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0" r:id="rId2"/>
    <p:sldId id="304" r:id="rId3"/>
    <p:sldId id="370" r:id="rId4"/>
    <p:sldId id="371" r:id="rId5"/>
    <p:sldId id="373" r:id="rId6"/>
    <p:sldId id="376" r:id="rId7"/>
    <p:sldId id="381" r:id="rId8"/>
    <p:sldId id="397" r:id="rId9"/>
    <p:sldId id="382" r:id="rId10"/>
    <p:sldId id="385" r:id="rId11"/>
    <p:sldId id="396" r:id="rId12"/>
    <p:sldId id="387" r:id="rId13"/>
    <p:sldId id="390" r:id="rId14"/>
    <p:sldId id="388" r:id="rId15"/>
    <p:sldId id="394" r:id="rId16"/>
    <p:sldId id="395" r:id="rId17"/>
    <p:sldId id="325" r:id="rId18"/>
    <p:sldId id="347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97D1"/>
    <a:srgbClr val="0355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1" autoAdjust="0"/>
    <p:restoredTop sz="93673" autoAdjust="0"/>
  </p:normalViewPr>
  <p:slideViewPr>
    <p:cSldViewPr showGuides="1">
      <p:cViewPr varScale="1">
        <p:scale>
          <a:sx n="120" d="100"/>
          <a:sy n="120" d="100"/>
        </p:scale>
        <p:origin x="50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325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9F81114-0A06-4734-9ABC-3079D9B233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6D650D-926A-4F95-BAFD-158B38EC38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3F7F1-B1D3-42D4-8B3F-E379710FF0AD}" type="datetimeFigureOut">
              <a:rPr lang="de-DE" smtClean="0"/>
              <a:t>16.10.23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5B95CA-F3A3-4700-9CCF-71CBB545B7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CD02F1-E22E-48FE-897E-18DDC92D1D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1DDA2-7480-463B-BADE-0CE3B9D982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90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4510D-9A44-4961-A171-28C240E96987}" type="datetimeFigureOut">
              <a:rPr lang="de-DE" smtClean="0"/>
              <a:t>16.10.23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35F09-126C-48DA-A455-CB264251A4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Gensheimer</a:t>
            </a:r>
            <a:r>
              <a:rPr lang="en-US" dirty="0"/>
              <a:t> et al. </a:t>
            </a:r>
            <a:r>
              <a:rPr lang="en-US" dirty="0" err="1"/>
              <a:t>nnet_survival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Best results with only PET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35F09-126C-48DA-A455-CB264251A4D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12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35F09-126C-48DA-A455-CB264251A4D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64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35F09-126C-48DA-A455-CB264251A4D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37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35F09-126C-48DA-A455-CB264251A4D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760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35F09-126C-48DA-A455-CB264251A4D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648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4E3E6FDD-8326-4455-9B45-3D6A753268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1" y="2115666"/>
            <a:ext cx="12191999" cy="474233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1558143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2115666"/>
            <a:ext cx="3173062" cy="565146"/>
          </a:xfrm>
          <a:solidFill>
            <a:schemeClr val="accent4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E520B85-D1DB-4831-BE0C-258398D5AE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2680812"/>
            <a:ext cx="1340312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1AEB64A-04BC-4C27-B335-9D25E4C99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5420" y="2947996"/>
            <a:ext cx="1576724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783896" y="81232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>
                <a:solidFill>
                  <a:schemeClr val="accent1"/>
                </a:solidFill>
                <a:latin typeface="LMU CompatilFact" panose="02000500060000020003" pitchFamily="2" charset="0"/>
              </a:rPr>
              <a:t>Munich</a:t>
            </a:r>
            <a:endParaRPr lang="de-DE" sz="1200" dirty="0" err="1">
              <a:solidFill>
                <a:schemeClr val="accent1"/>
              </a:solidFill>
              <a:latin typeface="LMU CompatilFact" panose="0200050006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6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(B)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C45AD1AF-9BB5-45B3-88B8-125F586F53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"/>
            <a:ext cx="6275387" cy="634523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491288" y="1409700"/>
            <a:ext cx="5184775" cy="49355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906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799280D-67EB-41FD-8C11-201FCC62AD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046988"/>
            <a:ext cx="6059487" cy="321010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1DBA08F7-24D3-451C-8C39-58337F02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6170531" y="1046988"/>
            <a:ext cx="6021468" cy="321010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70EB7D-E257-45B4-8C10-9ABF0CE430D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874711" y="4401108"/>
            <a:ext cx="5184777" cy="194413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168008" y="4401108"/>
            <a:ext cx="5508055" cy="194413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82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ites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799280D-67EB-41FD-8C11-201FCC62AD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0"/>
            <a:ext cx="12191999" cy="396906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3578765"/>
            <a:ext cx="5019104" cy="39029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70EB7D-E257-45B4-8C10-9ABF0CE430D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874711" y="4689140"/>
            <a:ext cx="5400677" cy="165609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3969060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491288" y="4689140"/>
            <a:ext cx="5184775" cy="165609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B8D8FD5-3CFA-4E30-89FF-BBBED675F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0499444" y="288543"/>
            <a:ext cx="1393200" cy="392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86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26E39-2412-4ACE-8A9E-69973F0B842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3B0368-721B-46BE-B536-5F060B7D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7B24DB-66D3-4CC2-918A-F9BD00CA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63ACECD-7201-4706-9BCF-0DA28138EB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6987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</p:spTree>
    <p:extLst>
      <p:ext uri="{BB962C8B-B14F-4D97-AF65-F5344CB8AC3E}">
        <p14:creationId xmlns:p14="http://schemas.microsoft.com/office/powerpoint/2010/main" val="3839586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A869AB4-B38E-4364-8216-34A2E90574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74711" y="1046988"/>
            <a:ext cx="10442577" cy="501030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F26E39-2412-4ACE-8A9E-69973F0B842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3B0368-721B-46BE-B536-5F060B7D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7B24DB-66D3-4CC2-918A-F9BD00CA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63ACECD-7201-4706-9BCF-0DA28138EB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6987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</p:spTree>
    <p:extLst>
      <p:ext uri="{BB962C8B-B14F-4D97-AF65-F5344CB8AC3E}">
        <p14:creationId xmlns:p14="http://schemas.microsoft.com/office/powerpoint/2010/main" val="3443288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26E39-2412-4ACE-8A9E-69973F0B842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3B0368-721B-46BE-B536-5F060B7D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7B24DB-66D3-4CC2-918A-F9BD00CA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63ACECD-7201-4706-9BCF-0DA28138EB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6987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32F3200-F9FF-49A6-8755-9CD09FC97BBD}"/>
              </a:ext>
            </a:extLst>
          </p:cNvPr>
          <p:cNvSpPr/>
          <p:nvPr userDrawn="1"/>
        </p:nvSpPr>
        <p:spPr bwMode="gray">
          <a:xfrm>
            <a:off x="0" y="1628775"/>
            <a:ext cx="12192000" cy="4932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D25602F7-1019-4419-8CBC-77FB6A79E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74711" y="1844673"/>
            <a:ext cx="10442577" cy="4500566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34439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413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B81924C-F1D8-4FC5-AAC5-8D77A46F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8952BB-EE0E-4993-ADDB-5F31FC10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801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2276872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4674BA-7808-4DD2-B730-012DC04DFFC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874713" y="3573016"/>
            <a:ext cx="10442575" cy="1907022"/>
          </a:xfrm>
        </p:spPr>
        <p:txBody>
          <a:bodyPr lIns="216000" tIns="144000"/>
          <a:lstStyle>
            <a:lvl1pPr marL="0" indent="0" algn="l">
              <a:spcAft>
                <a:spcPts val="0"/>
              </a:spcAft>
              <a:buNone/>
              <a:defRPr sz="15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2850735"/>
            <a:ext cx="3173062" cy="565146"/>
          </a:xfrm>
          <a:solidFill>
            <a:schemeClr val="accent4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783896" y="81232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>
                <a:solidFill>
                  <a:schemeClr val="accent1"/>
                </a:solidFill>
                <a:latin typeface="LMU CompatilFact" panose="02000500060000020003" pitchFamily="2" charset="0"/>
              </a:rPr>
              <a:t>Munich</a:t>
            </a:r>
            <a:endParaRPr lang="de-DE" sz="1200" dirty="0" err="1">
              <a:solidFill>
                <a:schemeClr val="accent1"/>
              </a:solidFill>
              <a:latin typeface="LMU CompatilFact" panose="0200050006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7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1556792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4674BA-7808-4DD2-B730-012DC04DFFC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874713" y="4019440"/>
            <a:ext cx="10442575" cy="1827672"/>
          </a:xfrm>
        </p:spPr>
        <p:txBody>
          <a:bodyPr lIns="216000" tIns="144000"/>
          <a:lstStyle>
            <a:lvl1pPr marL="0" indent="0" algn="l">
              <a:spcAft>
                <a:spcPts val="0"/>
              </a:spcAft>
              <a:buNone/>
              <a:defRPr sz="15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2112794"/>
            <a:ext cx="3173062" cy="565146"/>
          </a:xfrm>
          <a:solidFill>
            <a:schemeClr val="accent1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EDCBAA7-83DE-41B4-B3A9-54F687B00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5420" y="2675822"/>
            <a:ext cx="2931009" cy="565146"/>
          </a:xfrm>
          <a:solidFill>
            <a:schemeClr val="accent1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dritte Zeile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E520B85-D1DB-4831-BE0C-258398D5AE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3238850"/>
            <a:ext cx="1991650" cy="390295"/>
          </a:xfrm>
          <a:solidFill>
            <a:schemeClr val="accent4"/>
          </a:solidFill>
        </p:spPr>
        <p:txBody>
          <a:bodyPr wrap="none" lIns="216000" tIns="18000" rIns="180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1AEB64A-04BC-4C27-B335-9D25E4C99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5420" y="3629145"/>
            <a:ext cx="2416445" cy="390295"/>
          </a:xfrm>
          <a:solidFill>
            <a:schemeClr val="accent4"/>
          </a:solidFill>
        </p:spPr>
        <p:txBody>
          <a:bodyPr wrap="none" lIns="216000" tIns="18000" rIns="180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2A80A7-9D92-4090-9951-DD4A8787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0971" y="277604"/>
            <a:ext cx="1972642" cy="555644"/>
          </a:xfrm>
          <a:prstGeom prst="rect">
            <a:avLst/>
          </a:prstGeom>
        </p:spPr>
      </p:pic>
      <p:sp>
        <p:nvSpPr>
          <p:cNvPr id="12" name="Textfeld 11"/>
          <p:cNvSpPr txBox="1"/>
          <p:nvPr userDrawn="1"/>
        </p:nvSpPr>
        <p:spPr>
          <a:xfrm>
            <a:off x="783896" y="81232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>
                <a:solidFill>
                  <a:schemeClr val="accent1"/>
                </a:solidFill>
                <a:latin typeface="LMU CompatilFact" panose="02000500060000020003" pitchFamily="2" charset="0"/>
              </a:rPr>
              <a:t>Munich</a:t>
            </a:r>
            <a:endParaRPr lang="de-DE" sz="1200" dirty="0" err="1">
              <a:solidFill>
                <a:schemeClr val="accent1"/>
              </a:solidFill>
              <a:latin typeface="LMU CompatilFact" panose="0200050006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2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66CD136A-F69F-4B3D-92D9-A7FBBAA0FD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1222371"/>
            <a:ext cx="12191999" cy="512286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657225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1225301"/>
            <a:ext cx="3214740" cy="572840"/>
          </a:xfrm>
          <a:solidFill>
            <a:schemeClr val="accent4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EDCBAA7-83DE-41B4-B3A9-54F687B00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5420" y="1798141"/>
            <a:ext cx="1340312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C4BFED-99BE-4907-AA75-07C1D6CCD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E034FC6-F2CC-4F22-938B-23A0F6B958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75420" y="2065325"/>
            <a:ext cx="1576724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39D957E-8690-40AD-9288-E9F315E4BF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75420" y="2332509"/>
            <a:ext cx="1482146" cy="267184"/>
          </a:xfrm>
          <a:solidFill>
            <a:schemeClr val="bg1"/>
          </a:solidFill>
        </p:spPr>
        <p:txBody>
          <a:bodyPr wrap="none" lIns="216000" tIns="18000" rIns="216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dritte Zeile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56ED77C5-AEFF-2A25-8619-158D678B3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INSIGHTS Workshop | AI in image guided RT | Christopher Kurz | XX.10.2023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321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FC1AE-1FFB-425E-9C62-80BAB1C036A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875420" y="1292748"/>
            <a:ext cx="10501992" cy="565146"/>
          </a:xfrm>
          <a:solidFill>
            <a:schemeClr val="accent1"/>
          </a:solidFill>
        </p:spPr>
        <p:txBody>
          <a:bodyPr lIns="216000" tIns="36000" rIns="180000" bIns="36000" anchor="t" anchorCtr="0"/>
          <a:lstStyle>
            <a:lvl1pPr algn="l"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4674BA-7808-4DD2-B730-012DC04DFFC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874713" y="3382893"/>
            <a:ext cx="10442575" cy="1907022"/>
          </a:xfrm>
        </p:spPr>
        <p:txBody>
          <a:bodyPr lIns="216000" tIns="144000"/>
          <a:lstStyle>
            <a:lvl1pPr marL="0" indent="0" algn="l">
              <a:spcAft>
                <a:spcPts val="0"/>
              </a:spcAft>
              <a:buNone/>
              <a:defRPr sz="15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9978DC-2F00-44B6-BF60-E33BB2A538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5420" y="1856062"/>
            <a:ext cx="3214740" cy="572840"/>
          </a:xfrm>
          <a:solidFill>
            <a:schemeClr val="accent1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EDCBAA7-83DE-41B4-B3A9-54F687B00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5420" y="2428902"/>
            <a:ext cx="2967878" cy="572840"/>
          </a:xfrm>
          <a:solidFill>
            <a:schemeClr val="accent1"/>
          </a:solidFill>
        </p:spPr>
        <p:txBody>
          <a:bodyPr wrap="none" lIns="216000" tIns="36000" rIns="180000" bIns="36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dritte Zeile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E520B85-D1DB-4831-BE0C-258398D5AE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75420" y="2992598"/>
            <a:ext cx="1991650" cy="390295"/>
          </a:xfrm>
          <a:solidFill>
            <a:schemeClr val="accent4"/>
          </a:solidFill>
        </p:spPr>
        <p:txBody>
          <a:bodyPr wrap="none" lIns="216000" tIns="18000" rIns="180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525DF-F86B-4689-A1E9-CE6127F51F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C4BFED-99BE-4907-AA75-07C1D6CCD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12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FD4A460-FF33-47BF-BF3E-FFCAB3DB2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3" y="1689062"/>
            <a:ext cx="10801349" cy="4656175"/>
          </a:xfrm>
        </p:spPr>
        <p:txBody>
          <a:bodyPr numCol="2" spcCol="432000"/>
          <a:lstStyle>
            <a:lvl1pPr marL="542925" indent="-542925">
              <a:spcBef>
                <a:spcPts val="2300"/>
              </a:spcBef>
              <a:spcAft>
                <a:spcPts val="0"/>
              </a:spcAft>
              <a:buClr>
                <a:schemeClr val="tx1"/>
              </a:buClr>
              <a:buFont typeface="+mj-lt"/>
              <a:buNone/>
              <a:defRPr/>
            </a:lvl1pPr>
            <a:lvl2pPr marL="714375" indent="-182563">
              <a:spcBef>
                <a:spcPts val="0"/>
              </a:spcBef>
              <a:spcAft>
                <a:spcPts val="0"/>
              </a:spcAft>
              <a:defRPr/>
            </a:lvl2pPr>
            <a:lvl3pPr marL="895350" indent="-176213">
              <a:spcBef>
                <a:spcPts val="0"/>
              </a:spcBef>
              <a:spcAft>
                <a:spcPts val="0"/>
              </a:spcAft>
              <a:defRPr/>
            </a:lvl3pPr>
            <a:lvl4pPr marL="1076325" indent="-182563">
              <a:spcBef>
                <a:spcPts val="0"/>
              </a:spcBef>
              <a:spcAft>
                <a:spcPts val="0"/>
              </a:spcAft>
              <a:defRPr/>
            </a:lvl4pPr>
            <a:lvl5pPr marL="1257300" indent="-176213"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748D247-D7F4-E2AD-BC00-263DEA2F8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INSIGHTS Workshop | AI in image guided RT | Christopher Kurz | XX.10.2023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292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2BC17D-28C2-4A1D-ADB1-EC4BA1459E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689100"/>
            <a:ext cx="10801350" cy="4656138"/>
          </a:xfrm>
        </p:spPr>
        <p:txBody>
          <a:bodyPr numCol="2" spcCol="432000"/>
          <a:lstStyle>
            <a:lvl1pPr>
              <a:spcBef>
                <a:spcPts val="2300"/>
              </a:spcBef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7F60D1C-19EB-DD48-5628-E7DE44FE4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INSIGHTS Workshop | AI in image guided RT | Christopher Kurz | XX.10.2023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69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70EB7D-E257-45B4-8C10-9ABF0CE430DE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85D975E-555F-FAAF-CEAA-173C39BFD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INSIGHTS Workshop | AI in image guided RT | Christopher Kurz | XX.10.2023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54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70EB7D-E257-45B4-8C10-9ABF0CE430D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874711" y="1689062"/>
            <a:ext cx="5184775" cy="465617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1047403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491288" y="1689062"/>
            <a:ext cx="5184775" cy="465617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372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(A)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4938645E-C869-4C2C-BAA5-4F022213BE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1" y="657225"/>
            <a:ext cx="6275387" cy="568801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41DB1D-FF3F-421B-958B-B0A6998A5AF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266930"/>
            <a:ext cx="5019104" cy="39029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163EA-C4AE-4DD7-BB50-8483E944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INSIGHTS Workshop | AI in image guided RT | Christopher Kurz | XX.10.2023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BA344E-FD75-4A15-A097-1B6E45AA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457A7E8-3F45-46AC-80A6-5B03F18BB50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11AA-D7FF-461C-A453-9C39C5AF6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74712" y="657225"/>
            <a:ext cx="2198335" cy="389525"/>
          </a:xfrm>
          <a:solidFill>
            <a:schemeClr val="accent4"/>
          </a:solidFill>
        </p:spPr>
        <p:txBody>
          <a:bodyPr wrap="none" lIns="108000" tIns="18000" rIns="72000" bIns="1800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300" b="1">
                <a:solidFill>
                  <a:schemeClr val="bg1"/>
                </a:solidFill>
              </a:defRPr>
            </a:lvl1pPr>
            <a:lvl2pPr marL="176212" indent="0">
              <a:buNone/>
              <a:defRPr/>
            </a:lvl2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2DB554F-5286-40F9-9AB6-140836CE828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491288" y="1160748"/>
            <a:ext cx="5184775" cy="518449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35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A3A7E52-0010-4FAE-A229-70614202314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56692"/>
            <a:ext cx="5019104" cy="390295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108000" tIns="18000" rIns="72000" bIns="1800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A17E96-7B32-4ACE-A4D7-4BBDDEC6A6D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4712" y="1689062"/>
            <a:ext cx="10801352" cy="4656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C4E57D-F445-4A79-8B2F-722AF627B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INSIGHTS Workshop | AI in image guided RT | Christopher Kurz | XX.10.2023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F44F50-CFB5-46D5-993E-2150A0319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20536" y="6597372"/>
            <a:ext cx="972108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457A7E8-3F45-46AC-80A6-5B03F18BB50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8814D4-39E5-4B08-B42A-5BE5625E255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500089" y="288543"/>
            <a:ext cx="1392555" cy="3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5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66" r:id="rId3"/>
    <p:sldLayoutId id="2147483665" r:id="rId4"/>
    <p:sldLayoutId id="2147483663" r:id="rId5"/>
    <p:sldLayoutId id="2147483664" r:id="rId6"/>
    <p:sldLayoutId id="2147483650" r:id="rId7"/>
    <p:sldLayoutId id="2147483656" r:id="rId8"/>
    <p:sldLayoutId id="2147483659" r:id="rId9"/>
    <p:sldLayoutId id="2147483660" r:id="rId10"/>
    <p:sldLayoutId id="2147483661" r:id="rId11"/>
    <p:sldLayoutId id="2147483662" r:id="rId12"/>
    <p:sldLayoutId id="2147483654" r:id="rId13"/>
    <p:sldLayoutId id="2147483657" r:id="rId14"/>
    <p:sldLayoutId id="2147483658" r:id="rId15"/>
    <p:sldLayoutId id="2147483655" r:id="rId16"/>
    <p:sldLayoutId id="2147483668" r:id="rId1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1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621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176213" algn="l" defTabSz="91440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4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3953" userDrawn="1">
          <p15:clr>
            <a:srgbClr val="F26B43"/>
          </p15:clr>
        </p15:guide>
        <p15:guide id="3" pos="4089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  <p15:guide id="7" pos="3817" userDrawn="1">
          <p15:clr>
            <a:srgbClr val="F26B43"/>
          </p15:clr>
        </p15:guide>
        <p15:guide id="8" orient="horz" pos="1094" userDrawn="1">
          <p15:clr>
            <a:srgbClr val="F26B43"/>
          </p15:clr>
        </p15:guide>
        <p15:guide id="9" pos="7355" userDrawn="1">
          <p15:clr>
            <a:srgbClr val="F26B43"/>
          </p15:clr>
        </p15:guide>
        <p15:guide id="10" pos="71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51.png"/><Relationship Id="rId5" Type="http://schemas.openxmlformats.org/officeDocument/2006/relationships/image" Target="../media/image49.gif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8A78E65-46A1-4005-B1C9-FCDE59317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3617552"/>
            <a:ext cx="11125943" cy="2835784"/>
          </a:xfrm>
        </p:spPr>
        <p:txBody>
          <a:bodyPr/>
          <a:lstStyle/>
          <a:p>
            <a:r>
              <a:rPr lang="en-US" sz="1600" b="1" noProof="0" dirty="0"/>
              <a:t>Department of Radiation Oncology</a:t>
            </a:r>
            <a:endParaRPr lang="en-US" sz="1600" noProof="0" dirty="0"/>
          </a:p>
          <a:p>
            <a:r>
              <a:rPr lang="en-US" sz="1600" b="1" noProof="0" dirty="0"/>
              <a:t>LMU </a:t>
            </a:r>
            <a:r>
              <a:rPr lang="en-US" sz="1600" b="1" dirty="0"/>
              <a:t>University Hospital, LMU Munich, Germany</a:t>
            </a:r>
          </a:p>
          <a:p>
            <a:endParaRPr lang="en-US" sz="1600" b="1" noProof="0" dirty="0"/>
          </a:p>
          <a:p>
            <a:endParaRPr lang="en-US" sz="1600" b="1" dirty="0"/>
          </a:p>
          <a:p>
            <a:r>
              <a:rPr lang="en-US" sz="1600" b="1" dirty="0"/>
              <a:t>c</a:t>
            </a:r>
            <a:r>
              <a:rPr lang="en-US" sz="1600" b="1" noProof="0" dirty="0" err="1"/>
              <a:t>hristopher.kurz@med.uni-muenchen.de</a:t>
            </a:r>
            <a:endParaRPr lang="en-US" sz="1600" b="1" noProof="0" dirty="0"/>
          </a:p>
          <a:p>
            <a:endParaRPr lang="en-US" b="1" noProof="0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INSIGHTS Workshop Pisa								19.10.2023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3234BE-810B-4698-BDC9-76B5148621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083" y="1628800"/>
            <a:ext cx="11183268" cy="1550031"/>
          </a:xfrm>
        </p:spPr>
        <p:txBody>
          <a:bodyPr/>
          <a:lstStyle/>
          <a:p>
            <a:r>
              <a:rPr lang="en-US" noProof="0" dirty="0"/>
              <a:t>AI applications in image-guided radiotherapy: </a:t>
            </a:r>
            <a:br>
              <a:rPr lang="en-US" noProof="0" dirty="0"/>
            </a:br>
            <a:r>
              <a:rPr lang="en-US" noProof="0" dirty="0"/>
              <a:t>current research at the LMU University </a:t>
            </a:r>
            <a:br>
              <a:rPr lang="en-US" noProof="0" dirty="0"/>
            </a:br>
            <a:r>
              <a:rPr lang="en-US" noProof="0" dirty="0"/>
              <a:t>Hospital Munich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F370CB9-5299-4F05-9768-A7967D68A0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376" y="3182721"/>
            <a:ext cx="3200314" cy="390295"/>
          </a:xfrm>
        </p:spPr>
        <p:txBody>
          <a:bodyPr/>
          <a:lstStyle/>
          <a:p>
            <a:r>
              <a:rPr lang="de-DE" dirty="0"/>
              <a:t>Christopher Kurz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1015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4251783" cy="390295"/>
          </a:xfrm>
        </p:spPr>
        <p:txBody>
          <a:bodyPr/>
          <a:lstStyle/>
          <a:p>
            <a:r>
              <a:rPr lang="en-US" noProof="0" dirty="0"/>
              <a:t>Automatic segmentation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10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2491686" cy="390295"/>
          </a:xfrm>
        </p:spPr>
        <p:txBody>
          <a:bodyPr/>
          <a:lstStyle/>
          <a:p>
            <a:r>
              <a:rPr lang="en-US" noProof="0" dirty="0"/>
              <a:t>MR-guided RT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6703913-BEA2-1E66-4855-B16FCCB8B5B0}"/>
              </a:ext>
            </a:extLst>
          </p:cNvPr>
          <p:cNvSpPr txBox="1">
            <a:spLocks/>
          </p:cNvSpPr>
          <p:nvPr/>
        </p:nvSpPr>
        <p:spPr bwMode="gray">
          <a:xfrm>
            <a:off x="874800" y="1688400"/>
            <a:ext cx="10909832" cy="49089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Manual contouring suffers from</a:t>
            </a:r>
            <a:endParaRPr lang="en-US" sz="800" dirty="0">
              <a:solidFill>
                <a:srgbClr val="000000"/>
              </a:solidFill>
            </a:endParaRPr>
          </a:p>
          <a:p>
            <a:pPr lvl="1"/>
            <a:r>
              <a:rPr lang="en-US" sz="1800" dirty="0"/>
              <a:t>inter- and intra-observer variability </a:t>
            </a:r>
          </a:p>
          <a:p>
            <a:pPr lvl="1"/>
            <a:r>
              <a:rPr lang="en-US" sz="1800" dirty="0"/>
              <a:t>high expenditure of time</a:t>
            </a:r>
          </a:p>
          <a:p>
            <a:pPr lvl="1"/>
            <a:endParaRPr lang="en-US" sz="800" dirty="0"/>
          </a:p>
          <a:p>
            <a:r>
              <a:rPr lang="en-US" sz="2000" dirty="0"/>
              <a:t>Deep learning auto-segmentation promising</a:t>
            </a:r>
            <a:endParaRPr lang="en-US" sz="800" dirty="0"/>
          </a:p>
          <a:p>
            <a:pPr lvl="1"/>
            <a:r>
              <a:rPr lang="en-US" sz="1800" dirty="0">
                <a:sym typeface="Wingdings" pitchFamily="2" charset="2"/>
              </a:rPr>
              <a:t>3D U-Net (DSC loss) trained for organs-at-risk</a:t>
            </a:r>
            <a:br>
              <a:rPr lang="en-US" sz="1800" dirty="0">
                <a:sym typeface="Wingdings" pitchFamily="2" charset="2"/>
              </a:rPr>
            </a:br>
            <a:r>
              <a:rPr lang="en-US" sz="1800" dirty="0">
                <a:sym typeface="Wingdings" pitchFamily="2" charset="2"/>
              </a:rPr>
              <a:t>segmentation using 80 lung cancer patients</a:t>
            </a:r>
          </a:p>
          <a:p>
            <a:pPr lvl="1"/>
            <a:r>
              <a:rPr lang="en-US" sz="1800" dirty="0">
                <a:sym typeface="Wingdings" pitchFamily="2" charset="2"/>
              </a:rPr>
              <a:t>Evaluation on 23 unseen patients</a:t>
            </a:r>
          </a:p>
          <a:p>
            <a:pPr lvl="1"/>
            <a:endParaRPr lang="en-US" sz="800" dirty="0">
              <a:sym typeface="Wingdings" pitchFamily="2" charset="2"/>
            </a:endParaRPr>
          </a:p>
          <a:p>
            <a:pPr lvl="1"/>
            <a:r>
              <a:rPr lang="en-US" sz="1800" dirty="0">
                <a:sym typeface="Wingdings" pitchFamily="2" charset="2"/>
              </a:rPr>
              <a:t>High DSC and Hausdorff accuracy</a:t>
            </a:r>
          </a:p>
          <a:p>
            <a:pPr lvl="1"/>
            <a:r>
              <a:rPr lang="en-US" sz="1800" dirty="0">
                <a:sym typeface="Wingdings" pitchFamily="2" charset="2"/>
              </a:rPr>
              <a:t>Preferred by MD over clinical contours</a:t>
            </a:r>
          </a:p>
          <a:p>
            <a:pPr lvl="1"/>
            <a:r>
              <a:rPr lang="en-US" sz="1800" dirty="0">
                <a:sym typeface="Wingdings" pitchFamily="2" charset="2"/>
              </a:rPr>
              <a:t>Clinical OARs segmentation time </a:t>
            </a:r>
            <a:br>
              <a:rPr lang="en-US" sz="1800" dirty="0">
                <a:sym typeface="Wingdings" pitchFamily="2" charset="2"/>
              </a:rPr>
            </a:br>
            <a:r>
              <a:rPr lang="en-US" sz="1800" dirty="0">
                <a:sym typeface="Wingdings" pitchFamily="2" charset="2"/>
              </a:rPr>
              <a:t>reduced from 33 min to 13 min</a:t>
            </a:r>
          </a:p>
          <a:p>
            <a:pPr lvl="1"/>
            <a:endParaRPr lang="en-US" sz="1800" dirty="0">
              <a:solidFill>
                <a:srgbClr val="000000"/>
              </a:solidFill>
              <a:sym typeface="Wingdings" pitchFamily="2" charset="2"/>
            </a:endParaRPr>
          </a:p>
          <a:p>
            <a:pPr lvl="1"/>
            <a:endParaRPr lang="en-US" sz="1800" dirty="0">
              <a:solidFill>
                <a:srgbClr val="000000"/>
              </a:solidFill>
            </a:endParaRPr>
          </a:p>
          <a:p>
            <a:pPr lvl="1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9D1CA504-A1B6-EBF1-6635-48E21BD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EB5E281-3208-87AD-1F9E-D8FCCBED8CC6}"/>
              </a:ext>
            </a:extLst>
          </p:cNvPr>
          <p:cNvSpPr/>
          <p:nvPr/>
        </p:nvSpPr>
        <p:spPr>
          <a:xfrm rot="5400000">
            <a:off x="10671219" y="5195927"/>
            <a:ext cx="25566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Ribeiro et al., 2023, </a:t>
            </a:r>
            <a:r>
              <a:rPr lang="de-DE" sz="1000" dirty="0" err="1"/>
              <a:t>Radiat</a:t>
            </a:r>
            <a:r>
              <a:rPr lang="de-DE" sz="1000" dirty="0"/>
              <a:t> </a:t>
            </a:r>
            <a:r>
              <a:rPr lang="de-DE" sz="1000" dirty="0" err="1"/>
              <a:t>Oncol</a:t>
            </a:r>
            <a:endParaRPr lang="en-US" sz="1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790836-003D-A339-BC12-5D45C15D0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88088" y="1760407"/>
            <a:ext cx="2513560" cy="21937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ED34503-4AFA-19D5-99AE-BCF8F256A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45664" y="1760407"/>
            <a:ext cx="2513560" cy="2193799"/>
          </a:xfrm>
          <a:prstGeom prst="rect">
            <a:avLst/>
          </a:prstGeom>
        </p:spPr>
      </p:pic>
      <p:pic>
        <p:nvPicPr>
          <p:cNvPr id="14" name="Content Placeholder 11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CA4976A3-6776-909D-F554-472B18B61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6862"/>
          <a:stretch/>
        </p:blipFill>
        <p:spPr bwMode="auto">
          <a:xfrm>
            <a:off x="6960096" y="4113058"/>
            <a:ext cx="3943014" cy="2448291"/>
          </a:xfrm>
          <a:prstGeom prst="rect">
            <a:avLst/>
          </a:prstGeom>
        </p:spPr>
      </p:pic>
      <p:grpSp>
        <p:nvGrpSpPr>
          <p:cNvPr id="16" name="Group 26">
            <a:extLst>
              <a:ext uri="{FF2B5EF4-FFF2-40B4-BE49-F238E27FC236}">
                <a16:creationId xmlns:a16="http://schemas.microsoft.com/office/drawing/2014/main" id="{13D8FB4E-B4B5-636E-473F-7B36CA78D0AE}"/>
              </a:ext>
            </a:extLst>
          </p:cNvPr>
          <p:cNvGrpSpPr/>
          <p:nvPr/>
        </p:nvGrpSpPr>
        <p:grpSpPr bwMode="auto">
          <a:xfrm>
            <a:off x="7824192" y="4141864"/>
            <a:ext cx="2576320" cy="1668733"/>
            <a:chOff x="3388819" y="1888563"/>
            <a:chExt cx="1972575" cy="1277676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361A247F-45A1-1C17-99E7-A753F0E1C9A4}"/>
                </a:ext>
              </a:extLst>
            </p:cNvPr>
            <p:cNvSpPr txBox="1"/>
            <p:nvPr/>
          </p:nvSpPr>
          <p:spPr bwMode="auto">
            <a:xfrm>
              <a:off x="3614681" y="1888563"/>
              <a:ext cx="1746713" cy="400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defRPr/>
              </a:pPr>
              <a:r>
                <a:rPr lang="en-GB" sz="1400" dirty="0">
                  <a:solidFill>
                    <a:srgbClr val="CE2417"/>
                  </a:solidFill>
                </a:rPr>
                <a:t>DL prediction</a:t>
              </a:r>
              <a:endParaRPr sz="1400" dirty="0"/>
            </a:p>
            <a:p>
              <a:pPr algn="l">
                <a:defRPr/>
              </a:pPr>
              <a:r>
                <a:rPr lang="en-GB" sz="1400" dirty="0">
                  <a:solidFill>
                    <a:srgbClr val="8C74B5"/>
                  </a:solidFill>
                </a:rPr>
                <a:t>Clinical</a:t>
              </a:r>
              <a:endParaRPr sz="14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FAB4F9D-24AE-57FF-B22E-0F6D7F867E1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388819" y="2016369"/>
              <a:ext cx="288434" cy="241979"/>
            </a:xfrm>
            <a:prstGeom prst="straightConnector1">
              <a:avLst/>
            </a:prstGeom>
            <a:ln w="28575">
              <a:solidFill>
                <a:srgbClr val="CE24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0">
              <a:extLst>
                <a:ext uri="{FF2B5EF4-FFF2-40B4-BE49-F238E27FC236}">
                  <a16:creationId xmlns:a16="http://schemas.microsoft.com/office/drawing/2014/main" id="{802C0AB9-9693-2068-0915-B133C3FCDC9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04438" y="2169755"/>
              <a:ext cx="241529" cy="996484"/>
            </a:xfrm>
            <a:prstGeom prst="straightConnector1">
              <a:avLst/>
            </a:prstGeom>
            <a:ln w="28575">
              <a:solidFill>
                <a:srgbClr val="8C74B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69ECA9B0-0DD3-C91C-97F3-E504DB5E5A40}"/>
              </a:ext>
            </a:extLst>
          </p:cNvPr>
          <p:cNvSpPr/>
          <p:nvPr/>
        </p:nvSpPr>
        <p:spPr>
          <a:xfrm>
            <a:off x="8886886" y="4005064"/>
            <a:ext cx="144016" cy="13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98FDBD1-586F-E309-79EE-10CEA5FB6E30}"/>
              </a:ext>
            </a:extLst>
          </p:cNvPr>
          <p:cNvSpPr/>
          <p:nvPr/>
        </p:nvSpPr>
        <p:spPr>
          <a:xfrm>
            <a:off x="7320136" y="6453336"/>
            <a:ext cx="35527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No correction			unusable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F0CB9AE-3494-630E-3274-7456DFFD078D}"/>
              </a:ext>
            </a:extLst>
          </p:cNvPr>
          <p:cNvCxnSpPr>
            <a:cxnSpLocks/>
          </p:cNvCxnSpPr>
          <p:nvPr/>
        </p:nvCxnSpPr>
        <p:spPr>
          <a:xfrm>
            <a:off x="8319000" y="6577408"/>
            <a:ext cx="1809448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9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4251783" cy="390295"/>
          </a:xfrm>
        </p:spPr>
        <p:txBody>
          <a:bodyPr/>
          <a:lstStyle/>
          <a:p>
            <a:r>
              <a:rPr lang="en-US" noProof="0" dirty="0"/>
              <a:t>Automatic segmentation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11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8573479" cy="390295"/>
          </a:xfrm>
        </p:spPr>
        <p:txBody>
          <a:bodyPr/>
          <a:lstStyle/>
          <a:p>
            <a:r>
              <a:rPr lang="en-US" noProof="0" dirty="0"/>
              <a:t>Patient-specific models for adaptive MR-guided RT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6703913-BEA2-1E66-4855-B16FCCB8B5B0}"/>
              </a:ext>
            </a:extLst>
          </p:cNvPr>
          <p:cNvSpPr txBox="1">
            <a:spLocks/>
          </p:cNvSpPr>
          <p:nvPr/>
        </p:nvSpPr>
        <p:spPr bwMode="gray">
          <a:xfrm>
            <a:off x="874800" y="1688400"/>
            <a:ext cx="10909832" cy="49089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Especially during online plan adaptation,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time for in-room MRI recontouring critical</a:t>
            </a:r>
            <a:endParaRPr lang="en-US" sz="800" dirty="0">
              <a:solidFill>
                <a:srgbClr val="000000"/>
              </a:solidFill>
            </a:endParaRPr>
          </a:p>
          <a:p>
            <a:pPr lvl="1"/>
            <a:r>
              <a:rPr lang="en-US" sz="1800" dirty="0"/>
              <a:t>Exploit prior expert knowledge from planning</a:t>
            </a:r>
            <a:br>
              <a:rPr lang="en-US" sz="1800" dirty="0"/>
            </a:br>
            <a:r>
              <a:rPr lang="en-US" sz="1800" dirty="0"/>
              <a:t>for accurate fraction MRI auto-segmentation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176212" lvl="1" indent="0">
              <a:buNone/>
            </a:pPr>
            <a:endParaRPr lang="en-US" sz="800" dirty="0"/>
          </a:p>
          <a:p>
            <a:pPr lvl="1"/>
            <a:r>
              <a:rPr lang="en-US" sz="1800" dirty="0"/>
              <a:t>Improvements especially for prostate CTV</a:t>
            </a:r>
          </a:p>
          <a:p>
            <a:pPr lvl="1"/>
            <a:endParaRPr lang="en-US" sz="800" dirty="0"/>
          </a:p>
          <a:p>
            <a:pPr lvl="1"/>
            <a:r>
              <a:rPr lang="en-US" sz="1800" dirty="0">
                <a:solidFill>
                  <a:srgbClr val="035594"/>
                </a:solidFill>
              </a:rPr>
              <a:t>No-baseline model </a:t>
            </a:r>
            <a:r>
              <a:rPr lang="en-US" sz="1800" dirty="0"/>
              <a:t>trained on single patient</a:t>
            </a:r>
          </a:p>
          <a:p>
            <a:pPr lvl="1"/>
            <a:r>
              <a:rPr lang="en-US" sz="1800" dirty="0">
                <a:solidFill>
                  <a:srgbClr val="0797D1"/>
                </a:solidFill>
              </a:rPr>
              <a:t>Continuously updated </a:t>
            </a:r>
            <a:r>
              <a:rPr lang="en-US" sz="1800" dirty="0"/>
              <a:t>models feasible</a:t>
            </a:r>
          </a:p>
          <a:p>
            <a:pPr lvl="1"/>
            <a:r>
              <a:rPr lang="en-US" sz="1800" dirty="0"/>
              <a:t>Best: </a:t>
            </a:r>
            <a:r>
              <a:rPr lang="en-US" sz="1800" dirty="0">
                <a:solidFill>
                  <a:srgbClr val="E68200"/>
                </a:solidFill>
              </a:rPr>
              <a:t>updated patient-specific models with BM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9D1CA504-A1B6-EBF1-6635-48E21BD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AFC25D38-C10D-1BD6-1CC2-177006CD2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9" y="3842888"/>
            <a:ext cx="3961963" cy="301320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0686602-97CD-47B8-6539-2BF51A7E35DE}"/>
              </a:ext>
            </a:extLst>
          </p:cNvPr>
          <p:cNvGrpSpPr/>
          <p:nvPr/>
        </p:nvGrpSpPr>
        <p:grpSpPr>
          <a:xfrm>
            <a:off x="7204736" y="1492248"/>
            <a:ext cx="4452512" cy="2350800"/>
            <a:chOff x="7252903" y="1277697"/>
            <a:chExt cx="4452512" cy="2349178"/>
          </a:xfrm>
        </p:grpSpPr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81C5D155-67AD-641A-8D68-A55FBF890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903" y="1277697"/>
              <a:ext cx="4452512" cy="2349178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EA69875-E88E-06B3-A91A-7AABAB384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192" y="2670822"/>
              <a:ext cx="1303360" cy="542154"/>
            </a:xfrm>
            <a:prstGeom prst="rect">
              <a:avLst/>
            </a:prstGeom>
          </p:spPr>
        </p:pic>
      </p:grpSp>
      <p:sp>
        <p:nvSpPr>
          <p:cNvPr id="13" name="Rectangle 5">
            <a:extLst>
              <a:ext uri="{FF2B5EF4-FFF2-40B4-BE49-F238E27FC236}">
                <a16:creationId xmlns:a16="http://schemas.microsoft.com/office/drawing/2014/main" id="{AEB5E281-3208-87AD-1F9E-D8FCCBED8CC6}"/>
              </a:ext>
            </a:extLst>
          </p:cNvPr>
          <p:cNvSpPr/>
          <p:nvPr/>
        </p:nvSpPr>
        <p:spPr>
          <a:xfrm rot="5400000">
            <a:off x="10804975" y="3719777"/>
            <a:ext cx="21451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err="1"/>
              <a:t>Kawula</a:t>
            </a:r>
            <a:r>
              <a:rPr lang="de-DE" sz="1000" dirty="0"/>
              <a:t> et al., 2023, </a:t>
            </a:r>
            <a:r>
              <a:rPr lang="de-DE" sz="1000" dirty="0" err="1"/>
              <a:t>Med</a:t>
            </a:r>
            <a:r>
              <a:rPr lang="de-DE" sz="1000" dirty="0"/>
              <a:t> </a:t>
            </a:r>
            <a:r>
              <a:rPr lang="de-DE" sz="1000" dirty="0" err="1"/>
              <a:t>Phys</a:t>
            </a:r>
            <a:endParaRPr lang="en-US" sz="1000" dirty="0"/>
          </a:p>
        </p:txBody>
      </p:sp>
      <p:pic>
        <p:nvPicPr>
          <p:cNvPr id="7" name="Graphic 10" descr="Group of people with solid fill">
            <a:extLst>
              <a:ext uri="{FF2B5EF4-FFF2-40B4-BE49-F238E27FC236}">
                <a16:creationId xmlns:a16="http://schemas.microsoft.com/office/drawing/2014/main" id="{D509CA55-95A7-0417-AAE2-56DE78D50E1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79376" y="3284984"/>
            <a:ext cx="988598" cy="988598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6E841BC-8931-E53C-CE31-02D03D95A252}"/>
              </a:ext>
            </a:extLst>
          </p:cNvPr>
          <p:cNvSpPr/>
          <p:nvPr/>
        </p:nvSpPr>
        <p:spPr bwMode="auto">
          <a:xfrm>
            <a:off x="2282860" y="3448514"/>
            <a:ext cx="860812" cy="7725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dirty="0">
                <a:solidFill>
                  <a:prstClr val="white"/>
                </a:solidFill>
                <a:latin typeface="Verdana"/>
              </a:rPr>
              <a:t>B</a:t>
            </a:r>
            <a:r>
              <a:rPr lang="en-US" sz="1600" dirty="0">
                <a:solidFill>
                  <a:prstClr val="white"/>
                </a:solidFill>
                <a:latin typeface="Verdana"/>
                <a:cs typeface="Arial"/>
              </a:rPr>
              <a:t>ase</a:t>
            </a:r>
            <a:br>
              <a:rPr lang="en-US" sz="1600" dirty="0">
                <a:solidFill>
                  <a:prstClr val="white"/>
                </a:solidFill>
                <a:latin typeface="Verdana"/>
                <a:cs typeface="Arial"/>
              </a:rPr>
            </a:br>
            <a:r>
              <a:rPr lang="en-US" sz="1600" dirty="0">
                <a:solidFill>
                  <a:prstClr val="white"/>
                </a:solidFill>
                <a:latin typeface="Verdana"/>
                <a:cs typeface="Arial"/>
              </a:rPr>
              <a:t>line</a:t>
            </a:r>
            <a:br>
              <a:rPr lang="en-US" sz="1600" dirty="0">
                <a:solidFill>
                  <a:prstClr val="white"/>
                </a:solidFill>
                <a:latin typeface="Verdana"/>
                <a:cs typeface="Arial"/>
              </a:rPr>
            </a:br>
            <a:r>
              <a:rPr lang="en-US" sz="1600" dirty="0">
                <a:solidFill>
                  <a:prstClr val="white"/>
                </a:solidFill>
                <a:latin typeface="Verdana"/>
                <a:cs typeface="Arial"/>
              </a:rPr>
              <a:t>model</a:t>
            </a:r>
            <a:endParaRPr lang="en-US" sz="1600" i="0" u="none" strike="noStrike" cap="none" spc="0" dirty="0">
              <a:ln>
                <a:noFill/>
              </a:ln>
              <a:solidFill>
                <a:prstClr val="white"/>
              </a:solidFill>
              <a:latin typeface="Verdana"/>
              <a:ea typeface="Arial"/>
              <a:cs typeface="Arial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BCF0627-0A52-F18F-3D05-216682C4460A}"/>
              </a:ext>
            </a:extLst>
          </p:cNvPr>
          <p:cNvGrpSpPr/>
          <p:nvPr/>
        </p:nvGrpSpPr>
        <p:grpSpPr bwMode="auto">
          <a:xfrm>
            <a:off x="1419679" y="3501008"/>
            <a:ext cx="813729" cy="415169"/>
            <a:chOff x="5231669" y="1485282"/>
            <a:chExt cx="813729" cy="415169"/>
          </a:xfrm>
        </p:grpSpPr>
        <p:sp>
          <p:nvSpPr>
            <p:cNvPr id="16" name="Arrow: Right 27">
              <a:extLst>
                <a:ext uri="{FF2B5EF4-FFF2-40B4-BE49-F238E27FC236}">
                  <a16:creationId xmlns:a16="http://schemas.microsoft.com/office/drawing/2014/main" id="{0E0FC079-622D-6D1A-AFB1-E5CAB5F05C38}"/>
                </a:ext>
              </a:extLst>
            </p:cNvPr>
            <p:cNvSpPr/>
            <p:nvPr/>
          </p:nvSpPr>
          <p:spPr bwMode="auto">
            <a:xfrm>
              <a:off x="5231669" y="1747194"/>
              <a:ext cx="813729" cy="15325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500" b="0" i="0" u="none" strike="noStrike" cap="none" spc="0">
                <a:ln>
                  <a:noFill/>
                </a:ln>
                <a:solidFill>
                  <a:prstClr val="white"/>
                </a:solidFill>
                <a:latin typeface="Verdana"/>
                <a:ea typeface="Arial"/>
                <a:cs typeface="Arial"/>
              </a:endParaRPr>
            </a:p>
          </p:txBody>
        </p:sp>
        <p:sp>
          <p:nvSpPr>
            <p:cNvPr id="17" name="TextBox 35">
              <a:extLst>
                <a:ext uri="{FF2B5EF4-FFF2-40B4-BE49-F238E27FC236}">
                  <a16:creationId xmlns:a16="http://schemas.microsoft.com/office/drawing/2014/main" id="{B0046F85-498A-6C83-2959-5B823B1BF851}"/>
                </a:ext>
              </a:extLst>
            </p:cNvPr>
            <p:cNvSpPr txBox="1"/>
            <p:nvPr/>
          </p:nvSpPr>
          <p:spPr bwMode="auto">
            <a:xfrm>
              <a:off x="5299478" y="1485282"/>
              <a:ext cx="65299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l-PL" sz="1500" b="0" i="0" u="none" strike="noStrike" cap="none" spc="0" dirty="0">
                  <a:ln>
                    <a:noFill/>
                  </a:ln>
                  <a:solidFill>
                    <a:prstClr val="black"/>
                  </a:solidFill>
                  <a:latin typeface="Verdana"/>
                  <a:ea typeface="Arial"/>
                  <a:cs typeface="Arial"/>
                </a:rPr>
                <a:t>Train</a:t>
              </a:r>
              <a:endParaRPr lang="en-GB" sz="15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endParaRP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C6F046DE-26F7-E2B2-F672-28582FD770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916" t="8680" r="7736" b="59496"/>
          <a:stretch/>
        </p:blipFill>
        <p:spPr bwMode="auto">
          <a:xfrm>
            <a:off x="4079776" y="3583902"/>
            <a:ext cx="770683" cy="494441"/>
          </a:xfrm>
          <a:prstGeom prst="rect">
            <a:avLst/>
          </a:prstGeom>
        </p:spPr>
      </p:pic>
      <p:sp>
        <p:nvSpPr>
          <p:cNvPr id="19" name="Arrow: Right 27">
            <a:extLst>
              <a:ext uri="{FF2B5EF4-FFF2-40B4-BE49-F238E27FC236}">
                <a16:creationId xmlns:a16="http://schemas.microsoft.com/office/drawing/2014/main" id="{1EEC0B63-0264-8643-8553-DD6B7D4B2116}"/>
              </a:ext>
            </a:extLst>
          </p:cNvPr>
          <p:cNvSpPr/>
          <p:nvPr/>
        </p:nvSpPr>
        <p:spPr bwMode="auto">
          <a:xfrm>
            <a:off x="4943872" y="3762920"/>
            <a:ext cx="1152128" cy="16458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500" b="0" i="0" u="none" strike="noStrike" cap="none" spc="0">
              <a:ln>
                <a:noFill/>
              </a:ln>
              <a:solidFill>
                <a:prstClr val="white"/>
              </a:solidFill>
              <a:latin typeface="Verdana"/>
              <a:ea typeface="Arial"/>
              <a:cs typeface="Arial"/>
            </a:endParaRPr>
          </a:p>
        </p:txBody>
      </p:sp>
      <p:sp>
        <p:nvSpPr>
          <p:cNvPr id="20" name="Arrow: Right 27">
            <a:extLst>
              <a:ext uri="{FF2B5EF4-FFF2-40B4-BE49-F238E27FC236}">
                <a16:creationId xmlns:a16="http://schemas.microsoft.com/office/drawing/2014/main" id="{65134CB0-7620-C540-5707-E1E63D319C97}"/>
              </a:ext>
            </a:extLst>
          </p:cNvPr>
          <p:cNvSpPr/>
          <p:nvPr/>
        </p:nvSpPr>
        <p:spPr bwMode="auto">
          <a:xfrm>
            <a:off x="3194039" y="3762920"/>
            <a:ext cx="813729" cy="15325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500" b="0" i="0" u="none" strike="noStrike" cap="none" spc="0">
              <a:ln>
                <a:noFill/>
              </a:ln>
              <a:solidFill>
                <a:prstClr val="white"/>
              </a:solidFill>
              <a:latin typeface="Verdana"/>
              <a:ea typeface="Arial"/>
              <a:cs typeface="Arial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95F4A51-5B13-6C66-ED86-5CA3C741FE1D}"/>
              </a:ext>
            </a:extLst>
          </p:cNvPr>
          <p:cNvSpPr txBox="1"/>
          <p:nvPr/>
        </p:nvSpPr>
        <p:spPr>
          <a:xfrm>
            <a:off x="3817045" y="4005064"/>
            <a:ext cx="129614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Plan. MRI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65D08528-AD51-B459-0225-CAA4A4CBF325}"/>
              </a:ext>
            </a:extLst>
          </p:cNvPr>
          <p:cNvSpPr txBox="1"/>
          <p:nvPr/>
        </p:nvSpPr>
        <p:spPr bwMode="auto">
          <a:xfrm>
            <a:off x="5007367" y="3501008"/>
            <a:ext cx="10166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sz="15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Finetune</a:t>
            </a:r>
            <a:endParaRPr lang="en-GB" sz="1500" b="0" i="0" u="none" strike="noStrike" cap="none" spc="0" dirty="0">
              <a:ln>
                <a:noFill/>
              </a:ln>
              <a:solidFill>
                <a:prstClr val="black"/>
              </a:solidFill>
              <a:latin typeface="Verdana"/>
              <a:ea typeface="Arial"/>
              <a:cs typeface="Arial"/>
            </a:endParaRPr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AACABDB0-7A60-E44B-D5ED-8C3F4898879D}"/>
              </a:ext>
            </a:extLst>
          </p:cNvPr>
          <p:cNvSpPr/>
          <p:nvPr/>
        </p:nvSpPr>
        <p:spPr bwMode="auto">
          <a:xfrm>
            <a:off x="6168009" y="3448514"/>
            <a:ext cx="964720" cy="7725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600" i="0" u="none" strike="noStrike" cap="none" spc="0" dirty="0" err="1">
                <a:ln>
                  <a:noFill/>
                </a:ln>
                <a:solidFill>
                  <a:prstClr val="white"/>
                </a:solidFill>
                <a:latin typeface="Verdana"/>
                <a:ea typeface="Arial"/>
                <a:cs typeface="Arial"/>
              </a:rPr>
              <a:t>Patientspecific</a:t>
            </a:r>
            <a:r>
              <a:rPr lang="de-DE" sz="1600" i="0" u="none" strike="noStrike" cap="none" spc="0" dirty="0">
                <a:ln>
                  <a:noFill/>
                </a:ln>
                <a:solidFill>
                  <a:prstClr val="white"/>
                </a:solidFill>
                <a:latin typeface="Verdana"/>
                <a:ea typeface="Arial"/>
                <a:cs typeface="Arial"/>
              </a:rPr>
              <a:t> </a:t>
            </a:r>
            <a:r>
              <a:rPr lang="de-DE" sz="1600" i="0" u="none" strike="noStrike" cap="none" spc="0" dirty="0" err="1">
                <a:ln>
                  <a:noFill/>
                </a:ln>
                <a:solidFill>
                  <a:prstClr val="white"/>
                </a:solidFill>
                <a:latin typeface="Verdana"/>
                <a:ea typeface="Arial"/>
                <a:cs typeface="Arial"/>
              </a:rPr>
              <a:t>model</a:t>
            </a:r>
            <a:endParaRPr lang="en-GB" sz="1600" i="0" u="none" strike="noStrike" cap="none" spc="0" baseline="30000" dirty="0">
              <a:ln>
                <a:noFill/>
              </a:ln>
              <a:solidFill>
                <a:prstClr val="white"/>
              </a:solidFill>
              <a:latin typeface="Verdana"/>
              <a:ea typeface="Arial"/>
              <a:cs typeface="Arial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85D4A36-46F8-6475-8F6A-60BD8F9AAB24}"/>
              </a:ext>
            </a:extLst>
          </p:cNvPr>
          <p:cNvSpPr/>
          <p:nvPr/>
        </p:nvSpPr>
        <p:spPr>
          <a:xfrm>
            <a:off x="407368" y="3284984"/>
            <a:ext cx="3600399" cy="1072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3B527876-1D0B-CB8C-E563-0B49019641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916" t="8680" r="7736" b="59496"/>
          <a:stretch/>
        </p:blipFill>
        <p:spPr bwMode="auto">
          <a:xfrm>
            <a:off x="3957165" y="3501008"/>
            <a:ext cx="770683" cy="49444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5D8DE54-16BA-47E3-8D6F-6F606E50F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916" t="8680" r="7736" b="59496"/>
          <a:stretch/>
        </p:blipFill>
        <p:spPr bwMode="auto">
          <a:xfrm>
            <a:off x="3863752" y="3356992"/>
            <a:ext cx="770683" cy="49444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4753923-28FA-407E-BC4C-2B7D171319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916" t="8680" r="7736" b="59496"/>
          <a:stretch/>
        </p:blipFill>
        <p:spPr bwMode="auto">
          <a:xfrm>
            <a:off x="3719736" y="3212976"/>
            <a:ext cx="770683" cy="494441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830897FF-DE14-6982-F7D2-F8037436DC73}"/>
              </a:ext>
            </a:extLst>
          </p:cNvPr>
          <p:cNvSpPr txBox="1"/>
          <p:nvPr/>
        </p:nvSpPr>
        <p:spPr>
          <a:xfrm>
            <a:off x="2711624" y="3140968"/>
            <a:ext cx="129614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Fxs</a:t>
            </a:r>
            <a:r>
              <a:rPr lang="en-US" sz="1400" dirty="0"/>
              <a:t> MRI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4478252-D55D-70F6-D0E1-F8D5228BC39F}"/>
              </a:ext>
            </a:extLst>
          </p:cNvPr>
          <p:cNvGrpSpPr/>
          <p:nvPr/>
        </p:nvGrpSpPr>
        <p:grpSpPr>
          <a:xfrm>
            <a:off x="7176120" y="4175128"/>
            <a:ext cx="4535631" cy="2339183"/>
            <a:chOff x="7176120" y="4175128"/>
            <a:chExt cx="4535631" cy="2339183"/>
          </a:xfrm>
        </p:grpSpPr>
        <p:pic>
          <p:nvPicPr>
            <p:cNvPr id="25" name="Grafik 24" descr="Ein Bild, das Diagramm, Screenshot, Plan, Reihe enthält.&#10;&#10;Automatisch generierte Beschreibung">
              <a:extLst>
                <a:ext uri="{FF2B5EF4-FFF2-40B4-BE49-F238E27FC236}">
                  <a16:creationId xmlns:a16="http://schemas.microsoft.com/office/drawing/2014/main" id="{EF4E84CD-AD9C-00D5-934A-2161AF10F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20" y="4175128"/>
              <a:ext cx="4535631" cy="2062184"/>
            </a:xfrm>
            <a:prstGeom prst="rect">
              <a:avLst/>
            </a:prstGeom>
          </p:spPr>
        </p:pic>
        <p:sp>
          <p:nvSpPr>
            <p:cNvPr id="33" name="TextBox 35">
              <a:extLst>
                <a:ext uri="{FF2B5EF4-FFF2-40B4-BE49-F238E27FC236}">
                  <a16:creationId xmlns:a16="http://schemas.microsoft.com/office/drawing/2014/main" id="{C5214456-575B-C377-52AF-1985578522F9}"/>
                </a:ext>
              </a:extLst>
            </p:cNvPr>
            <p:cNvSpPr txBox="1"/>
            <p:nvPr/>
          </p:nvSpPr>
          <p:spPr bwMode="auto">
            <a:xfrm>
              <a:off x="7737387" y="6237312"/>
              <a:ext cx="950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l-PL" sz="1200" b="0" i="0" u="none" strike="noStrike" cap="none" spc="0" dirty="0" err="1">
                  <a:ln>
                    <a:noFill/>
                  </a:ln>
                  <a:solidFill>
                    <a:prstClr val="black"/>
                  </a:solidFill>
                  <a:latin typeface="Verdana"/>
                  <a:ea typeface="Arial"/>
                  <a:cs typeface="Arial"/>
                </a:rPr>
                <a:t>Intestines</a:t>
              </a:r>
              <a:endParaRPr lang="en-GB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endParaRPr>
            </a:p>
          </p:txBody>
        </p:sp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id="{E0A28CFF-7643-0010-D475-5D757C9806F1}"/>
                </a:ext>
              </a:extLst>
            </p:cNvPr>
            <p:cNvSpPr txBox="1"/>
            <p:nvPr/>
          </p:nvSpPr>
          <p:spPr bwMode="auto">
            <a:xfrm>
              <a:off x="9102205" y="6237312"/>
              <a:ext cx="10262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l-PL" sz="1200" b="0" i="0" u="none" strike="noStrike" cap="none" spc="0" dirty="0" err="1">
                  <a:ln>
                    <a:noFill/>
                  </a:ln>
                  <a:solidFill>
                    <a:prstClr val="black"/>
                  </a:solidFill>
                  <a:latin typeface="Verdana"/>
                  <a:ea typeface="Arial"/>
                  <a:cs typeface="Arial"/>
                </a:rPr>
                <a:t>Duodenum</a:t>
              </a:r>
              <a:endParaRPr lang="en-GB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endParaRPr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81EC46A2-BEE9-97E4-9DDB-241F68A45D61}"/>
                </a:ext>
              </a:extLst>
            </p:cNvPr>
            <p:cNvSpPr txBox="1"/>
            <p:nvPr/>
          </p:nvSpPr>
          <p:spPr bwMode="auto">
            <a:xfrm>
              <a:off x="10713456" y="6237312"/>
              <a:ext cx="8643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l-PL" sz="1200" b="0" i="0" u="none" strike="noStrike" cap="none" spc="0" dirty="0" err="1">
                  <a:ln>
                    <a:noFill/>
                  </a:ln>
                  <a:solidFill>
                    <a:prstClr val="black"/>
                  </a:solidFill>
                  <a:latin typeface="Verdana"/>
                  <a:ea typeface="Arial"/>
                  <a:cs typeface="Arial"/>
                </a:rPr>
                <a:t>Stomach</a:t>
              </a:r>
              <a:endParaRPr lang="en-GB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endParaRPr>
            </a:p>
          </p:txBody>
        </p:sp>
      </p:grpSp>
      <p:sp>
        <p:nvSpPr>
          <p:cNvPr id="42" name="Rechteck 41">
            <a:extLst>
              <a:ext uri="{FF2B5EF4-FFF2-40B4-BE49-F238E27FC236}">
                <a16:creationId xmlns:a16="http://schemas.microsoft.com/office/drawing/2014/main" id="{5877ECA6-7F9D-2562-060F-55B41CDECA37}"/>
              </a:ext>
            </a:extLst>
          </p:cNvPr>
          <p:cNvSpPr/>
          <p:nvPr/>
        </p:nvSpPr>
        <p:spPr>
          <a:xfrm>
            <a:off x="7992000" y="4428000"/>
            <a:ext cx="288000" cy="64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2D3EE639-B89F-E1BB-327C-58BE812A58D9}"/>
              </a:ext>
            </a:extLst>
          </p:cNvPr>
          <p:cNvSpPr/>
          <p:nvPr/>
        </p:nvSpPr>
        <p:spPr>
          <a:xfrm>
            <a:off x="9392400" y="4365104"/>
            <a:ext cx="288000" cy="10006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5A49E245-1346-CC25-7D68-82F7FDE3323C}"/>
              </a:ext>
            </a:extLst>
          </p:cNvPr>
          <p:cNvSpPr/>
          <p:nvPr/>
        </p:nvSpPr>
        <p:spPr>
          <a:xfrm>
            <a:off x="10792800" y="4293096"/>
            <a:ext cx="288000" cy="4320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5" name="Pfeil nach rechts 44">
            <a:extLst>
              <a:ext uri="{FF2B5EF4-FFF2-40B4-BE49-F238E27FC236}">
                <a16:creationId xmlns:a16="http://schemas.microsoft.com/office/drawing/2014/main" id="{D36C4C01-AD24-C46E-9E8C-F27F60F6AF6A}"/>
              </a:ext>
            </a:extLst>
          </p:cNvPr>
          <p:cNvSpPr/>
          <p:nvPr/>
        </p:nvSpPr>
        <p:spPr>
          <a:xfrm rot="18281822">
            <a:off x="8155664" y="5155596"/>
            <a:ext cx="792088" cy="164586"/>
          </a:xfrm>
          <a:prstGeom prst="rightArrow">
            <a:avLst>
              <a:gd name="adj1" fmla="val 23493"/>
              <a:gd name="adj2" fmla="val 69880"/>
            </a:avLst>
          </a:prstGeom>
          <a:solidFill>
            <a:srgbClr val="035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6" name="Pfeil nach rechts 45">
            <a:extLst>
              <a:ext uri="{FF2B5EF4-FFF2-40B4-BE49-F238E27FC236}">
                <a16:creationId xmlns:a16="http://schemas.microsoft.com/office/drawing/2014/main" id="{BC565085-F21B-8C54-4464-137822B26AA2}"/>
              </a:ext>
            </a:extLst>
          </p:cNvPr>
          <p:cNvSpPr/>
          <p:nvPr/>
        </p:nvSpPr>
        <p:spPr>
          <a:xfrm rot="18281822">
            <a:off x="9561166" y="5203085"/>
            <a:ext cx="792088" cy="164586"/>
          </a:xfrm>
          <a:prstGeom prst="rightArrow">
            <a:avLst>
              <a:gd name="adj1" fmla="val 23493"/>
              <a:gd name="adj2" fmla="val 69880"/>
            </a:avLst>
          </a:prstGeom>
          <a:solidFill>
            <a:srgbClr val="035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7" name="Pfeil nach rechts 46">
            <a:extLst>
              <a:ext uri="{FF2B5EF4-FFF2-40B4-BE49-F238E27FC236}">
                <a16:creationId xmlns:a16="http://schemas.microsoft.com/office/drawing/2014/main" id="{7FB64400-13CC-43EC-25BA-C6B7C15584F4}"/>
              </a:ext>
            </a:extLst>
          </p:cNvPr>
          <p:cNvSpPr/>
          <p:nvPr/>
        </p:nvSpPr>
        <p:spPr>
          <a:xfrm rot="18281822">
            <a:off x="10867576" y="5046964"/>
            <a:ext cx="792088" cy="164586"/>
          </a:xfrm>
          <a:prstGeom prst="rightArrow">
            <a:avLst>
              <a:gd name="adj1" fmla="val 23493"/>
              <a:gd name="adj2" fmla="val 69880"/>
            </a:avLst>
          </a:prstGeom>
          <a:solidFill>
            <a:srgbClr val="035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7124852-B191-49F6-BE8A-B6746C2FDD30}"/>
              </a:ext>
            </a:extLst>
          </p:cNvPr>
          <p:cNvSpPr/>
          <p:nvPr/>
        </p:nvSpPr>
        <p:spPr>
          <a:xfrm>
            <a:off x="7896200" y="4312841"/>
            <a:ext cx="517948" cy="856759"/>
          </a:xfrm>
          <a:prstGeom prst="ellipse">
            <a:avLst/>
          </a:prstGeom>
          <a:noFill/>
          <a:ln w="28575">
            <a:solidFill>
              <a:srgbClr val="E6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A4D9213-A6BE-F7DA-25F8-B5EE674D2A28}"/>
              </a:ext>
            </a:extLst>
          </p:cNvPr>
          <p:cNvSpPr/>
          <p:nvPr/>
        </p:nvSpPr>
        <p:spPr>
          <a:xfrm>
            <a:off x="9276860" y="4333904"/>
            <a:ext cx="556620" cy="1111320"/>
          </a:xfrm>
          <a:prstGeom prst="ellipse">
            <a:avLst/>
          </a:prstGeom>
          <a:noFill/>
          <a:ln w="28575">
            <a:solidFill>
              <a:srgbClr val="E6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8D9D5C-0167-1AD2-B123-1736E80ED39A}"/>
              </a:ext>
            </a:extLst>
          </p:cNvPr>
          <p:cNvSpPr/>
          <p:nvPr/>
        </p:nvSpPr>
        <p:spPr>
          <a:xfrm>
            <a:off x="10723698" y="4194614"/>
            <a:ext cx="408272" cy="606930"/>
          </a:xfrm>
          <a:prstGeom prst="ellipse">
            <a:avLst/>
          </a:prstGeom>
          <a:noFill/>
          <a:ln w="28575">
            <a:solidFill>
              <a:srgbClr val="E6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</p:spTree>
    <p:extLst>
      <p:ext uri="{BB962C8B-B14F-4D97-AF65-F5344CB8AC3E}">
        <p14:creationId xmlns:p14="http://schemas.microsoft.com/office/powerpoint/2010/main" val="400944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24" grpId="1" animBg="1"/>
      <p:bldP spid="3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9240328" cy="390295"/>
          </a:xfrm>
        </p:spPr>
        <p:txBody>
          <a:bodyPr/>
          <a:lstStyle/>
          <a:p>
            <a:r>
              <a:rPr lang="en-US" noProof="0" dirty="0"/>
              <a:t>AI applications in </a:t>
            </a:r>
            <a:r>
              <a:rPr lang="en-US" dirty="0"/>
              <a:t>adaptive image-guided</a:t>
            </a:r>
            <a:r>
              <a:rPr lang="en-US" noProof="0" dirty="0"/>
              <a:t> radiotherapy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12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3" y="1047403"/>
            <a:ext cx="1476872" cy="389525"/>
          </a:xfrm>
        </p:spPr>
        <p:txBody>
          <a:bodyPr/>
          <a:lstStyle/>
          <a:p>
            <a:r>
              <a:rPr lang="en-US" noProof="0"/>
              <a:t>Outline</a:t>
            </a:r>
            <a:endParaRPr lang="en-US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767580F-CBA2-A4AE-E73C-C1625393D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grpSp>
        <p:nvGrpSpPr>
          <p:cNvPr id="3" name="Gruppierung 13">
            <a:extLst>
              <a:ext uri="{FF2B5EF4-FFF2-40B4-BE49-F238E27FC236}">
                <a16:creationId xmlns:a16="http://schemas.microsoft.com/office/drawing/2014/main" id="{610EB005-1208-38FC-0670-0D589E9FD36C}"/>
              </a:ext>
            </a:extLst>
          </p:cNvPr>
          <p:cNvGrpSpPr/>
          <p:nvPr/>
        </p:nvGrpSpPr>
        <p:grpSpPr>
          <a:xfrm>
            <a:off x="8742402" y="1730521"/>
            <a:ext cx="1259724" cy="1354338"/>
            <a:chOff x="9444788" y="2722734"/>
            <a:chExt cx="1259724" cy="1354338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8820A576-9C7D-D8B7-9E60-2BE49338825C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291A08A7-DB29-37F6-090D-A91A64FFA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ung 17">
            <a:extLst>
              <a:ext uri="{FF2B5EF4-FFF2-40B4-BE49-F238E27FC236}">
                <a16:creationId xmlns:a16="http://schemas.microsoft.com/office/drawing/2014/main" id="{570A6E78-A4E6-3F68-F647-D327FAF19D5E}"/>
              </a:ext>
            </a:extLst>
          </p:cNvPr>
          <p:cNvGrpSpPr/>
          <p:nvPr/>
        </p:nvGrpSpPr>
        <p:grpSpPr>
          <a:xfrm>
            <a:off x="522066" y="2555900"/>
            <a:ext cx="1440000" cy="1746200"/>
            <a:chOff x="1055440" y="3771032"/>
            <a:chExt cx="1440000" cy="1746200"/>
          </a:xfrm>
        </p:grpSpPr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32EC84DD-A73C-35CB-D20B-8BEBD57D07C7}"/>
                </a:ext>
              </a:extLst>
            </p:cNvPr>
            <p:cNvSpPr/>
            <p:nvPr/>
          </p:nvSpPr>
          <p:spPr>
            <a:xfrm>
              <a:off x="1055440" y="3771032"/>
              <a:ext cx="1440000" cy="1746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Baseline treatment planning</a:t>
              </a:r>
            </a:p>
          </p:txBody>
        </p:sp>
        <p:pic>
          <p:nvPicPr>
            <p:cNvPr id="58" name="Bild 26" descr="Pt0098_CT_RTSS_RTdose_VMAT.png">
              <a:extLst>
                <a:ext uri="{FF2B5EF4-FFF2-40B4-BE49-F238E27FC236}">
                  <a16:creationId xmlns:a16="http://schemas.microsoft.com/office/drawing/2014/main" id="{7F541120-BA4F-44AF-93ED-B79502E19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59" name="Gewinkelte Verbindung 29">
            <a:extLst>
              <a:ext uri="{FF2B5EF4-FFF2-40B4-BE49-F238E27FC236}">
                <a16:creationId xmlns:a16="http://schemas.microsoft.com/office/drawing/2014/main" id="{28832286-599E-F327-52D8-E5FA50A7C5D0}"/>
              </a:ext>
            </a:extLst>
          </p:cNvPr>
          <p:cNvCxnSpPr>
            <a:cxnSpLocks/>
            <a:stCxn id="57" idx="3"/>
            <a:endCxn id="72" idx="1"/>
          </p:cNvCxnSpPr>
          <p:nvPr/>
        </p:nvCxnSpPr>
        <p:spPr>
          <a:xfrm flipV="1">
            <a:off x="1962066" y="2407690"/>
            <a:ext cx="1728351" cy="1021310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winkelte Verbindung 30">
            <a:extLst>
              <a:ext uri="{FF2B5EF4-FFF2-40B4-BE49-F238E27FC236}">
                <a16:creationId xmlns:a16="http://schemas.microsoft.com/office/drawing/2014/main" id="{930B056F-A923-AAB6-A056-595CFC3F5451}"/>
              </a:ext>
            </a:extLst>
          </p:cNvPr>
          <p:cNvCxnSpPr>
            <a:cxnSpLocks/>
            <a:stCxn id="57" idx="3"/>
            <a:endCxn id="63" idx="1"/>
          </p:cNvCxnSpPr>
          <p:nvPr/>
        </p:nvCxnSpPr>
        <p:spPr>
          <a:xfrm>
            <a:off x="1962066" y="3429000"/>
            <a:ext cx="1728415" cy="1053045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E6B0CB35-9016-9F49-40F8-5D4E87965459}"/>
              </a:ext>
            </a:extLst>
          </p:cNvPr>
          <p:cNvCxnSpPr/>
          <p:nvPr/>
        </p:nvCxnSpPr>
        <p:spPr>
          <a:xfrm>
            <a:off x="5130481" y="4463972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uppierung 11">
            <a:extLst>
              <a:ext uri="{FF2B5EF4-FFF2-40B4-BE49-F238E27FC236}">
                <a16:creationId xmlns:a16="http://schemas.microsoft.com/office/drawing/2014/main" id="{8199FE0E-1ED7-9EB5-6319-75CFD75D5213}"/>
              </a:ext>
            </a:extLst>
          </p:cNvPr>
          <p:cNvGrpSpPr/>
          <p:nvPr/>
        </p:nvGrpSpPr>
        <p:grpSpPr>
          <a:xfrm>
            <a:off x="3690481" y="3852045"/>
            <a:ext cx="1475998" cy="1259999"/>
            <a:chOff x="4223855" y="4869161"/>
            <a:chExt cx="1475998" cy="1259999"/>
          </a:xfrm>
        </p:grpSpPr>
        <p:sp>
          <p:nvSpPr>
            <p:cNvPr id="63" name="Rectangle 8">
              <a:extLst>
                <a:ext uri="{FF2B5EF4-FFF2-40B4-BE49-F238E27FC236}">
                  <a16:creationId xmlns:a16="http://schemas.microsoft.com/office/drawing/2014/main" id="{9EA27A9F-F0A6-0CC5-5CC0-F2FB23B844E1}"/>
                </a:ext>
              </a:extLst>
            </p:cNvPr>
            <p:cNvSpPr/>
            <p:nvPr/>
          </p:nvSpPr>
          <p:spPr>
            <a:xfrm>
              <a:off x="4223855" y="4869161"/>
              <a:ext cx="1475998" cy="12599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MRI</a:t>
              </a:r>
            </a:p>
          </p:txBody>
        </p:sp>
        <p:pic>
          <p:nvPicPr>
            <p:cNvPr id="64" name="Bild 35" descr="Pt0098_MR_IP.png">
              <a:extLst>
                <a:ext uri="{FF2B5EF4-FFF2-40B4-BE49-F238E27FC236}">
                  <a16:creationId xmlns:a16="http://schemas.microsoft.com/office/drawing/2014/main" id="{58E60E0D-6DD0-8921-104A-64710B0B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4977032"/>
              <a:ext cx="1295997" cy="885824"/>
            </a:xfrm>
            <a:prstGeom prst="rect">
              <a:avLst/>
            </a:prstGeom>
          </p:spPr>
        </p:pic>
      </p:grpSp>
      <p:grpSp>
        <p:nvGrpSpPr>
          <p:cNvPr id="65" name="Gruppierung 14">
            <a:extLst>
              <a:ext uri="{FF2B5EF4-FFF2-40B4-BE49-F238E27FC236}">
                <a16:creationId xmlns:a16="http://schemas.microsoft.com/office/drawing/2014/main" id="{0822A88F-3A3B-B86C-6B8D-E835FD596BD2}"/>
              </a:ext>
            </a:extLst>
          </p:cNvPr>
          <p:cNvGrpSpPr/>
          <p:nvPr/>
        </p:nvGrpSpPr>
        <p:grpSpPr>
          <a:xfrm>
            <a:off x="8730978" y="3852044"/>
            <a:ext cx="1259660" cy="1260000"/>
            <a:chOff x="9467676" y="4869160"/>
            <a:chExt cx="1259660" cy="1260000"/>
          </a:xfrm>
        </p:grpSpPr>
        <p:sp>
          <p:nvSpPr>
            <p:cNvPr id="66" name="Rectangle 9">
              <a:extLst>
                <a:ext uri="{FF2B5EF4-FFF2-40B4-BE49-F238E27FC236}">
                  <a16:creationId xmlns:a16="http://schemas.microsoft.com/office/drawing/2014/main" id="{EDE9F697-076B-86E2-A33B-2A55E300390B}"/>
                </a:ext>
              </a:extLst>
            </p:cNvPr>
            <p:cNvSpPr/>
            <p:nvPr/>
          </p:nvSpPr>
          <p:spPr>
            <a:xfrm>
              <a:off x="9467676" y="4869160"/>
              <a:ext cx="1259660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67" name="Picture 6" descr="Bildergebnis fÃ¼r viewray mridian">
              <a:extLst>
                <a:ext uri="{FF2B5EF4-FFF2-40B4-BE49-F238E27FC236}">
                  <a16:creationId xmlns:a16="http://schemas.microsoft.com/office/drawing/2014/main" id="{35EBC5FD-F41B-550C-114C-2EF5547F4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76267" y="4977031"/>
              <a:ext cx="1036800" cy="86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pierung 13">
            <a:extLst>
              <a:ext uri="{FF2B5EF4-FFF2-40B4-BE49-F238E27FC236}">
                <a16:creationId xmlns:a16="http://schemas.microsoft.com/office/drawing/2014/main" id="{152620D9-B8F8-DF4A-580F-3D6314D87277}"/>
              </a:ext>
            </a:extLst>
          </p:cNvPr>
          <p:cNvGrpSpPr/>
          <p:nvPr/>
        </p:nvGrpSpPr>
        <p:grpSpPr>
          <a:xfrm>
            <a:off x="6210698" y="1705618"/>
            <a:ext cx="1259724" cy="1354338"/>
            <a:chOff x="9444788" y="2722734"/>
            <a:chExt cx="1259724" cy="1354338"/>
          </a:xfrm>
        </p:grpSpPr>
        <p:sp>
          <p:nvSpPr>
            <p:cNvPr id="69" name="Rectangle 9">
              <a:extLst>
                <a:ext uri="{FF2B5EF4-FFF2-40B4-BE49-F238E27FC236}">
                  <a16:creationId xmlns:a16="http://schemas.microsoft.com/office/drawing/2014/main" id="{3A2F7809-CBA2-4082-CC9B-3F7F9517FFBD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0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808F5CB2-0E0D-CFB1-0C58-02FB3389F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pierung 12">
            <a:extLst>
              <a:ext uri="{FF2B5EF4-FFF2-40B4-BE49-F238E27FC236}">
                <a16:creationId xmlns:a16="http://schemas.microsoft.com/office/drawing/2014/main" id="{9CBD5A22-2BC0-D22D-67F5-1F738754F74C}"/>
              </a:ext>
            </a:extLst>
          </p:cNvPr>
          <p:cNvGrpSpPr/>
          <p:nvPr/>
        </p:nvGrpSpPr>
        <p:grpSpPr>
          <a:xfrm>
            <a:off x="3690417" y="1777626"/>
            <a:ext cx="1475998" cy="1260128"/>
            <a:chOff x="4223791" y="2794742"/>
            <a:chExt cx="1475998" cy="1260128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3E7E538C-E8DB-3988-A7D2-B2EC50B0EAA9}"/>
                </a:ext>
              </a:extLst>
            </p:cNvPr>
            <p:cNvSpPr/>
            <p:nvPr/>
          </p:nvSpPr>
          <p:spPr>
            <a:xfrm>
              <a:off x="4223791" y="2794742"/>
              <a:ext cx="1475998" cy="1260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CBCT</a:t>
              </a:r>
            </a:p>
          </p:txBody>
        </p:sp>
        <p:pic>
          <p:nvPicPr>
            <p:cNvPr id="73" name="Bild 66" descr="CBCTcor32_CBCTorg.png">
              <a:extLst>
                <a:ext uri="{FF2B5EF4-FFF2-40B4-BE49-F238E27FC236}">
                  <a16:creationId xmlns:a16="http://schemas.microsoft.com/office/drawing/2014/main" id="{C7F1B4F0-1FB7-B4B6-CC68-2063D8224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2866750"/>
              <a:ext cx="1295997" cy="885823"/>
            </a:xfrm>
            <a:prstGeom prst="rect">
              <a:avLst/>
            </a:prstGeom>
          </p:spPr>
        </p:pic>
      </p:grpSp>
      <p:cxnSp>
        <p:nvCxnSpPr>
          <p:cNvPr id="74" name="Straight Arrow Connector 131">
            <a:extLst>
              <a:ext uri="{FF2B5EF4-FFF2-40B4-BE49-F238E27FC236}">
                <a16:creationId xmlns:a16="http://schemas.microsoft.com/office/drawing/2014/main" id="{57B83050-3D56-FEB7-34CA-85BF810B63E1}"/>
              </a:ext>
            </a:extLst>
          </p:cNvPr>
          <p:cNvCxnSpPr>
            <a:cxnSpLocks/>
            <a:stCxn id="72" idx="3"/>
            <a:endCxn id="76" idx="1"/>
          </p:cNvCxnSpPr>
          <p:nvPr/>
        </p:nvCxnSpPr>
        <p:spPr>
          <a:xfrm>
            <a:off x="5166415" y="2407690"/>
            <a:ext cx="1031743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pierung 68">
            <a:extLst>
              <a:ext uri="{FF2B5EF4-FFF2-40B4-BE49-F238E27FC236}">
                <a16:creationId xmlns:a16="http://schemas.microsoft.com/office/drawing/2014/main" id="{0313A84B-6C4B-F801-1C96-6FBFA210FFAA}"/>
              </a:ext>
            </a:extLst>
          </p:cNvPr>
          <p:cNvGrpSpPr/>
          <p:nvPr/>
        </p:nvGrpSpPr>
        <p:grpSpPr>
          <a:xfrm>
            <a:off x="6198158" y="1691804"/>
            <a:ext cx="1440000" cy="1475988"/>
            <a:chOff x="1055440" y="3771032"/>
            <a:chExt cx="1440000" cy="1475988"/>
          </a:xfrm>
        </p:grpSpPr>
        <p:sp>
          <p:nvSpPr>
            <p:cNvPr id="76" name="Rectangle 7">
              <a:extLst>
                <a:ext uri="{FF2B5EF4-FFF2-40B4-BE49-F238E27FC236}">
                  <a16:creationId xmlns:a16="http://schemas.microsoft.com/office/drawing/2014/main" id="{9F476ABB-99F3-F8BA-0B46-5B613FDCD731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77" name="Bild 70" descr="Pt0098_CT_RTSS_RTdose_VMAT.png">
              <a:extLst>
                <a:ext uri="{FF2B5EF4-FFF2-40B4-BE49-F238E27FC236}">
                  <a16:creationId xmlns:a16="http://schemas.microsoft.com/office/drawing/2014/main" id="{9445E0D8-F476-2B9D-AF35-2F9F1CE07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grpSp>
        <p:nvGrpSpPr>
          <p:cNvPr id="78" name="Gruppierung 71">
            <a:extLst>
              <a:ext uri="{FF2B5EF4-FFF2-40B4-BE49-F238E27FC236}">
                <a16:creationId xmlns:a16="http://schemas.microsoft.com/office/drawing/2014/main" id="{D465F675-6B63-E97E-29A3-7BBC468D9BE1}"/>
              </a:ext>
            </a:extLst>
          </p:cNvPr>
          <p:cNvGrpSpPr/>
          <p:nvPr/>
        </p:nvGrpSpPr>
        <p:grpSpPr>
          <a:xfrm>
            <a:off x="6210858" y="3744208"/>
            <a:ext cx="1440000" cy="1475988"/>
            <a:chOff x="1055440" y="3771032"/>
            <a:chExt cx="1440000" cy="1475988"/>
          </a:xfrm>
        </p:grpSpPr>
        <p:sp>
          <p:nvSpPr>
            <p:cNvPr id="79" name="Rectangle 7">
              <a:extLst>
                <a:ext uri="{FF2B5EF4-FFF2-40B4-BE49-F238E27FC236}">
                  <a16:creationId xmlns:a16="http://schemas.microsoft.com/office/drawing/2014/main" id="{C7335449-D812-E016-6511-BBAD56067586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80" name="Bild 73" descr="Pt0098_CT_RTSS_RTdose_VMAT.png">
              <a:extLst>
                <a:ext uri="{FF2B5EF4-FFF2-40B4-BE49-F238E27FC236}">
                  <a16:creationId xmlns:a16="http://schemas.microsoft.com/office/drawing/2014/main" id="{7BD06693-3114-45FA-D236-B984A91ED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81" name="Straight Arrow Connector 66">
            <a:extLst>
              <a:ext uri="{FF2B5EF4-FFF2-40B4-BE49-F238E27FC236}">
                <a16:creationId xmlns:a16="http://schemas.microsoft.com/office/drawing/2014/main" id="{8AAFC40B-74A6-12C7-F12E-90515387B41A}"/>
              </a:ext>
            </a:extLst>
          </p:cNvPr>
          <p:cNvCxnSpPr/>
          <p:nvPr/>
        </p:nvCxnSpPr>
        <p:spPr>
          <a:xfrm>
            <a:off x="7650697" y="2411884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66">
            <a:extLst>
              <a:ext uri="{FF2B5EF4-FFF2-40B4-BE49-F238E27FC236}">
                <a16:creationId xmlns:a16="http://schemas.microsoft.com/office/drawing/2014/main" id="{1C07ADDF-51B8-F951-36CF-C82A693C30FC}"/>
              </a:ext>
            </a:extLst>
          </p:cNvPr>
          <p:cNvCxnSpPr/>
          <p:nvPr/>
        </p:nvCxnSpPr>
        <p:spPr>
          <a:xfrm>
            <a:off x="7650858" y="4500116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42">
            <a:extLst>
              <a:ext uri="{FF2B5EF4-FFF2-40B4-BE49-F238E27FC236}">
                <a16:creationId xmlns:a16="http://schemas.microsoft.com/office/drawing/2014/main" id="{DEDA7DAF-C972-3DC1-39FE-D0772D5589E9}"/>
              </a:ext>
            </a:extLst>
          </p:cNvPr>
          <p:cNvSpPr/>
          <p:nvPr/>
        </p:nvSpPr>
        <p:spPr>
          <a:xfrm>
            <a:off x="372481" y="5445224"/>
            <a:ext cx="2698284" cy="338554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Automatic segmentation</a:t>
            </a:r>
          </a:p>
        </p:txBody>
      </p:sp>
      <p:sp>
        <p:nvSpPr>
          <p:cNvPr id="84" name="Rectangle 147">
            <a:extLst>
              <a:ext uri="{FF2B5EF4-FFF2-40B4-BE49-F238E27FC236}">
                <a16:creationId xmlns:a16="http://schemas.microsoft.com/office/drawing/2014/main" id="{92672FA4-4408-9EDF-4AF0-A823D7B13F72}"/>
              </a:ext>
            </a:extLst>
          </p:cNvPr>
          <p:cNvSpPr/>
          <p:nvPr/>
        </p:nvSpPr>
        <p:spPr>
          <a:xfrm>
            <a:off x="373380" y="5106670"/>
            <a:ext cx="2698284" cy="338554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Synthetic CT generation</a:t>
            </a:r>
          </a:p>
        </p:txBody>
      </p:sp>
      <p:sp>
        <p:nvSpPr>
          <p:cNvPr id="85" name="Rectangle 153">
            <a:extLst>
              <a:ext uri="{FF2B5EF4-FFF2-40B4-BE49-F238E27FC236}">
                <a16:creationId xmlns:a16="http://schemas.microsoft.com/office/drawing/2014/main" id="{8EC79E78-CDB2-1753-69B0-48DA3200869B}"/>
              </a:ext>
            </a:extLst>
          </p:cNvPr>
          <p:cNvSpPr/>
          <p:nvPr/>
        </p:nvSpPr>
        <p:spPr>
          <a:xfrm>
            <a:off x="370287" y="5727314"/>
            <a:ext cx="1981298" cy="338554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Dose calculation</a:t>
            </a:r>
          </a:p>
        </p:txBody>
      </p:sp>
      <p:sp>
        <p:nvSpPr>
          <p:cNvPr id="86" name="Right Brace 157">
            <a:extLst>
              <a:ext uri="{FF2B5EF4-FFF2-40B4-BE49-F238E27FC236}">
                <a16:creationId xmlns:a16="http://schemas.microsoft.com/office/drawing/2014/main" id="{9232C9D3-2F81-0838-D8CB-5F54009FEBC7}"/>
              </a:ext>
            </a:extLst>
          </p:cNvPr>
          <p:cNvSpPr/>
          <p:nvPr/>
        </p:nvSpPr>
        <p:spPr>
          <a:xfrm>
            <a:off x="10131487" y="1718880"/>
            <a:ext cx="420447" cy="3420240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7">
            <a:extLst>
              <a:ext uri="{FF2B5EF4-FFF2-40B4-BE49-F238E27FC236}">
                <a16:creationId xmlns:a16="http://schemas.microsoft.com/office/drawing/2014/main" id="{A31B348D-14CD-5498-11E8-4BA84D66F596}"/>
              </a:ext>
            </a:extLst>
          </p:cNvPr>
          <p:cNvSpPr/>
          <p:nvPr/>
        </p:nvSpPr>
        <p:spPr>
          <a:xfrm>
            <a:off x="10625022" y="3059956"/>
            <a:ext cx="1440000" cy="7550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/>
              </a:rPr>
              <a:t>Follow up</a:t>
            </a:r>
          </a:p>
        </p:txBody>
      </p:sp>
      <p:sp>
        <p:nvSpPr>
          <p:cNvPr id="88" name="Rectangle 159">
            <a:extLst>
              <a:ext uri="{FF2B5EF4-FFF2-40B4-BE49-F238E27FC236}">
                <a16:creationId xmlns:a16="http://schemas.microsoft.com/office/drawing/2014/main" id="{D7D88205-7E97-D0FF-0DE1-59255CDC0D8B}"/>
              </a:ext>
            </a:extLst>
          </p:cNvPr>
          <p:cNvSpPr/>
          <p:nvPr/>
        </p:nvSpPr>
        <p:spPr>
          <a:xfrm>
            <a:off x="356445" y="4805100"/>
            <a:ext cx="230499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68200"/>
                </a:solidFill>
              </a:rPr>
              <a:t>Outcome prediction</a:t>
            </a:r>
          </a:p>
        </p:txBody>
      </p:sp>
      <p:sp>
        <p:nvSpPr>
          <p:cNvPr id="89" name="Rectangle 160">
            <a:extLst>
              <a:ext uri="{FF2B5EF4-FFF2-40B4-BE49-F238E27FC236}">
                <a16:creationId xmlns:a16="http://schemas.microsoft.com/office/drawing/2014/main" id="{AC3249F6-D623-DE53-37C1-8722FA3183A5}"/>
              </a:ext>
            </a:extLst>
          </p:cNvPr>
          <p:cNvSpPr/>
          <p:nvPr/>
        </p:nvSpPr>
        <p:spPr>
          <a:xfrm>
            <a:off x="522003" y="2555900"/>
            <a:ext cx="1447132" cy="1746201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C000"/>
              </a:solidFill>
            </a:endParaRPr>
          </a:p>
        </p:txBody>
      </p:sp>
      <p:sp>
        <p:nvSpPr>
          <p:cNvPr id="90" name="Rectangle 162">
            <a:extLst>
              <a:ext uri="{FF2B5EF4-FFF2-40B4-BE49-F238E27FC236}">
                <a16:creationId xmlns:a16="http://schemas.microsoft.com/office/drawing/2014/main" id="{9DA1CE9E-2824-E5AE-2992-B392E14C5326}"/>
              </a:ext>
            </a:extLst>
          </p:cNvPr>
          <p:cNvSpPr/>
          <p:nvPr/>
        </p:nvSpPr>
        <p:spPr>
          <a:xfrm>
            <a:off x="6212612" y="1700957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1" name="Rectangle 163">
            <a:extLst>
              <a:ext uri="{FF2B5EF4-FFF2-40B4-BE49-F238E27FC236}">
                <a16:creationId xmlns:a16="http://schemas.microsoft.com/office/drawing/2014/main" id="{C5C43A9B-CF15-6427-353F-D6A18C0D886C}"/>
              </a:ext>
            </a:extLst>
          </p:cNvPr>
          <p:cNvSpPr/>
          <p:nvPr/>
        </p:nvSpPr>
        <p:spPr>
          <a:xfrm>
            <a:off x="6216321" y="3743363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2" name="Rectangle 164">
            <a:extLst>
              <a:ext uri="{FF2B5EF4-FFF2-40B4-BE49-F238E27FC236}">
                <a16:creationId xmlns:a16="http://schemas.microsoft.com/office/drawing/2014/main" id="{603F3C8D-878D-6A47-76DE-D18D995A0FB5}"/>
              </a:ext>
            </a:extLst>
          </p:cNvPr>
          <p:cNvSpPr/>
          <p:nvPr/>
        </p:nvSpPr>
        <p:spPr>
          <a:xfrm>
            <a:off x="482400" y="2512800"/>
            <a:ext cx="1533599" cy="18359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3" name="Rectangle 166">
            <a:extLst>
              <a:ext uri="{FF2B5EF4-FFF2-40B4-BE49-F238E27FC236}">
                <a16:creationId xmlns:a16="http://schemas.microsoft.com/office/drawing/2014/main" id="{93B33DCD-5D78-57ED-ABF1-E095D211F19C}"/>
              </a:ext>
            </a:extLst>
          </p:cNvPr>
          <p:cNvSpPr/>
          <p:nvPr/>
        </p:nvSpPr>
        <p:spPr>
          <a:xfrm>
            <a:off x="3700284" y="1786563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4" name="Rectangle 167">
            <a:extLst>
              <a:ext uri="{FF2B5EF4-FFF2-40B4-BE49-F238E27FC236}">
                <a16:creationId xmlns:a16="http://schemas.microsoft.com/office/drawing/2014/main" id="{8D84EA0E-8603-866D-03E9-28821F74AFBC}"/>
              </a:ext>
            </a:extLst>
          </p:cNvPr>
          <p:cNvSpPr/>
          <p:nvPr/>
        </p:nvSpPr>
        <p:spPr>
          <a:xfrm>
            <a:off x="3704914" y="3859851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5" name="Rectangle 168">
            <a:extLst>
              <a:ext uri="{FF2B5EF4-FFF2-40B4-BE49-F238E27FC236}">
                <a16:creationId xmlns:a16="http://schemas.microsoft.com/office/drawing/2014/main" id="{0EB24C5C-4123-CB98-67A8-1C10F4502EE9}"/>
              </a:ext>
            </a:extLst>
          </p:cNvPr>
          <p:cNvSpPr/>
          <p:nvPr/>
        </p:nvSpPr>
        <p:spPr>
          <a:xfrm>
            <a:off x="447361" y="2478975"/>
            <a:ext cx="1611839" cy="1905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0000"/>
              </a:solidFill>
            </a:endParaRPr>
          </a:p>
        </p:txBody>
      </p:sp>
      <p:sp>
        <p:nvSpPr>
          <p:cNvPr id="96" name="Rectangle 169">
            <a:extLst>
              <a:ext uri="{FF2B5EF4-FFF2-40B4-BE49-F238E27FC236}">
                <a16:creationId xmlns:a16="http://schemas.microsoft.com/office/drawing/2014/main" id="{A8DA203A-86A9-B574-21E1-294946F200ED}"/>
              </a:ext>
            </a:extLst>
          </p:cNvPr>
          <p:cNvSpPr/>
          <p:nvPr/>
        </p:nvSpPr>
        <p:spPr>
          <a:xfrm>
            <a:off x="6170400" y="1663201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7" name="Rectangle 170">
            <a:extLst>
              <a:ext uri="{FF2B5EF4-FFF2-40B4-BE49-F238E27FC236}">
                <a16:creationId xmlns:a16="http://schemas.microsoft.com/office/drawing/2014/main" id="{88DBB88C-711D-B36A-67A7-6EE08E917D68}"/>
              </a:ext>
            </a:extLst>
          </p:cNvPr>
          <p:cNvSpPr/>
          <p:nvPr/>
        </p:nvSpPr>
        <p:spPr>
          <a:xfrm>
            <a:off x="6175554" y="3696425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8" name="Rectangle 171">
            <a:extLst>
              <a:ext uri="{FF2B5EF4-FFF2-40B4-BE49-F238E27FC236}">
                <a16:creationId xmlns:a16="http://schemas.microsoft.com/office/drawing/2014/main" id="{95FFE6F7-60CC-8855-6B96-E143425197A8}"/>
              </a:ext>
            </a:extLst>
          </p:cNvPr>
          <p:cNvSpPr/>
          <p:nvPr/>
        </p:nvSpPr>
        <p:spPr>
          <a:xfrm>
            <a:off x="10578222" y="3021878"/>
            <a:ext cx="1533600" cy="837973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9" name="Rectangle 172">
            <a:extLst>
              <a:ext uri="{FF2B5EF4-FFF2-40B4-BE49-F238E27FC236}">
                <a16:creationId xmlns:a16="http://schemas.microsoft.com/office/drawing/2014/main" id="{4BA400A0-798D-2AFB-25C6-243BB569D088}"/>
              </a:ext>
            </a:extLst>
          </p:cNvPr>
          <p:cNvSpPr/>
          <p:nvPr/>
        </p:nvSpPr>
        <p:spPr>
          <a:xfrm>
            <a:off x="370287" y="6042774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Motion tracking and prediction</a:t>
            </a:r>
          </a:p>
        </p:txBody>
      </p:sp>
      <p:sp>
        <p:nvSpPr>
          <p:cNvPr id="100" name="Rectangle 173">
            <a:extLst>
              <a:ext uri="{FF2B5EF4-FFF2-40B4-BE49-F238E27FC236}">
                <a16:creationId xmlns:a16="http://schemas.microsoft.com/office/drawing/2014/main" id="{7A9A28CF-5190-645D-6C99-6B92731091A4}"/>
              </a:ext>
            </a:extLst>
          </p:cNvPr>
          <p:cNvSpPr/>
          <p:nvPr/>
        </p:nvSpPr>
        <p:spPr>
          <a:xfrm>
            <a:off x="8738191" y="3852044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1" name="Rectangle 174">
            <a:extLst>
              <a:ext uri="{FF2B5EF4-FFF2-40B4-BE49-F238E27FC236}">
                <a16:creationId xmlns:a16="http://schemas.microsoft.com/office/drawing/2014/main" id="{83521EA1-FC2D-9D08-61AA-CED685E62AD7}"/>
              </a:ext>
            </a:extLst>
          </p:cNvPr>
          <p:cNvSpPr/>
          <p:nvPr/>
        </p:nvSpPr>
        <p:spPr>
          <a:xfrm>
            <a:off x="8738191" y="1844711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2" name="Rectangle 175">
            <a:extLst>
              <a:ext uri="{FF2B5EF4-FFF2-40B4-BE49-F238E27FC236}">
                <a16:creationId xmlns:a16="http://schemas.microsoft.com/office/drawing/2014/main" id="{83B0B8EF-C3BF-67DD-6B04-26ED52E363E0}"/>
              </a:ext>
            </a:extLst>
          </p:cNvPr>
          <p:cNvSpPr/>
          <p:nvPr/>
        </p:nvSpPr>
        <p:spPr>
          <a:xfrm>
            <a:off x="399697" y="2429798"/>
            <a:ext cx="1710000" cy="202051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</p:spTree>
    <p:extLst>
      <p:ext uri="{BB962C8B-B14F-4D97-AF65-F5344CB8AC3E}">
        <p14:creationId xmlns:p14="http://schemas.microsoft.com/office/powerpoint/2010/main" val="170199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etails are in the caption following the image">
            <a:extLst>
              <a:ext uri="{FF2B5EF4-FFF2-40B4-BE49-F238E27FC236}">
                <a16:creationId xmlns:a16="http://schemas.microsoft.com/office/drawing/2014/main" id="{D93B4B29-C189-5C14-06B8-276F6A08B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80" y="1828409"/>
            <a:ext cx="5328592" cy="26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8345852" cy="405683"/>
          </a:xfrm>
        </p:spPr>
        <p:txBody>
          <a:bodyPr/>
          <a:lstStyle/>
          <a:p>
            <a:r>
              <a:rPr lang="en-US" sz="2400" dirty="0"/>
              <a:t>Dose estimation for MR-guided proton therapy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13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5997452" cy="390295"/>
          </a:xfrm>
        </p:spPr>
        <p:txBody>
          <a:bodyPr/>
          <a:lstStyle/>
          <a:p>
            <a:r>
              <a:rPr lang="en-US" dirty="0"/>
              <a:t>Long short-term memory networks</a:t>
            </a:r>
            <a:endParaRPr lang="en-US" noProof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6703913-BEA2-1E66-4855-B16FCCB8B5B0}"/>
              </a:ext>
            </a:extLst>
          </p:cNvPr>
          <p:cNvSpPr txBox="1">
            <a:spLocks/>
          </p:cNvSpPr>
          <p:nvPr/>
        </p:nvSpPr>
        <p:spPr bwMode="gray">
          <a:xfrm>
            <a:off x="874800" y="1688400"/>
            <a:ext cx="11017844" cy="49089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LSTMs employed for fast and accurate proton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dose calculation in B-fields</a:t>
            </a:r>
          </a:p>
          <a:p>
            <a:endParaRPr lang="en-US" sz="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Input: Beam’s eye view (BEV) sequence of CT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Output: BEV sequence of proton dose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Trained using Geant4 MC calculation</a:t>
            </a:r>
          </a:p>
          <a:p>
            <a:pPr marL="176212" lvl="1" indent="0">
              <a:buNone/>
            </a:pPr>
            <a:endParaRPr lang="en-US" sz="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High accuracy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Milliseconds execution time per pencil-beam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One model per energy</a:t>
            </a:r>
          </a:p>
          <a:p>
            <a:pPr lvl="1"/>
            <a:endParaRPr lang="en-US" sz="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Can also be used for prompt-gamma and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beta-emitter estimation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  <a:p>
            <a:pPr lvl="1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9D1CA504-A1B6-EBF1-6635-48E21BD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7BC21C-6C2F-6A05-1C25-3C8C827D0C07}"/>
              </a:ext>
            </a:extLst>
          </p:cNvPr>
          <p:cNvSpPr/>
          <p:nvPr/>
        </p:nvSpPr>
        <p:spPr>
          <a:xfrm>
            <a:off x="8409023" y="6341258"/>
            <a:ext cx="3106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dirty="0" err="1"/>
              <a:t>Neishabouri</a:t>
            </a:r>
            <a:r>
              <a:rPr lang="en-CA" sz="1000" dirty="0"/>
              <a:t> et al., 2021, Med Phys</a:t>
            </a:r>
          </a:p>
          <a:p>
            <a:r>
              <a:rPr lang="en-CA" sz="1000" dirty="0" err="1"/>
              <a:t>Radonic</a:t>
            </a:r>
            <a:r>
              <a:rPr lang="en-CA" sz="1000" dirty="0"/>
              <a:t> et al., 2023, Ion Imaging Workshop</a:t>
            </a:r>
          </a:p>
        </p:txBody>
      </p:sp>
      <p:pic>
        <p:nvPicPr>
          <p:cNvPr id="11" name="Grafik 1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86A86B5D-AD7D-9883-F54F-952633BC7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23749" r="1701"/>
          <a:stretch/>
        </p:blipFill>
        <p:spPr>
          <a:xfrm>
            <a:off x="7266130" y="1288823"/>
            <a:ext cx="4626514" cy="50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9240328" cy="390295"/>
          </a:xfrm>
        </p:spPr>
        <p:txBody>
          <a:bodyPr/>
          <a:lstStyle/>
          <a:p>
            <a:r>
              <a:rPr lang="en-US" noProof="0" dirty="0"/>
              <a:t>AI applications in </a:t>
            </a:r>
            <a:r>
              <a:rPr lang="en-US" dirty="0"/>
              <a:t>adaptive image-guided</a:t>
            </a:r>
            <a:r>
              <a:rPr lang="en-US" noProof="0" dirty="0"/>
              <a:t> radiotherapy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14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3" y="1047403"/>
            <a:ext cx="1476872" cy="389525"/>
          </a:xfrm>
        </p:spPr>
        <p:txBody>
          <a:bodyPr/>
          <a:lstStyle/>
          <a:p>
            <a:r>
              <a:rPr lang="en-US" noProof="0"/>
              <a:t>Outline</a:t>
            </a:r>
            <a:endParaRPr lang="en-US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767580F-CBA2-A4AE-E73C-C1625393D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grpSp>
        <p:nvGrpSpPr>
          <p:cNvPr id="3" name="Gruppierung 13">
            <a:extLst>
              <a:ext uri="{FF2B5EF4-FFF2-40B4-BE49-F238E27FC236}">
                <a16:creationId xmlns:a16="http://schemas.microsoft.com/office/drawing/2014/main" id="{610EB005-1208-38FC-0670-0D589E9FD36C}"/>
              </a:ext>
            </a:extLst>
          </p:cNvPr>
          <p:cNvGrpSpPr/>
          <p:nvPr/>
        </p:nvGrpSpPr>
        <p:grpSpPr>
          <a:xfrm>
            <a:off x="8742402" y="1730521"/>
            <a:ext cx="1259724" cy="1354338"/>
            <a:chOff x="9444788" y="2722734"/>
            <a:chExt cx="1259724" cy="1354338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8820A576-9C7D-D8B7-9E60-2BE49338825C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291A08A7-DB29-37F6-090D-A91A64FFA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ung 17">
            <a:extLst>
              <a:ext uri="{FF2B5EF4-FFF2-40B4-BE49-F238E27FC236}">
                <a16:creationId xmlns:a16="http://schemas.microsoft.com/office/drawing/2014/main" id="{570A6E78-A4E6-3F68-F647-D327FAF19D5E}"/>
              </a:ext>
            </a:extLst>
          </p:cNvPr>
          <p:cNvGrpSpPr/>
          <p:nvPr/>
        </p:nvGrpSpPr>
        <p:grpSpPr>
          <a:xfrm>
            <a:off x="522066" y="2555900"/>
            <a:ext cx="1440000" cy="1746200"/>
            <a:chOff x="1055440" y="3771032"/>
            <a:chExt cx="1440000" cy="1746200"/>
          </a:xfrm>
        </p:grpSpPr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32EC84DD-A73C-35CB-D20B-8BEBD57D07C7}"/>
                </a:ext>
              </a:extLst>
            </p:cNvPr>
            <p:cNvSpPr/>
            <p:nvPr/>
          </p:nvSpPr>
          <p:spPr>
            <a:xfrm>
              <a:off x="1055440" y="3771032"/>
              <a:ext cx="1440000" cy="1746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Baseline treatment planning</a:t>
              </a:r>
            </a:p>
          </p:txBody>
        </p:sp>
        <p:pic>
          <p:nvPicPr>
            <p:cNvPr id="58" name="Bild 26" descr="Pt0098_CT_RTSS_RTdose_VMAT.png">
              <a:extLst>
                <a:ext uri="{FF2B5EF4-FFF2-40B4-BE49-F238E27FC236}">
                  <a16:creationId xmlns:a16="http://schemas.microsoft.com/office/drawing/2014/main" id="{7F541120-BA4F-44AF-93ED-B79502E19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59" name="Gewinkelte Verbindung 29">
            <a:extLst>
              <a:ext uri="{FF2B5EF4-FFF2-40B4-BE49-F238E27FC236}">
                <a16:creationId xmlns:a16="http://schemas.microsoft.com/office/drawing/2014/main" id="{28832286-599E-F327-52D8-E5FA50A7C5D0}"/>
              </a:ext>
            </a:extLst>
          </p:cNvPr>
          <p:cNvCxnSpPr>
            <a:cxnSpLocks/>
            <a:stCxn id="57" idx="3"/>
            <a:endCxn id="72" idx="1"/>
          </p:cNvCxnSpPr>
          <p:nvPr/>
        </p:nvCxnSpPr>
        <p:spPr>
          <a:xfrm flipV="1">
            <a:off x="1962066" y="2407690"/>
            <a:ext cx="1728351" cy="1021310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winkelte Verbindung 30">
            <a:extLst>
              <a:ext uri="{FF2B5EF4-FFF2-40B4-BE49-F238E27FC236}">
                <a16:creationId xmlns:a16="http://schemas.microsoft.com/office/drawing/2014/main" id="{930B056F-A923-AAB6-A056-595CFC3F5451}"/>
              </a:ext>
            </a:extLst>
          </p:cNvPr>
          <p:cNvCxnSpPr>
            <a:cxnSpLocks/>
            <a:stCxn id="57" idx="3"/>
            <a:endCxn id="63" idx="1"/>
          </p:cNvCxnSpPr>
          <p:nvPr/>
        </p:nvCxnSpPr>
        <p:spPr>
          <a:xfrm>
            <a:off x="1962066" y="3429000"/>
            <a:ext cx="1728415" cy="1053045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E6B0CB35-9016-9F49-40F8-5D4E87965459}"/>
              </a:ext>
            </a:extLst>
          </p:cNvPr>
          <p:cNvCxnSpPr/>
          <p:nvPr/>
        </p:nvCxnSpPr>
        <p:spPr>
          <a:xfrm>
            <a:off x="5130481" y="4463972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uppierung 11">
            <a:extLst>
              <a:ext uri="{FF2B5EF4-FFF2-40B4-BE49-F238E27FC236}">
                <a16:creationId xmlns:a16="http://schemas.microsoft.com/office/drawing/2014/main" id="{8199FE0E-1ED7-9EB5-6319-75CFD75D5213}"/>
              </a:ext>
            </a:extLst>
          </p:cNvPr>
          <p:cNvGrpSpPr/>
          <p:nvPr/>
        </p:nvGrpSpPr>
        <p:grpSpPr>
          <a:xfrm>
            <a:off x="3690481" y="3852045"/>
            <a:ext cx="1475998" cy="1259999"/>
            <a:chOff x="4223855" y="4869161"/>
            <a:chExt cx="1475998" cy="1259999"/>
          </a:xfrm>
        </p:grpSpPr>
        <p:sp>
          <p:nvSpPr>
            <p:cNvPr id="63" name="Rectangle 8">
              <a:extLst>
                <a:ext uri="{FF2B5EF4-FFF2-40B4-BE49-F238E27FC236}">
                  <a16:creationId xmlns:a16="http://schemas.microsoft.com/office/drawing/2014/main" id="{9EA27A9F-F0A6-0CC5-5CC0-F2FB23B844E1}"/>
                </a:ext>
              </a:extLst>
            </p:cNvPr>
            <p:cNvSpPr/>
            <p:nvPr/>
          </p:nvSpPr>
          <p:spPr>
            <a:xfrm>
              <a:off x="4223855" y="4869161"/>
              <a:ext cx="1475998" cy="12599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MRI</a:t>
              </a:r>
            </a:p>
          </p:txBody>
        </p:sp>
        <p:pic>
          <p:nvPicPr>
            <p:cNvPr id="64" name="Bild 35" descr="Pt0098_MR_IP.png">
              <a:extLst>
                <a:ext uri="{FF2B5EF4-FFF2-40B4-BE49-F238E27FC236}">
                  <a16:creationId xmlns:a16="http://schemas.microsoft.com/office/drawing/2014/main" id="{58E60E0D-6DD0-8921-104A-64710B0B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4977032"/>
              <a:ext cx="1295997" cy="885824"/>
            </a:xfrm>
            <a:prstGeom prst="rect">
              <a:avLst/>
            </a:prstGeom>
          </p:spPr>
        </p:pic>
      </p:grpSp>
      <p:grpSp>
        <p:nvGrpSpPr>
          <p:cNvPr id="65" name="Gruppierung 14">
            <a:extLst>
              <a:ext uri="{FF2B5EF4-FFF2-40B4-BE49-F238E27FC236}">
                <a16:creationId xmlns:a16="http://schemas.microsoft.com/office/drawing/2014/main" id="{0822A88F-3A3B-B86C-6B8D-E835FD596BD2}"/>
              </a:ext>
            </a:extLst>
          </p:cNvPr>
          <p:cNvGrpSpPr/>
          <p:nvPr/>
        </p:nvGrpSpPr>
        <p:grpSpPr>
          <a:xfrm>
            <a:off x="8730978" y="3852044"/>
            <a:ext cx="1259660" cy="1260000"/>
            <a:chOff x="9467676" y="4869160"/>
            <a:chExt cx="1259660" cy="1260000"/>
          </a:xfrm>
        </p:grpSpPr>
        <p:sp>
          <p:nvSpPr>
            <p:cNvPr id="66" name="Rectangle 9">
              <a:extLst>
                <a:ext uri="{FF2B5EF4-FFF2-40B4-BE49-F238E27FC236}">
                  <a16:creationId xmlns:a16="http://schemas.microsoft.com/office/drawing/2014/main" id="{EDE9F697-076B-86E2-A33B-2A55E300390B}"/>
                </a:ext>
              </a:extLst>
            </p:cNvPr>
            <p:cNvSpPr/>
            <p:nvPr/>
          </p:nvSpPr>
          <p:spPr>
            <a:xfrm>
              <a:off x="9467676" y="4869160"/>
              <a:ext cx="1259660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67" name="Picture 6" descr="Bildergebnis fÃ¼r viewray mridian">
              <a:extLst>
                <a:ext uri="{FF2B5EF4-FFF2-40B4-BE49-F238E27FC236}">
                  <a16:creationId xmlns:a16="http://schemas.microsoft.com/office/drawing/2014/main" id="{35EBC5FD-F41B-550C-114C-2EF5547F4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76267" y="4977031"/>
              <a:ext cx="1036800" cy="86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pierung 13">
            <a:extLst>
              <a:ext uri="{FF2B5EF4-FFF2-40B4-BE49-F238E27FC236}">
                <a16:creationId xmlns:a16="http://schemas.microsoft.com/office/drawing/2014/main" id="{152620D9-B8F8-DF4A-580F-3D6314D87277}"/>
              </a:ext>
            </a:extLst>
          </p:cNvPr>
          <p:cNvGrpSpPr/>
          <p:nvPr/>
        </p:nvGrpSpPr>
        <p:grpSpPr>
          <a:xfrm>
            <a:off x="6210698" y="1705618"/>
            <a:ext cx="1259724" cy="1354338"/>
            <a:chOff x="9444788" y="2722734"/>
            <a:chExt cx="1259724" cy="1354338"/>
          </a:xfrm>
        </p:grpSpPr>
        <p:sp>
          <p:nvSpPr>
            <p:cNvPr id="69" name="Rectangle 9">
              <a:extLst>
                <a:ext uri="{FF2B5EF4-FFF2-40B4-BE49-F238E27FC236}">
                  <a16:creationId xmlns:a16="http://schemas.microsoft.com/office/drawing/2014/main" id="{3A2F7809-CBA2-4082-CC9B-3F7F9517FFBD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0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808F5CB2-0E0D-CFB1-0C58-02FB3389F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pierung 12">
            <a:extLst>
              <a:ext uri="{FF2B5EF4-FFF2-40B4-BE49-F238E27FC236}">
                <a16:creationId xmlns:a16="http://schemas.microsoft.com/office/drawing/2014/main" id="{9CBD5A22-2BC0-D22D-67F5-1F738754F74C}"/>
              </a:ext>
            </a:extLst>
          </p:cNvPr>
          <p:cNvGrpSpPr/>
          <p:nvPr/>
        </p:nvGrpSpPr>
        <p:grpSpPr>
          <a:xfrm>
            <a:off x="3690417" y="1777626"/>
            <a:ext cx="1475998" cy="1260128"/>
            <a:chOff x="4223791" y="2794742"/>
            <a:chExt cx="1475998" cy="1260128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3E7E538C-E8DB-3988-A7D2-B2EC50B0EAA9}"/>
                </a:ext>
              </a:extLst>
            </p:cNvPr>
            <p:cNvSpPr/>
            <p:nvPr/>
          </p:nvSpPr>
          <p:spPr>
            <a:xfrm>
              <a:off x="4223791" y="2794742"/>
              <a:ext cx="1475998" cy="1260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CBCT</a:t>
              </a:r>
            </a:p>
          </p:txBody>
        </p:sp>
        <p:pic>
          <p:nvPicPr>
            <p:cNvPr id="73" name="Bild 66" descr="CBCTcor32_CBCTorg.png">
              <a:extLst>
                <a:ext uri="{FF2B5EF4-FFF2-40B4-BE49-F238E27FC236}">
                  <a16:creationId xmlns:a16="http://schemas.microsoft.com/office/drawing/2014/main" id="{C7F1B4F0-1FB7-B4B6-CC68-2063D8224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2866750"/>
              <a:ext cx="1295997" cy="885823"/>
            </a:xfrm>
            <a:prstGeom prst="rect">
              <a:avLst/>
            </a:prstGeom>
          </p:spPr>
        </p:pic>
      </p:grpSp>
      <p:cxnSp>
        <p:nvCxnSpPr>
          <p:cNvPr id="74" name="Straight Arrow Connector 131">
            <a:extLst>
              <a:ext uri="{FF2B5EF4-FFF2-40B4-BE49-F238E27FC236}">
                <a16:creationId xmlns:a16="http://schemas.microsoft.com/office/drawing/2014/main" id="{57B83050-3D56-FEB7-34CA-85BF810B63E1}"/>
              </a:ext>
            </a:extLst>
          </p:cNvPr>
          <p:cNvCxnSpPr>
            <a:cxnSpLocks/>
            <a:stCxn id="72" idx="3"/>
            <a:endCxn id="76" idx="1"/>
          </p:cNvCxnSpPr>
          <p:nvPr/>
        </p:nvCxnSpPr>
        <p:spPr>
          <a:xfrm>
            <a:off x="5166415" y="2407690"/>
            <a:ext cx="1031743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pierung 68">
            <a:extLst>
              <a:ext uri="{FF2B5EF4-FFF2-40B4-BE49-F238E27FC236}">
                <a16:creationId xmlns:a16="http://schemas.microsoft.com/office/drawing/2014/main" id="{0313A84B-6C4B-F801-1C96-6FBFA210FFAA}"/>
              </a:ext>
            </a:extLst>
          </p:cNvPr>
          <p:cNvGrpSpPr/>
          <p:nvPr/>
        </p:nvGrpSpPr>
        <p:grpSpPr>
          <a:xfrm>
            <a:off x="6198158" y="1691804"/>
            <a:ext cx="1440000" cy="1475988"/>
            <a:chOff x="1055440" y="3771032"/>
            <a:chExt cx="1440000" cy="1475988"/>
          </a:xfrm>
        </p:grpSpPr>
        <p:sp>
          <p:nvSpPr>
            <p:cNvPr id="76" name="Rectangle 7">
              <a:extLst>
                <a:ext uri="{FF2B5EF4-FFF2-40B4-BE49-F238E27FC236}">
                  <a16:creationId xmlns:a16="http://schemas.microsoft.com/office/drawing/2014/main" id="{9F476ABB-99F3-F8BA-0B46-5B613FDCD731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77" name="Bild 70" descr="Pt0098_CT_RTSS_RTdose_VMAT.png">
              <a:extLst>
                <a:ext uri="{FF2B5EF4-FFF2-40B4-BE49-F238E27FC236}">
                  <a16:creationId xmlns:a16="http://schemas.microsoft.com/office/drawing/2014/main" id="{9445E0D8-F476-2B9D-AF35-2F9F1CE07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grpSp>
        <p:nvGrpSpPr>
          <p:cNvPr id="78" name="Gruppierung 71">
            <a:extLst>
              <a:ext uri="{FF2B5EF4-FFF2-40B4-BE49-F238E27FC236}">
                <a16:creationId xmlns:a16="http://schemas.microsoft.com/office/drawing/2014/main" id="{D465F675-6B63-E97E-29A3-7BBC468D9BE1}"/>
              </a:ext>
            </a:extLst>
          </p:cNvPr>
          <p:cNvGrpSpPr/>
          <p:nvPr/>
        </p:nvGrpSpPr>
        <p:grpSpPr>
          <a:xfrm>
            <a:off x="6210858" y="3744208"/>
            <a:ext cx="1440000" cy="1475988"/>
            <a:chOff x="1055440" y="3771032"/>
            <a:chExt cx="1440000" cy="1475988"/>
          </a:xfrm>
        </p:grpSpPr>
        <p:sp>
          <p:nvSpPr>
            <p:cNvPr id="79" name="Rectangle 7">
              <a:extLst>
                <a:ext uri="{FF2B5EF4-FFF2-40B4-BE49-F238E27FC236}">
                  <a16:creationId xmlns:a16="http://schemas.microsoft.com/office/drawing/2014/main" id="{C7335449-D812-E016-6511-BBAD56067586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80" name="Bild 73" descr="Pt0098_CT_RTSS_RTdose_VMAT.png">
              <a:extLst>
                <a:ext uri="{FF2B5EF4-FFF2-40B4-BE49-F238E27FC236}">
                  <a16:creationId xmlns:a16="http://schemas.microsoft.com/office/drawing/2014/main" id="{7BD06693-3114-45FA-D236-B984A91ED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81" name="Straight Arrow Connector 66">
            <a:extLst>
              <a:ext uri="{FF2B5EF4-FFF2-40B4-BE49-F238E27FC236}">
                <a16:creationId xmlns:a16="http://schemas.microsoft.com/office/drawing/2014/main" id="{8AAFC40B-74A6-12C7-F12E-90515387B41A}"/>
              </a:ext>
            </a:extLst>
          </p:cNvPr>
          <p:cNvCxnSpPr/>
          <p:nvPr/>
        </p:nvCxnSpPr>
        <p:spPr>
          <a:xfrm>
            <a:off x="7650697" y="2411884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66">
            <a:extLst>
              <a:ext uri="{FF2B5EF4-FFF2-40B4-BE49-F238E27FC236}">
                <a16:creationId xmlns:a16="http://schemas.microsoft.com/office/drawing/2014/main" id="{1C07ADDF-51B8-F951-36CF-C82A693C30FC}"/>
              </a:ext>
            </a:extLst>
          </p:cNvPr>
          <p:cNvCxnSpPr/>
          <p:nvPr/>
        </p:nvCxnSpPr>
        <p:spPr>
          <a:xfrm>
            <a:off x="7650858" y="4500116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42">
            <a:extLst>
              <a:ext uri="{FF2B5EF4-FFF2-40B4-BE49-F238E27FC236}">
                <a16:creationId xmlns:a16="http://schemas.microsoft.com/office/drawing/2014/main" id="{DEDA7DAF-C972-3DC1-39FE-D0772D5589E9}"/>
              </a:ext>
            </a:extLst>
          </p:cNvPr>
          <p:cNvSpPr/>
          <p:nvPr/>
        </p:nvSpPr>
        <p:spPr>
          <a:xfrm>
            <a:off x="372481" y="5445224"/>
            <a:ext cx="2698284" cy="338554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Automatic segmentation</a:t>
            </a:r>
          </a:p>
        </p:txBody>
      </p:sp>
      <p:sp>
        <p:nvSpPr>
          <p:cNvPr id="84" name="Rectangle 147">
            <a:extLst>
              <a:ext uri="{FF2B5EF4-FFF2-40B4-BE49-F238E27FC236}">
                <a16:creationId xmlns:a16="http://schemas.microsoft.com/office/drawing/2014/main" id="{92672FA4-4408-9EDF-4AF0-A823D7B13F72}"/>
              </a:ext>
            </a:extLst>
          </p:cNvPr>
          <p:cNvSpPr/>
          <p:nvPr/>
        </p:nvSpPr>
        <p:spPr>
          <a:xfrm>
            <a:off x="373380" y="5106670"/>
            <a:ext cx="2698284" cy="338554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Synthetic CT generation</a:t>
            </a:r>
          </a:p>
        </p:txBody>
      </p:sp>
      <p:sp>
        <p:nvSpPr>
          <p:cNvPr id="85" name="Rectangle 153">
            <a:extLst>
              <a:ext uri="{FF2B5EF4-FFF2-40B4-BE49-F238E27FC236}">
                <a16:creationId xmlns:a16="http://schemas.microsoft.com/office/drawing/2014/main" id="{8EC79E78-CDB2-1753-69B0-48DA3200869B}"/>
              </a:ext>
            </a:extLst>
          </p:cNvPr>
          <p:cNvSpPr/>
          <p:nvPr/>
        </p:nvSpPr>
        <p:spPr>
          <a:xfrm>
            <a:off x="370287" y="5727314"/>
            <a:ext cx="4774036" cy="338554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Dose calculation</a:t>
            </a:r>
          </a:p>
        </p:txBody>
      </p:sp>
      <p:sp>
        <p:nvSpPr>
          <p:cNvPr id="86" name="Right Brace 157">
            <a:extLst>
              <a:ext uri="{FF2B5EF4-FFF2-40B4-BE49-F238E27FC236}">
                <a16:creationId xmlns:a16="http://schemas.microsoft.com/office/drawing/2014/main" id="{9232C9D3-2F81-0838-D8CB-5F54009FEBC7}"/>
              </a:ext>
            </a:extLst>
          </p:cNvPr>
          <p:cNvSpPr/>
          <p:nvPr/>
        </p:nvSpPr>
        <p:spPr>
          <a:xfrm>
            <a:off x="10131487" y="1718880"/>
            <a:ext cx="420447" cy="3420240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7">
            <a:extLst>
              <a:ext uri="{FF2B5EF4-FFF2-40B4-BE49-F238E27FC236}">
                <a16:creationId xmlns:a16="http://schemas.microsoft.com/office/drawing/2014/main" id="{A31B348D-14CD-5498-11E8-4BA84D66F596}"/>
              </a:ext>
            </a:extLst>
          </p:cNvPr>
          <p:cNvSpPr/>
          <p:nvPr/>
        </p:nvSpPr>
        <p:spPr>
          <a:xfrm>
            <a:off x="10625022" y="3059956"/>
            <a:ext cx="1440000" cy="7550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/>
              </a:rPr>
              <a:t>Follow up</a:t>
            </a:r>
          </a:p>
        </p:txBody>
      </p:sp>
      <p:sp>
        <p:nvSpPr>
          <p:cNvPr id="88" name="Rectangle 159">
            <a:extLst>
              <a:ext uri="{FF2B5EF4-FFF2-40B4-BE49-F238E27FC236}">
                <a16:creationId xmlns:a16="http://schemas.microsoft.com/office/drawing/2014/main" id="{D7D88205-7E97-D0FF-0DE1-59255CDC0D8B}"/>
              </a:ext>
            </a:extLst>
          </p:cNvPr>
          <p:cNvSpPr/>
          <p:nvPr/>
        </p:nvSpPr>
        <p:spPr>
          <a:xfrm>
            <a:off x="356445" y="4805100"/>
            <a:ext cx="230499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68200"/>
                </a:solidFill>
              </a:rPr>
              <a:t>Outcome prediction</a:t>
            </a:r>
          </a:p>
        </p:txBody>
      </p:sp>
      <p:sp>
        <p:nvSpPr>
          <p:cNvPr id="89" name="Rectangle 160">
            <a:extLst>
              <a:ext uri="{FF2B5EF4-FFF2-40B4-BE49-F238E27FC236}">
                <a16:creationId xmlns:a16="http://schemas.microsoft.com/office/drawing/2014/main" id="{AC3249F6-D623-DE53-37C1-8722FA3183A5}"/>
              </a:ext>
            </a:extLst>
          </p:cNvPr>
          <p:cNvSpPr/>
          <p:nvPr/>
        </p:nvSpPr>
        <p:spPr>
          <a:xfrm>
            <a:off x="522003" y="2555900"/>
            <a:ext cx="1447132" cy="1746201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C000"/>
              </a:solidFill>
            </a:endParaRPr>
          </a:p>
        </p:txBody>
      </p:sp>
      <p:sp>
        <p:nvSpPr>
          <p:cNvPr id="90" name="Rectangle 162">
            <a:extLst>
              <a:ext uri="{FF2B5EF4-FFF2-40B4-BE49-F238E27FC236}">
                <a16:creationId xmlns:a16="http://schemas.microsoft.com/office/drawing/2014/main" id="{9DA1CE9E-2824-E5AE-2992-B392E14C5326}"/>
              </a:ext>
            </a:extLst>
          </p:cNvPr>
          <p:cNvSpPr/>
          <p:nvPr/>
        </p:nvSpPr>
        <p:spPr>
          <a:xfrm>
            <a:off x="6212612" y="1700957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1" name="Rectangle 163">
            <a:extLst>
              <a:ext uri="{FF2B5EF4-FFF2-40B4-BE49-F238E27FC236}">
                <a16:creationId xmlns:a16="http://schemas.microsoft.com/office/drawing/2014/main" id="{C5C43A9B-CF15-6427-353F-D6A18C0D886C}"/>
              </a:ext>
            </a:extLst>
          </p:cNvPr>
          <p:cNvSpPr/>
          <p:nvPr/>
        </p:nvSpPr>
        <p:spPr>
          <a:xfrm>
            <a:off x="6216321" y="3743363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2" name="Rectangle 164">
            <a:extLst>
              <a:ext uri="{FF2B5EF4-FFF2-40B4-BE49-F238E27FC236}">
                <a16:creationId xmlns:a16="http://schemas.microsoft.com/office/drawing/2014/main" id="{603F3C8D-878D-6A47-76DE-D18D995A0FB5}"/>
              </a:ext>
            </a:extLst>
          </p:cNvPr>
          <p:cNvSpPr/>
          <p:nvPr/>
        </p:nvSpPr>
        <p:spPr>
          <a:xfrm>
            <a:off x="482400" y="2512800"/>
            <a:ext cx="1533599" cy="18359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3" name="Rectangle 166">
            <a:extLst>
              <a:ext uri="{FF2B5EF4-FFF2-40B4-BE49-F238E27FC236}">
                <a16:creationId xmlns:a16="http://schemas.microsoft.com/office/drawing/2014/main" id="{93B33DCD-5D78-57ED-ABF1-E095D211F19C}"/>
              </a:ext>
            </a:extLst>
          </p:cNvPr>
          <p:cNvSpPr/>
          <p:nvPr/>
        </p:nvSpPr>
        <p:spPr>
          <a:xfrm>
            <a:off x="3700284" y="1786563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4" name="Rectangle 167">
            <a:extLst>
              <a:ext uri="{FF2B5EF4-FFF2-40B4-BE49-F238E27FC236}">
                <a16:creationId xmlns:a16="http://schemas.microsoft.com/office/drawing/2014/main" id="{8D84EA0E-8603-866D-03E9-28821F74AFBC}"/>
              </a:ext>
            </a:extLst>
          </p:cNvPr>
          <p:cNvSpPr/>
          <p:nvPr/>
        </p:nvSpPr>
        <p:spPr>
          <a:xfrm>
            <a:off x="3704914" y="3859851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5" name="Rectangle 168">
            <a:extLst>
              <a:ext uri="{FF2B5EF4-FFF2-40B4-BE49-F238E27FC236}">
                <a16:creationId xmlns:a16="http://schemas.microsoft.com/office/drawing/2014/main" id="{0EB24C5C-4123-CB98-67A8-1C10F4502EE9}"/>
              </a:ext>
            </a:extLst>
          </p:cNvPr>
          <p:cNvSpPr/>
          <p:nvPr/>
        </p:nvSpPr>
        <p:spPr>
          <a:xfrm>
            <a:off x="447361" y="2478975"/>
            <a:ext cx="1611839" cy="1905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0000"/>
              </a:solidFill>
            </a:endParaRPr>
          </a:p>
        </p:txBody>
      </p:sp>
      <p:sp>
        <p:nvSpPr>
          <p:cNvPr id="96" name="Rectangle 169">
            <a:extLst>
              <a:ext uri="{FF2B5EF4-FFF2-40B4-BE49-F238E27FC236}">
                <a16:creationId xmlns:a16="http://schemas.microsoft.com/office/drawing/2014/main" id="{A8DA203A-86A9-B574-21E1-294946F200ED}"/>
              </a:ext>
            </a:extLst>
          </p:cNvPr>
          <p:cNvSpPr/>
          <p:nvPr/>
        </p:nvSpPr>
        <p:spPr>
          <a:xfrm>
            <a:off x="6170400" y="1663201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7" name="Rectangle 170">
            <a:extLst>
              <a:ext uri="{FF2B5EF4-FFF2-40B4-BE49-F238E27FC236}">
                <a16:creationId xmlns:a16="http://schemas.microsoft.com/office/drawing/2014/main" id="{88DBB88C-711D-B36A-67A7-6EE08E917D68}"/>
              </a:ext>
            </a:extLst>
          </p:cNvPr>
          <p:cNvSpPr/>
          <p:nvPr/>
        </p:nvSpPr>
        <p:spPr>
          <a:xfrm>
            <a:off x="6175554" y="3696425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8" name="Rectangle 171">
            <a:extLst>
              <a:ext uri="{FF2B5EF4-FFF2-40B4-BE49-F238E27FC236}">
                <a16:creationId xmlns:a16="http://schemas.microsoft.com/office/drawing/2014/main" id="{95FFE6F7-60CC-8855-6B96-E143425197A8}"/>
              </a:ext>
            </a:extLst>
          </p:cNvPr>
          <p:cNvSpPr/>
          <p:nvPr/>
        </p:nvSpPr>
        <p:spPr>
          <a:xfrm>
            <a:off x="10578222" y="3021878"/>
            <a:ext cx="1533600" cy="837973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9" name="Rectangle 172">
            <a:extLst>
              <a:ext uri="{FF2B5EF4-FFF2-40B4-BE49-F238E27FC236}">
                <a16:creationId xmlns:a16="http://schemas.microsoft.com/office/drawing/2014/main" id="{4BA400A0-798D-2AFB-25C6-243BB569D088}"/>
              </a:ext>
            </a:extLst>
          </p:cNvPr>
          <p:cNvSpPr/>
          <p:nvPr/>
        </p:nvSpPr>
        <p:spPr>
          <a:xfrm>
            <a:off x="370287" y="6042774"/>
            <a:ext cx="3320130" cy="338554"/>
          </a:xfrm>
          <a:prstGeom prst="rect">
            <a:avLst/>
          </a:prstGeom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Motion tracking and prediction</a:t>
            </a:r>
          </a:p>
        </p:txBody>
      </p:sp>
      <p:sp>
        <p:nvSpPr>
          <p:cNvPr id="100" name="Rectangle 173">
            <a:extLst>
              <a:ext uri="{FF2B5EF4-FFF2-40B4-BE49-F238E27FC236}">
                <a16:creationId xmlns:a16="http://schemas.microsoft.com/office/drawing/2014/main" id="{7A9A28CF-5190-645D-6C99-6B92731091A4}"/>
              </a:ext>
            </a:extLst>
          </p:cNvPr>
          <p:cNvSpPr/>
          <p:nvPr/>
        </p:nvSpPr>
        <p:spPr>
          <a:xfrm>
            <a:off x="8738191" y="3852044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1" name="Rectangle 174">
            <a:extLst>
              <a:ext uri="{FF2B5EF4-FFF2-40B4-BE49-F238E27FC236}">
                <a16:creationId xmlns:a16="http://schemas.microsoft.com/office/drawing/2014/main" id="{83521EA1-FC2D-9D08-61AA-CED685E62AD7}"/>
              </a:ext>
            </a:extLst>
          </p:cNvPr>
          <p:cNvSpPr/>
          <p:nvPr/>
        </p:nvSpPr>
        <p:spPr>
          <a:xfrm>
            <a:off x="8738191" y="1844711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2" name="Rectangle 175">
            <a:extLst>
              <a:ext uri="{FF2B5EF4-FFF2-40B4-BE49-F238E27FC236}">
                <a16:creationId xmlns:a16="http://schemas.microsoft.com/office/drawing/2014/main" id="{83B0B8EF-C3BF-67DD-6B04-26ED52E363E0}"/>
              </a:ext>
            </a:extLst>
          </p:cNvPr>
          <p:cNvSpPr/>
          <p:nvPr/>
        </p:nvSpPr>
        <p:spPr>
          <a:xfrm>
            <a:off x="399697" y="2429798"/>
            <a:ext cx="1710000" cy="202051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</p:spTree>
    <p:extLst>
      <p:ext uri="{BB962C8B-B14F-4D97-AF65-F5344CB8AC3E}">
        <p14:creationId xmlns:p14="http://schemas.microsoft.com/office/powerpoint/2010/main" val="1147539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494110" cy="405683"/>
          </a:xfrm>
        </p:spPr>
        <p:txBody>
          <a:bodyPr/>
          <a:lstStyle/>
          <a:p>
            <a:r>
              <a:rPr lang="en-US" sz="2400" dirty="0"/>
              <a:t>Motion tracking and prediction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15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5728148" cy="390295"/>
          </a:xfrm>
        </p:spPr>
        <p:txBody>
          <a:bodyPr/>
          <a:lstStyle/>
          <a:p>
            <a:r>
              <a:rPr lang="en-US" dirty="0"/>
              <a:t>CBCT/X-Ray-guided radiotherapy</a:t>
            </a:r>
            <a:endParaRPr lang="en-US" noProof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6703913-BEA2-1E66-4855-B16FCCB8B5B0}"/>
              </a:ext>
            </a:extLst>
          </p:cNvPr>
          <p:cNvSpPr txBox="1">
            <a:spLocks/>
          </p:cNvSpPr>
          <p:nvPr/>
        </p:nvSpPr>
        <p:spPr bwMode="gray">
          <a:xfrm>
            <a:off x="874800" y="1688400"/>
            <a:ext cx="11017844" cy="49089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Intra-fractional motion management requires real-time target localization</a:t>
            </a:r>
          </a:p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CNNs capable of </a:t>
            </a:r>
            <a:r>
              <a:rPr lang="en-US" sz="2000">
                <a:solidFill>
                  <a:srgbClr val="000000"/>
                </a:solidFill>
              </a:rPr>
              <a:t>marker-less lung 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tumor tracking </a:t>
            </a:r>
            <a:r>
              <a:rPr lang="en-US" sz="2000" dirty="0">
                <a:solidFill>
                  <a:srgbClr val="000000"/>
                </a:solidFill>
              </a:rPr>
              <a:t>on X-Ray fluoroscopy</a:t>
            </a:r>
          </a:p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Combined localization/segmentation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network: Retina U-Net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Bottom-levels extract bounding boxes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High-level output is semantic segmentation</a:t>
            </a:r>
          </a:p>
          <a:p>
            <a:pPr lvl="1"/>
            <a:endParaRPr lang="en-US" sz="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Prior knowledge from planning (CT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and delineation) can be employed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for patient-specific models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9D1CA504-A1B6-EBF1-6635-48E21BD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E5B83CF-1EF6-5754-0654-03B2AADFF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5" t="37216" r="8509" b="37544"/>
          <a:stretch/>
        </p:blipFill>
        <p:spPr>
          <a:xfrm>
            <a:off x="5554280" y="5269099"/>
            <a:ext cx="3019049" cy="10402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45C06-C8C1-BEA6-0B37-75A38DCB8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8" t="36616" r="12095" b="39347"/>
          <a:stretch/>
        </p:blipFill>
        <p:spPr>
          <a:xfrm>
            <a:off x="8794582" y="5263090"/>
            <a:ext cx="2846034" cy="10404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106D378-31B0-DC6A-AB4A-A480C9E38E11}"/>
              </a:ext>
            </a:extLst>
          </p:cNvPr>
          <p:cNvSpPr/>
          <p:nvPr/>
        </p:nvSpPr>
        <p:spPr>
          <a:xfrm rot="5400000">
            <a:off x="11133334" y="5543432"/>
            <a:ext cx="1457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00" dirty="0"/>
              <a:t>Huang et al., 2023, Med Phys</a:t>
            </a:r>
          </a:p>
        </p:txBody>
      </p:sp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9BC4B4A8-6BDC-21DA-E527-7ED160617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506" y="2564904"/>
            <a:ext cx="633416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0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5494110" cy="405683"/>
          </a:xfrm>
        </p:spPr>
        <p:txBody>
          <a:bodyPr/>
          <a:lstStyle/>
          <a:p>
            <a:r>
              <a:rPr lang="en-US" sz="2400" dirty="0"/>
              <a:t>Motion tracking and prediction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16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4303079" cy="390295"/>
          </a:xfrm>
        </p:spPr>
        <p:txBody>
          <a:bodyPr/>
          <a:lstStyle/>
          <a:p>
            <a:r>
              <a:rPr lang="en-US" dirty="0"/>
              <a:t>Target motion prediction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id="{56703913-BEA2-1E66-4855-B16FCCB8B5B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874800" y="1688400"/>
                <a:ext cx="11017844" cy="490897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176213" indent="-17621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8775" indent="-18256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4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4988" indent="-17621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4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17550" indent="-18256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4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93763" indent="-176213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4"/>
                  </a:buClr>
                  <a:buFont typeface="Wingdings" panose="05000000000000000000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000000"/>
                    </a:solidFill>
                  </a:rPr>
                  <a:t>Especially for beam tracking, system latencies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300 </a:t>
                </a:r>
                <a:r>
                  <a:rPr lang="en-US" sz="2000" dirty="0" err="1">
                    <a:solidFill>
                      <a:srgbClr val="000000"/>
                    </a:solidFill>
                  </a:rPr>
                  <a:t>ms</a:t>
                </a:r>
                <a:r>
                  <a:rPr lang="en-US" sz="2000" dirty="0">
                    <a:solidFill>
                      <a:srgbClr val="000000"/>
                    </a:solidFill>
                  </a:rPr>
                  <a:t>) must be overcome</a:t>
                </a:r>
              </a:p>
              <a:p>
                <a:r>
                  <a:rPr lang="en-US" sz="2000" dirty="0">
                    <a:solidFill>
                      <a:srgbClr val="000000"/>
                    </a:solidFill>
                  </a:rPr>
                  <a:t>Future motion trajectory needs to be predicted</a:t>
                </a:r>
              </a:p>
              <a:p>
                <a:endParaRPr lang="en-US" sz="800" dirty="0">
                  <a:solidFill>
                    <a:srgbClr val="000000"/>
                  </a:solidFill>
                </a:endParaRPr>
              </a:p>
              <a:p>
                <a:r>
                  <a:rPr lang="en-US" sz="2000" dirty="0">
                    <a:solidFill>
                      <a:srgbClr val="000000"/>
                    </a:solidFill>
                  </a:rPr>
                  <a:t>LSTM for tumor centroid prediction on </a:t>
                </a:r>
                <a:br>
                  <a:rPr lang="en-US" sz="2000" dirty="0">
                    <a:solidFill>
                      <a:srgbClr val="000000"/>
                    </a:solidFill>
                  </a:rPr>
                </a:br>
                <a:r>
                  <a:rPr lang="en-US" sz="2000" dirty="0">
                    <a:solidFill>
                      <a:srgbClr val="000000"/>
                    </a:solidFill>
                  </a:rPr>
                  <a:t>cine-MRI data</a:t>
                </a:r>
              </a:p>
              <a:p>
                <a:pPr lvl="1"/>
                <a:r>
                  <a:rPr lang="en-US" sz="1800" dirty="0">
                    <a:solidFill>
                      <a:srgbClr val="000000"/>
                    </a:solidFill>
                  </a:rPr>
                  <a:t>Extension to 2D target shape</a:t>
                </a:r>
                <a:br>
                  <a:rPr lang="en-US" sz="1800" dirty="0">
                    <a:solidFill>
                      <a:srgbClr val="000000"/>
                    </a:solidFill>
                  </a:rPr>
                </a:br>
                <a:r>
                  <a:rPr lang="en-US" sz="1800" dirty="0">
                    <a:solidFill>
                      <a:srgbClr val="000000"/>
                    </a:solidFill>
                  </a:rPr>
                  <a:t>via convolutional LSTM</a:t>
                </a:r>
              </a:p>
              <a:p>
                <a:pPr lvl="1"/>
                <a:r>
                  <a:rPr lang="en-US" sz="1800" dirty="0">
                    <a:solidFill>
                      <a:srgbClr val="000000"/>
                    </a:solidFill>
                  </a:rPr>
                  <a:t>Sub-voxel accuracy at 500ms</a:t>
                </a:r>
              </a:p>
              <a:p>
                <a:pPr lvl="1"/>
                <a:endParaRPr lang="en-US" sz="800" dirty="0">
                  <a:solidFill>
                    <a:srgbClr val="000000"/>
                  </a:solidFill>
                </a:endParaRPr>
              </a:p>
              <a:p>
                <a:pPr lvl="1"/>
                <a:r>
                  <a:rPr lang="en-US" sz="1800" dirty="0">
                    <a:solidFill>
                      <a:srgbClr val="000000"/>
                    </a:solidFill>
                  </a:rPr>
                  <a:t>Implemented at Australian</a:t>
                </a:r>
                <a:br>
                  <a:rPr lang="en-US" sz="1800" dirty="0">
                    <a:solidFill>
                      <a:srgbClr val="000000"/>
                    </a:solidFill>
                  </a:rPr>
                </a:br>
                <a:r>
                  <a:rPr lang="en-US" sz="1800" dirty="0">
                    <a:solidFill>
                      <a:srgbClr val="000000"/>
                    </a:solidFill>
                  </a:rPr>
                  <a:t>MR-Linac prototype</a:t>
                </a:r>
              </a:p>
              <a:p>
                <a:pPr lvl="2"/>
                <a:r>
                  <a:rPr lang="en-US" sz="1600" dirty="0">
                    <a:solidFill>
                      <a:srgbClr val="000000"/>
                    </a:solidFill>
                  </a:rPr>
                  <a:t>390 </a:t>
                </a:r>
                <a:r>
                  <a:rPr lang="en-US" sz="1600" dirty="0" err="1">
                    <a:solidFill>
                      <a:srgbClr val="000000"/>
                    </a:solidFill>
                  </a:rPr>
                  <a:t>ms</a:t>
                </a:r>
                <a:r>
                  <a:rPr lang="en-US" sz="1600" dirty="0">
                    <a:solidFill>
                      <a:srgbClr val="000000"/>
                    </a:solidFill>
                  </a:rPr>
                  <a:t> prediction</a:t>
                </a:r>
              </a:p>
              <a:p>
                <a:pPr lvl="2"/>
                <a:r>
                  <a:rPr lang="en-US" sz="1600" dirty="0">
                    <a:solidFill>
                      <a:srgbClr val="000000"/>
                    </a:solidFill>
                  </a:rPr>
                  <a:t>COM error: 4.4 mm </a:t>
                </a:r>
                <a:r>
                  <a:rPr lang="en-US" sz="1600" dirty="0">
                    <a:solidFill>
                      <a:srgbClr val="000000"/>
                    </a:solidFill>
                    <a:sym typeface="Wingdings" pitchFamily="2" charset="2"/>
                  </a:rPr>
                  <a:t> 2.8 mm</a:t>
                </a:r>
                <a:endParaRPr lang="en-US" sz="1600" dirty="0">
                  <a:solidFill>
                    <a:srgbClr val="000000"/>
                  </a:solidFill>
                </a:endParaRPr>
              </a:p>
              <a:p>
                <a:pPr lvl="1"/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id="{56703913-BEA2-1E66-4855-B16FCCB8B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874800" y="1688400"/>
                <a:ext cx="11017844" cy="4908972"/>
              </a:xfrm>
              <a:prstGeom prst="rect">
                <a:avLst/>
              </a:prstGeom>
              <a:blipFill>
                <a:blip r:embed="rId4"/>
                <a:stretch>
                  <a:fillRect l="-1382" t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9D1CA504-A1B6-EBF1-6635-48E21BD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697798DB-275D-C581-F366-35207B901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636912"/>
            <a:ext cx="4407698" cy="2019463"/>
          </a:xfrm>
          <a:prstGeom prst="rect">
            <a:avLst/>
          </a:prstGeom>
        </p:spPr>
      </p:pic>
      <p:pic>
        <p:nvPicPr>
          <p:cNvPr id="11" name="CineVideo.m4v">
            <a:hlinkClick r:id="" action="ppaction://media"/>
            <a:extLst>
              <a:ext uri="{FF2B5EF4-FFF2-40B4-BE49-F238E27FC236}">
                <a16:creationId xmlns:a16="http://schemas.microsoft.com/office/drawing/2014/main" id="{8070457D-4145-57EB-B092-57D7D7AB27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8448" y="3671324"/>
            <a:ext cx="1818202" cy="181820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77A6A242-3F36-CC80-80EF-DEF1BA740588}"/>
              </a:ext>
            </a:extLst>
          </p:cNvPr>
          <p:cNvSpPr/>
          <p:nvPr/>
        </p:nvSpPr>
        <p:spPr>
          <a:xfrm>
            <a:off x="10560497" y="5527963"/>
            <a:ext cx="1664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000" dirty="0"/>
              <a:t>Lombardo et al., </a:t>
            </a:r>
            <a:br>
              <a:rPr lang="en-CA" sz="1000" dirty="0"/>
            </a:br>
            <a:r>
              <a:rPr lang="en-CA" sz="1000" dirty="0"/>
              <a:t>2022,  PMB</a:t>
            </a:r>
            <a:br>
              <a:rPr lang="en-CA" sz="1000" dirty="0"/>
            </a:br>
            <a:r>
              <a:rPr lang="en-CA" sz="1000" dirty="0"/>
              <a:t>2023, </a:t>
            </a:r>
            <a:r>
              <a:rPr lang="en-CA" sz="1000" dirty="0" err="1"/>
              <a:t>Radiother</a:t>
            </a:r>
            <a:r>
              <a:rPr lang="en-CA" sz="1000" dirty="0"/>
              <a:t> Oncol</a:t>
            </a:r>
          </a:p>
          <a:p>
            <a:pPr algn="ctr"/>
            <a:r>
              <a:rPr lang="en-CA" sz="1000" dirty="0"/>
              <a:t>2023, Med Phys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886D6C7-32CF-27FA-C775-4D3E57DE8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71" y="4603996"/>
            <a:ext cx="5875633" cy="1919942"/>
          </a:xfrm>
          <a:prstGeom prst="rect">
            <a:avLst/>
          </a:prstGeom>
        </p:spPr>
      </p:pic>
      <p:pic>
        <p:nvPicPr>
          <p:cNvPr id="7" name="Picture 6" descr="A person standing next to a toilet&#10;&#10;Description automatically generated with medium confidence">
            <a:extLst>
              <a:ext uri="{FF2B5EF4-FFF2-40B4-BE49-F238E27FC236}">
                <a16:creationId xmlns:a16="http://schemas.microsoft.com/office/drawing/2014/main" id="{331AF838-8D68-FE2E-C050-995E59D5E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5" y="2111652"/>
            <a:ext cx="2865809" cy="2149357"/>
          </a:xfrm>
          <a:prstGeom prst="rect">
            <a:avLst/>
          </a:prstGeom>
        </p:spPr>
      </p:pic>
      <p:pic>
        <p:nvPicPr>
          <p:cNvPr id="8" name="Picture 8" descr="A picture containing text, handwriting, font, line&#10;&#10;Description automatically generated">
            <a:extLst>
              <a:ext uri="{FF2B5EF4-FFF2-40B4-BE49-F238E27FC236}">
                <a16:creationId xmlns:a16="http://schemas.microsoft.com/office/drawing/2014/main" id="{B74E1376-F85B-AFF8-B2D0-831497FD08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23"/>
          <a:stretch/>
        </p:blipFill>
        <p:spPr>
          <a:xfrm>
            <a:off x="5087888" y="4389110"/>
            <a:ext cx="2727410" cy="1892735"/>
          </a:xfrm>
          <a:prstGeom prst="rect">
            <a:avLst/>
          </a:prstGeom>
        </p:spPr>
      </p:pic>
      <p:pic>
        <p:nvPicPr>
          <p:cNvPr id="9" name="Picture 8" descr="A picture containing text, handwriting, font, line&#10;&#10;Description automatically generated">
            <a:extLst>
              <a:ext uri="{FF2B5EF4-FFF2-40B4-BE49-F238E27FC236}">
                <a16:creationId xmlns:a16="http://schemas.microsoft.com/office/drawing/2014/main" id="{3A34A4E1-2BD5-91E7-40E8-D6460207C4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28"/>
          <a:stretch/>
        </p:blipFill>
        <p:spPr>
          <a:xfrm>
            <a:off x="7824192" y="4374692"/>
            <a:ext cx="2727410" cy="1884295"/>
          </a:xfrm>
          <a:prstGeom prst="rect">
            <a:avLst/>
          </a:prstGeom>
        </p:spPr>
      </p:pic>
      <p:sp>
        <p:nvSpPr>
          <p:cNvPr id="13" name="TextBox 35">
            <a:extLst>
              <a:ext uri="{FF2B5EF4-FFF2-40B4-BE49-F238E27FC236}">
                <a16:creationId xmlns:a16="http://schemas.microsoft.com/office/drawing/2014/main" id="{51D2497A-992C-BC51-A0F7-BE8E672114A0}"/>
              </a:ext>
            </a:extLst>
          </p:cNvPr>
          <p:cNvSpPr txBox="1"/>
          <p:nvPr/>
        </p:nvSpPr>
        <p:spPr bwMode="auto">
          <a:xfrm>
            <a:off x="5461603" y="5680077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No </a:t>
            </a:r>
            <a:r>
              <a:rPr lang="pl-PL" sz="12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predictor</a:t>
            </a:r>
            <a:endParaRPr lang="en-GB" sz="1200" b="0" i="0" u="none" strike="noStrike" cap="none" spc="0" dirty="0">
              <a:ln>
                <a:noFill/>
              </a:ln>
              <a:solidFill>
                <a:prstClr val="black"/>
              </a:solidFill>
              <a:latin typeface="Verdana"/>
              <a:ea typeface="Arial"/>
              <a:cs typeface="Arial"/>
            </a:endParaRPr>
          </a:p>
        </p:txBody>
      </p:sp>
      <p:sp>
        <p:nvSpPr>
          <p:cNvPr id="16" name="TextBox 35">
            <a:extLst>
              <a:ext uri="{FF2B5EF4-FFF2-40B4-BE49-F238E27FC236}">
                <a16:creationId xmlns:a16="http://schemas.microsoft.com/office/drawing/2014/main" id="{16863169-822D-F3B4-DB5D-8BF030E544B1}"/>
              </a:ext>
            </a:extLst>
          </p:cNvPr>
          <p:cNvSpPr txBox="1"/>
          <p:nvPr/>
        </p:nvSpPr>
        <p:spPr bwMode="auto">
          <a:xfrm>
            <a:off x="8256240" y="5680076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LSTM</a:t>
            </a:r>
            <a:endParaRPr lang="en-GB" sz="1200" b="0" i="0" u="none" strike="noStrike" cap="none" spc="0" dirty="0">
              <a:ln>
                <a:noFill/>
              </a:ln>
              <a:solidFill>
                <a:prstClr val="black"/>
              </a:solidFill>
              <a:latin typeface="Verdana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5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17</a:t>
            </a:fld>
            <a:endParaRPr lang="de-DE"/>
          </a:p>
        </p:txBody>
      </p:sp>
      <p:sp>
        <p:nvSpPr>
          <p:cNvPr id="29" name="Inhaltsplatzhalter 2"/>
          <p:cNvSpPr txBox="1">
            <a:spLocks/>
          </p:cNvSpPr>
          <p:nvPr/>
        </p:nvSpPr>
        <p:spPr bwMode="gray">
          <a:xfrm>
            <a:off x="874800" y="1844824"/>
            <a:ext cx="11017844" cy="4608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/>
              <a:t>AI applications in image-guided adaptive radiotherapy are manifold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Outcome prediction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Synthetic CT generation and imaging dose reduction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Auto-segmentation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Dose calculation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Motion tracking and prediction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Auto-segmentation is entering clinical practice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Area of AI is developing at light-speed (transformer, diffusion and </a:t>
            </a:r>
            <a:br>
              <a:rPr lang="en-US" sz="2000" b="1" dirty="0"/>
            </a:br>
            <a:r>
              <a:rPr lang="en-US" sz="2000" b="1" dirty="0"/>
              <a:t>large foundation models, …)</a:t>
            </a:r>
            <a:endParaRPr lang="en-US" sz="2000" dirty="0"/>
          </a:p>
          <a:p>
            <a:endParaRPr lang="en-US" sz="2000" b="1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C0E9F7E-18C1-097B-1B56-979EA54B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2" y="656692"/>
            <a:ext cx="7707857" cy="390295"/>
          </a:xfrm>
        </p:spPr>
        <p:txBody>
          <a:bodyPr/>
          <a:lstStyle/>
          <a:p>
            <a:r>
              <a:rPr lang="en-US" dirty="0"/>
              <a:t>AI applications in image-guided radiotherapy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DF13FE6-1B08-61D6-393B-63E2F3FDCE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4218119" cy="390295"/>
          </a:xfrm>
        </p:spPr>
        <p:txBody>
          <a:bodyPr/>
          <a:lstStyle/>
          <a:p>
            <a:r>
              <a:rPr lang="en-US" noProof="0" dirty="0"/>
              <a:t>Conclusions and outlook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1C6C523-5B49-EA5D-AD17-612CBCFD8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</p:spTree>
    <p:extLst>
      <p:ext uri="{BB962C8B-B14F-4D97-AF65-F5344CB8AC3E}">
        <p14:creationId xmlns:p14="http://schemas.microsoft.com/office/powerpoint/2010/main" val="29692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4658F5-F8FE-4D4D-BB27-72082C65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623ED1C-38AD-4B12-8F70-7E33B6BC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2" y="656692"/>
            <a:ext cx="3416154" cy="390295"/>
          </a:xfrm>
        </p:spPr>
        <p:txBody>
          <a:bodyPr/>
          <a:lstStyle/>
          <a:p>
            <a:r>
              <a:rPr lang="en-US" noProof="0" dirty="0"/>
              <a:t>Acknowledgements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F4520B3-B706-42B0-9EBC-9B7C15D11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340768"/>
            <a:ext cx="10801352" cy="5400600"/>
          </a:xfrm>
        </p:spPr>
        <p:txBody>
          <a:bodyPr numCol="3">
            <a:normAutofit/>
          </a:bodyPr>
          <a:lstStyle/>
          <a:p>
            <a:r>
              <a:rPr lang="en-US" sz="1800" b="1" dirty="0"/>
              <a:t>LMU University Hospital</a:t>
            </a:r>
          </a:p>
          <a:p>
            <a:pPr lvl="1"/>
            <a:r>
              <a:rPr lang="en-US" sz="1800" dirty="0"/>
              <a:t>Guillaume Landry</a:t>
            </a:r>
          </a:p>
          <a:p>
            <a:pPr lvl="1"/>
            <a:r>
              <a:rPr lang="en-US" sz="1800" dirty="0"/>
              <a:t>Ahmad Ahmadi</a:t>
            </a:r>
          </a:p>
          <a:p>
            <a:pPr lvl="1"/>
            <a:r>
              <a:rPr lang="en-US" sz="1800" dirty="0"/>
              <a:t>Sebastian </a:t>
            </a:r>
            <a:r>
              <a:rPr lang="en-US" sz="1800" dirty="0" err="1"/>
              <a:t>Neppl</a:t>
            </a:r>
            <a:endParaRPr lang="en-US" sz="1800" dirty="0"/>
          </a:p>
          <a:p>
            <a:pPr lvl="1"/>
            <a:r>
              <a:rPr lang="en-US" sz="1800" dirty="0"/>
              <a:t>Florian Kamp</a:t>
            </a:r>
          </a:p>
          <a:p>
            <a:pPr lvl="1"/>
            <a:r>
              <a:rPr lang="en-US" sz="1800" dirty="0" err="1"/>
              <a:t>Domagoj</a:t>
            </a:r>
            <a:r>
              <a:rPr lang="en-US" sz="1800" dirty="0"/>
              <a:t> </a:t>
            </a:r>
            <a:r>
              <a:rPr lang="en-US" sz="1800" dirty="0" err="1"/>
              <a:t>Radonic</a:t>
            </a:r>
            <a:endParaRPr lang="en-US" sz="1800" dirty="0"/>
          </a:p>
          <a:p>
            <a:pPr lvl="1"/>
            <a:r>
              <a:rPr lang="en-US" sz="1800" dirty="0"/>
              <a:t>Moritz Rabe</a:t>
            </a:r>
          </a:p>
          <a:p>
            <a:pPr lvl="1"/>
            <a:r>
              <a:rPr lang="en-US" sz="1800" dirty="0" err="1"/>
              <a:t>Yiling</a:t>
            </a:r>
            <a:r>
              <a:rPr lang="en-US" sz="1800" dirty="0"/>
              <a:t> Wang</a:t>
            </a:r>
          </a:p>
          <a:p>
            <a:pPr lvl="1"/>
            <a:r>
              <a:rPr lang="en-US" sz="1800" dirty="0"/>
              <a:t>Maria </a:t>
            </a:r>
            <a:r>
              <a:rPr lang="en-US" sz="1800" dirty="0" err="1"/>
              <a:t>Kawula</a:t>
            </a:r>
            <a:endParaRPr lang="en-US" sz="1800" dirty="0"/>
          </a:p>
          <a:p>
            <a:pPr lvl="1"/>
            <a:r>
              <a:rPr lang="en-US" sz="1800" dirty="0"/>
              <a:t>Marvin Ribeiro</a:t>
            </a:r>
          </a:p>
          <a:p>
            <a:pPr lvl="1"/>
            <a:r>
              <a:rPr lang="en-US" sz="1800" dirty="0"/>
              <a:t>Elia Lombardo</a:t>
            </a:r>
          </a:p>
          <a:p>
            <a:pPr lvl="1"/>
            <a:r>
              <a:rPr lang="en-US" sz="1800" dirty="0"/>
              <a:t>Ivy Chan</a:t>
            </a:r>
          </a:p>
          <a:p>
            <a:pPr lvl="1"/>
            <a:r>
              <a:rPr lang="en-US" sz="1800" dirty="0"/>
              <a:t>Lili Huang</a:t>
            </a:r>
          </a:p>
          <a:p>
            <a:pPr lvl="1"/>
            <a:r>
              <a:rPr lang="en-US" sz="1800" dirty="0"/>
              <a:t>Adrian </a:t>
            </a:r>
            <a:r>
              <a:rPr lang="en-US" sz="1800" dirty="0" err="1"/>
              <a:t>Thummerer</a:t>
            </a:r>
            <a:endParaRPr lang="en-US" sz="1800" dirty="0"/>
          </a:p>
          <a:p>
            <a:pPr lvl="1"/>
            <a:r>
              <a:rPr lang="en-US" sz="1800" dirty="0"/>
              <a:t>Kristian Unger</a:t>
            </a:r>
          </a:p>
          <a:p>
            <a:pPr lvl="1"/>
            <a:r>
              <a:rPr lang="en-US" sz="1800" dirty="0"/>
              <a:t>Stefanie </a:t>
            </a:r>
            <a:r>
              <a:rPr lang="en-US" sz="1800" dirty="0" err="1"/>
              <a:t>Corradini</a:t>
            </a:r>
            <a:endParaRPr lang="en-US" sz="1800" dirty="0"/>
          </a:p>
          <a:p>
            <a:pPr lvl="1"/>
            <a:r>
              <a:rPr lang="en-US" sz="1800" dirty="0"/>
              <a:t>Sebastian </a:t>
            </a:r>
            <a:r>
              <a:rPr lang="en-US" sz="1800" dirty="0" err="1"/>
              <a:t>Marschner</a:t>
            </a:r>
            <a:endParaRPr lang="en-US" sz="1800" dirty="0"/>
          </a:p>
          <a:p>
            <a:pPr lvl="1"/>
            <a:r>
              <a:rPr lang="en-US" sz="1800" dirty="0"/>
              <a:t>Claus Belka</a:t>
            </a:r>
          </a:p>
          <a:p>
            <a:r>
              <a:rPr lang="en-US" sz="1800" b="1" dirty="0"/>
              <a:t>LMU Physics</a:t>
            </a:r>
          </a:p>
          <a:p>
            <a:pPr lvl="1"/>
            <a:r>
              <a:rPr lang="en-US" sz="1800" dirty="0"/>
              <a:t>Marco </a:t>
            </a:r>
            <a:r>
              <a:rPr lang="en-US" sz="1800" dirty="0" err="1"/>
              <a:t>Riboldi</a:t>
            </a:r>
            <a:endParaRPr lang="en-US" sz="1800" dirty="0"/>
          </a:p>
          <a:p>
            <a:pPr lvl="1"/>
            <a:r>
              <a:rPr lang="en-US" sz="1800" dirty="0"/>
              <a:t>Katia </a:t>
            </a:r>
            <a:r>
              <a:rPr lang="en-US" sz="1800" dirty="0" err="1"/>
              <a:t>Parodi</a:t>
            </a:r>
            <a:endParaRPr lang="en-US" sz="1800" dirty="0"/>
          </a:p>
          <a:p>
            <a:pPr lvl="1"/>
            <a:r>
              <a:rPr lang="en-US" sz="1800" dirty="0" err="1"/>
              <a:t>Goerge</a:t>
            </a:r>
            <a:r>
              <a:rPr lang="en-US" sz="1800" dirty="0"/>
              <a:t> </a:t>
            </a:r>
            <a:r>
              <a:rPr lang="en-US" sz="1800" dirty="0" err="1"/>
              <a:t>Dedes</a:t>
            </a:r>
            <a:endParaRPr lang="en-US" sz="1800" dirty="0"/>
          </a:p>
          <a:p>
            <a:r>
              <a:rPr lang="en-US" sz="1800" b="1" dirty="0"/>
              <a:t>Gemelli Rome</a:t>
            </a:r>
          </a:p>
          <a:p>
            <a:pPr lvl="1"/>
            <a:r>
              <a:rPr lang="en-US" sz="1800" dirty="0"/>
              <a:t>Luca </a:t>
            </a:r>
            <a:r>
              <a:rPr lang="en-US" sz="1800" dirty="0" err="1"/>
              <a:t>Boldrini</a:t>
            </a:r>
            <a:endParaRPr lang="en-US" sz="1800" dirty="0"/>
          </a:p>
          <a:p>
            <a:pPr lvl="1"/>
            <a:r>
              <a:rPr lang="en-US" sz="1800" dirty="0"/>
              <a:t>Davide Cusumano</a:t>
            </a:r>
          </a:p>
          <a:p>
            <a:pPr lvl="1"/>
            <a:r>
              <a:rPr lang="en-US" sz="1800" dirty="0"/>
              <a:t>Lorenzo </a:t>
            </a:r>
            <a:r>
              <a:rPr lang="en-US" sz="1800" dirty="0" err="1"/>
              <a:t>Placidi</a:t>
            </a:r>
            <a:endParaRPr lang="en-US" sz="1800" b="1" dirty="0"/>
          </a:p>
          <a:p>
            <a:r>
              <a:rPr lang="en-CA" sz="1800" b="1" dirty="0"/>
              <a:t>UMC Utrecht</a:t>
            </a:r>
          </a:p>
          <a:p>
            <a:pPr lvl="1"/>
            <a:r>
              <a:rPr lang="en-CA" sz="1800" dirty="0"/>
              <a:t>Nico van den Berg</a:t>
            </a:r>
          </a:p>
          <a:p>
            <a:pPr lvl="1"/>
            <a:r>
              <a:rPr lang="en-CA" sz="1800" dirty="0"/>
              <a:t>Matteo </a:t>
            </a:r>
            <a:r>
              <a:rPr lang="en-CA" sz="1800" dirty="0" err="1"/>
              <a:t>Maspero</a:t>
            </a:r>
            <a:endParaRPr lang="en-CA" sz="1800" dirty="0"/>
          </a:p>
          <a:p>
            <a:r>
              <a:rPr lang="en-CA" sz="1800" b="1" dirty="0"/>
              <a:t>Aarhus University:</a:t>
            </a:r>
          </a:p>
          <a:p>
            <a:pPr lvl="1"/>
            <a:r>
              <a:rPr lang="en-CA" sz="1800" dirty="0"/>
              <a:t>David Hansen</a:t>
            </a:r>
          </a:p>
          <a:p>
            <a:r>
              <a:rPr lang="en-CA" sz="1800" b="1" dirty="0"/>
              <a:t>University of Sydney:</a:t>
            </a:r>
          </a:p>
          <a:p>
            <a:pPr lvl="1"/>
            <a:r>
              <a:rPr lang="en-CA" sz="1800" dirty="0"/>
              <a:t>Paul </a:t>
            </a:r>
            <a:r>
              <a:rPr lang="en-CA" sz="1800" dirty="0" err="1"/>
              <a:t>Keall</a:t>
            </a:r>
            <a:endParaRPr lang="en-CA" sz="1800" dirty="0"/>
          </a:p>
          <a:p>
            <a:pPr lvl="1"/>
            <a:endParaRPr lang="en-US" sz="1800" b="1" dirty="0"/>
          </a:p>
          <a:p>
            <a:pPr marL="279400" indent="-285750"/>
            <a:endParaRPr lang="en-US" sz="1800" b="1" dirty="0"/>
          </a:p>
          <a:p>
            <a:pPr marL="279400" indent="-285750"/>
            <a:endParaRPr lang="en-US" sz="1800" b="1" dirty="0"/>
          </a:p>
          <a:p>
            <a:pPr marL="279400" indent="-285750"/>
            <a:endParaRPr lang="en-US" sz="1800" b="1" dirty="0"/>
          </a:p>
          <a:p>
            <a:pPr marL="279400" indent="-285750"/>
            <a:endParaRPr lang="en-US" sz="1800" b="1" dirty="0"/>
          </a:p>
          <a:p>
            <a:pPr marL="279400" indent="-285750"/>
            <a:endParaRPr lang="en-US" sz="1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51EF79-0174-E209-15D7-08A152F1F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4365104"/>
            <a:ext cx="1944216" cy="10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6F9062B-8E97-B611-5E9E-102BAC9F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5585996"/>
            <a:ext cx="3240360" cy="62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9693CBA-1AD1-D4F3-01FB-A949F4A60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 bwMode="auto">
          <a:xfrm>
            <a:off x="9681661" y="4441202"/>
            <a:ext cx="2461732" cy="85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Kleidung, Baum, Person, Frau enthält.&#10;&#10;Automatisch generierte Beschreibung">
            <a:extLst>
              <a:ext uri="{FF2B5EF4-FFF2-40B4-BE49-F238E27FC236}">
                <a16:creationId xmlns:a16="http://schemas.microsoft.com/office/drawing/2014/main" id="{16AF3119-C891-E83F-5920-911BA9B29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772816"/>
            <a:ext cx="3744416" cy="2808312"/>
          </a:xfrm>
          <a:prstGeom prst="rect">
            <a:avLst/>
          </a:prstGeom>
        </p:spPr>
      </p:pic>
      <p:pic>
        <p:nvPicPr>
          <p:cNvPr id="6" name="Grafik 5" descr="Ein Bild, das Kleidung, Person, draußen, Schuhwerk enthält.&#10;&#10;Automatisch generierte Beschreibung">
            <a:extLst>
              <a:ext uri="{FF2B5EF4-FFF2-40B4-BE49-F238E27FC236}">
                <a16:creationId xmlns:a16="http://schemas.microsoft.com/office/drawing/2014/main" id="{2D53D2FA-CC94-EEB4-4493-CBA6C2785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46" y="820025"/>
            <a:ext cx="2707745" cy="3610326"/>
          </a:xfrm>
          <a:prstGeom prst="rect">
            <a:avLst/>
          </a:prstGeom>
        </p:spPr>
      </p:pic>
      <p:pic>
        <p:nvPicPr>
          <p:cNvPr id="9" name="Grafik 8" descr="Ein Bild, das Person, Kleidung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ABA09F79-5B00-C045-E0D1-E2EFDDEAC2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91" y="4032448"/>
            <a:ext cx="3611893" cy="2708920"/>
          </a:xfrm>
          <a:prstGeom prst="rect">
            <a:avLst/>
          </a:prstGeom>
        </p:spPr>
      </p:pic>
      <p:pic>
        <p:nvPicPr>
          <p:cNvPr id="11" name="Grafik 10" descr="Ein Bild, das Menschliches Gesicht, Kleidung, Person, Mann enthält.&#10;&#10;Automatisch generierte Beschreibung">
            <a:extLst>
              <a:ext uri="{FF2B5EF4-FFF2-40B4-BE49-F238E27FC236}">
                <a16:creationId xmlns:a16="http://schemas.microsoft.com/office/drawing/2014/main" id="{E640953D-EAC6-E1A5-DA79-D09EDCC781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37" y="721394"/>
            <a:ext cx="3079687" cy="3499694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8170175-18A3-D203-27A6-44C0BC9164CE}"/>
              </a:ext>
            </a:extLst>
          </p:cNvPr>
          <p:cNvSpPr txBox="1">
            <a:spLocks/>
          </p:cNvSpPr>
          <p:nvPr/>
        </p:nvSpPr>
        <p:spPr bwMode="gray">
          <a:xfrm>
            <a:off x="8687208" y="4833580"/>
            <a:ext cx="2365851" cy="151367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08000" tIns="18000" rIns="72000" bIns="180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Thank </a:t>
            </a:r>
            <a:br>
              <a:rPr lang="en-US" sz="4800" dirty="0"/>
            </a:br>
            <a:r>
              <a:rPr lang="en-US" sz="4800" dirty="0"/>
              <a:t>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9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1"/>
    </mc:Choice>
    <mc:Fallback xmlns="">
      <p:transition xmlns:p14="http://schemas.microsoft.com/office/powerpoint/2010/main" spd="slow" advTm="6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1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1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1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1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1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1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1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1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1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1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1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1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1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1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1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1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10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10"/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10"/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10"/>
                                        <p:tgtEl>
                                          <p:spTgt spid="1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10"/>
                                        <p:tgtEl>
                                          <p:spTgt spid="1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10"/>
                                        <p:tgtEl>
                                          <p:spTgt spid="1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10"/>
                                        <p:tgtEl>
                                          <p:spTgt spid="1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10"/>
                                        <p:tgtEl>
                                          <p:spTgt spid="1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10"/>
                                        <p:tgtEl>
                                          <p:spTgt spid="1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10"/>
                                        <p:tgtEl>
                                          <p:spTgt spid="1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10"/>
                                        <p:tgtEl>
                                          <p:spTgt spid="1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10"/>
                                        <p:tgtEl>
                                          <p:spTgt spid="1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10"/>
                                        <p:tgtEl>
                                          <p:spTgt spid="12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10"/>
                                        <p:tgtEl>
                                          <p:spTgt spid="12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10"/>
                                        <p:tgtEl>
                                          <p:spTgt spid="12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1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1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9240328" cy="390295"/>
          </a:xfrm>
        </p:spPr>
        <p:txBody>
          <a:bodyPr/>
          <a:lstStyle/>
          <a:p>
            <a:r>
              <a:rPr lang="en-US" noProof="0" dirty="0"/>
              <a:t>AI applications in </a:t>
            </a:r>
            <a:r>
              <a:rPr lang="en-US" dirty="0"/>
              <a:t>adaptive image-guided</a:t>
            </a:r>
            <a:r>
              <a:rPr lang="en-US" noProof="0" dirty="0"/>
              <a:t> radiotherapy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2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3" y="1047403"/>
            <a:ext cx="2155055" cy="390295"/>
          </a:xfrm>
        </p:spPr>
        <p:txBody>
          <a:bodyPr/>
          <a:lstStyle/>
          <a:p>
            <a:r>
              <a:rPr lang="en-US" noProof="0" dirty="0"/>
              <a:t>Background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767580F-CBA2-A4AE-E73C-C1625393D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grpSp>
        <p:nvGrpSpPr>
          <p:cNvPr id="8" name="Gruppierung 17">
            <a:extLst>
              <a:ext uri="{FF2B5EF4-FFF2-40B4-BE49-F238E27FC236}">
                <a16:creationId xmlns:a16="http://schemas.microsoft.com/office/drawing/2014/main" id="{44AF2730-DC62-F835-525E-05585B4B800E}"/>
              </a:ext>
            </a:extLst>
          </p:cNvPr>
          <p:cNvGrpSpPr/>
          <p:nvPr/>
        </p:nvGrpSpPr>
        <p:grpSpPr>
          <a:xfrm>
            <a:off x="522066" y="2555900"/>
            <a:ext cx="1440000" cy="1746200"/>
            <a:chOff x="1055440" y="3771032"/>
            <a:chExt cx="1440000" cy="1746200"/>
          </a:xfrm>
        </p:grpSpPr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3A9C7A3C-6D6E-88FD-C5D5-56EB0EC794C0}"/>
                </a:ext>
              </a:extLst>
            </p:cNvPr>
            <p:cNvSpPr/>
            <p:nvPr/>
          </p:nvSpPr>
          <p:spPr>
            <a:xfrm>
              <a:off x="1055440" y="3771032"/>
              <a:ext cx="1440000" cy="1746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Baseline treatment planning</a:t>
              </a:r>
            </a:p>
          </p:txBody>
        </p:sp>
        <p:pic>
          <p:nvPicPr>
            <p:cNvPr id="11" name="Bild 26" descr="Pt0098_CT_RTSS_RTdose_VMAT.png">
              <a:extLst>
                <a:ext uri="{FF2B5EF4-FFF2-40B4-BE49-F238E27FC236}">
                  <a16:creationId xmlns:a16="http://schemas.microsoft.com/office/drawing/2014/main" id="{179C06D0-2CF1-4F60-6067-94078119E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12" name="Gewinkelte Verbindung 29">
            <a:extLst>
              <a:ext uri="{FF2B5EF4-FFF2-40B4-BE49-F238E27FC236}">
                <a16:creationId xmlns:a16="http://schemas.microsoft.com/office/drawing/2014/main" id="{CD04ACDD-F5F3-B0F9-4CCC-0AA3C4166479}"/>
              </a:ext>
            </a:extLst>
          </p:cNvPr>
          <p:cNvCxnSpPr>
            <a:cxnSpLocks/>
            <a:stCxn id="10" idx="3"/>
            <a:endCxn id="25" idx="1"/>
          </p:cNvCxnSpPr>
          <p:nvPr/>
        </p:nvCxnSpPr>
        <p:spPr>
          <a:xfrm flipV="1">
            <a:off x="1962066" y="2407690"/>
            <a:ext cx="1728351" cy="1021310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winkelte Verbindung 30">
            <a:extLst>
              <a:ext uri="{FF2B5EF4-FFF2-40B4-BE49-F238E27FC236}">
                <a16:creationId xmlns:a16="http://schemas.microsoft.com/office/drawing/2014/main" id="{3646C610-CCD2-E575-252B-9D0095DDE20E}"/>
              </a:ext>
            </a:extLst>
          </p:cNvPr>
          <p:cNvCxnSpPr>
            <a:cxnSpLocks/>
            <a:stCxn id="10" idx="3"/>
            <a:endCxn id="16" idx="1"/>
          </p:cNvCxnSpPr>
          <p:nvPr/>
        </p:nvCxnSpPr>
        <p:spPr>
          <a:xfrm>
            <a:off x="1962066" y="3429000"/>
            <a:ext cx="1728415" cy="1053045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66">
            <a:extLst>
              <a:ext uri="{FF2B5EF4-FFF2-40B4-BE49-F238E27FC236}">
                <a16:creationId xmlns:a16="http://schemas.microsoft.com/office/drawing/2014/main" id="{E0184C79-D2C9-C34F-3896-F17FC0B37DCE}"/>
              </a:ext>
            </a:extLst>
          </p:cNvPr>
          <p:cNvCxnSpPr/>
          <p:nvPr/>
        </p:nvCxnSpPr>
        <p:spPr>
          <a:xfrm>
            <a:off x="5130481" y="4463972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ung 11">
            <a:extLst>
              <a:ext uri="{FF2B5EF4-FFF2-40B4-BE49-F238E27FC236}">
                <a16:creationId xmlns:a16="http://schemas.microsoft.com/office/drawing/2014/main" id="{43285F78-902A-193E-940C-F008A6E2015C}"/>
              </a:ext>
            </a:extLst>
          </p:cNvPr>
          <p:cNvGrpSpPr/>
          <p:nvPr/>
        </p:nvGrpSpPr>
        <p:grpSpPr>
          <a:xfrm>
            <a:off x="3690481" y="3852045"/>
            <a:ext cx="1475998" cy="1259999"/>
            <a:chOff x="4223855" y="4869161"/>
            <a:chExt cx="1475998" cy="1259999"/>
          </a:xfrm>
        </p:grpSpPr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FEF69AC3-4E79-62E6-42D9-1D22DB7E007D}"/>
                </a:ext>
              </a:extLst>
            </p:cNvPr>
            <p:cNvSpPr/>
            <p:nvPr/>
          </p:nvSpPr>
          <p:spPr>
            <a:xfrm>
              <a:off x="4223855" y="4869161"/>
              <a:ext cx="1475998" cy="12599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MRI</a:t>
              </a:r>
            </a:p>
          </p:txBody>
        </p:sp>
        <p:pic>
          <p:nvPicPr>
            <p:cNvPr id="17" name="Bild 35" descr="Pt0098_MR_IP.png">
              <a:extLst>
                <a:ext uri="{FF2B5EF4-FFF2-40B4-BE49-F238E27FC236}">
                  <a16:creationId xmlns:a16="http://schemas.microsoft.com/office/drawing/2014/main" id="{50791155-A7E4-116E-9546-EF34CE7D5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4977032"/>
              <a:ext cx="1295997" cy="885824"/>
            </a:xfrm>
            <a:prstGeom prst="rect">
              <a:avLst/>
            </a:prstGeom>
          </p:spPr>
        </p:pic>
      </p:grpSp>
      <p:grpSp>
        <p:nvGrpSpPr>
          <p:cNvPr id="18" name="Gruppierung 14">
            <a:extLst>
              <a:ext uri="{FF2B5EF4-FFF2-40B4-BE49-F238E27FC236}">
                <a16:creationId xmlns:a16="http://schemas.microsoft.com/office/drawing/2014/main" id="{4B826E2A-2E01-F7C6-A2AB-AD3284F48897}"/>
              </a:ext>
            </a:extLst>
          </p:cNvPr>
          <p:cNvGrpSpPr/>
          <p:nvPr/>
        </p:nvGrpSpPr>
        <p:grpSpPr>
          <a:xfrm>
            <a:off x="8730978" y="3852044"/>
            <a:ext cx="1259660" cy="1260000"/>
            <a:chOff x="9467676" y="4869160"/>
            <a:chExt cx="1259660" cy="1260000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F6664FFA-C499-F520-65F5-659D169C5A78}"/>
                </a:ext>
              </a:extLst>
            </p:cNvPr>
            <p:cNvSpPr/>
            <p:nvPr/>
          </p:nvSpPr>
          <p:spPr>
            <a:xfrm>
              <a:off x="9467676" y="4869160"/>
              <a:ext cx="1259660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20" name="Picture 6" descr="Bildergebnis fÃ¼r viewray mridian">
              <a:extLst>
                <a:ext uri="{FF2B5EF4-FFF2-40B4-BE49-F238E27FC236}">
                  <a16:creationId xmlns:a16="http://schemas.microsoft.com/office/drawing/2014/main" id="{DF461940-05F3-9E78-1A0E-05B7EFEFF2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76267" y="4977031"/>
              <a:ext cx="1036800" cy="86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pierung 13">
            <a:extLst>
              <a:ext uri="{FF2B5EF4-FFF2-40B4-BE49-F238E27FC236}">
                <a16:creationId xmlns:a16="http://schemas.microsoft.com/office/drawing/2014/main" id="{DF6E4661-1901-0093-4286-3C22F73086BF}"/>
              </a:ext>
            </a:extLst>
          </p:cNvPr>
          <p:cNvGrpSpPr/>
          <p:nvPr/>
        </p:nvGrpSpPr>
        <p:grpSpPr>
          <a:xfrm>
            <a:off x="6210698" y="1705618"/>
            <a:ext cx="1259724" cy="1354338"/>
            <a:chOff x="9444788" y="2722734"/>
            <a:chExt cx="1259724" cy="1354338"/>
          </a:xfrm>
        </p:grpSpPr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1DC45AAF-99F3-F5FB-F46A-8A2582DDDD79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23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765F4F16-D5BD-9C89-B77C-770C7FA4C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uppierung 12">
            <a:extLst>
              <a:ext uri="{FF2B5EF4-FFF2-40B4-BE49-F238E27FC236}">
                <a16:creationId xmlns:a16="http://schemas.microsoft.com/office/drawing/2014/main" id="{E154269E-C359-6163-09D7-A50C04751A53}"/>
              </a:ext>
            </a:extLst>
          </p:cNvPr>
          <p:cNvGrpSpPr/>
          <p:nvPr/>
        </p:nvGrpSpPr>
        <p:grpSpPr>
          <a:xfrm>
            <a:off x="3690417" y="1777626"/>
            <a:ext cx="1475998" cy="1260128"/>
            <a:chOff x="4223791" y="2794742"/>
            <a:chExt cx="1475998" cy="1260128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A87D5956-C100-423A-16EF-A17F090AB998}"/>
                </a:ext>
              </a:extLst>
            </p:cNvPr>
            <p:cNvSpPr/>
            <p:nvPr/>
          </p:nvSpPr>
          <p:spPr>
            <a:xfrm>
              <a:off x="4223791" y="2794742"/>
              <a:ext cx="1475998" cy="1260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CBCT</a:t>
              </a:r>
            </a:p>
          </p:txBody>
        </p:sp>
        <p:pic>
          <p:nvPicPr>
            <p:cNvPr id="26" name="Bild 66" descr="CBCTcor32_CBCTorg.png">
              <a:extLst>
                <a:ext uri="{FF2B5EF4-FFF2-40B4-BE49-F238E27FC236}">
                  <a16:creationId xmlns:a16="http://schemas.microsoft.com/office/drawing/2014/main" id="{7AF2E1F0-57A3-3345-7C6D-9A3A9FC1E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2866750"/>
              <a:ext cx="1295997" cy="885823"/>
            </a:xfrm>
            <a:prstGeom prst="rect">
              <a:avLst/>
            </a:prstGeom>
          </p:spPr>
        </p:pic>
      </p:grpSp>
      <p:cxnSp>
        <p:nvCxnSpPr>
          <p:cNvPr id="27" name="Straight Arrow Connector 131">
            <a:extLst>
              <a:ext uri="{FF2B5EF4-FFF2-40B4-BE49-F238E27FC236}">
                <a16:creationId xmlns:a16="http://schemas.microsoft.com/office/drawing/2014/main" id="{2E5D4835-DEDB-33F7-49C1-F2173409C2B9}"/>
              </a:ext>
            </a:extLst>
          </p:cNvPr>
          <p:cNvCxnSpPr>
            <a:cxnSpLocks/>
            <a:stCxn id="25" idx="3"/>
            <a:endCxn id="29" idx="1"/>
          </p:cNvCxnSpPr>
          <p:nvPr/>
        </p:nvCxnSpPr>
        <p:spPr>
          <a:xfrm>
            <a:off x="5166415" y="2407690"/>
            <a:ext cx="1031743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ierung 68">
            <a:extLst>
              <a:ext uri="{FF2B5EF4-FFF2-40B4-BE49-F238E27FC236}">
                <a16:creationId xmlns:a16="http://schemas.microsoft.com/office/drawing/2014/main" id="{38423656-D6FD-23AD-CEA7-0DB6F24E50A8}"/>
              </a:ext>
            </a:extLst>
          </p:cNvPr>
          <p:cNvGrpSpPr/>
          <p:nvPr/>
        </p:nvGrpSpPr>
        <p:grpSpPr>
          <a:xfrm>
            <a:off x="6198158" y="1691804"/>
            <a:ext cx="1440000" cy="1475988"/>
            <a:chOff x="1055440" y="3771032"/>
            <a:chExt cx="1440000" cy="1475988"/>
          </a:xfrm>
        </p:grpSpPr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E32D91FF-F059-A2B0-7FAF-57659D727D23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30" name="Bild 70" descr="Pt0098_CT_RTSS_RTdose_VMAT.png">
              <a:extLst>
                <a:ext uri="{FF2B5EF4-FFF2-40B4-BE49-F238E27FC236}">
                  <a16:creationId xmlns:a16="http://schemas.microsoft.com/office/drawing/2014/main" id="{E83FF023-F3F1-9ABB-340B-D6FA2B2F2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grpSp>
        <p:nvGrpSpPr>
          <p:cNvPr id="31" name="Gruppierung 71">
            <a:extLst>
              <a:ext uri="{FF2B5EF4-FFF2-40B4-BE49-F238E27FC236}">
                <a16:creationId xmlns:a16="http://schemas.microsoft.com/office/drawing/2014/main" id="{534FB914-5679-28D5-9602-61F29D5C382D}"/>
              </a:ext>
            </a:extLst>
          </p:cNvPr>
          <p:cNvGrpSpPr/>
          <p:nvPr/>
        </p:nvGrpSpPr>
        <p:grpSpPr>
          <a:xfrm>
            <a:off x="6210858" y="3744208"/>
            <a:ext cx="1440000" cy="1475988"/>
            <a:chOff x="1055440" y="3771032"/>
            <a:chExt cx="1440000" cy="1475988"/>
          </a:xfrm>
        </p:grpSpPr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id="{EF3D47B6-F573-1C09-D2E3-84B0A17251C0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33" name="Bild 73" descr="Pt0098_CT_RTSS_RTdose_VMAT.png">
              <a:extLst>
                <a:ext uri="{FF2B5EF4-FFF2-40B4-BE49-F238E27FC236}">
                  <a16:creationId xmlns:a16="http://schemas.microsoft.com/office/drawing/2014/main" id="{B58B9918-E786-5B0E-869B-07A77B546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34" name="Straight Arrow Connector 66">
            <a:extLst>
              <a:ext uri="{FF2B5EF4-FFF2-40B4-BE49-F238E27FC236}">
                <a16:creationId xmlns:a16="http://schemas.microsoft.com/office/drawing/2014/main" id="{3CEBBC31-3901-94A6-2556-F79B04547FB5}"/>
              </a:ext>
            </a:extLst>
          </p:cNvPr>
          <p:cNvCxnSpPr/>
          <p:nvPr/>
        </p:nvCxnSpPr>
        <p:spPr>
          <a:xfrm>
            <a:off x="7650697" y="2411884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66">
            <a:extLst>
              <a:ext uri="{FF2B5EF4-FFF2-40B4-BE49-F238E27FC236}">
                <a16:creationId xmlns:a16="http://schemas.microsoft.com/office/drawing/2014/main" id="{1D43B80E-B05A-CFAB-1AB4-482F57FBD180}"/>
              </a:ext>
            </a:extLst>
          </p:cNvPr>
          <p:cNvCxnSpPr/>
          <p:nvPr/>
        </p:nvCxnSpPr>
        <p:spPr>
          <a:xfrm>
            <a:off x="7650858" y="4500116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142">
            <a:extLst>
              <a:ext uri="{FF2B5EF4-FFF2-40B4-BE49-F238E27FC236}">
                <a16:creationId xmlns:a16="http://schemas.microsoft.com/office/drawing/2014/main" id="{F695AFFA-A8CC-E778-7536-F70BBDB96498}"/>
              </a:ext>
            </a:extLst>
          </p:cNvPr>
          <p:cNvSpPr/>
          <p:nvPr/>
        </p:nvSpPr>
        <p:spPr>
          <a:xfrm>
            <a:off x="372481" y="5445224"/>
            <a:ext cx="4774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Automatic segmentation</a:t>
            </a:r>
          </a:p>
        </p:txBody>
      </p:sp>
      <p:sp>
        <p:nvSpPr>
          <p:cNvPr id="37" name="Rectangle 147">
            <a:extLst>
              <a:ext uri="{FF2B5EF4-FFF2-40B4-BE49-F238E27FC236}">
                <a16:creationId xmlns:a16="http://schemas.microsoft.com/office/drawing/2014/main" id="{7EA12E5F-34BE-3976-290D-BAC609ED7A25}"/>
              </a:ext>
            </a:extLst>
          </p:cNvPr>
          <p:cNvSpPr/>
          <p:nvPr/>
        </p:nvSpPr>
        <p:spPr>
          <a:xfrm>
            <a:off x="373380" y="5106670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Synthetic CT generation</a:t>
            </a:r>
          </a:p>
        </p:txBody>
      </p:sp>
      <p:sp>
        <p:nvSpPr>
          <p:cNvPr id="38" name="Rectangle 153">
            <a:extLst>
              <a:ext uri="{FF2B5EF4-FFF2-40B4-BE49-F238E27FC236}">
                <a16:creationId xmlns:a16="http://schemas.microsoft.com/office/drawing/2014/main" id="{1D984552-4246-63C8-5F9B-BBBFAA971019}"/>
              </a:ext>
            </a:extLst>
          </p:cNvPr>
          <p:cNvSpPr/>
          <p:nvPr/>
        </p:nvSpPr>
        <p:spPr>
          <a:xfrm>
            <a:off x="370287" y="5727314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Dose calculation</a:t>
            </a:r>
          </a:p>
        </p:txBody>
      </p:sp>
      <p:sp>
        <p:nvSpPr>
          <p:cNvPr id="39" name="Right Brace 157">
            <a:extLst>
              <a:ext uri="{FF2B5EF4-FFF2-40B4-BE49-F238E27FC236}">
                <a16:creationId xmlns:a16="http://schemas.microsoft.com/office/drawing/2014/main" id="{85C416D6-108F-114B-2615-D8C595E748E0}"/>
              </a:ext>
            </a:extLst>
          </p:cNvPr>
          <p:cNvSpPr/>
          <p:nvPr/>
        </p:nvSpPr>
        <p:spPr>
          <a:xfrm>
            <a:off x="10131487" y="1718880"/>
            <a:ext cx="420447" cy="3420240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E46D9C9D-A6B6-E76E-7EDC-256D85E94179}"/>
              </a:ext>
            </a:extLst>
          </p:cNvPr>
          <p:cNvSpPr/>
          <p:nvPr/>
        </p:nvSpPr>
        <p:spPr>
          <a:xfrm>
            <a:off x="10625022" y="3059956"/>
            <a:ext cx="1440000" cy="7550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/>
              </a:rPr>
              <a:t>Follow up</a:t>
            </a:r>
          </a:p>
        </p:txBody>
      </p:sp>
      <p:sp>
        <p:nvSpPr>
          <p:cNvPr id="41" name="Rectangle 159">
            <a:extLst>
              <a:ext uri="{FF2B5EF4-FFF2-40B4-BE49-F238E27FC236}">
                <a16:creationId xmlns:a16="http://schemas.microsoft.com/office/drawing/2014/main" id="{A94AD4DF-2C0B-C709-B2A0-B3973EF58C24}"/>
              </a:ext>
            </a:extLst>
          </p:cNvPr>
          <p:cNvSpPr/>
          <p:nvPr/>
        </p:nvSpPr>
        <p:spPr>
          <a:xfrm>
            <a:off x="356445" y="4805100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68200"/>
                </a:solidFill>
              </a:rPr>
              <a:t>Outcome prediction</a:t>
            </a:r>
          </a:p>
        </p:txBody>
      </p:sp>
      <p:sp>
        <p:nvSpPr>
          <p:cNvPr id="42" name="Rectangle 160">
            <a:extLst>
              <a:ext uri="{FF2B5EF4-FFF2-40B4-BE49-F238E27FC236}">
                <a16:creationId xmlns:a16="http://schemas.microsoft.com/office/drawing/2014/main" id="{1289A123-1B8A-18BF-8BC0-77122A4EB0A0}"/>
              </a:ext>
            </a:extLst>
          </p:cNvPr>
          <p:cNvSpPr/>
          <p:nvPr/>
        </p:nvSpPr>
        <p:spPr>
          <a:xfrm>
            <a:off x="522003" y="2555900"/>
            <a:ext cx="1447132" cy="1746201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C000"/>
              </a:solidFill>
            </a:endParaRPr>
          </a:p>
        </p:txBody>
      </p:sp>
      <p:sp>
        <p:nvSpPr>
          <p:cNvPr id="43" name="Rectangle 162">
            <a:extLst>
              <a:ext uri="{FF2B5EF4-FFF2-40B4-BE49-F238E27FC236}">
                <a16:creationId xmlns:a16="http://schemas.microsoft.com/office/drawing/2014/main" id="{3125CF84-6C00-EF31-3AFA-E7607773259E}"/>
              </a:ext>
            </a:extLst>
          </p:cNvPr>
          <p:cNvSpPr/>
          <p:nvPr/>
        </p:nvSpPr>
        <p:spPr>
          <a:xfrm>
            <a:off x="6212612" y="1700957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4" name="Rectangle 163">
            <a:extLst>
              <a:ext uri="{FF2B5EF4-FFF2-40B4-BE49-F238E27FC236}">
                <a16:creationId xmlns:a16="http://schemas.microsoft.com/office/drawing/2014/main" id="{A0231CD1-A7C0-40FE-A0D5-72411C78E172}"/>
              </a:ext>
            </a:extLst>
          </p:cNvPr>
          <p:cNvSpPr/>
          <p:nvPr/>
        </p:nvSpPr>
        <p:spPr>
          <a:xfrm>
            <a:off x="6216321" y="3743363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5" name="Rectangle 164">
            <a:extLst>
              <a:ext uri="{FF2B5EF4-FFF2-40B4-BE49-F238E27FC236}">
                <a16:creationId xmlns:a16="http://schemas.microsoft.com/office/drawing/2014/main" id="{DAC1515B-D974-167C-A4DE-5EC7E348DBA8}"/>
              </a:ext>
            </a:extLst>
          </p:cNvPr>
          <p:cNvSpPr/>
          <p:nvPr/>
        </p:nvSpPr>
        <p:spPr>
          <a:xfrm>
            <a:off x="482400" y="2512800"/>
            <a:ext cx="1533599" cy="18359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6" name="Rectangle 166">
            <a:extLst>
              <a:ext uri="{FF2B5EF4-FFF2-40B4-BE49-F238E27FC236}">
                <a16:creationId xmlns:a16="http://schemas.microsoft.com/office/drawing/2014/main" id="{D0FFEAF7-C44E-D9F8-2C20-0B6F3F61F556}"/>
              </a:ext>
            </a:extLst>
          </p:cNvPr>
          <p:cNvSpPr/>
          <p:nvPr/>
        </p:nvSpPr>
        <p:spPr>
          <a:xfrm>
            <a:off x="3700284" y="1786563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7" name="Rectangle 167">
            <a:extLst>
              <a:ext uri="{FF2B5EF4-FFF2-40B4-BE49-F238E27FC236}">
                <a16:creationId xmlns:a16="http://schemas.microsoft.com/office/drawing/2014/main" id="{FA7D7717-CB32-5D97-D7C6-1043E336E9C4}"/>
              </a:ext>
            </a:extLst>
          </p:cNvPr>
          <p:cNvSpPr/>
          <p:nvPr/>
        </p:nvSpPr>
        <p:spPr>
          <a:xfrm>
            <a:off x="3704914" y="3859851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48" name="Rectangle 168">
            <a:extLst>
              <a:ext uri="{FF2B5EF4-FFF2-40B4-BE49-F238E27FC236}">
                <a16:creationId xmlns:a16="http://schemas.microsoft.com/office/drawing/2014/main" id="{754227E1-E899-0ABC-8F3D-81BCBD096135}"/>
              </a:ext>
            </a:extLst>
          </p:cNvPr>
          <p:cNvSpPr/>
          <p:nvPr/>
        </p:nvSpPr>
        <p:spPr>
          <a:xfrm>
            <a:off x="447361" y="2478975"/>
            <a:ext cx="1611839" cy="1905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0000"/>
              </a:solidFill>
            </a:endParaRPr>
          </a:p>
        </p:txBody>
      </p:sp>
      <p:sp>
        <p:nvSpPr>
          <p:cNvPr id="49" name="Rectangle 169">
            <a:extLst>
              <a:ext uri="{FF2B5EF4-FFF2-40B4-BE49-F238E27FC236}">
                <a16:creationId xmlns:a16="http://schemas.microsoft.com/office/drawing/2014/main" id="{7BD17AFB-5B70-5CDD-50FB-7ABAF966286E}"/>
              </a:ext>
            </a:extLst>
          </p:cNvPr>
          <p:cNvSpPr/>
          <p:nvPr/>
        </p:nvSpPr>
        <p:spPr>
          <a:xfrm>
            <a:off x="6170400" y="1663201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50" name="Rectangle 170">
            <a:extLst>
              <a:ext uri="{FF2B5EF4-FFF2-40B4-BE49-F238E27FC236}">
                <a16:creationId xmlns:a16="http://schemas.microsoft.com/office/drawing/2014/main" id="{AA534CD6-FE60-445D-C05C-F2F798EE5D56}"/>
              </a:ext>
            </a:extLst>
          </p:cNvPr>
          <p:cNvSpPr/>
          <p:nvPr/>
        </p:nvSpPr>
        <p:spPr>
          <a:xfrm>
            <a:off x="6175554" y="3696425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51" name="Rectangle 171">
            <a:extLst>
              <a:ext uri="{FF2B5EF4-FFF2-40B4-BE49-F238E27FC236}">
                <a16:creationId xmlns:a16="http://schemas.microsoft.com/office/drawing/2014/main" id="{5AA7626A-7A04-F722-D2E3-90F9505BC82D}"/>
              </a:ext>
            </a:extLst>
          </p:cNvPr>
          <p:cNvSpPr/>
          <p:nvPr/>
        </p:nvSpPr>
        <p:spPr>
          <a:xfrm>
            <a:off x="10578222" y="3021878"/>
            <a:ext cx="1533600" cy="837973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52" name="Rectangle 172">
            <a:extLst>
              <a:ext uri="{FF2B5EF4-FFF2-40B4-BE49-F238E27FC236}">
                <a16:creationId xmlns:a16="http://schemas.microsoft.com/office/drawing/2014/main" id="{8303ED07-E509-3242-1970-415A3C6FCDD4}"/>
              </a:ext>
            </a:extLst>
          </p:cNvPr>
          <p:cNvSpPr/>
          <p:nvPr/>
        </p:nvSpPr>
        <p:spPr>
          <a:xfrm>
            <a:off x="370287" y="6042774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Motion tracking and prediction</a:t>
            </a:r>
          </a:p>
        </p:txBody>
      </p:sp>
      <p:sp>
        <p:nvSpPr>
          <p:cNvPr id="53" name="Rectangle 173">
            <a:extLst>
              <a:ext uri="{FF2B5EF4-FFF2-40B4-BE49-F238E27FC236}">
                <a16:creationId xmlns:a16="http://schemas.microsoft.com/office/drawing/2014/main" id="{3E2A313A-8A99-D09F-582A-01D4EABBB7FE}"/>
              </a:ext>
            </a:extLst>
          </p:cNvPr>
          <p:cNvSpPr/>
          <p:nvPr/>
        </p:nvSpPr>
        <p:spPr>
          <a:xfrm>
            <a:off x="8738191" y="3852044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54" name="Rectangle 174">
            <a:extLst>
              <a:ext uri="{FF2B5EF4-FFF2-40B4-BE49-F238E27FC236}">
                <a16:creationId xmlns:a16="http://schemas.microsoft.com/office/drawing/2014/main" id="{752F935F-64F6-4A37-35C5-5740B8BE10FA}"/>
              </a:ext>
            </a:extLst>
          </p:cNvPr>
          <p:cNvSpPr/>
          <p:nvPr/>
        </p:nvSpPr>
        <p:spPr>
          <a:xfrm>
            <a:off x="8738191" y="1844711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55" name="Rectangle 175">
            <a:extLst>
              <a:ext uri="{FF2B5EF4-FFF2-40B4-BE49-F238E27FC236}">
                <a16:creationId xmlns:a16="http://schemas.microsoft.com/office/drawing/2014/main" id="{88B70D9C-4B82-2776-4EA4-7EDE4531DA8F}"/>
              </a:ext>
            </a:extLst>
          </p:cNvPr>
          <p:cNvSpPr/>
          <p:nvPr/>
        </p:nvSpPr>
        <p:spPr>
          <a:xfrm>
            <a:off x="399697" y="2429798"/>
            <a:ext cx="1710000" cy="202051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</p:spTree>
    <p:extLst>
      <p:ext uri="{BB962C8B-B14F-4D97-AF65-F5344CB8AC3E}">
        <p14:creationId xmlns:p14="http://schemas.microsoft.com/office/powerpoint/2010/main" val="109083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2082 0.004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9240328" cy="390295"/>
          </a:xfrm>
        </p:spPr>
        <p:txBody>
          <a:bodyPr/>
          <a:lstStyle/>
          <a:p>
            <a:r>
              <a:rPr lang="en-US" noProof="0" dirty="0"/>
              <a:t>AI applications in </a:t>
            </a:r>
            <a:r>
              <a:rPr lang="en-US" dirty="0"/>
              <a:t>adaptive image-guided</a:t>
            </a:r>
            <a:r>
              <a:rPr lang="en-US" noProof="0" dirty="0"/>
              <a:t> radiotherapy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3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3" y="1047403"/>
            <a:ext cx="1476872" cy="389525"/>
          </a:xfrm>
        </p:spPr>
        <p:txBody>
          <a:bodyPr/>
          <a:lstStyle/>
          <a:p>
            <a:r>
              <a:rPr lang="en-US" noProof="0"/>
              <a:t>Outline</a:t>
            </a:r>
            <a:endParaRPr lang="en-US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767580F-CBA2-A4AE-E73C-C1625393D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grpSp>
        <p:nvGrpSpPr>
          <p:cNvPr id="3" name="Gruppierung 13">
            <a:extLst>
              <a:ext uri="{FF2B5EF4-FFF2-40B4-BE49-F238E27FC236}">
                <a16:creationId xmlns:a16="http://schemas.microsoft.com/office/drawing/2014/main" id="{610EB005-1208-38FC-0670-0D589E9FD36C}"/>
              </a:ext>
            </a:extLst>
          </p:cNvPr>
          <p:cNvGrpSpPr/>
          <p:nvPr/>
        </p:nvGrpSpPr>
        <p:grpSpPr>
          <a:xfrm>
            <a:off x="8742402" y="1730521"/>
            <a:ext cx="1259724" cy="1354338"/>
            <a:chOff x="9444788" y="2722734"/>
            <a:chExt cx="1259724" cy="1354338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8820A576-9C7D-D8B7-9E60-2BE49338825C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291A08A7-DB29-37F6-090D-A91A64FFA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ung 17">
            <a:extLst>
              <a:ext uri="{FF2B5EF4-FFF2-40B4-BE49-F238E27FC236}">
                <a16:creationId xmlns:a16="http://schemas.microsoft.com/office/drawing/2014/main" id="{570A6E78-A4E6-3F68-F647-D327FAF19D5E}"/>
              </a:ext>
            </a:extLst>
          </p:cNvPr>
          <p:cNvGrpSpPr/>
          <p:nvPr/>
        </p:nvGrpSpPr>
        <p:grpSpPr>
          <a:xfrm>
            <a:off x="522066" y="2555900"/>
            <a:ext cx="1440000" cy="1746200"/>
            <a:chOff x="1055440" y="3771032"/>
            <a:chExt cx="1440000" cy="1746200"/>
          </a:xfrm>
        </p:grpSpPr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32EC84DD-A73C-35CB-D20B-8BEBD57D07C7}"/>
                </a:ext>
              </a:extLst>
            </p:cNvPr>
            <p:cNvSpPr/>
            <p:nvPr/>
          </p:nvSpPr>
          <p:spPr>
            <a:xfrm>
              <a:off x="1055440" y="3771032"/>
              <a:ext cx="1440000" cy="1746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Baseline treatment planning</a:t>
              </a:r>
            </a:p>
          </p:txBody>
        </p:sp>
        <p:pic>
          <p:nvPicPr>
            <p:cNvPr id="58" name="Bild 26" descr="Pt0098_CT_RTSS_RTdose_VMAT.png">
              <a:extLst>
                <a:ext uri="{FF2B5EF4-FFF2-40B4-BE49-F238E27FC236}">
                  <a16:creationId xmlns:a16="http://schemas.microsoft.com/office/drawing/2014/main" id="{7F541120-BA4F-44AF-93ED-B79502E19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59" name="Gewinkelte Verbindung 29">
            <a:extLst>
              <a:ext uri="{FF2B5EF4-FFF2-40B4-BE49-F238E27FC236}">
                <a16:creationId xmlns:a16="http://schemas.microsoft.com/office/drawing/2014/main" id="{28832286-599E-F327-52D8-E5FA50A7C5D0}"/>
              </a:ext>
            </a:extLst>
          </p:cNvPr>
          <p:cNvCxnSpPr>
            <a:cxnSpLocks/>
            <a:stCxn id="57" idx="3"/>
            <a:endCxn id="72" idx="1"/>
          </p:cNvCxnSpPr>
          <p:nvPr/>
        </p:nvCxnSpPr>
        <p:spPr>
          <a:xfrm flipV="1">
            <a:off x="1962066" y="2407690"/>
            <a:ext cx="1728351" cy="1021310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winkelte Verbindung 30">
            <a:extLst>
              <a:ext uri="{FF2B5EF4-FFF2-40B4-BE49-F238E27FC236}">
                <a16:creationId xmlns:a16="http://schemas.microsoft.com/office/drawing/2014/main" id="{930B056F-A923-AAB6-A056-595CFC3F5451}"/>
              </a:ext>
            </a:extLst>
          </p:cNvPr>
          <p:cNvCxnSpPr>
            <a:cxnSpLocks/>
            <a:stCxn id="57" idx="3"/>
            <a:endCxn id="63" idx="1"/>
          </p:cNvCxnSpPr>
          <p:nvPr/>
        </p:nvCxnSpPr>
        <p:spPr>
          <a:xfrm>
            <a:off x="1962066" y="3429000"/>
            <a:ext cx="1728415" cy="1053045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E6B0CB35-9016-9F49-40F8-5D4E87965459}"/>
              </a:ext>
            </a:extLst>
          </p:cNvPr>
          <p:cNvCxnSpPr/>
          <p:nvPr/>
        </p:nvCxnSpPr>
        <p:spPr>
          <a:xfrm>
            <a:off x="5130481" y="4463972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uppierung 11">
            <a:extLst>
              <a:ext uri="{FF2B5EF4-FFF2-40B4-BE49-F238E27FC236}">
                <a16:creationId xmlns:a16="http://schemas.microsoft.com/office/drawing/2014/main" id="{8199FE0E-1ED7-9EB5-6319-75CFD75D5213}"/>
              </a:ext>
            </a:extLst>
          </p:cNvPr>
          <p:cNvGrpSpPr/>
          <p:nvPr/>
        </p:nvGrpSpPr>
        <p:grpSpPr>
          <a:xfrm>
            <a:off x="3690481" y="3852045"/>
            <a:ext cx="1475998" cy="1259999"/>
            <a:chOff x="4223855" y="4869161"/>
            <a:chExt cx="1475998" cy="1259999"/>
          </a:xfrm>
        </p:grpSpPr>
        <p:sp>
          <p:nvSpPr>
            <p:cNvPr id="63" name="Rectangle 8">
              <a:extLst>
                <a:ext uri="{FF2B5EF4-FFF2-40B4-BE49-F238E27FC236}">
                  <a16:creationId xmlns:a16="http://schemas.microsoft.com/office/drawing/2014/main" id="{9EA27A9F-F0A6-0CC5-5CC0-F2FB23B844E1}"/>
                </a:ext>
              </a:extLst>
            </p:cNvPr>
            <p:cNvSpPr/>
            <p:nvPr/>
          </p:nvSpPr>
          <p:spPr>
            <a:xfrm>
              <a:off x="4223855" y="4869161"/>
              <a:ext cx="1475998" cy="12599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MRI</a:t>
              </a:r>
            </a:p>
          </p:txBody>
        </p:sp>
        <p:pic>
          <p:nvPicPr>
            <p:cNvPr id="64" name="Bild 35" descr="Pt0098_MR_IP.png">
              <a:extLst>
                <a:ext uri="{FF2B5EF4-FFF2-40B4-BE49-F238E27FC236}">
                  <a16:creationId xmlns:a16="http://schemas.microsoft.com/office/drawing/2014/main" id="{58E60E0D-6DD0-8921-104A-64710B0B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4977032"/>
              <a:ext cx="1295997" cy="885824"/>
            </a:xfrm>
            <a:prstGeom prst="rect">
              <a:avLst/>
            </a:prstGeom>
          </p:spPr>
        </p:pic>
      </p:grpSp>
      <p:grpSp>
        <p:nvGrpSpPr>
          <p:cNvPr id="65" name="Gruppierung 14">
            <a:extLst>
              <a:ext uri="{FF2B5EF4-FFF2-40B4-BE49-F238E27FC236}">
                <a16:creationId xmlns:a16="http://schemas.microsoft.com/office/drawing/2014/main" id="{0822A88F-3A3B-B86C-6B8D-E835FD596BD2}"/>
              </a:ext>
            </a:extLst>
          </p:cNvPr>
          <p:cNvGrpSpPr/>
          <p:nvPr/>
        </p:nvGrpSpPr>
        <p:grpSpPr>
          <a:xfrm>
            <a:off x="8730978" y="3852044"/>
            <a:ext cx="1259660" cy="1260000"/>
            <a:chOff x="9467676" y="4869160"/>
            <a:chExt cx="1259660" cy="1260000"/>
          </a:xfrm>
        </p:grpSpPr>
        <p:sp>
          <p:nvSpPr>
            <p:cNvPr id="66" name="Rectangle 9">
              <a:extLst>
                <a:ext uri="{FF2B5EF4-FFF2-40B4-BE49-F238E27FC236}">
                  <a16:creationId xmlns:a16="http://schemas.microsoft.com/office/drawing/2014/main" id="{EDE9F697-076B-86E2-A33B-2A55E300390B}"/>
                </a:ext>
              </a:extLst>
            </p:cNvPr>
            <p:cNvSpPr/>
            <p:nvPr/>
          </p:nvSpPr>
          <p:spPr>
            <a:xfrm>
              <a:off x="9467676" y="4869160"/>
              <a:ext cx="1259660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67" name="Picture 6" descr="Bildergebnis fÃ¼r viewray mridian">
              <a:extLst>
                <a:ext uri="{FF2B5EF4-FFF2-40B4-BE49-F238E27FC236}">
                  <a16:creationId xmlns:a16="http://schemas.microsoft.com/office/drawing/2014/main" id="{35EBC5FD-F41B-550C-114C-2EF5547F4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76267" y="4977031"/>
              <a:ext cx="1036800" cy="86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pierung 13">
            <a:extLst>
              <a:ext uri="{FF2B5EF4-FFF2-40B4-BE49-F238E27FC236}">
                <a16:creationId xmlns:a16="http://schemas.microsoft.com/office/drawing/2014/main" id="{152620D9-B8F8-DF4A-580F-3D6314D87277}"/>
              </a:ext>
            </a:extLst>
          </p:cNvPr>
          <p:cNvGrpSpPr/>
          <p:nvPr/>
        </p:nvGrpSpPr>
        <p:grpSpPr>
          <a:xfrm>
            <a:off x="6210698" y="1705618"/>
            <a:ext cx="1259724" cy="1354338"/>
            <a:chOff x="9444788" y="2722734"/>
            <a:chExt cx="1259724" cy="1354338"/>
          </a:xfrm>
        </p:grpSpPr>
        <p:sp>
          <p:nvSpPr>
            <p:cNvPr id="69" name="Rectangle 9">
              <a:extLst>
                <a:ext uri="{FF2B5EF4-FFF2-40B4-BE49-F238E27FC236}">
                  <a16:creationId xmlns:a16="http://schemas.microsoft.com/office/drawing/2014/main" id="{3A2F7809-CBA2-4082-CC9B-3F7F9517FFBD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0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808F5CB2-0E0D-CFB1-0C58-02FB3389F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pierung 12">
            <a:extLst>
              <a:ext uri="{FF2B5EF4-FFF2-40B4-BE49-F238E27FC236}">
                <a16:creationId xmlns:a16="http://schemas.microsoft.com/office/drawing/2014/main" id="{9CBD5A22-2BC0-D22D-67F5-1F738754F74C}"/>
              </a:ext>
            </a:extLst>
          </p:cNvPr>
          <p:cNvGrpSpPr/>
          <p:nvPr/>
        </p:nvGrpSpPr>
        <p:grpSpPr>
          <a:xfrm>
            <a:off x="3690417" y="1777626"/>
            <a:ext cx="1475998" cy="1260128"/>
            <a:chOff x="4223791" y="2794742"/>
            <a:chExt cx="1475998" cy="1260128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3E7E538C-E8DB-3988-A7D2-B2EC50B0EAA9}"/>
                </a:ext>
              </a:extLst>
            </p:cNvPr>
            <p:cNvSpPr/>
            <p:nvPr/>
          </p:nvSpPr>
          <p:spPr>
            <a:xfrm>
              <a:off x="4223791" y="2794742"/>
              <a:ext cx="1475998" cy="1260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CBCT</a:t>
              </a:r>
            </a:p>
          </p:txBody>
        </p:sp>
        <p:pic>
          <p:nvPicPr>
            <p:cNvPr id="73" name="Bild 66" descr="CBCTcor32_CBCTorg.png">
              <a:extLst>
                <a:ext uri="{FF2B5EF4-FFF2-40B4-BE49-F238E27FC236}">
                  <a16:creationId xmlns:a16="http://schemas.microsoft.com/office/drawing/2014/main" id="{C7F1B4F0-1FB7-B4B6-CC68-2063D8224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2866750"/>
              <a:ext cx="1295997" cy="885823"/>
            </a:xfrm>
            <a:prstGeom prst="rect">
              <a:avLst/>
            </a:prstGeom>
          </p:spPr>
        </p:pic>
      </p:grpSp>
      <p:cxnSp>
        <p:nvCxnSpPr>
          <p:cNvPr id="74" name="Straight Arrow Connector 131">
            <a:extLst>
              <a:ext uri="{FF2B5EF4-FFF2-40B4-BE49-F238E27FC236}">
                <a16:creationId xmlns:a16="http://schemas.microsoft.com/office/drawing/2014/main" id="{57B83050-3D56-FEB7-34CA-85BF810B63E1}"/>
              </a:ext>
            </a:extLst>
          </p:cNvPr>
          <p:cNvCxnSpPr>
            <a:cxnSpLocks/>
            <a:stCxn id="72" idx="3"/>
            <a:endCxn id="76" idx="1"/>
          </p:cNvCxnSpPr>
          <p:nvPr/>
        </p:nvCxnSpPr>
        <p:spPr>
          <a:xfrm>
            <a:off x="5166415" y="2407690"/>
            <a:ext cx="1031743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pierung 68">
            <a:extLst>
              <a:ext uri="{FF2B5EF4-FFF2-40B4-BE49-F238E27FC236}">
                <a16:creationId xmlns:a16="http://schemas.microsoft.com/office/drawing/2014/main" id="{0313A84B-6C4B-F801-1C96-6FBFA210FFAA}"/>
              </a:ext>
            </a:extLst>
          </p:cNvPr>
          <p:cNvGrpSpPr/>
          <p:nvPr/>
        </p:nvGrpSpPr>
        <p:grpSpPr>
          <a:xfrm>
            <a:off x="6198158" y="1691804"/>
            <a:ext cx="1440000" cy="1475988"/>
            <a:chOff x="1055440" y="3771032"/>
            <a:chExt cx="1440000" cy="1475988"/>
          </a:xfrm>
        </p:grpSpPr>
        <p:sp>
          <p:nvSpPr>
            <p:cNvPr id="76" name="Rectangle 7">
              <a:extLst>
                <a:ext uri="{FF2B5EF4-FFF2-40B4-BE49-F238E27FC236}">
                  <a16:creationId xmlns:a16="http://schemas.microsoft.com/office/drawing/2014/main" id="{9F476ABB-99F3-F8BA-0B46-5B613FDCD731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77" name="Bild 70" descr="Pt0098_CT_RTSS_RTdose_VMAT.png">
              <a:extLst>
                <a:ext uri="{FF2B5EF4-FFF2-40B4-BE49-F238E27FC236}">
                  <a16:creationId xmlns:a16="http://schemas.microsoft.com/office/drawing/2014/main" id="{9445E0D8-F476-2B9D-AF35-2F9F1CE07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grpSp>
        <p:nvGrpSpPr>
          <p:cNvPr id="78" name="Gruppierung 71">
            <a:extLst>
              <a:ext uri="{FF2B5EF4-FFF2-40B4-BE49-F238E27FC236}">
                <a16:creationId xmlns:a16="http://schemas.microsoft.com/office/drawing/2014/main" id="{D465F675-6B63-E97E-29A3-7BBC468D9BE1}"/>
              </a:ext>
            </a:extLst>
          </p:cNvPr>
          <p:cNvGrpSpPr/>
          <p:nvPr/>
        </p:nvGrpSpPr>
        <p:grpSpPr>
          <a:xfrm>
            <a:off x="6210858" y="3744208"/>
            <a:ext cx="1440000" cy="1475988"/>
            <a:chOff x="1055440" y="3771032"/>
            <a:chExt cx="1440000" cy="1475988"/>
          </a:xfrm>
        </p:grpSpPr>
        <p:sp>
          <p:nvSpPr>
            <p:cNvPr id="79" name="Rectangle 7">
              <a:extLst>
                <a:ext uri="{FF2B5EF4-FFF2-40B4-BE49-F238E27FC236}">
                  <a16:creationId xmlns:a16="http://schemas.microsoft.com/office/drawing/2014/main" id="{C7335449-D812-E016-6511-BBAD56067586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80" name="Bild 73" descr="Pt0098_CT_RTSS_RTdose_VMAT.png">
              <a:extLst>
                <a:ext uri="{FF2B5EF4-FFF2-40B4-BE49-F238E27FC236}">
                  <a16:creationId xmlns:a16="http://schemas.microsoft.com/office/drawing/2014/main" id="{7BD06693-3114-45FA-D236-B984A91ED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81" name="Straight Arrow Connector 66">
            <a:extLst>
              <a:ext uri="{FF2B5EF4-FFF2-40B4-BE49-F238E27FC236}">
                <a16:creationId xmlns:a16="http://schemas.microsoft.com/office/drawing/2014/main" id="{8AAFC40B-74A6-12C7-F12E-90515387B41A}"/>
              </a:ext>
            </a:extLst>
          </p:cNvPr>
          <p:cNvCxnSpPr/>
          <p:nvPr/>
        </p:nvCxnSpPr>
        <p:spPr>
          <a:xfrm>
            <a:off x="7650697" y="2411884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66">
            <a:extLst>
              <a:ext uri="{FF2B5EF4-FFF2-40B4-BE49-F238E27FC236}">
                <a16:creationId xmlns:a16="http://schemas.microsoft.com/office/drawing/2014/main" id="{1C07ADDF-51B8-F951-36CF-C82A693C30FC}"/>
              </a:ext>
            </a:extLst>
          </p:cNvPr>
          <p:cNvCxnSpPr/>
          <p:nvPr/>
        </p:nvCxnSpPr>
        <p:spPr>
          <a:xfrm>
            <a:off x="7650858" y="4500116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42">
            <a:extLst>
              <a:ext uri="{FF2B5EF4-FFF2-40B4-BE49-F238E27FC236}">
                <a16:creationId xmlns:a16="http://schemas.microsoft.com/office/drawing/2014/main" id="{DEDA7DAF-C972-3DC1-39FE-D0772D5589E9}"/>
              </a:ext>
            </a:extLst>
          </p:cNvPr>
          <p:cNvSpPr/>
          <p:nvPr/>
        </p:nvSpPr>
        <p:spPr>
          <a:xfrm>
            <a:off x="372481" y="5445224"/>
            <a:ext cx="4774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Automatic segmentation</a:t>
            </a:r>
          </a:p>
        </p:txBody>
      </p:sp>
      <p:sp>
        <p:nvSpPr>
          <p:cNvPr id="84" name="Rectangle 147">
            <a:extLst>
              <a:ext uri="{FF2B5EF4-FFF2-40B4-BE49-F238E27FC236}">
                <a16:creationId xmlns:a16="http://schemas.microsoft.com/office/drawing/2014/main" id="{92672FA4-4408-9EDF-4AF0-A823D7B13F72}"/>
              </a:ext>
            </a:extLst>
          </p:cNvPr>
          <p:cNvSpPr/>
          <p:nvPr/>
        </p:nvSpPr>
        <p:spPr>
          <a:xfrm>
            <a:off x="373380" y="5106670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Synthetic CT generation</a:t>
            </a:r>
          </a:p>
        </p:txBody>
      </p:sp>
      <p:sp>
        <p:nvSpPr>
          <p:cNvPr id="85" name="Rectangle 153">
            <a:extLst>
              <a:ext uri="{FF2B5EF4-FFF2-40B4-BE49-F238E27FC236}">
                <a16:creationId xmlns:a16="http://schemas.microsoft.com/office/drawing/2014/main" id="{8EC79E78-CDB2-1753-69B0-48DA3200869B}"/>
              </a:ext>
            </a:extLst>
          </p:cNvPr>
          <p:cNvSpPr/>
          <p:nvPr/>
        </p:nvSpPr>
        <p:spPr>
          <a:xfrm>
            <a:off x="370287" y="5727314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Dose calculation</a:t>
            </a:r>
          </a:p>
        </p:txBody>
      </p:sp>
      <p:sp>
        <p:nvSpPr>
          <p:cNvPr id="86" name="Right Brace 157">
            <a:extLst>
              <a:ext uri="{FF2B5EF4-FFF2-40B4-BE49-F238E27FC236}">
                <a16:creationId xmlns:a16="http://schemas.microsoft.com/office/drawing/2014/main" id="{9232C9D3-2F81-0838-D8CB-5F54009FEBC7}"/>
              </a:ext>
            </a:extLst>
          </p:cNvPr>
          <p:cNvSpPr/>
          <p:nvPr/>
        </p:nvSpPr>
        <p:spPr>
          <a:xfrm>
            <a:off x="10131487" y="1718880"/>
            <a:ext cx="420447" cy="3420240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7">
            <a:extLst>
              <a:ext uri="{FF2B5EF4-FFF2-40B4-BE49-F238E27FC236}">
                <a16:creationId xmlns:a16="http://schemas.microsoft.com/office/drawing/2014/main" id="{A31B348D-14CD-5498-11E8-4BA84D66F596}"/>
              </a:ext>
            </a:extLst>
          </p:cNvPr>
          <p:cNvSpPr/>
          <p:nvPr/>
        </p:nvSpPr>
        <p:spPr>
          <a:xfrm>
            <a:off x="10625022" y="3059956"/>
            <a:ext cx="1440000" cy="7550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/>
              </a:rPr>
              <a:t>Follow up</a:t>
            </a:r>
          </a:p>
        </p:txBody>
      </p:sp>
      <p:sp>
        <p:nvSpPr>
          <p:cNvPr id="88" name="Rectangle 159">
            <a:extLst>
              <a:ext uri="{FF2B5EF4-FFF2-40B4-BE49-F238E27FC236}">
                <a16:creationId xmlns:a16="http://schemas.microsoft.com/office/drawing/2014/main" id="{D7D88205-7E97-D0FF-0DE1-59255CDC0D8B}"/>
              </a:ext>
            </a:extLst>
          </p:cNvPr>
          <p:cNvSpPr/>
          <p:nvPr/>
        </p:nvSpPr>
        <p:spPr>
          <a:xfrm>
            <a:off x="356445" y="4805100"/>
            <a:ext cx="2304999" cy="338554"/>
          </a:xfrm>
          <a:prstGeom prst="rect">
            <a:avLst/>
          </a:prstGeom>
          <a:noFill/>
          <a:ln w="19050">
            <a:solidFill>
              <a:srgbClr val="E682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68200"/>
                </a:solidFill>
              </a:rPr>
              <a:t>Outcome prediction</a:t>
            </a:r>
          </a:p>
        </p:txBody>
      </p:sp>
      <p:sp>
        <p:nvSpPr>
          <p:cNvPr id="89" name="Rectangle 160">
            <a:extLst>
              <a:ext uri="{FF2B5EF4-FFF2-40B4-BE49-F238E27FC236}">
                <a16:creationId xmlns:a16="http://schemas.microsoft.com/office/drawing/2014/main" id="{AC3249F6-D623-DE53-37C1-8722FA3183A5}"/>
              </a:ext>
            </a:extLst>
          </p:cNvPr>
          <p:cNvSpPr/>
          <p:nvPr/>
        </p:nvSpPr>
        <p:spPr>
          <a:xfrm>
            <a:off x="522003" y="2555900"/>
            <a:ext cx="1447132" cy="1746201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C000"/>
              </a:solidFill>
            </a:endParaRPr>
          </a:p>
        </p:txBody>
      </p:sp>
      <p:sp>
        <p:nvSpPr>
          <p:cNvPr id="90" name="Rectangle 162">
            <a:extLst>
              <a:ext uri="{FF2B5EF4-FFF2-40B4-BE49-F238E27FC236}">
                <a16:creationId xmlns:a16="http://schemas.microsoft.com/office/drawing/2014/main" id="{9DA1CE9E-2824-E5AE-2992-B392E14C5326}"/>
              </a:ext>
            </a:extLst>
          </p:cNvPr>
          <p:cNvSpPr/>
          <p:nvPr/>
        </p:nvSpPr>
        <p:spPr>
          <a:xfrm>
            <a:off x="6212612" y="1700957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1" name="Rectangle 163">
            <a:extLst>
              <a:ext uri="{FF2B5EF4-FFF2-40B4-BE49-F238E27FC236}">
                <a16:creationId xmlns:a16="http://schemas.microsoft.com/office/drawing/2014/main" id="{C5C43A9B-CF15-6427-353F-D6A18C0D886C}"/>
              </a:ext>
            </a:extLst>
          </p:cNvPr>
          <p:cNvSpPr/>
          <p:nvPr/>
        </p:nvSpPr>
        <p:spPr>
          <a:xfrm>
            <a:off x="6216321" y="3743363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2" name="Rectangle 164">
            <a:extLst>
              <a:ext uri="{FF2B5EF4-FFF2-40B4-BE49-F238E27FC236}">
                <a16:creationId xmlns:a16="http://schemas.microsoft.com/office/drawing/2014/main" id="{603F3C8D-878D-6A47-76DE-D18D995A0FB5}"/>
              </a:ext>
            </a:extLst>
          </p:cNvPr>
          <p:cNvSpPr/>
          <p:nvPr/>
        </p:nvSpPr>
        <p:spPr>
          <a:xfrm>
            <a:off x="482400" y="2512800"/>
            <a:ext cx="1533599" cy="18359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3" name="Rectangle 166">
            <a:extLst>
              <a:ext uri="{FF2B5EF4-FFF2-40B4-BE49-F238E27FC236}">
                <a16:creationId xmlns:a16="http://schemas.microsoft.com/office/drawing/2014/main" id="{93B33DCD-5D78-57ED-ABF1-E095D211F19C}"/>
              </a:ext>
            </a:extLst>
          </p:cNvPr>
          <p:cNvSpPr/>
          <p:nvPr/>
        </p:nvSpPr>
        <p:spPr>
          <a:xfrm>
            <a:off x="3700284" y="1786563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4" name="Rectangle 167">
            <a:extLst>
              <a:ext uri="{FF2B5EF4-FFF2-40B4-BE49-F238E27FC236}">
                <a16:creationId xmlns:a16="http://schemas.microsoft.com/office/drawing/2014/main" id="{8D84EA0E-8603-866D-03E9-28821F74AFBC}"/>
              </a:ext>
            </a:extLst>
          </p:cNvPr>
          <p:cNvSpPr/>
          <p:nvPr/>
        </p:nvSpPr>
        <p:spPr>
          <a:xfrm>
            <a:off x="3704914" y="3859851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5" name="Rectangle 168">
            <a:extLst>
              <a:ext uri="{FF2B5EF4-FFF2-40B4-BE49-F238E27FC236}">
                <a16:creationId xmlns:a16="http://schemas.microsoft.com/office/drawing/2014/main" id="{0EB24C5C-4123-CB98-67A8-1C10F4502EE9}"/>
              </a:ext>
            </a:extLst>
          </p:cNvPr>
          <p:cNvSpPr/>
          <p:nvPr/>
        </p:nvSpPr>
        <p:spPr>
          <a:xfrm>
            <a:off x="447361" y="2478975"/>
            <a:ext cx="1611839" cy="1905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0000"/>
              </a:solidFill>
            </a:endParaRPr>
          </a:p>
        </p:txBody>
      </p:sp>
      <p:sp>
        <p:nvSpPr>
          <p:cNvPr id="96" name="Rectangle 169">
            <a:extLst>
              <a:ext uri="{FF2B5EF4-FFF2-40B4-BE49-F238E27FC236}">
                <a16:creationId xmlns:a16="http://schemas.microsoft.com/office/drawing/2014/main" id="{A8DA203A-86A9-B574-21E1-294946F200ED}"/>
              </a:ext>
            </a:extLst>
          </p:cNvPr>
          <p:cNvSpPr/>
          <p:nvPr/>
        </p:nvSpPr>
        <p:spPr>
          <a:xfrm>
            <a:off x="6170400" y="1663201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7" name="Rectangle 170">
            <a:extLst>
              <a:ext uri="{FF2B5EF4-FFF2-40B4-BE49-F238E27FC236}">
                <a16:creationId xmlns:a16="http://schemas.microsoft.com/office/drawing/2014/main" id="{88DBB88C-711D-B36A-67A7-6EE08E917D68}"/>
              </a:ext>
            </a:extLst>
          </p:cNvPr>
          <p:cNvSpPr/>
          <p:nvPr/>
        </p:nvSpPr>
        <p:spPr>
          <a:xfrm>
            <a:off x="6175554" y="3696425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8" name="Rectangle 171">
            <a:extLst>
              <a:ext uri="{FF2B5EF4-FFF2-40B4-BE49-F238E27FC236}">
                <a16:creationId xmlns:a16="http://schemas.microsoft.com/office/drawing/2014/main" id="{95FFE6F7-60CC-8855-6B96-E143425197A8}"/>
              </a:ext>
            </a:extLst>
          </p:cNvPr>
          <p:cNvSpPr/>
          <p:nvPr/>
        </p:nvSpPr>
        <p:spPr>
          <a:xfrm>
            <a:off x="10578222" y="3021878"/>
            <a:ext cx="1533600" cy="837973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9" name="Rectangle 172">
            <a:extLst>
              <a:ext uri="{FF2B5EF4-FFF2-40B4-BE49-F238E27FC236}">
                <a16:creationId xmlns:a16="http://schemas.microsoft.com/office/drawing/2014/main" id="{4BA400A0-798D-2AFB-25C6-243BB569D088}"/>
              </a:ext>
            </a:extLst>
          </p:cNvPr>
          <p:cNvSpPr/>
          <p:nvPr/>
        </p:nvSpPr>
        <p:spPr>
          <a:xfrm>
            <a:off x="370287" y="6042774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Motion tracking and prediction</a:t>
            </a:r>
          </a:p>
        </p:txBody>
      </p:sp>
      <p:sp>
        <p:nvSpPr>
          <p:cNvPr id="100" name="Rectangle 173">
            <a:extLst>
              <a:ext uri="{FF2B5EF4-FFF2-40B4-BE49-F238E27FC236}">
                <a16:creationId xmlns:a16="http://schemas.microsoft.com/office/drawing/2014/main" id="{7A9A28CF-5190-645D-6C99-6B92731091A4}"/>
              </a:ext>
            </a:extLst>
          </p:cNvPr>
          <p:cNvSpPr/>
          <p:nvPr/>
        </p:nvSpPr>
        <p:spPr>
          <a:xfrm>
            <a:off x="8738191" y="3852044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1" name="Rectangle 174">
            <a:extLst>
              <a:ext uri="{FF2B5EF4-FFF2-40B4-BE49-F238E27FC236}">
                <a16:creationId xmlns:a16="http://schemas.microsoft.com/office/drawing/2014/main" id="{83521EA1-FC2D-9D08-61AA-CED685E62AD7}"/>
              </a:ext>
            </a:extLst>
          </p:cNvPr>
          <p:cNvSpPr/>
          <p:nvPr/>
        </p:nvSpPr>
        <p:spPr>
          <a:xfrm>
            <a:off x="8738191" y="1844711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2" name="Rectangle 175">
            <a:extLst>
              <a:ext uri="{FF2B5EF4-FFF2-40B4-BE49-F238E27FC236}">
                <a16:creationId xmlns:a16="http://schemas.microsoft.com/office/drawing/2014/main" id="{83B0B8EF-C3BF-67DD-6B04-26ED52E363E0}"/>
              </a:ext>
            </a:extLst>
          </p:cNvPr>
          <p:cNvSpPr/>
          <p:nvPr/>
        </p:nvSpPr>
        <p:spPr>
          <a:xfrm>
            <a:off x="399697" y="2429798"/>
            <a:ext cx="1710000" cy="202051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</p:spTree>
    <p:extLst>
      <p:ext uri="{BB962C8B-B14F-4D97-AF65-F5344CB8AC3E}">
        <p14:creationId xmlns:p14="http://schemas.microsoft.com/office/powerpoint/2010/main" val="334775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3437457" cy="390295"/>
          </a:xfrm>
        </p:spPr>
        <p:txBody>
          <a:bodyPr/>
          <a:lstStyle/>
          <a:p>
            <a:r>
              <a:rPr lang="en-US" noProof="0"/>
              <a:t>Outcome prediction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4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3746836" cy="390295"/>
          </a:xfrm>
        </p:spPr>
        <p:txBody>
          <a:bodyPr/>
          <a:lstStyle/>
          <a:p>
            <a:r>
              <a:rPr lang="en-US"/>
              <a:t>End-to-end radiomics</a:t>
            </a:r>
            <a:endParaRPr lang="en-US" noProof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6703913-BEA2-1E66-4855-B16FCCB8B5B0}"/>
              </a:ext>
            </a:extLst>
          </p:cNvPr>
          <p:cNvSpPr txBox="1">
            <a:spLocks/>
          </p:cNvSpPr>
          <p:nvPr/>
        </p:nvSpPr>
        <p:spPr bwMode="gray">
          <a:xfrm>
            <a:off x="874800" y="1688400"/>
            <a:ext cx="10909832" cy="48617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Predict probability of distant metastasis (DM) directly from H&amp;N CT images</a:t>
            </a:r>
          </a:p>
          <a:p>
            <a:endParaRPr lang="en-US" sz="2000" dirty="0">
              <a:solidFill>
                <a:srgbClr val="000000"/>
              </a:solidFill>
              <a:sym typeface="Wingdings" pitchFamily="2" charset="2"/>
            </a:endParaRPr>
          </a:p>
          <a:p>
            <a:endParaRPr lang="en-US" sz="2000" dirty="0">
              <a:solidFill>
                <a:srgbClr val="000000"/>
              </a:solidFill>
              <a:sym typeface="Wingdings" pitchFamily="2" charset="2"/>
            </a:endParaRPr>
          </a:p>
          <a:p>
            <a:endParaRPr lang="en-US" sz="2000" dirty="0">
              <a:solidFill>
                <a:srgbClr val="000000"/>
              </a:solidFill>
              <a:sym typeface="Wingdings" pitchFamily="2" charset="2"/>
            </a:endParaRPr>
          </a:p>
          <a:p>
            <a:endParaRPr lang="en-US" sz="2000" dirty="0">
              <a:solidFill>
                <a:srgbClr val="000000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sz="800" dirty="0">
              <a:solidFill>
                <a:srgbClr val="000000"/>
              </a:solidFill>
              <a:sym typeface="Wingdings" pitchFamily="2" charset="2"/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  <a:sym typeface="Wingdings" pitchFamily="2" charset="2"/>
              </a:rPr>
              <a:t>Time-to-event analysis by using dedicated time-interval-based loss function</a:t>
            </a:r>
          </a:p>
          <a:p>
            <a:pPr marL="176212" lvl="1" indent="0">
              <a:buNone/>
            </a:pPr>
            <a:endParaRPr lang="en-US" sz="400" dirty="0">
              <a:solidFill>
                <a:srgbClr val="000000"/>
              </a:solidFill>
              <a:sym typeface="Wingdings" pitchFamily="2" charset="2"/>
            </a:endParaRPr>
          </a:p>
          <a:p>
            <a:r>
              <a:rPr lang="en-US" sz="2000" dirty="0">
                <a:solidFill>
                  <a:srgbClr val="000000"/>
                </a:solidFill>
                <a:sym typeface="Wingdings" pitchFamily="2" charset="2"/>
              </a:rPr>
              <a:t>CNNs can handle various inputs via </a:t>
            </a:r>
            <a:br>
              <a:rPr lang="en-US" sz="2000" dirty="0">
                <a:solidFill>
                  <a:srgbClr val="000000"/>
                </a:solidFill>
                <a:sym typeface="Wingdings" pitchFamily="2" charset="2"/>
              </a:rPr>
            </a:br>
            <a:r>
              <a:rPr lang="en-US" sz="2000" dirty="0">
                <a:solidFill>
                  <a:srgbClr val="000000"/>
                </a:solidFill>
                <a:sym typeface="Wingdings" pitchFamily="2" charset="2"/>
              </a:rPr>
              <a:t>channels to enhance performance</a:t>
            </a:r>
          </a:p>
          <a:p>
            <a:endParaRPr lang="en-US" sz="400" dirty="0">
              <a:solidFill>
                <a:srgbClr val="000000"/>
              </a:solidFill>
              <a:sym typeface="Wingdings" pitchFamily="2" charset="2"/>
            </a:endParaRPr>
          </a:p>
          <a:p>
            <a:r>
              <a:rPr lang="en-US" sz="2000" dirty="0">
                <a:solidFill>
                  <a:srgbClr val="000000"/>
                </a:solidFill>
                <a:sym typeface="Wingdings" pitchFamily="2" charset="2"/>
              </a:rPr>
              <a:t>Future: pre-treatment dose adaptation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9D1CA504-A1B6-EBF1-6635-48E21BD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FAD1184-A6A8-B9CD-BB1B-50C15BC36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060848"/>
            <a:ext cx="6192688" cy="247327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6EAFFC2-FAD9-65AB-168A-AE51852072E9}"/>
              </a:ext>
            </a:extLst>
          </p:cNvPr>
          <p:cNvSpPr txBox="1"/>
          <p:nvPr/>
        </p:nvSpPr>
        <p:spPr>
          <a:xfrm>
            <a:off x="1199456" y="2473732"/>
            <a:ext cx="12961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Input: GTV-masked CT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34B4C5F-0494-B468-3839-8DCF3922A619}"/>
              </a:ext>
            </a:extLst>
          </p:cNvPr>
          <p:cNvSpPr txBox="1"/>
          <p:nvPr/>
        </p:nvSpPr>
        <p:spPr>
          <a:xfrm>
            <a:off x="8688288" y="3697868"/>
            <a:ext cx="20162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Output: Cumulative DM-free probability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1B1CA0A-ACD4-B6EB-A360-F31E06283935}"/>
              </a:ext>
            </a:extLst>
          </p:cNvPr>
          <p:cNvSpPr/>
          <p:nvPr/>
        </p:nvSpPr>
        <p:spPr>
          <a:xfrm>
            <a:off x="8626333" y="2873841"/>
            <a:ext cx="22985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Lombardo et al., 2021, Sci Rep</a:t>
            </a:r>
            <a:endParaRPr lang="en-US" dirty="0"/>
          </a:p>
        </p:txBody>
      </p:sp>
      <p:pic>
        <p:nvPicPr>
          <p:cNvPr id="12" name="Picture 9" descr="A moon in the sky&#10;&#10;Description automatically generated with low confidence">
            <a:extLst>
              <a:ext uri="{FF2B5EF4-FFF2-40B4-BE49-F238E27FC236}">
                <a16:creationId xmlns:a16="http://schemas.microsoft.com/office/drawing/2014/main" id="{498F6CC3-4716-B777-47CF-8541735901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6318" y="4900917"/>
            <a:ext cx="1548229" cy="1575934"/>
          </a:xfrm>
          <a:prstGeom prst="rect">
            <a:avLst/>
          </a:prstGeom>
        </p:spPr>
      </p:pic>
      <p:pic>
        <p:nvPicPr>
          <p:cNvPr id="13" name="Picture 11" descr="A picture containing dark, night&#10;&#10;Description automatically generated">
            <a:extLst>
              <a:ext uri="{FF2B5EF4-FFF2-40B4-BE49-F238E27FC236}">
                <a16:creationId xmlns:a16="http://schemas.microsoft.com/office/drawing/2014/main" id="{F07E7A03-E521-C69F-78D0-38AB487E08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2589" y="4900917"/>
            <a:ext cx="1561759" cy="15759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1F7827-4C87-3BE8-8780-5E1D9D6C55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1336" y="4917885"/>
            <a:ext cx="1548229" cy="1570346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BD9E5F95-B5B2-F17F-412C-0A0879B8E4C0}"/>
              </a:ext>
            </a:extLst>
          </p:cNvPr>
          <p:cNvSpPr txBox="1"/>
          <p:nvPr/>
        </p:nvSpPr>
        <p:spPr>
          <a:xfrm>
            <a:off x="6528882" y="4880087"/>
            <a:ext cx="516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CT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7B8C0FE0-D800-74E9-EBC2-1907AEA25D6B}"/>
              </a:ext>
            </a:extLst>
          </p:cNvPr>
          <p:cNvSpPr txBox="1"/>
          <p:nvPr/>
        </p:nvSpPr>
        <p:spPr>
          <a:xfrm>
            <a:off x="8096765" y="4886489"/>
            <a:ext cx="1072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FDG PET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86CAAC0C-238C-551B-01E5-B6B6BAD0DDCC}"/>
              </a:ext>
            </a:extLst>
          </p:cNvPr>
          <p:cNvSpPr txBox="1"/>
          <p:nvPr/>
        </p:nvSpPr>
        <p:spPr>
          <a:xfrm>
            <a:off x="9752949" y="4869160"/>
            <a:ext cx="122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GTV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A31826E1-0D1B-2352-EA52-B4C3581F37C0}"/>
              </a:ext>
            </a:extLst>
          </p:cNvPr>
          <p:cNvSpPr/>
          <p:nvPr/>
        </p:nvSpPr>
        <p:spPr>
          <a:xfrm rot="5400000">
            <a:off x="10636076" y="5473590"/>
            <a:ext cx="1752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Wang et al., 2022, </a:t>
            </a:r>
            <a:r>
              <a:rPr lang="en-US" sz="1000" dirty="0" err="1"/>
              <a:t>Comput</a:t>
            </a:r>
            <a:r>
              <a:rPr lang="en-US" sz="1000" dirty="0"/>
              <a:t> Meth Prog Bio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5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9240328" cy="390295"/>
          </a:xfrm>
        </p:spPr>
        <p:txBody>
          <a:bodyPr/>
          <a:lstStyle/>
          <a:p>
            <a:r>
              <a:rPr lang="en-US" noProof="0" dirty="0"/>
              <a:t>AI applications in </a:t>
            </a:r>
            <a:r>
              <a:rPr lang="en-US" dirty="0"/>
              <a:t>adaptive image-guided</a:t>
            </a:r>
            <a:r>
              <a:rPr lang="en-US" noProof="0" dirty="0"/>
              <a:t> radiotherapy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5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3" y="1047403"/>
            <a:ext cx="1476872" cy="389525"/>
          </a:xfrm>
        </p:spPr>
        <p:txBody>
          <a:bodyPr/>
          <a:lstStyle/>
          <a:p>
            <a:r>
              <a:rPr lang="en-US" noProof="0"/>
              <a:t>Outline</a:t>
            </a:r>
            <a:endParaRPr lang="en-US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767580F-CBA2-A4AE-E73C-C1625393D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grpSp>
        <p:nvGrpSpPr>
          <p:cNvPr id="3" name="Gruppierung 13">
            <a:extLst>
              <a:ext uri="{FF2B5EF4-FFF2-40B4-BE49-F238E27FC236}">
                <a16:creationId xmlns:a16="http://schemas.microsoft.com/office/drawing/2014/main" id="{610EB005-1208-38FC-0670-0D589E9FD36C}"/>
              </a:ext>
            </a:extLst>
          </p:cNvPr>
          <p:cNvGrpSpPr/>
          <p:nvPr/>
        </p:nvGrpSpPr>
        <p:grpSpPr>
          <a:xfrm>
            <a:off x="8742402" y="1730521"/>
            <a:ext cx="1259724" cy="1354338"/>
            <a:chOff x="9444788" y="2722734"/>
            <a:chExt cx="1259724" cy="1354338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8820A576-9C7D-D8B7-9E60-2BE49338825C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291A08A7-DB29-37F6-090D-A91A64FFA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ung 17">
            <a:extLst>
              <a:ext uri="{FF2B5EF4-FFF2-40B4-BE49-F238E27FC236}">
                <a16:creationId xmlns:a16="http://schemas.microsoft.com/office/drawing/2014/main" id="{570A6E78-A4E6-3F68-F647-D327FAF19D5E}"/>
              </a:ext>
            </a:extLst>
          </p:cNvPr>
          <p:cNvGrpSpPr/>
          <p:nvPr/>
        </p:nvGrpSpPr>
        <p:grpSpPr>
          <a:xfrm>
            <a:off x="522066" y="2555900"/>
            <a:ext cx="1440000" cy="1746200"/>
            <a:chOff x="1055440" y="3771032"/>
            <a:chExt cx="1440000" cy="1746200"/>
          </a:xfrm>
        </p:grpSpPr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32EC84DD-A73C-35CB-D20B-8BEBD57D07C7}"/>
                </a:ext>
              </a:extLst>
            </p:cNvPr>
            <p:cNvSpPr/>
            <p:nvPr/>
          </p:nvSpPr>
          <p:spPr>
            <a:xfrm>
              <a:off x="1055440" y="3771032"/>
              <a:ext cx="1440000" cy="1746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Baseline treatment planning</a:t>
              </a:r>
            </a:p>
          </p:txBody>
        </p:sp>
        <p:pic>
          <p:nvPicPr>
            <p:cNvPr id="58" name="Bild 26" descr="Pt0098_CT_RTSS_RTdose_VMAT.png">
              <a:extLst>
                <a:ext uri="{FF2B5EF4-FFF2-40B4-BE49-F238E27FC236}">
                  <a16:creationId xmlns:a16="http://schemas.microsoft.com/office/drawing/2014/main" id="{7F541120-BA4F-44AF-93ED-B79502E19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59" name="Gewinkelte Verbindung 29">
            <a:extLst>
              <a:ext uri="{FF2B5EF4-FFF2-40B4-BE49-F238E27FC236}">
                <a16:creationId xmlns:a16="http://schemas.microsoft.com/office/drawing/2014/main" id="{28832286-599E-F327-52D8-E5FA50A7C5D0}"/>
              </a:ext>
            </a:extLst>
          </p:cNvPr>
          <p:cNvCxnSpPr>
            <a:cxnSpLocks/>
            <a:stCxn id="57" idx="3"/>
            <a:endCxn id="72" idx="1"/>
          </p:cNvCxnSpPr>
          <p:nvPr/>
        </p:nvCxnSpPr>
        <p:spPr>
          <a:xfrm flipV="1">
            <a:off x="1962066" y="2407690"/>
            <a:ext cx="1728351" cy="1021310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winkelte Verbindung 30">
            <a:extLst>
              <a:ext uri="{FF2B5EF4-FFF2-40B4-BE49-F238E27FC236}">
                <a16:creationId xmlns:a16="http://schemas.microsoft.com/office/drawing/2014/main" id="{930B056F-A923-AAB6-A056-595CFC3F5451}"/>
              </a:ext>
            </a:extLst>
          </p:cNvPr>
          <p:cNvCxnSpPr>
            <a:cxnSpLocks/>
            <a:stCxn id="57" idx="3"/>
            <a:endCxn id="63" idx="1"/>
          </p:cNvCxnSpPr>
          <p:nvPr/>
        </p:nvCxnSpPr>
        <p:spPr>
          <a:xfrm>
            <a:off x="1962066" y="3429000"/>
            <a:ext cx="1728415" cy="1053045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E6B0CB35-9016-9F49-40F8-5D4E87965459}"/>
              </a:ext>
            </a:extLst>
          </p:cNvPr>
          <p:cNvCxnSpPr/>
          <p:nvPr/>
        </p:nvCxnSpPr>
        <p:spPr>
          <a:xfrm>
            <a:off x="5130481" y="4463972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uppierung 11">
            <a:extLst>
              <a:ext uri="{FF2B5EF4-FFF2-40B4-BE49-F238E27FC236}">
                <a16:creationId xmlns:a16="http://schemas.microsoft.com/office/drawing/2014/main" id="{8199FE0E-1ED7-9EB5-6319-75CFD75D5213}"/>
              </a:ext>
            </a:extLst>
          </p:cNvPr>
          <p:cNvGrpSpPr/>
          <p:nvPr/>
        </p:nvGrpSpPr>
        <p:grpSpPr>
          <a:xfrm>
            <a:off x="3690481" y="3852045"/>
            <a:ext cx="1475998" cy="1259999"/>
            <a:chOff x="4223855" y="4869161"/>
            <a:chExt cx="1475998" cy="1259999"/>
          </a:xfrm>
        </p:grpSpPr>
        <p:sp>
          <p:nvSpPr>
            <p:cNvPr id="63" name="Rectangle 8">
              <a:extLst>
                <a:ext uri="{FF2B5EF4-FFF2-40B4-BE49-F238E27FC236}">
                  <a16:creationId xmlns:a16="http://schemas.microsoft.com/office/drawing/2014/main" id="{9EA27A9F-F0A6-0CC5-5CC0-F2FB23B844E1}"/>
                </a:ext>
              </a:extLst>
            </p:cNvPr>
            <p:cNvSpPr/>
            <p:nvPr/>
          </p:nvSpPr>
          <p:spPr>
            <a:xfrm>
              <a:off x="4223855" y="4869161"/>
              <a:ext cx="1475998" cy="12599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MRI</a:t>
              </a:r>
            </a:p>
          </p:txBody>
        </p:sp>
        <p:pic>
          <p:nvPicPr>
            <p:cNvPr id="64" name="Bild 35" descr="Pt0098_MR_IP.png">
              <a:extLst>
                <a:ext uri="{FF2B5EF4-FFF2-40B4-BE49-F238E27FC236}">
                  <a16:creationId xmlns:a16="http://schemas.microsoft.com/office/drawing/2014/main" id="{58E60E0D-6DD0-8921-104A-64710B0B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4977032"/>
              <a:ext cx="1295997" cy="885824"/>
            </a:xfrm>
            <a:prstGeom prst="rect">
              <a:avLst/>
            </a:prstGeom>
          </p:spPr>
        </p:pic>
      </p:grpSp>
      <p:grpSp>
        <p:nvGrpSpPr>
          <p:cNvPr id="65" name="Gruppierung 14">
            <a:extLst>
              <a:ext uri="{FF2B5EF4-FFF2-40B4-BE49-F238E27FC236}">
                <a16:creationId xmlns:a16="http://schemas.microsoft.com/office/drawing/2014/main" id="{0822A88F-3A3B-B86C-6B8D-E835FD596BD2}"/>
              </a:ext>
            </a:extLst>
          </p:cNvPr>
          <p:cNvGrpSpPr/>
          <p:nvPr/>
        </p:nvGrpSpPr>
        <p:grpSpPr>
          <a:xfrm>
            <a:off x="8730978" y="3852044"/>
            <a:ext cx="1259660" cy="1260000"/>
            <a:chOff x="9467676" y="4869160"/>
            <a:chExt cx="1259660" cy="1260000"/>
          </a:xfrm>
        </p:grpSpPr>
        <p:sp>
          <p:nvSpPr>
            <p:cNvPr id="66" name="Rectangle 9">
              <a:extLst>
                <a:ext uri="{FF2B5EF4-FFF2-40B4-BE49-F238E27FC236}">
                  <a16:creationId xmlns:a16="http://schemas.microsoft.com/office/drawing/2014/main" id="{EDE9F697-076B-86E2-A33B-2A55E300390B}"/>
                </a:ext>
              </a:extLst>
            </p:cNvPr>
            <p:cNvSpPr/>
            <p:nvPr/>
          </p:nvSpPr>
          <p:spPr>
            <a:xfrm>
              <a:off x="9467676" y="4869160"/>
              <a:ext cx="1259660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67" name="Picture 6" descr="Bildergebnis fÃ¼r viewray mridian">
              <a:extLst>
                <a:ext uri="{FF2B5EF4-FFF2-40B4-BE49-F238E27FC236}">
                  <a16:creationId xmlns:a16="http://schemas.microsoft.com/office/drawing/2014/main" id="{35EBC5FD-F41B-550C-114C-2EF5547F4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76267" y="4977031"/>
              <a:ext cx="1036800" cy="86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pierung 13">
            <a:extLst>
              <a:ext uri="{FF2B5EF4-FFF2-40B4-BE49-F238E27FC236}">
                <a16:creationId xmlns:a16="http://schemas.microsoft.com/office/drawing/2014/main" id="{152620D9-B8F8-DF4A-580F-3D6314D87277}"/>
              </a:ext>
            </a:extLst>
          </p:cNvPr>
          <p:cNvGrpSpPr/>
          <p:nvPr/>
        </p:nvGrpSpPr>
        <p:grpSpPr>
          <a:xfrm>
            <a:off x="6210698" y="1705618"/>
            <a:ext cx="1259724" cy="1354338"/>
            <a:chOff x="9444788" y="2722734"/>
            <a:chExt cx="1259724" cy="1354338"/>
          </a:xfrm>
        </p:grpSpPr>
        <p:sp>
          <p:nvSpPr>
            <p:cNvPr id="69" name="Rectangle 9">
              <a:extLst>
                <a:ext uri="{FF2B5EF4-FFF2-40B4-BE49-F238E27FC236}">
                  <a16:creationId xmlns:a16="http://schemas.microsoft.com/office/drawing/2014/main" id="{3A2F7809-CBA2-4082-CC9B-3F7F9517FFBD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0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808F5CB2-0E0D-CFB1-0C58-02FB3389F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pierung 12">
            <a:extLst>
              <a:ext uri="{FF2B5EF4-FFF2-40B4-BE49-F238E27FC236}">
                <a16:creationId xmlns:a16="http://schemas.microsoft.com/office/drawing/2014/main" id="{9CBD5A22-2BC0-D22D-67F5-1F738754F74C}"/>
              </a:ext>
            </a:extLst>
          </p:cNvPr>
          <p:cNvGrpSpPr/>
          <p:nvPr/>
        </p:nvGrpSpPr>
        <p:grpSpPr>
          <a:xfrm>
            <a:off x="3690417" y="1777626"/>
            <a:ext cx="1475998" cy="1260128"/>
            <a:chOff x="4223791" y="2794742"/>
            <a:chExt cx="1475998" cy="1260128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3E7E538C-E8DB-3988-A7D2-B2EC50B0EAA9}"/>
                </a:ext>
              </a:extLst>
            </p:cNvPr>
            <p:cNvSpPr/>
            <p:nvPr/>
          </p:nvSpPr>
          <p:spPr>
            <a:xfrm>
              <a:off x="4223791" y="2794742"/>
              <a:ext cx="1475998" cy="1260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CBCT</a:t>
              </a:r>
            </a:p>
          </p:txBody>
        </p:sp>
        <p:pic>
          <p:nvPicPr>
            <p:cNvPr id="73" name="Bild 66" descr="CBCTcor32_CBCTorg.png">
              <a:extLst>
                <a:ext uri="{FF2B5EF4-FFF2-40B4-BE49-F238E27FC236}">
                  <a16:creationId xmlns:a16="http://schemas.microsoft.com/office/drawing/2014/main" id="{C7F1B4F0-1FB7-B4B6-CC68-2063D8224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2866750"/>
              <a:ext cx="1295997" cy="885823"/>
            </a:xfrm>
            <a:prstGeom prst="rect">
              <a:avLst/>
            </a:prstGeom>
          </p:spPr>
        </p:pic>
      </p:grpSp>
      <p:cxnSp>
        <p:nvCxnSpPr>
          <p:cNvPr id="74" name="Straight Arrow Connector 131">
            <a:extLst>
              <a:ext uri="{FF2B5EF4-FFF2-40B4-BE49-F238E27FC236}">
                <a16:creationId xmlns:a16="http://schemas.microsoft.com/office/drawing/2014/main" id="{57B83050-3D56-FEB7-34CA-85BF810B63E1}"/>
              </a:ext>
            </a:extLst>
          </p:cNvPr>
          <p:cNvCxnSpPr>
            <a:cxnSpLocks/>
            <a:stCxn id="72" idx="3"/>
            <a:endCxn id="76" idx="1"/>
          </p:cNvCxnSpPr>
          <p:nvPr/>
        </p:nvCxnSpPr>
        <p:spPr>
          <a:xfrm>
            <a:off x="5166415" y="2407690"/>
            <a:ext cx="1031743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pierung 68">
            <a:extLst>
              <a:ext uri="{FF2B5EF4-FFF2-40B4-BE49-F238E27FC236}">
                <a16:creationId xmlns:a16="http://schemas.microsoft.com/office/drawing/2014/main" id="{0313A84B-6C4B-F801-1C96-6FBFA210FFAA}"/>
              </a:ext>
            </a:extLst>
          </p:cNvPr>
          <p:cNvGrpSpPr/>
          <p:nvPr/>
        </p:nvGrpSpPr>
        <p:grpSpPr>
          <a:xfrm>
            <a:off x="6198158" y="1691804"/>
            <a:ext cx="1440000" cy="1475988"/>
            <a:chOff x="1055440" y="3771032"/>
            <a:chExt cx="1440000" cy="1475988"/>
          </a:xfrm>
        </p:grpSpPr>
        <p:sp>
          <p:nvSpPr>
            <p:cNvPr id="76" name="Rectangle 7">
              <a:extLst>
                <a:ext uri="{FF2B5EF4-FFF2-40B4-BE49-F238E27FC236}">
                  <a16:creationId xmlns:a16="http://schemas.microsoft.com/office/drawing/2014/main" id="{9F476ABB-99F3-F8BA-0B46-5B613FDCD731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77" name="Bild 70" descr="Pt0098_CT_RTSS_RTdose_VMAT.png">
              <a:extLst>
                <a:ext uri="{FF2B5EF4-FFF2-40B4-BE49-F238E27FC236}">
                  <a16:creationId xmlns:a16="http://schemas.microsoft.com/office/drawing/2014/main" id="{9445E0D8-F476-2B9D-AF35-2F9F1CE07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grpSp>
        <p:nvGrpSpPr>
          <p:cNvPr id="78" name="Gruppierung 71">
            <a:extLst>
              <a:ext uri="{FF2B5EF4-FFF2-40B4-BE49-F238E27FC236}">
                <a16:creationId xmlns:a16="http://schemas.microsoft.com/office/drawing/2014/main" id="{D465F675-6B63-E97E-29A3-7BBC468D9BE1}"/>
              </a:ext>
            </a:extLst>
          </p:cNvPr>
          <p:cNvGrpSpPr/>
          <p:nvPr/>
        </p:nvGrpSpPr>
        <p:grpSpPr>
          <a:xfrm>
            <a:off x="6210858" y="3744208"/>
            <a:ext cx="1440000" cy="1475988"/>
            <a:chOff x="1055440" y="3771032"/>
            <a:chExt cx="1440000" cy="1475988"/>
          </a:xfrm>
        </p:grpSpPr>
        <p:sp>
          <p:nvSpPr>
            <p:cNvPr id="79" name="Rectangle 7">
              <a:extLst>
                <a:ext uri="{FF2B5EF4-FFF2-40B4-BE49-F238E27FC236}">
                  <a16:creationId xmlns:a16="http://schemas.microsoft.com/office/drawing/2014/main" id="{C7335449-D812-E016-6511-BBAD56067586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80" name="Bild 73" descr="Pt0098_CT_RTSS_RTdose_VMAT.png">
              <a:extLst>
                <a:ext uri="{FF2B5EF4-FFF2-40B4-BE49-F238E27FC236}">
                  <a16:creationId xmlns:a16="http://schemas.microsoft.com/office/drawing/2014/main" id="{7BD06693-3114-45FA-D236-B984A91ED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81" name="Straight Arrow Connector 66">
            <a:extLst>
              <a:ext uri="{FF2B5EF4-FFF2-40B4-BE49-F238E27FC236}">
                <a16:creationId xmlns:a16="http://schemas.microsoft.com/office/drawing/2014/main" id="{8AAFC40B-74A6-12C7-F12E-90515387B41A}"/>
              </a:ext>
            </a:extLst>
          </p:cNvPr>
          <p:cNvCxnSpPr/>
          <p:nvPr/>
        </p:nvCxnSpPr>
        <p:spPr>
          <a:xfrm>
            <a:off x="7650697" y="2411884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66">
            <a:extLst>
              <a:ext uri="{FF2B5EF4-FFF2-40B4-BE49-F238E27FC236}">
                <a16:creationId xmlns:a16="http://schemas.microsoft.com/office/drawing/2014/main" id="{1C07ADDF-51B8-F951-36CF-C82A693C30FC}"/>
              </a:ext>
            </a:extLst>
          </p:cNvPr>
          <p:cNvCxnSpPr/>
          <p:nvPr/>
        </p:nvCxnSpPr>
        <p:spPr>
          <a:xfrm>
            <a:off x="7650858" y="4500116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42">
            <a:extLst>
              <a:ext uri="{FF2B5EF4-FFF2-40B4-BE49-F238E27FC236}">
                <a16:creationId xmlns:a16="http://schemas.microsoft.com/office/drawing/2014/main" id="{DEDA7DAF-C972-3DC1-39FE-D0772D5589E9}"/>
              </a:ext>
            </a:extLst>
          </p:cNvPr>
          <p:cNvSpPr/>
          <p:nvPr/>
        </p:nvSpPr>
        <p:spPr>
          <a:xfrm>
            <a:off x="372481" y="5445224"/>
            <a:ext cx="4774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Automatic segmentation</a:t>
            </a:r>
          </a:p>
        </p:txBody>
      </p:sp>
      <p:sp>
        <p:nvSpPr>
          <p:cNvPr id="84" name="Rectangle 147">
            <a:extLst>
              <a:ext uri="{FF2B5EF4-FFF2-40B4-BE49-F238E27FC236}">
                <a16:creationId xmlns:a16="http://schemas.microsoft.com/office/drawing/2014/main" id="{92672FA4-4408-9EDF-4AF0-A823D7B13F72}"/>
              </a:ext>
            </a:extLst>
          </p:cNvPr>
          <p:cNvSpPr/>
          <p:nvPr/>
        </p:nvSpPr>
        <p:spPr>
          <a:xfrm>
            <a:off x="373380" y="5106670"/>
            <a:ext cx="2698284" cy="33855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Synthetic CT generation</a:t>
            </a:r>
          </a:p>
        </p:txBody>
      </p:sp>
      <p:sp>
        <p:nvSpPr>
          <p:cNvPr id="85" name="Rectangle 153">
            <a:extLst>
              <a:ext uri="{FF2B5EF4-FFF2-40B4-BE49-F238E27FC236}">
                <a16:creationId xmlns:a16="http://schemas.microsoft.com/office/drawing/2014/main" id="{8EC79E78-CDB2-1753-69B0-48DA3200869B}"/>
              </a:ext>
            </a:extLst>
          </p:cNvPr>
          <p:cNvSpPr/>
          <p:nvPr/>
        </p:nvSpPr>
        <p:spPr>
          <a:xfrm>
            <a:off x="370287" y="5727314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Dose calculation</a:t>
            </a:r>
          </a:p>
        </p:txBody>
      </p:sp>
      <p:sp>
        <p:nvSpPr>
          <p:cNvPr id="86" name="Right Brace 157">
            <a:extLst>
              <a:ext uri="{FF2B5EF4-FFF2-40B4-BE49-F238E27FC236}">
                <a16:creationId xmlns:a16="http://schemas.microsoft.com/office/drawing/2014/main" id="{9232C9D3-2F81-0838-D8CB-5F54009FEBC7}"/>
              </a:ext>
            </a:extLst>
          </p:cNvPr>
          <p:cNvSpPr/>
          <p:nvPr/>
        </p:nvSpPr>
        <p:spPr>
          <a:xfrm>
            <a:off x="10131487" y="1718880"/>
            <a:ext cx="420447" cy="3420240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7">
            <a:extLst>
              <a:ext uri="{FF2B5EF4-FFF2-40B4-BE49-F238E27FC236}">
                <a16:creationId xmlns:a16="http://schemas.microsoft.com/office/drawing/2014/main" id="{A31B348D-14CD-5498-11E8-4BA84D66F596}"/>
              </a:ext>
            </a:extLst>
          </p:cNvPr>
          <p:cNvSpPr/>
          <p:nvPr/>
        </p:nvSpPr>
        <p:spPr>
          <a:xfrm>
            <a:off x="10625022" y="3059956"/>
            <a:ext cx="1440000" cy="7550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/>
              </a:rPr>
              <a:t>Follow up</a:t>
            </a:r>
          </a:p>
        </p:txBody>
      </p:sp>
      <p:sp>
        <p:nvSpPr>
          <p:cNvPr id="88" name="Rectangle 159">
            <a:extLst>
              <a:ext uri="{FF2B5EF4-FFF2-40B4-BE49-F238E27FC236}">
                <a16:creationId xmlns:a16="http://schemas.microsoft.com/office/drawing/2014/main" id="{D7D88205-7E97-D0FF-0DE1-59255CDC0D8B}"/>
              </a:ext>
            </a:extLst>
          </p:cNvPr>
          <p:cNvSpPr/>
          <p:nvPr/>
        </p:nvSpPr>
        <p:spPr>
          <a:xfrm>
            <a:off x="356445" y="4805100"/>
            <a:ext cx="230499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68200"/>
                </a:solidFill>
              </a:rPr>
              <a:t>Outcome prediction</a:t>
            </a:r>
          </a:p>
        </p:txBody>
      </p:sp>
      <p:sp>
        <p:nvSpPr>
          <p:cNvPr id="89" name="Rectangle 160">
            <a:extLst>
              <a:ext uri="{FF2B5EF4-FFF2-40B4-BE49-F238E27FC236}">
                <a16:creationId xmlns:a16="http://schemas.microsoft.com/office/drawing/2014/main" id="{AC3249F6-D623-DE53-37C1-8722FA3183A5}"/>
              </a:ext>
            </a:extLst>
          </p:cNvPr>
          <p:cNvSpPr/>
          <p:nvPr/>
        </p:nvSpPr>
        <p:spPr>
          <a:xfrm>
            <a:off x="522003" y="2555900"/>
            <a:ext cx="1447132" cy="1746201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C000"/>
              </a:solidFill>
            </a:endParaRPr>
          </a:p>
        </p:txBody>
      </p:sp>
      <p:sp>
        <p:nvSpPr>
          <p:cNvPr id="90" name="Rectangle 162">
            <a:extLst>
              <a:ext uri="{FF2B5EF4-FFF2-40B4-BE49-F238E27FC236}">
                <a16:creationId xmlns:a16="http://schemas.microsoft.com/office/drawing/2014/main" id="{9DA1CE9E-2824-E5AE-2992-B392E14C5326}"/>
              </a:ext>
            </a:extLst>
          </p:cNvPr>
          <p:cNvSpPr/>
          <p:nvPr/>
        </p:nvSpPr>
        <p:spPr>
          <a:xfrm>
            <a:off x="6212612" y="1700957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1" name="Rectangle 163">
            <a:extLst>
              <a:ext uri="{FF2B5EF4-FFF2-40B4-BE49-F238E27FC236}">
                <a16:creationId xmlns:a16="http://schemas.microsoft.com/office/drawing/2014/main" id="{C5C43A9B-CF15-6427-353F-D6A18C0D886C}"/>
              </a:ext>
            </a:extLst>
          </p:cNvPr>
          <p:cNvSpPr/>
          <p:nvPr/>
        </p:nvSpPr>
        <p:spPr>
          <a:xfrm>
            <a:off x="6216321" y="3743363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2" name="Rectangle 164">
            <a:extLst>
              <a:ext uri="{FF2B5EF4-FFF2-40B4-BE49-F238E27FC236}">
                <a16:creationId xmlns:a16="http://schemas.microsoft.com/office/drawing/2014/main" id="{603F3C8D-878D-6A47-76DE-D18D995A0FB5}"/>
              </a:ext>
            </a:extLst>
          </p:cNvPr>
          <p:cNvSpPr/>
          <p:nvPr/>
        </p:nvSpPr>
        <p:spPr>
          <a:xfrm>
            <a:off x="482400" y="2512800"/>
            <a:ext cx="1533599" cy="18359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3" name="Rectangle 166">
            <a:extLst>
              <a:ext uri="{FF2B5EF4-FFF2-40B4-BE49-F238E27FC236}">
                <a16:creationId xmlns:a16="http://schemas.microsoft.com/office/drawing/2014/main" id="{93B33DCD-5D78-57ED-ABF1-E095D211F19C}"/>
              </a:ext>
            </a:extLst>
          </p:cNvPr>
          <p:cNvSpPr/>
          <p:nvPr/>
        </p:nvSpPr>
        <p:spPr>
          <a:xfrm>
            <a:off x="3700284" y="1786563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4" name="Rectangle 167">
            <a:extLst>
              <a:ext uri="{FF2B5EF4-FFF2-40B4-BE49-F238E27FC236}">
                <a16:creationId xmlns:a16="http://schemas.microsoft.com/office/drawing/2014/main" id="{8D84EA0E-8603-866D-03E9-28821F74AFBC}"/>
              </a:ext>
            </a:extLst>
          </p:cNvPr>
          <p:cNvSpPr/>
          <p:nvPr/>
        </p:nvSpPr>
        <p:spPr>
          <a:xfrm>
            <a:off x="3704914" y="3859851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5" name="Rectangle 168">
            <a:extLst>
              <a:ext uri="{FF2B5EF4-FFF2-40B4-BE49-F238E27FC236}">
                <a16:creationId xmlns:a16="http://schemas.microsoft.com/office/drawing/2014/main" id="{0EB24C5C-4123-CB98-67A8-1C10F4502EE9}"/>
              </a:ext>
            </a:extLst>
          </p:cNvPr>
          <p:cNvSpPr/>
          <p:nvPr/>
        </p:nvSpPr>
        <p:spPr>
          <a:xfrm>
            <a:off x="447361" y="2478975"/>
            <a:ext cx="1611839" cy="1905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0000"/>
              </a:solidFill>
            </a:endParaRPr>
          </a:p>
        </p:txBody>
      </p:sp>
      <p:sp>
        <p:nvSpPr>
          <p:cNvPr id="96" name="Rectangle 169">
            <a:extLst>
              <a:ext uri="{FF2B5EF4-FFF2-40B4-BE49-F238E27FC236}">
                <a16:creationId xmlns:a16="http://schemas.microsoft.com/office/drawing/2014/main" id="{A8DA203A-86A9-B574-21E1-294946F200ED}"/>
              </a:ext>
            </a:extLst>
          </p:cNvPr>
          <p:cNvSpPr/>
          <p:nvPr/>
        </p:nvSpPr>
        <p:spPr>
          <a:xfrm>
            <a:off x="6170400" y="1663201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7" name="Rectangle 170">
            <a:extLst>
              <a:ext uri="{FF2B5EF4-FFF2-40B4-BE49-F238E27FC236}">
                <a16:creationId xmlns:a16="http://schemas.microsoft.com/office/drawing/2014/main" id="{88DBB88C-711D-B36A-67A7-6EE08E917D68}"/>
              </a:ext>
            </a:extLst>
          </p:cNvPr>
          <p:cNvSpPr/>
          <p:nvPr/>
        </p:nvSpPr>
        <p:spPr>
          <a:xfrm>
            <a:off x="6175554" y="3696425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8" name="Rectangle 171">
            <a:extLst>
              <a:ext uri="{FF2B5EF4-FFF2-40B4-BE49-F238E27FC236}">
                <a16:creationId xmlns:a16="http://schemas.microsoft.com/office/drawing/2014/main" id="{95FFE6F7-60CC-8855-6B96-E143425197A8}"/>
              </a:ext>
            </a:extLst>
          </p:cNvPr>
          <p:cNvSpPr/>
          <p:nvPr/>
        </p:nvSpPr>
        <p:spPr>
          <a:xfrm>
            <a:off x="10578222" y="3021878"/>
            <a:ext cx="1533600" cy="837973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9" name="Rectangle 172">
            <a:extLst>
              <a:ext uri="{FF2B5EF4-FFF2-40B4-BE49-F238E27FC236}">
                <a16:creationId xmlns:a16="http://schemas.microsoft.com/office/drawing/2014/main" id="{4BA400A0-798D-2AFB-25C6-243BB569D088}"/>
              </a:ext>
            </a:extLst>
          </p:cNvPr>
          <p:cNvSpPr/>
          <p:nvPr/>
        </p:nvSpPr>
        <p:spPr>
          <a:xfrm>
            <a:off x="370287" y="6042774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Motion tracking and prediction</a:t>
            </a:r>
          </a:p>
        </p:txBody>
      </p:sp>
      <p:sp>
        <p:nvSpPr>
          <p:cNvPr id="100" name="Rectangle 173">
            <a:extLst>
              <a:ext uri="{FF2B5EF4-FFF2-40B4-BE49-F238E27FC236}">
                <a16:creationId xmlns:a16="http://schemas.microsoft.com/office/drawing/2014/main" id="{7A9A28CF-5190-645D-6C99-6B92731091A4}"/>
              </a:ext>
            </a:extLst>
          </p:cNvPr>
          <p:cNvSpPr/>
          <p:nvPr/>
        </p:nvSpPr>
        <p:spPr>
          <a:xfrm>
            <a:off x="8738191" y="3852044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1" name="Rectangle 174">
            <a:extLst>
              <a:ext uri="{FF2B5EF4-FFF2-40B4-BE49-F238E27FC236}">
                <a16:creationId xmlns:a16="http://schemas.microsoft.com/office/drawing/2014/main" id="{83521EA1-FC2D-9D08-61AA-CED685E62AD7}"/>
              </a:ext>
            </a:extLst>
          </p:cNvPr>
          <p:cNvSpPr/>
          <p:nvPr/>
        </p:nvSpPr>
        <p:spPr>
          <a:xfrm>
            <a:off x="8738191" y="1844711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2" name="Rectangle 175">
            <a:extLst>
              <a:ext uri="{FF2B5EF4-FFF2-40B4-BE49-F238E27FC236}">
                <a16:creationId xmlns:a16="http://schemas.microsoft.com/office/drawing/2014/main" id="{83B0B8EF-C3BF-67DD-6B04-26ED52E363E0}"/>
              </a:ext>
            </a:extLst>
          </p:cNvPr>
          <p:cNvSpPr/>
          <p:nvPr/>
        </p:nvSpPr>
        <p:spPr>
          <a:xfrm>
            <a:off x="399697" y="2429798"/>
            <a:ext cx="1710000" cy="202051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</p:spTree>
    <p:extLst>
      <p:ext uri="{BB962C8B-B14F-4D97-AF65-F5344CB8AC3E}">
        <p14:creationId xmlns:p14="http://schemas.microsoft.com/office/powerpoint/2010/main" val="1345723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4157205" cy="390295"/>
          </a:xfrm>
        </p:spPr>
        <p:txBody>
          <a:bodyPr/>
          <a:lstStyle/>
          <a:p>
            <a:r>
              <a:rPr lang="en-US" noProof="0" dirty="0"/>
              <a:t>Synthetic CT generation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6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7303900" cy="390295"/>
          </a:xfrm>
        </p:spPr>
        <p:txBody>
          <a:bodyPr/>
          <a:lstStyle/>
          <a:p>
            <a:r>
              <a:rPr lang="en-US" noProof="0" dirty="0"/>
              <a:t>U-Net and </a:t>
            </a:r>
            <a:r>
              <a:rPr lang="en-US" noProof="0" dirty="0" err="1"/>
              <a:t>cycleGAN</a:t>
            </a:r>
            <a:r>
              <a:rPr lang="en-US" noProof="0" dirty="0"/>
              <a:t> for domain adaptation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9D1CA504-A1B6-EBF1-6635-48E21BD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pic>
        <p:nvPicPr>
          <p:cNvPr id="72" name="Bild 71">
            <a:extLst>
              <a:ext uri="{FF2B5EF4-FFF2-40B4-BE49-F238E27FC236}">
                <a16:creationId xmlns:a16="http://schemas.microsoft.com/office/drawing/2014/main" id="{EA6494D3-9C80-EB2A-52DF-FB7163FD8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39" y="3449960"/>
            <a:ext cx="2528947" cy="2703248"/>
          </a:xfrm>
          <a:prstGeom prst="rect">
            <a:avLst/>
          </a:prstGeom>
        </p:spPr>
      </p:pic>
      <p:pic>
        <p:nvPicPr>
          <p:cNvPr id="74" name="Bild 73">
            <a:extLst>
              <a:ext uri="{FF2B5EF4-FFF2-40B4-BE49-F238E27FC236}">
                <a16:creationId xmlns:a16="http://schemas.microsoft.com/office/drawing/2014/main" id="{F9889534-17AC-61B2-630D-5A2C6391C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6887" y="3791599"/>
            <a:ext cx="1207784" cy="792000"/>
          </a:xfrm>
          <a:prstGeom prst="rect">
            <a:avLst/>
          </a:prstGeom>
        </p:spPr>
      </p:pic>
      <p:pic>
        <p:nvPicPr>
          <p:cNvPr id="75" name="Bild 74" descr="CBCTcor1CBCTorg.png">
            <a:extLst>
              <a:ext uri="{FF2B5EF4-FFF2-40B4-BE49-F238E27FC236}">
                <a16:creationId xmlns:a16="http://schemas.microsoft.com/office/drawing/2014/main" id="{F107CF9A-EDD6-9E93-D4B5-F52521FE1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440" y="3800960"/>
            <a:ext cx="1236855" cy="792000"/>
          </a:xfrm>
          <a:prstGeom prst="rect">
            <a:avLst/>
          </a:prstGeom>
        </p:spPr>
      </p:pic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EFA7EACA-13F2-17FF-1546-DFDBA9E2C349}"/>
              </a:ext>
            </a:extLst>
          </p:cNvPr>
          <p:cNvSpPr txBox="1">
            <a:spLocks/>
          </p:cNvSpPr>
          <p:nvPr/>
        </p:nvSpPr>
        <p:spPr>
          <a:xfrm>
            <a:off x="1140911" y="3140968"/>
            <a:ext cx="936104" cy="36004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A4A6A8F-8287-C6F7-E221-31F21076C105}"/>
              </a:ext>
            </a:extLst>
          </p:cNvPr>
          <p:cNvSpPr txBox="1">
            <a:spLocks/>
          </p:cNvSpPr>
          <p:nvPr/>
        </p:nvSpPr>
        <p:spPr>
          <a:xfrm>
            <a:off x="6419880" y="3140968"/>
            <a:ext cx="980247" cy="36004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0000"/>
                </a:solidFill>
              </a:rPr>
              <a:t>Output</a:t>
            </a:r>
          </a:p>
        </p:txBody>
      </p: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421BBAFF-C99C-976F-2283-743857F7A1B0}"/>
              </a:ext>
            </a:extLst>
          </p:cNvPr>
          <p:cNvCxnSpPr/>
          <p:nvPr/>
        </p:nvCxnSpPr>
        <p:spPr>
          <a:xfrm>
            <a:off x="2077015" y="3356992"/>
            <a:ext cx="1727999" cy="192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03815422-E620-E272-8FAD-B0487A67F550}"/>
              </a:ext>
            </a:extLst>
          </p:cNvPr>
          <p:cNvCxnSpPr/>
          <p:nvPr/>
        </p:nvCxnSpPr>
        <p:spPr>
          <a:xfrm>
            <a:off x="4730695" y="3356992"/>
            <a:ext cx="1692000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8E12BC1B-5D63-F4FA-8851-2B0CF4B9A7BC}"/>
              </a:ext>
            </a:extLst>
          </p:cNvPr>
          <p:cNvSpPr txBox="1">
            <a:spLocks/>
          </p:cNvSpPr>
          <p:nvPr/>
        </p:nvSpPr>
        <p:spPr>
          <a:xfrm>
            <a:off x="3816295" y="3140968"/>
            <a:ext cx="936104" cy="36004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err="1">
                <a:solidFill>
                  <a:srgbClr val="000000"/>
                </a:solidFill>
              </a:rPr>
              <a:t>Unet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0" name="Rectangle 7">
            <a:extLst>
              <a:ext uri="{FF2B5EF4-FFF2-40B4-BE49-F238E27FC236}">
                <a16:creationId xmlns:a16="http://schemas.microsoft.com/office/drawing/2014/main" id="{93F2FC88-06B3-9948-F898-7C40FCF340E7}"/>
              </a:ext>
            </a:extLst>
          </p:cNvPr>
          <p:cNvSpPr/>
          <p:nvPr/>
        </p:nvSpPr>
        <p:spPr>
          <a:xfrm>
            <a:off x="9722353" y="5733256"/>
            <a:ext cx="21627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Hansen et al., 2018, </a:t>
            </a:r>
            <a:r>
              <a:rPr lang="de-DE" sz="1000" dirty="0" err="1"/>
              <a:t>Med</a:t>
            </a:r>
            <a:r>
              <a:rPr lang="de-DE" sz="1000" dirty="0"/>
              <a:t> </a:t>
            </a:r>
            <a:r>
              <a:rPr lang="de-DE" sz="1000" dirty="0" err="1"/>
              <a:t>Phys</a:t>
            </a:r>
            <a:endParaRPr lang="de-DE" sz="1000" dirty="0"/>
          </a:p>
          <a:p>
            <a:r>
              <a:rPr lang="de-DE" sz="1000" dirty="0"/>
              <a:t>Landry et al., 2018, PMB</a:t>
            </a:r>
          </a:p>
          <a:p>
            <a:r>
              <a:rPr lang="de-DE" sz="1000" dirty="0" err="1"/>
              <a:t>Neppl</a:t>
            </a:r>
            <a:r>
              <a:rPr lang="de-DE" sz="1000" dirty="0"/>
              <a:t> et al., 2019, Acta </a:t>
            </a:r>
            <a:r>
              <a:rPr lang="de-DE" sz="1000" dirty="0" err="1"/>
              <a:t>Oncol</a:t>
            </a:r>
            <a:endParaRPr lang="de-DE" sz="1000" dirty="0"/>
          </a:p>
          <a:p>
            <a:r>
              <a:rPr lang="de-DE" sz="1000" dirty="0"/>
              <a:t>Schmitz et al., 2023, </a:t>
            </a:r>
            <a:r>
              <a:rPr lang="de-DE" sz="1000" dirty="0" err="1"/>
              <a:t>phiRO</a:t>
            </a:r>
            <a:endParaRPr lang="de-DE" sz="1000" dirty="0"/>
          </a:p>
          <a:p>
            <a:r>
              <a:rPr lang="en-US" sz="1000" dirty="0"/>
              <a:t>Kurz et al., 2019, PMB</a:t>
            </a:r>
          </a:p>
        </p:txBody>
      </p:sp>
      <p:pic>
        <p:nvPicPr>
          <p:cNvPr id="3" name="Bild 24" descr="CBCTcor1CBCTorg_projection.png">
            <a:extLst>
              <a:ext uri="{FF2B5EF4-FFF2-40B4-BE49-F238E27FC236}">
                <a16:creationId xmlns:a16="http://schemas.microsoft.com/office/drawing/2014/main" id="{156C1B56-E1BE-D6BF-BADF-9A75AF8EEA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464" y="4653224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 25" descr="CBCTcor1CBCTscatternet_projection.png">
            <a:extLst>
              <a:ext uri="{FF2B5EF4-FFF2-40B4-BE49-F238E27FC236}">
                <a16:creationId xmlns:a16="http://schemas.microsoft.com/office/drawing/2014/main" id="{87622B28-98BF-4CD8-FFAD-AA1CE4447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860" y="4658081"/>
            <a:ext cx="782286" cy="78228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ACED73-4667-1577-2A89-4F4AF9290950}"/>
              </a:ext>
            </a:extLst>
          </p:cNvPr>
          <p:cNvSpPr txBox="1">
            <a:spLocks/>
          </p:cNvSpPr>
          <p:nvPr/>
        </p:nvSpPr>
        <p:spPr>
          <a:xfrm>
            <a:off x="7610738" y="4869160"/>
            <a:ext cx="4281906" cy="40064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Raw CBCT </a:t>
            </a:r>
            <a:r>
              <a:rPr lang="en-US" sz="1600" dirty="0" err="1"/>
              <a:t>proj</a:t>
            </a:r>
            <a:r>
              <a:rPr lang="en-US" sz="1600" dirty="0"/>
              <a:t>. </a:t>
            </a:r>
            <a:r>
              <a:rPr lang="en-US" sz="1600" dirty="0">
                <a:sym typeface="Wingdings"/>
              </a:rPr>
              <a:t> Corrected projection</a:t>
            </a:r>
            <a:endParaRPr lang="en-US" sz="1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DB542F-2895-4F67-98F4-8C584EB240B5}"/>
              </a:ext>
            </a:extLst>
          </p:cNvPr>
          <p:cNvSpPr txBox="1">
            <a:spLocks/>
          </p:cNvSpPr>
          <p:nvPr/>
        </p:nvSpPr>
        <p:spPr>
          <a:xfrm>
            <a:off x="7608168" y="3853052"/>
            <a:ext cx="4284476" cy="40064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Raw CBCT </a:t>
            </a:r>
            <a:r>
              <a:rPr lang="en-US" sz="1600" dirty="0">
                <a:sym typeface="Wingdings"/>
              </a:rPr>
              <a:t> Virtual CT/corrected CBCT</a:t>
            </a:r>
            <a:endParaRPr lang="en-US" sz="1600" dirty="0"/>
          </a:p>
        </p:txBody>
      </p:sp>
      <p:pic>
        <p:nvPicPr>
          <p:cNvPr id="12" name="Bild 26" descr="MR_006.png">
            <a:extLst>
              <a:ext uri="{FF2B5EF4-FFF2-40B4-BE49-F238E27FC236}">
                <a16:creationId xmlns:a16="http://schemas.microsoft.com/office/drawing/2014/main" id="{056E5B6F-0193-75FC-1EF0-7A5B8E9664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696" y="5517232"/>
            <a:ext cx="828000" cy="828000"/>
          </a:xfrm>
          <a:prstGeom prst="rect">
            <a:avLst/>
          </a:prstGeom>
        </p:spPr>
      </p:pic>
      <p:pic>
        <p:nvPicPr>
          <p:cNvPr id="13" name="Bild 30" descr="CT_006.png">
            <a:extLst>
              <a:ext uri="{FF2B5EF4-FFF2-40B4-BE49-F238E27FC236}">
                <a16:creationId xmlns:a16="http://schemas.microsoft.com/office/drawing/2014/main" id="{0EBF9CD8-2D0F-73B0-8644-AC4B7AFF19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163" y="5517232"/>
            <a:ext cx="828000" cy="828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B03E298-6F3D-9B8E-F8A5-5E14B9C5B4B7}"/>
              </a:ext>
            </a:extLst>
          </p:cNvPr>
          <p:cNvSpPr txBox="1">
            <a:spLocks/>
          </p:cNvSpPr>
          <p:nvPr/>
        </p:nvSpPr>
        <p:spPr>
          <a:xfrm>
            <a:off x="7610738" y="5743431"/>
            <a:ext cx="1293574" cy="40064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MRI </a:t>
            </a:r>
            <a:r>
              <a:rPr lang="en-US" sz="1600" dirty="0">
                <a:sym typeface="Wingdings"/>
              </a:rPr>
              <a:t> CT</a:t>
            </a:r>
            <a:endParaRPr lang="en-US" sz="16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2EF6D42-0C55-586A-3145-63E56629BC10}"/>
              </a:ext>
            </a:extLst>
          </p:cNvPr>
          <p:cNvSpPr/>
          <p:nvPr/>
        </p:nvSpPr>
        <p:spPr>
          <a:xfrm>
            <a:off x="556247" y="2996952"/>
            <a:ext cx="11521280" cy="338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6703913-BEA2-1E66-4855-B16FCCB8B5B0}"/>
              </a:ext>
            </a:extLst>
          </p:cNvPr>
          <p:cNvSpPr txBox="1">
            <a:spLocks/>
          </p:cNvSpPr>
          <p:nvPr/>
        </p:nvSpPr>
        <p:spPr bwMode="gray">
          <a:xfrm>
            <a:off x="874800" y="1688400"/>
            <a:ext cx="10909832" cy="4620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In-room MR and CBCT images not suitable for dose calculation and adaptation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Employ U-Net for domain adaptation to CT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Alternatively, cycle-consistent GANs can be employed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BB988C14-3BCA-DB3D-C188-DC37BCF1CC7F}"/>
              </a:ext>
            </a:extLst>
          </p:cNvPr>
          <p:cNvGrpSpPr/>
          <p:nvPr/>
        </p:nvGrpSpPr>
        <p:grpSpPr>
          <a:xfrm>
            <a:off x="1103247" y="2996952"/>
            <a:ext cx="6864961" cy="3528392"/>
            <a:chOff x="1103247" y="2996952"/>
            <a:chExt cx="6864961" cy="3528392"/>
          </a:xfrm>
        </p:grpSpPr>
        <p:pic>
          <p:nvPicPr>
            <p:cNvPr id="16" name="Bild 91" descr="CBCTcor1_CBCTorg.png">
              <a:extLst>
                <a:ext uri="{FF2B5EF4-FFF2-40B4-BE49-F238E27FC236}">
                  <a16:creationId xmlns:a16="http://schemas.microsoft.com/office/drawing/2014/main" id="{571744F2-4DB0-CF28-1002-FE7487D0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655" y="4600292"/>
              <a:ext cx="1080000" cy="659469"/>
            </a:xfrm>
            <a:prstGeom prst="rect">
              <a:avLst/>
            </a:prstGeom>
          </p:spPr>
        </p:pic>
        <p:pic>
          <p:nvPicPr>
            <p:cNvPr id="17" name="Bild 92" descr="CBCTcor1_CBCTorg.png">
              <a:extLst>
                <a:ext uri="{FF2B5EF4-FFF2-40B4-BE49-F238E27FC236}">
                  <a16:creationId xmlns:a16="http://schemas.microsoft.com/office/drawing/2014/main" id="{58259DBD-3518-1EAD-32AA-CC28B16B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655" y="5562818"/>
              <a:ext cx="1080000" cy="659469"/>
            </a:xfrm>
            <a:prstGeom prst="rect">
              <a:avLst/>
            </a:prstGeom>
          </p:spPr>
        </p:pic>
        <p:pic>
          <p:nvPicPr>
            <p:cNvPr id="18" name="Bild 93" descr="CBCTcor1_CBCTcorGAN.png">
              <a:extLst>
                <a:ext uri="{FF2B5EF4-FFF2-40B4-BE49-F238E27FC236}">
                  <a16:creationId xmlns:a16="http://schemas.microsoft.com/office/drawing/2014/main" id="{0AAED3B4-6056-1DBA-F1A7-339A85A9C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056" y="5058762"/>
              <a:ext cx="1080000" cy="668762"/>
            </a:xfrm>
            <a:prstGeom prst="rect">
              <a:avLst/>
            </a:prstGeom>
          </p:spPr>
        </p:pic>
        <p:pic>
          <p:nvPicPr>
            <p:cNvPr id="19" name="Bild 94" descr="CBCTcor4_pCT.png">
              <a:extLst>
                <a:ext uri="{FF2B5EF4-FFF2-40B4-BE49-F238E27FC236}">
                  <a16:creationId xmlns:a16="http://schemas.microsoft.com/office/drawing/2014/main" id="{A123397D-7890-2655-3D82-F59E799B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945" y="3031789"/>
              <a:ext cx="1080000" cy="678566"/>
            </a:xfrm>
            <a:prstGeom prst="rect">
              <a:avLst/>
            </a:prstGeom>
          </p:spPr>
        </p:pic>
        <p:pic>
          <p:nvPicPr>
            <p:cNvPr id="20" name="Bild 95" descr="CBCTcor1_pCT1.png">
              <a:extLst>
                <a:ext uri="{FF2B5EF4-FFF2-40B4-BE49-F238E27FC236}">
                  <a16:creationId xmlns:a16="http://schemas.microsoft.com/office/drawing/2014/main" id="{0AC8F773-6EC9-AF34-9040-3BE747CF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033" y="3278307"/>
              <a:ext cx="1080000" cy="619256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B225D2F-6BBA-3A55-ABD6-496C04DE9B5C}"/>
                </a:ext>
              </a:extLst>
            </p:cNvPr>
            <p:cNvSpPr txBox="1"/>
            <p:nvPr/>
          </p:nvSpPr>
          <p:spPr>
            <a:xfrm>
              <a:off x="2506543" y="4345359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CBCT</a:t>
              </a:r>
              <a:endParaRPr lang="de-DE" sz="1400" baseline="-25000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AE7E31D-EC86-A27E-445E-9564A48E4264}"/>
                </a:ext>
              </a:extLst>
            </p:cNvPr>
            <p:cNvSpPr txBox="1"/>
            <p:nvPr/>
          </p:nvSpPr>
          <p:spPr>
            <a:xfrm>
              <a:off x="5519936" y="5661248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G</a:t>
              </a:r>
              <a:r>
                <a:rPr lang="de-DE" sz="1400" baseline="-25000" dirty="0"/>
                <a:t>CT</a:t>
              </a:r>
              <a:r>
                <a:rPr lang="de-DE" sz="1400" dirty="0"/>
                <a:t>(CBCT)</a:t>
              </a:r>
              <a:endParaRPr lang="de-DE" sz="1400" baseline="-25000" dirty="0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C723089-6700-B098-DA71-4992A4EE7F10}"/>
                </a:ext>
              </a:extLst>
            </p:cNvPr>
            <p:cNvSpPr txBox="1"/>
            <p:nvPr/>
          </p:nvSpPr>
          <p:spPr>
            <a:xfrm>
              <a:off x="2146503" y="6217567"/>
              <a:ext cx="1789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G</a:t>
              </a:r>
              <a:r>
                <a:rPr lang="de-DE" sz="1400" baseline="-25000" dirty="0"/>
                <a:t>CBCT</a:t>
              </a:r>
              <a:r>
                <a:rPr lang="de-DE" sz="1400" dirty="0"/>
                <a:t>(G</a:t>
              </a:r>
              <a:r>
                <a:rPr lang="de-DE" sz="1400" baseline="-25000" dirty="0"/>
                <a:t>CT</a:t>
              </a:r>
              <a:r>
                <a:rPr lang="de-DE" sz="1400" dirty="0"/>
                <a:t>(CBCT))</a:t>
              </a:r>
              <a:endParaRPr lang="de-DE" sz="1400" baseline="-25000" dirty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F6FF665-66F4-0A3F-DBCB-2471B19249AB}"/>
                </a:ext>
              </a:extLst>
            </p:cNvPr>
            <p:cNvSpPr txBox="1"/>
            <p:nvPr/>
          </p:nvSpPr>
          <p:spPr>
            <a:xfrm>
              <a:off x="4583832" y="2996952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CTs</a:t>
              </a:r>
              <a:endParaRPr lang="de-DE" sz="1400" baseline="-25000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C0EF76F-AED8-2040-776E-2A0B3766314E}"/>
                </a:ext>
              </a:extLst>
            </p:cNvPr>
            <p:cNvSpPr txBox="1"/>
            <p:nvPr/>
          </p:nvSpPr>
          <p:spPr>
            <a:xfrm>
              <a:off x="1103247" y="3038182"/>
              <a:ext cx="1032313" cy="584775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Forward </a:t>
              </a:r>
              <a:r>
                <a:rPr lang="de-DE" sz="1600" dirty="0" err="1"/>
                <a:t>cycle</a:t>
              </a:r>
              <a:r>
                <a:rPr lang="de-DE" sz="1600" dirty="0"/>
                <a:t>:</a:t>
              </a:r>
              <a:endParaRPr lang="de-DE" sz="1600" baseline="-25000" dirty="0"/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34840A0F-C928-70CF-1031-29F58E50E57A}"/>
                </a:ext>
              </a:extLst>
            </p:cNvPr>
            <p:cNvSpPr txBox="1">
              <a:spLocks/>
            </p:cNvSpPr>
            <p:nvPr/>
          </p:nvSpPr>
          <p:spPr>
            <a:xfrm>
              <a:off x="3996826" y="5706872"/>
              <a:ext cx="731022" cy="3771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008000"/>
              </a:solidFill>
            </a:ln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rgbClr val="009440"/>
                  </a:solidFill>
                  <a:sym typeface="Wingdings"/>
                </a:rPr>
                <a:t>G</a:t>
              </a:r>
              <a:r>
                <a:rPr lang="en-US" sz="1400" b="1" baseline="-25000" dirty="0">
                  <a:solidFill>
                    <a:srgbClr val="009440"/>
                  </a:solidFill>
                  <a:sym typeface="Wingdings"/>
                </a:rPr>
                <a:t>CBCT</a:t>
              </a:r>
              <a:endParaRPr lang="en-US" sz="1400" baseline="-25000" dirty="0">
                <a:solidFill>
                  <a:srgbClr val="009440"/>
                </a:solidFill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A84BAB2B-105F-E5A1-2C42-C83839026C3C}"/>
                </a:ext>
              </a:extLst>
            </p:cNvPr>
            <p:cNvSpPr txBox="1">
              <a:spLocks/>
            </p:cNvSpPr>
            <p:nvPr/>
          </p:nvSpPr>
          <p:spPr>
            <a:xfrm>
              <a:off x="7389168" y="4240833"/>
              <a:ext cx="579040" cy="3272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008000"/>
              </a:solidFill>
            </a:ln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rgbClr val="009440"/>
                  </a:solidFill>
                  <a:sym typeface="Wingdings"/>
                </a:rPr>
                <a:t>D</a:t>
              </a:r>
              <a:r>
                <a:rPr lang="en-US" sz="1400" b="1" baseline="-25000" dirty="0">
                  <a:solidFill>
                    <a:srgbClr val="009440"/>
                  </a:solidFill>
                  <a:sym typeface="Wingdings"/>
                </a:rPr>
                <a:t>CT</a:t>
              </a:r>
              <a:endParaRPr lang="en-US" sz="1400" baseline="-25000" dirty="0">
                <a:solidFill>
                  <a:srgbClr val="009440"/>
                </a:solidFill>
              </a:endParaRPr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B3CD4A35-D87D-3994-BAFE-DF28F77C73FB}"/>
                </a:ext>
              </a:extLst>
            </p:cNvPr>
            <p:cNvCxnSpPr>
              <a:stCxn id="16" idx="3"/>
              <a:endCxn id="29" idx="1"/>
            </p:cNvCxnSpPr>
            <p:nvPr/>
          </p:nvCxnSpPr>
          <p:spPr>
            <a:xfrm>
              <a:off x="3514655" y="4930027"/>
              <a:ext cx="493113" cy="3458"/>
            </a:xfrm>
            <a:prstGeom prst="straightConnector1">
              <a:avLst/>
            </a:prstGeom>
            <a:ln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0DE48EDA-8033-466B-9EA4-330C98B02250}"/>
                </a:ext>
              </a:extLst>
            </p:cNvPr>
            <p:cNvSpPr txBox="1">
              <a:spLocks/>
            </p:cNvSpPr>
            <p:nvPr/>
          </p:nvSpPr>
          <p:spPr>
            <a:xfrm>
              <a:off x="4007768" y="4763214"/>
              <a:ext cx="576064" cy="3405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008000"/>
              </a:solidFill>
            </a:ln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rgbClr val="008000"/>
                  </a:solidFill>
                  <a:sym typeface="Wingdings"/>
                </a:rPr>
                <a:t>G</a:t>
              </a:r>
              <a:r>
                <a:rPr lang="en-US" sz="1400" b="1" baseline="-25000" dirty="0">
                  <a:solidFill>
                    <a:srgbClr val="008000"/>
                  </a:solidFill>
                  <a:sym typeface="Wingdings"/>
                </a:rPr>
                <a:t>CT</a:t>
              </a:r>
              <a:endParaRPr lang="en-US" sz="1400" baseline="-25000" dirty="0">
                <a:solidFill>
                  <a:srgbClr val="008000"/>
                </a:solidFill>
              </a:endParaRP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6ECC5FA9-CF44-A78D-0EAA-6A418BC048BD}"/>
                </a:ext>
              </a:extLst>
            </p:cNvPr>
            <p:cNvCxnSpPr>
              <a:cxnSpLocks/>
              <a:stCxn id="26" idx="1"/>
              <a:endCxn id="17" idx="3"/>
            </p:cNvCxnSpPr>
            <p:nvPr/>
          </p:nvCxnSpPr>
          <p:spPr>
            <a:xfrm flipH="1" flipV="1">
              <a:off x="3514655" y="5892553"/>
              <a:ext cx="482171" cy="289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B36AC491-AA09-87B2-1C0E-8901B7D44B65}"/>
                </a:ext>
              </a:extLst>
            </p:cNvPr>
            <p:cNvSpPr txBox="1"/>
            <p:nvPr/>
          </p:nvSpPr>
          <p:spPr>
            <a:xfrm>
              <a:off x="1127448" y="5280937"/>
              <a:ext cx="960061" cy="307777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L1 norm</a:t>
              </a:r>
              <a:endParaRPr lang="de-DE" sz="14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Gewinkelte Verbindung 31">
              <a:extLst>
                <a:ext uri="{FF2B5EF4-FFF2-40B4-BE49-F238E27FC236}">
                  <a16:creationId xmlns:a16="http://schemas.microsoft.com/office/drawing/2014/main" id="{17536D7D-BA31-9112-904A-A5EB52BC762F}"/>
                </a:ext>
              </a:extLst>
            </p:cNvPr>
            <p:cNvCxnSpPr>
              <a:cxnSpLocks/>
              <a:stCxn id="16" idx="1"/>
              <a:endCxn id="31" idx="0"/>
            </p:cNvCxnSpPr>
            <p:nvPr/>
          </p:nvCxnSpPr>
          <p:spPr>
            <a:xfrm rot="10800000" flipV="1">
              <a:off x="1607479" y="4930027"/>
              <a:ext cx="827176" cy="350910"/>
            </a:xfrm>
            <a:prstGeom prst="bentConnector2">
              <a:avLst/>
            </a:prstGeom>
            <a:ln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Gewinkelte Verbindung 32">
              <a:extLst>
                <a:ext uri="{FF2B5EF4-FFF2-40B4-BE49-F238E27FC236}">
                  <a16:creationId xmlns:a16="http://schemas.microsoft.com/office/drawing/2014/main" id="{A51D4A49-186C-0FED-211A-9229D1D62332}"/>
                </a:ext>
              </a:extLst>
            </p:cNvPr>
            <p:cNvCxnSpPr>
              <a:cxnSpLocks/>
              <a:stCxn id="17" idx="1"/>
              <a:endCxn id="31" idx="2"/>
            </p:cNvCxnSpPr>
            <p:nvPr/>
          </p:nvCxnSpPr>
          <p:spPr>
            <a:xfrm rot="10800000">
              <a:off x="1607479" y="5588715"/>
              <a:ext cx="827176" cy="303839"/>
            </a:xfrm>
            <a:prstGeom prst="bentConnector2">
              <a:avLst/>
            </a:prstGeom>
            <a:ln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Gewinkelte Verbindung 33">
              <a:extLst>
                <a:ext uri="{FF2B5EF4-FFF2-40B4-BE49-F238E27FC236}">
                  <a16:creationId xmlns:a16="http://schemas.microsoft.com/office/drawing/2014/main" id="{B0C7FE1D-BE6A-4134-2E8F-DCB5C917B769}"/>
                </a:ext>
              </a:extLst>
            </p:cNvPr>
            <p:cNvCxnSpPr>
              <a:stCxn id="19" idx="3"/>
              <a:endCxn id="27" idx="0"/>
            </p:cNvCxnSpPr>
            <p:nvPr/>
          </p:nvCxnSpPr>
          <p:spPr>
            <a:xfrm>
              <a:off x="6156945" y="3371072"/>
              <a:ext cx="1521743" cy="869761"/>
            </a:xfrm>
            <a:prstGeom prst="bentConnector2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Gewinkelte Verbindung 34">
              <a:extLst>
                <a:ext uri="{FF2B5EF4-FFF2-40B4-BE49-F238E27FC236}">
                  <a16:creationId xmlns:a16="http://schemas.microsoft.com/office/drawing/2014/main" id="{9C4E01A4-DC3F-CD25-CDFA-78A62614AB7A}"/>
                </a:ext>
              </a:extLst>
            </p:cNvPr>
            <p:cNvCxnSpPr>
              <a:stCxn id="18" idx="3"/>
              <a:endCxn id="27" idx="2"/>
            </p:cNvCxnSpPr>
            <p:nvPr/>
          </p:nvCxnSpPr>
          <p:spPr>
            <a:xfrm flipV="1">
              <a:off x="6600056" y="4568081"/>
              <a:ext cx="1078632" cy="825062"/>
            </a:xfrm>
            <a:prstGeom prst="bentConnector2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F00FDFBC-D8E8-55E3-2702-2408DD661604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4583832" y="4933485"/>
              <a:ext cx="947047" cy="12527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A2ED97ED-B515-79CF-75FE-A298D40480EF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 flipV="1">
              <a:off x="4727848" y="5706872"/>
              <a:ext cx="792088" cy="188571"/>
            </a:xfrm>
            <a:prstGeom prst="straightConnector1">
              <a:avLst/>
            </a:prstGeom>
            <a:ln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443F1645-2FE5-B831-878F-4AFC3A2DF5A5}"/>
                </a:ext>
              </a:extLst>
            </p:cNvPr>
            <p:cNvSpPr txBox="1"/>
            <p:nvPr/>
          </p:nvSpPr>
          <p:spPr>
            <a:xfrm>
              <a:off x="5352728" y="4144888"/>
              <a:ext cx="1294776" cy="52322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Adversarial loss</a:t>
              </a:r>
              <a:endParaRPr lang="en-US" sz="14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Gewinkelte Verbindung 38">
              <a:extLst>
                <a:ext uri="{FF2B5EF4-FFF2-40B4-BE49-F238E27FC236}">
                  <a16:creationId xmlns:a16="http://schemas.microsoft.com/office/drawing/2014/main" id="{B8867C15-0F88-9426-D85F-3BCE0DD489E8}"/>
                </a:ext>
              </a:extLst>
            </p:cNvPr>
            <p:cNvCxnSpPr>
              <a:cxnSpLocks/>
              <a:stCxn id="29" idx="0"/>
              <a:endCxn id="38" idx="1"/>
            </p:cNvCxnSpPr>
            <p:nvPr/>
          </p:nvCxnSpPr>
          <p:spPr>
            <a:xfrm rot="5400000" flipH="1" flipV="1">
              <a:off x="4645906" y="4056392"/>
              <a:ext cx="356716" cy="1056928"/>
            </a:xfrm>
            <a:prstGeom prst="bentConnector2">
              <a:avLst/>
            </a:prstGeom>
            <a:ln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97279D6A-FD4C-2CA6-9A63-07C68DC7EA40}"/>
                </a:ext>
              </a:extLst>
            </p:cNvPr>
            <p:cNvCxnSpPr>
              <a:cxnSpLocks/>
              <a:stCxn id="27" idx="1"/>
              <a:endCxn id="38" idx="3"/>
            </p:cNvCxnSpPr>
            <p:nvPr/>
          </p:nvCxnSpPr>
          <p:spPr>
            <a:xfrm flipH="1">
              <a:off x="6647504" y="4404457"/>
              <a:ext cx="741664" cy="204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B619C12E-FC7F-54CE-B5BD-C6AB9A334DCC}"/>
              </a:ext>
            </a:extLst>
          </p:cNvPr>
          <p:cNvSpPr txBox="1">
            <a:spLocks/>
          </p:cNvSpPr>
          <p:nvPr/>
        </p:nvSpPr>
        <p:spPr bwMode="gray">
          <a:xfrm>
            <a:off x="8303993" y="3222935"/>
            <a:ext cx="3120599" cy="26696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72000" tIns="7200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Suitable where no paired training data is available</a:t>
            </a:r>
          </a:p>
          <a:p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Output: diagnostic CT-equivalent image</a:t>
            </a:r>
          </a:p>
          <a:p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Similar accuracy and speed as U-Net</a:t>
            </a:r>
          </a:p>
          <a:p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Geometric fidelity to be checked</a:t>
            </a:r>
          </a:p>
        </p:txBody>
      </p:sp>
    </p:spTree>
    <p:extLst>
      <p:ext uri="{BB962C8B-B14F-4D97-AF65-F5344CB8AC3E}">
        <p14:creationId xmlns:p14="http://schemas.microsoft.com/office/powerpoint/2010/main" val="198469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8" grpId="0" animBg="1"/>
      <p:bldP spid="9" grpId="0" animBg="1"/>
      <p:bldP spid="11" grpId="0" animBg="1"/>
      <p:bldP spid="14" grpId="0" animBg="1"/>
      <p:bldP spid="8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4157205" cy="390295"/>
          </a:xfrm>
        </p:spPr>
        <p:txBody>
          <a:bodyPr/>
          <a:lstStyle/>
          <a:p>
            <a:r>
              <a:rPr lang="en-US" noProof="0" dirty="0"/>
              <a:t>Synthetic CT generation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7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5861198" cy="390295"/>
          </a:xfrm>
        </p:spPr>
        <p:txBody>
          <a:bodyPr/>
          <a:lstStyle/>
          <a:p>
            <a:r>
              <a:rPr lang="en-US" dirty="0" err="1"/>
              <a:t>CycleGAN</a:t>
            </a:r>
            <a:r>
              <a:rPr lang="en-US" noProof="0" dirty="0"/>
              <a:t> for CBCT dose reduction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6703913-BEA2-1E66-4855-B16FCCB8B5B0}"/>
              </a:ext>
            </a:extLst>
          </p:cNvPr>
          <p:cNvSpPr txBox="1">
            <a:spLocks/>
          </p:cNvSpPr>
          <p:nvPr/>
        </p:nvSpPr>
        <p:spPr bwMode="gray">
          <a:xfrm>
            <a:off x="874800" y="1688400"/>
            <a:ext cx="10909832" cy="49089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Daily in-room CBCT imaging introduces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non-negligible imaging dose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Dose reduction by projection subsampling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</a:rPr>
              <a:t>CycleGAN</a:t>
            </a:r>
            <a:r>
              <a:rPr lang="en-US" sz="1800" dirty="0">
                <a:solidFill>
                  <a:srgbClr val="000000"/>
                </a:solidFill>
              </a:rPr>
              <a:t> and CUT* for </a:t>
            </a:r>
            <a:r>
              <a:rPr lang="en-US" sz="1800" dirty="0" err="1">
                <a:solidFill>
                  <a:srgbClr val="000000"/>
                </a:solidFill>
              </a:rPr>
              <a:t>synCT</a:t>
            </a:r>
            <a:r>
              <a:rPr lang="en-US" sz="1800" dirty="0">
                <a:solidFill>
                  <a:srgbClr val="000000"/>
                </a:solidFill>
              </a:rPr>
              <a:t> generation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Streak removal and intensity correction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9D1CA504-A1B6-EBF1-6635-48E21BD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pic>
        <p:nvPicPr>
          <p:cNvPr id="3" name="Picture 90">
            <a:extLst>
              <a:ext uri="{FF2B5EF4-FFF2-40B4-BE49-F238E27FC236}">
                <a16:creationId xmlns:a16="http://schemas.microsoft.com/office/drawing/2014/main" id="{F7E5E541-A56E-AB9B-7BE5-2B9AD99A5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03" y="1628800"/>
            <a:ext cx="598443" cy="803995"/>
          </a:xfrm>
          <a:prstGeom prst="rect">
            <a:avLst/>
          </a:prstGeom>
        </p:spPr>
      </p:pic>
      <p:pic>
        <p:nvPicPr>
          <p:cNvPr id="23" name="Picture 91">
            <a:extLst>
              <a:ext uri="{FF2B5EF4-FFF2-40B4-BE49-F238E27FC236}">
                <a16:creationId xmlns:a16="http://schemas.microsoft.com/office/drawing/2014/main" id="{09E65D51-968C-DFDC-D30F-3CE698DE2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45" y="1709920"/>
            <a:ext cx="524010" cy="697918"/>
          </a:xfrm>
          <a:prstGeom prst="rect">
            <a:avLst/>
          </a:prstGeom>
        </p:spPr>
      </p:pic>
      <p:pic>
        <p:nvPicPr>
          <p:cNvPr id="24" name="Picture 92">
            <a:extLst>
              <a:ext uri="{FF2B5EF4-FFF2-40B4-BE49-F238E27FC236}">
                <a16:creationId xmlns:a16="http://schemas.microsoft.com/office/drawing/2014/main" id="{E0A4A1FD-50E7-B547-B1EF-D2CC9DA6D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10" y="1842903"/>
            <a:ext cx="663368" cy="828460"/>
          </a:xfrm>
          <a:prstGeom prst="rect">
            <a:avLst/>
          </a:prstGeom>
        </p:spPr>
      </p:pic>
      <p:cxnSp>
        <p:nvCxnSpPr>
          <p:cNvPr id="25" name="Straight Arrow Connector 95">
            <a:extLst>
              <a:ext uri="{FF2B5EF4-FFF2-40B4-BE49-F238E27FC236}">
                <a16:creationId xmlns:a16="http://schemas.microsoft.com/office/drawing/2014/main" id="{86BABCE3-6749-87F3-85D8-4688CB9C22A3}"/>
              </a:ext>
            </a:extLst>
          </p:cNvPr>
          <p:cNvCxnSpPr>
            <a:cxnSpLocks/>
          </p:cNvCxnSpPr>
          <p:nvPr/>
        </p:nvCxnSpPr>
        <p:spPr>
          <a:xfrm>
            <a:off x="8040217" y="2424800"/>
            <a:ext cx="1139908" cy="22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97">
            <a:extLst>
              <a:ext uri="{FF2B5EF4-FFF2-40B4-BE49-F238E27FC236}">
                <a16:creationId xmlns:a16="http://schemas.microsoft.com/office/drawing/2014/main" id="{2B97B966-621D-2250-ACEC-40ED430617E3}"/>
              </a:ext>
            </a:extLst>
          </p:cNvPr>
          <p:cNvSpPr txBox="1"/>
          <p:nvPr/>
        </p:nvSpPr>
        <p:spPr>
          <a:xfrm>
            <a:off x="6062379" y="2924944"/>
            <a:ext cx="2142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    ~350 projections</a:t>
            </a:r>
          </a:p>
        </p:txBody>
      </p:sp>
      <p:sp>
        <p:nvSpPr>
          <p:cNvPr id="27" name="TextBox 98">
            <a:extLst>
              <a:ext uri="{FF2B5EF4-FFF2-40B4-BE49-F238E27FC236}">
                <a16:creationId xmlns:a16="http://schemas.microsoft.com/office/drawing/2014/main" id="{7BF989F5-2A92-2B54-6A7A-E30243BFF6B0}"/>
              </a:ext>
            </a:extLst>
          </p:cNvPr>
          <p:cNvSpPr txBox="1"/>
          <p:nvPr/>
        </p:nvSpPr>
        <p:spPr>
          <a:xfrm>
            <a:off x="8852050" y="2938524"/>
            <a:ext cx="2357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~90/50/35 </a:t>
            </a:r>
            <a:r>
              <a:rPr lang="en-US" sz="1400" dirty="0" err="1"/>
              <a:t>proj</a:t>
            </a:r>
            <a:r>
              <a:rPr lang="en-US" sz="1400" dirty="0"/>
              <a:t>.</a:t>
            </a:r>
          </a:p>
        </p:txBody>
      </p:sp>
      <p:sp>
        <p:nvSpPr>
          <p:cNvPr id="28" name="TextBox 99">
            <a:extLst>
              <a:ext uri="{FF2B5EF4-FFF2-40B4-BE49-F238E27FC236}">
                <a16:creationId xmlns:a16="http://schemas.microsoft.com/office/drawing/2014/main" id="{6620010E-32F0-7806-350E-074D6CF82191}"/>
              </a:ext>
            </a:extLst>
          </p:cNvPr>
          <p:cNvSpPr txBox="1"/>
          <p:nvPr/>
        </p:nvSpPr>
        <p:spPr>
          <a:xfrm>
            <a:off x="8021012" y="2157887"/>
            <a:ext cx="125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Subsampling</a:t>
            </a:r>
          </a:p>
        </p:txBody>
      </p:sp>
      <p:sp>
        <p:nvSpPr>
          <p:cNvPr id="29" name="TextBox 100">
            <a:extLst>
              <a:ext uri="{FF2B5EF4-FFF2-40B4-BE49-F238E27FC236}">
                <a16:creationId xmlns:a16="http://schemas.microsoft.com/office/drawing/2014/main" id="{A13DF148-6B16-B205-2BC4-4F963822CA10}"/>
              </a:ext>
            </a:extLst>
          </p:cNvPr>
          <p:cNvSpPr txBox="1"/>
          <p:nvPr/>
        </p:nvSpPr>
        <p:spPr>
          <a:xfrm>
            <a:off x="10166782" y="1937482"/>
            <a:ext cx="63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FDK</a:t>
            </a:r>
          </a:p>
          <a:p>
            <a:pPr algn="l"/>
            <a:r>
              <a:rPr lang="en-US" sz="1200" dirty="0"/>
              <a:t>recon</a:t>
            </a:r>
          </a:p>
        </p:txBody>
      </p:sp>
      <p:pic>
        <p:nvPicPr>
          <p:cNvPr id="30" name="Picture 101">
            <a:extLst>
              <a:ext uri="{FF2B5EF4-FFF2-40B4-BE49-F238E27FC236}">
                <a16:creationId xmlns:a16="http://schemas.microsoft.com/office/drawing/2014/main" id="{6A91DFCE-15EF-2767-CCBC-51F89E942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25" y="1917588"/>
            <a:ext cx="663368" cy="939772"/>
          </a:xfrm>
          <a:prstGeom prst="rect">
            <a:avLst/>
          </a:prstGeom>
        </p:spPr>
      </p:pic>
      <p:cxnSp>
        <p:nvCxnSpPr>
          <p:cNvPr id="32" name="Straight Arrow Connector 104">
            <a:extLst>
              <a:ext uri="{FF2B5EF4-FFF2-40B4-BE49-F238E27FC236}">
                <a16:creationId xmlns:a16="http://schemas.microsoft.com/office/drawing/2014/main" id="{72A4A378-E859-75A4-95A4-4EC1BFFB95F7}"/>
              </a:ext>
            </a:extLst>
          </p:cNvPr>
          <p:cNvCxnSpPr>
            <a:cxnSpLocks/>
          </p:cNvCxnSpPr>
          <p:nvPr/>
        </p:nvCxnSpPr>
        <p:spPr>
          <a:xfrm>
            <a:off x="10181252" y="2427073"/>
            <a:ext cx="6664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0BF64D1D-AE79-56BB-B642-5A28B83A3063}"/>
              </a:ext>
            </a:extLst>
          </p:cNvPr>
          <p:cNvSpPr txBox="1"/>
          <p:nvPr/>
        </p:nvSpPr>
        <p:spPr>
          <a:xfrm>
            <a:off x="9774959" y="6567155"/>
            <a:ext cx="1820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Chan et al., 2023, PMB</a:t>
            </a:r>
          </a:p>
        </p:txBody>
      </p:sp>
      <p:sp>
        <p:nvSpPr>
          <p:cNvPr id="1024" name="Inhaltsplatzhalter 2">
            <a:extLst>
              <a:ext uri="{FF2B5EF4-FFF2-40B4-BE49-F238E27FC236}">
                <a16:creationId xmlns:a16="http://schemas.microsoft.com/office/drawing/2014/main" id="{822C0940-3301-1C34-CFC3-A3300FA392AC}"/>
              </a:ext>
            </a:extLst>
          </p:cNvPr>
          <p:cNvSpPr txBox="1">
            <a:spLocks/>
          </p:cNvSpPr>
          <p:nvPr/>
        </p:nvSpPr>
        <p:spPr bwMode="gray">
          <a:xfrm>
            <a:off x="7392144" y="5733256"/>
            <a:ext cx="4458039" cy="7651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72000" tIns="7200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Accurate VMAT dose calculation feasible</a:t>
            </a:r>
          </a:p>
          <a:p>
            <a:r>
              <a:rPr lang="en-US" sz="1600" dirty="0">
                <a:solidFill>
                  <a:srgbClr val="000000"/>
                </a:solidFill>
                <a:sym typeface="Wingdings" pitchFamily="2" charset="2"/>
              </a:rPr>
              <a:t>Geometric fidelity drops at 15% dose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E1F65FE-4D8F-183C-FB0F-738DCC4B0E86}"/>
              </a:ext>
            </a:extLst>
          </p:cNvPr>
          <p:cNvGrpSpPr/>
          <p:nvPr/>
        </p:nvGrpSpPr>
        <p:grpSpPr>
          <a:xfrm>
            <a:off x="10899565" y="1395532"/>
            <a:ext cx="1245107" cy="2110570"/>
            <a:chOff x="10486721" y="1395532"/>
            <a:chExt cx="1245107" cy="2110570"/>
          </a:xfrm>
        </p:grpSpPr>
        <p:pic>
          <p:nvPicPr>
            <p:cNvPr id="8" name="Grafik 7" descr="Ein Bild, das Steinwerkzeug, monochrom, Stein, Schwarzweiß enthält.&#10;&#10;Automatisch generierte Beschreibung">
              <a:extLst>
                <a:ext uri="{FF2B5EF4-FFF2-40B4-BE49-F238E27FC236}">
                  <a16:creationId xmlns:a16="http://schemas.microsoft.com/office/drawing/2014/main" id="{3DBBDB73-4505-4F69-3ADF-E5C40A6B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721" y="1395532"/>
              <a:ext cx="980507" cy="2105476"/>
            </a:xfrm>
            <a:prstGeom prst="rect">
              <a:avLst/>
            </a:prstGeom>
          </p:spPr>
        </p:pic>
        <p:sp>
          <p:nvSpPr>
            <p:cNvPr id="9" name="TextBox 97">
              <a:extLst>
                <a:ext uri="{FF2B5EF4-FFF2-40B4-BE49-F238E27FC236}">
                  <a16:creationId xmlns:a16="http://schemas.microsoft.com/office/drawing/2014/main" id="{5B316137-D556-203E-18DB-E46D174C566F}"/>
                </a:ext>
              </a:extLst>
            </p:cNvPr>
            <p:cNvSpPr txBox="1"/>
            <p:nvPr/>
          </p:nvSpPr>
          <p:spPr>
            <a:xfrm rot="5400000">
              <a:off x="11238829" y="1599314"/>
              <a:ext cx="611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/>
                <a:t>25%</a:t>
              </a:r>
            </a:p>
          </p:txBody>
        </p:sp>
        <p:sp>
          <p:nvSpPr>
            <p:cNvPr id="11" name="TextBox 97">
              <a:extLst>
                <a:ext uri="{FF2B5EF4-FFF2-40B4-BE49-F238E27FC236}">
                  <a16:creationId xmlns:a16="http://schemas.microsoft.com/office/drawing/2014/main" id="{14FFFD99-086A-BF45-020B-E479CE34F12A}"/>
                </a:ext>
              </a:extLst>
            </p:cNvPr>
            <p:cNvSpPr txBox="1"/>
            <p:nvPr/>
          </p:nvSpPr>
          <p:spPr>
            <a:xfrm rot="5400000">
              <a:off x="11262089" y="2323761"/>
              <a:ext cx="611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/>
                <a:t>15%</a:t>
              </a:r>
            </a:p>
          </p:txBody>
        </p:sp>
        <p:sp>
          <p:nvSpPr>
            <p:cNvPr id="12" name="TextBox 97">
              <a:extLst>
                <a:ext uri="{FF2B5EF4-FFF2-40B4-BE49-F238E27FC236}">
                  <a16:creationId xmlns:a16="http://schemas.microsoft.com/office/drawing/2014/main" id="{EFCDABE7-C4BF-1617-44E6-539E36AE69C8}"/>
                </a:ext>
              </a:extLst>
            </p:cNvPr>
            <p:cNvSpPr txBox="1"/>
            <p:nvPr/>
          </p:nvSpPr>
          <p:spPr>
            <a:xfrm rot="5400000">
              <a:off x="11272263" y="3046536"/>
              <a:ext cx="611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/>
                <a:t>10%</a:t>
              </a:r>
            </a:p>
          </p:txBody>
        </p:sp>
      </p:grpSp>
      <p:pic>
        <p:nvPicPr>
          <p:cNvPr id="16" name="Grafik 15" descr="Ein Bild, das Screenshot, Kreis enthält.&#10;&#10;Automatisch generierte Beschreibung">
            <a:extLst>
              <a:ext uri="{FF2B5EF4-FFF2-40B4-BE49-F238E27FC236}">
                <a16:creationId xmlns:a16="http://schemas.microsoft.com/office/drawing/2014/main" id="{C8DC9F06-951A-0790-67D9-5AC22455F1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3" t="8657" r="27594"/>
          <a:stretch/>
        </p:blipFill>
        <p:spPr>
          <a:xfrm>
            <a:off x="2207567" y="3645024"/>
            <a:ext cx="2664297" cy="2763957"/>
          </a:xfrm>
          <a:prstGeom prst="rect">
            <a:avLst/>
          </a:prstGeom>
        </p:spPr>
      </p:pic>
      <p:sp>
        <p:nvSpPr>
          <p:cNvPr id="17" name="TextBox 97">
            <a:extLst>
              <a:ext uri="{FF2B5EF4-FFF2-40B4-BE49-F238E27FC236}">
                <a16:creationId xmlns:a16="http://schemas.microsoft.com/office/drawing/2014/main" id="{93267BB2-A14F-6836-38E5-7B2E97924CCC}"/>
              </a:ext>
            </a:extLst>
          </p:cNvPr>
          <p:cNvSpPr txBox="1"/>
          <p:nvPr/>
        </p:nvSpPr>
        <p:spPr>
          <a:xfrm rot="16200000">
            <a:off x="19810" y="4077207"/>
            <a:ext cx="611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25%</a:t>
            </a:r>
          </a:p>
        </p:txBody>
      </p:sp>
      <p:sp>
        <p:nvSpPr>
          <p:cNvPr id="18" name="TextBox 97">
            <a:extLst>
              <a:ext uri="{FF2B5EF4-FFF2-40B4-BE49-F238E27FC236}">
                <a16:creationId xmlns:a16="http://schemas.microsoft.com/office/drawing/2014/main" id="{5A2D40FB-1E7E-D745-1CB3-24E1FF7ED723}"/>
              </a:ext>
            </a:extLst>
          </p:cNvPr>
          <p:cNvSpPr txBox="1"/>
          <p:nvPr/>
        </p:nvSpPr>
        <p:spPr>
          <a:xfrm rot="16200000">
            <a:off x="19810" y="4834004"/>
            <a:ext cx="611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15%</a:t>
            </a:r>
          </a:p>
        </p:txBody>
      </p:sp>
      <p:sp>
        <p:nvSpPr>
          <p:cNvPr id="19" name="TextBox 97">
            <a:extLst>
              <a:ext uri="{FF2B5EF4-FFF2-40B4-BE49-F238E27FC236}">
                <a16:creationId xmlns:a16="http://schemas.microsoft.com/office/drawing/2014/main" id="{3990AA07-78F6-B212-3B55-AE942AE9F880}"/>
              </a:ext>
            </a:extLst>
          </p:cNvPr>
          <p:cNvSpPr txBox="1"/>
          <p:nvPr/>
        </p:nvSpPr>
        <p:spPr>
          <a:xfrm rot="16200000">
            <a:off x="19810" y="5624666"/>
            <a:ext cx="611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10%</a:t>
            </a:r>
          </a:p>
        </p:txBody>
      </p:sp>
      <p:sp>
        <p:nvSpPr>
          <p:cNvPr id="20" name="TextBox 97">
            <a:extLst>
              <a:ext uri="{FF2B5EF4-FFF2-40B4-BE49-F238E27FC236}">
                <a16:creationId xmlns:a16="http://schemas.microsoft.com/office/drawing/2014/main" id="{45012824-8852-1335-DAD3-4358133D6BB3}"/>
              </a:ext>
            </a:extLst>
          </p:cNvPr>
          <p:cNvSpPr txBox="1"/>
          <p:nvPr/>
        </p:nvSpPr>
        <p:spPr>
          <a:xfrm>
            <a:off x="263352" y="6120949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Low dose CBCT</a:t>
            </a:r>
          </a:p>
        </p:txBody>
      </p:sp>
      <p:pic>
        <p:nvPicPr>
          <p:cNvPr id="21" name="Picture 101">
            <a:extLst>
              <a:ext uri="{FF2B5EF4-FFF2-40B4-BE49-F238E27FC236}">
                <a16:creationId xmlns:a16="http://schemas.microsoft.com/office/drawing/2014/main" id="{3600F55D-52D8-BFBB-E5AE-DB8FE4D65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01" y="1916832"/>
            <a:ext cx="663368" cy="939772"/>
          </a:xfrm>
          <a:prstGeom prst="rect">
            <a:avLst/>
          </a:prstGeom>
        </p:spPr>
      </p:pic>
      <p:pic>
        <p:nvPicPr>
          <p:cNvPr id="47" name="Grafik 46" descr="Ein Bild, das Röntgenfilm, monochrom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F3EF46BB-91C4-88A8-66D5-412B856991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4" y="3888701"/>
            <a:ext cx="1245343" cy="2253135"/>
          </a:xfrm>
          <a:prstGeom prst="rect">
            <a:avLst/>
          </a:prstGeom>
        </p:spPr>
      </p:pic>
      <p:sp>
        <p:nvSpPr>
          <p:cNvPr id="48" name="Geschweifte Klammer rechts 47">
            <a:extLst>
              <a:ext uri="{FF2B5EF4-FFF2-40B4-BE49-F238E27FC236}">
                <a16:creationId xmlns:a16="http://schemas.microsoft.com/office/drawing/2014/main" id="{75B7B1AC-1E3C-DE83-9D97-817B715011B0}"/>
              </a:ext>
            </a:extLst>
          </p:cNvPr>
          <p:cNvSpPr/>
          <p:nvPr/>
        </p:nvSpPr>
        <p:spPr>
          <a:xfrm>
            <a:off x="1740135" y="3816693"/>
            <a:ext cx="198856" cy="2612033"/>
          </a:xfrm>
          <a:prstGeom prst="rightBrace">
            <a:avLst>
              <a:gd name="adj1" fmla="val 4777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Geschweifte Klammer rechts 48">
            <a:extLst>
              <a:ext uri="{FF2B5EF4-FFF2-40B4-BE49-F238E27FC236}">
                <a16:creationId xmlns:a16="http://schemas.microsoft.com/office/drawing/2014/main" id="{89DFC9BA-74CF-3EE2-326E-3C6AD21CF160}"/>
              </a:ext>
            </a:extLst>
          </p:cNvPr>
          <p:cNvSpPr/>
          <p:nvPr/>
        </p:nvSpPr>
        <p:spPr>
          <a:xfrm>
            <a:off x="4875570" y="3814950"/>
            <a:ext cx="198856" cy="2612033"/>
          </a:xfrm>
          <a:prstGeom prst="rightBrace">
            <a:avLst>
              <a:gd name="adj1" fmla="val 4777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Geschweifte Klammer rechts 49">
            <a:extLst>
              <a:ext uri="{FF2B5EF4-FFF2-40B4-BE49-F238E27FC236}">
                <a16:creationId xmlns:a16="http://schemas.microsoft.com/office/drawing/2014/main" id="{58FFAA49-57C7-C953-0320-408D662C2A23}"/>
              </a:ext>
            </a:extLst>
          </p:cNvPr>
          <p:cNvSpPr/>
          <p:nvPr/>
        </p:nvSpPr>
        <p:spPr>
          <a:xfrm rot="10800000">
            <a:off x="2086961" y="3814949"/>
            <a:ext cx="198856" cy="2612033"/>
          </a:xfrm>
          <a:prstGeom prst="rightBrace">
            <a:avLst>
              <a:gd name="adj1" fmla="val 4777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Geschweifte Klammer rechts 50">
            <a:extLst>
              <a:ext uri="{FF2B5EF4-FFF2-40B4-BE49-F238E27FC236}">
                <a16:creationId xmlns:a16="http://schemas.microsoft.com/office/drawing/2014/main" id="{B3496AE5-3648-8001-CBEA-A92D72A7C7CA}"/>
              </a:ext>
            </a:extLst>
          </p:cNvPr>
          <p:cNvSpPr/>
          <p:nvPr/>
        </p:nvSpPr>
        <p:spPr>
          <a:xfrm rot="10800000">
            <a:off x="5213285" y="3814949"/>
            <a:ext cx="198856" cy="2612033"/>
          </a:xfrm>
          <a:prstGeom prst="rightBrace">
            <a:avLst>
              <a:gd name="adj1" fmla="val 4777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fik 52" descr="Ein Bild, das Röntgenfilm, medizinische Bildgebung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13D8BCC6-14B9-50E4-4E79-0A24172B77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21" y="3887559"/>
            <a:ext cx="1245343" cy="2253135"/>
          </a:xfrm>
          <a:prstGeom prst="rect">
            <a:avLst/>
          </a:prstGeom>
        </p:spPr>
      </p:pic>
      <p:sp>
        <p:nvSpPr>
          <p:cNvPr id="54" name="TextBox 97">
            <a:extLst>
              <a:ext uri="{FF2B5EF4-FFF2-40B4-BE49-F238E27FC236}">
                <a16:creationId xmlns:a16="http://schemas.microsoft.com/office/drawing/2014/main" id="{E760BB39-68B0-C9A5-8DDA-B27D7A9794EE}"/>
              </a:ext>
            </a:extLst>
          </p:cNvPr>
          <p:cNvSpPr txBox="1"/>
          <p:nvPr/>
        </p:nvSpPr>
        <p:spPr>
          <a:xfrm>
            <a:off x="5663952" y="6120949"/>
            <a:ext cx="83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/>
              <a:t>synCT</a:t>
            </a:r>
            <a:endParaRPr lang="en-US" sz="1400" dirty="0"/>
          </a:p>
        </p:txBody>
      </p:sp>
      <p:sp>
        <p:nvSpPr>
          <p:cNvPr id="55" name="TextBox 97">
            <a:extLst>
              <a:ext uri="{FF2B5EF4-FFF2-40B4-BE49-F238E27FC236}">
                <a16:creationId xmlns:a16="http://schemas.microsoft.com/office/drawing/2014/main" id="{48E84451-9D72-2972-3519-7BFA6C4DBA84}"/>
              </a:ext>
            </a:extLst>
          </p:cNvPr>
          <p:cNvSpPr txBox="1"/>
          <p:nvPr/>
        </p:nvSpPr>
        <p:spPr>
          <a:xfrm rot="5400000">
            <a:off x="6472548" y="4077207"/>
            <a:ext cx="611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25%</a:t>
            </a:r>
          </a:p>
        </p:txBody>
      </p:sp>
      <p:sp>
        <p:nvSpPr>
          <p:cNvPr id="56" name="TextBox 97">
            <a:extLst>
              <a:ext uri="{FF2B5EF4-FFF2-40B4-BE49-F238E27FC236}">
                <a16:creationId xmlns:a16="http://schemas.microsoft.com/office/drawing/2014/main" id="{8B8CB0D6-345E-E108-2F06-85E1CA04842F}"/>
              </a:ext>
            </a:extLst>
          </p:cNvPr>
          <p:cNvSpPr txBox="1"/>
          <p:nvPr/>
        </p:nvSpPr>
        <p:spPr>
          <a:xfrm rot="5400000">
            <a:off x="6472548" y="4834004"/>
            <a:ext cx="611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15%</a:t>
            </a:r>
          </a:p>
        </p:txBody>
      </p:sp>
      <p:sp>
        <p:nvSpPr>
          <p:cNvPr id="57" name="TextBox 97">
            <a:extLst>
              <a:ext uri="{FF2B5EF4-FFF2-40B4-BE49-F238E27FC236}">
                <a16:creationId xmlns:a16="http://schemas.microsoft.com/office/drawing/2014/main" id="{6E3CB955-D187-4433-70C8-F9FBD5FDB2B3}"/>
              </a:ext>
            </a:extLst>
          </p:cNvPr>
          <p:cNvSpPr txBox="1"/>
          <p:nvPr/>
        </p:nvSpPr>
        <p:spPr>
          <a:xfrm rot="5400000">
            <a:off x="6472548" y="5624666"/>
            <a:ext cx="611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10%</a:t>
            </a:r>
          </a:p>
        </p:txBody>
      </p:sp>
      <p:pic>
        <p:nvPicPr>
          <p:cNvPr id="59" name="Grafik 58" descr="Ein Bild, das Text, Screenshot, Reihe, Schrift enthält.&#10;&#10;Automatisch generierte Beschreibung">
            <a:extLst>
              <a:ext uri="{FF2B5EF4-FFF2-40B4-BE49-F238E27FC236}">
                <a16:creationId xmlns:a16="http://schemas.microsoft.com/office/drawing/2014/main" id="{14B30013-8A75-636C-B689-657690A712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03" y="1366131"/>
            <a:ext cx="4621757" cy="2134877"/>
          </a:xfrm>
          <a:prstGeom prst="rect">
            <a:avLst/>
          </a:prstGeom>
        </p:spPr>
      </p:pic>
      <p:pic>
        <p:nvPicPr>
          <p:cNvPr id="61" name="Grafik 60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CF51E690-D5A6-8C20-6863-5E59160D6E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88" y="3501008"/>
            <a:ext cx="4320552" cy="2213224"/>
          </a:xfrm>
          <a:prstGeom prst="rect">
            <a:avLst/>
          </a:prstGeom>
        </p:spPr>
      </p:pic>
      <p:sp>
        <p:nvSpPr>
          <p:cNvPr id="62" name="Rechteck 61">
            <a:extLst>
              <a:ext uri="{FF2B5EF4-FFF2-40B4-BE49-F238E27FC236}">
                <a16:creationId xmlns:a16="http://schemas.microsoft.com/office/drawing/2014/main" id="{B64777F5-D09A-2C0C-6B2A-E8B51A2A3459}"/>
              </a:ext>
            </a:extLst>
          </p:cNvPr>
          <p:cNvSpPr/>
          <p:nvPr/>
        </p:nvSpPr>
        <p:spPr>
          <a:xfrm>
            <a:off x="9180125" y="3501008"/>
            <a:ext cx="228243" cy="201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F76FEF-8EDF-E688-8FD6-1E6B6236BB8F}"/>
              </a:ext>
            </a:extLst>
          </p:cNvPr>
          <p:cNvSpPr txBox="1"/>
          <p:nvPr/>
        </p:nvSpPr>
        <p:spPr>
          <a:xfrm>
            <a:off x="6624336" y="6567155"/>
            <a:ext cx="2422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*</a:t>
            </a:r>
            <a:r>
              <a:rPr lang="de-DE" sz="1000" dirty="0" err="1"/>
              <a:t>Contrastive</a:t>
            </a:r>
            <a:r>
              <a:rPr lang="de-DE" sz="1000" dirty="0"/>
              <a:t> </a:t>
            </a:r>
            <a:r>
              <a:rPr lang="de-DE" sz="1000" dirty="0" err="1"/>
              <a:t>unpaired</a:t>
            </a:r>
            <a:r>
              <a:rPr lang="de-DE" sz="1000" dirty="0"/>
              <a:t> </a:t>
            </a:r>
            <a:r>
              <a:rPr lang="de-DE" sz="1000" dirty="0" err="1"/>
              <a:t>translation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9017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8" grpId="0"/>
      <p:bldP spid="1024" grpId="0" uiExpand="1" build="allAtOnce" animBg="1"/>
      <p:bldP spid="17" grpId="0"/>
      <p:bldP spid="18" grpId="0"/>
      <p:bldP spid="19" grpId="0"/>
      <p:bldP spid="20" grpId="0"/>
      <p:bldP spid="48" grpId="0" animBg="1"/>
      <p:bldP spid="49" grpId="0" animBg="1"/>
      <p:bldP spid="50" grpId="0" animBg="1"/>
      <p:bldP spid="51" grpId="0" animBg="1"/>
      <p:bldP spid="54" grpId="0"/>
      <p:bldP spid="54" grpId="1"/>
      <p:bldP spid="55" grpId="0"/>
      <p:bldP spid="56" grpId="0"/>
      <p:bldP spid="57" grpId="0"/>
      <p:bldP spid="62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D7F8DD7-C8DF-0EF0-F178-9C5DC3541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8"/>
          <a:stretch/>
        </p:blipFill>
        <p:spPr bwMode="auto">
          <a:xfrm>
            <a:off x="6528048" y="2155004"/>
            <a:ext cx="5588152" cy="19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3592948" cy="390295"/>
          </a:xfrm>
        </p:spPr>
        <p:txBody>
          <a:bodyPr/>
          <a:lstStyle/>
          <a:p>
            <a:r>
              <a:rPr lang="en-US" noProof="0" dirty="0"/>
              <a:t>CBCT dose reduction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8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2" y="1047403"/>
            <a:ext cx="4732684" cy="390295"/>
          </a:xfrm>
        </p:spPr>
        <p:txBody>
          <a:bodyPr/>
          <a:lstStyle/>
          <a:p>
            <a:r>
              <a:rPr lang="en-US" dirty="0"/>
              <a:t>Projection super-resolution</a:t>
            </a:r>
            <a:endParaRPr lang="en-US" noProof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6703913-BEA2-1E66-4855-B16FCCB8B5B0}"/>
              </a:ext>
            </a:extLst>
          </p:cNvPr>
          <p:cNvSpPr txBox="1">
            <a:spLocks/>
          </p:cNvSpPr>
          <p:nvPr/>
        </p:nvSpPr>
        <p:spPr bwMode="gray">
          <a:xfrm>
            <a:off x="874800" y="1688400"/>
            <a:ext cx="10909832" cy="49089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621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62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Dose reduction by binning flat-panel detector pixels and AI super-resolution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Enhanced super-resolution GAN (ESRGAN)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Generator and discriminator	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Adversarial, pixel and perceptual loss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3000 H&amp;N CBCTs with 600,000 projections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Simulated binning of 2x2 pixels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Measured dose reduction: 3x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Promising initial results after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image reconstruction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9D1CA504-A1B6-EBF1-6635-48E21BD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BF64D1D-AE79-56BB-B642-5A28B83A3063}"/>
              </a:ext>
            </a:extLst>
          </p:cNvPr>
          <p:cNvSpPr txBox="1"/>
          <p:nvPr/>
        </p:nvSpPr>
        <p:spPr>
          <a:xfrm>
            <a:off x="9774959" y="6413266"/>
            <a:ext cx="182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/>
              <a:t>Thummerer</a:t>
            </a:r>
            <a:r>
              <a:rPr lang="de-DE" sz="1000" dirty="0"/>
              <a:t> et al., in </a:t>
            </a:r>
            <a:r>
              <a:rPr lang="de-DE" sz="1000" dirty="0" err="1"/>
              <a:t>preparation</a:t>
            </a:r>
            <a:endParaRPr lang="de-DE" sz="1000" dirty="0"/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30D21A5D-6165-7465-2EE6-B6F2ED0E1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4"/>
          <a:stretch/>
        </p:blipFill>
        <p:spPr>
          <a:xfrm>
            <a:off x="5019354" y="4509120"/>
            <a:ext cx="3528392" cy="1828458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3C3D67DC-6250-5ABD-1848-F060032BA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68" b="50392"/>
          <a:stretch/>
        </p:blipFill>
        <p:spPr>
          <a:xfrm>
            <a:off x="8547746" y="4509120"/>
            <a:ext cx="3528392" cy="1828458"/>
          </a:xfrm>
          <a:prstGeom prst="rect">
            <a:avLst/>
          </a:prstGeom>
        </p:spPr>
      </p:pic>
      <p:sp>
        <p:nvSpPr>
          <p:cNvPr id="33" name="TextBox 35">
            <a:extLst>
              <a:ext uri="{FF2B5EF4-FFF2-40B4-BE49-F238E27FC236}">
                <a16:creationId xmlns:a16="http://schemas.microsoft.com/office/drawing/2014/main" id="{3CDDB460-B41D-9F7D-E2DE-9A24AD08B857}"/>
              </a:ext>
            </a:extLst>
          </p:cNvPr>
          <p:cNvSpPr txBox="1"/>
          <p:nvPr/>
        </p:nvSpPr>
        <p:spPr bwMode="auto">
          <a:xfrm>
            <a:off x="5711722" y="4314719"/>
            <a:ext cx="21436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Input: </a:t>
            </a:r>
            <a:r>
              <a:rPr lang="pl-PL" sz="12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Low</a:t>
            </a:r>
            <a:r>
              <a:rPr lang="pl-PL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-res </a:t>
            </a:r>
            <a:r>
              <a:rPr lang="pl-PL" sz="12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simulated</a:t>
            </a:r>
            <a:endParaRPr lang="en-GB" sz="1200" b="0" i="0" u="none" strike="noStrike" cap="none" spc="0" dirty="0">
              <a:ln>
                <a:noFill/>
              </a:ln>
              <a:solidFill>
                <a:prstClr val="black"/>
              </a:solidFill>
              <a:latin typeface="Verdana"/>
              <a:ea typeface="Arial"/>
              <a:cs typeface="Arial"/>
            </a:endParaRP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D79DBA93-3D1A-1F97-8B48-050D94BA84B4}"/>
              </a:ext>
            </a:extLst>
          </p:cNvPr>
          <p:cNvSpPr txBox="1"/>
          <p:nvPr/>
        </p:nvSpPr>
        <p:spPr bwMode="auto">
          <a:xfrm>
            <a:off x="9060342" y="4314718"/>
            <a:ext cx="25426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sz="1200" dirty="0" err="1">
                <a:solidFill>
                  <a:prstClr val="black"/>
                </a:solidFill>
                <a:latin typeface="Verdana"/>
                <a:ea typeface="Arial"/>
                <a:cs typeface="Arial"/>
              </a:rPr>
              <a:t>Output</a:t>
            </a:r>
            <a:r>
              <a:rPr lang="pl-PL" sz="1200" dirty="0">
                <a:solidFill>
                  <a:prstClr val="black"/>
                </a:solidFill>
                <a:latin typeface="Verdana"/>
                <a:ea typeface="Arial"/>
                <a:cs typeface="Arial"/>
              </a:rPr>
              <a:t>: High</a:t>
            </a:r>
            <a:r>
              <a:rPr lang="pl-PL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-res </a:t>
            </a:r>
            <a:r>
              <a:rPr lang="pl-PL" sz="12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ground</a:t>
            </a:r>
            <a:r>
              <a:rPr lang="pl-PL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 </a:t>
            </a:r>
            <a:r>
              <a:rPr lang="pl-PL" sz="12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Verdana"/>
                <a:ea typeface="Arial"/>
                <a:cs typeface="Arial"/>
              </a:rPr>
              <a:t>truth</a:t>
            </a:r>
            <a:endParaRPr lang="en-GB" sz="1200" b="0" i="0" u="none" strike="noStrike" cap="none" spc="0" dirty="0">
              <a:ln>
                <a:noFill/>
              </a:ln>
              <a:solidFill>
                <a:prstClr val="black"/>
              </a:solidFill>
              <a:latin typeface="Verdana"/>
              <a:ea typeface="Arial"/>
              <a:cs typeface="Arial"/>
            </a:endParaRPr>
          </a:p>
        </p:txBody>
      </p:sp>
      <p:pic>
        <p:nvPicPr>
          <p:cNvPr id="45" name="Picture 18">
            <a:extLst>
              <a:ext uri="{FF2B5EF4-FFF2-40B4-BE49-F238E27FC236}">
                <a16:creationId xmlns:a16="http://schemas.microsoft.com/office/drawing/2014/main" id="{74E9648E-F967-8442-C931-8D5E58B19D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079" b="66907"/>
          <a:stretch/>
        </p:blipFill>
        <p:spPr>
          <a:xfrm>
            <a:off x="5370371" y="4293096"/>
            <a:ext cx="1735319" cy="1812944"/>
          </a:xfrm>
          <a:prstGeom prst="rect">
            <a:avLst/>
          </a:prstGeom>
        </p:spPr>
      </p:pic>
      <p:grpSp>
        <p:nvGrpSpPr>
          <p:cNvPr id="46" name="Group 28">
            <a:extLst>
              <a:ext uri="{FF2B5EF4-FFF2-40B4-BE49-F238E27FC236}">
                <a16:creationId xmlns:a16="http://schemas.microsoft.com/office/drawing/2014/main" id="{29E8C7BB-FA2C-2F73-852E-48E4C7D46F64}"/>
              </a:ext>
            </a:extLst>
          </p:cNvPr>
          <p:cNvGrpSpPr/>
          <p:nvPr/>
        </p:nvGrpSpPr>
        <p:grpSpPr>
          <a:xfrm>
            <a:off x="7032105" y="4365837"/>
            <a:ext cx="4937803" cy="1740004"/>
            <a:chOff x="3142552" y="3645024"/>
            <a:chExt cx="5308460" cy="1870617"/>
          </a:xfrm>
        </p:grpSpPr>
        <p:grpSp>
          <p:nvGrpSpPr>
            <p:cNvPr id="52" name="Group 24">
              <a:extLst>
                <a:ext uri="{FF2B5EF4-FFF2-40B4-BE49-F238E27FC236}">
                  <a16:creationId xmlns:a16="http://schemas.microsoft.com/office/drawing/2014/main" id="{34D3FF2B-B442-0669-CC6D-20C1DB8CF41D}"/>
                </a:ext>
              </a:extLst>
            </p:cNvPr>
            <p:cNvGrpSpPr/>
            <p:nvPr/>
          </p:nvGrpSpPr>
          <p:grpSpPr>
            <a:xfrm>
              <a:off x="3271601" y="3717033"/>
              <a:ext cx="5102453" cy="1798608"/>
              <a:chOff x="3235262" y="3717033"/>
              <a:chExt cx="5102453" cy="1798608"/>
            </a:xfrm>
          </p:grpSpPr>
          <p:pic>
            <p:nvPicPr>
              <p:cNvPr id="1025" name="Picture 21">
                <a:extLst>
                  <a:ext uri="{FF2B5EF4-FFF2-40B4-BE49-F238E27FC236}">
                    <a16:creationId xmlns:a16="http://schemas.microsoft.com/office/drawing/2014/main" id="{8D14F3C1-7FDC-A500-D15B-C729AC2DB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417" t="32460" b="32762"/>
              <a:stretch/>
            </p:blipFill>
            <p:spPr>
              <a:xfrm>
                <a:off x="6734761" y="3717033"/>
                <a:ext cx="1602954" cy="1785121"/>
              </a:xfrm>
              <a:prstGeom prst="rect">
                <a:avLst/>
              </a:prstGeom>
            </p:spPr>
          </p:pic>
          <p:pic>
            <p:nvPicPr>
              <p:cNvPr id="1026" name="Picture 22">
                <a:extLst>
                  <a:ext uri="{FF2B5EF4-FFF2-40B4-BE49-F238E27FC236}">
                    <a16:creationId xmlns:a16="http://schemas.microsoft.com/office/drawing/2014/main" id="{094558B7-5183-2F18-E21E-63204E8B29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3899" r="50455" b="32741"/>
              <a:stretch/>
            </p:blipFill>
            <p:spPr>
              <a:xfrm>
                <a:off x="3235262" y="3807710"/>
                <a:ext cx="3358932" cy="1707931"/>
              </a:xfrm>
              <a:prstGeom prst="rect">
                <a:avLst/>
              </a:prstGeom>
            </p:spPr>
          </p:pic>
        </p:grpSp>
        <p:sp>
          <p:nvSpPr>
            <p:cNvPr id="58" name="Untertitel 2">
              <a:extLst>
                <a:ext uri="{FF2B5EF4-FFF2-40B4-BE49-F238E27FC236}">
                  <a16:creationId xmlns:a16="http://schemas.microsoft.com/office/drawing/2014/main" id="{F653F1F8-085D-C398-005E-14CD365850F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142552" y="3645024"/>
              <a:ext cx="1824863" cy="27138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0" rIns="0" bIns="0" rtlCol="0" anchor="t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8775" indent="-1825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4988" indent="-17621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7550" indent="-1825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3763" indent="-17621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/>
                <a:t>High-res</a:t>
              </a:r>
              <a:endParaRPr lang="de-DE" sz="1200" dirty="0"/>
            </a:p>
          </p:txBody>
        </p:sp>
        <p:sp>
          <p:nvSpPr>
            <p:cNvPr id="60" name="Untertitel 2">
              <a:extLst>
                <a:ext uri="{FF2B5EF4-FFF2-40B4-BE49-F238E27FC236}">
                  <a16:creationId xmlns:a16="http://schemas.microsoft.com/office/drawing/2014/main" id="{3DCBA79B-1AD8-4B19-B2B7-CC843EE9243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845645" y="3645024"/>
              <a:ext cx="1824863" cy="27138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0" rIns="0" bIns="0" rtlCol="0" anchor="t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8775" indent="-1825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4988" indent="-17621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7550" indent="-1825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3763" indent="-17621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/>
                <a:t>Low-res</a:t>
              </a:r>
              <a:endParaRPr lang="de-DE" sz="1200" dirty="0"/>
            </a:p>
          </p:txBody>
        </p:sp>
        <p:sp>
          <p:nvSpPr>
            <p:cNvPr id="63" name="Untertitel 2">
              <a:extLst>
                <a:ext uri="{FF2B5EF4-FFF2-40B4-BE49-F238E27FC236}">
                  <a16:creationId xmlns:a16="http://schemas.microsoft.com/office/drawing/2014/main" id="{A36B2DF7-89DA-D75E-BE5A-34153DD277D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626149" y="3645024"/>
              <a:ext cx="1824863" cy="27138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0" rIns="0" bIns="0" rtlCol="0" anchor="t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8775" indent="-1825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4988" indent="-17621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7550" indent="-1825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93763" indent="-17621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Font typeface="Wingdings" panose="05000000000000000000" pitchFamily="2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/>
                <a:t>Super-res</a:t>
              </a:r>
              <a:endParaRPr lang="de-DE" sz="1200" dirty="0"/>
            </a:p>
          </p:txBody>
        </p:sp>
      </p:grpSp>
      <p:sp>
        <p:nvSpPr>
          <p:cNvPr id="1035" name="Textfeld 1034">
            <a:extLst>
              <a:ext uri="{FF2B5EF4-FFF2-40B4-BE49-F238E27FC236}">
                <a16:creationId xmlns:a16="http://schemas.microsoft.com/office/drawing/2014/main" id="{F92A8CFF-DAF3-5E30-5F70-9E3D19124047}"/>
              </a:ext>
            </a:extLst>
          </p:cNvPr>
          <p:cNvSpPr txBox="1"/>
          <p:nvPr/>
        </p:nvSpPr>
        <p:spPr>
          <a:xfrm>
            <a:off x="10109989" y="2905821"/>
            <a:ext cx="1820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Song et al., </a:t>
            </a:r>
            <a:r>
              <a:rPr lang="de-DE" sz="1000" dirty="0" err="1"/>
              <a:t>Heliyon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6900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3" grpId="0" animBg="1"/>
      <p:bldP spid="33" grpId="1" animBg="1"/>
      <p:bldP spid="35" grpId="0" animBg="1"/>
      <p:bldP spid="35" grpId="1" animBg="1"/>
      <p:bldP spid="10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656692"/>
            <a:ext cx="9240328" cy="390295"/>
          </a:xfrm>
        </p:spPr>
        <p:txBody>
          <a:bodyPr/>
          <a:lstStyle/>
          <a:p>
            <a:r>
              <a:rPr lang="en-US" noProof="0" dirty="0"/>
              <a:t>AI applications in </a:t>
            </a:r>
            <a:r>
              <a:rPr lang="en-US" dirty="0"/>
              <a:t>adaptive image-guided</a:t>
            </a:r>
            <a:r>
              <a:rPr lang="en-US" noProof="0" dirty="0"/>
              <a:t> radiotherapy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7A7E8-3F45-46AC-80A6-5B03F18BB502}" type="slidenum">
              <a:rPr lang="de-DE" smtClean="0"/>
              <a:t>9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74713" y="1047403"/>
            <a:ext cx="1476872" cy="389525"/>
          </a:xfrm>
        </p:spPr>
        <p:txBody>
          <a:bodyPr/>
          <a:lstStyle/>
          <a:p>
            <a:r>
              <a:rPr lang="en-US" noProof="0"/>
              <a:t>Outline</a:t>
            </a:r>
            <a:endParaRPr lang="en-US" noProof="0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767580F-CBA2-A4AE-E73C-C1625393D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4713" y="6597372"/>
            <a:ext cx="9625376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INSIGHTS Workshop | AI in image-</a:t>
            </a:r>
            <a:r>
              <a:rPr lang="de-DE" dirty="0" err="1"/>
              <a:t>guided</a:t>
            </a:r>
            <a:r>
              <a:rPr lang="de-DE" dirty="0"/>
              <a:t> RT | Christopher Kurz | 19.10.2023</a:t>
            </a:r>
          </a:p>
        </p:txBody>
      </p:sp>
      <p:grpSp>
        <p:nvGrpSpPr>
          <p:cNvPr id="3" name="Gruppierung 13">
            <a:extLst>
              <a:ext uri="{FF2B5EF4-FFF2-40B4-BE49-F238E27FC236}">
                <a16:creationId xmlns:a16="http://schemas.microsoft.com/office/drawing/2014/main" id="{610EB005-1208-38FC-0670-0D589E9FD36C}"/>
              </a:ext>
            </a:extLst>
          </p:cNvPr>
          <p:cNvGrpSpPr/>
          <p:nvPr/>
        </p:nvGrpSpPr>
        <p:grpSpPr>
          <a:xfrm>
            <a:off x="8742402" y="1730521"/>
            <a:ext cx="1259724" cy="1354338"/>
            <a:chOff x="9444788" y="2722734"/>
            <a:chExt cx="1259724" cy="1354338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8820A576-9C7D-D8B7-9E60-2BE49338825C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291A08A7-DB29-37F6-090D-A91A64FFA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ung 17">
            <a:extLst>
              <a:ext uri="{FF2B5EF4-FFF2-40B4-BE49-F238E27FC236}">
                <a16:creationId xmlns:a16="http://schemas.microsoft.com/office/drawing/2014/main" id="{570A6E78-A4E6-3F68-F647-D327FAF19D5E}"/>
              </a:ext>
            </a:extLst>
          </p:cNvPr>
          <p:cNvGrpSpPr/>
          <p:nvPr/>
        </p:nvGrpSpPr>
        <p:grpSpPr>
          <a:xfrm>
            <a:off x="522066" y="2555900"/>
            <a:ext cx="1440000" cy="1746200"/>
            <a:chOff x="1055440" y="3771032"/>
            <a:chExt cx="1440000" cy="1746200"/>
          </a:xfrm>
        </p:grpSpPr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32EC84DD-A73C-35CB-D20B-8BEBD57D07C7}"/>
                </a:ext>
              </a:extLst>
            </p:cNvPr>
            <p:cNvSpPr/>
            <p:nvPr/>
          </p:nvSpPr>
          <p:spPr>
            <a:xfrm>
              <a:off x="1055440" y="3771032"/>
              <a:ext cx="1440000" cy="1746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Baseline treatment planning</a:t>
              </a:r>
            </a:p>
          </p:txBody>
        </p:sp>
        <p:pic>
          <p:nvPicPr>
            <p:cNvPr id="58" name="Bild 26" descr="Pt0098_CT_RTSS_RTdose_VMAT.png">
              <a:extLst>
                <a:ext uri="{FF2B5EF4-FFF2-40B4-BE49-F238E27FC236}">
                  <a16:creationId xmlns:a16="http://schemas.microsoft.com/office/drawing/2014/main" id="{7F541120-BA4F-44AF-93ED-B79502E19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59" name="Gewinkelte Verbindung 29">
            <a:extLst>
              <a:ext uri="{FF2B5EF4-FFF2-40B4-BE49-F238E27FC236}">
                <a16:creationId xmlns:a16="http://schemas.microsoft.com/office/drawing/2014/main" id="{28832286-599E-F327-52D8-E5FA50A7C5D0}"/>
              </a:ext>
            </a:extLst>
          </p:cNvPr>
          <p:cNvCxnSpPr>
            <a:cxnSpLocks/>
            <a:stCxn id="57" idx="3"/>
            <a:endCxn id="72" idx="1"/>
          </p:cNvCxnSpPr>
          <p:nvPr/>
        </p:nvCxnSpPr>
        <p:spPr>
          <a:xfrm flipV="1">
            <a:off x="1962066" y="2407690"/>
            <a:ext cx="1728351" cy="1021310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winkelte Verbindung 30">
            <a:extLst>
              <a:ext uri="{FF2B5EF4-FFF2-40B4-BE49-F238E27FC236}">
                <a16:creationId xmlns:a16="http://schemas.microsoft.com/office/drawing/2014/main" id="{930B056F-A923-AAB6-A056-595CFC3F5451}"/>
              </a:ext>
            </a:extLst>
          </p:cNvPr>
          <p:cNvCxnSpPr>
            <a:cxnSpLocks/>
            <a:stCxn id="57" idx="3"/>
            <a:endCxn id="63" idx="1"/>
          </p:cNvCxnSpPr>
          <p:nvPr/>
        </p:nvCxnSpPr>
        <p:spPr>
          <a:xfrm>
            <a:off x="1962066" y="3429000"/>
            <a:ext cx="1728415" cy="1053045"/>
          </a:xfrm>
          <a:prstGeom prst="bentConnector3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E6B0CB35-9016-9F49-40F8-5D4E87965459}"/>
              </a:ext>
            </a:extLst>
          </p:cNvPr>
          <p:cNvCxnSpPr/>
          <p:nvPr/>
        </p:nvCxnSpPr>
        <p:spPr>
          <a:xfrm>
            <a:off x="5130481" y="4463972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uppierung 11">
            <a:extLst>
              <a:ext uri="{FF2B5EF4-FFF2-40B4-BE49-F238E27FC236}">
                <a16:creationId xmlns:a16="http://schemas.microsoft.com/office/drawing/2014/main" id="{8199FE0E-1ED7-9EB5-6319-75CFD75D5213}"/>
              </a:ext>
            </a:extLst>
          </p:cNvPr>
          <p:cNvGrpSpPr/>
          <p:nvPr/>
        </p:nvGrpSpPr>
        <p:grpSpPr>
          <a:xfrm>
            <a:off x="3690481" y="3852045"/>
            <a:ext cx="1475998" cy="1259999"/>
            <a:chOff x="4223855" y="4869161"/>
            <a:chExt cx="1475998" cy="1259999"/>
          </a:xfrm>
        </p:grpSpPr>
        <p:sp>
          <p:nvSpPr>
            <p:cNvPr id="63" name="Rectangle 8">
              <a:extLst>
                <a:ext uri="{FF2B5EF4-FFF2-40B4-BE49-F238E27FC236}">
                  <a16:creationId xmlns:a16="http://schemas.microsoft.com/office/drawing/2014/main" id="{9EA27A9F-F0A6-0CC5-5CC0-F2FB23B844E1}"/>
                </a:ext>
              </a:extLst>
            </p:cNvPr>
            <p:cNvSpPr/>
            <p:nvPr/>
          </p:nvSpPr>
          <p:spPr>
            <a:xfrm>
              <a:off x="4223855" y="4869161"/>
              <a:ext cx="1475998" cy="12599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MRI</a:t>
              </a:r>
            </a:p>
          </p:txBody>
        </p:sp>
        <p:pic>
          <p:nvPicPr>
            <p:cNvPr id="64" name="Bild 35" descr="Pt0098_MR_IP.png">
              <a:extLst>
                <a:ext uri="{FF2B5EF4-FFF2-40B4-BE49-F238E27FC236}">
                  <a16:creationId xmlns:a16="http://schemas.microsoft.com/office/drawing/2014/main" id="{58E60E0D-6DD0-8921-104A-64710B0B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4977032"/>
              <a:ext cx="1295997" cy="885824"/>
            </a:xfrm>
            <a:prstGeom prst="rect">
              <a:avLst/>
            </a:prstGeom>
          </p:spPr>
        </p:pic>
      </p:grpSp>
      <p:grpSp>
        <p:nvGrpSpPr>
          <p:cNvPr id="65" name="Gruppierung 14">
            <a:extLst>
              <a:ext uri="{FF2B5EF4-FFF2-40B4-BE49-F238E27FC236}">
                <a16:creationId xmlns:a16="http://schemas.microsoft.com/office/drawing/2014/main" id="{0822A88F-3A3B-B86C-6B8D-E835FD596BD2}"/>
              </a:ext>
            </a:extLst>
          </p:cNvPr>
          <p:cNvGrpSpPr/>
          <p:nvPr/>
        </p:nvGrpSpPr>
        <p:grpSpPr>
          <a:xfrm>
            <a:off x="8730978" y="3852044"/>
            <a:ext cx="1259660" cy="1260000"/>
            <a:chOff x="9467676" y="4869160"/>
            <a:chExt cx="1259660" cy="1260000"/>
          </a:xfrm>
        </p:grpSpPr>
        <p:sp>
          <p:nvSpPr>
            <p:cNvPr id="66" name="Rectangle 9">
              <a:extLst>
                <a:ext uri="{FF2B5EF4-FFF2-40B4-BE49-F238E27FC236}">
                  <a16:creationId xmlns:a16="http://schemas.microsoft.com/office/drawing/2014/main" id="{EDE9F697-076B-86E2-A33B-2A55E300390B}"/>
                </a:ext>
              </a:extLst>
            </p:cNvPr>
            <p:cNvSpPr/>
            <p:nvPr/>
          </p:nvSpPr>
          <p:spPr>
            <a:xfrm>
              <a:off x="9467676" y="4869160"/>
              <a:ext cx="1259660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67" name="Picture 6" descr="Bildergebnis fÃ¼r viewray mridian">
              <a:extLst>
                <a:ext uri="{FF2B5EF4-FFF2-40B4-BE49-F238E27FC236}">
                  <a16:creationId xmlns:a16="http://schemas.microsoft.com/office/drawing/2014/main" id="{35EBC5FD-F41B-550C-114C-2EF5547F4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76267" y="4977031"/>
              <a:ext cx="1036800" cy="86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pierung 13">
            <a:extLst>
              <a:ext uri="{FF2B5EF4-FFF2-40B4-BE49-F238E27FC236}">
                <a16:creationId xmlns:a16="http://schemas.microsoft.com/office/drawing/2014/main" id="{152620D9-B8F8-DF4A-580F-3D6314D87277}"/>
              </a:ext>
            </a:extLst>
          </p:cNvPr>
          <p:cNvGrpSpPr/>
          <p:nvPr/>
        </p:nvGrpSpPr>
        <p:grpSpPr>
          <a:xfrm>
            <a:off x="6210698" y="1705618"/>
            <a:ext cx="1259724" cy="1354338"/>
            <a:chOff x="9444788" y="2722734"/>
            <a:chExt cx="1259724" cy="1354338"/>
          </a:xfrm>
        </p:grpSpPr>
        <p:sp>
          <p:nvSpPr>
            <p:cNvPr id="69" name="Rectangle 9">
              <a:extLst>
                <a:ext uri="{FF2B5EF4-FFF2-40B4-BE49-F238E27FC236}">
                  <a16:creationId xmlns:a16="http://schemas.microsoft.com/office/drawing/2014/main" id="{3A2F7809-CBA2-4082-CC9B-3F7F9517FFBD}"/>
                </a:ext>
              </a:extLst>
            </p:cNvPr>
            <p:cNvSpPr/>
            <p:nvPr/>
          </p:nvSpPr>
          <p:spPr>
            <a:xfrm>
              <a:off x="9444788" y="2817072"/>
              <a:ext cx="1259724" cy="12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</a:t>
              </a:r>
            </a:p>
          </p:txBody>
        </p:sp>
        <p:pic>
          <p:nvPicPr>
            <p:cNvPr id="70" name="Picture 4" descr="U:\Munich\funding\w2\interview\talk\Elekta-Synergy.png">
              <a:extLst>
                <a:ext uri="{FF2B5EF4-FFF2-40B4-BE49-F238E27FC236}">
                  <a16:creationId xmlns:a16="http://schemas.microsoft.com/office/drawing/2014/main" id="{808F5CB2-0E0D-CFB1-0C58-02FB3389F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475" y="2722734"/>
              <a:ext cx="1151998" cy="115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pierung 12">
            <a:extLst>
              <a:ext uri="{FF2B5EF4-FFF2-40B4-BE49-F238E27FC236}">
                <a16:creationId xmlns:a16="http://schemas.microsoft.com/office/drawing/2014/main" id="{9CBD5A22-2BC0-D22D-67F5-1F738754F74C}"/>
              </a:ext>
            </a:extLst>
          </p:cNvPr>
          <p:cNvGrpSpPr/>
          <p:nvPr/>
        </p:nvGrpSpPr>
        <p:grpSpPr>
          <a:xfrm>
            <a:off x="3690417" y="1777626"/>
            <a:ext cx="1475998" cy="1260128"/>
            <a:chOff x="4223791" y="2794742"/>
            <a:chExt cx="1475998" cy="1260128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3E7E538C-E8DB-3988-A7D2-B2EC50B0EAA9}"/>
                </a:ext>
              </a:extLst>
            </p:cNvPr>
            <p:cNvSpPr/>
            <p:nvPr/>
          </p:nvSpPr>
          <p:spPr>
            <a:xfrm>
              <a:off x="4223791" y="2794742"/>
              <a:ext cx="1475998" cy="1260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In-room CBCT</a:t>
              </a:r>
            </a:p>
          </p:txBody>
        </p:sp>
        <p:pic>
          <p:nvPicPr>
            <p:cNvPr id="73" name="Bild 66" descr="CBCTcor32_CBCTorg.png">
              <a:extLst>
                <a:ext uri="{FF2B5EF4-FFF2-40B4-BE49-F238E27FC236}">
                  <a16:creationId xmlns:a16="http://schemas.microsoft.com/office/drawing/2014/main" id="{C7F1B4F0-1FB7-B4B6-CC68-2063D8224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92" y="2866750"/>
              <a:ext cx="1295997" cy="885823"/>
            </a:xfrm>
            <a:prstGeom prst="rect">
              <a:avLst/>
            </a:prstGeom>
          </p:spPr>
        </p:pic>
      </p:grpSp>
      <p:cxnSp>
        <p:nvCxnSpPr>
          <p:cNvPr id="74" name="Straight Arrow Connector 131">
            <a:extLst>
              <a:ext uri="{FF2B5EF4-FFF2-40B4-BE49-F238E27FC236}">
                <a16:creationId xmlns:a16="http://schemas.microsoft.com/office/drawing/2014/main" id="{57B83050-3D56-FEB7-34CA-85BF810B63E1}"/>
              </a:ext>
            </a:extLst>
          </p:cNvPr>
          <p:cNvCxnSpPr>
            <a:cxnSpLocks/>
            <a:stCxn id="72" idx="3"/>
            <a:endCxn id="76" idx="1"/>
          </p:cNvCxnSpPr>
          <p:nvPr/>
        </p:nvCxnSpPr>
        <p:spPr>
          <a:xfrm>
            <a:off x="5166415" y="2407690"/>
            <a:ext cx="1031743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pierung 68">
            <a:extLst>
              <a:ext uri="{FF2B5EF4-FFF2-40B4-BE49-F238E27FC236}">
                <a16:creationId xmlns:a16="http://schemas.microsoft.com/office/drawing/2014/main" id="{0313A84B-6C4B-F801-1C96-6FBFA210FFAA}"/>
              </a:ext>
            </a:extLst>
          </p:cNvPr>
          <p:cNvGrpSpPr/>
          <p:nvPr/>
        </p:nvGrpSpPr>
        <p:grpSpPr>
          <a:xfrm>
            <a:off x="6198158" y="1691804"/>
            <a:ext cx="1440000" cy="1475988"/>
            <a:chOff x="1055440" y="3771032"/>
            <a:chExt cx="1440000" cy="1475988"/>
          </a:xfrm>
        </p:grpSpPr>
        <p:sp>
          <p:nvSpPr>
            <p:cNvPr id="76" name="Rectangle 7">
              <a:extLst>
                <a:ext uri="{FF2B5EF4-FFF2-40B4-BE49-F238E27FC236}">
                  <a16:creationId xmlns:a16="http://schemas.microsoft.com/office/drawing/2014/main" id="{9F476ABB-99F3-F8BA-0B46-5B613FDCD731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77" name="Bild 70" descr="Pt0098_CT_RTSS_RTdose_VMAT.png">
              <a:extLst>
                <a:ext uri="{FF2B5EF4-FFF2-40B4-BE49-F238E27FC236}">
                  <a16:creationId xmlns:a16="http://schemas.microsoft.com/office/drawing/2014/main" id="{9445E0D8-F476-2B9D-AF35-2F9F1CE07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grpSp>
        <p:nvGrpSpPr>
          <p:cNvPr id="78" name="Gruppierung 71">
            <a:extLst>
              <a:ext uri="{FF2B5EF4-FFF2-40B4-BE49-F238E27FC236}">
                <a16:creationId xmlns:a16="http://schemas.microsoft.com/office/drawing/2014/main" id="{D465F675-6B63-E97E-29A3-7BBC468D9BE1}"/>
              </a:ext>
            </a:extLst>
          </p:cNvPr>
          <p:cNvGrpSpPr/>
          <p:nvPr/>
        </p:nvGrpSpPr>
        <p:grpSpPr>
          <a:xfrm>
            <a:off x="6210858" y="3744208"/>
            <a:ext cx="1440000" cy="1475988"/>
            <a:chOff x="1055440" y="3771032"/>
            <a:chExt cx="1440000" cy="1475988"/>
          </a:xfrm>
        </p:grpSpPr>
        <p:sp>
          <p:nvSpPr>
            <p:cNvPr id="79" name="Rectangle 7">
              <a:extLst>
                <a:ext uri="{FF2B5EF4-FFF2-40B4-BE49-F238E27FC236}">
                  <a16:creationId xmlns:a16="http://schemas.microsoft.com/office/drawing/2014/main" id="{C7335449-D812-E016-6511-BBAD56067586}"/>
                </a:ext>
              </a:extLst>
            </p:cNvPr>
            <p:cNvSpPr/>
            <p:nvPr/>
          </p:nvSpPr>
          <p:spPr>
            <a:xfrm>
              <a:off x="1055440" y="3771032"/>
              <a:ext cx="1440000" cy="14759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/>
                </a:rPr>
                <a:t>Treatment optimization</a:t>
              </a:r>
            </a:p>
          </p:txBody>
        </p:sp>
        <p:pic>
          <p:nvPicPr>
            <p:cNvPr id="80" name="Bild 73" descr="Pt0098_CT_RTSS_RTdose_VMAT.png">
              <a:extLst>
                <a:ext uri="{FF2B5EF4-FFF2-40B4-BE49-F238E27FC236}">
                  <a16:creationId xmlns:a16="http://schemas.microsoft.com/office/drawing/2014/main" id="{7BD06693-3114-45FA-D236-B984A91ED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7432" y="3822702"/>
              <a:ext cx="1296000" cy="865300"/>
            </a:xfrm>
            <a:prstGeom prst="rect">
              <a:avLst/>
            </a:prstGeom>
          </p:spPr>
        </p:pic>
      </p:grpSp>
      <p:cxnSp>
        <p:nvCxnSpPr>
          <p:cNvPr id="81" name="Straight Arrow Connector 66">
            <a:extLst>
              <a:ext uri="{FF2B5EF4-FFF2-40B4-BE49-F238E27FC236}">
                <a16:creationId xmlns:a16="http://schemas.microsoft.com/office/drawing/2014/main" id="{8AAFC40B-74A6-12C7-F12E-90515387B41A}"/>
              </a:ext>
            </a:extLst>
          </p:cNvPr>
          <p:cNvCxnSpPr/>
          <p:nvPr/>
        </p:nvCxnSpPr>
        <p:spPr>
          <a:xfrm>
            <a:off x="7650697" y="2411884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66">
            <a:extLst>
              <a:ext uri="{FF2B5EF4-FFF2-40B4-BE49-F238E27FC236}">
                <a16:creationId xmlns:a16="http://schemas.microsoft.com/office/drawing/2014/main" id="{1C07ADDF-51B8-F951-36CF-C82A693C30FC}"/>
              </a:ext>
            </a:extLst>
          </p:cNvPr>
          <p:cNvCxnSpPr/>
          <p:nvPr/>
        </p:nvCxnSpPr>
        <p:spPr>
          <a:xfrm>
            <a:off x="7650858" y="4500116"/>
            <a:ext cx="108028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42">
            <a:extLst>
              <a:ext uri="{FF2B5EF4-FFF2-40B4-BE49-F238E27FC236}">
                <a16:creationId xmlns:a16="http://schemas.microsoft.com/office/drawing/2014/main" id="{DEDA7DAF-C972-3DC1-39FE-D0772D5589E9}"/>
              </a:ext>
            </a:extLst>
          </p:cNvPr>
          <p:cNvSpPr/>
          <p:nvPr/>
        </p:nvSpPr>
        <p:spPr>
          <a:xfrm>
            <a:off x="372481" y="5445224"/>
            <a:ext cx="2698284" cy="338554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Automatic segmentation</a:t>
            </a:r>
          </a:p>
        </p:txBody>
      </p:sp>
      <p:sp>
        <p:nvSpPr>
          <p:cNvPr id="84" name="Rectangle 147">
            <a:extLst>
              <a:ext uri="{FF2B5EF4-FFF2-40B4-BE49-F238E27FC236}">
                <a16:creationId xmlns:a16="http://schemas.microsoft.com/office/drawing/2014/main" id="{92672FA4-4408-9EDF-4AF0-A823D7B13F72}"/>
              </a:ext>
            </a:extLst>
          </p:cNvPr>
          <p:cNvSpPr/>
          <p:nvPr/>
        </p:nvSpPr>
        <p:spPr>
          <a:xfrm>
            <a:off x="373380" y="5106670"/>
            <a:ext cx="2698284" cy="338554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Synthetic CT generation</a:t>
            </a:r>
          </a:p>
        </p:txBody>
      </p:sp>
      <p:sp>
        <p:nvSpPr>
          <p:cNvPr id="85" name="Rectangle 153">
            <a:extLst>
              <a:ext uri="{FF2B5EF4-FFF2-40B4-BE49-F238E27FC236}">
                <a16:creationId xmlns:a16="http://schemas.microsoft.com/office/drawing/2014/main" id="{8EC79E78-CDB2-1753-69B0-48DA3200869B}"/>
              </a:ext>
            </a:extLst>
          </p:cNvPr>
          <p:cNvSpPr/>
          <p:nvPr/>
        </p:nvSpPr>
        <p:spPr>
          <a:xfrm>
            <a:off x="370287" y="5727314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Dose calculation</a:t>
            </a:r>
          </a:p>
        </p:txBody>
      </p:sp>
      <p:sp>
        <p:nvSpPr>
          <p:cNvPr id="86" name="Right Brace 157">
            <a:extLst>
              <a:ext uri="{FF2B5EF4-FFF2-40B4-BE49-F238E27FC236}">
                <a16:creationId xmlns:a16="http://schemas.microsoft.com/office/drawing/2014/main" id="{9232C9D3-2F81-0838-D8CB-5F54009FEBC7}"/>
              </a:ext>
            </a:extLst>
          </p:cNvPr>
          <p:cNvSpPr/>
          <p:nvPr/>
        </p:nvSpPr>
        <p:spPr>
          <a:xfrm>
            <a:off x="10131487" y="1718880"/>
            <a:ext cx="420447" cy="3420240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7">
            <a:extLst>
              <a:ext uri="{FF2B5EF4-FFF2-40B4-BE49-F238E27FC236}">
                <a16:creationId xmlns:a16="http://schemas.microsoft.com/office/drawing/2014/main" id="{A31B348D-14CD-5498-11E8-4BA84D66F596}"/>
              </a:ext>
            </a:extLst>
          </p:cNvPr>
          <p:cNvSpPr/>
          <p:nvPr/>
        </p:nvSpPr>
        <p:spPr>
          <a:xfrm>
            <a:off x="10625022" y="3059956"/>
            <a:ext cx="1440000" cy="7550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/>
              </a:rPr>
              <a:t>Follow up</a:t>
            </a:r>
          </a:p>
        </p:txBody>
      </p:sp>
      <p:sp>
        <p:nvSpPr>
          <p:cNvPr id="88" name="Rectangle 159">
            <a:extLst>
              <a:ext uri="{FF2B5EF4-FFF2-40B4-BE49-F238E27FC236}">
                <a16:creationId xmlns:a16="http://schemas.microsoft.com/office/drawing/2014/main" id="{D7D88205-7E97-D0FF-0DE1-59255CDC0D8B}"/>
              </a:ext>
            </a:extLst>
          </p:cNvPr>
          <p:cNvSpPr/>
          <p:nvPr/>
        </p:nvSpPr>
        <p:spPr>
          <a:xfrm>
            <a:off x="356445" y="4805100"/>
            <a:ext cx="230499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68200"/>
                </a:solidFill>
              </a:rPr>
              <a:t>Outcome prediction</a:t>
            </a:r>
          </a:p>
        </p:txBody>
      </p:sp>
      <p:sp>
        <p:nvSpPr>
          <p:cNvPr id="89" name="Rectangle 160">
            <a:extLst>
              <a:ext uri="{FF2B5EF4-FFF2-40B4-BE49-F238E27FC236}">
                <a16:creationId xmlns:a16="http://schemas.microsoft.com/office/drawing/2014/main" id="{AC3249F6-D623-DE53-37C1-8722FA3183A5}"/>
              </a:ext>
            </a:extLst>
          </p:cNvPr>
          <p:cNvSpPr/>
          <p:nvPr/>
        </p:nvSpPr>
        <p:spPr>
          <a:xfrm>
            <a:off x="522003" y="2555900"/>
            <a:ext cx="1447132" cy="1746201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C000"/>
              </a:solidFill>
            </a:endParaRPr>
          </a:p>
        </p:txBody>
      </p:sp>
      <p:sp>
        <p:nvSpPr>
          <p:cNvPr id="90" name="Rectangle 162">
            <a:extLst>
              <a:ext uri="{FF2B5EF4-FFF2-40B4-BE49-F238E27FC236}">
                <a16:creationId xmlns:a16="http://schemas.microsoft.com/office/drawing/2014/main" id="{9DA1CE9E-2824-E5AE-2992-B392E14C5326}"/>
              </a:ext>
            </a:extLst>
          </p:cNvPr>
          <p:cNvSpPr/>
          <p:nvPr/>
        </p:nvSpPr>
        <p:spPr>
          <a:xfrm>
            <a:off x="6212612" y="1700957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1" name="Rectangle 163">
            <a:extLst>
              <a:ext uri="{FF2B5EF4-FFF2-40B4-BE49-F238E27FC236}">
                <a16:creationId xmlns:a16="http://schemas.microsoft.com/office/drawing/2014/main" id="{C5C43A9B-CF15-6427-353F-D6A18C0D886C}"/>
              </a:ext>
            </a:extLst>
          </p:cNvPr>
          <p:cNvSpPr/>
          <p:nvPr/>
        </p:nvSpPr>
        <p:spPr>
          <a:xfrm>
            <a:off x="6216321" y="3743363"/>
            <a:ext cx="1447132" cy="14659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2" name="Rectangle 164">
            <a:extLst>
              <a:ext uri="{FF2B5EF4-FFF2-40B4-BE49-F238E27FC236}">
                <a16:creationId xmlns:a16="http://schemas.microsoft.com/office/drawing/2014/main" id="{603F3C8D-878D-6A47-76DE-D18D995A0FB5}"/>
              </a:ext>
            </a:extLst>
          </p:cNvPr>
          <p:cNvSpPr/>
          <p:nvPr/>
        </p:nvSpPr>
        <p:spPr>
          <a:xfrm>
            <a:off x="482400" y="2512800"/>
            <a:ext cx="1533599" cy="18359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3" name="Rectangle 166">
            <a:extLst>
              <a:ext uri="{FF2B5EF4-FFF2-40B4-BE49-F238E27FC236}">
                <a16:creationId xmlns:a16="http://schemas.microsoft.com/office/drawing/2014/main" id="{93B33DCD-5D78-57ED-ABF1-E095D211F19C}"/>
              </a:ext>
            </a:extLst>
          </p:cNvPr>
          <p:cNvSpPr/>
          <p:nvPr/>
        </p:nvSpPr>
        <p:spPr>
          <a:xfrm>
            <a:off x="3700284" y="1786563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4" name="Rectangle 167">
            <a:extLst>
              <a:ext uri="{FF2B5EF4-FFF2-40B4-BE49-F238E27FC236}">
                <a16:creationId xmlns:a16="http://schemas.microsoft.com/office/drawing/2014/main" id="{8D84EA0E-8603-866D-03E9-28821F74AFBC}"/>
              </a:ext>
            </a:extLst>
          </p:cNvPr>
          <p:cNvSpPr/>
          <p:nvPr/>
        </p:nvSpPr>
        <p:spPr>
          <a:xfrm>
            <a:off x="3704914" y="3859851"/>
            <a:ext cx="1447132" cy="126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5" name="Rectangle 168">
            <a:extLst>
              <a:ext uri="{FF2B5EF4-FFF2-40B4-BE49-F238E27FC236}">
                <a16:creationId xmlns:a16="http://schemas.microsoft.com/office/drawing/2014/main" id="{0EB24C5C-4123-CB98-67A8-1C10F4502EE9}"/>
              </a:ext>
            </a:extLst>
          </p:cNvPr>
          <p:cNvSpPr/>
          <p:nvPr/>
        </p:nvSpPr>
        <p:spPr>
          <a:xfrm>
            <a:off x="447361" y="2478975"/>
            <a:ext cx="1611839" cy="1905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>
              <a:solidFill>
                <a:srgbClr val="FF0000"/>
              </a:solidFill>
            </a:endParaRPr>
          </a:p>
        </p:txBody>
      </p:sp>
      <p:sp>
        <p:nvSpPr>
          <p:cNvPr id="96" name="Rectangle 169">
            <a:extLst>
              <a:ext uri="{FF2B5EF4-FFF2-40B4-BE49-F238E27FC236}">
                <a16:creationId xmlns:a16="http://schemas.microsoft.com/office/drawing/2014/main" id="{A8DA203A-86A9-B574-21E1-294946F200ED}"/>
              </a:ext>
            </a:extLst>
          </p:cNvPr>
          <p:cNvSpPr/>
          <p:nvPr/>
        </p:nvSpPr>
        <p:spPr>
          <a:xfrm>
            <a:off x="6170400" y="1663201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7" name="Rectangle 170">
            <a:extLst>
              <a:ext uri="{FF2B5EF4-FFF2-40B4-BE49-F238E27FC236}">
                <a16:creationId xmlns:a16="http://schemas.microsoft.com/office/drawing/2014/main" id="{88DBB88C-711D-B36A-67A7-6EE08E917D68}"/>
              </a:ext>
            </a:extLst>
          </p:cNvPr>
          <p:cNvSpPr/>
          <p:nvPr/>
        </p:nvSpPr>
        <p:spPr>
          <a:xfrm>
            <a:off x="6175554" y="3696425"/>
            <a:ext cx="1533600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8" name="Rectangle 171">
            <a:extLst>
              <a:ext uri="{FF2B5EF4-FFF2-40B4-BE49-F238E27FC236}">
                <a16:creationId xmlns:a16="http://schemas.microsoft.com/office/drawing/2014/main" id="{95FFE6F7-60CC-8855-6B96-E143425197A8}"/>
              </a:ext>
            </a:extLst>
          </p:cNvPr>
          <p:cNvSpPr/>
          <p:nvPr/>
        </p:nvSpPr>
        <p:spPr>
          <a:xfrm>
            <a:off x="10578222" y="3021878"/>
            <a:ext cx="1533600" cy="837973"/>
          </a:xfrm>
          <a:prstGeom prst="rect">
            <a:avLst/>
          </a:prstGeom>
          <a:noFill/>
          <a:ln w="38100">
            <a:solidFill>
              <a:srgbClr val="E682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99" name="Rectangle 172">
            <a:extLst>
              <a:ext uri="{FF2B5EF4-FFF2-40B4-BE49-F238E27FC236}">
                <a16:creationId xmlns:a16="http://schemas.microsoft.com/office/drawing/2014/main" id="{4BA400A0-798D-2AFB-25C6-243BB569D088}"/>
              </a:ext>
            </a:extLst>
          </p:cNvPr>
          <p:cNvSpPr/>
          <p:nvPr/>
        </p:nvSpPr>
        <p:spPr>
          <a:xfrm>
            <a:off x="370287" y="6042774"/>
            <a:ext cx="477403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Motion tracking and prediction</a:t>
            </a:r>
          </a:p>
        </p:txBody>
      </p:sp>
      <p:sp>
        <p:nvSpPr>
          <p:cNvPr id="100" name="Rectangle 173">
            <a:extLst>
              <a:ext uri="{FF2B5EF4-FFF2-40B4-BE49-F238E27FC236}">
                <a16:creationId xmlns:a16="http://schemas.microsoft.com/office/drawing/2014/main" id="{7A9A28CF-5190-645D-6C99-6B92731091A4}"/>
              </a:ext>
            </a:extLst>
          </p:cNvPr>
          <p:cNvSpPr/>
          <p:nvPr/>
        </p:nvSpPr>
        <p:spPr>
          <a:xfrm>
            <a:off x="8738191" y="3852044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1" name="Rectangle 174">
            <a:extLst>
              <a:ext uri="{FF2B5EF4-FFF2-40B4-BE49-F238E27FC236}">
                <a16:creationId xmlns:a16="http://schemas.microsoft.com/office/drawing/2014/main" id="{83521EA1-FC2D-9D08-61AA-CED685E62AD7}"/>
              </a:ext>
            </a:extLst>
          </p:cNvPr>
          <p:cNvSpPr/>
          <p:nvPr/>
        </p:nvSpPr>
        <p:spPr>
          <a:xfrm>
            <a:off x="8738191" y="1844711"/>
            <a:ext cx="1268146" cy="126780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  <p:sp>
        <p:nvSpPr>
          <p:cNvPr id="102" name="Rectangle 175">
            <a:extLst>
              <a:ext uri="{FF2B5EF4-FFF2-40B4-BE49-F238E27FC236}">
                <a16:creationId xmlns:a16="http://schemas.microsoft.com/office/drawing/2014/main" id="{83B0B8EF-C3BF-67DD-6B04-26ED52E363E0}"/>
              </a:ext>
            </a:extLst>
          </p:cNvPr>
          <p:cNvSpPr/>
          <p:nvPr/>
        </p:nvSpPr>
        <p:spPr>
          <a:xfrm>
            <a:off x="399697" y="2429798"/>
            <a:ext cx="1710000" cy="202051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 err="1"/>
          </a:p>
        </p:txBody>
      </p:sp>
    </p:spTree>
    <p:extLst>
      <p:ext uri="{BB962C8B-B14F-4D97-AF65-F5344CB8AC3E}">
        <p14:creationId xmlns:p14="http://schemas.microsoft.com/office/powerpoint/2010/main" val="33938306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9.9|9.7|14"/>
</p:tagLst>
</file>

<file path=ppt/theme/theme1.xml><?xml version="1.0" encoding="utf-8"?>
<a:theme xmlns:a="http://schemas.openxmlformats.org/drawingml/2006/main" name="LMU">
  <a:themeElements>
    <a:clrScheme name="Benutzerdefiniert 222">
      <a:dk1>
        <a:sysClr val="windowText" lastClr="000000"/>
      </a:dk1>
      <a:lt1>
        <a:sysClr val="window" lastClr="FFFFFF"/>
      </a:lt1>
      <a:dk2>
        <a:srgbClr val="9D9D9D"/>
      </a:dk2>
      <a:lt2>
        <a:srgbClr val="D0D0D0"/>
      </a:lt2>
      <a:accent1>
        <a:srgbClr val="007E36"/>
      </a:accent1>
      <a:accent2>
        <a:srgbClr val="59AB7C"/>
      </a:accent2>
      <a:accent3>
        <a:srgbClr val="A6D2B9"/>
      </a:accent3>
      <a:accent4>
        <a:srgbClr val="A6CA56"/>
      </a:accent4>
      <a:accent5>
        <a:srgbClr val="C5DC91"/>
      </a:accent5>
      <a:accent6>
        <a:srgbClr val="E0ECC4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5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err="1" smtClean="0"/>
        </a:defPPr>
      </a:lstStyle>
    </a:txDef>
  </a:objectDefaults>
  <a:extraClrSchemeLst/>
  <a:custClrLst>
    <a:custClr name="Orange">
      <a:srgbClr val="E68200"/>
    </a:custClr>
    <a:custClr name="Orange 65%">
      <a:srgbClr val="EFAE59"/>
    </a:custClr>
    <a:custClr name="Lila">
      <a:srgbClr val="863776"/>
    </a:custClr>
    <a:custClr name="Lila 65%">
      <a:srgbClr val="B07DA6"/>
    </a:custClr>
    <a:custClr name="Gelb">
      <a:srgbClr val="FDC500"/>
    </a:custClr>
    <a:custClr name="Gelb 65%">
      <a:srgbClr val="FED959"/>
    </a:custClr>
    <a:custClr name="Rosa">
      <a:srgbClr val="F6AA8A"/>
    </a:custClr>
    <a:custClr name="Rosa 65%">
      <a:srgbClr val="F9C8B3"/>
    </a:custClr>
    <a:custClr name="Pink">
      <a:srgbClr val="E60060"/>
    </a:custClr>
    <a:custClr name="Pink 65%">
      <a:srgbClr val="EF5997"/>
    </a:custClr>
    <a:custClr name="Rostrot">
      <a:srgbClr val="9C1006"/>
    </a:custClr>
    <a:custClr name="Rostrot 65%">
      <a:srgbClr val="BF635D"/>
    </a:custClr>
    <a:custClr name="Flieder">
      <a:srgbClr val="5F388E"/>
    </a:custClr>
    <a:custClr name="Flieder 65%">
      <a:srgbClr val="977DB5"/>
    </a:custClr>
    <a:custClr name="Hellblau">
      <a:srgbClr val="29BDEF"/>
    </a:custClr>
    <a:custClr name="Hellblau 65%">
      <a:srgbClr val="74D4F5"/>
    </a:custClr>
    <a:custClr name="Petrol">
      <a:srgbClr val="007188"/>
    </a:custClr>
    <a:custClr name="Petrol 65%">
      <a:srgbClr val="59A3B2"/>
    </a:custClr>
    <a:custClr name="Olivgrün">
      <a:srgbClr val="5C6833"/>
    </a:custClr>
    <a:custClr name="Olivgrün 65%">
      <a:srgbClr val="959D7A"/>
    </a:custClr>
    <a:custClr name="Mittelbraun">
      <a:srgbClr val="77482D"/>
    </a:custClr>
    <a:custClr name="Mittelbraun 65%">
      <a:srgbClr val="A68876"/>
    </a:custClr>
  </a:custClrLst>
  <a:extLst>
    <a:ext uri="{05A4C25C-085E-4340-85A3-A5531E510DB2}">
      <thm15:themeFamily xmlns:thm15="http://schemas.microsoft.com/office/thememl/2012/main" name="LMU Klinikum_PowerPoint_16x9.potx" id="{10DD0EC3-A2FC-4DB9-96E2-3E013604DDEB}" vid="{DF7B04B0-7EF3-4205-988B-84CE49114099}"/>
    </a:ext>
  </a:extLst>
</a:theme>
</file>

<file path=ppt/theme/theme2.xml><?xml version="1.0" encoding="utf-8"?>
<a:theme xmlns:a="http://schemas.openxmlformats.org/drawingml/2006/main" name="Office">
  <a:themeElements>
    <a:clrScheme name="Benutzerdefiniert 222">
      <a:dk1>
        <a:sysClr val="windowText" lastClr="000000"/>
      </a:dk1>
      <a:lt1>
        <a:sysClr val="window" lastClr="FFFFFF"/>
      </a:lt1>
      <a:dk2>
        <a:srgbClr val="9D9D9D"/>
      </a:dk2>
      <a:lt2>
        <a:srgbClr val="D0D0D0"/>
      </a:lt2>
      <a:accent1>
        <a:srgbClr val="007E36"/>
      </a:accent1>
      <a:accent2>
        <a:srgbClr val="59AB7C"/>
      </a:accent2>
      <a:accent3>
        <a:srgbClr val="A6D2B9"/>
      </a:accent3>
      <a:accent4>
        <a:srgbClr val="A6CA56"/>
      </a:accent4>
      <a:accent5>
        <a:srgbClr val="C5DC91"/>
      </a:accent5>
      <a:accent6>
        <a:srgbClr val="E0ECC4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22">
      <a:dk1>
        <a:sysClr val="windowText" lastClr="000000"/>
      </a:dk1>
      <a:lt1>
        <a:sysClr val="window" lastClr="FFFFFF"/>
      </a:lt1>
      <a:dk2>
        <a:srgbClr val="9D9D9D"/>
      </a:dk2>
      <a:lt2>
        <a:srgbClr val="D0D0D0"/>
      </a:lt2>
      <a:accent1>
        <a:srgbClr val="007E36"/>
      </a:accent1>
      <a:accent2>
        <a:srgbClr val="59AB7C"/>
      </a:accent2>
      <a:accent3>
        <a:srgbClr val="A6D2B9"/>
      </a:accent3>
      <a:accent4>
        <a:srgbClr val="A6CA56"/>
      </a:accent4>
      <a:accent5>
        <a:srgbClr val="C5DC91"/>
      </a:accent5>
      <a:accent6>
        <a:srgbClr val="E0ECC4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1406</Words>
  <Application>Microsoft Macintosh PowerPoint</Application>
  <PresentationFormat>Breitbild</PresentationFormat>
  <Paragraphs>376</Paragraphs>
  <Slides>18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LMU CompatilFact</vt:lpstr>
      <vt:lpstr>Verdana</vt:lpstr>
      <vt:lpstr>Wingdings</vt:lpstr>
      <vt:lpstr>LMU</vt:lpstr>
      <vt:lpstr>PowerPoint-Präsentation</vt:lpstr>
      <vt:lpstr>AI applications in adaptive image-guided radiotherapy</vt:lpstr>
      <vt:lpstr>AI applications in adaptive image-guided radiotherapy</vt:lpstr>
      <vt:lpstr>Outcome prediction</vt:lpstr>
      <vt:lpstr>AI applications in adaptive image-guided radiotherapy</vt:lpstr>
      <vt:lpstr>Synthetic CT generation</vt:lpstr>
      <vt:lpstr>Synthetic CT generation</vt:lpstr>
      <vt:lpstr>CBCT dose reduction</vt:lpstr>
      <vt:lpstr>AI applications in adaptive image-guided radiotherapy</vt:lpstr>
      <vt:lpstr>Automatic segmentation</vt:lpstr>
      <vt:lpstr>Automatic segmentation</vt:lpstr>
      <vt:lpstr>AI applications in adaptive image-guided radiotherapy</vt:lpstr>
      <vt:lpstr>Dose estimation for MR-guided proton therapy </vt:lpstr>
      <vt:lpstr>AI applications in adaptive image-guided radiotherapy</vt:lpstr>
      <vt:lpstr>Motion tracking and prediction</vt:lpstr>
      <vt:lpstr>Motion tracking and prediction</vt:lpstr>
      <vt:lpstr>AI applications in image-guided radiotherapy</vt:lpstr>
      <vt:lpstr>Acknowledgements</vt:lpstr>
    </vt:vector>
  </TitlesOfParts>
  <Company>Klinikum der Universitaet Muenchen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hthun</dc:creator>
  <cp:lastModifiedBy>Christopher Kurz</cp:lastModifiedBy>
  <cp:revision>767</cp:revision>
  <dcterms:created xsi:type="dcterms:W3CDTF">2020-02-12T10:35:02Z</dcterms:created>
  <dcterms:modified xsi:type="dcterms:W3CDTF">2023-10-16T15:18:35Z</dcterms:modified>
</cp:coreProperties>
</file>