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4E_8E589329.xml" ContentType="application/vnd.ms-powerpoint.comments+xml"/>
  <Override PartName="/ppt/comments/modernComment_19A_A3AD5C0E.xml" ContentType="application/vnd.ms-powerpoint.comments+xml"/>
  <Override PartName="/ppt/comments/modernComment_19B_DF91E03E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8C_B6C4237B.xml" ContentType="application/vnd.ms-powerpoint.comments+xml"/>
  <Override PartName="/ppt/comments/modernComment_18D_E355668B.xml" ContentType="application/vnd.ms-powerpoint.comments+xml"/>
  <Override PartName="/ppt/comments/modernComment_158_1E76DE78.xml" ContentType="application/vnd.ms-powerpoint.comments+xml"/>
  <Override PartName="/ppt/comments/modernComment_178_DAFB9467.xml" ContentType="application/vnd.ms-powerpoint.comments+xml"/>
  <Override PartName="/ppt/comments/modernComment_195_5B30022E.xml" ContentType="application/vnd.ms-powerpoint.comments+xml"/>
  <Override PartName="/ppt/comments/modernComment_16A_5C8C75B6.xml" ContentType="application/vnd.ms-powerpoint.comments+xml"/>
  <Override PartName="/ppt/comments/modernComment_199_A60F098C.xml" ContentType="application/vnd.ms-powerpoint.comments+xml"/>
  <Override PartName="/ppt/comments/modernComment_194_CEB5CC07.xml" ContentType="application/vnd.ms-powerpoint.comments+xml"/>
  <Override PartName="/ppt/comments/modernComment_1A5_1EE5347E.xml" ContentType="application/vnd.ms-powerpoint.comments+xml"/>
  <Override PartName="/ppt/comments/modernComment_196_3B58F15A.xml" ContentType="application/vnd.ms-powerpoint.comments+xml"/>
  <Override PartName="/ppt/comments/modernComment_198_86ABDB0A.xml" ContentType="application/vnd.ms-powerpoint.comments+xml"/>
  <Override PartName="/ppt/comments/modernComment_15E_C522099D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modernComment_1A3_6F880894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35"/>
  </p:notesMasterIdLst>
  <p:handoutMasterIdLst>
    <p:handoutMasterId r:id="rId36"/>
  </p:handoutMasterIdLst>
  <p:sldIdLst>
    <p:sldId id="334" r:id="rId4"/>
    <p:sldId id="410" r:id="rId5"/>
    <p:sldId id="411" r:id="rId6"/>
    <p:sldId id="396" r:id="rId7"/>
    <p:sldId id="357" r:id="rId8"/>
    <p:sldId id="397" r:id="rId9"/>
    <p:sldId id="344" r:id="rId10"/>
    <p:sldId id="402" r:id="rId11"/>
    <p:sldId id="376" r:id="rId12"/>
    <p:sldId id="414" r:id="rId13"/>
    <p:sldId id="417" r:id="rId14"/>
    <p:sldId id="405" r:id="rId15"/>
    <p:sldId id="362" r:id="rId16"/>
    <p:sldId id="409" r:id="rId17"/>
    <p:sldId id="404" r:id="rId18"/>
    <p:sldId id="421" r:id="rId19"/>
    <p:sldId id="359" r:id="rId20"/>
    <p:sldId id="420" r:id="rId21"/>
    <p:sldId id="406" r:id="rId22"/>
    <p:sldId id="408" r:id="rId23"/>
    <p:sldId id="400" r:id="rId24"/>
    <p:sldId id="412" r:id="rId25"/>
    <p:sldId id="350" r:id="rId26"/>
    <p:sldId id="389" r:id="rId27"/>
    <p:sldId id="422" r:id="rId28"/>
    <p:sldId id="349" r:id="rId29"/>
    <p:sldId id="356" r:id="rId30"/>
    <p:sldId id="352" r:id="rId31"/>
    <p:sldId id="387" r:id="rId32"/>
    <p:sldId id="415" r:id="rId33"/>
    <p:sldId id="419" r:id="rId34"/>
  </p:sldIdLst>
  <p:sldSz cx="12192000" cy="6858000"/>
  <p:notesSz cx="6858000" cy="9144000"/>
  <p:custDataLst>
    <p:tags r:id="rId3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" id="{B876642A-CAE4-49D5-8EEE-113F5705A5F2}">
          <p14:sldIdLst>
            <p14:sldId id="334"/>
            <p14:sldId id="410"/>
            <p14:sldId id="411"/>
            <p14:sldId id="396"/>
            <p14:sldId id="357"/>
            <p14:sldId id="397"/>
            <p14:sldId id="344"/>
            <p14:sldId id="402"/>
            <p14:sldId id="376"/>
            <p14:sldId id="414"/>
            <p14:sldId id="417"/>
            <p14:sldId id="405"/>
            <p14:sldId id="362"/>
            <p14:sldId id="409"/>
            <p14:sldId id="404"/>
            <p14:sldId id="421"/>
            <p14:sldId id="359"/>
            <p14:sldId id="420"/>
            <p14:sldId id="406"/>
            <p14:sldId id="408"/>
            <p14:sldId id="400"/>
            <p14:sldId id="412"/>
          </p14:sldIdLst>
        </p14:section>
        <p14:section name="Introduction to Proton Therapy" id="{39D5ADB3-DA69-460C-A06D-3683522E5CF4}">
          <p14:sldIdLst>
            <p14:sldId id="350"/>
            <p14:sldId id="389"/>
            <p14:sldId id="422"/>
            <p14:sldId id="349"/>
            <p14:sldId id="356"/>
          </p14:sldIdLst>
        </p14:section>
        <p14:section name="SER-PGT" id="{9B0A1451-528D-4F0E-9A32-E1981A2C25C3}">
          <p14:sldIdLst>
            <p14:sldId id="352"/>
            <p14:sldId id="387"/>
            <p14:sldId id="415"/>
            <p14:sldId id="419"/>
          </p14:sldIdLst>
        </p14:section>
        <p14:section name="Rangeestimation" id="{410B5698-6112-4699-B78F-FAAA263B820A}">
          <p14:sldIdLst/>
        </p14:section>
        <p14:section name="SPestimation" id="{2349CC52-8A2C-4A19-B453-60EE2CB4FEFC}">
          <p14:sldIdLst/>
        </p14:section>
        <p14:section name="procedures" id="{0BE6AED9-5DAB-4F67-BA4A-1ED8907C56AE}">
          <p14:sldIdLst/>
        </p14:section>
        <p14:section name="Hyperparameter optimization" id="{75369F53-4EA8-4805-967B-34ED8B0DAC9A}">
          <p14:sldIdLst/>
        </p14:section>
        <p14:section name="Conclusion and Outlook" id="{AB505544-7F5D-46C1-8CFB-CAA9A83B112E}">
          <p14:sldIdLst/>
        </p14:section>
        <p14:section name="Schlussfolien" id="{5875F8BC-CE0C-4DA9-A7F2-7873CB727C8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7B953-1DF4-8E25-2FD7-461A6661F625}" name="user" initials="u" userId="user" providerId="None"/>
  <p188:author id="{80BFD66C-3468-861C-FDCB-B7B4DDC7B0A7}" name="julius.werner@student.uni-luebeck.de" initials="jl" userId="S::julius.werner@student.uni-luebeck.de::fb536c06-a9d5-4e46-9545-ba1a4e646325" providerId="AD"/>
  <p188:author id="{C77F28AE-7BA3-0960-9BD6-0DAAAE3B80D9}" name="Friedemann Werner" initials="FW" userId="S::friedemann.werner@uni-luebeck.de::b8521862-be10-4020-b442-b119c46cc6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343"/>
    <a:srgbClr val="5F93A0"/>
    <a:srgbClr val="99AFAB"/>
    <a:srgbClr val="98AFAB"/>
    <a:srgbClr val="ECDA88"/>
    <a:srgbClr val="2E2EFF"/>
    <a:srgbClr val="0F4452"/>
    <a:srgbClr val="E52638"/>
    <a:srgbClr val="5E878F"/>
    <a:srgbClr val="CCD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6008" autoAdjust="0"/>
  </p:normalViewPr>
  <p:slideViewPr>
    <p:cSldViewPr snapToGrid="0" showGuides="1">
      <p:cViewPr varScale="1">
        <p:scale>
          <a:sx n="106" d="100"/>
          <a:sy n="106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670"/>
    </p:cViewPr>
  </p:sorterViewPr>
  <p:notesViewPr>
    <p:cSldViewPr snapToGrid="0">
      <p:cViewPr varScale="1">
        <p:scale>
          <a:sx n="80" d="100"/>
          <a:sy n="80" d="100"/>
        </p:scale>
        <p:origin x="28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omments/modernComment_14E_8E58932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0BC45F2-AD52-44D8-A728-278ECA131318}" authorId="{80BFD66C-3468-861C-FDCB-B7B4DDC7B0A7}" status="resolved" created="2023-09-24T18:29:19.156">
    <pc:sldMkLst xmlns:pc="http://schemas.microsoft.com/office/powerpoint/2013/main/command">
      <pc:docMk/>
      <pc:sldMk cId="2388169513" sldId="334"/>
    </pc:sldMkLst>
    <p188:txBody>
      <a:bodyPr/>
      <a:lstStyle/>
      <a:p>
        <a:r>
          <a:rPr lang="en-US"/>
          <a:t>General style: ":" before equations or not</a:t>
        </a:r>
      </a:p>
    </p188:txBody>
  </p188:cm>
  <p188:cm id="{8F5AB3C6-DB52-4527-90BA-183C56C6EFF1}" authorId="{F5B7B953-1DF4-8E25-2FD7-461A6661F625}" created="2023-10-13T13:10:42.235">
    <pc:sldMkLst xmlns:pc="http://schemas.microsoft.com/office/powerpoint/2013/main/command">
      <pc:docMk/>
      <pc:sldMk cId="2388169513" sldId="334"/>
    </pc:sldMkLst>
    <p188:txBody>
      <a:bodyPr/>
      <a:lstStyle/>
      <a:p>
        <a:r>
          <a:rPr lang="en-DE"/>
          <a:t>general: axis labels!</a:t>
        </a:r>
      </a:p>
    </p188:txBody>
  </p188:cm>
</p188:cmLst>
</file>

<file path=ppt/comments/modernComment_158_1E76DE7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ACCF59-8213-4862-9E5E-9AA44B3B214A}" authorId="{80BFD66C-3468-861C-FDCB-B7B4DDC7B0A7}" status="resolved" created="2023-09-24T19:43:03.97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11106680" sldId="344"/>
      <ac:picMk id="10" creationId="{2C57AA40-B7F5-4E2F-51CD-B164907E5546}"/>
    </ac:deMkLst>
    <p188:replyLst>
      <p188:reply id="{BA9DB0B4-1253-49D2-B5C7-51E98579F369}" authorId="{80BFD66C-3468-861C-FDCB-B7B4DDC7B0A7}" created="2023-09-24T19:44:59.192">
        <p188:txBody>
          <a:bodyPr/>
          <a:lstStyle/>
          <a:p>
            <a:r>
              <a:rPr lang="en-US"/>
              <a:t>Add t_0 detector (rectangle)</a:t>
            </a:r>
          </a:p>
        </p188:txBody>
      </p188:reply>
    </p188:replyLst>
    <p188:txBody>
      <a:bodyPr/>
      <a:lstStyle/>
      <a:p>
        <a:r>
          <a:rPr lang="en-US"/>
          <a:t>Gamma --&gt; t_gamma</a:t>
        </a:r>
      </a:p>
    </p188:txBody>
  </p188:cm>
</p188:cmLst>
</file>

<file path=ppt/comments/modernComment_15E_C52209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BAF9A3-FE59-4E69-A1CA-1B1285BAFDCC}" authorId="{80BFD66C-3468-861C-FDCB-B7B4DDC7B0A7}" created="2023-09-23T21:45:42.1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07342237" sldId="350"/>
      <ac:picMk id="10" creationId="{3C0D02F9-C429-4797-97EF-5DF369689B5D}"/>
    </ac:deMkLst>
    <p188:txBody>
      <a:bodyPr/>
      <a:lstStyle/>
      <a:p>
        <a:r>
          <a:rPr lang="en-US"/>
          <a:t>Wenn Zeit bleibt als ein Graph mit zwei y-Achsen</a:t>
        </a:r>
      </a:p>
    </p188:txBody>
  </p188:cm>
  <p188:cm id="{B5612DFF-BB4E-4DFF-BA90-28D691B70FF0}" authorId="{80BFD66C-3468-861C-FDCB-B7B4DDC7B0A7}" created="2023-09-24T19:27:37.1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07342237" sldId="350"/>
      <ac:spMk id="6" creationId="{FD34F155-1A80-2748-3053-DBEA0CC3138B}"/>
      <ac:txMk cp="0" len="38">
        <ac:context len="156" hash="4221796588"/>
      </ac:txMk>
    </ac:txMkLst>
    <p188:pos x="4268899" y="232416"/>
    <p188:txBody>
      <a:bodyPr/>
      <a:lstStyle/>
      <a:p>
        <a:r>
          <a:rPr lang="en-US"/>
          <a:t>Text zu klein für großen Saal?</a:t>
        </a:r>
      </a:p>
    </p188:txBody>
  </p188:cm>
  <p188:cm id="{3FEEBCC6-28FB-4230-BF29-0FBAB4B79D78}" authorId="{80BFD66C-3468-861C-FDCB-B7B4DDC7B0A7}" status="resolved" created="2023-09-24T19:28:17.439">
    <pc:sldMkLst xmlns:pc="http://schemas.microsoft.com/office/powerpoint/2013/main/command">
      <pc:docMk/>
      <pc:sldMk cId="3307342237" sldId="350"/>
    </pc:sldMkLst>
    <p188:txBody>
      <a:bodyPr/>
      <a:lstStyle/>
      <a:p>
        <a:r>
          <a:rPr lang="en-US"/>
          <a:t>Zu Abstract, Bild Beam + Kasten + BP</a:t>
        </a:r>
      </a:p>
    </p188:txBody>
  </p188:cm>
  <p188:cm id="{7A8FA2D0-AB04-4466-B2D4-FB7BD4AB663C}" authorId="{80BFD66C-3468-861C-FDCB-B7B4DDC7B0A7}" status="resolved" created="2023-09-24T19:31:46.244">
    <pc:sldMkLst xmlns:pc="http://schemas.microsoft.com/office/powerpoint/2013/main/command">
      <pc:docMk/>
      <pc:sldMk cId="3307342237" sldId="350"/>
    </pc:sldMkLst>
    <p188:txBody>
      <a:bodyPr/>
      <a:lstStyle/>
      <a:p>
        <a:r>
          <a:rPr lang="en-US"/>
          <a:t>arrangement</a:t>
        </a:r>
      </a:p>
    </p188:txBody>
  </p188:cm>
  <p188:cm id="{C290348B-B201-4AC8-80B0-ED2086044B0C}" authorId="{C77F28AE-7BA3-0960-9BD6-0DAAAE3B80D9}" created="2023-09-25T19:59:21.36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07342237" sldId="350"/>
      <ac:picMk id="12" creationId="{255AC6AF-7C57-4AAC-BA67-F920AA5D7DE3}"/>
    </ac:deMkLst>
    <p188:txBody>
      <a:bodyPr/>
      <a:lstStyle/>
      <a:p>
        <a:r>
          <a:rPr lang="de-DE"/>
          <a:t>Backup folie</a:t>
        </a:r>
      </a:p>
    </p188:txBody>
  </p188:cm>
</p188:cmLst>
</file>

<file path=ppt/comments/modernComment_16A_5C8C75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25DEE09-D56A-4341-BDB7-26E4C247775E}" authorId="{80BFD66C-3468-861C-FDCB-B7B4DDC7B0A7}" status="resolved" created="2023-09-24T18:27:28.68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52709046" sldId="362"/>
      <ac:picMk id="9" creationId="{9432DF0B-60D2-44CC-B17E-61851406FD93}"/>
    </ac:deMkLst>
    <p188:txBody>
      <a:bodyPr/>
      <a:lstStyle/>
      <a:p>
        <a:r>
          <a:rPr lang="en-US"/>
          <a:t>SP und Energie übereinander?</a:t>
        </a:r>
      </a:p>
    </p188:txBody>
  </p188:cm>
  <p188:cm id="{C15C700E-1523-458C-8094-8D3D152AB18A}" authorId="{C77F28AE-7BA3-0960-9BD6-0DAAAE3B80D9}" status="resolved" created="2023-09-27T06:41:03.604" complete="100000">
    <pc:sldMkLst xmlns:pc="http://schemas.microsoft.com/office/powerpoint/2013/main/command">
      <pc:docMk/>
      <pc:sldMk cId="1552709046" sldId="362"/>
    </pc:sldMkLst>
    <p188:txBody>
      <a:bodyPr/>
      <a:lstStyle/>
      <a:p>
        <a:r>
          <a:rPr lang="de-DE"/>
          <a:t>Bortfeld 1997</a:t>
        </a:r>
      </a:p>
    </p188:txBody>
  </p188:cm>
</p188:cmLst>
</file>

<file path=ppt/comments/modernComment_178_DAFB94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18D051-950C-4D0F-96D4-DDCDC7907777}" authorId="{80BFD66C-3468-861C-FDCB-B7B4DDC7B0A7}" status="resolved" created="2023-09-24T19:21:51.516" complete="100000">
    <pc:sldMkLst xmlns:pc="http://schemas.microsoft.com/office/powerpoint/2013/main/command">
      <pc:docMk/>
      <pc:sldMk cId="3673920615" sldId="376"/>
    </pc:sldMkLst>
    <p188:txBody>
      <a:bodyPr/>
      <a:lstStyle/>
      <a:p>
        <a:r>
          <a:rPr lang="en-US"/>
          <a:t>"only" model of photon transport (careful: transport is quite specific to simulations)</a:t>
        </a:r>
      </a:p>
    </p188:txBody>
  </p188:cm>
  <p188:cm id="{062B1546-6AA4-47EF-9C43-22C14D72ACAC}" authorId="{C77F28AE-7BA3-0960-9BD6-0DAAAE3B80D9}" status="resolved" created="2023-09-27T06:38:57" complete="100000">
    <pc:sldMkLst xmlns:pc="http://schemas.microsoft.com/office/powerpoint/2013/main/command">
      <pc:docMk/>
      <pc:sldMk cId="3673920615" sldId="376"/>
    </pc:sldMkLst>
    <p188:txBody>
      <a:bodyPr/>
      <a:lstStyle/>
      <a:p>
        <a:r>
          <a:rPr lang="de-DE"/>
          <a:t>Unknown, Measurement, Reconstruction</a:t>
        </a:r>
      </a:p>
    </p188:txBody>
  </p188:cm>
  <p188:cm id="{2DF9719B-5993-4E48-B1F1-368A606E09E3}" authorId="{F5B7B953-1DF4-8E25-2FD7-461A6661F625}" created="2023-10-13T20:16:25.310">
    <pc:sldMkLst xmlns:pc="http://schemas.microsoft.com/office/powerpoint/2013/main/command">
      <pc:docMk/>
      <pc:sldMk cId="3673920615" sldId="376"/>
    </pc:sldMkLst>
    <p188:txBody>
      <a:bodyPr/>
      <a:lstStyle/>
      <a:p>
        <a:r>
          <a:rPr lang="en-DE"/>
          <a:t>divide in two slides?
</a:t>
        </a:r>
      </a:p>
    </p188:txBody>
  </p188:cm>
  <p188:cm id="{A223048F-B89B-400E-9D0E-80A62E4A8BB1}" authorId="{F5B7B953-1DF4-8E25-2FD7-461A6661F625}" status="resolved" created="2023-10-13T20:17:10.154" complete="100000">
    <pc:sldMkLst xmlns:pc="http://schemas.microsoft.com/office/powerpoint/2013/main/command">
      <pc:docMk/>
      <pc:sldMk cId="3673920615" sldId="376"/>
    </pc:sldMkLst>
    <p188:txBody>
      <a:bodyPr/>
      <a:lstStyle/>
      <a:p>
        <a:r>
          <a:rPr lang="en-DE"/>
          <a:t>animation for single steps?
</a:t>
        </a:r>
      </a:p>
    </p188:txBody>
  </p188:cm>
</p188:cmLst>
</file>

<file path=ppt/comments/modernComment_18C_B6C423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34799B-EB1D-4F3E-A5B1-191FFFB51DE0}" authorId="{80BFD66C-3468-861C-FDCB-B7B4DDC7B0A7}" status="resolved" created="2023-09-24T19:36:21.33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66307451" sldId="396"/>
      <ac:grpSpMk id="24" creationId="{DE784B9A-F414-D92A-6176-295036EF6CEB}"/>
    </ac:deMkLst>
    <p188:txBody>
      <a:bodyPr/>
      <a:lstStyle/>
      <a:p>
        <a:r>
          <a:rPr lang="en-US"/>
          <a:t>Rework figure</a:t>
        </a:r>
      </a:p>
    </p188:txBody>
  </p188:cm>
</p188:cmLst>
</file>

<file path=ppt/comments/modernComment_18D_E35566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B2A579-BC76-4465-98D6-CA6DD48E70BA}" authorId="{80BFD66C-3468-861C-FDCB-B7B4DDC7B0A7}" status="resolved" created="2023-09-24T19:40:25.9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14024843" sldId="397"/>
      <ac:picMk id="2" creationId="{D72E0D2E-25B9-74F4-C539-C423BF953BBF}"/>
    </ac:deMkLst>
    <p188:txBody>
      <a:bodyPr/>
      <a:lstStyle/>
      <a:p>
        <a:r>
          <a:rPr lang="en-US"/>
          <a:t>Remove detektor</a:t>
        </a:r>
      </a:p>
    </p188:txBody>
  </p188:cm>
</p188:cmLst>
</file>

<file path=ppt/comments/modernComment_194_CEB5CC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0D4035-AE9F-43DA-9383-95CA7F85B04A}" authorId="{80BFD66C-3468-861C-FDCB-B7B4DDC7B0A7}" status="resolved" created="2023-09-24T16:24:04.6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68020743" sldId="404"/>
      <ac:grpSpMk id="14" creationId="{C02DA7D6-AD0C-4815-9594-37374D9DB689}"/>
    </ac:deMkLst>
    <p188:txBody>
      <a:bodyPr/>
      <a:lstStyle/>
      <a:p>
        <a:r>
          <a:rPr lang="en-US"/>
          <a:t>Nur eins von beidden zeigen.</a:t>
        </a:r>
      </a:p>
    </p188:txBody>
  </p188:cm>
  <p188:cm id="{828DF00E-37C7-4FB9-9A86-A02ED8A1E23C}" authorId="{80BFD66C-3468-861C-FDCB-B7B4DDC7B0A7}" status="resolved" created="2023-09-24T17:05:27.998">
    <pc:sldMkLst xmlns:pc="http://schemas.microsoft.com/office/powerpoint/2013/main/command">
      <pc:docMk/>
      <pc:sldMk cId="3468020743" sldId="404"/>
    </pc:sldMkLst>
    <p188:txBody>
      <a:bodyPr/>
      <a:lstStyle/>
      <a:p>
        <a:r>
          <a:rPr lang="en-US"/>
          <a:t>Bild setup (Beam, det, phantom)</a:t>
        </a:r>
      </a:p>
    </p188:txBody>
  </p188:cm>
  <p188:cm id="{A73794D6-F831-4EE7-9A08-6F5AEC6F97DD}" authorId="{80BFD66C-3468-861C-FDCB-B7B4DDC7B0A7}" status="resolved" created="2023-09-24T17:05:48.200">
    <pc:sldMkLst xmlns:pc="http://schemas.microsoft.com/office/powerpoint/2013/main/command">
      <pc:docMk/>
      <pc:sldMk cId="3468020743" sldId="404"/>
    </pc:sldMkLst>
    <p188:txBody>
      <a:bodyPr/>
      <a:lstStyle/>
      <a:p>
        <a:r>
          <a:rPr lang="en-US"/>
          <a:t>Rearrangement of placement text and figures</a:t>
        </a:r>
      </a:p>
    </p188:txBody>
  </p188:cm>
  <p188:cm id="{ADE6EC7D-77AD-40FE-8140-E72881180A91}" authorId="{80BFD66C-3468-861C-FDCB-B7B4DDC7B0A7}" status="resolved" created="2023-09-24T17:08:18.7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68020743" sldId="404"/>
      <ac:spMk id="7" creationId="{62639461-BD73-4718-84A6-5C9F7780DC00}"/>
      <ac:txMk cp="0">
        <ac:context len="116" hash="1662142031"/>
      </ac:txMk>
    </ac:txMkLst>
    <p188:pos x="883673" y="3131259"/>
    <p188:txBody>
      <a:bodyPr/>
      <a:lstStyle/>
      <a:p>
        <a:r>
          <a:rPr lang="en-US"/>
          <a:t>SPR einmal ausschreiben</a:t>
        </a:r>
      </a:p>
    </p188:txBody>
  </p188:cm>
  <p188:cm id="{0EAAE4AB-8200-479D-B022-D9A49003B852}" authorId="{F5B7B953-1DF4-8E25-2FD7-461A6661F625}" created="2023-10-13T19:53:05.43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68020743" sldId="404"/>
      <ac:grpSpMk id="15" creationId="{00E08FFA-7846-8971-6C00-E83773779BF6}"/>
    </ac:deMkLst>
    <p188:txBody>
      <a:bodyPr/>
      <a:lstStyle/>
      <a:p>
        <a:r>
          <a:rPr lang="en-DE"/>
          <a:t>legend?</a:t>
        </a:r>
      </a:p>
    </p188:txBody>
  </p188:cm>
</p188:cmLst>
</file>

<file path=ppt/comments/modernComment_195_5B3002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3052C8-565F-48B1-9FA0-4996842942AF}" authorId="{80BFD66C-3468-861C-FDCB-B7B4DDC7B0A7}" status="resolved" created="2023-09-24T19:11:56.36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29872942" sldId="405"/>
      <ac:spMk id="11" creationId="{17A64E39-B659-4BB6-B8E5-312DFB4228DF}"/>
      <ac:txMk cp="98" len="4">
        <ac:context len="103" hash="946188683"/>
      </ac:txMk>
    </ac:txMkLst>
    <p188:pos x="5115566" y="1977283"/>
    <p188:replyLst>
      <p188:reply id="{8235A987-59DF-4F99-ADE9-AC69D81C377A}" authorId="{F5B7B953-1DF4-8E25-2FD7-461A6661F625}" created="2023-09-25T17:27:05.219">
        <p188:txBody>
          <a:bodyPr/>
          <a:lstStyle/>
          <a:p>
            <a:r>
              <a:rPr lang="en-DE"/>
              <a:t>add graph still open</a:t>
            </a:r>
          </a:p>
        </p188:txBody>
      </p188:reply>
    </p188:replyLst>
    <p188:txBody>
      <a:bodyPr/>
      <a:lstStyle/>
      <a:p>
        <a:r>
          <a:rPr lang="en-US"/>
          <a:t>Split statistical and systematic (name them explicitely), add graph?</a:t>
        </a:r>
      </a:p>
    </p188:txBody>
  </p188:cm>
  <p188:cm id="{820B53E1-157D-4BF7-AF98-C03528104790}" authorId="{80BFD66C-3468-861C-FDCB-B7B4DDC7B0A7}" status="resolved" created="2023-09-24T19:17:07.646">
    <pc:sldMkLst xmlns:pc="http://schemas.microsoft.com/office/powerpoint/2013/main/command">
      <pc:docMk/>
      <pc:sldMk cId="1529872942" sldId="405"/>
    </pc:sldMkLst>
    <p188:txBody>
      <a:bodyPr/>
      <a:lstStyle/>
      <a:p>
        <a:r>
          <a:rPr lang="en-US"/>
          <a:t>Schematic (beam, phantom, dect)</a:t>
        </a:r>
      </a:p>
    </p188:txBody>
  </p188:cm>
</p188:cmLst>
</file>

<file path=ppt/comments/modernComment_196_3B58F1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917C58-F88D-45C4-AD85-AA094E3B1183}" authorId="{80BFD66C-3468-861C-FDCB-B7B4DDC7B0A7}" status="resolved" created="2023-09-24T16:41:54.80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5684698" sldId="406"/>
      <ac:picMk id="9" creationId="{28FC49A1-A50C-40DC-BE7B-476E1099DFF9}"/>
    </ac:deMkLst>
    <p188:txBody>
      <a:bodyPr/>
      <a:lstStyle/>
      <a:p>
        <a:r>
          <a:rPr lang="en-US"/>
          <a:t>m to cm or mm</a:t>
        </a:r>
      </a:p>
    </p188:txBody>
  </p188:cm>
  <p188:cm id="{6D1AE18E-6071-43F9-B2C1-D50B952FBB8E}" authorId="{F5B7B953-1DF4-8E25-2FD7-461A6661F625}" status="resolved" created="2023-10-13T20:02:13.15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5684698" sldId="406"/>
      <ac:grpSpMk id="36" creationId="{2258BCBC-16E9-486C-9A37-C5FB9D6D9F22}"/>
    </ac:deMkLst>
    <p188:replyLst>
      <p188:reply id="{16D4280C-2189-481A-95E5-5A535E369A81}" authorId="{F5B7B953-1DF4-8E25-2FD7-461A6661F625}" created="2023-10-13T20:08:49.407">
        <p188:txBody>
          <a:bodyPr/>
          <a:lstStyle/>
          <a:p>
            <a:r>
              <a:rPr lang="en-DE"/>
              <a:t>~4,5 cm</a:t>
            </a:r>
          </a:p>
        </p188:txBody>
      </p188:reply>
    </p188:replyLst>
    <p188:txBody>
      <a:bodyPr/>
      <a:lstStyle/>
      <a:p>
        <a:r>
          <a:rPr lang="en-DE"/>
          <a:t>size of gap for COGs?</a:t>
        </a:r>
      </a:p>
    </p188:txBody>
  </p188:cm>
</p188:cmLst>
</file>

<file path=ppt/comments/modernComment_198_86ABDB0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FFD3C5-FCAC-4976-A64F-8E7B3266B202}" authorId="{F5B7B953-1DF4-8E25-2FD7-461A6661F625}" created="2023-10-13T20:14:39.57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59409674" sldId="408"/>
      <ac:grpSpMk id="49" creationId="{973F9ADB-A167-452F-84EA-981F9C481A58}"/>
    </ac:deMkLst>
    <p188:txBody>
      <a:bodyPr/>
      <a:lstStyle/>
      <a:p>
        <a:r>
          <a:rPr lang="en-DE"/>
          <a:t>box around phantom?</a:t>
        </a:r>
      </a:p>
    </p188:txBody>
  </p188:cm>
  <p188:cm id="{EFEF9BC3-FC63-4D23-B464-D04905D6DF22}" authorId="{F5B7B953-1DF4-8E25-2FD7-461A6661F625}" created="2023-10-13T20:14:53.0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59409674" sldId="408"/>
      <ac:grpSpMk id="49" creationId="{973F9ADB-A167-452F-84EA-981F9C481A58}"/>
    </ac:deMkLst>
    <p188:txBody>
      <a:bodyPr/>
      <a:lstStyle/>
      <a:p>
        <a:r>
          <a:rPr lang="en-DE"/>
          <a:t>Put PMMA?</a:t>
        </a:r>
      </a:p>
    </p188:txBody>
  </p188:cm>
  <p188:cm id="{8C407D95-FBB9-4BB7-BDB4-AD6131A7A923}" authorId="{F5B7B953-1DF4-8E25-2FD7-461A6661F625}" created="2023-10-13T20:15:02.29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59409674" sldId="408"/>
      <ac:grpSpMk id="49" creationId="{973F9ADB-A167-452F-84EA-981F9C481A58}"/>
    </ac:deMkLst>
    <p188:txBody>
      <a:bodyPr/>
      <a:lstStyle/>
      <a:p>
        <a:r>
          <a:rPr lang="en-DE"/>
          <a:t>vertical gaps?</a:t>
        </a:r>
      </a:p>
    </p188:txBody>
  </p188:cm>
</p188:cmLst>
</file>

<file path=ppt/comments/modernComment_199_A60F09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6C3286-8C17-4EF9-8322-4EA52C2B2C5F}" authorId="{80BFD66C-3468-861C-FDCB-B7B4DDC7B0A7}" status="resolved" created="2023-09-24T17:10:58.24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86003340" sldId="409"/>
      <ac:grpSpMk id="17" creationId="{7168C33D-57FC-46BC-AB11-CA60C1E8E839}"/>
    </ac:deMkLst>
    <p188:txBody>
      <a:bodyPr/>
      <a:lstStyle/>
      <a:p>
        <a:r>
          <a:rPr lang="en-US"/>
          <a:t>m to cm + move 0 to -15 to match other plots on slide</a:t>
        </a:r>
      </a:p>
    </p188:txBody>
  </p188:cm>
</p188:cmLst>
</file>

<file path=ppt/comments/modernComment_19A_A3AD5C0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C15B33C-759A-4FA7-8E22-77EBDC060A97}" authorId="{80BFD66C-3468-861C-FDCB-B7B4DDC7B0A7}" status="resolved" created="2023-09-24T17:07:33.03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46047502" sldId="410"/>
      <ac:graphicFrameMk id="12" creationId="{FC209755-5D24-4258-A155-55CF204571DD}"/>
    </ac:deMkLst>
    <p188:txBody>
      <a:bodyPr/>
      <a:lstStyle/>
      <a:p>
        <a:r>
          <a:rPr lang="en-US"/>
          <a:t>Something horizontal/bigger</a:t>
        </a:r>
      </a:p>
    </p188:txBody>
  </p188:cm>
  <p188:cm id="{1571A890-CD27-4224-B75D-2C20A3D51061}" authorId="{80BFD66C-3468-861C-FDCB-B7B4DDC7B0A7}" status="resolved" created="2023-09-24T17:07:49.13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46047502" sldId="410"/>
      <ac:spMk id="9" creationId="{B7FCD956-E87E-45F5-9EDE-91219E70BF53}"/>
    </ac:deMkLst>
    <p188:txBody>
      <a:bodyPr/>
      <a:lstStyle/>
      <a:p>
        <a:r>
          <a:rPr lang="en-US"/>
          <a:t>Rethink title  when the rest is filled</a:t>
        </a:r>
      </a:p>
    </p188:txBody>
  </p188:cm>
  <p188:cm id="{2756BA40-6856-4F17-AF35-793A2D7612C9}" authorId="{80BFD66C-3468-861C-FDCB-B7B4DDC7B0A7}" status="resolved" created="2023-09-24T19:23:45.041">
    <pc:sldMkLst xmlns:pc="http://schemas.microsoft.com/office/powerpoint/2013/main/command">
      <pc:docMk/>
      <pc:sldMk cId="4187343397" sldId="410"/>
    </pc:sldMkLst>
    <p188:txBody>
      <a:bodyPr/>
      <a:lstStyle/>
      <a:p>
        <a:r>
          <a:rPr lang="en-US"/>
          <a:t>An den Anfang</a:t>
        </a:r>
      </a:p>
    </p188:txBody>
  </p188:cm>
</p188:cmLst>
</file>

<file path=ppt/comments/modernComment_19B_DF91E0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E3F3293-45B2-4372-8C6E-468304D9CF09}" authorId="{80BFD66C-3468-861C-FDCB-B7B4DDC7B0A7}" status="resolved" created="2023-09-24T16:43:11.0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50879294" sldId="411"/>
      <ac:spMk id="11" creationId="{57E98A95-4A6E-4409-8691-E381139C9885}"/>
    </ac:deMkLst>
    <p188:txBody>
      <a:bodyPr/>
      <a:lstStyle/>
      <a:p>
        <a:r>
          <a:rPr lang="en-US"/>
          <a:t>Mark method clearly (color, …)</a:t>
        </a:r>
      </a:p>
    </p188:txBody>
  </p188:cm>
</p188:cmLst>
</file>

<file path=ppt/comments/modernComment_1A3_6F8808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5866B1-AEA1-464D-AE87-95011D9C0F64}" authorId="{80BFD66C-3468-861C-FDCB-B7B4DDC7B0A7}" created="2023-09-24T16:41:54.8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71186068" sldId="419"/>
      <ac:picMk id="9" creationId="{28FC49A1-A50C-40DC-BE7B-476E1099DFF9}"/>
    </ac:deMkLst>
    <p188:txBody>
      <a:bodyPr/>
      <a:lstStyle/>
      <a:p>
        <a:r>
          <a:rPr lang="en-US"/>
          <a:t>m to cm or mm</a:t>
        </a:r>
      </a:p>
    </p188:txBody>
  </p188:cm>
</p188:cmLst>
</file>

<file path=ppt/comments/modernComment_1A5_1EE5347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FF33D8-6331-4186-8E2E-CECBB0B96C38}" authorId="{80BFD66C-3468-861C-FDCB-B7B4DDC7B0A7}" status="resolved" created="2023-09-24T16:24:04.6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68020743" sldId="404"/>
      <ac:grpSpMk id="14" creationId="{C02DA7D6-AD0C-4815-9594-37374D9DB689}"/>
    </ac:deMkLst>
    <p188:txBody>
      <a:bodyPr/>
      <a:lstStyle/>
      <a:p>
        <a:r>
          <a:rPr lang="en-US"/>
          <a:t>Nur eins von beidden zeigen.</a:t>
        </a:r>
      </a:p>
    </p188:txBody>
  </p188:cm>
  <p188:cm id="{28710416-5F47-41A5-971E-D5E7EA061F87}" authorId="{80BFD66C-3468-861C-FDCB-B7B4DDC7B0A7}" status="resolved" created="2023-09-24T17:05:27.998">
    <pc:sldMkLst xmlns:pc="http://schemas.microsoft.com/office/powerpoint/2013/main/command">
      <pc:docMk/>
      <pc:sldMk cId="3468020743" sldId="404"/>
    </pc:sldMkLst>
    <p188:txBody>
      <a:bodyPr/>
      <a:lstStyle/>
      <a:p>
        <a:r>
          <a:rPr lang="en-US"/>
          <a:t>Bild setup (Beam, det, phantom)</a:t>
        </a:r>
      </a:p>
    </p188:txBody>
  </p188:cm>
  <p188:cm id="{691EC041-76DD-41B0-8BB3-04120F5CD6BF}" authorId="{80BFD66C-3468-861C-FDCB-B7B4DDC7B0A7}" status="resolved" created="2023-09-24T17:05:48.200">
    <pc:sldMkLst xmlns:pc="http://schemas.microsoft.com/office/powerpoint/2013/main/command">
      <pc:docMk/>
      <pc:sldMk cId="3468020743" sldId="404"/>
    </pc:sldMkLst>
    <p188:txBody>
      <a:bodyPr/>
      <a:lstStyle/>
      <a:p>
        <a:r>
          <a:rPr lang="en-US"/>
          <a:t>Rearrangement of placement text and figures</a:t>
        </a:r>
      </a:p>
    </p188:txBody>
  </p188:cm>
  <p188:cm id="{BAC5AA31-B3BE-4FC3-A453-ABC7C0533E32}" authorId="{80BFD66C-3468-861C-FDCB-B7B4DDC7B0A7}" status="resolved" created="2023-09-24T17:08:18.7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18337662" sldId="421"/>
      <ac:spMk id="7" creationId="{62639461-BD73-4718-84A6-5C9F7780DC00}"/>
      <ac:txMk cp="0">
        <ac:context len="285" hash="4206361796"/>
      </ac:txMk>
    </ac:txMkLst>
    <p188:pos x="883673" y="3131259"/>
    <p188:txBody>
      <a:bodyPr/>
      <a:lstStyle/>
      <a:p>
        <a:r>
          <a:rPr lang="en-US"/>
          <a:t>SPR einmal ausschreiben</a:t>
        </a:r>
      </a:p>
    </p188:txBody>
  </p188:cm>
  <p188:cm id="{856A9BA2-BE09-4AAD-902C-B75B2A2B3ECD}" authorId="{F5B7B953-1DF4-8E25-2FD7-461A6661F625}" created="2023-10-13T19:52:55.62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18337662" sldId="421"/>
      <ac:picMk id="18" creationId="{0DEDDAB4-E1E2-4A7C-BC1F-A1C9530DD1E2}"/>
    </ac:deMkLst>
    <p188:txBody>
      <a:bodyPr/>
      <a:lstStyle/>
      <a:p>
        <a:r>
          <a:rPr lang="en-DE"/>
          <a:t>legend?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50A51D-D041-4107-BAEE-5EA97011874A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3785FB29-F604-463E-A331-498DC2EE9B8F}">
      <dgm:prSet phldrT="[Text]"/>
      <dgm:spPr/>
      <dgm:t>
        <a:bodyPr/>
        <a:lstStyle/>
        <a:p>
          <a:r>
            <a:rPr lang="en-GB" dirty="0"/>
            <a:t>(Re-) planning</a:t>
          </a:r>
          <a:endParaRPr lang="en-DE" dirty="0"/>
        </a:p>
      </dgm:t>
    </dgm:pt>
    <dgm:pt modelId="{151368B3-E719-4AF3-8BFA-DEF572313883}" type="parTrans" cxnId="{D4244FE3-EF94-495D-9682-FED529B3B1A9}">
      <dgm:prSet/>
      <dgm:spPr/>
      <dgm:t>
        <a:bodyPr/>
        <a:lstStyle/>
        <a:p>
          <a:endParaRPr lang="en-DE"/>
        </a:p>
      </dgm:t>
    </dgm:pt>
    <dgm:pt modelId="{DF604773-A538-4BB0-92EB-DA1A34A554D1}" type="sibTrans" cxnId="{D4244FE3-EF94-495D-9682-FED529B3B1A9}">
      <dgm:prSet/>
      <dgm:spPr/>
      <dgm:t>
        <a:bodyPr/>
        <a:lstStyle/>
        <a:p>
          <a:endParaRPr lang="en-DE"/>
        </a:p>
      </dgm:t>
    </dgm:pt>
    <dgm:pt modelId="{7FD4ABB9-217F-440A-97C7-60849AD27C18}">
      <dgm:prSet phldrT="[Text]"/>
      <dgm:spPr/>
      <dgm:t>
        <a:bodyPr/>
        <a:lstStyle/>
        <a:p>
          <a:r>
            <a:rPr lang="en-GB" dirty="0"/>
            <a:t>Treatment</a:t>
          </a:r>
          <a:endParaRPr lang="en-DE" dirty="0"/>
        </a:p>
      </dgm:t>
    </dgm:pt>
    <dgm:pt modelId="{0E2E4228-E3C0-4F1E-BF7B-7ACAA86F6A93}" type="parTrans" cxnId="{00C22EBC-AFB1-4DEE-BC9E-9E43816E20E0}">
      <dgm:prSet/>
      <dgm:spPr/>
      <dgm:t>
        <a:bodyPr/>
        <a:lstStyle/>
        <a:p>
          <a:endParaRPr lang="en-DE"/>
        </a:p>
      </dgm:t>
    </dgm:pt>
    <dgm:pt modelId="{783D9652-6A56-4F92-847B-215C85601162}" type="sibTrans" cxnId="{00C22EBC-AFB1-4DEE-BC9E-9E43816E20E0}">
      <dgm:prSet/>
      <dgm:spPr/>
      <dgm:t>
        <a:bodyPr/>
        <a:lstStyle/>
        <a:p>
          <a:endParaRPr lang="en-DE"/>
        </a:p>
      </dgm:t>
    </dgm:pt>
    <dgm:pt modelId="{F883BB90-B6BF-439E-8D0E-0291BB2E3A7F}" type="pres">
      <dgm:prSet presAssocID="{C850A51D-D041-4107-BAEE-5EA97011874A}" presName="Name0" presStyleCnt="0">
        <dgm:presLayoutVars>
          <dgm:dir/>
          <dgm:resizeHandles val="exact"/>
        </dgm:presLayoutVars>
      </dgm:prSet>
      <dgm:spPr/>
    </dgm:pt>
    <dgm:pt modelId="{964D31F6-F899-4B45-B4F0-449D651E1A04}" type="pres">
      <dgm:prSet presAssocID="{C850A51D-D041-4107-BAEE-5EA97011874A}" presName="node1" presStyleLbl="node1" presStyleIdx="0" presStyleCnt="2">
        <dgm:presLayoutVars>
          <dgm:bulletEnabled val="1"/>
        </dgm:presLayoutVars>
      </dgm:prSet>
      <dgm:spPr/>
    </dgm:pt>
    <dgm:pt modelId="{DE31820D-8819-444F-8767-8B4405E21F33}" type="pres">
      <dgm:prSet presAssocID="{C850A51D-D041-4107-BAEE-5EA97011874A}" presName="sibTrans" presStyleLbl="bgShp" presStyleIdx="0" presStyleCnt="1" custLinFactNeighborX="532" custLinFactNeighborY="-638"/>
      <dgm:spPr/>
    </dgm:pt>
    <dgm:pt modelId="{84E46CB7-3070-4E10-AFBB-3519D6444F0D}" type="pres">
      <dgm:prSet presAssocID="{C850A51D-D041-4107-BAEE-5EA97011874A}" presName="node2" presStyleLbl="node1" presStyleIdx="1" presStyleCnt="2">
        <dgm:presLayoutVars>
          <dgm:bulletEnabled val="1"/>
        </dgm:presLayoutVars>
      </dgm:prSet>
      <dgm:spPr/>
    </dgm:pt>
    <dgm:pt modelId="{C60FDDB3-41A0-4125-85A8-6CA06E89EF4F}" type="pres">
      <dgm:prSet presAssocID="{C850A51D-D041-4107-BAEE-5EA97011874A}" presName="sp1" presStyleCnt="0"/>
      <dgm:spPr/>
    </dgm:pt>
    <dgm:pt modelId="{8A603007-635B-45B5-9E4D-C17A2076D7B1}" type="pres">
      <dgm:prSet presAssocID="{C850A51D-D041-4107-BAEE-5EA97011874A}" presName="sp2" presStyleCnt="0"/>
      <dgm:spPr/>
    </dgm:pt>
  </dgm:ptLst>
  <dgm:cxnLst>
    <dgm:cxn modelId="{76FFFD89-4FC8-425B-8D6E-5EE5B9B2F21E}" type="presOf" srcId="{3785FB29-F604-463E-A331-498DC2EE9B8F}" destId="{964D31F6-F899-4B45-B4F0-449D651E1A04}" srcOrd="0" destOrd="0" presId="urn:microsoft.com/office/officeart/2005/8/layout/cycle3"/>
    <dgm:cxn modelId="{BE82A8A5-5F0B-4020-92C3-E193FFA6B405}" type="presOf" srcId="{DF604773-A538-4BB0-92EB-DA1A34A554D1}" destId="{DE31820D-8819-444F-8767-8B4405E21F33}" srcOrd="0" destOrd="0" presId="urn:microsoft.com/office/officeart/2005/8/layout/cycle3"/>
    <dgm:cxn modelId="{A9D928AB-C044-46DE-9352-86110D765D95}" type="presOf" srcId="{7FD4ABB9-217F-440A-97C7-60849AD27C18}" destId="{84E46CB7-3070-4E10-AFBB-3519D6444F0D}" srcOrd="0" destOrd="0" presId="urn:microsoft.com/office/officeart/2005/8/layout/cycle3"/>
    <dgm:cxn modelId="{00C22EBC-AFB1-4DEE-BC9E-9E43816E20E0}" srcId="{C850A51D-D041-4107-BAEE-5EA97011874A}" destId="{7FD4ABB9-217F-440A-97C7-60849AD27C18}" srcOrd="1" destOrd="0" parTransId="{0E2E4228-E3C0-4F1E-BF7B-7ACAA86F6A93}" sibTransId="{783D9652-6A56-4F92-847B-215C85601162}"/>
    <dgm:cxn modelId="{D4244FE3-EF94-495D-9682-FED529B3B1A9}" srcId="{C850A51D-D041-4107-BAEE-5EA97011874A}" destId="{3785FB29-F604-463E-A331-498DC2EE9B8F}" srcOrd="0" destOrd="0" parTransId="{151368B3-E719-4AF3-8BFA-DEF572313883}" sibTransId="{DF604773-A538-4BB0-92EB-DA1A34A554D1}"/>
    <dgm:cxn modelId="{1DBDB4EC-FF82-4472-8DEF-2E83E46BDA1F}" type="presOf" srcId="{C850A51D-D041-4107-BAEE-5EA97011874A}" destId="{F883BB90-B6BF-439E-8D0E-0291BB2E3A7F}" srcOrd="0" destOrd="0" presId="urn:microsoft.com/office/officeart/2005/8/layout/cycle3"/>
    <dgm:cxn modelId="{DC2816CC-5DB3-4559-8A2C-032DA681C10E}" type="presParOf" srcId="{F883BB90-B6BF-439E-8D0E-0291BB2E3A7F}" destId="{964D31F6-F899-4B45-B4F0-449D651E1A04}" srcOrd="0" destOrd="0" presId="urn:microsoft.com/office/officeart/2005/8/layout/cycle3"/>
    <dgm:cxn modelId="{A5B5540E-F79E-408E-8534-06752B157E27}" type="presParOf" srcId="{F883BB90-B6BF-439E-8D0E-0291BB2E3A7F}" destId="{DE31820D-8819-444F-8767-8B4405E21F33}" srcOrd="1" destOrd="0" presId="urn:microsoft.com/office/officeart/2005/8/layout/cycle3"/>
    <dgm:cxn modelId="{483D1FEC-C1BB-4564-BF3D-F487FBE80BE8}" type="presParOf" srcId="{F883BB90-B6BF-439E-8D0E-0291BB2E3A7F}" destId="{84E46CB7-3070-4E10-AFBB-3519D6444F0D}" srcOrd="2" destOrd="0" presId="urn:microsoft.com/office/officeart/2005/8/layout/cycle3"/>
    <dgm:cxn modelId="{4F7B8151-D230-485C-AFBC-20C756E654C3}" type="presParOf" srcId="{F883BB90-B6BF-439E-8D0E-0291BB2E3A7F}" destId="{C60FDDB3-41A0-4125-85A8-6CA06E89EF4F}" srcOrd="3" destOrd="0" presId="urn:microsoft.com/office/officeart/2005/8/layout/cycle3"/>
    <dgm:cxn modelId="{A3951B41-72AF-4DD2-B065-81AFE8D1F9EB}" type="presParOf" srcId="{F883BB90-B6BF-439E-8D0E-0291BB2E3A7F}" destId="{8A603007-635B-45B5-9E4D-C17A2076D7B1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564B26-F3BE-487C-9884-99A1C673B695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368C597F-A8D5-475F-9135-FBFEA4B65DE4}">
      <dgm:prSet phldrT="[Text]"/>
      <dgm:spPr/>
      <dgm:t>
        <a:bodyPr/>
        <a:lstStyle/>
        <a:p>
          <a:r>
            <a:rPr lang="de-DE" dirty="0" err="1"/>
            <a:t>Electromagnetic</a:t>
          </a:r>
          <a:endParaRPr lang="de-DE" dirty="0"/>
        </a:p>
      </dgm:t>
    </dgm:pt>
    <dgm:pt modelId="{AF99214D-44EB-4B6E-A158-BDFBDF38B237}" type="parTrans" cxnId="{FAADC9A2-C93D-41F7-9157-709870C294B4}">
      <dgm:prSet/>
      <dgm:spPr/>
      <dgm:t>
        <a:bodyPr/>
        <a:lstStyle/>
        <a:p>
          <a:endParaRPr lang="de-DE"/>
        </a:p>
      </dgm:t>
    </dgm:pt>
    <dgm:pt modelId="{3A3D9C3A-3239-4664-A2DC-6041A41B6EF9}" type="sibTrans" cxnId="{FAADC9A2-C93D-41F7-9157-709870C294B4}">
      <dgm:prSet/>
      <dgm:spPr/>
      <dgm:t>
        <a:bodyPr/>
        <a:lstStyle/>
        <a:p>
          <a:endParaRPr lang="de-DE"/>
        </a:p>
      </dgm:t>
    </dgm:pt>
    <dgm:pt modelId="{4FB0DE78-9190-4B28-9D40-1DC49AD08E03}">
      <dgm:prSet phldrT="[Text]"/>
      <dgm:spPr/>
      <dgm:t>
        <a:bodyPr/>
        <a:lstStyle/>
        <a:p>
          <a:r>
            <a:rPr lang="de-DE" dirty="0" err="1"/>
            <a:t>Inelastic</a:t>
          </a:r>
          <a:r>
            <a:rPr lang="de-DE" dirty="0"/>
            <a:t> Coulomb </a:t>
          </a:r>
          <a:r>
            <a:rPr lang="de-DE" dirty="0" err="1"/>
            <a:t>interactions</a:t>
          </a:r>
          <a:r>
            <a:rPr lang="de-DE" dirty="0"/>
            <a:t> </a:t>
          </a:r>
          <a:r>
            <a:rPr lang="de-DE" dirty="0" err="1"/>
            <a:t>with</a:t>
          </a:r>
          <a:r>
            <a:rPr lang="de-DE" dirty="0"/>
            <a:t> </a:t>
          </a:r>
          <a:r>
            <a:rPr lang="de-DE" dirty="0" err="1"/>
            <a:t>electrons</a:t>
          </a:r>
          <a:r>
            <a:rPr lang="de-DE" dirty="0"/>
            <a:t> </a:t>
          </a:r>
          <a:r>
            <a:rPr lang="de-DE" dirty="0">
              <a:sym typeface="Wingdings" panose="05000000000000000000" pitchFamily="2" charset="2"/>
            </a:rPr>
            <a:t> quasi-</a:t>
          </a:r>
          <a:r>
            <a:rPr lang="de-DE" dirty="0" err="1">
              <a:sym typeface="Wingdings" panose="05000000000000000000" pitchFamily="2" charset="2"/>
            </a:rPr>
            <a:t>continous</a:t>
          </a:r>
          <a:r>
            <a:rPr lang="de-DE" dirty="0">
              <a:sym typeface="Wingdings" panose="05000000000000000000" pitchFamily="2" charset="2"/>
            </a:rPr>
            <a:t> </a:t>
          </a:r>
          <a:r>
            <a:rPr lang="de-DE" dirty="0" err="1">
              <a:sym typeface="Wingdings" panose="05000000000000000000" pitchFamily="2" charset="2"/>
            </a:rPr>
            <a:t>slowing</a:t>
          </a:r>
          <a:r>
            <a:rPr lang="de-DE" dirty="0">
              <a:sym typeface="Wingdings" panose="05000000000000000000" pitchFamily="2" charset="2"/>
            </a:rPr>
            <a:t> down</a:t>
          </a:r>
          <a:endParaRPr lang="de-DE" dirty="0"/>
        </a:p>
      </dgm:t>
    </dgm:pt>
    <dgm:pt modelId="{464BB430-C5EF-4AD0-8F65-33B5F6C591BC}" type="parTrans" cxnId="{BB22084E-BBDB-452B-8912-A33674003194}">
      <dgm:prSet/>
      <dgm:spPr/>
      <dgm:t>
        <a:bodyPr/>
        <a:lstStyle/>
        <a:p>
          <a:endParaRPr lang="de-DE"/>
        </a:p>
      </dgm:t>
    </dgm:pt>
    <dgm:pt modelId="{E30A8FDF-2107-42E6-A7A2-04DDA44FE85A}" type="sibTrans" cxnId="{BB22084E-BBDB-452B-8912-A33674003194}">
      <dgm:prSet/>
      <dgm:spPr/>
      <dgm:t>
        <a:bodyPr/>
        <a:lstStyle/>
        <a:p>
          <a:endParaRPr lang="de-DE"/>
        </a:p>
      </dgm:t>
    </dgm:pt>
    <dgm:pt modelId="{6190F819-CFF0-4313-8852-3CBC62B5F4E7}">
      <dgm:prSet phldrT="[Text]"/>
      <dgm:spPr/>
      <dgm:t>
        <a:bodyPr/>
        <a:lstStyle/>
        <a:p>
          <a:r>
            <a:rPr lang="de-DE" dirty="0" err="1"/>
            <a:t>Elastic</a:t>
          </a:r>
          <a:r>
            <a:rPr lang="de-DE" dirty="0"/>
            <a:t> Coulomb </a:t>
          </a:r>
          <a:r>
            <a:rPr lang="de-DE" dirty="0" err="1"/>
            <a:t>scattering</a:t>
          </a:r>
          <a:r>
            <a:rPr lang="de-DE" dirty="0"/>
            <a:t> </a:t>
          </a:r>
          <a:r>
            <a:rPr lang="de-DE" dirty="0" err="1"/>
            <a:t>with</a:t>
          </a:r>
          <a:r>
            <a:rPr lang="de-DE" dirty="0"/>
            <a:t> </a:t>
          </a:r>
          <a:r>
            <a:rPr lang="de-DE" dirty="0" err="1"/>
            <a:t>nuclei</a:t>
          </a:r>
          <a:r>
            <a:rPr lang="de-DE" dirty="0"/>
            <a:t> </a:t>
          </a:r>
          <a:r>
            <a:rPr lang="de-DE" dirty="0">
              <a:sym typeface="Wingdings" panose="05000000000000000000" pitchFamily="2" charset="2"/>
            </a:rPr>
            <a:t> </a:t>
          </a:r>
          <a:r>
            <a:rPr lang="de-DE" dirty="0" err="1">
              <a:sym typeface="Wingdings" panose="05000000000000000000" pitchFamily="2" charset="2"/>
            </a:rPr>
            <a:t>widening</a:t>
          </a:r>
          <a:r>
            <a:rPr lang="de-DE" dirty="0">
              <a:sym typeface="Wingdings" panose="05000000000000000000" pitchFamily="2" charset="2"/>
            </a:rPr>
            <a:t> </a:t>
          </a:r>
          <a:r>
            <a:rPr lang="de-DE" dirty="0" err="1">
              <a:sym typeface="Wingdings" panose="05000000000000000000" pitchFamily="2" charset="2"/>
            </a:rPr>
            <a:t>of</a:t>
          </a:r>
          <a:r>
            <a:rPr lang="de-DE" dirty="0">
              <a:sym typeface="Wingdings" panose="05000000000000000000" pitchFamily="2" charset="2"/>
            </a:rPr>
            <a:t> beam</a:t>
          </a:r>
          <a:endParaRPr lang="de-DE" dirty="0"/>
        </a:p>
      </dgm:t>
    </dgm:pt>
    <dgm:pt modelId="{79D15157-CA5A-4045-BB8F-021007D7E2B0}" type="parTrans" cxnId="{18C469FA-0EED-4132-A2EA-08036523C359}">
      <dgm:prSet/>
      <dgm:spPr/>
      <dgm:t>
        <a:bodyPr/>
        <a:lstStyle/>
        <a:p>
          <a:endParaRPr lang="de-DE"/>
        </a:p>
      </dgm:t>
    </dgm:pt>
    <dgm:pt modelId="{1F1160BF-A5BC-4EE8-8544-9C452DF6DA09}" type="sibTrans" cxnId="{18C469FA-0EED-4132-A2EA-08036523C359}">
      <dgm:prSet/>
      <dgm:spPr/>
      <dgm:t>
        <a:bodyPr/>
        <a:lstStyle/>
        <a:p>
          <a:endParaRPr lang="de-DE"/>
        </a:p>
      </dgm:t>
    </dgm:pt>
    <dgm:pt modelId="{FEAE9928-25B9-432F-AA16-862D3D5011A7}">
      <dgm:prSet phldrT="[Text]"/>
      <dgm:spPr/>
      <dgm:t>
        <a:bodyPr/>
        <a:lstStyle/>
        <a:p>
          <a:r>
            <a:rPr lang="de-DE" dirty="0" err="1"/>
            <a:t>Nuclear</a:t>
          </a:r>
          <a:endParaRPr lang="de-DE" dirty="0"/>
        </a:p>
      </dgm:t>
    </dgm:pt>
    <dgm:pt modelId="{727502A7-8ACE-4050-9E8A-169672B039BE}" type="parTrans" cxnId="{CE30F503-713A-409B-9CF2-8274544962FC}">
      <dgm:prSet/>
      <dgm:spPr/>
      <dgm:t>
        <a:bodyPr/>
        <a:lstStyle/>
        <a:p>
          <a:endParaRPr lang="de-DE"/>
        </a:p>
      </dgm:t>
    </dgm:pt>
    <dgm:pt modelId="{7DF5AD76-1CA7-401B-A02B-677309947EDB}" type="sibTrans" cxnId="{CE30F503-713A-409B-9CF2-8274544962FC}">
      <dgm:prSet/>
      <dgm:spPr/>
      <dgm:t>
        <a:bodyPr/>
        <a:lstStyle/>
        <a:p>
          <a:endParaRPr lang="de-DE"/>
        </a:p>
      </dgm:t>
    </dgm:pt>
    <dgm:pt modelId="{C12FF6C2-4447-4FC7-A8F7-A690E9A399B9}">
      <dgm:prSet phldrT="[Text]"/>
      <dgm:spPr/>
      <dgm:t>
        <a:bodyPr/>
        <a:lstStyle/>
        <a:p>
          <a:r>
            <a:rPr lang="de-DE" dirty="0" err="1"/>
            <a:t>Significant</a:t>
          </a:r>
          <a:r>
            <a:rPr lang="de-DE" dirty="0"/>
            <a:t> </a:t>
          </a:r>
          <a:r>
            <a:rPr lang="de-DE" dirty="0" err="1"/>
            <a:t>energy</a:t>
          </a:r>
          <a:r>
            <a:rPr lang="de-DE" dirty="0"/>
            <a:t> </a:t>
          </a:r>
          <a:r>
            <a:rPr lang="de-DE" dirty="0" err="1"/>
            <a:t>loss</a:t>
          </a:r>
          <a:r>
            <a:rPr lang="de-DE" dirty="0"/>
            <a:t> (</a:t>
          </a:r>
          <a:r>
            <a:rPr lang="de-DE" dirty="0" err="1"/>
            <a:t>or</a:t>
          </a:r>
          <a:r>
            <a:rPr lang="de-DE" dirty="0"/>
            <a:t> </a:t>
          </a:r>
          <a:r>
            <a:rPr lang="de-DE" dirty="0" err="1"/>
            <a:t>fragmentation</a:t>
          </a:r>
          <a:r>
            <a:rPr lang="de-DE" dirty="0"/>
            <a:t>)</a:t>
          </a:r>
        </a:p>
      </dgm:t>
    </dgm:pt>
    <dgm:pt modelId="{3239EF87-FF29-4F38-A292-842571B9E3E5}" type="parTrans" cxnId="{C468B369-A457-43EB-8D2A-60869EAC54A3}">
      <dgm:prSet/>
      <dgm:spPr/>
      <dgm:t>
        <a:bodyPr/>
        <a:lstStyle/>
        <a:p>
          <a:endParaRPr lang="de-DE"/>
        </a:p>
      </dgm:t>
    </dgm:pt>
    <dgm:pt modelId="{C819A9EB-5ECE-46EF-A5FA-E2B645FE2348}" type="sibTrans" cxnId="{C468B369-A457-43EB-8D2A-60869EAC54A3}">
      <dgm:prSet/>
      <dgm:spPr/>
      <dgm:t>
        <a:bodyPr/>
        <a:lstStyle/>
        <a:p>
          <a:endParaRPr lang="de-DE"/>
        </a:p>
      </dgm:t>
    </dgm:pt>
    <dgm:pt modelId="{0FF86E5B-B12D-4317-AB2B-64260C8C2D77}">
      <dgm:prSet phldrT="[Text]"/>
      <dgm:spPr/>
      <dgm:t>
        <a:bodyPr/>
        <a:lstStyle/>
        <a:p>
          <a:r>
            <a:rPr lang="de-DE" dirty="0" err="1"/>
            <a:t>Induced</a:t>
          </a:r>
          <a:r>
            <a:rPr lang="de-DE" dirty="0"/>
            <a:t> </a:t>
          </a:r>
          <a:r>
            <a:rPr lang="de-DE" dirty="0" err="1"/>
            <a:t>radioactive</a:t>
          </a:r>
          <a:r>
            <a:rPr lang="de-DE" dirty="0"/>
            <a:t> </a:t>
          </a:r>
          <a:r>
            <a:rPr lang="de-DE" dirty="0" err="1"/>
            <a:t>decays</a:t>
          </a:r>
          <a:endParaRPr lang="de-DE" dirty="0"/>
        </a:p>
      </dgm:t>
    </dgm:pt>
    <dgm:pt modelId="{EC806F9D-24A8-4EF6-9B01-7BD28143A73B}" type="parTrans" cxnId="{19F4FF74-9E56-413B-A35A-B0158E51D5BE}">
      <dgm:prSet/>
      <dgm:spPr/>
      <dgm:t>
        <a:bodyPr/>
        <a:lstStyle/>
        <a:p>
          <a:endParaRPr lang="de-DE"/>
        </a:p>
      </dgm:t>
    </dgm:pt>
    <dgm:pt modelId="{27D251A3-8A3C-4FC0-B463-987AA83208C5}" type="sibTrans" cxnId="{19F4FF74-9E56-413B-A35A-B0158E51D5BE}">
      <dgm:prSet/>
      <dgm:spPr/>
      <dgm:t>
        <a:bodyPr/>
        <a:lstStyle/>
        <a:p>
          <a:endParaRPr lang="de-DE"/>
        </a:p>
      </dgm:t>
    </dgm:pt>
    <dgm:pt modelId="{8C2C36C3-D235-4F11-9561-CD2644F8BA6E}">
      <dgm:prSet phldrT="[Text]"/>
      <dgm:spPr/>
      <dgm:t>
        <a:bodyPr/>
        <a:lstStyle/>
        <a:p>
          <a:r>
            <a:rPr lang="de-DE" dirty="0"/>
            <a:t>Prompt Gamma</a:t>
          </a:r>
        </a:p>
      </dgm:t>
    </dgm:pt>
    <dgm:pt modelId="{88B28D07-C1ED-4980-8C39-F7A434A35438}" type="parTrans" cxnId="{04C2E0D9-4029-4350-BEEF-54CD4EC41FBC}">
      <dgm:prSet/>
      <dgm:spPr/>
      <dgm:t>
        <a:bodyPr/>
        <a:lstStyle/>
        <a:p>
          <a:endParaRPr lang="de-DE"/>
        </a:p>
      </dgm:t>
    </dgm:pt>
    <dgm:pt modelId="{BC15EE86-A57D-4F3C-8D65-95F77371D36B}" type="sibTrans" cxnId="{04C2E0D9-4029-4350-BEEF-54CD4EC41FBC}">
      <dgm:prSet/>
      <dgm:spPr/>
      <dgm:t>
        <a:bodyPr/>
        <a:lstStyle/>
        <a:p>
          <a:endParaRPr lang="de-DE"/>
        </a:p>
      </dgm:t>
    </dgm:pt>
    <dgm:pt modelId="{054D9DAD-77BF-4F00-90AB-E9078559245B}">
      <dgm:prSet phldrT="[Text]"/>
      <dgm:spPr/>
      <dgm:t>
        <a:bodyPr/>
        <a:lstStyle/>
        <a:p>
          <a:r>
            <a:rPr lang="el-GR" dirty="0"/>
            <a:t>β</a:t>
          </a:r>
          <a:r>
            <a:rPr lang="de-DE" dirty="0"/>
            <a:t>+</a:t>
          </a:r>
        </a:p>
      </dgm:t>
    </dgm:pt>
    <dgm:pt modelId="{6E9A28D8-D034-42EA-8E6C-6F139126D795}" type="parTrans" cxnId="{7FB06918-0580-4CFC-B6CB-52D5FAE7A6C4}">
      <dgm:prSet/>
      <dgm:spPr/>
      <dgm:t>
        <a:bodyPr/>
        <a:lstStyle/>
        <a:p>
          <a:endParaRPr lang="de-DE"/>
        </a:p>
      </dgm:t>
    </dgm:pt>
    <dgm:pt modelId="{4451E305-0837-4A23-A780-F004A2D826A2}" type="sibTrans" cxnId="{7FB06918-0580-4CFC-B6CB-52D5FAE7A6C4}">
      <dgm:prSet/>
      <dgm:spPr/>
      <dgm:t>
        <a:bodyPr/>
        <a:lstStyle/>
        <a:p>
          <a:endParaRPr lang="de-DE"/>
        </a:p>
      </dgm:t>
    </dgm:pt>
    <dgm:pt modelId="{C0664C0D-2BF0-40C0-BFB9-067BD0569480}">
      <dgm:prSet phldrT="[Text]"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δ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de-DE" dirty="0"/>
        </a:p>
      </dgm:t>
    </dgm:pt>
    <dgm:pt modelId="{217F7D2B-E8AF-408C-A1EE-0969E721F7CB}" type="parTrans" cxnId="{FAFC551F-E8AB-4869-B73B-39E53F7F425D}">
      <dgm:prSet/>
      <dgm:spPr/>
      <dgm:t>
        <a:bodyPr/>
        <a:lstStyle/>
        <a:p>
          <a:endParaRPr lang="de-DE"/>
        </a:p>
      </dgm:t>
    </dgm:pt>
    <dgm:pt modelId="{D3AF1F8E-FA5B-4FB1-B153-22DEDAA5DBCC}" type="sibTrans" cxnId="{FAFC551F-E8AB-4869-B73B-39E53F7F425D}">
      <dgm:prSet/>
      <dgm:spPr/>
      <dgm:t>
        <a:bodyPr/>
        <a:lstStyle/>
        <a:p>
          <a:endParaRPr lang="de-DE"/>
        </a:p>
      </dgm:t>
    </dgm:pt>
    <dgm:pt modelId="{448DC0A5-04C0-41A4-80EA-2BAD86B75C18}">
      <dgm:prSet phldrT="[Text]"/>
      <dgm:spPr/>
      <dgm:t>
        <a:bodyPr/>
        <a:lstStyle/>
        <a:p>
          <a:r>
            <a:rPr lang="de-DE" dirty="0"/>
            <a:t>Neutrons, …</a:t>
          </a:r>
        </a:p>
      </dgm:t>
    </dgm:pt>
    <dgm:pt modelId="{B1D17039-E26C-4867-8490-ADAEE1EC3972}" type="parTrans" cxnId="{3A7CC5F0-3687-421B-BCD3-2017209ECAB6}">
      <dgm:prSet/>
      <dgm:spPr/>
      <dgm:t>
        <a:bodyPr/>
        <a:lstStyle/>
        <a:p>
          <a:endParaRPr lang="de-DE"/>
        </a:p>
      </dgm:t>
    </dgm:pt>
    <dgm:pt modelId="{552DCAC5-F5D4-4630-AA1F-98E8F45BF203}" type="sibTrans" cxnId="{3A7CC5F0-3687-421B-BCD3-2017209ECAB6}">
      <dgm:prSet/>
      <dgm:spPr/>
      <dgm:t>
        <a:bodyPr/>
        <a:lstStyle/>
        <a:p>
          <a:endParaRPr lang="de-DE"/>
        </a:p>
      </dgm:t>
    </dgm:pt>
    <dgm:pt modelId="{A0E52974-C95E-4D6B-9AC1-40136E815EA3}" type="pres">
      <dgm:prSet presAssocID="{1D564B26-F3BE-487C-9884-99A1C673B695}" presName="linear" presStyleCnt="0">
        <dgm:presLayoutVars>
          <dgm:dir/>
          <dgm:animLvl val="lvl"/>
          <dgm:resizeHandles val="exact"/>
        </dgm:presLayoutVars>
      </dgm:prSet>
      <dgm:spPr/>
    </dgm:pt>
    <dgm:pt modelId="{473A1B18-7871-4B9D-82D8-F49576EA768F}" type="pres">
      <dgm:prSet presAssocID="{368C597F-A8D5-475F-9135-FBFEA4B65DE4}" presName="parentLin" presStyleCnt="0"/>
      <dgm:spPr/>
    </dgm:pt>
    <dgm:pt modelId="{D03849FB-9E37-4F19-AEC4-1687004D756F}" type="pres">
      <dgm:prSet presAssocID="{368C597F-A8D5-475F-9135-FBFEA4B65DE4}" presName="parentLeftMargin" presStyleLbl="node1" presStyleIdx="0" presStyleCnt="2"/>
      <dgm:spPr/>
    </dgm:pt>
    <dgm:pt modelId="{4FDDD0BC-C495-4CA8-9324-087CE89E79AC}" type="pres">
      <dgm:prSet presAssocID="{368C597F-A8D5-475F-9135-FBFEA4B65D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B6C1CCF-FF63-47F4-BE2A-3E1794CE1950}" type="pres">
      <dgm:prSet presAssocID="{368C597F-A8D5-475F-9135-FBFEA4B65DE4}" presName="negativeSpace" presStyleCnt="0"/>
      <dgm:spPr/>
    </dgm:pt>
    <dgm:pt modelId="{790BDC74-323E-4663-9FBC-743B390057DA}" type="pres">
      <dgm:prSet presAssocID="{368C597F-A8D5-475F-9135-FBFEA4B65DE4}" presName="childText" presStyleLbl="conFgAcc1" presStyleIdx="0" presStyleCnt="2">
        <dgm:presLayoutVars>
          <dgm:bulletEnabled val="1"/>
        </dgm:presLayoutVars>
      </dgm:prSet>
      <dgm:spPr/>
    </dgm:pt>
    <dgm:pt modelId="{D39689B4-3F3E-4417-B028-758EC1DB8E28}" type="pres">
      <dgm:prSet presAssocID="{3A3D9C3A-3239-4664-A2DC-6041A41B6EF9}" presName="spaceBetweenRectangles" presStyleCnt="0"/>
      <dgm:spPr/>
    </dgm:pt>
    <dgm:pt modelId="{265E650E-A205-4D9D-AB2F-23C3F34D3C18}" type="pres">
      <dgm:prSet presAssocID="{FEAE9928-25B9-432F-AA16-862D3D5011A7}" presName="parentLin" presStyleCnt="0"/>
      <dgm:spPr/>
    </dgm:pt>
    <dgm:pt modelId="{181E4DC8-8FA1-47A6-903F-EE79C84D655E}" type="pres">
      <dgm:prSet presAssocID="{FEAE9928-25B9-432F-AA16-862D3D5011A7}" presName="parentLeftMargin" presStyleLbl="node1" presStyleIdx="0" presStyleCnt="2"/>
      <dgm:spPr/>
    </dgm:pt>
    <dgm:pt modelId="{5DDD0278-CDB7-446B-AB86-20E43B1FD4F9}" type="pres">
      <dgm:prSet presAssocID="{FEAE9928-25B9-432F-AA16-862D3D5011A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61F7F36-DE31-47B0-891D-EF19C3C1FC22}" type="pres">
      <dgm:prSet presAssocID="{FEAE9928-25B9-432F-AA16-862D3D5011A7}" presName="negativeSpace" presStyleCnt="0"/>
      <dgm:spPr/>
    </dgm:pt>
    <dgm:pt modelId="{235C31A3-F23D-4476-8713-3707600C8D73}" type="pres">
      <dgm:prSet presAssocID="{FEAE9928-25B9-432F-AA16-862D3D5011A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E30F503-713A-409B-9CF2-8274544962FC}" srcId="{1D564B26-F3BE-487C-9884-99A1C673B695}" destId="{FEAE9928-25B9-432F-AA16-862D3D5011A7}" srcOrd="1" destOrd="0" parTransId="{727502A7-8ACE-4050-9E8A-169672B039BE}" sibTransId="{7DF5AD76-1CA7-401B-A02B-677309947EDB}"/>
    <dgm:cxn modelId="{06EC120A-A411-4A1E-A7F9-D646975FDA6F}" type="presOf" srcId="{6190F819-CFF0-4313-8852-3CBC62B5F4E7}" destId="{790BDC74-323E-4663-9FBC-743B390057DA}" srcOrd="0" destOrd="1" presId="urn:microsoft.com/office/officeart/2005/8/layout/list1"/>
    <dgm:cxn modelId="{7FB06918-0580-4CFC-B6CB-52D5FAE7A6C4}" srcId="{0FF86E5B-B12D-4317-AB2B-64260C8C2D77}" destId="{054D9DAD-77BF-4F00-90AB-E9078559245B}" srcOrd="1" destOrd="0" parTransId="{6E9A28D8-D034-42EA-8E6C-6F139126D795}" sibTransId="{4451E305-0837-4A23-A780-F004A2D826A2}"/>
    <dgm:cxn modelId="{FAFC551F-E8AB-4869-B73B-39E53F7F425D}" srcId="{0FF86E5B-B12D-4317-AB2B-64260C8C2D77}" destId="{C0664C0D-2BF0-40C0-BFB9-067BD0569480}" srcOrd="2" destOrd="0" parTransId="{217F7D2B-E8AF-408C-A1EE-0969E721F7CB}" sibTransId="{D3AF1F8E-FA5B-4FB1-B153-22DEDAA5DBCC}"/>
    <dgm:cxn modelId="{0541AC2B-16D1-4280-A1BA-5DDF95C590DF}" type="presOf" srcId="{0FF86E5B-B12D-4317-AB2B-64260C8C2D77}" destId="{235C31A3-F23D-4476-8713-3707600C8D73}" srcOrd="0" destOrd="1" presId="urn:microsoft.com/office/officeart/2005/8/layout/list1"/>
    <dgm:cxn modelId="{D617B23D-69DF-4A34-BCBA-7317D5936C34}" type="presOf" srcId="{C12FF6C2-4447-4FC7-A8F7-A690E9A399B9}" destId="{235C31A3-F23D-4476-8713-3707600C8D73}" srcOrd="0" destOrd="0" presId="urn:microsoft.com/office/officeart/2005/8/layout/list1"/>
    <dgm:cxn modelId="{C468B369-A457-43EB-8D2A-60869EAC54A3}" srcId="{FEAE9928-25B9-432F-AA16-862D3D5011A7}" destId="{C12FF6C2-4447-4FC7-A8F7-A690E9A399B9}" srcOrd="0" destOrd="0" parTransId="{3239EF87-FF29-4F38-A292-842571B9E3E5}" sibTransId="{C819A9EB-5ECE-46EF-A5FA-E2B645FE2348}"/>
    <dgm:cxn modelId="{BB22084E-BBDB-452B-8912-A33674003194}" srcId="{368C597F-A8D5-475F-9135-FBFEA4B65DE4}" destId="{4FB0DE78-9190-4B28-9D40-1DC49AD08E03}" srcOrd="0" destOrd="0" parTransId="{464BB430-C5EF-4AD0-8F65-33B5F6C591BC}" sibTransId="{E30A8FDF-2107-42E6-A7A2-04DDA44FE85A}"/>
    <dgm:cxn modelId="{19F4FF74-9E56-413B-A35A-B0158E51D5BE}" srcId="{FEAE9928-25B9-432F-AA16-862D3D5011A7}" destId="{0FF86E5B-B12D-4317-AB2B-64260C8C2D77}" srcOrd="1" destOrd="0" parTransId="{EC806F9D-24A8-4EF6-9B01-7BD28143A73B}" sibTransId="{27D251A3-8A3C-4FC0-B463-987AA83208C5}"/>
    <dgm:cxn modelId="{899CB475-CA99-45D6-9836-EB5E3294D69B}" type="presOf" srcId="{054D9DAD-77BF-4F00-90AB-E9078559245B}" destId="{235C31A3-F23D-4476-8713-3707600C8D73}" srcOrd="0" destOrd="3" presId="urn:microsoft.com/office/officeart/2005/8/layout/list1"/>
    <dgm:cxn modelId="{C01D1657-1067-4DFC-AD91-DB4302583B33}" type="presOf" srcId="{368C597F-A8D5-475F-9135-FBFEA4B65DE4}" destId="{D03849FB-9E37-4F19-AEC4-1687004D756F}" srcOrd="0" destOrd="0" presId="urn:microsoft.com/office/officeart/2005/8/layout/list1"/>
    <dgm:cxn modelId="{83A9BF77-6C04-4C21-991B-5D961C2DE9EA}" type="presOf" srcId="{368C597F-A8D5-475F-9135-FBFEA4B65DE4}" destId="{4FDDD0BC-C495-4CA8-9324-087CE89E79AC}" srcOrd="1" destOrd="0" presId="urn:microsoft.com/office/officeart/2005/8/layout/list1"/>
    <dgm:cxn modelId="{D0CDEF84-3691-43A3-977A-41C9EC5E1CB7}" type="presOf" srcId="{FEAE9928-25B9-432F-AA16-862D3D5011A7}" destId="{181E4DC8-8FA1-47A6-903F-EE79C84D655E}" srcOrd="0" destOrd="0" presId="urn:microsoft.com/office/officeart/2005/8/layout/list1"/>
    <dgm:cxn modelId="{FAADC9A2-C93D-41F7-9157-709870C294B4}" srcId="{1D564B26-F3BE-487C-9884-99A1C673B695}" destId="{368C597F-A8D5-475F-9135-FBFEA4B65DE4}" srcOrd="0" destOrd="0" parTransId="{AF99214D-44EB-4B6E-A158-BDFBDF38B237}" sibTransId="{3A3D9C3A-3239-4664-A2DC-6041A41B6EF9}"/>
    <dgm:cxn modelId="{CF2EA0B8-F887-4EDF-8416-B53EE27C8628}" type="presOf" srcId="{FEAE9928-25B9-432F-AA16-862D3D5011A7}" destId="{5DDD0278-CDB7-446B-AB86-20E43B1FD4F9}" srcOrd="1" destOrd="0" presId="urn:microsoft.com/office/officeart/2005/8/layout/list1"/>
    <dgm:cxn modelId="{C5600BC0-73B5-4251-BBAD-4394709E38FF}" type="presOf" srcId="{C0664C0D-2BF0-40C0-BFB9-067BD0569480}" destId="{235C31A3-F23D-4476-8713-3707600C8D73}" srcOrd="0" destOrd="4" presId="urn:microsoft.com/office/officeart/2005/8/layout/list1"/>
    <dgm:cxn modelId="{424A1CD4-4AB8-49F3-A1DD-6F6A1B61D2BA}" type="presOf" srcId="{1D564B26-F3BE-487C-9884-99A1C673B695}" destId="{A0E52974-C95E-4D6B-9AC1-40136E815EA3}" srcOrd="0" destOrd="0" presId="urn:microsoft.com/office/officeart/2005/8/layout/list1"/>
    <dgm:cxn modelId="{04C2E0D9-4029-4350-BEEF-54CD4EC41FBC}" srcId="{0FF86E5B-B12D-4317-AB2B-64260C8C2D77}" destId="{8C2C36C3-D235-4F11-9561-CD2644F8BA6E}" srcOrd="0" destOrd="0" parTransId="{88B28D07-C1ED-4980-8C39-F7A434A35438}" sibTransId="{BC15EE86-A57D-4F3C-8D65-95F77371D36B}"/>
    <dgm:cxn modelId="{0DD8BEEF-D38D-40FA-8B58-0A4DB88F26A6}" type="presOf" srcId="{8C2C36C3-D235-4F11-9561-CD2644F8BA6E}" destId="{235C31A3-F23D-4476-8713-3707600C8D73}" srcOrd="0" destOrd="2" presId="urn:microsoft.com/office/officeart/2005/8/layout/list1"/>
    <dgm:cxn modelId="{3A7CC5F0-3687-421B-BCD3-2017209ECAB6}" srcId="{0FF86E5B-B12D-4317-AB2B-64260C8C2D77}" destId="{448DC0A5-04C0-41A4-80EA-2BAD86B75C18}" srcOrd="3" destOrd="0" parTransId="{B1D17039-E26C-4867-8490-ADAEE1EC3972}" sibTransId="{552DCAC5-F5D4-4630-AA1F-98E8F45BF203}"/>
    <dgm:cxn modelId="{688FB8F9-3EE3-4D72-B0F4-38162F90B397}" type="presOf" srcId="{448DC0A5-04C0-41A4-80EA-2BAD86B75C18}" destId="{235C31A3-F23D-4476-8713-3707600C8D73}" srcOrd="0" destOrd="5" presId="urn:microsoft.com/office/officeart/2005/8/layout/list1"/>
    <dgm:cxn modelId="{18C469FA-0EED-4132-A2EA-08036523C359}" srcId="{368C597F-A8D5-475F-9135-FBFEA4B65DE4}" destId="{6190F819-CFF0-4313-8852-3CBC62B5F4E7}" srcOrd="1" destOrd="0" parTransId="{79D15157-CA5A-4045-BB8F-021007D7E2B0}" sibTransId="{1F1160BF-A5BC-4EE8-8544-9C452DF6DA09}"/>
    <dgm:cxn modelId="{0042A6FF-01F7-46C0-BCC2-E68EF91EA30B}" type="presOf" srcId="{4FB0DE78-9190-4B28-9D40-1DC49AD08E03}" destId="{790BDC74-323E-4663-9FBC-743B390057DA}" srcOrd="0" destOrd="0" presId="urn:microsoft.com/office/officeart/2005/8/layout/list1"/>
    <dgm:cxn modelId="{5FD8BB82-C81A-4A33-B8D1-6C5DF3EEB430}" type="presParOf" srcId="{A0E52974-C95E-4D6B-9AC1-40136E815EA3}" destId="{473A1B18-7871-4B9D-82D8-F49576EA768F}" srcOrd="0" destOrd="0" presId="urn:microsoft.com/office/officeart/2005/8/layout/list1"/>
    <dgm:cxn modelId="{C116F3E2-3BC0-4E01-99DF-4E60216F8463}" type="presParOf" srcId="{473A1B18-7871-4B9D-82D8-F49576EA768F}" destId="{D03849FB-9E37-4F19-AEC4-1687004D756F}" srcOrd="0" destOrd="0" presId="urn:microsoft.com/office/officeart/2005/8/layout/list1"/>
    <dgm:cxn modelId="{F975EE0C-8987-4A54-8AA5-9FCB31294E55}" type="presParOf" srcId="{473A1B18-7871-4B9D-82D8-F49576EA768F}" destId="{4FDDD0BC-C495-4CA8-9324-087CE89E79AC}" srcOrd="1" destOrd="0" presId="urn:microsoft.com/office/officeart/2005/8/layout/list1"/>
    <dgm:cxn modelId="{6ED0E86D-F7E0-4128-94E4-A05AF9CFADDD}" type="presParOf" srcId="{A0E52974-C95E-4D6B-9AC1-40136E815EA3}" destId="{9B6C1CCF-FF63-47F4-BE2A-3E1794CE1950}" srcOrd="1" destOrd="0" presId="urn:microsoft.com/office/officeart/2005/8/layout/list1"/>
    <dgm:cxn modelId="{F5D93BAD-8262-443F-93D8-D7DE5A4A60C7}" type="presParOf" srcId="{A0E52974-C95E-4D6B-9AC1-40136E815EA3}" destId="{790BDC74-323E-4663-9FBC-743B390057DA}" srcOrd="2" destOrd="0" presId="urn:microsoft.com/office/officeart/2005/8/layout/list1"/>
    <dgm:cxn modelId="{60733B91-6AA8-4A47-B2F2-63582AF98F00}" type="presParOf" srcId="{A0E52974-C95E-4D6B-9AC1-40136E815EA3}" destId="{D39689B4-3F3E-4417-B028-758EC1DB8E28}" srcOrd="3" destOrd="0" presId="urn:microsoft.com/office/officeart/2005/8/layout/list1"/>
    <dgm:cxn modelId="{B35D4C46-E316-47AA-A716-CDD8DD140953}" type="presParOf" srcId="{A0E52974-C95E-4D6B-9AC1-40136E815EA3}" destId="{265E650E-A205-4D9D-AB2F-23C3F34D3C18}" srcOrd="4" destOrd="0" presId="urn:microsoft.com/office/officeart/2005/8/layout/list1"/>
    <dgm:cxn modelId="{0B81F038-23E0-48E1-89ED-8EE6B36B1A78}" type="presParOf" srcId="{265E650E-A205-4D9D-AB2F-23C3F34D3C18}" destId="{181E4DC8-8FA1-47A6-903F-EE79C84D655E}" srcOrd="0" destOrd="0" presId="urn:microsoft.com/office/officeart/2005/8/layout/list1"/>
    <dgm:cxn modelId="{32ECECDC-4481-4F88-93A9-EC181A2AEA05}" type="presParOf" srcId="{265E650E-A205-4D9D-AB2F-23C3F34D3C18}" destId="{5DDD0278-CDB7-446B-AB86-20E43B1FD4F9}" srcOrd="1" destOrd="0" presId="urn:microsoft.com/office/officeart/2005/8/layout/list1"/>
    <dgm:cxn modelId="{2E14AD5F-F5C3-4269-875F-79C8113A50D1}" type="presParOf" srcId="{A0E52974-C95E-4D6B-9AC1-40136E815EA3}" destId="{261F7F36-DE31-47B0-891D-EF19C3C1FC22}" srcOrd="5" destOrd="0" presId="urn:microsoft.com/office/officeart/2005/8/layout/list1"/>
    <dgm:cxn modelId="{3809B75D-F4C7-449A-A77A-D281C497DAD3}" type="presParOf" srcId="{A0E52974-C95E-4D6B-9AC1-40136E815EA3}" destId="{235C31A3-F23D-4476-8713-3707600C8D7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1820D-8819-444F-8767-8B4405E21F33}">
      <dsp:nvSpPr>
        <dsp:cNvPr id="0" name=""/>
        <dsp:cNvSpPr/>
      </dsp:nvSpPr>
      <dsp:spPr>
        <a:xfrm>
          <a:off x="1177448" y="-135596"/>
          <a:ext cx="2877191" cy="2877191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D31F6-F899-4B45-B4F0-449D651E1A04}">
      <dsp:nvSpPr>
        <dsp:cNvPr id="0" name=""/>
        <dsp:cNvSpPr/>
      </dsp:nvSpPr>
      <dsp:spPr>
        <a:xfrm>
          <a:off x="1648892" y="0"/>
          <a:ext cx="1903691" cy="9518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(Re-) planning</a:t>
          </a:r>
          <a:endParaRPr lang="en-DE" sz="2400" kern="1200" dirty="0"/>
        </a:p>
      </dsp:txBody>
      <dsp:txXfrm>
        <a:off x="1695357" y="46465"/>
        <a:ext cx="1810761" cy="858915"/>
      </dsp:txXfrm>
    </dsp:sp>
    <dsp:sp modelId="{84E46CB7-3070-4E10-AFBB-3519D6444F0D}">
      <dsp:nvSpPr>
        <dsp:cNvPr id="0" name=""/>
        <dsp:cNvSpPr/>
      </dsp:nvSpPr>
      <dsp:spPr>
        <a:xfrm>
          <a:off x="1648892" y="1692170"/>
          <a:ext cx="1903691" cy="9518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Treatment</a:t>
          </a:r>
          <a:endParaRPr lang="en-DE" sz="2400" kern="1200" dirty="0"/>
        </a:p>
      </dsp:txBody>
      <dsp:txXfrm>
        <a:off x="1695357" y="1738635"/>
        <a:ext cx="1810761" cy="858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BDC74-323E-4663-9FBC-743B390057DA}">
      <dsp:nvSpPr>
        <dsp:cNvPr id="0" name=""/>
        <dsp:cNvSpPr/>
      </dsp:nvSpPr>
      <dsp:spPr>
        <a:xfrm>
          <a:off x="0" y="337826"/>
          <a:ext cx="5795957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831" tIns="416560" rIns="44983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 err="1"/>
            <a:t>Inelastic</a:t>
          </a:r>
          <a:r>
            <a:rPr lang="de-DE" sz="2000" kern="1200" dirty="0"/>
            <a:t> Coulomb </a:t>
          </a:r>
          <a:r>
            <a:rPr lang="de-DE" sz="2000" kern="1200" dirty="0" err="1"/>
            <a:t>interactions</a:t>
          </a:r>
          <a:r>
            <a:rPr lang="de-DE" sz="2000" kern="1200" dirty="0"/>
            <a:t> </a:t>
          </a:r>
          <a:r>
            <a:rPr lang="de-DE" sz="2000" kern="1200" dirty="0" err="1"/>
            <a:t>with</a:t>
          </a:r>
          <a:r>
            <a:rPr lang="de-DE" sz="2000" kern="1200" dirty="0"/>
            <a:t> </a:t>
          </a:r>
          <a:r>
            <a:rPr lang="de-DE" sz="2000" kern="1200" dirty="0" err="1"/>
            <a:t>electrons</a:t>
          </a:r>
          <a:r>
            <a:rPr lang="de-DE" sz="2000" kern="1200" dirty="0"/>
            <a:t> </a:t>
          </a:r>
          <a:r>
            <a:rPr lang="de-DE" sz="2000" kern="1200" dirty="0">
              <a:sym typeface="Wingdings" panose="05000000000000000000" pitchFamily="2" charset="2"/>
            </a:rPr>
            <a:t> quasi-</a:t>
          </a:r>
          <a:r>
            <a:rPr lang="de-DE" sz="2000" kern="1200" dirty="0" err="1">
              <a:sym typeface="Wingdings" panose="05000000000000000000" pitchFamily="2" charset="2"/>
            </a:rPr>
            <a:t>continous</a:t>
          </a:r>
          <a:r>
            <a:rPr lang="de-DE" sz="2000" kern="1200" dirty="0">
              <a:sym typeface="Wingdings" panose="05000000000000000000" pitchFamily="2" charset="2"/>
            </a:rPr>
            <a:t> </a:t>
          </a:r>
          <a:r>
            <a:rPr lang="de-DE" sz="2000" kern="1200" dirty="0" err="1">
              <a:sym typeface="Wingdings" panose="05000000000000000000" pitchFamily="2" charset="2"/>
            </a:rPr>
            <a:t>slowing</a:t>
          </a:r>
          <a:r>
            <a:rPr lang="de-DE" sz="2000" kern="1200" dirty="0">
              <a:sym typeface="Wingdings" panose="05000000000000000000" pitchFamily="2" charset="2"/>
            </a:rPr>
            <a:t> down</a:t>
          </a:r>
          <a:endParaRPr lang="de-D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 err="1"/>
            <a:t>Elastic</a:t>
          </a:r>
          <a:r>
            <a:rPr lang="de-DE" sz="2000" kern="1200" dirty="0"/>
            <a:t> Coulomb </a:t>
          </a:r>
          <a:r>
            <a:rPr lang="de-DE" sz="2000" kern="1200" dirty="0" err="1"/>
            <a:t>scattering</a:t>
          </a:r>
          <a:r>
            <a:rPr lang="de-DE" sz="2000" kern="1200" dirty="0"/>
            <a:t> </a:t>
          </a:r>
          <a:r>
            <a:rPr lang="de-DE" sz="2000" kern="1200" dirty="0" err="1"/>
            <a:t>with</a:t>
          </a:r>
          <a:r>
            <a:rPr lang="de-DE" sz="2000" kern="1200" dirty="0"/>
            <a:t> </a:t>
          </a:r>
          <a:r>
            <a:rPr lang="de-DE" sz="2000" kern="1200" dirty="0" err="1"/>
            <a:t>nuclei</a:t>
          </a:r>
          <a:r>
            <a:rPr lang="de-DE" sz="2000" kern="1200" dirty="0"/>
            <a:t> </a:t>
          </a:r>
          <a:r>
            <a:rPr lang="de-DE" sz="2000" kern="1200" dirty="0">
              <a:sym typeface="Wingdings" panose="05000000000000000000" pitchFamily="2" charset="2"/>
            </a:rPr>
            <a:t> </a:t>
          </a:r>
          <a:r>
            <a:rPr lang="de-DE" sz="2000" kern="1200" dirty="0" err="1">
              <a:sym typeface="Wingdings" panose="05000000000000000000" pitchFamily="2" charset="2"/>
            </a:rPr>
            <a:t>widening</a:t>
          </a:r>
          <a:r>
            <a:rPr lang="de-DE" sz="2000" kern="1200" dirty="0">
              <a:sym typeface="Wingdings" panose="05000000000000000000" pitchFamily="2" charset="2"/>
            </a:rPr>
            <a:t> </a:t>
          </a:r>
          <a:r>
            <a:rPr lang="de-DE" sz="2000" kern="1200" dirty="0" err="1">
              <a:sym typeface="Wingdings" panose="05000000000000000000" pitchFamily="2" charset="2"/>
            </a:rPr>
            <a:t>of</a:t>
          </a:r>
          <a:r>
            <a:rPr lang="de-DE" sz="2000" kern="1200" dirty="0">
              <a:sym typeface="Wingdings" panose="05000000000000000000" pitchFamily="2" charset="2"/>
            </a:rPr>
            <a:t> beam</a:t>
          </a:r>
          <a:endParaRPr lang="de-DE" sz="2000" kern="1200" dirty="0"/>
        </a:p>
      </dsp:txBody>
      <dsp:txXfrm>
        <a:off x="0" y="337826"/>
        <a:ext cx="5795957" cy="1732500"/>
      </dsp:txXfrm>
    </dsp:sp>
    <dsp:sp modelId="{4FDDD0BC-C495-4CA8-9324-087CE89E79AC}">
      <dsp:nvSpPr>
        <dsp:cNvPr id="0" name=""/>
        <dsp:cNvSpPr/>
      </dsp:nvSpPr>
      <dsp:spPr>
        <a:xfrm>
          <a:off x="289797" y="42626"/>
          <a:ext cx="4057169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351" tIns="0" rIns="15335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Electromagnetic</a:t>
          </a:r>
          <a:endParaRPr lang="de-DE" sz="2000" kern="1200" dirty="0"/>
        </a:p>
      </dsp:txBody>
      <dsp:txXfrm>
        <a:off x="318618" y="71447"/>
        <a:ext cx="3999527" cy="532758"/>
      </dsp:txXfrm>
    </dsp:sp>
    <dsp:sp modelId="{235C31A3-F23D-4476-8713-3707600C8D73}">
      <dsp:nvSpPr>
        <dsp:cNvPr id="0" name=""/>
        <dsp:cNvSpPr/>
      </dsp:nvSpPr>
      <dsp:spPr>
        <a:xfrm>
          <a:off x="0" y="2473526"/>
          <a:ext cx="5795957" cy="245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831" tIns="416560" rIns="44983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 err="1"/>
            <a:t>Significant</a:t>
          </a:r>
          <a:r>
            <a:rPr lang="de-DE" sz="2000" kern="1200" dirty="0"/>
            <a:t> </a:t>
          </a:r>
          <a:r>
            <a:rPr lang="de-DE" sz="2000" kern="1200" dirty="0" err="1"/>
            <a:t>energy</a:t>
          </a:r>
          <a:r>
            <a:rPr lang="de-DE" sz="2000" kern="1200" dirty="0"/>
            <a:t> </a:t>
          </a:r>
          <a:r>
            <a:rPr lang="de-DE" sz="2000" kern="1200" dirty="0" err="1"/>
            <a:t>loss</a:t>
          </a:r>
          <a:r>
            <a:rPr lang="de-DE" sz="2000" kern="1200" dirty="0"/>
            <a:t> (</a:t>
          </a:r>
          <a:r>
            <a:rPr lang="de-DE" sz="2000" kern="1200" dirty="0" err="1"/>
            <a:t>or</a:t>
          </a:r>
          <a:r>
            <a:rPr lang="de-DE" sz="2000" kern="1200" dirty="0"/>
            <a:t> </a:t>
          </a:r>
          <a:r>
            <a:rPr lang="de-DE" sz="2000" kern="1200" dirty="0" err="1"/>
            <a:t>fragmentation</a:t>
          </a:r>
          <a:r>
            <a:rPr lang="de-DE" sz="20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 err="1"/>
            <a:t>Induced</a:t>
          </a:r>
          <a:r>
            <a:rPr lang="de-DE" sz="2000" kern="1200" dirty="0"/>
            <a:t> </a:t>
          </a:r>
          <a:r>
            <a:rPr lang="de-DE" sz="2000" kern="1200" dirty="0" err="1"/>
            <a:t>radioactive</a:t>
          </a:r>
          <a:r>
            <a:rPr lang="de-DE" sz="2000" kern="1200" dirty="0"/>
            <a:t> </a:t>
          </a:r>
          <a:r>
            <a:rPr lang="de-DE" sz="2000" kern="1200" dirty="0" err="1"/>
            <a:t>decays</a:t>
          </a:r>
          <a:endParaRPr lang="de-DE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/>
            <a:t>Prompt Gamma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 dirty="0"/>
            <a:t>β</a:t>
          </a:r>
          <a:r>
            <a:rPr lang="de-DE" sz="2000" kern="1200" dirty="0"/>
            <a:t>+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δ</a:t>
          </a:r>
          <a:r>
            <a:rPr lang="de-DE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de-DE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/>
            <a:t>Neutrons, …</a:t>
          </a:r>
        </a:p>
      </dsp:txBody>
      <dsp:txXfrm>
        <a:off x="0" y="2473526"/>
        <a:ext cx="5795957" cy="2457000"/>
      </dsp:txXfrm>
    </dsp:sp>
    <dsp:sp modelId="{5DDD0278-CDB7-446B-AB86-20E43B1FD4F9}">
      <dsp:nvSpPr>
        <dsp:cNvPr id="0" name=""/>
        <dsp:cNvSpPr/>
      </dsp:nvSpPr>
      <dsp:spPr>
        <a:xfrm>
          <a:off x="289797" y="2178326"/>
          <a:ext cx="4057169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351" tIns="0" rIns="15335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Nuclear</a:t>
          </a:r>
          <a:endParaRPr lang="de-DE" sz="2000" kern="1200" dirty="0"/>
        </a:p>
      </dsp:txBody>
      <dsp:txXfrm>
        <a:off x="318618" y="2207147"/>
        <a:ext cx="399952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028EFDA-A75E-49AB-9C1C-E96D5D820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DB3184-593B-4E78-B58C-DA62E4A2A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1B798-6D2C-417B-AF46-ECB70983C15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15F87B-7E94-4DDB-9703-3B62B77C5F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C9CA73-2501-4D43-9D8D-E09D9E3F3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51251-5CB6-4896-AAF1-C5E7C80339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4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0A665-AB63-487C-A689-A96D5AA0C864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55821" y="1143000"/>
            <a:ext cx="3946358" cy="221982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29F0A-9DE2-44AB-9A84-CC28BAF7B39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6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kern="1200">
        <a:solidFill>
          <a:schemeClr val="accent1"/>
        </a:solidFill>
        <a:latin typeface="+mj-lt"/>
        <a:ea typeface="+mn-ea"/>
        <a:cs typeface="+mn-cs"/>
      </a:defRPr>
    </a:lvl1pPr>
    <a:lvl2pPr marL="180975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363" indent="-179388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1338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2313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6.jp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7.jp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4.jp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4.jp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4.jp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4.jp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3808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2814098"/>
            <a:ext cx="5916612" cy="3170777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Myriad Pro Regular,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983B20-CF3E-4EB7-8ABD-887696F49A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758628-A8B7-4C0C-9D76-AB8C368362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93D0D8-808F-4B9D-9E74-3D2864287D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7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– große Headline ob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6599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44D4A135-0D0F-1250-6053-DD7322B87D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190"/>
            <a:ext cx="12191295" cy="685681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814098"/>
            <a:ext cx="11712575" cy="3170777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Myriad Pro Regular, </a:t>
            </a:r>
          </a:p>
          <a:p>
            <a:pPr lvl="0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68886-21F8-4FFB-8201-7F0BA6565D6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BD0276-DAC0-4256-A958-3D3DD10E6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96E82-453E-4196-8BCD-BF982D264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3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4060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7878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Kapitelüberschrift, Myriad Pro </a:t>
            </a:r>
            <a:r>
              <a:rPr lang="de-DE" dirty="0" err="1"/>
              <a:t>Bold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86A8951A-7642-4D31-B686-A714C8CCF5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DE5828C-86B5-43E8-99E0-320BB3D4C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Datumsplatzhalter">
            <a:extLst>
              <a:ext uri="{FF2B5EF4-FFF2-40B4-BE49-F238E27FC236}">
                <a16:creationId xmlns:a16="http://schemas.microsoft.com/office/drawing/2014/main" id="{50D3C623-BEE8-45AE-827E-5673C9BC089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4303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3305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81371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E2CAD830-41D2-49E6-9A6C-8B30840C61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J. Werner, </a:t>
            </a:r>
            <a:r>
              <a:rPr lang="en-DE" noProof="0"/>
              <a:t>f</a:t>
            </a:r>
            <a:r>
              <a:rPr lang="de-DE" noProof="0"/>
              <a:t>riedemann.werner@uni-luebeck.de</a:t>
            </a:r>
            <a:endParaRPr lang="de-DE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1C2822D-ACBC-46C4-BC5F-37D1A4BC04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0266C524-648E-246F-0E76-B95D2CDA08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7878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Kapitelüberschrift, Myriad Pro </a:t>
            </a:r>
            <a:r>
              <a:rPr lang="de-DE" dirty="0" err="1"/>
              <a:t>Bold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Datumsplatzhalter">
            <a:extLst>
              <a:ext uri="{FF2B5EF4-FFF2-40B4-BE49-F238E27FC236}">
                <a16:creationId xmlns:a16="http://schemas.microsoft.com/office/drawing/2014/main" id="{4368E108-9A3A-4D93-A1D1-FE767C1221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413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eschreib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32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4" y="1700213"/>
            <a:ext cx="6315075" cy="428466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1622533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  <a:lvl2pPr>
              <a:lnSpc>
                <a:spcPts val="2420"/>
              </a:lnSpc>
              <a:spcAft>
                <a:spcPts val="0"/>
              </a:spcAft>
              <a:defRPr sz="28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defRPr sz="16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Kapitelüberschrift, Myriad Pro </a:t>
            </a:r>
            <a:r>
              <a:rPr lang="de-DE" dirty="0" err="1"/>
              <a:t>Bold</a:t>
            </a:r>
            <a:r>
              <a:rPr lang="de-DE" dirty="0"/>
              <a:t>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Myriad Pro Regular,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262368A1-9617-47E7-A038-2429D810911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AF98EC-E908-46DA-A386-F0D4232D418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00B162-5CE1-4081-9F76-7824B5C171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3" name="Datumsplatzhalter">
            <a:extLst>
              <a:ext uri="{FF2B5EF4-FFF2-40B4-BE49-F238E27FC236}">
                <a16:creationId xmlns:a16="http://schemas.microsoft.com/office/drawing/2014/main" id="{80505F92-0837-43A1-AF5F-6AE219C2650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4091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1659636-5F4E-A5A1-E5EB-5D2DE44AB2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146747"/>
          </a:xfrm>
          <a:prstGeom prst="rect">
            <a:avLst/>
          </a:prstGeom>
        </p:spPr>
      </p:pic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824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5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Kapitelnummer 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r>
              <a:rPr lang="de-DE" dirty="0"/>
              <a:t>,</a:t>
            </a:r>
          </a:p>
        </p:txBody>
      </p:sp>
      <p:sp>
        <p:nvSpPr>
          <p:cNvPr id="6" name="Copyright Fraunhofer">
            <a:extLst>
              <a:ext uri="{FF2B5EF4-FFF2-40B4-BE49-F238E27FC236}">
                <a16:creationId xmlns:a16="http://schemas.microsoft.com/office/drawing/2014/main" id="{F4113842-5E3F-4997-8349-B76EB457E5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428535-A26E-4A75-A2D0-95960DB6BC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Datumsplatzhalter">
            <a:extLst>
              <a:ext uri="{FF2B5EF4-FFF2-40B4-BE49-F238E27FC236}">
                <a16:creationId xmlns:a16="http://schemas.microsoft.com/office/drawing/2014/main" id="{13B20E76-C5F7-4AC7-9DF3-11C7027FDF5C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3660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CFDF5FA-70F3-B7EC-A521-C981792FEE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146746"/>
          </a:xfrm>
          <a:prstGeom prst="rect">
            <a:avLst/>
          </a:prstGeom>
        </p:spPr>
      </p:pic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824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5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Kapitelnummer 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r>
              <a:rPr lang="de-DE" dirty="0"/>
              <a:t>,</a:t>
            </a:r>
          </a:p>
        </p:txBody>
      </p:sp>
      <p:sp>
        <p:nvSpPr>
          <p:cNvPr id="6" name="Copyright Fraunhofer">
            <a:extLst>
              <a:ext uri="{FF2B5EF4-FFF2-40B4-BE49-F238E27FC236}">
                <a16:creationId xmlns:a16="http://schemas.microsoft.com/office/drawing/2014/main" id="{F4113842-5E3F-4997-8349-B76EB457E5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428535-A26E-4A75-A2D0-95960DB6BC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Datumsplatzhalter">
            <a:extLst>
              <a:ext uri="{FF2B5EF4-FFF2-40B4-BE49-F238E27FC236}">
                <a16:creationId xmlns:a16="http://schemas.microsoft.com/office/drawing/2014/main" id="{4037CA55-E5A9-4395-9749-4CD7AFC5306F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15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21640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pyright Fraunhofer">
            <a:extLst>
              <a:ext uri="{FF2B5EF4-FFF2-40B4-BE49-F238E27FC236}">
                <a16:creationId xmlns:a16="http://schemas.microsoft.com/office/drawing/2014/main" id="{68024DD5-D614-4E40-8330-76F9312A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4063AB9-A95E-44E6-BF4C-CF298331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umsplatzhalter">
            <a:extLst>
              <a:ext uri="{FF2B5EF4-FFF2-40B4-BE49-F238E27FC236}">
                <a16:creationId xmlns:a16="http://schemas.microsoft.com/office/drawing/2014/main" id="{C89046AB-CBB3-4BEF-A5E4-F2C40F36087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542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70035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pyright Fraunhofer">
            <a:extLst>
              <a:ext uri="{FF2B5EF4-FFF2-40B4-BE49-F238E27FC236}">
                <a16:creationId xmlns:a16="http://schemas.microsoft.com/office/drawing/2014/main" id="{97173DEC-80BC-41B9-97B7-7718E8E2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BA71267-E3FD-4A93-BE1B-8DD3610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/>
              <a:t>lid</a:t>
            </a:r>
            <a:r>
              <a:rPr lang="de-DE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umsplatzhalter">
            <a:extLst>
              <a:ext uri="{FF2B5EF4-FFF2-40B4-BE49-F238E27FC236}">
                <a16:creationId xmlns:a16="http://schemas.microsoft.com/office/drawing/2014/main" id="{D53A0E68-065F-4689-BAA5-2B6571242B1A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218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29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7879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3A411D1E-2AF9-4CC5-AEC7-0C6DF157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28F296-FF06-4CDF-A47F-F729AA31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Datumsplatzhalter">
            <a:extLst>
              <a:ext uri="{FF2B5EF4-FFF2-40B4-BE49-F238E27FC236}">
                <a16:creationId xmlns:a16="http://schemas.microsoft.com/office/drawing/2014/main" id="{03D87DEC-F84B-4D1F-891A-3904E9DDD3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060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 userDrawn="1">
          <p15:clr>
            <a:srgbClr val="FBAE40"/>
          </p15:clr>
        </p15:guide>
        <p15:guide id="4" pos="1890" userDrawn="1">
          <p15:clr>
            <a:srgbClr val="FBAE40"/>
          </p15:clr>
        </p15:guide>
        <p15:guide id="5" pos="5541" userDrawn="1">
          <p15:clr>
            <a:srgbClr val="FBAE40"/>
          </p15:clr>
        </p15:guide>
        <p15:guide id="6" pos="579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33CE2A8B-DF0C-4ED8-B188-C82210FB66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2440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593715C-3DC0-4E6F-AC38-9875A9DF0C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0"/>
            <a:ext cx="5916612" cy="61341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D2144230-B8EC-476B-931A-D0CD27889E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1FBFD26-99E1-4A8F-A74A-F6ADF2E2D8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DB4C6-EB43-4DAF-85FB-3D5502FB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5437188" cy="382733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38F142-8C02-4935-B629-B6251A26C1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5437188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4FD108-BE77-4119-8953-7B3B60E98A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Datumsplatzhalter">
            <a:extLst>
              <a:ext uri="{FF2B5EF4-FFF2-40B4-BE49-F238E27FC236}">
                <a16:creationId xmlns:a16="http://schemas.microsoft.com/office/drawing/2014/main" id="{FBA54247-FC5B-4E6C-8E2E-DD0185814C5C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880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0905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80810"/>
            <a:ext cx="5916612" cy="3004065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8778D-8BC8-464B-A800-1D1791A3726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260CBB-BBBF-4BD2-A2B2-E16FB43BCE8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9F131B-2B68-425B-8FFF-8D359E0D5D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523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D3ED57BE-37A9-4D96-8E88-2396C1186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1807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1458B9F-36A1-41C9-BED5-48660CBF7B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0075" y="0"/>
            <a:ext cx="3971925" cy="61341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3F46C379-14E1-4C3E-81B3-2514BD91D6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983DEDE-C1BC-4CFF-B990-BF9CE174A5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F28B4-14C0-46CF-91E6-E56862CB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7345363" cy="382733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E1F331-B496-4BC0-8505-F35F3C57A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7345363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813626-B371-440A-B685-32C7597133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D2D81B-2964-4DEB-9973-66C95A1B00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2288" y="1703388"/>
            <a:ext cx="3492500" cy="261937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Datumsplatzhalter">
            <a:extLst>
              <a:ext uri="{FF2B5EF4-FFF2-40B4-BE49-F238E27FC236}">
                <a16:creationId xmlns:a16="http://schemas.microsoft.com/office/drawing/2014/main" id="{A731F276-9DFB-453D-A9AC-7BBCAA23027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584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29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1608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pyright Fraunhofer">
            <a:extLst>
              <a:ext uri="{FF2B5EF4-FFF2-40B4-BE49-F238E27FC236}">
                <a16:creationId xmlns:a16="http://schemas.microsoft.com/office/drawing/2014/main" id="{3BFD0A8D-1DCE-43F0-A5E3-4221FF17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80CF9D-E06C-44A3-9743-D9D200F4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umsplatzhalter">
            <a:extLst>
              <a:ext uri="{FF2B5EF4-FFF2-40B4-BE49-F238E27FC236}">
                <a16:creationId xmlns:a16="http://schemas.microsoft.com/office/drawing/2014/main" id="{F4CC7DD2-135A-4DF0-9604-6F0237C535CF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814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9292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7445" y="64558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8" name="Copyright Fraunhofer">
            <a:extLst>
              <a:ext uri="{FF2B5EF4-FFF2-40B4-BE49-F238E27FC236}">
                <a16:creationId xmlns:a16="http://schemas.microsoft.com/office/drawing/2014/main" id="{3BFD0A8D-1DCE-43F0-A5E3-4221FF17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5465" y="6440452"/>
            <a:ext cx="2781254" cy="138495"/>
          </a:xfrm>
        </p:spPr>
        <p:txBody>
          <a:bodyPr/>
          <a:lstStyle/>
          <a:p>
            <a:r>
              <a:rPr lang="de-DE" noProof="0" dirty="0"/>
              <a:t>J. Werner, friedemann.werner@uni-luebeck.de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80CF9D-E06C-44A3-9743-D9D200F4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013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1888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28811"/>
            <a:ext cx="11233150" cy="382733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00213"/>
            <a:ext cx="5437188" cy="2640595"/>
          </a:xfrm>
        </p:spPr>
        <p:txBody>
          <a:bodyPr numCol="1" spcCol="360000"/>
          <a:lstStyle>
            <a:lvl5pPr>
              <a:defRPr/>
            </a:lvl5pPr>
            <a:lvl8pPr>
              <a:buAutoNum type="arabicPeriod"/>
              <a:defRPr/>
            </a:lvl8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A80A6E1-2019-439E-8E86-0046D913F8D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534698" y="64558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F3CF5D9C-18A9-4FD1-BF61-90B1DF40DA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/>
              <a:t>J. Werner,</a:t>
            </a:r>
            <a:r>
              <a:rPr lang="en-DE" noProof="0"/>
              <a:t> </a:t>
            </a:r>
            <a:r>
              <a:rPr lang="de-DE" noProof="0"/>
              <a:t>friedemann.werner@uni-luebeck.de</a:t>
            </a:r>
            <a:endParaRPr lang="de-DE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C7C1689-11E8-41AB-9458-DE44740E23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9AB49C-1F4E-4EF1-AAF8-5D9B08CE01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417600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2979DCD-35B3-46F6-8E1A-F75179508D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5388" y="1700213"/>
            <a:ext cx="5437187" cy="2640595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3339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174C6A4-3B89-4478-A08C-B54D082B38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7443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28811"/>
            <a:ext cx="11233150" cy="382733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00213"/>
            <a:ext cx="5437188" cy="3085204"/>
          </a:xfrm>
        </p:spPr>
        <p:txBody>
          <a:bodyPr numCol="1" spcCol="360000"/>
          <a:lstStyle>
            <a:lvl1pPr>
              <a:lnSpc>
                <a:spcPct val="110000"/>
              </a:lnSpc>
              <a:spcAft>
                <a:spcPts val="2200"/>
              </a:spcAft>
              <a:defRPr sz="1800"/>
            </a:lvl1pPr>
            <a:lvl2pPr>
              <a:lnSpc>
                <a:spcPct val="110000"/>
              </a:lnSpc>
              <a:spcAft>
                <a:spcPts val="2200"/>
              </a:spcAft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  <a:lvl6pPr>
              <a:lnSpc>
                <a:spcPct val="110000"/>
              </a:lnSpc>
              <a:defRPr sz="1600"/>
            </a:lvl6pPr>
            <a:lvl7pPr>
              <a:lnSpc>
                <a:spcPct val="110000"/>
              </a:lnSpc>
              <a:defRPr sz="1600"/>
            </a:lvl7pPr>
            <a:lvl8pPr>
              <a:lnSpc>
                <a:spcPct val="110000"/>
              </a:lnSpc>
              <a:buAutoNum type="arabicPeriod"/>
              <a:defRPr sz="1600"/>
            </a:lvl8pPr>
            <a:lvl9pPr>
              <a:lnSpc>
                <a:spcPct val="110000"/>
              </a:lnSpc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A318EBD9-F5F5-405C-9B19-55E93DB7BE1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508818" y="6455747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A65BD112-D0DA-4A2E-BD97-424BCF96C4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38D657B-7546-4822-9986-D778474870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B913C0-DAEC-4E03-BE28-C93BE7F200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417600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DDE3BD-D7C5-4F7F-8E5F-2F194BD44F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5388" y="1700213"/>
            <a:ext cx="5516562" cy="3020314"/>
          </a:xfrm>
        </p:spPr>
        <p:txBody>
          <a:bodyPr numCol="1"/>
          <a:lstStyle>
            <a:lvl1pPr>
              <a:lnSpc>
                <a:spcPct val="110000"/>
              </a:lnSpc>
              <a:spcAft>
                <a:spcPts val="2200"/>
              </a:spcAft>
              <a:defRPr sz="1800"/>
            </a:lvl1pPr>
            <a:lvl2pPr>
              <a:lnSpc>
                <a:spcPct val="110000"/>
              </a:lnSpc>
              <a:spcAft>
                <a:spcPts val="2200"/>
              </a:spcAft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  <a:lvl6pPr>
              <a:lnSpc>
                <a:spcPct val="110000"/>
              </a:lnSpc>
              <a:defRPr sz="1600"/>
            </a:lvl6pPr>
            <a:lvl7pPr>
              <a:lnSpc>
                <a:spcPct val="110000"/>
              </a:lnSpc>
              <a:defRPr sz="1600"/>
            </a:lvl7pPr>
            <a:lvl8pPr>
              <a:lnSpc>
                <a:spcPct val="110000"/>
              </a:lnSpc>
              <a:defRPr sz="1600"/>
            </a:lvl8pPr>
            <a:lvl9pPr>
              <a:lnSpc>
                <a:spcPct val="110000"/>
              </a:lnSpc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527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220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599562" y="6440447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E4293628-7C4E-4B40-9C44-4455388844A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2CBCEFF-ED55-43F4-840E-11635FF54F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1824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hteck 21">
            <a:extLst>
              <a:ext uri="{FF2B5EF4-FFF2-40B4-BE49-F238E27FC236}">
                <a16:creationId xmlns:a16="http://schemas.microsoft.com/office/drawing/2014/main" id="{30FDEE22-4D74-4924-86C5-CF41B7A9F583}"/>
              </a:ext>
            </a:extLst>
          </p:cNvPr>
          <p:cNvSpPr/>
          <p:nvPr userDrawn="1"/>
        </p:nvSpPr>
        <p:spPr bwMode="gray">
          <a:xfrm>
            <a:off x="479425" y="1206230"/>
            <a:ext cx="473886" cy="875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 b="1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accent2"/>
                </a:solidFill>
                <a:latin typeface="Myriad Pro" panose="020B0503030403020204" pitchFamily="34" charset="0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 i="0">
                <a:solidFill>
                  <a:schemeClr val="accent2"/>
                </a:solidFill>
                <a:latin typeface="Myriad Pro" panose="020B0503030403020204" pitchFamily="34" charset="0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30F5BB5-7863-4504-94A4-F39A72E20BF2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</p:grpSpPr>
        <p:sp>
          <p:nvSpPr>
            <p:cNvPr id="3" name="Pfeil: Chevron 2">
              <a:extLst>
                <a:ext uri="{FF2B5EF4-FFF2-40B4-BE49-F238E27FC236}">
                  <a16:creationId xmlns:a16="http://schemas.microsoft.com/office/drawing/2014/main" id="{80955E3B-8357-4836-8592-3039D01F1391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8245CA0A-C731-43B3-A4D1-99935FA2DE2F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285A88-12D6-4461-A4C7-1D177C10FE4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599562" y="64558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8C3B39-287A-4DC2-86D1-47762D2F82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A36F7860-0DEC-4D26-A4CA-9345FD189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2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574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53F8FA31-3276-0631-7222-AA01AB32E0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146747"/>
          </a:xfrm>
          <a:prstGeom prst="rect">
            <a:avLst/>
          </a:prstGeo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599562" y="6441663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17" name="Copyright Fraunhofer">
            <a:extLst>
              <a:ext uri="{FF2B5EF4-FFF2-40B4-BE49-F238E27FC236}">
                <a16:creationId xmlns:a16="http://schemas.microsoft.com/office/drawing/2014/main" id="{7BF1A88B-92B6-448D-B293-70A607B265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42B2AF3-B72B-4E51-98E8-276E33E081FB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  <a:solidFill>
            <a:schemeClr val="bg1"/>
          </a:solidFill>
        </p:grpSpPr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A9E48764-AC81-446C-B62C-88A8F03B3803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Pfeil: Chevron 21">
              <a:extLst>
                <a:ext uri="{FF2B5EF4-FFF2-40B4-BE49-F238E27FC236}">
                  <a16:creationId xmlns:a16="http://schemas.microsoft.com/office/drawing/2014/main" id="{14C3BCAC-351B-4AFA-8D18-F61D609E40E4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162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574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B05A7056-AB27-7565-33BC-6929389968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146746"/>
          </a:xfrm>
          <a:prstGeom prst="rect">
            <a:avLst/>
          </a:prstGeo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67946" y="6455391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17" name="Copyright Fraunhofer">
            <a:extLst>
              <a:ext uri="{FF2B5EF4-FFF2-40B4-BE49-F238E27FC236}">
                <a16:creationId xmlns:a16="http://schemas.microsoft.com/office/drawing/2014/main" id="{7BF1A88B-92B6-448D-B293-70A607B265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en-DE" dirty="0"/>
              <a:t>lid</a:t>
            </a:r>
            <a:r>
              <a:rPr lang="de-DE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42B2AF3-B72B-4E51-98E8-276E33E081FB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  <a:solidFill>
            <a:schemeClr val="bg1"/>
          </a:solidFill>
        </p:grpSpPr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A9E48764-AC81-446C-B62C-88A8F03B3803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Pfeil: Chevron 21">
              <a:extLst>
                <a:ext uri="{FF2B5EF4-FFF2-40B4-BE49-F238E27FC236}">
                  <a16:creationId xmlns:a16="http://schemas.microsoft.com/office/drawing/2014/main" id="{14C3BCAC-351B-4AFA-8D18-F61D609E40E4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446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folie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86670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52020"/>
            <a:ext cx="5916612" cy="3388337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360000" rIns="360000" bIns="36000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Kontakt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Titel Vorname Name</a:t>
            </a:r>
          </a:p>
          <a:p>
            <a:pPr lvl="2"/>
            <a:r>
              <a:rPr lang="de-DE" dirty="0"/>
              <a:t>Geschäftsbereich XXX</a:t>
            </a:r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 err="1"/>
              <a:t>vorname.name@imt.uni-luebeck.de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09F1F2-5AE7-4500-87D3-FAD916B3136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9D760A-5328-4251-ACFF-CB470EE347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FC189F-C42A-4071-BC47-28A29172D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0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kleine Headlin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4391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3332445"/>
            <a:ext cx="5916612" cy="2652430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2640"/>
              </a:lnSpc>
              <a:spcAft>
                <a:spcPts val="1200"/>
              </a:spcAft>
              <a:defRPr sz="312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184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klein, Myriad Pro Regular , 24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max. 3 Zeilen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4FAF97-8E98-4493-977E-6FEDC5291BD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90CB561-9F99-4288-90CE-88D602D52C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/>
              <a:t>J. Werner, friedemann.werner@uni-luebeck.de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596121-908B-4B59-963A-E95F7A8684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98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folie – Bild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43079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72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52020"/>
            <a:ext cx="5916612" cy="3388337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360000" rIns="360000" bIns="36000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Kontakt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Titel Vorname Name</a:t>
            </a:r>
          </a:p>
          <a:p>
            <a:pPr lvl="2"/>
            <a:r>
              <a:rPr lang="de-DE" dirty="0"/>
              <a:t>Geschäftsbereich XXX</a:t>
            </a:r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 err="1"/>
              <a:t>vorname.name@imt.uni-luebeck.de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3F48CE-72D6-4312-9E4E-63E50B50038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83046E-333C-49E5-BC21-4B96362580A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6BEE77-0380-4FD0-A81C-71B6A50C65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01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folie –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3167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4DAF6C11-8133-43F4-C3F5-423992A6AA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794"/>
            <a:ext cx="12192000" cy="685720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0213"/>
            <a:ext cx="5916612" cy="3848489"/>
          </a:xfrm>
          <a:noFill/>
        </p:spPr>
        <p:txBody>
          <a:bodyPr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Kontakt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Titel Vorname Name</a:t>
            </a:r>
          </a:p>
          <a:p>
            <a:pPr lvl="2"/>
            <a:r>
              <a:rPr lang="de-DE" dirty="0"/>
              <a:t>Geschäftsbereich XXX</a:t>
            </a:r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 err="1"/>
              <a:t>vorname.name@imt.uni-luebeck.de</a:t>
            </a:r>
            <a:endParaRPr lang="de-DE" dirty="0"/>
          </a:p>
          <a:p>
            <a:pPr lvl="3"/>
            <a:endParaRPr lang="pt-BR" dirty="0"/>
          </a:p>
          <a:p>
            <a:pPr lvl="3"/>
            <a:r>
              <a:rPr lang="pt-BR" dirty="0" err="1"/>
              <a:t>Universität</a:t>
            </a:r>
            <a:r>
              <a:rPr lang="pt-BR" dirty="0"/>
              <a:t> </a:t>
            </a:r>
            <a:r>
              <a:rPr lang="pt-BR" dirty="0" err="1"/>
              <a:t>zu</a:t>
            </a:r>
            <a:r>
              <a:rPr lang="pt-BR" dirty="0"/>
              <a:t> Lübeck</a:t>
            </a:r>
          </a:p>
          <a:p>
            <a:pPr lvl="3"/>
            <a:r>
              <a:rPr lang="pt-BR" dirty="0" err="1"/>
              <a:t>Ratzeburger</a:t>
            </a:r>
            <a:r>
              <a:rPr lang="pt-BR" dirty="0"/>
              <a:t> </a:t>
            </a:r>
            <a:r>
              <a:rPr lang="pt-BR" dirty="0" err="1"/>
              <a:t>Allee</a:t>
            </a:r>
            <a:r>
              <a:rPr lang="pt-BR" dirty="0"/>
              <a:t> 160</a:t>
            </a:r>
          </a:p>
          <a:p>
            <a:pPr lvl="3"/>
            <a:r>
              <a:rPr lang="pt-BR" dirty="0"/>
              <a:t>23562 Lübeck</a:t>
            </a:r>
          </a:p>
          <a:p>
            <a:pPr lvl="3"/>
            <a:r>
              <a:rPr lang="pt-BR" dirty="0" err="1"/>
              <a:t>www.uni-luebeck.de</a:t>
            </a:r>
            <a:endParaRPr lang="pt-BR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313C52-2525-4A5D-916B-98841273CAD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19F9CA-C990-4FAF-BBA2-C37D042E4F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B3BB0E-EF1D-44E5-9391-ED9E79F83D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43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ontaktfolie –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3167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C1998FF-A8D6-D75A-2B69-5154DBCBC3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1295" cy="685681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0213"/>
            <a:ext cx="5916612" cy="3848489"/>
          </a:xfrm>
          <a:noFill/>
        </p:spPr>
        <p:txBody>
          <a:bodyPr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Kontakt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Titel Vorname Name</a:t>
            </a:r>
          </a:p>
          <a:p>
            <a:pPr lvl="2"/>
            <a:r>
              <a:rPr lang="de-DE" dirty="0"/>
              <a:t>Geschäftsbereich XXX</a:t>
            </a:r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 err="1"/>
              <a:t>vorname.name@imt.uni-luebeck.de</a:t>
            </a:r>
            <a:endParaRPr lang="de-DE" dirty="0"/>
          </a:p>
          <a:p>
            <a:pPr lvl="3"/>
            <a:endParaRPr lang="pt-BR" dirty="0"/>
          </a:p>
          <a:p>
            <a:pPr lvl="3"/>
            <a:r>
              <a:rPr lang="pt-BR" dirty="0" err="1"/>
              <a:t>Universität</a:t>
            </a:r>
            <a:r>
              <a:rPr lang="pt-BR" dirty="0"/>
              <a:t> </a:t>
            </a:r>
            <a:r>
              <a:rPr lang="pt-BR" dirty="0" err="1"/>
              <a:t>zu</a:t>
            </a:r>
            <a:r>
              <a:rPr lang="pt-BR" dirty="0"/>
              <a:t> Lübeck</a:t>
            </a:r>
          </a:p>
          <a:p>
            <a:pPr lvl="3"/>
            <a:r>
              <a:rPr lang="pt-BR" dirty="0" err="1"/>
              <a:t>Ratzeburger</a:t>
            </a:r>
            <a:r>
              <a:rPr lang="pt-BR" dirty="0"/>
              <a:t> </a:t>
            </a:r>
            <a:r>
              <a:rPr lang="pt-BR" dirty="0" err="1"/>
              <a:t>Allee</a:t>
            </a:r>
            <a:r>
              <a:rPr lang="pt-BR" dirty="0"/>
              <a:t> 160</a:t>
            </a:r>
          </a:p>
          <a:p>
            <a:pPr lvl="3"/>
            <a:r>
              <a:rPr lang="pt-BR" dirty="0"/>
              <a:t>23562 Lübeck</a:t>
            </a:r>
          </a:p>
          <a:p>
            <a:pPr lvl="3"/>
            <a:r>
              <a:rPr lang="pt-BR" dirty="0" err="1"/>
              <a:t>www.uni-luebeck.de</a:t>
            </a:r>
            <a:endParaRPr lang="pt-BR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313C52-2525-4A5D-916B-98841273CAD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19F9CA-C990-4FAF-BBA2-C37D042E4F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B3BB0E-EF1D-44E5-9391-ED9E79F83D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859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2081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6FECA55B-0B10-81E2-DFCA-291B5E37EC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794"/>
            <a:ext cx="12192000" cy="685720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255355"/>
            <a:ext cx="11233149" cy="305391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Vielen Dank für Ihre Aufmerksamkeit</a:t>
            </a:r>
          </a:p>
          <a:p>
            <a:pPr lvl="1"/>
            <a:r>
              <a:rPr lang="de-DE" dirty="0"/>
              <a:t>—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14564-45F3-43F4-A781-81B474E1C1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B5AC9A-7737-4C1C-B583-AD4EA4DAE9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19D1C-ADAC-4933-80BD-01165FF9D2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41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2081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D509154F-B04B-CB77-7D15-4C65F18A84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1295" cy="685681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255355"/>
            <a:ext cx="11233149" cy="305391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Vielen Dank für Ihre Aufmerksamkeit</a:t>
            </a:r>
          </a:p>
          <a:p>
            <a:pPr lvl="1"/>
            <a:r>
              <a:rPr lang="de-DE" dirty="0"/>
              <a:t>—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14564-45F3-43F4-A781-81B474E1C1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B5AC9A-7737-4C1C-B583-AD4EA4DAE9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19D1C-ADAC-4933-80BD-01165FF9D2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kleine Headlin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1537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028003"/>
            <a:ext cx="5916612" cy="2956872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2800"/>
              </a:lnSpc>
              <a:spcAft>
                <a:spcPts val="480"/>
              </a:spcAft>
              <a:defRPr sz="312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lang="de-DE" sz="1600" b="0" i="0" kern="12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klein, Myriad Pro Regular, </a:t>
            </a:r>
          </a:p>
          <a:p>
            <a:pPr lvl="2"/>
            <a:r>
              <a:rPr lang="de-DE" dirty="0"/>
              <a:t>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arem</a:t>
            </a:r>
            <a:r>
              <a:rPr lang="de-DE" dirty="0"/>
              <a:t> max. 3 Zeilen</a:t>
            </a:r>
          </a:p>
          <a:p>
            <a:pPr marL="0" lvl="3" indent="0" algn="l" defTabSz="914400" rtl="0" eaLnBrk="1" latinLnBrk="0" hangingPunct="1">
              <a:lnSpc>
                <a:spcPts val="1840"/>
              </a:lnSpc>
              <a:spcBef>
                <a:spcPts val="184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6C9846-D78A-41C2-B9DE-AAB4647AB0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8AD9C8-2824-4897-945F-4A8A1D2456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1209F8-6861-41DE-A5C0-5C8F5AB39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Co-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54403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72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01839"/>
            <a:ext cx="7824783" cy="3004065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</a:p>
          <a:p>
            <a:pPr lvl="2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5719AE-30B8-45EA-B80C-409CF4F2B2F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BC588A-DC32-4D84-AD10-E7DF3D9A9C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CB5C3E-E47D-427A-AA11-CB39E0BAF2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5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Co-Bran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95872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357312"/>
            <a:ext cx="7824787" cy="2678335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wrap="square" lIns="486000" tIns="360000" rIns="360000" bIns="36000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Myriad Pro Regular,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A4204C2-4248-49B0-B888-AEDE5C87E88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296C33-84D5-4891-A511-A73F2EF90ED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DE090B-8EDC-46F6-A07B-49E25523BD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50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un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0274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D6F859B1-B8F5-1719-1344-07ED9A36C8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794"/>
            <a:ext cx="12192000" cy="685720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80810"/>
            <a:ext cx="11712574" cy="3004065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</a:p>
          <a:p>
            <a:pPr lvl="2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71DDCE-8584-473E-89A6-4E1C8FE4FEF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226139" y="5862145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F76422-6FC9-4F77-8DC2-9370AFAFE8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BBD116-D531-4394-B940-E1E0CD4B01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9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– große Headline un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0274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71DDCE-8584-473E-89A6-4E1C8FE4FEF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226139" y="5862145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F76422-6FC9-4F77-8DC2-9370AFAFE8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BBD116-D531-4394-B940-E1E0CD4B01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ED91AC-E485-D3FC-AAFF-702A8BEF85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190"/>
            <a:ext cx="12191295" cy="685681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80810"/>
            <a:ext cx="11712574" cy="3004065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</a:p>
          <a:p>
            <a:pPr lvl="2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</p:spTree>
    <p:extLst>
      <p:ext uri="{BB962C8B-B14F-4D97-AF65-F5344CB8AC3E}">
        <p14:creationId xmlns:p14="http://schemas.microsoft.com/office/powerpoint/2010/main" val="196662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6599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B140537-144F-1823-E0AC-B4603B8C9C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794"/>
            <a:ext cx="12192000" cy="685720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814098"/>
            <a:ext cx="11712575" cy="3170777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Myriad Pro Regular, </a:t>
            </a:r>
          </a:p>
          <a:p>
            <a:pPr lvl="0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68886-21F8-4FFB-8201-7F0BA6565D6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BD0276-DAC0-4256-A958-3D3DD10E6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96E82-453E-4196-8BCD-BF982D264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0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oleObject" Target="../embeddings/oleObject1.bin"/><Relationship Id="rId40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2565214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7" imgW="344" imgH="345" progId="TCLayout.ActiveDocument.1">
                  <p:embed/>
                </p:oleObj>
              </mc:Choice>
              <mc:Fallback>
                <p:oleObj name="think-cell Folie" r:id="rId37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970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en-DE" noProof="0" dirty="0"/>
              <a:t>	</a:t>
            </a:r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5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085572" y="6432753"/>
            <a:ext cx="2674250" cy="1538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/>
              <a:t>J. Werner, friedemann.werner@uni-luebeck.de</a:t>
            </a:r>
            <a:endParaRPr lang="de-DE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9425" y="6425059"/>
            <a:ext cx="72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S</a:t>
            </a:r>
            <a:r>
              <a:rPr lang="en-DE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242969E-E19B-23B6-11D5-CF886BE5AB98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8825601" y="6148546"/>
            <a:ext cx="2350065" cy="709454"/>
          </a:xfrm>
          <a:prstGeom prst="rect">
            <a:avLst/>
          </a:prstGeom>
          <a:noFill/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8F599C0-9C19-B5F8-948E-74A1F27015FC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1244681" y="6197296"/>
            <a:ext cx="875432" cy="634837"/>
          </a:xfrm>
          <a:prstGeom prst="rect">
            <a:avLst/>
          </a:prstGeom>
        </p:spPr>
      </p:pic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9E6572EE-56AF-C995-8DA7-1ED952BD20D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09406" y="6448144"/>
            <a:ext cx="3089633" cy="1384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INSIGHTS 2023</a:t>
            </a:r>
            <a:endParaRPr lang="de-DE" dirty="0"/>
          </a:p>
        </p:txBody>
      </p:sp>
      <p:sp>
        <p:nvSpPr>
          <p:cNvPr id="12" name="Datumsplatzhalter">
            <a:extLst>
              <a:ext uri="{FF2B5EF4-FFF2-40B4-BE49-F238E27FC236}">
                <a16:creationId xmlns:a16="http://schemas.microsoft.com/office/drawing/2014/main" id="{8CA93CFC-FA0C-CBFD-C17B-2F2E78A1C88F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DE"/>
              <a:t>18.10.2023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6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1" r:id="rId8"/>
    <p:sldLayoutId id="2147483656" r:id="rId9"/>
    <p:sldLayoutId id="2147483682" r:id="rId10"/>
    <p:sldLayoutId id="2147483657" r:id="rId11"/>
    <p:sldLayoutId id="2147483658" r:id="rId12"/>
    <p:sldLayoutId id="2147483660" r:id="rId13"/>
    <p:sldLayoutId id="2147483663" r:id="rId14"/>
    <p:sldLayoutId id="2147483683" r:id="rId15"/>
    <p:sldLayoutId id="2147483668" r:id="rId16"/>
    <p:sldLayoutId id="2147483665" r:id="rId17"/>
    <p:sldLayoutId id="2147483671" r:id="rId18"/>
    <p:sldLayoutId id="2147483664" r:id="rId19"/>
    <p:sldLayoutId id="2147483667" r:id="rId20"/>
    <p:sldLayoutId id="2147483659" r:id="rId21"/>
    <p:sldLayoutId id="2147483678" r:id="rId22"/>
    <p:sldLayoutId id="2147483666" r:id="rId23"/>
    <p:sldLayoutId id="2147483669" r:id="rId24"/>
    <p:sldLayoutId id="2147483670" r:id="rId25"/>
    <p:sldLayoutId id="2147483672" r:id="rId26"/>
    <p:sldLayoutId id="2147483673" r:id="rId27"/>
    <p:sldLayoutId id="2147483684" r:id="rId28"/>
    <p:sldLayoutId id="2147483674" r:id="rId29"/>
    <p:sldLayoutId id="2147483675" r:id="rId30"/>
    <p:sldLayoutId id="2147483676" r:id="rId31"/>
    <p:sldLayoutId id="2147483679" r:id="rId32"/>
    <p:sldLayoutId id="2147483677" r:id="rId33"/>
    <p:sldLayoutId id="2147483680" r:id="rId34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1" i="0" kern="1200">
          <a:solidFill>
            <a:schemeClr val="accent2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1" i="0" kern="1200">
          <a:solidFill>
            <a:schemeClr val="accent1"/>
          </a:solidFill>
          <a:latin typeface="Myriad Pro" panose="020B0503030403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1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lphaLcParenR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romanLcPeriod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5" orient="horz" pos="3770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14E_8E5893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34.png"/><Relationship Id="rId7" Type="http://schemas.openxmlformats.org/officeDocument/2006/relationships/image" Target="../media/image381.png"/><Relationship Id="rId2" Type="http://schemas.microsoft.com/office/2018/10/relationships/comments" Target="../comments/modernComment_195_5B30022E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3" Type="http://schemas.openxmlformats.org/officeDocument/2006/relationships/image" Target="../media/image44.png"/><Relationship Id="rId7" Type="http://schemas.openxmlformats.org/officeDocument/2006/relationships/image" Target="../media/image410.png"/><Relationship Id="rId12" Type="http://schemas.openxmlformats.org/officeDocument/2006/relationships/image" Target="../media/image450.png"/><Relationship Id="rId2" Type="http://schemas.microsoft.com/office/2018/10/relationships/comments" Target="../comments/modernComment_16A_5C8C75B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0.png"/><Relationship Id="rId11" Type="http://schemas.openxmlformats.org/officeDocument/2006/relationships/image" Target="../media/image440.png"/><Relationship Id="rId5" Type="http://schemas.openxmlformats.org/officeDocument/2006/relationships/image" Target="../media/image390.png"/><Relationship Id="rId10" Type="http://schemas.openxmlformats.org/officeDocument/2006/relationships/image" Target="../media/image430.png"/><Relationship Id="rId4" Type="http://schemas.openxmlformats.org/officeDocument/2006/relationships/image" Target="../media/image45.png"/><Relationship Id="rId9" Type="http://schemas.openxmlformats.org/officeDocument/2006/relationships/image" Target="../media/image4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microsoft.com/office/2018/10/relationships/comments" Target="../comments/modernComment_199_A60F098C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360.png"/><Relationship Id="rId4" Type="http://schemas.openxmlformats.org/officeDocument/2006/relationships/image" Target="../media/image3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microsoft.com/office/2018/10/relationships/comments" Target="../comments/modernComment_194_CEB5CC0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microsoft.com/office/2018/10/relationships/comments" Target="../comments/modernComment_1A5_1EE5347E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microsoft.com/office/2018/10/relationships/comments" Target="../comments/modernComment_196_3B58F15A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8/10/relationships/comments" Target="../comments/modernComment_19A_A3AD5C0E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390.png"/><Relationship Id="rId2" Type="http://schemas.microsoft.com/office/2018/10/relationships/comments" Target="../comments/modernComment_198_86ABDB0A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3.png"/><Relationship Id="rId7" Type="http://schemas.openxmlformats.org/officeDocument/2006/relationships/image" Target="../media/image6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5.png"/><Relationship Id="rId2" Type="http://schemas.microsoft.com/office/2018/10/relationships/comments" Target="../comments/modernComment_15E_C522099D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hyperlink" Target="https://physics.nist.gov/PhysRefData/Star/Text/PSTAR.html" TargetMode="Externa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6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microsoft.com/office/2018/10/relationships/comments" Target="../comments/modernComment_19B_DF91E03E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microsoft.com/office/2018/10/relationships/comments" Target="../comments/modernComment_1A3_6F88089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5" Type="http://schemas.openxmlformats.org/officeDocument/2006/relationships/image" Target="../media/image49.jpe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8C_B6C4237B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18D_E355668B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microsoft.com/office/2018/10/relationships/comments" Target="../comments/modernComment_158_1E76DE7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microsoft.com/office/2018/10/relationships/comments" Target="../comments/modernComment_178_DAFB946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CDC082-012F-4E61-858B-C0FB30EFD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218050" y="1713408"/>
            <a:ext cx="11752114" cy="5437039"/>
          </a:xfrm>
        </p:spPr>
        <p:txBody>
          <a:bodyPr lIns="0"/>
          <a:lstStyle/>
          <a:p>
            <a:pPr>
              <a:lnSpc>
                <a:spcPct val="110000"/>
              </a:lnSpc>
            </a:pPr>
            <a:r>
              <a:rPr lang="en-GB" sz="2400" b="1" dirty="0">
                <a:solidFill>
                  <a:prstClr val="white"/>
                </a:solidFill>
                <a:latin typeface="+mj-lt"/>
              </a:rPr>
              <a:t>INSIGHTS</a:t>
            </a:r>
            <a:r>
              <a:rPr lang="en-DE" sz="2400" b="1" dirty="0">
                <a:solidFill>
                  <a:prstClr val="white"/>
                </a:solidFill>
                <a:latin typeface="+mj-lt"/>
              </a:rPr>
              <a:t> 2023 </a:t>
            </a:r>
            <a:endParaRPr lang="de-DE" sz="2400" b="1" dirty="0">
              <a:solidFill>
                <a:prstClr val="white"/>
              </a:solidFill>
              <a:latin typeface="+mj-lt"/>
            </a:endParaRPr>
          </a:p>
          <a:p>
            <a:pPr lvl="1">
              <a:lnSpc>
                <a:spcPts val="4800"/>
              </a:lnSpc>
              <a:spcAft>
                <a:spcPts val="0"/>
              </a:spcAft>
            </a:pPr>
            <a:r>
              <a:rPr lang="de-DE" sz="6240" b="1" dirty="0">
                <a:solidFill>
                  <a:prstClr val="white"/>
                </a:solidFill>
                <a:latin typeface="+mj-lt"/>
              </a:rPr>
              <a:t>—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GB" sz="4400" b="1" dirty="0"/>
              <a:t>Estimating the proton stopping power from prompt gamma timing data: </a:t>
            </a:r>
            <a:r>
              <a:rPr lang="en-GB" sz="4000" b="1" dirty="0"/>
              <a:t>algorithms, models, and first experiments</a:t>
            </a:r>
            <a:endParaRPr kumimoji="0" lang="en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lvl="2">
              <a:lnSpc>
                <a:spcPct val="100000"/>
              </a:lnSpc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J. F. Werner</a:t>
            </a:r>
            <a:r>
              <a:rPr kumimoji="0" lang="en-GB" sz="1600" b="1" i="0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, </a:t>
            </a:r>
            <a:r>
              <a:rPr lang="en-GB" dirty="0"/>
              <a:t>Veronica Ferrero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 err="1"/>
              <a:t>Niklas</a:t>
            </a:r>
            <a:r>
              <a:rPr lang="en-GB" dirty="0"/>
              <a:t> Schmid</a:t>
            </a:r>
            <a:r>
              <a:rPr lang="en-GB" baseline="30000" dirty="0"/>
              <a:t>3</a:t>
            </a:r>
            <a:r>
              <a:rPr lang="en-GB" dirty="0"/>
              <a:t>, Elisa Fiorina</a:t>
            </a:r>
            <a:r>
              <a:rPr lang="en-GB" baseline="30000" dirty="0"/>
              <a:t>2</a:t>
            </a:r>
            <a:r>
              <a:rPr lang="en-GB" dirty="0"/>
              <a:t>, Davide Bersani</a:t>
            </a:r>
            <a:r>
              <a:rPr lang="en-GB" baseline="30000" dirty="0"/>
              <a:t>4</a:t>
            </a:r>
            <a:r>
              <a:rPr lang="en-GB" dirty="0"/>
              <a:t>, </a:t>
            </a:r>
            <a:r>
              <a:rPr lang="en-GB" dirty="0" err="1"/>
              <a:t>Piergiorgio</a:t>
            </a:r>
            <a:r>
              <a:rPr lang="en-GB" dirty="0"/>
              <a:t> Cerello</a:t>
            </a:r>
            <a:r>
              <a:rPr lang="en-GB" baseline="30000" dirty="0"/>
              <a:t>2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Jona</a:t>
            </a:r>
            <a:r>
              <a:rPr lang="en-GB" dirty="0"/>
              <a:t> Kasprzak</a:t>
            </a:r>
            <a:r>
              <a:rPr lang="en-GB" baseline="30000" dirty="0"/>
              <a:t>1</a:t>
            </a:r>
            <a:r>
              <a:rPr lang="en-GB" dirty="0"/>
              <a:t>, Felix Mas Milan</a:t>
            </a:r>
            <a:r>
              <a:rPr lang="en-GB" baseline="30000" dirty="0"/>
              <a:t>2</a:t>
            </a:r>
            <a:r>
              <a:rPr lang="en-GB" dirty="0"/>
              <a:t>, Marco Pullia</a:t>
            </a:r>
            <a:r>
              <a:rPr lang="en-GB" baseline="30000" dirty="0"/>
              <a:t>5</a:t>
            </a:r>
            <a:r>
              <a:rPr lang="en-GB" dirty="0"/>
              <a:t>, Sahar Ranjbar</a:t>
            </a:r>
            <a:r>
              <a:rPr lang="en-GB" baseline="30000" dirty="0"/>
              <a:t>2,6</a:t>
            </a:r>
            <a:r>
              <a:rPr lang="en-GB" dirty="0"/>
              <a:t>, Roberto Sacchi</a:t>
            </a:r>
            <a:r>
              <a:rPr lang="en-GB" baseline="30000" dirty="0"/>
              <a:t>6</a:t>
            </a:r>
            <a:r>
              <a:rPr lang="en-GB" dirty="0"/>
              <a:t>, Anna Vignati</a:t>
            </a:r>
            <a:r>
              <a:rPr lang="en-GB" baseline="30000" dirty="0"/>
              <a:t>6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Francesco Pennazio</a:t>
            </a:r>
            <a:r>
              <a:rPr lang="en-GB" baseline="30000" dirty="0"/>
              <a:t>2</a:t>
            </a:r>
            <a:r>
              <a:rPr lang="en-GB" dirty="0"/>
              <a:t>, Magdalena Rafecas</a:t>
            </a:r>
            <a:r>
              <a:rPr lang="en-GB" baseline="30000" dirty="0"/>
              <a:t>1</a:t>
            </a:r>
            <a:br>
              <a:rPr lang="en-GB" i="1" dirty="0"/>
            </a:br>
            <a:endParaRPr kumimoji="0" lang="en-GB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lvl="2">
              <a:lnSpc>
                <a:spcPct val="100000"/>
              </a:lnSpc>
            </a:pPr>
            <a:r>
              <a:rPr lang="en-GB" b="0" baseline="30000" dirty="0"/>
              <a:t>1</a:t>
            </a:r>
            <a:r>
              <a:rPr lang="en-GB" b="0" dirty="0"/>
              <a:t>Institute of Medical Engineering, Universität </a:t>
            </a:r>
            <a:r>
              <a:rPr lang="en-GB" b="0" dirty="0" err="1"/>
              <a:t>zu</a:t>
            </a:r>
            <a:r>
              <a:rPr lang="en-GB" b="0" dirty="0"/>
              <a:t> Lübeck</a:t>
            </a:r>
            <a:br>
              <a:rPr lang="en-GB" b="0" dirty="0"/>
            </a:br>
            <a:r>
              <a:rPr lang="en-GB" b="0" baseline="30000" dirty="0"/>
              <a:t>3</a:t>
            </a:r>
            <a:r>
              <a:rPr lang="en-GB" b="0" dirty="0"/>
              <a:t>Automatic Control Laboratory (</a:t>
            </a:r>
            <a:r>
              <a:rPr lang="en-GB" b="0" dirty="0" err="1"/>
              <a:t>IfA</a:t>
            </a:r>
            <a:r>
              <a:rPr lang="en-GB" b="0" dirty="0"/>
              <a:t>), ETH Zürich</a:t>
            </a:r>
            <a:br>
              <a:rPr lang="en-GB" b="0" dirty="0"/>
            </a:br>
            <a:r>
              <a:rPr lang="en-GB" b="0" baseline="30000" dirty="0"/>
              <a:t>5</a:t>
            </a:r>
            <a:r>
              <a:rPr lang="en-GB" b="0" dirty="0"/>
              <a:t>National </a:t>
            </a:r>
            <a:r>
              <a:rPr lang="en-GB" b="0" dirty="0" err="1"/>
              <a:t>Center</a:t>
            </a:r>
            <a:r>
              <a:rPr lang="en-GB" b="0" dirty="0"/>
              <a:t> of Oncological </a:t>
            </a:r>
            <a:r>
              <a:rPr lang="en-GB" b="0" dirty="0" err="1"/>
              <a:t>Hadrontherapy</a:t>
            </a:r>
            <a:r>
              <a:rPr lang="en-GB" b="0" dirty="0"/>
              <a:t>, Fondazione CNAO, Pavia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8EF478-DFAD-D4ED-2126-EA0E2CEA1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114" y="44"/>
            <a:ext cx="3744886" cy="1130532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30E0F-8949-4CE7-937F-D0C3700A31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1501D-6CDA-4F9C-9101-E88C43EED43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459AE-5CC8-483C-928D-A4AB198AAE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F3C242-A3F3-467B-AFAA-7E624461D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318" y="1130576"/>
            <a:ext cx="1315848" cy="9542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9F3C8F-E3E2-4B63-BCEF-67E8BA3F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21" y="0"/>
            <a:ext cx="3664375" cy="1308065"/>
          </a:xfrm>
          <a:prstGeom prst="rect">
            <a:avLst/>
          </a:prstGeom>
          <a:solidFill>
            <a:schemeClr val="bg1">
              <a:alpha val="5000"/>
            </a:schemeClr>
          </a:solidFill>
          <a:effectLst/>
        </p:spPr>
      </p:pic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AB3AB47B-E759-4251-84A0-6DEEC0BDE73F}"/>
              </a:ext>
            </a:extLst>
          </p:cNvPr>
          <p:cNvSpPr txBox="1">
            <a:spLocks/>
          </p:cNvSpPr>
          <p:nvPr/>
        </p:nvSpPr>
        <p:spPr bwMode="gray">
          <a:xfrm>
            <a:off x="6887817" y="5680191"/>
            <a:ext cx="5320886" cy="1711916"/>
          </a:xfrm>
          <a:prstGeom prst="rect">
            <a:avLst/>
          </a:prstGeom>
          <a:noFill/>
        </p:spPr>
        <p:txBody>
          <a:bodyPr vert="horz" wrap="square" lIns="0" tIns="360000" rIns="360000" bIns="36000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352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416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2">
              <a:lnSpc>
                <a:spcPct val="100000"/>
              </a:lnSpc>
            </a:pPr>
            <a:r>
              <a:rPr lang="en-GB" b="0" baseline="30000" dirty="0"/>
              <a:t>2</a:t>
            </a:r>
            <a:r>
              <a:rPr lang="en-GB" b="0" dirty="0"/>
              <a:t>Istituto Nazionale di </a:t>
            </a:r>
            <a:r>
              <a:rPr lang="en-GB" b="0" dirty="0" err="1"/>
              <a:t>Fisica</a:t>
            </a:r>
            <a:r>
              <a:rPr lang="en-GB" b="0" dirty="0"/>
              <a:t> </a:t>
            </a:r>
            <a:r>
              <a:rPr lang="en-GB" b="0" dirty="0" err="1"/>
              <a:t>Nucleare</a:t>
            </a:r>
            <a:r>
              <a:rPr lang="en-GB" b="0" dirty="0"/>
              <a:t>, </a:t>
            </a:r>
            <a:r>
              <a:rPr lang="en-GB" b="0" dirty="0" err="1"/>
              <a:t>Sezione</a:t>
            </a:r>
            <a:r>
              <a:rPr lang="en-GB" b="0" dirty="0"/>
              <a:t> di Torino</a:t>
            </a:r>
            <a:br>
              <a:rPr lang="en-GB" b="0" dirty="0"/>
            </a:br>
            <a:r>
              <a:rPr lang="en-GB" b="0" baseline="30000" dirty="0"/>
              <a:t>4</a:t>
            </a:r>
            <a:r>
              <a:rPr lang="en-GB" b="0" dirty="0"/>
              <a:t>Istituto Nazionale di </a:t>
            </a:r>
            <a:r>
              <a:rPr lang="en-GB" b="0" dirty="0" err="1"/>
              <a:t>Fisica</a:t>
            </a:r>
            <a:r>
              <a:rPr lang="en-GB" b="0" dirty="0"/>
              <a:t> </a:t>
            </a:r>
            <a:r>
              <a:rPr lang="en-GB" b="0" dirty="0" err="1"/>
              <a:t>Nucleare</a:t>
            </a:r>
            <a:r>
              <a:rPr lang="en-GB" b="0" dirty="0"/>
              <a:t>, </a:t>
            </a:r>
            <a:r>
              <a:rPr lang="en-GB" b="0" dirty="0" err="1"/>
              <a:t>Sezione</a:t>
            </a:r>
            <a:r>
              <a:rPr lang="en-GB" b="0" dirty="0"/>
              <a:t> di Pisa</a:t>
            </a:r>
            <a:br>
              <a:rPr lang="en-GB" b="0" dirty="0"/>
            </a:br>
            <a:r>
              <a:rPr lang="en-GB" b="0" baseline="30000" dirty="0"/>
              <a:t>6</a:t>
            </a:r>
            <a:r>
              <a:rPr lang="en-GB" b="0" dirty="0"/>
              <a:t>Department of Physics, University of Turin</a:t>
            </a:r>
            <a:br>
              <a:rPr lang="en-GB" i="1" dirty="0"/>
            </a:br>
            <a:endParaRPr lang="en-GB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695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0D67-2D7D-70BD-BDBF-0F6D5423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 err="1"/>
              <a:t>Spatiotemporal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reconstruction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31A83F-33E7-3CB9-1F58-B2E5B5D9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7453" y="6455836"/>
            <a:ext cx="720000" cy="123111"/>
          </a:xfr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F97699-D7E4-08B0-42AB-903538CFB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0EF97-0811-3162-138B-AEED63F7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BF6E57F-B7F0-140E-6968-C913CCC5BE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Prompt Gamma Timing (SER-PGT)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platzhalter 6">
                <a:extLst>
                  <a:ext uri="{FF2B5EF4-FFF2-40B4-BE49-F238E27FC236}">
                    <a16:creationId xmlns:a16="http://schemas.microsoft.com/office/drawing/2014/main" id="{0570ED87-D0C2-9686-3660-9A5E18DE4AF9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04535" y="1488200"/>
                <a:ext cx="7283697" cy="405681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sym typeface="Wingdings" panose="05000000000000000000" pitchFamily="2" charset="2"/>
                  </a:rPr>
                  <a:t>Maximum </a:t>
                </a:r>
                <a:r>
                  <a:rPr lang="de-DE" dirty="0" err="1">
                    <a:sym typeface="Wingdings" panose="05000000000000000000" pitchFamily="2" charset="2"/>
                  </a:rPr>
                  <a:t>Likelihood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Expectation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Maximization</a:t>
                </a:r>
                <a:r>
                  <a:rPr lang="de-DE" dirty="0">
                    <a:sym typeface="Wingdings" panose="05000000000000000000" pitchFamily="2" charset="2"/>
                  </a:rPr>
                  <a:t> (ML-EM)</a:t>
                </a:r>
                <a:br>
                  <a:rPr lang="de-DE" dirty="0">
                    <a:sym typeface="Wingdings" panose="05000000000000000000" pitchFamily="2" charset="2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𝒙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𝒋𝒑</m:t>
                        </m:r>
                      </m:sub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𝒌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sup>
                    </m:sSubSup>
                    <m:r>
                      <a:rPr lang="en-GB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𝒙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𝒋𝒑</m:t>
                            </m:r>
                          </m:sub>
                          <m:sup>
                            <m: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(</m:t>
                            </m:r>
                            <m: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𝒌</m:t>
                            </m:r>
                            <m: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)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𝒔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𝒋𝒑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𝒅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GB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𝒏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𝒅𝒏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𝒏𝒅𝒋𝒑</m:t>
                                    </m:r>
                                  </m:sub>
                                </m:sSub>
                              </m:num>
                              <m:den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GB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naryPr>
                                  <m:sub>
                                    <m:sSup>
                                      <m:sSupPr>
                                        <m:ctrlPr>
                                          <a:rPr lang="en-GB" b="1" i="1" smtClean="0"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GB" b="1" i="1" smtClean="0"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𝒋</m:t>
                                        </m:r>
                                      </m:e>
                                      <m:sup>
                                        <m:r>
                                          <a:rPr lang="en-GB" b="1" i="1" smtClean="0"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  <m:sup/>
                                  <m:e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GB" b="1" i="1" smtClean="0"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naryPr>
                                      <m:sub>
                                        <m:sSup>
                                          <m:sSupPr>
                                            <m:ctrlP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  <m:t>𝒑</m:t>
                                            </m:r>
                                          </m:e>
                                          <m:sup>
                                            <m: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sub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  <m:t>𝒉</m:t>
                                            </m:r>
                                          </m:e>
                                          <m:sub>
                                            <m: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  <m:t>𝒏𝒅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  <m:t>𝒋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  <m:sSup>
                                              <m:sSupPr>
                                                <m:ctrlP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  <m:t>𝒑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  <m: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  <m:t> 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  <m:t>𝒙</m:t>
                                            </m:r>
                                          </m:e>
                                          <m:sub>
                                            <m:sSup>
                                              <m:sSupPr>
                                                <m:ctrlP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  <m:t>𝒋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  <m:sSup>
                                              <m:sSupPr>
                                                <m:ctrlP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  <m:t>𝒑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GB" b="1" i="1" smtClean="0">
                                                    <a:latin typeface="Cambria Math" panose="02040503050406030204" pitchFamily="18" charset="0"/>
                                                    <a:sym typeface="Wingdings" panose="05000000000000000000" pitchFamily="2" charset="2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sub>
                                          <m:sup>
                                            <m: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  <m:t>𝒌</m:t>
                                            </m:r>
                                            <m:r>
                                              <a:rPr lang="en-GB" b="1" i="1" smtClean="0">
                                                <a:latin typeface="Cambria Math" panose="02040503050406030204" pitchFamily="18" charset="0"/>
                                                <a:sym typeface="Wingdings" panose="05000000000000000000" pitchFamily="2" charset="2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</m:nary>
                                  </m:e>
                                </m:nary>
                              </m:den>
                            </m:f>
                          </m:e>
                        </m:nary>
                      </m:e>
                    </m:nary>
                  </m:oMath>
                </a14:m>
                <a:br>
                  <a:rPr lang="en-GB" dirty="0">
                    <a:sym typeface="Wingdings" panose="05000000000000000000" pitchFamily="2" charset="2"/>
                  </a:rPr>
                </a:br>
                <a:endParaRPr lang="en-GB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𝑦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𝒏𝒅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: </a:t>
                </a:r>
                <a:r>
                  <a:rPr lang="de-DE" dirty="0" err="1">
                    <a:sym typeface="Wingdings" panose="05000000000000000000" pitchFamily="2" charset="2"/>
                  </a:rPr>
                  <a:t>number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of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detections</a:t>
                </a:r>
                <a:r>
                  <a:rPr lang="de-DE" dirty="0">
                    <a:sym typeface="Wingdings" panose="05000000000000000000" pitchFamily="2" charset="2"/>
                  </a:rPr>
                  <a:t> in temporal bin n </a:t>
                </a:r>
                <a:r>
                  <a:rPr lang="de-DE" dirty="0" err="1">
                    <a:sym typeface="Wingdings" panose="05000000000000000000" pitchFamily="2" charset="2"/>
                  </a:rPr>
                  <a:t>of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detector</a:t>
                </a:r>
                <a:r>
                  <a:rPr lang="de-DE" dirty="0">
                    <a:sym typeface="Wingdings" panose="05000000000000000000" pitchFamily="2" charset="2"/>
                  </a:rPr>
                  <a:t> d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𝒋𝒑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: </a:t>
                </a:r>
                <a:r>
                  <a:rPr lang="de-DE" dirty="0" err="1">
                    <a:sym typeface="Wingdings" panose="05000000000000000000" pitchFamily="2" charset="2"/>
                  </a:rPr>
                  <a:t>spatiotemporal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emission</a:t>
                </a:r>
                <a:r>
                  <a:rPr lang="de-DE" dirty="0">
                    <a:sym typeface="Wingdings" panose="05000000000000000000" pitchFamily="2" charset="2"/>
                  </a:rPr>
                  <a:t> at </a:t>
                </a:r>
                <a:r>
                  <a:rPr lang="de-DE" dirty="0" err="1">
                    <a:sym typeface="Wingdings" panose="05000000000000000000" pitchFamily="2" charset="2"/>
                  </a:rPr>
                  <a:t>spatial</a:t>
                </a:r>
                <a:r>
                  <a:rPr lang="de-DE" dirty="0">
                    <a:sym typeface="Wingdings" panose="05000000000000000000" pitchFamily="2" charset="2"/>
                  </a:rPr>
                  <a:t> bin j and temporal bin p</a:t>
                </a:r>
                <a:endParaRPr lang="en-GB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𝒉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𝒏𝒅𝒋𝒑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 (</a:t>
                </a:r>
                <a:r>
                  <a:rPr lang="de-DE" dirty="0" err="1">
                    <a:sym typeface="Wingdings" panose="05000000000000000000" pitchFamily="2" charset="2"/>
                  </a:rPr>
                  <a:t>system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matrix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element</a:t>
                </a:r>
                <a:r>
                  <a:rPr lang="de-DE" dirty="0">
                    <a:sym typeface="Wingdings" panose="05000000000000000000" pitchFamily="2" charset="2"/>
                  </a:rPr>
                  <a:t>) </a:t>
                </a:r>
                <a:r>
                  <a:rPr lang="de-DE" dirty="0" err="1">
                    <a:sym typeface="Wingdings" panose="05000000000000000000" pitchFamily="2" charset="2"/>
                  </a:rPr>
                  <a:t>is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the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probability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of</a:t>
                </a:r>
                <a:r>
                  <a:rPr lang="de-DE" dirty="0">
                    <a:sym typeface="Wingdings" panose="05000000000000000000" pitchFamily="2" charset="2"/>
                  </a:rPr>
                  <a:t> an </a:t>
                </a:r>
                <a:r>
                  <a:rPr lang="de-DE" dirty="0" err="1">
                    <a:sym typeface="Wingdings" panose="05000000000000000000" pitchFamily="2" charset="2"/>
                  </a:rPr>
                  <a:t>emission</a:t>
                </a:r>
                <a:r>
                  <a:rPr lang="de-DE" dirty="0">
                    <a:sym typeface="Wingdings" panose="05000000000000000000" pitchFamily="2" charset="2"/>
                  </a:rPr>
                  <a:t> in </a:t>
                </a:r>
                <a:r>
                  <a:rPr lang="de-DE" dirty="0" err="1">
                    <a:sym typeface="Wingdings" panose="05000000000000000000" pitchFamily="2" charset="2"/>
                  </a:rPr>
                  <a:t>spatial</a:t>
                </a:r>
                <a:r>
                  <a:rPr lang="de-DE" dirty="0">
                    <a:sym typeface="Wingdings" panose="05000000000000000000" pitchFamily="2" charset="2"/>
                  </a:rPr>
                  <a:t> bin j </a:t>
                </a:r>
                <a:r>
                  <a:rPr lang="de-DE" dirty="0" err="1">
                    <a:sym typeface="Wingdings" panose="05000000000000000000" pitchFamily="2" charset="2"/>
                  </a:rPr>
                  <a:t>emitted</a:t>
                </a:r>
                <a:r>
                  <a:rPr lang="de-DE" dirty="0">
                    <a:sym typeface="Wingdings" panose="05000000000000000000" pitchFamily="2" charset="2"/>
                  </a:rPr>
                  <a:t> in </a:t>
                </a:r>
                <a:r>
                  <a:rPr lang="de-DE" dirty="0" err="1">
                    <a:sym typeface="Wingdings" panose="05000000000000000000" pitchFamily="2" charset="2"/>
                  </a:rPr>
                  <a:t>timebin</a:t>
                </a:r>
                <a:r>
                  <a:rPr lang="de-DE" dirty="0">
                    <a:sym typeface="Wingdings" panose="05000000000000000000" pitchFamily="2" charset="2"/>
                  </a:rPr>
                  <a:t> p </a:t>
                </a:r>
                <a:r>
                  <a:rPr lang="de-DE" dirty="0" err="1">
                    <a:sym typeface="Wingdings" panose="05000000000000000000" pitchFamily="2" charset="2"/>
                  </a:rPr>
                  <a:t>to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be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detected</a:t>
                </a:r>
                <a:r>
                  <a:rPr lang="de-DE" dirty="0">
                    <a:sym typeface="Wingdings" panose="05000000000000000000" pitchFamily="2" charset="2"/>
                  </a:rPr>
                  <a:t> in </a:t>
                </a:r>
                <a:r>
                  <a:rPr lang="de-DE" dirty="0" err="1">
                    <a:sym typeface="Wingdings" panose="05000000000000000000" pitchFamily="2" charset="2"/>
                  </a:rPr>
                  <a:t>detector</a:t>
                </a:r>
                <a:r>
                  <a:rPr lang="de-DE" dirty="0">
                    <a:sym typeface="Wingdings" panose="05000000000000000000" pitchFamily="2" charset="2"/>
                  </a:rPr>
                  <a:t> d in </a:t>
                </a:r>
                <a:r>
                  <a:rPr lang="de-DE" dirty="0" err="1">
                    <a:sym typeface="Wingdings" panose="05000000000000000000" pitchFamily="2" charset="2"/>
                  </a:rPr>
                  <a:t>timebin</a:t>
                </a:r>
                <a:r>
                  <a:rPr lang="de-DE" dirty="0">
                    <a:sym typeface="Wingdings" panose="05000000000000000000" pitchFamily="2" charset="2"/>
                  </a:rPr>
                  <a:t> n</a:t>
                </a:r>
                <a:br>
                  <a:rPr lang="de-DE" dirty="0">
                    <a:sym typeface="Wingdings" panose="05000000000000000000" pitchFamily="2" charset="2"/>
                  </a:rPr>
                </a:br>
                <a:r>
                  <a:rPr lang="de-DE" dirty="0">
                    <a:sym typeface="Wingdings" panose="05000000000000000000" pitchFamily="2" charset="2"/>
                  </a:rPr>
                  <a:t> </a:t>
                </a:r>
                <a:r>
                  <a:rPr lang="de-DE" dirty="0" err="1">
                    <a:sym typeface="Wingdings" panose="05000000000000000000" pitchFamily="2" charset="2"/>
                  </a:rPr>
                  <a:t>calculated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using</a:t>
                </a:r>
                <a:r>
                  <a:rPr lang="de-DE" dirty="0">
                    <a:sym typeface="Wingdings" panose="05000000000000000000" pitchFamily="2" charset="2"/>
                  </a:rPr>
                  <a:t> FLUKA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dirty="0"/>
                  <a:t>SER-PGT d</a:t>
                </a:r>
                <a:r>
                  <a:rPr lang="de-DE" dirty="0" err="1"/>
                  <a:t>isentangles</a:t>
                </a:r>
                <a:r>
                  <a:rPr lang="de-DE" dirty="0"/>
                  <a:t> </a:t>
                </a:r>
                <a:r>
                  <a:rPr lang="de-DE" dirty="0" err="1"/>
                  <a:t>complementary</a:t>
                </a:r>
                <a:r>
                  <a:rPr lang="de-DE" dirty="0"/>
                  <a:t> </a:t>
                </a:r>
                <a:r>
                  <a:rPr lang="de-DE" dirty="0" err="1"/>
                  <a:t>information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multiple PGT </a:t>
                </a:r>
                <a:r>
                  <a:rPr lang="de-DE" dirty="0" err="1"/>
                  <a:t>detectors</a:t>
                </a:r>
                <a:endParaRPr lang="de-DE" dirty="0"/>
              </a:p>
            </p:txBody>
          </p:sp>
        </mc:Choice>
        <mc:Fallback xmlns="">
          <p:sp>
            <p:nvSpPr>
              <p:cNvPr id="7" name="Textplatzhalter 6">
                <a:extLst>
                  <a:ext uri="{FF2B5EF4-FFF2-40B4-BE49-F238E27FC236}">
                    <a16:creationId xmlns:a16="http://schemas.microsoft.com/office/drawing/2014/main" id="{0570ED87-D0C2-9686-3660-9A5E18DE4A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04535" y="1488200"/>
                <a:ext cx="7283697" cy="4056816"/>
              </a:xfrm>
              <a:blipFill>
                <a:blip r:embed="rId2"/>
                <a:stretch>
                  <a:fillRect l="-1841" t="-1802" r="-502" b="-27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39">
            <a:extLst>
              <a:ext uri="{FF2B5EF4-FFF2-40B4-BE49-F238E27FC236}">
                <a16:creationId xmlns:a16="http://schemas.microsoft.com/office/drawing/2014/main" id="{24B9BEBE-85B1-4EEB-97E9-A6A7ACC425FF}"/>
              </a:ext>
            </a:extLst>
          </p:cNvPr>
          <p:cNvSpPr txBox="1"/>
          <p:nvPr/>
        </p:nvSpPr>
        <p:spPr>
          <a:xfrm>
            <a:off x="9650545" y="3526"/>
            <a:ext cx="2833993" cy="22115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First published: </a:t>
            </a:r>
            <a:r>
              <a:rPr lang="en-US" sz="900" dirty="0" err="1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Pennazio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 et. al., PMB 2022</a:t>
            </a:r>
            <a:endParaRPr lang="en-US" sz="900" dirty="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F6B125C-89E5-4546-827E-6AAA3A3331F6}"/>
              </a:ext>
            </a:extLst>
          </p:cNvPr>
          <p:cNvGrpSpPr>
            <a:grpSpLocks noChangeAspect="1"/>
          </p:cNvGrpSpPr>
          <p:nvPr/>
        </p:nvGrpSpPr>
        <p:grpSpPr>
          <a:xfrm>
            <a:off x="6275685" y="278602"/>
            <a:ext cx="5901872" cy="2498577"/>
            <a:chOff x="6229137" y="218148"/>
            <a:chExt cx="7739897" cy="3513325"/>
          </a:xfrm>
        </p:grpSpPr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54BD815-26C7-44DA-AA64-B08B92AB6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5239" y="218148"/>
              <a:ext cx="3737057" cy="3167672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FDC1909-3B42-4487-8529-A5EFA3E3E7D2}"/>
                </a:ext>
              </a:extLst>
            </p:cNvPr>
            <p:cNvGrpSpPr/>
            <p:nvPr/>
          </p:nvGrpSpPr>
          <p:grpSpPr>
            <a:xfrm>
              <a:off x="6229137" y="2403881"/>
              <a:ext cx="2912407" cy="1327592"/>
              <a:chOff x="956493" y="2919966"/>
              <a:chExt cx="4310869" cy="2530714"/>
            </a:xfrm>
          </p:grpSpPr>
          <p:pic>
            <p:nvPicPr>
              <p:cNvPr id="37" name="Picture 36" descr="Chart, histogram&#10;&#10;Description automatically generated">
                <a:extLst>
                  <a:ext uri="{FF2B5EF4-FFF2-40B4-BE49-F238E27FC236}">
                    <a16:creationId xmlns:a16="http://schemas.microsoft.com/office/drawing/2014/main" id="{645D802D-C9DF-4F37-B7F9-90FE34C8A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493" y="2919966"/>
                <a:ext cx="3711008" cy="2530714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3A4B93D-9519-4306-A93A-7A2D48AF10EA}"/>
                  </a:ext>
                </a:extLst>
              </p:cNvPr>
              <p:cNvSpPr/>
              <p:nvPr/>
            </p:nvSpPr>
            <p:spPr>
              <a:xfrm rot="18638395">
                <a:off x="4880892" y="3747318"/>
                <a:ext cx="462371" cy="31056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CAB3BB0-9FC4-4038-9FBF-C80C7A975912}"/>
                  </a:ext>
                </a:extLst>
              </p:cNvPr>
              <p:cNvCxnSpPr>
                <a:cxnSpLocks/>
                <a:stCxn id="37" idx="3"/>
                <a:endCxn id="38" idx="0"/>
              </p:cNvCxnSpPr>
              <p:nvPr/>
            </p:nvCxnSpPr>
            <p:spPr>
              <a:xfrm flipV="1">
                <a:off x="4667501" y="3762947"/>
                <a:ext cx="326743" cy="42237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8740D62-2D9D-4C46-9A68-3AE6C657E37F}"/>
                </a:ext>
              </a:extLst>
            </p:cNvPr>
            <p:cNvGrpSpPr/>
            <p:nvPr/>
          </p:nvGrpSpPr>
          <p:grpSpPr>
            <a:xfrm>
              <a:off x="11166572" y="255579"/>
              <a:ext cx="2802462" cy="2278962"/>
              <a:chOff x="5176802" y="1324191"/>
              <a:chExt cx="4148134" cy="4344252"/>
            </a:xfrm>
          </p:grpSpPr>
          <p:pic>
            <p:nvPicPr>
              <p:cNvPr id="34" name="Picture 33" descr="Chart&#10;&#10;Description automatically generated">
                <a:extLst>
                  <a:ext uri="{FF2B5EF4-FFF2-40B4-BE49-F238E27FC236}">
                    <a16:creationId xmlns:a16="http://schemas.microsoft.com/office/drawing/2014/main" id="{58ED01DE-0B70-448C-86C2-DC1F20C76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5869" y="1324191"/>
                <a:ext cx="3719067" cy="253621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F5CB20A-0FA3-492B-879E-A4492C1379F9}"/>
                  </a:ext>
                </a:extLst>
              </p:cNvPr>
              <p:cNvSpPr/>
              <p:nvPr/>
            </p:nvSpPr>
            <p:spPr>
              <a:xfrm rot="12316796">
                <a:off x="5176802" y="5264741"/>
                <a:ext cx="385080" cy="40370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B623496-4C40-48B1-AC4C-CC42BBE274FA}"/>
                  </a:ext>
                </a:extLst>
              </p:cNvPr>
              <p:cNvCxnSpPr>
                <a:cxnSpLocks/>
                <a:stCxn id="34" idx="2"/>
                <a:endCxn id="35" idx="1"/>
              </p:cNvCxnSpPr>
              <p:nvPr/>
            </p:nvCxnSpPr>
            <p:spPr>
              <a:xfrm flipH="1">
                <a:off x="5543444" y="3860400"/>
                <a:ext cx="1921959" cy="171972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4F2C0F99-455C-4321-A5F9-C0802490342A}"/>
              </a:ext>
            </a:extLst>
          </p:cNvPr>
          <p:cNvCxnSpPr>
            <a:cxnSpLocks/>
          </p:cNvCxnSpPr>
          <p:nvPr/>
        </p:nvCxnSpPr>
        <p:spPr>
          <a:xfrm>
            <a:off x="6522720" y="3378273"/>
            <a:ext cx="3029842" cy="795384"/>
          </a:xfrm>
          <a:prstGeom prst="bentConnector3">
            <a:avLst>
              <a:gd name="adj1" fmla="val 100012"/>
            </a:avLst>
          </a:prstGeom>
          <a:ln w="38100">
            <a:solidFill>
              <a:schemeClr val="tx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6FAE1DEF-D6B6-4F6A-AEB8-88A314694444}"/>
              </a:ext>
            </a:extLst>
          </p:cNvPr>
          <p:cNvCxnSpPr>
            <a:cxnSpLocks/>
          </p:cNvCxnSpPr>
          <p:nvPr/>
        </p:nvCxnSpPr>
        <p:spPr>
          <a:xfrm flipV="1">
            <a:off x="5991497" y="1380668"/>
            <a:ext cx="5564963" cy="1463950"/>
          </a:xfrm>
          <a:prstGeom prst="bentConnector3">
            <a:avLst>
              <a:gd name="adj1" fmla="val 99920"/>
            </a:avLst>
          </a:prstGeom>
          <a:ln w="38100">
            <a:solidFill>
              <a:schemeClr val="tx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A664A2-01C1-48EE-A7B0-6673C1BA88D3}"/>
              </a:ext>
            </a:extLst>
          </p:cNvPr>
          <p:cNvGrpSpPr/>
          <p:nvPr/>
        </p:nvGrpSpPr>
        <p:grpSpPr>
          <a:xfrm>
            <a:off x="8139918" y="3378273"/>
            <a:ext cx="3975349" cy="2752769"/>
            <a:chOff x="8139918" y="3378273"/>
            <a:chExt cx="3975349" cy="27527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51B564A-C142-45EE-833C-273425B4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7447" y="3378273"/>
              <a:ext cx="3927820" cy="27527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B8C745-0012-4B81-84F9-71CCE6C88D89}"/>
                </a:ext>
              </a:extLst>
            </p:cNvPr>
            <p:cNvSpPr txBox="1"/>
            <p:nvPr/>
          </p:nvSpPr>
          <p:spPr bwMode="gray">
            <a:xfrm>
              <a:off x="10411063" y="5898673"/>
              <a:ext cx="1704204" cy="20624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GB" sz="1600" dirty="0" err="1"/>
                <a:t>Emisssion</a:t>
              </a:r>
              <a:r>
                <a:rPr lang="en-GB" sz="1600" dirty="0"/>
                <a:t> time (ns)</a:t>
              </a:r>
              <a:endParaRPr lang="en-DE" sz="16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4B508C-22D6-4E66-8F9A-13E980B8F3C4}"/>
                </a:ext>
              </a:extLst>
            </p:cNvPr>
            <p:cNvSpPr txBox="1"/>
            <p:nvPr/>
          </p:nvSpPr>
          <p:spPr bwMode="gray">
            <a:xfrm rot="16200000">
              <a:off x="7172313" y="4422314"/>
              <a:ext cx="2151061" cy="21585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GB" sz="1600" dirty="0" err="1"/>
                <a:t>Emisssion</a:t>
              </a:r>
              <a:r>
                <a:rPr lang="en-GB" sz="1600" dirty="0"/>
                <a:t> position (cm)</a:t>
              </a:r>
              <a:endParaRPr lang="en-DE" sz="16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343A16-DB2A-4FBE-889F-980CD683B29E}"/>
                </a:ext>
              </a:extLst>
            </p:cNvPr>
            <p:cNvSpPr txBox="1"/>
            <p:nvPr/>
          </p:nvSpPr>
          <p:spPr bwMode="gray">
            <a:xfrm>
              <a:off x="8387385" y="3395235"/>
              <a:ext cx="404011" cy="254876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r">
                <a:spcAft>
                  <a:spcPts val="700"/>
                </a:spcAft>
              </a:pPr>
              <a:r>
                <a:rPr lang="en-GB" sz="1200" dirty="0"/>
                <a:t>15</a:t>
              </a:r>
            </a:p>
            <a:p>
              <a:pPr algn="r">
                <a:spcAft>
                  <a:spcPts val="700"/>
                </a:spcAft>
              </a:pPr>
              <a:r>
                <a:rPr lang="en-GB" sz="1200" dirty="0"/>
                <a:t>10</a:t>
              </a:r>
            </a:p>
            <a:p>
              <a:pPr algn="r">
                <a:spcAft>
                  <a:spcPts val="700"/>
                </a:spcAft>
              </a:pPr>
              <a:r>
                <a:rPr lang="en-GB" sz="1200" dirty="0"/>
                <a:t>5</a:t>
              </a:r>
            </a:p>
            <a:p>
              <a:pPr algn="r">
                <a:spcAft>
                  <a:spcPts val="700"/>
                </a:spcAft>
              </a:pPr>
              <a:r>
                <a:rPr lang="en-GB" sz="1200" dirty="0"/>
                <a:t>0</a:t>
              </a:r>
            </a:p>
            <a:p>
              <a:pPr algn="r">
                <a:spcAft>
                  <a:spcPts val="700"/>
                </a:spcAft>
              </a:pPr>
              <a:r>
                <a:rPr lang="en-GB" sz="1200" dirty="0"/>
                <a:t>-5</a:t>
              </a:r>
            </a:p>
            <a:p>
              <a:pPr algn="r">
                <a:spcAft>
                  <a:spcPts val="700"/>
                </a:spcAft>
              </a:pPr>
              <a:r>
                <a:rPr lang="en-GB" sz="1200" dirty="0"/>
                <a:t>-10</a:t>
              </a:r>
            </a:p>
            <a:p>
              <a:pPr algn="r">
                <a:spcAft>
                  <a:spcPts val="700"/>
                </a:spcAft>
              </a:pPr>
              <a:r>
                <a:rPr lang="en-GB" sz="1200" dirty="0"/>
                <a:t>-15</a:t>
              </a:r>
            </a:p>
            <a:p>
              <a:pPr algn="r">
                <a:spcAft>
                  <a:spcPts val="700"/>
                </a:spcAft>
              </a:pPr>
              <a:r>
                <a:rPr lang="en-GB" sz="1200" dirty="0"/>
                <a:t>-20</a:t>
              </a:r>
              <a:endParaRPr lang="en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230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FBB3-10D6-4D92-858C-9064B35E6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GB" dirty="0"/>
              <a:t>FLUKA simulation setup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3B231E-C7CE-4FBE-9CAC-631C59BB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BA353-D0E7-434F-A766-AF3DE784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</a:t>
            </a:r>
            <a:r>
              <a:rPr lang="en-DE"/>
              <a:t>lide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226BB-EC9C-4577-8854-21ACB2A47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142FD9-A17E-4055-A355-DFCCB0F5F5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281623" cy="44021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1.18 g/cm</a:t>
            </a:r>
            <a:r>
              <a:rPr lang="en-GB" baseline="30000" dirty="0"/>
              <a:t>3</a:t>
            </a:r>
            <a:r>
              <a:rPr lang="en-GB" dirty="0"/>
              <a:t> PMMA block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62-227 MeV proton beams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Monochromatic, </a:t>
            </a:r>
            <a:r>
              <a:rPr lang="en-GB" dirty="0" err="1"/>
              <a:t>FWHM</a:t>
            </a:r>
            <a:r>
              <a:rPr lang="en-GB" baseline="-25000" dirty="0" err="1"/>
              <a:t>xy</a:t>
            </a:r>
            <a:r>
              <a:rPr lang="en-GB" dirty="0"/>
              <a:t>=0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All emissions at time 0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50 realizations of 10</a:t>
            </a:r>
            <a:r>
              <a:rPr lang="en-GB" baseline="30000" dirty="0"/>
              <a:t>7</a:t>
            </a:r>
            <a:r>
              <a:rPr lang="en-GB" dirty="0"/>
              <a:t> p</a:t>
            </a:r>
            <a:r>
              <a:rPr lang="en-GB" baseline="30000" dirty="0"/>
              <a:t>+</a:t>
            </a:r>
            <a:r>
              <a:rPr lang="en-GB" dirty="0"/>
              <a:t> per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110 LaBr</a:t>
            </a:r>
            <a:r>
              <a:rPr lang="en-GB" baseline="30000" dirty="0"/>
              <a:t>3</a:t>
            </a:r>
            <a:r>
              <a:rPr lang="en-GB" dirty="0"/>
              <a:t>:Ce crystals for PG detection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Homogeneous cylindrical crystals,</a:t>
            </a:r>
            <a:br>
              <a:rPr lang="en-GB" dirty="0"/>
            </a:br>
            <a:r>
              <a:rPr lang="en-GB" dirty="0"/>
              <a:t>length: 3.81 cm, radius 3.81 cm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Energy depositions recorded directly in custom user routine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C3D1F-92CF-4D5C-A366-4D0E7EC197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35980-0300-4AA4-9F32-48AFCFC9C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822" y="0"/>
            <a:ext cx="6465226" cy="568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9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7187D-43A7-484D-817C-4C82CFF0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GB" dirty="0"/>
              <a:t>Reconstructed PG emissions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B08293-E36C-48AC-BF28-BE94BCC7C0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62" y="6455836"/>
            <a:ext cx="720000" cy="123111"/>
          </a:xfr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27947-8CC3-4CE4-A448-4482495E0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EB8EF-3D65-405D-9A4C-41000526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CBE44F-F581-442A-8E9C-2ED8D3A9DE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/>
              <a:t>FLUKA simulations</a:t>
            </a:r>
            <a:endParaRPr lang="en-DE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7A64E39-B659-4BB6-B8E5-312DFB4228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838" y="1651134"/>
            <a:ext cx="11233150" cy="19085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10</a:t>
            </a:r>
            <a:r>
              <a:rPr lang="en-GB" sz="1600" baseline="30000" dirty="0"/>
              <a:t>7</a:t>
            </a:r>
            <a:r>
              <a:rPr lang="en-GB" sz="1600" dirty="0"/>
              <a:t>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30 cm PMMA</a:t>
            </a:r>
            <a:r>
              <a:rPr lang="en-DE" sz="1600" dirty="0"/>
              <a:t> cubic</a:t>
            </a:r>
            <a:r>
              <a:rPr lang="en-GB" sz="1600" dirty="0"/>
              <a:t> phantom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110 PG detectors</a:t>
            </a:r>
          </a:p>
          <a:p>
            <a:r>
              <a:rPr lang="en-GB" sz="1600" dirty="0">
                <a:sym typeface="Wingdings" panose="05000000000000000000" pitchFamily="2" charset="2"/>
              </a:rPr>
              <a:t> Range estimation errors:</a:t>
            </a:r>
            <a:endParaRPr lang="en-GB" sz="1600" dirty="0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0F775392-C826-496E-9439-E479323A7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74" y="206199"/>
            <a:ext cx="2849602" cy="225275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9D332AF-B57A-18A7-AF72-099A8AFCB155}"/>
              </a:ext>
            </a:extLst>
          </p:cNvPr>
          <p:cNvSpPr txBox="1"/>
          <p:nvPr/>
        </p:nvSpPr>
        <p:spPr bwMode="gray">
          <a:xfrm>
            <a:off x="3603191" y="5235984"/>
            <a:ext cx="4161301" cy="73342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de-DE" sz="3200" b="1" dirty="0">
                <a:solidFill>
                  <a:schemeClr val="tx2"/>
                </a:solidFill>
              </a:rPr>
              <a:t>But </a:t>
            </a:r>
            <a:r>
              <a:rPr lang="de-DE" sz="3200" b="1" dirty="0" err="1">
                <a:solidFill>
                  <a:schemeClr val="tx2"/>
                </a:solidFill>
              </a:rPr>
              <a:t>can</a:t>
            </a:r>
            <a:r>
              <a:rPr lang="de-DE" sz="3200" b="1" dirty="0">
                <a:solidFill>
                  <a:schemeClr val="tx2"/>
                </a:solidFill>
              </a:rPr>
              <a:t> </a:t>
            </a:r>
            <a:r>
              <a:rPr lang="de-DE" sz="3200" b="1" dirty="0" err="1">
                <a:solidFill>
                  <a:schemeClr val="tx2"/>
                </a:solidFill>
              </a:rPr>
              <a:t>we</a:t>
            </a:r>
            <a:r>
              <a:rPr lang="de-DE" sz="3200" b="1" dirty="0">
                <a:solidFill>
                  <a:schemeClr val="tx2"/>
                </a:solidFill>
              </a:rPr>
              <a:t> </a:t>
            </a:r>
            <a:r>
              <a:rPr lang="de-DE" sz="3200" b="1" dirty="0" err="1">
                <a:solidFill>
                  <a:schemeClr val="tx2"/>
                </a:solidFill>
              </a:rPr>
              <a:t>get</a:t>
            </a:r>
            <a:r>
              <a:rPr lang="de-DE" sz="3200" b="1" dirty="0">
                <a:solidFill>
                  <a:schemeClr val="tx2"/>
                </a:solidFill>
              </a:rPr>
              <a:t> </a:t>
            </a:r>
            <a:r>
              <a:rPr lang="de-DE" sz="3200" b="1" dirty="0" err="1">
                <a:solidFill>
                  <a:schemeClr val="tx2"/>
                </a:solidFill>
              </a:rPr>
              <a:t>more</a:t>
            </a:r>
            <a:r>
              <a:rPr lang="de-DE" sz="32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2980B93-7D57-94A0-8F7E-F503859431A7}"/>
              </a:ext>
            </a:extLst>
          </p:cNvPr>
          <p:cNvGrpSpPr>
            <a:grpSpLocks noChangeAspect="1"/>
          </p:cNvGrpSpPr>
          <p:nvPr/>
        </p:nvGrpSpPr>
        <p:grpSpPr>
          <a:xfrm>
            <a:off x="3109360" y="2594545"/>
            <a:ext cx="4377579" cy="2702804"/>
            <a:chOff x="3603191" y="2706594"/>
            <a:chExt cx="3648665" cy="22527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DFB47C-A85E-425A-AC32-613E76845510}"/>
                </a:ext>
              </a:extLst>
            </p:cNvPr>
            <p:cNvGrpSpPr/>
            <p:nvPr/>
          </p:nvGrpSpPr>
          <p:grpSpPr>
            <a:xfrm>
              <a:off x="3603191" y="2706594"/>
              <a:ext cx="3648665" cy="2252758"/>
              <a:chOff x="3603191" y="2706594"/>
              <a:chExt cx="3648665" cy="225275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69E14F0-C868-4D1E-9E76-04158A2C1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3191" y="2706594"/>
                <a:ext cx="3648665" cy="225275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EB94540-EDF0-4E9A-8CF4-34E1FBE36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9445" t="79987" r="34986" b="13107"/>
              <a:stretch/>
            </p:blipFill>
            <p:spPr>
              <a:xfrm>
                <a:off x="4064000" y="4459555"/>
                <a:ext cx="203200" cy="155575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BEF10E9-C2E1-41C0-ABE6-6AE382311F76}"/>
                </a:ext>
              </a:extLst>
            </p:cNvPr>
            <p:cNvSpPr/>
            <p:nvPr/>
          </p:nvSpPr>
          <p:spPr>
            <a:xfrm>
              <a:off x="4206875" y="2913949"/>
              <a:ext cx="238125" cy="489651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DE" sz="1400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6E7760D-0EDE-48F0-BF22-B35141A09464}"/>
                </a:ext>
              </a:extLst>
            </p:cNvPr>
            <p:cNvSpPr/>
            <p:nvPr/>
          </p:nvSpPr>
          <p:spPr>
            <a:xfrm>
              <a:off x="5910264" y="3359902"/>
              <a:ext cx="177799" cy="48965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DE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6FD93B4-2B71-5581-83A8-8BE8910A4A0C}"/>
              </a:ext>
            </a:extLst>
          </p:cNvPr>
          <p:cNvGrpSpPr/>
          <p:nvPr/>
        </p:nvGrpSpPr>
        <p:grpSpPr>
          <a:xfrm>
            <a:off x="7680582" y="206199"/>
            <a:ext cx="4511418" cy="4943328"/>
            <a:chOff x="7680582" y="206199"/>
            <a:chExt cx="4511418" cy="4943328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37E51978-342E-C1BB-1A23-3FABEE4CF19A}"/>
                </a:ext>
              </a:extLst>
            </p:cNvPr>
            <p:cNvGrpSpPr/>
            <p:nvPr/>
          </p:nvGrpSpPr>
          <p:grpSpPr>
            <a:xfrm>
              <a:off x="7680582" y="206199"/>
              <a:ext cx="4511418" cy="4943328"/>
              <a:chOff x="7680582" y="206199"/>
              <a:chExt cx="4511418" cy="494332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011176A-FEE8-41A0-9E2B-38AC0E9EF3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80582" y="206199"/>
                <a:ext cx="4511418" cy="4943328"/>
                <a:chOff x="5177490" y="1174410"/>
                <a:chExt cx="3979818" cy="436083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37B079B-B92F-4D15-9D14-BC117AF069CE}"/>
                    </a:ext>
                  </a:extLst>
                </p:cNvPr>
                <p:cNvGrpSpPr/>
                <p:nvPr/>
              </p:nvGrpSpPr>
              <p:grpSpPr>
                <a:xfrm>
                  <a:off x="5177490" y="1174410"/>
                  <a:ext cx="3979818" cy="4360834"/>
                  <a:chOff x="8204677" y="1284591"/>
                  <a:chExt cx="3979818" cy="4360834"/>
                </a:xfrm>
              </p:grpSpPr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C856BADA-2EE9-4710-971B-B399833BEA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51139" r="50131" b="6000"/>
                  <a:stretch/>
                </p:blipFill>
                <p:spPr>
                  <a:xfrm>
                    <a:off x="8204677" y="3458987"/>
                    <a:ext cx="3979817" cy="2186438"/>
                  </a:xfrm>
                  <a:prstGeom prst="rect">
                    <a:avLst/>
                  </a:prstGeom>
                </p:spPr>
              </p:pic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F779C0F7-2F28-4D28-A02C-F0F5427FA7D2}"/>
                      </a:ext>
                    </a:extLst>
                  </p:cNvPr>
                  <p:cNvGrpSpPr/>
                  <p:nvPr/>
                </p:nvGrpSpPr>
                <p:grpSpPr>
                  <a:xfrm>
                    <a:off x="8204677" y="1284591"/>
                    <a:ext cx="3979818" cy="3799327"/>
                    <a:chOff x="8204677" y="1284591"/>
                    <a:chExt cx="3979818" cy="3799327"/>
                  </a:xfrm>
                </p:grpSpPr>
                <p:grpSp>
                  <p:nvGrpSpPr>
                    <p:cNvPr id="14" name="Gruppieren 13">
                      <a:extLst>
                        <a:ext uri="{FF2B5EF4-FFF2-40B4-BE49-F238E27FC236}">
                          <a16:creationId xmlns:a16="http://schemas.microsoft.com/office/drawing/2014/main" id="{FE3125F2-4D26-4737-F059-0CDDD249F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04677" y="1284591"/>
                      <a:ext cx="3979818" cy="3223511"/>
                      <a:chOff x="7950925" y="1084292"/>
                      <a:chExt cx="3979818" cy="3223511"/>
                    </a:xfrm>
                  </p:grpSpPr>
                  <p:pic>
                    <p:nvPicPr>
                      <p:cNvPr id="9" name="Picture 8">
                        <a:extLst>
                          <a:ext uri="{FF2B5EF4-FFF2-40B4-BE49-F238E27FC236}">
                            <a16:creationId xmlns:a16="http://schemas.microsoft.com/office/drawing/2014/main" id="{3DEA0AA7-E2CE-4B26-A8C2-8ABB460F01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/>
                      <a:srcRect r="50131" b="57439"/>
                      <a:stretch/>
                    </p:blipFill>
                    <p:spPr>
                      <a:xfrm>
                        <a:off x="7950925" y="1084292"/>
                        <a:ext cx="3979818" cy="2171091"/>
                      </a:xfrm>
                      <a:prstGeom prst="rect">
                        <a:avLst/>
                      </a:prstGeom>
                    </p:spPr>
                  </p:pic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" name="Textfeld 6">
                            <a:extLst>
                              <a:ext uri="{FF2B5EF4-FFF2-40B4-BE49-F238E27FC236}">
                                <a16:creationId xmlns:a16="http://schemas.microsoft.com/office/drawing/2014/main" id="{1A348DFC-A730-8E35-9FEC-80B075EB30F5}"/>
                              </a:ext>
                            </a:extLst>
                          </p:cNvPr>
                          <p:cNvSpPr txBox="1"/>
                          <p:nvPr/>
                        </p:nvSpPr>
                        <p:spPr bwMode="gray">
                          <a:xfrm>
                            <a:off x="9637161" y="1396300"/>
                            <a:ext cx="1394006" cy="612842"/>
                          </a:xfrm>
                          <a:prstGeom prst="rect">
                            <a:avLst/>
                          </a:prstGeom>
                        </p:spPr>
                        <p:txBody>
                          <a:bodyPr vert="horz" wrap="square" lIns="0" tIns="0" rIns="0" bIns="0" rtlCol="0" anchor="ctr">
                            <a:noAutofit/>
                          </a:bodyPr>
                          <a:lstStyle/>
                          <a:p>
                            <a:pPr algn="l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=62 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MeV</m:t>
                                  </m:r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" name="Textfeld 6">
                            <a:extLst>
                              <a:ext uri="{FF2B5EF4-FFF2-40B4-BE49-F238E27FC236}">
                                <a16:creationId xmlns:a16="http://schemas.microsoft.com/office/drawing/2014/main" id="{1A348DFC-A730-8E35-9FEC-80B075EB30F5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gray">
                          <a:xfrm>
                            <a:off x="9637161" y="1396300"/>
                            <a:ext cx="1394006" cy="612842"/>
                          </a:xfrm>
                          <a:prstGeom prst="rect">
                            <a:avLst/>
                          </a:prstGeom>
                          <a:blipFill>
                            <a:blip r:embed="rId6"/>
                            <a:stretch>
                              <a:fillRect l="-1747" r="-174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DE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" name="Textfeld 7">
                            <a:extLst>
                              <a:ext uri="{FF2B5EF4-FFF2-40B4-BE49-F238E27FC236}">
                                <a16:creationId xmlns:a16="http://schemas.microsoft.com/office/drawing/2014/main" id="{2338E7FC-FD85-4424-9A23-E5AEFC2A7060}"/>
                              </a:ext>
                            </a:extLst>
                          </p:cNvPr>
                          <p:cNvSpPr txBox="1"/>
                          <p:nvPr/>
                        </p:nvSpPr>
                        <p:spPr bwMode="gray">
                          <a:xfrm>
                            <a:off x="9648228" y="3694961"/>
                            <a:ext cx="1453206" cy="612842"/>
                          </a:xfrm>
                          <a:prstGeom prst="rect">
                            <a:avLst/>
                          </a:prstGeom>
                        </p:spPr>
                        <p:txBody>
                          <a:bodyPr vert="horz" wrap="square" lIns="0" tIns="0" rIns="0" bIns="0" rtlCol="0" anchor="ctr">
                            <a:noAutofit/>
                          </a:bodyPr>
                          <a:lstStyle/>
                          <a:p>
                            <a:pPr algn="l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=160 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MeV</m:t>
                                  </m:r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" name="Textfeld 7">
                            <a:extLst>
                              <a:ext uri="{FF2B5EF4-FFF2-40B4-BE49-F238E27FC236}">
                                <a16:creationId xmlns:a16="http://schemas.microsoft.com/office/drawing/2014/main" id="{2338E7FC-FD85-4424-9A23-E5AEFC2A7060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gray">
                          <a:xfrm>
                            <a:off x="9648228" y="3694961"/>
                            <a:ext cx="1453206" cy="612842"/>
                          </a:xfrm>
                          <a:prstGeom prst="rect">
                            <a:avLst/>
                          </a:prstGeom>
                          <a:blipFill>
                            <a:blip r:embed="rId7"/>
                            <a:stretch>
                              <a:fillRect l="-4202" r="-4202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DE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cxnSp>
                  <p:nvCxnSpPr>
                    <p:cNvPr id="18" name="Straight Connector 17">
                      <a:extLst>
                        <a:ext uri="{FF2B5EF4-FFF2-40B4-BE49-F238E27FC236}">
                          <a16:creationId xmlns:a16="http://schemas.microsoft.com/office/drawing/2014/main" id="{5C86072B-4042-41E6-B00E-3CDE57F9BB9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790032" y="5083918"/>
                      <a:ext cx="3000054" cy="0"/>
                    </a:xfrm>
                    <a:prstGeom prst="line">
                      <a:avLst/>
                    </a:prstGeom>
                    <a:ln w="9525" cap="flat" cmpd="sng" algn="ctr">
                      <a:solidFill>
                        <a:schemeClr val="dk1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7863FECC-25A0-4F7E-AD5A-DB4E8E4D4AD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790032" y="2870549"/>
                      <a:ext cx="3000054" cy="0"/>
                    </a:xfrm>
                    <a:prstGeom prst="line">
                      <a:avLst/>
                    </a:prstGeom>
                    <a:ln w="9525" cap="flat" cmpd="sng" algn="ctr">
                      <a:solidFill>
                        <a:schemeClr val="dk1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E92E3C8E-E02F-4FFE-8A36-B9597CC834A1}"/>
                        </a:ext>
                      </a:extLst>
                    </p:cNvPr>
                    <p:cNvSpPr txBox="1"/>
                    <p:nvPr/>
                  </p:nvSpPr>
                  <p:spPr bwMode="gray">
                    <a:xfrm>
                      <a:off x="7662114" y="4668321"/>
                      <a:ext cx="357006" cy="305416"/>
                    </a:xfrm>
                    <a:prstGeom prst="rect">
                      <a:avLst/>
                    </a:prstGeom>
                  </p:spPr>
                  <p:txBody>
                    <a:bodyPr vert="horz" wrap="none" lIns="0" tIns="0" rIns="0" bIns="0" rtlCol="0" anchor="ctr">
                      <a:no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E92E3C8E-E02F-4FFE-8A36-B9597CC834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gray">
                    <a:xfrm>
                      <a:off x="7662114" y="4668321"/>
                      <a:ext cx="357006" cy="305416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08B0FEF-AD81-4CA7-B3C5-B1DE144D1822}"/>
                    </a:ext>
                  </a:extLst>
                </p:cNvPr>
                <p:cNvSpPr txBox="1"/>
                <p:nvPr/>
              </p:nvSpPr>
              <p:spPr bwMode="gray">
                <a:xfrm>
                  <a:off x="6804594" y="2389070"/>
                  <a:ext cx="1673160" cy="17174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>
                  <a:noAutofit/>
                </a:bodyPr>
                <a:lstStyle/>
                <a:p>
                  <a:pPr algn="l"/>
                  <a:r>
                    <a:rPr lang="en-GB" dirty="0">
                      <a:solidFill>
                        <a:schemeClr val="tx2"/>
                      </a:solidFill>
                    </a:rPr>
                    <a:t>Expected range</a:t>
                  </a:r>
                  <a:endParaRPr lang="en-DE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1" name="TextBox 39">
                <a:extLst>
                  <a:ext uri="{FF2B5EF4-FFF2-40B4-BE49-F238E27FC236}">
                    <a16:creationId xmlns:a16="http://schemas.microsoft.com/office/drawing/2014/main" id="{9BCAB26A-36AE-2375-FA87-5F073D46553C}"/>
                  </a:ext>
                </a:extLst>
              </p:cNvPr>
              <p:cNvSpPr txBox="1"/>
              <p:nvPr/>
            </p:nvSpPr>
            <p:spPr bwMode="gray">
              <a:xfrm>
                <a:off x="7969718" y="279923"/>
                <a:ext cx="308767" cy="22445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15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10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5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0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-5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-10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-15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-20</a:t>
                </a:r>
                <a:endParaRPr lang="en-DE" sz="1200" dirty="0"/>
              </a:p>
            </p:txBody>
          </p:sp>
          <p:sp>
            <p:nvSpPr>
              <p:cNvPr id="23" name="TextBox 39">
                <a:extLst>
                  <a:ext uri="{FF2B5EF4-FFF2-40B4-BE49-F238E27FC236}">
                    <a16:creationId xmlns:a16="http://schemas.microsoft.com/office/drawing/2014/main" id="{5A1527EA-2D64-680B-1E4C-4A6333241E3A}"/>
                  </a:ext>
                </a:extLst>
              </p:cNvPr>
              <p:cNvSpPr txBox="1"/>
              <p:nvPr/>
            </p:nvSpPr>
            <p:spPr bwMode="gray">
              <a:xfrm>
                <a:off x="7977741" y="2790514"/>
                <a:ext cx="308767" cy="22445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15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10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5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0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-5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-10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-15</a:t>
                </a:r>
              </a:p>
              <a:p>
                <a:pPr algn="r">
                  <a:spcAft>
                    <a:spcPts val="500"/>
                  </a:spcAft>
                </a:pPr>
                <a:r>
                  <a:rPr lang="en-GB" sz="1200" dirty="0"/>
                  <a:t>-20</a:t>
                </a:r>
                <a:endParaRPr lang="en-DE" sz="1200" dirty="0"/>
              </a:p>
            </p:txBody>
          </p:sp>
        </p:grpSp>
        <p:sp>
          <p:nvSpPr>
            <p:cNvPr id="32" name="TextBox 28">
              <a:extLst>
                <a:ext uri="{FF2B5EF4-FFF2-40B4-BE49-F238E27FC236}">
                  <a16:creationId xmlns:a16="http://schemas.microsoft.com/office/drawing/2014/main" id="{14126D03-C7B2-C63C-A134-92C4B75F802D}"/>
                </a:ext>
              </a:extLst>
            </p:cNvPr>
            <p:cNvSpPr txBox="1"/>
            <p:nvPr/>
          </p:nvSpPr>
          <p:spPr bwMode="gray">
            <a:xfrm rot="16200000">
              <a:off x="6737106" y="1224652"/>
              <a:ext cx="2151061" cy="21585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GB" sz="1600" dirty="0" err="1"/>
                <a:t>Emisssion</a:t>
              </a:r>
              <a:r>
                <a:rPr lang="en-GB" sz="1600" dirty="0"/>
                <a:t> position (cm)</a:t>
              </a:r>
              <a:endParaRPr lang="en-DE" sz="1600" dirty="0"/>
            </a:p>
          </p:txBody>
        </p:sp>
        <p:sp>
          <p:nvSpPr>
            <p:cNvPr id="33" name="TextBox 28">
              <a:extLst>
                <a:ext uri="{FF2B5EF4-FFF2-40B4-BE49-F238E27FC236}">
                  <a16:creationId xmlns:a16="http://schemas.microsoft.com/office/drawing/2014/main" id="{46E52238-C57A-5050-85A4-F71EE87493BA}"/>
                </a:ext>
              </a:extLst>
            </p:cNvPr>
            <p:cNvSpPr txBox="1"/>
            <p:nvPr/>
          </p:nvSpPr>
          <p:spPr bwMode="gray">
            <a:xfrm rot="16200000">
              <a:off x="6732189" y="3667969"/>
              <a:ext cx="2151061" cy="21585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GB" sz="1600" dirty="0" err="1"/>
                <a:t>Emisssion</a:t>
              </a:r>
              <a:r>
                <a:rPr lang="en-GB" sz="1600" dirty="0"/>
                <a:t> position (cm)</a:t>
              </a:r>
              <a:endParaRPr lang="en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98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A73B838-BAFD-82DC-CC85-207049D48EBC}"/>
              </a:ext>
            </a:extLst>
          </p:cNvPr>
          <p:cNvGrpSpPr/>
          <p:nvPr/>
        </p:nvGrpSpPr>
        <p:grpSpPr>
          <a:xfrm>
            <a:off x="7024325" y="55974"/>
            <a:ext cx="5006363" cy="6023705"/>
            <a:chOff x="7024325" y="55974"/>
            <a:chExt cx="5006363" cy="6023705"/>
          </a:xfrm>
        </p:grpSpPr>
        <p:grpSp>
          <p:nvGrpSpPr>
            <p:cNvPr id="17" name="Group 22">
              <a:extLst>
                <a:ext uri="{FF2B5EF4-FFF2-40B4-BE49-F238E27FC236}">
                  <a16:creationId xmlns:a16="http://schemas.microsoft.com/office/drawing/2014/main" id="{0A215E95-EEE2-5E7A-8B00-322A1C3318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4011" y="55974"/>
              <a:ext cx="4766677" cy="6023705"/>
              <a:chOff x="7373952" y="0"/>
              <a:chExt cx="4766677" cy="6023705"/>
            </a:xfrm>
          </p:grpSpPr>
          <p:pic>
            <p:nvPicPr>
              <p:cNvPr id="18" name="Picture 9">
                <a:extLst>
                  <a:ext uri="{FF2B5EF4-FFF2-40B4-BE49-F238E27FC236}">
                    <a16:creationId xmlns:a16="http://schemas.microsoft.com/office/drawing/2014/main" id="{6C906FE4-9DBB-CE49-42E4-BDD78E877A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263" b="51340"/>
              <a:stretch/>
            </p:blipFill>
            <p:spPr>
              <a:xfrm>
                <a:off x="7448764" y="953136"/>
                <a:ext cx="4619945" cy="2526917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D897C7B3-55DA-2C41-B241-3DDA1A82B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9897" r="51739"/>
              <a:stretch/>
            </p:blipFill>
            <p:spPr>
              <a:xfrm>
                <a:off x="7469940" y="3421853"/>
                <a:ext cx="4670689" cy="2601852"/>
              </a:xfrm>
              <a:prstGeom prst="rect">
                <a:avLst/>
              </a:prstGeom>
            </p:spPr>
          </p:pic>
          <p:grpSp>
            <p:nvGrpSpPr>
              <p:cNvPr id="20" name="Group 16">
                <a:extLst>
                  <a:ext uri="{FF2B5EF4-FFF2-40B4-BE49-F238E27FC236}">
                    <a16:creationId xmlns:a16="http://schemas.microsoft.com/office/drawing/2014/main" id="{E673AFE0-BFF3-223D-CF5D-2892F810288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73952" y="0"/>
                <a:ext cx="3628993" cy="847529"/>
                <a:chOff x="1164070" y="4685017"/>
                <a:chExt cx="5364096" cy="1252752"/>
              </a:xfrm>
            </p:grpSpPr>
            <p:pic>
              <p:nvPicPr>
                <p:cNvPr id="23" name="Picture 14">
                  <a:extLst>
                    <a:ext uri="{FF2B5EF4-FFF2-40B4-BE49-F238E27FC236}">
                      <a16:creationId xmlns:a16="http://schemas.microsoft.com/office/drawing/2014/main" id="{6AC1FFAE-8A53-5A34-7A45-EDE6E17609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64070" y="4685017"/>
                  <a:ext cx="5364096" cy="1252752"/>
                </a:xfrm>
                <a:prstGeom prst="rect">
                  <a:avLst/>
                </a:prstGeom>
              </p:spPr>
            </p:pic>
            <p:sp>
              <p:nvSpPr>
                <p:cNvPr id="24" name="Rectangle 15">
                  <a:extLst>
                    <a:ext uri="{FF2B5EF4-FFF2-40B4-BE49-F238E27FC236}">
                      <a16:creationId xmlns:a16="http://schemas.microsoft.com/office/drawing/2014/main" id="{A0A5ED40-C814-1E4C-69F9-79ADB054AE27}"/>
                    </a:ext>
                  </a:extLst>
                </p:cNvPr>
                <p:cNvSpPr/>
                <p:nvPr/>
              </p:nvSpPr>
              <p:spPr>
                <a:xfrm>
                  <a:off x="5311739" y="4795838"/>
                  <a:ext cx="1191803" cy="348717"/>
                </a:xfrm>
                <a:prstGeom prst="rect">
                  <a:avLst/>
                </a:prstGeom>
                <a:solidFill>
                  <a:srgbClr val="ECDA88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en-DE" sz="14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1" name="Straight Connector 18">
                <a:extLst>
                  <a:ext uri="{FF2B5EF4-FFF2-40B4-BE49-F238E27FC236}">
                    <a16:creationId xmlns:a16="http://schemas.microsoft.com/office/drawing/2014/main" id="{48ECF3D0-E350-1B16-DA46-9F4A207786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81099" y="74974"/>
                <a:ext cx="0" cy="5511910"/>
              </a:xfrm>
              <a:prstGeom prst="line">
                <a:avLst/>
              </a:prstGeom>
              <a:ln w="25400">
                <a:solidFill>
                  <a:srgbClr val="5F93A0">
                    <a:alpha val="56000"/>
                  </a:srgb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EF7E706-8CEE-20B2-F3FA-B4BF2F8904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42202" y="310893"/>
                <a:ext cx="0" cy="5275991"/>
              </a:xfrm>
              <a:prstGeom prst="line">
                <a:avLst/>
              </a:prstGeom>
              <a:ln w="25400">
                <a:solidFill>
                  <a:srgbClr val="5F93A0">
                    <a:alpha val="56000"/>
                  </a:srgb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6BFE4EFC-FF1E-9123-A58F-2BEB2F335D90}"/>
                    </a:ext>
                  </a:extLst>
                </p:cNvPr>
                <p:cNvSpPr txBox="1"/>
                <p:nvPr/>
              </p:nvSpPr>
              <p:spPr bwMode="gray">
                <a:xfrm>
                  <a:off x="7024325" y="540553"/>
                  <a:ext cx="930665" cy="194671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>
                  <a:no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6BFE4EFC-FF1E-9123-A58F-2BEB2F335D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7024325" y="540553"/>
                  <a:ext cx="930665" cy="194671"/>
                </a:xfrm>
                <a:prstGeom prst="rect">
                  <a:avLst/>
                </a:prstGeom>
                <a:blipFill>
                  <a:blip r:embed="rId5"/>
                  <a:stretch>
                    <a:fillRect t="-12500" b="-4687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E8E32634-ECD3-00B3-33D8-A79965367478}"/>
                    </a:ext>
                  </a:extLst>
                </p:cNvPr>
                <p:cNvSpPr txBox="1"/>
                <p:nvPr/>
              </p:nvSpPr>
              <p:spPr bwMode="gray">
                <a:xfrm>
                  <a:off x="10123144" y="79028"/>
                  <a:ext cx="930665" cy="194671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>
                  <a:no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E8E32634-ECD3-00B3-33D8-A79965367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10123144" y="79028"/>
                  <a:ext cx="930665" cy="194671"/>
                </a:xfrm>
                <a:prstGeom prst="rect">
                  <a:avLst/>
                </a:prstGeom>
                <a:blipFill>
                  <a:blip r:embed="rId6"/>
                  <a:stretch>
                    <a:fillRect t="-12500" b="-4687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51A90B8-E720-9ACC-5F19-8F667781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DE" dirty="0"/>
              <a:t>1D-m</a:t>
            </a:r>
            <a:r>
              <a:rPr lang="de-DE" dirty="0" err="1"/>
              <a:t>otion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en-DE" dirty="0"/>
              <a:t> of charged particles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12CD67-7545-B398-289B-70FA9C93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D6EB00-967D-4D7A-091B-EDA61AEE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1FC8E0-9C8E-82D2-0732-CE6FCEC2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E8A1E77-6A31-3A7C-6027-957CB00EB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7908"/>
          </a:xfrm>
        </p:spPr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homogeneous</a:t>
            </a:r>
            <a:r>
              <a:rPr lang="de-DE" dirty="0"/>
              <a:t> </a:t>
            </a:r>
            <a:r>
              <a:rPr lang="de-DE" dirty="0" err="1"/>
              <a:t>med</a:t>
            </a:r>
            <a:r>
              <a:rPr lang="en-DE" dirty="0" err="1"/>
              <a:t>ia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platzhalter 6">
                <a:extLst>
                  <a:ext uri="{FF2B5EF4-FFF2-40B4-BE49-F238E27FC236}">
                    <a16:creationId xmlns:a16="http://schemas.microsoft.com/office/drawing/2014/main" id="{09A61437-8778-5DF1-0D75-A0E1D6A2CE56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78199" y="1446213"/>
                <a:ext cx="7246576" cy="2117054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Geiger‘s Range </a:t>
                </a:r>
                <a:r>
                  <a:rPr lang="de-DE" dirty="0" err="1"/>
                  <a:t>rule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sSubSup>
                      <m:sSubSup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p>
                    </m:sSubSup>
                  </m:oMath>
                </a14:m>
                <a:endParaRPr lang="de-DE" b="1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Kinetic</a:t>
                </a:r>
                <a:r>
                  <a:rPr lang="de-DE" dirty="0"/>
                  <a:t> </a:t>
                </a:r>
                <a:r>
                  <a:rPr lang="de-DE" dirty="0" err="1"/>
                  <a:t>energy</a:t>
                </a:r>
                <a:r>
                  <a:rPr lang="de-DE" dirty="0"/>
                  <a:t> </a:t>
                </a:r>
                <a:r>
                  <a:rPr lang="de-DE" dirty="0" err="1"/>
                  <a:t>must</a:t>
                </a:r>
                <a:r>
                  <a:rPr lang="de-DE" dirty="0"/>
                  <a:t> match </a:t>
                </a:r>
                <a:r>
                  <a:rPr lang="de-DE" dirty="0" err="1"/>
                  <a:t>range</a:t>
                </a:r>
                <a:r>
                  <a:rPr lang="de-DE" dirty="0"/>
                  <a:t> at </a:t>
                </a:r>
                <a:r>
                  <a:rPr lang="de-DE" dirty="0" err="1"/>
                  <a:t>each</a:t>
                </a:r>
                <a:r>
                  <a:rPr lang="de-DE" dirty="0"/>
                  <a:t> </a:t>
                </a:r>
                <a:r>
                  <a:rPr lang="de-DE" dirty="0" err="1"/>
                  <a:t>position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𝑹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de-D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𝒛</m:t>
                    </m:r>
                    <m:r>
                      <a:rPr lang="de-D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𝜶</m:t>
                    </m:r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𝑬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𝑬</m:t>
                    </m:r>
                    <m:d>
                      <m:dPr>
                        <m:ctrlP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𝒛</m:t>
                        </m:r>
                      </m:e>
                    </m:d>
                    <m:r>
                      <a:rPr lang="de-D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ad>
                      <m:radPr>
                        <m:ctrlP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</m:deg>
                      <m:e>
                        <m:f>
                          <m:fPr>
                            <m:ctrlPr>
                              <a:rPr lang="de-DE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de-DE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  <m:r>
                              <a:rPr lang="de-DE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𝒛</m:t>
                            </m:r>
                          </m:num>
                          <m:den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𝜶</m:t>
                            </m:r>
                          </m:den>
                        </m:f>
                      </m:e>
                    </m:rad>
                  </m:oMath>
                </a14:m>
                <a:r>
                  <a:rPr lang="en-DE" dirty="0"/>
                  <a:t>  (see </a:t>
                </a:r>
                <a:r>
                  <a:rPr lang="en-DE" dirty="0" err="1"/>
                  <a:t>Bortfeld</a:t>
                </a:r>
                <a:r>
                  <a:rPr lang="en-DE" dirty="0"/>
                  <a:t> 1997)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Numerical</a:t>
                </a:r>
                <a:r>
                  <a:rPr lang="de-DE" dirty="0"/>
                  <a:t> </a:t>
                </a:r>
                <a:r>
                  <a:rPr lang="de-DE" dirty="0" err="1"/>
                  <a:t>integration</a:t>
                </a:r>
                <a:r>
                  <a:rPr lang="de-DE" dirty="0"/>
                  <a:t> </a:t>
                </a:r>
                <a:r>
                  <a:rPr lang="de-DE" dirty="0" err="1"/>
                  <a:t>yields</a:t>
                </a:r>
                <a:r>
                  <a:rPr lang="de-DE" dirty="0"/>
                  <a:t> </a:t>
                </a:r>
                <a:r>
                  <a:rPr lang="de-DE" dirty="0" err="1"/>
                  <a:t>position</a:t>
                </a:r>
                <a:r>
                  <a:rPr lang="de-DE" dirty="0"/>
                  <a:t> </a:t>
                </a:r>
                <a:r>
                  <a:rPr lang="de-DE" dirty="0" err="1"/>
                  <a:t>over</a:t>
                </a:r>
                <a:r>
                  <a:rPr lang="de-DE" dirty="0"/>
                  <a:t> time</a:t>
                </a:r>
              </a:p>
            </p:txBody>
          </p:sp>
        </mc:Choice>
        <mc:Fallback xmlns="">
          <p:sp>
            <p:nvSpPr>
              <p:cNvPr id="7" name="Textplatzhalter 6">
                <a:extLst>
                  <a:ext uri="{FF2B5EF4-FFF2-40B4-BE49-F238E27FC236}">
                    <a16:creationId xmlns:a16="http://schemas.microsoft.com/office/drawing/2014/main" id="{09A61437-8778-5DF1-0D75-A0E1D6A2CE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78199" y="1446213"/>
                <a:ext cx="7246576" cy="2117054"/>
              </a:xfrm>
              <a:blipFill>
                <a:blip r:embed="rId7"/>
                <a:stretch>
                  <a:fillRect l="-1766" t="-1724" b="-60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CE86A67-4056-4009-9C8F-F024F9486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119" r="51246"/>
          <a:stretch/>
        </p:blipFill>
        <p:spPr>
          <a:xfrm>
            <a:off x="12298882" y="3646714"/>
            <a:ext cx="4109806" cy="230145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1F8C1E-090A-4917-B4D8-9BD42452293D}"/>
              </a:ext>
            </a:extLst>
          </p:cNvPr>
          <p:cNvGrpSpPr/>
          <p:nvPr/>
        </p:nvGrpSpPr>
        <p:grpSpPr>
          <a:xfrm>
            <a:off x="1309789" y="3658969"/>
            <a:ext cx="4013305" cy="2301459"/>
            <a:chOff x="4175198" y="3778220"/>
            <a:chExt cx="4013305" cy="2301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5CC6C9-1352-4191-86B3-1A97FFEF3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390" t="49119"/>
            <a:stretch/>
          </p:blipFill>
          <p:spPr>
            <a:xfrm>
              <a:off x="4175198" y="3778220"/>
              <a:ext cx="4013305" cy="23014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platzhalter 6">
                  <a:extLst>
                    <a:ext uri="{FF2B5EF4-FFF2-40B4-BE49-F238E27FC236}">
                      <a16:creationId xmlns:a16="http://schemas.microsoft.com/office/drawing/2014/main" id="{7FBD5E34-86CC-7879-469B-47AFA4F0BB93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5798322" y="4289833"/>
                  <a:ext cx="2247733" cy="99937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2200"/>
                    </a:spcAft>
                    <a:buFont typeface="Arial" panose="020B0604020202020204" pitchFamily="34" charset="0"/>
                    <a:buNone/>
                    <a:defRPr sz="1800" b="1" i="0" kern="1200">
                      <a:solidFill>
                        <a:schemeClr val="accent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2200"/>
                    </a:spcAft>
                    <a:buFont typeface="Arial" panose="020B0604020202020204" pitchFamily="34" charset="0"/>
                    <a:buNone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2pPr>
                  <a:lvl3pPr marL="0" indent="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1600" b="1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3pPr>
                  <a:lvl4pPr marL="180000" indent="-180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4pPr>
                  <a:lvl5pPr marL="360000" indent="-180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5pPr>
                  <a:lvl6pPr marL="540000" indent="-180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6pPr>
                  <a:lvl7pPr marL="216000" indent="-216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accent1"/>
                    </a:buClr>
                    <a:buFont typeface="+mj-lt"/>
                    <a:buAutoNum type="arabicPeriod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7pPr>
                  <a:lvl8pPr marL="432000" indent="-216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+mj-lt"/>
                    <a:buAutoNum type="alphaLcParenR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8pPr>
                  <a:lvl9pPr marL="648000" indent="-216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+mj-lt"/>
                    <a:buAutoNum type="romanLcPeriod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  <m:d>
                          <m:d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23"/>
                                  </m:r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sub>
                          <m:sup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p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  <m:d>
                              <m:d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𝒅𝒕</m:t>
                            </m:r>
                          </m:e>
                        </m:nary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platzhalter 6">
                  <a:extLst>
                    <a:ext uri="{FF2B5EF4-FFF2-40B4-BE49-F238E27FC236}">
                      <a16:creationId xmlns:a16="http://schemas.microsoft.com/office/drawing/2014/main" id="{7FBD5E34-86CC-7879-469B-47AFA4F0BB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5798322" y="4289833"/>
                  <a:ext cx="2247733" cy="9993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48D477-A584-4422-A5E9-705CB456DD56}"/>
              </a:ext>
            </a:extLst>
          </p:cNvPr>
          <p:cNvGrpSpPr/>
          <p:nvPr/>
        </p:nvGrpSpPr>
        <p:grpSpPr>
          <a:xfrm>
            <a:off x="12298882" y="896228"/>
            <a:ext cx="4073642" cy="2835389"/>
            <a:chOff x="8188503" y="468364"/>
            <a:chExt cx="4073642" cy="28353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32DF0B-60D2-44CC-B17E-61851406F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370" b="51666"/>
            <a:stretch/>
          </p:blipFill>
          <p:spPr>
            <a:xfrm>
              <a:off x="8188503" y="1117494"/>
              <a:ext cx="4015018" cy="21862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platzhalter 6">
                  <a:extLst>
                    <a:ext uri="{FF2B5EF4-FFF2-40B4-BE49-F238E27FC236}">
                      <a16:creationId xmlns:a16="http://schemas.microsoft.com/office/drawing/2014/main" id="{195F775E-A379-0DFD-CD8C-F10990A4C13A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8339794" y="468364"/>
                  <a:ext cx="3922351" cy="9319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2200"/>
                    </a:spcAft>
                    <a:buFont typeface="Arial" panose="020B0604020202020204" pitchFamily="34" charset="0"/>
                    <a:buNone/>
                    <a:defRPr sz="1800" b="1" i="0" kern="1200">
                      <a:solidFill>
                        <a:schemeClr val="accent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2200"/>
                    </a:spcAft>
                    <a:buFont typeface="Arial" panose="020B0604020202020204" pitchFamily="34" charset="0"/>
                    <a:buNone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2pPr>
                  <a:lvl3pPr marL="0" indent="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1600" b="1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3pPr>
                  <a:lvl4pPr marL="180000" indent="-180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4pPr>
                  <a:lvl5pPr marL="360000" indent="-180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5pPr>
                  <a:lvl6pPr marL="540000" indent="-180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6pPr>
                  <a:lvl7pPr marL="216000" indent="-216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accent1"/>
                    </a:buClr>
                    <a:buFont typeface="+mj-lt"/>
                    <a:buAutoNum type="arabicPeriod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7pPr>
                  <a:lvl8pPr marL="432000" indent="-216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+mj-lt"/>
                    <a:buAutoNum type="alphaLcParenR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8pPr>
                  <a:lvl9pPr marL="648000" indent="-216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+mj-lt"/>
                    <a:buAutoNum type="romanLcPeriod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d>
                          <m:d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𝒅𝑬</m:t>
                            </m:r>
                          </m:num>
                          <m:den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𝒅𝒛</m:t>
                            </m:r>
                          </m:den>
                        </m:f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ad>
                              <m:rad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>
                                <m:r>
                                  <m:rPr>
                                    <m:brk m:alnAt="7"/>
                                  </m:r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deg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platzhalter 6">
                  <a:extLst>
                    <a:ext uri="{FF2B5EF4-FFF2-40B4-BE49-F238E27FC236}">
                      <a16:creationId xmlns:a16="http://schemas.microsoft.com/office/drawing/2014/main" id="{195F775E-A379-0DFD-CD8C-F10990A4C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8339794" y="468364"/>
                  <a:ext cx="3922351" cy="93192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platzhalter 6">
                <a:extLst>
                  <a:ext uri="{FF2B5EF4-FFF2-40B4-BE49-F238E27FC236}">
                    <a16:creationId xmlns:a16="http://schemas.microsoft.com/office/drawing/2014/main" id="{C09EFFBA-10D5-3D87-FF32-65177707190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9823434" y="3706544"/>
                <a:ext cx="2049816" cy="11823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2200"/>
                  </a:spcAft>
                  <a:buFont typeface="Arial" panose="020B0604020202020204" pitchFamily="34" charset="0"/>
                  <a:buNone/>
                  <a:defRPr sz="18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2200"/>
                  </a:spcAft>
                  <a:buFont typeface="Arial" panose="020B0604020202020204" pitchFamily="34" charset="0"/>
                  <a:buNone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𝑬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𝒛</m:t>
                          </m: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ad>
                        <m:radPr>
                          <m:ctrlPr>
                            <a:rPr lang="de-DE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𝒑</m:t>
                          </m:r>
                        </m:deg>
                        <m:e>
                          <m:f>
                            <m:f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de-DE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r>
                                <a:rPr lang="de-DE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platzhalter 6">
                <a:extLst>
                  <a:ext uri="{FF2B5EF4-FFF2-40B4-BE49-F238E27FC236}">
                    <a16:creationId xmlns:a16="http://schemas.microsoft.com/office/drawing/2014/main" id="{C09EFFBA-10D5-3D87-FF32-651777071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9823434" y="3706544"/>
                <a:ext cx="2049816" cy="11823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platzhalter 6">
                <a:extLst>
                  <a:ext uri="{FF2B5EF4-FFF2-40B4-BE49-F238E27FC236}">
                    <a16:creationId xmlns:a16="http://schemas.microsoft.com/office/drawing/2014/main" id="{ED858E84-3FA6-467B-1A10-EFF74B02FC6C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7616620" y="1449331"/>
                <a:ext cx="3922351" cy="8608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2200"/>
                  </a:spcAft>
                  <a:buFont typeface="Arial" panose="020B0604020202020204" pitchFamily="34" charset="0"/>
                  <a:buNone/>
                  <a:defRPr sz="18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2200"/>
                  </a:spcAft>
                  <a:buFont typeface="Arial" panose="020B0604020202020204" pitchFamily="34" charset="0"/>
                  <a:buNone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𝑺</m:t>
                      </m:r>
                      <m:d>
                        <m:d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𝒅𝑬</m:t>
                          </m:r>
                        </m:num>
                        <m:den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𝒅𝒛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platzhalter 6">
                <a:extLst>
                  <a:ext uri="{FF2B5EF4-FFF2-40B4-BE49-F238E27FC236}">
                    <a16:creationId xmlns:a16="http://schemas.microsoft.com/office/drawing/2014/main" id="{ED858E84-3FA6-467B-1A10-EFF74B02F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616620" y="1449331"/>
                <a:ext cx="3922351" cy="8608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feil: nach links 9">
            <a:extLst>
              <a:ext uri="{FF2B5EF4-FFF2-40B4-BE49-F238E27FC236}">
                <a16:creationId xmlns:a16="http://schemas.microsoft.com/office/drawing/2014/main" id="{F18D54BE-6E2F-E4A5-82ED-8FEF36267881}"/>
              </a:ext>
            </a:extLst>
          </p:cNvPr>
          <p:cNvSpPr/>
          <p:nvPr/>
        </p:nvSpPr>
        <p:spPr>
          <a:xfrm>
            <a:off x="5411752" y="4499060"/>
            <a:ext cx="2313021" cy="909609"/>
          </a:xfrm>
          <a:prstGeom prst="leftArrow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en-DE" sz="1400" b="1" dirty="0">
                <a:solidFill>
                  <a:schemeClr val="bg1"/>
                </a:solidFill>
              </a:rPr>
              <a:t>Numerical integration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A337C7D2-4DD0-E832-1488-223426394F99}"/>
              </a:ext>
            </a:extLst>
          </p:cNvPr>
          <p:cNvCxnSpPr>
            <a:cxnSpLocks/>
          </p:cNvCxnSpPr>
          <p:nvPr/>
        </p:nvCxnSpPr>
        <p:spPr>
          <a:xfrm flipV="1">
            <a:off x="5411752" y="2727337"/>
            <a:ext cx="2431349" cy="1253059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1D16138C-B4CB-2FF6-B562-C32BF2FF7970}"/>
              </a:ext>
            </a:extLst>
          </p:cNvPr>
          <p:cNvSpPr txBox="1"/>
          <p:nvPr/>
        </p:nvSpPr>
        <p:spPr bwMode="gray">
          <a:xfrm rot="19960755">
            <a:off x="5778685" y="3259339"/>
            <a:ext cx="2207147" cy="28254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de-DE" dirty="0"/>
              <a:t>C</a:t>
            </a:r>
            <a:r>
              <a:rPr lang="en-DE" dirty="0" err="1"/>
              <a:t>ommon</a:t>
            </a:r>
            <a:r>
              <a:rPr lang="en-DE" dirty="0"/>
              <a:t> parameters</a:t>
            </a:r>
            <a:endParaRPr lang="de-DE" dirty="0"/>
          </a:p>
        </p:txBody>
      </p:sp>
      <p:cxnSp>
        <p:nvCxnSpPr>
          <p:cNvPr id="36" name="Straight Connector 18">
            <a:extLst>
              <a:ext uri="{FF2B5EF4-FFF2-40B4-BE49-F238E27FC236}">
                <a16:creationId xmlns:a16="http://schemas.microsoft.com/office/drawing/2014/main" id="{80E5D21A-F436-3513-1616-5CF3F4207AFA}"/>
              </a:ext>
            </a:extLst>
          </p:cNvPr>
          <p:cNvCxnSpPr>
            <a:cxnSpLocks/>
          </p:cNvCxnSpPr>
          <p:nvPr/>
        </p:nvCxnSpPr>
        <p:spPr>
          <a:xfrm>
            <a:off x="1933575" y="5048250"/>
            <a:ext cx="3389519" cy="0"/>
          </a:xfrm>
          <a:prstGeom prst="line">
            <a:avLst/>
          </a:prstGeom>
          <a:ln w="25400">
            <a:solidFill>
              <a:srgbClr val="5F93A0">
                <a:alpha val="56000"/>
              </a:srgb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8">
            <a:extLst>
              <a:ext uri="{FF2B5EF4-FFF2-40B4-BE49-F238E27FC236}">
                <a16:creationId xmlns:a16="http://schemas.microsoft.com/office/drawing/2014/main" id="{0E7ACB4F-16E3-C7D1-96D9-CF81F5BC6EB3}"/>
              </a:ext>
            </a:extLst>
          </p:cNvPr>
          <p:cNvCxnSpPr>
            <a:cxnSpLocks/>
          </p:cNvCxnSpPr>
          <p:nvPr/>
        </p:nvCxnSpPr>
        <p:spPr>
          <a:xfrm>
            <a:off x="1895475" y="3914775"/>
            <a:ext cx="3389519" cy="0"/>
          </a:xfrm>
          <a:prstGeom prst="line">
            <a:avLst/>
          </a:prstGeom>
          <a:ln w="25400">
            <a:solidFill>
              <a:srgbClr val="5F93A0">
                <a:alpha val="56000"/>
              </a:srgb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Placeholder 6">
                <a:extLst>
                  <a:ext uri="{FF2B5EF4-FFF2-40B4-BE49-F238E27FC236}">
                    <a16:creationId xmlns:a16="http://schemas.microsoft.com/office/drawing/2014/main" id="{2EE3FB09-8AB9-4F95-BBCB-DD25DC1CCDE1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2107839" y="4927466"/>
                <a:ext cx="3079452" cy="68287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2200"/>
                  </a:spcAft>
                  <a:buFont typeface="Arial" panose="020B0604020202020204" pitchFamily="34" charset="0"/>
                  <a:buNone/>
                  <a:defRPr sz="18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2200"/>
                  </a:spcAft>
                  <a:buFont typeface="Arial" panose="020B0604020202020204" pitchFamily="34" charset="0"/>
                  <a:buNone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6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1" i="1" smtClean="0">
                          <a:solidFill>
                            <a:srgbClr val="5F93A0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d>
                        <m:dPr>
                          <m:ctrlPr>
                            <a:rPr lang="de-DE" sz="1600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1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de-DE" sz="1600" b="1" i="1">
                          <a:solidFill>
                            <a:srgbClr val="5F93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de-DE" sz="1600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de-DE" sz="1600" b="1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de-DE" sz="1600" b="1" i="1" smtClean="0">
                          <a:solidFill>
                            <a:srgbClr val="5F93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600" b="1" i="1" smtClean="0">
                          <a:solidFill>
                            <a:srgbClr val="5F93A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de-DE" sz="1600" b="1" i="1" smtClean="0">
                          <a:solidFill>
                            <a:srgbClr val="5F93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600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600" b="1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r>
                            <a:rPr lang="de-DE" sz="1600" b="1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de-DE" sz="1600" b="1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rgbClr val="5F93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 smtClean="0">
                                  <a:solidFill>
                                    <a:srgbClr val="5F93A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de-DE" sz="1600" b="1" i="1" smtClean="0">
                                  <a:solidFill>
                                    <a:srgbClr val="5F93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1600" b="1" i="1" smtClean="0">
                                  <a:solidFill>
                                    <a:srgbClr val="5F93A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de-DE" sz="1600" b="1" i="1" smtClean="0">
                                  <a:solidFill>
                                    <a:srgbClr val="5F93A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de-DE" sz="1600" b="1" i="1" smtClean="0">
                                  <a:solidFill>
                                    <a:srgbClr val="5F93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b="1" i="1" smtClean="0">
                                  <a:solidFill>
                                    <a:srgbClr val="5F93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de-DE" sz="1600" b="1" i="1" smtClean="0">
                              <a:solidFill>
                                <a:srgbClr val="5F93A0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GB" sz="1600" dirty="0">
                  <a:solidFill>
                    <a:srgbClr val="5F93A0"/>
                  </a:solidFill>
                </a:endParaRPr>
              </a:p>
            </p:txBody>
          </p:sp>
        </mc:Choice>
        <mc:Fallback xmlns="">
          <p:sp>
            <p:nvSpPr>
              <p:cNvPr id="33" name="Text Placeholder 6">
                <a:extLst>
                  <a:ext uri="{FF2B5EF4-FFF2-40B4-BE49-F238E27FC236}">
                    <a16:creationId xmlns:a16="http://schemas.microsoft.com/office/drawing/2014/main" id="{2EE3FB09-8AB9-4F95-BBCB-DD25DC1C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2107839" y="4927466"/>
                <a:ext cx="3079452" cy="6828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9">
            <a:extLst>
              <a:ext uri="{FF2B5EF4-FFF2-40B4-BE49-F238E27FC236}">
                <a16:creationId xmlns:a16="http://schemas.microsoft.com/office/drawing/2014/main" id="{351D6704-A615-4421-A96C-D338A0F39BF6}"/>
              </a:ext>
            </a:extLst>
          </p:cNvPr>
          <p:cNvSpPr txBox="1"/>
          <p:nvPr/>
        </p:nvSpPr>
        <p:spPr>
          <a:xfrm>
            <a:off x="1770526" y="5813331"/>
            <a:ext cx="3034541" cy="2211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Werner, Ferrero et. al.</a:t>
            </a:r>
            <a:r>
              <a:rPr lang="en-DE" sz="9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, 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submitted to PMB, under review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090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6BA8-8904-4304-950F-F3FBCBC3D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9206"/>
          </a:xfrm>
        </p:spPr>
        <p:txBody>
          <a:bodyPr/>
          <a:lstStyle/>
          <a:p>
            <a:r>
              <a:rPr lang="en-DE" dirty="0"/>
              <a:t>Our Approach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FE924-50F2-4B16-9AD0-59AE5D6CB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DCF85-140C-47CD-BAB4-6172D8499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CE539-2822-4828-8871-3C35A7E1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6C91C-3A62-4896-B480-BE7FA685E0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CB9073-5DC9-4950-B726-A1A2D5DF3822}"/>
              </a:ext>
            </a:extLst>
          </p:cNvPr>
          <p:cNvGrpSpPr/>
          <p:nvPr/>
        </p:nvGrpSpPr>
        <p:grpSpPr>
          <a:xfrm>
            <a:off x="871446" y="3915095"/>
            <a:ext cx="4438030" cy="2211707"/>
            <a:chOff x="4099092" y="4549718"/>
            <a:chExt cx="4438030" cy="22117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3FB24D-A5AB-476E-B5EC-42FD2E013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031" t="51103"/>
            <a:stretch/>
          </p:blipFill>
          <p:spPr>
            <a:xfrm>
              <a:off x="4099092" y="4549718"/>
              <a:ext cx="4043590" cy="22117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platzhalter 6">
                  <a:extLst>
                    <a:ext uri="{FF2B5EF4-FFF2-40B4-BE49-F238E27FC236}">
                      <a16:creationId xmlns:a16="http://schemas.microsoft.com/office/drawing/2014/main" id="{3B1673E9-BE8A-4441-95BD-BA2CDEEEACC2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614771" y="5286218"/>
                  <a:ext cx="3922351" cy="91980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2200"/>
                    </a:spcAft>
                    <a:buFont typeface="Arial" panose="020B0604020202020204" pitchFamily="34" charset="0"/>
                    <a:buNone/>
                    <a:defRPr sz="1800" b="1" i="0" kern="1200">
                      <a:solidFill>
                        <a:schemeClr val="accent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2200"/>
                    </a:spcAft>
                    <a:buFont typeface="Arial" panose="020B0604020202020204" pitchFamily="34" charset="0"/>
                    <a:buNone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2pPr>
                  <a:lvl3pPr marL="0" indent="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1600" b="1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3pPr>
                  <a:lvl4pPr marL="180000" indent="-180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4pPr>
                  <a:lvl5pPr marL="360000" indent="-180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5pPr>
                  <a:lvl6pPr marL="540000" indent="-180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6pPr>
                  <a:lvl7pPr marL="216000" indent="-216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accent1"/>
                    </a:buClr>
                    <a:buFont typeface="+mj-lt"/>
                    <a:buAutoNum type="arabicPeriod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7pPr>
                  <a:lvl8pPr marL="432000" indent="-216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+mj-lt"/>
                    <a:buAutoNum type="alphaLcParenR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8pPr>
                  <a:lvl9pPr marL="648000" indent="-21600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buClr>
                      <a:schemeClr val="bg2"/>
                    </a:buClr>
                    <a:buFont typeface="+mj-lt"/>
                    <a:buAutoNum type="romanLcPeriod"/>
                    <a:defRPr sz="1600" b="0" i="0" kern="120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lvl9pPr>
                </a:lstStyle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  <m:d>
                          <m:d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23"/>
                                  </m:r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sub>
                          <m:sup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p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  <m:d>
                              <m:d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𝒅𝒕</m:t>
                            </m:r>
                          </m:e>
                        </m:nary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platzhalter 6">
                  <a:extLst>
                    <a:ext uri="{FF2B5EF4-FFF2-40B4-BE49-F238E27FC236}">
                      <a16:creationId xmlns:a16="http://schemas.microsoft.com/office/drawing/2014/main" id="{3B1673E9-BE8A-4441-95BD-BA2CDEEEAC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4614771" y="5286218"/>
                  <a:ext cx="3922351" cy="91980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7DF28C-9148-47D9-AC43-8C96229EA8F1}"/>
              </a:ext>
            </a:extLst>
          </p:cNvPr>
          <p:cNvGrpSpPr/>
          <p:nvPr/>
        </p:nvGrpSpPr>
        <p:grpSpPr>
          <a:xfrm>
            <a:off x="6811805" y="1547289"/>
            <a:ext cx="6100354" cy="3277260"/>
            <a:chOff x="6471828" y="1547289"/>
            <a:chExt cx="6100354" cy="32772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4B32C6-CC2F-4433-8177-F67412604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031" b="51929"/>
            <a:stretch/>
          </p:blipFill>
          <p:spPr>
            <a:xfrm>
              <a:off x="6567622" y="2206067"/>
              <a:ext cx="4869544" cy="26184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E67D8A2-F845-4A0C-A5C2-F5FF5B46E670}"/>
                    </a:ext>
                  </a:extLst>
                </p:cNvPr>
                <p:cNvSpPr txBox="1"/>
                <p:nvPr/>
              </p:nvSpPr>
              <p:spPr bwMode="gray">
                <a:xfrm>
                  <a:off x="6471828" y="1547289"/>
                  <a:ext cx="6100354" cy="68307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d>
                          <m:d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𝒅𝑬</m:t>
                            </m:r>
                          </m:num>
                          <m:den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𝒅𝒛</m:t>
                            </m:r>
                          </m:den>
                        </m:f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ad>
                              <m:rad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>
                                <m:r>
                                  <m:rPr>
                                    <m:brk m:alnAt="7"/>
                                  </m:r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deg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E67D8A2-F845-4A0C-A5C2-F5FF5B46E6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6471828" y="1547289"/>
                  <a:ext cx="6100354" cy="68307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4601EEB-26E0-464F-B1BC-A0225A77F441}"/>
              </a:ext>
            </a:extLst>
          </p:cNvPr>
          <p:cNvSpPr txBox="1"/>
          <p:nvPr/>
        </p:nvSpPr>
        <p:spPr bwMode="gray">
          <a:xfrm>
            <a:off x="2772129" y="3284340"/>
            <a:ext cx="1530097" cy="6283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GB" sz="6600" b="1" dirty="0">
                <a:solidFill>
                  <a:schemeClr val="accent3"/>
                </a:solidFill>
              </a:rPr>
              <a:t>+</a:t>
            </a:r>
            <a:endParaRPr lang="en-DE" b="1" dirty="0">
              <a:solidFill>
                <a:schemeClr val="accent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B9DADC-4909-4579-A0A4-C383AFFD3878}"/>
              </a:ext>
            </a:extLst>
          </p:cNvPr>
          <p:cNvSpPr txBox="1"/>
          <p:nvPr/>
        </p:nvSpPr>
        <p:spPr bwMode="gray">
          <a:xfrm>
            <a:off x="5831107" y="3241701"/>
            <a:ext cx="1530097" cy="6283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GB" sz="6600" b="1" dirty="0">
                <a:solidFill>
                  <a:schemeClr val="accent3"/>
                </a:solidFill>
              </a:rPr>
              <a:t>=</a:t>
            </a:r>
            <a:endParaRPr lang="en-DE" b="1" dirty="0">
              <a:solidFill>
                <a:schemeClr val="accent3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4E6015-427B-4032-A7A4-21F32B076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13714" y="1446817"/>
            <a:ext cx="1760183" cy="280782"/>
          </a:xfrm>
        </p:spPr>
        <p:txBody>
          <a:bodyPr/>
          <a:lstStyle/>
          <a:p>
            <a:r>
              <a:rPr lang="en-GB" dirty="0"/>
              <a:t>Reconstruction</a:t>
            </a:r>
            <a:endParaRPr lang="en-DE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2E775CE-2FC1-48B8-A3D7-C98BAE229B5A}"/>
              </a:ext>
            </a:extLst>
          </p:cNvPr>
          <p:cNvSpPr txBox="1">
            <a:spLocks/>
          </p:cNvSpPr>
          <p:nvPr/>
        </p:nvSpPr>
        <p:spPr bwMode="gray">
          <a:xfrm>
            <a:off x="3090461" y="4252140"/>
            <a:ext cx="1760183" cy="28078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Motion model</a:t>
            </a:r>
            <a:endParaRPr lang="en-DE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1E40582-6E6C-47DD-8488-2ECE283A1EF7}"/>
              </a:ext>
            </a:extLst>
          </p:cNvPr>
          <p:cNvSpPr txBox="1">
            <a:spLocks/>
          </p:cNvSpPr>
          <p:nvPr/>
        </p:nvSpPr>
        <p:spPr bwMode="gray">
          <a:xfrm>
            <a:off x="8197593" y="3327247"/>
            <a:ext cx="1760183" cy="58548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Stopping power estimation</a:t>
            </a:r>
            <a:endParaRPr lang="en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29E1911-4F8C-8F31-1DFB-A88BA0A25F2B}"/>
              </a:ext>
            </a:extLst>
          </p:cNvPr>
          <p:cNvGrpSpPr/>
          <p:nvPr/>
        </p:nvGrpSpPr>
        <p:grpSpPr>
          <a:xfrm>
            <a:off x="1068666" y="1168641"/>
            <a:ext cx="4043590" cy="2266651"/>
            <a:chOff x="1068666" y="1168641"/>
            <a:chExt cx="4043590" cy="22666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CB522F-30ED-4FB2-9ACC-005E26C6B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1419" r="49858" b="5675"/>
            <a:stretch/>
          </p:blipFill>
          <p:spPr>
            <a:xfrm>
              <a:off x="1068666" y="1223585"/>
              <a:ext cx="4043590" cy="2211707"/>
            </a:xfrm>
            <a:prstGeom prst="rect">
              <a:avLst/>
            </a:prstGeom>
          </p:spPr>
        </p:pic>
        <p:sp>
          <p:nvSpPr>
            <p:cNvPr id="8" name="TextBox 39">
              <a:extLst>
                <a:ext uri="{FF2B5EF4-FFF2-40B4-BE49-F238E27FC236}">
                  <a16:creationId xmlns:a16="http://schemas.microsoft.com/office/drawing/2014/main" id="{FD08F15B-DB0B-DB45-95D1-4ABE19A8E275}"/>
                </a:ext>
              </a:extLst>
            </p:cNvPr>
            <p:cNvSpPr txBox="1"/>
            <p:nvPr/>
          </p:nvSpPr>
          <p:spPr bwMode="gray">
            <a:xfrm>
              <a:off x="1291355" y="1168641"/>
              <a:ext cx="308767" cy="224450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r">
                <a:spcAft>
                  <a:spcPts val="400"/>
                </a:spcAft>
              </a:pPr>
              <a:r>
                <a:rPr lang="en-GB" sz="1100" dirty="0"/>
                <a:t>30</a:t>
              </a:r>
            </a:p>
            <a:p>
              <a:pPr algn="r">
                <a:spcAft>
                  <a:spcPts val="400"/>
                </a:spcAft>
              </a:pPr>
              <a:r>
                <a:rPr lang="en-GB" sz="1100" dirty="0"/>
                <a:t>25</a:t>
              </a:r>
            </a:p>
            <a:p>
              <a:pPr algn="r">
                <a:spcAft>
                  <a:spcPts val="400"/>
                </a:spcAft>
              </a:pPr>
              <a:r>
                <a:rPr lang="en-GB" sz="1100" dirty="0"/>
                <a:t>20</a:t>
              </a:r>
            </a:p>
            <a:p>
              <a:pPr algn="r">
                <a:spcAft>
                  <a:spcPts val="400"/>
                </a:spcAft>
              </a:pPr>
              <a:r>
                <a:rPr lang="en-GB" sz="1100" dirty="0"/>
                <a:t>15</a:t>
              </a:r>
            </a:p>
            <a:p>
              <a:pPr algn="r">
                <a:spcAft>
                  <a:spcPts val="400"/>
                </a:spcAft>
              </a:pPr>
              <a:r>
                <a:rPr lang="en-GB" sz="1100" dirty="0"/>
                <a:t>10</a:t>
              </a:r>
            </a:p>
            <a:p>
              <a:pPr algn="r">
                <a:spcAft>
                  <a:spcPts val="400"/>
                </a:spcAft>
              </a:pPr>
              <a:r>
                <a:rPr lang="en-GB" sz="1100" dirty="0"/>
                <a:t>5</a:t>
              </a:r>
            </a:p>
            <a:p>
              <a:pPr algn="r">
                <a:spcAft>
                  <a:spcPts val="400"/>
                </a:spcAft>
              </a:pPr>
              <a:r>
                <a:rPr lang="en-GB" sz="1100" dirty="0"/>
                <a:t>0</a:t>
              </a:r>
            </a:p>
            <a:p>
              <a:pPr algn="r">
                <a:spcAft>
                  <a:spcPts val="400"/>
                </a:spcAft>
              </a:pPr>
              <a:r>
                <a:rPr lang="en-GB" sz="1100" dirty="0"/>
                <a:t>-5</a:t>
              </a:r>
            </a:p>
          </p:txBody>
        </p:sp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2A3DDAC2-F852-FCF6-DCF0-1073BE11E3CF}"/>
                </a:ext>
              </a:extLst>
            </p:cNvPr>
            <p:cNvSpPr txBox="1"/>
            <p:nvPr/>
          </p:nvSpPr>
          <p:spPr bwMode="gray">
            <a:xfrm rot="16200000">
              <a:off x="271366" y="2073096"/>
              <a:ext cx="1871227" cy="17220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GB" sz="1400" dirty="0" err="1"/>
                <a:t>Emisssion</a:t>
              </a:r>
              <a:r>
                <a:rPr lang="en-GB" sz="1400" dirty="0"/>
                <a:t> position (cm)</a:t>
              </a:r>
              <a:endParaRPr lang="en-D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60033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2D26-7171-4289-B345-C81EA73B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GB" dirty="0"/>
              <a:t>MC-simulation based result</a:t>
            </a:r>
            <a:r>
              <a:rPr lang="en-DE" dirty="0"/>
              <a:t>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4D0E7-F501-4417-BB90-D9054A8BA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2504" y="6425059"/>
            <a:ext cx="720000" cy="123111"/>
          </a:xfr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89DCE-ED91-489F-9AB5-B74E38B8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1344E-54A0-47B4-AB51-7D87E93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95655-701F-4D01-A67B-3923D8694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/>
              <a:t>Stopping power</a:t>
            </a:r>
            <a:endParaRPr lang="en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639461-BD73-4718-84A6-5C9F7780DC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0412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</a:t>
            </a:r>
            <a:r>
              <a:rPr lang="en-GB" baseline="30000" dirty="0"/>
              <a:t>7</a:t>
            </a:r>
            <a:r>
              <a:rPr lang="en-GB" dirty="0"/>
              <a:t> protons per run; 50 runs per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proton energies from 110 MeV to 220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30</a:t>
            </a:r>
            <a:r>
              <a:rPr lang="en-DE" dirty="0"/>
              <a:t>-</a:t>
            </a:r>
            <a:r>
              <a:rPr lang="en-GB" dirty="0"/>
              <a:t>cm PMMA phantom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110 PG detectors</a:t>
            </a:r>
            <a:endParaRPr lang="en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0E08FFA-7846-8971-6C00-E83773779BF6}"/>
              </a:ext>
            </a:extLst>
          </p:cNvPr>
          <p:cNvGrpSpPr>
            <a:grpSpLocks noChangeAspect="1"/>
          </p:cNvGrpSpPr>
          <p:nvPr/>
        </p:nvGrpSpPr>
        <p:grpSpPr>
          <a:xfrm>
            <a:off x="4536142" y="2648347"/>
            <a:ext cx="6942081" cy="3230674"/>
            <a:chOff x="4867275" y="3000040"/>
            <a:chExt cx="7086775" cy="32980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10F66D4-87E6-4A22-89DF-DDD0E42C60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06007" y="3000040"/>
              <a:ext cx="7048043" cy="3298011"/>
              <a:chOff x="7011321" y="3638859"/>
              <a:chExt cx="5137137" cy="2403835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C2E59775-E661-4F25-8C50-9C49651E8C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03"/>
              <a:stretch/>
            </p:blipFill>
            <p:spPr bwMode="auto">
              <a:xfrm>
                <a:off x="7011321" y="3638859"/>
                <a:ext cx="5137137" cy="2403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39">
                <a:extLst>
                  <a:ext uri="{FF2B5EF4-FFF2-40B4-BE49-F238E27FC236}">
                    <a16:creationId xmlns:a16="http://schemas.microsoft.com/office/drawing/2014/main" id="{8206C818-A418-4F72-A081-35153209D18D}"/>
                  </a:ext>
                </a:extLst>
              </p:cNvPr>
              <p:cNvSpPr txBox="1"/>
              <p:nvPr/>
            </p:nvSpPr>
            <p:spPr>
              <a:xfrm>
                <a:off x="9695644" y="3780436"/>
                <a:ext cx="2097291" cy="284646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r>
                  <a:rPr lang="en-US" sz="900" dirty="0">
                    <a:solidFill>
                      <a:schemeClr val="tx1"/>
                    </a:solidFill>
                    <a:latin typeface="Arial"/>
                    <a:ea typeface="Arial Unicode MS"/>
                    <a:cs typeface="Arial Unicode MS"/>
                  </a:rPr>
                  <a:t>Reproduced from Ferrero, Werner et al. Frontiers in Physics 2022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33B27D3-7436-1DD8-7878-F84C247D0D25}"/>
                </a:ext>
              </a:extLst>
            </p:cNvPr>
            <p:cNvSpPr/>
            <p:nvPr/>
          </p:nvSpPr>
          <p:spPr>
            <a:xfrm>
              <a:off x="4867275" y="4786677"/>
              <a:ext cx="266700" cy="69972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20256DBF-975B-4DD2-A83D-6CE5BBCCC8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5137" y="4368"/>
            <a:ext cx="2849602" cy="225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207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2D26-7171-4289-B345-C81EA73B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GB" dirty="0"/>
              <a:t>MC-simulation based result</a:t>
            </a:r>
            <a:r>
              <a:rPr lang="en-DE" dirty="0"/>
              <a:t>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4D0E7-F501-4417-BB90-D9054A8BA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2504" y="6425059"/>
            <a:ext cx="720000" cy="123111"/>
          </a:xfr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89DCE-ED91-489F-9AB5-B74E38B8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1344E-54A0-47B4-AB51-7D87E93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95655-701F-4D01-A67B-3923D8694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/>
              <a:t>Stopping power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62639461-BD73-4718-84A6-5C9F7780DC00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11233150" cy="3576172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10</a:t>
                </a:r>
                <a:r>
                  <a:rPr lang="en-GB" baseline="30000" dirty="0"/>
                  <a:t>7</a:t>
                </a:r>
                <a:r>
                  <a:rPr lang="en-GB" dirty="0"/>
                  <a:t> protons per run; 50 runs per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proton energies from </a:t>
                </a:r>
                <a:r>
                  <a:rPr lang="en-GB" dirty="0">
                    <a:solidFill>
                      <a:schemeClr val="tx2"/>
                    </a:solidFill>
                  </a:rPr>
                  <a:t>60 MeV </a:t>
                </a:r>
                <a:r>
                  <a:rPr lang="en-GB" dirty="0"/>
                  <a:t>to 220 MeV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30</a:t>
                </a:r>
                <a:r>
                  <a:rPr lang="en-DE" dirty="0"/>
                  <a:t>-</a:t>
                </a:r>
                <a:r>
                  <a:rPr lang="en-GB" dirty="0"/>
                  <a:t>cm PMMA phantom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110 PG detectors</a:t>
                </a:r>
                <a:endParaRPr lang="en-DE" dirty="0"/>
              </a:p>
              <a:p>
                <a:pPr/>
                <a:r>
                  <a:rPr lang="en-DE" b="1" dirty="0">
                    <a:sym typeface="Wingdings" panose="05000000000000000000" pitchFamily="2" charset="2"/>
                  </a:rPr>
                  <a:t></a:t>
                </a:r>
                <a:r>
                  <a:rPr lang="en-GB" b="1" dirty="0">
                    <a:sym typeface="Wingdings" panose="05000000000000000000" pitchFamily="2" charset="2"/>
                  </a:rPr>
                  <a:t> Error of stopping power ratio </a:t>
                </a:r>
                <a:r>
                  <a:rPr lang="en-GB" b="1" dirty="0"/>
                  <a:t>to water:</a:t>
                </a:r>
                <a:br>
                  <a:rPr lang="en-GB" b="1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DE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DE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𝐒𝐏𝐑</m:t>
                      </m:r>
                      <m:r>
                        <a:rPr lang="en-DE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DE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DE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DE" b="1" i="1" smtClean="0">
                                  <a:latin typeface="Cambria Math" panose="02040503050406030204" pitchFamily="18" charset="0"/>
                                </a:rPr>
                                <m:t>𝑺𝑷</m:t>
                              </m:r>
                              <m:sSub>
                                <m:sSubPr>
                                  <m:ctrlPr>
                                    <a:rPr lang="en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DE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DE" b="1" i="1" smtClean="0">
                                      <a:latin typeface="Cambria Math" panose="02040503050406030204" pitchFamily="18" charset="0"/>
                                    </a:rPr>
                                    <m:t>𝑵𝑰𝑺𝑻</m:t>
                                  </m:r>
                                </m:sub>
                              </m:sSub>
                              <m:r>
                                <a:rPr lang="en-DE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DE" b="1" i="1" smtClean="0">
                                  <a:latin typeface="Cambria Math" panose="02040503050406030204" pitchFamily="18" charset="0"/>
                                </a:rPr>
                                <m:t>𝑺𝑷</m:t>
                              </m:r>
                              <m:sSub>
                                <m:sSubPr>
                                  <m:ctrlPr>
                                    <a:rPr lang="en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DE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DE" b="1" i="1" smtClean="0">
                                      <a:latin typeface="Cambria Math" panose="02040503050406030204" pitchFamily="18" charset="0"/>
                                    </a:rPr>
                                    <m:t>𝑬𝒔𝒕𝒊𝒎𝒂𝒕𝒊𝒐𝒏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DE" b="1" i="1" smtClean="0">
                              <a:latin typeface="Cambria Math" panose="02040503050406030204" pitchFamily="18" charset="0"/>
                            </a:rPr>
                            <m:t>𝑺𝑷</m:t>
                          </m:r>
                          <m:sSub>
                            <m:sSubPr>
                              <m:ctrlPr>
                                <a:rPr lang="en-DE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DE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DE" b="1" i="1" smtClean="0">
                                  <a:latin typeface="Cambria Math" panose="02040503050406030204" pitchFamily="18" charset="0"/>
                                </a:rPr>
                                <m:t>𝑵𝑰𝑺𝑻</m:t>
                              </m:r>
                            </m:sub>
                          </m:sSub>
                        </m:den>
                      </m:f>
                      <m:r>
                        <a:rPr lang="en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br>
                  <a:rPr lang="en-DE" dirty="0">
                    <a:solidFill>
                      <a:schemeClr val="tx2"/>
                    </a:solidFill>
                  </a:rPr>
                </a:br>
                <a:r>
                  <a:rPr lang="en-DE" dirty="0"/>
                  <a:t>    </a:t>
                </a:r>
                <a:r>
                  <a:rPr lang="en-GB" dirty="0"/>
                  <a:t>for </a:t>
                </a:r>
                <a:r>
                  <a:rPr lang="en-DE" dirty="0"/>
                  <a:t>protons with 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DE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DE" dirty="0"/>
                  <a:t> 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≥</a:t>
                </a:r>
                <a:r>
                  <a:rPr lang="en-DE" dirty="0"/>
                  <a:t> </a:t>
                </a:r>
                <a:r>
                  <a:rPr lang="en-GB" dirty="0"/>
                  <a:t>160 MeV</a:t>
                </a:r>
                <a:endParaRPr lang="en-DE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62639461-BD73-4718-84A6-5C9F7780DC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11233150" cy="3576172"/>
              </a:xfrm>
              <a:blipFill>
                <a:blip r:embed="rId3"/>
                <a:stretch>
                  <a:fillRect l="-1248" t="-2044" b="-306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2">
            <a:extLst>
              <a:ext uri="{FF2B5EF4-FFF2-40B4-BE49-F238E27FC236}">
                <a16:creationId xmlns:a16="http://schemas.microsoft.com/office/drawing/2014/main" id="{20256DBF-975B-4DD2-A83D-6CE5BBCCC8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7771" y="95166"/>
            <a:ext cx="2849602" cy="22527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EDDAB4-E1E2-4A7C-BC1F-A1C9530DD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431" y="2614144"/>
            <a:ext cx="5309961" cy="32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376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E4DC2-A3FF-F0F9-61CF-4408E1C8E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The MERLINO prototype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8DF44D-03FE-3520-10F0-CC7079E8F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32550F-7FE1-0E36-16B0-6386DDC2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468C83-F269-6B9A-A46D-FF1CD94C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US" dirty="0"/>
              <a:t>Measurement of the </a:t>
            </a:r>
            <a:r>
              <a:rPr lang="en-US" dirty="0" err="1"/>
              <a:t>EneRgy</a:t>
            </a:r>
            <a:r>
              <a:rPr lang="en-US" dirty="0"/>
              <a:t> Loss for IN-vivo Optimization in particle therapy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6EC3190-2768-A1B7-3267-E3AF8A55E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536227" cy="32622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 Photon </a:t>
            </a:r>
            <a:r>
              <a:rPr lang="de-DE" dirty="0" err="1"/>
              <a:t>detectors</a:t>
            </a:r>
            <a:endParaRPr lang="de-DE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LaBr</a:t>
            </a:r>
            <a:r>
              <a:rPr lang="de-DE" baseline="-25000" dirty="0"/>
              <a:t>3</a:t>
            </a:r>
            <a:r>
              <a:rPr lang="de-DE" dirty="0"/>
              <a:t>:Ce </a:t>
            </a:r>
            <a:r>
              <a:rPr lang="de-DE" dirty="0" err="1"/>
              <a:t>monolythic</a:t>
            </a:r>
            <a:r>
              <a:rPr lang="de-DE" dirty="0"/>
              <a:t> </a:t>
            </a:r>
            <a:r>
              <a:rPr lang="de-DE" dirty="0" err="1"/>
              <a:t>crystals</a:t>
            </a:r>
            <a:r>
              <a:rPr lang="de-DE" dirty="0"/>
              <a:t> </a:t>
            </a:r>
            <a:r>
              <a:rPr lang="de-DE" dirty="0" err="1"/>
              <a:t>coupled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PMTs, </a:t>
            </a:r>
            <a:br>
              <a:rPr lang="de-DE" dirty="0"/>
            </a:br>
            <a:r>
              <a:rPr lang="de-DE" dirty="0"/>
              <a:t>3.81 cm </a:t>
            </a:r>
            <a:r>
              <a:rPr lang="de-DE" dirty="0" err="1"/>
              <a:t>length</a:t>
            </a:r>
            <a:r>
              <a:rPr lang="de-DE" dirty="0"/>
              <a:t>, 3.81 cm </a:t>
            </a:r>
            <a:r>
              <a:rPr lang="de-DE" dirty="0" err="1"/>
              <a:t>diameter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coincidence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Ultra Fast Silicon </a:t>
            </a:r>
            <a:r>
              <a:rPr lang="de-DE" dirty="0" err="1"/>
              <a:t>Detector</a:t>
            </a:r>
            <a:r>
              <a:rPr lang="de-DE" dirty="0"/>
              <a:t> (UFSD) </a:t>
            </a:r>
            <a:r>
              <a:rPr lang="de-DE" dirty="0" err="1"/>
              <a:t>between</a:t>
            </a:r>
            <a:r>
              <a:rPr lang="de-DE" dirty="0"/>
              <a:t> beam </a:t>
            </a:r>
            <a:r>
              <a:rPr lang="de-DE" dirty="0" err="1"/>
              <a:t>nozzle</a:t>
            </a:r>
            <a:r>
              <a:rPr lang="de-DE" dirty="0"/>
              <a:t> and </a:t>
            </a:r>
            <a:r>
              <a:rPr lang="de-DE" dirty="0" err="1"/>
              <a:t>patient</a:t>
            </a:r>
            <a:endParaRPr lang="de-DE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Challenge: </a:t>
            </a:r>
            <a:r>
              <a:rPr lang="de-DE" dirty="0" err="1"/>
              <a:t>clinical</a:t>
            </a:r>
            <a:r>
              <a:rPr lang="de-DE" dirty="0"/>
              <a:t> beam </a:t>
            </a:r>
            <a:r>
              <a:rPr lang="de-DE" dirty="0" err="1"/>
              <a:t>rates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10</a:t>
            </a:r>
            <a:r>
              <a:rPr lang="de-DE" baseline="30000" dirty="0"/>
              <a:t>8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per </a:t>
            </a:r>
            <a:r>
              <a:rPr lang="de-DE" dirty="0" err="1"/>
              <a:t>second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DE" dirty="0" err="1"/>
              <a:t>riggered</a:t>
            </a:r>
            <a:r>
              <a:rPr lang="en-DE" dirty="0"/>
              <a:t> acquisition with digitizer</a:t>
            </a:r>
            <a:r>
              <a:rPr lang="en-GB" dirty="0"/>
              <a:t> </a:t>
            </a:r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Coincidence</a:t>
            </a:r>
            <a:r>
              <a:rPr lang="de-DE" dirty="0"/>
              <a:t> time </a:t>
            </a:r>
            <a:r>
              <a:rPr lang="de-DE" dirty="0" err="1"/>
              <a:t>resolution</a:t>
            </a:r>
            <a:r>
              <a:rPr lang="de-DE" dirty="0"/>
              <a:t>  ~250-300 ps FWHM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8872B3F-F113-C9FE-B9FB-B2F5414A03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8DD24E40-3DA2-70EA-6DD1-775042426F4E}"/>
              </a:ext>
            </a:extLst>
          </p:cNvPr>
          <p:cNvGrpSpPr/>
          <p:nvPr/>
        </p:nvGrpSpPr>
        <p:grpSpPr>
          <a:xfrm>
            <a:off x="6667821" y="2975552"/>
            <a:ext cx="4040252" cy="3019425"/>
            <a:chOff x="5098000" y="1486567"/>
            <a:chExt cx="4040252" cy="3019425"/>
          </a:xfrm>
        </p:grpSpPr>
        <p:pic>
          <p:nvPicPr>
            <p:cNvPr id="17" name="Picture 6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019F4986-F0BE-EAB8-FD62-1EF38836E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8000" y="1486567"/>
              <a:ext cx="4040252" cy="3019425"/>
            </a:xfrm>
            <a:prstGeom prst="rect">
              <a:avLst/>
            </a:prstGeom>
          </p:spPr>
        </p:pic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BE081F14-91FE-C07B-6DB3-FCC2DB26C605}"/>
                </a:ext>
              </a:extLst>
            </p:cNvPr>
            <p:cNvSpPr txBox="1"/>
            <p:nvPr/>
          </p:nvSpPr>
          <p:spPr>
            <a:xfrm>
              <a:off x="7197119" y="2310421"/>
              <a:ext cx="853396" cy="264047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GB"/>
              </a:defPPr>
              <a:lvl1pPr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42950" indent="-28575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430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002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574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tx1"/>
                  </a:solidFill>
                  <a:latin typeface="Arial"/>
                  <a:ea typeface="Arial Unicode MS"/>
                  <a:cs typeface="Arial Unicode MS"/>
                </a:rPr>
                <a:t>LaBr3:Ce</a:t>
              </a: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4A958DBA-28AD-6127-E90F-AA2A5C7774E9}"/>
                </a:ext>
              </a:extLst>
            </p:cNvPr>
            <p:cNvSpPr txBox="1"/>
            <p:nvPr/>
          </p:nvSpPr>
          <p:spPr>
            <a:xfrm>
              <a:off x="7975310" y="3574306"/>
              <a:ext cx="627771" cy="27210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GB"/>
              </a:defPPr>
              <a:lvl1pPr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42950" indent="-28575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430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002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574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tx1"/>
                  </a:solidFill>
                  <a:latin typeface="Arial"/>
                  <a:ea typeface="Arial Unicode MS"/>
                  <a:cs typeface="Arial Unicode MS"/>
                </a:rPr>
                <a:t>UFSD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AD5B7DCD-FEC5-0C79-2033-BC90EC9F3D09}"/>
                </a:ext>
              </a:extLst>
            </p:cNvPr>
            <p:cNvSpPr txBox="1"/>
            <p:nvPr/>
          </p:nvSpPr>
          <p:spPr>
            <a:xfrm>
              <a:off x="6321013" y="3163743"/>
              <a:ext cx="676119" cy="264047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GB"/>
              </a:defPPr>
              <a:lvl1pPr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42950" indent="-28575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430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002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574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tx1"/>
                  </a:solidFill>
                  <a:latin typeface="Arial"/>
                  <a:ea typeface="Arial Unicode MS"/>
                  <a:cs typeface="Arial Unicode MS"/>
                </a:rPr>
                <a:t>PMMA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18B065F7-ED7B-6060-74F8-4E0F7CC7263E}"/>
                </a:ext>
              </a:extLst>
            </p:cNvPr>
            <p:cNvSpPr txBox="1"/>
            <p:nvPr/>
          </p:nvSpPr>
          <p:spPr>
            <a:xfrm>
              <a:off x="8291486" y="3083240"/>
              <a:ext cx="676119" cy="26404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GB"/>
              </a:defPPr>
              <a:lvl1pPr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42950" indent="-28575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430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002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574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l"/>
              <a:r>
                <a:rPr lang="en-US" sz="1200" b="1" dirty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rPr>
                <a:t>proton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22" name="Straight Arrow Connector 10">
              <a:extLst>
                <a:ext uri="{FF2B5EF4-FFF2-40B4-BE49-F238E27FC236}">
                  <a16:creationId xmlns:a16="http://schemas.microsoft.com/office/drawing/2014/main" id="{159F5833-A2F8-EA54-F2EE-1D5F7F0583AE}"/>
                </a:ext>
              </a:extLst>
            </p:cNvPr>
            <p:cNvCxnSpPr/>
            <p:nvPr/>
          </p:nvCxnSpPr>
          <p:spPr bwMode="auto">
            <a:xfrm flipH="1" flipV="1">
              <a:off x="7919530" y="3379001"/>
              <a:ext cx="1067881" cy="3844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AD7CFA1A-F893-2988-C08B-F99C4E91CB57}"/>
              </a:ext>
            </a:extLst>
          </p:cNvPr>
          <p:cNvGrpSpPr/>
          <p:nvPr/>
        </p:nvGrpSpPr>
        <p:grpSpPr>
          <a:xfrm>
            <a:off x="7211562" y="1427422"/>
            <a:ext cx="2220549" cy="2170173"/>
            <a:chOff x="5367921" y="952768"/>
            <a:chExt cx="2220549" cy="2170173"/>
          </a:xfrm>
        </p:grpSpPr>
        <p:pic>
          <p:nvPicPr>
            <p:cNvPr id="15" name="Picture 12" descr="Chart&#10;&#10;Description automatically generated">
              <a:extLst>
                <a:ext uri="{FF2B5EF4-FFF2-40B4-BE49-F238E27FC236}">
                  <a16:creationId xmlns:a16="http://schemas.microsoft.com/office/drawing/2014/main" id="{EFB797A6-B7B5-35F6-1951-D5B44A8C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7921" y="952768"/>
              <a:ext cx="2220549" cy="1476243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cxnSp>
          <p:nvCxnSpPr>
            <p:cNvPr id="16" name="Straight Arrow Connector 14">
              <a:extLst>
                <a:ext uri="{FF2B5EF4-FFF2-40B4-BE49-F238E27FC236}">
                  <a16:creationId xmlns:a16="http://schemas.microsoft.com/office/drawing/2014/main" id="{BD0F6083-C584-87F6-E974-6751BC6DE66E}"/>
                </a:ext>
              </a:extLst>
            </p:cNvPr>
            <p:cNvCxnSpPr/>
            <p:nvPr/>
          </p:nvCxnSpPr>
          <p:spPr bwMode="auto">
            <a:xfrm flipH="1" flipV="1">
              <a:off x="6669579" y="2023652"/>
              <a:ext cx="133148" cy="1099289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7">
            <a:extLst>
              <a:ext uri="{FF2B5EF4-FFF2-40B4-BE49-F238E27FC236}">
                <a16:creationId xmlns:a16="http://schemas.microsoft.com/office/drawing/2014/main" id="{EDF9B4D9-8244-2DAE-3A8C-683E544925C0}"/>
              </a:ext>
            </a:extLst>
          </p:cNvPr>
          <p:cNvGrpSpPr/>
          <p:nvPr/>
        </p:nvGrpSpPr>
        <p:grpSpPr>
          <a:xfrm>
            <a:off x="9587713" y="1427229"/>
            <a:ext cx="2220549" cy="2758034"/>
            <a:chOff x="7744072" y="952575"/>
            <a:chExt cx="2220549" cy="2758034"/>
          </a:xfrm>
        </p:grpSpPr>
        <p:pic>
          <p:nvPicPr>
            <p:cNvPr id="13" name="Picture 13" descr="Chart&#10;&#10;Description automatically generated">
              <a:extLst>
                <a:ext uri="{FF2B5EF4-FFF2-40B4-BE49-F238E27FC236}">
                  <a16:creationId xmlns:a16="http://schemas.microsoft.com/office/drawing/2014/main" id="{F46B533E-B5D3-53CE-AF2D-C9C8EC1D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4072" y="952575"/>
              <a:ext cx="2220549" cy="148429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cxnSp>
          <p:nvCxnSpPr>
            <p:cNvPr id="14" name="Straight Arrow Connector 15">
              <a:extLst>
                <a:ext uri="{FF2B5EF4-FFF2-40B4-BE49-F238E27FC236}">
                  <a16:creationId xmlns:a16="http://schemas.microsoft.com/office/drawing/2014/main" id="{7A7A47BB-F5E2-71B6-D97C-93DA99BFC78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99863" y="2055541"/>
              <a:ext cx="600133" cy="1655068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3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DD820A33-3576-8F9A-14AF-2A573BAB51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0348" y="4163923"/>
            <a:ext cx="1689767" cy="1550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42A31B-5C25-43C6-8726-3E1A963F0A25}"/>
              </a:ext>
            </a:extLst>
          </p:cNvPr>
          <p:cNvSpPr txBox="1"/>
          <p:nvPr/>
        </p:nvSpPr>
        <p:spPr bwMode="gray">
          <a:xfrm>
            <a:off x="3864276" y="5420094"/>
            <a:ext cx="2803545" cy="65958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GB" dirty="0"/>
              <a:t>PI: V. Ferrero, INFN Turin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28135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0C3E1-3CCA-4348-86DF-3B7D6FE2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reconstruction of experimental data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5BE05-FD38-4D6F-94E7-0E26F16F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E061B-94A3-43CD-A096-2CA8984C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95A7B1F-DD1A-499E-BCC0-DD1D41836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/>
              <a:t>227 MeV proton beam @CNAO, 1E7 </a:t>
            </a:r>
            <a:r>
              <a:rPr lang="en-GB" dirty="0" err="1"/>
              <a:t>pps</a:t>
            </a:r>
            <a:r>
              <a:rPr lang="en-GB" dirty="0"/>
              <a:t> average rate</a:t>
            </a:r>
            <a:endParaRPr lang="en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46CE4-D690-4600-9D33-9F95868D20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7ACDCA5-4E50-9F40-7ECD-24A19ECD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939" y="2769678"/>
            <a:ext cx="2743338" cy="493776"/>
          </a:xfrm>
          <a:prstGeom prst="rect">
            <a:avLst/>
          </a:prstGeom>
        </p:spPr>
      </p:pic>
      <p:pic>
        <p:nvPicPr>
          <p:cNvPr id="8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2D4CAA65-88DB-5DFB-6023-A0283D491B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6508" y="254567"/>
            <a:ext cx="1253337" cy="1149702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EE951F3-CA41-337A-FAE9-80EC6BB49262}"/>
              </a:ext>
            </a:extLst>
          </p:cNvPr>
          <p:cNvGrpSpPr>
            <a:grpSpLocks noChangeAspect="1"/>
          </p:cNvGrpSpPr>
          <p:nvPr/>
        </p:nvGrpSpPr>
        <p:grpSpPr>
          <a:xfrm>
            <a:off x="8714064" y="-1430"/>
            <a:ext cx="3507095" cy="2620978"/>
            <a:chOff x="-50225" y="3119190"/>
            <a:chExt cx="4040252" cy="3019425"/>
          </a:xfrm>
        </p:grpSpPr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3265E347-9B04-E85E-2D7A-5B78FC119164}"/>
                </a:ext>
              </a:extLst>
            </p:cNvPr>
            <p:cNvGrpSpPr/>
            <p:nvPr/>
          </p:nvGrpSpPr>
          <p:grpSpPr>
            <a:xfrm>
              <a:off x="-50225" y="3119190"/>
              <a:ext cx="4040252" cy="3019425"/>
              <a:chOff x="5098000" y="1486567"/>
              <a:chExt cx="4040252" cy="3019425"/>
            </a:xfrm>
          </p:grpSpPr>
          <p:pic>
            <p:nvPicPr>
              <p:cNvPr id="13" name="Picture 6" descr="A picture containing text, indoor&#10;&#10;Description automatically generated">
                <a:extLst>
                  <a:ext uri="{FF2B5EF4-FFF2-40B4-BE49-F238E27FC236}">
                    <a16:creationId xmlns:a16="http://schemas.microsoft.com/office/drawing/2014/main" id="{4A58619B-C7A8-C93C-84A3-F01C57446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8000" y="1486567"/>
                <a:ext cx="4040252" cy="3019425"/>
              </a:xfrm>
              <a:prstGeom prst="rect">
                <a:avLst/>
              </a:prstGeom>
            </p:spPr>
          </p:pic>
          <p:sp>
            <p:nvSpPr>
              <p:cNvPr id="17" name="TextBox 6">
                <a:extLst>
                  <a:ext uri="{FF2B5EF4-FFF2-40B4-BE49-F238E27FC236}">
                    <a16:creationId xmlns:a16="http://schemas.microsoft.com/office/drawing/2014/main" id="{8091D776-E3F6-8CF0-8CE3-16729441A4A3}"/>
                  </a:ext>
                </a:extLst>
              </p:cNvPr>
              <p:cNvSpPr txBox="1"/>
              <p:nvPr/>
            </p:nvSpPr>
            <p:spPr>
              <a:xfrm>
                <a:off x="7298598" y="2182835"/>
                <a:ext cx="982016" cy="304188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dirty="0">
                    <a:solidFill>
                      <a:schemeClr val="tx1"/>
                    </a:solidFill>
                    <a:latin typeface="Arial"/>
                    <a:ea typeface="Arial Unicode MS"/>
                    <a:cs typeface="Arial Unicode MS"/>
                  </a:rPr>
                  <a:t>LaBr3:Ce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66F64328-DF2E-FBBA-EC4B-1FAA4D0E547C}"/>
                  </a:ext>
                </a:extLst>
              </p:cNvPr>
              <p:cNvSpPr txBox="1"/>
              <p:nvPr/>
            </p:nvSpPr>
            <p:spPr>
              <a:xfrm>
                <a:off x="7798991" y="3496288"/>
                <a:ext cx="778214" cy="30418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dirty="0">
                    <a:latin typeface="Arial"/>
                    <a:ea typeface="Arial Unicode MS"/>
                    <a:cs typeface="Arial Unicode MS"/>
                  </a:rPr>
                  <a:t>UFSD</a:t>
                </a:r>
                <a:endParaRPr lang="en-US" sz="1200" dirty="0"/>
              </a:p>
            </p:txBody>
          </p:sp>
          <p:sp>
            <p:nvSpPr>
              <p:cNvPr id="25" name="TextBox 8">
                <a:extLst>
                  <a:ext uri="{FF2B5EF4-FFF2-40B4-BE49-F238E27FC236}">
                    <a16:creationId xmlns:a16="http://schemas.microsoft.com/office/drawing/2014/main" id="{805426D7-0B3E-E2E2-9BB8-4E7850CA1D9A}"/>
                  </a:ext>
                </a:extLst>
              </p:cNvPr>
              <p:cNvSpPr txBox="1"/>
              <p:nvPr/>
            </p:nvSpPr>
            <p:spPr>
              <a:xfrm>
                <a:off x="6115755" y="2988692"/>
                <a:ext cx="876105" cy="30418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dirty="0">
                    <a:solidFill>
                      <a:schemeClr val="tx1"/>
                    </a:solidFill>
                    <a:latin typeface="Arial"/>
                    <a:ea typeface="Arial Unicode MS"/>
                    <a:cs typeface="Arial Unicode MS"/>
                  </a:rPr>
                  <a:t>PMMA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id="{D015449A-F380-1083-0A24-1F52839509F0}"/>
                  </a:ext>
                </a:extLst>
              </p:cNvPr>
              <p:cNvSpPr txBox="1"/>
              <p:nvPr/>
            </p:nvSpPr>
            <p:spPr>
              <a:xfrm>
                <a:off x="8291486" y="3083240"/>
                <a:ext cx="813175" cy="304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b="1" dirty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proton</a:t>
                </a:r>
                <a:endParaRPr lang="en-US" sz="1200" b="1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7" name="Straight Arrow Connector 10">
                <a:extLst>
                  <a:ext uri="{FF2B5EF4-FFF2-40B4-BE49-F238E27FC236}">
                    <a16:creationId xmlns:a16="http://schemas.microsoft.com/office/drawing/2014/main" id="{6E0DAE7A-164D-4A27-74C7-08D39E978BD7}"/>
                  </a:ext>
                </a:extLst>
              </p:cNvPr>
              <p:cNvCxnSpPr/>
              <p:nvPr/>
            </p:nvCxnSpPr>
            <p:spPr bwMode="auto">
              <a:xfrm flipH="1" flipV="1">
                <a:off x="7919530" y="3379001"/>
                <a:ext cx="1067881" cy="3844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1FC1DB5-B50C-2D99-6D06-67FE9EBB1249}"/>
                </a:ext>
              </a:extLst>
            </p:cNvPr>
            <p:cNvSpPr txBox="1"/>
            <p:nvPr/>
          </p:nvSpPr>
          <p:spPr bwMode="gray">
            <a:xfrm>
              <a:off x="50067" y="5927669"/>
              <a:ext cx="3800598" cy="149007"/>
            </a:xfrm>
            <a:prstGeom prst="rect">
              <a:avLst/>
            </a:prstGeom>
            <a:solidFill>
              <a:schemeClr val="tx1">
                <a:alpha val="12000"/>
              </a:schemeClr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DE" sz="1400" dirty="0">
                  <a:solidFill>
                    <a:schemeClr val="bg1"/>
                  </a:solidFill>
                </a:rPr>
                <a:t>V. Ferrero and F. </a:t>
              </a:r>
              <a:r>
                <a:rPr lang="en-DE" sz="1400" dirty="0" err="1">
                  <a:solidFill>
                    <a:schemeClr val="bg1"/>
                  </a:solidFill>
                </a:rPr>
                <a:t>Pennazio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AAD1520B-1E4B-49FA-A38C-C64E7F46F1A8}"/>
              </a:ext>
            </a:extLst>
          </p:cNvPr>
          <p:cNvSpPr txBox="1">
            <a:spLocks/>
          </p:cNvSpPr>
          <p:nvPr/>
        </p:nvSpPr>
        <p:spPr bwMode="gray">
          <a:xfrm>
            <a:off x="423713" y="1315355"/>
            <a:ext cx="6736584" cy="520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PMMA phantom without airgap, multiple measurements with different detector positions</a:t>
            </a:r>
            <a:endParaRPr lang="en-DE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E033E8A-E93B-91FC-C7A3-25C8FB773536}"/>
              </a:ext>
            </a:extLst>
          </p:cNvPr>
          <p:cNvSpPr/>
          <p:nvPr/>
        </p:nvSpPr>
        <p:spPr bwMode="auto">
          <a:xfrm>
            <a:off x="1068473" y="3548879"/>
            <a:ext cx="4007731" cy="1282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41A219-1CD3-4E5F-8B43-6EAE3EAE46B2}"/>
              </a:ext>
            </a:extLst>
          </p:cNvPr>
          <p:cNvGrpSpPr>
            <a:grpSpLocks noChangeAspect="1"/>
          </p:cNvGrpSpPr>
          <p:nvPr/>
        </p:nvGrpSpPr>
        <p:grpSpPr>
          <a:xfrm>
            <a:off x="60158" y="1882800"/>
            <a:ext cx="12076033" cy="4048719"/>
            <a:chOff x="696960" y="2602210"/>
            <a:chExt cx="9426122" cy="31602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79203A-E87E-4CDE-A053-539A27CD1EF1}"/>
                </a:ext>
              </a:extLst>
            </p:cNvPr>
            <p:cNvGrpSpPr/>
            <p:nvPr/>
          </p:nvGrpSpPr>
          <p:grpSpPr>
            <a:xfrm>
              <a:off x="696960" y="2602210"/>
              <a:ext cx="6299228" cy="2018709"/>
              <a:chOff x="696960" y="2602210"/>
              <a:chExt cx="6299228" cy="201870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8DFDB41-3B79-4A42-B6B9-51AC839942AE}"/>
                  </a:ext>
                </a:extLst>
              </p:cNvPr>
              <p:cNvGrpSpPr/>
              <p:nvPr/>
            </p:nvGrpSpPr>
            <p:grpSpPr>
              <a:xfrm>
                <a:off x="696960" y="2602210"/>
                <a:ext cx="6299228" cy="2018709"/>
                <a:chOff x="696960" y="2602210"/>
                <a:chExt cx="6299228" cy="2018709"/>
              </a:xfrm>
            </p:grpSpPr>
            <p:pic>
              <p:nvPicPr>
                <p:cNvPr id="48" name="Picture 47" descr="Polygon&#10;&#10;Description automatically generated">
                  <a:extLst>
                    <a:ext uri="{FF2B5EF4-FFF2-40B4-BE49-F238E27FC236}">
                      <a16:creationId xmlns:a16="http://schemas.microsoft.com/office/drawing/2014/main" id="{C676B194-75B6-60C7-7FE0-443D3FFCCD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-31" t="2872" r="31" b="50288"/>
                <a:stretch/>
              </p:blipFill>
              <p:spPr>
                <a:xfrm>
                  <a:off x="696960" y="2602210"/>
                  <a:ext cx="6299228" cy="2018709"/>
                </a:xfrm>
                <a:prstGeom prst="rect">
                  <a:avLst/>
                </a:prstGeom>
              </p:spPr>
            </p:pic>
            <p:sp>
              <p:nvSpPr>
                <p:cNvPr id="24" name="TextBox 20">
                  <a:extLst>
                    <a:ext uri="{FF2B5EF4-FFF2-40B4-BE49-F238E27FC236}">
                      <a16:creationId xmlns:a16="http://schemas.microsoft.com/office/drawing/2014/main" id="{824CBB15-0FF3-4768-9765-D9FE56E10A63}"/>
                    </a:ext>
                  </a:extLst>
                </p:cNvPr>
                <p:cNvSpPr txBox="1"/>
                <p:nvPr/>
              </p:nvSpPr>
              <p:spPr>
                <a:xfrm>
                  <a:off x="1538088" y="2636448"/>
                  <a:ext cx="530477" cy="210671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GB"/>
                  </a:defPPr>
                  <a:lvl1pPr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1pPr>
                  <a:lvl2pPr marL="742950" indent="-28575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2pPr>
                  <a:lvl3pPr marL="11430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3pPr>
                  <a:lvl4pPr marL="16002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4pPr>
                  <a:lvl5pPr marL="20574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9pPr>
                </a:lstStyle>
                <a:p>
                  <a:pPr algn="l"/>
                  <a:r>
                    <a:rPr lang="en-US" sz="1000" dirty="0">
                      <a:solidFill>
                        <a:schemeClr val="tx1"/>
                      </a:solidFill>
                      <a:latin typeface="+mn-lt"/>
                      <a:ea typeface="Arial Unicode MS"/>
                      <a:cs typeface="Arial Unicode MS"/>
                    </a:rPr>
                    <a:t>PGT1</a:t>
                  </a:r>
                  <a:endParaRPr lang="en-US" sz="10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31" name="TextBox 23">
                  <a:extLst>
                    <a:ext uri="{FF2B5EF4-FFF2-40B4-BE49-F238E27FC236}">
                      <a16:creationId xmlns:a16="http://schemas.microsoft.com/office/drawing/2014/main" id="{30556E0D-DEE3-3580-E202-7DB716A64C1B}"/>
                    </a:ext>
                  </a:extLst>
                </p:cNvPr>
                <p:cNvSpPr txBox="1"/>
                <p:nvPr/>
              </p:nvSpPr>
              <p:spPr>
                <a:xfrm>
                  <a:off x="3153484" y="2636447"/>
                  <a:ext cx="530477" cy="210671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GB"/>
                  </a:defPPr>
                  <a:lvl1pPr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1pPr>
                  <a:lvl2pPr marL="742950" indent="-28575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2pPr>
                  <a:lvl3pPr marL="11430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3pPr>
                  <a:lvl4pPr marL="16002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4pPr>
                  <a:lvl5pPr marL="20574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9pPr>
                </a:lstStyle>
                <a:p>
                  <a:pPr algn="l"/>
                  <a:r>
                    <a:rPr lang="en-US" sz="1000" dirty="0">
                      <a:solidFill>
                        <a:schemeClr val="tx1"/>
                      </a:solidFill>
                      <a:latin typeface="+mn-lt"/>
                      <a:ea typeface="Arial Unicode MS"/>
                      <a:cs typeface="Arial Unicode MS"/>
                    </a:rPr>
                    <a:t>PGT2</a:t>
                  </a:r>
                  <a:endParaRPr lang="en-US" sz="10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32" name="TextBox 24">
                  <a:extLst>
                    <a:ext uri="{FF2B5EF4-FFF2-40B4-BE49-F238E27FC236}">
                      <a16:creationId xmlns:a16="http://schemas.microsoft.com/office/drawing/2014/main" id="{40F05224-3393-6A7B-DE64-3D9243C01082}"/>
                    </a:ext>
                  </a:extLst>
                </p:cNvPr>
                <p:cNvSpPr txBox="1"/>
                <p:nvPr/>
              </p:nvSpPr>
              <p:spPr>
                <a:xfrm>
                  <a:off x="4725419" y="2636446"/>
                  <a:ext cx="530477" cy="210671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GB"/>
                  </a:defPPr>
                  <a:lvl1pPr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1pPr>
                  <a:lvl2pPr marL="742950" indent="-28575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2pPr>
                  <a:lvl3pPr marL="11430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3pPr>
                  <a:lvl4pPr marL="16002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4pPr>
                  <a:lvl5pPr marL="20574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9pPr>
                </a:lstStyle>
                <a:p>
                  <a:pPr algn="l"/>
                  <a:r>
                    <a:rPr lang="en-US" sz="1000" dirty="0">
                      <a:solidFill>
                        <a:schemeClr val="tx1"/>
                      </a:solidFill>
                      <a:latin typeface="+mn-lt"/>
                      <a:ea typeface="Arial Unicode MS"/>
                      <a:cs typeface="Arial Unicode MS"/>
                    </a:rPr>
                    <a:t>PGT3</a:t>
                  </a:r>
                  <a:endParaRPr lang="en-US" sz="10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33" name="TextBox 25">
                  <a:extLst>
                    <a:ext uri="{FF2B5EF4-FFF2-40B4-BE49-F238E27FC236}">
                      <a16:creationId xmlns:a16="http://schemas.microsoft.com/office/drawing/2014/main" id="{2E913807-2343-4DD3-97AA-569833D85F96}"/>
                    </a:ext>
                  </a:extLst>
                </p:cNvPr>
                <p:cNvSpPr txBox="1"/>
                <p:nvPr/>
              </p:nvSpPr>
              <p:spPr>
                <a:xfrm>
                  <a:off x="6318520" y="2636446"/>
                  <a:ext cx="530477" cy="210671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GB"/>
                  </a:defPPr>
                  <a:lvl1pPr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1pPr>
                  <a:lvl2pPr marL="742950" indent="-28575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2pPr>
                  <a:lvl3pPr marL="11430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3pPr>
                  <a:lvl4pPr marL="16002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4pPr>
                  <a:lvl5pPr marL="20574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9pPr>
                </a:lstStyle>
                <a:p>
                  <a:pPr algn="l"/>
                  <a:r>
                    <a:rPr lang="en-US" sz="1000" dirty="0">
                      <a:solidFill>
                        <a:schemeClr val="tx1"/>
                      </a:solidFill>
                      <a:latin typeface="+mn-lt"/>
                      <a:ea typeface="Arial Unicode MS"/>
                      <a:cs typeface="Arial Unicode MS"/>
                    </a:rPr>
                    <a:t>PGT4</a:t>
                  </a:r>
                  <a:endParaRPr lang="en-US" sz="10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34" name="TextBox 26">
                  <a:extLst>
                    <a:ext uri="{FF2B5EF4-FFF2-40B4-BE49-F238E27FC236}">
                      <a16:creationId xmlns:a16="http://schemas.microsoft.com/office/drawing/2014/main" id="{47F45474-533E-5DF8-4AAB-0854A05F35BE}"/>
                    </a:ext>
                  </a:extLst>
                </p:cNvPr>
                <p:cNvSpPr txBox="1"/>
                <p:nvPr/>
              </p:nvSpPr>
              <p:spPr>
                <a:xfrm>
                  <a:off x="1539286" y="3713175"/>
                  <a:ext cx="530477" cy="210671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GB"/>
                  </a:defPPr>
                  <a:lvl1pPr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1pPr>
                  <a:lvl2pPr marL="742950" indent="-28575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2pPr>
                  <a:lvl3pPr marL="11430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3pPr>
                  <a:lvl4pPr marL="16002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4pPr>
                  <a:lvl5pPr marL="20574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9pPr>
                </a:lstStyle>
                <a:p>
                  <a:pPr algn="l"/>
                  <a:r>
                    <a:rPr lang="en-US" sz="1000" dirty="0">
                      <a:solidFill>
                        <a:schemeClr val="tx1"/>
                      </a:solidFill>
                      <a:latin typeface="+mn-lt"/>
                      <a:ea typeface="Arial Unicode MS"/>
                      <a:cs typeface="Arial Unicode MS"/>
                    </a:rPr>
                    <a:t>PGT5</a:t>
                  </a:r>
                  <a:endParaRPr lang="en-US" sz="10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35" name="TextBox 27">
                  <a:extLst>
                    <a:ext uri="{FF2B5EF4-FFF2-40B4-BE49-F238E27FC236}">
                      <a16:creationId xmlns:a16="http://schemas.microsoft.com/office/drawing/2014/main" id="{EE088CFD-2CBF-8696-8232-49295DA044CF}"/>
                    </a:ext>
                  </a:extLst>
                </p:cNvPr>
                <p:cNvSpPr txBox="1"/>
                <p:nvPr/>
              </p:nvSpPr>
              <p:spPr>
                <a:xfrm>
                  <a:off x="3132387" y="3713175"/>
                  <a:ext cx="530477" cy="210671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GB"/>
                  </a:defPPr>
                  <a:lvl1pPr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1pPr>
                  <a:lvl2pPr marL="742950" indent="-28575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2pPr>
                  <a:lvl3pPr marL="11430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3pPr>
                  <a:lvl4pPr marL="16002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4pPr>
                  <a:lvl5pPr marL="20574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9pPr>
                </a:lstStyle>
                <a:p>
                  <a:pPr algn="l"/>
                  <a:r>
                    <a:rPr lang="en-US" sz="1000" dirty="0">
                      <a:solidFill>
                        <a:schemeClr val="tx1"/>
                      </a:solidFill>
                      <a:latin typeface="+mn-lt"/>
                      <a:ea typeface="Arial Unicode MS"/>
                      <a:cs typeface="Arial Unicode MS"/>
                    </a:rPr>
                    <a:t>PGT6</a:t>
                  </a:r>
                  <a:endParaRPr lang="en-US" sz="10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36" name="TextBox 28">
                  <a:extLst>
                    <a:ext uri="{FF2B5EF4-FFF2-40B4-BE49-F238E27FC236}">
                      <a16:creationId xmlns:a16="http://schemas.microsoft.com/office/drawing/2014/main" id="{30BDC024-CCE2-D59C-390B-F998BF66BD5B}"/>
                    </a:ext>
                  </a:extLst>
                </p:cNvPr>
                <p:cNvSpPr txBox="1"/>
                <p:nvPr/>
              </p:nvSpPr>
              <p:spPr>
                <a:xfrm>
                  <a:off x="4725487" y="3713175"/>
                  <a:ext cx="530477" cy="210671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GB"/>
                  </a:defPPr>
                  <a:lvl1pPr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1pPr>
                  <a:lvl2pPr marL="742950" indent="-28575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2pPr>
                  <a:lvl3pPr marL="11430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3pPr>
                  <a:lvl4pPr marL="16002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4pPr>
                  <a:lvl5pPr marL="20574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9pPr>
                </a:lstStyle>
                <a:p>
                  <a:pPr algn="l"/>
                  <a:r>
                    <a:rPr lang="en-US" sz="1000" dirty="0">
                      <a:solidFill>
                        <a:schemeClr val="tx1"/>
                      </a:solidFill>
                      <a:latin typeface="+mn-lt"/>
                      <a:ea typeface="Arial Unicode MS"/>
                      <a:cs typeface="Arial Unicode MS"/>
                    </a:rPr>
                    <a:t>PGT7</a:t>
                  </a:r>
                  <a:endParaRPr lang="en-US" sz="10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37839A2-B006-459D-9414-8431D1D1427D}"/>
                  </a:ext>
                </a:extLst>
              </p:cNvPr>
              <p:cNvGrpSpPr/>
              <p:nvPr/>
            </p:nvGrpSpPr>
            <p:grpSpPr>
              <a:xfrm>
                <a:off x="5453227" y="3676207"/>
                <a:ext cx="1538320" cy="917290"/>
                <a:chOff x="5453227" y="3676207"/>
                <a:chExt cx="1538320" cy="917290"/>
              </a:xfrm>
            </p:grpSpPr>
            <p:pic>
              <p:nvPicPr>
                <p:cNvPr id="49" name="Picture 48" descr="Polygon&#10;&#10;Description automatically generated">
                  <a:extLst>
                    <a:ext uri="{FF2B5EF4-FFF2-40B4-BE49-F238E27FC236}">
                      <a16:creationId xmlns:a16="http://schemas.microsoft.com/office/drawing/2014/main" id="{8B988B49-6024-EF49-4E87-118EDA5B35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5607" t="52703" r="-27" b="26014"/>
                <a:stretch/>
              </p:blipFill>
              <p:spPr>
                <a:xfrm>
                  <a:off x="5453227" y="3676207"/>
                  <a:ext cx="1538320" cy="917290"/>
                </a:xfrm>
                <a:prstGeom prst="rect">
                  <a:avLst/>
                </a:prstGeom>
              </p:spPr>
            </p:pic>
            <p:sp>
              <p:nvSpPr>
                <p:cNvPr id="37" name="TextBox 29">
                  <a:extLst>
                    <a:ext uri="{FF2B5EF4-FFF2-40B4-BE49-F238E27FC236}">
                      <a16:creationId xmlns:a16="http://schemas.microsoft.com/office/drawing/2014/main" id="{10F20C1F-D7D5-6949-A68D-89F2C2CFAE6A}"/>
                    </a:ext>
                  </a:extLst>
                </p:cNvPr>
                <p:cNvSpPr txBox="1"/>
                <p:nvPr/>
              </p:nvSpPr>
              <p:spPr>
                <a:xfrm>
                  <a:off x="6318588" y="3713175"/>
                  <a:ext cx="530477" cy="210671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GB"/>
                  </a:defPPr>
                  <a:lvl1pPr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1pPr>
                  <a:lvl2pPr marL="742950" indent="-28575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2pPr>
                  <a:lvl3pPr marL="11430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3pPr>
                  <a:lvl4pPr marL="16002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4pPr>
                  <a:lvl5pPr marL="2057400" indent="-228600" algn="l" defTabSz="449263" rtl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lvl9pPr>
                </a:lstStyle>
                <a:p>
                  <a:pPr algn="l"/>
                  <a:r>
                    <a:rPr lang="en-US" sz="1000" dirty="0">
                      <a:solidFill>
                        <a:schemeClr val="tx1"/>
                      </a:solidFill>
                      <a:latin typeface="+mn-lt"/>
                      <a:ea typeface="Arial Unicode MS"/>
                      <a:cs typeface="Arial Unicode MS"/>
                    </a:rPr>
                    <a:t>PGT8</a:t>
                  </a:r>
                  <a:endParaRPr lang="en-US" sz="10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0BA5E8-B26B-4278-8E36-79C02721CC42}"/>
                </a:ext>
              </a:extLst>
            </p:cNvPr>
            <p:cNvGrpSpPr/>
            <p:nvPr/>
          </p:nvGrpSpPr>
          <p:grpSpPr>
            <a:xfrm>
              <a:off x="697336" y="4735997"/>
              <a:ext cx="6306491" cy="1026499"/>
              <a:chOff x="697336" y="4735997"/>
              <a:chExt cx="6306491" cy="1026499"/>
            </a:xfrm>
          </p:grpSpPr>
          <p:pic>
            <p:nvPicPr>
              <p:cNvPr id="50" name="Picture 49" descr="Polygon&#10;&#10;Description automatically generated">
                <a:extLst>
                  <a:ext uri="{FF2B5EF4-FFF2-40B4-BE49-F238E27FC236}">
                    <a16:creationId xmlns:a16="http://schemas.microsoft.com/office/drawing/2014/main" id="{49234B56-DFBC-BA24-A169-3F3F710315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77872" r="-116" b="-1689"/>
              <a:stretch/>
            </p:blipFill>
            <p:spPr>
              <a:xfrm>
                <a:off x="697336" y="4735997"/>
                <a:ext cx="6306491" cy="1026499"/>
              </a:xfrm>
              <a:prstGeom prst="rect">
                <a:avLst/>
              </a:prstGeom>
            </p:spPr>
          </p:pic>
          <p:sp>
            <p:nvSpPr>
              <p:cNvPr id="39" name="TextBox 30">
                <a:extLst>
                  <a:ext uri="{FF2B5EF4-FFF2-40B4-BE49-F238E27FC236}">
                    <a16:creationId xmlns:a16="http://schemas.microsoft.com/office/drawing/2014/main" id="{C466B9C7-ED4B-DC09-A760-6F93D10AD222}"/>
                  </a:ext>
                </a:extLst>
              </p:cNvPr>
              <p:cNvSpPr txBox="1"/>
              <p:nvPr/>
            </p:nvSpPr>
            <p:spPr>
              <a:xfrm>
                <a:off x="1597548" y="4760802"/>
                <a:ext cx="530477" cy="210671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000" dirty="0">
                    <a:solidFill>
                      <a:schemeClr val="tx1"/>
                    </a:solidFill>
                    <a:latin typeface="+mn-lt"/>
                    <a:ea typeface="Arial Unicode MS"/>
                    <a:cs typeface="Arial Unicode MS"/>
                  </a:rPr>
                  <a:t>PGT9</a:t>
                </a:r>
                <a:endParaRPr lang="en-US" sz="10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0" name="TextBox 31">
                <a:extLst>
                  <a:ext uri="{FF2B5EF4-FFF2-40B4-BE49-F238E27FC236}">
                    <a16:creationId xmlns:a16="http://schemas.microsoft.com/office/drawing/2014/main" id="{A193B42D-E1CC-95B7-4437-C2961BCB9B9C}"/>
                  </a:ext>
                </a:extLst>
              </p:cNvPr>
              <p:cNvSpPr txBox="1"/>
              <p:nvPr/>
            </p:nvSpPr>
            <p:spPr>
              <a:xfrm>
                <a:off x="3125179" y="4753527"/>
                <a:ext cx="610539" cy="210671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000" dirty="0">
                    <a:solidFill>
                      <a:schemeClr val="tx1"/>
                    </a:solidFill>
                    <a:latin typeface="+mn-lt"/>
                    <a:ea typeface="Arial Unicode MS"/>
                    <a:cs typeface="Arial Unicode MS"/>
                  </a:rPr>
                  <a:t>PGT10</a:t>
                </a:r>
                <a:endParaRPr lang="en-US" sz="10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2" name="TextBox 32">
                <a:extLst>
                  <a:ext uri="{FF2B5EF4-FFF2-40B4-BE49-F238E27FC236}">
                    <a16:creationId xmlns:a16="http://schemas.microsoft.com/office/drawing/2014/main" id="{5282713B-740F-C283-E924-177879B7E560}"/>
                  </a:ext>
                </a:extLst>
              </p:cNvPr>
              <p:cNvSpPr txBox="1"/>
              <p:nvPr/>
            </p:nvSpPr>
            <p:spPr>
              <a:xfrm>
                <a:off x="4703731" y="4760806"/>
                <a:ext cx="654210" cy="210671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000" dirty="0">
                    <a:solidFill>
                      <a:schemeClr val="tx1"/>
                    </a:solidFill>
                    <a:latin typeface="+mn-lt"/>
                    <a:ea typeface="Arial Unicode MS"/>
                    <a:cs typeface="Arial Unicode MS"/>
                  </a:rPr>
                  <a:t>PGT11</a:t>
                </a:r>
                <a:endParaRPr lang="en-US" sz="10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E31473-C0B1-467F-A6DC-65349D5D2719}"/>
                </a:ext>
              </a:extLst>
            </p:cNvPr>
            <p:cNvGrpSpPr/>
            <p:nvPr/>
          </p:nvGrpSpPr>
          <p:grpSpPr>
            <a:xfrm>
              <a:off x="5453227" y="4749819"/>
              <a:ext cx="4669855" cy="977558"/>
              <a:chOff x="5453227" y="4749819"/>
              <a:chExt cx="4669855" cy="977558"/>
            </a:xfrm>
          </p:grpSpPr>
          <p:pic>
            <p:nvPicPr>
              <p:cNvPr id="51" name="Picture 50" descr="Polygon&#10;&#10;Description automatically generated">
                <a:extLst>
                  <a:ext uri="{FF2B5EF4-FFF2-40B4-BE49-F238E27FC236}">
                    <a16:creationId xmlns:a16="http://schemas.microsoft.com/office/drawing/2014/main" id="{60BE5F75-B1F4-1090-CEF2-393C23AD7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2872" r="25866" b="24446"/>
              <a:stretch/>
            </p:blipFill>
            <p:spPr>
              <a:xfrm>
                <a:off x="5453227" y="4749819"/>
                <a:ext cx="4669855" cy="977558"/>
              </a:xfrm>
              <a:prstGeom prst="rect">
                <a:avLst/>
              </a:prstGeom>
            </p:spPr>
          </p:pic>
          <p:sp>
            <p:nvSpPr>
              <p:cNvPr id="43" name="TextBox 33">
                <a:extLst>
                  <a:ext uri="{FF2B5EF4-FFF2-40B4-BE49-F238E27FC236}">
                    <a16:creationId xmlns:a16="http://schemas.microsoft.com/office/drawing/2014/main" id="{B8F5265A-312A-744D-1C70-CC678422B57B}"/>
                  </a:ext>
                </a:extLst>
              </p:cNvPr>
              <p:cNvSpPr txBox="1"/>
              <p:nvPr/>
            </p:nvSpPr>
            <p:spPr>
              <a:xfrm>
                <a:off x="6266438" y="4760803"/>
                <a:ext cx="654210" cy="210671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000" dirty="0">
                    <a:solidFill>
                      <a:schemeClr val="tx1"/>
                    </a:solidFill>
                    <a:latin typeface="+mn-lt"/>
                    <a:ea typeface="Arial Unicode MS"/>
                    <a:cs typeface="Arial Unicode MS"/>
                  </a:rPr>
                  <a:t>PGT12</a:t>
                </a:r>
                <a:endParaRPr lang="en-US" sz="10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4" name="TextBox 34">
                <a:extLst>
                  <a:ext uri="{FF2B5EF4-FFF2-40B4-BE49-F238E27FC236}">
                    <a16:creationId xmlns:a16="http://schemas.microsoft.com/office/drawing/2014/main" id="{4C1DE0B6-32B5-0834-FC07-255F09D63046}"/>
                  </a:ext>
                </a:extLst>
              </p:cNvPr>
              <p:cNvSpPr txBox="1"/>
              <p:nvPr/>
            </p:nvSpPr>
            <p:spPr>
              <a:xfrm>
                <a:off x="7816746" y="4760802"/>
                <a:ext cx="654210" cy="210671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000" dirty="0">
                    <a:solidFill>
                      <a:schemeClr val="tx1"/>
                    </a:solidFill>
                    <a:latin typeface="+mn-lt"/>
                    <a:ea typeface="Arial Unicode MS"/>
                    <a:cs typeface="Arial Unicode MS"/>
                  </a:rPr>
                  <a:t>PGT13</a:t>
                </a:r>
                <a:endParaRPr lang="en-US" sz="10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5" name="TextBox 35">
                <a:extLst>
                  <a:ext uri="{FF2B5EF4-FFF2-40B4-BE49-F238E27FC236}">
                    <a16:creationId xmlns:a16="http://schemas.microsoft.com/office/drawing/2014/main" id="{B298EDB4-A329-474D-2830-756027C43605}"/>
                  </a:ext>
                </a:extLst>
              </p:cNvPr>
              <p:cNvSpPr txBox="1"/>
              <p:nvPr/>
            </p:nvSpPr>
            <p:spPr>
              <a:xfrm>
                <a:off x="9431670" y="4760802"/>
                <a:ext cx="654210" cy="210671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000" dirty="0">
                    <a:solidFill>
                      <a:schemeClr val="tx1"/>
                    </a:solidFill>
                    <a:latin typeface="+mn-lt"/>
                    <a:ea typeface="Arial Unicode MS"/>
                    <a:cs typeface="Arial Unicode MS"/>
                  </a:rPr>
                  <a:t>PGT14</a:t>
                </a:r>
                <a:endParaRPr lang="en-US" sz="10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92CFA7E-CD75-4C2D-B7C7-236E9F564727}"/>
                </a:ext>
              </a:extLst>
            </p:cNvPr>
            <p:cNvGrpSpPr/>
            <p:nvPr/>
          </p:nvGrpSpPr>
          <p:grpSpPr>
            <a:xfrm>
              <a:off x="7226091" y="4004354"/>
              <a:ext cx="1940374" cy="429528"/>
              <a:chOff x="6006441" y="6114557"/>
              <a:chExt cx="1940374" cy="429528"/>
            </a:xfrm>
          </p:grpSpPr>
          <p:sp>
            <p:nvSpPr>
              <p:cNvPr id="41" name="TextBox 12">
                <a:extLst>
                  <a:ext uri="{FF2B5EF4-FFF2-40B4-BE49-F238E27FC236}">
                    <a16:creationId xmlns:a16="http://schemas.microsoft.com/office/drawing/2014/main" id="{846555CD-23DD-25C0-6431-DD3280FF3DBC}"/>
                  </a:ext>
                </a:extLst>
              </p:cNvPr>
              <p:cNvSpPr txBox="1"/>
              <p:nvPr/>
            </p:nvSpPr>
            <p:spPr>
              <a:xfrm>
                <a:off x="6006441" y="6114557"/>
                <a:ext cx="1940374" cy="42952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r>
                  <a:rPr lang="en-US" sz="1200" dirty="0">
                    <a:solidFill>
                      <a:schemeClr val="tx1"/>
                    </a:solidFill>
                    <a:latin typeface="Arial"/>
                    <a:ea typeface="Arial Unicode MS"/>
                    <a:cs typeface="Arial Unicode MS"/>
                  </a:rPr>
                  <a:t>    </a:t>
                </a: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 Unicode MS"/>
                    <a:cs typeface="Arial Unicode MS"/>
                  </a:rPr>
                  <a:t>Experimental data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 Unicode MS"/>
                    <a:cs typeface="Arial Unicode MS"/>
                  </a:rPr>
                  <a:t>   Simulated data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20C1741-5DD7-A583-1577-1353F3AFD666}"/>
                  </a:ext>
                </a:extLst>
              </p:cNvPr>
              <p:cNvCxnSpPr/>
              <p:nvPr/>
            </p:nvCxnSpPr>
            <p:spPr bwMode="auto">
              <a:xfrm>
                <a:off x="6042233" y="6237951"/>
                <a:ext cx="120570" cy="211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2E2E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36CADA5F-7773-766B-8BE0-B184C799FD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43054" y="6414772"/>
                <a:ext cx="120570" cy="211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2" name="Arc 21">
            <a:extLst>
              <a:ext uri="{FF2B5EF4-FFF2-40B4-BE49-F238E27FC236}">
                <a16:creationId xmlns:a16="http://schemas.microsoft.com/office/drawing/2014/main" id="{86E70CB4-D2AA-40E0-8D8F-E29CC3BAF224}"/>
              </a:ext>
            </a:extLst>
          </p:cNvPr>
          <p:cNvSpPr/>
          <p:nvPr/>
        </p:nvSpPr>
        <p:spPr>
          <a:xfrm>
            <a:off x="9571526" y="734981"/>
            <a:ext cx="1478956" cy="1048341"/>
          </a:xfrm>
          <a:prstGeom prst="arc">
            <a:avLst>
              <a:gd name="adj1" fmla="val 13454415"/>
              <a:gd name="adj2" fmla="val 0"/>
            </a:avLst>
          </a:prstGeom>
          <a:ln w="38100"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CE0FA5F-B746-4971-8A5C-230B9B01CA50}"/>
              </a:ext>
            </a:extLst>
          </p:cNvPr>
          <p:cNvSpPr/>
          <p:nvPr/>
        </p:nvSpPr>
        <p:spPr>
          <a:xfrm>
            <a:off x="136187" y="1882800"/>
            <a:ext cx="1777395" cy="117253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705F06B-DA0B-4293-BBA1-7B72E2CF2E4B}"/>
              </a:ext>
            </a:extLst>
          </p:cNvPr>
          <p:cNvSpPr/>
          <p:nvPr/>
        </p:nvSpPr>
        <p:spPr>
          <a:xfrm>
            <a:off x="6212755" y="4632490"/>
            <a:ext cx="1777395" cy="117253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73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31C65EC-950D-4560-8720-F52A7A21BD0F}"/>
              </a:ext>
            </a:extLst>
          </p:cNvPr>
          <p:cNvSpPr/>
          <p:nvPr/>
        </p:nvSpPr>
        <p:spPr>
          <a:xfrm>
            <a:off x="6993654" y="3116710"/>
            <a:ext cx="4785462" cy="987735"/>
          </a:xfrm>
          <a:prstGeom prst="rect">
            <a:avLst/>
          </a:prstGeom>
          <a:solidFill>
            <a:srgbClr val="CCDEE5">
              <a:alpha val="48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CC8128-F017-40E2-9D63-705F2576CD8D}"/>
              </a:ext>
            </a:extLst>
          </p:cNvPr>
          <p:cNvSpPr/>
          <p:nvPr/>
        </p:nvSpPr>
        <p:spPr>
          <a:xfrm>
            <a:off x="7016007" y="4350512"/>
            <a:ext cx="4733153" cy="950291"/>
          </a:xfrm>
          <a:prstGeom prst="rect">
            <a:avLst/>
          </a:prstGeom>
          <a:solidFill>
            <a:srgbClr val="CCDEE5">
              <a:alpha val="48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A0419B8-DBB4-48F3-8FEB-39F7F00F6E0E}"/>
              </a:ext>
            </a:extLst>
          </p:cNvPr>
          <p:cNvSpPr/>
          <p:nvPr/>
        </p:nvSpPr>
        <p:spPr>
          <a:xfrm>
            <a:off x="813916" y="3116710"/>
            <a:ext cx="4793064" cy="2184094"/>
          </a:xfrm>
          <a:prstGeom prst="rect">
            <a:avLst/>
          </a:prstGeom>
          <a:solidFill>
            <a:srgbClr val="CCDEE5">
              <a:alpha val="48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0C3E1-3CCA-4348-86DF-3B7D6FE2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reconstruction of experimental data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5BE05-FD38-4D6F-94E7-0E26F16F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E061B-94A3-43CD-A096-2CA8984C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95A7B1F-DD1A-499E-BCC0-DD1D41836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/>
              <a:t>227 MeV proton beam @CNAO , 1E7 </a:t>
            </a:r>
            <a:r>
              <a:rPr lang="en-GB" dirty="0" err="1"/>
              <a:t>pps</a:t>
            </a:r>
            <a:r>
              <a:rPr lang="en-GB" dirty="0"/>
              <a:t> average rate</a:t>
            </a:r>
            <a:endParaRPr lang="en-DE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EC62674-904D-44DC-8AFE-AB6C3D022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7498" y="2756540"/>
            <a:ext cx="5437188" cy="252826"/>
          </a:xfrm>
        </p:spPr>
        <p:txBody>
          <a:bodyPr/>
          <a:lstStyle/>
          <a:p>
            <a:r>
              <a:rPr lang="en-DE" dirty="0">
                <a:solidFill>
                  <a:schemeClr val="tx1"/>
                </a:solidFill>
              </a:rPr>
              <a:t>Homogeneous</a:t>
            </a:r>
            <a:r>
              <a:rPr lang="en-GB" dirty="0">
                <a:solidFill>
                  <a:schemeClr val="tx1"/>
                </a:solidFill>
              </a:rPr>
              <a:t> PMMA phantom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EABCDDC-AAA8-4ADD-8A43-2D46449748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17543" y="2757622"/>
            <a:ext cx="5437187" cy="252826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PMMA phantom with 4 cm gap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46CE4-D690-4600-9D33-9F95868D20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FC49A1-A50C-40DC-BE7B-476E1099DF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8" y="3044313"/>
            <a:ext cx="5863387" cy="3063569"/>
          </a:xfrm>
          <a:prstGeom prst="rect">
            <a:avLst/>
          </a:prstGeom>
        </p:spPr>
      </p:pic>
      <p:sp>
        <p:nvSpPr>
          <p:cNvPr id="12" name="TextBox 39">
            <a:extLst>
              <a:ext uri="{FF2B5EF4-FFF2-40B4-BE49-F238E27FC236}">
                <a16:creationId xmlns:a16="http://schemas.microsoft.com/office/drawing/2014/main" id="{5560F08C-58DB-40FB-9B22-2A7372B259F4}"/>
              </a:ext>
            </a:extLst>
          </p:cNvPr>
          <p:cNvSpPr txBox="1"/>
          <p:nvPr/>
        </p:nvSpPr>
        <p:spPr>
          <a:xfrm>
            <a:off x="5535008" y="2885596"/>
            <a:ext cx="2833993" cy="2497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sz="1100" dirty="0" err="1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a.u</a:t>
            </a:r>
            <a:r>
              <a:rPr lang="en-US" sz="11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.</a:t>
            </a: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EEA049D2-6F4A-425B-B8D7-7213F58B8113}"/>
              </a:ext>
            </a:extLst>
          </p:cNvPr>
          <p:cNvSpPr txBox="1"/>
          <p:nvPr/>
        </p:nvSpPr>
        <p:spPr>
          <a:xfrm>
            <a:off x="11712575" y="2885596"/>
            <a:ext cx="2833993" cy="2497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sz="1100" dirty="0" err="1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a.u</a:t>
            </a:r>
            <a:r>
              <a:rPr lang="en-US" sz="11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.</a:t>
            </a: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74829805-488E-4F07-9C3D-3E91F7498E76}"/>
              </a:ext>
            </a:extLst>
          </p:cNvPr>
          <p:cNvSpPr txBox="1"/>
          <p:nvPr/>
        </p:nvSpPr>
        <p:spPr>
          <a:xfrm>
            <a:off x="5804268" y="5504248"/>
            <a:ext cx="2833993" cy="2497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0</a:t>
            </a:r>
          </a:p>
        </p:txBody>
      </p:sp>
      <p:sp>
        <p:nvSpPr>
          <p:cNvPr id="16" name="TextBox 39">
            <a:extLst>
              <a:ext uri="{FF2B5EF4-FFF2-40B4-BE49-F238E27FC236}">
                <a16:creationId xmlns:a16="http://schemas.microsoft.com/office/drawing/2014/main" id="{B8654A45-CAE4-49CD-99F3-F04018F279CC}"/>
              </a:ext>
            </a:extLst>
          </p:cNvPr>
          <p:cNvSpPr txBox="1"/>
          <p:nvPr/>
        </p:nvSpPr>
        <p:spPr>
          <a:xfrm>
            <a:off x="5804269" y="2955482"/>
            <a:ext cx="2833993" cy="2497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1</a:t>
            </a: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8E7529D5-BF6C-4C4B-9ABF-AB7E93E81BCB}"/>
              </a:ext>
            </a:extLst>
          </p:cNvPr>
          <p:cNvSpPr txBox="1"/>
          <p:nvPr/>
        </p:nvSpPr>
        <p:spPr>
          <a:xfrm>
            <a:off x="11966813" y="5501353"/>
            <a:ext cx="2833993" cy="2497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0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C4F982E7-E6DF-48DA-B4F5-768B5B84263A}"/>
              </a:ext>
            </a:extLst>
          </p:cNvPr>
          <p:cNvSpPr txBox="1"/>
          <p:nvPr/>
        </p:nvSpPr>
        <p:spPr>
          <a:xfrm>
            <a:off x="11966814" y="2952587"/>
            <a:ext cx="2833993" cy="2497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1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BE339092-741D-7FB5-F1A3-D803A24916BC}"/>
              </a:ext>
            </a:extLst>
          </p:cNvPr>
          <p:cNvSpPr txBox="1">
            <a:spLocks/>
          </p:cNvSpPr>
          <p:nvPr/>
        </p:nvSpPr>
        <p:spPr bwMode="gray">
          <a:xfrm rot="19068292">
            <a:off x="2695728" y="2981607"/>
            <a:ext cx="5437188" cy="5688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tx2"/>
                </a:solidFill>
              </a:rPr>
              <a:t>Preliminary</a:t>
            </a:r>
            <a:endParaRPr lang="en-DE" sz="3600" dirty="0">
              <a:solidFill>
                <a:schemeClr val="tx2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7ACDCA5-4E50-9F40-7ECD-24A19ECD8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516" y="1434497"/>
            <a:ext cx="2743338" cy="493776"/>
          </a:xfrm>
          <a:prstGeom prst="rect">
            <a:avLst/>
          </a:prstGeom>
        </p:spPr>
      </p:pic>
      <p:pic>
        <p:nvPicPr>
          <p:cNvPr id="8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2D4CAA65-88DB-5DFB-6023-A0283D491B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6508" y="254567"/>
            <a:ext cx="1253337" cy="1149702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EE951F3-CA41-337A-FAE9-80EC6BB49262}"/>
              </a:ext>
            </a:extLst>
          </p:cNvPr>
          <p:cNvGrpSpPr>
            <a:grpSpLocks noChangeAspect="1"/>
          </p:cNvGrpSpPr>
          <p:nvPr/>
        </p:nvGrpSpPr>
        <p:grpSpPr>
          <a:xfrm>
            <a:off x="8714064" y="-1430"/>
            <a:ext cx="3507095" cy="2620978"/>
            <a:chOff x="-50225" y="3119190"/>
            <a:chExt cx="4040252" cy="3019425"/>
          </a:xfrm>
        </p:grpSpPr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3265E347-9B04-E85E-2D7A-5B78FC119164}"/>
                </a:ext>
              </a:extLst>
            </p:cNvPr>
            <p:cNvGrpSpPr/>
            <p:nvPr/>
          </p:nvGrpSpPr>
          <p:grpSpPr>
            <a:xfrm>
              <a:off x="-50225" y="3119190"/>
              <a:ext cx="4040252" cy="3019425"/>
              <a:chOff x="5098000" y="1486567"/>
              <a:chExt cx="4040252" cy="3019425"/>
            </a:xfrm>
          </p:grpSpPr>
          <p:pic>
            <p:nvPicPr>
              <p:cNvPr id="13" name="Picture 6" descr="A picture containing text, indoor&#10;&#10;Description automatically generated">
                <a:extLst>
                  <a:ext uri="{FF2B5EF4-FFF2-40B4-BE49-F238E27FC236}">
                    <a16:creationId xmlns:a16="http://schemas.microsoft.com/office/drawing/2014/main" id="{4A58619B-C7A8-C93C-84A3-F01C57446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98000" y="1486567"/>
                <a:ext cx="4040252" cy="3019425"/>
              </a:xfrm>
              <a:prstGeom prst="rect">
                <a:avLst/>
              </a:prstGeom>
            </p:spPr>
          </p:pic>
          <p:sp>
            <p:nvSpPr>
              <p:cNvPr id="17" name="TextBox 6">
                <a:extLst>
                  <a:ext uri="{FF2B5EF4-FFF2-40B4-BE49-F238E27FC236}">
                    <a16:creationId xmlns:a16="http://schemas.microsoft.com/office/drawing/2014/main" id="{8091D776-E3F6-8CF0-8CE3-16729441A4A3}"/>
                  </a:ext>
                </a:extLst>
              </p:cNvPr>
              <p:cNvSpPr txBox="1"/>
              <p:nvPr/>
            </p:nvSpPr>
            <p:spPr>
              <a:xfrm>
                <a:off x="7298598" y="2182835"/>
                <a:ext cx="982016" cy="304188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dirty="0">
                    <a:solidFill>
                      <a:schemeClr val="tx1"/>
                    </a:solidFill>
                    <a:latin typeface="Arial"/>
                    <a:ea typeface="Arial Unicode MS"/>
                    <a:cs typeface="Arial Unicode MS"/>
                  </a:rPr>
                  <a:t>LaBr3:Ce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66F64328-DF2E-FBBA-EC4B-1FAA4D0E547C}"/>
                  </a:ext>
                </a:extLst>
              </p:cNvPr>
              <p:cNvSpPr txBox="1"/>
              <p:nvPr/>
            </p:nvSpPr>
            <p:spPr>
              <a:xfrm>
                <a:off x="7798991" y="3496288"/>
                <a:ext cx="778214" cy="30418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dirty="0">
                    <a:latin typeface="Arial"/>
                    <a:ea typeface="Arial Unicode MS"/>
                    <a:cs typeface="Arial Unicode MS"/>
                  </a:rPr>
                  <a:t>UFSD</a:t>
                </a:r>
                <a:endParaRPr lang="en-US" sz="1200" dirty="0"/>
              </a:p>
            </p:txBody>
          </p:sp>
          <p:sp>
            <p:nvSpPr>
              <p:cNvPr id="25" name="TextBox 8">
                <a:extLst>
                  <a:ext uri="{FF2B5EF4-FFF2-40B4-BE49-F238E27FC236}">
                    <a16:creationId xmlns:a16="http://schemas.microsoft.com/office/drawing/2014/main" id="{805426D7-0B3E-E2E2-9BB8-4E7850CA1D9A}"/>
                  </a:ext>
                </a:extLst>
              </p:cNvPr>
              <p:cNvSpPr txBox="1"/>
              <p:nvPr/>
            </p:nvSpPr>
            <p:spPr>
              <a:xfrm>
                <a:off x="6115755" y="2988692"/>
                <a:ext cx="876105" cy="30418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dirty="0">
                    <a:solidFill>
                      <a:schemeClr val="tx1"/>
                    </a:solidFill>
                    <a:latin typeface="Arial"/>
                    <a:ea typeface="Arial Unicode MS"/>
                    <a:cs typeface="Arial Unicode MS"/>
                  </a:rPr>
                  <a:t>PMMA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id="{D015449A-F380-1083-0A24-1F52839509F0}"/>
                  </a:ext>
                </a:extLst>
              </p:cNvPr>
              <p:cNvSpPr txBox="1"/>
              <p:nvPr/>
            </p:nvSpPr>
            <p:spPr>
              <a:xfrm>
                <a:off x="8291486" y="3083240"/>
                <a:ext cx="813175" cy="304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b="1" dirty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proton</a:t>
                </a:r>
                <a:endParaRPr lang="en-US" sz="1200" b="1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7" name="Straight Arrow Connector 10">
                <a:extLst>
                  <a:ext uri="{FF2B5EF4-FFF2-40B4-BE49-F238E27FC236}">
                    <a16:creationId xmlns:a16="http://schemas.microsoft.com/office/drawing/2014/main" id="{6E0DAE7A-164D-4A27-74C7-08D39E978BD7}"/>
                  </a:ext>
                </a:extLst>
              </p:cNvPr>
              <p:cNvCxnSpPr/>
              <p:nvPr/>
            </p:nvCxnSpPr>
            <p:spPr bwMode="auto">
              <a:xfrm flipH="1" flipV="1">
                <a:off x="7919530" y="3379001"/>
                <a:ext cx="1067881" cy="3844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1FC1DB5-B50C-2D99-6D06-67FE9EBB1249}"/>
                </a:ext>
              </a:extLst>
            </p:cNvPr>
            <p:cNvSpPr txBox="1"/>
            <p:nvPr/>
          </p:nvSpPr>
          <p:spPr bwMode="gray">
            <a:xfrm>
              <a:off x="50067" y="5927669"/>
              <a:ext cx="3800598" cy="149007"/>
            </a:xfrm>
            <a:prstGeom prst="rect">
              <a:avLst/>
            </a:prstGeom>
            <a:solidFill>
              <a:schemeClr val="tx1">
                <a:alpha val="12000"/>
              </a:schemeClr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DE" sz="1400" dirty="0">
                  <a:solidFill>
                    <a:schemeClr val="bg1"/>
                  </a:solidFill>
                </a:rPr>
                <a:t>V. Ferrero and F. </a:t>
              </a:r>
              <a:r>
                <a:rPr lang="en-DE" sz="1400" dirty="0" err="1">
                  <a:solidFill>
                    <a:schemeClr val="bg1"/>
                  </a:solidFill>
                </a:rPr>
                <a:t>Pennazio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AAD1520B-1E4B-49FA-A38C-C64E7F46F1A8}"/>
              </a:ext>
            </a:extLst>
          </p:cNvPr>
          <p:cNvSpPr txBox="1">
            <a:spLocks/>
          </p:cNvSpPr>
          <p:nvPr/>
        </p:nvSpPr>
        <p:spPr bwMode="gray">
          <a:xfrm>
            <a:off x="423713" y="1315355"/>
            <a:ext cx="5437188" cy="12786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PMMA phantom with and without airgap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14 PG detector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Triggered acquisition with digitizer</a:t>
            </a:r>
            <a:endParaRPr lang="en-DE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D93E5CCF-ED42-46CC-922A-ACD35D86DB9D}"/>
              </a:ext>
            </a:extLst>
          </p:cNvPr>
          <p:cNvSpPr txBox="1">
            <a:spLocks/>
          </p:cNvSpPr>
          <p:nvPr/>
        </p:nvSpPr>
        <p:spPr bwMode="gray">
          <a:xfrm rot="18982880">
            <a:off x="8573541" y="2922500"/>
            <a:ext cx="5437188" cy="5688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tx2"/>
                </a:solidFill>
              </a:rPr>
              <a:t>Preliminary</a:t>
            </a:r>
            <a:endParaRPr lang="en-DE" sz="3600" dirty="0">
              <a:solidFill>
                <a:schemeClr val="tx2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58BCBC-16E9-486C-9A37-C5FB9D6D9F22}"/>
              </a:ext>
            </a:extLst>
          </p:cNvPr>
          <p:cNvGrpSpPr/>
          <p:nvPr/>
        </p:nvGrpSpPr>
        <p:grpSpPr>
          <a:xfrm>
            <a:off x="6234838" y="3009365"/>
            <a:ext cx="5857899" cy="3084992"/>
            <a:chOff x="6234838" y="3009365"/>
            <a:chExt cx="5857899" cy="30849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80E1D9-D7E5-4B1D-9CCC-AA0BD1C62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36112" y="3044313"/>
              <a:ext cx="5856625" cy="305004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0B088F-7A83-4B1D-904E-27ED28701AA7}"/>
                </a:ext>
              </a:extLst>
            </p:cNvPr>
            <p:cNvSpPr txBox="1"/>
            <p:nvPr/>
          </p:nvSpPr>
          <p:spPr bwMode="gray">
            <a:xfrm>
              <a:off x="6579272" y="3226328"/>
              <a:ext cx="404011" cy="254876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r">
                <a:spcAft>
                  <a:spcPts val="1100"/>
                </a:spcAft>
              </a:pPr>
              <a:r>
                <a:rPr lang="en-GB" sz="1200" dirty="0"/>
                <a:t>15</a:t>
              </a:r>
            </a:p>
            <a:p>
              <a:pPr algn="r">
                <a:spcAft>
                  <a:spcPts val="1100"/>
                </a:spcAft>
              </a:pPr>
              <a:r>
                <a:rPr lang="en-GB" sz="1200" dirty="0"/>
                <a:t>10</a:t>
              </a:r>
            </a:p>
            <a:p>
              <a:pPr algn="r">
                <a:spcAft>
                  <a:spcPts val="1100"/>
                </a:spcAft>
              </a:pPr>
              <a:r>
                <a:rPr lang="en-GB" sz="1200" dirty="0"/>
                <a:t>5</a:t>
              </a:r>
            </a:p>
            <a:p>
              <a:pPr algn="r">
                <a:spcAft>
                  <a:spcPts val="1100"/>
                </a:spcAft>
              </a:pPr>
              <a:r>
                <a:rPr lang="en-GB" sz="1200" dirty="0"/>
                <a:t>0</a:t>
              </a:r>
            </a:p>
            <a:p>
              <a:pPr algn="r">
                <a:spcAft>
                  <a:spcPts val="1100"/>
                </a:spcAft>
              </a:pPr>
              <a:r>
                <a:rPr lang="en-GB" sz="1200" dirty="0"/>
                <a:t>-5</a:t>
              </a:r>
            </a:p>
            <a:p>
              <a:pPr algn="r">
                <a:spcAft>
                  <a:spcPts val="1100"/>
                </a:spcAft>
              </a:pPr>
              <a:r>
                <a:rPr lang="en-GB" sz="1200" dirty="0"/>
                <a:t>-10</a:t>
              </a:r>
            </a:p>
            <a:p>
              <a:pPr algn="r">
                <a:spcAft>
                  <a:spcPts val="1100"/>
                </a:spcAft>
              </a:pPr>
              <a:r>
                <a:rPr lang="en-GB" sz="1200" dirty="0"/>
                <a:t>-15</a:t>
              </a:r>
            </a:p>
            <a:p>
              <a:pPr algn="r">
                <a:spcAft>
                  <a:spcPts val="1100"/>
                </a:spcAft>
              </a:pPr>
              <a:r>
                <a:rPr lang="en-GB" sz="1200" dirty="0"/>
                <a:t>-20</a:t>
              </a:r>
              <a:endParaRPr lang="en-DE" sz="12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0D98DC-1914-4497-B4F1-2122E8FBBF66}"/>
                </a:ext>
              </a:extLst>
            </p:cNvPr>
            <p:cNvSpPr txBox="1"/>
            <p:nvPr/>
          </p:nvSpPr>
          <p:spPr bwMode="gray">
            <a:xfrm rot="16200000">
              <a:off x="5788494" y="3455709"/>
              <a:ext cx="1479762" cy="58707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GB" sz="1200" dirty="0" err="1"/>
                <a:t>Emisison</a:t>
              </a:r>
              <a:r>
                <a:rPr lang="en-GB" sz="1200" dirty="0"/>
                <a:t> depth (cm)</a:t>
              </a:r>
              <a:endParaRPr lang="en-DE" sz="1200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B17A732-481B-408B-8962-86F86F1D19FA}"/>
              </a:ext>
            </a:extLst>
          </p:cNvPr>
          <p:cNvSpPr txBox="1"/>
          <p:nvPr/>
        </p:nvSpPr>
        <p:spPr bwMode="gray">
          <a:xfrm>
            <a:off x="371043" y="3228005"/>
            <a:ext cx="404011" cy="25487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r">
              <a:spcAft>
                <a:spcPts val="1100"/>
              </a:spcAft>
            </a:pPr>
            <a:r>
              <a:rPr lang="en-GB" sz="1200" dirty="0"/>
              <a:t>15</a:t>
            </a:r>
          </a:p>
          <a:p>
            <a:pPr algn="r">
              <a:spcAft>
                <a:spcPts val="1100"/>
              </a:spcAft>
            </a:pPr>
            <a:r>
              <a:rPr lang="en-GB" sz="1200" dirty="0"/>
              <a:t>10</a:t>
            </a:r>
          </a:p>
          <a:p>
            <a:pPr algn="r">
              <a:spcAft>
                <a:spcPts val="1100"/>
              </a:spcAft>
            </a:pPr>
            <a:r>
              <a:rPr lang="en-GB" sz="1200" dirty="0"/>
              <a:t>5</a:t>
            </a:r>
          </a:p>
          <a:p>
            <a:pPr algn="r">
              <a:spcAft>
                <a:spcPts val="1100"/>
              </a:spcAft>
            </a:pPr>
            <a:r>
              <a:rPr lang="en-GB" sz="1200" dirty="0"/>
              <a:t>0</a:t>
            </a:r>
          </a:p>
          <a:p>
            <a:pPr algn="r">
              <a:spcAft>
                <a:spcPts val="1100"/>
              </a:spcAft>
            </a:pPr>
            <a:r>
              <a:rPr lang="en-GB" sz="1200" dirty="0"/>
              <a:t>-5</a:t>
            </a:r>
          </a:p>
          <a:p>
            <a:pPr algn="r">
              <a:spcAft>
                <a:spcPts val="1100"/>
              </a:spcAft>
            </a:pPr>
            <a:r>
              <a:rPr lang="en-GB" sz="1200" dirty="0"/>
              <a:t>-10</a:t>
            </a:r>
          </a:p>
          <a:p>
            <a:pPr algn="r">
              <a:spcAft>
                <a:spcPts val="1100"/>
              </a:spcAft>
            </a:pPr>
            <a:r>
              <a:rPr lang="en-GB" sz="1200" dirty="0"/>
              <a:t>-15</a:t>
            </a:r>
          </a:p>
          <a:p>
            <a:pPr algn="r">
              <a:spcAft>
                <a:spcPts val="1100"/>
              </a:spcAft>
            </a:pPr>
            <a:r>
              <a:rPr lang="en-GB" sz="1200" dirty="0"/>
              <a:t>-20</a:t>
            </a:r>
            <a:endParaRPr lang="en-DE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AA50B8-F43F-4EB7-9F1B-86423A9D6F5D}"/>
              </a:ext>
            </a:extLst>
          </p:cNvPr>
          <p:cNvSpPr txBox="1"/>
          <p:nvPr/>
        </p:nvSpPr>
        <p:spPr bwMode="gray">
          <a:xfrm rot="16200000">
            <a:off x="-419735" y="3457386"/>
            <a:ext cx="1479762" cy="58707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GB" sz="1200" dirty="0" err="1"/>
              <a:t>Emisison</a:t>
            </a:r>
            <a:r>
              <a:rPr lang="en-GB" sz="1200" dirty="0"/>
              <a:t> depth (cm)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9956846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7FCD956-E87E-45F5-9EDE-91219E70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288"/>
            <a:ext cx="11233150" cy="379206"/>
          </a:xfrm>
        </p:spPr>
        <p:txBody>
          <a:bodyPr/>
          <a:lstStyle/>
          <a:p>
            <a:r>
              <a:rPr lang="en-DE" dirty="0"/>
              <a:t>(Charged) p</a:t>
            </a:r>
            <a:r>
              <a:rPr lang="en-GB" dirty="0"/>
              <a:t>article therapy</a:t>
            </a:r>
            <a:endParaRPr lang="en-D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D178F3C-5EEB-4560-BE4A-ACB692E4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7445" y="6455836"/>
            <a:ext cx="720000" cy="123111"/>
          </a:xfrm>
        </p:spPr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94882-0AC7-4F85-AF27-72A103E7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9699" y="6440452"/>
            <a:ext cx="2645067" cy="138495"/>
          </a:xfrm>
        </p:spPr>
        <p:txBody>
          <a:bodyPr/>
          <a:lstStyle/>
          <a:p>
            <a:r>
              <a:rPr lang="de-DE" noProof="0" dirty="0"/>
              <a:t>J. Werner, friedemann.werner@uni-luebeck.de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7135B-2D6C-44D9-AF81-C581CFB6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425" y="6425059"/>
            <a:ext cx="720000" cy="153888"/>
          </a:xfrm>
        </p:spPr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8BEF86-66B2-4CAC-9470-0B687B2F6E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30860"/>
          </a:xfrm>
        </p:spPr>
        <p:txBody>
          <a:bodyPr/>
          <a:lstStyle/>
          <a:p>
            <a:r>
              <a:rPr lang="en-GB" dirty="0"/>
              <a:t>A very brief introduction</a:t>
            </a:r>
            <a:endParaRPr lang="en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1F5B0BF-836A-54AD-0D72-D0CDC9EF75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795" y="2908230"/>
            <a:ext cx="11233150" cy="20449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Irradiation of tumours with protons, carbon ions,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Particles gradually lose energy</a:t>
            </a:r>
            <a:r>
              <a:rPr lang="en-DE" dirty="0">
                <a:latin typeface="+mn-lt"/>
              </a:rPr>
              <a:t> </a:t>
            </a:r>
            <a:r>
              <a:rPr lang="en-DE" dirty="0">
                <a:latin typeface="+mn-lt"/>
                <a:cs typeface="Times New Roman" panose="02020603050405020304" pitchFamily="18" charset="0"/>
              </a:rPr>
              <a:t>↔ stopping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>
                <a:latin typeface="+mn-lt"/>
                <a:cs typeface="Times New Roman" panose="02020603050405020304" pitchFamily="18" charset="0"/>
              </a:rPr>
              <a:t>Dose maximum just before particle has lost all kinetic energy</a:t>
            </a:r>
          </a:p>
          <a:p>
            <a:r>
              <a:rPr lang="en-DE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de-DE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DE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topping power is crucial for treatment planning</a:t>
            </a:r>
            <a:endParaRPr lang="en-DE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0811FD-575E-42F9-B4EE-F63806D8789B}"/>
              </a:ext>
            </a:extLst>
          </p:cNvPr>
          <p:cNvGrpSpPr>
            <a:grpSpLocks noChangeAspect="1"/>
          </p:cNvGrpSpPr>
          <p:nvPr/>
        </p:nvGrpSpPr>
        <p:grpSpPr>
          <a:xfrm>
            <a:off x="5257888" y="349601"/>
            <a:ext cx="5152055" cy="2253760"/>
            <a:chOff x="368752" y="2192768"/>
            <a:chExt cx="3913411" cy="171191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243D1C2-04CE-4C34-984A-7E2C65DFB9B1}"/>
                </a:ext>
              </a:extLst>
            </p:cNvPr>
            <p:cNvGrpSpPr/>
            <p:nvPr/>
          </p:nvGrpSpPr>
          <p:grpSpPr>
            <a:xfrm>
              <a:off x="413245" y="2361004"/>
              <a:ext cx="3868918" cy="1543681"/>
              <a:chOff x="413245" y="2361004"/>
              <a:chExt cx="3868918" cy="15436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9B4033A-629F-4BB4-B7DD-2250909E7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32767" y="2361004"/>
                <a:ext cx="2749396" cy="1543681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1ADE6FB-BA15-4610-8608-387A06940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760201">
                <a:off x="413245" y="2469439"/>
                <a:ext cx="1714131" cy="296062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F96E834-9882-4846-9597-37B96EC4860B}"/>
                </a:ext>
              </a:extLst>
            </p:cNvPr>
            <p:cNvSpPr/>
            <p:nvPr/>
          </p:nvSpPr>
          <p:spPr>
            <a:xfrm rot="201533">
              <a:off x="368752" y="2192768"/>
              <a:ext cx="656690" cy="29869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DE" sz="1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7D7222-3C4E-4B10-AE46-5E9C494A887D}"/>
                </a:ext>
              </a:extLst>
            </p:cNvPr>
            <p:cNvSpPr txBox="1"/>
            <p:nvPr/>
          </p:nvSpPr>
          <p:spPr bwMode="gray">
            <a:xfrm rot="706916">
              <a:off x="447031" y="2436750"/>
              <a:ext cx="3204900" cy="53214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DE" dirty="0"/>
                <a:t>Particle b</a:t>
              </a:r>
              <a:r>
                <a:rPr lang="en-GB" dirty="0" err="1"/>
                <a:t>eam</a:t>
              </a:r>
              <a:endParaRPr lang="en-DE" dirty="0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8514F72-7146-9EDC-329F-56B60525DA20}"/>
              </a:ext>
            </a:extLst>
          </p:cNvPr>
          <p:cNvGrpSpPr/>
          <p:nvPr/>
        </p:nvGrpSpPr>
        <p:grpSpPr>
          <a:xfrm>
            <a:off x="7554351" y="2736474"/>
            <a:ext cx="4464201" cy="3245693"/>
            <a:chOff x="3963426" y="1250594"/>
            <a:chExt cx="4464201" cy="324569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1BB74AA-F11D-4976-A67D-A1D133D42F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63426" y="1684341"/>
              <a:ext cx="3317086" cy="2811946"/>
              <a:chOff x="6215599" y="3061342"/>
              <a:chExt cx="3317086" cy="2811946"/>
            </a:xfrm>
          </p:grpSpPr>
          <p:pic>
            <p:nvPicPr>
              <p:cNvPr id="19" name="Main graphic">
                <a:extLst>
                  <a:ext uri="{FF2B5EF4-FFF2-40B4-BE49-F238E27FC236}">
                    <a16:creationId xmlns:a16="http://schemas.microsoft.com/office/drawing/2014/main" id="{A0EC9B07-85DC-472F-AEAC-1A77861F1F1F}"/>
                  </a:ext>
                </a:extLst>
              </p:cNvPr>
              <p:cNvPicPr/>
              <p:nvPr/>
            </p:nvPicPr>
            <p:blipFill rotWithShape="1">
              <a:blip r:embed="rId5"/>
              <a:srcRect t="8031" r="53097"/>
              <a:stretch/>
            </p:blipFill>
            <p:spPr>
              <a:xfrm>
                <a:off x="6215599" y="3314300"/>
                <a:ext cx="2978378" cy="25589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BB61AA-5A6C-4E07-9F58-070F5D3F1D5C}"/>
                  </a:ext>
                </a:extLst>
              </p:cNvPr>
              <p:cNvSpPr txBox="1"/>
              <p:nvPr/>
            </p:nvSpPr>
            <p:spPr bwMode="gray">
              <a:xfrm rot="16200000">
                <a:off x="8209423" y="4062516"/>
                <a:ext cx="2324435" cy="322088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l"/>
                <a:r>
                  <a:rPr lang="en-GB" sz="1100" b="0" i="0" dirty="0">
                    <a:effectLst/>
                  </a:rPr>
                  <a:t>Lomax AJ. </a:t>
                </a:r>
                <a:r>
                  <a:rPr lang="en-GB" sz="1100" b="0" i="1" dirty="0">
                    <a:effectLst/>
                  </a:rPr>
                  <a:t>Br J </a:t>
                </a:r>
                <a:r>
                  <a:rPr lang="en-GB" sz="1100" b="0" i="1" dirty="0" err="1">
                    <a:effectLst/>
                  </a:rPr>
                  <a:t>Radiol</a:t>
                </a:r>
                <a:r>
                  <a:rPr lang="en-GB" sz="1100" b="0" i="0" dirty="0">
                    <a:effectLst/>
                  </a:rPr>
                  <a:t> 2020.</a:t>
                </a:r>
                <a:endParaRPr lang="en-DE" sz="1100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8E282C-CD6F-46F4-904D-46F6F7C322A3}"/>
                </a:ext>
              </a:extLst>
            </p:cNvPr>
            <p:cNvSpPr txBox="1"/>
            <p:nvPr/>
          </p:nvSpPr>
          <p:spPr bwMode="gray">
            <a:xfrm>
              <a:off x="6958423" y="1250594"/>
              <a:ext cx="1469204" cy="52398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GB" dirty="0">
                  <a:solidFill>
                    <a:srgbClr val="5E878F"/>
                  </a:solidFill>
                </a:rPr>
                <a:t>Bragg peak</a:t>
              </a:r>
              <a:endParaRPr lang="en-DE" dirty="0">
                <a:solidFill>
                  <a:srgbClr val="5E878F"/>
                </a:solidFill>
              </a:endParaRPr>
            </a:p>
          </p:txBody>
        </p: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4DA7C184-2B4D-4ED2-9CC2-4215917FECC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658922" y="1684338"/>
              <a:ext cx="942265" cy="352227"/>
            </a:xfrm>
            <a:prstGeom prst="curvedConnector3">
              <a:avLst/>
            </a:prstGeom>
            <a:ln w="3810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0475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C4D94661-3B42-27D8-ABAA-EFE32577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9206"/>
          </a:xfrm>
        </p:spPr>
        <p:txBody>
          <a:bodyPr/>
          <a:lstStyle/>
          <a:p>
            <a:r>
              <a:rPr lang="en-US" dirty="0"/>
              <a:t>What about inhomogeneous materials?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5C264-3C1A-4F6F-A5D0-FA05B9C4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CA5DB-31CD-417C-9A1B-AA57323F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9780AA6-13AD-8A23-1432-34776140B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D7BC5CF-EF7F-62EF-3249-675EAC649C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350963"/>
            <a:ext cx="6860624" cy="20639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Separate material into homogeneous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Independent parameters for each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Exploit beams of different energy crossing the same material</a:t>
            </a:r>
          </a:p>
          <a:p>
            <a:r>
              <a:rPr lang="en-US" dirty="0">
                <a:sym typeface="Wingdings" panose="05000000000000000000" pitchFamily="2" charset="2"/>
              </a:rPr>
              <a:t> Tradeoff between number of regions, size of regions and number of free parameters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D5004-0249-4A45-B738-F61EFA7859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C269EE-9193-4626-87B0-8B9A9A2F1B3C}"/>
              </a:ext>
            </a:extLst>
          </p:cNvPr>
          <p:cNvGrpSpPr>
            <a:grpSpLocks noChangeAspect="1"/>
          </p:cNvGrpSpPr>
          <p:nvPr/>
        </p:nvGrpSpPr>
        <p:grpSpPr>
          <a:xfrm>
            <a:off x="2195158" y="3477826"/>
            <a:ext cx="4879415" cy="2638889"/>
            <a:chOff x="2122937" y="2864156"/>
            <a:chExt cx="5201707" cy="281319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9980BE-5CDB-4AC5-A835-70FC1E146448}"/>
                </a:ext>
              </a:extLst>
            </p:cNvPr>
            <p:cNvSpPr/>
            <p:nvPr/>
          </p:nvSpPr>
          <p:spPr>
            <a:xfrm>
              <a:off x="2848738" y="3841104"/>
              <a:ext cx="4362450" cy="769618"/>
            </a:xfrm>
            <a:prstGeom prst="rect">
              <a:avLst/>
            </a:prstGeom>
            <a:solidFill>
              <a:srgbClr val="ECDA88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DE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F5E808C-30EE-44A5-8490-76C8A8E159A4}"/>
                </a:ext>
              </a:extLst>
            </p:cNvPr>
            <p:cNvGrpSpPr/>
            <p:nvPr/>
          </p:nvGrpSpPr>
          <p:grpSpPr>
            <a:xfrm>
              <a:off x="2122937" y="2864156"/>
              <a:ext cx="5201707" cy="2813191"/>
              <a:chOff x="2122937" y="2864156"/>
              <a:chExt cx="5201707" cy="281319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063B5B3-5608-41B2-AAEE-4713C6F1BBED}"/>
                  </a:ext>
                </a:extLst>
              </p:cNvPr>
              <p:cNvSpPr/>
              <p:nvPr/>
            </p:nvSpPr>
            <p:spPr>
              <a:xfrm>
                <a:off x="2852439" y="2933292"/>
                <a:ext cx="4362450" cy="630955"/>
              </a:xfrm>
              <a:prstGeom prst="rect">
                <a:avLst/>
              </a:prstGeom>
              <a:solidFill>
                <a:srgbClr val="ECDA88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DE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29278DC-3113-4BB7-A0A7-6879302A30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2398" t="52120"/>
              <a:stretch/>
            </p:blipFill>
            <p:spPr>
              <a:xfrm>
                <a:off x="2122937" y="2864156"/>
                <a:ext cx="5201707" cy="2813191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3F9ADB-A167-452F-84EA-981F9C481A58}"/>
              </a:ext>
            </a:extLst>
          </p:cNvPr>
          <p:cNvGrpSpPr/>
          <p:nvPr/>
        </p:nvGrpSpPr>
        <p:grpSpPr>
          <a:xfrm>
            <a:off x="7024325" y="14216"/>
            <a:ext cx="4951273" cy="6065463"/>
            <a:chOff x="7024325" y="14216"/>
            <a:chExt cx="4951273" cy="606546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8B4129-EBC1-430E-B9D2-50FC1EE03901}"/>
                </a:ext>
              </a:extLst>
            </p:cNvPr>
            <p:cNvSpPr/>
            <p:nvPr/>
          </p:nvSpPr>
          <p:spPr>
            <a:xfrm>
              <a:off x="10222746" y="900138"/>
              <a:ext cx="1275709" cy="4783193"/>
            </a:xfrm>
            <a:prstGeom prst="rect">
              <a:avLst/>
            </a:prstGeom>
            <a:solidFill>
              <a:srgbClr val="ECDA88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DE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5103CAD-E120-4773-88A7-69C1349A5D9A}"/>
                </a:ext>
              </a:extLst>
            </p:cNvPr>
            <p:cNvGrpSpPr/>
            <p:nvPr/>
          </p:nvGrpSpPr>
          <p:grpSpPr>
            <a:xfrm>
              <a:off x="7024325" y="14216"/>
              <a:ext cx="4951273" cy="6065463"/>
              <a:chOff x="7024325" y="14216"/>
              <a:chExt cx="4951273" cy="6065463"/>
            </a:xfrm>
          </p:grpSpPr>
          <p:sp>
            <p:nvSpPr>
              <p:cNvPr id="47" name="Trapezoid 46">
                <a:extLst>
                  <a:ext uri="{FF2B5EF4-FFF2-40B4-BE49-F238E27FC236}">
                    <a16:creationId xmlns:a16="http://schemas.microsoft.com/office/drawing/2014/main" id="{09044ED7-DEE6-43C0-AE2A-FEABAE651877}"/>
                  </a:ext>
                </a:extLst>
              </p:cNvPr>
              <p:cNvSpPr/>
              <p:nvPr/>
            </p:nvSpPr>
            <p:spPr>
              <a:xfrm rot="16200000">
                <a:off x="9840764" y="-877819"/>
                <a:ext cx="270573" cy="2763216"/>
              </a:xfrm>
              <a:prstGeom prst="trapezoid">
                <a:avLst/>
              </a:prstGeom>
              <a:solidFill>
                <a:srgbClr val="99AFAB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DE" sz="14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86F13B8-00CF-4509-AD69-48E472C3E40C}"/>
                  </a:ext>
                </a:extLst>
              </p:cNvPr>
              <p:cNvGrpSpPr/>
              <p:nvPr/>
            </p:nvGrpSpPr>
            <p:grpSpPr>
              <a:xfrm>
                <a:off x="7024325" y="14216"/>
                <a:ext cx="4951273" cy="6065463"/>
                <a:chOff x="7024325" y="14216"/>
                <a:chExt cx="4951273" cy="6065463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1EE251E-207D-45E9-A8D5-344D77CB1273}"/>
                    </a:ext>
                  </a:extLst>
                </p:cNvPr>
                <p:cNvSpPr/>
                <p:nvPr/>
              </p:nvSpPr>
              <p:spPr>
                <a:xfrm>
                  <a:off x="8543109" y="903503"/>
                  <a:ext cx="1116083" cy="4783193"/>
                </a:xfrm>
                <a:prstGeom prst="rect">
                  <a:avLst/>
                </a:prstGeom>
                <a:solidFill>
                  <a:srgbClr val="ECDA88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en-DE" sz="14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EE0BE8B7-CD32-4620-B9A3-7ABBB632C94E}"/>
                    </a:ext>
                  </a:extLst>
                </p:cNvPr>
                <p:cNvGrpSpPr/>
                <p:nvPr/>
              </p:nvGrpSpPr>
              <p:grpSpPr>
                <a:xfrm>
                  <a:off x="7024325" y="14216"/>
                  <a:ext cx="4951273" cy="6065463"/>
                  <a:chOff x="7024325" y="14216"/>
                  <a:chExt cx="4951273" cy="6065463"/>
                </a:xfrm>
              </p:grpSpPr>
              <p:pic>
                <p:nvPicPr>
                  <p:cNvPr id="26" name="Picture 14">
                    <a:extLst>
                      <a:ext uri="{FF2B5EF4-FFF2-40B4-BE49-F238E27FC236}">
                        <a16:creationId xmlns:a16="http://schemas.microsoft.com/office/drawing/2014/main" id="{4DD8655C-5AE2-4E7B-BB9A-105E5E9A84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67586"/>
                  <a:stretch/>
                </p:blipFill>
                <p:spPr>
                  <a:xfrm>
                    <a:off x="10222040" y="14216"/>
                    <a:ext cx="1276416" cy="919672"/>
                  </a:xfrm>
                  <a:prstGeom prst="rect">
                    <a:avLst/>
                  </a:prstGeom>
                </p:spPr>
              </p:pic>
              <p:grpSp>
                <p:nvGrpSpPr>
                  <p:cNvPr id="9" name="Gruppieren 28">
                    <a:extLst>
                      <a:ext uri="{FF2B5EF4-FFF2-40B4-BE49-F238E27FC236}">
                        <a16:creationId xmlns:a16="http://schemas.microsoft.com/office/drawing/2014/main" id="{0613C2A9-33CA-495D-8455-18C5ABB1404A}"/>
                      </a:ext>
                    </a:extLst>
                  </p:cNvPr>
                  <p:cNvGrpSpPr/>
                  <p:nvPr/>
                </p:nvGrpSpPr>
                <p:grpSpPr>
                  <a:xfrm>
                    <a:off x="7024325" y="55974"/>
                    <a:ext cx="4951273" cy="6023705"/>
                    <a:chOff x="7024325" y="55974"/>
                    <a:chExt cx="4951273" cy="6023705"/>
                  </a:xfrm>
                </p:grpSpPr>
                <p:grpSp>
                  <p:nvGrpSpPr>
                    <p:cNvPr id="10" name="Group 22">
                      <a:extLst>
                        <a:ext uri="{FF2B5EF4-FFF2-40B4-BE49-F238E27FC236}">
                          <a16:creationId xmlns:a16="http://schemas.microsoft.com/office/drawing/2014/main" id="{9FA0CB09-F11D-4707-B598-BE6531F9ECA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232261" y="55974"/>
                      <a:ext cx="4743337" cy="6023705"/>
                      <a:chOff x="7342202" y="0"/>
                      <a:chExt cx="4743337" cy="6023705"/>
                    </a:xfrm>
                  </p:grpSpPr>
                  <p:pic>
                    <p:nvPicPr>
                      <p:cNvPr id="16" name="Picture 9">
                        <a:extLst>
                          <a:ext uri="{FF2B5EF4-FFF2-40B4-BE49-F238E27FC236}">
                            <a16:creationId xmlns:a16="http://schemas.microsoft.com/office/drawing/2014/main" id="{555D03D9-5395-4480-8BCF-54C8DA10E4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 l="785" r="785"/>
                      <a:stretch/>
                    </p:blipFill>
                    <p:spPr>
                      <a:xfrm>
                        <a:off x="7448764" y="953136"/>
                        <a:ext cx="4619945" cy="252691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" name="Picture 9">
                        <a:extLst>
                          <a:ext uri="{FF2B5EF4-FFF2-40B4-BE49-F238E27FC236}">
                            <a16:creationId xmlns:a16="http://schemas.microsoft.com/office/drawing/2014/main" id="{F24176FD-640A-4749-AD55-49F31AD647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 l="308" r="755"/>
                      <a:stretch/>
                    </p:blipFill>
                    <p:spPr>
                      <a:xfrm>
                        <a:off x="7465594" y="3421853"/>
                        <a:ext cx="4619945" cy="2601852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8" name="Group 16">
                        <a:extLst>
                          <a:ext uri="{FF2B5EF4-FFF2-40B4-BE49-F238E27FC236}">
                            <a16:creationId xmlns:a16="http://schemas.microsoft.com/office/drawing/2014/main" id="{7F9F0AF7-DFEE-4B25-88CE-0C9B104177F0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7342202" y="0"/>
                        <a:ext cx="4257486" cy="847529"/>
                        <a:chOff x="1117140" y="4685017"/>
                        <a:chExt cx="6293086" cy="1252752"/>
                      </a:xfrm>
                    </p:grpSpPr>
                    <p:pic>
                      <p:nvPicPr>
                        <p:cNvPr id="21" name="Picture 14">
                          <a:extLst>
                            <a:ext uri="{FF2B5EF4-FFF2-40B4-BE49-F238E27FC236}">
                              <a16:creationId xmlns:a16="http://schemas.microsoft.com/office/drawing/2014/main" id="{7D7A7B0C-7BC0-49A2-AD57-51CCD73C4FE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4"/>
                        <a:srcRect l="-1" r="33124"/>
                        <a:stretch/>
                      </p:blipFill>
                      <p:spPr>
                        <a:xfrm>
                          <a:off x="1117140" y="4685017"/>
                          <a:ext cx="3587302" cy="1252752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2" name="Rectangle 15">
                          <a:extLst>
                            <a:ext uri="{FF2B5EF4-FFF2-40B4-BE49-F238E27FC236}">
                              <a16:creationId xmlns:a16="http://schemas.microsoft.com/office/drawing/2014/main" id="{C90D8402-62E6-4FA6-923B-7F1BB8C730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18423" y="4742546"/>
                          <a:ext cx="1191803" cy="348717"/>
                        </a:xfrm>
                        <a:prstGeom prst="rect">
                          <a:avLst/>
                        </a:prstGeom>
                        <a:solidFill>
                          <a:srgbClr val="ECDA88"/>
                        </a:solidFill>
                        <a:ln w="9525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108000" tIns="108000" rIns="108000" bIns="108000" rtlCol="0" anchor="ctr"/>
                        <a:lstStyle/>
                        <a:p>
                          <a:pPr marL="180000" indent="-180000" algn="l">
                            <a:lnSpc>
                              <a:spcPts val="1960"/>
                            </a:lnSpc>
                            <a:buClr>
                              <a:schemeClr val="accent1"/>
                            </a:buClr>
                            <a:buFont typeface="Wingdings" panose="05000000000000000000" pitchFamily="2" charset="2"/>
                            <a:buChar char="§"/>
                          </a:pPr>
                          <a:endParaRPr lang="en-DE" sz="14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" name="Textfeld 25">
                          <a:extLst>
                            <a:ext uri="{FF2B5EF4-FFF2-40B4-BE49-F238E27FC236}">
                              <a16:creationId xmlns:a16="http://schemas.microsoft.com/office/drawing/2014/main" id="{DE8E9C87-3979-4BAE-9D25-064F50DB7AFB}"/>
                            </a:ext>
                          </a:extLst>
                        </p:cNvPr>
                        <p:cNvSpPr txBox="1"/>
                        <p:nvPr/>
                      </p:nvSpPr>
                      <p:spPr bwMode="gray">
                        <a:xfrm>
                          <a:off x="7024325" y="540553"/>
                          <a:ext cx="930665" cy="194671"/>
                        </a:xfrm>
                        <a:prstGeom prst="rect">
                          <a:avLst/>
                        </a:prstGeom>
                      </p:spPr>
                      <p:txBody>
                        <a:bodyPr vert="horz" wrap="square" lIns="0" tIns="0" rIns="0" bIns="0" rtlCol="0" anchor="ctr">
                          <a:noAutofit/>
                        </a:bodyPr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DE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p:txBody>
                    </p:sp>
                  </mc:Choice>
                  <mc:Fallback xmlns="">
                    <p:sp>
                      <p:nvSpPr>
                        <p:cNvPr id="26" name="Textfeld 25">
                          <a:extLst>
                            <a:ext uri="{FF2B5EF4-FFF2-40B4-BE49-F238E27FC236}">
                              <a16:creationId xmlns:a16="http://schemas.microsoft.com/office/drawing/2014/main" id="{6BFE4EFC-FF1E-9123-A58F-2BEB2F335D9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 bwMode="gray">
                        <a:xfrm>
                          <a:off x="7024325" y="540553"/>
                          <a:ext cx="930665" cy="194671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t="-12500" b="-46875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de-D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2594096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E43B65A-A852-7C47-350E-CEEE13997142}"/>
              </a:ext>
            </a:extLst>
          </p:cNvPr>
          <p:cNvGrpSpPr/>
          <p:nvPr/>
        </p:nvGrpSpPr>
        <p:grpSpPr>
          <a:xfrm>
            <a:off x="7011321" y="3721602"/>
            <a:ext cx="5158264" cy="2403835"/>
            <a:chOff x="7011321" y="3721602"/>
            <a:chExt cx="5158264" cy="2403835"/>
          </a:xfrm>
        </p:grpSpPr>
        <p:pic>
          <p:nvPicPr>
            <p:cNvPr id="36866" name="Picture 2">
              <a:extLst>
                <a:ext uri="{FF2B5EF4-FFF2-40B4-BE49-F238E27FC236}">
                  <a16:creationId xmlns:a16="http://schemas.microsoft.com/office/drawing/2014/main" id="{335EEB25-CAA2-453E-9C61-561F28E07D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03"/>
            <a:stretch/>
          </p:blipFill>
          <p:spPr bwMode="auto">
            <a:xfrm>
              <a:off x="7011321" y="3721602"/>
              <a:ext cx="5137137" cy="2403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platzhalter 15">
              <a:extLst>
                <a:ext uri="{FF2B5EF4-FFF2-40B4-BE49-F238E27FC236}">
                  <a16:creationId xmlns:a16="http://schemas.microsoft.com/office/drawing/2014/main" id="{18C4BAE9-FC27-4D97-B8BB-FBF112080AA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24125" y="3913120"/>
              <a:ext cx="2945460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6600" b="0" i="0" kern="120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ts val="72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None/>
                <a:defRPr sz="8580" b="0" i="0" kern="120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i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ts val="2080"/>
                </a:lnSpc>
                <a:spcBef>
                  <a:spcPts val="208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400" b="0" i="0" kern="120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4pPr>
              <a:lvl5pPr marL="3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accent1"/>
                </a:buClr>
                <a:buFont typeface="+mj-lt"/>
                <a:buAutoNum type="arabicPeriod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+mj-lt"/>
                <a:buAutoNum type="alphaLcParenR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+mj-lt"/>
                <a:buAutoNum type="romanLcPeriod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 dirty="0">
                  <a:solidFill>
                    <a:schemeClr val="tx1"/>
                  </a:solidFill>
                </a:rPr>
                <a:t>Stopping power</a:t>
              </a:r>
              <a:endParaRPr lang="en-DE" sz="1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7BB4641-8D57-0AC6-E128-90927C64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3004D2-D0A9-562F-755A-72A6578D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E6E44D-5C14-F424-20E9-FB6C10AD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7803E7-27E5-4D24-07D7-09657B394B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6335979" cy="4392228"/>
          </a:xfrm>
        </p:spPr>
        <p:txBody>
          <a:bodyPr/>
          <a:lstStyle/>
          <a:p>
            <a:endParaRPr lang="en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1800" dirty="0"/>
              <a:t>PG emission in time and space can be reconstructed via </a:t>
            </a:r>
            <a:r>
              <a:rPr lang="en-DE" sz="1800" dirty="0">
                <a:solidFill>
                  <a:schemeClr val="tx2"/>
                </a:solidFill>
              </a:rPr>
              <a:t>Prompt Gamma Timing </a:t>
            </a:r>
            <a:r>
              <a:rPr lang="en-DE" dirty="0"/>
              <a:t>data from several detectors</a:t>
            </a:r>
            <a:r>
              <a:rPr lang="en-DE" sz="18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It </a:t>
            </a:r>
            <a:r>
              <a:rPr lang="en-DE" sz="1800" dirty="0"/>
              <a:t>reveals the </a:t>
            </a:r>
            <a:r>
              <a:rPr lang="en-DE" sz="1800" dirty="0">
                <a:solidFill>
                  <a:schemeClr val="tx2"/>
                </a:solidFill>
              </a:rPr>
              <a:t>average speed</a:t>
            </a:r>
            <a:r>
              <a:rPr lang="en-DE" sz="1800" dirty="0"/>
              <a:t> of the charged particles </a:t>
            </a:r>
            <a:r>
              <a:rPr lang="en-DE" sz="1800" dirty="0">
                <a:solidFill>
                  <a:schemeClr val="tx2"/>
                </a:solidFill>
              </a:rPr>
              <a:t>in the patient</a:t>
            </a:r>
            <a:r>
              <a:rPr lang="en-DE" sz="1800" dirty="0"/>
              <a:t> and by extension the </a:t>
            </a:r>
            <a:r>
              <a:rPr lang="en-DE" sz="1800" dirty="0">
                <a:solidFill>
                  <a:schemeClr val="tx2"/>
                </a:solidFill>
              </a:rPr>
              <a:t>stopping power </a:t>
            </a:r>
            <a:r>
              <a:rPr lang="en-DE" dirty="0"/>
              <a:t>during the irradiation</a:t>
            </a:r>
            <a:r>
              <a:rPr lang="en-DE" sz="18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1800" dirty="0"/>
              <a:t>Demonstrated using MC-simulations of homogeneous phantom.</a:t>
            </a:r>
          </a:p>
          <a:p>
            <a:r>
              <a:rPr lang="en-DE" sz="1800" dirty="0">
                <a:sym typeface="Wingdings" panose="05000000000000000000" pitchFamily="2" charset="2"/>
              </a:rPr>
              <a:t> </a:t>
            </a:r>
            <a:r>
              <a:rPr lang="en-DE" sz="1800" dirty="0"/>
              <a:t>Experimental validation and extension to inhomogeneous phantoms underway.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5E85EA8-48B2-D9FF-98FC-2417B4B81A18}"/>
              </a:ext>
            </a:extLst>
          </p:cNvPr>
          <p:cNvGrpSpPr/>
          <p:nvPr/>
        </p:nvGrpSpPr>
        <p:grpSpPr>
          <a:xfrm>
            <a:off x="3823240" y="17425"/>
            <a:ext cx="4271835" cy="2452350"/>
            <a:chOff x="3823240" y="17425"/>
            <a:chExt cx="4271835" cy="2452350"/>
          </a:xfrm>
        </p:grpSpPr>
        <p:pic>
          <p:nvPicPr>
            <p:cNvPr id="11" name="Grafik 2">
              <a:extLst>
                <a:ext uri="{FF2B5EF4-FFF2-40B4-BE49-F238E27FC236}">
                  <a16:creationId xmlns:a16="http://schemas.microsoft.com/office/drawing/2014/main" id="{42CE199E-55C1-45B0-AB89-7998C3425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23240" y="17425"/>
              <a:ext cx="4271835" cy="2452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platzhalter 15">
              <a:extLst>
                <a:ext uri="{FF2B5EF4-FFF2-40B4-BE49-F238E27FC236}">
                  <a16:creationId xmlns:a16="http://schemas.microsoft.com/office/drawing/2014/main" id="{2676420C-9F67-43D5-A88C-7BBAEEE3D43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414000" y="1767645"/>
              <a:ext cx="3522319" cy="64633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6600" b="0" i="0" kern="120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ts val="72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None/>
                <a:defRPr sz="8580" b="0" i="0" kern="120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i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ts val="2080"/>
                </a:lnSpc>
                <a:spcBef>
                  <a:spcPts val="208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400" b="0" i="0" kern="120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4pPr>
              <a:lvl5pPr marL="3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accent1"/>
                </a:buClr>
                <a:buFont typeface="+mj-lt"/>
                <a:buAutoNum type="arabicPeriod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+mj-lt"/>
                <a:buAutoNum type="alphaLcParenR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+mj-lt"/>
                <a:buAutoNum type="romanLcPeriod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9pPr>
            </a:lstStyle>
            <a:p>
              <a:pPr algn="just"/>
              <a:r>
                <a:rPr lang="en-GB" sz="1800" b="1" dirty="0">
                  <a:solidFill>
                    <a:schemeClr val="tx1"/>
                  </a:solidFill>
                </a:rPr>
                <a:t>Prompt Gamma Timing spectra</a:t>
              </a:r>
              <a:endParaRPr lang="en-DE" sz="1800" b="1" dirty="0">
                <a:solidFill>
                  <a:schemeClr val="tx1"/>
                </a:solidFill>
              </a:endParaRPr>
            </a:p>
            <a:p>
              <a:pPr algn="just"/>
              <a:endParaRPr lang="en-DE" sz="2400"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3C6D854-A353-496A-0F88-53ABD465BB76}"/>
              </a:ext>
            </a:extLst>
          </p:cNvPr>
          <p:cNvGrpSpPr/>
          <p:nvPr/>
        </p:nvGrpSpPr>
        <p:grpSpPr>
          <a:xfrm>
            <a:off x="8180435" y="16387"/>
            <a:ext cx="3946973" cy="2452350"/>
            <a:chOff x="4425681" y="41151"/>
            <a:chExt cx="3946973" cy="24523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0752B3-CE63-445C-A791-E82AC7948A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25681" y="41151"/>
              <a:ext cx="3946973" cy="2452350"/>
              <a:chOff x="4599849" y="41151"/>
              <a:chExt cx="3650685" cy="2268259"/>
            </a:xfrm>
          </p:grpSpPr>
          <p:pic>
            <p:nvPicPr>
              <p:cNvPr id="12" name="Grafik 3">
                <a:extLst>
                  <a:ext uri="{FF2B5EF4-FFF2-40B4-BE49-F238E27FC236}">
                    <a16:creationId xmlns:a16="http://schemas.microsoft.com/office/drawing/2014/main" id="{DDB66E37-487B-4354-9EF0-38FBD820A6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60"/>
              <a:stretch/>
            </p:blipFill>
            <p:spPr bwMode="auto">
              <a:xfrm>
                <a:off x="4599849" y="41151"/>
                <a:ext cx="3650685" cy="22682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9E313B-92F2-4A59-9796-002CC02F2820}"/>
                  </a:ext>
                </a:extLst>
              </p:cNvPr>
              <p:cNvSpPr/>
              <p:nvPr/>
            </p:nvSpPr>
            <p:spPr>
              <a:xfrm>
                <a:off x="5763658" y="247552"/>
                <a:ext cx="1740228" cy="2732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DE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Textplatzhalter 15">
              <a:extLst>
                <a:ext uri="{FF2B5EF4-FFF2-40B4-BE49-F238E27FC236}">
                  <a16:creationId xmlns:a16="http://schemas.microsoft.com/office/drawing/2014/main" id="{34FF26A0-4ACF-4D25-B206-81CD12955FC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003450" y="202460"/>
              <a:ext cx="2945460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6600" b="0" i="0" kern="120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ts val="72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None/>
                <a:defRPr sz="8580" b="0" i="0" kern="120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i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ts val="2080"/>
                </a:lnSpc>
                <a:spcBef>
                  <a:spcPts val="208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400" b="0" i="0" kern="120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4pPr>
              <a:lvl5pPr marL="3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accent1"/>
                </a:buClr>
                <a:buFont typeface="+mj-lt"/>
                <a:buAutoNum type="arabicPeriod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+mj-lt"/>
                <a:buAutoNum type="alphaLcParenR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+mj-lt"/>
                <a:buAutoNum type="romanLcPeriod"/>
                <a:defRPr sz="1400" b="0" i="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 dirty="0">
                  <a:solidFill>
                    <a:schemeClr val="tx1"/>
                  </a:solidFill>
                </a:rPr>
                <a:t>PG emission</a:t>
              </a:r>
              <a:br>
                <a:rPr lang="en-GB" sz="1800" b="1" dirty="0">
                  <a:solidFill>
                    <a:schemeClr val="tx1"/>
                  </a:solidFill>
                </a:rPr>
              </a:br>
              <a:r>
                <a:rPr lang="en-GB" sz="1800" b="1" dirty="0">
                  <a:solidFill>
                    <a:schemeClr val="tx1"/>
                  </a:solidFill>
                </a:rPr>
                <a:t>in time and space</a:t>
              </a:r>
              <a:endParaRPr lang="en-DE" sz="18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FCC3A741-619B-42EF-B87C-B013D56CC878}"/>
              </a:ext>
            </a:extLst>
          </p:cNvPr>
          <p:cNvCxnSpPr>
            <a:cxnSpLocks/>
          </p:cNvCxnSpPr>
          <p:nvPr/>
        </p:nvCxnSpPr>
        <p:spPr>
          <a:xfrm flipV="1">
            <a:off x="6443468" y="1213103"/>
            <a:ext cx="3378749" cy="504678"/>
          </a:xfrm>
          <a:prstGeom prst="curvedConnector3">
            <a:avLst/>
          </a:prstGeom>
          <a:ln w="63500" cap="rnd">
            <a:solidFill>
              <a:schemeClr val="tx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96B3F968-6584-46B7-BE84-1A6EAC22D823}"/>
              </a:ext>
            </a:extLst>
          </p:cNvPr>
          <p:cNvCxnSpPr>
            <a:cxnSpLocks/>
          </p:cNvCxnSpPr>
          <p:nvPr/>
        </p:nvCxnSpPr>
        <p:spPr>
          <a:xfrm rot="5400000">
            <a:off x="8089174" y="2666449"/>
            <a:ext cx="3047333" cy="716953"/>
          </a:xfrm>
          <a:prstGeom prst="curvedConnector3">
            <a:avLst/>
          </a:prstGeom>
          <a:ln w="63500">
            <a:solidFill>
              <a:schemeClr val="tx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15">
            <a:extLst>
              <a:ext uri="{FF2B5EF4-FFF2-40B4-BE49-F238E27FC236}">
                <a16:creationId xmlns:a16="http://schemas.microsoft.com/office/drawing/2014/main" id="{B2564935-4606-43D4-9393-2D635E81B0DA}"/>
              </a:ext>
            </a:extLst>
          </p:cNvPr>
          <p:cNvSpPr txBox="1">
            <a:spLocks/>
          </p:cNvSpPr>
          <p:nvPr/>
        </p:nvSpPr>
        <p:spPr bwMode="gray">
          <a:xfrm rot="21078830">
            <a:off x="7435857" y="1280320"/>
            <a:ext cx="1955457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72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858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chemeClr val="tx2"/>
                </a:solidFill>
              </a:rPr>
              <a:t>Reconstruction</a:t>
            </a:r>
            <a:endParaRPr lang="en-DE" sz="1800" b="1" dirty="0">
              <a:solidFill>
                <a:schemeClr val="tx2"/>
              </a:solidFill>
            </a:endParaRPr>
          </a:p>
        </p:txBody>
      </p:sp>
      <p:sp>
        <p:nvSpPr>
          <p:cNvPr id="25" name="Textplatzhalter 15">
            <a:extLst>
              <a:ext uri="{FF2B5EF4-FFF2-40B4-BE49-F238E27FC236}">
                <a16:creationId xmlns:a16="http://schemas.microsoft.com/office/drawing/2014/main" id="{FCF61F44-B488-42AB-97F4-E1EE62A75C0F}"/>
              </a:ext>
            </a:extLst>
          </p:cNvPr>
          <p:cNvSpPr txBox="1">
            <a:spLocks/>
          </p:cNvSpPr>
          <p:nvPr/>
        </p:nvSpPr>
        <p:spPr bwMode="gray">
          <a:xfrm rot="20216347">
            <a:off x="9676266" y="2858511"/>
            <a:ext cx="1109336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72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858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i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chemeClr val="tx2"/>
                </a:solidFill>
              </a:rPr>
              <a:t>Motion fit</a:t>
            </a:r>
            <a:endParaRPr lang="en-DE" sz="1800" b="1" dirty="0">
              <a:solidFill>
                <a:schemeClr val="tx2"/>
              </a:solidFill>
            </a:endParaRP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EA0DDF7A-4E1B-C7C7-BA76-3F00E7309C1D}"/>
              </a:ext>
            </a:extLst>
          </p:cNvPr>
          <p:cNvSpPr txBox="1"/>
          <p:nvPr/>
        </p:nvSpPr>
        <p:spPr>
          <a:xfrm>
            <a:off x="9971314" y="6060109"/>
            <a:ext cx="2234259" cy="34996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sz="900" dirty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  <a:t>Reproduced from Ferrero, Werner et al. Frontiers in Physics 2022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37AA4D6-852E-73B6-3CB8-07227A8AF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DE" sz="2400" b="1" dirty="0"/>
              <a:t>Conclusion &amp; Outlook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65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CDC082-012F-4E61-858B-C0FB30EFD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479424" y="2337858"/>
            <a:ext cx="11233149" cy="1739259"/>
          </a:xfrm>
        </p:spPr>
        <p:txBody>
          <a:bodyPr lIns="0"/>
          <a:lstStyle/>
          <a:p>
            <a:pPr>
              <a:lnSpc>
                <a:spcPct val="110000"/>
              </a:lnSpc>
            </a:pPr>
            <a:r>
              <a:rPr lang="en-DE" sz="2400" b="1" dirty="0">
                <a:solidFill>
                  <a:prstClr val="white"/>
                </a:solidFill>
                <a:latin typeface="+mj-lt"/>
              </a:rPr>
              <a:t>Thanks to</a:t>
            </a:r>
          </a:p>
          <a:p>
            <a:pPr>
              <a:lnSpc>
                <a:spcPct val="110000"/>
              </a:lnSpc>
            </a:pPr>
            <a:r>
              <a:rPr kumimoji="0" lang="en-DE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Nuclear imaging group – Institute of Medical Engineering, Universität </a:t>
            </a:r>
            <a:r>
              <a:rPr kumimoji="0" lang="en-DE" sz="16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zu</a:t>
            </a:r>
            <a:r>
              <a:rPr kumimoji="0" lang="en-DE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Lübeck</a:t>
            </a:r>
          </a:p>
          <a:p>
            <a:pPr>
              <a:lnSpc>
                <a:spcPct val="110000"/>
              </a:lnSpc>
            </a:pPr>
            <a:r>
              <a:rPr lang="en-DE" sz="1600" dirty="0">
                <a:solidFill>
                  <a:srgbClr val="FFFFFF"/>
                </a:solidFill>
              </a:rPr>
              <a:t>Medical Physics group – INFN Torino and Department of Physics,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Universitá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degli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Studi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di Torino</a:t>
            </a:r>
            <a:endParaRPr kumimoji="0" lang="en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>
              <a:lnSpc>
                <a:spcPct val="110000"/>
              </a:lnSpc>
            </a:pPr>
            <a:r>
              <a:rPr kumimoji="0" lang="en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Staff of </a:t>
            </a:r>
            <a:r>
              <a:rPr lang="en-DE" sz="1600" dirty="0">
                <a:solidFill>
                  <a:srgbClr val="FFFFFF"/>
                </a:solidFill>
              </a:rPr>
              <a:t>the </a:t>
            </a:r>
            <a:r>
              <a:rPr lang="it-IT" sz="1600" dirty="0">
                <a:solidFill>
                  <a:srgbClr val="FFFFFF"/>
                </a:solidFill>
              </a:rPr>
              <a:t>National Center of </a:t>
            </a:r>
            <a:r>
              <a:rPr lang="it-IT" sz="1600" dirty="0" err="1">
                <a:solidFill>
                  <a:srgbClr val="FFFFFF"/>
                </a:solidFill>
              </a:rPr>
              <a:t>Oncological</a:t>
            </a:r>
            <a:r>
              <a:rPr lang="it-IT" sz="1600" dirty="0">
                <a:solidFill>
                  <a:srgbClr val="FFFFFF"/>
                </a:solidFill>
              </a:rPr>
              <a:t> </a:t>
            </a:r>
            <a:r>
              <a:rPr lang="it-IT" sz="1600" dirty="0" err="1">
                <a:solidFill>
                  <a:srgbClr val="FFFFFF"/>
                </a:solidFill>
              </a:rPr>
              <a:t>Hadrontherapy</a:t>
            </a:r>
            <a:r>
              <a:rPr lang="it-IT" sz="1600" dirty="0">
                <a:solidFill>
                  <a:srgbClr val="FFFFFF"/>
                </a:solidFill>
              </a:rPr>
              <a:t>, Fondazione CNAO, Pavia</a:t>
            </a:r>
            <a:br>
              <a:rPr lang="it-IT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Dr. Fernando </a:t>
            </a:r>
            <a:r>
              <a:rPr lang="en-US" sz="1600" dirty="0" err="1">
                <a:solidFill>
                  <a:srgbClr val="FFFFFF"/>
                </a:solidFill>
              </a:rPr>
              <a:t>Hueso</a:t>
            </a:r>
            <a:r>
              <a:rPr lang="en-US" sz="1600" dirty="0">
                <a:solidFill>
                  <a:srgbClr val="FFFFFF"/>
                </a:solidFill>
              </a:rPr>
              <a:t>-González</a:t>
            </a:r>
            <a:r>
              <a:rPr lang="en-DE" sz="1600" dirty="0">
                <a:solidFill>
                  <a:srgbClr val="FFFFFF"/>
                </a:solidFill>
              </a:rPr>
              <a:t> – </a:t>
            </a:r>
            <a:r>
              <a:rPr lang="en-US" sz="1600" dirty="0">
                <a:solidFill>
                  <a:srgbClr val="FFFFFF"/>
                </a:solidFill>
              </a:rPr>
              <a:t>Instituto de </a:t>
            </a:r>
            <a:r>
              <a:rPr lang="en-US" sz="1600" dirty="0" err="1">
                <a:solidFill>
                  <a:srgbClr val="FFFFFF"/>
                </a:solidFill>
              </a:rPr>
              <a:t>Física</a:t>
            </a:r>
            <a:r>
              <a:rPr lang="en-US" sz="1600" dirty="0">
                <a:solidFill>
                  <a:srgbClr val="FFFFFF"/>
                </a:solidFill>
              </a:rPr>
              <a:t> Corpuscular IFIC</a:t>
            </a:r>
            <a:r>
              <a:rPr lang="en-DE" sz="1600" dirty="0">
                <a:solidFill>
                  <a:srgbClr val="FFFFFF"/>
                </a:solidFill>
              </a:rPr>
              <a:t> Valencia</a:t>
            </a:r>
          </a:p>
          <a:p>
            <a:pPr>
              <a:lnSpc>
                <a:spcPct val="110000"/>
              </a:lnSpc>
            </a:pP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30E0F-8949-4CE7-937F-D0C3700A31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1501D-6CDA-4F9C-9101-E88C43EED43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459AE-5CC8-483C-928D-A4AB198AAE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8EF478-DFAD-D4ED-2126-EA0E2CEA1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114" y="-78221"/>
            <a:ext cx="3744886" cy="1130532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F3C242-A3F3-467B-AFAA-7E624461D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927" y="1011233"/>
            <a:ext cx="1315848" cy="95421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B095B50-5EF6-8BB4-F0A6-A7A1D2821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318" y="4718"/>
            <a:ext cx="3223363" cy="1047593"/>
          </a:xfrm>
          <a:prstGeom prst="rect">
            <a:avLst/>
          </a:prstGeom>
        </p:spPr>
      </p:pic>
      <p:pic>
        <p:nvPicPr>
          <p:cNvPr id="7" name="Grafik 6" descr="Ein Bild, das Text, Schrift, Screenshot, Visitenkarte enthält.&#10;&#10;Automatisch generierte Beschreibung">
            <a:extLst>
              <a:ext uri="{FF2B5EF4-FFF2-40B4-BE49-F238E27FC236}">
                <a16:creationId xmlns:a16="http://schemas.microsoft.com/office/drawing/2014/main" id="{ABEE4AF2-FC8C-4D99-CF2C-80DD90DAC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8" y="0"/>
            <a:ext cx="2886086" cy="1052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Ein Bild, das Text, Schrift, Screenshot, Grafikdesign enthält.&#10;&#10;Automatisch generierte Beschreibung">
            <a:extLst>
              <a:ext uri="{FF2B5EF4-FFF2-40B4-BE49-F238E27FC236}">
                <a16:creationId xmlns:a16="http://schemas.microsoft.com/office/drawing/2014/main" id="{CC32DE1A-B2A7-998E-DA38-0DF36A02D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9898" cy="1052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D9DBE627-F6BE-94C6-7BEF-78EF6C0998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82" t="36101" r="17868"/>
          <a:stretch/>
        </p:blipFill>
        <p:spPr>
          <a:xfrm>
            <a:off x="4183893" y="4199907"/>
            <a:ext cx="3566499" cy="2672738"/>
          </a:xfrm>
          <a:prstGeom prst="rect">
            <a:avLst/>
          </a:prstGeom>
        </p:spPr>
      </p:pic>
      <p:pic>
        <p:nvPicPr>
          <p:cNvPr id="12" name="Bildplatzhalter 7">
            <a:extLst>
              <a:ext uri="{FF2B5EF4-FFF2-40B4-BE49-F238E27FC236}">
                <a16:creationId xmlns:a16="http://schemas.microsoft.com/office/drawing/2014/main" id="{430F6F4E-DBA7-E5BB-BE68-2EDCBACE58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642" t="36666" b="12500"/>
          <a:stretch/>
        </p:blipFill>
        <p:spPr>
          <a:xfrm>
            <a:off x="7750392" y="4199907"/>
            <a:ext cx="4441608" cy="26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58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15523-165B-16D4-8D0D-953F5FB0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Motion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relativistic</a:t>
            </a:r>
            <a:r>
              <a:rPr lang="de-DE" dirty="0"/>
              <a:t> </a:t>
            </a:r>
            <a:r>
              <a:rPr lang="de-DE" dirty="0" err="1"/>
              <a:t>charged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6256C5-B466-C503-7C1B-C1EDADD3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195C4B-BA0D-1D5A-2106-D8D35BF6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6A4DDC-87B9-56E6-039C-B6358A40B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DE" dirty="0"/>
              <a:t>Slowing down in electron cloud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D34F155-1A80-2748-3053-DBEA0CC3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763447" cy="25446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Dominated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electronic </a:t>
            </a:r>
            <a:r>
              <a:rPr lang="de-DE" dirty="0" err="1"/>
              <a:t>stopping</a:t>
            </a:r>
            <a:r>
              <a:rPr lang="de-DE" dirty="0"/>
              <a:t>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Bethe-Bloch </a:t>
            </a:r>
            <a:r>
              <a:rPr lang="de-DE" dirty="0" err="1"/>
              <a:t>equation</a:t>
            </a:r>
            <a:endParaRPr lang="de-DE" dirty="0"/>
          </a:p>
          <a:p>
            <a:pPr lvl="1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Dominated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sharp </a:t>
            </a:r>
            <a:r>
              <a:rPr lang="de-DE" dirty="0" err="1"/>
              <a:t>stopping</a:t>
            </a:r>
            <a:r>
              <a:rPr lang="de-DE" dirty="0"/>
              <a:t> power </a:t>
            </a:r>
            <a:r>
              <a:rPr lang="de-DE" dirty="0" err="1"/>
              <a:t>increase</a:t>
            </a:r>
            <a:r>
              <a:rPr lang="de-DE" dirty="0"/>
              <a:t> at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0A4974E-EFF7-14A3-F085-66702A6673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5AC6AF-7C57-4AAC-BA67-F920AA5D7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87" y="2599948"/>
            <a:ext cx="5607259" cy="58388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477F496-B165-7CD8-3917-A6BA10556C6D}"/>
              </a:ext>
            </a:extLst>
          </p:cNvPr>
          <p:cNvGrpSpPr/>
          <p:nvPr/>
        </p:nvGrpSpPr>
        <p:grpSpPr>
          <a:xfrm>
            <a:off x="12927350" y="2599948"/>
            <a:ext cx="4634551" cy="3581244"/>
            <a:chOff x="3960331" y="2843815"/>
            <a:chExt cx="4634551" cy="3581244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B456C0BF-D8D2-7D7C-E102-CFE36D01A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0331" y="2843815"/>
              <a:ext cx="4634551" cy="3581244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03A8675-8555-921F-91A3-3CDC2A595E07}"/>
                </a:ext>
              </a:extLst>
            </p:cNvPr>
            <p:cNvSpPr txBox="1"/>
            <p:nvPr/>
          </p:nvSpPr>
          <p:spPr bwMode="gray">
            <a:xfrm>
              <a:off x="4134837" y="6001481"/>
              <a:ext cx="42855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sz="1200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https://physics.nist.gov/PhysRefData/Star/Text/PSTAR.html</a:t>
              </a:r>
              <a:endParaRPr lang="en-GB" sz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E2473CE-C738-42DD-92BE-E26905AF03BE}"/>
              </a:ext>
            </a:extLst>
          </p:cNvPr>
          <p:cNvGrpSpPr/>
          <p:nvPr/>
        </p:nvGrpSpPr>
        <p:grpSpPr>
          <a:xfrm>
            <a:off x="7102086" y="55974"/>
            <a:ext cx="4766677" cy="6023705"/>
            <a:chOff x="7373952" y="0"/>
            <a:chExt cx="4766677" cy="60237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0D02F9-C429-4797-97EF-5DF369689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263" b="51340"/>
            <a:stretch/>
          </p:blipFill>
          <p:spPr>
            <a:xfrm>
              <a:off x="7448764" y="953136"/>
              <a:ext cx="4619945" cy="2526917"/>
            </a:xfrm>
            <a:prstGeom prst="rect">
              <a:avLst/>
            </a:prstGeom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49C9B799-B743-7A55-ABCF-E30E0109E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9897" r="51739"/>
            <a:stretch/>
          </p:blipFill>
          <p:spPr>
            <a:xfrm>
              <a:off x="7469940" y="3421853"/>
              <a:ext cx="4670689" cy="260185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DE1A71-FCB1-4585-9B16-01DB93EF9B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73952" y="0"/>
              <a:ext cx="3628993" cy="847529"/>
              <a:chOff x="1164070" y="4685017"/>
              <a:chExt cx="5364096" cy="125275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2865D2D-747D-4D97-9140-26A0C3F47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64070" y="4685017"/>
                <a:ext cx="5364096" cy="1252752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8D05446-C85E-40B2-86FD-E29A93609F70}"/>
                  </a:ext>
                </a:extLst>
              </p:cNvPr>
              <p:cNvSpPr/>
              <p:nvPr/>
            </p:nvSpPr>
            <p:spPr>
              <a:xfrm>
                <a:off x="5311739" y="4795838"/>
                <a:ext cx="1191803" cy="348717"/>
              </a:xfrm>
              <a:prstGeom prst="rect">
                <a:avLst/>
              </a:prstGeom>
              <a:solidFill>
                <a:srgbClr val="ECDA88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DE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1E4324-419E-4104-A821-DDE346F75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1099" y="74974"/>
              <a:ext cx="0" cy="5511910"/>
            </a:xfrm>
            <a:prstGeom prst="line">
              <a:avLst/>
            </a:prstGeom>
            <a:ln w="25400">
              <a:solidFill>
                <a:srgbClr val="5F93A0">
                  <a:alpha val="56000"/>
                </a:srgb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2397A0-BABA-4B47-AC71-340F49810D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2202" y="74974"/>
              <a:ext cx="0" cy="5511910"/>
            </a:xfrm>
            <a:prstGeom prst="line">
              <a:avLst/>
            </a:prstGeom>
            <a:ln w="25400">
              <a:solidFill>
                <a:srgbClr val="5F93A0">
                  <a:alpha val="56000"/>
                </a:srgb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73422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127CF-3117-4D0C-A135-5551E0BD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9206"/>
          </a:xfrm>
        </p:spPr>
        <p:txBody>
          <a:bodyPr/>
          <a:lstStyle/>
          <a:p>
            <a:r>
              <a:rPr lang="en-GB" dirty="0"/>
              <a:t>Details on the particle motion model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241B2-F7F0-4442-B3B4-938C8BDD3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C4CA6-D903-498A-ADCA-FE8D9F69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AC2E4-707A-498D-BF20-6DBC8E49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1434E3-65DC-4596-B764-AFFCAB890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/>
              <a:t>Calculating time and position profiles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7448456D-697C-49CD-A9B4-1EADDD3F320D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54680" y="4694761"/>
                <a:ext cx="5698314" cy="1095428"/>
              </a:xfrm>
            </p:spPr>
            <p:txBody>
              <a:bodyPr/>
              <a:lstStyle/>
              <a:p>
                <a:pPr>
                  <a:spcAft>
                    <a:spcPts val="0"/>
                  </a:spcAft>
                </a:pPr>
                <a:r>
                  <a:rPr lang="en-GB" dirty="0"/>
                  <a:t>Position</a:t>
                </a:r>
              </a:p>
              <a:p>
                <a:pPr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GB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7448456D-697C-49CD-A9B4-1EADDD3F32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54680" y="4694761"/>
                <a:ext cx="5698314" cy="1095428"/>
              </a:xfrm>
              <a:blipFill>
                <a:blip r:embed="rId2"/>
                <a:stretch>
                  <a:fillRect l="-2570" t="-6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15EE02B-E06F-4093-8C4B-A9BC54025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4" t="16932" b="24130"/>
          <a:stretch/>
        </p:blipFill>
        <p:spPr>
          <a:xfrm>
            <a:off x="909276" y="1442962"/>
            <a:ext cx="3665714" cy="12554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6663A-667F-4176-8E7C-53C43F9D0737}"/>
              </a:ext>
            </a:extLst>
          </p:cNvPr>
          <p:cNvGrpSpPr/>
          <p:nvPr/>
        </p:nvGrpSpPr>
        <p:grpSpPr>
          <a:xfrm>
            <a:off x="681459" y="3403694"/>
            <a:ext cx="10792990" cy="971532"/>
            <a:chOff x="287314" y="4132470"/>
            <a:chExt cx="10792990" cy="9715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F48B13-1BA4-46FD-B4D9-C88CFE22C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83638" y="4132470"/>
              <a:ext cx="6996666" cy="7592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DFF502-1013-4CD5-AF4D-AD5AB0534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314" y="4132470"/>
              <a:ext cx="3796324" cy="971532"/>
            </a:xfrm>
            <a:prstGeom prst="rect">
              <a:avLst/>
            </a:prstGeom>
          </p:spPr>
        </p:pic>
      </p:grp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FF64EA9-89BB-4A59-B082-2FF232754766}"/>
              </a:ext>
            </a:extLst>
          </p:cNvPr>
          <p:cNvSpPr txBox="1">
            <a:spLocks/>
          </p:cNvSpPr>
          <p:nvPr/>
        </p:nvSpPr>
        <p:spPr bwMode="gray">
          <a:xfrm>
            <a:off x="479425" y="3017095"/>
            <a:ext cx="11233150" cy="28078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8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6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Time:</a:t>
            </a:r>
            <a:endParaRPr lang="en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0D0CDE-E923-4AFA-B56F-849CCCEBD1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08" b="69869"/>
          <a:stretch/>
        </p:blipFill>
        <p:spPr>
          <a:xfrm>
            <a:off x="6256202" y="1200959"/>
            <a:ext cx="4062789" cy="2104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96F65F-CB57-47C2-84CC-2FFB44D3CF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855" b="70287"/>
          <a:stretch/>
        </p:blipFill>
        <p:spPr>
          <a:xfrm>
            <a:off x="6364322" y="4094749"/>
            <a:ext cx="3846551" cy="2018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5C0212-3DEA-4E23-879E-34E024D31FF5}"/>
                  </a:ext>
                </a:extLst>
              </p:cNvPr>
              <p:cNvSpPr txBox="1"/>
              <p:nvPr/>
            </p:nvSpPr>
            <p:spPr bwMode="gray">
              <a:xfrm>
                <a:off x="7064315" y="4404145"/>
                <a:ext cx="1247775" cy="197309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=2.5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5C0212-3DEA-4E23-879E-34E024D31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064315" y="4404145"/>
                <a:ext cx="1247775" cy="197309"/>
              </a:xfrm>
              <a:prstGeom prst="rect">
                <a:avLst/>
              </a:prstGeom>
              <a:blipFill>
                <a:blip r:embed="rId7"/>
                <a:stretch>
                  <a:fillRect l="-1951" t="-12121" r="-1463" b="-575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8">
            <a:extLst>
              <a:ext uri="{FF2B5EF4-FFF2-40B4-BE49-F238E27FC236}">
                <a16:creationId xmlns:a16="http://schemas.microsoft.com/office/drawing/2014/main" id="{2D50DCA6-9E2A-9B08-3E6A-783DAD95E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2" t="74013"/>
          <a:stretch/>
        </p:blipFill>
        <p:spPr>
          <a:xfrm>
            <a:off x="1642234" y="2960668"/>
            <a:ext cx="3323205" cy="55354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87D579C-9067-FE2B-0645-31563B025975}"/>
              </a:ext>
            </a:extLst>
          </p:cNvPr>
          <p:cNvSpPr txBox="1"/>
          <p:nvPr/>
        </p:nvSpPr>
        <p:spPr bwMode="gray">
          <a:xfrm>
            <a:off x="2958863" y="1515529"/>
            <a:ext cx="1486733" cy="24231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de-DE" dirty="0"/>
              <a:t>(Bortfeld 1997)</a:t>
            </a:r>
          </a:p>
        </p:txBody>
      </p:sp>
    </p:spTree>
    <p:extLst>
      <p:ext uri="{BB962C8B-B14F-4D97-AF65-F5344CB8AC3E}">
        <p14:creationId xmlns:p14="http://schemas.microsoft.com/office/powerpoint/2010/main" val="1556563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78C3-D0DE-4762-A5F6-C5B613F5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GB" dirty="0"/>
              <a:t>How do we fit a 1D-function to a 2D distribution?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5EA3B-94A3-45BE-B2B0-7F73A16D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8367E-C06F-4319-A57F-7A9DE4C6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110D0-F82F-4ACA-84FA-9F5259E7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</a:t>
            </a:r>
            <a:r>
              <a:rPr lang="en-DE"/>
              <a:t>lide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E9CBAC-543F-4076-BDC1-93107E256F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F3BC69-0259-434C-BDAB-8C6B6D631B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932791"/>
          </a:xfrm>
        </p:spPr>
        <p:txBody>
          <a:bodyPr/>
          <a:lstStyle/>
          <a:p>
            <a:r>
              <a:rPr lang="en-GB" dirty="0"/>
              <a:t>After reconstruction: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Calculate COG of each </a:t>
            </a:r>
            <a:r>
              <a:rPr lang="en-GB" dirty="0" err="1"/>
              <a:t>timebin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Range </a:t>
            </a:r>
            <a:r>
              <a:rPr lang="en-GB" dirty="0">
                <a:sym typeface="Wingdings" panose="05000000000000000000" pitchFamily="2" charset="2"/>
              </a:rPr>
              <a:t> last COG with emission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over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Fit motion-function to COG-Time pairs</a:t>
            </a:r>
            <a:endParaRPr lang="en-D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8C381-D037-437E-BC81-0B8CDF9EA9B9}"/>
              </a:ext>
            </a:extLst>
          </p:cNvPr>
          <p:cNvGrpSpPr>
            <a:grpSpLocks noChangeAspect="1"/>
          </p:cNvGrpSpPr>
          <p:nvPr/>
        </p:nvGrpSpPr>
        <p:grpSpPr>
          <a:xfrm>
            <a:off x="5136210" y="1491914"/>
            <a:ext cx="6806378" cy="4228968"/>
            <a:chOff x="4599849" y="41151"/>
            <a:chExt cx="3650685" cy="2268259"/>
          </a:xfrm>
        </p:grpSpPr>
        <p:pic>
          <p:nvPicPr>
            <p:cNvPr id="11" name="Grafik 3">
              <a:extLst>
                <a:ext uri="{FF2B5EF4-FFF2-40B4-BE49-F238E27FC236}">
                  <a16:creationId xmlns:a16="http://schemas.microsoft.com/office/drawing/2014/main" id="{FE161F7C-6C77-4C55-8887-40019722B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0"/>
            <a:stretch/>
          </p:blipFill>
          <p:spPr bwMode="auto">
            <a:xfrm>
              <a:off x="4599849" y="41151"/>
              <a:ext cx="3650685" cy="22682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DC6808-2BC0-4E72-AAF2-CCEE90A6E74C}"/>
                </a:ext>
              </a:extLst>
            </p:cNvPr>
            <p:cNvSpPr/>
            <p:nvPr/>
          </p:nvSpPr>
          <p:spPr>
            <a:xfrm>
              <a:off x="5763658" y="247552"/>
              <a:ext cx="1740228" cy="27326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DE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747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77744-E288-A118-14F4-1F0645F4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Interactions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charged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matter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55F516-BDDA-A2E5-491E-6BD7260F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47AB97-756A-D0DC-5C67-C77202BA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5BA2A4B-A633-1FAA-F099-D25BCC0A8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588C5F-E1E5-7516-40B5-1937620859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6268D7B-7370-4554-BF96-52B0F59BA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99562DF-3B14-A4F0-4829-C4EA010811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7F968BC-4F7B-E899-DF42-804405877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743659"/>
              </p:ext>
            </p:extLst>
          </p:nvPr>
        </p:nvGraphicFramePr>
        <p:xfrm>
          <a:off x="478199" y="1394233"/>
          <a:ext cx="5795957" cy="4973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40DD05CD-E54B-33CE-584B-FBF8B844D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156" y="1254652"/>
            <a:ext cx="5917844" cy="45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56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15523-165B-16D4-8D0D-953F5FB0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 err="1"/>
              <a:t>Spatiotemporal</a:t>
            </a:r>
            <a:r>
              <a:rPr lang="de-DE" dirty="0"/>
              <a:t> PG </a:t>
            </a:r>
            <a:r>
              <a:rPr lang="de-DE" dirty="0" err="1"/>
              <a:t>emission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6256C5-B466-C503-7C1B-C1EDADD3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195C4B-BA0D-1D5A-2106-D8D35BF6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6A4DDC-87B9-56E6-039C-B6358A40B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FD34F155-1A80-2748-3053-DBEA0CC3138B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11233150" cy="1278620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Gamma </a:t>
                </a:r>
                <a:r>
                  <a:rPr lang="de-DE" dirty="0" err="1"/>
                  <a:t>radiation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nuclear</a:t>
                </a:r>
                <a:r>
                  <a:rPr lang="de-DE" dirty="0"/>
                  <a:t> </a:t>
                </a:r>
                <a:r>
                  <a:rPr lang="de-DE" dirty="0" err="1"/>
                  <a:t>interactions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Emission </a:t>
                </a:r>
                <a:r>
                  <a:rPr lang="de-DE" dirty="0" err="1"/>
                  <a:t>within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de-DE" dirty="0"/>
                  <a:t>100 ps after </a:t>
                </a:r>
                <a:r>
                  <a:rPr lang="de-DE" dirty="0" err="1"/>
                  <a:t>interaction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Energies ranging </a:t>
                </a:r>
                <a:r>
                  <a:rPr lang="de-DE" dirty="0" err="1"/>
                  <a:t>up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15 MeV</a:t>
                </a:r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FD34F155-1A80-2748-3053-DBEA0CC313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11233150" cy="1278620"/>
              </a:xfrm>
              <a:blipFill>
                <a:blip r:embed="rId2"/>
                <a:stretch>
                  <a:fillRect l="-1031" t="-4762" b="-8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0A4974E-EFF7-14A3-F085-66702A6673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C6CB9-AC2F-432C-81E5-0A174B6D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508" y="2023731"/>
            <a:ext cx="5798860" cy="4033424"/>
          </a:xfrm>
          <a:prstGeom prst="rect">
            <a:avLst/>
          </a:prstGeom>
        </p:spPr>
      </p:pic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E7A29009-B059-43D9-B12A-496092A885A9}"/>
              </a:ext>
            </a:extLst>
          </p:cNvPr>
          <p:cNvSpPr txBox="1">
            <a:spLocks/>
          </p:cNvSpPr>
          <p:nvPr/>
        </p:nvSpPr>
        <p:spPr bwMode="gray">
          <a:xfrm>
            <a:off x="1199425" y="3999118"/>
            <a:ext cx="3394517" cy="520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de-DE" dirty="0">
                <a:sym typeface="Wingdings" panose="05000000000000000000" pitchFamily="2" charset="2"/>
              </a:rPr>
              <a:t> PG </a:t>
            </a:r>
            <a:r>
              <a:rPr lang="de-DE" dirty="0" err="1">
                <a:sym typeface="Wingdings" panose="05000000000000000000" pitchFamily="2" charset="2"/>
              </a:rPr>
              <a:t>emission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closely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linked</a:t>
            </a:r>
            <a:r>
              <a:rPr lang="de-DE" dirty="0">
                <a:sym typeface="Wingdings" panose="05000000000000000000" pitchFamily="2" charset="2"/>
              </a:rPr>
              <a:t> in time and </a:t>
            </a:r>
            <a:r>
              <a:rPr lang="de-DE" dirty="0" err="1">
                <a:sym typeface="Wingdings" panose="05000000000000000000" pitchFamily="2" charset="2"/>
              </a:rPr>
              <a:t>space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particles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7338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F8D3B-F48D-A302-F09B-833E7E00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System </a:t>
            </a:r>
            <a:r>
              <a:rPr lang="de-DE" dirty="0" err="1"/>
              <a:t>matrix</a:t>
            </a:r>
            <a:r>
              <a:rPr lang="de-DE" dirty="0"/>
              <a:t> </a:t>
            </a:r>
            <a:r>
              <a:rPr lang="de-DE" dirty="0" err="1"/>
              <a:t>calculation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1DED77-F94D-2528-918F-5EC41D2B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C34705-347F-7854-98E6-1E66233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7731CB-3D97-22D2-E04D-9C069BBB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D4C53A9-0C8B-FB3F-E11E-F78119B3C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Via Monte Carlo </a:t>
            </a:r>
            <a:r>
              <a:rPr lang="de-DE" dirty="0" err="1"/>
              <a:t>simulation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ACACD19-DD72-FC3C-51AC-8FE0ED4BCB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634246"/>
            <a:ext cx="6566268" cy="3846887"/>
          </a:xfrm>
        </p:spPr>
        <p:txBody>
          <a:bodyPr/>
          <a:lstStyle/>
          <a:p>
            <a:r>
              <a:rPr lang="de-DE" dirty="0" err="1">
                <a:sym typeface="Wingdings" panose="05000000000000000000" pitchFamily="2" charset="2"/>
              </a:rPr>
              <a:t>Probability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photon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emitted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spatial</a:t>
            </a:r>
            <a:r>
              <a:rPr lang="de-DE" dirty="0">
                <a:sym typeface="Wingdings" panose="05000000000000000000" pitchFamily="2" charset="2"/>
              </a:rPr>
              <a:t> bin j and temporal bin p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detected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detector</a:t>
            </a:r>
            <a:r>
              <a:rPr lang="de-DE" dirty="0">
                <a:sym typeface="Wingdings" panose="05000000000000000000" pitchFamily="2" charset="2"/>
              </a:rPr>
              <a:t> d in temporal bin 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Simulate</a:t>
            </a:r>
            <a:r>
              <a:rPr lang="de-DE" dirty="0"/>
              <a:t> </a:t>
            </a:r>
            <a:r>
              <a:rPr lang="de-DE" dirty="0" err="1"/>
              <a:t>photon</a:t>
            </a:r>
            <a:r>
              <a:rPr lang="de-DE" dirty="0"/>
              <a:t> </a:t>
            </a:r>
            <a:r>
              <a:rPr lang="de-DE" dirty="0" err="1"/>
              <a:t>emissions</a:t>
            </a:r>
            <a:r>
              <a:rPr lang="de-DE" dirty="0"/>
              <a:t> </a:t>
            </a:r>
            <a:r>
              <a:rPr lang="de-DE" dirty="0" err="1"/>
              <a:t>homogeniously</a:t>
            </a:r>
            <a:r>
              <a:rPr lang="de-DE" dirty="0"/>
              <a:t>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beam </a:t>
            </a:r>
            <a:r>
              <a:rPr lang="de-DE" dirty="0" err="1"/>
              <a:t>axis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Record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detected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, time and </a:t>
            </a:r>
            <a:r>
              <a:rPr lang="de-DE" dirty="0" err="1"/>
              <a:t>spatial</a:t>
            </a:r>
            <a:r>
              <a:rPr lang="de-DE" dirty="0"/>
              <a:t> 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</a:t>
            </a:r>
            <a:r>
              <a:rPr lang="de-DE" dirty="0" err="1"/>
              <a:t>emission</a:t>
            </a:r>
            <a:r>
              <a:rPr lang="de-DE" dirty="0"/>
              <a:t> time </a:t>
            </a:r>
            <a:r>
              <a:rPr lang="de-DE" dirty="0" err="1"/>
              <a:t>dimension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2226F6-FABD-4226-98B0-ACC4D16D7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444" y="166975"/>
            <a:ext cx="3239518" cy="3152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864E8F-8032-4D41-8020-E2C6F220F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483" b="32365"/>
          <a:stretch/>
        </p:blipFill>
        <p:spPr>
          <a:xfrm>
            <a:off x="5823553" y="3750073"/>
            <a:ext cx="5784514" cy="31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72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AAD82-98FB-4C27-8F40-2AD9EDB95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GB" dirty="0"/>
              <a:t>Point spread function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8622F-9913-4C07-9260-3BA9101B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3426A-25D0-47E5-91E7-432AC28E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1624F-FF12-4887-B71E-CD18F3AB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B26FEA-CC27-4DDE-80E3-5728717748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620A13-2D3D-4951-A649-89D448214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6777"/>
            <a:ext cx="7449469" cy="24964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34DFB6-BEE9-4DC1-BA7D-2CEF4A97CA44}"/>
              </a:ext>
            </a:extLst>
          </p:cNvPr>
          <p:cNvSpPr/>
          <p:nvPr/>
        </p:nvSpPr>
        <p:spPr>
          <a:xfrm>
            <a:off x="6096000" y="3056472"/>
            <a:ext cx="1901372" cy="68821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A303EB-5FF8-4505-82CC-DCB75094842D}"/>
              </a:ext>
            </a:extLst>
          </p:cNvPr>
          <p:cNvSpPr/>
          <p:nvPr/>
        </p:nvSpPr>
        <p:spPr>
          <a:xfrm>
            <a:off x="6778171" y="3661230"/>
            <a:ext cx="945249" cy="110169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C6A7D-DC77-402C-AF90-F2077021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4874" y="2496464"/>
            <a:ext cx="7737583" cy="249644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DF0F3-0EDD-470A-8AE7-DBB7469065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326018"/>
            <a:ext cx="11233150" cy="1477007"/>
          </a:xfrm>
        </p:spPr>
        <p:txBody>
          <a:bodyPr/>
          <a:lstStyle/>
          <a:p>
            <a:r>
              <a:rPr lang="en-GB" dirty="0"/>
              <a:t>To test the inherent limits of the modelled system, reconstruct data forward projected from an optimal object using the same system matrix.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MC: significant tail in spatial PSF – likely due to </a:t>
            </a:r>
            <a:br>
              <a:rPr lang="en-GB" dirty="0"/>
            </a:br>
            <a:r>
              <a:rPr lang="en-GB" dirty="0"/>
              <a:t>3.5 cm detector size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BE753D-75B4-4DA3-ACA6-7D649667994E}"/>
              </a:ext>
            </a:extLst>
          </p:cNvPr>
          <p:cNvSpPr txBox="1"/>
          <p:nvPr/>
        </p:nvSpPr>
        <p:spPr bwMode="gray">
          <a:xfrm>
            <a:off x="8592457" y="5123543"/>
            <a:ext cx="1959429" cy="42091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endParaRPr lang="en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E87A9-96D5-4D2F-9DE2-F617EF16EF4F}"/>
              </a:ext>
            </a:extLst>
          </p:cNvPr>
          <p:cNvSpPr txBox="1"/>
          <p:nvPr/>
        </p:nvSpPr>
        <p:spPr bwMode="gray">
          <a:xfrm>
            <a:off x="7449469" y="5049608"/>
            <a:ext cx="5049905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F93A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Analytical SM </a:t>
            </a:r>
            <a:r>
              <a:rPr lang="en-GB" b="1" dirty="0">
                <a:solidFill>
                  <a:srgbClr val="5F93A0"/>
                </a:solidFill>
                <a:latin typeface="Myriad Pro" panose="020B0503030403020204" pitchFamily="34" charset="0"/>
              </a:rPr>
              <a:t>only considering </a:t>
            </a:r>
            <a:r>
              <a:rPr lang="en-GB" b="1" dirty="0" err="1">
                <a:solidFill>
                  <a:srgbClr val="5F93A0"/>
                </a:solidFill>
                <a:latin typeface="Myriad Pro" panose="020B0503030403020204" pitchFamily="34" charset="0"/>
              </a:rPr>
              <a:t>center</a:t>
            </a:r>
            <a:r>
              <a:rPr lang="en-GB" b="1" dirty="0">
                <a:solidFill>
                  <a:srgbClr val="5F93A0"/>
                </a:solidFill>
                <a:latin typeface="Myriad Pro" panose="020B0503030403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F93A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detectors face</a:t>
            </a:r>
            <a:r>
              <a:rPr lang="en-GB" b="1" dirty="0">
                <a:solidFill>
                  <a:srgbClr val="5F93A0"/>
                </a:solidFill>
                <a:latin typeface="Myriad Pro" panose="020B0503030403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F93A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F93A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  <a:sym typeface="Wingdings" panose="05000000000000000000" pitchFamily="2" charset="2"/>
              </a:rPr>
              <a:t>perfekt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F93A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  <a:sym typeface="Wingdings" panose="05000000000000000000" pitchFamily="2" charset="2"/>
              </a:rPr>
              <a:t> PSF</a:t>
            </a:r>
            <a:endParaRPr kumimoji="0" lang="en-DE" sz="1800" b="1" i="0" u="none" strike="noStrike" kern="1200" cap="none" spc="0" normalizeH="0" baseline="0" noProof="0" dirty="0">
              <a:ln>
                <a:noFill/>
              </a:ln>
              <a:solidFill>
                <a:srgbClr val="5F93A0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8" name="Datumsplatzhalter 6">
            <a:extLst>
              <a:ext uri="{FF2B5EF4-FFF2-40B4-BE49-F238E27FC236}">
                <a16:creationId xmlns:a16="http://schemas.microsoft.com/office/drawing/2014/main" id="{0DF7E49A-576A-1242-E1E2-301BED1E5308}"/>
              </a:ext>
            </a:extLst>
          </p:cNvPr>
          <p:cNvSpPr txBox="1">
            <a:spLocks/>
          </p:cNvSpPr>
          <p:nvPr/>
        </p:nvSpPr>
        <p:spPr>
          <a:xfrm>
            <a:off x="1139505" y="6451693"/>
            <a:ext cx="820057" cy="100620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Myriad Pro" panose="020B0503030403020204" pitchFamily="34" charset="0"/>
              </a:rPr>
              <a:t>28.09.2023</a:t>
            </a:r>
            <a:endParaRPr lang="de-DE" sz="1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93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7FCD956-E87E-45F5-9EDE-91219E70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GB" dirty="0"/>
              <a:t>Adaptive treatment and treatment verification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94882-0AC7-4F85-AF27-72A103E7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J. Werner, friedemann.werner@uni-luebeck.de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7135B-2D6C-44D9-AF81-C581CFB6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8BEF86-66B2-4CAC-9470-0B687B2F6E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endParaRPr lang="en-DE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C209755-5D24-4258-A155-55CF20457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0895007"/>
              </p:ext>
            </p:extLst>
          </p:nvPr>
        </p:nvGraphicFramePr>
        <p:xfrm>
          <a:off x="6734985" y="3425994"/>
          <a:ext cx="5201476" cy="2644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D178F3C-5EEB-4560-BE4A-ACB692E49E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7E98A95-4A6E-4409-8691-E381139C98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28909" y="4577087"/>
            <a:ext cx="1057866" cy="252826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DE" dirty="0" err="1">
                <a:solidFill>
                  <a:schemeClr val="tx2"/>
                </a:solidFill>
              </a:rPr>
              <a:t>ndication</a:t>
            </a:r>
            <a:r>
              <a:rPr lang="en-DE" dirty="0">
                <a:solidFill>
                  <a:schemeClr val="tx2"/>
                </a:solidFill>
              </a:rPr>
              <a:t>?</a:t>
            </a:r>
            <a:endParaRPr lang="en-GB" dirty="0">
              <a:solidFill>
                <a:schemeClr val="tx2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196F4C-62C8-442C-9310-A063B3B77985}"/>
              </a:ext>
            </a:extLst>
          </p:cNvPr>
          <p:cNvGrpSpPr>
            <a:grpSpLocks noChangeAspect="1"/>
          </p:cNvGrpSpPr>
          <p:nvPr/>
        </p:nvGrpSpPr>
        <p:grpSpPr>
          <a:xfrm>
            <a:off x="6698583" y="677934"/>
            <a:ext cx="5573023" cy="2747249"/>
            <a:chOff x="7723385" y="1283069"/>
            <a:chExt cx="4322304" cy="2130702"/>
          </a:xfrm>
        </p:grpSpPr>
        <p:grpSp>
          <p:nvGrpSpPr>
            <p:cNvPr id="13" name="Raggruppa">
              <a:extLst>
                <a:ext uri="{FF2B5EF4-FFF2-40B4-BE49-F238E27FC236}">
                  <a16:creationId xmlns:a16="http://schemas.microsoft.com/office/drawing/2014/main" id="{8982616A-82D6-42BD-8116-E6DD8A9E1DA4}"/>
                </a:ext>
              </a:extLst>
            </p:cNvPr>
            <p:cNvGrpSpPr/>
            <p:nvPr/>
          </p:nvGrpSpPr>
          <p:grpSpPr>
            <a:xfrm>
              <a:off x="7723385" y="1484061"/>
              <a:ext cx="4079884" cy="1929710"/>
              <a:chOff x="1011944" y="8402871"/>
              <a:chExt cx="8929535" cy="4423895"/>
            </a:xfrm>
          </p:grpSpPr>
          <p:pic>
            <p:nvPicPr>
              <p:cNvPr id="14" name="Immagine" descr="Immagine">
                <a:extLst>
                  <a:ext uri="{FF2B5EF4-FFF2-40B4-BE49-F238E27FC236}">
                    <a16:creationId xmlns:a16="http://schemas.microsoft.com/office/drawing/2014/main" id="{C15E7866-DC48-4D0C-BA75-5D787807D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b="49775"/>
              <a:stretch>
                <a:fillRect/>
              </a:stretch>
            </p:blipFill>
            <p:spPr>
              <a:xfrm>
                <a:off x="1011944" y="8402871"/>
                <a:ext cx="4417560" cy="4413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Immagine" descr="Immagine">
                <a:extLst>
                  <a:ext uri="{FF2B5EF4-FFF2-40B4-BE49-F238E27FC236}">
                    <a16:creationId xmlns:a16="http://schemas.microsoft.com/office/drawing/2014/main" id="{C6A3C21B-2102-4E28-A499-2778C8391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50069"/>
              <a:stretch>
                <a:fillRect/>
              </a:stretch>
            </p:blipFill>
            <p:spPr>
              <a:xfrm>
                <a:off x="5498150" y="8413983"/>
                <a:ext cx="4443329" cy="4412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Planning CT">
                <a:extLst>
                  <a:ext uri="{FF2B5EF4-FFF2-40B4-BE49-F238E27FC236}">
                    <a16:creationId xmlns:a16="http://schemas.microsoft.com/office/drawing/2014/main" id="{832218A6-9A91-4BEC-BF31-5A7E8E27F88A}"/>
                  </a:ext>
                </a:extLst>
              </p:cNvPr>
              <p:cNvSpPr txBox="1"/>
              <p:nvPr/>
            </p:nvSpPr>
            <p:spPr>
              <a:xfrm>
                <a:off x="1112441" y="8404478"/>
                <a:ext cx="4264413" cy="824649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ctr"/>
                <a:r>
                  <a:rPr sz="1400" dirty="0">
                    <a:solidFill>
                      <a:srgbClr val="FFFFFF"/>
                    </a:solidFill>
                    <a:latin typeface="Arial"/>
                  </a:rPr>
                  <a:t>Planning CT</a:t>
                </a:r>
                <a:endParaRPr lang="en-US" sz="1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" name="Control CT">
                <a:extLst>
                  <a:ext uri="{FF2B5EF4-FFF2-40B4-BE49-F238E27FC236}">
                    <a16:creationId xmlns:a16="http://schemas.microsoft.com/office/drawing/2014/main" id="{28B6FC89-C15E-48C1-A093-35BBEA3AEB45}"/>
                  </a:ext>
                </a:extLst>
              </p:cNvPr>
              <p:cNvSpPr txBox="1"/>
              <p:nvPr/>
            </p:nvSpPr>
            <p:spPr>
              <a:xfrm>
                <a:off x="5628191" y="8404478"/>
                <a:ext cx="4260552" cy="824649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ctr"/>
                <a:r>
                  <a:rPr sz="1400" dirty="0">
                    <a:solidFill>
                      <a:srgbClr val="FFFFFF"/>
                    </a:solidFill>
                    <a:latin typeface="Arial"/>
                  </a:rPr>
                  <a:t>Control CT</a:t>
                </a:r>
                <a:r>
                  <a:rPr lang="en-US" sz="1400" dirty="0">
                    <a:solidFill>
                      <a:srgbClr val="FFFFFF"/>
                    </a:solidFill>
                    <a:latin typeface="Arial"/>
                  </a:rPr>
                  <a:t> @ </a:t>
                </a:r>
                <a:r>
                  <a:rPr lang="en-US" sz="1400" dirty="0" err="1">
                    <a:solidFill>
                      <a:srgbClr val="FFFFFF"/>
                    </a:solidFill>
                    <a:latin typeface="Arial"/>
                  </a:rPr>
                  <a:t>fx</a:t>
                </a:r>
                <a:r>
                  <a:rPr lang="en-US" sz="1400" dirty="0">
                    <a:solidFill>
                      <a:srgbClr val="FFFFFF"/>
                    </a:solidFill>
                    <a:latin typeface="Arial"/>
                  </a:rPr>
                  <a:t> 22</a:t>
                </a:r>
              </a:p>
            </p:txBody>
          </p:sp>
        </p:grpSp>
        <p:sp>
          <p:nvSpPr>
            <p:cNvPr id="19" name="Fiorina E., Ferrero V, et al. Frontiers in Physics 2021">
              <a:extLst>
                <a:ext uri="{FF2B5EF4-FFF2-40B4-BE49-F238E27FC236}">
                  <a16:creationId xmlns:a16="http://schemas.microsoft.com/office/drawing/2014/main" id="{F5028FE0-708A-4C89-ADE0-280C0D4C2CC0}"/>
                </a:ext>
              </a:extLst>
            </p:cNvPr>
            <p:cNvSpPr txBox="1"/>
            <p:nvPr/>
          </p:nvSpPr>
          <p:spPr>
            <a:xfrm>
              <a:off x="9067311" y="1283069"/>
              <a:ext cx="2978378" cy="273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defPPr>
                <a:defRPr lang="en-GB"/>
              </a:defPPr>
              <a:lvl1pPr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42950" indent="-28575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430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002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574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r>
                <a:rPr lang="en-US" sz="900" dirty="0">
                  <a:solidFill>
                    <a:schemeClr val="tx1"/>
                  </a:solidFill>
                  <a:latin typeface="+mn-lt"/>
                </a:rPr>
                <a:t>Modified from Fiorina</a:t>
              </a:r>
              <a:r>
                <a:rPr sz="900" dirty="0">
                  <a:solidFill>
                    <a:schemeClr val="tx1"/>
                  </a:solidFill>
                  <a:latin typeface="+mn-lt"/>
                </a:rPr>
                <a:t> E</a:t>
              </a:r>
              <a:r>
                <a:rPr lang="en-US" sz="900" dirty="0">
                  <a:solidFill>
                    <a:schemeClr val="tx1"/>
                  </a:solidFill>
                  <a:latin typeface="+mn-lt"/>
                </a:rPr>
                <a:t>. </a:t>
              </a:r>
              <a:r>
                <a:rPr sz="900" dirty="0">
                  <a:solidFill>
                    <a:schemeClr val="tx1"/>
                  </a:solidFill>
                  <a:latin typeface="+mn-lt"/>
                </a:rPr>
                <a:t>et al. Frontiers in Physics 2021</a:t>
              </a:r>
              <a:endParaRPr lang="en-US" sz="9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B66B51BD-0706-4629-A34F-BF2075BCE5A4}"/>
              </a:ext>
            </a:extLst>
          </p:cNvPr>
          <p:cNvSpPr txBox="1">
            <a:spLocks/>
          </p:cNvSpPr>
          <p:nvPr/>
        </p:nvSpPr>
        <p:spPr bwMode="gray">
          <a:xfrm>
            <a:off x="478199" y="1703388"/>
            <a:ext cx="5763447" cy="405745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Treatment is split into fractions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Changes between fractions can lead to mismatch between </a:t>
            </a:r>
            <a:r>
              <a:rPr lang="en-DE" dirty="0" err="1"/>
              <a:t>planni</a:t>
            </a:r>
            <a:r>
              <a:rPr lang="de-DE" dirty="0" err="1"/>
              <a:t>ng</a:t>
            </a:r>
            <a:r>
              <a:rPr lang="en-DE" dirty="0"/>
              <a:t> and execution of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Treatment verification </a:t>
            </a:r>
            <a:r>
              <a:rPr lang="en-DE" dirty="0">
                <a:sym typeface="Wingdings" panose="05000000000000000000" pitchFamily="2" charset="2"/>
              </a:rPr>
              <a:t> </a:t>
            </a:r>
            <a:r>
              <a:rPr lang="en-DE" dirty="0"/>
              <a:t>Need for replanning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  <a:p>
            <a:r>
              <a:rPr lang="en-DE" dirty="0"/>
              <a:t>We propose: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DE" dirty="0"/>
              <a:t>Estimate the stopping power from measurements during the treatment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DE" dirty="0"/>
              <a:t>Compare stopping power used in planning to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7508792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828A9-6830-A9E8-2755-EA15A386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7187B8-AB26-08E7-8D07-FB21B806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025DBD-675B-FD00-806E-047558825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11124D-20D0-8DF6-CE44-30D9EEB4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</a:t>
            </a:r>
            <a:r>
              <a:rPr lang="en-DE"/>
              <a:t>lide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F0A2BC3-14D2-1066-D15B-8459C3F5C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D4EE0B9-B885-7CAC-136D-500770B016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96CFAAC-E079-D5F0-9A56-EA870F6C1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-488" r="190" b="373"/>
          <a:stretch/>
        </p:blipFill>
        <p:spPr>
          <a:xfrm>
            <a:off x="2435951" y="878297"/>
            <a:ext cx="7965349" cy="51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58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0C3E1-3CCA-4348-86DF-3B7D6FE2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reconstruction of experimental data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5BE05-FD38-4D6F-94E7-0E26F16F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E061B-94A3-43CD-A096-2CA8984C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95A7B1F-DD1A-499E-BCC0-DD1D41836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/>
              <a:t>227 MeV proton beam @CNAO, 1E7 </a:t>
            </a:r>
            <a:r>
              <a:rPr lang="en-GB" dirty="0" err="1"/>
              <a:t>pps</a:t>
            </a:r>
            <a:r>
              <a:rPr lang="en-GB" dirty="0"/>
              <a:t> average rate</a:t>
            </a:r>
            <a:endParaRPr lang="en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46CE4-D690-4600-9D33-9F95868D20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7ACDCA5-4E50-9F40-7ECD-24A19ECD8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388" y="2717696"/>
            <a:ext cx="2743338" cy="493776"/>
          </a:xfrm>
          <a:prstGeom prst="rect">
            <a:avLst/>
          </a:prstGeom>
        </p:spPr>
      </p:pic>
      <p:pic>
        <p:nvPicPr>
          <p:cNvPr id="8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2D4CAA65-88DB-5DFB-6023-A0283D491B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9941" y="734981"/>
            <a:ext cx="1726898" cy="1584106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EE951F3-CA41-337A-FAE9-80EC6BB49262}"/>
              </a:ext>
            </a:extLst>
          </p:cNvPr>
          <p:cNvGrpSpPr>
            <a:grpSpLocks noChangeAspect="1"/>
          </p:cNvGrpSpPr>
          <p:nvPr/>
        </p:nvGrpSpPr>
        <p:grpSpPr>
          <a:xfrm>
            <a:off x="8714064" y="-1430"/>
            <a:ext cx="3507095" cy="2620978"/>
            <a:chOff x="-50225" y="3119190"/>
            <a:chExt cx="4040252" cy="3019425"/>
          </a:xfrm>
        </p:grpSpPr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3265E347-9B04-E85E-2D7A-5B78FC119164}"/>
                </a:ext>
              </a:extLst>
            </p:cNvPr>
            <p:cNvGrpSpPr/>
            <p:nvPr/>
          </p:nvGrpSpPr>
          <p:grpSpPr>
            <a:xfrm>
              <a:off x="-50225" y="3119190"/>
              <a:ext cx="4040252" cy="3019425"/>
              <a:chOff x="5098000" y="1486567"/>
              <a:chExt cx="4040252" cy="3019425"/>
            </a:xfrm>
          </p:grpSpPr>
          <p:pic>
            <p:nvPicPr>
              <p:cNvPr id="13" name="Picture 6" descr="A picture containing text, indoor&#10;&#10;Description automatically generated">
                <a:extLst>
                  <a:ext uri="{FF2B5EF4-FFF2-40B4-BE49-F238E27FC236}">
                    <a16:creationId xmlns:a16="http://schemas.microsoft.com/office/drawing/2014/main" id="{4A58619B-C7A8-C93C-84A3-F01C57446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8000" y="1486567"/>
                <a:ext cx="4040252" cy="3019425"/>
              </a:xfrm>
              <a:prstGeom prst="rect">
                <a:avLst/>
              </a:prstGeom>
            </p:spPr>
          </p:pic>
          <p:sp>
            <p:nvSpPr>
              <p:cNvPr id="17" name="TextBox 6">
                <a:extLst>
                  <a:ext uri="{FF2B5EF4-FFF2-40B4-BE49-F238E27FC236}">
                    <a16:creationId xmlns:a16="http://schemas.microsoft.com/office/drawing/2014/main" id="{8091D776-E3F6-8CF0-8CE3-16729441A4A3}"/>
                  </a:ext>
                </a:extLst>
              </p:cNvPr>
              <p:cNvSpPr txBox="1"/>
              <p:nvPr/>
            </p:nvSpPr>
            <p:spPr>
              <a:xfrm>
                <a:off x="7298598" y="2182835"/>
                <a:ext cx="982016" cy="304188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dirty="0">
                    <a:solidFill>
                      <a:schemeClr val="tx1"/>
                    </a:solidFill>
                    <a:latin typeface="Arial"/>
                    <a:ea typeface="Arial Unicode MS"/>
                    <a:cs typeface="Arial Unicode MS"/>
                  </a:rPr>
                  <a:t>LaBr3:Ce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66F64328-DF2E-FBBA-EC4B-1FAA4D0E547C}"/>
                  </a:ext>
                </a:extLst>
              </p:cNvPr>
              <p:cNvSpPr txBox="1"/>
              <p:nvPr/>
            </p:nvSpPr>
            <p:spPr>
              <a:xfrm>
                <a:off x="7798991" y="3496288"/>
                <a:ext cx="778214" cy="30418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dirty="0">
                    <a:latin typeface="Arial"/>
                    <a:ea typeface="Arial Unicode MS"/>
                    <a:cs typeface="Arial Unicode MS"/>
                  </a:rPr>
                  <a:t>UFSD</a:t>
                </a:r>
                <a:endParaRPr lang="en-US" sz="1200" dirty="0"/>
              </a:p>
            </p:txBody>
          </p:sp>
          <p:sp>
            <p:nvSpPr>
              <p:cNvPr id="25" name="TextBox 8">
                <a:extLst>
                  <a:ext uri="{FF2B5EF4-FFF2-40B4-BE49-F238E27FC236}">
                    <a16:creationId xmlns:a16="http://schemas.microsoft.com/office/drawing/2014/main" id="{805426D7-0B3E-E2E2-9BB8-4E7850CA1D9A}"/>
                  </a:ext>
                </a:extLst>
              </p:cNvPr>
              <p:cNvSpPr txBox="1"/>
              <p:nvPr/>
            </p:nvSpPr>
            <p:spPr>
              <a:xfrm>
                <a:off x="6115755" y="2988692"/>
                <a:ext cx="876105" cy="30418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dirty="0">
                    <a:solidFill>
                      <a:schemeClr val="tx1"/>
                    </a:solidFill>
                    <a:latin typeface="Arial"/>
                    <a:ea typeface="Arial Unicode MS"/>
                    <a:cs typeface="Arial Unicode MS"/>
                  </a:rPr>
                  <a:t>PMMA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id="{D015449A-F380-1083-0A24-1F52839509F0}"/>
                  </a:ext>
                </a:extLst>
              </p:cNvPr>
              <p:cNvSpPr txBox="1"/>
              <p:nvPr/>
            </p:nvSpPr>
            <p:spPr>
              <a:xfrm>
                <a:off x="8291486" y="3083240"/>
                <a:ext cx="813175" cy="304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l"/>
                <a:r>
                  <a:rPr lang="en-US" sz="1200" b="1" dirty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proton</a:t>
                </a:r>
                <a:endParaRPr lang="en-US" sz="1200" b="1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7" name="Straight Arrow Connector 10">
                <a:extLst>
                  <a:ext uri="{FF2B5EF4-FFF2-40B4-BE49-F238E27FC236}">
                    <a16:creationId xmlns:a16="http://schemas.microsoft.com/office/drawing/2014/main" id="{6E0DAE7A-164D-4A27-74C7-08D39E978BD7}"/>
                  </a:ext>
                </a:extLst>
              </p:cNvPr>
              <p:cNvCxnSpPr/>
              <p:nvPr/>
            </p:nvCxnSpPr>
            <p:spPr bwMode="auto">
              <a:xfrm flipH="1" flipV="1">
                <a:off x="7919530" y="3379001"/>
                <a:ext cx="1067881" cy="3844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1FC1DB5-B50C-2D99-6D06-67FE9EBB1249}"/>
                </a:ext>
              </a:extLst>
            </p:cNvPr>
            <p:cNvSpPr txBox="1"/>
            <p:nvPr/>
          </p:nvSpPr>
          <p:spPr bwMode="gray">
            <a:xfrm>
              <a:off x="50067" y="5927669"/>
              <a:ext cx="3800598" cy="149007"/>
            </a:xfrm>
            <a:prstGeom prst="rect">
              <a:avLst/>
            </a:prstGeom>
            <a:solidFill>
              <a:schemeClr val="tx1">
                <a:alpha val="12000"/>
              </a:schemeClr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DE" sz="1400" dirty="0">
                  <a:solidFill>
                    <a:schemeClr val="bg1"/>
                  </a:solidFill>
                </a:rPr>
                <a:t>V. Ferrero and F. </a:t>
              </a:r>
              <a:r>
                <a:rPr lang="en-DE" sz="1400" dirty="0" err="1">
                  <a:solidFill>
                    <a:schemeClr val="bg1"/>
                  </a:solidFill>
                </a:rPr>
                <a:t>Pennazio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AAD1520B-1E4B-49FA-A38C-C64E7F46F1A8}"/>
              </a:ext>
            </a:extLst>
          </p:cNvPr>
          <p:cNvSpPr txBox="1">
            <a:spLocks/>
          </p:cNvSpPr>
          <p:nvPr/>
        </p:nvSpPr>
        <p:spPr bwMode="gray">
          <a:xfrm>
            <a:off x="423713" y="1315355"/>
            <a:ext cx="5437188" cy="12786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PMMA phantom with and without airgap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14 PG detector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Triggered acquisition with digitizer</a:t>
            </a:r>
            <a:endParaRPr lang="en-DE" dirty="0"/>
          </a:p>
        </p:txBody>
      </p:sp>
      <p:pic>
        <p:nvPicPr>
          <p:cNvPr id="38" name="Picture 37" descr="Chart, histogram, waterfall chart&#10;&#10;Description automatically generated">
            <a:extLst>
              <a:ext uri="{FF2B5EF4-FFF2-40B4-BE49-F238E27FC236}">
                <a16:creationId xmlns:a16="http://schemas.microsoft.com/office/drawing/2014/main" id="{E287A4A8-8190-0703-A7BF-C91E071677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389" r="8068" b="-351"/>
          <a:stretch/>
        </p:blipFill>
        <p:spPr>
          <a:xfrm>
            <a:off x="3467959" y="2746938"/>
            <a:ext cx="4583726" cy="325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860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76473-4067-2B7A-1529-4C442BC6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DE" dirty="0"/>
              <a:t>Interaction of charged particles with matter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5F55D7-F941-1916-9DB7-64AFAA5C4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4B5AC0-5FD0-88F0-EBFD-EAEE2EB1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C13198-5530-1707-063E-172DF75024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DE" dirty="0"/>
              <a:t>Inelastic nuclear reactions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89FD87F4-0E02-0DEE-C032-769BA95B2F77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5437188" cy="3237681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dirty="0"/>
                  <a:t>Neutrons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dirty="0"/>
                  <a:t>Secondary charged particles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en-DE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emission (</a:t>
                </a:r>
                <a:r>
                  <a:rPr lang="en-DE" dirty="0">
                    <a:sym typeface="Wingdings" panose="05000000000000000000" pitchFamily="2" charset="2"/>
                  </a:rPr>
                  <a:t> PET</a:t>
                </a:r>
                <a:r>
                  <a:rPr lang="en-DE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dirty="0"/>
                  <a:t>Prompt Gamma </a:t>
                </a:r>
                <a:r>
                  <a:rPr lang="en-DE" dirty="0" err="1"/>
                  <a:t>emis</a:t>
                </a:r>
                <a:r>
                  <a:rPr lang="en-US" dirty="0" err="1"/>
                  <a:t>si</a:t>
                </a:r>
                <a:r>
                  <a:rPr lang="en-DE" dirty="0"/>
                  <a:t>on</a:t>
                </a:r>
              </a:p>
              <a:p>
                <a:pPr marL="72000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</a:t>
                </a:r>
                <a:r>
                  <a:rPr lang="en-DE" dirty="0" err="1"/>
                  <a:t>ithin</a:t>
                </a:r>
                <a:r>
                  <a:rPr lang="en-DE" dirty="0"/>
                  <a:t> </a:t>
                </a:r>
                <a:r>
                  <a:rPr lang="de-DE" dirty="0"/>
                  <a:t>&lt; 10 p</a:t>
                </a:r>
                <a:r>
                  <a:rPr lang="en-DE" dirty="0"/>
                  <a:t>s</a:t>
                </a:r>
              </a:p>
              <a:p>
                <a:pPr marL="72000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</a:t>
                </a:r>
                <a:r>
                  <a:rPr lang="en-DE" dirty="0" err="1"/>
                  <a:t>ew</a:t>
                </a:r>
                <a:r>
                  <a:rPr lang="en-DE" dirty="0"/>
                  <a:t> keV to several MeV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endParaRPr lang="en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89FD87F4-0E02-0DEE-C032-769BA95B2F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5437188" cy="3237681"/>
              </a:xfrm>
              <a:blipFill>
                <a:blip r:embed="rId3"/>
                <a:stretch>
                  <a:fillRect l="-2130" t="-188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B8D9D44-20FC-91F1-F0E2-5DA3FB99ED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79D8DFE-3D9D-387A-DDE2-742E71E13A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2542" y="2195960"/>
            <a:ext cx="5437187" cy="26405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B41CC0-FC9A-4AFF-B40E-5D517ABF12C4}"/>
              </a:ext>
            </a:extLst>
          </p:cNvPr>
          <p:cNvSpPr/>
          <p:nvPr/>
        </p:nvSpPr>
        <p:spPr>
          <a:xfrm>
            <a:off x="299425" y="3098800"/>
            <a:ext cx="3109542" cy="1552713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CB8E89-2128-413D-A047-4DCEDBA8F41B}"/>
              </a:ext>
            </a:extLst>
          </p:cNvPr>
          <p:cNvGrpSpPr/>
          <p:nvPr/>
        </p:nvGrpSpPr>
        <p:grpSpPr>
          <a:xfrm>
            <a:off x="5504985" y="1571675"/>
            <a:ext cx="6452599" cy="3582937"/>
            <a:chOff x="5504985" y="1571675"/>
            <a:chExt cx="6452599" cy="35829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DA9F2A-7369-4805-AE74-E8B4DFCC2FD6}"/>
                </a:ext>
              </a:extLst>
            </p:cNvPr>
            <p:cNvGrpSpPr/>
            <p:nvPr/>
          </p:nvGrpSpPr>
          <p:grpSpPr>
            <a:xfrm>
              <a:off x="5504985" y="1571675"/>
              <a:ext cx="6090632" cy="3582937"/>
              <a:chOff x="5504985" y="1571675"/>
              <a:chExt cx="6090632" cy="3582937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3D3D71B-5921-48BB-94D2-2DBD5CE55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4985" y="1571675"/>
                <a:ext cx="6090632" cy="358293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5FF75A2-19CE-41C1-9A74-FE76253104E3}"/>
                  </a:ext>
                </a:extLst>
              </p:cNvPr>
              <p:cNvSpPr/>
              <p:nvPr/>
            </p:nvSpPr>
            <p:spPr>
              <a:xfrm>
                <a:off x="8702674" y="3098800"/>
                <a:ext cx="796925" cy="241300"/>
              </a:xfrm>
              <a:prstGeom prst="rect">
                <a:avLst/>
              </a:prstGeom>
              <a:solidFill>
                <a:srgbClr val="ECDA88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DE" sz="1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1CF8730-BBE4-48A9-BC16-5D964553A1DE}"/>
                </a:ext>
              </a:extLst>
            </p:cNvPr>
            <p:cNvGrpSpPr/>
            <p:nvPr/>
          </p:nvGrpSpPr>
          <p:grpSpPr>
            <a:xfrm>
              <a:off x="8466022" y="1961055"/>
              <a:ext cx="3491562" cy="412134"/>
              <a:chOff x="8466022" y="1961055"/>
              <a:chExt cx="3491562" cy="41213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EC7DFB-EDCA-45C8-B78A-3774E8501E52}"/>
                  </a:ext>
                </a:extLst>
              </p:cNvPr>
              <p:cNvSpPr txBox="1"/>
              <p:nvPr/>
            </p:nvSpPr>
            <p:spPr bwMode="gray">
              <a:xfrm>
                <a:off x="8500606" y="2012638"/>
                <a:ext cx="3456978" cy="308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l"/>
                <a:r>
                  <a:rPr lang="en-GB" sz="2400" dirty="0">
                    <a:solidFill>
                      <a:srgbClr val="E63343"/>
                    </a:solidFill>
                  </a:rPr>
                  <a:t>Prompt gamma radiation</a:t>
                </a:r>
                <a:endParaRPr lang="en-DE" sz="2400" dirty="0">
                  <a:solidFill>
                    <a:srgbClr val="E63343"/>
                  </a:solidFill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A5D2DB69-66B1-4DA4-9696-D0E135CD72FE}"/>
                  </a:ext>
                </a:extLst>
              </p:cNvPr>
              <p:cNvSpPr/>
              <p:nvPr/>
            </p:nvSpPr>
            <p:spPr>
              <a:xfrm>
                <a:off x="8466022" y="1961055"/>
                <a:ext cx="3456977" cy="412134"/>
              </a:xfrm>
              <a:prstGeom prst="roundRect">
                <a:avLst/>
              </a:prstGeom>
              <a:noFill/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DE" sz="14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630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E7E8D-E368-44DA-93BA-E2FBF252012E}"/>
              </a:ext>
            </a:extLst>
          </p:cNvPr>
          <p:cNvSpPr/>
          <p:nvPr/>
        </p:nvSpPr>
        <p:spPr>
          <a:xfrm>
            <a:off x="7191376" y="2500583"/>
            <a:ext cx="3455256" cy="3579095"/>
          </a:xfrm>
          <a:prstGeom prst="roundRect">
            <a:avLst/>
          </a:prstGeom>
          <a:solidFill>
            <a:srgbClr val="CCDE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EBCB9B-EEAB-4124-8BDD-55675082CF62}"/>
              </a:ext>
            </a:extLst>
          </p:cNvPr>
          <p:cNvSpPr/>
          <p:nvPr/>
        </p:nvSpPr>
        <p:spPr>
          <a:xfrm>
            <a:off x="0" y="5111827"/>
            <a:ext cx="12192000" cy="1000968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776ED1B-916F-48F1-9994-489D2E9C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</a:t>
            </a:r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B2D7C-811E-4A07-814E-3BD7F525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>
                <a:solidFill>
                  <a:schemeClr val="bg1"/>
                </a:solidFill>
              </a:rPr>
              <a:t>J. Werner, friedemann.werner@uni-luebeck.de</a:t>
            </a:r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A7D5A-1692-4E52-8E50-ABE8ECE4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>
                <a:solidFill>
                  <a:schemeClr val="bg1"/>
                </a:solidFill>
              </a:rPr>
              <a:t>S</a:t>
            </a:r>
            <a:r>
              <a:rPr lang="en-DE" noProof="0" dirty="0" err="1">
                <a:solidFill>
                  <a:schemeClr val="bg1"/>
                </a:solidFill>
              </a:rPr>
              <a:t>lide</a:t>
            </a:r>
            <a:r>
              <a:rPr lang="en-US" dirty="0">
                <a:solidFill>
                  <a:schemeClr val="bg1"/>
                </a:solidFill>
              </a:rPr>
              <a:t> </a:t>
            </a:r>
            <a:fld id="{401BA3E4-5E55-4F99-AF09-CC6D6B2539E2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D378240-BD27-454C-9164-DFED5365E4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Treatment verification</a:t>
            </a:r>
            <a:r>
              <a:rPr lang="en-DE" dirty="0">
                <a:solidFill>
                  <a:schemeClr val="bg1"/>
                </a:solidFill>
              </a:rPr>
              <a:t> with secondary particles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B01479-B501-4FDE-9C9B-05196D0B51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>
                <a:solidFill>
                  <a:schemeClr val="bg1"/>
                </a:solidFill>
              </a:rPr>
              <a:t>18.10.2023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A4BD346-8B8F-41AC-98EA-92A8631C6015}"/>
              </a:ext>
            </a:extLst>
          </p:cNvPr>
          <p:cNvCxnSpPr/>
          <p:nvPr/>
        </p:nvCxnSpPr>
        <p:spPr>
          <a:xfrm>
            <a:off x="0" y="5640636"/>
            <a:ext cx="12192000" cy="0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CAB2424D-1C06-4175-822A-48C0FE6E3F3A}"/>
              </a:ext>
            </a:extLst>
          </p:cNvPr>
          <p:cNvSpPr txBox="1">
            <a:spLocks/>
          </p:cNvSpPr>
          <p:nvPr/>
        </p:nvSpPr>
        <p:spPr bwMode="gray">
          <a:xfrm>
            <a:off x="478199" y="353332"/>
            <a:ext cx="11233150" cy="3743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Charged particle therapy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A006D0-204E-4B3F-A2FC-E72050BE9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373188"/>
            <a:ext cx="6570301" cy="10349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Deviations along the beam path are mostly detected through (cumulative) changes of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Time-structure of emission holds additional information</a:t>
            </a:r>
            <a:endParaRPr lang="en-DE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D589E8-FB1F-48CB-8D79-E25EB3C414A1}"/>
              </a:ext>
            </a:extLst>
          </p:cNvPr>
          <p:cNvGrpSpPr/>
          <p:nvPr/>
        </p:nvGrpSpPr>
        <p:grpSpPr>
          <a:xfrm>
            <a:off x="-3683190" y="2988236"/>
            <a:ext cx="3608361" cy="3608361"/>
            <a:chOff x="7228937" y="2815824"/>
            <a:chExt cx="3608361" cy="3608361"/>
          </a:xfrm>
        </p:grpSpPr>
        <p:pic>
          <p:nvPicPr>
            <p:cNvPr id="38" name="Graphic 37" descr="A bicycle">
              <a:extLst>
                <a:ext uri="{FF2B5EF4-FFF2-40B4-BE49-F238E27FC236}">
                  <a16:creationId xmlns:a16="http://schemas.microsoft.com/office/drawing/2014/main" id="{273E150D-E69F-4C59-A365-31C957BEA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28937" y="2815824"/>
              <a:ext cx="3608361" cy="3608361"/>
            </a:xfrm>
            <a:prstGeom prst="rect">
              <a:avLst/>
            </a:prstGeom>
          </p:spPr>
        </p:pic>
        <p:pic>
          <p:nvPicPr>
            <p:cNvPr id="15" name="Graphic 14" descr="A lightbulb">
              <a:extLst>
                <a:ext uri="{FF2B5EF4-FFF2-40B4-BE49-F238E27FC236}">
                  <a16:creationId xmlns:a16="http://schemas.microsoft.com/office/drawing/2014/main" id="{8ED6E888-6230-4F9D-B4F7-299DB24B7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459377" y="3493621"/>
              <a:ext cx="970205" cy="97020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1F010BF-56DF-4DDD-B050-5677986DCC7F}"/>
              </a:ext>
            </a:extLst>
          </p:cNvPr>
          <p:cNvGrpSpPr/>
          <p:nvPr/>
        </p:nvGrpSpPr>
        <p:grpSpPr>
          <a:xfrm>
            <a:off x="-8656983" y="3001982"/>
            <a:ext cx="8582154" cy="432425"/>
            <a:chOff x="-192741" y="2756112"/>
            <a:chExt cx="10316438" cy="702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D8C6FDF-113F-4D68-BF05-95E5E4E6375D}"/>
                </a:ext>
              </a:extLst>
            </p:cNvPr>
            <p:cNvSpPr/>
            <p:nvPr/>
          </p:nvSpPr>
          <p:spPr>
            <a:xfrm>
              <a:off x="-192741" y="2756112"/>
              <a:ext cx="10316438" cy="70221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DE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62CCA0-CE8B-47C9-8BD1-9C8EB599B0BC}"/>
                </a:ext>
              </a:extLst>
            </p:cNvPr>
            <p:cNvSpPr txBox="1"/>
            <p:nvPr/>
          </p:nvSpPr>
          <p:spPr bwMode="gray">
            <a:xfrm>
              <a:off x="2635060" y="2778998"/>
              <a:ext cx="5059113" cy="57826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DE" dirty="0"/>
                <a:t>PG Activation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2408386-E103-40F7-A3F8-25184D0D8DEE}"/>
              </a:ext>
            </a:extLst>
          </p:cNvPr>
          <p:cNvSpPr txBox="1"/>
          <p:nvPr/>
        </p:nvSpPr>
        <p:spPr bwMode="gray">
          <a:xfrm>
            <a:off x="7333347" y="2719390"/>
            <a:ext cx="3008739" cy="218029"/>
          </a:xfrm>
          <a:prstGeom prst="rect">
            <a:avLst/>
          </a:prstGeom>
          <a:solidFill>
            <a:srgbClr val="CCDEE5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GB" dirty="0"/>
              <a:t>CTV </a:t>
            </a:r>
            <a:r>
              <a:rPr lang="en-DE" dirty="0"/>
              <a:t>(</a:t>
            </a:r>
            <a:r>
              <a:rPr lang="en-GB" dirty="0"/>
              <a:t>clinical target volume</a:t>
            </a:r>
            <a:r>
              <a:rPr lang="en-DE" dirty="0"/>
              <a:t>)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1BB0B77-1C9E-9752-5D7F-F3712552C807}"/>
              </a:ext>
            </a:extLst>
          </p:cNvPr>
          <p:cNvSpPr/>
          <p:nvPr/>
        </p:nvSpPr>
        <p:spPr>
          <a:xfrm>
            <a:off x="8170606" y="2508394"/>
            <a:ext cx="167149" cy="136483"/>
          </a:xfrm>
          <a:prstGeom prst="roundRect">
            <a:avLst/>
          </a:prstGeom>
          <a:solidFill>
            <a:srgbClr val="CCDE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3C3E6F68-E871-1262-B671-B1040F2C1810}"/>
              </a:ext>
            </a:extLst>
          </p:cNvPr>
          <p:cNvSpPr/>
          <p:nvPr/>
        </p:nvSpPr>
        <p:spPr>
          <a:xfrm>
            <a:off x="1545369" y="2508394"/>
            <a:ext cx="10114888" cy="3579094"/>
          </a:xfrm>
          <a:prstGeom prst="roundRect">
            <a:avLst/>
          </a:prstGeom>
          <a:noFill/>
          <a:ln w="25400">
            <a:solidFill>
              <a:srgbClr val="CCD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F7757D-26E2-41E8-B96F-4BC9186518E4}"/>
              </a:ext>
            </a:extLst>
          </p:cNvPr>
          <p:cNvGrpSpPr/>
          <p:nvPr/>
        </p:nvGrpSpPr>
        <p:grpSpPr>
          <a:xfrm>
            <a:off x="8488659" y="1670895"/>
            <a:ext cx="2341266" cy="4441900"/>
            <a:chOff x="8488659" y="1670895"/>
            <a:chExt cx="2341266" cy="489791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41A6C1-3240-45D3-A89D-C4870D69C3D0}"/>
                </a:ext>
              </a:extLst>
            </p:cNvPr>
            <p:cNvCxnSpPr>
              <a:cxnSpLocks/>
            </p:cNvCxnSpPr>
            <p:nvPr/>
          </p:nvCxnSpPr>
          <p:spPr>
            <a:xfrm>
              <a:off x="10123697" y="1703388"/>
              <a:ext cx="0" cy="4865423"/>
            </a:xfrm>
            <a:prstGeom prst="line">
              <a:avLst/>
            </a:prstGeom>
            <a:ln w="2540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15F763-D9FE-4222-90E1-1A78F564D8ED}"/>
                </a:ext>
              </a:extLst>
            </p:cNvPr>
            <p:cNvSpPr txBox="1"/>
            <p:nvPr/>
          </p:nvSpPr>
          <p:spPr bwMode="gray">
            <a:xfrm>
              <a:off x="8488659" y="1670895"/>
              <a:ext cx="2341266" cy="61305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GB" dirty="0">
                  <a:solidFill>
                    <a:schemeClr val="tx2"/>
                  </a:solidFill>
                </a:rPr>
                <a:t>End of activation</a:t>
              </a:r>
              <a:endParaRPr lang="en-DE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E2A760-6FC2-4F95-9544-A5353E49DEC8}"/>
              </a:ext>
            </a:extLst>
          </p:cNvPr>
          <p:cNvGrpSpPr/>
          <p:nvPr/>
        </p:nvGrpSpPr>
        <p:grpSpPr>
          <a:xfrm>
            <a:off x="9183922" y="726574"/>
            <a:ext cx="1843853" cy="5386221"/>
            <a:chOff x="9183922" y="726574"/>
            <a:chExt cx="1843853" cy="5830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C164444-3B28-4431-B3CE-F512C5CB8C8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400" y="781246"/>
              <a:ext cx="0" cy="5776191"/>
            </a:xfrm>
            <a:prstGeom prst="line">
              <a:avLst/>
            </a:prstGeom>
            <a:ln w="2540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15D063-0E3E-4DA7-9E27-AD275CBBB289}"/>
                </a:ext>
              </a:extLst>
            </p:cNvPr>
            <p:cNvSpPr txBox="1"/>
            <p:nvPr/>
          </p:nvSpPr>
          <p:spPr bwMode="gray">
            <a:xfrm>
              <a:off x="9183922" y="726574"/>
              <a:ext cx="1843853" cy="39703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GB" dirty="0">
                  <a:solidFill>
                    <a:schemeClr val="tx2"/>
                  </a:solidFill>
                </a:rPr>
                <a:t>Particle range</a:t>
              </a:r>
              <a:endParaRPr lang="en-DE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01C6465C-4F23-5AA5-1F39-EE7058A80D49}"/>
              </a:ext>
            </a:extLst>
          </p:cNvPr>
          <p:cNvSpPr txBox="1"/>
          <p:nvPr/>
        </p:nvSpPr>
        <p:spPr bwMode="gray">
          <a:xfrm>
            <a:off x="2867333" y="5762996"/>
            <a:ext cx="2082183" cy="24763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DE" dirty="0">
                <a:solidFill>
                  <a:srgbClr val="CCDEE5"/>
                </a:solidFill>
              </a:rPr>
              <a:t>Patient / Phantom</a:t>
            </a:r>
            <a:endParaRPr lang="en-US" dirty="0">
              <a:solidFill>
                <a:srgbClr val="CCDEE5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069B93E-F2B6-2E00-5274-32EBCAEDCA08}"/>
              </a:ext>
            </a:extLst>
          </p:cNvPr>
          <p:cNvSpPr txBox="1"/>
          <p:nvPr/>
        </p:nvSpPr>
        <p:spPr bwMode="gray">
          <a:xfrm>
            <a:off x="5917972" y="6313015"/>
            <a:ext cx="2830749" cy="40216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DE" sz="1000" dirty="0">
                <a:solidFill>
                  <a:schemeClr val="bg1"/>
                </a:solidFill>
                <a:latin typeface="Myriad Pro" panose="020B0503030403020204" pitchFamily="34" charset="0"/>
              </a:rPr>
              <a:t>Young Investigator Forum – DGMP 2023</a:t>
            </a:r>
            <a:endParaRPr lang="en-US" sz="1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3651F-5EA8-481A-BBFD-F984AE84A405}"/>
              </a:ext>
            </a:extLst>
          </p:cNvPr>
          <p:cNvGrpSpPr/>
          <p:nvPr/>
        </p:nvGrpSpPr>
        <p:grpSpPr>
          <a:xfrm>
            <a:off x="6386350" y="0"/>
            <a:ext cx="2199748" cy="1618795"/>
            <a:chOff x="6386350" y="0"/>
            <a:chExt cx="2199748" cy="161879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A7F7DD-1B27-47FD-823A-9F6183FA9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86350" y="0"/>
              <a:ext cx="2199748" cy="1618795"/>
            </a:xfrm>
            <a:prstGeom prst="rect">
              <a:avLst/>
            </a:prstGeom>
            <a:noFill/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DE5191-0626-48B5-BDF7-65E474D6DE32}"/>
                </a:ext>
              </a:extLst>
            </p:cNvPr>
            <p:cNvSpPr/>
            <p:nvPr/>
          </p:nvSpPr>
          <p:spPr>
            <a:xfrm>
              <a:off x="8124825" y="563615"/>
              <a:ext cx="438149" cy="122186"/>
            </a:xfrm>
            <a:prstGeom prst="rect">
              <a:avLst/>
            </a:prstGeom>
            <a:solidFill>
              <a:srgbClr val="ECDA88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DE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88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2199 L 0.89675 -0.02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0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91667E-6 -2.96296E-6 L 0.83633 -2.96296E-6 " pathEditMode="fixed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1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0D99FC4-6CD8-00DA-9187-EEA0E015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DE" dirty="0"/>
              <a:t>Rationale of the method</a:t>
            </a:r>
            <a:endParaRPr lang="en-US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7BB4641-8D57-0AC6-E128-90927C64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3004D2-D0A9-562F-755A-72A6578D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E6E44D-5C14-F424-20E9-FB6C10AD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 err="1"/>
              <a:t>lide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9D25256-A71D-DD40-7077-29E243D9B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4FD9F55C-E237-55D9-FB6C-792CAF0568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046" y="4812274"/>
            <a:ext cx="11259907" cy="870623"/>
          </a:xfrm>
        </p:spPr>
        <p:txBody>
          <a:bodyPr/>
          <a:lstStyle/>
          <a:p>
            <a:r>
              <a:rPr lang="en-DE" sz="1800" dirty="0"/>
              <a:t>PG emission in time and space reveals the </a:t>
            </a:r>
            <a:r>
              <a:rPr lang="en-DE" sz="1800" dirty="0">
                <a:solidFill>
                  <a:schemeClr val="tx2"/>
                </a:solidFill>
              </a:rPr>
              <a:t>average speed</a:t>
            </a:r>
            <a:r>
              <a:rPr lang="en-DE" sz="1800" dirty="0"/>
              <a:t> of the charged particles </a:t>
            </a:r>
            <a:r>
              <a:rPr lang="en-DE" sz="1800" dirty="0">
                <a:solidFill>
                  <a:schemeClr val="tx2"/>
                </a:solidFill>
              </a:rPr>
              <a:t>in the patient.</a:t>
            </a:r>
            <a:endParaRPr lang="en-DE" sz="1800" dirty="0"/>
          </a:p>
          <a:p>
            <a:r>
              <a:rPr lang="en-DE" sz="1800" dirty="0">
                <a:sym typeface="Wingdings" panose="05000000000000000000" pitchFamily="2" charset="2"/>
              </a:rPr>
              <a:t> </a:t>
            </a:r>
            <a:r>
              <a:rPr lang="en-DE" sz="1800" dirty="0"/>
              <a:t>From that distribution we should be able to estimate </a:t>
            </a:r>
            <a:r>
              <a:rPr lang="en-DE" sz="1800" dirty="0">
                <a:solidFill>
                  <a:schemeClr val="tx2"/>
                </a:solidFill>
              </a:rPr>
              <a:t>the tissues stopping power</a:t>
            </a:r>
            <a:r>
              <a:rPr lang="en-DE" sz="1800" dirty="0"/>
              <a:t> during the irradiation.</a:t>
            </a:r>
            <a:endParaRPr lang="en-US" sz="1800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013C34C-D2CE-ACD8-EB90-4A711BE47244}"/>
              </a:ext>
            </a:extLst>
          </p:cNvPr>
          <p:cNvSpPr txBox="1">
            <a:spLocks/>
          </p:cNvSpPr>
          <p:nvPr/>
        </p:nvSpPr>
        <p:spPr>
          <a:xfrm>
            <a:off x="6800856" y="1565079"/>
            <a:ext cx="3340492" cy="9020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en-DE" dirty="0">
                <a:solidFill>
                  <a:schemeClr val="tx2">
                    <a:lumMod val="75000"/>
                  </a:schemeClr>
                </a:solidFill>
              </a:rPr>
              <a:t>Red line: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expected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motion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95FFC6-EB2B-443F-BDF8-FC27668C6E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246" y="1447512"/>
            <a:ext cx="4208270" cy="3096867"/>
          </a:xfrm>
          <a:prstGeom prst="rect">
            <a:avLst/>
          </a:prstGeom>
          <a:noFill/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C2BF4F8-8386-9452-D29B-C967068F1C62}"/>
              </a:ext>
            </a:extLst>
          </p:cNvPr>
          <p:cNvGrpSpPr/>
          <p:nvPr/>
        </p:nvGrpSpPr>
        <p:grpSpPr>
          <a:xfrm>
            <a:off x="5988833" y="1095220"/>
            <a:ext cx="6115956" cy="3608447"/>
            <a:chOff x="5988833" y="1095220"/>
            <a:chExt cx="6115956" cy="3608447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B8B7C03E-6758-BFFF-F235-980EFFBD391D}"/>
                </a:ext>
              </a:extLst>
            </p:cNvPr>
            <p:cNvGrpSpPr/>
            <p:nvPr/>
          </p:nvGrpSpPr>
          <p:grpSpPr>
            <a:xfrm>
              <a:off x="6510593" y="1095220"/>
              <a:ext cx="5594196" cy="3608447"/>
              <a:chOff x="6562976" y="2295688"/>
              <a:chExt cx="5594196" cy="3608447"/>
            </a:xfrm>
          </p:grpSpPr>
          <p:grpSp>
            <p:nvGrpSpPr>
              <p:cNvPr id="24" name="Group 2064">
                <a:extLst>
                  <a:ext uri="{FF2B5EF4-FFF2-40B4-BE49-F238E27FC236}">
                    <a16:creationId xmlns:a16="http://schemas.microsoft.com/office/drawing/2014/main" id="{E7703AE3-24B6-95FC-97E4-979CCBBD7F78}"/>
                  </a:ext>
                </a:extLst>
              </p:cNvPr>
              <p:cNvGrpSpPr/>
              <p:nvPr/>
            </p:nvGrpSpPr>
            <p:grpSpPr>
              <a:xfrm>
                <a:off x="6562976" y="2295688"/>
                <a:ext cx="5594196" cy="3608447"/>
                <a:chOff x="10484962" y="20679867"/>
                <a:chExt cx="7281197" cy="4696619"/>
              </a:xfrm>
            </p:grpSpPr>
            <p:pic>
              <p:nvPicPr>
                <p:cNvPr id="26" name="Grafik 25" descr="Ein Bild, das Text, Screenshot, Diagramm, Reihe enthält.&#10;&#10;Automatisch generierte Beschreibung">
                  <a:extLst>
                    <a:ext uri="{FF2B5EF4-FFF2-40B4-BE49-F238E27FC236}">
                      <a16:creationId xmlns:a16="http://schemas.microsoft.com/office/drawing/2014/main" id="{CA1EE7EA-3920-26F2-CA0E-67CB4E837D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42"/>
                <a:stretch/>
              </p:blipFill>
              <p:spPr>
                <a:xfrm>
                  <a:off x="10484962" y="21077244"/>
                  <a:ext cx="7063217" cy="4299242"/>
                </a:xfrm>
                <a:prstGeom prst="rect">
                  <a:avLst/>
                </a:prstGeom>
              </p:spPr>
            </p:pic>
            <p:sp>
              <p:nvSpPr>
                <p:cNvPr id="27" name="Textfeld 1073">
                  <a:extLst>
                    <a:ext uri="{FF2B5EF4-FFF2-40B4-BE49-F238E27FC236}">
                      <a16:creationId xmlns:a16="http://schemas.microsoft.com/office/drawing/2014/main" id="{E4D73902-7848-DC99-1A90-D99486963851}"/>
                    </a:ext>
                  </a:extLst>
                </p:cNvPr>
                <p:cNvSpPr txBox="1"/>
                <p:nvPr/>
              </p:nvSpPr>
              <p:spPr>
                <a:xfrm flipH="1">
                  <a:off x="17450279" y="24683146"/>
                  <a:ext cx="315880" cy="486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>
                      <a:latin typeface="Myriad Pro" panose="020B0503030403020204" pitchFamily="34" charset="0"/>
                    </a:rPr>
                    <a:t>0</a:t>
                  </a:r>
                </a:p>
              </p:txBody>
            </p:sp>
            <p:sp>
              <p:nvSpPr>
                <p:cNvPr id="28" name="Textfeld 2067">
                  <a:extLst>
                    <a:ext uri="{FF2B5EF4-FFF2-40B4-BE49-F238E27FC236}">
                      <a16:creationId xmlns:a16="http://schemas.microsoft.com/office/drawing/2014/main" id="{099E6749-0939-A18F-9D13-8A135FD8EA0E}"/>
                    </a:ext>
                  </a:extLst>
                </p:cNvPr>
                <p:cNvSpPr txBox="1"/>
                <p:nvPr/>
              </p:nvSpPr>
              <p:spPr>
                <a:xfrm flipH="1">
                  <a:off x="17419002" y="20679867"/>
                  <a:ext cx="315880" cy="486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>
                      <a:latin typeface="Myriad Pro" panose="020B0503030403020204" pitchFamily="34" charset="0"/>
                    </a:rPr>
                    <a:t>1</a:t>
                  </a:r>
                </a:p>
              </p:txBody>
            </p:sp>
          </p:grpSp>
          <p:sp>
            <p:nvSpPr>
              <p:cNvPr id="25" name="Textplatzhalter 6">
                <a:extLst>
                  <a:ext uri="{FF2B5EF4-FFF2-40B4-BE49-F238E27FC236}">
                    <a16:creationId xmlns:a16="http://schemas.microsoft.com/office/drawing/2014/main" id="{5252B98C-E8DB-EF8A-95D8-B5A3463B6F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9387" y="4252565"/>
                <a:ext cx="3340492" cy="90204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6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4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DE" dirty="0"/>
                  <a:t>PG-Emission in MC-simulation of</a:t>
                </a:r>
                <a:br>
                  <a:rPr lang="en-DE" dirty="0"/>
                </a:br>
                <a:r>
                  <a:rPr lang="en-DE" dirty="0"/>
                  <a:t>homogeneous  PMMA and </a:t>
                </a:r>
                <a:br>
                  <a:rPr lang="en-DE" dirty="0"/>
                </a:br>
                <a:r>
                  <a:rPr lang="en-DE" dirty="0"/>
                  <a:t>219 MeV p</a:t>
                </a:r>
                <a:r>
                  <a:rPr lang="en-DE" baseline="30000" dirty="0"/>
                  <a:t>+</a:t>
                </a:r>
                <a:r>
                  <a:rPr lang="en-DE" dirty="0"/>
                  <a:t> proton beam</a:t>
                </a:r>
                <a:endParaRPr lang="en-US" dirty="0"/>
              </a:p>
            </p:txBody>
          </p:sp>
        </p:grpSp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9DF5D8AA-3527-78CF-B62B-3AF813DD4634}"/>
                </a:ext>
              </a:extLst>
            </p:cNvPr>
            <p:cNvSpPr txBox="1"/>
            <p:nvPr/>
          </p:nvSpPr>
          <p:spPr bwMode="gray">
            <a:xfrm>
              <a:off x="6172176" y="1720871"/>
              <a:ext cx="338417" cy="254876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r">
                <a:spcAft>
                  <a:spcPts val="1000"/>
                </a:spcAft>
              </a:pPr>
              <a:r>
                <a:rPr lang="en-GB" sz="1400" dirty="0"/>
                <a:t>15</a:t>
              </a:r>
            </a:p>
            <a:p>
              <a:pPr algn="r">
                <a:spcAft>
                  <a:spcPts val="1000"/>
                </a:spcAft>
              </a:pPr>
              <a:r>
                <a:rPr lang="en-GB" sz="1400" dirty="0"/>
                <a:t>10</a:t>
              </a:r>
            </a:p>
            <a:p>
              <a:pPr algn="r">
                <a:spcAft>
                  <a:spcPts val="1000"/>
                </a:spcAft>
              </a:pPr>
              <a:r>
                <a:rPr lang="en-GB" sz="1400" dirty="0"/>
                <a:t>5</a:t>
              </a:r>
            </a:p>
            <a:p>
              <a:pPr algn="r">
                <a:spcAft>
                  <a:spcPts val="1000"/>
                </a:spcAft>
              </a:pPr>
              <a:r>
                <a:rPr lang="en-GB" sz="1400" dirty="0"/>
                <a:t>0</a:t>
              </a:r>
            </a:p>
            <a:p>
              <a:pPr algn="r">
                <a:spcAft>
                  <a:spcPts val="1000"/>
                </a:spcAft>
              </a:pPr>
              <a:r>
                <a:rPr lang="en-GB" sz="1400" dirty="0"/>
                <a:t>-5</a:t>
              </a:r>
            </a:p>
            <a:p>
              <a:pPr algn="r">
                <a:spcAft>
                  <a:spcPts val="1000"/>
                </a:spcAft>
              </a:pPr>
              <a:r>
                <a:rPr lang="en-GB" sz="1400" dirty="0"/>
                <a:t>-10</a:t>
              </a:r>
            </a:p>
            <a:p>
              <a:pPr algn="r">
                <a:spcAft>
                  <a:spcPts val="1000"/>
                </a:spcAft>
              </a:pPr>
              <a:r>
                <a:rPr lang="en-GB" sz="1400" dirty="0"/>
                <a:t>-15</a:t>
              </a:r>
            </a:p>
            <a:p>
              <a:pPr algn="r">
                <a:spcAft>
                  <a:spcPts val="1000"/>
                </a:spcAft>
              </a:pPr>
              <a:r>
                <a:rPr lang="en-GB" sz="1400" dirty="0"/>
                <a:t>-20</a:t>
              </a:r>
              <a:endParaRPr lang="en-DE" sz="1400" dirty="0"/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29B560DC-50EC-A96D-BD77-75BDA02342FA}"/>
                </a:ext>
              </a:extLst>
            </p:cNvPr>
            <p:cNvSpPr txBox="1"/>
            <p:nvPr/>
          </p:nvSpPr>
          <p:spPr bwMode="gray">
            <a:xfrm rot="16200000">
              <a:off x="4935658" y="2220994"/>
              <a:ext cx="2306548" cy="20019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n-DE" sz="1600" dirty="0"/>
                <a:t>Emission position </a:t>
              </a:r>
              <a:r>
                <a:rPr lang="en-GB" sz="1600" dirty="0"/>
                <a:t>(c</a:t>
              </a:r>
              <a:r>
                <a:rPr lang="en-DE" sz="1600" dirty="0"/>
                <a:t>m)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40248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CC3E1B4-D1F7-404F-9B14-ECF06F11FD4E}"/>
              </a:ext>
            </a:extLst>
          </p:cNvPr>
          <p:cNvGrpSpPr/>
          <p:nvPr/>
        </p:nvGrpSpPr>
        <p:grpSpPr>
          <a:xfrm>
            <a:off x="6254866" y="216514"/>
            <a:ext cx="4646648" cy="2793959"/>
            <a:chOff x="6254866" y="216514"/>
            <a:chExt cx="4646648" cy="27939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A90985-89A0-4F30-AC93-AEF6F39B6781}"/>
                </a:ext>
              </a:extLst>
            </p:cNvPr>
            <p:cNvGrpSpPr/>
            <p:nvPr/>
          </p:nvGrpSpPr>
          <p:grpSpPr>
            <a:xfrm>
              <a:off x="6254866" y="216514"/>
              <a:ext cx="4646648" cy="2793959"/>
              <a:chOff x="6254866" y="216514"/>
              <a:chExt cx="4646648" cy="2793959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2C57AA40-B7F5-4E2F-51CD-B164907E5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4866" y="216514"/>
                <a:ext cx="4032925" cy="2793959"/>
              </a:xfrm>
              <a:prstGeom prst="rect">
                <a:avLst/>
              </a:prstGeom>
            </p:spPr>
          </p:pic>
          <p:pic>
            <p:nvPicPr>
              <p:cNvPr id="13" name="Graphic 12" descr="Stopwatch with solid fill">
                <a:extLst>
                  <a:ext uri="{FF2B5EF4-FFF2-40B4-BE49-F238E27FC236}">
                    <a16:creationId xmlns:a16="http://schemas.microsoft.com/office/drawing/2014/main" id="{E9BD9EB7-93C4-4484-A945-E05C697BF3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733705" y="97049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13" descr="Stopwatch with solid fill">
                <a:extLst>
                  <a:ext uri="{FF2B5EF4-FFF2-40B4-BE49-F238E27FC236}">
                    <a16:creationId xmlns:a16="http://schemas.microsoft.com/office/drawing/2014/main" id="{E2E9BE1D-3D81-47EA-B333-508FA851A9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87114" y="26314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C922EB-7260-42F3-A55D-0925E270899B}"/>
                </a:ext>
              </a:extLst>
            </p:cNvPr>
            <p:cNvSpPr/>
            <p:nvPr/>
          </p:nvSpPr>
          <p:spPr>
            <a:xfrm>
              <a:off x="7161088" y="1860622"/>
              <a:ext cx="82194" cy="462337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DE" sz="1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9007B86-1F92-461D-8DA6-DD1D6675F415}"/>
                    </a:ext>
                  </a:extLst>
                </p:cNvPr>
                <p:cNvSpPr txBox="1"/>
                <p:nvPr/>
              </p:nvSpPr>
              <p:spPr bwMode="gray">
                <a:xfrm>
                  <a:off x="8418078" y="1147123"/>
                  <a:ext cx="304800" cy="31200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vert="horz" wrap="square" lIns="0" tIns="0" rIns="0" bIns="0" rtlCol="0" anchor="ctr">
                  <a:no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E5263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E52638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E52638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9007B86-1F92-461D-8DA6-DD1D6675F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8418078" y="1147123"/>
                  <a:ext cx="304800" cy="312008"/>
                </a:xfrm>
                <a:prstGeom prst="rect">
                  <a:avLst/>
                </a:prstGeom>
                <a:blipFill>
                  <a:blip r:embed="rId8"/>
                  <a:stretch>
                    <a:fillRect l="-8000" b="-1764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58A962-6651-4FF7-8C62-B3C0C912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GB" dirty="0"/>
              <a:t>Prompt Gamma Timing (PGT)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F0B4B-801D-4D6C-8570-CB09885CB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AF8A6-1176-4D91-9342-3348C6E7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B8444-E1BE-4352-8532-79D294FFC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/>
              <a:t>Uncollimated time</a:t>
            </a:r>
            <a:r>
              <a:rPr lang="en-DE" dirty="0"/>
              <a:t>-</a:t>
            </a:r>
            <a:r>
              <a:rPr lang="en-GB" dirty="0"/>
              <a:t>sensitive photon counting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6F4F8B52-45EC-42C9-899B-4C38C0F38B69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11233150" cy="378372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Record </a:t>
                </a:r>
                <a:r>
                  <a:rPr lang="en-GB" dirty="0">
                    <a:solidFill>
                      <a:schemeClr val="tx1"/>
                    </a:solidFill>
                  </a:rPr>
                  <a:t>reference plane time t</a:t>
                </a:r>
                <a:r>
                  <a:rPr lang="en-GB" baseline="-25000" dirty="0">
                    <a:solidFill>
                      <a:schemeClr val="tx1"/>
                    </a:solidFill>
                  </a:rPr>
                  <a:t>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Record </a:t>
                </a:r>
                <a:r>
                  <a:rPr lang="en-GB" dirty="0">
                    <a:solidFill>
                      <a:schemeClr val="tx2"/>
                    </a:solidFill>
                  </a:rPr>
                  <a:t>detector arrival time t</a:t>
                </a:r>
                <a:r>
                  <a:rPr lang="en-GB" baseline="-25000" dirty="0">
                    <a:solidFill>
                      <a:schemeClr val="tx2"/>
                    </a:solidFill>
                  </a:rPr>
                  <a:t>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Time difference consists of</a:t>
                </a: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GB" dirty="0"/>
                  <a:t>Proton travel time </a:t>
                </a:r>
                <a:r>
                  <a:rPr lang="en-GB" dirty="0" err="1"/>
                  <a:t>t</a:t>
                </a:r>
                <a:r>
                  <a:rPr lang="en-GB" baseline="-25000" dirty="0" err="1"/>
                  <a:t>p</a:t>
                </a:r>
                <a:endParaRPr lang="en-GB" baseline="-25000" dirty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GB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Deexcitation time of nucleus</a:t>
                </a: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GB" dirty="0"/>
                  <a:t>Photon travel time t</a:t>
                </a:r>
                <a:r>
                  <a:rPr lang="el-GR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endParaRPr lang="de-DE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sz="1800" b="1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de-DE" sz="18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de-DE" sz="18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de-DE" sz="180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See </a:t>
                </a:r>
                <a:r>
                  <a:rPr lang="en-DE" dirty="0" err="1"/>
                  <a:t>Golnik</a:t>
                </a:r>
                <a:r>
                  <a:rPr lang="en-DE" dirty="0"/>
                  <a:t> et. al. 2014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6F4F8B52-45EC-42C9-899B-4C38C0F38B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11233150" cy="3783728"/>
              </a:xfrm>
              <a:blipFill>
                <a:blip r:embed="rId9"/>
                <a:stretch>
                  <a:fillRect l="-1031" t="-1610" b="-16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6C0B7-B329-4188-B517-47C76593F4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9A9045-EAC7-4125-975D-B987C875C530}"/>
              </a:ext>
            </a:extLst>
          </p:cNvPr>
          <p:cNvGrpSpPr/>
          <p:nvPr/>
        </p:nvGrpSpPr>
        <p:grpSpPr>
          <a:xfrm>
            <a:off x="6822697" y="3048749"/>
            <a:ext cx="3591613" cy="3051956"/>
            <a:chOff x="6822697" y="3048749"/>
            <a:chExt cx="3591613" cy="30519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F69B97-A6AE-48D0-82C7-65C6F9D5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22697" y="3048749"/>
              <a:ext cx="3540013" cy="29911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F04BE64-6C0A-409A-A056-7725EFB691C5}"/>
                    </a:ext>
                  </a:extLst>
                </p:cNvPr>
                <p:cNvSpPr txBox="1"/>
                <p:nvPr/>
              </p:nvSpPr>
              <p:spPr bwMode="gray">
                <a:xfrm>
                  <a:off x="9053024" y="5731373"/>
                  <a:ext cx="136128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de-DE" sz="18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de-DE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de-DE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a14:m>
                  <a:r>
                    <a:rPr lang="en-GB" dirty="0"/>
                    <a:t> (ns)</a:t>
                  </a:r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F04BE64-6C0A-409A-A056-7725EFB691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9053024" y="5731373"/>
                  <a:ext cx="1361286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6557" b="-2623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111066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A962-6651-4FF7-8C62-B3C0C912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en-GB" dirty="0"/>
              <a:t>Prompt Gamma Timing (PGT)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F0B4B-801D-4D6C-8570-CB09885CB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AF8A6-1176-4D91-9342-3348C6E7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B8444-E1BE-4352-8532-79D294FFC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en-GB" dirty="0"/>
              <a:t>Uncollimated time</a:t>
            </a:r>
            <a:r>
              <a:rPr lang="en-DE" dirty="0"/>
              <a:t>-</a:t>
            </a:r>
            <a:r>
              <a:rPr lang="en-GB" dirty="0"/>
              <a:t>sensitive photon counting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6F4F8B52-45EC-42C9-899B-4C38C0F38B69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3653036" cy="3600986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Record target entry time t</a:t>
                </a:r>
                <a:r>
                  <a:rPr lang="en-GB" baseline="-25000" dirty="0"/>
                  <a:t>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Record detector arrival time t</a:t>
                </a:r>
                <a:r>
                  <a:rPr lang="en-GB" baseline="-25000" dirty="0"/>
                  <a:t>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Time difference consists of</a:t>
                </a: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GB" dirty="0"/>
                  <a:t>Proton travel time </a:t>
                </a:r>
                <a:r>
                  <a:rPr lang="en-GB" dirty="0" err="1"/>
                  <a:t>t</a:t>
                </a:r>
                <a:r>
                  <a:rPr lang="en-GB" baseline="-25000" dirty="0" err="1"/>
                  <a:t>p</a:t>
                </a:r>
                <a:endParaRPr lang="en-GB" baseline="-25000" dirty="0"/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GB" dirty="0"/>
                  <a:t>Photon travel time t</a:t>
                </a:r>
                <a:r>
                  <a:rPr lang="el-GR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endParaRPr lang="de-DE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sz="1800" b="1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de-DE" sz="1800" b="1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de-DE" sz="18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de-DE" sz="180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sub>
                    </m:sSub>
                  </m:oMath>
                </a14:m>
                <a:endParaRPr lang="en-GB" sz="1800" b="1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Different detector positions </a:t>
                </a:r>
                <a:br>
                  <a:rPr lang="en-GB" dirty="0"/>
                </a:br>
                <a:r>
                  <a:rPr lang="en-GB" dirty="0">
                    <a:sym typeface="Wingdings" panose="05000000000000000000" pitchFamily="2" charset="2"/>
                  </a:rPr>
                  <a:t> complementary information</a:t>
                </a:r>
                <a:endParaRPr lang="en-DE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6F4F8B52-45EC-42C9-899B-4C38C0F38B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3653036" cy="3600986"/>
              </a:xfrm>
              <a:blipFill>
                <a:blip r:embed="rId2"/>
                <a:stretch>
                  <a:fillRect l="-3167" t="-1692" b="-25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6C0B7-B329-4188-B517-47C76593F4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E"/>
              <a:t>18.10.2023</a:t>
            </a:r>
            <a:endParaRPr lang="de-DE" dirty="0"/>
          </a:p>
        </p:txBody>
      </p:sp>
      <p:pic>
        <p:nvPicPr>
          <p:cNvPr id="11" name="Grafik 2">
            <a:extLst>
              <a:ext uri="{FF2B5EF4-FFF2-40B4-BE49-F238E27FC236}">
                <a16:creationId xmlns:a16="http://schemas.microsoft.com/office/drawing/2014/main" id="{4141B13A-8CF9-4BB2-B075-A4BA52C32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94BA0C"/>
              </a:clrFrom>
              <a:clrTo>
                <a:srgbClr val="94BA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6954" y="1400480"/>
            <a:ext cx="7886106" cy="45272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A487F5-E9F3-47FC-8133-1E11C35A8D63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9715175" y="2714845"/>
            <a:ext cx="45719" cy="257167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DE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4E02F9-34E0-488D-98D2-B3C1D6354038}"/>
                  </a:ext>
                </a:extLst>
              </p:cNvPr>
              <p:cNvSpPr txBox="1"/>
              <p:nvPr/>
            </p:nvSpPr>
            <p:spPr bwMode="gray">
              <a:xfrm>
                <a:off x="8084976" y="5558357"/>
                <a:ext cx="40238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GB" sz="1800" dirty="0"/>
                  <a:t>Detection time 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de-DE" sz="1800" b="1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DE" sz="18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dirty="0"/>
                  <a:t> (ns)</a:t>
                </a:r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4E02F9-34E0-488D-98D2-B3C1D6354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8084976" y="5558357"/>
                <a:ext cx="4023803" cy="369332"/>
              </a:xfrm>
              <a:prstGeom prst="rect">
                <a:avLst/>
              </a:prstGeom>
              <a:blipFill>
                <a:blip r:embed="rId4"/>
                <a:stretch>
                  <a:fillRect l="-1212" t="-8333" b="-28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22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5400D37-BEFB-DCB6-88FB-AA9E175D88A3}"/>
              </a:ext>
            </a:extLst>
          </p:cNvPr>
          <p:cNvGrpSpPr/>
          <p:nvPr/>
        </p:nvGrpSpPr>
        <p:grpSpPr>
          <a:xfrm>
            <a:off x="8009672" y="2951449"/>
            <a:ext cx="4133338" cy="3156858"/>
            <a:chOff x="8009672" y="2951449"/>
            <a:chExt cx="4133338" cy="3156858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18D4C6AD-678F-969D-D901-18804C8E57BA}"/>
                </a:ext>
              </a:extLst>
            </p:cNvPr>
            <p:cNvGrpSpPr/>
            <p:nvPr/>
          </p:nvGrpSpPr>
          <p:grpSpPr>
            <a:xfrm>
              <a:off x="8009672" y="2951449"/>
              <a:ext cx="4133338" cy="3156858"/>
              <a:chOff x="8009672" y="2951449"/>
              <a:chExt cx="4133338" cy="3156858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0423291B-900A-4D1C-9ECF-00733A68F25D}"/>
                  </a:ext>
                </a:extLst>
              </p:cNvPr>
              <p:cNvGrpSpPr/>
              <p:nvPr/>
            </p:nvGrpSpPr>
            <p:grpSpPr>
              <a:xfrm>
                <a:off x="8009672" y="2951449"/>
                <a:ext cx="4022385" cy="3154601"/>
                <a:chOff x="8009672" y="2951449"/>
                <a:chExt cx="4022385" cy="3154601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951B564A-C142-45EE-833C-273425B41A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5798"/>
                <a:stretch/>
              </p:blipFill>
              <p:spPr>
                <a:xfrm>
                  <a:off x="8466933" y="3138714"/>
                  <a:ext cx="3565124" cy="2967336"/>
                </a:xfrm>
                <a:prstGeom prst="rect">
                  <a:avLst/>
                </a:prstGeom>
              </p:spPr>
            </p:pic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C8F7BD0C-6A0A-46BB-FBB8-82420410AF19}"/>
                    </a:ext>
                  </a:extLst>
                </p:cNvPr>
                <p:cNvSpPr txBox="1"/>
                <p:nvPr/>
              </p:nvSpPr>
              <p:spPr bwMode="gray">
                <a:xfrm rot="16200000">
                  <a:off x="6956497" y="4004624"/>
                  <a:ext cx="2306548" cy="2001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square" lIns="0" tIns="0" rIns="0" bIns="0" rtlCol="0" anchor="ctr">
                  <a:noAutofit/>
                </a:bodyPr>
                <a:lstStyle/>
                <a:p>
                  <a:pPr algn="l"/>
                  <a:r>
                    <a:rPr lang="en-DE" sz="1600" dirty="0"/>
                    <a:t>Emission position </a:t>
                  </a:r>
                  <a:r>
                    <a:rPr lang="en-GB" sz="1600" dirty="0"/>
                    <a:t>(c</a:t>
                  </a:r>
                  <a:r>
                    <a:rPr lang="en-DE" sz="1600" dirty="0"/>
                    <a:t>m)</a:t>
                  </a:r>
                  <a:endParaRPr lang="de-DE" sz="1600" dirty="0"/>
                </a:p>
              </p:txBody>
            </p:sp>
          </p:grp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C5FF5007-F9E7-34A3-1684-2388F37B964F}"/>
                  </a:ext>
                </a:extLst>
              </p:cNvPr>
              <p:cNvSpPr txBox="1"/>
              <p:nvPr/>
            </p:nvSpPr>
            <p:spPr bwMode="gray">
              <a:xfrm>
                <a:off x="10321944" y="5815598"/>
                <a:ext cx="1821066" cy="2927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l"/>
                <a:r>
                  <a:rPr lang="en-DE" sz="1600" dirty="0" err="1"/>
                  <a:t>Emisison</a:t>
                </a:r>
                <a:r>
                  <a:rPr lang="en-DE" sz="1600" dirty="0"/>
                  <a:t> time (ns)</a:t>
                </a:r>
                <a:endParaRPr lang="de-DE" sz="1600" dirty="0"/>
              </a:p>
            </p:txBody>
          </p:sp>
        </p:grpSp>
        <p:sp>
          <p:nvSpPr>
            <p:cNvPr id="11" name="TextBox 39">
              <a:extLst>
                <a:ext uri="{FF2B5EF4-FFF2-40B4-BE49-F238E27FC236}">
                  <a16:creationId xmlns:a16="http://schemas.microsoft.com/office/drawing/2014/main" id="{70E6923A-577A-691C-941F-3E6F6793F88A}"/>
                </a:ext>
              </a:extLst>
            </p:cNvPr>
            <p:cNvSpPr txBox="1"/>
            <p:nvPr/>
          </p:nvSpPr>
          <p:spPr bwMode="gray">
            <a:xfrm>
              <a:off x="8250362" y="3237923"/>
              <a:ext cx="216571" cy="254876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r">
                <a:spcAft>
                  <a:spcPts val="900"/>
                </a:spcAft>
              </a:pPr>
              <a:r>
                <a:rPr lang="en-GB" sz="1200" dirty="0"/>
                <a:t>15</a:t>
              </a:r>
            </a:p>
            <a:p>
              <a:pPr algn="r">
                <a:spcAft>
                  <a:spcPts val="900"/>
                </a:spcAft>
              </a:pPr>
              <a:r>
                <a:rPr lang="en-GB" sz="1200" dirty="0"/>
                <a:t>10</a:t>
              </a:r>
            </a:p>
            <a:p>
              <a:pPr algn="r">
                <a:spcAft>
                  <a:spcPts val="900"/>
                </a:spcAft>
              </a:pPr>
              <a:r>
                <a:rPr lang="en-GB" sz="1200" dirty="0"/>
                <a:t>5</a:t>
              </a:r>
            </a:p>
            <a:p>
              <a:pPr algn="r">
                <a:spcAft>
                  <a:spcPts val="900"/>
                </a:spcAft>
              </a:pPr>
              <a:r>
                <a:rPr lang="en-GB" sz="1200" dirty="0"/>
                <a:t>0</a:t>
              </a:r>
            </a:p>
            <a:p>
              <a:pPr algn="r">
                <a:spcAft>
                  <a:spcPts val="900"/>
                </a:spcAft>
              </a:pPr>
              <a:r>
                <a:rPr lang="en-GB" sz="1200" dirty="0"/>
                <a:t>-5</a:t>
              </a:r>
            </a:p>
            <a:p>
              <a:pPr algn="r">
                <a:spcAft>
                  <a:spcPts val="900"/>
                </a:spcAft>
              </a:pPr>
              <a:r>
                <a:rPr lang="en-GB" sz="1200" dirty="0"/>
                <a:t>-10</a:t>
              </a:r>
            </a:p>
            <a:p>
              <a:pPr algn="r">
                <a:spcAft>
                  <a:spcPts val="900"/>
                </a:spcAft>
              </a:pPr>
              <a:r>
                <a:rPr lang="en-GB" sz="1200" dirty="0"/>
                <a:t>-15</a:t>
              </a:r>
            </a:p>
            <a:p>
              <a:pPr algn="r">
                <a:spcAft>
                  <a:spcPts val="900"/>
                </a:spcAft>
              </a:pPr>
              <a:r>
                <a:rPr lang="en-GB" sz="1200" dirty="0"/>
                <a:t>-20</a:t>
              </a:r>
              <a:endParaRPr lang="en-DE" sz="1200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8C10D67-2D7D-70BD-BDBF-0F6D5423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 err="1"/>
              <a:t>Spatiotemporal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reconstruction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31A83F-33E7-3CB9-1F58-B2E5B5D9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7453" y="6455836"/>
            <a:ext cx="720000" cy="123111"/>
          </a:xfrm>
        </p:spPr>
        <p:txBody>
          <a:bodyPr/>
          <a:lstStyle/>
          <a:p>
            <a:r>
              <a:rPr lang="en-DE" noProof="0"/>
              <a:t>18.10.2023</a:t>
            </a:r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F97699-D7E4-08B0-42AB-903538CFB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J. Werner, friedemann.werner@uni-luebeck.de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0EF97-0811-3162-138B-AEED63F7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</a:t>
            </a:r>
            <a:r>
              <a:rPr lang="en-DE" noProof="0" dirty="0"/>
              <a:t>lid</a:t>
            </a:r>
            <a:r>
              <a:rPr lang="de-DE" noProof="0" dirty="0"/>
              <a:t>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BF6E57F-B7F0-140E-6968-C913CCC5BE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Prompt Gamma Timing (SER-PGT)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570ED87-D0C2-9686-3660-9A5E18DE4A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8773" y="4545094"/>
            <a:ext cx="6902363" cy="127528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The (</a:t>
            </a:r>
            <a:r>
              <a:rPr lang="de-DE" sz="2000" dirty="0" err="1"/>
              <a:t>unkown</a:t>
            </a:r>
            <a:r>
              <a:rPr lang="de-DE" sz="2000" dirty="0"/>
              <a:t>) </a:t>
            </a:r>
            <a:r>
              <a:rPr lang="de-DE" sz="2000" dirty="0" err="1"/>
              <a:t>emission</a:t>
            </a:r>
            <a:r>
              <a:rPr lang="de-DE" sz="2000" dirty="0"/>
              <a:t> </a:t>
            </a:r>
            <a:r>
              <a:rPr lang="de-DE" sz="2000" dirty="0" err="1"/>
              <a:t>dictates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measured</a:t>
            </a:r>
            <a:r>
              <a:rPr lang="de-DE" sz="2000" dirty="0"/>
              <a:t> PGT </a:t>
            </a:r>
            <a:r>
              <a:rPr lang="de-DE" sz="2000" dirty="0" err="1"/>
              <a:t>data</a:t>
            </a:r>
            <a:endParaRPr lang="en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Reconstruction: s</a:t>
            </a:r>
            <a:r>
              <a:rPr lang="en-DE" sz="2000" dirty="0" err="1"/>
              <a:t>olution</a:t>
            </a:r>
            <a:r>
              <a:rPr lang="en-DE" sz="2000" dirty="0"/>
              <a:t> of inverse problem based on maximizing likelihood of measurement + threshold</a:t>
            </a:r>
            <a:endParaRPr lang="de-DE" sz="20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EFCB16-54E7-4E79-A518-4709369913FB}"/>
              </a:ext>
            </a:extLst>
          </p:cNvPr>
          <p:cNvGrpSpPr>
            <a:grpSpLocks noChangeAspect="1"/>
          </p:cNvGrpSpPr>
          <p:nvPr/>
        </p:nvGrpSpPr>
        <p:grpSpPr>
          <a:xfrm>
            <a:off x="5340435" y="872623"/>
            <a:ext cx="4606969" cy="3251764"/>
            <a:chOff x="7805239" y="-105570"/>
            <a:chExt cx="6041722" cy="4572405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77E30279-EDDF-4B94-A7CF-2F3EC56FC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5239" y="218148"/>
              <a:ext cx="3737057" cy="3167672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2F40037-53E4-4DB1-9D04-D5F289A774CC}"/>
                </a:ext>
              </a:extLst>
            </p:cNvPr>
            <p:cNvGrpSpPr/>
            <p:nvPr/>
          </p:nvGrpSpPr>
          <p:grpSpPr>
            <a:xfrm>
              <a:off x="7866108" y="2798086"/>
              <a:ext cx="2507143" cy="1668749"/>
              <a:chOff x="3379495" y="3671416"/>
              <a:chExt cx="3711007" cy="3181042"/>
            </a:xfrm>
          </p:grpSpPr>
          <p:pic>
            <p:nvPicPr>
              <p:cNvPr id="13" name="Picture 12" descr="Chart, histogram&#10;&#10;Description automatically generated">
                <a:extLst>
                  <a:ext uri="{FF2B5EF4-FFF2-40B4-BE49-F238E27FC236}">
                    <a16:creationId xmlns:a16="http://schemas.microsoft.com/office/drawing/2014/main" id="{C7AABA65-1169-4318-99EB-6DDC241A7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9495" y="4321743"/>
                <a:ext cx="3711007" cy="2530715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B352DC1-C6EA-4944-8CCA-4E6439AD1082}"/>
                  </a:ext>
                </a:extLst>
              </p:cNvPr>
              <p:cNvSpPr/>
              <p:nvPr/>
            </p:nvSpPr>
            <p:spPr>
              <a:xfrm rot="18638395">
                <a:off x="4880892" y="3747318"/>
                <a:ext cx="462371" cy="31056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0EF0995-4540-46C4-904A-81500F8D844C}"/>
                  </a:ext>
                </a:extLst>
              </p:cNvPr>
              <p:cNvCxnSpPr>
                <a:cxnSpLocks/>
                <a:stCxn id="13" idx="0"/>
                <a:endCxn id="14" idx="2"/>
              </p:cNvCxnSpPr>
              <p:nvPr/>
            </p:nvCxnSpPr>
            <p:spPr>
              <a:xfrm flipH="1" flipV="1">
                <a:off x="5229910" y="4042256"/>
                <a:ext cx="5090" cy="2794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763E4CB-24F1-421B-B914-8A7D8CFABAC3}"/>
                </a:ext>
              </a:extLst>
            </p:cNvPr>
            <p:cNvGrpSpPr/>
            <p:nvPr/>
          </p:nvGrpSpPr>
          <p:grpSpPr>
            <a:xfrm>
              <a:off x="11166572" y="-105570"/>
              <a:ext cx="2680389" cy="2640111"/>
              <a:chOff x="5176802" y="635753"/>
              <a:chExt cx="3967445" cy="5032690"/>
            </a:xfrm>
          </p:grpSpPr>
          <p:pic>
            <p:nvPicPr>
              <p:cNvPr id="21" name="Picture 20" descr="Chart&#10;&#10;Description automatically generated">
                <a:extLst>
                  <a:ext uri="{FF2B5EF4-FFF2-40B4-BE49-F238E27FC236}">
                    <a16:creationId xmlns:a16="http://schemas.microsoft.com/office/drawing/2014/main" id="{06E86A94-AD15-4B3D-A722-EA782705F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5180" y="635753"/>
                <a:ext cx="3719067" cy="253621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2E23B9-E971-41B0-A7D9-3A656904FAB3}"/>
                  </a:ext>
                </a:extLst>
              </p:cNvPr>
              <p:cNvSpPr/>
              <p:nvPr/>
            </p:nvSpPr>
            <p:spPr>
              <a:xfrm rot="12316796">
                <a:off x="5176802" y="5264741"/>
                <a:ext cx="385080" cy="40370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901D52C-7AE5-4EA4-827B-1A9B81270CB1}"/>
                  </a:ext>
                </a:extLst>
              </p:cNvPr>
              <p:cNvCxnSpPr>
                <a:cxnSpLocks/>
                <a:stCxn id="21" idx="2"/>
                <a:endCxn id="22" idx="1"/>
              </p:cNvCxnSpPr>
              <p:nvPr/>
            </p:nvCxnSpPr>
            <p:spPr>
              <a:xfrm flipH="1">
                <a:off x="5543444" y="3171963"/>
                <a:ext cx="1741270" cy="24081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AF54A8B-F4DF-42DA-8014-F1888163EA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369" b="50874"/>
          <a:stretch/>
        </p:blipFill>
        <p:spPr>
          <a:xfrm>
            <a:off x="334072" y="1426693"/>
            <a:ext cx="4184562" cy="2716744"/>
          </a:xfrm>
          <a:prstGeom prst="rect">
            <a:avLst/>
          </a:prstGeom>
        </p:spPr>
      </p:pic>
      <p:sp>
        <p:nvSpPr>
          <p:cNvPr id="28" name="TextBox 39">
            <a:extLst>
              <a:ext uri="{FF2B5EF4-FFF2-40B4-BE49-F238E27FC236}">
                <a16:creationId xmlns:a16="http://schemas.microsoft.com/office/drawing/2014/main" id="{24B9BEBE-85B1-4EEB-97E9-A6A7ACC425FF}"/>
              </a:ext>
            </a:extLst>
          </p:cNvPr>
          <p:cNvSpPr txBox="1"/>
          <p:nvPr/>
        </p:nvSpPr>
        <p:spPr>
          <a:xfrm>
            <a:off x="7782128" y="231608"/>
            <a:ext cx="4566128" cy="2927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DE" sz="14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Approach f</a:t>
            </a:r>
            <a:r>
              <a:rPr lang="en-US" sz="1400" dirty="0" err="1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irst</a:t>
            </a:r>
            <a:r>
              <a:rPr lang="en-US" sz="14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 published: </a:t>
            </a:r>
            <a:r>
              <a:rPr lang="en-US" sz="1400" dirty="0" err="1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Pennazio</a:t>
            </a:r>
            <a:r>
              <a:rPr lang="en-US" sz="14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 et. al., PMB 2022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31" name="Group 24">
            <a:extLst>
              <a:ext uri="{FF2B5EF4-FFF2-40B4-BE49-F238E27FC236}">
                <a16:creationId xmlns:a16="http://schemas.microsoft.com/office/drawing/2014/main" id="{BBBCF636-70BD-0795-53BA-223822D09B21}"/>
              </a:ext>
            </a:extLst>
          </p:cNvPr>
          <p:cNvGrpSpPr>
            <a:grpSpLocks noChangeAspect="1"/>
          </p:cNvGrpSpPr>
          <p:nvPr/>
        </p:nvGrpSpPr>
        <p:grpSpPr>
          <a:xfrm>
            <a:off x="12446069" y="1044073"/>
            <a:ext cx="5921439" cy="3358393"/>
            <a:chOff x="6081408" y="-105570"/>
            <a:chExt cx="7765560" cy="4722339"/>
          </a:xfrm>
        </p:grpSpPr>
        <p:pic>
          <p:nvPicPr>
            <p:cNvPr id="32" name="Picture 12">
              <a:extLst>
                <a:ext uri="{FF2B5EF4-FFF2-40B4-BE49-F238E27FC236}">
                  <a16:creationId xmlns:a16="http://schemas.microsoft.com/office/drawing/2014/main" id="{AAE7E789-90C5-F61A-9505-20B389581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5239" y="218148"/>
              <a:ext cx="3737057" cy="3167672"/>
            </a:xfrm>
            <a:prstGeom prst="rect">
              <a:avLst/>
            </a:prstGeom>
          </p:spPr>
        </p:pic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28A9A2B2-0EB7-BD7B-2EF3-F8AD69929AF6}"/>
                </a:ext>
              </a:extLst>
            </p:cNvPr>
            <p:cNvGrpSpPr/>
            <p:nvPr/>
          </p:nvGrpSpPr>
          <p:grpSpPr>
            <a:xfrm>
              <a:off x="6081408" y="2317507"/>
              <a:ext cx="2678651" cy="1720260"/>
              <a:chOff x="695444" y="3058890"/>
              <a:chExt cx="3964869" cy="3279235"/>
            </a:xfrm>
          </p:grpSpPr>
          <p:pic>
            <p:nvPicPr>
              <p:cNvPr id="46" name="Picture 8" descr="Chart, histogram&#10;&#10;Description automatically generated">
                <a:extLst>
                  <a:ext uri="{FF2B5EF4-FFF2-40B4-BE49-F238E27FC236}">
                    <a16:creationId xmlns:a16="http://schemas.microsoft.com/office/drawing/2014/main" id="{43445B57-3DFE-72F9-0F1A-FB6753CAB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444" y="3807409"/>
                <a:ext cx="3711007" cy="253071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47" name="Rectangle 9">
                <a:extLst>
                  <a:ext uri="{FF2B5EF4-FFF2-40B4-BE49-F238E27FC236}">
                    <a16:creationId xmlns:a16="http://schemas.microsoft.com/office/drawing/2014/main" id="{43FEAEBA-638C-C145-D93D-1FF454B8A85B}"/>
                  </a:ext>
                </a:extLst>
              </p:cNvPr>
              <p:cNvSpPr/>
              <p:nvPr/>
            </p:nvSpPr>
            <p:spPr>
              <a:xfrm rot="20123857">
                <a:off x="4260761" y="3058890"/>
                <a:ext cx="399552" cy="39860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cxnSp>
            <p:nvCxnSpPr>
              <p:cNvPr id="48" name="Straight Arrow Connector 10">
                <a:extLst>
                  <a:ext uri="{FF2B5EF4-FFF2-40B4-BE49-F238E27FC236}">
                    <a16:creationId xmlns:a16="http://schemas.microsoft.com/office/drawing/2014/main" id="{24D96E72-A98C-2687-CA7F-789E5C234D69}"/>
                  </a:ext>
                </a:extLst>
              </p:cNvPr>
              <p:cNvCxnSpPr>
                <a:cxnSpLocks/>
                <a:endCxn id="47" idx="1"/>
              </p:cNvCxnSpPr>
              <p:nvPr/>
            </p:nvCxnSpPr>
            <p:spPr>
              <a:xfrm flipV="1">
                <a:off x="3839874" y="3373036"/>
                <a:ext cx="439023" cy="3815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11">
              <a:extLst>
                <a:ext uri="{FF2B5EF4-FFF2-40B4-BE49-F238E27FC236}">
                  <a16:creationId xmlns:a16="http://schemas.microsoft.com/office/drawing/2014/main" id="{F9AAD1CA-F141-EC61-32EF-80F82805C011}"/>
                </a:ext>
              </a:extLst>
            </p:cNvPr>
            <p:cNvGrpSpPr/>
            <p:nvPr/>
          </p:nvGrpSpPr>
          <p:grpSpPr>
            <a:xfrm>
              <a:off x="7866108" y="2798086"/>
              <a:ext cx="2507143" cy="1668749"/>
              <a:chOff x="3379495" y="3671416"/>
              <a:chExt cx="3711007" cy="3181042"/>
            </a:xfrm>
          </p:grpSpPr>
          <p:pic>
            <p:nvPicPr>
              <p:cNvPr id="43" name="Picture 12" descr="Chart, histogram&#10;&#10;Description automatically generated">
                <a:extLst>
                  <a:ext uri="{FF2B5EF4-FFF2-40B4-BE49-F238E27FC236}">
                    <a16:creationId xmlns:a16="http://schemas.microsoft.com/office/drawing/2014/main" id="{CA4E6F08-402D-C84F-EF90-D57F7B2CF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9495" y="4321743"/>
                <a:ext cx="3711007" cy="2530715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33EE0989-51EE-A65F-97E2-E70E938F2678}"/>
                  </a:ext>
                </a:extLst>
              </p:cNvPr>
              <p:cNvSpPr/>
              <p:nvPr/>
            </p:nvSpPr>
            <p:spPr>
              <a:xfrm rot="18638395">
                <a:off x="4880892" y="3747318"/>
                <a:ext cx="462371" cy="31056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cxnSp>
            <p:nvCxnSpPr>
              <p:cNvPr id="45" name="Straight Arrow Connector 14">
                <a:extLst>
                  <a:ext uri="{FF2B5EF4-FFF2-40B4-BE49-F238E27FC236}">
                    <a16:creationId xmlns:a16="http://schemas.microsoft.com/office/drawing/2014/main" id="{8BFC9490-36F7-CB6A-8953-AD3F558A9865}"/>
                  </a:ext>
                </a:extLst>
              </p:cNvPr>
              <p:cNvCxnSpPr>
                <a:cxnSpLocks/>
                <a:stCxn id="43" idx="0"/>
                <a:endCxn id="44" idx="2"/>
              </p:cNvCxnSpPr>
              <p:nvPr/>
            </p:nvCxnSpPr>
            <p:spPr>
              <a:xfrm flipH="1" flipV="1">
                <a:off x="5229910" y="4042256"/>
                <a:ext cx="5090" cy="2794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15">
              <a:extLst>
                <a:ext uri="{FF2B5EF4-FFF2-40B4-BE49-F238E27FC236}">
                  <a16:creationId xmlns:a16="http://schemas.microsoft.com/office/drawing/2014/main" id="{66BFDCDC-E930-12A6-09CF-AE65AF093401}"/>
                </a:ext>
              </a:extLst>
            </p:cNvPr>
            <p:cNvGrpSpPr/>
            <p:nvPr/>
          </p:nvGrpSpPr>
          <p:grpSpPr>
            <a:xfrm>
              <a:off x="10434120" y="2821332"/>
              <a:ext cx="2507142" cy="1795437"/>
              <a:chOff x="6671384" y="3483144"/>
              <a:chExt cx="3711007" cy="3422542"/>
            </a:xfrm>
          </p:grpSpPr>
          <p:pic>
            <p:nvPicPr>
              <p:cNvPr id="40" name="Picture 16" descr="Chart&#10;&#10;Description automatically generated">
                <a:extLst>
                  <a:ext uri="{FF2B5EF4-FFF2-40B4-BE49-F238E27FC236}">
                    <a16:creationId xmlns:a16="http://schemas.microsoft.com/office/drawing/2014/main" id="{FF2E2B3A-8FBA-323B-C2D0-2C29DBAE4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1384" y="4374970"/>
                <a:ext cx="3711007" cy="253071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41" name="Rectangle 17">
                <a:extLst>
                  <a:ext uri="{FF2B5EF4-FFF2-40B4-BE49-F238E27FC236}">
                    <a16:creationId xmlns:a16="http://schemas.microsoft.com/office/drawing/2014/main" id="{F9798DCC-7528-EA8A-34EB-EA826B2C7E63}"/>
                  </a:ext>
                </a:extLst>
              </p:cNvPr>
              <p:cNvSpPr/>
              <p:nvPr/>
            </p:nvSpPr>
            <p:spPr>
              <a:xfrm rot="13956949">
                <a:off x="7104895" y="3559046"/>
                <a:ext cx="462371" cy="31056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cxnSp>
            <p:nvCxnSpPr>
              <p:cNvPr id="42" name="Straight Arrow Connector 18">
                <a:extLst>
                  <a:ext uri="{FF2B5EF4-FFF2-40B4-BE49-F238E27FC236}">
                    <a16:creationId xmlns:a16="http://schemas.microsoft.com/office/drawing/2014/main" id="{8C37A245-8362-1AF1-FA9A-7573CD2003AA}"/>
                  </a:ext>
                </a:extLst>
              </p:cNvPr>
              <p:cNvCxnSpPr>
                <a:cxnSpLocks/>
                <a:endCxn id="41" idx="1"/>
              </p:cNvCxnSpPr>
              <p:nvPr/>
            </p:nvCxnSpPr>
            <p:spPr>
              <a:xfrm flipH="1" flipV="1">
                <a:off x="7437731" y="3898026"/>
                <a:ext cx="298465" cy="3558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19">
              <a:extLst>
                <a:ext uri="{FF2B5EF4-FFF2-40B4-BE49-F238E27FC236}">
                  <a16:creationId xmlns:a16="http://schemas.microsoft.com/office/drawing/2014/main" id="{55785AB3-57D7-48B5-4932-A45A3531AE34}"/>
                </a:ext>
              </a:extLst>
            </p:cNvPr>
            <p:cNvGrpSpPr/>
            <p:nvPr/>
          </p:nvGrpSpPr>
          <p:grpSpPr>
            <a:xfrm>
              <a:off x="11166576" y="-105570"/>
              <a:ext cx="2680392" cy="2640108"/>
              <a:chOff x="5176802" y="635753"/>
              <a:chExt cx="3967445" cy="5032690"/>
            </a:xfrm>
          </p:grpSpPr>
          <p:pic>
            <p:nvPicPr>
              <p:cNvPr id="37" name="Picture 20" descr="Chart&#10;&#10;Description automatically generated">
                <a:extLst>
                  <a:ext uri="{FF2B5EF4-FFF2-40B4-BE49-F238E27FC236}">
                    <a16:creationId xmlns:a16="http://schemas.microsoft.com/office/drawing/2014/main" id="{DF26262D-FF3F-FE29-46C7-FF11E7A31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5180" y="635753"/>
                <a:ext cx="3719067" cy="253621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id="{5D9644E6-C642-9CCC-F051-FA4E41083FD5}"/>
                  </a:ext>
                </a:extLst>
              </p:cNvPr>
              <p:cNvSpPr/>
              <p:nvPr/>
            </p:nvSpPr>
            <p:spPr>
              <a:xfrm rot="12316796">
                <a:off x="5176802" y="5264741"/>
                <a:ext cx="385080" cy="40370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cxnSp>
            <p:nvCxnSpPr>
              <p:cNvPr id="39" name="Straight Arrow Connector 22">
                <a:extLst>
                  <a:ext uri="{FF2B5EF4-FFF2-40B4-BE49-F238E27FC236}">
                    <a16:creationId xmlns:a16="http://schemas.microsoft.com/office/drawing/2014/main" id="{81E1D273-300F-BDFC-96F5-C3AC51645F58}"/>
                  </a:ext>
                </a:extLst>
              </p:cNvPr>
              <p:cNvCxnSpPr>
                <a:cxnSpLocks/>
                <a:stCxn id="37" idx="2"/>
                <a:endCxn id="38" idx="1"/>
              </p:cNvCxnSpPr>
              <p:nvPr/>
            </p:nvCxnSpPr>
            <p:spPr>
              <a:xfrm flipH="1">
                <a:off x="5543444" y="3171963"/>
                <a:ext cx="1741270" cy="24081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8CA9DBFA-AC26-72E2-93B2-FEF02DB1AD35}"/>
              </a:ext>
            </a:extLst>
          </p:cNvPr>
          <p:cNvSpPr txBox="1"/>
          <p:nvPr/>
        </p:nvSpPr>
        <p:spPr bwMode="gray">
          <a:xfrm>
            <a:off x="1019425" y="1704733"/>
            <a:ext cx="1103498" cy="57509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DE" b="1" dirty="0" err="1">
                <a:solidFill>
                  <a:schemeClr val="bg1"/>
                </a:solidFill>
              </a:rPr>
              <a:t>Unk</a:t>
            </a:r>
            <a:r>
              <a:rPr lang="de-DE" b="1" dirty="0">
                <a:solidFill>
                  <a:schemeClr val="bg1"/>
                </a:solidFill>
              </a:rPr>
              <a:t>n</a:t>
            </a:r>
            <a:r>
              <a:rPr lang="en-DE" b="1" dirty="0">
                <a:solidFill>
                  <a:schemeClr val="bg1"/>
                </a:solidFill>
              </a:rPr>
              <a:t>own emission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55" name="Pfeil: nach rechts 54">
            <a:extLst>
              <a:ext uri="{FF2B5EF4-FFF2-40B4-BE49-F238E27FC236}">
                <a16:creationId xmlns:a16="http://schemas.microsoft.com/office/drawing/2014/main" id="{04A2F7DD-3A48-F938-6A41-9781512B492C}"/>
              </a:ext>
            </a:extLst>
          </p:cNvPr>
          <p:cNvSpPr/>
          <p:nvPr/>
        </p:nvSpPr>
        <p:spPr>
          <a:xfrm rot="397100">
            <a:off x="2799876" y="2208196"/>
            <a:ext cx="2863279" cy="783274"/>
          </a:xfrm>
          <a:prstGeom prst="rightArrow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en-DE" b="1" dirty="0">
                <a:solidFill>
                  <a:schemeClr val="bg1"/>
                </a:solidFill>
              </a:rPr>
              <a:t>Measurement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56" name="Pfeil: nach rechts 55">
            <a:extLst>
              <a:ext uri="{FF2B5EF4-FFF2-40B4-BE49-F238E27FC236}">
                <a16:creationId xmlns:a16="http://schemas.microsoft.com/office/drawing/2014/main" id="{F5A3B652-F86B-AF75-C43D-F2DCCBEFF516}"/>
              </a:ext>
            </a:extLst>
          </p:cNvPr>
          <p:cNvSpPr/>
          <p:nvPr/>
        </p:nvSpPr>
        <p:spPr>
          <a:xfrm rot="2044178">
            <a:off x="7953807" y="2955131"/>
            <a:ext cx="2015631" cy="783274"/>
          </a:xfrm>
          <a:prstGeom prst="rightArrow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ts val="1960"/>
              </a:lnSpc>
              <a:buClr>
                <a:schemeClr val="accent1"/>
              </a:buClr>
            </a:pPr>
            <a:r>
              <a:rPr lang="de-DE" b="1" dirty="0">
                <a:solidFill>
                  <a:schemeClr val="bg1"/>
                </a:solidFill>
              </a:rPr>
              <a:t>Reconstruction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E78A5E1F-BFA3-9106-35DC-5D084DA19D0E}"/>
              </a:ext>
            </a:extLst>
          </p:cNvPr>
          <p:cNvSpPr txBox="1"/>
          <p:nvPr/>
        </p:nvSpPr>
        <p:spPr bwMode="gray">
          <a:xfrm>
            <a:off x="10215405" y="3618437"/>
            <a:ext cx="1549010" cy="524999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DE" b="1" dirty="0">
                <a:solidFill>
                  <a:schemeClr val="bg1"/>
                </a:solidFill>
              </a:rPr>
              <a:t>Reconstructed emission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D537BAD-664D-6E01-AAAB-D86B8E2BE4B7}"/>
              </a:ext>
            </a:extLst>
          </p:cNvPr>
          <p:cNvSpPr txBox="1"/>
          <p:nvPr/>
        </p:nvSpPr>
        <p:spPr bwMode="gray">
          <a:xfrm>
            <a:off x="2442664" y="3922064"/>
            <a:ext cx="1704204" cy="20624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GB" sz="1600" dirty="0" err="1"/>
              <a:t>Emisssion</a:t>
            </a:r>
            <a:r>
              <a:rPr lang="en-GB" sz="1600" dirty="0"/>
              <a:t> time (ns)</a:t>
            </a:r>
            <a:endParaRPr lang="en-DE" sz="1600" dirty="0"/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378A395A-E35B-300D-F01C-16C5B6950D70}"/>
              </a:ext>
            </a:extLst>
          </p:cNvPr>
          <p:cNvSpPr txBox="1"/>
          <p:nvPr/>
        </p:nvSpPr>
        <p:spPr bwMode="gray">
          <a:xfrm rot="16200000">
            <a:off x="-746926" y="2455537"/>
            <a:ext cx="2151061" cy="21585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GB" sz="1600" dirty="0" err="1"/>
              <a:t>Emisssion</a:t>
            </a:r>
            <a:r>
              <a:rPr lang="en-GB" sz="1600" dirty="0"/>
              <a:t> position (cm)</a:t>
            </a:r>
            <a:endParaRPr lang="en-DE" sz="1600" dirty="0"/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A639864-D870-CAF3-182D-F0C44C8818F5}"/>
              </a:ext>
            </a:extLst>
          </p:cNvPr>
          <p:cNvSpPr txBox="1"/>
          <p:nvPr/>
        </p:nvSpPr>
        <p:spPr bwMode="gray">
          <a:xfrm>
            <a:off x="428818" y="1457954"/>
            <a:ext cx="404011" cy="25487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r">
              <a:spcAft>
                <a:spcPts val="700"/>
              </a:spcAft>
            </a:pPr>
            <a:r>
              <a:rPr lang="en-GB" sz="1200" dirty="0"/>
              <a:t>15</a:t>
            </a:r>
          </a:p>
          <a:p>
            <a:pPr algn="r">
              <a:spcAft>
                <a:spcPts val="700"/>
              </a:spcAft>
            </a:pPr>
            <a:r>
              <a:rPr lang="en-GB" sz="1200" dirty="0"/>
              <a:t>10</a:t>
            </a:r>
          </a:p>
          <a:p>
            <a:pPr algn="r">
              <a:spcAft>
                <a:spcPts val="700"/>
              </a:spcAft>
            </a:pPr>
            <a:r>
              <a:rPr lang="en-GB" sz="1200" dirty="0"/>
              <a:t>5</a:t>
            </a:r>
          </a:p>
          <a:p>
            <a:pPr algn="r">
              <a:spcAft>
                <a:spcPts val="700"/>
              </a:spcAft>
            </a:pPr>
            <a:r>
              <a:rPr lang="en-GB" sz="1200" dirty="0"/>
              <a:t>0</a:t>
            </a:r>
          </a:p>
          <a:p>
            <a:pPr algn="r">
              <a:spcAft>
                <a:spcPts val="700"/>
              </a:spcAft>
            </a:pPr>
            <a:r>
              <a:rPr lang="en-GB" sz="1200" dirty="0"/>
              <a:t>-5</a:t>
            </a:r>
          </a:p>
          <a:p>
            <a:pPr algn="r">
              <a:spcAft>
                <a:spcPts val="700"/>
              </a:spcAft>
            </a:pPr>
            <a:r>
              <a:rPr lang="en-GB" sz="1200" dirty="0"/>
              <a:t>-10</a:t>
            </a:r>
          </a:p>
          <a:p>
            <a:pPr algn="r">
              <a:spcAft>
                <a:spcPts val="700"/>
              </a:spcAft>
            </a:pPr>
            <a:r>
              <a:rPr lang="en-GB" sz="1200" dirty="0"/>
              <a:t>-15</a:t>
            </a:r>
          </a:p>
          <a:p>
            <a:pPr algn="r">
              <a:spcAft>
                <a:spcPts val="700"/>
              </a:spcAft>
            </a:pPr>
            <a:r>
              <a:rPr lang="en-GB" sz="1200" dirty="0"/>
              <a:t>-20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6739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2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IMT_Master">
  <a:themeElements>
    <a:clrScheme name="UzLcolors">
      <a:dk1>
        <a:srgbClr val="000000"/>
      </a:dk1>
      <a:lt1>
        <a:srgbClr val="FFFFFF"/>
      </a:lt1>
      <a:dk2>
        <a:srgbClr val="ED7308"/>
      </a:dk2>
      <a:lt2>
        <a:srgbClr val="A6B4BB"/>
      </a:lt2>
      <a:accent1>
        <a:srgbClr val="5F93A0"/>
      </a:accent1>
      <a:accent2>
        <a:srgbClr val="084653"/>
      </a:accent2>
      <a:accent3>
        <a:srgbClr val="218F85"/>
      </a:accent3>
      <a:accent4>
        <a:srgbClr val="95BA22"/>
      </a:accent4>
      <a:accent5>
        <a:srgbClr val="3EA6D5"/>
      </a:accent5>
      <a:accent6>
        <a:srgbClr val="0868A2"/>
      </a:accent6>
      <a:hlink>
        <a:srgbClr val="ED7209"/>
      </a:hlink>
      <a:folHlink>
        <a:srgbClr val="813411"/>
      </a:folHlink>
    </a:clrScheme>
    <a:fontScheme name="Benutzerdefiniert 4">
      <a:majorFont>
        <a:latin typeface="Myriad Pro 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 anchor="ctr">
        <a:noAutofit/>
      </a:bodyPr>
      <a:lstStyle>
        <a:defPPr algn="l">
          <a:defRPr dirty="0" smtClean="0"/>
        </a:defPPr>
      </a:lstStyle>
    </a:txDef>
  </a:objectDefaults>
  <a:extraClrSchemeLst/>
  <a:custClrLst>
    <a:custClr>
      <a:srgbClr val="C32434"/>
    </a:custClr>
    <a:custClr>
      <a:srgbClr val="823511"/>
    </a:custClr>
    <a:custClr>
      <a:srgbClr val="F9BC01"/>
    </a:custClr>
    <a:custClr>
      <a:srgbClr val="96BC21"/>
    </a:custClr>
    <a:custClr>
      <a:srgbClr val="3CB2A0"/>
    </a:custClr>
    <a:custClr>
      <a:srgbClr val="02AFC9"/>
    </a:custClr>
    <a:custClr>
      <a:srgbClr val="3DA8D7"/>
    </a:custClr>
    <a:custClr>
      <a:srgbClr val="6DA5CF"/>
    </a:custClr>
    <a:custClr>
      <a:srgbClr val="046AA4"/>
    </a:custClr>
    <a:custClr>
      <a:srgbClr val="00466F"/>
    </a:custClr>
    <a:custClr>
      <a:srgbClr val="FFFFFF"/>
    </a:custClr>
    <a:custClr>
      <a:srgbClr val="C3D8E7"/>
    </a:custClr>
    <a:custClr>
      <a:srgbClr val="E2E3E9"/>
    </a:custClr>
    <a:custClr>
      <a:srgbClr val="EC7409"/>
    </a:custClr>
    <a:custClr>
      <a:srgbClr val="228F85"/>
    </a:custClr>
    <a:custClr>
      <a:srgbClr val="005878"/>
    </a:custClr>
    <a:custClr>
      <a:srgbClr val="A8B4BC"/>
    </a:custClr>
    <a:custClr>
      <a:srgbClr val="748A95"/>
    </a:custClr>
    <a:custClr>
      <a:srgbClr val="416674"/>
    </a:custClr>
    <a:custClr>
      <a:srgbClr val="084855"/>
    </a:custClr>
  </a:custClrLst>
  <a:extLst>
    <a:ext uri="{05A4C25C-085E-4340-85A3-A5531E510DB2}">
      <thm15:themeFamily xmlns:thm15="http://schemas.microsoft.com/office/thememl/2012/main" name="Präsentation2" id="{8DB28FF1-EF0C-AB47-ADD2-B3701622A942}" vid="{7A9445FB-DF54-6245-977A-FB91E1CC7E65}"/>
    </a:ext>
  </a:extLst>
</a:theme>
</file>

<file path=ppt/theme/theme2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9377FE83A67F4988E961D192D3414D" ma:contentTypeVersion="8" ma:contentTypeDescription="Ein neues Dokument erstellen." ma:contentTypeScope="" ma:versionID="849b618796bbc7b8f96673b85e864ec5">
  <xsd:schema xmlns:xsd="http://www.w3.org/2001/XMLSchema" xmlns:xs="http://www.w3.org/2001/XMLSchema" xmlns:p="http://schemas.microsoft.com/office/2006/metadata/properties" xmlns:ns2="facc5145-35ff-4c0a-9b46-e9e93fea1c16" xmlns:ns3="19f10573-07cb-4dde-a70b-e6033e9777e6" targetNamespace="http://schemas.microsoft.com/office/2006/metadata/properties" ma:root="true" ma:fieldsID="a00fb642c64faeeee8071a711f5fc577" ns2:_="" ns3:_="">
    <xsd:import namespace="facc5145-35ff-4c0a-9b46-e9e93fea1c16"/>
    <xsd:import namespace="19f10573-07cb-4dde-a70b-e6033e9777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c5145-35ff-4c0a-9b46-e9e93fea1c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6eb20c4f-c5c2-492b-9954-d638c64bfe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f10573-07cb-4dde-a70b-e6033e9777e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17e9eea-ee7b-458e-b9d7-e82240a1a0ea}" ma:internalName="TaxCatchAll" ma:showField="CatchAllData" ma:web="19f10573-07cb-4dde-a70b-e6033e9777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2178E5-70D4-4B18-92A8-2C91B414C5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cc5145-35ff-4c0a-9b46-e9e93fea1c16"/>
    <ds:schemaRef ds:uri="19f10573-07cb-4dde-a70b-e6033e9777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F9F46C-4E95-4A86-9B6B-3C1F7C22D6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IMT_Presentation_Template_2022</Template>
  <TotalTime>0</TotalTime>
  <Words>2409</Words>
  <Application>Microsoft Office PowerPoint</Application>
  <PresentationFormat>Breitbild</PresentationFormat>
  <Paragraphs>466</Paragraphs>
  <Slides>31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42" baseType="lpstr">
      <vt:lpstr>Arial</vt:lpstr>
      <vt:lpstr>Cambria Math</vt:lpstr>
      <vt:lpstr>Frutiger LT Com 45 Light</vt:lpstr>
      <vt:lpstr>Frutiger LT Com 55 Roman</vt:lpstr>
      <vt:lpstr>Frutiger LT Com 65 Bold</vt:lpstr>
      <vt:lpstr>Myriad Pro</vt:lpstr>
      <vt:lpstr>Myriad Pro Bold</vt:lpstr>
      <vt:lpstr>Times New Roman</vt:lpstr>
      <vt:lpstr>Wingdings</vt:lpstr>
      <vt:lpstr>IMT_Master</vt:lpstr>
      <vt:lpstr>think-cell Folie</vt:lpstr>
      <vt:lpstr>PowerPoint-Präsentation</vt:lpstr>
      <vt:lpstr>(Charged) particle therapy</vt:lpstr>
      <vt:lpstr>Adaptive treatment and treatment verification</vt:lpstr>
      <vt:lpstr>Interaction of charged particles with matter</vt:lpstr>
      <vt:lpstr> </vt:lpstr>
      <vt:lpstr>Rationale of the method</vt:lpstr>
      <vt:lpstr>Prompt Gamma Timing (PGT)</vt:lpstr>
      <vt:lpstr>Prompt Gamma Timing (PGT)</vt:lpstr>
      <vt:lpstr>Spatiotemporal emission reconstruction</vt:lpstr>
      <vt:lpstr>Spatiotemporal emission reconstruction</vt:lpstr>
      <vt:lpstr>FLUKA simulation setup</vt:lpstr>
      <vt:lpstr>Reconstructed PG emissions</vt:lpstr>
      <vt:lpstr>1D-motion model of charged particles</vt:lpstr>
      <vt:lpstr>Our Approach</vt:lpstr>
      <vt:lpstr>MC-simulation based results</vt:lpstr>
      <vt:lpstr>MC-simulation based results</vt:lpstr>
      <vt:lpstr>The MERLINO prototype</vt:lpstr>
      <vt:lpstr>Preliminary reconstruction of experimental data</vt:lpstr>
      <vt:lpstr>Preliminary reconstruction of experimental data</vt:lpstr>
      <vt:lpstr>What about inhomogeneous materials?</vt:lpstr>
      <vt:lpstr>Conclusion &amp; Outlook</vt:lpstr>
      <vt:lpstr>PowerPoint-Präsentation</vt:lpstr>
      <vt:lpstr>Motion of relativistic charged particles</vt:lpstr>
      <vt:lpstr>Details on the particle motion model</vt:lpstr>
      <vt:lpstr>How do we fit a 1D-function to a 2D distribution?</vt:lpstr>
      <vt:lpstr>Interactions of charged particles with matter</vt:lpstr>
      <vt:lpstr>Spatiotemporal PG emission</vt:lpstr>
      <vt:lpstr>System matrix calculation</vt:lpstr>
      <vt:lpstr>Point spread function</vt:lpstr>
      <vt:lpstr>PowerPoint-Präsentation</vt:lpstr>
      <vt:lpstr>Preliminary reconstruction of experimental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Friedemann Werner</cp:lastModifiedBy>
  <cp:revision>354</cp:revision>
  <dcterms:created xsi:type="dcterms:W3CDTF">2022-12-06T15:38:33Z</dcterms:created>
  <dcterms:modified xsi:type="dcterms:W3CDTF">2023-10-16T13:31:53Z</dcterms:modified>
</cp:coreProperties>
</file>