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48" r:id="rId1"/>
  </p:sldMasterIdLst>
  <p:notesMasterIdLst>
    <p:notesMasterId r:id="rId23"/>
  </p:notesMasterIdLst>
  <p:sldIdLst>
    <p:sldId id="256" r:id="rId2"/>
    <p:sldId id="257" r:id="rId3"/>
    <p:sldId id="398" r:id="rId4"/>
    <p:sldId id="1186" r:id="rId5"/>
    <p:sldId id="432" r:id="rId6"/>
    <p:sldId id="435" r:id="rId7"/>
    <p:sldId id="434" r:id="rId8"/>
    <p:sldId id="323" r:id="rId9"/>
    <p:sldId id="313" r:id="rId10"/>
    <p:sldId id="329" r:id="rId11"/>
    <p:sldId id="266" r:id="rId12"/>
    <p:sldId id="316" r:id="rId13"/>
    <p:sldId id="1178" r:id="rId14"/>
    <p:sldId id="325" r:id="rId15"/>
    <p:sldId id="1184" r:id="rId16"/>
    <p:sldId id="1188" r:id="rId17"/>
    <p:sldId id="1191" r:id="rId18"/>
    <p:sldId id="1185" r:id="rId19"/>
    <p:sldId id="1187" r:id="rId20"/>
    <p:sldId id="272" r:id="rId21"/>
    <p:sldId id="1145" r:id="rId22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2" pos="4785" userDrawn="1">
          <p15:clr>
            <a:srgbClr val="A4A3A4"/>
          </p15:clr>
        </p15:guide>
        <p15:guide id="3" orient="horz" pos="8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777777"/>
    <a:srgbClr val="C5C5C5"/>
    <a:srgbClr val="008F00"/>
    <a:srgbClr val="00FA00"/>
    <a:srgbClr val="FF85FF"/>
    <a:srgbClr val="81D067"/>
    <a:srgbClr val="80C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4"/>
    <p:restoredTop sz="94077"/>
  </p:normalViewPr>
  <p:slideViewPr>
    <p:cSldViewPr snapToGrid="0" snapToObjects="1" showGuides="1">
      <p:cViewPr varScale="1">
        <p:scale>
          <a:sx n="120" d="100"/>
          <a:sy n="120" d="100"/>
        </p:scale>
        <p:origin x="208" y="480"/>
      </p:cViewPr>
      <p:guideLst>
        <p:guide pos="4785"/>
        <p:guide orient="horz" pos="8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28C10-CB64-0E49-946E-8327AC994543}" type="datetimeFigureOut">
              <a:rPr lang="en-NL"/>
              <a:t>18/10/2023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84D22-2949-E440-A6C3-C98064D1E0F8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28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0330B-010A-4D32-83E4-8D4B1D916B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8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0330B-010A-4D32-83E4-8D4B1D916B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8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F6C7-6FC8-4047-AAA2-901E96DD5C2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711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FF6C7-6FC8-4047-AAA2-901E96DD5C2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4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67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81000"/>
            <a:ext cx="7772400" cy="2428875"/>
          </a:xfrm>
        </p:spPr>
        <p:txBody>
          <a:bodyPr anchor="t"/>
          <a:lstStyle>
            <a:lvl1pPr algn="ctr">
              <a:defRPr sz="3000" b="1">
                <a:solidFill>
                  <a:srgbClr val="FFFF0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" name="Rectangle 29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2210674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Font typeface="Symbol" charset="0"/>
              <a:buNone/>
              <a:defRPr sz="2333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Peter Dendooven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38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2C16-5F8E-4AE0-91A7-17B42B170A2D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B859F-AF2D-4817-986C-F381DB572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6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7731-A9E7-26C1-185F-2E52B8ED2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B6E29-3070-5D7A-4E94-C208CA273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C2A58-8D88-5CCA-B70E-23C14379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9FCC-B306-124D-83B8-AB88BECD382C}" type="datetimeFigureOut">
              <a:rPr lang="en-DE" smtClean="0"/>
              <a:t>10/18/23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91E4D-6882-7074-216D-63335B31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E6683-201D-DEA8-7E6A-276D0903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8BD0-A67B-BF42-8E87-AED5C4FC100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5750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67440" y="5557800"/>
            <a:ext cx="117020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5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F83AA14-FE1B-4291-9509-018DF7A68E7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0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0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34926" y="52917"/>
            <a:ext cx="7921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>
            <a:off x="0" y="523875"/>
            <a:ext cx="9144000" cy="0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7010400" y="5517397"/>
            <a:ext cx="2133600" cy="194990"/>
          </a:xfrm>
          <a:prstGeom prst="rect">
            <a:avLst/>
          </a:prstGeom>
        </p:spPr>
        <p:txBody>
          <a:bodyPr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17098AEC-C464-4CD2-B9E1-F1E9B5EC8072}" type="slidenum">
              <a:rPr lang="en-US" sz="667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667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56778" y="5524933"/>
            <a:ext cx="2430474" cy="19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667" dirty="0">
                <a:solidFill>
                  <a:srgbClr val="000000"/>
                </a:solidFill>
              </a:rPr>
              <a:t>Peter </a:t>
            </a:r>
            <a:r>
              <a:rPr lang="en-US" sz="667" dirty="0" err="1">
                <a:solidFill>
                  <a:srgbClr val="000000"/>
                </a:solidFill>
              </a:rPr>
              <a:t>Dendooven</a:t>
            </a:r>
            <a:r>
              <a:rPr lang="en-US" sz="667" dirty="0">
                <a:solidFill>
                  <a:srgbClr val="000000"/>
                </a:solidFill>
              </a:rPr>
              <a:t> – INSIGHTS – Pisa – 18 October 2023</a:t>
            </a:r>
          </a:p>
        </p:txBody>
      </p:sp>
      <p:cxnSp>
        <p:nvCxnSpPr>
          <p:cNvPr id="34824" name="Straight Connector 2"/>
          <p:cNvCxnSpPr>
            <a:cxnSpLocks noChangeShapeType="1"/>
          </p:cNvCxnSpPr>
          <p:nvPr/>
        </p:nvCxnSpPr>
        <p:spPr bwMode="auto">
          <a:xfrm>
            <a:off x="0" y="5497793"/>
            <a:ext cx="9144000" cy="0"/>
          </a:xfrm>
          <a:prstGeom prst="line">
            <a:avLst/>
          </a:prstGeom>
          <a:noFill/>
          <a:ln w="6350" algn="ctr">
            <a:solidFill>
              <a:srgbClr val="7F7F7F"/>
            </a:solidFill>
            <a:round/>
            <a:headEnd/>
            <a:tailEnd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B11038A-3E56-6CA8-842D-AF786818483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47" y="0"/>
            <a:ext cx="954949" cy="50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64" r:id="rId2"/>
    <p:sldLayoutId id="2147483768" r:id="rId3"/>
    <p:sldLayoutId id="2147483769" r:id="rId4"/>
    <p:sldLayoutId id="2147483770" r:id="rId5"/>
    <p:sldLayoutId id="2147483771" r:id="rId6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380985" algn="l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2"/>
          </a:solidFill>
          <a:latin typeface="Helvetica" charset="0"/>
          <a:ea typeface="ＭＳ Ｐゴシック" charset="0"/>
        </a:defRPr>
      </a:lvl6pPr>
      <a:lvl7pPr marL="761970" algn="l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2"/>
          </a:solidFill>
          <a:latin typeface="Helvetica" charset="0"/>
          <a:ea typeface="ＭＳ Ｐゴシック" charset="0"/>
        </a:defRPr>
      </a:lvl7pPr>
      <a:lvl8pPr marL="1142954" algn="l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2"/>
          </a:solidFill>
          <a:latin typeface="Helvetica" charset="0"/>
          <a:ea typeface="ＭＳ Ｐゴシック" charset="0"/>
        </a:defRPr>
      </a:lvl8pPr>
      <a:lvl9pPr marL="1523939" algn="l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285739" indent="-285739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·"/>
        <a:defRPr kumimoji="1" sz="1833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19100" indent="-238115" algn="l" rtl="0" eaLnBrk="1" fontAlgn="base" hangingPunct="1">
        <a:spcBef>
          <a:spcPct val="0"/>
        </a:spcBef>
        <a:spcAft>
          <a:spcPct val="0"/>
        </a:spcAft>
        <a:buFont typeface="Symbol" pitchFamily="18" charset="2"/>
        <a:buChar char="·"/>
        <a:defRPr kumimoji="1" sz="1833">
          <a:solidFill>
            <a:schemeClr val="tx1"/>
          </a:solidFill>
          <a:latin typeface="+mn-lt"/>
          <a:ea typeface="+mn-ea"/>
          <a:cs typeface="ＭＳ Ｐゴシック"/>
        </a:defRPr>
      </a:lvl2pPr>
      <a:lvl3pPr marL="952462" indent="-190492" algn="l" rtl="0" eaLnBrk="1" fontAlgn="base" hangingPunct="1">
        <a:spcBef>
          <a:spcPct val="0"/>
        </a:spcBef>
        <a:spcAft>
          <a:spcPct val="0"/>
        </a:spcAft>
        <a:buFont typeface="Symbol" pitchFamily="18" charset="2"/>
        <a:buChar char="·"/>
        <a:defRPr kumimoji="1" sz="1833">
          <a:solidFill>
            <a:schemeClr val="tx1"/>
          </a:solidFill>
          <a:latin typeface="+mn-lt"/>
          <a:ea typeface="+mn-ea"/>
          <a:cs typeface="ＭＳ Ｐゴシック"/>
        </a:defRPr>
      </a:lvl3pPr>
      <a:lvl4pPr marL="1333447" indent="-190492" algn="l" rtl="0" eaLnBrk="1" fontAlgn="base" hangingPunct="1">
        <a:spcBef>
          <a:spcPct val="0"/>
        </a:spcBef>
        <a:spcAft>
          <a:spcPct val="0"/>
        </a:spcAft>
        <a:buFont typeface="Symbol" pitchFamily="18" charset="2"/>
        <a:buChar char="·"/>
        <a:defRPr kumimoji="1" sz="1833">
          <a:solidFill>
            <a:schemeClr val="tx1"/>
          </a:solidFill>
          <a:latin typeface="+mn-lt"/>
          <a:ea typeface="+mn-ea"/>
          <a:cs typeface="ＭＳ Ｐゴシック"/>
        </a:defRPr>
      </a:lvl4pPr>
      <a:lvl5pPr marL="1714431" indent="-190492" algn="l" rtl="0" eaLnBrk="1" fontAlgn="base" hangingPunct="1">
        <a:spcBef>
          <a:spcPct val="0"/>
        </a:spcBef>
        <a:spcAft>
          <a:spcPct val="0"/>
        </a:spcAft>
        <a:buFont typeface="Symbol" pitchFamily="18" charset="2"/>
        <a:buChar char="·"/>
        <a:defRPr kumimoji="1" sz="1833">
          <a:solidFill>
            <a:schemeClr val="tx1"/>
          </a:solidFill>
          <a:latin typeface="+mn-lt"/>
          <a:ea typeface="+mn-ea"/>
          <a:cs typeface="ＭＳ Ｐゴシック"/>
        </a:defRPr>
      </a:lvl5pPr>
      <a:lvl6pPr marL="2095416" indent="-190492" algn="l" rtl="0" eaLnBrk="1" fontAlgn="base" hangingPunct="1">
        <a:spcBef>
          <a:spcPct val="0"/>
        </a:spcBef>
        <a:spcAft>
          <a:spcPct val="0"/>
        </a:spcAft>
        <a:buFont typeface="Symbol" charset="0"/>
        <a:buChar char="·"/>
        <a:defRPr kumimoji="1" sz="1833">
          <a:solidFill>
            <a:schemeClr val="tx1"/>
          </a:solidFill>
          <a:latin typeface="+mn-lt"/>
          <a:ea typeface="+mn-ea"/>
        </a:defRPr>
      </a:lvl6pPr>
      <a:lvl7pPr marL="2476401" indent="-190492" algn="l" rtl="0" eaLnBrk="1" fontAlgn="base" hangingPunct="1">
        <a:spcBef>
          <a:spcPct val="0"/>
        </a:spcBef>
        <a:spcAft>
          <a:spcPct val="0"/>
        </a:spcAft>
        <a:buFont typeface="Symbol" charset="0"/>
        <a:buChar char="·"/>
        <a:defRPr kumimoji="1" sz="1833">
          <a:solidFill>
            <a:schemeClr val="tx1"/>
          </a:solidFill>
          <a:latin typeface="+mn-lt"/>
          <a:ea typeface="+mn-ea"/>
        </a:defRPr>
      </a:lvl7pPr>
      <a:lvl8pPr marL="2857386" indent="-190492" algn="l" rtl="0" eaLnBrk="1" fontAlgn="base" hangingPunct="1">
        <a:spcBef>
          <a:spcPct val="0"/>
        </a:spcBef>
        <a:spcAft>
          <a:spcPct val="0"/>
        </a:spcAft>
        <a:buFont typeface="Symbol" charset="0"/>
        <a:buChar char="·"/>
        <a:defRPr kumimoji="1" sz="1833">
          <a:solidFill>
            <a:schemeClr val="tx1"/>
          </a:solidFill>
          <a:latin typeface="+mn-lt"/>
          <a:ea typeface="+mn-ea"/>
        </a:defRPr>
      </a:lvl8pPr>
      <a:lvl9pPr marL="3238370" indent="-190492" algn="l" rtl="0" eaLnBrk="1" fontAlgn="base" hangingPunct="1">
        <a:spcBef>
          <a:spcPct val="0"/>
        </a:spcBef>
        <a:spcAft>
          <a:spcPct val="0"/>
        </a:spcAft>
        <a:buFont typeface="Symbol" charset="0"/>
        <a:buChar char="·"/>
        <a:defRPr kumimoji="1" sz="1833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9A1846-CB58-F144-90CD-3BC8FE5DB4B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280852" y="1550404"/>
            <a:ext cx="8582297" cy="242887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Precision of the positron emission activity range during irradiation with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radioactive carbon and oxygen beams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615BA256-A3B3-764F-AC16-45D2D717976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391886" y="3194075"/>
            <a:ext cx="8360228" cy="136178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rgbClr val="0432FF"/>
                </a:solidFill>
              </a:rPr>
              <a:t>Peter </a:t>
            </a:r>
            <a:r>
              <a:rPr lang="en-GB" dirty="0" err="1">
                <a:solidFill>
                  <a:srgbClr val="0432FF"/>
                </a:solidFill>
              </a:rPr>
              <a:t>Dendooven</a:t>
            </a:r>
            <a:endParaRPr lang="en-GB" dirty="0">
              <a:solidFill>
                <a:srgbClr val="0432FF"/>
              </a:solidFill>
            </a:endParaRPr>
          </a:p>
          <a:p>
            <a:pPr>
              <a:spcBef>
                <a:spcPts val="0"/>
              </a:spcBef>
            </a:pPr>
            <a:endParaRPr lang="en-US" sz="1800" dirty="0">
              <a:solidFill>
                <a:srgbClr val="0432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PARTREC, Department of Radiation Oncology,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University Medical Center Groningen, the Netherlands</a:t>
            </a:r>
            <a:endParaRPr lang="en-GB" dirty="0">
              <a:solidFill>
                <a:srgbClr val="0432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771A8-535B-7A48-9EBA-23BD8BF3C959}"/>
              </a:ext>
            </a:extLst>
          </p:cNvPr>
          <p:cNvSpPr txBox="1"/>
          <p:nvPr/>
        </p:nvSpPr>
        <p:spPr>
          <a:xfrm>
            <a:off x="3049789" y="13281"/>
            <a:ext cx="304442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7" dirty="0">
                <a:solidFill>
                  <a:schemeClr val="bg1"/>
                </a:solidFill>
              </a:rPr>
              <a:t>INFN Pisa – 23 January 2023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43D95-0472-B17B-C2DB-ACE8F6D7F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51" y="0"/>
            <a:ext cx="2728421" cy="14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87E89D-88BF-7F6D-67E4-FACE69DAA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58" y="360000"/>
            <a:ext cx="2668235" cy="720000"/>
          </a:xfrm>
          <a:prstGeom prst="rect">
            <a:avLst/>
          </a:prstGeom>
        </p:spPr>
      </p:pic>
      <p:pic>
        <p:nvPicPr>
          <p:cNvPr id="2" name="RUGlogoTop">
            <a:extLst>
              <a:ext uri="{FF2B5EF4-FFF2-40B4-BE49-F238E27FC236}">
                <a16:creationId xmlns:a16="http://schemas.microsoft.com/office/drawing/2014/main" id="{2AECB77B-A583-AF02-25CE-353A8B286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30" y="360000"/>
            <a:ext cx="2615512" cy="720000"/>
          </a:xfrm>
          <a:prstGeom prst="rect">
            <a:avLst/>
          </a:prstGeom>
        </p:spPr>
      </p:pic>
      <p:pic>
        <p:nvPicPr>
          <p:cNvPr id="6" name="Picture 5" descr="INSIGHTS, Innovative Systems In radiation therapy: breakthrouGHs novel  detectors, Treatments and AI techniqueS (18-20 October 2023): Overview ·  Agenda (Indico)">
            <a:extLst>
              <a:ext uri="{FF2B5EF4-FFF2-40B4-BE49-F238E27FC236}">
                <a16:creationId xmlns:a16="http://schemas.microsoft.com/office/drawing/2014/main" id="{EBB2252E-E6D8-D514-6001-E8B362A81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0" y="5008155"/>
            <a:ext cx="1864646" cy="6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217D9-6C8A-0E5A-1016-08B448B36982}"/>
              </a:ext>
            </a:extLst>
          </p:cNvPr>
          <p:cNvSpPr txBox="1"/>
          <p:nvPr/>
        </p:nvSpPr>
        <p:spPr>
          <a:xfrm>
            <a:off x="6972874" y="5186531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Pisa, 18-20 October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32870D-625E-04A2-8EFC-62C46DFB6DF0}"/>
              </a:ext>
            </a:extLst>
          </p:cNvPr>
          <p:cNvSpPr txBox="1"/>
          <p:nvPr/>
        </p:nvSpPr>
        <p:spPr>
          <a:xfrm>
            <a:off x="2102427" y="5078809"/>
            <a:ext cx="4727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b="1" i="0" dirty="0" err="1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IN</a:t>
            </a:r>
            <a:r>
              <a:rPr lang="en-GB" sz="1400" b="0" i="0" dirty="0" err="1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novative</a:t>
            </a:r>
            <a:r>
              <a:rPr lang="en-GB" sz="1400" b="1" i="0" dirty="0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 S</a:t>
            </a:r>
            <a:r>
              <a:rPr lang="en-GB" sz="1400" b="0" i="0" dirty="0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ystems</a:t>
            </a:r>
            <a:r>
              <a:rPr lang="en-GB" sz="1400" b="1" i="0" dirty="0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 I</a:t>
            </a:r>
            <a:r>
              <a:rPr lang="en-GB" sz="1400" b="0" i="0" dirty="0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n radiation therapy: </a:t>
            </a:r>
          </a:p>
          <a:p>
            <a:pPr algn="l"/>
            <a:r>
              <a:rPr lang="en-GB" sz="1400" b="0" i="0" dirty="0" err="1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breakthrou</a:t>
            </a:r>
            <a:r>
              <a:rPr lang="en-GB" sz="1400" b="1" i="0" dirty="0" err="1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GH</a:t>
            </a:r>
            <a:r>
              <a:rPr lang="en-GB" sz="1400" b="0" i="0" dirty="0" err="1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s</a:t>
            </a:r>
            <a:r>
              <a:rPr lang="en-GB" sz="1400" b="0" i="0" dirty="0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 novel detectors,</a:t>
            </a:r>
            <a:r>
              <a:rPr lang="en-GB" sz="1400" b="1" i="0" dirty="0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 T</a:t>
            </a:r>
            <a:r>
              <a:rPr lang="en-GB" sz="1400" b="0" i="0" dirty="0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reatments and AI </a:t>
            </a:r>
            <a:r>
              <a:rPr lang="en-GB" sz="1400" b="0" i="0" dirty="0" err="1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technique</a:t>
            </a:r>
            <a:r>
              <a:rPr lang="en-GB" sz="1400" b="1" i="0" dirty="0" err="1">
                <a:solidFill>
                  <a:srgbClr val="777777"/>
                </a:solidFill>
                <a:effectLst/>
                <a:latin typeface="Times New Roman" panose="02020603050405020304" pitchFamily="18" charset="0"/>
              </a:rPr>
              <a:t>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987194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8C26593-5D6E-D3D7-D4F8-1BCEC90145AA}"/>
              </a:ext>
            </a:extLst>
          </p:cNvPr>
          <p:cNvGrpSpPr>
            <a:grpSpLocks noChangeAspect="1"/>
          </p:cNvGrpSpPr>
          <p:nvPr/>
        </p:nvGrpSpPr>
        <p:grpSpPr>
          <a:xfrm>
            <a:off x="288578" y="1701609"/>
            <a:ext cx="3757065" cy="2880000"/>
            <a:chOff x="4601223" y="2330341"/>
            <a:chExt cx="4737382" cy="36314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8FA8E3-5505-1CF1-636F-D26E28B8E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3"/>
            <a:stretch/>
          </p:blipFill>
          <p:spPr>
            <a:xfrm>
              <a:off x="5814776" y="2330341"/>
              <a:ext cx="3523829" cy="3631471"/>
            </a:xfrm>
            <a:prstGeom prst="rect">
              <a:avLst/>
            </a:prstGeom>
          </p:spPr>
        </p:pic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5C1AA68-8D1E-72AC-4F69-3ECB9C81A592}"/>
                </a:ext>
              </a:extLst>
            </p:cNvPr>
            <p:cNvSpPr/>
            <p:nvPr/>
          </p:nvSpPr>
          <p:spPr>
            <a:xfrm rot="5043740" flipH="1">
              <a:off x="7326255" y="3933137"/>
              <a:ext cx="46351" cy="252825"/>
            </a:xfrm>
            <a:prstGeom prst="can">
              <a:avLst/>
            </a:prstGeom>
            <a:solidFill>
              <a:srgbClr val="FF0000">
                <a:alpha val="22000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050"/>
            </a:p>
          </p:txBody>
        </p:sp>
        <p:sp>
          <p:nvSpPr>
            <p:cNvPr id="15" name="Can 14">
              <a:extLst>
                <a:ext uri="{FF2B5EF4-FFF2-40B4-BE49-F238E27FC236}">
                  <a16:creationId xmlns:a16="http://schemas.microsoft.com/office/drawing/2014/main" id="{369D9B4E-01C0-DD1E-DB56-ED64F0E77647}"/>
                </a:ext>
              </a:extLst>
            </p:cNvPr>
            <p:cNvSpPr/>
            <p:nvPr/>
          </p:nvSpPr>
          <p:spPr>
            <a:xfrm rot="15825856">
              <a:off x="6430518" y="3362836"/>
              <a:ext cx="45719" cy="1584920"/>
            </a:xfrm>
            <a:prstGeom prst="can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DE" sz="1050"/>
                <a:t>                   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508AB3-0052-F52D-5478-15C77D358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002" y="2787938"/>
              <a:ext cx="1164555" cy="3117043"/>
            </a:xfrm>
            <a:prstGeom prst="rect">
              <a:avLst/>
            </a:prstGeom>
          </p:spPr>
        </p:pic>
        <p:sp>
          <p:nvSpPr>
            <p:cNvPr id="9" name="Can 8">
              <a:extLst>
                <a:ext uri="{FF2B5EF4-FFF2-40B4-BE49-F238E27FC236}">
                  <a16:creationId xmlns:a16="http://schemas.microsoft.com/office/drawing/2014/main" id="{3C42EDC7-189B-AFE9-91BD-FCFFEE56F224}"/>
                </a:ext>
              </a:extLst>
            </p:cNvPr>
            <p:cNvSpPr/>
            <p:nvPr/>
          </p:nvSpPr>
          <p:spPr>
            <a:xfrm rot="15819105">
              <a:off x="5048077" y="3819481"/>
              <a:ext cx="47847" cy="941555"/>
            </a:xfrm>
            <a:prstGeom prst="can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DE" sz="1050"/>
                <a:t>        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F9CA2D65-2200-1AC5-3CD9-BB72F903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Intensity monitoring and PET imaging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C5437E4-425F-C87E-82C1-DA75C118F56C}"/>
              </a:ext>
            </a:extLst>
          </p:cNvPr>
          <p:cNvSpPr txBox="1"/>
          <p:nvPr/>
        </p:nvSpPr>
        <p:spPr>
          <a:xfrm>
            <a:off x="4085847" y="60364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874E4B-D3ED-E47F-211A-4D8F78529B93}"/>
              </a:ext>
            </a:extLst>
          </p:cNvPr>
          <p:cNvSpPr txBox="1"/>
          <p:nvPr/>
        </p:nvSpPr>
        <p:spPr>
          <a:xfrm>
            <a:off x="-25442" y="966513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>
                <a:solidFill>
                  <a:srgbClr val="0432FF"/>
                </a:solidFill>
              </a:rPr>
              <a:t>parallel-plate</a:t>
            </a:r>
          </a:p>
          <a:p>
            <a:pPr algn="ctr"/>
            <a:r>
              <a:rPr lang="en-GB" sz="1800">
                <a:solidFill>
                  <a:srgbClr val="0432FF"/>
                </a:solidFill>
              </a:rPr>
              <a:t>ionization chamber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3801CC-AEC2-D884-370C-400E615194B4}"/>
              </a:ext>
            </a:extLst>
          </p:cNvPr>
          <p:cNvCxnSpPr>
            <a:cxnSpLocks/>
          </p:cNvCxnSpPr>
          <p:nvPr/>
        </p:nvCxnSpPr>
        <p:spPr bwMode="auto">
          <a:xfrm>
            <a:off x="1079311" y="1643509"/>
            <a:ext cx="0" cy="6311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AC23B6C-2A70-5857-C371-E16766116A53}"/>
              </a:ext>
            </a:extLst>
          </p:cNvPr>
          <p:cNvSpPr txBox="1"/>
          <p:nvPr/>
        </p:nvSpPr>
        <p:spPr>
          <a:xfrm>
            <a:off x="2328214" y="966512"/>
            <a:ext cx="1514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>
                <a:solidFill>
                  <a:schemeClr val="bg2"/>
                </a:solidFill>
              </a:rPr>
              <a:t>dual-panel</a:t>
            </a:r>
          </a:p>
          <a:p>
            <a:pPr algn="ctr"/>
            <a:r>
              <a:rPr lang="en-GB" sz="1800">
                <a:solidFill>
                  <a:schemeClr val="bg2"/>
                </a:solidFill>
              </a:rPr>
              <a:t>PET scanner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8B01D-1073-2F0E-6D07-43FFE5D71D13}"/>
              </a:ext>
            </a:extLst>
          </p:cNvPr>
          <p:cNvSpPr txBox="1"/>
          <p:nvPr/>
        </p:nvSpPr>
        <p:spPr>
          <a:xfrm>
            <a:off x="2328214" y="4485184"/>
            <a:ext cx="1514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>
                <a:solidFill>
                  <a:schemeClr val="bg2"/>
                </a:solidFill>
              </a:rPr>
              <a:t>dual-panel</a:t>
            </a:r>
          </a:p>
          <a:p>
            <a:pPr algn="ctr"/>
            <a:r>
              <a:rPr lang="en-GB" sz="1800">
                <a:solidFill>
                  <a:schemeClr val="bg2"/>
                </a:solidFill>
              </a:rPr>
              <a:t>PET scanner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599B37-69F7-2548-8115-9B5CCBDF44D1}"/>
              </a:ext>
            </a:extLst>
          </p:cNvPr>
          <p:cNvSpPr txBox="1"/>
          <p:nvPr/>
        </p:nvSpPr>
        <p:spPr>
          <a:xfrm>
            <a:off x="3085312" y="1959065"/>
            <a:ext cx="209544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/>
              <a:t>PMMA phantom</a:t>
            </a:r>
          </a:p>
          <a:p>
            <a:pPr algn="ctr"/>
            <a:r>
              <a:rPr lang="en-GB" sz="1600"/>
              <a:t>120×250×350 mm</a:t>
            </a:r>
            <a:r>
              <a:rPr lang="en-GB" sz="1800" baseline="30000"/>
              <a:t>3</a:t>
            </a:r>
            <a:endParaRPr lang="en-GB" sz="1600" baseline="300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A6C55B-FA40-2521-6914-F473B05BCD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47" y="1404818"/>
            <a:ext cx="3858997" cy="3456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F41C4C-A9C2-0BAB-03B0-219B69E90695}"/>
              </a:ext>
            </a:extLst>
          </p:cNvPr>
          <p:cNvSpPr txBox="1"/>
          <p:nvPr/>
        </p:nvSpPr>
        <p:spPr>
          <a:xfrm>
            <a:off x="6197096" y="1035487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/>
              <a:t>sensitivity map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F71202-7532-3978-00D8-FE560CEF754E}"/>
              </a:ext>
            </a:extLst>
          </p:cNvPr>
          <p:cNvSpPr txBox="1"/>
          <p:nvPr/>
        </p:nvSpPr>
        <p:spPr>
          <a:xfrm>
            <a:off x="2721974" y="5234683"/>
            <a:ext cx="3536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i="1"/>
              <a:t>D Kostyleva et al, Phys Med Biol 68(2023)015003</a:t>
            </a:r>
          </a:p>
        </p:txBody>
      </p:sp>
    </p:spTree>
    <p:extLst>
      <p:ext uri="{BB962C8B-B14F-4D97-AF65-F5344CB8AC3E}">
        <p14:creationId xmlns:p14="http://schemas.microsoft.com/office/powerpoint/2010/main" val="2547208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44F8DA5-378D-084E-8EA9-D448BC3F472E}"/>
              </a:ext>
            </a:extLst>
          </p:cNvPr>
          <p:cNvGrpSpPr/>
          <p:nvPr/>
        </p:nvGrpSpPr>
        <p:grpSpPr>
          <a:xfrm>
            <a:off x="190549" y="636942"/>
            <a:ext cx="5994799" cy="4460944"/>
            <a:chOff x="12045467" y="4685781"/>
            <a:chExt cx="7193759" cy="535313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0A56917-0D4D-7648-8D98-0315217E7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5467" y="4685781"/>
              <a:ext cx="7193759" cy="5353133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2427BA-5E08-7C4D-B30D-9436B8C87EA2}"/>
                </a:ext>
              </a:extLst>
            </p:cNvPr>
            <p:cNvCxnSpPr/>
            <p:nvPr/>
          </p:nvCxnSpPr>
          <p:spPr>
            <a:xfrm flipH="1">
              <a:off x="15550943" y="5989046"/>
              <a:ext cx="590178" cy="43720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4E5A387-AF80-B64E-BA2D-D85B0778FBE8}"/>
                </a:ext>
              </a:extLst>
            </p:cNvPr>
            <p:cNvCxnSpPr/>
            <p:nvPr/>
          </p:nvCxnSpPr>
          <p:spPr bwMode="auto">
            <a:xfrm flipH="1" flipV="1">
              <a:off x="14399741" y="7570605"/>
              <a:ext cx="535459" cy="121367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909FC25-CE15-A343-AAE7-2086E67609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084381" y="7574721"/>
              <a:ext cx="535459" cy="121367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1217035" algn="l"/>
              </a:tabLst>
            </a:pPr>
            <a:r>
              <a:rPr lang="en-GB" dirty="0"/>
              <a:t>Dual-panel PET scanner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683" y="3866779"/>
            <a:ext cx="5187462" cy="1272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67" b="1" dirty="0"/>
              <a:t>PET scanner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GB" sz="1500" dirty="0"/>
              <a:t>Biograph </a:t>
            </a:r>
            <a:r>
              <a:rPr lang="en-GB" sz="1500" dirty="0" err="1"/>
              <a:t>mCT</a:t>
            </a:r>
            <a:r>
              <a:rPr lang="en-GB" sz="1500"/>
              <a:t> technology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GB" sz="1500"/>
              <a:t>two 23 × 23 cm</a:t>
            </a:r>
            <a:r>
              <a:rPr lang="en-GB" sz="1500" baseline="30000"/>
              <a:t>2</a:t>
            </a:r>
            <a:r>
              <a:rPr lang="en-GB" sz="1500"/>
              <a:t> panels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GB" sz="1500"/>
              <a:t>sensitivity center FoV = 2.2 %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GB" sz="1500"/>
              <a:t>angular coverage close to 50%</a:t>
            </a:r>
          </a:p>
        </p:txBody>
      </p:sp>
      <p:pic>
        <p:nvPicPr>
          <p:cNvPr id="21" name="Picture 10" descr="Image result for siemens PET company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20" y="4052359"/>
            <a:ext cx="2095078" cy="4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20E2D8-62A7-833E-6118-00A611F7E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501" y="636107"/>
            <a:ext cx="1080000" cy="2073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A693E8-9F7D-143C-9FEA-9F27B24D0EE4}"/>
              </a:ext>
            </a:extLst>
          </p:cNvPr>
          <p:cNvSpPr txBox="1"/>
          <p:nvPr/>
        </p:nvSpPr>
        <p:spPr>
          <a:xfrm>
            <a:off x="6564816" y="2693111"/>
            <a:ext cx="20553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/>
              <a:t>each panel:</a:t>
            </a:r>
          </a:p>
          <a:p>
            <a:pPr algn="ctr"/>
            <a:r>
              <a:rPr lang="en-GB" sz="1600"/>
              <a:t>4×4 block detectors</a:t>
            </a:r>
          </a:p>
          <a:p>
            <a:pPr algn="ctr"/>
            <a:r>
              <a:rPr lang="en-GB" sz="1600"/>
              <a:t>13×13 scintillators</a:t>
            </a:r>
          </a:p>
          <a:p>
            <a:pPr algn="ctr"/>
            <a:r>
              <a:rPr lang="en-GB" sz="1600"/>
              <a:t>4×4×20 mm</a:t>
            </a:r>
            <a:r>
              <a:rPr lang="en-GB" sz="1800" baseline="30000"/>
              <a:t>3</a:t>
            </a:r>
            <a:r>
              <a:rPr lang="en-GB" sz="1600"/>
              <a:t> LSO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3CB7C-9948-08A1-2828-1E71F4C0C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3051" y="3792787"/>
            <a:ext cx="1358900" cy="1346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40B23E-442F-D4D3-87F3-145617D4CBA2}"/>
              </a:ext>
            </a:extLst>
          </p:cNvPr>
          <p:cNvSpPr txBox="1"/>
          <p:nvPr/>
        </p:nvSpPr>
        <p:spPr>
          <a:xfrm>
            <a:off x="4953429" y="5230947"/>
            <a:ext cx="4190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/>
              <a:t>I. Rausch et al, </a:t>
            </a:r>
            <a:r>
              <a:rPr lang="en-GB" sz="1200" dirty="0" err="1"/>
              <a:t>Eur</a:t>
            </a:r>
            <a:r>
              <a:rPr lang="en-GB" sz="1200" dirty="0"/>
              <a:t> J </a:t>
            </a:r>
            <a:r>
              <a:rPr lang="en-GB" sz="1200" dirty="0" err="1"/>
              <a:t>Nucl</a:t>
            </a:r>
            <a:r>
              <a:rPr lang="en-GB" sz="1200" dirty="0"/>
              <a:t> Med Mol </a:t>
            </a:r>
            <a:r>
              <a:rPr lang="en-GB" sz="1200" dirty="0" err="1"/>
              <a:t>Imag</a:t>
            </a:r>
            <a:r>
              <a:rPr lang="en-GB" sz="1200" dirty="0"/>
              <a:t> Phys 2 (2015) 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E836BD-3EBA-7366-CF17-FE4541A0E73E}"/>
              </a:ext>
            </a:extLst>
          </p:cNvPr>
          <p:cNvSpPr txBox="1"/>
          <p:nvPr/>
        </p:nvSpPr>
        <p:spPr>
          <a:xfrm>
            <a:off x="1220947" y="890839"/>
            <a:ext cx="427347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800" dirty="0">
                <a:solidFill>
                  <a:srgbClr val="FFFF00"/>
                </a:solidFill>
              </a:rPr>
              <a:t>setup at UMCG PARTREC (Groningen)</a:t>
            </a:r>
          </a:p>
        </p:txBody>
      </p:sp>
    </p:spTree>
    <p:extLst>
      <p:ext uri="{BB962C8B-B14F-4D97-AF65-F5344CB8AC3E}">
        <p14:creationId xmlns:p14="http://schemas.microsoft.com/office/powerpoint/2010/main" val="367241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F9CA2D65-2200-1AC5-3CD9-BB72F903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Number of coincidences vs. time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C5437E4-425F-C87E-82C1-DA75C118F56C}"/>
              </a:ext>
            </a:extLst>
          </p:cNvPr>
          <p:cNvSpPr txBox="1"/>
          <p:nvPr/>
        </p:nvSpPr>
        <p:spPr>
          <a:xfrm>
            <a:off x="3664744" y="60364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95377-CD23-3B7B-7CF0-4D740DB11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9" y="577580"/>
            <a:ext cx="6723531" cy="48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3D610B-3CF5-D656-FAA9-F30DD9F7B393}"/>
              </a:ext>
            </a:extLst>
          </p:cNvPr>
          <p:cNvSpPr txBox="1"/>
          <p:nvPr/>
        </p:nvSpPr>
        <p:spPr>
          <a:xfrm>
            <a:off x="6883230" y="773346"/>
            <a:ext cx="2101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/>
              <a:t>C-10</a:t>
            </a:r>
          </a:p>
          <a:p>
            <a:pPr algn="l"/>
            <a:r>
              <a:rPr lang="en-GB" sz="1800" dirty="0"/>
              <a:t>beam-on data is useful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FAECA-C8B6-6D19-A0BF-0DCE5C747726}"/>
              </a:ext>
            </a:extLst>
          </p:cNvPr>
          <p:cNvSpPr txBox="1"/>
          <p:nvPr/>
        </p:nvSpPr>
        <p:spPr>
          <a:xfrm>
            <a:off x="6883230" y="3165424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/>
              <a:t>C-11</a:t>
            </a:r>
          </a:p>
          <a:p>
            <a:pPr algn="l"/>
            <a:r>
              <a:rPr lang="en-GB" sz="1800" dirty="0"/>
              <a:t>beam-on data is</a:t>
            </a:r>
          </a:p>
          <a:p>
            <a:pPr algn="l"/>
            <a:r>
              <a:rPr lang="en-GB" sz="1800" dirty="0"/>
              <a:t>not useful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D22406-B64E-15CF-E117-F89CB0E6F511}"/>
                  </a:ext>
                </a:extLst>
              </p:cNvPr>
              <p:cNvSpPr txBox="1"/>
              <p:nvPr/>
            </p:nvSpPr>
            <p:spPr>
              <a:xfrm>
                <a:off x="7157397" y="2136405"/>
                <a:ext cx="1662635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GB" sz="18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i-FI" sz="18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fi-FI" sz="18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–</m:t>
                              </m:r>
                              <m:r>
                                <a:rPr lang="fi-FI" sz="18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num>
                        <m:den>
                          <m:r>
                            <a:rPr lang="en-GB" sz="1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GB" sz="1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i-FI" sz="180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fi-FI" sz="1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–</m:t>
                              </m:r>
                              <m:r>
                                <a:rPr lang="fi-FI" sz="1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fi-FI" sz="18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r>
                        <a:rPr lang="fi-FI" sz="1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=63</m:t>
                      </m:r>
                    </m:oMath>
                  </m:oMathPara>
                </a14:m>
                <a:endParaRPr lang="en-GB" sz="18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D22406-B64E-15CF-E117-F89CB0E6F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397" y="2136405"/>
                <a:ext cx="1662635" cy="669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23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B21C74-DD7F-FADC-A7C7-A70766599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654" b="1"/>
          <a:stretch/>
        </p:blipFill>
        <p:spPr>
          <a:xfrm>
            <a:off x="587131" y="549028"/>
            <a:ext cx="3060000" cy="17206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02C574-FABB-073B-5FA4-E72D83F8DFC0}"/>
              </a:ext>
            </a:extLst>
          </p:cNvPr>
          <p:cNvSpPr txBox="1"/>
          <p:nvPr/>
        </p:nvSpPr>
        <p:spPr>
          <a:xfrm rot="5400000">
            <a:off x="2124355" y="2600718"/>
            <a:ext cx="3329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>
                <a:solidFill>
                  <a:srgbClr val="002060"/>
                </a:solidFill>
              </a:rPr>
              <a:t>number of c</a:t>
            </a:r>
            <a:r>
              <a:rPr lang="en-DE" sz="1600">
                <a:solidFill>
                  <a:srgbClr val="002060"/>
                </a:solidFill>
              </a:rPr>
              <a:t>oincidence</a:t>
            </a:r>
            <a:r>
              <a:rPr lang="fi-FI" sz="1600">
                <a:solidFill>
                  <a:srgbClr val="002060"/>
                </a:solidFill>
              </a:rPr>
              <a:t>s</a:t>
            </a:r>
            <a:endParaRPr lang="en-DE" sz="160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8AFD0-2333-621C-2256-BC8D467A0605}"/>
              </a:ext>
            </a:extLst>
          </p:cNvPr>
          <p:cNvSpPr txBox="1"/>
          <p:nvPr/>
        </p:nvSpPr>
        <p:spPr>
          <a:xfrm>
            <a:off x="1713893" y="5193036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>
                <a:solidFill>
                  <a:srgbClr val="002060"/>
                </a:solidFill>
              </a:rPr>
              <a:t>X [mm]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140760-041B-01CD-A3BA-6007B268C09D}"/>
              </a:ext>
            </a:extLst>
          </p:cNvPr>
          <p:cNvSpPr txBox="1"/>
          <p:nvPr/>
        </p:nvSpPr>
        <p:spPr>
          <a:xfrm rot="16200000">
            <a:off x="-146838" y="2668779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>
                <a:solidFill>
                  <a:srgbClr val="002060"/>
                </a:solidFill>
              </a:rPr>
              <a:t>Y [mm]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0298EB-223F-4BC1-7777-78DA0483EAEB}"/>
              </a:ext>
            </a:extLst>
          </p:cNvPr>
          <p:cNvSpPr txBox="1"/>
          <p:nvPr/>
        </p:nvSpPr>
        <p:spPr>
          <a:xfrm>
            <a:off x="-4758" y="5199926"/>
            <a:ext cx="16994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>
                <a:solidFill>
                  <a:srgbClr val="002060"/>
                </a:solidFill>
              </a:rPr>
              <a:t>2</a:t>
            </a:r>
            <a:r>
              <a:rPr lang="fi-FI" sz="1400">
                <a:solidFill>
                  <a:srgbClr val="002060"/>
                </a:solidFill>
              </a:rPr>
              <a:t>×</a:t>
            </a:r>
            <a:r>
              <a:rPr lang="en-DE" sz="1400">
                <a:solidFill>
                  <a:srgbClr val="002060"/>
                </a:solidFill>
              </a:rPr>
              <a:t>2 mm</a:t>
            </a:r>
            <a:r>
              <a:rPr lang="en-DE" sz="1600" baseline="30000">
                <a:solidFill>
                  <a:srgbClr val="002060"/>
                </a:solidFill>
              </a:rPr>
              <a:t>2</a:t>
            </a:r>
            <a:r>
              <a:rPr lang="fi-FI" sz="1400">
                <a:solidFill>
                  <a:srgbClr val="002060"/>
                </a:solidFill>
              </a:rPr>
              <a:t> pixels</a:t>
            </a:r>
            <a:endParaRPr lang="en-DE" sz="1400" baseline="30000">
              <a:solidFill>
                <a:srgbClr val="00206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7E7C11-383E-EE11-779E-8A7EC4D0AF3F}"/>
              </a:ext>
            </a:extLst>
          </p:cNvPr>
          <p:cNvSpPr txBox="1"/>
          <p:nvPr/>
        </p:nvSpPr>
        <p:spPr>
          <a:xfrm>
            <a:off x="2052427" y="1697581"/>
            <a:ext cx="1085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>
                <a:solidFill>
                  <a:schemeClr val="bg1"/>
                </a:solidFill>
              </a:rPr>
              <a:t>achromatic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247D8-CCAA-EBC5-4811-2160AC0AE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Positron emission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6D55E-B4E8-B9E4-14FF-ECD050744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979" b="-1"/>
          <a:stretch/>
        </p:blipFill>
        <p:spPr>
          <a:xfrm>
            <a:off x="548736" y="2020107"/>
            <a:ext cx="3060000" cy="1726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8C43E-D592-1558-C03A-F036DEB48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979" b="-1"/>
          <a:stretch/>
        </p:blipFill>
        <p:spPr>
          <a:xfrm>
            <a:off x="587132" y="3527111"/>
            <a:ext cx="3060000" cy="1726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2407BD-F352-AD03-E38A-9544294AAE8C}"/>
              </a:ext>
            </a:extLst>
          </p:cNvPr>
          <p:cNvSpPr txBox="1"/>
          <p:nvPr/>
        </p:nvSpPr>
        <p:spPr>
          <a:xfrm rot="16200000">
            <a:off x="-111964" y="1184837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>
                <a:solidFill>
                  <a:srgbClr val="002060"/>
                </a:solidFill>
              </a:rPr>
              <a:t>Y [mm]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68345-5AE3-7855-BCD5-DC11B2C46EB8}"/>
              </a:ext>
            </a:extLst>
          </p:cNvPr>
          <p:cNvSpPr txBox="1"/>
          <p:nvPr/>
        </p:nvSpPr>
        <p:spPr>
          <a:xfrm rot="16200000">
            <a:off x="-128121" y="4096543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>
                <a:solidFill>
                  <a:srgbClr val="002060"/>
                </a:solidFill>
              </a:rPr>
              <a:t>Y [mm]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08FE5-2476-E39C-197F-0F10436F7B32}"/>
              </a:ext>
            </a:extLst>
          </p:cNvPr>
          <p:cNvSpPr txBox="1"/>
          <p:nvPr/>
        </p:nvSpPr>
        <p:spPr>
          <a:xfrm>
            <a:off x="1724675" y="3212108"/>
            <a:ext cx="1766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>
                <a:solidFill>
                  <a:schemeClr val="bg1"/>
                </a:solidFill>
              </a:rPr>
              <a:t>monoenergetic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AE5ACD-C477-EE9F-0B25-971B991BD4CA}"/>
              </a:ext>
            </a:extLst>
          </p:cNvPr>
          <p:cNvSpPr txBox="1"/>
          <p:nvPr/>
        </p:nvSpPr>
        <p:spPr>
          <a:xfrm>
            <a:off x="2064881" y="4692037"/>
            <a:ext cx="1085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>
                <a:solidFill>
                  <a:schemeClr val="bg1"/>
                </a:solidFill>
              </a:rPr>
              <a:t>achromatic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4D3C96-6B60-9084-81A1-96643E8C8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394" y="800197"/>
            <a:ext cx="5177219" cy="450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F29F2A-22C7-8D6C-7C88-6E2101D9201D}"/>
              </a:ext>
            </a:extLst>
          </p:cNvPr>
          <p:cNvSpPr txBox="1"/>
          <p:nvPr/>
        </p:nvSpPr>
        <p:spPr>
          <a:xfrm>
            <a:off x="6035237" y="48722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/>
              <a:t>1D profiles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C058D2-AB05-1E41-1BCC-7170EF8302AD}"/>
              </a:ext>
            </a:extLst>
          </p:cNvPr>
          <p:cNvSpPr txBox="1"/>
          <p:nvPr/>
        </p:nvSpPr>
        <p:spPr>
          <a:xfrm>
            <a:off x="6020247" y="2865395"/>
            <a:ext cx="1846724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l"/>
            <a:r>
              <a:rPr lang="en-GB" sz="1400"/>
              <a:t>depth in PMMA [mm]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F45968-025D-9ACD-ACC1-77DDE8AE23E4}"/>
              </a:ext>
            </a:extLst>
          </p:cNvPr>
          <p:cNvSpPr txBox="1"/>
          <p:nvPr/>
        </p:nvSpPr>
        <p:spPr>
          <a:xfrm>
            <a:off x="6007757" y="5086435"/>
            <a:ext cx="1846724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l"/>
            <a:r>
              <a:rPr lang="en-GB" sz="1400"/>
              <a:t>depth in PMMA [mm]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68F2AA-F0E6-FE03-5206-53E74BA22A96}"/>
              </a:ext>
            </a:extLst>
          </p:cNvPr>
          <p:cNvSpPr txBox="1"/>
          <p:nvPr/>
        </p:nvSpPr>
        <p:spPr>
          <a:xfrm>
            <a:off x="4781862" y="993243"/>
            <a:ext cx="12234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/>
              <a:t>short range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4B7CD5-74BA-DFB6-B625-5134A9D75F91}"/>
              </a:ext>
            </a:extLst>
          </p:cNvPr>
          <p:cNvSpPr txBox="1"/>
          <p:nvPr/>
        </p:nvSpPr>
        <p:spPr>
          <a:xfrm>
            <a:off x="4781862" y="3193471"/>
            <a:ext cx="11528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/>
              <a:t>long range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92A032-C92D-42CF-3019-540CB16A56DD}"/>
              </a:ext>
            </a:extLst>
          </p:cNvPr>
          <p:cNvSpPr txBox="1"/>
          <p:nvPr/>
        </p:nvSpPr>
        <p:spPr>
          <a:xfrm>
            <a:off x="7984284" y="1029977"/>
            <a:ext cx="93807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>
                <a:solidFill>
                  <a:srgbClr val="0432FF"/>
                </a:solidFill>
              </a:rPr>
              <a:t>-o- C-10</a:t>
            </a:r>
          </a:p>
          <a:p>
            <a:r>
              <a:rPr lang="en-GB" sz="1600">
                <a:solidFill>
                  <a:srgbClr val="FF0000"/>
                </a:solidFill>
              </a:rPr>
              <a:t>-o- C-11</a:t>
            </a:r>
          </a:p>
          <a:p>
            <a:r>
              <a:rPr lang="en-GB" sz="1600"/>
              <a:t>-o- C-12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B57667-1E25-0695-9654-141DE261300B}"/>
              </a:ext>
            </a:extLst>
          </p:cNvPr>
          <p:cNvSpPr txBox="1"/>
          <p:nvPr/>
        </p:nvSpPr>
        <p:spPr>
          <a:xfrm>
            <a:off x="7956551" y="3229864"/>
            <a:ext cx="93807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>
                <a:solidFill>
                  <a:srgbClr val="0432FF"/>
                </a:solidFill>
              </a:rPr>
              <a:t>-o- C-10</a:t>
            </a:r>
          </a:p>
          <a:p>
            <a:r>
              <a:rPr lang="en-GB" sz="1600">
                <a:solidFill>
                  <a:srgbClr val="FF0000"/>
                </a:solidFill>
              </a:rPr>
              <a:t>-o- C-11</a:t>
            </a:r>
          </a:p>
          <a:p>
            <a:r>
              <a:rPr lang="en-GB" sz="1600"/>
              <a:t>-o- C-12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E81EFA-AE0F-ED45-0501-CD02A06DA31C}"/>
              </a:ext>
            </a:extLst>
          </p:cNvPr>
          <p:cNvGrpSpPr/>
          <p:nvPr/>
        </p:nvGrpSpPr>
        <p:grpSpPr>
          <a:xfrm>
            <a:off x="5463268" y="993243"/>
            <a:ext cx="3696846" cy="4553175"/>
            <a:chOff x="5463268" y="993243"/>
            <a:chExt cx="3696846" cy="455317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35A031-16FA-3BE5-323D-7D09AAF8DCAC}"/>
                </a:ext>
              </a:extLst>
            </p:cNvPr>
            <p:cNvCxnSpPr/>
            <p:nvPr/>
          </p:nvCxnSpPr>
          <p:spPr bwMode="auto">
            <a:xfrm>
              <a:off x="6921660" y="993243"/>
              <a:ext cx="0" cy="1116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FC1A86-D6FF-A5FD-EDB3-874CF4460704}"/>
                </a:ext>
              </a:extLst>
            </p:cNvPr>
            <p:cNvCxnSpPr/>
            <p:nvPr/>
          </p:nvCxnSpPr>
          <p:spPr bwMode="auto">
            <a:xfrm>
              <a:off x="6900439" y="3194361"/>
              <a:ext cx="0" cy="1116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979AAD-53A6-4F36-3E12-80FE1A1351AA}"/>
                </a:ext>
              </a:extLst>
            </p:cNvPr>
            <p:cNvSpPr txBox="1"/>
            <p:nvPr/>
          </p:nvSpPr>
          <p:spPr>
            <a:xfrm>
              <a:off x="6464802" y="2109509"/>
              <a:ext cx="10764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2"/>
                  </a:solidFill>
                </a:rPr>
                <a:t>80% dose range*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41FADD-4C7E-5F9E-8C76-32D434CE495F}"/>
                </a:ext>
              </a:extLst>
            </p:cNvPr>
            <p:cNvSpPr txBox="1"/>
            <p:nvPr/>
          </p:nvSpPr>
          <p:spPr>
            <a:xfrm>
              <a:off x="6478302" y="4299052"/>
              <a:ext cx="10764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2"/>
                  </a:solidFill>
                </a:rPr>
                <a:t>80% dose range*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D0A8FB-5F92-57DB-4C55-B77FBB92F97C}"/>
                </a:ext>
              </a:extLst>
            </p:cNvPr>
            <p:cNvSpPr txBox="1"/>
            <p:nvPr/>
          </p:nvSpPr>
          <p:spPr>
            <a:xfrm>
              <a:off x="5463268" y="5300197"/>
              <a:ext cx="3696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i="1"/>
                <a:t>*dose range from D Boscolo et al, NIM A 1043(2022)167464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3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E47E-AE2F-36F0-6369-040914D4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>
                <a:solidFill>
                  <a:schemeClr val="tx1"/>
                </a:solidFill>
              </a:rPr>
              <a:t>Positron activity peak position &amp; uncertanty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56B17-897F-ACBF-8037-4A56B84A6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5"/>
          <a:stretch/>
        </p:blipFill>
        <p:spPr>
          <a:xfrm>
            <a:off x="433639" y="569627"/>
            <a:ext cx="4349298" cy="489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016F4D-3FD5-9BD4-4055-9757303E495C}"/>
              </a:ext>
            </a:extLst>
          </p:cNvPr>
          <p:cNvSpPr txBox="1"/>
          <p:nvPr/>
        </p:nvSpPr>
        <p:spPr>
          <a:xfrm>
            <a:off x="4782937" y="1499350"/>
            <a:ext cx="418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70C0"/>
                </a:solidFill>
              </a:rPr>
              <a:t>peak position = surrogate for the dose 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029C1-326C-D5D9-7745-7FB23ACB5898}"/>
              </a:ext>
            </a:extLst>
          </p:cNvPr>
          <p:cNvSpPr txBox="1"/>
          <p:nvPr/>
        </p:nvSpPr>
        <p:spPr>
          <a:xfrm>
            <a:off x="4782936" y="2283478"/>
            <a:ext cx="418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1800" dirty="0">
              <a:solidFill>
                <a:srgbClr val="FF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</a:rPr>
              <a:t>peak position accuracy is determined by counting statistics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9EB13A-B141-1CA6-C758-B1D03B3B7100}"/>
              </a:ext>
            </a:extLst>
          </p:cNvPr>
          <p:cNvSpPr/>
          <p:nvPr/>
        </p:nvSpPr>
        <p:spPr bwMode="auto">
          <a:xfrm>
            <a:off x="3088640" y="2590800"/>
            <a:ext cx="360000" cy="360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29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CC385-EAAA-914B-9BCF-5DEC2738F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" y="697500"/>
            <a:ext cx="5390244" cy="4680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F9F146B-D324-E0B4-F692-DFFFAF93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>
                <a:solidFill>
                  <a:schemeClr val="tx1"/>
                </a:solidFill>
              </a:rPr>
              <a:t>Positron emission activity peak position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95226-5C45-1F9B-68B4-D1070BDBA5E1}"/>
              </a:ext>
            </a:extLst>
          </p:cNvPr>
          <p:cNvSpPr txBox="1"/>
          <p:nvPr/>
        </p:nvSpPr>
        <p:spPr>
          <a:xfrm>
            <a:off x="6041989" y="2785414"/>
            <a:ext cx="318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>
                <a:solidFill>
                  <a:schemeClr val="bg2"/>
                </a:solidFill>
              </a:rPr>
              <a:t>change from C-10 to C-11 domination over time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719DD4-C9BF-F904-618C-E760138C0452}"/>
              </a:ext>
            </a:extLst>
          </p:cNvPr>
          <p:cNvCxnSpPr>
            <a:cxnSpLocks/>
          </p:cNvCxnSpPr>
          <p:nvPr/>
        </p:nvCxnSpPr>
        <p:spPr bwMode="auto">
          <a:xfrm flipH="1">
            <a:off x="3659130" y="3108580"/>
            <a:ext cx="2376000" cy="46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C99B798-E8E9-3DED-6021-B3D479939C74}"/>
              </a:ext>
            </a:extLst>
          </p:cNvPr>
          <p:cNvSpPr txBox="1"/>
          <p:nvPr/>
        </p:nvSpPr>
        <p:spPr>
          <a:xfrm>
            <a:off x="5666976" y="1570840"/>
            <a:ext cx="271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>
                <a:solidFill>
                  <a:srgbClr val="FF40FF"/>
                </a:solidFill>
              </a:rPr>
              <a:t>radioactive beams show a stable peak position</a:t>
            </a:r>
          </a:p>
        </p:txBody>
      </p:sp>
    </p:spTree>
    <p:extLst>
      <p:ext uri="{BB962C8B-B14F-4D97-AF65-F5344CB8AC3E}">
        <p14:creationId xmlns:p14="http://schemas.microsoft.com/office/powerpoint/2010/main" val="203612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B5DD-7E84-2998-070B-FF8992EE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Oxygen images vs. number of cycles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B4D1F-9A69-7E99-8372-2CA7C440F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435"/>
          <a:stretch/>
        </p:blipFill>
        <p:spPr>
          <a:xfrm>
            <a:off x="34400" y="516836"/>
            <a:ext cx="6840000" cy="1676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53AE2-0CB3-B2A2-4E07-8761D5712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34400" y="2181640"/>
            <a:ext cx="6840000" cy="3279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FCE85B-A927-8490-B469-7FC907EAE633}"/>
              </a:ext>
            </a:extLst>
          </p:cNvPr>
          <p:cNvSpPr txBox="1"/>
          <p:nvPr/>
        </p:nvSpPr>
        <p:spPr>
          <a:xfrm>
            <a:off x="422966" y="219820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chemeClr val="bg1"/>
                </a:solidFill>
              </a:rPr>
              <a:t>O-14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39A51-315C-7F3B-2553-D7C999B26F2D}"/>
              </a:ext>
            </a:extLst>
          </p:cNvPr>
          <p:cNvSpPr txBox="1"/>
          <p:nvPr/>
        </p:nvSpPr>
        <p:spPr>
          <a:xfrm>
            <a:off x="2662581" y="219820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chemeClr val="bg1"/>
                </a:solidFill>
              </a:rPr>
              <a:t>O-15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04CD6-C269-A264-2569-7BB854375BB2}"/>
              </a:ext>
            </a:extLst>
          </p:cNvPr>
          <p:cNvSpPr txBox="1"/>
          <p:nvPr/>
        </p:nvSpPr>
        <p:spPr>
          <a:xfrm>
            <a:off x="4887736" y="219820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chemeClr val="bg1"/>
                </a:solidFill>
              </a:rPr>
              <a:t>O-16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6D9F60-45B8-E7FE-A25D-0904204EF12F}"/>
              </a:ext>
            </a:extLst>
          </p:cNvPr>
          <p:cNvSpPr txBox="1"/>
          <p:nvPr/>
        </p:nvSpPr>
        <p:spPr>
          <a:xfrm>
            <a:off x="7434166" y="732882"/>
            <a:ext cx="1385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/>
              <a:t>cycle:</a:t>
            </a:r>
          </a:p>
          <a:p>
            <a:pPr algn="ctr"/>
            <a:r>
              <a:rPr lang="en-GB" sz="1800" dirty="0"/>
              <a:t>1 s on</a:t>
            </a:r>
          </a:p>
          <a:p>
            <a:pPr algn="ctr"/>
            <a:r>
              <a:rPr lang="en-GB" sz="1800" dirty="0"/>
              <a:t>1.3/1.5 s 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6BCEC-AC17-A9D2-2388-578E73E9A398}"/>
              </a:ext>
            </a:extLst>
          </p:cNvPr>
          <p:cNvSpPr txBox="1"/>
          <p:nvPr/>
        </p:nvSpPr>
        <p:spPr>
          <a:xfrm>
            <a:off x="7262966" y="2214317"/>
            <a:ext cx="172835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800" dirty="0"/>
              <a:t>ions/cycle</a:t>
            </a:r>
          </a:p>
          <a:p>
            <a:pPr algn="ctr"/>
            <a:r>
              <a:rPr lang="en-GB" sz="1800" dirty="0"/>
              <a:t>O-14: 1.1×10</a:t>
            </a:r>
            <a:r>
              <a:rPr lang="en-GB" sz="2000" baseline="30000" dirty="0"/>
              <a:t>6</a:t>
            </a:r>
            <a:endParaRPr lang="en-GB" sz="1800" baseline="30000" dirty="0"/>
          </a:p>
          <a:p>
            <a:pPr algn="ctr"/>
            <a:r>
              <a:rPr lang="en-GB" sz="1800" dirty="0"/>
              <a:t>O-15: 1.1×10</a:t>
            </a:r>
            <a:r>
              <a:rPr lang="en-GB" sz="2000" baseline="30000" dirty="0"/>
              <a:t>7</a:t>
            </a:r>
            <a:endParaRPr lang="en-GB" sz="1800" dirty="0"/>
          </a:p>
          <a:p>
            <a:pPr algn="ctr"/>
            <a:r>
              <a:rPr lang="en-GB" sz="1800" dirty="0"/>
              <a:t>O-16: 6.0×10</a:t>
            </a:r>
            <a:r>
              <a:rPr lang="en-GB" sz="2000" baseline="30000" dirty="0"/>
              <a:t>7</a:t>
            </a:r>
            <a:endParaRPr lang="en-GB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FD945-325B-5C3B-1DAA-4B156B0674A6}"/>
              </a:ext>
            </a:extLst>
          </p:cNvPr>
          <p:cNvSpPr txBox="1"/>
          <p:nvPr/>
        </p:nvSpPr>
        <p:spPr>
          <a:xfrm>
            <a:off x="7208154" y="4014562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</a:rPr>
              <a:t>O-15 gives the </a:t>
            </a:r>
          </a:p>
          <a:p>
            <a:pPr algn="ctr"/>
            <a:r>
              <a:rPr lang="en-GB" sz="1800" dirty="0">
                <a:solidFill>
                  <a:srgbClr val="FF0000"/>
                </a:solidFill>
              </a:rPr>
              <a:t>best images</a:t>
            </a:r>
          </a:p>
        </p:txBody>
      </p:sp>
    </p:spTree>
    <p:extLst>
      <p:ext uri="{BB962C8B-B14F-4D97-AF65-F5344CB8AC3E}">
        <p14:creationId xmlns:p14="http://schemas.microsoft.com/office/powerpoint/2010/main" val="62346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83E6-61A9-EE5D-0B7D-07912C47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from carbon 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2BE7C-E623-E1F8-F340-549C0C736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252000" y="1350121"/>
            <a:ext cx="8640000" cy="3660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00DABA-18D9-B095-476E-977D4A2AD482}"/>
              </a:ext>
            </a:extLst>
          </p:cNvPr>
          <p:cNvSpPr txBox="1"/>
          <p:nvPr/>
        </p:nvSpPr>
        <p:spPr>
          <a:xfrm rot="16200000">
            <a:off x="-1057099" y="2437325"/>
            <a:ext cx="28573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position [mm]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E8FD2-4D7C-A788-9145-56767ECD858C}"/>
              </a:ext>
            </a:extLst>
          </p:cNvPr>
          <p:cNvSpPr txBox="1"/>
          <p:nvPr/>
        </p:nvSpPr>
        <p:spPr>
          <a:xfrm>
            <a:off x="5575853" y="2310917"/>
            <a:ext cx="61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C-11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260FA-A980-2D52-9252-C49B945CFBDF}"/>
              </a:ext>
            </a:extLst>
          </p:cNvPr>
          <p:cNvSpPr txBox="1"/>
          <p:nvPr/>
        </p:nvSpPr>
        <p:spPr>
          <a:xfrm>
            <a:off x="5575853" y="3322026"/>
            <a:ext cx="61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C-11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2081F-50F2-0E13-74EC-88FC719BE1B8}"/>
              </a:ext>
            </a:extLst>
          </p:cNvPr>
          <p:cNvSpPr txBox="1"/>
          <p:nvPr/>
        </p:nvSpPr>
        <p:spPr>
          <a:xfrm>
            <a:off x="4087731" y="164183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C-10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4AA05-E43F-BB82-0D7C-984769EE0C55}"/>
              </a:ext>
            </a:extLst>
          </p:cNvPr>
          <p:cNvSpPr txBox="1"/>
          <p:nvPr/>
        </p:nvSpPr>
        <p:spPr>
          <a:xfrm>
            <a:off x="1543462" y="3010905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C-10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D7BDA-7EA4-28C1-2518-DE15A7226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749"/>
          <a:stretch/>
        </p:blipFill>
        <p:spPr>
          <a:xfrm>
            <a:off x="252000" y="625729"/>
            <a:ext cx="8640000" cy="7504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E92884-DE0A-3AE7-0517-34A8A82EEBA0}"/>
              </a:ext>
            </a:extLst>
          </p:cNvPr>
          <p:cNvSpPr/>
          <p:nvPr/>
        </p:nvSpPr>
        <p:spPr bwMode="auto">
          <a:xfrm>
            <a:off x="7364896" y="1177922"/>
            <a:ext cx="1527104" cy="22349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9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83E6-61A9-EE5D-0B7D-07912C47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from oxygen 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2BE7C-E623-E1F8-F340-549C0C736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24"/>
          <a:stretch/>
        </p:blipFill>
        <p:spPr>
          <a:xfrm>
            <a:off x="252000" y="526342"/>
            <a:ext cx="8640000" cy="3782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FBE2C0-AE04-1C59-08BC-809B5BDAF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59"/>
          <a:stretch/>
        </p:blipFill>
        <p:spPr>
          <a:xfrm>
            <a:off x="252000" y="4204252"/>
            <a:ext cx="8640000" cy="8667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FAB40F-A17B-5E9E-087A-22C628B810F1}"/>
              </a:ext>
            </a:extLst>
          </p:cNvPr>
          <p:cNvSpPr/>
          <p:nvPr/>
        </p:nvSpPr>
        <p:spPr bwMode="auto">
          <a:xfrm>
            <a:off x="7354957" y="4194313"/>
            <a:ext cx="1537043" cy="3180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67EDA-4360-BA9D-C294-0895C1CC5176}"/>
              </a:ext>
            </a:extLst>
          </p:cNvPr>
          <p:cNvSpPr txBox="1"/>
          <p:nvPr/>
        </p:nvSpPr>
        <p:spPr>
          <a:xfrm rot="16200000">
            <a:off x="-1519833" y="2556475"/>
            <a:ext cx="37828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position [mm]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96908-9FA9-3A25-94AB-5D6524695DBE}"/>
              </a:ext>
            </a:extLst>
          </p:cNvPr>
          <p:cNvSpPr txBox="1"/>
          <p:nvPr/>
        </p:nvSpPr>
        <p:spPr>
          <a:xfrm>
            <a:off x="4154556" y="2248479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O-14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0141C-B267-C097-CDCD-34395EA9C772}"/>
              </a:ext>
            </a:extLst>
          </p:cNvPr>
          <p:cNvSpPr txBox="1"/>
          <p:nvPr/>
        </p:nvSpPr>
        <p:spPr>
          <a:xfrm>
            <a:off x="4694582" y="360625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O-14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28C8B-25CD-894C-D45D-F042AC38F478}"/>
              </a:ext>
            </a:extLst>
          </p:cNvPr>
          <p:cNvSpPr txBox="1"/>
          <p:nvPr/>
        </p:nvSpPr>
        <p:spPr>
          <a:xfrm>
            <a:off x="5502965" y="3152197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O-15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110C3-1297-9929-3A50-A6F24F9E70FD}"/>
              </a:ext>
            </a:extLst>
          </p:cNvPr>
          <p:cNvSpPr txBox="1"/>
          <p:nvPr/>
        </p:nvSpPr>
        <p:spPr>
          <a:xfrm>
            <a:off x="5027387" y="1711607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O-15</a:t>
            </a:r>
          </a:p>
        </p:txBody>
      </p:sp>
    </p:spTree>
    <p:extLst>
      <p:ext uri="{BB962C8B-B14F-4D97-AF65-F5344CB8AC3E}">
        <p14:creationId xmlns:p14="http://schemas.microsoft.com/office/powerpoint/2010/main" val="1365225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D4A03-DB5B-D8A4-9EB6-57A06D95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figure-of-merit: O-15 “wins"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9F092-FCA1-40B8-F15D-9F5D94813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34"/>
          <a:stretch/>
        </p:blipFill>
        <p:spPr>
          <a:xfrm>
            <a:off x="334439" y="2591727"/>
            <a:ext cx="8475123" cy="25756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7FA2D3-1187-9E91-D9B2-3AFE09F34FA2}"/>
                  </a:ext>
                </a:extLst>
              </p:cNvPr>
              <p:cNvSpPr txBox="1"/>
              <p:nvPr/>
            </p:nvSpPr>
            <p:spPr>
              <a:xfrm>
                <a:off x="129373" y="687430"/>
                <a:ext cx="7921625" cy="1603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i-FI" sz="1800" b="0" dirty="0" err="1"/>
                  <a:t>relative</a:t>
                </a:r>
                <a:r>
                  <a:rPr lang="fi-FI" sz="1800" b="0" dirty="0"/>
                  <a:t> </a:t>
                </a:r>
                <a:r>
                  <a:rPr lang="fi-FI" sz="1800" b="0" dirty="0" err="1"/>
                  <a:t>number</a:t>
                </a:r>
                <a:r>
                  <a:rPr lang="fi-FI" sz="1800" b="0" dirty="0"/>
                  <a:t> of </a:t>
                </a:r>
                <a:r>
                  <a:rPr lang="fi-FI" sz="1800" b="0" dirty="0" err="1"/>
                  <a:t>decays</a:t>
                </a:r>
                <a:r>
                  <a:rPr lang="fi-FI" sz="1800" b="0" dirty="0"/>
                  <a:t> </a:t>
                </a:r>
                <a:r>
                  <a:rPr lang="fi-FI" sz="1800" b="0" dirty="0" err="1"/>
                  <a:t>during</a:t>
                </a:r>
                <a:r>
                  <a:rPr lang="fi-FI" sz="1800" b="0" dirty="0"/>
                  <a:t> </a:t>
                </a:r>
                <a:r>
                  <a:rPr lang="fi-FI" sz="1800" b="0" dirty="0" err="1"/>
                  <a:t>the</a:t>
                </a:r>
                <a:r>
                  <a:rPr lang="fi-FI" sz="1800" b="0" dirty="0"/>
                  <a:t> </a:t>
                </a:r>
                <a:r>
                  <a:rPr lang="fi-FI" sz="1800" b="0" dirty="0" err="1"/>
                  <a:t>beam</a:t>
                </a:r>
                <a:r>
                  <a:rPr lang="fi-FI" sz="1800" b="0" dirty="0"/>
                  <a:t> </a:t>
                </a:r>
                <a:r>
                  <a:rPr lang="fi-FI" sz="1800" b="0" dirty="0" err="1"/>
                  <a:t>off</a:t>
                </a:r>
                <a:r>
                  <a:rPr lang="fi-FI" sz="1800" b="0" dirty="0"/>
                  <a:t> </a:t>
                </a:r>
                <a:r>
                  <a:rPr lang="fi-FI" sz="1800" b="0" dirty="0" err="1"/>
                  <a:t>period</a:t>
                </a:r>
                <a:r>
                  <a:rPr lang="fi-FI" sz="1800" b="0" dirty="0"/>
                  <a:t> of </a:t>
                </a:r>
                <a:r>
                  <a:rPr lang="fi-FI" sz="1800" b="0" dirty="0" err="1"/>
                  <a:t>the</a:t>
                </a:r>
                <a:r>
                  <a:rPr lang="fi-FI" sz="1800" b="0" dirty="0"/>
                  <a:t> </a:t>
                </a:r>
                <a:r>
                  <a:rPr lang="fi-FI" sz="1800" b="0" dirty="0" err="1"/>
                  <a:t>first</a:t>
                </a:r>
                <a:r>
                  <a:rPr lang="fi-FI" sz="1800" b="0" dirty="0"/>
                  <a:t> </a:t>
                </a:r>
                <a:r>
                  <a:rPr lang="fi-FI" sz="1800" b="0" dirty="0" err="1"/>
                  <a:t>beam</a:t>
                </a:r>
                <a:r>
                  <a:rPr lang="fi-FI" sz="1800" b="0" dirty="0"/>
                  <a:t> </a:t>
                </a:r>
                <a:r>
                  <a:rPr lang="fi-FI" sz="1800" b="0" dirty="0" err="1"/>
                  <a:t>cycle</a:t>
                </a:r>
                <a:r>
                  <a:rPr lang="fi-FI" sz="1800" b="0" dirty="0"/>
                  <a:t>:</a:t>
                </a:r>
              </a:p>
              <a:p>
                <a:pPr>
                  <a:spcAft>
                    <a:spcPts val="600"/>
                  </a:spcAft>
                </a:pPr>
                <a:endParaRPr lang="fi-FI" sz="1800" b="0" dirty="0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i-FI" sz="20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𝐹𝑂𝑀</m:t>
                      </m:r>
                      <m:d>
                        <m:dPr>
                          <m:ctrlPr>
                            <a:rPr lang="fi-FI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fi-FI" sz="20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i-FI" sz="20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fi-FI" sz="20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i-FI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fi-FI" sz="20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sz="20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i-FI" sz="2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i-FI" sz="2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i-FI" sz="2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sSub>
                                    <m:sSubPr>
                                      <m:ctrlPr>
                                        <a:rPr lang="fi-FI" sz="20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0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fi-FI" sz="20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fi-FI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fi-FI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i-FI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fi-FI" sz="20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i-FI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fi-FI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i-FI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i-FI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i-FI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ctrlPr>
                                    <a:rPr lang="fi-FI" sz="20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sz="20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fi-FI" sz="20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i-FI" sz="20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0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fi-FI" sz="20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GB" sz="18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7FA2D3-1187-9E91-D9B2-3AFE09F34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73" y="687430"/>
                <a:ext cx="7921625" cy="1603772"/>
              </a:xfrm>
              <a:prstGeom prst="rect">
                <a:avLst/>
              </a:prstGeom>
              <a:blipFill>
                <a:blip r:embed="rId3"/>
                <a:stretch>
                  <a:fillRect l="-640" t="-23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7D4A06-EB72-AAFC-A1D3-31FF487862FB}"/>
                  </a:ext>
                </a:extLst>
              </p:cNvPr>
              <p:cNvSpPr txBox="1"/>
              <p:nvPr/>
            </p:nvSpPr>
            <p:spPr>
              <a:xfrm>
                <a:off x="5494198" y="1195004"/>
                <a:ext cx="2632644" cy="1096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fi-FI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fi-FI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i-FI" sz="1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</a:t>
                </a:r>
                <a:r>
                  <a:rPr lang="fi-FI" sz="16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reaction</a:t>
                </a:r>
                <a:r>
                  <a:rPr lang="fi-FI" sz="1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cross </a:t>
                </a:r>
                <a:r>
                  <a:rPr lang="fi-FI" sz="16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section</a:t>
                </a:r>
                <a:r>
                  <a:rPr lang="fi-FI" sz="1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i-FI" sz="1600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sz="1600" dirty="0"/>
                  <a:t> = decay constant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fi-FI" sz="16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sz="1600" dirty="0"/>
                  <a:t> = cycle time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1600" dirty="0"/>
                  <a:t> = beam on time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7D4A06-EB72-AAFC-A1D3-31FF48786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198" y="1195004"/>
                <a:ext cx="2632644" cy="1096198"/>
              </a:xfrm>
              <a:prstGeom prst="rect">
                <a:avLst/>
              </a:prstGeom>
              <a:blipFill>
                <a:blip r:embed="rId4"/>
                <a:stretch>
                  <a:fillRect t="-3448" b="-45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87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4936-ABBF-9B4B-A33D-0ED35592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D8010-0507-6E48-8224-DA7CF35BE00A}"/>
              </a:ext>
            </a:extLst>
          </p:cNvPr>
          <p:cNvSpPr txBox="1"/>
          <p:nvPr/>
        </p:nvSpPr>
        <p:spPr>
          <a:xfrm>
            <a:off x="475169" y="949325"/>
            <a:ext cx="7659020" cy="2313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030A0"/>
                </a:solidFill>
              </a:rPr>
              <a:t>introduction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7030A0"/>
                </a:solidFill>
              </a:rPr>
              <a:t>PET imaging of ion beams</a:t>
            </a:r>
          </a:p>
          <a:p>
            <a:pPr marL="742950" lvl="1" indent="-285750">
              <a:spcAft>
                <a:spcPts val="1100"/>
              </a:spcAft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7030A0"/>
                </a:solidFill>
              </a:rPr>
              <a:t>radioactive ion beams for radiotherapy</a:t>
            </a:r>
          </a:p>
          <a:p>
            <a:pPr marL="285739" indent="-28573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030A0"/>
                </a:solidFill>
              </a:rPr>
              <a:t>experiments within the BARB and S533 projects at GSI/FAIR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7030A0"/>
                </a:solidFill>
              </a:rPr>
              <a:t>setup</a:t>
            </a:r>
          </a:p>
          <a:p>
            <a:pPr marL="742950" lvl="1" indent="-285750">
              <a:spcAft>
                <a:spcPts val="1100"/>
              </a:spcAft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7030A0"/>
                </a:solidFill>
              </a:rPr>
              <a:t>PET imaging of C-10, C-11, O-14 and O-15 radioactive ion beams</a:t>
            </a: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030A0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4781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Conclusions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1796" y="925404"/>
            <a:ext cx="7565724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uncertainty is dominated by counting statistics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C-11 shows a limited gain over C-12 for quick information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use C-10 for significant gain (much shorter half-life)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carbon and oxygen ions from in-flight: O-15 is preferred</a:t>
            </a:r>
          </a:p>
          <a:p>
            <a:pPr lvl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C-10 is not far behind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and cost issues are also relevant in the choice of ion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ISOL method (production at low energy + acceleration):</a:t>
            </a:r>
          </a:p>
          <a:p>
            <a:pPr lvl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C-10 might be preferred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C-9 is very appealing (T</a:t>
            </a:r>
            <a:r>
              <a:rPr lang="en-US" sz="20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0.13 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AA9E6-0F84-AC1B-B146-EA2202D837F4}"/>
              </a:ext>
            </a:extLst>
          </p:cNvPr>
          <p:cNvSpPr txBox="1"/>
          <p:nvPr/>
        </p:nvSpPr>
        <p:spPr>
          <a:xfrm>
            <a:off x="417095" y="4186455"/>
            <a:ext cx="7200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600" dirty="0"/>
              <a:t>all details of GSI/</a:t>
            </a:r>
            <a:r>
              <a:rPr lang="en-GB" sz="1600"/>
              <a:t>FAIR experiments </a:t>
            </a:r>
            <a:r>
              <a:rPr lang="en-GB" sz="1600" dirty="0"/>
              <a:t>in:</a:t>
            </a:r>
          </a:p>
          <a:p>
            <a:pPr algn="l"/>
            <a:r>
              <a:rPr lang="en-GB" sz="1600" dirty="0"/>
              <a:t>D. </a:t>
            </a:r>
            <a:r>
              <a:rPr lang="en-GB" sz="1600" dirty="0" err="1"/>
              <a:t>Kostyleva</a:t>
            </a:r>
            <a:r>
              <a:rPr lang="en-GB" sz="1600" dirty="0"/>
              <a:t> et al., Phys. Med. Biol. 68 (2023) 015003</a:t>
            </a:r>
          </a:p>
          <a:p>
            <a:pPr algn="l"/>
            <a:r>
              <a:rPr lang="en-GB" sz="1600" dirty="0"/>
              <a:t>S. </a:t>
            </a:r>
            <a:r>
              <a:rPr lang="en-GB" sz="1600" dirty="0" err="1"/>
              <a:t>Purushothaman</a:t>
            </a:r>
            <a:r>
              <a:rPr lang="en-GB" sz="1600" dirty="0"/>
              <a:t> et al., Sci. Rep. accepted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375027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AD33305-C8B2-44EE-9274-3B4800344C09" descr="200EA1C8-1023-4B0F-A194-98AD34B3AA49@homenet">
            <a:extLst>
              <a:ext uri="{FF2B5EF4-FFF2-40B4-BE49-F238E27FC236}">
                <a16:creationId xmlns:a16="http://schemas.microsoft.com/office/drawing/2014/main" id="{FD2A2264-1771-3C73-5307-D8673E97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80" y="1906844"/>
            <a:ext cx="34671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94A045-F190-C828-7DDD-7D410459D2F2}"/>
              </a:ext>
            </a:extLst>
          </p:cNvPr>
          <p:cNvSpPr txBox="1"/>
          <p:nvPr/>
        </p:nvSpPr>
        <p:spPr>
          <a:xfrm>
            <a:off x="4723327" y="1618940"/>
            <a:ext cx="3059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ERC Advanced Grant</a:t>
            </a:r>
            <a:endParaRPr lang="en-DE" sz="1800" b="1">
              <a:solidFill>
                <a:srgbClr val="7030A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9CBB0A97-7D77-4839-BC3E-00A157A3EC7D" descr="AC23B67A-2BE9-4EA7-ABD9-92C1D32A8785@homenet">
            <a:extLst>
              <a:ext uri="{FF2B5EF4-FFF2-40B4-BE49-F238E27FC236}">
                <a16:creationId xmlns:a16="http://schemas.microsoft.com/office/drawing/2014/main" id="{A860F940-E8E5-7ECF-5A2D-215DDF869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961" y="3188844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25BF0-8E3F-6973-F5F8-EEF3115E5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18" y="3347594"/>
            <a:ext cx="1473200" cy="762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7902E16-846C-1C88-0C89-3625F1A36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32" y="3515234"/>
            <a:ext cx="1280160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6CBFB-7778-240C-26AE-EA0F61E196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2" t="22015" r="5735" b="20225"/>
          <a:stretch/>
        </p:blipFill>
        <p:spPr>
          <a:xfrm>
            <a:off x="786595" y="1656509"/>
            <a:ext cx="3038197" cy="1399617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50202896-0D65-0908-12BB-480E3B3D9D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02" y="4250223"/>
            <a:ext cx="2975590" cy="792000"/>
          </a:xfrm>
          <a:prstGeom prst="rect">
            <a:avLst/>
          </a:prstGeom>
        </p:spPr>
      </p:pic>
      <p:pic>
        <p:nvPicPr>
          <p:cNvPr id="11" name="Picture 10" descr="Image result for siemens PET company logo">
            <a:extLst>
              <a:ext uri="{FF2B5EF4-FFF2-40B4-BE49-F238E27FC236}">
                <a16:creationId xmlns:a16="http://schemas.microsoft.com/office/drawing/2014/main" id="{9471D711-D93F-E7DE-8A0B-B6C9C89A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239" y="4402399"/>
            <a:ext cx="2095078" cy="4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1370A7-A75F-8760-D781-BCA54E20D553}"/>
              </a:ext>
            </a:extLst>
          </p:cNvPr>
          <p:cNvSpPr/>
          <p:nvPr/>
        </p:nvSpPr>
        <p:spPr bwMode="auto">
          <a:xfrm>
            <a:off x="0" y="477078"/>
            <a:ext cx="9144000" cy="894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26591-5AE6-684F-9354-34FBD01499B0}"/>
              </a:ext>
            </a:extLst>
          </p:cNvPr>
          <p:cNvSpPr txBox="1"/>
          <p:nvPr/>
        </p:nvSpPr>
        <p:spPr>
          <a:xfrm>
            <a:off x="3198867" y="245584"/>
            <a:ext cx="2746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7648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Production of positron emitters along the beam path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967440" y="5557800"/>
            <a:ext cx="52900" cy="115416"/>
          </a:xfrm>
        </p:spPr>
        <p:txBody>
          <a:bodyPr/>
          <a:lstStyle/>
          <a:p>
            <a:pPr>
              <a:defRPr/>
            </a:pPr>
            <a:fld id="{7F83AA14-FE1B-4291-9509-018DF7A68E7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60068" y="1441757"/>
            <a:ext cx="8750948" cy="3649740"/>
            <a:chOff x="294460" y="1268760"/>
            <a:chExt cx="8640000" cy="36034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460" y="1268760"/>
              <a:ext cx="8640000" cy="34632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41594" y="4598741"/>
              <a:ext cx="2749874" cy="273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K. </a:t>
              </a:r>
              <a:r>
                <a:rPr lang="en-US" sz="1200" dirty="0" err="1"/>
                <a:t>Parodi</a:t>
              </a:r>
              <a:r>
                <a:rPr lang="en-US" sz="1200" dirty="0"/>
                <a:t>, PhD Thesis, Dresden, 2004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996957" y="1210470"/>
            <a:ext cx="147508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7" b="1" dirty="0">
                <a:solidFill>
                  <a:srgbClr val="FF0000"/>
                </a:solidFill>
              </a:rPr>
              <a:t>proton 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5534" y="1210470"/>
            <a:ext cx="1511952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7" b="1" dirty="0">
                <a:solidFill>
                  <a:srgbClr val="FF0000"/>
                </a:solidFill>
              </a:rPr>
              <a:t>carbon beam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0926" y="765479"/>
            <a:ext cx="7382149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7" dirty="0">
                <a:solidFill>
                  <a:srgbClr val="0432FF"/>
                </a:solidFill>
              </a:rPr>
              <a:t>measured positron annihilation activity profile along the beam path in PMMA</a:t>
            </a:r>
          </a:p>
        </p:txBody>
      </p:sp>
    </p:spTree>
    <p:extLst>
      <p:ext uri="{BB962C8B-B14F-4D97-AF65-F5344CB8AC3E}">
        <p14:creationId xmlns:p14="http://schemas.microsoft.com/office/powerpoint/2010/main" val="2168691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58E2-C2B1-1708-A4DF-4E09A374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PET activity peak vs. Bragg peak for C-11 and O-15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D9B7E-E230-2DB5-0544-2BD5B694299E}"/>
              </a:ext>
            </a:extLst>
          </p:cNvPr>
          <p:cNvSpPr txBox="1"/>
          <p:nvPr/>
        </p:nvSpPr>
        <p:spPr>
          <a:xfrm>
            <a:off x="1072056" y="3517106"/>
            <a:ext cx="8050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Mohammadi et al., Phys. Med. Biol. 65 (2020) 125006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F4A9C-75E8-1E37-59BD-54938F228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636" y="1142676"/>
            <a:ext cx="4679364" cy="24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3B8A9-0D77-FD6F-6A6E-5830EF199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676"/>
            <a:ext cx="4494946" cy="244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BCA26A-8641-A5D4-7514-092DABCB4748}"/>
              </a:ext>
            </a:extLst>
          </p:cNvPr>
          <p:cNvSpPr txBox="1"/>
          <p:nvPr/>
        </p:nvSpPr>
        <p:spPr>
          <a:xfrm>
            <a:off x="546538" y="578921"/>
            <a:ext cx="805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hift between the Bragg peak and the PET activity peak positions for C-11 and O-15 beams with a momentum acceptance of 0.5%. </a:t>
            </a:r>
            <a:endParaRPr lang="en-GB" sz="1200" dirty="0"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7CE98E-BD3A-78A3-F7D3-B30EAA953F47}"/>
              </a:ext>
            </a:extLst>
          </p:cNvPr>
          <p:cNvSpPr txBox="1"/>
          <p:nvPr/>
        </p:nvSpPr>
        <p:spPr>
          <a:xfrm>
            <a:off x="283779" y="4012528"/>
            <a:ext cx="857798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800" dirty="0">
                <a:solidFill>
                  <a:srgbClr val="0432FF"/>
                </a:solidFill>
              </a:rPr>
              <a:t>radioactive ion beams: PET activity overlaps the Bragg peak 😄</a:t>
            </a:r>
          </a:p>
          <a:p>
            <a:pPr marL="285750" indent="-285750"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1800" b="1" dirty="0">
                <a:solidFill>
                  <a:srgbClr val="FF0000"/>
                </a:solidFill>
              </a:rPr>
              <a:t>How accurately can the PET activity peak position be measured ?</a:t>
            </a:r>
          </a:p>
          <a:p>
            <a:pPr lvl="1">
              <a:spcBef>
                <a:spcPts val="0"/>
              </a:spcBef>
            </a:pPr>
            <a:r>
              <a:rPr lang="en-GB" sz="1800" b="1" dirty="0">
                <a:solidFill>
                  <a:srgbClr val="FF0000"/>
                </a:solidFill>
              </a:rPr>
              <a:t>(a proxy for the Bragg peak) ?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en-GB" sz="1800" b="1" dirty="0">
                <a:solidFill>
                  <a:srgbClr val="FF0000"/>
                </a:solidFill>
              </a:rPr>
              <a:t>How quickly can a relevant accuracy be reached ? Real-time verification ?</a:t>
            </a:r>
          </a:p>
        </p:txBody>
      </p:sp>
    </p:spTree>
    <p:extLst>
      <p:ext uri="{BB962C8B-B14F-4D97-AF65-F5344CB8AC3E}">
        <p14:creationId xmlns:p14="http://schemas.microsoft.com/office/powerpoint/2010/main" val="4604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Radioactive ion beams to image the range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967440" y="6669360"/>
            <a:ext cx="14106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7F83AA14-FE1B-4291-9509-018DF7A68E7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01" y="980240"/>
            <a:ext cx="8313798" cy="165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8F89F8-C8AD-F28A-E548-B6B3C6CDB7B1}"/>
              </a:ext>
            </a:extLst>
          </p:cNvPr>
          <p:cNvGrpSpPr/>
          <p:nvPr/>
        </p:nvGrpSpPr>
        <p:grpSpPr>
          <a:xfrm>
            <a:off x="762000" y="3128741"/>
            <a:ext cx="7560417" cy="1500167"/>
            <a:chOff x="762000" y="2677480"/>
            <a:chExt cx="7560417" cy="15001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584" y="2705720"/>
              <a:ext cx="7500833" cy="141192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0" y="2677480"/>
              <a:ext cx="2609867" cy="4200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92014" y="3757600"/>
              <a:ext cx="3569865" cy="4200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95526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Short-lived positron emitter beams at HIMAC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967440" y="6669360"/>
            <a:ext cx="14106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7F83AA14-FE1B-4291-9509-018DF7A68E7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05" y="779632"/>
            <a:ext cx="832859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Short-lived positron emitter beams at HIMAC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967440" y="6669360"/>
            <a:ext cx="14106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7F83AA14-FE1B-4291-9509-018DF7A68E7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>
            <a:spLocks noChangeAspect="1"/>
          </p:cNvSpPr>
          <p:nvPr/>
        </p:nvSpPr>
        <p:spPr>
          <a:xfrm>
            <a:off x="742962" y="710467"/>
            <a:ext cx="7658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Japanese Journal of Medical Physics (</a:t>
            </a:r>
            <a:r>
              <a:rPr lang="en-US" sz="1600" dirty="0" err="1">
                <a:latin typeface="Times New Roman"/>
                <a:cs typeface="Times New Roman"/>
              </a:rPr>
              <a:t>Igakubutsuri</a:t>
            </a:r>
            <a:r>
              <a:rPr lang="en-US" sz="1600" dirty="0">
                <a:latin typeface="Times New Roman"/>
                <a:cs typeface="Times New Roman"/>
              </a:rPr>
              <a:t>) Vol. 24 (2004) No. 2 p. 37-48</a:t>
            </a:r>
          </a:p>
          <a:p>
            <a:endParaRPr lang="en-US" sz="1800" dirty="0">
              <a:latin typeface="Times New Roman"/>
              <a:cs typeface="Times New Roman"/>
            </a:endParaRPr>
          </a:p>
          <a:p>
            <a:r>
              <a:rPr lang="en-US" sz="1800" b="1" dirty="0">
                <a:latin typeface="Times New Roman"/>
                <a:cs typeface="Times New Roman"/>
              </a:rPr>
              <a:t>The examination of optimal positron emitting nuclide in the estimation of attainment depth within the body of RI beams by positron camera</a:t>
            </a:r>
          </a:p>
          <a:p>
            <a:endParaRPr lang="en-US" sz="1800" dirty="0">
              <a:latin typeface="Times New Roman"/>
              <a:cs typeface="Times New Roman"/>
            </a:endParaRPr>
          </a:p>
          <a:p>
            <a:r>
              <a:rPr lang="en-US" sz="1600" dirty="0">
                <a:latin typeface="Times New Roman"/>
                <a:cs typeface="Times New Roman"/>
              </a:rPr>
              <a:t>H. Mizuno, Y. Iseki, E. </a:t>
            </a:r>
            <a:r>
              <a:rPr lang="en-US" sz="1600" dirty="0" err="1">
                <a:latin typeface="Times New Roman"/>
                <a:cs typeface="Times New Roman"/>
              </a:rPr>
              <a:t>Urakabe</a:t>
            </a:r>
            <a:r>
              <a:rPr lang="en-US" sz="1600" dirty="0">
                <a:latin typeface="Times New Roman"/>
                <a:cs typeface="Times New Roman"/>
              </a:rPr>
              <a:t>, M. </a:t>
            </a:r>
            <a:r>
              <a:rPr lang="en-US" sz="1600" dirty="0" err="1">
                <a:latin typeface="Times New Roman"/>
                <a:cs typeface="Times New Roman"/>
              </a:rPr>
              <a:t>Suda</a:t>
            </a:r>
            <a:r>
              <a:rPr lang="en-US" sz="1600" dirty="0">
                <a:latin typeface="Times New Roman"/>
                <a:cs typeface="Times New Roman"/>
              </a:rPr>
              <a:t>, M. Kanazawa, A. Kitagawa, T. </a:t>
            </a:r>
            <a:r>
              <a:rPr lang="en-US" sz="1600" dirty="0" err="1">
                <a:latin typeface="Times New Roman"/>
                <a:cs typeface="Times New Roman"/>
              </a:rPr>
              <a:t>Tomitani</a:t>
            </a:r>
            <a:r>
              <a:rPr lang="en-US" sz="1600" dirty="0">
                <a:latin typeface="Times New Roman"/>
                <a:cs typeface="Times New Roman"/>
              </a:rPr>
              <a:t>, Y. Nakamura, T. Kanai, K. Ishii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08792" y="2791387"/>
            <a:ext cx="6343562" cy="2520280"/>
            <a:chOff x="776150" y="3501008"/>
            <a:chExt cx="7612274" cy="30243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6150" y="3501008"/>
              <a:ext cx="7612274" cy="302433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2803819" y="5610584"/>
              <a:ext cx="86409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E8550FD-5360-2362-8943-4CAA477D37E1}"/>
              </a:ext>
            </a:extLst>
          </p:cNvPr>
          <p:cNvSpPr/>
          <p:nvPr/>
        </p:nvSpPr>
        <p:spPr bwMode="auto">
          <a:xfrm>
            <a:off x="680720" y="710467"/>
            <a:ext cx="7428231" cy="1938992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663C-23EB-E499-BB6E-61243EDC6BBA}"/>
              </a:ext>
            </a:extLst>
          </p:cNvPr>
          <p:cNvSpPr/>
          <p:nvPr/>
        </p:nvSpPr>
        <p:spPr bwMode="auto">
          <a:xfrm>
            <a:off x="1249680" y="2791387"/>
            <a:ext cx="6543040" cy="2520280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F1FA004-0DF4-6AD8-D382-228A83E1F69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lvl="0" algn="l"/>
            <a:r>
              <a:rPr lang="en-GB" dirty="0"/>
              <a:t>The BARB and S533 projects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1536B-94EE-8659-7270-941E6682CF14}"/>
              </a:ext>
            </a:extLst>
          </p:cNvPr>
          <p:cNvSpPr txBox="1"/>
          <p:nvPr/>
        </p:nvSpPr>
        <p:spPr>
          <a:xfrm>
            <a:off x="2394843" y="999845"/>
            <a:ext cx="4254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ERC Advanced Grant</a:t>
            </a:r>
            <a:endParaRPr lang="en-DE" sz="1800" b="1">
              <a:solidFill>
                <a:srgbClr val="7030A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2AD33305-C8B2-44EE-9274-3B4800344C09" descr="200EA1C8-1023-4B0F-A194-98AD34B3AA49@homenet">
            <a:extLst>
              <a:ext uri="{FF2B5EF4-FFF2-40B4-BE49-F238E27FC236}">
                <a16:creationId xmlns:a16="http://schemas.microsoft.com/office/drawing/2014/main" id="{1E191632-A9DE-7114-7056-F41F21786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78" y="698511"/>
            <a:ext cx="2391431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9CBB0A97-7D77-4839-BC3E-00A157A3EC7D" descr="AC23B67A-2BE9-4EA7-ABD9-92C1D32A8785@homenet">
            <a:extLst>
              <a:ext uri="{FF2B5EF4-FFF2-40B4-BE49-F238E27FC236}">
                <a16:creationId xmlns:a16="http://schemas.microsoft.com/office/drawing/2014/main" id="{4AE897E8-8282-8700-2B84-75A569067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83" y="2328661"/>
            <a:ext cx="595334" cy="59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16256C5-64BE-2CE2-4BB0-0674817DC6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41" y="2370693"/>
            <a:ext cx="976639" cy="511271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E138DF0E-18B8-ECBB-A2EC-CFDBD3B5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67" y="2474773"/>
            <a:ext cx="909332" cy="30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4812C3-C7C7-070B-5469-D0EFA20BEF13}"/>
              </a:ext>
            </a:extLst>
          </p:cNvPr>
          <p:cNvSpPr txBox="1"/>
          <p:nvPr/>
        </p:nvSpPr>
        <p:spPr>
          <a:xfrm>
            <a:off x="615292" y="2377716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PI: Marco Durante</a:t>
            </a:r>
          </a:p>
          <a:p>
            <a:pPr algn="l"/>
            <a:r>
              <a:rPr lang="en-GB" sz="1600" dirty="0"/>
              <a:t>Co-PI: Katia </a:t>
            </a:r>
            <a:r>
              <a:rPr lang="en-GB" sz="1600" dirty="0" err="1"/>
              <a:t>Parodi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297A72-FA02-F50F-B82B-CD276F8B06D6}"/>
              </a:ext>
            </a:extLst>
          </p:cNvPr>
          <p:cNvSpPr txBox="1"/>
          <p:nvPr/>
        </p:nvSpPr>
        <p:spPr>
          <a:xfrm>
            <a:off x="832150" y="1768368"/>
            <a:ext cx="5115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Biomedical Applications of Radioactive ion Beams</a:t>
            </a:r>
            <a:endParaRPr lang="en-GB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311FA-C271-24F3-F06D-B3FE0DB1D9F4}"/>
              </a:ext>
            </a:extLst>
          </p:cNvPr>
          <p:cNvSpPr txBox="1"/>
          <p:nvPr/>
        </p:nvSpPr>
        <p:spPr>
          <a:xfrm>
            <a:off x="837404" y="2039162"/>
            <a:ext cx="3906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/>
              <a:t>www.gsi.de/work/forschung/biophysik/erc_barb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F9AB4-A6AC-A728-41AE-082703708CB5}"/>
              </a:ext>
            </a:extLst>
          </p:cNvPr>
          <p:cNvSpPr txBox="1"/>
          <p:nvPr/>
        </p:nvSpPr>
        <p:spPr>
          <a:xfrm>
            <a:off x="285716" y="3131245"/>
            <a:ext cx="792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produce high-intensity beams of short-lived isotopes of carbon and oxygen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333333"/>
                </a:solidFill>
                <a:latin typeface="Arial" panose="020B0604020202020204" pitchFamily="34" charset="0"/>
              </a:rPr>
              <a:t>use</a:t>
            </a:r>
            <a:r>
              <a:rPr lang="en-GB" sz="16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these beams for examination of simultaneous treatment and online imaging </a:t>
            </a:r>
            <a:endParaRPr lang="en-GB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9980C3-5F9F-B256-F85C-3851AA2DEDE7}"/>
              </a:ext>
            </a:extLst>
          </p:cNvPr>
          <p:cNvSpPr txBox="1"/>
          <p:nvPr/>
        </p:nvSpPr>
        <p:spPr>
          <a:xfrm>
            <a:off x="352540" y="4054209"/>
            <a:ext cx="854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/>
              <a:t>GSI Experiment S533</a:t>
            </a:r>
          </a:p>
          <a:p>
            <a:pPr algn="l"/>
            <a:r>
              <a:rPr lang="en-US" sz="1600"/>
              <a:t>nuclear and atomic interactions for ion-beam therapy with positron emitters of carbon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PI: Sivaji Purushothaman</a:t>
            </a:r>
            <a:endParaRPr lang="en-GB" sz="1600"/>
          </a:p>
        </p:txBody>
      </p:sp>
      <p:pic>
        <p:nvPicPr>
          <p:cNvPr id="17" name="9CBB0A97-7D77-4839-BC3E-00A157A3EC7D" descr="AC23B67A-2BE9-4EA7-ABD9-92C1D32A8785@homenet">
            <a:extLst>
              <a:ext uri="{FF2B5EF4-FFF2-40B4-BE49-F238E27FC236}">
                <a16:creationId xmlns:a16="http://schemas.microsoft.com/office/drawing/2014/main" id="{DBB1A789-7A07-EDEB-D9A3-68D2D9282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34" y="4607602"/>
            <a:ext cx="595334" cy="59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E9E6FA6-00C7-E4B2-20BC-05878690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18" y="4753714"/>
            <a:ext cx="909332" cy="30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0196C0-B5AF-1A63-5E0C-36945DACFC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2" t="22015" r="5735" b="20225"/>
          <a:stretch/>
        </p:blipFill>
        <p:spPr>
          <a:xfrm>
            <a:off x="124032" y="644511"/>
            <a:ext cx="234438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4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A95F086-7834-A41D-D921-3DCF0E7D59F8}"/>
              </a:ext>
            </a:extLst>
          </p:cNvPr>
          <p:cNvGrpSpPr/>
          <p:nvPr/>
        </p:nvGrpSpPr>
        <p:grpSpPr>
          <a:xfrm>
            <a:off x="154610" y="1090265"/>
            <a:ext cx="8133050" cy="5241644"/>
            <a:chOff x="879709" y="1327928"/>
            <a:chExt cx="9559017" cy="59318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B28D9D-DECC-77A1-EAA7-707A85EAE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8" b="4516"/>
            <a:stretch/>
          </p:blipFill>
          <p:spPr>
            <a:xfrm rot="5400000">
              <a:off x="3497993" y="493358"/>
              <a:ext cx="5931866" cy="7601006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C8383-186F-5D55-C29F-887E087B0E39}"/>
                </a:ext>
              </a:extLst>
            </p:cNvPr>
            <p:cNvSpPr txBox="1"/>
            <p:nvPr/>
          </p:nvSpPr>
          <p:spPr>
            <a:xfrm>
              <a:off x="3302929" y="4913956"/>
              <a:ext cx="1965450" cy="138451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050" b="1"/>
                <a:t>Mid-focal plane</a:t>
              </a:r>
            </a:p>
            <a:p>
              <a:pPr algn="ctr"/>
              <a:r>
                <a:rPr lang="en-GB" sz="1050"/>
                <a:t>Aluminium disk degrader</a:t>
              </a:r>
            </a:p>
            <a:p>
              <a:pPr algn="ctr"/>
              <a:r>
                <a:rPr lang="en-DE" sz="1050"/>
                <a:t>SCI</a:t>
              </a:r>
            </a:p>
            <a:p>
              <a:pPr algn="ctr"/>
              <a:r>
                <a:rPr lang="en-DE" sz="1050"/>
                <a:t>TPC</a:t>
              </a:r>
            </a:p>
            <a:p>
              <a:pPr algn="ctr"/>
              <a:endParaRPr lang="en-GB" sz="1050"/>
            </a:p>
            <a:p>
              <a:pPr algn="ctr"/>
              <a:endParaRPr lang="en-GB" sz="1050"/>
            </a:p>
            <a:p>
              <a:pPr algn="ctr"/>
              <a:endParaRPr lang="en-DE" sz="1050" b="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10EAE8-6D16-B98B-0786-20091CE71EEE}"/>
                </a:ext>
              </a:extLst>
            </p:cNvPr>
            <p:cNvSpPr txBox="1"/>
            <p:nvPr/>
          </p:nvSpPr>
          <p:spPr>
            <a:xfrm>
              <a:off x="1577340" y="3759297"/>
              <a:ext cx="1577333" cy="6530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050"/>
                <a:t>Target Chamber</a:t>
              </a:r>
            </a:p>
            <a:p>
              <a:pPr algn="ctr"/>
              <a:r>
                <a:rPr lang="en-DE" sz="1050" b="1"/>
                <a:t>Prod</a:t>
              </a:r>
              <a:r>
                <a:rPr lang="fi-FI" sz="1050" b="1"/>
                <a:t>u</a:t>
              </a:r>
              <a:r>
                <a:rPr lang="en-DE" sz="1050" b="1"/>
                <a:t>ction Traget</a:t>
              </a:r>
            </a:p>
            <a:p>
              <a:pPr algn="ctr"/>
              <a:r>
                <a:rPr lang="en-GB" sz="1050" b="1" baseline="30000"/>
                <a:t>9</a:t>
              </a:r>
              <a:r>
                <a:rPr lang="en-GB" sz="1050" b="1"/>
                <a:t>Be ➔8 g/cm</a:t>
              </a:r>
              <a:r>
                <a:rPr lang="en-GB" sz="1050" b="1" baseline="30000"/>
                <a:t>2</a:t>
              </a:r>
              <a:endParaRPr lang="en-DE" sz="1050" b="1"/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F88D7E40-7D4C-6CE5-C660-63E4F16C040A}"/>
                </a:ext>
              </a:extLst>
            </p:cNvPr>
            <p:cNvSpPr/>
            <p:nvPr/>
          </p:nvSpPr>
          <p:spPr>
            <a:xfrm rot="923006">
              <a:off x="879709" y="2677127"/>
              <a:ext cx="1904272" cy="603626"/>
            </a:xfrm>
            <a:prstGeom prst="homePlate">
              <a:avLst>
                <a:gd name="adj" fmla="val 2266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DE" sz="1200" b="1">
                  <a:solidFill>
                    <a:srgbClr val="0070C0"/>
                  </a:solidFill>
                </a:rPr>
                <a:t>Primary beam: </a:t>
              </a:r>
              <a:r>
                <a:rPr lang="en-DE" sz="1200" b="1" baseline="30000">
                  <a:solidFill>
                    <a:srgbClr val="0070C0"/>
                  </a:solidFill>
                </a:rPr>
                <a:t>12</a:t>
              </a:r>
              <a:r>
                <a:rPr lang="en-DE" sz="1200" b="1">
                  <a:solidFill>
                    <a:srgbClr val="0070C0"/>
                  </a:solidFill>
                </a:rPr>
                <a:t>C</a:t>
              </a:r>
            </a:p>
            <a:p>
              <a:pPr algn="ctr"/>
              <a:r>
                <a:rPr lang="en-GB" sz="1000">
                  <a:solidFill>
                    <a:srgbClr val="0070C0"/>
                  </a:solidFill>
                </a:rPr>
                <a:t>380 MeV/u &amp; 290 MeV/u </a:t>
              </a:r>
              <a:endParaRPr lang="en-DE" sz="1000">
                <a:solidFill>
                  <a:srgbClr val="0070C0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C77ECC-0291-9DC6-255A-5713450E4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4719" y="5712578"/>
              <a:ext cx="274007" cy="36903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D76638B-7097-D2D6-3C6A-10CDC89CEFED}"/>
              </a:ext>
            </a:extLst>
          </p:cNvPr>
          <p:cNvSpPr txBox="1"/>
          <p:nvPr/>
        </p:nvSpPr>
        <p:spPr>
          <a:xfrm>
            <a:off x="7126450" y="4089464"/>
            <a:ext cx="16642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050"/>
              <a:t>Experimental focal plane</a:t>
            </a:r>
          </a:p>
          <a:p>
            <a:pPr algn="ctr"/>
            <a:r>
              <a:rPr lang="en-DE" sz="1050" b="1"/>
              <a:t>Symmetric branch 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F849F44-BECD-D0DA-8C08-7AB05A47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Experimental setup for radioactive ion beams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250AEAE-6089-15C2-CB66-B9459656C8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26326" r="4499" b="5886"/>
          <a:stretch/>
        </p:blipFill>
        <p:spPr>
          <a:xfrm>
            <a:off x="2968267" y="2086640"/>
            <a:ext cx="5344925" cy="215067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D6C1CE6-84BD-6030-D0FD-9BC93C9F2D8E}"/>
              </a:ext>
            </a:extLst>
          </p:cNvPr>
          <p:cNvSpPr txBox="1"/>
          <p:nvPr/>
        </p:nvSpPr>
        <p:spPr>
          <a:xfrm>
            <a:off x="74279" y="4719914"/>
            <a:ext cx="275998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DE" sz="1000" b="1"/>
              <a:t>TPC: </a:t>
            </a:r>
            <a:r>
              <a:rPr lang="en-DE" sz="1000"/>
              <a:t>Time Projection Chamber TPC</a:t>
            </a:r>
          </a:p>
          <a:p>
            <a:r>
              <a:rPr lang="en-DE" sz="1000" b="1"/>
              <a:t>MUSIC: </a:t>
            </a:r>
            <a:r>
              <a:rPr lang="en-DE" sz="1000"/>
              <a:t>Multi-Sampling Ionization Chamber</a:t>
            </a:r>
          </a:p>
          <a:p>
            <a:r>
              <a:rPr lang="en-DE" sz="1000" b="1"/>
              <a:t>SCI: </a:t>
            </a:r>
            <a:r>
              <a:rPr lang="en-DE" sz="1000"/>
              <a:t>Plastic scintillators</a:t>
            </a:r>
          </a:p>
          <a:p>
            <a:r>
              <a:rPr lang="en-GB" sz="1000" b="1"/>
              <a:t>IC: </a:t>
            </a:r>
            <a:r>
              <a:rPr lang="en-GB" sz="1000"/>
              <a:t>Parallel plate Ionization Chamber</a:t>
            </a:r>
            <a:r>
              <a:rPr lang="en-DE" sz="1000"/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6FE4C7-14D5-8F27-9E57-F6487EDBBFB5}"/>
              </a:ext>
            </a:extLst>
          </p:cNvPr>
          <p:cNvSpPr txBox="1"/>
          <p:nvPr/>
        </p:nvSpPr>
        <p:spPr>
          <a:xfrm>
            <a:off x="3292389" y="208438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050"/>
              <a:t>TPC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63F492-F4D2-ACFF-1D32-CA93B297CC76}"/>
              </a:ext>
            </a:extLst>
          </p:cNvPr>
          <p:cNvSpPr txBox="1"/>
          <p:nvPr/>
        </p:nvSpPr>
        <p:spPr>
          <a:xfrm>
            <a:off x="3752524" y="2155024"/>
            <a:ext cx="6190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050"/>
              <a:t>MUSIC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B4F5FD-CFAC-9CB2-F12E-4BC9136F1F84}"/>
              </a:ext>
            </a:extLst>
          </p:cNvPr>
          <p:cNvSpPr txBox="1"/>
          <p:nvPr/>
        </p:nvSpPr>
        <p:spPr>
          <a:xfrm>
            <a:off x="4376672" y="2248699"/>
            <a:ext cx="6190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050"/>
              <a:t>MUSIC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22C2BA-2AAB-65FE-CD24-8EC690091F11}"/>
              </a:ext>
            </a:extLst>
          </p:cNvPr>
          <p:cNvSpPr txBox="1"/>
          <p:nvPr/>
        </p:nvSpPr>
        <p:spPr>
          <a:xfrm>
            <a:off x="5082322" y="228239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050"/>
              <a:t>TPC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DED88E-0F08-802B-9114-F570C2B4667B}"/>
              </a:ext>
            </a:extLst>
          </p:cNvPr>
          <p:cNvSpPr txBox="1"/>
          <p:nvPr/>
        </p:nvSpPr>
        <p:spPr>
          <a:xfrm>
            <a:off x="6160391" y="2645610"/>
            <a:ext cx="409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050"/>
              <a:t>SCI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5E25FD-1D0D-F4F3-855F-201DCD449F42}"/>
              </a:ext>
            </a:extLst>
          </p:cNvPr>
          <p:cNvSpPr txBox="1"/>
          <p:nvPr/>
        </p:nvSpPr>
        <p:spPr>
          <a:xfrm>
            <a:off x="6459388" y="2718043"/>
            <a:ext cx="409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050"/>
              <a:t>SCI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2F7CAE-AABC-E296-9940-F228F7DFCF8C}"/>
              </a:ext>
            </a:extLst>
          </p:cNvPr>
          <p:cNvSpPr txBox="1"/>
          <p:nvPr/>
        </p:nvSpPr>
        <p:spPr>
          <a:xfrm>
            <a:off x="6799448" y="277309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050"/>
              <a:t>I</a:t>
            </a:r>
            <a:r>
              <a:rPr lang="fi-FI" sz="1050"/>
              <a:t>C</a:t>
            </a:r>
            <a:endParaRPr lang="en-DE" sz="105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D308CAE-49A2-1706-6C37-06E143832453}"/>
              </a:ext>
            </a:extLst>
          </p:cNvPr>
          <p:cNvSpPr txBox="1"/>
          <p:nvPr/>
        </p:nvSpPr>
        <p:spPr>
          <a:xfrm>
            <a:off x="7379764" y="270518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400" b="1">
                <a:solidFill>
                  <a:srgbClr val="FF0000"/>
                </a:solidFill>
              </a:rPr>
              <a:t>PET imaging</a:t>
            </a:r>
          </a:p>
          <a:p>
            <a:pPr algn="ctr"/>
            <a:r>
              <a:rPr lang="en-DE" sz="1400" b="1">
                <a:solidFill>
                  <a:srgbClr val="FF0000"/>
                </a:solidFill>
              </a:rPr>
              <a:t> setup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BD0FA9B-F419-15BF-8C3B-BA3B297608B9}"/>
              </a:ext>
            </a:extLst>
          </p:cNvPr>
          <p:cNvCxnSpPr>
            <a:cxnSpLocks/>
          </p:cNvCxnSpPr>
          <p:nvPr/>
        </p:nvCxnSpPr>
        <p:spPr>
          <a:xfrm>
            <a:off x="8922767" y="1745759"/>
            <a:ext cx="0" cy="253991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8148F25-869E-1678-B7AA-EBB0C8B918C7}"/>
              </a:ext>
            </a:extLst>
          </p:cNvPr>
          <p:cNvCxnSpPr>
            <a:cxnSpLocks/>
          </p:cNvCxnSpPr>
          <p:nvPr/>
        </p:nvCxnSpPr>
        <p:spPr>
          <a:xfrm>
            <a:off x="2892767" y="3260615"/>
            <a:ext cx="4028727" cy="94566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6CC7F2A-D0D1-98DC-0C16-A1830D2DAC17}"/>
              </a:ext>
            </a:extLst>
          </p:cNvPr>
          <p:cNvCxnSpPr>
            <a:cxnSpLocks/>
          </p:cNvCxnSpPr>
          <p:nvPr/>
        </p:nvCxnSpPr>
        <p:spPr>
          <a:xfrm flipH="1">
            <a:off x="7652557" y="1745758"/>
            <a:ext cx="1270211" cy="13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99D9318-920E-0003-6B33-2AE06BDD9317}"/>
              </a:ext>
            </a:extLst>
          </p:cNvPr>
          <p:cNvCxnSpPr>
            <a:cxnSpLocks/>
          </p:cNvCxnSpPr>
          <p:nvPr/>
        </p:nvCxnSpPr>
        <p:spPr>
          <a:xfrm flipH="1">
            <a:off x="2892767" y="1872736"/>
            <a:ext cx="16505" cy="137702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Down Arrow 127">
            <a:extLst>
              <a:ext uri="{FF2B5EF4-FFF2-40B4-BE49-F238E27FC236}">
                <a16:creationId xmlns:a16="http://schemas.microsoft.com/office/drawing/2014/main" id="{70D1F605-7C0B-B923-2CED-1061755BFD73}"/>
              </a:ext>
            </a:extLst>
          </p:cNvPr>
          <p:cNvSpPr/>
          <p:nvPr/>
        </p:nvSpPr>
        <p:spPr>
          <a:xfrm>
            <a:off x="7623365" y="4536672"/>
            <a:ext cx="483501" cy="2407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903A9B23-25B5-698B-A9EC-3A8E91F76F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/>
          <a:stretch/>
        </p:blipFill>
        <p:spPr>
          <a:xfrm rot="5400000">
            <a:off x="5689503" y="-630594"/>
            <a:ext cx="1698275" cy="403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CCE16-1F9C-B7A5-943C-A97566710430}"/>
              </a:ext>
            </a:extLst>
          </p:cNvPr>
          <p:cNvSpPr txBox="1"/>
          <p:nvPr/>
        </p:nvSpPr>
        <p:spPr>
          <a:xfrm>
            <a:off x="221232" y="1335307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/>
              <a:t>for O-14, O-15 beams:</a:t>
            </a:r>
          </a:p>
          <a:p>
            <a:pPr algn="l"/>
            <a:r>
              <a:rPr lang="en-GB" sz="1400"/>
              <a:t>O-16 primary beam</a:t>
            </a:r>
          </a:p>
        </p:txBody>
      </p:sp>
    </p:spTree>
    <p:extLst>
      <p:ext uri="{BB962C8B-B14F-4D97-AF65-F5344CB8AC3E}">
        <p14:creationId xmlns:p14="http://schemas.microsoft.com/office/powerpoint/2010/main" val="19512523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ontemporary 3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EAEAEA"/>
      </a:accent1>
      <a:accent2>
        <a:srgbClr val="5F5F5F"/>
      </a:accent2>
      <a:accent3>
        <a:srgbClr val="FFFFFF"/>
      </a:accent3>
      <a:accent4>
        <a:srgbClr val="000000"/>
      </a:accent4>
      <a:accent5>
        <a:srgbClr val="F3F3F3"/>
      </a:accent5>
      <a:accent6>
        <a:srgbClr val="555555"/>
      </a:accent6>
      <a:hlink>
        <a:srgbClr val="969696"/>
      </a:hlink>
      <a:folHlink>
        <a:srgbClr val="CBCBCB"/>
      </a:folHlink>
    </a:clrScheme>
    <a:fontScheme name="Contemporary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1800"/>
        </a:defPPr>
      </a:lstStyle>
    </a:tx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fault Theme" id="{2ED560ED-2424-9648-B22C-59C19FFB2DE9}" vid="{28062A23-E33B-9C48-9936-864F107B86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1374</TotalTime>
  <Words>973</Words>
  <Application>Microsoft Macintosh PowerPoint</Application>
  <PresentationFormat>On-screen Show (16:10)</PresentationFormat>
  <Paragraphs>197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 Math</vt:lpstr>
      <vt:lpstr>Courier New</vt:lpstr>
      <vt:lpstr>Helvetica</vt:lpstr>
      <vt:lpstr>Symbol</vt:lpstr>
      <vt:lpstr>Times New Roman</vt:lpstr>
      <vt:lpstr>Wingdings</vt:lpstr>
      <vt:lpstr>Default Theme</vt:lpstr>
      <vt:lpstr>Precision of the positron emission activity range during irradiation with  radioactive carbon and oxygen beams </vt:lpstr>
      <vt:lpstr>Contents</vt:lpstr>
      <vt:lpstr>Production of positron emitters along the beam path</vt:lpstr>
      <vt:lpstr>PET activity peak vs. Bragg peak for C-11 and O-15</vt:lpstr>
      <vt:lpstr>Radioactive ion beams to image the range</vt:lpstr>
      <vt:lpstr>Short-lived positron emitter beams at HIMAC</vt:lpstr>
      <vt:lpstr>Short-lived positron emitter beams at HIMAC</vt:lpstr>
      <vt:lpstr>The BARB and S533 projects</vt:lpstr>
      <vt:lpstr>Experimental setup for radioactive ion beams</vt:lpstr>
      <vt:lpstr>Intensity monitoring and PET imaging</vt:lpstr>
      <vt:lpstr>Dual-panel PET scanner</vt:lpstr>
      <vt:lpstr>Number of coincidences vs. time</vt:lpstr>
      <vt:lpstr>Positron emission images</vt:lpstr>
      <vt:lpstr>Positron activity peak position &amp; uncertanty</vt:lpstr>
      <vt:lpstr>Positron emission activity peak position</vt:lpstr>
      <vt:lpstr>Oxygen images vs. number of cycles</vt:lpstr>
      <vt:lpstr>Results from carbon ions</vt:lpstr>
      <vt:lpstr>Results from oxygen ions</vt:lpstr>
      <vt:lpstr>A figure-of-merit: O-15 “wins"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D</dc:creator>
  <cp:lastModifiedBy>Dendooven, PG (rt)</cp:lastModifiedBy>
  <cp:revision>133</cp:revision>
  <cp:lastPrinted>2023-01-17T19:53:14Z</cp:lastPrinted>
  <dcterms:created xsi:type="dcterms:W3CDTF">2020-01-17T13:41:29Z</dcterms:created>
  <dcterms:modified xsi:type="dcterms:W3CDTF">2023-10-18T05:24:51Z</dcterms:modified>
</cp:coreProperties>
</file>