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1" r:id="rId1"/>
  </p:sldMasterIdLst>
  <p:notesMasterIdLst>
    <p:notesMasterId r:id="rId39"/>
  </p:notesMasterIdLst>
  <p:sldIdLst>
    <p:sldId id="256" r:id="rId2"/>
    <p:sldId id="419" r:id="rId3"/>
    <p:sldId id="404" r:id="rId4"/>
    <p:sldId id="420" r:id="rId5"/>
    <p:sldId id="376" r:id="rId6"/>
    <p:sldId id="421" r:id="rId7"/>
    <p:sldId id="377" r:id="rId8"/>
    <p:sldId id="422" r:id="rId9"/>
    <p:sldId id="378" r:id="rId10"/>
    <p:sldId id="423" r:id="rId11"/>
    <p:sldId id="424" r:id="rId12"/>
    <p:sldId id="425" r:id="rId13"/>
    <p:sldId id="384" r:id="rId14"/>
    <p:sldId id="386" r:id="rId15"/>
    <p:sldId id="387" r:id="rId16"/>
    <p:sldId id="388" r:id="rId17"/>
    <p:sldId id="405" r:id="rId18"/>
    <p:sldId id="426" r:id="rId19"/>
    <p:sldId id="427" r:id="rId20"/>
    <p:sldId id="429" r:id="rId21"/>
    <p:sldId id="414" r:id="rId22"/>
    <p:sldId id="428" r:id="rId23"/>
    <p:sldId id="430" r:id="rId24"/>
    <p:sldId id="395" r:id="rId25"/>
    <p:sldId id="396" r:id="rId26"/>
    <p:sldId id="412" r:id="rId27"/>
    <p:sldId id="416" r:id="rId28"/>
    <p:sldId id="431" r:id="rId29"/>
    <p:sldId id="415" r:id="rId30"/>
    <p:sldId id="432" r:id="rId31"/>
    <p:sldId id="417" r:id="rId32"/>
    <p:sldId id="433" r:id="rId33"/>
    <p:sldId id="418" r:id="rId34"/>
    <p:sldId id="379" r:id="rId35"/>
    <p:sldId id="385" r:id="rId36"/>
    <p:sldId id="401" r:id="rId37"/>
    <p:sldId id="408" r:id="rId38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FFFFFF"/>
    <a:srgbClr val="24BB69"/>
    <a:srgbClr val="0000FF"/>
    <a:srgbClr val="FFFF00"/>
    <a:srgbClr val="7171FF"/>
    <a:srgbClr val="C00000"/>
    <a:srgbClr val="8BB5FF"/>
    <a:srgbClr val="C361CE"/>
    <a:srgbClr val="2D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44D55-C4C5-8E79-5611-E99565E7E48C}" v="3" dt="2021-12-14T14:42:41.400"/>
    <p1510:client id="{949E8498-3DB9-B25A-0165-A42AD4C07328}" v="1" dt="2022-07-06T14:57:10.790"/>
    <p1510:client id="{AA72F321-62CC-4869-9C76-96F3079CEF98}" v="5" dt="2022-07-07T14:04:37.597"/>
    <p1510:client id="{B7D71B2E-4CF4-12AE-9EB0-B78C173C0525}" v="11" dt="2022-10-26T17:44:54.990"/>
    <p1510:client id="{C54D7D49-B8F3-5FBF-607E-64D92DC59476}" v="3" dt="2022-10-26T17:09:32.364"/>
    <p1510:client id="{D27E8D08-F283-89E1-69B1-AAF692018F04}" v="226" dt="2022-02-18T14:32:35.475"/>
    <p1510:client id="{E80CA569-FA87-E35E-6BA5-B59519FB560A}" v="40" dt="2021-12-14T14:03:17.909"/>
    <p1510:client id="{FE383FA9-C761-1694-1494-CC6CC9B04E0B}" v="3" dt="2022-07-05T10:56:11.839"/>
  </p1510:revLst>
</p1510:revInfo>
</file>

<file path=ppt/tableStyles.xml><?xml version="1.0" encoding="utf-8"?>
<a:tblStyleLst xmlns:a="http://schemas.openxmlformats.org/drawingml/2006/main" def="{4E8EDF01-0509-4B76-A7CA-E602E47AC5B4}">
  <a:tblStyle styleId="{4E8EDF01-0509-4B76-A7CA-E602E47AC5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8758" autoAdjust="0"/>
  </p:normalViewPr>
  <p:slideViewPr>
    <p:cSldViewPr snapToGrid="0">
      <p:cViewPr varScale="1">
        <p:scale>
          <a:sx n="97" d="100"/>
          <a:sy n="97" d="100"/>
        </p:scale>
        <p:origin x="1075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4a40865e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4a40865e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 err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05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45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170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0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88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68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5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43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7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43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89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780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05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441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041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673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501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37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337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790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41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506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12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87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832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862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5963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34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315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5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02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3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48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80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1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A7DEC-0A0D-931C-9D3C-0346E4E74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33D1F7A-CE43-AF96-5D0E-0C062DEDB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FE688E-91AB-2AD6-BBB1-4EC8C46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A03626-D980-2663-52A2-7CBC5E2E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18CF3C-8B20-D861-0794-FABA1823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93480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5CD26-EBB9-886E-3B44-02AD181B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BC7CF0-828E-DD53-6642-97D90F944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5B61E7-59C8-0D7D-FE24-01C7CE0F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9AB59-A855-528F-1B06-B7FDFBF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194904-02B8-1256-0103-E79D13F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2478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7C2306-53F7-259A-9E62-1EE3793EB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254928-434A-AA45-CC70-B0E53BB31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A913E-30BC-04EA-D32A-A7A36230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FC9E2-0ACA-AC75-C553-9EC4E21E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7D8DA-9F65-86D4-E71A-6D2454D1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6546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20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7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2C09C4-9B5C-FCEF-210D-19BF5580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214475-318B-A9DE-4B6F-58904260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ED6560-34C4-8C37-256C-5E06A159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E87308-351A-8AF3-529C-C7EACF5A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C75A4-359F-5142-41AF-FF1BE146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398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FD295-3690-77FF-E4AF-25F5200B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605009-3826-9F90-9DDC-955A9668D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57AF50-94BB-E970-04C1-40B5F976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2CDB71-F8B3-A9FD-7DB4-A2B7CBC5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E68465-698D-25CA-EBDC-5799F6BD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8827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3C330-9789-CC2C-1E0A-67319A40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3D308-257A-DAB2-6111-4DB71125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8513A0-5A02-8F7C-A6AD-AF77DD693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143C2B-3C1B-1040-717C-5EC14BBA2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DF457A-8FA5-D5AB-6419-8DF86D8E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7A2180-8D01-79DF-4204-7269E916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0294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ED350-3BB5-8E78-F099-BF8CB54AD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DD0E02-5F3E-44B8-0D49-FBC588E4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C0FB53-5228-12C6-2340-C459435C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56A4AF-9447-6CEF-3DC0-A149B7C66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0E65A6-3A98-C05A-D8D0-957CB8423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4255B9-0C50-81FD-64C0-6ECAF4FB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324CD61-DC63-9002-76BA-3E746E13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BB1FC0-6CBD-E454-E041-F1C72EA5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62761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CF170-D346-5130-E52C-C04CE1C5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57A66C-49D2-5C2D-A98C-D30A912D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03318B-53E5-D5D8-D223-DD8E1A19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C70E71-F5D6-BE30-ACE5-4CC40F2B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80613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9879D-528C-4EB1-8905-49EF8B44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E12101-0883-63DA-78FE-A3534ED1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7A9FF-E595-F639-2735-AC11E619C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08553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47FBC-10AE-F820-916E-B5FD5441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B8A75-F417-0726-4ADA-B3A49D86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99F6B2-8899-D393-8B3F-06C7E477A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F3AA43-09C0-5FFF-ECB1-5C54F1B8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13FDC06-9818-A858-82F5-30250B87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F4D0CC-A747-0259-7C8E-22794B3F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1072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E8402-BA11-BE37-EACE-CAEAE751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CCF875D-8DF3-32C1-F4AF-946BCD2FC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2E0C7B-2BB1-89D7-458C-1CC5EE1B6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E017A4-F2EF-F593-F8AB-F4753F76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6305FC-DF8D-C08B-3D30-B75A5616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1AEED3-1BFF-83B9-EE94-008922F2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5992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124A22-A865-A339-6A85-B65E3A7F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DAB6DC-6DA0-9BCD-8CF8-A2108B85E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232387-4263-3683-BBE6-98E3B3698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E566-59DE-46D9-A860-E26275DA3A27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C6B606-641D-F26D-C0CA-961133726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40E728-369A-49D0-F82C-9A63469F2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36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2.tmp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0.png"/><Relationship Id="rId7" Type="http://schemas.openxmlformats.org/officeDocument/2006/relationships/image" Target="../media/image45.png"/><Relationship Id="rId12" Type="http://schemas.openxmlformats.org/officeDocument/2006/relationships/image" Target="../media/image4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0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7.sv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>
            <a:extLst>
              <a:ext uri="{FF2B5EF4-FFF2-40B4-BE49-F238E27FC236}">
                <a16:creationId xmlns:a16="http://schemas.microsoft.com/office/drawing/2014/main" id="{6BD64A90-4496-4ACE-9767-50C69D256C17}"/>
              </a:ext>
            </a:extLst>
          </p:cNvPr>
          <p:cNvSpPr/>
          <p:nvPr/>
        </p:nvSpPr>
        <p:spPr>
          <a:xfrm>
            <a:off x="236483" y="36000"/>
            <a:ext cx="1515854" cy="3975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80849C1-3321-D55D-6750-9A80E4F35BF5}"/>
              </a:ext>
            </a:extLst>
          </p:cNvPr>
          <p:cNvSpPr txBox="1">
            <a:spLocks/>
          </p:cNvSpPr>
          <p:nvPr/>
        </p:nvSpPr>
        <p:spPr>
          <a:xfrm>
            <a:off x="70212" y="1568707"/>
            <a:ext cx="9001290" cy="84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7000"/>
              <a:buFont typeface="Arial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 Light" panose="020F0302020204030204" pitchFamily="34" charset="0"/>
                <a:cs typeface="Calibri Light" panose="020F0302020204030204" pitchFamily="34" charset="0"/>
                <a:sym typeface="Arial"/>
              </a:rPr>
              <a:t>New image reconstruction approach for in-vivo range verification of multiple field carbon ion treatments by means of in-beam PET system</a:t>
            </a:r>
          </a:p>
        </p:txBody>
      </p:sp>
      <p:pic>
        <p:nvPicPr>
          <p:cNvPr id="38" name="Immagine 37" descr="Immagine che contiene schermata, arte, testo, viola&#10;&#10;Descrizione generata automaticamente">
            <a:extLst>
              <a:ext uri="{FF2B5EF4-FFF2-40B4-BE49-F238E27FC236}">
                <a16:creationId xmlns:a16="http://schemas.microsoft.com/office/drawing/2014/main" id="{631A799B-47D0-FECD-7C26-9C42AE622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059" r="-25"/>
          <a:stretch/>
        </p:blipFill>
        <p:spPr>
          <a:xfrm>
            <a:off x="-2286" y="1668"/>
            <a:ext cx="9146286" cy="1262418"/>
          </a:xfrm>
          <a:prstGeom prst="rect">
            <a:avLst/>
          </a:prstGeom>
        </p:spPr>
      </p:pic>
      <p:grpSp>
        <p:nvGrpSpPr>
          <p:cNvPr id="41" name="Gruppo 40">
            <a:extLst>
              <a:ext uri="{FF2B5EF4-FFF2-40B4-BE49-F238E27FC236}">
                <a16:creationId xmlns:a16="http://schemas.microsoft.com/office/drawing/2014/main" id="{66925B46-4557-49CB-ECE6-1FCA3525BB6D}"/>
              </a:ext>
            </a:extLst>
          </p:cNvPr>
          <p:cNvGrpSpPr/>
          <p:nvPr/>
        </p:nvGrpSpPr>
        <p:grpSpPr>
          <a:xfrm>
            <a:off x="100620" y="4268018"/>
            <a:ext cx="8854480" cy="715281"/>
            <a:chOff x="37556" y="3135532"/>
            <a:chExt cx="9521686" cy="720526"/>
          </a:xfrm>
        </p:grpSpPr>
        <p:pic>
          <p:nvPicPr>
            <p:cNvPr id="13" name="Picture 7" descr="Text&#10;&#10;Description automatically generated">
              <a:extLst>
                <a:ext uri="{FF2B5EF4-FFF2-40B4-BE49-F238E27FC236}">
                  <a16:creationId xmlns:a16="http://schemas.microsoft.com/office/drawing/2014/main" id="{9083A067-F0D3-17EA-7A38-ACE47789D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0764" b="-1735"/>
            <a:stretch/>
          </p:blipFill>
          <p:spPr>
            <a:xfrm>
              <a:off x="6727019" y="3156785"/>
              <a:ext cx="615547" cy="618859"/>
            </a:xfrm>
            <a:prstGeom prst="rect">
              <a:avLst/>
            </a:prstGeom>
          </p:spPr>
        </p:pic>
        <p:pic>
          <p:nvPicPr>
            <p:cNvPr id="2" name="Picture 7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9D705DBB-9DA2-8D78-54A6-7DF95768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422" y="3135532"/>
              <a:ext cx="1933128" cy="720526"/>
            </a:xfrm>
            <a:prstGeom prst="rect">
              <a:avLst/>
            </a:prstGeom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318B9B56-811E-7274-2D46-7766F43DE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8740" y="3351836"/>
              <a:ext cx="1420576" cy="351400"/>
            </a:xfrm>
            <a:prstGeom prst="rect">
              <a:avLst/>
            </a:prstGeom>
          </p:spPr>
        </p:pic>
        <p:pic>
          <p:nvPicPr>
            <p:cNvPr id="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10E53ED-6C1C-8C68-B4B8-C3F043032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05744" y="3141281"/>
              <a:ext cx="685177" cy="708984"/>
            </a:xfrm>
            <a:prstGeom prst="rect">
              <a:avLst/>
            </a:prstGeom>
          </p:spPr>
        </p:pic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66EAC3BB-E077-B623-DC16-84A2F464C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58064" y="3233429"/>
              <a:ext cx="1016415" cy="524848"/>
            </a:xfrm>
            <a:prstGeom prst="rect">
              <a:avLst/>
            </a:prstGeom>
          </p:spPr>
        </p:pic>
        <p:pic>
          <p:nvPicPr>
            <p:cNvPr id="39" name="Picture 115" descr="marafini-116.jpg">
              <a:extLst>
                <a:ext uri="{FF2B5EF4-FFF2-40B4-BE49-F238E27FC236}">
                  <a16:creationId xmlns:a16="http://schemas.microsoft.com/office/drawing/2014/main" id="{B8C028CC-22CF-EB00-E6E1-AE5B83AF69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20" r="7001"/>
            <a:stretch/>
          </p:blipFill>
          <p:spPr>
            <a:xfrm>
              <a:off x="37556" y="3179493"/>
              <a:ext cx="1497800" cy="662131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0" name="Connettore 1 79">
              <a:extLst>
                <a:ext uri="{FF2B5EF4-FFF2-40B4-BE49-F238E27FC236}">
                  <a16:creationId xmlns:a16="http://schemas.microsoft.com/office/drawing/2014/main" id="{81D2F921-693D-8A38-C5D2-62CC0964C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1855" y="3839730"/>
              <a:ext cx="7897387" cy="0"/>
            </a:xfrm>
            <a:prstGeom prst="line">
              <a:avLst/>
            </a:prstGeom>
            <a:ln w="19050">
              <a:solidFill>
                <a:srgbClr val="D4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7344309-61D1-9A73-8C8F-2B6285AC49FF}"/>
              </a:ext>
            </a:extLst>
          </p:cNvPr>
          <p:cNvSpPr txBox="1"/>
          <p:nvPr/>
        </p:nvSpPr>
        <p:spPr>
          <a:xfrm>
            <a:off x="1765734" y="1338290"/>
            <a:ext cx="6676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1 </a:t>
            </a:r>
            <a:r>
              <a:rPr lang="en-US" b="1" dirty="0" err="1">
                <a:latin typeface="+mj-lt"/>
              </a:rPr>
              <a:t>st</a:t>
            </a:r>
            <a:r>
              <a:rPr lang="en-US" b="1" dirty="0">
                <a:latin typeface="+mj-lt"/>
              </a:rPr>
              <a:t> INSIGHTS meeting on new horizons in radiation therapy</a:t>
            </a:r>
            <a:endParaRPr lang="en-GB" b="1" dirty="0">
              <a:latin typeface="+mj-lt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E60EDA-197D-6C37-3436-2BD013D7A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41" y="2466192"/>
            <a:ext cx="6716996" cy="5937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ea typeface="+mn-lt"/>
                <a:cs typeface="+mn-lt"/>
              </a:rPr>
              <a:t>D. Bersani</a:t>
            </a:r>
            <a:r>
              <a:rPr lang="en-US" sz="1400" i="1" baseline="30000" dirty="0">
                <a:ea typeface="+mn-lt"/>
                <a:cs typeface="+mn-lt"/>
              </a:rPr>
              <a:t>1</a:t>
            </a:r>
            <a:r>
              <a:rPr lang="en-US" sz="1400" i="1" dirty="0">
                <a:ea typeface="+mn-lt"/>
                <a:cs typeface="+mn-lt"/>
              </a:rPr>
              <a:t>, </a:t>
            </a:r>
            <a:r>
              <a:rPr lang="it-IT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M.G. Bisogni</a:t>
            </a:r>
            <a:r>
              <a:rPr lang="en-US" sz="1400" i="1" baseline="30000" dirty="0">
                <a:ea typeface="+mn-lt"/>
                <a:cs typeface="+mn-lt"/>
              </a:rPr>
              <a:t>1, 2</a:t>
            </a:r>
            <a:r>
              <a:rPr lang="en-US" sz="1400" i="1" dirty="0">
                <a:ea typeface="+mn-lt"/>
                <a:cs typeface="+mn-lt"/>
              </a:rPr>
              <a:t>, P. Carra</a:t>
            </a:r>
            <a:r>
              <a:rPr lang="en-US" sz="1400" i="1" baseline="30000" dirty="0">
                <a:ea typeface="+mn-lt"/>
                <a:cs typeface="+mn-lt"/>
              </a:rPr>
              <a:t>1, 2</a:t>
            </a:r>
            <a:r>
              <a:rPr lang="en-US" sz="1400" i="1" dirty="0">
                <a:ea typeface="+mn-lt"/>
                <a:cs typeface="+mn-lt"/>
              </a:rPr>
              <a:t>, P. Cerello</a:t>
            </a:r>
            <a:r>
              <a:rPr lang="en-US" sz="1400" i="1" baseline="30000" dirty="0">
                <a:ea typeface="+mn-lt"/>
                <a:cs typeface="+mn-lt"/>
              </a:rPr>
              <a:t>3</a:t>
            </a:r>
            <a:r>
              <a:rPr lang="en-US" sz="1400" i="1" dirty="0">
                <a:ea typeface="+mn-lt"/>
                <a:cs typeface="+mn-lt"/>
              </a:rPr>
              <a:t>, M. Ciocca</a:t>
            </a:r>
            <a:r>
              <a:rPr lang="en-US" sz="1400" i="1" baseline="30000" dirty="0">
                <a:ea typeface="+mn-lt"/>
                <a:cs typeface="+mn-lt"/>
              </a:rPr>
              <a:t>4</a:t>
            </a:r>
            <a:r>
              <a:rPr lang="en-US" sz="1400" i="1" dirty="0">
                <a:ea typeface="+mn-lt"/>
                <a:cs typeface="+mn-lt"/>
              </a:rPr>
              <a:t>, V. Ferrero</a:t>
            </a:r>
            <a:r>
              <a:rPr lang="en-US" sz="1400" i="1" baseline="30000" dirty="0">
                <a:ea typeface="+mn-lt"/>
                <a:cs typeface="+mn-lt"/>
              </a:rPr>
              <a:t>3</a:t>
            </a:r>
            <a:r>
              <a:rPr lang="en-US" sz="1400" i="1" dirty="0">
                <a:ea typeface="+mn-lt"/>
                <a:cs typeface="+mn-lt"/>
              </a:rPr>
              <a:t>, M. Moglioni</a:t>
            </a:r>
            <a:r>
              <a:rPr lang="en-US" sz="1400" i="1" baseline="30000" dirty="0">
                <a:ea typeface="+mn-lt"/>
                <a:cs typeface="+mn-lt"/>
              </a:rPr>
              <a:t>1, 2</a:t>
            </a:r>
            <a:r>
              <a:rPr lang="en-US" sz="1400" i="1" dirty="0">
                <a:ea typeface="+mn-lt"/>
                <a:cs typeface="+mn-lt"/>
              </a:rPr>
              <a:t>,</a:t>
            </a:r>
            <a:r>
              <a:rPr lang="en-US" sz="1400" i="1" dirty="0">
                <a:cs typeface="Calibri" panose="020F0502020204030204"/>
              </a:rPr>
              <a:t> </a:t>
            </a:r>
            <a:r>
              <a:rPr lang="en-US" sz="1400" i="1" dirty="0">
                <a:ea typeface="+mn-lt"/>
                <a:cs typeface="+mn-lt"/>
              </a:rPr>
              <a:t>F. Pennazio</a:t>
            </a:r>
            <a:r>
              <a:rPr lang="en-US" sz="1400" i="1" baseline="30000" dirty="0">
                <a:ea typeface="+mn-lt"/>
                <a:cs typeface="+mn-lt"/>
              </a:rPr>
              <a:t>3</a:t>
            </a:r>
            <a:r>
              <a:rPr lang="en-US" sz="1400" i="1" dirty="0">
                <a:ea typeface="+mn-lt"/>
                <a:cs typeface="+mn-lt"/>
              </a:rPr>
              <a:t>, M. Rafecas</a:t>
            </a:r>
            <a:r>
              <a:rPr lang="en-US" sz="1400" i="1" baseline="30000" dirty="0">
                <a:ea typeface="+mn-lt"/>
                <a:cs typeface="+mn-lt"/>
              </a:rPr>
              <a:t>5</a:t>
            </a:r>
            <a:r>
              <a:rPr lang="en-US" sz="1400" i="1" dirty="0">
                <a:ea typeface="+mn-lt"/>
                <a:cs typeface="+mn-lt"/>
              </a:rPr>
              <a:t>, S. Ranjbar</a:t>
            </a:r>
            <a:r>
              <a:rPr lang="en-US" sz="1400" i="1" baseline="30000" dirty="0">
                <a:ea typeface="+mn-lt"/>
                <a:cs typeface="+mn-lt"/>
              </a:rPr>
              <a:t>3, 6</a:t>
            </a:r>
            <a:r>
              <a:rPr lang="en-US" sz="1400" i="1" dirty="0">
                <a:ea typeface="+mn-lt"/>
                <a:cs typeface="+mn-lt"/>
              </a:rPr>
              <a:t>, G. </a:t>
            </a:r>
            <a:r>
              <a:rPr lang="en-US" sz="1400" i="1" dirty="0" err="1">
                <a:ea typeface="+mn-lt"/>
                <a:cs typeface="+mn-lt"/>
              </a:rPr>
              <a:t>Sportelli</a:t>
            </a:r>
            <a:r>
              <a:rPr lang="en-US" sz="1400" i="1" baseline="30000" dirty="0">
                <a:ea typeface="+mn-lt"/>
                <a:cs typeface="+mn-lt"/>
              </a:rPr>
              <a:t> 1, 2</a:t>
            </a:r>
            <a:r>
              <a:rPr lang="en-US" sz="1400" i="1" dirty="0">
                <a:ea typeface="+mn-lt"/>
                <a:cs typeface="+mn-lt"/>
              </a:rPr>
              <a:t>, V. Vitolo</a:t>
            </a:r>
            <a:r>
              <a:rPr lang="en-US" sz="1400" i="1" baseline="30000" dirty="0">
                <a:ea typeface="+mn-lt"/>
                <a:cs typeface="+mn-lt"/>
              </a:rPr>
              <a:t>4</a:t>
            </a:r>
            <a:r>
              <a:rPr lang="en-US" sz="1400" i="1" dirty="0">
                <a:ea typeface="+mn-lt"/>
                <a:cs typeface="+mn-lt"/>
              </a:rPr>
              <a:t>, J. </a:t>
            </a:r>
            <a:r>
              <a:rPr lang="en-US" sz="1400" i="1">
                <a:ea typeface="+mn-lt"/>
                <a:cs typeface="+mn-lt"/>
              </a:rPr>
              <a:t>Werner</a:t>
            </a:r>
            <a:r>
              <a:rPr lang="en-US" sz="1400" i="1" baseline="30000">
                <a:ea typeface="+mn-lt"/>
                <a:cs typeface="+mn-lt"/>
              </a:rPr>
              <a:t>5</a:t>
            </a:r>
            <a:r>
              <a:rPr lang="en-US" sz="1400" i="1">
                <a:ea typeface="+mn-lt"/>
                <a:cs typeface="+mn-lt"/>
              </a:rPr>
              <a:t>, </a:t>
            </a:r>
            <a:r>
              <a:rPr lang="en-US" sz="1400" i="1" dirty="0">
                <a:ea typeface="+mn-lt"/>
                <a:cs typeface="+mn-lt"/>
              </a:rPr>
              <a:t>E. Fiorina</a:t>
            </a:r>
            <a:r>
              <a:rPr lang="en-US" sz="1400" i="1" baseline="30000" dirty="0">
                <a:ea typeface="+mn-lt"/>
                <a:cs typeface="+mn-lt"/>
              </a:rPr>
              <a:t>3</a:t>
            </a:r>
            <a:endParaRPr lang="en-US" sz="1400" i="1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i="1" dirty="0">
              <a:ea typeface="+mn-lt"/>
              <a:cs typeface="+mn-lt"/>
            </a:endParaRPr>
          </a:p>
        </p:txBody>
      </p:sp>
      <p:pic>
        <p:nvPicPr>
          <p:cNvPr id="15" name="Immagine 14" descr="Immagine che contiene simbolo, emblema, design&#10;&#10;Descrizione generata automaticamente">
            <a:extLst>
              <a:ext uri="{FF2B5EF4-FFF2-40B4-BE49-F238E27FC236}">
                <a16:creationId xmlns:a16="http://schemas.microsoft.com/office/drawing/2014/main" id="{51767125-AFBA-38E3-7473-2E05CF76C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8662" y="4096577"/>
            <a:ext cx="734142" cy="88097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5DAF62-2D4A-7CC5-4EA9-C5E14B620377}"/>
              </a:ext>
            </a:extLst>
          </p:cNvPr>
          <p:cNvSpPr txBox="1"/>
          <p:nvPr/>
        </p:nvSpPr>
        <p:spPr>
          <a:xfrm>
            <a:off x="979377" y="2993246"/>
            <a:ext cx="4964171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Istituto Nazionale di Fisica Nucleare, Sezione di Pisa,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b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Dipartimento di Fisica, University of Pisa,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it-IT" sz="10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Istituto Nazionale di Fisica Nucleare, Sezione di Torino,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4 Centro Nazionale di Adroterapia Oncologica, Fondazione CNAO, Pavia,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5 Institute of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Engineering,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Universität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Lübeck                                                                                                                                                                             6 Dipartimento di Fisica, University of Torino, </a:t>
            </a:r>
            <a:r>
              <a:rPr lang="it-IT" sz="105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105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endParaRPr lang="it-IT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sp>
        <p:nvSpPr>
          <p:cNvPr id="40" name="CasellaDiTesto 10">
            <a:extLst>
              <a:ext uri="{FF2B5EF4-FFF2-40B4-BE49-F238E27FC236}">
                <a16:creationId xmlns:a16="http://schemas.microsoft.com/office/drawing/2014/main" id="{E3A9A994-0339-4223-CFD7-AC05C39E2F34}"/>
              </a:ext>
            </a:extLst>
          </p:cNvPr>
          <p:cNvSpPr txBox="1"/>
          <p:nvPr/>
        </p:nvSpPr>
        <p:spPr>
          <a:xfrm>
            <a:off x="1403217" y="634256"/>
            <a:ext cx="267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Immagine 16">
            <a:extLst>
              <a:ext uri="{FF2B5EF4-FFF2-40B4-BE49-F238E27FC236}">
                <a16:creationId xmlns:a16="http://schemas.microsoft.com/office/drawing/2014/main" id="{B85F841F-1086-5455-9C99-320DF984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7" y="1251270"/>
            <a:ext cx="1458077" cy="1467263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:a16="http://schemas.microsoft.com/office/drawing/2014/main" id="{D467F136-6092-D2A4-0FCD-71D00A5F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367" y="1251270"/>
            <a:ext cx="1458077" cy="1467263"/>
          </a:xfrm>
          <a:prstGeom prst="rect">
            <a:avLst/>
          </a:prstGeom>
        </p:spPr>
      </p:pic>
      <p:pic>
        <p:nvPicPr>
          <p:cNvPr id="14" name="Immagine 22">
            <a:extLst>
              <a:ext uri="{FF2B5EF4-FFF2-40B4-BE49-F238E27FC236}">
                <a16:creationId xmlns:a16="http://schemas.microsoft.com/office/drawing/2014/main" id="{A9B8CF6B-FB84-414D-77FE-B57C62F2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11" y="1251270"/>
            <a:ext cx="1458077" cy="1467263"/>
          </a:xfrm>
          <a:prstGeom prst="rect">
            <a:avLst/>
          </a:prstGeom>
        </p:spPr>
      </p:pic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0A20B0F5-15F3-EF68-214D-D732C1DDD156}"/>
              </a:ext>
            </a:extLst>
          </p:cNvPr>
          <p:cNvSpPr txBox="1"/>
          <p:nvPr/>
        </p:nvSpPr>
        <p:spPr>
          <a:xfrm>
            <a:off x="2857031" y="1132581"/>
            <a:ext cx="65504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290°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4BA99070-97F8-4FA5-EE7D-6E6E1361EBD9}"/>
              </a:ext>
            </a:extLst>
          </p:cNvPr>
          <p:cNvSpPr/>
          <p:nvPr/>
        </p:nvSpPr>
        <p:spPr>
          <a:xfrm rot="6793751">
            <a:off x="2733673" y="1470567"/>
            <a:ext cx="223725" cy="584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7" name="Google Shape;374;p27">
            <a:extLst>
              <a:ext uri="{FF2B5EF4-FFF2-40B4-BE49-F238E27FC236}">
                <a16:creationId xmlns:a16="http://schemas.microsoft.com/office/drawing/2014/main" id="{4B83079A-1D11-7A67-FE63-D9F4047C89EC}"/>
              </a:ext>
            </a:extLst>
          </p:cNvPr>
          <p:cNvSpPr txBox="1"/>
          <p:nvPr/>
        </p:nvSpPr>
        <p:spPr>
          <a:xfrm>
            <a:off x="3655016" y="1795334"/>
            <a:ext cx="57875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180°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Google Shape;376;p27">
            <a:extLst>
              <a:ext uri="{FF2B5EF4-FFF2-40B4-BE49-F238E27FC236}">
                <a16:creationId xmlns:a16="http://schemas.microsoft.com/office/drawing/2014/main" id="{DD5D2605-10FF-C6C0-E61C-69DE2DAEB3CB}"/>
              </a:ext>
            </a:extLst>
          </p:cNvPr>
          <p:cNvSpPr/>
          <p:nvPr/>
        </p:nvSpPr>
        <p:spPr>
          <a:xfrm rot="21596393">
            <a:off x="3787401" y="1795426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6" name="Google Shape;373;p27">
            <a:extLst>
              <a:ext uri="{FF2B5EF4-FFF2-40B4-BE49-F238E27FC236}">
                <a16:creationId xmlns:a16="http://schemas.microsoft.com/office/drawing/2014/main" id="{529D5106-FB2F-A5A6-616B-102872A3A51E}"/>
              </a:ext>
            </a:extLst>
          </p:cNvPr>
          <p:cNvSpPr txBox="1"/>
          <p:nvPr/>
        </p:nvSpPr>
        <p:spPr>
          <a:xfrm>
            <a:off x="1360009" y="1703958"/>
            <a:ext cx="372243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BE9BFC6B-137A-3352-2308-2AA7585C3B90}"/>
              </a:ext>
            </a:extLst>
          </p:cNvPr>
          <p:cNvSpPr/>
          <p:nvPr/>
        </p:nvSpPr>
        <p:spPr>
          <a:xfrm rot="10796393">
            <a:off x="1392274" y="1738350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34" name="CasellaDiTesto 60">
            <a:extLst>
              <a:ext uri="{FF2B5EF4-FFF2-40B4-BE49-F238E27FC236}">
                <a16:creationId xmlns:a16="http://schemas.microsoft.com/office/drawing/2014/main" id="{BF37B483-DE5B-D9BA-CC4E-951BE8982F1D}"/>
              </a:ext>
            </a:extLst>
          </p:cNvPr>
          <p:cNvSpPr txBox="1"/>
          <p:nvPr/>
        </p:nvSpPr>
        <p:spPr>
          <a:xfrm>
            <a:off x="1633133" y="1685218"/>
            <a:ext cx="521757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sellaDiTesto 61">
            <a:extLst>
              <a:ext uri="{FF2B5EF4-FFF2-40B4-BE49-F238E27FC236}">
                <a16:creationId xmlns:a16="http://schemas.microsoft.com/office/drawing/2014/main" id="{4E70542F-95C2-C431-C845-359A93AF8C5C}"/>
              </a:ext>
            </a:extLst>
          </p:cNvPr>
          <p:cNvSpPr txBox="1"/>
          <p:nvPr/>
        </p:nvSpPr>
        <p:spPr>
          <a:xfrm>
            <a:off x="3360999" y="1685218"/>
            <a:ext cx="336643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asellaDiTesto 63">
            <a:extLst>
              <a:ext uri="{FF2B5EF4-FFF2-40B4-BE49-F238E27FC236}">
                <a16:creationId xmlns:a16="http://schemas.microsoft.com/office/drawing/2014/main" id="{2DAD475D-3675-5392-5EC5-923E49553F20}"/>
              </a:ext>
            </a:extLst>
          </p:cNvPr>
          <p:cNvSpPr txBox="1"/>
          <p:nvPr/>
        </p:nvSpPr>
        <p:spPr>
          <a:xfrm>
            <a:off x="501105" y="989088"/>
            <a:ext cx="4797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              2nd field             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410C10CF-FA79-7350-AD06-7A538E4A8110}"/>
              </a:ext>
            </a:extLst>
          </p:cNvPr>
          <p:cNvSpPr/>
          <p:nvPr/>
        </p:nvSpPr>
        <p:spPr>
          <a:xfrm>
            <a:off x="138304" y="1028631"/>
            <a:ext cx="5216454" cy="179830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2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sp>
        <p:nvSpPr>
          <p:cNvPr id="40" name="CasellaDiTesto 10">
            <a:extLst>
              <a:ext uri="{FF2B5EF4-FFF2-40B4-BE49-F238E27FC236}">
                <a16:creationId xmlns:a16="http://schemas.microsoft.com/office/drawing/2014/main" id="{E3A9A994-0339-4223-CFD7-AC05C39E2F34}"/>
              </a:ext>
            </a:extLst>
          </p:cNvPr>
          <p:cNvSpPr txBox="1"/>
          <p:nvPr/>
        </p:nvSpPr>
        <p:spPr>
          <a:xfrm>
            <a:off x="1403217" y="634256"/>
            <a:ext cx="267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Immagine 16">
            <a:extLst>
              <a:ext uri="{FF2B5EF4-FFF2-40B4-BE49-F238E27FC236}">
                <a16:creationId xmlns:a16="http://schemas.microsoft.com/office/drawing/2014/main" id="{B85F841F-1086-5455-9C99-320DF9843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7" y="1251270"/>
            <a:ext cx="1458077" cy="1467263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:a16="http://schemas.microsoft.com/office/drawing/2014/main" id="{D467F136-6092-D2A4-0FCD-71D00A5F0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367" y="1251270"/>
            <a:ext cx="1458077" cy="1467263"/>
          </a:xfrm>
          <a:prstGeom prst="rect">
            <a:avLst/>
          </a:prstGeom>
        </p:spPr>
      </p:pic>
      <p:pic>
        <p:nvPicPr>
          <p:cNvPr id="14" name="Immagine 22">
            <a:extLst>
              <a:ext uri="{FF2B5EF4-FFF2-40B4-BE49-F238E27FC236}">
                <a16:creationId xmlns:a16="http://schemas.microsoft.com/office/drawing/2014/main" id="{A9B8CF6B-FB84-414D-77FE-B57C62F2A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11" y="1251270"/>
            <a:ext cx="1458077" cy="1467263"/>
          </a:xfrm>
          <a:prstGeom prst="rect">
            <a:avLst/>
          </a:prstGeom>
        </p:spPr>
      </p:pic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0A20B0F5-15F3-EF68-214D-D732C1DDD156}"/>
              </a:ext>
            </a:extLst>
          </p:cNvPr>
          <p:cNvSpPr txBox="1"/>
          <p:nvPr/>
        </p:nvSpPr>
        <p:spPr>
          <a:xfrm>
            <a:off x="2857031" y="1132581"/>
            <a:ext cx="65504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290°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4BA99070-97F8-4FA5-EE7D-6E6E1361EBD9}"/>
              </a:ext>
            </a:extLst>
          </p:cNvPr>
          <p:cNvSpPr/>
          <p:nvPr/>
        </p:nvSpPr>
        <p:spPr>
          <a:xfrm rot="6793751">
            <a:off x="2733673" y="1470567"/>
            <a:ext cx="223725" cy="584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7" name="Google Shape;374;p27">
            <a:extLst>
              <a:ext uri="{FF2B5EF4-FFF2-40B4-BE49-F238E27FC236}">
                <a16:creationId xmlns:a16="http://schemas.microsoft.com/office/drawing/2014/main" id="{4B83079A-1D11-7A67-FE63-D9F4047C89EC}"/>
              </a:ext>
            </a:extLst>
          </p:cNvPr>
          <p:cNvSpPr txBox="1"/>
          <p:nvPr/>
        </p:nvSpPr>
        <p:spPr>
          <a:xfrm>
            <a:off x="3655016" y="1795334"/>
            <a:ext cx="57875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180°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Google Shape;376;p27">
            <a:extLst>
              <a:ext uri="{FF2B5EF4-FFF2-40B4-BE49-F238E27FC236}">
                <a16:creationId xmlns:a16="http://schemas.microsoft.com/office/drawing/2014/main" id="{DD5D2605-10FF-C6C0-E61C-69DE2DAEB3CB}"/>
              </a:ext>
            </a:extLst>
          </p:cNvPr>
          <p:cNvSpPr/>
          <p:nvPr/>
        </p:nvSpPr>
        <p:spPr>
          <a:xfrm rot="21596393">
            <a:off x="3787401" y="1795426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6" name="Google Shape;373;p27">
            <a:extLst>
              <a:ext uri="{FF2B5EF4-FFF2-40B4-BE49-F238E27FC236}">
                <a16:creationId xmlns:a16="http://schemas.microsoft.com/office/drawing/2014/main" id="{529D5106-FB2F-A5A6-616B-102872A3A51E}"/>
              </a:ext>
            </a:extLst>
          </p:cNvPr>
          <p:cNvSpPr txBox="1"/>
          <p:nvPr/>
        </p:nvSpPr>
        <p:spPr>
          <a:xfrm>
            <a:off x="1360009" y="1703958"/>
            <a:ext cx="372243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BE9BFC6B-137A-3352-2308-2AA7585C3B90}"/>
              </a:ext>
            </a:extLst>
          </p:cNvPr>
          <p:cNvSpPr/>
          <p:nvPr/>
        </p:nvSpPr>
        <p:spPr>
          <a:xfrm rot="10796393">
            <a:off x="1392274" y="1738350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8" name="CasellaDiTesto 49">
            <a:extLst>
              <a:ext uri="{FF2B5EF4-FFF2-40B4-BE49-F238E27FC236}">
                <a16:creationId xmlns:a16="http://schemas.microsoft.com/office/drawing/2014/main" id="{116DB566-0CE3-AE06-66D5-84A6A3BE1634}"/>
              </a:ext>
            </a:extLst>
          </p:cNvPr>
          <p:cNvSpPr txBox="1"/>
          <p:nvPr/>
        </p:nvSpPr>
        <p:spPr>
          <a:xfrm>
            <a:off x="896762" y="2949704"/>
            <a:ext cx="214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Total 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60">
            <a:extLst>
              <a:ext uri="{FF2B5EF4-FFF2-40B4-BE49-F238E27FC236}">
                <a16:creationId xmlns:a16="http://schemas.microsoft.com/office/drawing/2014/main" id="{BF37B483-DE5B-D9BA-CC4E-951BE8982F1D}"/>
              </a:ext>
            </a:extLst>
          </p:cNvPr>
          <p:cNvSpPr txBox="1"/>
          <p:nvPr/>
        </p:nvSpPr>
        <p:spPr>
          <a:xfrm>
            <a:off x="1633133" y="1685218"/>
            <a:ext cx="521757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sellaDiTesto 61">
            <a:extLst>
              <a:ext uri="{FF2B5EF4-FFF2-40B4-BE49-F238E27FC236}">
                <a16:creationId xmlns:a16="http://schemas.microsoft.com/office/drawing/2014/main" id="{4E70542F-95C2-C431-C845-359A93AF8C5C}"/>
              </a:ext>
            </a:extLst>
          </p:cNvPr>
          <p:cNvSpPr txBox="1"/>
          <p:nvPr/>
        </p:nvSpPr>
        <p:spPr>
          <a:xfrm>
            <a:off x="3360999" y="1685218"/>
            <a:ext cx="336643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asellaDiTesto 63">
            <a:extLst>
              <a:ext uri="{FF2B5EF4-FFF2-40B4-BE49-F238E27FC236}">
                <a16:creationId xmlns:a16="http://schemas.microsoft.com/office/drawing/2014/main" id="{2DAD475D-3675-5392-5EC5-923E49553F20}"/>
              </a:ext>
            </a:extLst>
          </p:cNvPr>
          <p:cNvSpPr txBox="1"/>
          <p:nvPr/>
        </p:nvSpPr>
        <p:spPr>
          <a:xfrm>
            <a:off x="501105" y="989088"/>
            <a:ext cx="4797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              2nd field             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Immagine 26">
            <a:extLst>
              <a:ext uri="{FF2B5EF4-FFF2-40B4-BE49-F238E27FC236}">
                <a16:creationId xmlns:a16="http://schemas.microsoft.com/office/drawing/2014/main" id="{A8703824-E92B-91D2-7EF4-B259CD82F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733" y="3221661"/>
            <a:ext cx="1458077" cy="1467263"/>
          </a:xfrm>
          <a:prstGeom prst="rect">
            <a:avLst/>
          </a:prstGeom>
        </p:spPr>
      </p:pic>
      <p:sp>
        <p:nvSpPr>
          <p:cNvPr id="42" name="Rectangle 8">
            <a:extLst>
              <a:ext uri="{FF2B5EF4-FFF2-40B4-BE49-F238E27FC236}">
                <a16:creationId xmlns:a16="http://schemas.microsoft.com/office/drawing/2014/main" id="{410C10CF-FA79-7350-AD06-7A538E4A8110}"/>
              </a:ext>
            </a:extLst>
          </p:cNvPr>
          <p:cNvSpPr/>
          <p:nvPr/>
        </p:nvSpPr>
        <p:spPr>
          <a:xfrm>
            <a:off x="138304" y="1028631"/>
            <a:ext cx="5216454" cy="179830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5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sp>
        <p:nvSpPr>
          <p:cNvPr id="40" name="CasellaDiTesto 10">
            <a:extLst>
              <a:ext uri="{FF2B5EF4-FFF2-40B4-BE49-F238E27FC236}">
                <a16:creationId xmlns:a16="http://schemas.microsoft.com/office/drawing/2014/main" id="{E3A9A994-0339-4223-CFD7-AC05C39E2F34}"/>
              </a:ext>
            </a:extLst>
          </p:cNvPr>
          <p:cNvSpPr txBox="1"/>
          <p:nvPr/>
        </p:nvSpPr>
        <p:spPr>
          <a:xfrm>
            <a:off x="1403217" y="634256"/>
            <a:ext cx="267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50631D4-EF44-6BF1-8A08-CE875779C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24" y="3222948"/>
            <a:ext cx="1389903" cy="1463748"/>
          </a:xfrm>
          <a:prstGeom prst="rect">
            <a:avLst/>
          </a:prstGeom>
        </p:spPr>
      </p:pic>
      <p:sp>
        <p:nvSpPr>
          <p:cNvPr id="3" name="Google Shape;517;p32">
            <a:extLst>
              <a:ext uri="{FF2B5EF4-FFF2-40B4-BE49-F238E27FC236}">
                <a16:creationId xmlns:a16="http://schemas.microsoft.com/office/drawing/2014/main" id="{8423C818-AF95-DC9D-88D3-7DC8AA3FC5B0}"/>
              </a:ext>
            </a:extLst>
          </p:cNvPr>
          <p:cNvSpPr txBox="1"/>
          <p:nvPr/>
        </p:nvSpPr>
        <p:spPr>
          <a:xfrm>
            <a:off x="2993608" y="2816421"/>
            <a:ext cx="5742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 dirty="0">
                <a:solidFill>
                  <a:srgbClr val="2DF4F4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CTV</a:t>
            </a:r>
            <a:endParaRPr lang="it-IT" sz="1400" b="1" dirty="0">
              <a:solidFill>
                <a:srgbClr val="2DF4F4"/>
              </a:solidFill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5" name="Google Shape;519;p32">
            <a:extLst>
              <a:ext uri="{FF2B5EF4-FFF2-40B4-BE49-F238E27FC236}">
                <a16:creationId xmlns:a16="http://schemas.microsoft.com/office/drawing/2014/main" id="{5F3B127F-B14E-7A94-9D69-75FD9789B13D}"/>
              </a:ext>
            </a:extLst>
          </p:cNvPr>
          <p:cNvSpPr txBox="1"/>
          <p:nvPr/>
        </p:nvSpPr>
        <p:spPr>
          <a:xfrm>
            <a:off x="3567897" y="2780171"/>
            <a:ext cx="162524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5 cm </a:t>
            </a:r>
            <a:r>
              <a:rPr lang="it-IT" sz="1400" b="1" dirty="0" err="1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dilated</a:t>
            </a:r>
            <a:r>
              <a:rPr lang="it-IT" sz="1400" b="1" dirty="0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CTV</a:t>
            </a:r>
          </a:p>
        </p:txBody>
      </p:sp>
      <p:cxnSp>
        <p:nvCxnSpPr>
          <p:cNvPr id="7" name="Google Shape;516;p32">
            <a:extLst>
              <a:ext uri="{FF2B5EF4-FFF2-40B4-BE49-F238E27FC236}">
                <a16:creationId xmlns:a16="http://schemas.microsoft.com/office/drawing/2014/main" id="{74B10731-1060-0E1F-8F57-7E578C0E6358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280753" y="3216500"/>
            <a:ext cx="440898" cy="736860"/>
          </a:xfrm>
          <a:prstGeom prst="straightConnector1">
            <a:avLst/>
          </a:prstGeom>
          <a:noFill/>
          <a:ln w="19050" cap="flat" cmpd="sng">
            <a:solidFill>
              <a:srgbClr val="18DFD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" name="Google Shape;518;p32">
            <a:extLst>
              <a:ext uri="{FF2B5EF4-FFF2-40B4-BE49-F238E27FC236}">
                <a16:creationId xmlns:a16="http://schemas.microsoft.com/office/drawing/2014/main" id="{275B0AD4-BADB-2E8A-8375-E73858B0AC38}"/>
              </a:ext>
            </a:extLst>
          </p:cNvPr>
          <p:cNvCxnSpPr>
            <a:cxnSpLocks/>
          </p:cNvCxnSpPr>
          <p:nvPr/>
        </p:nvCxnSpPr>
        <p:spPr>
          <a:xfrm flipV="1">
            <a:off x="3947954" y="3096199"/>
            <a:ext cx="99316" cy="579796"/>
          </a:xfrm>
          <a:prstGeom prst="straightConnector1">
            <a:avLst/>
          </a:prstGeom>
          <a:noFill/>
          <a:ln w="19050" cap="flat" cmpd="sng">
            <a:solidFill>
              <a:srgbClr val="E6151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Immagine 16">
            <a:extLst>
              <a:ext uri="{FF2B5EF4-FFF2-40B4-BE49-F238E27FC236}">
                <a16:creationId xmlns:a16="http://schemas.microsoft.com/office/drawing/2014/main" id="{B85F841F-1086-5455-9C99-320DF984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77" y="1251270"/>
            <a:ext cx="1458077" cy="1467263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:a16="http://schemas.microsoft.com/office/drawing/2014/main" id="{D467F136-6092-D2A4-0FCD-71D00A5F0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367" y="1251270"/>
            <a:ext cx="1458077" cy="1467263"/>
          </a:xfrm>
          <a:prstGeom prst="rect">
            <a:avLst/>
          </a:prstGeom>
        </p:spPr>
      </p:pic>
      <p:pic>
        <p:nvPicPr>
          <p:cNvPr id="14" name="Immagine 22">
            <a:extLst>
              <a:ext uri="{FF2B5EF4-FFF2-40B4-BE49-F238E27FC236}">
                <a16:creationId xmlns:a16="http://schemas.microsoft.com/office/drawing/2014/main" id="{A9B8CF6B-FB84-414D-77FE-B57C62F2A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11" y="1251270"/>
            <a:ext cx="1458077" cy="1467263"/>
          </a:xfrm>
          <a:prstGeom prst="rect">
            <a:avLst/>
          </a:prstGeom>
        </p:spPr>
      </p:pic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0A20B0F5-15F3-EF68-214D-D732C1DDD156}"/>
              </a:ext>
            </a:extLst>
          </p:cNvPr>
          <p:cNvSpPr txBox="1"/>
          <p:nvPr/>
        </p:nvSpPr>
        <p:spPr>
          <a:xfrm>
            <a:off x="2857031" y="1132581"/>
            <a:ext cx="65504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290°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4BA99070-97F8-4FA5-EE7D-6E6E1361EBD9}"/>
              </a:ext>
            </a:extLst>
          </p:cNvPr>
          <p:cNvSpPr/>
          <p:nvPr/>
        </p:nvSpPr>
        <p:spPr>
          <a:xfrm rot="6793751">
            <a:off x="2733673" y="1470567"/>
            <a:ext cx="223725" cy="584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7" name="Google Shape;374;p27">
            <a:extLst>
              <a:ext uri="{FF2B5EF4-FFF2-40B4-BE49-F238E27FC236}">
                <a16:creationId xmlns:a16="http://schemas.microsoft.com/office/drawing/2014/main" id="{4B83079A-1D11-7A67-FE63-D9F4047C89EC}"/>
              </a:ext>
            </a:extLst>
          </p:cNvPr>
          <p:cNvSpPr txBox="1"/>
          <p:nvPr/>
        </p:nvSpPr>
        <p:spPr>
          <a:xfrm>
            <a:off x="3655016" y="1795334"/>
            <a:ext cx="57875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180°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Google Shape;376;p27">
            <a:extLst>
              <a:ext uri="{FF2B5EF4-FFF2-40B4-BE49-F238E27FC236}">
                <a16:creationId xmlns:a16="http://schemas.microsoft.com/office/drawing/2014/main" id="{DD5D2605-10FF-C6C0-E61C-69DE2DAEB3CB}"/>
              </a:ext>
            </a:extLst>
          </p:cNvPr>
          <p:cNvSpPr/>
          <p:nvPr/>
        </p:nvSpPr>
        <p:spPr>
          <a:xfrm rot="21596393">
            <a:off x="3787401" y="1795426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6" name="Google Shape;373;p27">
            <a:extLst>
              <a:ext uri="{FF2B5EF4-FFF2-40B4-BE49-F238E27FC236}">
                <a16:creationId xmlns:a16="http://schemas.microsoft.com/office/drawing/2014/main" id="{529D5106-FB2F-A5A6-616B-102872A3A51E}"/>
              </a:ext>
            </a:extLst>
          </p:cNvPr>
          <p:cNvSpPr txBox="1"/>
          <p:nvPr/>
        </p:nvSpPr>
        <p:spPr>
          <a:xfrm>
            <a:off x="1360009" y="1703958"/>
            <a:ext cx="372243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BE9BFC6B-137A-3352-2308-2AA7585C3B90}"/>
              </a:ext>
            </a:extLst>
          </p:cNvPr>
          <p:cNvSpPr/>
          <p:nvPr/>
        </p:nvSpPr>
        <p:spPr>
          <a:xfrm rot="10796393">
            <a:off x="1392274" y="1738350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8" name="CasellaDiTesto 49">
            <a:extLst>
              <a:ext uri="{FF2B5EF4-FFF2-40B4-BE49-F238E27FC236}">
                <a16:creationId xmlns:a16="http://schemas.microsoft.com/office/drawing/2014/main" id="{116DB566-0CE3-AE06-66D5-84A6A3BE1634}"/>
              </a:ext>
            </a:extLst>
          </p:cNvPr>
          <p:cNvSpPr txBox="1"/>
          <p:nvPr/>
        </p:nvSpPr>
        <p:spPr>
          <a:xfrm>
            <a:off x="896762" y="2949704"/>
            <a:ext cx="214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Total 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60">
            <a:extLst>
              <a:ext uri="{FF2B5EF4-FFF2-40B4-BE49-F238E27FC236}">
                <a16:creationId xmlns:a16="http://schemas.microsoft.com/office/drawing/2014/main" id="{BF37B483-DE5B-D9BA-CC4E-951BE8982F1D}"/>
              </a:ext>
            </a:extLst>
          </p:cNvPr>
          <p:cNvSpPr txBox="1"/>
          <p:nvPr/>
        </p:nvSpPr>
        <p:spPr>
          <a:xfrm>
            <a:off x="1633133" y="1685218"/>
            <a:ext cx="521757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sellaDiTesto 61">
            <a:extLst>
              <a:ext uri="{FF2B5EF4-FFF2-40B4-BE49-F238E27FC236}">
                <a16:creationId xmlns:a16="http://schemas.microsoft.com/office/drawing/2014/main" id="{4E70542F-95C2-C431-C845-359A93AF8C5C}"/>
              </a:ext>
            </a:extLst>
          </p:cNvPr>
          <p:cNvSpPr txBox="1"/>
          <p:nvPr/>
        </p:nvSpPr>
        <p:spPr>
          <a:xfrm>
            <a:off x="3360999" y="1685218"/>
            <a:ext cx="336643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asellaDiTesto 63">
            <a:extLst>
              <a:ext uri="{FF2B5EF4-FFF2-40B4-BE49-F238E27FC236}">
                <a16:creationId xmlns:a16="http://schemas.microsoft.com/office/drawing/2014/main" id="{2DAD475D-3675-5392-5EC5-923E49553F20}"/>
              </a:ext>
            </a:extLst>
          </p:cNvPr>
          <p:cNvSpPr txBox="1"/>
          <p:nvPr/>
        </p:nvSpPr>
        <p:spPr>
          <a:xfrm>
            <a:off x="501105" y="989088"/>
            <a:ext cx="4797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              2nd field             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Immagine 26">
            <a:extLst>
              <a:ext uri="{FF2B5EF4-FFF2-40B4-BE49-F238E27FC236}">
                <a16:creationId xmlns:a16="http://schemas.microsoft.com/office/drawing/2014/main" id="{A8703824-E92B-91D2-7EF4-B259CD82F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733" y="3221661"/>
            <a:ext cx="1458077" cy="1467263"/>
          </a:xfrm>
          <a:prstGeom prst="rect">
            <a:avLst/>
          </a:prstGeom>
        </p:spPr>
      </p:pic>
      <p:sp>
        <p:nvSpPr>
          <p:cNvPr id="42" name="Rectangle 8">
            <a:extLst>
              <a:ext uri="{FF2B5EF4-FFF2-40B4-BE49-F238E27FC236}">
                <a16:creationId xmlns:a16="http://schemas.microsoft.com/office/drawing/2014/main" id="{410C10CF-FA79-7350-AD06-7A538E4A8110}"/>
              </a:ext>
            </a:extLst>
          </p:cNvPr>
          <p:cNvSpPr/>
          <p:nvPr/>
        </p:nvSpPr>
        <p:spPr>
          <a:xfrm>
            <a:off x="138304" y="1028631"/>
            <a:ext cx="5216454" cy="179830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6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A85DEE5D-BBF3-9C3A-1AA0-0A230586549B}"/>
              </a:ext>
            </a:extLst>
          </p:cNvPr>
          <p:cNvGrpSpPr/>
          <p:nvPr/>
        </p:nvGrpSpPr>
        <p:grpSpPr>
          <a:xfrm>
            <a:off x="5493916" y="617188"/>
            <a:ext cx="3195365" cy="2874874"/>
            <a:chOff x="4607240" y="1648942"/>
            <a:chExt cx="3143716" cy="3041334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B7065C4-75D3-A3EB-7262-08E1A5FA037F}"/>
                </a:ext>
              </a:extLst>
            </p:cNvPr>
            <p:cNvSpPr txBox="1"/>
            <p:nvPr/>
          </p:nvSpPr>
          <p:spPr>
            <a:xfrm>
              <a:off x="5077927" y="1648942"/>
              <a:ext cx="26730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rgbClr val="00B05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rPr>
                <a:t>AVH - </a:t>
              </a:r>
              <a:r>
                <a:rPr lang="it-IT" sz="1600" b="1" dirty="0" err="1">
                  <a:solidFill>
                    <a:srgbClr val="00B05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rPr>
                <a:t>Patient</a:t>
              </a:r>
              <a:r>
                <a:rPr lang="it-IT" sz="1600" b="1" dirty="0">
                  <a:solidFill>
                    <a:srgbClr val="00B05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rPr>
                <a:t> 005C </a:t>
              </a:r>
              <a:endParaRPr lang="en-GB" sz="1600" dirty="0">
                <a:solidFill>
                  <a:srgbClr val="00B05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5AC1981-3840-3383-253D-D3C297760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436" t="22374" r="27273" b="44512"/>
            <a:stretch/>
          </p:blipFill>
          <p:spPr>
            <a:xfrm>
              <a:off x="5050265" y="1971812"/>
              <a:ext cx="2692989" cy="2366057"/>
            </a:xfrm>
            <a:prstGeom prst="rect">
              <a:avLst/>
            </a:prstGeom>
          </p:spPr>
        </p:pic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2AFDDE5C-299B-FD36-98C9-9995D6845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3964" y="3515950"/>
              <a:ext cx="531741" cy="6155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oogle Shape;517;p32">
              <a:extLst>
                <a:ext uri="{FF2B5EF4-FFF2-40B4-BE49-F238E27FC236}">
                  <a16:creationId xmlns:a16="http://schemas.microsoft.com/office/drawing/2014/main" id="{52CEB3B4-3441-ED6D-2F70-126F6F992565}"/>
                </a:ext>
              </a:extLst>
            </p:cNvPr>
            <p:cNvSpPr txBox="1"/>
            <p:nvPr/>
          </p:nvSpPr>
          <p:spPr>
            <a:xfrm>
              <a:off x="6405771" y="2874048"/>
              <a:ext cx="1276300" cy="584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same activity level</a:t>
              </a:r>
              <a:endParaRPr lang="it-IT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endParaRP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B1326E42-619A-30BA-0F47-728FAB3F586F}"/>
                </a:ext>
              </a:extLst>
            </p:cNvPr>
            <p:cNvCxnSpPr>
              <a:cxnSpLocks/>
            </p:cNvCxnSpPr>
            <p:nvPr/>
          </p:nvCxnSpPr>
          <p:spPr>
            <a:xfrm>
              <a:off x="6177665" y="2297474"/>
              <a:ext cx="504339" cy="70034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0541CAD6-048B-1C63-AC07-DC9B642CAF78}"/>
                </a:ext>
              </a:extLst>
            </p:cNvPr>
            <p:cNvSpPr/>
            <p:nvPr/>
          </p:nvSpPr>
          <p:spPr>
            <a:xfrm>
              <a:off x="6503356" y="3021077"/>
              <a:ext cx="1086933" cy="43200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A5B1EB63-3B26-931D-3FE2-996938C19610}"/>
                </a:ext>
              </a:extLst>
            </p:cNvPr>
            <p:cNvSpPr/>
            <p:nvPr/>
          </p:nvSpPr>
          <p:spPr>
            <a:xfrm>
              <a:off x="4917259" y="1905842"/>
              <a:ext cx="145355" cy="2432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Google Shape;517;p32">
              <a:extLst>
                <a:ext uri="{FF2B5EF4-FFF2-40B4-BE49-F238E27FC236}">
                  <a16:creationId xmlns:a16="http://schemas.microsoft.com/office/drawing/2014/main" id="{C901C8EA-6652-006A-DADE-1CA5C1D07C63}"/>
                </a:ext>
              </a:extLst>
            </p:cNvPr>
            <p:cNvSpPr txBox="1"/>
            <p:nvPr/>
          </p:nvSpPr>
          <p:spPr>
            <a:xfrm>
              <a:off x="4607240" y="3885924"/>
              <a:ext cx="676497" cy="514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2%</a:t>
              </a:r>
              <a:endParaRPr lang="it-IT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endParaRPr>
            </a:p>
          </p:txBody>
        </p:sp>
        <p:sp>
          <p:nvSpPr>
            <p:cNvPr id="23" name="Google Shape;517;p32">
              <a:extLst>
                <a:ext uri="{FF2B5EF4-FFF2-40B4-BE49-F238E27FC236}">
                  <a16:creationId xmlns:a16="http://schemas.microsoft.com/office/drawing/2014/main" id="{FA240A7B-5E9D-063C-1BF4-B7A40ED9C6D5}"/>
                </a:ext>
              </a:extLst>
            </p:cNvPr>
            <p:cNvSpPr txBox="1"/>
            <p:nvPr/>
          </p:nvSpPr>
          <p:spPr>
            <a:xfrm>
              <a:off x="4607240" y="2037613"/>
              <a:ext cx="856340" cy="468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95%</a:t>
              </a:r>
            </a:p>
          </p:txBody>
        </p:sp>
        <p:sp>
          <p:nvSpPr>
            <p:cNvPr id="24" name="Google Shape;142;p17">
              <a:extLst>
                <a:ext uri="{FF2B5EF4-FFF2-40B4-BE49-F238E27FC236}">
                  <a16:creationId xmlns:a16="http://schemas.microsoft.com/office/drawing/2014/main" id="{59DBBE73-D6E5-22F4-46D5-B77AAEB2A5C4}"/>
                </a:ext>
              </a:extLst>
            </p:cNvPr>
            <p:cNvSpPr txBox="1"/>
            <p:nvPr/>
          </p:nvSpPr>
          <p:spPr>
            <a:xfrm rot="16200000">
              <a:off x="4183744" y="2996384"/>
              <a:ext cx="1498832" cy="438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Roboto"/>
                </a:rPr>
                <a:t>Volume </a:t>
              </a:r>
              <a:r>
                <a:rPr lang="it-IT" sz="1200" b="1" dirty="0" err="1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Roboto"/>
                </a:rPr>
                <a:t>fraction</a:t>
              </a:r>
              <a:endParaRPr lang="en-GB" sz="1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Roboto"/>
              </a:endParaRPr>
            </a:p>
          </p:txBody>
        </p:sp>
        <p:sp>
          <p:nvSpPr>
            <p:cNvPr id="30" name="Google Shape;142;p17">
              <a:extLst>
                <a:ext uri="{FF2B5EF4-FFF2-40B4-BE49-F238E27FC236}">
                  <a16:creationId xmlns:a16="http://schemas.microsoft.com/office/drawing/2014/main" id="{FC0D2AF7-9106-4F8C-A43B-92779A7A4970}"/>
                </a:ext>
              </a:extLst>
            </p:cNvPr>
            <p:cNvSpPr txBox="1"/>
            <p:nvPr/>
          </p:nvSpPr>
          <p:spPr>
            <a:xfrm>
              <a:off x="5310973" y="4249120"/>
              <a:ext cx="2216809" cy="4411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  <a:sym typeface="Roboto"/>
                </a:rPr>
                <a:t>Activity threshold [counts]</a:t>
              </a:r>
              <a:endParaRPr sz="1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Roboto"/>
              </a:endParaRPr>
            </a:p>
          </p:txBody>
        </p:sp>
      </p:grpSp>
      <p:sp>
        <p:nvSpPr>
          <p:cNvPr id="40" name="CasellaDiTesto 10">
            <a:extLst>
              <a:ext uri="{FF2B5EF4-FFF2-40B4-BE49-F238E27FC236}">
                <a16:creationId xmlns:a16="http://schemas.microsoft.com/office/drawing/2014/main" id="{E3A9A994-0339-4223-CFD7-AC05C39E2F34}"/>
              </a:ext>
            </a:extLst>
          </p:cNvPr>
          <p:cNvSpPr txBox="1"/>
          <p:nvPr/>
        </p:nvSpPr>
        <p:spPr>
          <a:xfrm>
            <a:off x="1403217" y="634256"/>
            <a:ext cx="267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50631D4-EF44-6BF1-8A08-CE875779C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24" y="3222948"/>
            <a:ext cx="1389903" cy="1463748"/>
          </a:xfrm>
          <a:prstGeom prst="rect">
            <a:avLst/>
          </a:prstGeom>
        </p:spPr>
      </p:pic>
      <p:sp>
        <p:nvSpPr>
          <p:cNvPr id="3" name="Google Shape;517;p32">
            <a:extLst>
              <a:ext uri="{FF2B5EF4-FFF2-40B4-BE49-F238E27FC236}">
                <a16:creationId xmlns:a16="http://schemas.microsoft.com/office/drawing/2014/main" id="{8423C818-AF95-DC9D-88D3-7DC8AA3FC5B0}"/>
              </a:ext>
            </a:extLst>
          </p:cNvPr>
          <p:cNvSpPr txBox="1"/>
          <p:nvPr/>
        </p:nvSpPr>
        <p:spPr>
          <a:xfrm>
            <a:off x="2993608" y="2816421"/>
            <a:ext cx="57428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b="1" dirty="0">
                <a:solidFill>
                  <a:srgbClr val="2DF4F4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CTV</a:t>
            </a:r>
            <a:endParaRPr lang="it-IT" sz="1400" b="1" dirty="0">
              <a:solidFill>
                <a:srgbClr val="2DF4F4"/>
              </a:solidFill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5" name="Google Shape;519;p32">
            <a:extLst>
              <a:ext uri="{FF2B5EF4-FFF2-40B4-BE49-F238E27FC236}">
                <a16:creationId xmlns:a16="http://schemas.microsoft.com/office/drawing/2014/main" id="{5F3B127F-B14E-7A94-9D69-75FD9789B13D}"/>
              </a:ext>
            </a:extLst>
          </p:cNvPr>
          <p:cNvSpPr txBox="1"/>
          <p:nvPr/>
        </p:nvSpPr>
        <p:spPr>
          <a:xfrm>
            <a:off x="3567897" y="2780171"/>
            <a:ext cx="1625247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dirty="0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5 cm </a:t>
            </a:r>
            <a:r>
              <a:rPr lang="it-IT" sz="1400" b="1" dirty="0" err="1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dilated</a:t>
            </a:r>
            <a:r>
              <a:rPr lang="it-IT" sz="1400" b="1" dirty="0">
                <a:solidFill>
                  <a:srgbClr val="E61515"/>
                </a:solidFill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CTV</a:t>
            </a:r>
          </a:p>
        </p:txBody>
      </p:sp>
      <p:cxnSp>
        <p:nvCxnSpPr>
          <p:cNvPr id="7" name="Google Shape;516;p32">
            <a:extLst>
              <a:ext uri="{FF2B5EF4-FFF2-40B4-BE49-F238E27FC236}">
                <a16:creationId xmlns:a16="http://schemas.microsoft.com/office/drawing/2014/main" id="{74B10731-1060-0E1F-8F57-7E578C0E6358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3280753" y="3216500"/>
            <a:ext cx="440898" cy="736860"/>
          </a:xfrm>
          <a:prstGeom prst="straightConnector1">
            <a:avLst/>
          </a:prstGeom>
          <a:noFill/>
          <a:ln w="19050" cap="flat" cmpd="sng">
            <a:solidFill>
              <a:srgbClr val="18DFDF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9" name="Google Shape;518;p32">
            <a:extLst>
              <a:ext uri="{FF2B5EF4-FFF2-40B4-BE49-F238E27FC236}">
                <a16:creationId xmlns:a16="http://schemas.microsoft.com/office/drawing/2014/main" id="{275B0AD4-BADB-2E8A-8375-E73858B0AC38}"/>
              </a:ext>
            </a:extLst>
          </p:cNvPr>
          <p:cNvCxnSpPr>
            <a:cxnSpLocks/>
          </p:cNvCxnSpPr>
          <p:nvPr/>
        </p:nvCxnSpPr>
        <p:spPr>
          <a:xfrm flipV="1">
            <a:off x="3947954" y="3096199"/>
            <a:ext cx="99316" cy="579796"/>
          </a:xfrm>
          <a:prstGeom prst="straightConnector1">
            <a:avLst/>
          </a:prstGeom>
          <a:noFill/>
          <a:ln w="19050" cap="flat" cmpd="sng">
            <a:solidFill>
              <a:srgbClr val="E6151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" name="Immagine 16">
            <a:extLst>
              <a:ext uri="{FF2B5EF4-FFF2-40B4-BE49-F238E27FC236}">
                <a16:creationId xmlns:a16="http://schemas.microsoft.com/office/drawing/2014/main" id="{B85F841F-1086-5455-9C99-320DF9843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77" y="1251270"/>
            <a:ext cx="1458077" cy="1467263"/>
          </a:xfrm>
          <a:prstGeom prst="rect">
            <a:avLst/>
          </a:prstGeom>
        </p:spPr>
      </p:pic>
      <p:pic>
        <p:nvPicPr>
          <p:cNvPr id="8" name="Immagine 20">
            <a:extLst>
              <a:ext uri="{FF2B5EF4-FFF2-40B4-BE49-F238E27FC236}">
                <a16:creationId xmlns:a16="http://schemas.microsoft.com/office/drawing/2014/main" id="{D467F136-6092-D2A4-0FCD-71D00A5F0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5367" y="1251270"/>
            <a:ext cx="1458077" cy="1467263"/>
          </a:xfrm>
          <a:prstGeom prst="rect">
            <a:avLst/>
          </a:prstGeom>
        </p:spPr>
      </p:pic>
      <p:pic>
        <p:nvPicPr>
          <p:cNvPr id="14" name="Immagine 22">
            <a:extLst>
              <a:ext uri="{FF2B5EF4-FFF2-40B4-BE49-F238E27FC236}">
                <a16:creationId xmlns:a16="http://schemas.microsoft.com/office/drawing/2014/main" id="{A9B8CF6B-FB84-414D-77FE-B57C62F2A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311" y="1251270"/>
            <a:ext cx="1458077" cy="1467263"/>
          </a:xfrm>
          <a:prstGeom prst="rect">
            <a:avLst/>
          </a:prstGeom>
        </p:spPr>
      </p:pic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0A20B0F5-15F3-EF68-214D-D732C1DDD156}"/>
              </a:ext>
            </a:extLst>
          </p:cNvPr>
          <p:cNvSpPr txBox="1"/>
          <p:nvPr/>
        </p:nvSpPr>
        <p:spPr>
          <a:xfrm>
            <a:off x="2857031" y="1132581"/>
            <a:ext cx="65504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290°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4BA99070-97F8-4FA5-EE7D-6E6E1361EBD9}"/>
              </a:ext>
            </a:extLst>
          </p:cNvPr>
          <p:cNvSpPr/>
          <p:nvPr/>
        </p:nvSpPr>
        <p:spPr>
          <a:xfrm rot="6793751">
            <a:off x="2733673" y="1470567"/>
            <a:ext cx="223725" cy="584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7" name="Google Shape;374;p27">
            <a:extLst>
              <a:ext uri="{FF2B5EF4-FFF2-40B4-BE49-F238E27FC236}">
                <a16:creationId xmlns:a16="http://schemas.microsoft.com/office/drawing/2014/main" id="{4B83079A-1D11-7A67-FE63-D9F4047C89EC}"/>
              </a:ext>
            </a:extLst>
          </p:cNvPr>
          <p:cNvSpPr txBox="1"/>
          <p:nvPr/>
        </p:nvSpPr>
        <p:spPr>
          <a:xfrm>
            <a:off x="3655016" y="1795334"/>
            <a:ext cx="578752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180°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Google Shape;376;p27">
            <a:extLst>
              <a:ext uri="{FF2B5EF4-FFF2-40B4-BE49-F238E27FC236}">
                <a16:creationId xmlns:a16="http://schemas.microsoft.com/office/drawing/2014/main" id="{DD5D2605-10FF-C6C0-E61C-69DE2DAEB3CB}"/>
              </a:ext>
            </a:extLst>
          </p:cNvPr>
          <p:cNvSpPr/>
          <p:nvPr/>
        </p:nvSpPr>
        <p:spPr>
          <a:xfrm rot="21596393">
            <a:off x="3787401" y="1795426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6" name="Google Shape;373;p27">
            <a:extLst>
              <a:ext uri="{FF2B5EF4-FFF2-40B4-BE49-F238E27FC236}">
                <a16:creationId xmlns:a16="http://schemas.microsoft.com/office/drawing/2014/main" id="{529D5106-FB2F-A5A6-616B-102872A3A51E}"/>
              </a:ext>
            </a:extLst>
          </p:cNvPr>
          <p:cNvSpPr txBox="1"/>
          <p:nvPr/>
        </p:nvSpPr>
        <p:spPr>
          <a:xfrm>
            <a:off x="1360009" y="1703958"/>
            <a:ext cx="372243" cy="39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FF0000"/>
                </a:solidFill>
                <a:latin typeface="+mn-lt"/>
              </a:rPr>
              <a:t>0°</a:t>
            </a:r>
            <a:endParaRPr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Google Shape;378;p27">
            <a:extLst>
              <a:ext uri="{FF2B5EF4-FFF2-40B4-BE49-F238E27FC236}">
                <a16:creationId xmlns:a16="http://schemas.microsoft.com/office/drawing/2014/main" id="{BE9BFC6B-137A-3352-2308-2AA7585C3B90}"/>
              </a:ext>
            </a:extLst>
          </p:cNvPr>
          <p:cNvSpPr/>
          <p:nvPr/>
        </p:nvSpPr>
        <p:spPr>
          <a:xfrm rot="10796393">
            <a:off x="1392274" y="1738350"/>
            <a:ext cx="250705" cy="660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28" name="CasellaDiTesto 49">
            <a:extLst>
              <a:ext uri="{FF2B5EF4-FFF2-40B4-BE49-F238E27FC236}">
                <a16:creationId xmlns:a16="http://schemas.microsoft.com/office/drawing/2014/main" id="{116DB566-0CE3-AE06-66D5-84A6A3BE1634}"/>
              </a:ext>
            </a:extLst>
          </p:cNvPr>
          <p:cNvSpPr txBox="1"/>
          <p:nvPr/>
        </p:nvSpPr>
        <p:spPr>
          <a:xfrm>
            <a:off x="896762" y="2949704"/>
            <a:ext cx="21497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b="1" dirty="0">
                <a:solidFill>
                  <a:srgbClr val="00B050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Total 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60">
            <a:extLst>
              <a:ext uri="{FF2B5EF4-FFF2-40B4-BE49-F238E27FC236}">
                <a16:creationId xmlns:a16="http://schemas.microsoft.com/office/drawing/2014/main" id="{BF37B483-DE5B-D9BA-CC4E-951BE8982F1D}"/>
              </a:ext>
            </a:extLst>
          </p:cNvPr>
          <p:cNvSpPr txBox="1"/>
          <p:nvPr/>
        </p:nvSpPr>
        <p:spPr>
          <a:xfrm>
            <a:off x="1633133" y="1685218"/>
            <a:ext cx="521757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CasellaDiTesto 61">
            <a:extLst>
              <a:ext uri="{FF2B5EF4-FFF2-40B4-BE49-F238E27FC236}">
                <a16:creationId xmlns:a16="http://schemas.microsoft.com/office/drawing/2014/main" id="{4E70542F-95C2-C431-C845-359A93AF8C5C}"/>
              </a:ext>
            </a:extLst>
          </p:cNvPr>
          <p:cNvSpPr txBox="1"/>
          <p:nvPr/>
        </p:nvSpPr>
        <p:spPr>
          <a:xfrm>
            <a:off x="3360999" y="1685218"/>
            <a:ext cx="336643" cy="3614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+</a:t>
            </a:r>
            <a:endParaRPr lang="en-GB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CasellaDiTesto 63">
            <a:extLst>
              <a:ext uri="{FF2B5EF4-FFF2-40B4-BE49-F238E27FC236}">
                <a16:creationId xmlns:a16="http://schemas.microsoft.com/office/drawing/2014/main" id="{2DAD475D-3675-5392-5EC5-923E49553F20}"/>
              </a:ext>
            </a:extLst>
          </p:cNvPr>
          <p:cNvSpPr txBox="1"/>
          <p:nvPr/>
        </p:nvSpPr>
        <p:spPr>
          <a:xfrm>
            <a:off x="501105" y="989088"/>
            <a:ext cx="4797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              2nd field             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7" name="Immagine 26">
            <a:extLst>
              <a:ext uri="{FF2B5EF4-FFF2-40B4-BE49-F238E27FC236}">
                <a16:creationId xmlns:a16="http://schemas.microsoft.com/office/drawing/2014/main" id="{A8703824-E92B-91D2-7EF4-B259CD82F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733" y="3221661"/>
            <a:ext cx="1458077" cy="1467263"/>
          </a:xfrm>
          <a:prstGeom prst="rect">
            <a:avLst/>
          </a:prstGeom>
        </p:spPr>
      </p:pic>
      <p:sp>
        <p:nvSpPr>
          <p:cNvPr id="42" name="Rectangle 8">
            <a:extLst>
              <a:ext uri="{FF2B5EF4-FFF2-40B4-BE49-F238E27FC236}">
                <a16:creationId xmlns:a16="http://schemas.microsoft.com/office/drawing/2014/main" id="{410C10CF-FA79-7350-AD06-7A538E4A8110}"/>
              </a:ext>
            </a:extLst>
          </p:cNvPr>
          <p:cNvSpPr/>
          <p:nvPr/>
        </p:nvSpPr>
        <p:spPr>
          <a:xfrm>
            <a:off x="138304" y="1028631"/>
            <a:ext cx="5216454" cy="1798306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78CD171C-CBEE-689C-0BFE-8701DB9C04B2}"/>
              </a:ext>
            </a:extLst>
          </p:cNvPr>
          <p:cNvSpPr txBox="1"/>
          <p:nvPr/>
        </p:nvSpPr>
        <p:spPr>
          <a:xfrm>
            <a:off x="4670656" y="3364381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b="1" dirty="0">
                <a:cs typeface="Arial"/>
              </a:rPr>
              <a:t>Evaluation of the capability to identify the CTV from the background </a:t>
            </a:r>
            <a:r>
              <a:rPr lang="en-US" sz="1400" dirty="0">
                <a:cs typeface="Arial"/>
              </a:rPr>
              <a:t>(ROI around CTV within 5 cm = dilated CTV) by setting an activity threshold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Considering the </a:t>
            </a:r>
            <a:r>
              <a:rPr lang="en-US" sz="1400" b="1" dirty="0">
                <a:cs typeface="Arial"/>
              </a:rPr>
              <a:t>activity threshold corresponding to the 95% of the CTV</a:t>
            </a:r>
            <a:r>
              <a:rPr lang="en-US" sz="1400" dirty="0">
                <a:cs typeface="Arial"/>
              </a:rPr>
              <a:t>, the percentage of voxels selected into the dilated CTV is in the range of </a:t>
            </a:r>
            <a:r>
              <a:rPr lang="en-US" sz="1400" b="1" dirty="0">
                <a:cs typeface="Arial"/>
              </a:rPr>
              <a:t>2-12%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9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7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/>
              <a:t>Virtual detector </a:t>
            </a:r>
            <a:r>
              <a:rPr lang="en-GB" sz="2800" b="1" dirty="0"/>
              <a:t>approach</a:t>
            </a:r>
          </a:p>
        </p:txBody>
      </p:sp>
      <p:sp>
        <p:nvSpPr>
          <p:cNvPr id="10" name="Text Box 189">
            <a:extLst>
              <a:ext uri="{FF2B5EF4-FFF2-40B4-BE49-F238E27FC236}">
                <a16:creationId xmlns:a16="http://schemas.microsoft.com/office/drawing/2014/main" id="{6E74AD33-BCF1-FC4E-86FC-20ED160C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75" y="652991"/>
            <a:ext cx="9144000" cy="5667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Virtual detector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identify in a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single space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all the acquired coincidences and thus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reconstruct only one PET image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9" name="Immagine 38" descr="Immagine che contiene interni, parete, pavimento, microscopio&#10;&#10;Descrizione generata automaticamente">
            <a:extLst>
              <a:ext uri="{FF2B5EF4-FFF2-40B4-BE49-F238E27FC236}">
                <a16:creationId xmlns:a16="http://schemas.microsoft.com/office/drawing/2014/main" id="{135343A5-789C-B062-014C-368A4F723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15" b="-4221"/>
          <a:stretch/>
        </p:blipFill>
        <p:spPr>
          <a:xfrm>
            <a:off x="504056" y="2065754"/>
            <a:ext cx="1611982" cy="1762668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3C635D3-0582-ED3D-6850-17FC7518185B}"/>
              </a:ext>
            </a:extLst>
          </p:cNvPr>
          <p:cNvSpPr txBox="1"/>
          <p:nvPr/>
        </p:nvSpPr>
        <p:spPr>
          <a:xfrm>
            <a:off x="669594" y="1732827"/>
            <a:ext cx="168714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1st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FIELD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– 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43" name="Google Shape;650;p44">
            <a:extLst>
              <a:ext uri="{FF2B5EF4-FFF2-40B4-BE49-F238E27FC236}">
                <a16:creationId xmlns:a16="http://schemas.microsoft.com/office/drawing/2014/main" id="{DC40CB2D-F885-D79C-0507-70F15DE319C0}"/>
              </a:ext>
            </a:extLst>
          </p:cNvPr>
          <p:cNvCxnSpPr>
            <a:cxnSpLocks/>
          </p:cNvCxnSpPr>
          <p:nvPr/>
        </p:nvCxnSpPr>
        <p:spPr>
          <a:xfrm>
            <a:off x="1193742" y="2810496"/>
            <a:ext cx="331913" cy="112214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" name="Google Shape;651;p44">
            <a:extLst>
              <a:ext uri="{FF2B5EF4-FFF2-40B4-BE49-F238E27FC236}">
                <a16:creationId xmlns:a16="http://schemas.microsoft.com/office/drawing/2014/main" id="{ED6FBD70-42A9-3D59-7F02-31005777DB5B}"/>
              </a:ext>
            </a:extLst>
          </p:cNvPr>
          <p:cNvSpPr txBox="1"/>
          <p:nvPr/>
        </p:nvSpPr>
        <p:spPr>
          <a:xfrm>
            <a:off x="926105" y="2881200"/>
            <a:ext cx="875788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beam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C6659E03-BDE6-77C0-3D04-07DEB2648B06}"/>
              </a:ext>
            </a:extLst>
          </p:cNvPr>
          <p:cNvGrpSpPr/>
          <p:nvPr/>
        </p:nvGrpSpPr>
        <p:grpSpPr>
          <a:xfrm>
            <a:off x="585903" y="1968198"/>
            <a:ext cx="620000" cy="1324031"/>
            <a:chOff x="982941" y="796359"/>
            <a:chExt cx="928511" cy="1942860"/>
          </a:xfrm>
        </p:grpSpPr>
        <p:cxnSp>
          <p:nvCxnSpPr>
            <p:cNvPr id="47" name="Google Shape;652;p44">
              <a:extLst>
                <a:ext uri="{FF2B5EF4-FFF2-40B4-BE49-F238E27FC236}">
                  <a16:creationId xmlns:a16="http://schemas.microsoft.com/office/drawing/2014/main" id="{3C153879-CC57-5381-6284-1909DF7873D6}"/>
                </a:ext>
              </a:extLst>
            </p:cNvPr>
            <p:cNvCxnSpPr/>
            <p:nvPr/>
          </p:nvCxnSpPr>
          <p:spPr>
            <a:xfrm>
              <a:off x="1288642" y="1683926"/>
              <a:ext cx="3600" cy="734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8" name="Google Shape;653;p44">
              <a:extLst>
                <a:ext uri="{FF2B5EF4-FFF2-40B4-BE49-F238E27FC236}">
                  <a16:creationId xmlns:a16="http://schemas.microsoft.com/office/drawing/2014/main" id="{CCF8C577-292D-FADB-2F77-3E03E9D5A113}"/>
                </a:ext>
              </a:extLst>
            </p:cNvPr>
            <p:cNvCxnSpPr>
              <a:cxnSpLocks/>
            </p:cNvCxnSpPr>
            <p:nvPr/>
          </p:nvCxnSpPr>
          <p:spPr>
            <a:xfrm>
              <a:off x="1288592" y="1683824"/>
              <a:ext cx="622860" cy="198198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0" name="Google Shape;654;p44">
              <a:extLst>
                <a:ext uri="{FF2B5EF4-FFF2-40B4-BE49-F238E27FC236}">
                  <a16:creationId xmlns:a16="http://schemas.microsoft.com/office/drawing/2014/main" id="{315ECDF2-44E3-6737-CECB-F45659AED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8591" y="1344411"/>
              <a:ext cx="603468" cy="339414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1" name="Google Shape;656;p44">
              <a:extLst>
                <a:ext uri="{FF2B5EF4-FFF2-40B4-BE49-F238E27FC236}">
                  <a16:creationId xmlns:a16="http://schemas.microsoft.com/office/drawing/2014/main" id="{70E3B9AF-EAB6-62E1-D59A-55825966CADE}"/>
                </a:ext>
              </a:extLst>
            </p:cNvPr>
            <p:cNvSpPr txBox="1"/>
            <p:nvPr/>
          </p:nvSpPr>
          <p:spPr>
            <a:xfrm>
              <a:off x="982941" y="2152150"/>
              <a:ext cx="276298" cy="587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x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657;p44">
              <a:extLst>
                <a:ext uri="{FF2B5EF4-FFF2-40B4-BE49-F238E27FC236}">
                  <a16:creationId xmlns:a16="http://schemas.microsoft.com/office/drawing/2014/main" id="{659B2065-E5B0-966C-7D86-CE787B9F8E5D}"/>
                </a:ext>
              </a:extLst>
            </p:cNvPr>
            <p:cNvSpPr txBox="1"/>
            <p:nvPr/>
          </p:nvSpPr>
          <p:spPr>
            <a:xfrm>
              <a:off x="1492427" y="796359"/>
              <a:ext cx="268807" cy="587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y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658;p44">
              <a:extLst>
                <a:ext uri="{FF2B5EF4-FFF2-40B4-BE49-F238E27FC236}">
                  <a16:creationId xmlns:a16="http://schemas.microsoft.com/office/drawing/2014/main" id="{57FF97B0-76D0-902A-5076-7FED07F650D7}"/>
                </a:ext>
              </a:extLst>
            </p:cNvPr>
            <p:cNvSpPr txBox="1"/>
            <p:nvPr/>
          </p:nvSpPr>
          <p:spPr>
            <a:xfrm>
              <a:off x="1387896" y="1635929"/>
              <a:ext cx="272606" cy="587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z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09E628A-93D7-A71C-6852-D99ABDA8A8D3}"/>
              </a:ext>
            </a:extLst>
          </p:cNvPr>
          <p:cNvSpPr txBox="1"/>
          <p:nvPr/>
        </p:nvSpPr>
        <p:spPr>
          <a:xfrm>
            <a:off x="2582111" y="1732827"/>
            <a:ext cx="226603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DOSE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55" name="Google Shape;391;p28">
            <a:extLst>
              <a:ext uri="{FF2B5EF4-FFF2-40B4-BE49-F238E27FC236}">
                <a16:creationId xmlns:a16="http://schemas.microsoft.com/office/drawing/2014/main" id="{5362BE71-B214-7E8F-E4C3-5999A9527DFF}"/>
              </a:ext>
            </a:extLst>
          </p:cNvPr>
          <p:cNvSpPr txBox="1"/>
          <p:nvPr/>
        </p:nvSpPr>
        <p:spPr>
          <a:xfrm>
            <a:off x="4656294" y="1732827"/>
            <a:ext cx="243664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 DETECTOR</a:t>
            </a: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EE8B10A5-E7C5-70F4-8910-D458FFE0621E}"/>
              </a:ext>
            </a:extLst>
          </p:cNvPr>
          <p:cNvGrpSpPr/>
          <p:nvPr/>
        </p:nvGrpSpPr>
        <p:grpSpPr>
          <a:xfrm>
            <a:off x="4664722" y="1332346"/>
            <a:ext cx="728563" cy="1194252"/>
            <a:chOff x="480497" y="1682847"/>
            <a:chExt cx="881972" cy="1419277"/>
          </a:xfrm>
        </p:grpSpPr>
        <p:cxnSp>
          <p:nvCxnSpPr>
            <p:cNvPr id="57" name="Google Shape;652;p44">
              <a:extLst>
                <a:ext uri="{FF2B5EF4-FFF2-40B4-BE49-F238E27FC236}">
                  <a16:creationId xmlns:a16="http://schemas.microsoft.com/office/drawing/2014/main" id="{135AE987-0A03-42DF-E1BE-23C6AC638A0C}"/>
                </a:ext>
              </a:extLst>
            </p:cNvPr>
            <p:cNvCxnSpPr/>
            <p:nvPr/>
          </p:nvCxnSpPr>
          <p:spPr>
            <a:xfrm>
              <a:off x="618697" y="2139563"/>
              <a:ext cx="3600" cy="598965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8" name="Google Shape;653;p44">
              <a:extLst>
                <a:ext uri="{FF2B5EF4-FFF2-40B4-BE49-F238E27FC236}">
                  <a16:creationId xmlns:a16="http://schemas.microsoft.com/office/drawing/2014/main" id="{124D0D87-AE24-0EBB-4A84-A277BC9B7096}"/>
                </a:ext>
              </a:extLst>
            </p:cNvPr>
            <p:cNvCxnSpPr>
              <a:cxnSpLocks/>
            </p:cNvCxnSpPr>
            <p:nvPr/>
          </p:nvCxnSpPr>
          <p:spPr>
            <a:xfrm>
              <a:off x="618647" y="2139460"/>
              <a:ext cx="479384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" name="Google Shape;656;p44">
              <a:extLst>
                <a:ext uri="{FF2B5EF4-FFF2-40B4-BE49-F238E27FC236}">
                  <a16:creationId xmlns:a16="http://schemas.microsoft.com/office/drawing/2014/main" id="{8DFE9F7E-0468-C83D-CBC4-8F63D91DDB3A}"/>
                </a:ext>
              </a:extLst>
            </p:cNvPr>
            <p:cNvSpPr txBox="1"/>
            <p:nvPr/>
          </p:nvSpPr>
          <p:spPr>
            <a:xfrm>
              <a:off x="480497" y="2626661"/>
              <a:ext cx="276298" cy="475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z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657;p44">
              <a:extLst>
                <a:ext uri="{FF2B5EF4-FFF2-40B4-BE49-F238E27FC236}">
                  <a16:creationId xmlns:a16="http://schemas.microsoft.com/office/drawing/2014/main" id="{98A1D84F-E7FC-558D-8BEC-2E0E1CDEC5D7}"/>
                </a:ext>
              </a:extLst>
            </p:cNvPr>
            <p:cNvSpPr txBox="1"/>
            <p:nvPr/>
          </p:nvSpPr>
          <p:spPr>
            <a:xfrm>
              <a:off x="1057240" y="1682847"/>
              <a:ext cx="276301" cy="475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658;p44">
              <a:extLst>
                <a:ext uri="{FF2B5EF4-FFF2-40B4-BE49-F238E27FC236}">
                  <a16:creationId xmlns:a16="http://schemas.microsoft.com/office/drawing/2014/main" id="{A9942469-7178-33E4-3BD9-EE0685DDCDDD}"/>
                </a:ext>
              </a:extLst>
            </p:cNvPr>
            <p:cNvSpPr txBox="1"/>
            <p:nvPr/>
          </p:nvSpPr>
          <p:spPr>
            <a:xfrm>
              <a:off x="1075976" y="1876240"/>
              <a:ext cx="286493" cy="475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y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9503496-AA2F-16FC-7012-8D9215901C98}"/>
              </a:ext>
            </a:extLst>
          </p:cNvPr>
          <p:cNvSpPr txBox="1"/>
          <p:nvPr/>
        </p:nvSpPr>
        <p:spPr>
          <a:xfrm>
            <a:off x="7360894" y="1732827"/>
            <a:ext cx="226603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DOSE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F2A0D506-FD3E-9EB2-5A87-2A6EAF7F2E42}"/>
              </a:ext>
            </a:extLst>
          </p:cNvPr>
          <p:cNvSpPr/>
          <p:nvPr/>
        </p:nvSpPr>
        <p:spPr>
          <a:xfrm>
            <a:off x="379972" y="1612508"/>
            <a:ext cx="3611831" cy="278127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395228EF-EC7C-BD69-FE14-7937F24E73DA}"/>
              </a:ext>
            </a:extLst>
          </p:cNvPr>
          <p:cNvSpPr/>
          <p:nvPr/>
        </p:nvSpPr>
        <p:spPr>
          <a:xfrm>
            <a:off x="4654326" y="1612508"/>
            <a:ext cx="4123141" cy="278127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5" name="Freccia a destra 64">
            <a:extLst>
              <a:ext uri="{FF2B5EF4-FFF2-40B4-BE49-F238E27FC236}">
                <a16:creationId xmlns:a16="http://schemas.microsoft.com/office/drawing/2014/main" id="{BCA95FF1-1E51-6FFE-F67D-1A13912DAE2B}"/>
              </a:ext>
            </a:extLst>
          </p:cNvPr>
          <p:cNvSpPr/>
          <p:nvPr/>
        </p:nvSpPr>
        <p:spPr>
          <a:xfrm>
            <a:off x="4182709" y="2678526"/>
            <a:ext cx="382724" cy="43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6" name="Google Shape;328;p25">
            <a:extLst>
              <a:ext uri="{FF2B5EF4-FFF2-40B4-BE49-F238E27FC236}">
                <a16:creationId xmlns:a16="http://schemas.microsoft.com/office/drawing/2014/main" id="{53075933-8D67-9FD0-546F-28F348263EFC}"/>
              </a:ext>
            </a:extLst>
          </p:cNvPr>
          <p:cNvSpPr txBox="1">
            <a:spLocks/>
          </p:cNvSpPr>
          <p:nvPr/>
        </p:nvSpPr>
        <p:spPr>
          <a:xfrm>
            <a:off x="4736127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detector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around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the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patient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grpSp>
        <p:nvGrpSpPr>
          <p:cNvPr id="67" name="Google Shape;430;p29">
            <a:extLst>
              <a:ext uri="{FF2B5EF4-FFF2-40B4-BE49-F238E27FC236}">
                <a16:creationId xmlns:a16="http://schemas.microsoft.com/office/drawing/2014/main" id="{A5494D11-016A-7966-3DD8-B9EDEC5AA47E}"/>
              </a:ext>
            </a:extLst>
          </p:cNvPr>
          <p:cNvGrpSpPr/>
          <p:nvPr/>
        </p:nvGrpSpPr>
        <p:grpSpPr>
          <a:xfrm rot="5400000">
            <a:off x="5035286" y="1968683"/>
            <a:ext cx="1757337" cy="1946131"/>
            <a:chOff x="5366950" y="1703775"/>
            <a:chExt cx="3218400" cy="3218400"/>
          </a:xfrm>
        </p:grpSpPr>
        <p:sp>
          <p:nvSpPr>
            <p:cNvPr id="68" name="Google Shape;431;p29">
              <a:extLst>
                <a:ext uri="{FF2B5EF4-FFF2-40B4-BE49-F238E27FC236}">
                  <a16:creationId xmlns:a16="http://schemas.microsoft.com/office/drawing/2014/main" id="{7E0B6BFA-0054-3ED0-438B-9BDF7C1522C7}"/>
                </a:ext>
              </a:extLst>
            </p:cNvPr>
            <p:cNvSpPr/>
            <p:nvPr/>
          </p:nvSpPr>
          <p:spPr>
            <a:xfrm>
              <a:off x="5366950" y="1703775"/>
              <a:ext cx="3218400" cy="3218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432;p29">
              <a:extLst>
                <a:ext uri="{FF2B5EF4-FFF2-40B4-BE49-F238E27FC236}">
                  <a16:creationId xmlns:a16="http://schemas.microsoft.com/office/drawing/2014/main" id="{47BDDDD8-9C38-DBB1-EA29-30BD5BBCC639}"/>
                </a:ext>
              </a:extLst>
            </p:cNvPr>
            <p:cNvCxnSpPr>
              <a:cxnSpLocks/>
              <a:stCxn id="68" idx="2"/>
              <a:endCxn id="68" idx="0"/>
            </p:cNvCxnSpPr>
            <p:nvPr/>
          </p:nvCxnSpPr>
          <p:spPr>
            <a:xfrm rot="10800000">
              <a:off x="6976150" y="1703775"/>
              <a:ext cx="0" cy="321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433;p29">
              <a:extLst>
                <a:ext uri="{FF2B5EF4-FFF2-40B4-BE49-F238E27FC236}">
                  <a16:creationId xmlns:a16="http://schemas.microsoft.com/office/drawing/2014/main" id="{B90082DD-2A18-746E-7375-8A17F1548B4F}"/>
                </a:ext>
              </a:extLst>
            </p:cNvPr>
            <p:cNvCxnSpPr>
              <a:cxnSpLocks/>
              <a:stCxn id="68" idx="1"/>
              <a:endCxn id="68" idx="3"/>
            </p:cNvCxnSpPr>
            <p:nvPr/>
          </p:nvCxnSpPr>
          <p:spPr>
            <a:xfrm>
              <a:off x="5366950" y="3312975"/>
              <a:ext cx="3218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434;p29">
              <a:extLst>
                <a:ext uri="{FF2B5EF4-FFF2-40B4-BE49-F238E27FC236}">
                  <a16:creationId xmlns:a16="http://schemas.microsoft.com/office/drawing/2014/main" id="{4CB67FFB-24EA-72A3-4245-D1BAABA1B8BC}"/>
                </a:ext>
              </a:extLst>
            </p:cNvPr>
            <p:cNvSpPr/>
            <p:nvPr/>
          </p:nvSpPr>
          <p:spPr>
            <a:xfrm>
              <a:off x="5366950" y="1717550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35;p29">
              <a:extLst>
                <a:ext uri="{FF2B5EF4-FFF2-40B4-BE49-F238E27FC236}">
                  <a16:creationId xmlns:a16="http://schemas.microsoft.com/office/drawing/2014/main" id="{5B37354D-C753-6F27-24C8-1461F432C7AB}"/>
                </a:ext>
              </a:extLst>
            </p:cNvPr>
            <p:cNvSpPr/>
            <p:nvPr/>
          </p:nvSpPr>
          <p:spPr>
            <a:xfrm>
              <a:off x="5366950" y="33129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36;p29">
              <a:extLst>
                <a:ext uri="{FF2B5EF4-FFF2-40B4-BE49-F238E27FC236}">
                  <a16:creationId xmlns:a16="http://schemas.microsoft.com/office/drawing/2014/main" id="{12490E58-3DAF-8E94-FEEA-9A6E613BE2B8}"/>
                </a:ext>
              </a:extLst>
            </p:cNvPr>
            <p:cNvSpPr/>
            <p:nvPr/>
          </p:nvSpPr>
          <p:spPr>
            <a:xfrm>
              <a:off x="5366950" y="27765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37;p29">
              <a:extLst>
                <a:ext uri="{FF2B5EF4-FFF2-40B4-BE49-F238E27FC236}">
                  <a16:creationId xmlns:a16="http://schemas.microsoft.com/office/drawing/2014/main" id="{0DE6A016-2905-B4E8-1BD1-A002495014AF}"/>
                </a:ext>
              </a:extLst>
            </p:cNvPr>
            <p:cNvSpPr/>
            <p:nvPr/>
          </p:nvSpPr>
          <p:spPr>
            <a:xfrm>
              <a:off x="5366950" y="4383509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38;p29">
              <a:extLst>
                <a:ext uri="{FF2B5EF4-FFF2-40B4-BE49-F238E27FC236}">
                  <a16:creationId xmlns:a16="http://schemas.microsoft.com/office/drawing/2014/main" id="{7DD2EE00-DF9A-49B0-5C17-419916A1BBD1}"/>
                </a:ext>
              </a:extLst>
            </p:cNvPr>
            <p:cNvSpPr/>
            <p:nvPr/>
          </p:nvSpPr>
          <p:spPr>
            <a:xfrm rot="16200000">
              <a:off x="6690907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39;p29">
              <a:extLst>
                <a:ext uri="{FF2B5EF4-FFF2-40B4-BE49-F238E27FC236}">
                  <a16:creationId xmlns:a16="http://schemas.microsoft.com/office/drawing/2014/main" id="{E98E0500-DA6A-73D4-55BF-5771EC3BB397}"/>
                </a:ext>
              </a:extLst>
            </p:cNvPr>
            <p:cNvSpPr/>
            <p:nvPr/>
          </p:nvSpPr>
          <p:spPr>
            <a:xfrm rot="-5400000">
              <a:off x="6171550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40;p29">
              <a:extLst>
                <a:ext uri="{FF2B5EF4-FFF2-40B4-BE49-F238E27FC236}">
                  <a16:creationId xmlns:a16="http://schemas.microsoft.com/office/drawing/2014/main" id="{86A93445-F391-61BD-ECEA-914C07F96C94}"/>
                </a:ext>
              </a:extLst>
            </p:cNvPr>
            <p:cNvSpPr/>
            <p:nvPr/>
          </p:nvSpPr>
          <p:spPr>
            <a:xfrm rot="-5400000">
              <a:off x="5098750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41;p29">
              <a:extLst>
                <a:ext uri="{FF2B5EF4-FFF2-40B4-BE49-F238E27FC236}">
                  <a16:creationId xmlns:a16="http://schemas.microsoft.com/office/drawing/2014/main" id="{4329DA22-52F9-735C-B2E2-AE23D25A0013}"/>
                </a:ext>
              </a:extLst>
            </p:cNvPr>
            <p:cNvSpPr/>
            <p:nvPr/>
          </p:nvSpPr>
          <p:spPr>
            <a:xfrm rot="-5400000">
              <a:off x="4562323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444;p29">
            <a:extLst>
              <a:ext uri="{FF2B5EF4-FFF2-40B4-BE49-F238E27FC236}">
                <a16:creationId xmlns:a16="http://schemas.microsoft.com/office/drawing/2014/main" id="{056056CE-7D91-E68A-9998-E9EABDD8BFDD}"/>
              </a:ext>
            </a:extLst>
          </p:cNvPr>
          <p:cNvGrpSpPr/>
          <p:nvPr/>
        </p:nvGrpSpPr>
        <p:grpSpPr>
          <a:xfrm>
            <a:off x="5294374" y="2664785"/>
            <a:ext cx="1579620" cy="707369"/>
            <a:chOff x="774400" y="2577775"/>
            <a:chExt cx="2780100" cy="1125300"/>
          </a:xfrm>
        </p:grpSpPr>
        <p:sp>
          <p:nvSpPr>
            <p:cNvPr id="80" name="Google Shape;445;p29">
              <a:extLst>
                <a:ext uri="{FF2B5EF4-FFF2-40B4-BE49-F238E27FC236}">
                  <a16:creationId xmlns:a16="http://schemas.microsoft.com/office/drawing/2014/main" id="{3A1C18A0-FB45-96B9-3A46-9384793777CA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46;p29">
              <a:extLst>
                <a:ext uri="{FF2B5EF4-FFF2-40B4-BE49-F238E27FC236}">
                  <a16:creationId xmlns:a16="http://schemas.microsoft.com/office/drawing/2014/main" id="{0B561314-EA59-F31B-8D90-BAC2D088A22F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47;p29">
              <a:extLst>
                <a:ext uri="{FF2B5EF4-FFF2-40B4-BE49-F238E27FC236}">
                  <a16:creationId xmlns:a16="http://schemas.microsoft.com/office/drawing/2014/main" id="{60EC43DD-F083-151C-A83E-61A26B28FFBE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48;p29">
              <a:extLst>
                <a:ext uri="{FF2B5EF4-FFF2-40B4-BE49-F238E27FC236}">
                  <a16:creationId xmlns:a16="http://schemas.microsoft.com/office/drawing/2014/main" id="{5C3EDAF3-9570-159E-E457-FE929AF03FC2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49;p29">
              <a:extLst>
                <a:ext uri="{FF2B5EF4-FFF2-40B4-BE49-F238E27FC236}">
                  <a16:creationId xmlns:a16="http://schemas.microsoft.com/office/drawing/2014/main" id="{6321F063-9474-88E2-F433-D81134D175CD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50;p29">
              <a:extLst>
                <a:ext uri="{FF2B5EF4-FFF2-40B4-BE49-F238E27FC236}">
                  <a16:creationId xmlns:a16="http://schemas.microsoft.com/office/drawing/2014/main" id="{EF2D7BBE-B63F-FE92-98F0-FE6514B85804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51;p29">
              <a:extLst>
                <a:ext uri="{FF2B5EF4-FFF2-40B4-BE49-F238E27FC236}">
                  <a16:creationId xmlns:a16="http://schemas.microsoft.com/office/drawing/2014/main" id="{E0B111C3-449B-4F9A-87E0-19478772BD71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52;p29">
              <a:extLst>
                <a:ext uri="{FF2B5EF4-FFF2-40B4-BE49-F238E27FC236}">
                  <a16:creationId xmlns:a16="http://schemas.microsoft.com/office/drawing/2014/main" id="{7CA78EDA-00D8-84CD-9F0C-8DB0F4D116A3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53;p29">
              <a:extLst>
                <a:ext uri="{FF2B5EF4-FFF2-40B4-BE49-F238E27FC236}">
                  <a16:creationId xmlns:a16="http://schemas.microsoft.com/office/drawing/2014/main" id="{A840CB60-9788-8698-C53B-ECD2C02D54C9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54;p29">
              <a:extLst>
                <a:ext uri="{FF2B5EF4-FFF2-40B4-BE49-F238E27FC236}">
                  <a16:creationId xmlns:a16="http://schemas.microsoft.com/office/drawing/2014/main" id="{BE93332C-4890-8569-3848-FE17CEB735C3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55;p29">
              <a:extLst>
                <a:ext uri="{FF2B5EF4-FFF2-40B4-BE49-F238E27FC236}">
                  <a16:creationId xmlns:a16="http://schemas.microsoft.com/office/drawing/2014/main" id="{C53C43D7-E981-F965-6C0B-55C381FF95E8}"/>
                </a:ext>
              </a:extLst>
            </p:cNvPr>
            <p:cNvSpPr/>
            <p:nvPr/>
          </p:nvSpPr>
          <p:spPr>
            <a:xfrm>
              <a:off x="774400" y="2577775"/>
              <a:ext cx="2780100" cy="1125300"/>
            </a:xfrm>
            <a:prstGeom prst="rect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5C83DE49-2715-CC92-F783-0D7411C97781}"/>
              </a:ext>
            </a:extLst>
          </p:cNvPr>
          <p:cNvSpPr txBox="1"/>
          <p:nvPr/>
        </p:nvSpPr>
        <p:spPr>
          <a:xfrm>
            <a:off x="6223891" y="3393841"/>
            <a:ext cx="9676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2BBE2934-3467-ECEA-FE05-A00303AB1FE9}"/>
              </a:ext>
            </a:extLst>
          </p:cNvPr>
          <p:cNvGrpSpPr/>
          <p:nvPr/>
        </p:nvGrpSpPr>
        <p:grpSpPr>
          <a:xfrm>
            <a:off x="2243419" y="2070811"/>
            <a:ext cx="1611982" cy="1692207"/>
            <a:chOff x="2388193" y="2191368"/>
            <a:chExt cx="1369962" cy="1560356"/>
          </a:xfrm>
        </p:grpSpPr>
        <p:pic>
          <p:nvPicPr>
            <p:cNvPr id="93" name="Immagine 92">
              <a:extLst>
                <a:ext uri="{FF2B5EF4-FFF2-40B4-BE49-F238E27FC236}">
                  <a16:creationId xmlns:a16="http://schemas.microsoft.com/office/drawing/2014/main" id="{EFD235B1-8D99-B3A6-77D1-479E299725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42" t="7077" r="5536" b="9324"/>
            <a:stretch/>
          </p:blipFill>
          <p:spPr>
            <a:xfrm>
              <a:off x="2388193" y="2191368"/>
              <a:ext cx="1369962" cy="1557664"/>
            </a:xfrm>
            <a:prstGeom prst="rect">
              <a:avLst/>
            </a:prstGeom>
          </p:spPr>
        </p:pic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E7A8AFD4-E6DF-ABD5-3CB7-23DE82A03E4A}"/>
                </a:ext>
              </a:extLst>
            </p:cNvPr>
            <p:cNvSpPr/>
            <p:nvPr/>
          </p:nvSpPr>
          <p:spPr>
            <a:xfrm>
              <a:off x="2460977" y="2194060"/>
              <a:ext cx="121327" cy="155766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5" name="Google Shape;373;p27">
            <a:extLst>
              <a:ext uri="{FF2B5EF4-FFF2-40B4-BE49-F238E27FC236}">
                <a16:creationId xmlns:a16="http://schemas.microsoft.com/office/drawing/2014/main" id="{EBADC82A-E9F4-950E-5C8E-37ED1116E22D}"/>
              </a:ext>
            </a:extLst>
          </p:cNvPr>
          <p:cNvSpPr txBox="1"/>
          <p:nvPr/>
        </p:nvSpPr>
        <p:spPr>
          <a:xfrm>
            <a:off x="3575101" y="3001017"/>
            <a:ext cx="3967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Google Shape;378;p27">
            <a:extLst>
              <a:ext uri="{FF2B5EF4-FFF2-40B4-BE49-F238E27FC236}">
                <a16:creationId xmlns:a16="http://schemas.microsoft.com/office/drawing/2014/main" id="{A022D789-7F43-99BA-640D-5C49A7436564}"/>
              </a:ext>
            </a:extLst>
          </p:cNvPr>
          <p:cNvSpPr/>
          <p:nvPr/>
        </p:nvSpPr>
        <p:spPr>
          <a:xfrm rot="10796393">
            <a:off x="3609491" y="3044468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F1B68C45-337A-7CEF-2AC2-386F4740FBC2}"/>
              </a:ext>
            </a:extLst>
          </p:cNvPr>
          <p:cNvGrpSpPr/>
          <p:nvPr/>
        </p:nvGrpSpPr>
        <p:grpSpPr>
          <a:xfrm>
            <a:off x="6989362" y="2064360"/>
            <a:ext cx="1611982" cy="1689288"/>
            <a:chOff x="2388193" y="2191368"/>
            <a:chExt cx="1369962" cy="1557664"/>
          </a:xfrm>
        </p:grpSpPr>
        <p:pic>
          <p:nvPicPr>
            <p:cNvPr id="98" name="Immagine 97">
              <a:extLst>
                <a:ext uri="{FF2B5EF4-FFF2-40B4-BE49-F238E27FC236}">
                  <a16:creationId xmlns:a16="http://schemas.microsoft.com/office/drawing/2014/main" id="{A26C4059-DDAF-6C60-3D73-5D69D0DA6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42" t="7077" r="5536" b="9324"/>
            <a:stretch/>
          </p:blipFill>
          <p:spPr>
            <a:xfrm>
              <a:off x="2388193" y="2191368"/>
              <a:ext cx="1369962" cy="1557664"/>
            </a:xfrm>
            <a:prstGeom prst="rect">
              <a:avLst/>
            </a:prstGeom>
          </p:spPr>
        </p:pic>
        <p:sp>
          <p:nvSpPr>
            <p:cNvPr id="99" name="Rettangolo 98">
              <a:extLst>
                <a:ext uri="{FF2B5EF4-FFF2-40B4-BE49-F238E27FC236}">
                  <a16:creationId xmlns:a16="http://schemas.microsoft.com/office/drawing/2014/main" id="{162CD6B4-4B61-D73E-3BE8-BF374B719182}"/>
                </a:ext>
              </a:extLst>
            </p:cNvPr>
            <p:cNvSpPr/>
            <p:nvPr/>
          </p:nvSpPr>
          <p:spPr>
            <a:xfrm>
              <a:off x="2460977" y="2194059"/>
              <a:ext cx="91785" cy="152697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0" name="Google Shape;373;p27">
            <a:extLst>
              <a:ext uri="{FF2B5EF4-FFF2-40B4-BE49-F238E27FC236}">
                <a16:creationId xmlns:a16="http://schemas.microsoft.com/office/drawing/2014/main" id="{998EFA2A-F512-C52D-8531-CC56AF9EA955}"/>
              </a:ext>
            </a:extLst>
          </p:cNvPr>
          <p:cNvSpPr txBox="1"/>
          <p:nvPr/>
        </p:nvSpPr>
        <p:spPr>
          <a:xfrm>
            <a:off x="8321044" y="2994566"/>
            <a:ext cx="3967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" name="Google Shape;378;p27">
            <a:extLst>
              <a:ext uri="{FF2B5EF4-FFF2-40B4-BE49-F238E27FC236}">
                <a16:creationId xmlns:a16="http://schemas.microsoft.com/office/drawing/2014/main" id="{9D1E99BF-7470-7729-D7BB-487FB77F2313}"/>
              </a:ext>
            </a:extLst>
          </p:cNvPr>
          <p:cNvSpPr/>
          <p:nvPr/>
        </p:nvSpPr>
        <p:spPr>
          <a:xfrm rot="10796393">
            <a:off x="8355434" y="3038017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328;p25">
            <a:extLst>
              <a:ext uri="{FF2B5EF4-FFF2-40B4-BE49-F238E27FC236}">
                <a16:creationId xmlns:a16="http://schemas.microsoft.com/office/drawing/2014/main" id="{4CA5517E-2AD9-7C4C-99DA-1C5FEAB20AD7}"/>
              </a:ext>
            </a:extLst>
          </p:cNvPr>
          <p:cNvSpPr txBox="1">
            <a:spLocks/>
          </p:cNvSpPr>
          <p:nvPr/>
        </p:nvSpPr>
        <p:spPr>
          <a:xfrm>
            <a:off x="507624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detector position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103" name="Google Shape;391;p28">
            <a:extLst>
              <a:ext uri="{FF2B5EF4-FFF2-40B4-BE49-F238E27FC236}">
                <a16:creationId xmlns:a16="http://schemas.microsoft.com/office/drawing/2014/main" id="{F3702523-AF1B-10B1-E824-6C9BB07435CC}"/>
              </a:ext>
            </a:extLst>
          </p:cNvPr>
          <p:cNvSpPr txBox="1"/>
          <p:nvPr/>
        </p:nvSpPr>
        <p:spPr>
          <a:xfrm>
            <a:off x="5463424" y="1221424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</a:t>
            </a:r>
          </a:p>
        </p:txBody>
      </p:sp>
      <p:sp>
        <p:nvSpPr>
          <p:cNvPr id="104" name="Google Shape;391;p28">
            <a:extLst>
              <a:ext uri="{FF2B5EF4-FFF2-40B4-BE49-F238E27FC236}">
                <a16:creationId xmlns:a16="http://schemas.microsoft.com/office/drawing/2014/main" id="{607624F6-58B7-FD26-A687-194194191646}"/>
              </a:ext>
            </a:extLst>
          </p:cNvPr>
          <p:cNvSpPr txBox="1"/>
          <p:nvPr/>
        </p:nvSpPr>
        <p:spPr>
          <a:xfrm>
            <a:off x="956435" y="1221423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REAL</a:t>
            </a:r>
          </a:p>
        </p:txBody>
      </p:sp>
    </p:spTree>
    <p:extLst>
      <p:ext uri="{BB962C8B-B14F-4D97-AF65-F5344CB8AC3E}">
        <p14:creationId xmlns:p14="http://schemas.microsoft.com/office/powerpoint/2010/main" val="81491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8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/>
              <a:t>Virtual detector </a:t>
            </a:r>
            <a:r>
              <a:rPr lang="en-GB" sz="2800" b="1" dirty="0"/>
              <a:t>approach</a:t>
            </a:r>
          </a:p>
        </p:txBody>
      </p:sp>
      <p:sp>
        <p:nvSpPr>
          <p:cNvPr id="103" name="Google Shape;391;p28">
            <a:extLst>
              <a:ext uri="{FF2B5EF4-FFF2-40B4-BE49-F238E27FC236}">
                <a16:creationId xmlns:a16="http://schemas.microsoft.com/office/drawing/2014/main" id="{F3702523-AF1B-10B1-E824-6C9BB07435CC}"/>
              </a:ext>
            </a:extLst>
          </p:cNvPr>
          <p:cNvSpPr txBox="1"/>
          <p:nvPr/>
        </p:nvSpPr>
        <p:spPr>
          <a:xfrm>
            <a:off x="5463424" y="1221424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</a:t>
            </a:r>
          </a:p>
        </p:txBody>
      </p:sp>
      <p:sp>
        <p:nvSpPr>
          <p:cNvPr id="104" name="Google Shape;391;p28">
            <a:extLst>
              <a:ext uri="{FF2B5EF4-FFF2-40B4-BE49-F238E27FC236}">
                <a16:creationId xmlns:a16="http://schemas.microsoft.com/office/drawing/2014/main" id="{607624F6-58B7-FD26-A687-194194191646}"/>
              </a:ext>
            </a:extLst>
          </p:cNvPr>
          <p:cNvSpPr txBox="1"/>
          <p:nvPr/>
        </p:nvSpPr>
        <p:spPr>
          <a:xfrm>
            <a:off x="956435" y="1221423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REAL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786FB2-9CE1-0B32-5AE0-CF8575A50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10" t="21448" r="27487" b="33400"/>
          <a:stretch/>
        </p:blipFill>
        <p:spPr>
          <a:xfrm>
            <a:off x="2244117" y="2070934"/>
            <a:ext cx="1617719" cy="168916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BA63167-B181-9C74-9C27-2A85CEB11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42" t="21256" r="27978" b="35397"/>
          <a:stretch/>
        </p:blipFill>
        <p:spPr>
          <a:xfrm>
            <a:off x="6996680" y="2070934"/>
            <a:ext cx="1583985" cy="1632461"/>
          </a:xfrm>
          <a:prstGeom prst="rect">
            <a:avLst/>
          </a:prstGeom>
        </p:spPr>
      </p:pic>
      <p:pic>
        <p:nvPicPr>
          <p:cNvPr id="5" name="Immagine 4" descr="Immagine che contiene parete, interni&#10;&#10;Descrizione generata automaticamente">
            <a:extLst>
              <a:ext uri="{FF2B5EF4-FFF2-40B4-BE49-F238E27FC236}">
                <a16:creationId xmlns:a16="http://schemas.microsoft.com/office/drawing/2014/main" id="{EC9CC881-255A-A6CC-DA26-82187ED4A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05" y="2089041"/>
            <a:ext cx="1606954" cy="165281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BC5F22-7B6C-D92D-DA9A-54E34D2EABB2}"/>
              </a:ext>
            </a:extLst>
          </p:cNvPr>
          <p:cNvSpPr txBox="1"/>
          <p:nvPr/>
        </p:nvSpPr>
        <p:spPr>
          <a:xfrm>
            <a:off x="669594" y="1732827"/>
            <a:ext cx="168714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2nd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FIELD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– 290°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7" name="Google Shape;391;p28">
            <a:extLst>
              <a:ext uri="{FF2B5EF4-FFF2-40B4-BE49-F238E27FC236}">
                <a16:creationId xmlns:a16="http://schemas.microsoft.com/office/drawing/2014/main" id="{1C2C1591-9783-4039-9009-C3AE811C7231}"/>
              </a:ext>
            </a:extLst>
          </p:cNvPr>
          <p:cNvSpPr txBox="1"/>
          <p:nvPr/>
        </p:nvSpPr>
        <p:spPr>
          <a:xfrm>
            <a:off x="4656294" y="1732827"/>
            <a:ext cx="243664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 DETECTOR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F5BE1BB-356C-8D15-9389-D5CF2183A235}"/>
              </a:ext>
            </a:extLst>
          </p:cNvPr>
          <p:cNvSpPr/>
          <p:nvPr/>
        </p:nvSpPr>
        <p:spPr>
          <a:xfrm>
            <a:off x="379972" y="1612508"/>
            <a:ext cx="3611831" cy="278127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829D73D-A339-9156-F025-27AAAFDFF867}"/>
              </a:ext>
            </a:extLst>
          </p:cNvPr>
          <p:cNvSpPr/>
          <p:nvPr/>
        </p:nvSpPr>
        <p:spPr>
          <a:xfrm>
            <a:off x="4654326" y="1612508"/>
            <a:ext cx="4123141" cy="278127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692C254-DEC0-8A0B-B32B-D206A5B8DB68}"/>
              </a:ext>
            </a:extLst>
          </p:cNvPr>
          <p:cNvSpPr/>
          <p:nvPr/>
        </p:nvSpPr>
        <p:spPr>
          <a:xfrm>
            <a:off x="4182709" y="2678526"/>
            <a:ext cx="382724" cy="43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Google Shape;431;p29">
            <a:extLst>
              <a:ext uri="{FF2B5EF4-FFF2-40B4-BE49-F238E27FC236}">
                <a16:creationId xmlns:a16="http://schemas.microsoft.com/office/drawing/2014/main" id="{6BBED112-88C0-3FB9-7845-904E2B5575DC}"/>
              </a:ext>
            </a:extLst>
          </p:cNvPr>
          <p:cNvSpPr/>
          <p:nvPr/>
        </p:nvSpPr>
        <p:spPr>
          <a:xfrm rot="5400000">
            <a:off x="5035286" y="1968683"/>
            <a:ext cx="1757337" cy="19461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3" name="Google Shape;432;p29">
            <a:extLst>
              <a:ext uri="{FF2B5EF4-FFF2-40B4-BE49-F238E27FC236}">
                <a16:creationId xmlns:a16="http://schemas.microsoft.com/office/drawing/2014/main" id="{E8984179-D22B-E9DD-77F4-688E5623BB83}"/>
              </a:ext>
            </a:extLst>
          </p:cNvPr>
          <p:cNvCxnSpPr>
            <a:cxnSpLocks/>
            <a:stCxn id="12" idx="2"/>
            <a:endCxn id="12" idx="0"/>
          </p:cNvCxnSpPr>
          <p:nvPr/>
        </p:nvCxnSpPr>
        <p:spPr>
          <a:xfrm rot="16200000">
            <a:off x="5913955" y="1968683"/>
            <a:ext cx="0" cy="194613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433;p29">
            <a:extLst>
              <a:ext uri="{FF2B5EF4-FFF2-40B4-BE49-F238E27FC236}">
                <a16:creationId xmlns:a16="http://schemas.microsoft.com/office/drawing/2014/main" id="{CF87BC0A-9288-DF88-44E5-EB0EA329BBF0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 rot="5400000">
            <a:off x="5035286" y="2941749"/>
            <a:ext cx="175733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434;p29">
            <a:extLst>
              <a:ext uri="{FF2B5EF4-FFF2-40B4-BE49-F238E27FC236}">
                <a16:creationId xmlns:a16="http://schemas.microsoft.com/office/drawing/2014/main" id="{65DD1438-5C1B-29D9-ED8E-7515B0FFD5A8}"/>
              </a:ext>
            </a:extLst>
          </p:cNvPr>
          <p:cNvSpPr/>
          <p:nvPr/>
        </p:nvSpPr>
        <p:spPr>
          <a:xfrm rot="5400000">
            <a:off x="5837844" y="2779571"/>
            <a:ext cx="1757337" cy="3243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435;p29">
            <a:extLst>
              <a:ext uri="{FF2B5EF4-FFF2-40B4-BE49-F238E27FC236}">
                <a16:creationId xmlns:a16="http://schemas.microsoft.com/office/drawing/2014/main" id="{749B10D1-1252-429F-A56D-222CA38EDAAC}"/>
              </a:ext>
            </a:extLst>
          </p:cNvPr>
          <p:cNvSpPr/>
          <p:nvPr/>
        </p:nvSpPr>
        <p:spPr>
          <a:xfrm rot="5400000">
            <a:off x="4873108" y="2779571"/>
            <a:ext cx="1757337" cy="3243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436;p29">
            <a:extLst>
              <a:ext uri="{FF2B5EF4-FFF2-40B4-BE49-F238E27FC236}">
                <a16:creationId xmlns:a16="http://schemas.microsoft.com/office/drawing/2014/main" id="{35D5E448-F5F2-BFF4-9072-7D4364F964AA}"/>
              </a:ext>
            </a:extLst>
          </p:cNvPr>
          <p:cNvSpPr/>
          <p:nvPr/>
        </p:nvSpPr>
        <p:spPr>
          <a:xfrm rot="5400000">
            <a:off x="5197464" y="2779571"/>
            <a:ext cx="1757337" cy="3243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437;p29">
            <a:extLst>
              <a:ext uri="{FF2B5EF4-FFF2-40B4-BE49-F238E27FC236}">
                <a16:creationId xmlns:a16="http://schemas.microsoft.com/office/drawing/2014/main" id="{59EF6B10-635D-FF2B-443D-DA29AB0E31DE}"/>
              </a:ext>
            </a:extLst>
          </p:cNvPr>
          <p:cNvSpPr/>
          <p:nvPr/>
        </p:nvSpPr>
        <p:spPr>
          <a:xfrm rot="5400000">
            <a:off x="4225768" y="2779571"/>
            <a:ext cx="1757337" cy="3243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438;p29">
            <a:extLst>
              <a:ext uri="{FF2B5EF4-FFF2-40B4-BE49-F238E27FC236}">
                <a16:creationId xmlns:a16="http://schemas.microsoft.com/office/drawing/2014/main" id="{23F2184E-EC96-31CF-028D-869A862A0D96}"/>
              </a:ext>
            </a:extLst>
          </p:cNvPr>
          <p:cNvSpPr/>
          <p:nvPr/>
        </p:nvSpPr>
        <p:spPr>
          <a:xfrm>
            <a:off x="4940889" y="3518222"/>
            <a:ext cx="1946131" cy="2928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439;p29">
            <a:extLst>
              <a:ext uri="{FF2B5EF4-FFF2-40B4-BE49-F238E27FC236}">
                <a16:creationId xmlns:a16="http://schemas.microsoft.com/office/drawing/2014/main" id="{E844BD54-7B11-0585-D134-38C71199ABF2}"/>
              </a:ext>
            </a:extLst>
          </p:cNvPr>
          <p:cNvSpPr/>
          <p:nvPr/>
        </p:nvSpPr>
        <p:spPr>
          <a:xfrm>
            <a:off x="4940889" y="3234638"/>
            <a:ext cx="1946131" cy="2928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440;p29">
            <a:extLst>
              <a:ext uri="{FF2B5EF4-FFF2-40B4-BE49-F238E27FC236}">
                <a16:creationId xmlns:a16="http://schemas.microsoft.com/office/drawing/2014/main" id="{B0958925-69A2-8F2F-E97A-2DAD2F7E74C1}"/>
              </a:ext>
            </a:extLst>
          </p:cNvPr>
          <p:cNvSpPr/>
          <p:nvPr/>
        </p:nvSpPr>
        <p:spPr>
          <a:xfrm>
            <a:off x="4940889" y="2648859"/>
            <a:ext cx="1946131" cy="2928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441;p29">
            <a:extLst>
              <a:ext uri="{FF2B5EF4-FFF2-40B4-BE49-F238E27FC236}">
                <a16:creationId xmlns:a16="http://schemas.microsoft.com/office/drawing/2014/main" id="{B0ADA2B4-2BAA-0C2A-F728-3DB76E74BEB4}"/>
              </a:ext>
            </a:extLst>
          </p:cNvPr>
          <p:cNvSpPr/>
          <p:nvPr/>
        </p:nvSpPr>
        <p:spPr>
          <a:xfrm>
            <a:off x="4940889" y="2355955"/>
            <a:ext cx="1946131" cy="2928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" name="Google Shape;444;p29">
            <a:extLst>
              <a:ext uri="{FF2B5EF4-FFF2-40B4-BE49-F238E27FC236}">
                <a16:creationId xmlns:a16="http://schemas.microsoft.com/office/drawing/2014/main" id="{B765914E-0BA6-7DDF-D0F8-C7977EA66797}"/>
              </a:ext>
            </a:extLst>
          </p:cNvPr>
          <p:cNvGrpSpPr/>
          <p:nvPr/>
        </p:nvGrpSpPr>
        <p:grpSpPr>
          <a:xfrm rot="6600000">
            <a:off x="5102218" y="2616549"/>
            <a:ext cx="1593381" cy="672169"/>
            <a:chOff x="813344" y="2582985"/>
            <a:chExt cx="2726195" cy="1099946"/>
          </a:xfrm>
        </p:grpSpPr>
        <p:sp>
          <p:nvSpPr>
            <p:cNvPr id="24" name="Google Shape;445;p29">
              <a:extLst>
                <a:ext uri="{FF2B5EF4-FFF2-40B4-BE49-F238E27FC236}">
                  <a16:creationId xmlns:a16="http://schemas.microsoft.com/office/drawing/2014/main" id="{25172BC0-05C2-C0DA-DA30-A1D3BCE88825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446;p29">
              <a:extLst>
                <a:ext uri="{FF2B5EF4-FFF2-40B4-BE49-F238E27FC236}">
                  <a16:creationId xmlns:a16="http://schemas.microsoft.com/office/drawing/2014/main" id="{CE7BD9F9-F9FD-96D9-CA10-21FF8E7957F6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47;p29">
              <a:extLst>
                <a:ext uri="{FF2B5EF4-FFF2-40B4-BE49-F238E27FC236}">
                  <a16:creationId xmlns:a16="http://schemas.microsoft.com/office/drawing/2014/main" id="{B0B4AA89-429F-1289-09D0-49320F9E613A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48;p29">
              <a:extLst>
                <a:ext uri="{FF2B5EF4-FFF2-40B4-BE49-F238E27FC236}">
                  <a16:creationId xmlns:a16="http://schemas.microsoft.com/office/drawing/2014/main" id="{568714E5-EE04-6E56-A78E-E04DF02C6A07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49;p29">
              <a:extLst>
                <a:ext uri="{FF2B5EF4-FFF2-40B4-BE49-F238E27FC236}">
                  <a16:creationId xmlns:a16="http://schemas.microsoft.com/office/drawing/2014/main" id="{030131AD-64F3-AA5E-6DD8-CEC5A6F2BF90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50;p29">
              <a:extLst>
                <a:ext uri="{FF2B5EF4-FFF2-40B4-BE49-F238E27FC236}">
                  <a16:creationId xmlns:a16="http://schemas.microsoft.com/office/drawing/2014/main" id="{31251404-7337-3DDD-0E6F-9B15194DDBBC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51;p29">
              <a:extLst>
                <a:ext uri="{FF2B5EF4-FFF2-40B4-BE49-F238E27FC236}">
                  <a16:creationId xmlns:a16="http://schemas.microsoft.com/office/drawing/2014/main" id="{F30B42CA-B591-F0EE-68D1-1B747C4C1F5E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52;p29">
              <a:extLst>
                <a:ext uri="{FF2B5EF4-FFF2-40B4-BE49-F238E27FC236}">
                  <a16:creationId xmlns:a16="http://schemas.microsoft.com/office/drawing/2014/main" id="{00B62C5D-22EA-30B5-04D4-A60CFA8DDCF9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53;p29">
              <a:extLst>
                <a:ext uri="{FF2B5EF4-FFF2-40B4-BE49-F238E27FC236}">
                  <a16:creationId xmlns:a16="http://schemas.microsoft.com/office/drawing/2014/main" id="{3AA1A21E-AD76-4B6F-7490-338A8BC95F9D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54;p29">
              <a:extLst>
                <a:ext uri="{FF2B5EF4-FFF2-40B4-BE49-F238E27FC236}">
                  <a16:creationId xmlns:a16="http://schemas.microsoft.com/office/drawing/2014/main" id="{05063EB1-845B-735A-0345-81F8448E6DC8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55;p29">
              <a:extLst>
                <a:ext uri="{FF2B5EF4-FFF2-40B4-BE49-F238E27FC236}">
                  <a16:creationId xmlns:a16="http://schemas.microsoft.com/office/drawing/2014/main" id="{105BC15D-F804-8DB4-4417-EB7001A0C706}"/>
                </a:ext>
              </a:extLst>
            </p:cNvPr>
            <p:cNvSpPr/>
            <p:nvPr/>
          </p:nvSpPr>
          <p:spPr>
            <a:xfrm>
              <a:off x="813344" y="2582985"/>
              <a:ext cx="2726195" cy="1099946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44;p29">
            <a:extLst>
              <a:ext uri="{FF2B5EF4-FFF2-40B4-BE49-F238E27FC236}">
                <a16:creationId xmlns:a16="http://schemas.microsoft.com/office/drawing/2014/main" id="{BA937303-90A1-3719-DE49-14100CE9528E}"/>
              </a:ext>
            </a:extLst>
          </p:cNvPr>
          <p:cNvGrpSpPr/>
          <p:nvPr/>
        </p:nvGrpSpPr>
        <p:grpSpPr>
          <a:xfrm>
            <a:off x="5294374" y="2664785"/>
            <a:ext cx="1579620" cy="707369"/>
            <a:chOff x="774400" y="2577775"/>
            <a:chExt cx="2780100" cy="1125300"/>
          </a:xfrm>
        </p:grpSpPr>
        <p:sp>
          <p:nvSpPr>
            <p:cNvPr id="42" name="Google Shape;445;p29">
              <a:extLst>
                <a:ext uri="{FF2B5EF4-FFF2-40B4-BE49-F238E27FC236}">
                  <a16:creationId xmlns:a16="http://schemas.microsoft.com/office/drawing/2014/main" id="{520D36A4-AD40-518B-C72B-D9BAE3C4424D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46;p29">
              <a:extLst>
                <a:ext uri="{FF2B5EF4-FFF2-40B4-BE49-F238E27FC236}">
                  <a16:creationId xmlns:a16="http://schemas.microsoft.com/office/drawing/2014/main" id="{AEAA0477-EC62-6440-A790-9955795645F5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447;p29">
              <a:extLst>
                <a:ext uri="{FF2B5EF4-FFF2-40B4-BE49-F238E27FC236}">
                  <a16:creationId xmlns:a16="http://schemas.microsoft.com/office/drawing/2014/main" id="{12F48476-3529-18AF-BFEB-984EB805A668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48;p29">
              <a:extLst>
                <a:ext uri="{FF2B5EF4-FFF2-40B4-BE49-F238E27FC236}">
                  <a16:creationId xmlns:a16="http://schemas.microsoft.com/office/drawing/2014/main" id="{8D2196E7-05DC-974B-EA72-575D3C391E9B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9;p29">
              <a:extLst>
                <a:ext uri="{FF2B5EF4-FFF2-40B4-BE49-F238E27FC236}">
                  <a16:creationId xmlns:a16="http://schemas.microsoft.com/office/drawing/2014/main" id="{A2F1B18C-6899-91C7-E281-74BE2C6687E7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50;p29">
              <a:extLst>
                <a:ext uri="{FF2B5EF4-FFF2-40B4-BE49-F238E27FC236}">
                  <a16:creationId xmlns:a16="http://schemas.microsoft.com/office/drawing/2014/main" id="{29D122CB-7B93-44EB-AE5A-DF494BFF6189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51;p29">
              <a:extLst>
                <a:ext uri="{FF2B5EF4-FFF2-40B4-BE49-F238E27FC236}">
                  <a16:creationId xmlns:a16="http://schemas.microsoft.com/office/drawing/2014/main" id="{5CC31835-9882-285A-5447-F13A8F6A40F2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52;p29">
              <a:extLst>
                <a:ext uri="{FF2B5EF4-FFF2-40B4-BE49-F238E27FC236}">
                  <a16:creationId xmlns:a16="http://schemas.microsoft.com/office/drawing/2014/main" id="{8B5134E1-81DD-0625-3D24-79CCC06FA476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53;p29">
              <a:extLst>
                <a:ext uri="{FF2B5EF4-FFF2-40B4-BE49-F238E27FC236}">
                  <a16:creationId xmlns:a16="http://schemas.microsoft.com/office/drawing/2014/main" id="{7ABE9313-460E-5598-4066-0124D10DC708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54;p29">
              <a:extLst>
                <a:ext uri="{FF2B5EF4-FFF2-40B4-BE49-F238E27FC236}">
                  <a16:creationId xmlns:a16="http://schemas.microsoft.com/office/drawing/2014/main" id="{9B1AC396-80D1-2A65-4468-6689376BD31E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55;p29">
              <a:extLst>
                <a:ext uri="{FF2B5EF4-FFF2-40B4-BE49-F238E27FC236}">
                  <a16:creationId xmlns:a16="http://schemas.microsoft.com/office/drawing/2014/main" id="{DA46AD1F-98EF-FC44-0206-4F7D9CB3F07C}"/>
                </a:ext>
              </a:extLst>
            </p:cNvPr>
            <p:cNvSpPr/>
            <p:nvPr/>
          </p:nvSpPr>
          <p:spPr>
            <a:xfrm>
              <a:off x="774400" y="2577775"/>
              <a:ext cx="2780100" cy="1125300"/>
            </a:xfrm>
            <a:prstGeom prst="rect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F6BC8AEE-B43F-4E7E-E172-560EA2E97FCF}"/>
              </a:ext>
            </a:extLst>
          </p:cNvPr>
          <p:cNvSpPr txBox="1"/>
          <p:nvPr/>
        </p:nvSpPr>
        <p:spPr>
          <a:xfrm>
            <a:off x="6046485" y="2101557"/>
            <a:ext cx="1278932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290°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FC94679A-168E-808A-972A-E57446315DE2}"/>
              </a:ext>
            </a:extLst>
          </p:cNvPr>
          <p:cNvSpPr txBox="1"/>
          <p:nvPr/>
        </p:nvSpPr>
        <p:spPr>
          <a:xfrm>
            <a:off x="6223891" y="3402154"/>
            <a:ext cx="9676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5" name="Google Shape;373;p27">
            <a:extLst>
              <a:ext uri="{FF2B5EF4-FFF2-40B4-BE49-F238E27FC236}">
                <a16:creationId xmlns:a16="http://schemas.microsoft.com/office/drawing/2014/main" id="{88AF43C6-05C0-6129-B01B-39F58A79D6B0}"/>
              </a:ext>
            </a:extLst>
          </p:cNvPr>
          <p:cNvSpPr txBox="1"/>
          <p:nvPr/>
        </p:nvSpPr>
        <p:spPr>
          <a:xfrm>
            <a:off x="8330523" y="3072833"/>
            <a:ext cx="3967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378;p27">
            <a:extLst>
              <a:ext uri="{FF2B5EF4-FFF2-40B4-BE49-F238E27FC236}">
                <a16:creationId xmlns:a16="http://schemas.microsoft.com/office/drawing/2014/main" id="{8F402DB7-9960-2B74-EAD6-5999EBB5BD5B}"/>
              </a:ext>
            </a:extLst>
          </p:cNvPr>
          <p:cNvSpPr/>
          <p:nvPr/>
        </p:nvSpPr>
        <p:spPr>
          <a:xfrm rot="10796393">
            <a:off x="8308468" y="3096682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17" name="Google Shape;650;p44">
            <a:extLst>
              <a:ext uri="{FF2B5EF4-FFF2-40B4-BE49-F238E27FC236}">
                <a16:creationId xmlns:a16="http://schemas.microsoft.com/office/drawing/2014/main" id="{09B86896-6A8A-F0BA-AA72-395A5507E189}"/>
              </a:ext>
            </a:extLst>
          </p:cNvPr>
          <p:cNvCxnSpPr>
            <a:cxnSpLocks/>
          </p:cNvCxnSpPr>
          <p:nvPr/>
        </p:nvCxnSpPr>
        <p:spPr>
          <a:xfrm>
            <a:off x="628061" y="2770314"/>
            <a:ext cx="362811" cy="121409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368DB8DA-6B75-ACF1-1E28-720983F7C83F}"/>
              </a:ext>
            </a:extLst>
          </p:cNvPr>
          <p:cNvGrpSpPr/>
          <p:nvPr/>
        </p:nvGrpSpPr>
        <p:grpSpPr>
          <a:xfrm>
            <a:off x="563335" y="2108686"/>
            <a:ext cx="404157" cy="764011"/>
            <a:chOff x="560041" y="1682847"/>
            <a:chExt cx="773501" cy="1660391"/>
          </a:xfrm>
        </p:grpSpPr>
        <p:cxnSp>
          <p:nvCxnSpPr>
            <p:cNvPr id="119" name="Google Shape;652;p44">
              <a:extLst>
                <a:ext uri="{FF2B5EF4-FFF2-40B4-BE49-F238E27FC236}">
                  <a16:creationId xmlns:a16="http://schemas.microsoft.com/office/drawing/2014/main" id="{4262BB29-11A2-06E7-ADEA-9DE2E81066B6}"/>
                </a:ext>
              </a:extLst>
            </p:cNvPr>
            <p:cNvCxnSpPr/>
            <p:nvPr/>
          </p:nvCxnSpPr>
          <p:spPr>
            <a:xfrm>
              <a:off x="618697" y="2139562"/>
              <a:ext cx="3600" cy="734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" name="Google Shape;653;p44">
              <a:extLst>
                <a:ext uri="{FF2B5EF4-FFF2-40B4-BE49-F238E27FC236}">
                  <a16:creationId xmlns:a16="http://schemas.microsoft.com/office/drawing/2014/main" id="{581AFFD6-6CC8-B29E-61AC-F3E3BDB0DB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7" y="1766438"/>
              <a:ext cx="415310" cy="373021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" name="Google Shape;654;p44">
              <a:extLst>
                <a:ext uri="{FF2B5EF4-FFF2-40B4-BE49-F238E27FC236}">
                  <a16:creationId xmlns:a16="http://schemas.microsoft.com/office/drawing/2014/main" id="{D839994F-2B16-F72B-BDD5-9399970A088A}"/>
                </a:ext>
              </a:extLst>
            </p:cNvPr>
            <p:cNvCxnSpPr>
              <a:cxnSpLocks/>
            </p:cNvCxnSpPr>
            <p:nvPr/>
          </p:nvCxnSpPr>
          <p:spPr>
            <a:xfrm>
              <a:off x="618645" y="2139461"/>
              <a:ext cx="566544" cy="20667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2" name="Google Shape;656;p44">
              <a:extLst>
                <a:ext uri="{FF2B5EF4-FFF2-40B4-BE49-F238E27FC236}">
                  <a16:creationId xmlns:a16="http://schemas.microsoft.com/office/drawing/2014/main" id="{FEC0718A-2752-F151-8116-23DA5183854D}"/>
                </a:ext>
              </a:extLst>
            </p:cNvPr>
            <p:cNvSpPr txBox="1"/>
            <p:nvPr/>
          </p:nvSpPr>
          <p:spPr>
            <a:xfrm>
              <a:off x="560041" y="2473764"/>
              <a:ext cx="276297" cy="869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x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3" name="Google Shape;657;p44">
              <a:extLst>
                <a:ext uri="{FF2B5EF4-FFF2-40B4-BE49-F238E27FC236}">
                  <a16:creationId xmlns:a16="http://schemas.microsoft.com/office/drawing/2014/main" id="{4C2681AF-EBE4-6B86-5A1B-5365F25528CC}"/>
                </a:ext>
              </a:extLst>
            </p:cNvPr>
            <p:cNvSpPr txBox="1"/>
            <p:nvPr/>
          </p:nvSpPr>
          <p:spPr>
            <a:xfrm>
              <a:off x="1057241" y="1682847"/>
              <a:ext cx="276301" cy="869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4" name="Google Shape;651;p44">
            <a:extLst>
              <a:ext uri="{FF2B5EF4-FFF2-40B4-BE49-F238E27FC236}">
                <a16:creationId xmlns:a16="http://schemas.microsoft.com/office/drawing/2014/main" id="{645817EB-B458-BC4B-09CB-6EDF104772C1}"/>
              </a:ext>
            </a:extLst>
          </p:cNvPr>
          <p:cNvSpPr txBox="1"/>
          <p:nvPr/>
        </p:nvSpPr>
        <p:spPr>
          <a:xfrm>
            <a:off x="739735" y="2832983"/>
            <a:ext cx="84116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beam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5" name="Google Shape;656;p44">
            <a:extLst>
              <a:ext uri="{FF2B5EF4-FFF2-40B4-BE49-F238E27FC236}">
                <a16:creationId xmlns:a16="http://schemas.microsoft.com/office/drawing/2014/main" id="{A99A0FC6-F145-BC01-0FF4-B638EBE4682D}"/>
              </a:ext>
            </a:extLst>
          </p:cNvPr>
          <p:cNvSpPr txBox="1"/>
          <p:nvPr/>
        </p:nvSpPr>
        <p:spPr>
          <a:xfrm>
            <a:off x="902031" y="2236559"/>
            <a:ext cx="1443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z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656;p44">
            <a:extLst>
              <a:ext uri="{FF2B5EF4-FFF2-40B4-BE49-F238E27FC236}">
                <a16:creationId xmlns:a16="http://schemas.microsoft.com/office/drawing/2014/main" id="{64E6222E-B7DA-DECE-1F54-E8AB65EDC27C}"/>
              </a:ext>
            </a:extLst>
          </p:cNvPr>
          <p:cNvSpPr txBox="1"/>
          <p:nvPr/>
        </p:nvSpPr>
        <p:spPr>
          <a:xfrm>
            <a:off x="794578" y="1964206"/>
            <a:ext cx="144366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375;p27">
            <a:extLst>
              <a:ext uri="{FF2B5EF4-FFF2-40B4-BE49-F238E27FC236}">
                <a16:creationId xmlns:a16="http://schemas.microsoft.com/office/drawing/2014/main" id="{8B574155-32E4-19B7-C0F3-1FCBE484268C}"/>
              </a:ext>
            </a:extLst>
          </p:cNvPr>
          <p:cNvSpPr txBox="1"/>
          <p:nvPr/>
        </p:nvSpPr>
        <p:spPr>
          <a:xfrm>
            <a:off x="3393284" y="1951400"/>
            <a:ext cx="69818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290°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8" name="Google Shape;377;p27">
            <a:extLst>
              <a:ext uri="{FF2B5EF4-FFF2-40B4-BE49-F238E27FC236}">
                <a16:creationId xmlns:a16="http://schemas.microsoft.com/office/drawing/2014/main" id="{ED222FBE-712B-1B2F-872F-51EDC1981054}"/>
              </a:ext>
            </a:extLst>
          </p:cNvPr>
          <p:cNvSpPr/>
          <p:nvPr/>
        </p:nvSpPr>
        <p:spPr>
          <a:xfrm rot="6793751">
            <a:off x="3416513" y="2306726"/>
            <a:ext cx="228584" cy="62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375;p27">
            <a:extLst>
              <a:ext uri="{FF2B5EF4-FFF2-40B4-BE49-F238E27FC236}">
                <a16:creationId xmlns:a16="http://schemas.microsoft.com/office/drawing/2014/main" id="{E40DA995-DE6B-6582-76E9-DABFF1C49E15}"/>
              </a:ext>
            </a:extLst>
          </p:cNvPr>
          <p:cNvSpPr txBox="1"/>
          <p:nvPr/>
        </p:nvSpPr>
        <p:spPr>
          <a:xfrm>
            <a:off x="8131403" y="1959236"/>
            <a:ext cx="69818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290°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0" name="Google Shape;377;p27">
            <a:extLst>
              <a:ext uri="{FF2B5EF4-FFF2-40B4-BE49-F238E27FC236}">
                <a16:creationId xmlns:a16="http://schemas.microsoft.com/office/drawing/2014/main" id="{395431A4-D60E-745D-45BA-B3E111C46AD8}"/>
              </a:ext>
            </a:extLst>
          </p:cNvPr>
          <p:cNvSpPr/>
          <p:nvPr/>
        </p:nvSpPr>
        <p:spPr>
          <a:xfrm rot="6793751">
            <a:off x="8154632" y="2314562"/>
            <a:ext cx="228584" cy="62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CasellaDiTesto 130">
            <a:extLst>
              <a:ext uri="{FF2B5EF4-FFF2-40B4-BE49-F238E27FC236}">
                <a16:creationId xmlns:a16="http://schemas.microsoft.com/office/drawing/2014/main" id="{FDF15530-8D41-4EE7-67BE-37C74552AAAF}"/>
              </a:ext>
            </a:extLst>
          </p:cNvPr>
          <p:cNvSpPr txBox="1"/>
          <p:nvPr/>
        </p:nvSpPr>
        <p:spPr>
          <a:xfrm>
            <a:off x="2582111" y="1732827"/>
            <a:ext cx="226603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DOSE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32" name="Google Shape;328;p25">
            <a:extLst>
              <a:ext uri="{FF2B5EF4-FFF2-40B4-BE49-F238E27FC236}">
                <a16:creationId xmlns:a16="http://schemas.microsoft.com/office/drawing/2014/main" id="{03730D8B-B26B-3A0F-4A6D-44FC880CEE7C}"/>
              </a:ext>
            </a:extLst>
          </p:cNvPr>
          <p:cNvSpPr txBox="1">
            <a:spLocks/>
          </p:cNvSpPr>
          <p:nvPr/>
        </p:nvSpPr>
        <p:spPr>
          <a:xfrm>
            <a:off x="4736127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(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real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) detector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around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the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patient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133" name="Google Shape;328;p25">
            <a:extLst>
              <a:ext uri="{FF2B5EF4-FFF2-40B4-BE49-F238E27FC236}">
                <a16:creationId xmlns:a16="http://schemas.microsoft.com/office/drawing/2014/main" id="{B2684AA6-6CB8-B8F1-ECCD-C7BB208A4F63}"/>
              </a:ext>
            </a:extLst>
          </p:cNvPr>
          <p:cNvSpPr txBox="1">
            <a:spLocks/>
          </p:cNvSpPr>
          <p:nvPr/>
        </p:nvSpPr>
        <p:spPr>
          <a:xfrm>
            <a:off x="507624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detector position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9" name="Text Box 189">
            <a:extLst>
              <a:ext uri="{FF2B5EF4-FFF2-40B4-BE49-F238E27FC236}">
                <a16:creationId xmlns:a16="http://schemas.microsoft.com/office/drawing/2014/main" id="{AE9BF2AA-D735-73BF-99E9-48122A2C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75" y="652991"/>
            <a:ext cx="9144000" cy="5667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Virtual detector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identify in a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single space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all the acquired coincidences and thus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reconstruct only one PET image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765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9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/>
              <a:t>Virtual detector </a:t>
            </a:r>
            <a:r>
              <a:rPr lang="en-GB" sz="2800" b="1" dirty="0"/>
              <a:t>approach</a:t>
            </a:r>
          </a:p>
        </p:txBody>
      </p:sp>
      <p:sp>
        <p:nvSpPr>
          <p:cNvPr id="103" name="Google Shape;391;p28">
            <a:extLst>
              <a:ext uri="{FF2B5EF4-FFF2-40B4-BE49-F238E27FC236}">
                <a16:creationId xmlns:a16="http://schemas.microsoft.com/office/drawing/2014/main" id="{F3702523-AF1B-10B1-E824-6C9BB07435CC}"/>
              </a:ext>
            </a:extLst>
          </p:cNvPr>
          <p:cNvSpPr txBox="1"/>
          <p:nvPr/>
        </p:nvSpPr>
        <p:spPr>
          <a:xfrm>
            <a:off x="5463424" y="1221424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</a:t>
            </a:r>
          </a:p>
        </p:txBody>
      </p:sp>
      <p:sp>
        <p:nvSpPr>
          <p:cNvPr id="104" name="Google Shape;391;p28">
            <a:extLst>
              <a:ext uri="{FF2B5EF4-FFF2-40B4-BE49-F238E27FC236}">
                <a16:creationId xmlns:a16="http://schemas.microsoft.com/office/drawing/2014/main" id="{607624F6-58B7-FD26-A687-194194191646}"/>
              </a:ext>
            </a:extLst>
          </p:cNvPr>
          <p:cNvSpPr txBox="1"/>
          <p:nvPr/>
        </p:nvSpPr>
        <p:spPr>
          <a:xfrm>
            <a:off x="956435" y="1221423"/>
            <a:ext cx="24764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REAL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A5952159-F885-1FB4-A9A9-51DC4C929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5" t="21360" r="28680" b="31605"/>
          <a:stretch/>
        </p:blipFill>
        <p:spPr>
          <a:xfrm>
            <a:off x="6989362" y="2056781"/>
            <a:ext cx="1606034" cy="167066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9C9FA5B5-3FB4-DE64-E504-B1A35C1CF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32" t="21362" r="27057" b="32207"/>
          <a:stretch/>
        </p:blipFill>
        <p:spPr>
          <a:xfrm>
            <a:off x="2243419" y="2061648"/>
            <a:ext cx="1624697" cy="1692000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1D92E45-8F4E-95C2-8985-CC463FA82DC9}"/>
              </a:ext>
            </a:extLst>
          </p:cNvPr>
          <p:cNvSpPr txBox="1"/>
          <p:nvPr/>
        </p:nvSpPr>
        <p:spPr>
          <a:xfrm>
            <a:off x="669594" y="1732827"/>
            <a:ext cx="1687144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3rd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FIELD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– 180°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4" name="Google Shape;391;p28">
            <a:extLst>
              <a:ext uri="{FF2B5EF4-FFF2-40B4-BE49-F238E27FC236}">
                <a16:creationId xmlns:a16="http://schemas.microsoft.com/office/drawing/2014/main" id="{BFED76F8-C761-9940-DAD2-B097C8D3D4D8}"/>
              </a:ext>
            </a:extLst>
          </p:cNvPr>
          <p:cNvSpPr txBox="1"/>
          <p:nvPr/>
        </p:nvSpPr>
        <p:spPr>
          <a:xfrm>
            <a:off x="4656294" y="1732827"/>
            <a:ext cx="243664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VIRTUAL DETECTOR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E4C1EF7-234C-465C-9237-D62812B5658B}"/>
              </a:ext>
            </a:extLst>
          </p:cNvPr>
          <p:cNvSpPr/>
          <p:nvPr/>
        </p:nvSpPr>
        <p:spPr>
          <a:xfrm>
            <a:off x="379972" y="1612508"/>
            <a:ext cx="3611831" cy="278127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04C652DD-FF6B-15DC-5F4C-FEEE3992CA40}"/>
              </a:ext>
            </a:extLst>
          </p:cNvPr>
          <p:cNvSpPr/>
          <p:nvPr/>
        </p:nvSpPr>
        <p:spPr>
          <a:xfrm>
            <a:off x="4654326" y="1612508"/>
            <a:ext cx="4123141" cy="2781277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Freccia a destra 47">
            <a:extLst>
              <a:ext uri="{FF2B5EF4-FFF2-40B4-BE49-F238E27FC236}">
                <a16:creationId xmlns:a16="http://schemas.microsoft.com/office/drawing/2014/main" id="{FB1183CA-EE89-F2E6-FF52-A19AC1824563}"/>
              </a:ext>
            </a:extLst>
          </p:cNvPr>
          <p:cNvSpPr/>
          <p:nvPr/>
        </p:nvSpPr>
        <p:spPr>
          <a:xfrm>
            <a:off x="4182709" y="2678526"/>
            <a:ext cx="382724" cy="43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0" name="Google Shape;430;p29">
            <a:extLst>
              <a:ext uri="{FF2B5EF4-FFF2-40B4-BE49-F238E27FC236}">
                <a16:creationId xmlns:a16="http://schemas.microsoft.com/office/drawing/2014/main" id="{6CA18E0B-C18D-233E-DB05-F5F66584AA93}"/>
              </a:ext>
            </a:extLst>
          </p:cNvPr>
          <p:cNvGrpSpPr/>
          <p:nvPr/>
        </p:nvGrpSpPr>
        <p:grpSpPr>
          <a:xfrm rot="5400000">
            <a:off x="5035286" y="1968683"/>
            <a:ext cx="1757337" cy="1946131"/>
            <a:chOff x="5366950" y="1703775"/>
            <a:chExt cx="3218400" cy="3218400"/>
          </a:xfrm>
        </p:grpSpPr>
        <p:sp>
          <p:nvSpPr>
            <p:cNvPr id="51" name="Google Shape;431;p29">
              <a:extLst>
                <a:ext uri="{FF2B5EF4-FFF2-40B4-BE49-F238E27FC236}">
                  <a16:creationId xmlns:a16="http://schemas.microsoft.com/office/drawing/2014/main" id="{5217049F-F7E8-7EF4-4EDB-9999B1C642B6}"/>
                </a:ext>
              </a:extLst>
            </p:cNvPr>
            <p:cNvSpPr/>
            <p:nvPr/>
          </p:nvSpPr>
          <p:spPr>
            <a:xfrm>
              <a:off x="5366950" y="1703775"/>
              <a:ext cx="3218400" cy="3218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52" name="Google Shape;432;p29">
              <a:extLst>
                <a:ext uri="{FF2B5EF4-FFF2-40B4-BE49-F238E27FC236}">
                  <a16:creationId xmlns:a16="http://schemas.microsoft.com/office/drawing/2014/main" id="{A6B7178F-C6E4-B875-031B-471727FC3183}"/>
                </a:ext>
              </a:extLst>
            </p:cNvPr>
            <p:cNvCxnSpPr>
              <a:cxnSpLocks/>
              <a:stCxn id="51" idx="2"/>
              <a:endCxn id="51" idx="0"/>
            </p:cNvCxnSpPr>
            <p:nvPr/>
          </p:nvCxnSpPr>
          <p:spPr>
            <a:xfrm rot="10800000">
              <a:off x="6976150" y="1703775"/>
              <a:ext cx="0" cy="3218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433;p29">
              <a:extLst>
                <a:ext uri="{FF2B5EF4-FFF2-40B4-BE49-F238E27FC236}">
                  <a16:creationId xmlns:a16="http://schemas.microsoft.com/office/drawing/2014/main" id="{BF6E192D-8909-35FB-0409-144EE7285D4C}"/>
                </a:ext>
              </a:extLst>
            </p:cNvPr>
            <p:cNvCxnSpPr>
              <a:cxnSpLocks/>
              <a:stCxn id="51" idx="1"/>
              <a:endCxn id="51" idx="3"/>
            </p:cNvCxnSpPr>
            <p:nvPr/>
          </p:nvCxnSpPr>
          <p:spPr>
            <a:xfrm>
              <a:off x="5366950" y="3312975"/>
              <a:ext cx="3218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434;p29">
              <a:extLst>
                <a:ext uri="{FF2B5EF4-FFF2-40B4-BE49-F238E27FC236}">
                  <a16:creationId xmlns:a16="http://schemas.microsoft.com/office/drawing/2014/main" id="{DD81538A-6FC5-70A9-5A6B-16898628F82C}"/>
                </a:ext>
              </a:extLst>
            </p:cNvPr>
            <p:cNvSpPr/>
            <p:nvPr/>
          </p:nvSpPr>
          <p:spPr>
            <a:xfrm>
              <a:off x="5366950" y="1717550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35;p29">
              <a:extLst>
                <a:ext uri="{FF2B5EF4-FFF2-40B4-BE49-F238E27FC236}">
                  <a16:creationId xmlns:a16="http://schemas.microsoft.com/office/drawing/2014/main" id="{A92A3FAE-4FE6-6D3A-577B-DB064C64124C}"/>
                </a:ext>
              </a:extLst>
            </p:cNvPr>
            <p:cNvSpPr/>
            <p:nvPr/>
          </p:nvSpPr>
          <p:spPr>
            <a:xfrm>
              <a:off x="5366950" y="33129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36;p29">
              <a:extLst>
                <a:ext uri="{FF2B5EF4-FFF2-40B4-BE49-F238E27FC236}">
                  <a16:creationId xmlns:a16="http://schemas.microsoft.com/office/drawing/2014/main" id="{0F65B932-7C89-69BE-E2D0-CEC345053B06}"/>
                </a:ext>
              </a:extLst>
            </p:cNvPr>
            <p:cNvSpPr/>
            <p:nvPr/>
          </p:nvSpPr>
          <p:spPr>
            <a:xfrm>
              <a:off x="5366950" y="27765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37;p29">
              <a:extLst>
                <a:ext uri="{FF2B5EF4-FFF2-40B4-BE49-F238E27FC236}">
                  <a16:creationId xmlns:a16="http://schemas.microsoft.com/office/drawing/2014/main" id="{98A3A548-4ACF-EE83-5AEE-67B2A9A2B17F}"/>
                </a:ext>
              </a:extLst>
            </p:cNvPr>
            <p:cNvSpPr/>
            <p:nvPr/>
          </p:nvSpPr>
          <p:spPr>
            <a:xfrm>
              <a:off x="5366950" y="4383509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38;p29">
              <a:extLst>
                <a:ext uri="{FF2B5EF4-FFF2-40B4-BE49-F238E27FC236}">
                  <a16:creationId xmlns:a16="http://schemas.microsoft.com/office/drawing/2014/main" id="{F30BF96D-69EA-69A3-76AC-F016C2423927}"/>
                </a:ext>
              </a:extLst>
            </p:cNvPr>
            <p:cNvSpPr/>
            <p:nvPr/>
          </p:nvSpPr>
          <p:spPr>
            <a:xfrm rot="16200000">
              <a:off x="6690907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39;p29">
              <a:extLst>
                <a:ext uri="{FF2B5EF4-FFF2-40B4-BE49-F238E27FC236}">
                  <a16:creationId xmlns:a16="http://schemas.microsoft.com/office/drawing/2014/main" id="{E1CFE2B2-3DCA-3544-C0DD-ED94C9F24F48}"/>
                </a:ext>
              </a:extLst>
            </p:cNvPr>
            <p:cNvSpPr/>
            <p:nvPr/>
          </p:nvSpPr>
          <p:spPr>
            <a:xfrm rot="-5400000">
              <a:off x="6171550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40;p29">
              <a:extLst>
                <a:ext uri="{FF2B5EF4-FFF2-40B4-BE49-F238E27FC236}">
                  <a16:creationId xmlns:a16="http://schemas.microsoft.com/office/drawing/2014/main" id="{8128D74F-1B30-31F4-BF09-9946B3667C8D}"/>
                </a:ext>
              </a:extLst>
            </p:cNvPr>
            <p:cNvSpPr/>
            <p:nvPr/>
          </p:nvSpPr>
          <p:spPr>
            <a:xfrm rot="-5400000">
              <a:off x="5098750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41;p29">
              <a:extLst>
                <a:ext uri="{FF2B5EF4-FFF2-40B4-BE49-F238E27FC236}">
                  <a16:creationId xmlns:a16="http://schemas.microsoft.com/office/drawing/2014/main" id="{6EA971FD-0BF6-35DF-5928-346506226A57}"/>
                </a:ext>
              </a:extLst>
            </p:cNvPr>
            <p:cNvSpPr/>
            <p:nvPr/>
          </p:nvSpPr>
          <p:spPr>
            <a:xfrm rot="-5400000">
              <a:off x="4562323" y="3044775"/>
              <a:ext cx="3218400" cy="536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2" name="Immagine 61" descr="Immagine che contiene interni, proiettore, ingombro, mugnaio&#10;&#10;Descrizione generata automaticamente">
            <a:extLst>
              <a:ext uri="{FF2B5EF4-FFF2-40B4-BE49-F238E27FC236}">
                <a16:creationId xmlns:a16="http://schemas.microsoft.com/office/drawing/2014/main" id="{BC79ED99-2D30-91FE-017A-57073AAC63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02" t="-3199" r="17691"/>
          <a:stretch/>
        </p:blipFill>
        <p:spPr>
          <a:xfrm rot="5400000">
            <a:off x="527969" y="2030920"/>
            <a:ext cx="1685499" cy="1759341"/>
          </a:xfrm>
          <a:prstGeom prst="rect">
            <a:avLst/>
          </a:prstGeom>
        </p:spPr>
      </p:pic>
      <p:grpSp>
        <p:nvGrpSpPr>
          <p:cNvPr id="63" name="Gruppo 62">
            <a:extLst>
              <a:ext uri="{FF2B5EF4-FFF2-40B4-BE49-F238E27FC236}">
                <a16:creationId xmlns:a16="http://schemas.microsoft.com/office/drawing/2014/main" id="{F516CB7C-5D4E-9F3F-D49B-0B6DCBD475A6}"/>
              </a:ext>
            </a:extLst>
          </p:cNvPr>
          <p:cNvGrpSpPr/>
          <p:nvPr/>
        </p:nvGrpSpPr>
        <p:grpSpPr>
          <a:xfrm>
            <a:off x="456560" y="2005403"/>
            <a:ext cx="673956" cy="914286"/>
            <a:chOff x="-141980" y="1682847"/>
            <a:chExt cx="1475521" cy="1644586"/>
          </a:xfrm>
        </p:grpSpPr>
        <p:cxnSp>
          <p:nvCxnSpPr>
            <p:cNvPr id="64" name="Google Shape;652;p44">
              <a:extLst>
                <a:ext uri="{FF2B5EF4-FFF2-40B4-BE49-F238E27FC236}">
                  <a16:creationId xmlns:a16="http://schemas.microsoft.com/office/drawing/2014/main" id="{B64A90A1-2934-5755-E291-2BEEFD1368D0}"/>
                </a:ext>
              </a:extLst>
            </p:cNvPr>
            <p:cNvCxnSpPr/>
            <p:nvPr/>
          </p:nvCxnSpPr>
          <p:spPr>
            <a:xfrm>
              <a:off x="618697" y="2139562"/>
              <a:ext cx="3600" cy="7344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" name="Google Shape;653;p44">
              <a:extLst>
                <a:ext uri="{FF2B5EF4-FFF2-40B4-BE49-F238E27FC236}">
                  <a16:creationId xmlns:a16="http://schemas.microsoft.com/office/drawing/2014/main" id="{BBFD6953-C54A-7691-B361-DCD8B7F655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347" y="2139460"/>
              <a:ext cx="484300" cy="45944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6" name="Google Shape;654;p44">
              <a:extLst>
                <a:ext uri="{FF2B5EF4-FFF2-40B4-BE49-F238E27FC236}">
                  <a16:creationId xmlns:a16="http://schemas.microsoft.com/office/drawing/2014/main" id="{480BCDF0-0B6B-2857-E454-3822D3F31914}"/>
                </a:ext>
              </a:extLst>
            </p:cNvPr>
            <p:cNvCxnSpPr>
              <a:cxnSpLocks/>
            </p:cNvCxnSpPr>
            <p:nvPr/>
          </p:nvCxnSpPr>
          <p:spPr>
            <a:xfrm>
              <a:off x="618645" y="2139461"/>
              <a:ext cx="57583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7" name="Google Shape;656;p44">
              <a:extLst>
                <a:ext uri="{FF2B5EF4-FFF2-40B4-BE49-F238E27FC236}">
                  <a16:creationId xmlns:a16="http://schemas.microsoft.com/office/drawing/2014/main" id="{4ED413DA-28CC-2C1A-C350-126216E913BF}"/>
                </a:ext>
              </a:extLst>
            </p:cNvPr>
            <p:cNvSpPr txBox="1"/>
            <p:nvPr/>
          </p:nvSpPr>
          <p:spPr>
            <a:xfrm>
              <a:off x="312996" y="2607785"/>
              <a:ext cx="276297" cy="719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x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657;p44">
              <a:extLst>
                <a:ext uri="{FF2B5EF4-FFF2-40B4-BE49-F238E27FC236}">
                  <a16:creationId xmlns:a16="http://schemas.microsoft.com/office/drawing/2014/main" id="{54CEE172-D328-9393-3970-8C71E31BD5D4}"/>
                </a:ext>
              </a:extLst>
            </p:cNvPr>
            <p:cNvSpPr txBox="1"/>
            <p:nvPr/>
          </p:nvSpPr>
          <p:spPr>
            <a:xfrm>
              <a:off x="1057242" y="1682847"/>
              <a:ext cx="276299" cy="719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y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658;p44">
              <a:extLst>
                <a:ext uri="{FF2B5EF4-FFF2-40B4-BE49-F238E27FC236}">
                  <a16:creationId xmlns:a16="http://schemas.microsoft.com/office/drawing/2014/main" id="{322F5CF9-96D4-FF0D-0D04-BD47052EAFCF}"/>
                </a:ext>
              </a:extLst>
            </p:cNvPr>
            <p:cNvSpPr txBox="1"/>
            <p:nvPr/>
          </p:nvSpPr>
          <p:spPr>
            <a:xfrm>
              <a:off x="-141980" y="2448740"/>
              <a:ext cx="276299" cy="719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i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rPr>
                <a:t>z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70" name="Google Shape;651;p44">
            <a:extLst>
              <a:ext uri="{FF2B5EF4-FFF2-40B4-BE49-F238E27FC236}">
                <a16:creationId xmlns:a16="http://schemas.microsoft.com/office/drawing/2014/main" id="{2A8E454B-B18A-6DDB-507F-0FFF2D169B09}"/>
              </a:ext>
            </a:extLst>
          </p:cNvPr>
          <p:cNvSpPr txBox="1"/>
          <p:nvPr/>
        </p:nvSpPr>
        <p:spPr>
          <a:xfrm>
            <a:off x="1542756" y="2719599"/>
            <a:ext cx="633537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beam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71" name="Google Shape;650;p44">
            <a:extLst>
              <a:ext uri="{FF2B5EF4-FFF2-40B4-BE49-F238E27FC236}">
                <a16:creationId xmlns:a16="http://schemas.microsoft.com/office/drawing/2014/main" id="{FC321B9F-6C48-859D-809E-9AF926D60DDB}"/>
              </a:ext>
            </a:extLst>
          </p:cNvPr>
          <p:cNvCxnSpPr>
            <a:cxnSpLocks/>
          </p:cNvCxnSpPr>
          <p:nvPr/>
        </p:nvCxnSpPr>
        <p:spPr>
          <a:xfrm flipH="1">
            <a:off x="1447871" y="2783590"/>
            <a:ext cx="154864" cy="16121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72" name="Google Shape;444;p29">
            <a:extLst>
              <a:ext uri="{FF2B5EF4-FFF2-40B4-BE49-F238E27FC236}">
                <a16:creationId xmlns:a16="http://schemas.microsoft.com/office/drawing/2014/main" id="{D9E295BB-B0ED-6E35-E517-A44D8D60EF71}"/>
              </a:ext>
            </a:extLst>
          </p:cNvPr>
          <p:cNvGrpSpPr/>
          <p:nvPr/>
        </p:nvGrpSpPr>
        <p:grpSpPr>
          <a:xfrm>
            <a:off x="4958010" y="2667869"/>
            <a:ext cx="1579620" cy="707369"/>
            <a:chOff x="774400" y="2577775"/>
            <a:chExt cx="2780100" cy="1125300"/>
          </a:xfrm>
        </p:grpSpPr>
        <p:sp>
          <p:nvSpPr>
            <p:cNvPr id="73" name="Google Shape;445;p29">
              <a:extLst>
                <a:ext uri="{FF2B5EF4-FFF2-40B4-BE49-F238E27FC236}">
                  <a16:creationId xmlns:a16="http://schemas.microsoft.com/office/drawing/2014/main" id="{0FEC3EF0-8C54-924E-9C69-12D4971F8AF0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46;p29">
              <a:extLst>
                <a:ext uri="{FF2B5EF4-FFF2-40B4-BE49-F238E27FC236}">
                  <a16:creationId xmlns:a16="http://schemas.microsoft.com/office/drawing/2014/main" id="{8A6E16C7-9336-26AF-7BC7-D0C582DF126F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47;p29">
              <a:extLst>
                <a:ext uri="{FF2B5EF4-FFF2-40B4-BE49-F238E27FC236}">
                  <a16:creationId xmlns:a16="http://schemas.microsoft.com/office/drawing/2014/main" id="{A2992CFF-B0D3-AECF-0F1C-2F30B1805F2F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48;p29">
              <a:extLst>
                <a:ext uri="{FF2B5EF4-FFF2-40B4-BE49-F238E27FC236}">
                  <a16:creationId xmlns:a16="http://schemas.microsoft.com/office/drawing/2014/main" id="{8502C777-5A07-F11B-5227-48DA3C12D891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49;p29">
              <a:extLst>
                <a:ext uri="{FF2B5EF4-FFF2-40B4-BE49-F238E27FC236}">
                  <a16:creationId xmlns:a16="http://schemas.microsoft.com/office/drawing/2014/main" id="{6AF4A8D4-5088-E0D4-6B30-90F7ADA0DECC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50;p29">
              <a:extLst>
                <a:ext uri="{FF2B5EF4-FFF2-40B4-BE49-F238E27FC236}">
                  <a16:creationId xmlns:a16="http://schemas.microsoft.com/office/drawing/2014/main" id="{14C9E08F-4F7B-5C2B-658E-F850268C7941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51;p29">
              <a:extLst>
                <a:ext uri="{FF2B5EF4-FFF2-40B4-BE49-F238E27FC236}">
                  <a16:creationId xmlns:a16="http://schemas.microsoft.com/office/drawing/2014/main" id="{3C9F0768-E939-F868-3350-E22706A7A1D0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52;p29">
              <a:extLst>
                <a:ext uri="{FF2B5EF4-FFF2-40B4-BE49-F238E27FC236}">
                  <a16:creationId xmlns:a16="http://schemas.microsoft.com/office/drawing/2014/main" id="{B7F329B7-713B-DB68-1779-A6FA89BA9B13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53;p29">
              <a:extLst>
                <a:ext uri="{FF2B5EF4-FFF2-40B4-BE49-F238E27FC236}">
                  <a16:creationId xmlns:a16="http://schemas.microsoft.com/office/drawing/2014/main" id="{49C08CFC-3DDF-DDE6-1D70-032746232F53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54;p29">
              <a:extLst>
                <a:ext uri="{FF2B5EF4-FFF2-40B4-BE49-F238E27FC236}">
                  <a16:creationId xmlns:a16="http://schemas.microsoft.com/office/drawing/2014/main" id="{AA54D7CB-35EA-470B-2B02-8B3EBCCDE92E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55;p29">
              <a:extLst>
                <a:ext uri="{FF2B5EF4-FFF2-40B4-BE49-F238E27FC236}">
                  <a16:creationId xmlns:a16="http://schemas.microsoft.com/office/drawing/2014/main" id="{DBF75AFE-6CB2-E470-54A6-A122BCD8CAD4}"/>
                </a:ext>
              </a:extLst>
            </p:cNvPr>
            <p:cNvSpPr/>
            <p:nvPr/>
          </p:nvSpPr>
          <p:spPr>
            <a:xfrm>
              <a:off x="774400" y="2577775"/>
              <a:ext cx="2780100" cy="1125300"/>
            </a:xfrm>
            <a:prstGeom prst="rect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03870EDF-212B-EB14-0649-072970BE357B}"/>
              </a:ext>
            </a:extLst>
          </p:cNvPr>
          <p:cNvSpPr txBox="1"/>
          <p:nvPr/>
        </p:nvSpPr>
        <p:spPr>
          <a:xfrm>
            <a:off x="4621821" y="2413525"/>
            <a:ext cx="1028194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180°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85" name="Google Shape;444;p29">
            <a:extLst>
              <a:ext uri="{FF2B5EF4-FFF2-40B4-BE49-F238E27FC236}">
                <a16:creationId xmlns:a16="http://schemas.microsoft.com/office/drawing/2014/main" id="{EC5A854B-8D73-2F31-5E15-F2E483568556}"/>
              </a:ext>
            </a:extLst>
          </p:cNvPr>
          <p:cNvGrpSpPr/>
          <p:nvPr/>
        </p:nvGrpSpPr>
        <p:grpSpPr>
          <a:xfrm rot="6600000">
            <a:off x="5102218" y="2616549"/>
            <a:ext cx="1593381" cy="672169"/>
            <a:chOff x="813344" y="2582985"/>
            <a:chExt cx="2726195" cy="1099946"/>
          </a:xfrm>
        </p:grpSpPr>
        <p:sp>
          <p:nvSpPr>
            <p:cNvPr id="86" name="Google Shape;445;p29">
              <a:extLst>
                <a:ext uri="{FF2B5EF4-FFF2-40B4-BE49-F238E27FC236}">
                  <a16:creationId xmlns:a16="http://schemas.microsoft.com/office/drawing/2014/main" id="{F57459BD-8235-B2AB-58F6-24646DD794F9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46;p29">
              <a:extLst>
                <a:ext uri="{FF2B5EF4-FFF2-40B4-BE49-F238E27FC236}">
                  <a16:creationId xmlns:a16="http://schemas.microsoft.com/office/drawing/2014/main" id="{19D7719B-1115-0A07-A805-C80DCD3F7D52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47;p29">
              <a:extLst>
                <a:ext uri="{FF2B5EF4-FFF2-40B4-BE49-F238E27FC236}">
                  <a16:creationId xmlns:a16="http://schemas.microsoft.com/office/drawing/2014/main" id="{EB46B22C-A16E-C98D-4D29-47FAE57E8E7E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48;p29">
              <a:extLst>
                <a:ext uri="{FF2B5EF4-FFF2-40B4-BE49-F238E27FC236}">
                  <a16:creationId xmlns:a16="http://schemas.microsoft.com/office/drawing/2014/main" id="{83866C6B-82EB-0A1E-FA67-23626BD18768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49;p29">
              <a:extLst>
                <a:ext uri="{FF2B5EF4-FFF2-40B4-BE49-F238E27FC236}">
                  <a16:creationId xmlns:a16="http://schemas.microsoft.com/office/drawing/2014/main" id="{3A956E79-D69F-A5EA-5EE6-55925ADC4A56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50;p29">
              <a:extLst>
                <a:ext uri="{FF2B5EF4-FFF2-40B4-BE49-F238E27FC236}">
                  <a16:creationId xmlns:a16="http://schemas.microsoft.com/office/drawing/2014/main" id="{E4D1CF15-48CF-2A57-3D7B-8091D9A16AA7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51;p29">
              <a:extLst>
                <a:ext uri="{FF2B5EF4-FFF2-40B4-BE49-F238E27FC236}">
                  <a16:creationId xmlns:a16="http://schemas.microsoft.com/office/drawing/2014/main" id="{26F477F8-2E01-5FAD-1C94-D567C3D70052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52;p29">
              <a:extLst>
                <a:ext uri="{FF2B5EF4-FFF2-40B4-BE49-F238E27FC236}">
                  <a16:creationId xmlns:a16="http://schemas.microsoft.com/office/drawing/2014/main" id="{4C196954-1FB4-15A5-C96B-6A64E9F447FE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53;p29">
              <a:extLst>
                <a:ext uri="{FF2B5EF4-FFF2-40B4-BE49-F238E27FC236}">
                  <a16:creationId xmlns:a16="http://schemas.microsoft.com/office/drawing/2014/main" id="{E778615D-82E4-50DF-7ED1-4B56A4167EF4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54;p29">
              <a:extLst>
                <a:ext uri="{FF2B5EF4-FFF2-40B4-BE49-F238E27FC236}">
                  <a16:creationId xmlns:a16="http://schemas.microsoft.com/office/drawing/2014/main" id="{27C4418F-AF27-9E10-FC15-7311311578AC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55;p29">
              <a:extLst>
                <a:ext uri="{FF2B5EF4-FFF2-40B4-BE49-F238E27FC236}">
                  <a16:creationId xmlns:a16="http://schemas.microsoft.com/office/drawing/2014/main" id="{8FAFC047-E827-F77C-6668-781B6927BCD2}"/>
                </a:ext>
              </a:extLst>
            </p:cNvPr>
            <p:cNvSpPr/>
            <p:nvPr/>
          </p:nvSpPr>
          <p:spPr>
            <a:xfrm>
              <a:off x="813344" y="2582985"/>
              <a:ext cx="2726195" cy="1099946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444;p29">
            <a:extLst>
              <a:ext uri="{FF2B5EF4-FFF2-40B4-BE49-F238E27FC236}">
                <a16:creationId xmlns:a16="http://schemas.microsoft.com/office/drawing/2014/main" id="{F1EE9F1F-6E5F-9C06-7A4B-BD500D343C98}"/>
              </a:ext>
            </a:extLst>
          </p:cNvPr>
          <p:cNvGrpSpPr/>
          <p:nvPr/>
        </p:nvGrpSpPr>
        <p:grpSpPr>
          <a:xfrm>
            <a:off x="5294374" y="2664785"/>
            <a:ext cx="1579620" cy="707369"/>
            <a:chOff x="774400" y="2577775"/>
            <a:chExt cx="2780100" cy="1125300"/>
          </a:xfrm>
        </p:grpSpPr>
        <p:sp>
          <p:nvSpPr>
            <p:cNvPr id="98" name="Google Shape;445;p29">
              <a:extLst>
                <a:ext uri="{FF2B5EF4-FFF2-40B4-BE49-F238E27FC236}">
                  <a16:creationId xmlns:a16="http://schemas.microsoft.com/office/drawing/2014/main" id="{63032D1B-CBE3-414B-2B48-2380DF517E3A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46;p29">
              <a:extLst>
                <a:ext uri="{FF2B5EF4-FFF2-40B4-BE49-F238E27FC236}">
                  <a16:creationId xmlns:a16="http://schemas.microsoft.com/office/drawing/2014/main" id="{DE65447C-3B6B-980D-5EBD-330EEA898CA2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47;p29">
              <a:extLst>
                <a:ext uri="{FF2B5EF4-FFF2-40B4-BE49-F238E27FC236}">
                  <a16:creationId xmlns:a16="http://schemas.microsoft.com/office/drawing/2014/main" id="{3EABC40C-5BAE-7F5E-D1E3-3E66A4DC902F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48;p29">
              <a:extLst>
                <a:ext uri="{FF2B5EF4-FFF2-40B4-BE49-F238E27FC236}">
                  <a16:creationId xmlns:a16="http://schemas.microsoft.com/office/drawing/2014/main" id="{42A3C8B6-4354-3B09-73A9-DD61A6CE1968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49;p29">
              <a:extLst>
                <a:ext uri="{FF2B5EF4-FFF2-40B4-BE49-F238E27FC236}">
                  <a16:creationId xmlns:a16="http://schemas.microsoft.com/office/drawing/2014/main" id="{CDE540C1-B9F3-C8EF-1F29-E0779C69ECE6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50;p29">
              <a:extLst>
                <a:ext uri="{FF2B5EF4-FFF2-40B4-BE49-F238E27FC236}">
                  <a16:creationId xmlns:a16="http://schemas.microsoft.com/office/drawing/2014/main" id="{26539882-2CA4-7743-F1C8-3C7C6FFF46B1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51;p29">
              <a:extLst>
                <a:ext uri="{FF2B5EF4-FFF2-40B4-BE49-F238E27FC236}">
                  <a16:creationId xmlns:a16="http://schemas.microsoft.com/office/drawing/2014/main" id="{D2908A2B-4A44-A25F-A9DF-96EC9AAEACA2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52;p29">
              <a:extLst>
                <a:ext uri="{FF2B5EF4-FFF2-40B4-BE49-F238E27FC236}">
                  <a16:creationId xmlns:a16="http://schemas.microsoft.com/office/drawing/2014/main" id="{67B452FE-A25B-3C95-A5C7-6C3013BBBBE1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53;p29">
              <a:extLst>
                <a:ext uri="{FF2B5EF4-FFF2-40B4-BE49-F238E27FC236}">
                  <a16:creationId xmlns:a16="http://schemas.microsoft.com/office/drawing/2014/main" id="{B29E63FF-362A-3094-98A8-853A0D8491B5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54;p29">
              <a:extLst>
                <a:ext uri="{FF2B5EF4-FFF2-40B4-BE49-F238E27FC236}">
                  <a16:creationId xmlns:a16="http://schemas.microsoft.com/office/drawing/2014/main" id="{ECFAD8F2-6B59-2674-7283-51222D1D6903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55;p29">
              <a:extLst>
                <a:ext uri="{FF2B5EF4-FFF2-40B4-BE49-F238E27FC236}">
                  <a16:creationId xmlns:a16="http://schemas.microsoft.com/office/drawing/2014/main" id="{5A87609E-C852-1231-2EF1-A8DD888095AD}"/>
                </a:ext>
              </a:extLst>
            </p:cNvPr>
            <p:cNvSpPr/>
            <p:nvPr/>
          </p:nvSpPr>
          <p:spPr>
            <a:xfrm>
              <a:off x="774400" y="2577775"/>
              <a:ext cx="2780100" cy="1125300"/>
            </a:xfrm>
            <a:prstGeom prst="rect">
              <a:avLst/>
            </a:prstGeom>
            <a:noFill/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" name="CasellaDiTesto 139">
            <a:extLst>
              <a:ext uri="{FF2B5EF4-FFF2-40B4-BE49-F238E27FC236}">
                <a16:creationId xmlns:a16="http://schemas.microsoft.com/office/drawing/2014/main" id="{1E3D1415-9A6F-4B75-40EE-0C15DCF7FCB6}"/>
              </a:ext>
            </a:extLst>
          </p:cNvPr>
          <p:cNvSpPr txBox="1"/>
          <p:nvPr/>
        </p:nvSpPr>
        <p:spPr>
          <a:xfrm>
            <a:off x="6046485" y="2101557"/>
            <a:ext cx="1278932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290°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C2CD9D50-3DB5-D0C4-91A9-35F9CEC14EA8}"/>
              </a:ext>
            </a:extLst>
          </p:cNvPr>
          <p:cNvSpPr txBox="1"/>
          <p:nvPr/>
        </p:nvSpPr>
        <p:spPr>
          <a:xfrm>
            <a:off x="6223891" y="3402154"/>
            <a:ext cx="96766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0°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2" name="Google Shape;374;p27">
            <a:extLst>
              <a:ext uri="{FF2B5EF4-FFF2-40B4-BE49-F238E27FC236}">
                <a16:creationId xmlns:a16="http://schemas.microsoft.com/office/drawing/2014/main" id="{AEE45462-C29E-AEF6-5BB8-64B188FCACD1}"/>
              </a:ext>
            </a:extLst>
          </p:cNvPr>
          <p:cNvSpPr txBox="1"/>
          <p:nvPr/>
        </p:nvSpPr>
        <p:spPr>
          <a:xfrm>
            <a:off x="2162310" y="3126013"/>
            <a:ext cx="61687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180°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3" name="Google Shape;376;p27">
            <a:extLst>
              <a:ext uri="{FF2B5EF4-FFF2-40B4-BE49-F238E27FC236}">
                <a16:creationId xmlns:a16="http://schemas.microsoft.com/office/drawing/2014/main" id="{3A6FE121-7165-A407-122D-E7FE2ED8CABD}"/>
              </a:ext>
            </a:extLst>
          </p:cNvPr>
          <p:cNvSpPr/>
          <p:nvPr/>
        </p:nvSpPr>
        <p:spPr>
          <a:xfrm rot="21596393">
            <a:off x="2279765" y="3126106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374;p27">
            <a:extLst>
              <a:ext uri="{FF2B5EF4-FFF2-40B4-BE49-F238E27FC236}">
                <a16:creationId xmlns:a16="http://schemas.microsoft.com/office/drawing/2014/main" id="{B456C5AD-EEAD-8557-7E95-3AD0FE1FB617}"/>
              </a:ext>
            </a:extLst>
          </p:cNvPr>
          <p:cNvSpPr txBox="1"/>
          <p:nvPr/>
        </p:nvSpPr>
        <p:spPr>
          <a:xfrm>
            <a:off x="6908263" y="3123134"/>
            <a:ext cx="61687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180°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5" name="Google Shape;376;p27">
            <a:extLst>
              <a:ext uri="{FF2B5EF4-FFF2-40B4-BE49-F238E27FC236}">
                <a16:creationId xmlns:a16="http://schemas.microsoft.com/office/drawing/2014/main" id="{BDA61742-1F69-93EC-4569-BD8575889705}"/>
              </a:ext>
            </a:extLst>
          </p:cNvPr>
          <p:cNvSpPr/>
          <p:nvPr/>
        </p:nvSpPr>
        <p:spPr>
          <a:xfrm rot="21596393">
            <a:off x="7017835" y="3123227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373;p27">
            <a:extLst>
              <a:ext uri="{FF2B5EF4-FFF2-40B4-BE49-F238E27FC236}">
                <a16:creationId xmlns:a16="http://schemas.microsoft.com/office/drawing/2014/main" id="{AF62A53C-FBF1-F0E1-D07F-D1E4D10D13F6}"/>
              </a:ext>
            </a:extLst>
          </p:cNvPr>
          <p:cNvSpPr txBox="1"/>
          <p:nvPr/>
        </p:nvSpPr>
        <p:spPr>
          <a:xfrm>
            <a:off x="8330523" y="3072833"/>
            <a:ext cx="3967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7" name="Google Shape;378;p27">
            <a:extLst>
              <a:ext uri="{FF2B5EF4-FFF2-40B4-BE49-F238E27FC236}">
                <a16:creationId xmlns:a16="http://schemas.microsoft.com/office/drawing/2014/main" id="{40D30FA2-0E08-E4BA-448E-620C3F3D4769}"/>
              </a:ext>
            </a:extLst>
          </p:cNvPr>
          <p:cNvSpPr/>
          <p:nvPr/>
        </p:nvSpPr>
        <p:spPr>
          <a:xfrm rot="10796393">
            <a:off x="8308468" y="3096682"/>
            <a:ext cx="267217" cy="674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375;p27">
            <a:extLst>
              <a:ext uri="{FF2B5EF4-FFF2-40B4-BE49-F238E27FC236}">
                <a16:creationId xmlns:a16="http://schemas.microsoft.com/office/drawing/2014/main" id="{06A0F987-2443-5B63-CBA4-B8DB8D09EBF3}"/>
              </a:ext>
            </a:extLst>
          </p:cNvPr>
          <p:cNvSpPr txBox="1"/>
          <p:nvPr/>
        </p:nvSpPr>
        <p:spPr>
          <a:xfrm>
            <a:off x="8131403" y="1959236"/>
            <a:ext cx="69818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290°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9" name="Google Shape;377;p27">
            <a:extLst>
              <a:ext uri="{FF2B5EF4-FFF2-40B4-BE49-F238E27FC236}">
                <a16:creationId xmlns:a16="http://schemas.microsoft.com/office/drawing/2014/main" id="{B6D9781B-8563-A12F-B27B-E8843ABD5414}"/>
              </a:ext>
            </a:extLst>
          </p:cNvPr>
          <p:cNvSpPr/>
          <p:nvPr/>
        </p:nvSpPr>
        <p:spPr>
          <a:xfrm rot="6793751">
            <a:off x="8154632" y="2314562"/>
            <a:ext cx="228584" cy="622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CasellaDiTesto 149">
            <a:extLst>
              <a:ext uri="{FF2B5EF4-FFF2-40B4-BE49-F238E27FC236}">
                <a16:creationId xmlns:a16="http://schemas.microsoft.com/office/drawing/2014/main" id="{3DA402FC-BFE5-CED1-93AF-C5FEC88CC01D}"/>
              </a:ext>
            </a:extLst>
          </p:cNvPr>
          <p:cNvSpPr txBox="1"/>
          <p:nvPr/>
        </p:nvSpPr>
        <p:spPr>
          <a:xfrm>
            <a:off x="2582111" y="1732827"/>
            <a:ext cx="226603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DOSE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51" name="Google Shape;328;p25">
            <a:extLst>
              <a:ext uri="{FF2B5EF4-FFF2-40B4-BE49-F238E27FC236}">
                <a16:creationId xmlns:a16="http://schemas.microsoft.com/office/drawing/2014/main" id="{C14963FC-145B-38DF-1BB2-6469FC3B9A31}"/>
              </a:ext>
            </a:extLst>
          </p:cNvPr>
          <p:cNvSpPr txBox="1">
            <a:spLocks/>
          </p:cNvSpPr>
          <p:nvPr/>
        </p:nvSpPr>
        <p:spPr>
          <a:xfrm>
            <a:off x="4736127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(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real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) detector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around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the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patient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152" name="Google Shape;328;p25">
            <a:extLst>
              <a:ext uri="{FF2B5EF4-FFF2-40B4-BE49-F238E27FC236}">
                <a16:creationId xmlns:a16="http://schemas.microsoft.com/office/drawing/2014/main" id="{86F2672A-49F6-5923-A4F8-B184E07529B4}"/>
              </a:ext>
            </a:extLst>
          </p:cNvPr>
          <p:cNvSpPr txBox="1">
            <a:spLocks/>
          </p:cNvSpPr>
          <p:nvPr/>
        </p:nvSpPr>
        <p:spPr>
          <a:xfrm>
            <a:off x="507624" y="3751069"/>
            <a:ext cx="4041340" cy="67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Fixed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detector position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000"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Rotating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treatment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couch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+mj-lt"/>
              <a:buAutoNum type="arabicPeriod"/>
              <a:tabLst/>
              <a:defRPr/>
            </a:pPr>
            <a:endParaRPr kumimoji="0" lang="en-US" sz="1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930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Roboto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" name="Text Box 189">
            <a:extLst>
              <a:ext uri="{FF2B5EF4-FFF2-40B4-BE49-F238E27FC236}">
                <a16:creationId xmlns:a16="http://schemas.microsoft.com/office/drawing/2014/main" id="{C17C89F5-33F7-D920-098F-A0ED53C0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75" y="652991"/>
            <a:ext cx="9144000" cy="566721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173940" tIns="173940" rIns="173940" bIns="17394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Virtual detector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identify in a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single space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all the acquired coincidences and thus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reconstruct only one PET image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03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reconstruction algorithm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543501F-CCE7-542D-CE13-BCB363AB57A7}"/>
              </a:ext>
            </a:extLst>
          </p:cNvPr>
          <p:cNvSpPr/>
          <p:nvPr/>
        </p:nvSpPr>
        <p:spPr>
          <a:xfrm>
            <a:off x="825595" y="2149563"/>
            <a:ext cx="3092344" cy="870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7B1FF7-B746-E3D2-F87D-54905743E377}"/>
              </a:ext>
            </a:extLst>
          </p:cNvPr>
          <p:cNvSpPr txBox="1"/>
          <p:nvPr/>
        </p:nvSpPr>
        <p:spPr>
          <a:xfrm>
            <a:off x="773916" y="2585421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BD4C6D-A4F8-8D2A-4FF9-27BB0DB881E9}"/>
              </a:ext>
            </a:extLst>
          </p:cNvPr>
          <p:cNvSpPr/>
          <p:nvPr/>
        </p:nvSpPr>
        <p:spPr>
          <a:xfrm>
            <a:off x="1052484" y="2574474"/>
            <a:ext cx="275897" cy="2388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9902B-3397-C291-6930-255CA90DE465}"/>
              </a:ext>
            </a:extLst>
          </p:cNvPr>
          <p:cNvSpPr txBox="1"/>
          <p:nvPr/>
        </p:nvSpPr>
        <p:spPr>
          <a:xfrm>
            <a:off x="773916" y="2369844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C8DA6A9-EC86-A7CE-ECDF-F17B183805D4}"/>
              </a:ext>
            </a:extLst>
          </p:cNvPr>
          <p:cNvSpPr/>
          <p:nvPr/>
        </p:nvSpPr>
        <p:spPr>
          <a:xfrm>
            <a:off x="1052484" y="2343131"/>
            <a:ext cx="275897" cy="2925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404F3D-5864-6025-4124-2DF728F858D7}"/>
              </a:ext>
            </a:extLst>
          </p:cNvPr>
          <p:cNvSpPr txBox="1"/>
          <p:nvPr/>
        </p:nvSpPr>
        <p:spPr>
          <a:xfrm>
            <a:off x="773916" y="2152405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CAE83E-A8C9-A9D3-A444-F9622D78EFF2}"/>
              </a:ext>
            </a:extLst>
          </p:cNvPr>
          <p:cNvSpPr/>
          <p:nvPr/>
        </p:nvSpPr>
        <p:spPr>
          <a:xfrm>
            <a:off x="1052484" y="2212406"/>
            <a:ext cx="275897" cy="18545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9B5970C2-1DDA-55EF-A013-5545C382A222}"/>
              </a:ext>
            </a:extLst>
          </p:cNvPr>
          <p:cNvSpPr txBox="1"/>
          <p:nvPr/>
        </p:nvSpPr>
        <p:spPr>
          <a:xfrm>
            <a:off x="100286" y="1855281"/>
            <a:ext cx="4659896" cy="2923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3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3 iterations and median filtering (5 mm kernel) between iterations</a:t>
            </a:r>
          </a:p>
        </p:txBody>
      </p:sp>
      <p:sp>
        <p:nvSpPr>
          <p:cNvPr id="175" name="Rettangolo 174">
            <a:extLst>
              <a:ext uri="{FF2B5EF4-FFF2-40B4-BE49-F238E27FC236}">
                <a16:creationId xmlns:a16="http://schemas.microsoft.com/office/drawing/2014/main" id="{B4BC4E20-089C-CAE8-F31F-D69F16596515}"/>
              </a:ext>
            </a:extLst>
          </p:cNvPr>
          <p:cNvSpPr/>
          <p:nvPr/>
        </p:nvSpPr>
        <p:spPr>
          <a:xfrm>
            <a:off x="112349" y="1127572"/>
            <a:ext cx="4616962" cy="763376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CasellaDiTesto 273">
            <a:extLst>
              <a:ext uri="{FF2B5EF4-FFF2-40B4-BE49-F238E27FC236}">
                <a16:creationId xmlns:a16="http://schemas.microsoft.com/office/drawing/2014/main" id="{51FB0C9E-9884-C087-1899-E5099C11BC52}"/>
              </a:ext>
            </a:extLst>
          </p:cNvPr>
          <p:cNvSpPr txBox="1"/>
          <p:nvPr/>
        </p:nvSpPr>
        <p:spPr>
          <a:xfrm>
            <a:off x="773916" y="2787030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id="{CE686854-97A1-C3D2-7E44-BD49A8936376}"/>
              </a:ext>
            </a:extLst>
          </p:cNvPr>
          <p:cNvSpPr/>
          <p:nvPr/>
        </p:nvSpPr>
        <p:spPr>
          <a:xfrm flipV="1">
            <a:off x="1042024" y="2793918"/>
            <a:ext cx="275897" cy="19987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/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SzPct val="70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d>
                          <m:dPr>
                            <m:ctrlPr>
                              <a:rPr lang="en-GB" sz="1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200" dirty="0">
                    <a:latin typeface="+mn-lt"/>
                  </a:rPr>
                  <a:t> intensity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after iteration </a:t>
                </a:r>
                <a:r>
                  <a:rPr lang="en-GB" sz="1200" i="1" dirty="0">
                    <a:latin typeface="+mn-lt"/>
                  </a:rPr>
                  <a:t>n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200" dirty="0">
                    <a:latin typeface="+mn-lt"/>
                  </a:rPr>
                  <a:t> (</a:t>
                </a:r>
                <a:r>
                  <a:rPr lang="en-GB" sz="1200" i="1" dirty="0" err="1">
                    <a:latin typeface="+mn-lt"/>
                  </a:rPr>
                  <a:t>i</a:t>
                </a:r>
                <a:r>
                  <a:rPr lang="en-GB" sz="1200" dirty="0" err="1">
                    <a:latin typeface="+mn-lt"/>
                  </a:rPr>
                  <a:t>,</a:t>
                </a:r>
                <a:r>
                  <a:rPr lang="en-GB" sz="1200" i="1" dirty="0" err="1">
                    <a:latin typeface="+mn-lt"/>
                  </a:rPr>
                  <a:t>j</a:t>
                </a:r>
                <a:r>
                  <a:rPr lang="en-GB" sz="1200" dirty="0">
                    <a:latin typeface="+mn-lt"/>
                  </a:rPr>
                  <a:t>) element of the system matrix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all</a:t>
                </a:r>
                <a:r>
                  <a:rPr kumimoji="0" lang="en-GB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possible LORs during field </a:t>
                </a:r>
                <a:r>
                  <a:rPr kumimoji="0" lang="en-GB" sz="1200" b="0" i="1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k</a:t>
                </a:r>
                <a:endParaRPr lang="en-GB" sz="1050" dirty="0">
                  <a:latin typeface="+mn-lt"/>
                </a:endParaRP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200" dirty="0">
                    <a:latin typeface="+mn-lt"/>
                  </a:rPr>
                  <a:t>sensitivity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in field </a:t>
                </a:r>
                <a:r>
                  <a:rPr lang="en-GB" sz="1200" i="1" dirty="0">
                    <a:latin typeface="+mn-lt"/>
                  </a:rPr>
                  <a:t>k</a:t>
                </a:r>
                <a:endParaRPr lang="en-GB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blipFill>
                <a:blip r:embed="rId11"/>
                <a:stretch>
                  <a:fillRect l="-6299" b="-4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8020C25-E848-B190-C0A5-6F4B65743707}"/>
              </a:ext>
            </a:extLst>
          </p:cNvPr>
          <p:cNvSpPr txBox="1"/>
          <p:nvPr/>
        </p:nvSpPr>
        <p:spPr>
          <a:xfrm>
            <a:off x="326963" y="641058"/>
            <a:ext cx="417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List-mode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</a:t>
            </a:r>
            <a:r>
              <a:rPr lang="en-GB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Maximum Likelihood Expectation Maximization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(MLEM)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/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𝑒𝑙𝑑𝑠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events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fi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𝑒𝑙𝑑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blipFill>
                <a:blip r:embed="rId12"/>
                <a:stretch>
                  <a:fillRect t="-92126" b="-11181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7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reconstruction algorithm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543501F-CCE7-542D-CE13-BCB363AB57A7}"/>
              </a:ext>
            </a:extLst>
          </p:cNvPr>
          <p:cNvSpPr/>
          <p:nvPr/>
        </p:nvSpPr>
        <p:spPr>
          <a:xfrm>
            <a:off x="825595" y="2149563"/>
            <a:ext cx="3092344" cy="870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7B1FF7-B746-E3D2-F87D-54905743E377}"/>
              </a:ext>
            </a:extLst>
          </p:cNvPr>
          <p:cNvSpPr txBox="1"/>
          <p:nvPr/>
        </p:nvSpPr>
        <p:spPr>
          <a:xfrm>
            <a:off x="773916" y="2585421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BD4C6D-A4F8-8D2A-4FF9-27BB0DB881E9}"/>
              </a:ext>
            </a:extLst>
          </p:cNvPr>
          <p:cNvSpPr/>
          <p:nvPr/>
        </p:nvSpPr>
        <p:spPr>
          <a:xfrm>
            <a:off x="1052484" y="2574474"/>
            <a:ext cx="275897" cy="2388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9902B-3397-C291-6930-255CA90DE465}"/>
              </a:ext>
            </a:extLst>
          </p:cNvPr>
          <p:cNvSpPr txBox="1"/>
          <p:nvPr/>
        </p:nvSpPr>
        <p:spPr>
          <a:xfrm>
            <a:off x="773916" y="2369844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C8DA6A9-EC86-A7CE-ECDF-F17B183805D4}"/>
              </a:ext>
            </a:extLst>
          </p:cNvPr>
          <p:cNvSpPr/>
          <p:nvPr/>
        </p:nvSpPr>
        <p:spPr>
          <a:xfrm>
            <a:off x="1052484" y="2343131"/>
            <a:ext cx="275897" cy="2925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404F3D-5864-6025-4124-2DF728F858D7}"/>
              </a:ext>
            </a:extLst>
          </p:cNvPr>
          <p:cNvSpPr txBox="1"/>
          <p:nvPr/>
        </p:nvSpPr>
        <p:spPr>
          <a:xfrm>
            <a:off x="773916" y="2152405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CAE83E-A8C9-A9D3-A444-F9622D78EFF2}"/>
              </a:ext>
            </a:extLst>
          </p:cNvPr>
          <p:cNvSpPr/>
          <p:nvPr/>
        </p:nvSpPr>
        <p:spPr>
          <a:xfrm>
            <a:off x="1052484" y="2212406"/>
            <a:ext cx="275897" cy="18545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A9F78BC-93D4-DA6B-1D5A-7B73812E9472}"/>
              </a:ext>
            </a:extLst>
          </p:cNvPr>
          <p:cNvGrpSpPr/>
          <p:nvPr/>
        </p:nvGrpSpPr>
        <p:grpSpPr>
          <a:xfrm>
            <a:off x="1329088" y="3342061"/>
            <a:ext cx="2352189" cy="1389410"/>
            <a:chOff x="237616" y="2211341"/>
            <a:chExt cx="3059483" cy="2082343"/>
          </a:xfrm>
        </p:grpSpPr>
        <p:cxnSp>
          <p:nvCxnSpPr>
            <p:cNvPr id="12" name="Google Shape;335;p25">
              <a:extLst>
                <a:ext uri="{FF2B5EF4-FFF2-40B4-BE49-F238E27FC236}">
                  <a16:creationId xmlns:a16="http://schemas.microsoft.com/office/drawing/2014/main" id="{8A0CA32E-858E-B4F4-62BD-01E3408AABB4}"/>
                </a:ext>
              </a:extLst>
            </p:cNvPr>
            <p:cNvCxnSpPr/>
            <p:nvPr/>
          </p:nvCxnSpPr>
          <p:spPr>
            <a:xfrm rot="10800000" flipH="1">
              <a:off x="908286" y="2665515"/>
              <a:ext cx="190702" cy="25450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" name="Google Shape;254;p25">
              <a:extLst>
                <a:ext uri="{FF2B5EF4-FFF2-40B4-BE49-F238E27FC236}">
                  <a16:creationId xmlns:a16="http://schemas.microsoft.com/office/drawing/2014/main" id="{8F8C136E-A518-CC5D-59E2-ECE7F232AE0F}"/>
                </a:ext>
              </a:extLst>
            </p:cNvPr>
            <p:cNvSpPr txBox="1"/>
            <p:nvPr/>
          </p:nvSpPr>
          <p:spPr>
            <a:xfrm>
              <a:off x="237616" y="2411753"/>
              <a:ext cx="2617062" cy="188193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56;p25">
              <a:extLst>
                <a:ext uri="{FF2B5EF4-FFF2-40B4-BE49-F238E27FC236}">
                  <a16:creationId xmlns:a16="http://schemas.microsoft.com/office/drawing/2014/main" id="{AEB601D8-F2A6-144C-C6CF-30FBC42A78FF}"/>
                </a:ext>
              </a:extLst>
            </p:cNvPr>
            <p:cNvSpPr/>
            <p:nvPr/>
          </p:nvSpPr>
          <p:spPr>
            <a:xfrm>
              <a:off x="787315" y="3014791"/>
              <a:ext cx="1488553" cy="65197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5" name="Google Shape;257;p25">
              <a:extLst>
                <a:ext uri="{FF2B5EF4-FFF2-40B4-BE49-F238E27FC236}">
                  <a16:creationId xmlns:a16="http://schemas.microsoft.com/office/drawing/2014/main" id="{02AEDE84-6049-BC53-526A-D0A93558BD61}"/>
                </a:ext>
              </a:extLst>
            </p:cNvPr>
            <p:cNvCxnSpPr>
              <a:stCxn id="14" idx="0"/>
              <a:endCxn id="14" idx="2"/>
            </p:cNvCxnSpPr>
            <p:nvPr/>
          </p:nvCxnSpPr>
          <p:spPr>
            <a:xfrm>
              <a:off x="1531592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58;p25">
              <a:extLst>
                <a:ext uri="{FF2B5EF4-FFF2-40B4-BE49-F238E27FC236}">
                  <a16:creationId xmlns:a16="http://schemas.microsoft.com/office/drawing/2014/main" id="{77FE3BD6-F2E8-6B59-B51D-0EA0F1E2A7C0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787315" y="3340781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59;p25">
              <a:extLst>
                <a:ext uri="{FF2B5EF4-FFF2-40B4-BE49-F238E27FC236}">
                  <a16:creationId xmlns:a16="http://schemas.microsoft.com/office/drawing/2014/main" id="{1FA268A6-5FB1-EDCF-8A59-6703A7285D38}"/>
                </a:ext>
              </a:extLst>
            </p:cNvPr>
            <p:cNvCxnSpPr/>
            <p:nvPr/>
          </p:nvCxnSpPr>
          <p:spPr>
            <a:xfrm>
              <a:off x="1903538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0;p25">
              <a:extLst>
                <a:ext uri="{FF2B5EF4-FFF2-40B4-BE49-F238E27FC236}">
                  <a16:creationId xmlns:a16="http://schemas.microsoft.com/office/drawing/2014/main" id="{490D7450-B91E-0AE7-2682-833377089484}"/>
                </a:ext>
              </a:extLst>
            </p:cNvPr>
            <p:cNvCxnSpPr/>
            <p:nvPr/>
          </p:nvCxnSpPr>
          <p:spPr>
            <a:xfrm>
              <a:off x="1159646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1;p25">
              <a:extLst>
                <a:ext uri="{FF2B5EF4-FFF2-40B4-BE49-F238E27FC236}">
                  <a16:creationId xmlns:a16="http://schemas.microsoft.com/office/drawing/2014/main" id="{5CEDEDAC-9BAE-690A-2C38-3939401A34BD}"/>
                </a:ext>
              </a:extLst>
            </p:cNvPr>
            <p:cNvCxnSpPr/>
            <p:nvPr/>
          </p:nvCxnSpPr>
          <p:spPr>
            <a:xfrm>
              <a:off x="1346379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2;p25">
              <a:extLst>
                <a:ext uri="{FF2B5EF4-FFF2-40B4-BE49-F238E27FC236}">
                  <a16:creationId xmlns:a16="http://schemas.microsoft.com/office/drawing/2014/main" id="{F35414DC-7594-F2DD-0EE3-2E8497CC4BC2}"/>
                </a:ext>
              </a:extLst>
            </p:cNvPr>
            <p:cNvCxnSpPr/>
            <p:nvPr/>
          </p:nvCxnSpPr>
          <p:spPr>
            <a:xfrm>
              <a:off x="1718325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3;p25">
              <a:extLst>
                <a:ext uri="{FF2B5EF4-FFF2-40B4-BE49-F238E27FC236}">
                  <a16:creationId xmlns:a16="http://schemas.microsoft.com/office/drawing/2014/main" id="{1C950EAE-7757-ECC4-5783-F5E4F614170A}"/>
                </a:ext>
              </a:extLst>
            </p:cNvPr>
            <p:cNvCxnSpPr/>
            <p:nvPr/>
          </p:nvCxnSpPr>
          <p:spPr>
            <a:xfrm>
              <a:off x="2090271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4;p25">
              <a:extLst>
                <a:ext uri="{FF2B5EF4-FFF2-40B4-BE49-F238E27FC236}">
                  <a16:creationId xmlns:a16="http://schemas.microsoft.com/office/drawing/2014/main" id="{B82AA89D-042B-3D59-99B1-DDCB7381224C}"/>
                </a:ext>
              </a:extLst>
            </p:cNvPr>
            <p:cNvCxnSpPr/>
            <p:nvPr/>
          </p:nvCxnSpPr>
          <p:spPr>
            <a:xfrm>
              <a:off x="972912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5;p25">
              <a:extLst>
                <a:ext uri="{FF2B5EF4-FFF2-40B4-BE49-F238E27FC236}">
                  <a16:creationId xmlns:a16="http://schemas.microsoft.com/office/drawing/2014/main" id="{26C3229E-36CF-4D4A-8AB9-149482E24580}"/>
                </a:ext>
              </a:extLst>
            </p:cNvPr>
            <p:cNvCxnSpPr/>
            <p:nvPr/>
          </p:nvCxnSpPr>
          <p:spPr>
            <a:xfrm>
              <a:off x="787315" y="3183042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6;p25">
              <a:extLst>
                <a:ext uri="{FF2B5EF4-FFF2-40B4-BE49-F238E27FC236}">
                  <a16:creationId xmlns:a16="http://schemas.microsoft.com/office/drawing/2014/main" id="{0B90FAE2-4320-BE7E-B8CC-7F9B4F2C3071}"/>
                </a:ext>
              </a:extLst>
            </p:cNvPr>
            <p:cNvCxnSpPr/>
            <p:nvPr/>
          </p:nvCxnSpPr>
          <p:spPr>
            <a:xfrm>
              <a:off x="787315" y="3503370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68;p25">
              <a:extLst>
                <a:ext uri="{FF2B5EF4-FFF2-40B4-BE49-F238E27FC236}">
                  <a16:creationId xmlns:a16="http://schemas.microsoft.com/office/drawing/2014/main" id="{61DD5A07-B363-5E41-D365-17F4524543F8}"/>
                </a:ext>
              </a:extLst>
            </p:cNvPr>
            <p:cNvSpPr txBox="1"/>
            <p:nvPr/>
          </p:nvSpPr>
          <p:spPr>
            <a:xfrm>
              <a:off x="1987260" y="3584222"/>
              <a:ext cx="1040835" cy="437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i="1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j-th 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voxel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6" name="Google Shape;269;p25">
              <a:extLst>
                <a:ext uri="{FF2B5EF4-FFF2-40B4-BE49-F238E27FC236}">
                  <a16:creationId xmlns:a16="http://schemas.microsoft.com/office/drawing/2014/main" id="{DD296C1A-E30C-8D57-3849-6DCF45804571}"/>
                </a:ext>
              </a:extLst>
            </p:cNvPr>
            <p:cNvSpPr/>
            <p:nvPr/>
          </p:nvSpPr>
          <p:spPr>
            <a:xfrm>
              <a:off x="1717829" y="3342399"/>
              <a:ext cx="185517" cy="157773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27" name="Google Shape;270;p25">
              <a:extLst>
                <a:ext uri="{FF2B5EF4-FFF2-40B4-BE49-F238E27FC236}">
                  <a16:creationId xmlns:a16="http://schemas.microsoft.com/office/drawing/2014/main" id="{DCE9AB96-763C-C054-45E3-CF00D4824282}"/>
                </a:ext>
              </a:extLst>
            </p:cNvPr>
            <p:cNvSpPr/>
            <p:nvPr/>
          </p:nvSpPr>
          <p:spPr>
            <a:xfrm>
              <a:off x="37131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8" name="Google Shape;271;p25">
              <a:extLst>
                <a:ext uri="{FF2B5EF4-FFF2-40B4-BE49-F238E27FC236}">
                  <a16:creationId xmlns:a16="http://schemas.microsoft.com/office/drawing/2014/main" id="{667E769E-35FD-32B0-AEE9-CC57E038EA0F}"/>
                </a:ext>
              </a:extLst>
            </p:cNvPr>
            <p:cNvSpPr/>
            <p:nvPr/>
          </p:nvSpPr>
          <p:spPr>
            <a:xfrm>
              <a:off x="46734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0" name="Google Shape;272;p25">
              <a:extLst>
                <a:ext uri="{FF2B5EF4-FFF2-40B4-BE49-F238E27FC236}">
                  <a16:creationId xmlns:a16="http://schemas.microsoft.com/office/drawing/2014/main" id="{16E36EAC-D291-D9C1-1942-D8F6B9595189}"/>
                </a:ext>
              </a:extLst>
            </p:cNvPr>
            <p:cNvSpPr/>
            <p:nvPr/>
          </p:nvSpPr>
          <p:spPr>
            <a:xfrm>
              <a:off x="550242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4" name="Google Shape;273;p25">
              <a:extLst>
                <a:ext uri="{FF2B5EF4-FFF2-40B4-BE49-F238E27FC236}">
                  <a16:creationId xmlns:a16="http://schemas.microsoft.com/office/drawing/2014/main" id="{F2C083B1-166A-CEA2-491B-5AD29C00FC53}"/>
                </a:ext>
              </a:extLst>
            </p:cNvPr>
            <p:cNvSpPr/>
            <p:nvPr/>
          </p:nvSpPr>
          <p:spPr>
            <a:xfrm>
              <a:off x="64626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5" name="Google Shape;274;p25">
              <a:extLst>
                <a:ext uri="{FF2B5EF4-FFF2-40B4-BE49-F238E27FC236}">
                  <a16:creationId xmlns:a16="http://schemas.microsoft.com/office/drawing/2014/main" id="{09077DFE-E738-693C-A69F-539EFDE80030}"/>
                </a:ext>
              </a:extLst>
            </p:cNvPr>
            <p:cNvSpPr/>
            <p:nvPr/>
          </p:nvSpPr>
          <p:spPr>
            <a:xfrm>
              <a:off x="74228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6" name="Google Shape;275;p25">
              <a:extLst>
                <a:ext uri="{FF2B5EF4-FFF2-40B4-BE49-F238E27FC236}">
                  <a16:creationId xmlns:a16="http://schemas.microsoft.com/office/drawing/2014/main" id="{A89B97FF-D729-9EE5-3BA1-D71D5E5C8060}"/>
                </a:ext>
              </a:extLst>
            </p:cNvPr>
            <p:cNvSpPr/>
            <p:nvPr/>
          </p:nvSpPr>
          <p:spPr>
            <a:xfrm>
              <a:off x="83831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" name="Google Shape;276;p25">
              <a:extLst>
                <a:ext uri="{FF2B5EF4-FFF2-40B4-BE49-F238E27FC236}">
                  <a16:creationId xmlns:a16="http://schemas.microsoft.com/office/drawing/2014/main" id="{6E86C440-073D-EDCB-017E-7122201B1A1A}"/>
                </a:ext>
              </a:extLst>
            </p:cNvPr>
            <p:cNvSpPr/>
            <p:nvPr/>
          </p:nvSpPr>
          <p:spPr>
            <a:xfrm>
              <a:off x="93433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" name="Google Shape;277;p25">
              <a:extLst>
                <a:ext uri="{FF2B5EF4-FFF2-40B4-BE49-F238E27FC236}">
                  <a16:creationId xmlns:a16="http://schemas.microsoft.com/office/drawing/2014/main" id="{737F9F6B-AC79-26A2-CA24-684D808884C5}"/>
                </a:ext>
              </a:extLst>
            </p:cNvPr>
            <p:cNvSpPr/>
            <p:nvPr/>
          </p:nvSpPr>
          <p:spPr>
            <a:xfrm>
              <a:off x="103035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" name="Google Shape;278;p25">
              <a:extLst>
                <a:ext uri="{FF2B5EF4-FFF2-40B4-BE49-F238E27FC236}">
                  <a16:creationId xmlns:a16="http://schemas.microsoft.com/office/drawing/2014/main" id="{146D2B03-28C4-2234-B836-46E7D5BB9CB3}"/>
                </a:ext>
              </a:extLst>
            </p:cNvPr>
            <p:cNvSpPr/>
            <p:nvPr/>
          </p:nvSpPr>
          <p:spPr>
            <a:xfrm>
              <a:off x="112638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" name="Google Shape;279;p25">
              <a:extLst>
                <a:ext uri="{FF2B5EF4-FFF2-40B4-BE49-F238E27FC236}">
                  <a16:creationId xmlns:a16="http://schemas.microsoft.com/office/drawing/2014/main" id="{B9CB1AB8-32B3-CFAD-7FB3-BCC46FF04963}"/>
                </a:ext>
              </a:extLst>
            </p:cNvPr>
            <p:cNvSpPr/>
            <p:nvPr/>
          </p:nvSpPr>
          <p:spPr>
            <a:xfrm>
              <a:off x="122240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" name="Google Shape;280;p25">
              <a:extLst>
                <a:ext uri="{FF2B5EF4-FFF2-40B4-BE49-F238E27FC236}">
                  <a16:creationId xmlns:a16="http://schemas.microsoft.com/office/drawing/2014/main" id="{E9300C8B-9B60-662F-2418-48DF253963F8}"/>
                </a:ext>
              </a:extLst>
            </p:cNvPr>
            <p:cNvSpPr/>
            <p:nvPr/>
          </p:nvSpPr>
          <p:spPr>
            <a:xfrm>
              <a:off x="131842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" name="Google Shape;281;p25">
              <a:extLst>
                <a:ext uri="{FF2B5EF4-FFF2-40B4-BE49-F238E27FC236}">
                  <a16:creationId xmlns:a16="http://schemas.microsoft.com/office/drawing/2014/main" id="{7A68B883-201A-1E22-8D6A-AEAA192EC1B1}"/>
                </a:ext>
              </a:extLst>
            </p:cNvPr>
            <p:cNvSpPr/>
            <p:nvPr/>
          </p:nvSpPr>
          <p:spPr>
            <a:xfrm>
              <a:off x="140132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5" name="Google Shape;282;p25">
              <a:extLst>
                <a:ext uri="{FF2B5EF4-FFF2-40B4-BE49-F238E27FC236}">
                  <a16:creationId xmlns:a16="http://schemas.microsoft.com/office/drawing/2014/main" id="{5B22EB54-BD5F-3AD1-E2A5-D86BDCF84D55}"/>
                </a:ext>
              </a:extLst>
            </p:cNvPr>
            <p:cNvSpPr/>
            <p:nvPr/>
          </p:nvSpPr>
          <p:spPr>
            <a:xfrm>
              <a:off x="149735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6" name="Google Shape;283;p25">
              <a:extLst>
                <a:ext uri="{FF2B5EF4-FFF2-40B4-BE49-F238E27FC236}">
                  <a16:creationId xmlns:a16="http://schemas.microsoft.com/office/drawing/2014/main" id="{D7D8F406-49A8-D3A5-137D-A23B0CFCBAF1}"/>
                </a:ext>
              </a:extLst>
            </p:cNvPr>
            <p:cNvSpPr/>
            <p:nvPr/>
          </p:nvSpPr>
          <p:spPr>
            <a:xfrm>
              <a:off x="159337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7" name="Google Shape;284;p25">
              <a:extLst>
                <a:ext uri="{FF2B5EF4-FFF2-40B4-BE49-F238E27FC236}">
                  <a16:creationId xmlns:a16="http://schemas.microsoft.com/office/drawing/2014/main" id="{3640C8FB-3BC7-BE18-DE09-450B915930BB}"/>
                </a:ext>
              </a:extLst>
            </p:cNvPr>
            <p:cNvSpPr/>
            <p:nvPr/>
          </p:nvSpPr>
          <p:spPr>
            <a:xfrm>
              <a:off x="168939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8" name="Google Shape;285;p25">
              <a:extLst>
                <a:ext uri="{FF2B5EF4-FFF2-40B4-BE49-F238E27FC236}">
                  <a16:creationId xmlns:a16="http://schemas.microsoft.com/office/drawing/2014/main" id="{658FA210-3F33-C98A-2373-0E7CC4F108C3}"/>
                </a:ext>
              </a:extLst>
            </p:cNvPr>
            <p:cNvSpPr/>
            <p:nvPr/>
          </p:nvSpPr>
          <p:spPr>
            <a:xfrm>
              <a:off x="178542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9" name="Google Shape;286;p25">
              <a:extLst>
                <a:ext uri="{FF2B5EF4-FFF2-40B4-BE49-F238E27FC236}">
                  <a16:creationId xmlns:a16="http://schemas.microsoft.com/office/drawing/2014/main" id="{A3F9BA1A-7AFE-4CCA-792F-D5BA87F20AEC}"/>
                </a:ext>
              </a:extLst>
            </p:cNvPr>
            <p:cNvSpPr/>
            <p:nvPr/>
          </p:nvSpPr>
          <p:spPr>
            <a:xfrm>
              <a:off x="188144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0" name="Google Shape;287;p25">
              <a:extLst>
                <a:ext uri="{FF2B5EF4-FFF2-40B4-BE49-F238E27FC236}">
                  <a16:creationId xmlns:a16="http://schemas.microsoft.com/office/drawing/2014/main" id="{64EF14C8-A2AD-127B-2937-9145EEFB68B1}"/>
                </a:ext>
              </a:extLst>
            </p:cNvPr>
            <p:cNvSpPr/>
            <p:nvPr/>
          </p:nvSpPr>
          <p:spPr>
            <a:xfrm>
              <a:off x="197746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1" name="Google Shape;288;p25">
              <a:extLst>
                <a:ext uri="{FF2B5EF4-FFF2-40B4-BE49-F238E27FC236}">
                  <a16:creationId xmlns:a16="http://schemas.microsoft.com/office/drawing/2014/main" id="{939A46CE-13BD-79E0-4A59-586017C0FE1B}"/>
                </a:ext>
              </a:extLst>
            </p:cNvPr>
            <p:cNvSpPr/>
            <p:nvPr/>
          </p:nvSpPr>
          <p:spPr>
            <a:xfrm>
              <a:off x="207349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2" name="Google Shape;289;p25">
              <a:extLst>
                <a:ext uri="{FF2B5EF4-FFF2-40B4-BE49-F238E27FC236}">
                  <a16:creationId xmlns:a16="http://schemas.microsoft.com/office/drawing/2014/main" id="{E8B27D85-666E-5697-F6FF-EFD67B2790EC}"/>
                </a:ext>
              </a:extLst>
            </p:cNvPr>
            <p:cNvSpPr/>
            <p:nvPr/>
          </p:nvSpPr>
          <p:spPr>
            <a:xfrm>
              <a:off x="216951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3" name="Google Shape;290;p25">
              <a:extLst>
                <a:ext uri="{FF2B5EF4-FFF2-40B4-BE49-F238E27FC236}">
                  <a16:creationId xmlns:a16="http://schemas.microsoft.com/office/drawing/2014/main" id="{C94AD8D0-7FC9-42B8-1977-A76EF0156DA5}"/>
                </a:ext>
              </a:extLst>
            </p:cNvPr>
            <p:cNvSpPr/>
            <p:nvPr/>
          </p:nvSpPr>
          <p:spPr>
            <a:xfrm>
              <a:off x="225241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4" name="Google Shape;291;p25">
              <a:extLst>
                <a:ext uri="{FF2B5EF4-FFF2-40B4-BE49-F238E27FC236}">
                  <a16:creationId xmlns:a16="http://schemas.microsoft.com/office/drawing/2014/main" id="{481371BF-A5EB-C6A4-04E4-724E8FEB4FD1}"/>
                </a:ext>
              </a:extLst>
            </p:cNvPr>
            <p:cNvSpPr/>
            <p:nvPr/>
          </p:nvSpPr>
          <p:spPr>
            <a:xfrm>
              <a:off x="234843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5" name="Google Shape;292;p25">
              <a:extLst>
                <a:ext uri="{FF2B5EF4-FFF2-40B4-BE49-F238E27FC236}">
                  <a16:creationId xmlns:a16="http://schemas.microsoft.com/office/drawing/2014/main" id="{CF184261-2FBE-13BF-095F-B879F2D643F9}"/>
                </a:ext>
              </a:extLst>
            </p:cNvPr>
            <p:cNvSpPr/>
            <p:nvPr/>
          </p:nvSpPr>
          <p:spPr>
            <a:xfrm>
              <a:off x="244446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6" name="Google Shape;293;p25">
              <a:extLst>
                <a:ext uri="{FF2B5EF4-FFF2-40B4-BE49-F238E27FC236}">
                  <a16:creationId xmlns:a16="http://schemas.microsoft.com/office/drawing/2014/main" id="{8CCAF9D7-D55A-8D3B-46E3-968D425F2848}"/>
                </a:ext>
              </a:extLst>
            </p:cNvPr>
            <p:cNvSpPr/>
            <p:nvPr/>
          </p:nvSpPr>
          <p:spPr>
            <a:xfrm>
              <a:off x="254048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7" name="Google Shape;294;p25">
              <a:extLst>
                <a:ext uri="{FF2B5EF4-FFF2-40B4-BE49-F238E27FC236}">
                  <a16:creationId xmlns:a16="http://schemas.microsoft.com/office/drawing/2014/main" id="{A1850058-862A-D731-056D-92D20EAD5FA2}"/>
                </a:ext>
              </a:extLst>
            </p:cNvPr>
            <p:cNvSpPr/>
            <p:nvPr/>
          </p:nvSpPr>
          <p:spPr>
            <a:xfrm>
              <a:off x="2636507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8" name="Google Shape;295;p25">
              <a:extLst>
                <a:ext uri="{FF2B5EF4-FFF2-40B4-BE49-F238E27FC236}">
                  <a16:creationId xmlns:a16="http://schemas.microsoft.com/office/drawing/2014/main" id="{A0F1AB9A-8E63-4CD9-10A1-27DBCC60964C}"/>
                </a:ext>
              </a:extLst>
            </p:cNvPr>
            <p:cNvSpPr/>
            <p:nvPr/>
          </p:nvSpPr>
          <p:spPr>
            <a:xfrm>
              <a:off x="364757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9" name="Google Shape;296;p25">
              <a:extLst>
                <a:ext uri="{FF2B5EF4-FFF2-40B4-BE49-F238E27FC236}">
                  <a16:creationId xmlns:a16="http://schemas.microsoft.com/office/drawing/2014/main" id="{9913F032-12A1-1CAC-C041-F15D243FF01F}"/>
                </a:ext>
              </a:extLst>
            </p:cNvPr>
            <p:cNvSpPr/>
            <p:nvPr/>
          </p:nvSpPr>
          <p:spPr>
            <a:xfrm>
              <a:off x="46078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0" name="Google Shape;297;p25">
              <a:extLst>
                <a:ext uri="{FF2B5EF4-FFF2-40B4-BE49-F238E27FC236}">
                  <a16:creationId xmlns:a16="http://schemas.microsoft.com/office/drawing/2014/main" id="{A2C0F79F-993B-EB40-C884-FF9B3FB0D8F5}"/>
                </a:ext>
              </a:extLst>
            </p:cNvPr>
            <p:cNvSpPr/>
            <p:nvPr/>
          </p:nvSpPr>
          <p:spPr>
            <a:xfrm>
              <a:off x="54368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1" name="Google Shape;298;p25">
              <a:extLst>
                <a:ext uri="{FF2B5EF4-FFF2-40B4-BE49-F238E27FC236}">
                  <a16:creationId xmlns:a16="http://schemas.microsoft.com/office/drawing/2014/main" id="{720586DF-FB46-19CB-38E3-BE2CC3E0C980}"/>
                </a:ext>
              </a:extLst>
            </p:cNvPr>
            <p:cNvSpPr/>
            <p:nvPr/>
          </p:nvSpPr>
          <p:spPr>
            <a:xfrm>
              <a:off x="63970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2" name="Google Shape;299;p25">
              <a:extLst>
                <a:ext uri="{FF2B5EF4-FFF2-40B4-BE49-F238E27FC236}">
                  <a16:creationId xmlns:a16="http://schemas.microsoft.com/office/drawing/2014/main" id="{BCB7105E-973C-BC57-FA8A-B39A6AA79B25}"/>
                </a:ext>
              </a:extLst>
            </p:cNvPr>
            <p:cNvSpPr/>
            <p:nvPr/>
          </p:nvSpPr>
          <p:spPr>
            <a:xfrm>
              <a:off x="735727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3" name="Google Shape;300;p25">
              <a:extLst>
                <a:ext uri="{FF2B5EF4-FFF2-40B4-BE49-F238E27FC236}">
                  <a16:creationId xmlns:a16="http://schemas.microsoft.com/office/drawing/2014/main" id="{DE6BE946-CD43-FC93-B7B0-0CFDDBE08EA1}"/>
                </a:ext>
              </a:extLst>
            </p:cNvPr>
            <p:cNvSpPr/>
            <p:nvPr/>
          </p:nvSpPr>
          <p:spPr>
            <a:xfrm>
              <a:off x="83175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4" name="Google Shape;301;p25">
              <a:extLst>
                <a:ext uri="{FF2B5EF4-FFF2-40B4-BE49-F238E27FC236}">
                  <a16:creationId xmlns:a16="http://schemas.microsoft.com/office/drawing/2014/main" id="{813A7ABB-538E-D3F1-E464-16F59A6F8DC3}"/>
                </a:ext>
              </a:extLst>
            </p:cNvPr>
            <p:cNvSpPr/>
            <p:nvPr/>
          </p:nvSpPr>
          <p:spPr>
            <a:xfrm>
              <a:off x="92777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5" name="Google Shape;302;p25">
              <a:extLst>
                <a:ext uri="{FF2B5EF4-FFF2-40B4-BE49-F238E27FC236}">
                  <a16:creationId xmlns:a16="http://schemas.microsoft.com/office/drawing/2014/main" id="{FB3F9A55-4CA9-5906-2080-7A98C109792A}"/>
                </a:ext>
              </a:extLst>
            </p:cNvPr>
            <p:cNvSpPr/>
            <p:nvPr/>
          </p:nvSpPr>
          <p:spPr>
            <a:xfrm>
              <a:off x="102379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6" name="Google Shape;303;p25">
              <a:extLst>
                <a:ext uri="{FF2B5EF4-FFF2-40B4-BE49-F238E27FC236}">
                  <a16:creationId xmlns:a16="http://schemas.microsoft.com/office/drawing/2014/main" id="{0655B51A-EB51-5D52-F9EA-E717996FBB89}"/>
                </a:ext>
              </a:extLst>
            </p:cNvPr>
            <p:cNvSpPr/>
            <p:nvPr/>
          </p:nvSpPr>
          <p:spPr>
            <a:xfrm>
              <a:off x="111982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7" name="Google Shape;304;p25">
              <a:extLst>
                <a:ext uri="{FF2B5EF4-FFF2-40B4-BE49-F238E27FC236}">
                  <a16:creationId xmlns:a16="http://schemas.microsoft.com/office/drawing/2014/main" id="{FD9D7085-8AE1-785D-BD15-5ECBB667AF54}"/>
                </a:ext>
              </a:extLst>
            </p:cNvPr>
            <p:cNvSpPr/>
            <p:nvPr/>
          </p:nvSpPr>
          <p:spPr>
            <a:xfrm>
              <a:off x="121584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8" name="Google Shape;305;p25">
              <a:extLst>
                <a:ext uri="{FF2B5EF4-FFF2-40B4-BE49-F238E27FC236}">
                  <a16:creationId xmlns:a16="http://schemas.microsoft.com/office/drawing/2014/main" id="{BA1480D1-77D1-2B5A-DABB-86A388F448DF}"/>
                </a:ext>
              </a:extLst>
            </p:cNvPr>
            <p:cNvSpPr/>
            <p:nvPr/>
          </p:nvSpPr>
          <p:spPr>
            <a:xfrm>
              <a:off x="131186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9" name="Google Shape;306;p25">
              <a:extLst>
                <a:ext uri="{FF2B5EF4-FFF2-40B4-BE49-F238E27FC236}">
                  <a16:creationId xmlns:a16="http://schemas.microsoft.com/office/drawing/2014/main" id="{96F74319-7267-D734-709A-0389613EBAE2}"/>
                </a:ext>
              </a:extLst>
            </p:cNvPr>
            <p:cNvSpPr/>
            <p:nvPr/>
          </p:nvSpPr>
          <p:spPr>
            <a:xfrm>
              <a:off x="139476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0" name="Google Shape;307;p25">
              <a:extLst>
                <a:ext uri="{FF2B5EF4-FFF2-40B4-BE49-F238E27FC236}">
                  <a16:creationId xmlns:a16="http://schemas.microsoft.com/office/drawing/2014/main" id="{2E62544E-0219-F866-2FED-44646D2D22C9}"/>
                </a:ext>
              </a:extLst>
            </p:cNvPr>
            <p:cNvSpPr/>
            <p:nvPr/>
          </p:nvSpPr>
          <p:spPr>
            <a:xfrm>
              <a:off x="149079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1" name="Google Shape;308;p25">
              <a:extLst>
                <a:ext uri="{FF2B5EF4-FFF2-40B4-BE49-F238E27FC236}">
                  <a16:creationId xmlns:a16="http://schemas.microsoft.com/office/drawing/2014/main" id="{150F37A5-E3AB-0FCC-2362-6D63C3150ECC}"/>
                </a:ext>
              </a:extLst>
            </p:cNvPr>
            <p:cNvSpPr/>
            <p:nvPr/>
          </p:nvSpPr>
          <p:spPr>
            <a:xfrm>
              <a:off x="158681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2" name="Google Shape;309;p25">
              <a:extLst>
                <a:ext uri="{FF2B5EF4-FFF2-40B4-BE49-F238E27FC236}">
                  <a16:creationId xmlns:a16="http://schemas.microsoft.com/office/drawing/2014/main" id="{7B29887E-BFED-5D2D-DBF1-E1CA82078560}"/>
                </a:ext>
              </a:extLst>
            </p:cNvPr>
            <p:cNvSpPr/>
            <p:nvPr/>
          </p:nvSpPr>
          <p:spPr>
            <a:xfrm>
              <a:off x="168283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3" name="Google Shape;310;p25">
              <a:extLst>
                <a:ext uri="{FF2B5EF4-FFF2-40B4-BE49-F238E27FC236}">
                  <a16:creationId xmlns:a16="http://schemas.microsoft.com/office/drawing/2014/main" id="{6E6C40AF-504C-B92F-55A5-B7EB225D4D36}"/>
                </a:ext>
              </a:extLst>
            </p:cNvPr>
            <p:cNvSpPr/>
            <p:nvPr/>
          </p:nvSpPr>
          <p:spPr>
            <a:xfrm>
              <a:off x="177885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3" name="Google Shape;311;p25">
              <a:extLst>
                <a:ext uri="{FF2B5EF4-FFF2-40B4-BE49-F238E27FC236}">
                  <a16:creationId xmlns:a16="http://schemas.microsoft.com/office/drawing/2014/main" id="{6662CE73-A38E-849F-5AD8-38B40A3C1E95}"/>
                </a:ext>
              </a:extLst>
            </p:cNvPr>
            <p:cNvSpPr/>
            <p:nvPr/>
          </p:nvSpPr>
          <p:spPr>
            <a:xfrm>
              <a:off x="187488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4" name="Google Shape;312;p25">
              <a:extLst>
                <a:ext uri="{FF2B5EF4-FFF2-40B4-BE49-F238E27FC236}">
                  <a16:creationId xmlns:a16="http://schemas.microsoft.com/office/drawing/2014/main" id="{B1902592-C07E-E407-50D1-7FB0D01EB53B}"/>
                </a:ext>
              </a:extLst>
            </p:cNvPr>
            <p:cNvSpPr/>
            <p:nvPr/>
          </p:nvSpPr>
          <p:spPr>
            <a:xfrm>
              <a:off x="197090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5" name="Google Shape;313;p25">
              <a:extLst>
                <a:ext uri="{FF2B5EF4-FFF2-40B4-BE49-F238E27FC236}">
                  <a16:creationId xmlns:a16="http://schemas.microsoft.com/office/drawing/2014/main" id="{3FC9EF66-B366-18E4-292A-D3C496B1BF26}"/>
                </a:ext>
              </a:extLst>
            </p:cNvPr>
            <p:cNvSpPr/>
            <p:nvPr/>
          </p:nvSpPr>
          <p:spPr>
            <a:xfrm>
              <a:off x="206692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6" name="Google Shape;314;p25">
              <a:extLst>
                <a:ext uri="{FF2B5EF4-FFF2-40B4-BE49-F238E27FC236}">
                  <a16:creationId xmlns:a16="http://schemas.microsoft.com/office/drawing/2014/main" id="{1A4B3309-AD96-E501-B699-22C0BB9AEB48}"/>
                </a:ext>
              </a:extLst>
            </p:cNvPr>
            <p:cNvSpPr/>
            <p:nvPr/>
          </p:nvSpPr>
          <p:spPr>
            <a:xfrm>
              <a:off x="216295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7" name="Google Shape;315;p25">
              <a:extLst>
                <a:ext uri="{FF2B5EF4-FFF2-40B4-BE49-F238E27FC236}">
                  <a16:creationId xmlns:a16="http://schemas.microsoft.com/office/drawing/2014/main" id="{2D766F3A-7EC8-B4A7-653A-270040ACFE17}"/>
                </a:ext>
              </a:extLst>
            </p:cNvPr>
            <p:cNvSpPr/>
            <p:nvPr/>
          </p:nvSpPr>
          <p:spPr>
            <a:xfrm>
              <a:off x="224585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8" name="Google Shape;316;p25">
              <a:extLst>
                <a:ext uri="{FF2B5EF4-FFF2-40B4-BE49-F238E27FC236}">
                  <a16:creationId xmlns:a16="http://schemas.microsoft.com/office/drawing/2014/main" id="{F72AF062-4B99-C8FC-1543-53B4E85E0697}"/>
                </a:ext>
              </a:extLst>
            </p:cNvPr>
            <p:cNvSpPr/>
            <p:nvPr/>
          </p:nvSpPr>
          <p:spPr>
            <a:xfrm>
              <a:off x="234187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9" name="Google Shape;317;p25">
              <a:extLst>
                <a:ext uri="{FF2B5EF4-FFF2-40B4-BE49-F238E27FC236}">
                  <a16:creationId xmlns:a16="http://schemas.microsoft.com/office/drawing/2014/main" id="{165A673F-B1AF-B9A8-30D4-95A4F5D045A7}"/>
                </a:ext>
              </a:extLst>
            </p:cNvPr>
            <p:cNvSpPr/>
            <p:nvPr/>
          </p:nvSpPr>
          <p:spPr>
            <a:xfrm>
              <a:off x="243789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60" name="Google Shape;318;p25">
              <a:extLst>
                <a:ext uri="{FF2B5EF4-FFF2-40B4-BE49-F238E27FC236}">
                  <a16:creationId xmlns:a16="http://schemas.microsoft.com/office/drawing/2014/main" id="{A303BA69-2D59-5E86-950B-F5DB39563626}"/>
                </a:ext>
              </a:extLst>
            </p:cNvPr>
            <p:cNvSpPr/>
            <p:nvPr/>
          </p:nvSpPr>
          <p:spPr>
            <a:xfrm>
              <a:off x="253392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61" name="Google Shape;319;p25">
              <a:extLst>
                <a:ext uri="{FF2B5EF4-FFF2-40B4-BE49-F238E27FC236}">
                  <a16:creationId xmlns:a16="http://schemas.microsoft.com/office/drawing/2014/main" id="{249BAFE2-AD36-9D23-FC9B-9F2E058AC438}"/>
                </a:ext>
              </a:extLst>
            </p:cNvPr>
            <p:cNvSpPr/>
            <p:nvPr/>
          </p:nvSpPr>
          <p:spPr>
            <a:xfrm>
              <a:off x="262994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62" name="Google Shape;320;p25">
              <a:extLst>
                <a:ext uri="{FF2B5EF4-FFF2-40B4-BE49-F238E27FC236}">
                  <a16:creationId xmlns:a16="http://schemas.microsoft.com/office/drawing/2014/main" id="{0D367F4A-0327-1622-81C9-7051F68FFAE5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1174394" y="2708125"/>
              <a:ext cx="747653" cy="122308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322;p25">
              <a:extLst>
                <a:ext uri="{FF2B5EF4-FFF2-40B4-BE49-F238E27FC236}">
                  <a16:creationId xmlns:a16="http://schemas.microsoft.com/office/drawing/2014/main" id="{BC9AF09B-8AED-57F4-1267-8EAE52EE09CA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 flipH="1">
              <a:off x="1167832" y="2681820"/>
              <a:ext cx="1333405" cy="126545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323;p25">
              <a:extLst>
                <a:ext uri="{FF2B5EF4-FFF2-40B4-BE49-F238E27FC236}">
                  <a16:creationId xmlns:a16="http://schemas.microsoft.com/office/drawing/2014/main" id="{0CCB2AC4-FE8F-A8E4-EF22-4300D17225F8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 flipH="1">
              <a:off x="1634825" y="2694471"/>
              <a:ext cx="507098" cy="1252804"/>
            </a:xfrm>
            <a:prstGeom prst="straightConnector1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Google Shape;325;p25">
              <a:extLst>
                <a:ext uri="{FF2B5EF4-FFF2-40B4-BE49-F238E27FC236}">
                  <a16:creationId xmlns:a16="http://schemas.microsoft.com/office/drawing/2014/main" id="{504A6639-0005-F1C0-27F4-F4141BCA88ED}"/>
                </a:ext>
              </a:extLst>
            </p:cNvPr>
            <p:cNvSpPr txBox="1"/>
            <p:nvPr/>
          </p:nvSpPr>
          <p:spPr>
            <a:xfrm>
              <a:off x="1224092" y="2536301"/>
              <a:ext cx="1005158" cy="506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i="1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i-th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 LOR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166" name="Google Shape;335;p25">
              <a:extLst>
                <a:ext uri="{FF2B5EF4-FFF2-40B4-BE49-F238E27FC236}">
                  <a16:creationId xmlns:a16="http://schemas.microsoft.com/office/drawing/2014/main" id="{0ABC4B1D-509D-53E5-9980-99CEDF652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677" y="2500937"/>
              <a:ext cx="234329" cy="10755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7" name="Google Shape;336;p25">
              <a:extLst>
                <a:ext uri="{FF2B5EF4-FFF2-40B4-BE49-F238E27FC236}">
                  <a16:creationId xmlns:a16="http://schemas.microsoft.com/office/drawing/2014/main" id="{A7D7A78A-5CF0-DC13-E6C8-B2FA95E5407A}"/>
                </a:ext>
              </a:extLst>
            </p:cNvPr>
            <p:cNvSpPr txBox="1"/>
            <p:nvPr/>
          </p:nvSpPr>
          <p:spPr>
            <a:xfrm>
              <a:off x="1298985" y="2211341"/>
              <a:ext cx="1998114" cy="55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d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etector channel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168" name="Google Shape;335;p25">
              <a:extLst>
                <a:ext uri="{FF2B5EF4-FFF2-40B4-BE49-F238E27FC236}">
                  <a16:creationId xmlns:a16="http://schemas.microsoft.com/office/drawing/2014/main" id="{8CC0C5B6-2421-8535-58F0-323A912CB1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9658" y="2887446"/>
              <a:ext cx="187069" cy="10136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9" name="Google Shape;323;p25">
              <a:extLst>
                <a:ext uri="{FF2B5EF4-FFF2-40B4-BE49-F238E27FC236}">
                  <a16:creationId xmlns:a16="http://schemas.microsoft.com/office/drawing/2014/main" id="{D24CEADB-F6C6-4CF3-67E9-A442DD97FB27}"/>
                </a:ext>
              </a:extLst>
            </p:cNvPr>
            <p:cNvCxnSpPr>
              <a:cxnSpLocks noChangeAspect="1"/>
            </p:cNvCxnSpPr>
            <p:nvPr/>
          </p:nvCxnSpPr>
          <p:spPr>
            <a:xfrm rot="21480000" flipH="1">
              <a:off x="1811801" y="3352562"/>
              <a:ext cx="66006" cy="147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Google Shape;268;p25">
                  <a:extLst>
                    <a:ext uri="{FF2B5EF4-FFF2-40B4-BE49-F238E27FC236}">
                      <a16:creationId xmlns:a16="http://schemas.microsoft.com/office/drawing/2014/main" id="{1E688138-3766-E2EA-09EE-4B1724FCB063}"/>
                    </a:ext>
                  </a:extLst>
                </p:cNvPr>
                <p:cNvSpPr txBox="1"/>
                <p:nvPr/>
              </p:nvSpPr>
              <p:spPr>
                <a:xfrm>
                  <a:off x="2051173" y="3008428"/>
                  <a:ext cx="1040834" cy="4556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" sz="120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  <m:t>𝑐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sz="1200" dirty="0">
                    <a:solidFill>
                      <a:schemeClr val="lt1"/>
                    </a:solidFill>
                    <a:latin typeface="+mn-lt"/>
                    <a:ea typeface="Merriweather"/>
                    <a:cs typeface="Merriweather"/>
                    <a:sym typeface="Merriweather"/>
                  </a:endParaRPr>
                </a:p>
              </p:txBody>
            </p:sp>
          </mc:Choice>
          <mc:Fallback xmlns="">
            <p:sp>
              <p:nvSpPr>
                <p:cNvPr id="150" name="Google Shape;268;p25">
                  <a:extLst>
                    <a:ext uri="{FF2B5EF4-FFF2-40B4-BE49-F238E27FC236}">
                      <a16:creationId xmlns:a16="http://schemas.microsoft.com/office/drawing/2014/main" id="{919ADD2E-8B23-E7AD-A2C7-41B7A5689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173" y="3008428"/>
                  <a:ext cx="1040834" cy="455603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Google Shape;267;p25">
              <a:extLst>
                <a:ext uri="{FF2B5EF4-FFF2-40B4-BE49-F238E27FC236}">
                  <a16:creationId xmlns:a16="http://schemas.microsoft.com/office/drawing/2014/main" id="{AFAF4765-B43D-3240-6C04-05F898C69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754" y="3306636"/>
              <a:ext cx="548150" cy="10780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267;p25">
              <a:extLst>
                <a:ext uri="{FF2B5EF4-FFF2-40B4-BE49-F238E27FC236}">
                  <a16:creationId xmlns:a16="http://schemas.microsoft.com/office/drawing/2014/main" id="{1F83A2A5-C02E-AE6E-C824-265375939EDF}"/>
                </a:ext>
              </a:extLst>
            </p:cNvPr>
            <p:cNvCxnSpPr>
              <a:cxnSpLocks/>
            </p:cNvCxnSpPr>
            <p:nvPr/>
          </p:nvCxnSpPr>
          <p:spPr>
            <a:xfrm>
              <a:off x="1868923" y="3458343"/>
              <a:ext cx="424941" cy="30021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9B5970C2-1DDA-55EF-A013-5545C382A222}"/>
              </a:ext>
            </a:extLst>
          </p:cNvPr>
          <p:cNvSpPr txBox="1"/>
          <p:nvPr/>
        </p:nvSpPr>
        <p:spPr>
          <a:xfrm>
            <a:off x="100286" y="1855281"/>
            <a:ext cx="4659896" cy="2923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3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3 iterations and median filtering (5 mm kernel) between iterations</a:t>
            </a:r>
          </a:p>
        </p:txBody>
      </p:sp>
      <p:sp>
        <p:nvSpPr>
          <p:cNvPr id="175" name="Rettangolo 174">
            <a:extLst>
              <a:ext uri="{FF2B5EF4-FFF2-40B4-BE49-F238E27FC236}">
                <a16:creationId xmlns:a16="http://schemas.microsoft.com/office/drawing/2014/main" id="{B4BC4E20-089C-CAE8-F31F-D69F16596515}"/>
              </a:ext>
            </a:extLst>
          </p:cNvPr>
          <p:cNvSpPr/>
          <p:nvPr/>
        </p:nvSpPr>
        <p:spPr>
          <a:xfrm>
            <a:off x="112349" y="1127572"/>
            <a:ext cx="4616962" cy="763376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CasellaDiTesto 273">
            <a:extLst>
              <a:ext uri="{FF2B5EF4-FFF2-40B4-BE49-F238E27FC236}">
                <a16:creationId xmlns:a16="http://schemas.microsoft.com/office/drawing/2014/main" id="{51FB0C9E-9884-C087-1899-E5099C11BC52}"/>
              </a:ext>
            </a:extLst>
          </p:cNvPr>
          <p:cNvSpPr txBox="1"/>
          <p:nvPr/>
        </p:nvSpPr>
        <p:spPr>
          <a:xfrm>
            <a:off x="773916" y="2787030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id="{CE686854-97A1-C3D2-7E44-BD49A8936376}"/>
              </a:ext>
            </a:extLst>
          </p:cNvPr>
          <p:cNvSpPr/>
          <p:nvPr/>
        </p:nvSpPr>
        <p:spPr>
          <a:xfrm flipV="1">
            <a:off x="1042024" y="2793918"/>
            <a:ext cx="275897" cy="19987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/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SzPct val="70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d>
                          <m:dPr>
                            <m:ctrlPr>
                              <a:rPr lang="en-GB" sz="1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200" dirty="0">
                    <a:latin typeface="+mn-lt"/>
                  </a:rPr>
                  <a:t> intensity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after iteration </a:t>
                </a:r>
                <a:r>
                  <a:rPr lang="en-GB" sz="1200" i="1" dirty="0">
                    <a:latin typeface="+mn-lt"/>
                  </a:rPr>
                  <a:t>n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200" dirty="0">
                    <a:latin typeface="+mn-lt"/>
                  </a:rPr>
                  <a:t> (</a:t>
                </a:r>
                <a:r>
                  <a:rPr lang="en-GB" sz="1200" i="1" dirty="0" err="1">
                    <a:latin typeface="+mn-lt"/>
                  </a:rPr>
                  <a:t>i</a:t>
                </a:r>
                <a:r>
                  <a:rPr lang="en-GB" sz="1200" dirty="0" err="1">
                    <a:latin typeface="+mn-lt"/>
                  </a:rPr>
                  <a:t>,</a:t>
                </a:r>
                <a:r>
                  <a:rPr lang="en-GB" sz="1200" i="1" dirty="0" err="1">
                    <a:latin typeface="+mn-lt"/>
                  </a:rPr>
                  <a:t>j</a:t>
                </a:r>
                <a:r>
                  <a:rPr lang="en-GB" sz="1200" dirty="0">
                    <a:latin typeface="+mn-lt"/>
                  </a:rPr>
                  <a:t>) element of the system matrix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all</a:t>
                </a:r>
                <a:r>
                  <a:rPr kumimoji="0" lang="en-GB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possible LORs during field </a:t>
                </a:r>
                <a:r>
                  <a:rPr kumimoji="0" lang="en-GB" sz="1200" b="0" i="1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k</a:t>
                </a:r>
                <a:endParaRPr lang="en-GB" sz="1050" dirty="0">
                  <a:latin typeface="+mn-lt"/>
                </a:endParaRP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200" dirty="0">
                    <a:latin typeface="+mn-lt"/>
                  </a:rPr>
                  <a:t>sensitivity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in field </a:t>
                </a:r>
                <a:r>
                  <a:rPr lang="en-GB" sz="1200" i="1" dirty="0">
                    <a:latin typeface="+mn-lt"/>
                  </a:rPr>
                  <a:t>k</a:t>
                </a:r>
                <a:endParaRPr lang="en-GB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blipFill>
                <a:blip r:embed="rId11"/>
                <a:stretch>
                  <a:fillRect l="-6299" b="-4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8020C25-E848-B190-C0A5-6F4B65743707}"/>
              </a:ext>
            </a:extLst>
          </p:cNvPr>
          <p:cNvSpPr txBox="1"/>
          <p:nvPr/>
        </p:nvSpPr>
        <p:spPr>
          <a:xfrm>
            <a:off x="326963" y="641058"/>
            <a:ext cx="417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List-mode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</a:t>
            </a:r>
            <a:r>
              <a:rPr lang="en-GB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Maximum Likelihood Expectation Maximization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(MLEM) algorithm 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1E87543-88B5-91ED-9115-A738178EA113}"/>
              </a:ext>
            </a:extLst>
          </p:cNvPr>
          <p:cNvSpPr txBox="1"/>
          <p:nvPr/>
        </p:nvSpPr>
        <p:spPr>
          <a:xfrm>
            <a:off x="708770" y="3067149"/>
            <a:ext cx="3365753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en-GB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System matrix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implemented with </a:t>
            </a:r>
            <a:r>
              <a:rPr lang="en-GB" sz="14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Siddon’s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single ray-tracing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/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𝑒𝑙𝑑𝑠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events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fi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𝑒𝑙𝑑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blipFill>
                <a:blip r:embed="rId12"/>
                <a:stretch>
                  <a:fillRect t="-92126" b="-11181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0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10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reconstruction algorithm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543501F-CCE7-542D-CE13-BCB363AB57A7}"/>
              </a:ext>
            </a:extLst>
          </p:cNvPr>
          <p:cNvSpPr/>
          <p:nvPr/>
        </p:nvSpPr>
        <p:spPr>
          <a:xfrm>
            <a:off x="825595" y="2149563"/>
            <a:ext cx="3092344" cy="870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7B1FF7-B746-E3D2-F87D-54905743E377}"/>
              </a:ext>
            </a:extLst>
          </p:cNvPr>
          <p:cNvSpPr txBox="1"/>
          <p:nvPr/>
        </p:nvSpPr>
        <p:spPr>
          <a:xfrm>
            <a:off x="773916" y="2585421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7BD4C6D-A4F8-8D2A-4FF9-27BB0DB881E9}"/>
              </a:ext>
            </a:extLst>
          </p:cNvPr>
          <p:cNvSpPr/>
          <p:nvPr/>
        </p:nvSpPr>
        <p:spPr>
          <a:xfrm>
            <a:off x="1052484" y="2574474"/>
            <a:ext cx="275897" cy="2388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A9902B-3397-C291-6930-255CA90DE465}"/>
              </a:ext>
            </a:extLst>
          </p:cNvPr>
          <p:cNvSpPr txBox="1"/>
          <p:nvPr/>
        </p:nvSpPr>
        <p:spPr>
          <a:xfrm>
            <a:off x="773916" y="2369844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C8DA6A9-EC86-A7CE-ECDF-F17B183805D4}"/>
              </a:ext>
            </a:extLst>
          </p:cNvPr>
          <p:cNvSpPr/>
          <p:nvPr/>
        </p:nvSpPr>
        <p:spPr>
          <a:xfrm>
            <a:off x="1052484" y="2343131"/>
            <a:ext cx="275897" cy="292599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404F3D-5864-6025-4124-2DF728F858D7}"/>
              </a:ext>
            </a:extLst>
          </p:cNvPr>
          <p:cNvSpPr txBox="1"/>
          <p:nvPr/>
        </p:nvSpPr>
        <p:spPr>
          <a:xfrm>
            <a:off x="773916" y="2152405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CAE83E-A8C9-A9D3-A444-F9622D78EFF2}"/>
              </a:ext>
            </a:extLst>
          </p:cNvPr>
          <p:cNvSpPr/>
          <p:nvPr/>
        </p:nvSpPr>
        <p:spPr>
          <a:xfrm>
            <a:off x="1052484" y="2212406"/>
            <a:ext cx="275897" cy="185458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A9F78BC-93D4-DA6B-1D5A-7B73812E9472}"/>
              </a:ext>
            </a:extLst>
          </p:cNvPr>
          <p:cNvGrpSpPr/>
          <p:nvPr/>
        </p:nvGrpSpPr>
        <p:grpSpPr>
          <a:xfrm>
            <a:off x="1329088" y="3342061"/>
            <a:ext cx="2352189" cy="1389410"/>
            <a:chOff x="237616" y="2211341"/>
            <a:chExt cx="3059483" cy="2082343"/>
          </a:xfrm>
        </p:grpSpPr>
        <p:cxnSp>
          <p:nvCxnSpPr>
            <p:cNvPr id="12" name="Google Shape;335;p25">
              <a:extLst>
                <a:ext uri="{FF2B5EF4-FFF2-40B4-BE49-F238E27FC236}">
                  <a16:creationId xmlns:a16="http://schemas.microsoft.com/office/drawing/2014/main" id="{8A0CA32E-858E-B4F4-62BD-01E3408AABB4}"/>
                </a:ext>
              </a:extLst>
            </p:cNvPr>
            <p:cNvCxnSpPr/>
            <p:nvPr/>
          </p:nvCxnSpPr>
          <p:spPr>
            <a:xfrm rot="10800000" flipH="1">
              <a:off x="908286" y="2665515"/>
              <a:ext cx="190702" cy="25450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" name="Google Shape;254;p25">
              <a:extLst>
                <a:ext uri="{FF2B5EF4-FFF2-40B4-BE49-F238E27FC236}">
                  <a16:creationId xmlns:a16="http://schemas.microsoft.com/office/drawing/2014/main" id="{8F8C136E-A518-CC5D-59E2-ECE7F232AE0F}"/>
                </a:ext>
              </a:extLst>
            </p:cNvPr>
            <p:cNvSpPr txBox="1"/>
            <p:nvPr/>
          </p:nvSpPr>
          <p:spPr>
            <a:xfrm>
              <a:off x="237616" y="2411753"/>
              <a:ext cx="2617062" cy="188193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56;p25">
              <a:extLst>
                <a:ext uri="{FF2B5EF4-FFF2-40B4-BE49-F238E27FC236}">
                  <a16:creationId xmlns:a16="http://schemas.microsoft.com/office/drawing/2014/main" id="{AEB601D8-F2A6-144C-C6CF-30FBC42A78FF}"/>
                </a:ext>
              </a:extLst>
            </p:cNvPr>
            <p:cNvSpPr/>
            <p:nvPr/>
          </p:nvSpPr>
          <p:spPr>
            <a:xfrm>
              <a:off x="787315" y="3014791"/>
              <a:ext cx="1488553" cy="651979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5" name="Google Shape;257;p25">
              <a:extLst>
                <a:ext uri="{FF2B5EF4-FFF2-40B4-BE49-F238E27FC236}">
                  <a16:creationId xmlns:a16="http://schemas.microsoft.com/office/drawing/2014/main" id="{02AEDE84-6049-BC53-526A-D0A93558BD61}"/>
                </a:ext>
              </a:extLst>
            </p:cNvPr>
            <p:cNvCxnSpPr>
              <a:stCxn id="14" idx="0"/>
              <a:endCxn id="14" idx="2"/>
            </p:cNvCxnSpPr>
            <p:nvPr/>
          </p:nvCxnSpPr>
          <p:spPr>
            <a:xfrm>
              <a:off x="1531592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58;p25">
              <a:extLst>
                <a:ext uri="{FF2B5EF4-FFF2-40B4-BE49-F238E27FC236}">
                  <a16:creationId xmlns:a16="http://schemas.microsoft.com/office/drawing/2014/main" id="{77FE3BD6-F2E8-6B59-B51D-0EA0F1E2A7C0}"/>
                </a:ext>
              </a:extLst>
            </p:cNvPr>
            <p:cNvCxnSpPr>
              <a:stCxn id="14" idx="1"/>
              <a:endCxn id="14" idx="3"/>
            </p:cNvCxnSpPr>
            <p:nvPr/>
          </p:nvCxnSpPr>
          <p:spPr>
            <a:xfrm>
              <a:off x="787315" y="3340781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59;p25">
              <a:extLst>
                <a:ext uri="{FF2B5EF4-FFF2-40B4-BE49-F238E27FC236}">
                  <a16:creationId xmlns:a16="http://schemas.microsoft.com/office/drawing/2014/main" id="{1FA268A6-5FB1-EDCF-8A59-6703A7285D38}"/>
                </a:ext>
              </a:extLst>
            </p:cNvPr>
            <p:cNvCxnSpPr/>
            <p:nvPr/>
          </p:nvCxnSpPr>
          <p:spPr>
            <a:xfrm>
              <a:off x="1903538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0;p25">
              <a:extLst>
                <a:ext uri="{FF2B5EF4-FFF2-40B4-BE49-F238E27FC236}">
                  <a16:creationId xmlns:a16="http://schemas.microsoft.com/office/drawing/2014/main" id="{490D7450-B91E-0AE7-2682-833377089484}"/>
                </a:ext>
              </a:extLst>
            </p:cNvPr>
            <p:cNvCxnSpPr/>
            <p:nvPr/>
          </p:nvCxnSpPr>
          <p:spPr>
            <a:xfrm>
              <a:off x="1159646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1;p25">
              <a:extLst>
                <a:ext uri="{FF2B5EF4-FFF2-40B4-BE49-F238E27FC236}">
                  <a16:creationId xmlns:a16="http://schemas.microsoft.com/office/drawing/2014/main" id="{5CEDEDAC-9BAE-690A-2C38-3939401A34BD}"/>
                </a:ext>
              </a:extLst>
            </p:cNvPr>
            <p:cNvCxnSpPr/>
            <p:nvPr/>
          </p:nvCxnSpPr>
          <p:spPr>
            <a:xfrm>
              <a:off x="1346379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2;p25">
              <a:extLst>
                <a:ext uri="{FF2B5EF4-FFF2-40B4-BE49-F238E27FC236}">
                  <a16:creationId xmlns:a16="http://schemas.microsoft.com/office/drawing/2014/main" id="{F35414DC-7594-F2DD-0EE3-2E8497CC4BC2}"/>
                </a:ext>
              </a:extLst>
            </p:cNvPr>
            <p:cNvCxnSpPr/>
            <p:nvPr/>
          </p:nvCxnSpPr>
          <p:spPr>
            <a:xfrm>
              <a:off x="1718325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3;p25">
              <a:extLst>
                <a:ext uri="{FF2B5EF4-FFF2-40B4-BE49-F238E27FC236}">
                  <a16:creationId xmlns:a16="http://schemas.microsoft.com/office/drawing/2014/main" id="{1C950EAE-7757-ECC4-5783-F5E4F614170A}"/>
                </a:ext>
              </a:extLst>
            </p:cNvPr>
            <p:cNvCxnSpPr/>
            <p:nvPr/>
          </p:nvCxnSpPr>
          <p:spPr>
            <a:xfrm>
              <a:off x="2090271" y="3014782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4;p25">
              <a:extLst>
                <a:ext uri="{FF2B5EF4-FFF2-40B4-BE49-F238E27FC236}">
                  <a16:creationId xmlns:a16="http://schemas.microsoft.com/office/drawing/2014/main" id="{B82AA89D-042B-3D59-99B1-DDCB7381224C}"/>
                </a:ext>
              </a:extLst>
            </p:cNvPr>
            <p:cNvCxnSpPr/>
            <p:nvPr/>
          </p:nvCxnSpPr>
          <p:spPr>
            <a:xfrm>
              <a:off x="972912" y="3014791"/>
              <a:ext cx="0" cy="651979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5;p25">
              <a:extLst>
                <a:ext uri="{FF2B5EF4-FFF2-40B4-BE49-F238E27FC236}">
                  <a16:creationId xmlns:a16="http://schemas.microsoft.com/office/drawing/2014/main" id="{26C3229E-36CF-4D4A-8AB9-149482E24580}"/>
                </a:ext>
              </a:extLst>
            </p:cNvPr>
            <p:cNvCxnSpPr/>
            <p:nvPr/>
          </p:nvCxnSpPr>
          <p:spPr>
            <a:xfrm>
              <a:off x="787315" y="3183042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6;p25">
              <a:extLst>
                <a:ext uri="{FF2B5EF4-FFF2-40B4-BE49-F238E27FC236}">
                  <a16:creationId xmlns:a16="http://schemas.microsoft.com/office/drawing/2014/main" id="{0B90FAE2-4320-BE7E-B8CC-7F9B4F2C3071}"/>
                </a:ext>
              </a:extLst>
            </p:cNvPr>
            <p:cNvCxnSpPr/>
            <p:nvPr/>
          </p:nvCxnSpPr>
          <p:spPr>
            <a:xfrm>
              <a:off x="787315" y="3503370"/>
              <a:ext cx="1488553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68;p25">
              <a:extLst>
                <a:ext uri="{FF2B5EF4-FFF2-40B4-BE49-F238E27FC236}">
                  <a16:creationId xmlns:a16="http://schemas.microsoft.com/office/drawing/2014/main" id="{61DD5A07-B363-5E41-D365-17F4524543F8}"/>
                </a:ext>
              </a:extLst>
            </p:cNvPr>
            <p:cNvSpPr txBox="1"/>
            <p:nvPr/>
          </p:nvSpPr>
          <p:spPr>
            <a:xfrm>
              <a:off x="1987260" y="3584222"/>
              <a:ext cx="1040835" cy="437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i="1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j-th 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voxel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6" name="Google Shape;269;p25">
              <a:extLst>
                <a:ext uri="{FF2B5EF4-FFF2-40B4-BE49-F238E27FC236}">
                  <a16:creationId xmlns:a16="http://schemas.microsoft.com/office/drawing/2014/main" id="{DD296C1A-E30C-8D57-3849-6DCF45804571}"/>
                </a:ext>
              </a:extLst>
            </p:cNvPr>
            <p:cNvSpPr/>
            <p:nvPr/>
          </p:nvSpPr>
          <p:spPr>
            <a:xfrm>
              <a:off x="1717829" y="3342399"/>
              <a:ext cx="185517" cy="157773"/>
            </a:xfrm>
            <a:prstGeom prst="rect">
              <a:avLst/>
            </a:pr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n-lt"/>
              </a:endParaRPr>
            </a:p>
          </p:txBody>
        </p:sp>
        <p:sp>
          <p:nvSpPr>
            <p:cNvPr id="27" name="Google Shape;270;p25">
              <a:extLst>
                <a:ext uri="{FF2B5EF4-FFF2-40B4-BE49-F238E27FC236}">
                  <a16:creationId xmlns:a16="http://schemas.microsoft.com/office/drawing/2014/main" id="{DCE9AB96-763C-C054-45E3-CF00D4824282}"/>
                </a:ext>
              </a:extLst>
            </p:cNvPr>
            <p:cNvSpPr/>
            <p:nvPr/>
          </p:nvSpPr>
          <p:spPr>
            <a:xfrm>
              <a:off x="37131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28" name="Google Shape;271;p25">
              <a:extLst>
                <a:ext uri="{FF2B5EF4-FFF2-40B4-BE49-F238E27FC236}">
                  <a16:creationId xmlns:a16="http://schemas.microsoft.com/office/drawing/2014/main" id="{667E769E-35FD-32B0-AEE9-CC57E038EA0F}"/>
                </a:ext>
              </a:extLst>
            </p:cNvPr>
            <p:cNvSpPr/>
            <p:nvPr/>
          </p:nvSpPr>
          <p:spPr>
            <a:xfrm>
              <a:off x="46734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0" name="Google Shape;272;p25">
              <a:extLst>
                <a:ext uri="{FF2B5EF4-FFF2-40B4-BE49-F238E27FC236}">
                  <a16:creationId xmlns:a16="http://schemas.microsoft.com/office/drawing/2014/main" id="{16E36EAC-D291-D9C1-1942-D8F6B9595189}"/>
                </a:ext>
              </a:extLst>
            </p:cNvPr>
            <p:cNvSpPr/>
            <p:nvPr/>
          </p:nvSpPr>
          <p:spPr>
            <a:xfrm>
              <a:off x="550242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4" name="Google Shape;273;p25">
              <a:extLst>
                <a:ext uri="{FF2B5EF4-FFF2-40B4-BE49-F238E27FC236}">
                  <a16:creationId xmlns:a16="http://schemas.microsoft.com/office/drawing/2014/main" id="{F2C083B1-166A-CEA2-491B-5AD29C00FC53}"/>
                </a:ext>
              </a:extLst>
            </p:cNvPr>
            <p:cNvSpPr/>
            <p:nvPr/>
          </p:nvSpPr>
          <p:spPr>
            <a:xfrm>
              <a:off x="64626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5" name="Google Shape;274;p25">
              <a:extLst>
                <a:ext uri="{FF2B5EF4-FFF2-40B4-BE49-F238E27FC236}">
                  <a16:creationId xmlns:a16="http://schemas.microsoft.com/office/drawing/2014/main" id="{09077DFE-E738-693C-A69F-539EFDE80030}"/>
                </a:ext>
              </a:extLst>
            </p:cNvPr>
            <p:cNvSpPr/>
            <p:nvPr/>
          </p:nvSpPr>
          <p:spPr>
            <a:xfrm>
              <a:off x="74228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6" name="Google Shape;275;p25">
              <a:extLst>
                <a:ext uri="{FF2B5EF4-FFF2-40B4-BE49-F238E27FC236}">
                  <a16:creationId xmlns:a16="http://schemas.microsoft.com/office/drawing/2014/main" id="{A89B97FF-D729-9EE5-3BA1-D71D5E5C8060}"/>
                </a:ext>
              </a:extLst>
            </p:cNvPr>
            <p:cNvSpPr/>
            <p:nvPr/>
          </p:nvSpPr>
          <p:spPr>
            <a:xfrm>
              <a:off x="83831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7" name="Google Shape;276;p25">
              <a:extLst>
                <a:ext uri="{FF2B5EF4-FFF2-40B4-BE49-F238E27FC236}">
                  <a16:creationId xmlns:a16="http://schemas.microsoft.com/office/drawing/2014/main" id="{6E86C440-073D-EDCB-017E-7122201B1A1A}"/>
                </a:ext>
              </a:extLst>
            </p:cNvPr>
            <p:cNvSpPr/>
            <p:nvPr/>
          </p:nvSpPr>
          <p:spPr>
            <a:xfrm>
              <a:off x="93433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38" name="Google Shape;277;p25">
              <a:extLst>
                <a:ext uri="{FF2B5EF4-FFF2-40B4-BE49-F238E27FC236}">
                  <a16:creationId xmlns:a16="http://schemas.microsoft.com/office/drawing/2014/main" id="{737F9F6B-AC79-26A2-CA24-684D808884C5}"/>
                </a:ext>
              </a:extLst>
            </p:cNvPr>
            <p:cNvSpPr/>
            <p:nvPr/>
          </p:nvSpPr>
          <p:spPr>
            <a:xfrm>
              <a:off x="103035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0" name="Google Shape;278;p25">
              <a:extLst>
                <a:ext uri="{FF2B5EF4-FFF2-40B4-BE49-F238E27FC236}">
                  <a16:creationId xmlns:a16="http://schemas.microsoft.com/office/drawing/2014/main" id="{146D2B03-28C4-2234-B836-46E7D5BB9CB3}"/>
                </a:ext>
              </a:extLst>
            </p:cNvPr>
            <p:cNvSpPr/>
            <p:nvPr/>
          </p:nvSpPr>
          <p:spPr>
            <a:xfrm>
              <a:off x="112638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2" name="Google Shape;279;p25">
              <a:extLst>
                <a:ext uri="{FF2B5EF4-FFF2-40B4-BE49-F238E27FC236}">
                  <a16:creationId xmlns:a16="http://schemas.microsoft.com/office/drawing/2014/main" id="{B9CB1AB8-32B3-CFAD-7FB3-BCC46FF04963}"/>
                </a:ext>
              </a:extLst>
            </p:cNvPr>
            <p:cNvSpPr/>
            <p:nvPr/>
          </p:nvSpPr>
          <p:spPr>
            <a:xfrm>
              <a:off x="1222405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6" name="Google Shape;280;p25">
              <a:extLst>
                <a:ext uri="{FF2B5EF4-FFF2-40B4-BE49-F238E27FC236}">
                  <a16:creationId xmlns:a16="http://schemas.microsoft.com/office/drawing/2014/main" id="{E9300C8B-9B60-662F-2418-48DF253963F8}"/>
                </a:ext>
              </a:extLst>
            </p:cNvPr>
            <p:cNvSpPr/>
            <p:nvPr/>
          </p:nvSpPr>
          <p:spPr>
            <a:xfrm>
              <a:off x="131842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49" name="Google Shape;281;p25">
              <a:extLst>
                <a:ext uri="{FF2B5EF4-FFF2-40B4-BE49-F238E27FC236}">
                  <a16:creationId xmlns:a16="http://schemas.microsoft.com/office/drawing/2014/main" id="{7A68B883-201A-1E22-8D6A-AEAA192EC1B1}"/>
                </a:ext>
              </a:extLst>
            </p:cNvPr>
            <p:cNvSpPr/>
            <p:nvPr/>
          </p:nvSpPr>
          <p:spPr>
            <a:xfrm>
              <a:off x="140132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5" name="Google Shape;282;p25">
              <a:extLst>
                <a:ext uri="{FF2B5EF4-FFF2-40B4-BE49-F238E27FC236}">
                  <a16:creationId xmlns:a16="http://schemas.microsoft.com/office/drawing/2014/main" id="{5B22EB54-BD5F-3AD1-E2A5-D86BDCF84D55}"/>
                </a:ext>
              </a:extLst>
            </p:cNvPr>
            <p:cNvSpPr/>
            <p:nvPr/>
          </p:nvSpPr>
          <p:spPr>
            <a:xfrm>
              <a:off x="149735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6" name="Google Shape;283;p25">
              <a:extLst>
                <a:ext uri="{FF2B5EF4-FFF2-40B4-BE49-F238E27FC236}">
                  <a16:creationId xmlns:a16="http://schemas.microsoft.com/office/drawing/2014/main" id="{D7D8F406-49A8-D3A5-137D-A23B0CFCBAF1}"/>
                </a:ext>
              </a:extLst>
            </p:cNvPr>
            <p:cNvSpPr/>
            <p:nvPr/>
          </p:nvSpPr>
          <p:spPr>
            <a:xfrm>
              <a:off x="159337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7" name="Google Shape;284;p25">
              <a:extLst>
                <a:ext uri="{FF2B5EF4-FFF2-40B4-BE49-F238E27FC236}">
                  <a16:creationId xmlns:a16="http://schemas.microsoft.com/office/drawing/2014/main" id="{3640C8FB-3BC7-BE18-DE09-450B915930BB}"/>
                </a:ext>
              </a:extLst>
            </p:cNvPr>
            <p:cNvSpPr/>
            <p:nvPr/>
          </p:nvSpPr>
          <p:spPr>
            <a:xfrm>
              <a:off x="168939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8" name="Google Shape;285;p25">
              <a:extLst>
                <a:ext uri="{FF2B5EF4-FFF2-40B4-BE49-F238E27FC236}">
                  <a16:creationId xmlns:a16="http://schemas.microsoft.com/office/drawing/2014/main" id="{658FA210-3F33-C98A-2373-0E7CC4F108C3}"/>
                </a:ext>
              </a:extLst>
            </p:cNvPr>
            <p:cNvSpPr/>
            <p:nvPr/>
          </p:nvSpPr>
          <p:spPr>
            <a:xfrm>
              <a:off x="178542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09" name="Google Shape;286;p25">
              <a:extLst>
                <a:ext uri="{FF2B5EF4-FFF2-40B4-BE49-F238E27FC236}">
                  <a16:creationId xmlns:a16="http://schemas.microsoft.com/office/drawing/2014/main" id="{A3F9BA1A-7AFE-4CCA-792F-D5BA87F20AEC}"/>
                </a:ext>
              </a:extLst>
            </p:cNvPr>
            <p:cNvSpPr/>
            <p:nvPr/>
          </p:nvSpPr>
          <p:spPr>
            <a:xfrm>
              <a:off x="188144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0" name="Google Shape;287;p25">
              <a:extLst>
                <a:ext uri="{FF2B5EF4-FFF2-40B4-BE49-F238E27FC236}">
                  <a16:creationId xmlns:a16="http://schemas.microsoft.com/office/drawing/2014/main" id="{64EF14C8-A2AD-127B-2937-9145EEFB68B1}"/>
                </a:ext>
              </a:extLst>
            </p:cNvPr>
            <p:cNvSpPr/>
            <p:nvPr/>
          </p:nvSpPr>
          <p:spPr>
            <a:xfrm>
              <a:off x="197746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1" name="Google Shape;288;p25">
              <a:extLst>
                <a:ext uri="{FF2B5EF4-FFF2-40B4-BE49-F238E27FC236}">
                  <a16:creationId xmlns:a16="http://schemas.microsoft.com/office/drawing/2014/main" id="{939A46CE-13BD-79E0-4A59-586017C0FE1B}"/>
                </a:ext>
              </a:extLst>
            </p:cNvPr>
            <p:cNvSpPr/>
            <p:nvPr/>
          </p:nvSpPr>
          <p:spPr>
            <a:xfrm>
              <a:off x="207349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2" name="Google Shape;289;p25">
              <a:extLst>
                <a:ext uri="{FF2B5EF4-FFF2-40B4-BE49-F238E27FC236}">
                  <a16:creationId xmlns:a16="http://schemas.microsoft.com/office/drawing/2014/main" id="{E8B27D85-666E-5697-F6FF-EFD67B2790EC}"/>
                </a:ext>
              </a:extLst>
            </p:cNvPr>
            <p:cNvSpPr/>
            <p:nvPr/>
          </p:nvSpPr>
          <p:spPr>
            <a:xfrm>
              <a:off x="216951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3" name="Google Shape;290;p25">
              <a:extLst>
                <a:ext uri="{FF2B5EF4-FFF2-40B4-BE49-F238E27FC236}">
                  <a16:creationId xmlns:a16="http://schemas.microsoft.com/office/drawing/2014/main" id="{C94AD8D0-7FC9-42B8-1977-A76EF0156DA5}"/>
                </a:ext>
              </a:extLst>
            </p:cNvPr>
            <p:cNvSpPr/>
            <p:nvPr/>
          </p:nvSpPr>
          <p:spPr>
            <a:xfrm>
              <a:off x="225241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4" name="Google Shape;291;p25">
              <a:extLst>
                <a:ext uri="{FF2B5EF4-FFF2-40B4-BE49-F238E27FC236}">
                  <a16:creationId xmlns:a16="http://schemas.microsoft.com/office/drawing/2014/main" id="{481371BF-A5EB-C6A4-04E4-724E8FEB4FD1}"/>
                </a:ext>
              </a:extLst>
            </p:cNvPr>
            <p:cNvSpPr/>
            <p:nvPr/>
          </p:nvSpPr>
          <p:spPr>
            <a:xfrm>
              <a:off x="2348438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5" name="Google Shape;292;p25">
              <a:extLst>
                <a:ext uri="{FF2B5EF4-FFF2-40B4-BE49-F238E27FC236}">
                  <a16:creationId xmlns:a16="http://schemas.microsoft.com/office/drawing/2014/main" id="{CF184261-2FBE-13BF-095F-B879F2D643F9}"/>
                </a:ext>
              </a:extLst>
            </p:cNvPr>
            <p:cNvSpPr/>
            <p:nvPr/>
          </p:nvSpPr>
          <p:spPr>
            <a:xfrm>
              <a:off x="2444461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6" name="Google Shape;293;p25">
              <a:extLst>
                <a:ext uri="{FF2B5EF4-FFF2-40B4-BE49-F238E27FC236}">
                  <a16:creationId xmlns:a16="http://schemas.microsoft.com/office/drawing/2014/main" id="{8CCAF9D7-D55A-8D3B-46E3-968D425F2848}"/>
                </a:ext>
              </a:extLst>
            </p:cNvPr>
            <p:cNvSpPr/>
            <p:nvPr/>
          </p:nvSpPr>
          <p:spPr>
            <a:xfrm>
              <a:off x="2540484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7" name="Google Shape;294;p25">
              <a:extLst>
                <a:ext uri="{FF2B5EF4-FFF2-40B4-BE49-F238E27FC236}">
                  <a16:creationId xmlns:a16="http://schemas.microsoft.com/office/drawing/2014/main" id="{A1850058-862A-D731-056D-92D20EAD5FA2}"/>
                </a:ext>
              </a:extLst>
            </p:cNvPr>
            <p:cNvSpPr/>
            <p:nvPr/>
          </p:nvSpPr>
          <p:spPr>
            <a:xfrm>
              <a:off x="2636507" y="2610379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8" name="Google Shape;295;p25">
              <a:extLst>
                <a:ext uri="{FF2B5EF4-FFF2-40B4-BE49-F238E27FC236}">
                  <a16:creationId xmlns:a16="http://schemas.microsoft.com/office/drawing/2014/main" id="{A0F1AB9A-8E63-4CD9-10A1-27DBCC60964C}"/>
                </a:ext>
              </a:extLst>
            </p:cNvPr>
            <p:cNvSpPr/>
            <p:nvPr/>
          </p:nvSpPr>
          <p:spPr>
            <a:xfrm>
              <a:off x="364757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19" name="Google Shape;296;p25">
              <a:extLst>
                <a:ext uri="{FF2B5EF4-FFF2-40B4-BE49-F238E27FC236}">
                  <a16:creationId xmlns:a16="http://schemas.microsoft.com/office/drawing/2014/main" id="{9913F032-12A1-1CAC-C041-F15D243FF01F}"/>
                </a:ext>
              </a:extLst>
            </p:cNvPr>
            <p:cNvSpPr/>
            <p:nvPr/>
          </p:nvSpPr>
          <p:spPr>
            <a:xfrm>
              <a:off x="46078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0" name="Google Shape;297;p25">
              <a:extLst>
                <a:ext uri="{FF2B5EF4-FFF2-40B4-BE49-F238E27FC236}">
                  <a16:creationId xmlns:a16="http://schemas.microsoft.com/office/drawing/2014/main" id="{A2C0F79F-993B-EB40-C884-FF9B3FB0D8F5}"/>
                </a:ext>
              </a:extLst>
            </p:cNvPr>
            <p:cNvSpPr/>
            <p:nvPr/>
          </p:nvSpPr>
          <p:spPr>
            <a:xfrm>
              <a:off x="54368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1" name="Google Shape;298;p25">
              <a:extLst>
                <a:ext uri="{FF2B5EF4-FFF2-40B4-BE49-F238E27FC236}">
                  <a16:creationId xmlns:a16="http://schemas.microsoft.com/office/drawing/2014/main" id="{720586DF-FB46-19CB-38E3-BE2CC3E0C980}"/>
                </a:ext>
              </a:extLst>
            </p:cNvPr>
            <p:cNvSpPr/>
            <p:nvPr/>
          </p:nvSpPr>
          <p:spPr>
            <a:xfrm>
              <a:off x="63970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2" name="Google Shape;299;p25">
              <a:extLst>
                <a:ext uri="{FF2B5EF4-FFF2-40B4-BE49-F238E27FC236}">
                  <a16:creationId xmlns:a16="http://schemas.microsoft.com/office/drawing/2014/main" id="{BCB7105E-973C-BC57-FA8A-B39A6AA79B25}"/>
                </a:ext>
              </a:extLst>
            </p:cNvPr>
            <p:cNvSpPr/>
            <p:nvPr/>
          </p:nvSpPr>
          <p:spPr>
            <a:xfrm>
              <a:off x="735727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3" name="Google Shape;300;p25">
              <a:extLst>
                <a:ext uri="{FF2B5EF4-FFF2-40B4-BE49-F238E27FC236}">
                  <a16:creationId xmlns:a16="http://schemas.microsoft.com/office/drawing/2014/main" id="{DE6BE946-CD43-FC93-B7B0-0CFDDBE08EA1}"/>
                </a:ext>
              </a:extLst>
            </p:cNvPr>
            <p:cNvSpPr/>
            <p:nvPr/>
          </p:nvSpPr>
          <p:spPr>
            <a:xfrm>
              <a:off x="83175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4" name="Google Shape;301;p25">
              <a:extLst>
                <a:ext uri="{FF2B5EF4-FFF2-40B4-BE49-F238E27FC236}">
                  <a16:creationId xmlns:a16="http://schemas.microsoft.com/office/drawing/2014/main" id="{813A7ABB-538E-D3F1-E464-16F59A6F8DC3}"/>
                </a:ext>
              </a:extLst>
            </p:cNvPr>
            <p:cNvSpPr/>
            <p:nvPr/>
          </p:nvSpPr>
          <p:spPr>
            <a:xfrm>
              <a:off x="92777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5" name="Google Shape;302;p25">
              <a:extLst>
                <a:ext uri="{FF2B5EF4-FFF2-40B4-BE49-F238E27FC236}">
                  <a16:creationId xmlns:a16="http://schemas.microsoft.com/office/drawing/2014/main" id="{FB3F9A55-4CA9-5906-2080-7A98C109792A}"/>
                </a:ext>
              </a:extLst>
            </p:cNvPr>
            <p:cNvSpPr/>
            <p:nvPr/>
          </p:nvSpPr>
          <p:spPr>
            <a:xfrm>
              <a:off x="102379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6" name="Google Shape;303;p25">
              <a:extLst>
                <a:ext uri="{FF2B5EF4-FFF2-40B4-BE49-F238E27FC236}">
                  <a16:creationId xmlns:a16="http://schemas.microsoft.com/office/drawing/2014/main" id="{0655B51A-EB51-5D52-F9EA-E717996FBB89}"/>
                </a:ext>
              </a:extLst>
            </p:cNvPr>
            <p:cNvSpPr/>
            <p:nvPr/>
          </p:nvSpPr>
          <p:spPr>
            <a:xfrm>
              <a:off x="111982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7" name="Google Shape;304;p25">
              <a:extLst>
                <a:ext uri="{FF2B5EF4-FFF2-40B4-BE49-F238E27FC236}">
                  <a16:creationId xmlns:a16="http://schemas.microsoft.com/office/drawing/2014/main" id="{FD9D7085-8AE1-785D-BD15-5ECBB667AF54}"/>
                </a:ext>
              </a:extLst>
            </p:cNvPr>
            <p:cNvSpPr/>
            <p:nvPr/>
          </p:nvSpPr>
          <p:spPr>
            <a:xfrm>
              <a:off x="121584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8" name="Google Shape;305;p25">
              <a:extLst>
                <a:ext uri="{FF2B5EF4-FFF2-40B4-BE49-F238E27FC236}">
                  <a16:creationId xmlns:a16="http://schemas.microsoft.com/office/drawing/2014/main" id="{BA1480D1-77D1-2B5A-DABB-86A388F448DF}"/>
                </a:ext>
              </a:extLst>
            </p:cNvPr>
            <p:cNvSpPr/>
            <p:nvPr/>
          </p:nvSpPr>
          <p:spPr>
            <a:xfrm>
              <a:off x="131186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29" name="Google Shape;306;p25">
              <a:extLst>
                <a:ext uri="{FF2B5EF4-FFF2-40B4-BE49-F238E27FC236}">
                  <a16:creationId xmlns:a16="http://schemas.microsoft.com/office/drawing/2014/main" id="{96F74319-7267-D734-709A-0389613EBAE2}"/>
                </a:ext>
              </a:extLst>
            </p:cNvPr>
            <p:cNvSpPr/>
            <p:nvPr/>
          </p:nvSpPr>
          <p:spPr>
            <a:xfrm>
              <a:off x="139476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0" name="Google Shape;307;p25">
              <a:extLst>
                <a:ext uri="{FF2B5EF4-FFF2-40B4-BE49-F238E27FC236}">
                  <a16:creationId xmlns:a16="http://schemas.microsoft.com/office/drawing/2014/main" id="{2E62544E-0219-F866-2FED-44646D2D22C9}"/>
                </a:ext>
              </a:extLst>
            </p:cNvPr>
            <p:cNvSpPr/>
            <p:nvPr/>
          </p:nvSpPr>
          <p:spPr>
            <a:xfrm>
              <a:off x="1490790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1" name="Google Shape;308;p25">
              <a:extLst>
                <a:ext uri="{FF2B5EF4-FFF2-40B4-BE49-F238E27FC236}">
                  <a16:creationId xmlns:a16="http://schemas.microsoft.com/office/drawing/2014/main" id="{150F37A5-E3AB-0FCC-2362-6D63C3150ECC}"/>
                </a:ext>
              </a:extLst>
            </p:cNvPr>
            <p:cNvSpPr/>
            <p:nvPr/>
          </p:nvSpPr>
          <p:spPr>
            <a:xfrm>
              <a:off x="158681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2" name="Google Shape;309;p25">
              <a:extLst>
                <a:ext uri="{FF2B5EF4-FFF2-40B4-BE49-F238E27FC236}">
                  <a16:creationId xmlns:a16="http://schemas.microsoft.com/office/drawing/2014/main" id="{7B29887E-BFED-5D2D-DBF1-E1CA82078560}"/>
                </a:ext>
              </a:extLst>
            </p:cNvPr>
            <p:cNvSpPr/>
            <p:nvPr/>
          </p:nvSpPr>
          <p:spPr>
            <a:xfrm>
              <a:off x="168283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33" name="Google Shape;310;p25">
              <a:extLst>
                <a:ext uri="{FF2B5EF4-FFF2-40B4-BE49-F238E27FC236}">
                  <a16:creationId xmlns:a16="http://schemas.microsoft.com/office/drawing/2014/main" id="{6E6C40AF-504C-B92F-55A5-B7EB225D4D36}"/>
                </a:ext>
              </a:extLst>
            </p:cNvPr>
            <p:cNvSpPr/>
            <p:nvPr/>
          </p:nvSpPr>
          <p:spPr>
            <a:xfrm>
              <a:off x="177885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3" name="Google Shape;311;p25">
              <a:extLst>
                <a:ext uri="{FF2B5EF4-FFF2-40B4-BE49-F238E27FC236}">
                  <a16:creationId xmlns:a16="http://schemas.microsoft.com/office/drawing/2014/main" id="{6662CE73-A38E-849F-5AD8-38B40A3C1E95}"/>
                </a:ext>
              </a:extLst>
            </p:cNvPr>
            <p:cNvSpPr/>
            <p:nvPr/>
          </p:nvSpPr>
          <p:spPr>
            <a:xfrm>
              <a:off x="187488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4" name="Google Shape;312;p25">
              <a:extLst>
                <a:ext uri="{FF2B5EF4-FFF2-40B4-BE49-F238E27FC236}">
                  <a16:creationId xmlns:a16="http://schemas.microsoft.com/office/drawing/2014/main" id="{B1902592-C07E-E407-50D1-7FB0D01EB53B}"/>
                </a:ext>
              </a:extLst>
            </p:cNvPr>
            <p:cNvSpPr/>
            <p:nvPr/>
          </p:nvSpPr>
          <p:spPr>
            <a:xfrm>
              <a:off x="197090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5" name="Google Shape;313;p25">
              <a:extLst>
                <a:ext uri="{FF2B5EF4-FFF2-40B4-BE49-F238E27FC236}">
                  <a16:creationId xmlns:a16="http://schemas.microsoft.com/office/drawing/2014/main" id="{3FC9EF66-B366-18E4-292A-D3C496B1BF26}"/>
                </a:ext>
              </a:extLst>
            </p:cNvPr>
            <p:cNvSpPr/>
            <p:nvPr/>
          </p:nvSpPr>
          <p:spPr>
            <a:xfrm>
              <a:off x="206692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6" name="Google Shape;314;p25">
              <a:extLst>
                <a:ext uri="{FF2B5EF4-FFF2-40B4-BE49-F238E27FC236}">
                  <a16:creationId xmlns:a16="http://schemas.microsoft.com/office/drawing/2014/main" id="{1A4B3309-AD96-E501-B699-22C0BB9AEB48}"/>
                </a:ext>
              </a:extLst>
            </p:cNvPr>
            <p:cNvSpPr/>
            <p:nvPr/>
          </p:nvSpPr>
          <p:spPr>
            <a:xfrm>
              <a:off x="216295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7" name="Google Shape;315;p25">
              <a:extLst>
                <a:ext uri="{FF2B5EF4-FFF2-40B4-BE49-F238E27FC236}">
                  <a16:creationId xmlns:a16="http://schemas.microsoft.com/office/drawing/2014/main" id="{2D766F3A-7EC8-B4A7-653A-270040ACFE17}"/>
                </a:ext>
              </a:extLst>
            </p:cNvPr>
            <p:cNvSpPr/>
            <p:nvPr/>
          </p:nvSpPr>
          <p:spPr>
            <a:xfrm>
              <a:off x="224585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8" name="Google Shape;316;p25">
              <a:extLst>
                <a:ext uri="{FF2B5EF4-FFF2-40B4-BE49-F238E27FC236}">
                  <a16:creationId xmlns:a16="http://schemas.microsoft.com/office/drawing/2014/main" id="{F72AF062-4B99-C8FC-1543-53B4E85E0697}"/>
                </a:ext>
              </a:extLst>
            </p:cNvPr>
            <p:cNvSpPr/>
            <p:nvPr/>
          </p:nvSpPr>
          <p:spPr>
            <a:xfrm>
              <a:off x="234187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59" name="Google Shape;317;p25">
              <a:extLst>
                <a:ext uri="{FF2B5EF4-FFF2-40B4-BE49-F238E27FC236}">
                  <a16:creationId xmlns:a16="http://schemas.microsoft.com/office/drawing/2014/main" id="{165A673F-B1AF-B9A8-30D4-95A4F5D045A7}"/>
                </a:ext>
              </a:extLst>
            </p:cNvPr>
            <p:cNvSpPr/>
            <p:nvPr/>
          </p:nvSpPr>
          <p:spPr>
            <a:xfrm>
              <a:off x="2437899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60" name="Google Shape;318;p25">
              <a:extLst>
                <a:ext uri="{FF2B5EF4-FFF2-40B4-BE49-F238E27FC236}">
                  <a16:creationId xmlns:a16="http://schemas.microsoft.com/office/drawing/2014/main" id="{A303BA69-2D59-5E86-950B-F5DB39563626}"/>
                </a:ext>
              </a:extLst>
            </p:cNvPr>
            <p:cNvSpPr/>
            <p:nvPr/>
          </p:nvSpPr>
          <p:spPr>
            <a:xfrm>
              <a:off x="2533923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sp>
          <p:nvSpPr>
            <p:cNvPr id="161" name="Google Shape;319;p25">
              <a:extLst>
                <a:ext uri="{FF2B5EF4-FFF2-40B4-BE49-F238E27FC236}">
                  <a16:creationId xmlns:a16="http://schemas.microsoft.com/office/drawing/2014/main" id="{249BAFE2-AD36-9D23-FC9B-9F2E058AC438}"/>
                </a:ext>
              </a:extLst>
            </p:cNvPr>
            <p:cNvSpPr/>
            <p:nvPr/>
          </p:nvSpPr>
          <p:spPr>
            <a:xfrm>
              <a:off x="2629946" y="3947275"/>
              <a:ext cx="96023" cy="97746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n-lt"/>
              </a:endParaRPr>
            </a:p>
          </p:txBody>
        </p:sp>
        <p:cxnSp>
          <p:nvCxnSpPr>
            <p:cNvPr id="162" name="Google Shape;320;p25">
              <a:extLst>
                <a:ext uri="{FF2B5EF4-FFF2-40B4-BE49-F238E27FC236}">
                  <a16:creationId xmlns:a16="http://schemas.microsoft.com/office/drawing/2014/main" id="{0D367F4A-0327-1622-81C9-7051F68FFAE5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>
              <a:off x="1174394" y="2708125"/>
              <a:ext cx="747653" cy="122308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322;p25">
              <a:extLst>
                <a:ext uri="{FF2B5EF4-FFF2-40B4-BE49-F238E27FC236}">
                  <a16:creationId xmlns:a16="http://schemas.microsoft.com/office/drawing/2014/main" id="{BC9AF09B-8AED-57F4-1267-8EAE52EE09CA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 flipH="1">
              <a:off x="1167832" y="2681820"/>
              <a:ext cx="1333405" cy="126545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323;p25">
              <a:extLst>
                <a:ext uri="{FF2B5EF4-FFF2-40B4-BE49-F238E27FC236}">
                  <a16:creationId xmlns:a16="http://schemas.microsoft.com/office/drawing/2014/main" id="{0CCB2AC4-FE8F-A8E4-EF22-4300D17225F8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 flipH="1">
              <a:off x="1634825" y="2694471"/>
              <a:ext cx="507098" cy="1252804"/>
            </a:xfrm>
            <a:prstGeom prst="straightConnector1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Google Shape;325;p25">
              <a:extLst>
                <a:ext uri="{FF2B5EF4-FFF2-40B4-BE49-F238E27FC236}">
                  <a16:creationId xmlns:a16="http://schemas.microsoft.com/office/drawing/2014/main" id="{504A6639-0005-F1C0-27F4-F4141BCA88ED}"/>
                </a:ext>
              </a:extLst>
            </p:cNvPr>
            <p:cNvSpPr txBox="1"/>
            <p:nvPr/>
          </p:nvSpPr>
          <p:spPr>
            <a:xfrm>
              <a:off x="1224092" y="2536301"/>
              <a:ext cx="1005158" cy="506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200" i="1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i-th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 LOR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166" name="Google Shape;335;p25">
              <a:extLst>
                <a:ext uri="{FF2B5EF4-FFF2-40B4-BE49-F238E27FC236}">
                  <a16:creationId xmlns:a16="http://schemas.microsoft.com/office/drawing/2014/main" id="{0ABC4B1D-509D-53E5-9980-99CEDF6522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3677" y="2500937"/>
              <a:ext cx="234329" cy="10755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7" name="Google Shape;336;p25">
              <a:extLst>
                <a:ext uri="{FF2B5EF4-FFF2-40B4-BE49-F238E27FC236}">
                  <a16:creationId xmlns:a16="http://schemas.microsoft.com/office/drawing/2014/main" id="{A7D7A78A-5CF0-DC13-E6C8-B2FA95E5407A}"/>
                </a:ext>
              </a:extLst>
            </p:cNvPr>
            <p:cNvSpPr txBox="1"/>
            <p:nvPr/>
          </p:nvSpPr>
          <p:spPr>
            <a:xfrm>
              <a:off x="1298985" y="2211341"/>
              <a:ext cx="1998114" cy="553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d</a:t>
              </a:r>
              <a:r>
                <a:rPr lang="it" sz="1200" dirty="0">
                  <a:solidFill>
                    <a:schemeClr val="lt1"/>
                  </a:solidFill>
                  <a:latin typeface="+mn-lt"/>
                  <a:ea typeface="Merriweather"/>
                  <a:cs typeface="Merriweather"/>
                  <a:sym typeface="Merriweather"/>
                </a:rPr>
                <a:t>etector channel</a:t>
              </a:r>
              <a:endParaRPr sz="1200" dirty="0">
                <a:solidFill>
                  <a:schemeClr val="lt1"/>
                </a:solidFill>
                <a:latin typeface="+mn-lt"/>
                <a:ea typeface="Merriweather"/>
                <a:cs typeface="Merriweather"/>
                <a:sym typeface="Merriweather"/>
              </a:endParaRPr>
            </a:p>
          </p:txBody>
        </p:sp>
        <p:cxnSp>
          <p:nvCxnSpPr>
            <p:cNvPr id="168" name="Google Shape;335;p25">
              <a:extLst>
                <a:ext uri="{FF2B5EF4-FFF2-40B4-BE49-F238E27FC236}">
                  <a16:creationId xmlns:a16="http://schemas.microsoft.com/office/drawing/2014/main" id="{8CC0C5B6-2421-8535-58F0-323A912CB1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9658" y="2887446"/>
              <a:ext cx="187069" cy="10136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9" name="Google Shape;323;p25">
              <a:extLst>
                <a:ext uri="{FF2B5EF4-FFF2-40B4-BE49-F238E27FC236}">
                  <a16:creationId xmlns:a16="http://schemas.microsoft.com/office/drawing/2014/main" id="{D24CEADB-F6C6-4CF3-67E9-A442DD97FB27}"/>
                </a:ext>
              </a:extLst>
            </p:cNvPr>
            <p:cNvCxnSpPr>
              <a:cxnSpLocks noChangeAspect="1"/>
            </p:cNvCxnSpPr>
            <p:nvPr/>
          </p:nvCxnSpPr>
          <p:spPr>
            <a:xfrm rot="21480000" flipH="1">
              <a:off x="1811801" y="3352562"/>
              <a:ext cx="66006" cy="1476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Google Shape;268;p25">
                  <a:extLst>
                    <a:ext uri="{FF2B5EF4-FFF2-40B4-BE49-F238E27FC236}">
                      <a16:creationId xmlns:a16="http://schemas.microsoft.com/office/drawing/2014/main" id="{1E688138-3766-E2EA-09EE-4B1724FCB063}"/>
                    </a:ext>
                  </a:extLst>
                </p:cNvPr>
                <p:cNvSpPr txBox="1"/>
                <p:nvPr/>
              </p:nvSpPr>
              <p:spPr>
                <a:xfrm>
                  <a:off x="2051173" y="3008428"/>
                  <a:ext cx="1040834" cy="4556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" sz="120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</m:ctrlPr>
                          </m:sSubPr>
                          <m:e>
                            <m:r>
                              <a:rPr lang="it-IT" sz="12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  <m:t>𝑐</m:t>
                            </m:r>
                          </m:e>
                          <m:sub>
                            <m:r>
                              <a:rPr lang="it-IT" sz="1200" b="0" i="1" smtClean="0">
                                <a:solidFill>
                                  <a:schemeClr val="lt1"/>
                                </a:solidFill>
                                <a:latin typeface="Cambria Math" panose="02040503050406030204" pitchFamily="18" charset="0"/>
                                <a:sym typeface="Merriweather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sz="1200" dirty="0">
                    <a:solidFill>
                      <a:schemeClr val="lt1"/>
                    </a:solidFill>
                    <a:latin typeface="+mn-lt"/>
                    <a:ea typeface="Merriweather"/>
                    <a:cs typeface="Merriweather"/>
                    <a:sym typeface="Merriweather"/>
                  </a:endParaRPr>
                </a:p>
              </p:txBody>
            </p:sp>
          </mc:Choice>
          <mc:Fallback xmlns="">
            <p:sp>
              <p:nvSpPr>
                <p:cNvPr id="150" name="Google Shape;268;p25">
                  <a:extLst>
                    <a:ext uri="{FF2B5EF4-FFF2-40B4-BE49-F238E27FC236}">
                      <a16:creationId xmlns:a16="http://schemas.microsoft.com/office/drawing/2014/main" id="{919ADD2E-8B23-E7AD-A2C7-41B7A5689B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173" y="3008428"/>
                  <a:ext cx="1040834" cy="455603"/>
                </a:xfrm>
                <a:prstGeom prst="rect">
                  <a:avLst/>
                </a:prstGeom>
                <a:blipFill>
                  <a:blip r:embed="rId3"/>
                  <a:stretch>
                    <a:fillRect b="-75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Google Shape;267;p25">
              <a:extLst>
                <a:ext uri="{FF2B5EF4-FFF2-40B4-BE49-F238E27FC236}">
                  <a16:creationId xmlns:a16="http://schemas.microsoft.com/office/drawing/2014/main" id="{AFAF4765-B43D-3240-6C04-05F898C69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1754" y="3306636"/>
              <a:ext cx="548150" cy="107808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72" name="Google Shape;267;p25">
              <a:extLst>
                <a:ext uri="{FF2B5EF4-FFF2-40B4-BE49-F238E27FC236}">
                  <a16:creationId xmlns:a16="http://schemas.microsoft.com/office/drawing/2014/main" id="{1F83A2A5-C02E-AE6E-C824-265375939EDF}"/>
                </a:ext>
              </a:extLst>
            </p:cNvPr>
            <p:cNvCxnSpPr>
              <a:cxnSpLocks/>
            </p:cNvCxnSpPr>
            <p:nvPr/>
          </p:nvCxnSpPr>
          <p:spPr>
            <a:xfrm>
              <a:off x="1868923" y="3458343"/>
              <a:ext cx="424941" cy="300215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9B5970C2-1DDA-55EF-A013-5545C382A222}"/>
              </a:ext>
            </a:extLst>
          </p:cNvPr>
          <p:cNvSpPr txBox="1"/>
          <p:nvPr/>
        </p:nvSpPr>
        <p:spPr>
          <a:xfrm>
            <a:off x="100286" y="1855281"/>
            <a:ext cx="4659896" cy="2923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3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3 iterations and median filtering (5 mm kernel) between iterations</a:t>
            </a:r>
          </a:p>
        </p:txBody>
      </p:sp>
      <p:sp>
        <p:nvSpPr>
          <p:cNvPr id="175" name="Rettangolo 174">
            <a:extLst>
              <a:ext uri="{FF2B5EF4-FFF2-40B4-BE49-F238E27FC236}">
                <a16:creationId xmlns:a16="http://schemas.microsoft.com/office/drawing/2014/main" id="{B4BC4E20-089C-CAE8-F31F-D69F16596515}"/>
              </a:ext>
            </a:extLst>
          </p:cNvPr>
          <p:cNvSpPr/>
          <p:nvPr/>
        </p:nvSpPr>
        <p:spPr>
          <a:xfrm>
            <a:off x="112349" y="1127572"/>
            <a:ext cx="4616962" cy="763376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6" name="Immagine 175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6601DB51-CEA1-5B8E-CE02-B53714593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85" y="3187079"/>
            <a:ext cx="1294415" cy="1287378"/>
          </a:xfrm>
          <a:prstGeom prst="rect">
            <a:avLst/>
          </a:prstGeom>
        </p:spPr>
      </p:pic>
      <p:pic>
        <p:nvPicPr>
          <p:cNvPr id="177" name="Immagine 176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C684C2E4-FD7A-0A0E-7842-4B0AF5F10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307" y="3187079"/>
            <a:ext cx="1294415" cy="1287378"/>
          </a:xfrm>
          <a:prstGeom prst="rect">
            <a:avLst/>
          </a:prstGeom>
        </p:spPr>
      </p:pic>
      <p:pic>
        <p:nvPicPr>
          <p:cNvPr id="178" name="Immagine 177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D0B3EE3C-1E99-8292-3B55-C6198EA52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995" y="3187079"/>
            <a:ext cx="1294415" cy="1287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Google Shape;390;p28">
                <a:extLst>
                  <a:ext uri="{FF2B5EF4-FFF2-40B4-BE49-F238E27FC236}">
                    <a16:creationId xmlns:a16="http://schemas.microsoft.com/office/drawing/2014/main" id="{03BAEB92-43C5-D18E-8AED-37C263BC1AEF}"/>
                  </a:ext>
                </a:extLst>
              </p:cNvPr>
              <p:cNvSpPr txBox="1"/>
              <p:nvPr/>
            </p:nvSpPr>
            <p:spPr>
              <a:xfrm>
                <a:off x="4451139" y="2830003"/>
                <a:ext cx="1956068" cy="425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400" b="1" dirty="0">
                    <a:solidFill>
                      <a:srgbClr val="C00000"/>
                    </a:solidFill>
                    <a:latin typeface="+mj-lt"/>
                    <a:ea typeface="Calibri Light" panose="020F0302020204030204" pitchFamily="34" charset="0"/>
                    <a:cs typeface="Calibri Light" panose="020F0302020204030204" pitchFamily="34" charset="0"/>
                    <a:sym typeface="Merriweather"/>
                  </a:rPr>
                  <a:t>SENSITIVITY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it-I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it-IT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it-IT" sz="1400" b="1" dirty="0">
                  <a:solidFill>
                    <a:srgbClr val="C00000"/>
                  </a:solidFill>
                  <a:latin typeface="+mj-lt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endParaRPr>
              </a:p>
            </p:txBody>
          </p:sp>
        </mc:Choice>
        <mc:Fallback xmlns="">
          <p:sp>
            <p:nvSpPr>
              <p:cNvPr id="179" name="Google Shape;390;p28">
                <a:extLst>
                  <a:ext uri="{FF2B5EF4-FFF2-40B4-BE49-F238E27FC236}">
                    <a16:creationId xmlns:a16="http://schemas.microsoft.com/office/drawing/2014/main" id="{03BAEB92-43C5-D18E-8AED-37C263BC1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39" y="2830003"/>
                <a:ext cx="1956068" cy="425086"/>
              </a:xfrm>
              <a:prstGeom prst="rect">
                <a:avLst/>
              </a:prstGeom>
              <a:blipFill>
                <a:blip r:embed="rId7"/>
                <a:stretch>
                  <a:fillRect t="-61429" r="-935" b="-1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uppo 179">
            <a:extLst>
              <a:ext uri="{FF2B5EF4-FFF2-40B4-BE49-F238E27FC236}">
                <a16:creationId xmlns:a16="http://schemas.microsoft.com/office/drawing/2014/main" id="{D457172B-C19D-8133-9B96-9E275DFF4013}"/>
              </a:ext>
            </a:extLst>
          </p:cNvPr>
          <p:cNvGrpSpPr/>
          <p:nvPr/>
        </p:nvGrpSpPr>
        <p:grpSpPr>
          <a:xfrm>
            <a:off x="4826249" y="1582881"/>
            <a:ext cx="1470051" cy="1320531"/>
            <a:chOff x="210692" y="1891736"/>
            <a:chExt cx="2277551" cy="1800069"/>
          </a:xfrm>
        </p:grpSpPr>
        <p:sp>
          <p:nvSpPr>
            <p:cNvPr id="181" name="CasellaDiTesto 180">
              <a:extLst>
                <a:ext uri="{FF2B5EF4-FFF2-40B4-BE49-F238E27FC236}">
                  <a16:creationId xmlns:a16="http://schemas.microsoft.com/office/drawing/2014/main" id="{6229512E-8FE6-25ED-3699-3F4C7DA40875}"/>
                </a:ext>
              </a:extLst>
            </p:cNvPr>
            <p:cNvSpPr txBox="1"/>
            <p:nvPr/>
          </p:nvSpPr>
          <p:spPr>
            <a:xfrm>
              <a:off x="1520575" y="3229809"/>
              <a:ext cx="967668" cy="398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3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 0°</a:t>
              </a:r>
              <a:endParaRPr lang="en-GB" sz="1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2" name="Google Shape;430;p29">
              <a:extLst>
                <a:ext uri="{FF2B5EF4-FFF2-40B4-BE49-F238E27FC236}">
                  <a16:creationId xmlns:a16="http://schemas.microsoft.com/office/drawing/2014/main" id="{A47005CE-B33E-14C6-CBB7-20D074289CCD}"/>
                </a:ext>
              </a:extLst>
            </p:cNvPr>
            <p:cNvGrpSpPr/>
            <p:nvPr/>
          </p:nvGrpSpPr>
          <p:grpSpPr>
            <a:xfrm rot="5400000">
              <a:off x="321427" y="1781001"/>
              <a:ext cx="1800069" cy="2021539"/>
              <a:chOff x="5366950" y="1703775"/>
              <a:chExt cx="3218400" cy="3218400"/>
            </a:xfrm>
          </p:grpSpPr>
          <p:sp>
            <p:nvSpPr>
              <p:cNvPr id="195" name="Google Shape;431;p29">
                <a:extLst>
                  <a:ext uri="{FF2B5EF4-FFF2-40B4-BE49-F238E27FC236}">
                    <a16:creationId xmlns:a16="http://schemas.microsoft.com/office/drawing/2014/main" id="{4B195DDD-C235-87CD-C1B1-7295037D0E81}"/>
                  </a:ext>
                </a:extLst>
              </p:cNvPr>
              <p:cNvSpPr/>
              <p:nvPr/>
            </p:nvSpPr>
            <p:spPr>
              <a:xfrm>
                <a:off x="5366950" y="1703775"/>
                <a:ext cx="3218400" cy="3218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6" name="Google Shape;432;p29">
                <a:extLst>
                  <a:ext uri="{FF2B5EF4-FFF2-40B4-BE49-F238E27FC236}">
                    <a16:creationId xmlns:a16="http://schemas.microsoft.com/office/drawing/2014/main" id="{A0D4AEA6-BE93-05B1-2861-91FD0FC1B5EF}"/>
                  </a:ext>
                </a:extLst>
              </p:cNvPr>
              <p:cNvCxnSpPr>
                <a:cxnSpLocks/>
                <a:stCxn id="195" idx="2"/>
                <a:endCxn id="195" idx="0"/>
              </p:cNvCxnSpPr>
              <p:nvPr/>
            </p:nvCxnSpPr>
            <p:spPr>
              <a:xfrm rot="10800000">
                <a:off x="6976150" y="1703775"/>
                <a:ext cx="0" cy="321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433;p29">
                <a:extLst>
                  <a:ext uri="{FF2B5EF4-FFF2-40B4-BE49-F238E27FC236}">
                    <a16:creationId xmlns:a16="http://schemas.microsoft.com/office/drawing/2014/main" id="{001366A5-19CF-A6B0-FAE1-41B493887D6D}"/>
                  </a:ext>
                </a:extLst>
              </p:cNvPr>
              <p:cNvCxnSpPr>
                <a:cxnSpLocks/>
                <a:stCxn id="195" idx="1"/>
                <a:endCxn id="195" idx="3"/>
              </p:cNvCxnSpPr>
              <p:nvPr/>
            </p:nvCxnSpPr>
            <p:spPr>
              <a:xfrm>
                <a:off x="5366950" y="3312975"/>
                <a:ext cx="3218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8" name="Google Shape;434;p29">
                <a:extLst>
                  <a:ext uri="{FF2B5EF4-FFF2-40B4-BE49-F238E27FC236}">
                    <a16:creationId xmlns:a16="http://schemas.microsoft.com/office/drawing/2014/main" id="{680796A8-6786-D518-9B58-DB1CC4BA1E58}"/>
                  </a:ext>
                </a:extLst>
              </p:cNvPr>
              <p:cNvSpPr/>
              <p:nvPr/>
            </p:nvSpPr>
            <p:spPr>
              <a:xfrm>
                <a:off x="5366950" y="1717550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35;p29">
                <a:extLst>
                  <a:ext uri="{FF2B5EF4-FFF2-40B4-BE49-F238E27FC236}">
                    <a16:creationId xmlns:a16="http://schemas.microsoft.com/office/drawing/2014/main" id="{DFC0556B-7565-9D36-E2E5-7AE1069EB667}"/>
                  </a:ext>
                </a:extLst>
              </p:cNvPr>
              <p:cNvSpPr/>
              <p:nvPr/>
            </p:nvSpPr>
            <p:spPr>
              <a:xfrm>
                <a:off x="5366950" y="33129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36;p29">
                <a:extLst>
                  <a:ext uri="{FF2B5EF4-FFF2-40B4-BE49-F238E27FC236}">
                    <a16:creationId xmlns:a16="http://schemas.microsoft.com/office/drawing/2014/main" id="{3B75E447-3C94-072A-605B-D155CB37435D}"/>
                  </a:ext>
                </a:extLst>
              </p:cNvPr>
              <p:cNvSpPr/>
              <p:nvPr/>
            </p:nvSpPr>
            <p:spPr>
              <a:xfrm>
                <a:off x="5366950" y="27765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37;p29">
                <a:extLst>
                  <a:ext uri="{FF2B5EF4-FFF2-40B4-BE49-F238E27FC236}">
                    <a16:creationId xmlns:a16="http://schemas.microsoft.com/office/drawing/2014/main" id="{38719894-4081-6601-8F22-E28D7922F9AC}"/>
                  </a:ext>
                </a:extLst>
              </p:cNvPr>
              <p:cNvSpPr/>
              <p:nvPr/>
            </p:nvSpPr>
            <p:spPr>
              <a:xfrm>
                <a:off x="5366950" y="4383509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38;p29">
                <a:extLst>
                  <a:ext uri="{FF2B5EF4-FFF2-40B4-BE49-F238E27FC236}">
                    <a16:creationId xmlns:a16="http://schemas.microsoft.com/office/drawing/2014/main" id="{E2AC666C-8F11-7667-9394-0F4F7591C2B3}"/>
                  </a:ext>
                </a:extLst>
              </p:cNvPr>
              <p:cNvSpPr/>
              <p:nvPr/>
            </p:nvSpPr>
            <p:spPr>
              <a:xfrm rot="16200000">
                <a:off x="6690907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39;p29">
                <a:extLst>
                  <a:ext uri="{FF2B5EF4-FFF2-40B4-BE49-F238E27FC236}">
                    <a16:creationId xmlns:a16="http://schemas.microsoft.com/office/drawing/2014/main" id="{8148D918-2952-B2A5-8D46-2DAB0CCB6CE9}"/>
                  </a:ext>
                </a:extLst>
              </p:cNvPr>
              <p:cNvSpPr/>
              <p:nvPr/>
            </p:nvSpPr>
            <p:spPr>
              <a:xfrm rot="-5400000">
                <a:off x="61715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40;p29">
                <a:extLst>
                  <a:ext uri="{FF2B5EF4-FFF2-40B4-BE49-F238E27FC236}">
                    <a16:creationId xmlns:a16="http://schemas.microsoft.com/office/drawing/2014/main" id="{2ED24645-7B0B-45FD-E769-F829E66757FC}"/>
                  </a:ext>
                </a:extLst>
              </p:cNvPr>
              <p:cNvSpPr/>
              <p:nvPr/>
            </p:nvSpPr>
            <p:spPr>
              <a:xfrm rot="-5400000">
                <a:off x="50987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41;p29">
                <a:extLst>
                  <a:ext uri="{FF2B5EF4-FFF2-40B4-BE49-F238E27FC236}">
                    <a16:creationId xmlns:a16="http://schemas.microsoft.com/office/drawing/2014/main" id="{AB4B4B55-F7C7-AEBA-1151-76B87196253A}"/>
                  </a:ext>
                </a:extLst>
              </p:cNvPr>
              <p:cNvSpPr/>
              <p:nvPr/>
            </p:nvSpPr>
            <p:spPr>
              <a:xfrm rot="-5400000">
                <a:off x="4562323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444;p29">
              <a:extLst>
                <a:ext uri="{FF2B5EF4-FFF2-40B4-BE49-F238E27FC236}">
                  <a16:creationId xmlns:a16="http://schemas.microsoft.com/office/drawing/2014/main" id="{45A8348C-0CAB-4DA9-156E-E25B1C46C9FD}"/>
                </a:ext>
              </a:extLst>
            </p:cNvPr>
            <p:cNvGrpSpPr/>
            <p:nvPr/>
          </p:nvGrpSpPr>
          <p:grpSpPr>
            <a:xfrm>
              <a:off x="577876" y="2526536"/>
              <a:ext cx="1640826" cy="734616"/>
              <a:chOff x="774400" y="2577775"/>
              <a:chExt cx="2780100" cy="1125300"/>
            </a:xfrm>
          </p:grpSpPr>
          <p:sp>
            <p:nvSpPr>
              <p:cNvPr id="184" name="Google Shape;445;p29">
                <a:extLst>
                  <a:ext uri="{FF2B5EF4-FFF2-40B4-BE49-F238E27FC236}">
                    <a16:creationId xmlns:a16="http://schemas.microsoft.com/office/drawing/2014/main" id="{CF78CED3-E55A-43AC-3CD2-12F433292223}"/>
                  </a:ext>
                </a:extLst>
              </p:cNvPr>
              <p:cNvSpPr/>
              <p:nvPr/>
            </p:nvSpPr>
            <p:spPr>
              <a:xfrm>
                <a:off x="818491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46;p29">
                <a:extLst>
                  <a:ext uri="{FF2B5EF4-FFF2-40B4-BE49-F238E27FC236}">
                    <a16:creationId xmlns:a16="http://schemas.microsoft.com/office/drawing/2014/main" id="{B122D1D6-853E-1860-9FE0-3559DC4FC813}"/>
                  </a:ext>
                </a:extLst>
              </p:cNvPr>
              <p:cNvSpPr/>
              <p:nvPr/>
            </p:nvSpPr>
            <p:spPr>
              <a:xfrm>
                <a:off x="818491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47;p29">
                <a:extLst>
                  <a:ext uri="{FF2B5EF4-FFF2-40B4-BE49-F238E27FC236}">
                    <a16:creationId xmlns:a16="http://schemas.microsoft.com/office/drawing/2014/main" id="{12BEFBF4-AD2F-E2C2-18DA-E9C10919F098}"/>
                  </a:ext>
                </a:extLst>
              </p:cNvPr>
              <p:cNvSpPr/>
              <p:nvPr/>
            </p:nvSpPr>
            <p:spPr>
              <a:xfrm>
                <a:off x="1366395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48;p29">
                <a:extLst>
                  <a:ext uri="{FF2B5EF4-FFF2-40B4-BE49-F238E27FC236}">
                    <a16:creationId xmlns:a16="http://schemas.microsoft.com/office/drawing/2014/main" id="{1A65CD8D-97D5-9906-7930-EB563092C670}"/>
                  </a:ext>
                </a:extLst>
              </p:cNvPr>
              <p:cNvSpPr/>
              <p:nvPr/>
            </p:nvSpPr>
            <p:spPr>
              <a:xfrm>
                <a:off x="2462204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49;p29">
                <a:extLst>
                  <a:ext uri="{FF2B5EF4-FFF2-40B4-BE49-F238E27FC236}">
                    <a16:creationId xmlns:a16="http://schemas.microsoft.com/office/drawing/2014/main" id="{38914AE9-3600-B9DC-DD3E-EC31DB123486}"/>
                  </a:ext>
                </a:extLst>
              </p:cNvPr>
              <p:cNvSpPr/>
              <p:nvPr/>
            </p:nvSpPr>
            <p:spPr>
              <a:xfrm>
                <a:off x="1914299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0;p29">
                <a:extLst>
                  <a:ext uri="{FF2B5EF4-FFF2-40B4-BE49-F238E27FC236}">
                    <a16:creationId xmlns:a16="http://schemas.microsoft.com/office/drawing/2014/main" id="{15B4514A-6B83-1488-BF07-DE0568737ED8}"/>
                  </a:ext>
                </a:extLst>
              </p:cNvPr>
              <p:cNvSpPr/>
              <p:nvPr/>
            </p:nvSpPr>
            <p:spPr>
              <a:xfrm>
                <a:off x="3010108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51;p29">
                <a:extLst>
                  <a:ext uri="{FF2B5EF4-FFF2-40B4-BE49-F238E27FC236}">
                    <a16:creationId xmlns:a16="http://schemas.microsoft.com/office/drawing/2014/main" id="{5D760DB0-F4EA-B3E1-895B-3E2779D306A9}"/>
                  </a:ext>
                </a:extLst>
              </p:cNvPr>
              <p:cNvSpPr/>
              <p:nvPr/>
            </p:nvSpPr>
            <p:spPr>
              <a:xfrm>
                <a:off x="1914299" y="3147928"/>
                <a:ext cx="4971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52;p29">
                <a:extLst>
                  <a:ext uri="{FF2B5EF4-FFF2-40B4-BE49-F238E27FC236}">
                    <a16:creationId xmlns:a16="http://schemas.microsoft.com/office/drawing/2014/main" id="{A0B17C42-CB25-A7AB-7A08-313B0F820316}"/>
                  </a:ext>
                </a:extLst>
              </p:cNvPr>
              <p:cNvSpPr/>
              <p:nvPr/>
            </p:nvSpPr>
            <p:spPr>
              <a:xfrm>
                <a:off x="3010108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53;p29">
                <a:extLst>
                  <a:ext uri="{FF2B5EF4-FFF2-40B4-BE49-F238E27FC236}">
                    <a16:creationId xmlns:a16="http://schemas.microsoft.com/office/drawing/2014/main" id="{B0858237-5F03-9140-0DE6-D6C9B6B6C9C1}"/>
                  </a:ext>
                </a:extLst>
              </p:cNvPr>
              <p:cNvSpPr/>
              <p:nvPr/>
            </p:nvSpPr>
            <p:spPr>
              <a:xfrm>
                <a:off x="2455304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54;p29">
                <a:extLst>
                  <a:ext uri="{FF2B5EF4-FFF2-40B4-BE49-F238E27FC236}">
                    <a16:creationId xmlns:a16="http://schemas.microsoft.com/office/drawing/2014/main" id="{8F94F724-CB8A-DB7E-6A32-EE3362E9FB1A}"/>
                  </a:ext>
                </a:extLst>
              </p:cNvPr>
              <p:cNvSpPr/>
              <p:nvPr/>
            </p:nvSpPr>
            <p:spPr>
              <a:xfrm>
                <a:off x="1366395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55;p29">
                <a:extLst>
                  <a:ext uri="{FF2B5EF4-FFF2-40B4-BE49-F238E27FC236}">
                    <a16:creationId xmlns:a16="http://schemas.microsoft.com/office/drawing/2014/main" id="{7B5EDCE6-7FCD-E57F-B69B-91F8E3C9791F}"/>
                  </a:ext>
                </a:extLst>
              </p:cNvPr>
              <p:cNvSpPr/>
              <p:nvPr/>
            </p:nvSpPr>
            <p:spPr>
              <a:xfrm>
                <a:off x="774400" y="2577775"/>
                <a:ext cx="2780100" cy="1125300"/>
              </a:xfrm>
              <a:prstGeom prst="rect">
                <a:avLst/>
              </a:prstGeom>
              <a:noFill/>
              <a:ln w="25400" cap="flat" cmpd="sng">
                <a:solidFill>
                  <a:srgbClr val="00206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" name="Gruppo 205">
            <a:extLst>
              <a:ext uri="{FF2B5EF4-FFF2-40B4-BE49-F238E27FC236}">
                <a16:creationId xmlns:a16="http://schemas.microsoft.com/office/drawing/2014/main" id="{2ED44F91-336D-4476-D318-CCE48601F88E}"/>
              </a:ext>
            </a:extLst>
          </p:cNvPr>
          <p:cNvGrpSpPr/>
          <p:nvPr/>
        </p:nvGrpSpPr>
        <p:grpSpPr>
          <a:xfrm>
            <a:off x="7660801" y="1582881"/>
            <a:ext cx="1310501" cy="1320531"/>
            <a:chOff x="2358413" y="3013380"/>
            <a:chExt cx="2030357" cy="1800069"/>
          </a:xfrm>
        </p:grpSpPr>
        <p:sp>
          <p:nvSpPr>
            <p:cNvPr id="207" name="CasellaDiTesto 206">
              <a:extLst>
                <a:ext uri="{FF2B5EF4-FFF2-40B4-BE49-F238E27FC236}">
                  <a16:creationId xmlns:a16="http://schemas.microsoft.com/office/drawing/2014/main" id="{048A7301-4B22-31A9-9D0F-E3DC641BD596}"/>
                </a:ext>
              </a:extLst>
            </p:cNvPr>
            <p:cNvSpPr txBox="1"/>
            <p:nvPr/>
          </p:nvSpPr>
          <p:spPr>
            <a:xfrm>
              <a:off x="2358413" y="3237212"/>
              <a:ext cx="1028193" cy="398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300" b="1" dirty="0">
                  <a:solidFill>
                    <a:srgbClr val="FFC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 180°</a:t>
              </a:r>
              <a:endParaRPr lang="en-GB" sz="13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8" name="Google Shape;430;p29">
              <a:extLst>
                <a:ext uri="{FF2B5EF4-FFF2-40B4-BE49-F238E27FC236}">
                  <a16:creationId xmlns:a16="http://schemas.microsoft.com/office/drawing/2014/main" id="{3B178EE3-8425-B025-C731-A6EA06AD40D6}"/>
                </a:ext>
              </a:extLst>
            </p:cNvPr>
            <p:cNvGrpSpPr/>
            <p:nvPr/>
          </p:nvGrpSpPr>
          <p:grpSpPr>
            <a:xfrm rot="5400000">
              <a:off x="2477966" y="2902645"/>
              <a:ext cx="1800069" cy="2021539"/>
              <a:chOff x="5366950" y="1703775"/>
              <a:chExt cx="3218400" cy="3218400"/>
            </a:xfrm>
          </p:grpSpPr>
          <p:sp>
            <p:nvSpPr>
              <p:cNvPr id="221" name="Google Shape;431;p29">
                <a:extLst>
                  <a:ext uri="{FF2B5EF4-FFF2-40B4-BE49-F238E27FC236}">
                    <a16:creationId xmlns:a16="http://schemas.microsoft.com/office/drawing/2014/main" id="{746CCA85-33EB-8D5C-882D-D3AF4A2D2AB6}"/>
                  </a:ext>
                </a:extLst>
              </p:cNvPr>
              <p:cNvSpPr/>
              <p:nvPr/>
            </p:nvSpPr>
            <p:spPr>
              <a:xfrm>
                <a:off x="5366950" y="1703775"/>
                <a:ext cx="3218400" cy="3218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2" name="Google Shape;432;p29">
                <a:extLst>
                  <a:ext uri="{FF2B5EF4-FFF2-40B4-BE49-F238E27FC236}">
                    <a16:creationId xmlns:a16="http://schemas.microsoft.com/office/drawing/2014/main" id="{45FB890C-5D30-731A-BC2F-DE4FB119FF7B}"/>
                  </a:ext>
                </a:extLst>
              </p:cNvPr>
              <p:cNvCxnSpPr>
                <a:cxnSpLocks/>
                <a:stCxn id="221" idx="2"/>
                <a:endCxn id="221" idx="0"/>
              </p:cNvCxnSpPr>
              <p:nvPr/>
            </p:nvCxnSpPr>
            <p:spPr>
              <a:xfrm rot="10800000">
                <a:off x="6976150" y="1703775"/>
                <a:ext cx="0" cy="321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433;p29">
                <a:extLst>
                  <a:ext uri="{FF2B5EF4-FFF2-40B4-BE49-F238E27FC236}">
                    <a16:creationId xmlns:a16="http://schemas.microsoft.com/office/drawing/2014/main" id="{E7F25109-967E-24B9-55C9-C64B87A96021}"/>
                  </a:ext>
                </a:extLst>
              </p:cNvPr>
              <p:cNvCxnSpPr>
                <a:cxnSpLocks/>
                <a:stCxn id="221" idx="1"/>
                <a:endCxn id="221" idx="3"/>
              </p:cNvCxnSpPr>
              <p:nvPr/>
            </p:nvCxnSpPr>
            <p:spPr>
              <a:xfrm>
                <a:off x="5366950" y="3312975"/>
                <a:ext cx="3218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24" name="Google Shape;434;p29">
                <a:extLst>
                  <a:ext uri="{FF2B5EF4-FFF2-40B4-BE49-F238E27FC236}">
                    <a16:creationId xmlns:a16="http://schemas.microsoft.com/office/drawing/2014/main" id="{2B0DC434-1CB7-9C89-8889-A29E6D621115}"/>
                  </a:ext>
                </a:extLst>
              </p:cNvPr>
              <p:cNvSpPr/>
              <p:nvPr/>
            </p:nvSpPr>
            <p:spPr>
              <a:xfrm>
                <a:off x="5366950" y="1717550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35;p29">
                <a:extLst>
                  <a:ext uri="{FF2B5EF4-FFF2-40B4-BE49-F238E27FC236}">
                    <a16:creationId xmlns:a16="http://schemas.microsoft.com/office/drawing/2014/main" id="{E0D08F73-43F0-C2FB-BE4A-3C8C2D15E69B}"/>
                  </a:ext>
                </a:extLst>
              </p:cNvPr>
              <p:cNvSpPr/>
              <p:nvPr/>
            </p:nvSpPr>
            <p:spPr>
              <a:xfrm>
                <a:off x="5366950" y="33129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36;p29">
                <a:extLst>
                  <a:ext uri="{FF2B5EF4-FFF2-40B4-BE49-F238E27FC236}">
                    <a16:creationId xmlns:a16="http://schemas.microsoft.com/office/drawing/2014/main" id="{53220207-9EA8-F81E-BB45-06E7AC0767C2}"/>
                  </a:ext>
                </a:extLst>
              </p:cNvPr>
              <p:cNvSpPr/>
              <p:nvPr/>
            </p:nvSpPr>
            <p:spPr>
              <a:xfrm>
                <a:off x="5366950" y="27765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37;p29">
                <a:extLst>
                  <a:ext uri="{FF2B5EF4-FFF2-40B4-BE49-F238E27FC236}">
                    <a16:creationId xmlns:a16="http://schemas.microsoft.com/office/drawing/2014/main" id="{8E2D231E-E709-095A-A68A-F3A944BCE180}"/>
                  </a:ext>
                </a:extLst>
              </p:cNvPr>
              <p:cNvSpPr/>
              <p:nvPr/>
            </p:nvSpPr>
            <p:spPr>
              <a:xfrm>
                <a:off x="5366950" y="4383509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38;p29">
                <a:extLst>
                  <a:ext uri="{FF2B5EF4-FFF2-40B4-BE49-F238E27FC236}">
                    <a16:creationId xmlns:a16="http://schemas.microsoft.com/office/drawing/2014/main" id="{802F6E49-B148-3FDF-D933-41A304414396}"/>
                  </a:ext>
                </a:extLst>
              </p:cNvPr>
              <p:cNvSpPr/>
              <p:nvPr/>
            </p:nvSpPr>
            <p:spPr>
              <a:xfrm rot="16200000">
                <a:off x="6690907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39;p29">
                <a:extLst>
                  <a:ext uri="{FF2B5EF4-FFF2-40B4-BE49-F238E27FC236}">
                    <a16:creationId xmlns:a16="http://schemas.microsoft.com/office/drawing/2014/main" id="{0559A979-DE21-B067-8BB7-F4CA97CE3B03}"/>
                  </a:ext>
                </a:extLst>
              </p:cNvPr>
              <p:cNvSpPr/>
              <p:nvPr/>
            </p:nvSpPr>
            <p:spPr>
              <a:xfrm rot="-5400000">
                <a:off x="61715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40;p29">
                <a:extLst>
                  <a:ext uri="{FF2B5EF4-FFF2-40B4-BE49-F238E27FC236}">
                    <a16:creationId xmlns:a16="http://schemas.microsoft.com/office/drawing/2014/main" id="{5630978E-07C6-BA08-E109-68A40A927383}"/>
                  </a:ext>
                </a:extLst>
              </p:cNvPr>
              <p:cNvSpPr/>
              <p:nvPr/>
            </p:nvSpPr>
            <p:spPr>
              <a:xfrm rot="-5400000">
                <a:off x="50987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41;p29">
                <a:extLst>
                  <a:ext uri="{FF2B5EF4-FFF2-40B4-BE49-F238E27FC236}">
                    <a16:creationId xmlns:a16="http://schemas.microsoft.com/office/drawing/2014/main" id="{D86C25F0-B524-3B9D-C8E1-603146BCE0B8}"/>
                  </a:ext>
                </a:extLst>
              </p:cNvPr>
              <p:cNvSpPr/>
              <p:nvPr/>
            </p:nvSpPr>
            <p:spPr>
              <a:xfrm rot="-5400000">
                <a:off x="4562323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444;p29">
              <a:extLst>
                <a:ext uri="{FF2B5EF4-FFF2-40B4-BE49-F238E27FC236}">
                  <a16:creationId xmlns:a16="http://schemas.microsoft.com/office/drawing/2014/main" id="{B945C1C2-CB8C-588D-BAAC-AD98CF61F83C}"/>
                </a:ext>
              </a:extLst>
            </p:cNvPr>
            <p:cNvGrpSpPr/>
            <p:nvPr/>
          </p:nvGrpSpPr>
          <p:grpSpPr>
            <a:xfrm>
              <a:off x="2385018" y="3651383"/>
              <a:ext cx="1640826" cy="734616"/>
              <a:chOff x="774401" y="2577776"/>
              <a:chExt cx="2780100" cy="1125300"/>
            </a:xfrm>
          </p:grpSpPr>
          <p:sp>
            <p:nvSpPr>
              <p:cNvPr id="210" name="Google Shape;445;p29">
                <a:extLst>
                  <a:ext uri="{FF2B5EF4-FFF2-40B4-BE49-F238E27FC236}">
                    <a16:creationId xmlns:a16="http://schemas.microsoft.com/office/drawing/2014/main" id="{3B46D96A-4241-D167-B035-457755E7C774}"/>
                  </a:ext>
                </a:extLst>
              </p:cNvPr>
              <p:cNvSpPr/>
              <p:nvPr/>
            </p:nvSpPr>
            <p:spPr>
              <a:xfrm>
                <a:off x="818491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46;p29">
                <a:extLst>
                  <a:ext uri="{FF2B5EF4-FFF2-40B4-BE49-F238E27FC236}">
                    <a16:creationId xmlns:a16="http://schemas.microsoft.com/office/drawing/2014/main" id="{89070E52-A76B-BCAA-83D1-95FEE55BBBC6}"/>
                  </a:ext>
                </a:extLst>
              </p:cNvPr>
              <p:cNvSpPr/>
              <p:nvPr/>
            </p:nvSpPr>
            <p:spPr>
              <a:xfrm>
                <a:off x="818491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47;p29">
                <a:extLst>
                  <a:ext uri="{FF2B5EF4-FFF2-40B4-BE49-F238E27FC236}">
                    <a16:creationId xmlns:a16="http://schemas.microsoft.com/office/drawing/2014/main" id="{3C48AEAD-C522-67FA-3523-C376B5C5F655}"/>
                  </a:ext>
                </a:extLst>
              </p:cNvPr>
              <p:cNvSpPr/>
              <p:nvPr/>
            </p:nvSpPr>
            <p:spPr>
              <a:xfrm>
                <a:off x="1366395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48;p29">
                <a:extLst>
                  <a:ext uri="{FF2B5EF4-FFF2-40B4-BE49-F238E27FC236}">
                    <a16:creationId xmlns:a16="http://schemas.microsoft.com/office/drawing/2014/main" id="{1DBEBCF9-39B4-24BE-5D14-4F93F9E11187}"/>
                  </a:ext>
                </a:extLst>
              </p:cNvPr>
              <p:cNvSpPr/>
              <p:nvPr/>
            </p:nvSpPr>
            <p:spPr>
              <a:xfrm>
                <a:off x="2462204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49;p29">
                <a:extLst>
                  <a:ext uri="{FF2B5EF4-FFF2-40B4-BE49-F238E27FC236}">
                    <a16:creationId xmlns:a16="http://schemas.microsoft.com/office/drawing/2014/main" id="{502CF48F-5985-3CF4-B572-AD547D9546CA}"/>
                  </a:ext>
                </a:extLst>
              </p:cNvPr>
              <p:cNvSpPr/>
              <p:nvPr/>
            </p:nvSpPr>
            <p:spPr>
              <a:xfrm>
                <a:off x="1914299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50;p29">
                <a:extLst>
                  <a:ext uri="{FF2B5EF4-FFF2-40B4-BE49-F238E27FC236}">
                    <a16:creationId xmlns:a16="http://schemas.microsoft.com/office/drawing/2014/main" id="{3D30687C-D87A-4E8E-473B-F0918D095688}"/>
                  </a:ext>
                </a:extLst>
              </p:cNvPr>
              <p:cNvSpPr/>
              <p:nvPr/>
            </p:nvSpPr>
            <p:spPr>
              <a:xfrm>
                <a:off x="3010108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51;p29">
                <a:extLst>
                  <a:ext uri="{FF2B5EF4-FFF2-40B4-BE49-F238E27FC236}">
                    <a16:creationId xmlns:a16="http://schemas.microsoft.com/office/drawing/2014/main" id="{FEFD7408-2E95-71E4-E4F5-432259B0BC46}"/>
                  </a:ext>
                </a:extLst>
              </p:cNvPr>
              <p:cNvSpPr/>
              <p:nvPr/>
            </p:nvSpPr>
            <p:spPr>
              <a:xfrm>
                <a:off x="1914299" y="3147928"/>
                <a:ext cx="4971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52;p29">
                <a:extLst>
                  <a:ext uri="{FF2B5EF4-FFF2-40B4-BE49-F238E27FC236}">
                    <a16:creationId xmlns:a16="http://schemas.microsoft.com/office/drawing/2014/main" id="{2FB86E06-58FB-EC18-8DFA-5C4E34627685}"/>
                  </a:ext>
                </a:extLst>
              </p:cNvPr>
              <p:cNvSpPr/>
              <p:nvPr/>
            </p:nvSpPr>
            <p:spPr>
              <a:xfrm>
                <a:off x="3010108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53;p29">
                <a:extLst>
                  <a:ext uri="{FF2B5EF4-FFF2-40B4-BE49-F238E27FC236}">
                    <a16:creationId xmlns:a16="http://schemas.microsoft.com/office/drawing/2014/main" id="{6AB394B4-1B24-DEAE-2B79-CD623DB226F8}"/>
                  </a:ext>
                </a:extLst>
              </p:cNvPr>
              <p:cNvSpPr/>
              <p:nvPr/>
            </p:nvSpPr>
            <p:spPr>
              <a:xfrm>
                <a:off x="2455304" y="3147928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54;p29">
                <a:extLst>
                  <a:ext uri="{FF2B5EF4-FFF2-40B4-BE49-F238E27FC236}">
                    <a16:creationId xmlns:a16="http://schemas.microsoft.com/office/drawing/2014/main" id="{0E20A4E6-4A42-E9C1-E11E-0EF591E4D920}"/>
                  </a:ext>
                </a:extLst>
              </p:cNvPr>
              <p:cNvSpPr/>
              <p:nvPr/>
            </p:nvSpPr>
            <p:spPr>
              <a:xfrm>
                <a:off x="1366395" y="2620166"/>
                <a:ext cx="504000" cy="504000"/>
              </a:xfrm>
              <a:prstGeom prst="rect">
                <a:avLst/>
              </a:prstGeom>
              <a:noFill/>
              <a:ln w="3175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55;p29">
                <a:extLst>
                  <a:ext uri="{FF2B5EF4-FFF2-40B4-BE49-F238E27FC236}">
                    <a16:creationId xmlns:a16="http://schemas.microsoft.com/office/drawing/2014/main" id="{4692B095-4674-A9EC-2EBB-1CE44AC16CE7}"/>
                  </a:ext>
                </a:extLst>
              </p:cNvPr>
              <p:cNvSpPr/>
              <p:nvPr/>
            </p:nvSpPr>
            <p:spPr>
              <a:xfrm>
                <a:off x="774401" y="2577776"/>
                <a:ext cx="2780100" cy="1125300"/>
              </a:xfrm>
              <a:prstGeom prst="rect">
                <a:avLst/>
              </a:prstGeom>
              <a:noFill/>
              <a:ln w="254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32" name="Gruppo 231">
            <a:extLst>
              <a:ext uri="{FF2B5EF4-FFF2-40B4-BE49-F238E27FC236}">
                <a16:creationId xmlns:a16="http://schemas.microsoft.com/office/drawing/2014/main" id="{01E2B900-941F-8844-630A-7CB320042BF8}"/>
              </a:ext>
            </a:extLst>
          </p:cNvPr>
          <p:cNvGrpSpPr/>
          <p:nvPr/>
        </p:nvGrpSpPr>
        <p:grpSpPr>
          <a:xfrm>
            <a:off x="6108474" y="1570544"/>
            <a:ext cx="1431954" cy="1334580"/>
            <a:chOff x="4288156" y="2887901"/>
            <a:chExt cx="2218526" cy="1819222"/>
          </a:xfrm>
        </p:grpSpPr>
        <p:sp>
          <p:nvSpPr>
            <p:cNvPr id="233" name="CasellaDiTesto 232">
              <a:extLst>
                <a:ext uri="{FF2B5EF4-FFF2-40B4-BE49-F238E27FC236}">
                  <a16:creationId xmlns:a16="http://schemas.microsoft.com/office/drawing/2014/main" id="{74D2C9A6-56C5-1A59-31E3-A0FA9ABAAA84}"/>
                </a:ext>
              </a:extLst>
            </p:cNvPr>
            <p:cNvSpPr txBox="1"/>
            <p:nvPr/>
          </p:nvSpPr>
          <p:spPr>
            <a:xfrm>
              <a:off x="4288156" y="2887901"/>
              <a:ext cx="1278931" cy="398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300" b="1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Merriweather"/>
                </a:rPr>
                <a:t> 290°</a:t>
              </a:r>
              <a:endParaRPr lang="en-GB" sz="13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4" name="Google Shape;430;p29">
              <a:extLst>
                <a:ext uri="{FF2B5EF4-FFF2-40B4-BE49-F238E27FC236}">
                  <a16:creationId xmlns:a16="http://schemas.microsoft.com/office/drawing/2014/main" id="{0534DD27-B30D-9860-C79C-E6BD340F76D7}"/>
                </a:ext>
              </a:extLst>
            </p:cNvPr>
            <p:cNvGrpSpPr/>
            <p:nvPr/>
          </p:nvGrpSpPr>
          <p:grpSpPr>
            <a:xfrm rot="5400000">
              <a:off x="4595878" y="2796319"/>
              <a:ext cx="1800069" cy="2021539"/>
              <a:chOff x="5366950" y="1703775"/>
              <a:chExt cx="3218400" cy="3218400"/>
            </a:xfrm>
          </p:grpSpPr>
          <p:sp>
            <p:nvSpPr>
              <p:cNvPr id="235" name="Google Shape;431;p29">
                <a:extLst>
                  <a:ext uri="{FF2B5EF4-FFF2-40B4-BE49-F238E27FC236}">
                    <a16:creationId xmlns:a16="http://schemas.microsoft.com/office/drawing/2014/main" id="{57D43E97-1AD5-E852-C725-D143D29C4441}"/>
                  </a:ext>
                </a:extLst>
              </p:cNvPr>
              <p:cNvSpPr/>
              <p:nvPr/>
            </p:nvSpPr>
            <p:spPr>
              <a:xfrm>
                <a:off x="5366950" y="1703775"/>
                <a:ext cx="3218400" cy="3218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6" name="Google Shape;432;p29">
                <a:extLst>
                  <a:ext uri="{FF2B5EF4-FFF2-40B4-BE49-F238E27FC236}">
                    <a16:creationId xmlns:a16="http://schemas.microsoft.com/office/drawing/2014/main" id="{7DD40A77-BBE5-A720-20F8-EDBEFCD821FF}"/>
                  </a:ext>
                </a:extLst>
              </p:cNvPr>
              <p:cNvCxnSpPr>
                <a:cxnSpLocks/>
                <a:stCxn id="235" idx="2"/>
                <a:endCxn id="235" idx="0"/>
              </p:cNvCxnSpPr>
              <p:nvPr/>
            </p:nvCxnSpPr>
            <p:spPr>
              <a:xfrm rot="10800000">
                <a:off x="6976150" y="1703775"/>
                <a:ext cx="0" cy="3218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433;p29">
                <a:extLst>
                  <a:ext uri="{FF2B5EF4-FFF2-40B4-BE49-F238E27FC236}">
                    <a16:creationId xmlns:a16="http://schemas.microsoft.com/office/drawing/2014/main" id="{DE25A618-6AF2-B8B8-4B66-53BCEA261C54}"/>
                  </a:ext>
                </a:extLst>
              </p:cNvPr>
              <p:cNvCxnSpPr>
                <a:cxnSpLocks/>
                <a:stCxn id="235" idx="1"/>
                <a:endCxn id="235" idx="3"/>
              </p:cNvCxnSpPr>
              <p:nvPr/>
            </p:nvCxnSpPr>
            <p:spPr>
              <a:xfrm>
                <a:off x="5366950" y="3312975"/>
                <a:ext cx="3218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38" name="Google Shape;434;p29">
                <a:extLst>
                  <a:ext uri="{FF2B5EF4-FFF2-40B4-BE49-F238E27FC236}">
                    <a16:creationId xmlns:a16="http://schemas.microsoft.com/office/drawing/2014/main" id="{32A83DFF-E149-86A9-9C9E-E8B18BF63F63}"/>
                  </a:ext>
                </a:extLst>
              </p:cNvPr>
              <p:cNvSpPr/>
              <p:nvPr/>
            </p:nvSpPr>
            <p:spPr>
              <a:xfrm>
                <a:off x="5366950" y="1717550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435;p29">
                <a:extLst>
                  <a:ext uri="{FF2B5EF4-FFF2-40B4-BE49-F238E27FC236}">
                    <a16:creationId xmlns:a16="http://schemas.microsoft.com/office/drawing/2014/main" id="{5CA80C72-8A4F-93D9-9F22-559EDA0C0269}"/>
                  </a:ext>
                </a:extLst>
              </p:cNvPr>
              <p:cNvSpPr/>
              <p:nvPr/>
            </p:nvSpPr>
            <p:spPr>
              <a:xfrm>
                <a:off x="5366950" y="33129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436;p29">
                <a:extLst>
                  <a:ext uri="{FF2B5EF4-FFF2-40B4-BE49-F238E27FC236}">
                    <a16:creationId xmlns:a16="http://schemas.microsoft.com/office/drawing/2014/main" id="{8EC893DD-571F-0453-A786-198794AE6BDC}"/>
                  </a:ext>
                </a:extLst>
              </p:cNvPr>
              <p:cNvSpPr/>
              <p:nvPr/>
            </p:nvSpPr>
            <p:spPr>
              <a:xfrm>
                <a:off x="5366950" y="27765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437;p29">
                <a:extLst>
                  <a:ext uri="{FF2B5EF4-FFF2-40B4-BE49-F238E27FC236}">
                    <a16:creationId xmlns:a16="http://schemas.microsoft.com/office/drawing/2014/main" id="{E1A26960-B9A0-64AD-28CC-D72B2565E420}"/>
                  </a:ext>
                </a:extLst>
              </p:cNvPr>
              <p:cNvSpPr/>
              <p:nvPr/>
            </p:nvSpPr>
            <p:spPr>
              <a:xfrm>
                <a:off x="5366950" y="4383509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438;p29">
                <a:extLst>
                  <a:ext uri="{FF2B5EF4-FFF2-40B4-BE49-F238E27FC236}">
                    <a16:creationId xmlns:a16="http://schemas.microsoft.com/office/drawing/2014/main" id="{C195A08A-4FDD-A91D-37F0-16F73C143E9B}"/>
                  </a:ext>
                </a:extLst>
              </p:cNvPr>
              <p:cNvSpPr/>
              <p:nvPr/>
            </p:nvSpPr>
            <p:spPr>
              <a:xfrm rot="16200000">
                <a:off x="6690907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439;p29">
                <a:extLst>
                  <a:ext uri="{FF2B5EF4-FFF2-40B4-BE49-F238E27FC236}">
                    <a16:creationId xmlns:a16="http://schemas.microsoft.com/office/drawing/2014/main" id="{61BE7EFA-B5F3-E6F3-E3E8-FB941DBA5DB0}"/>
                  </a:ext>
                </a:extLst>
              </p:cNvPr>
              <p:cNvSpPr/>
              <p:nvPr/>
            </p:nvSpPr>
            <p:spPr>
              <a:xfrm rot="-5400000">
                <a:off x="61715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440;p29">
                <a:extLst>
                  <a:ext uri="{FF2B5EF4-FFF2-40B4-BE49-F238E27FC236}">
                    <a16:creationId xmlns:a16="http://schemas.microsoft.com/office/drawing/2014/main" id="{C6A50F0F-9309-8395-C220-336B8162B60A}"/>
                  </a:ext>
                </a:extLst>
              </p:cNvPr>
              <p:cNvSpPr/>
              <p:nvPr/>
            </p:nvSpPr>
            <p:spPr>
              <a:xfrm rot="-5400000">
                <a:off x="5098750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441;p29">
                <a:extLst>
                  <a:ext uri="{FF2B5EF4-FFF2-40B4-BE49-F238E27FC236}">
                    <a16:creationId xmlns:a16="http://schemas.microsoft.com/office/drawing/2014/main" id="{82A29C55-B7C8-19EF-5248-71B404F209E8}"/>
                  </a:ext>
                </a:extLst>
              </p:cNvPr>
              <p:cNvSpPr/>
              <p:nvPr/>
            </p:nvSpPr>
            <p:spPr>
              <a:xfrm rot="-5400000">
                <a:off x="4562323" y="3044775"/>
                <a:ext cx="3218400" cy="5364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" name="Google Shape;444;p29">
            <a:extLst>
              <a:ext uri="{FF2B5EF4-FFF2-40B4-BE49-F238E27FC236}">
                <a16:creationId xmlns:a16="http://schemas.microsoft.com/office/drawing/2014/main" id="{A4A62B98-FDBD-AADE-0DD2-E5DF2B775EE9}"/>
              </a:ext>
            </a:extLst>
          </p:cNvPr>
          <p:cNvGrpSpPr/>
          <p:nvPr/>
        </p:nvGrpSpPr>
        <p:grpSpPr>
          <a:xfrm rot="6600000">
            <a:off x="6352419" y="1982227"/>
            <a:ext cx="1150440" cy="521160"/>
            <a:chOff x="813344" y="2582985"/>
            <a:chExt cx="2726195" cy="1099946"/>
          </a:xfrm>
        </p:grpSpPr>
        <p:sp>
          <p:nvSpPr>
            <p:cNvPr id="247" name="Google Shape;445;p29">
              <a:extLst>
                <a:ext uri="{FF2B5EF4-FFF2-40B4-BE49-F238E27FC236}">
                  <a16:creationId xmlns:a16="http://schemas.microsoft.com/office/drawing/2014/main" id="{DB4AC733-125F-57BC-BAA4-873E5AB9FCA9}"/>
                </a:ext>
              </a:extLst>
            </p:cNvPr>
            <p:cNvSpPr/>
            <p:nvPr/>
          </p:nvSpPr>
          <p:spPr>
            <a:xfrm>
              <a:off x="818491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46;p29">
              <a:extLst>
                <a:ext uri="{FF2B5EF4-FFF2-40B4-BE49-F238E27FC236}">
                  <a16:creationId xmlns:a16="http://schemas.microsoft.com/office/drawing/2014/main" id="{E358935B-E508-BB51-184B-F0669AA90049}"/>
                </a:ext>
              </a:extLst>
            </p:cNvPr>
            <p:cNvSpPr/>
            <p:nvPr/>
          </p:nvSpPr>
          <p:spPr>
            <a:xfrm>
              <a:off x="818491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47;p29">
              <a:extLst>
                <a:ext uri="{FF2B5EF4-FFF2-40B4-BE49-F238E27FC236}">
                  <a16:creationId xmlns:a16="http://schemas.microsoft.com/office/drawing/2014/main" id="{FEAA26DB-3F09-EEFC-C696-E9EEA5E0C8B0}"/>
                </a:ext>
              </a:extLst>
            </p:cNvPr>
            <p:cNvSpPr/>
            <p:nvPr/>
          </p:nvSpPr>
          <p:spPr>
            <a:xfrm>
              <a:off x="1366395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48;p29">
              <a:extLst>
                <a:ext uri="{FF2B5EF4-FFF2-40B4-BE49-F238E27FC236}">
                  <a16:creationId xmlns:a16="http://schemas.microsoft.com/office/drawing/2014/main" id="{DD533887-F412-FC26-E335-94A53BB9E314}"/>
                </a:ext>
              </a:extLst>
            </p:cNvPr>
            <p:cNvSpPr/>
            <p:nvPr/>
          </p:nvSpPr>
          <p:spPr>
            <a:xfrm>
              <a:off x="2462204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49;p29">
              <a:extLst>
                <a:ext uri="{FF2B5EF4-FFF2-40B4-BE49-F238E27FC236}">
                  <a16:creationId xmlns:a16="http://schemas.microsoft.com/office/drawing/2014/main" id="{4149A4BF-1B5B-AB92-8B98-E796FFB96364}"/>
                </a:ext>
              </a:extLst>
            </p:cNvPr>
            <p:cNvSpPr/>
            <p:nvPr/>
          </p:nvSpPr>
          <p:spPr>
            <a:xfrm>
              <a:off x="1914299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50;p29">
              <a:extLst>
                <a:ext uri="{FF2B5EF4-FFF2-40B4-BE49-F238E27FC236}">
                  <a16:creationId xmlns:a16="http://schemas.microsoft.com/office/drawing/2014/main" id="{8926687C-F0B7-1804-4096-916614E3B8D5}"/>
                </a:ext>
              </a:extLst>
            </p:cNvPr>
            <p:cNvSpPr/>
            <p:nvPr/>
          </p:nvSpPr>
          <p:spPr>
            <a:xfrm>
              <a:off x="3010108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51;p29">
              <a:extLst>
                <a:ext uri="{FF2B5EF4-FFF2-40B4-BE49-F238E27FC236}">
                  <a16:creationId xmlns:a16="http://schemas.microsoft.com/office/drawing/2014/main" id="{01EC1695-82BE-CD62-553E-2EB4FFBAE3B7}"/>
                </a:ext>
              </a:extLst>
            </p:cNvPr>
            <p:cNvSpPr/>
            <p:nvPr/>
          </p:nvSpPr>
          <p:spPr>
            <a:xfrm>
              <a:off x="1914299" y="3147928"/>
              <a:ext cx="4971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52;p29">
              <a:extLst>
                <a:ext uri="{FF2B5EF4-FFF2-40B4-BE49-F238E27FC236}">
                  <a16:creationId xmlns:a16="http://schemas.microsoft.com/office/drawing/2014/main" id="{BEE7BDA0-8866-04AC-76CE-9B41543D0CA5}"/>
                </a:ext>
              </a:extLst>
            </p:cNvPr>
            <p:cNvSpPr/>
            <p:nvPr/>
          </p:nvSpPr>
          <p:spPr>
            <a:xfrm>
              <a:off x="3010108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53;p29">
              <a:extLst>
                <a:ext uri="{FF2B5EF4-FFF2-40B4-BE49-F238E27FC236}">
                  <a16:creationId xmlns:a16="http://schemas.microsoft.com/office/drawing/2014/main" id="{A1F24759-5765-24F4-451A-38C55E9B3AFB}"/>
                </a:ext>
              </a:extLst>
            </p:cNvPr>
            <p:cNvSpPr/>
            <p:nvPr/>
          </p:nvSpPr>
          <p:spPr>
            <a:xfrm>
              <a:off x="2455304" y="3147928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54;p29">
              <a:extLst>
                <a:ext uri="{FF2B5EF4-FFF2-40B4-BE49-F238E27FC236}">
                  <a16:creationId xmlns:a16="http://schemas.microsoft.com/office/drawing/2014/main" id="{EA071C7E-FC3E-34B4-7463-2941085D21EB}"/>
                </a:ext>
              </a:extLst>
            </p:cNvPr>
            <p:cNvSpPr/>
            <p:nvPr/>
          </p:nvSpPr>
          <p:spPr>
            <a:xfrm>
              <a:off x="1366395" y="2620166"/>
              <a:ext cx="504000" cy="504000"/>
            </a:xfrm>
            <a:prstGeom prst="rect">
              <a:avLst/>
            </a:prstGeom>
            <a:noFill/>
            <a:ln w="31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55;p29">
              <a:extLst>
                <a:ext uri="{FF2B5EF4-FFF2-40B4-BE49-F238E27FC236}">
                  <a16:creationId xmlns:a16="http://schemas.microsoft.com/office/drawing/2014/main" id="{05873ECF-6A72-4EA4-6500-1005BD3D06CF}"/>
                </a:ext>
              </a:extLst>
            </p:cNvPr>
            <p:cNvSpPr/>
            <p:nvPr/>
          </p:nvSpPr>
          <p:spPr>
            <a:xfrm>
              <a:off x="813344" y="2582985"/>
              <a:ext cx="2726195" cy="1099946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506;p31">
            <a:extLst>
              <a:ext uri="{FF2B5EF4-FFF2-40B4-BE49-F238E27FC236}">
                <a16:creationId xmlns:a16="http://schemas.microsoft.com/office/drawing/2014/main" id="{47822E29-9AAF-32B3-840B-1CA73615BBE1}"/>
              </a:ext>
            </a:extLst>
          </p:cNvPr>
          <p:cNvSpPr txBox="1"/>
          <p:nvPr/>
        </p:nvSpPr>
        <p:spPr>
          <a:xfrm>
            <a:off x="7693425" y="1250923"/>
            <a:ext cx="122502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3rd field</a:t>
            </a:r>
            <a:endParaRPr sz="1600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259" name="Google Shape;506;p31">
            <a:extLst>
              <a:ext uri="{FF2B5EF4-FFF2-40B4-BE49-F238E27FC236}">
                <a16:creationId xmlns:a16="http://schemas.microsoft.com/office/drawing/2014/main" id="{35F41317-DC19-C2A3-E6B8-932F5310E22D}"/>
              </a:ext>
            </a:extLst>
          </p:cNvPr>
          <p:cNvSpPr txBox="1"/>
          <p:nvPr/>
        </p:nvSpPr>
        <p:spPr>
          <a:xfrm>
            <a:off x="6281509" y="1250923"/>
            <a:ext cx="122502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2nd field</a:t>
            </a:r>
            <a:endParaRPr sz="1600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260" name="Google Shape;506;p31">
            <a:extLst>
              <a:ext uri="{FF2B5EF4-FFF2-40B4-BE49-F238E27FC236}">
                <a16:creationId xmlns:a16="http://schemas.microsoft.com/office/drawing/2014/main" id="{B3E2B2CE-F065-929B-BCC8-B43B4CB32F17}"/>
              </a:ext>
            </a:extLst>
          </p:cNvPr>
          <p:cNvSpPr txBox="1"/>
          <p:nvPr/>
        </p:nvSpPr>
        <p:spPr>
          <a:xfrm>
            <a:off x="4856237" y="1250923"/>
            <a:ext cx="122502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1st field</a:t>
            </a:r>
            <a:endParaRPr sz="1600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Google Shape;390;p28">
                <a:extLst>
                  <a:ext uri="{FF2B5EF4-FFF2-40B4-BE49-F238E27FC236}">
                    <a16:creationId xmlns:a16="http://schemas.microsoft.com/office/drawing/2014/main" id="{69423CFD-C727-75A0-7F40-486BABF36E0C}"/>
                  </a:ext>
                </a:extLst>
              </p:cNvPr>
              <p:cNvSpPr txBox="1"/>
              <p:nvPr/>
            </p:nvSpPr>
            <p:spPr>
              <a:xfrm>
                <a:off x="5933863" y="2830003"/>
                <a:ext cx="1956068" cy="425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400" b="1" dirty="0">
                    <a:solidFill>
                      <a:srgbClr val="C00000"/>
                    </a:solidFill>
                    <a:latin typeface="+mj-lt"/>
                    <a:ea typeface="Calibri Light" panose="020F0302020204030204" pitchFamily="34" charset="0"/>
                    <a:cs typeface="Calibri Light" panose="020F0302020204030204" pitchFamily="34" charset="0"/>
                    <a:sym typeface="Merriweather"/>
                  </a:rPr>
                  <a:t>SENSITIVITY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it-IT" sz="1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it-IT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it-IT" sz="1400" b="1" dirty="0">
                  <a:solidFill>
                    <a:srgbClr val="C00000"/>
                  </a:solidFill>
                  <a:latin typeface="+mj-lt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endParaRPr>
              </a:p>
            </p:txBody>
          </p:sp>
        </mc:Choice>
        <mc:Fallback xmlns="">
          <p:sp>
            <p:nvSpPr>
              <p:cNvPr id="261" name="Google Shape;390;p28">
                <a:extLst>
                  <a:ext uri="{FF2B5EF4-FFF2-40B4-BE49-F238E27FC236}">
                    <a16:creationId xmlns:a16="http://schemas.microsoft.com/office/drawing/2014/main" id="{69423CFD-C727-75A0-7F40-486BABF36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63" y="2830003"/>
                <a:ext cx="1956068" cy="425086"/>
              </a:xfrm>
              <a:prstGeom prst="rect">
                <a:avLst/>
              </a:prstGeom>
              <a:blipFill>
                <a:blip r:embed="rId8"/>
                <a:stretch>
                  <a:fillRect t="-61429" r="-935" b="-10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Google Shape;390;p28">
                <a:extLst>
                  <a:ext uri="{FF2B5EF4-FFF2-40B4-BE49-F238E27FC236}">
                    <a16:creationId xmlns:a16="http://schemas.microsoft.com/office/drawing/2014/main" id="{E7DE6A23-9D7E-2C6C-156A-0C46CC787EDB}"/>
                  </a:ext>
                </a:extLst>
              </p:cNvPr>
              <p:cNvSpPr txBox="1"/>
              <p:nvPr/>
            </p:nvSpPr>
            <p:spPr>
              <a:xfrm>
                <a:off x="7400655" y="2830003"/>
                <a:ext cx="1956068" cy="4204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" sz="1400" b="1" dirty="0">
                    <a:solidFill>
                      <a:srgbClr val="C00000"/>
                    </a:solidFill>
                    <a:latin typeface="+mj-lt"/>
                    <a:ea typeface="Calibri Light" panose="020F0302020204030204" pitchFamily="34" charset="0"/>
                    <a:cs typeface="Calibri Light" panose="020F0302020204030204" pitchFamily="34" charset="0"/>
                    <a:sym typeface="Merriweather"/>
                  </a:rPr>
                  <a:t>SENSITIVITY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b>
                                <m:r>
                                  <a:rPr lang="it-IT" sz="1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GB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nary>
                  </m:oMath>
                </a14:m>
                <a:endParaRPr lang="it-IT" sz="1400" b="1" dirty="0">
                  <a:solidFill>
                    <a:srgbClr val="C00000"/>
                  </a:solidFill>
                  <a:latin typeface="+mj-lt"/>
                  <a:ea typeface="Calibri Light" panose="020F0302020204030204" pitchFamily="34" charset="0"/>
                  <a:cs typeface="Calibri Light" panose="020F0302020204030204" pitchFamily="34" charset="0"/>
                  <a:sym typeface="Merriweather"/>
                </a:endParaRPr>
              </a:p>
            </p:txBody>
          </p:sp>
        </mc:Choice>
        <mc:Fallback xmlns="">
          <p:sp>
            <p:nvSpPr>
              <p:cNvPr id="262" name="Google Shape;390;p28">
                <a:extLst>
                  <a:ext uri="{FF2B5EF4-FFF2-40B4-BE49-F238E27FC236}">
                    <a16:creationId xmlns:a16="http://schemas.microsoft.com/office/drawing/2014/main" id="{E7DE6A23-9D7E-2C6C-156A-0C46CC787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655" y="2830003"/>
                <a:ext cx="1956068" cy="420469"/>
              </a:xfrm>
              <a:prstGeom prst="rect">
                <a:avLst/>
              </a:prstGeom>
              <a:blipFill>
                <a:blip r:embed="rId9"/>
                <a:stretch>
                  <a:fillRect t="-62319" r="-1869" b="-1028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Google Shape;373;p27">
            <a:extLst>
              <a:ext uri="{FF2B5EF4-FFF2-40B4-BE49-F238E27FC236}">
                <a16:creationId xmlns:a16="http://schemas.microsoft.com/office/drawing/2014/main" id="{FB484FAC-3263-513C-66B0-483B638A906B}"/>
              </a:ext>
            </a:extLst>
          </p:cNvPr>
          <p:cNvSpPr txBox="1"/>
          <p:nvPr/>
        </p:nvSpPr>
        <p:spPr>
          <a:xfrm>
            <a:off x="5737074" y="3780312"/>
            <a:ext cx="5148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0°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4" name="Google Shape;378;p27">
            <a:extLst>
              <a:ext uri="{FF2B5EF4-FFF2-40B4-BE49-F238E27FC236}">
                <a16:creationId xmlns:a16="http://schemas.microsoft.com/office/drawing/2014/main" id="{CE51DCB4-B43C-A41D-DF16-A7D1FCB463EF}"/>
              </a:ext>
            </a:extLst>
          </p:cNvPr>
          <p:cNvSpPr/>
          <p:nvPr/>
        </p:nvSpPr>
        <p:spPr>
          <a:xfrm rot="10796393">
            <a:off x="5864146" y="3801758"/>
            <a:ext cx="175337" cy="487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374;p27">
            <a:extLst>
              <a:ext uri="{FF2B5EF4-FFF2-40B4-BE49-F238E27FC236}">
                <a16:creationId xmlns:a16="http://schemas.microsoft.com/office/drawing/2014/main" id="{3BD94EFD-733D-4606-6F62-5F28DB95AE97}"/>
              </a:ext>
            </a:extLst>
          </p:cNvPr>
          <p:cNvSpPr txBox="1"/>
          <p:nvPr/>
        </p:nvSpPr>
        <p:spPr>
          <a:xfrm>
            <a:off x="7691059" y="3774135"/>
            <a:ext cx="75887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180°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6" name="Google Shape;376;p27">
            <a:extLst>
              <a:ext uri="{FF2B5EF4-FFF2-40B4-BE49-F238E27FC236}">
                <a16:creationId xmlns:a16="http://schemas.microsoft.com/office/drawing/2014/main" id="{81F56165-9665-933C-4D18-DE50AF9A08CD}"/>
              </a:ext>
            </a:extLst>
          </p:cNvPr>
          <p:cNvSpPr/>
          <p:nvPr/>
        </p:nvSpPr>
        <p:spPr>
          <a:xfrm rot="21596393">
            <a:off x="7783647" y="3794357"/>
            <a:ext cx="175337" cy="487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375;p27">
            <a:extLst>
              <a:ext uri="{FF2B5EF4-FFF2-40B4-BE49-F238E27FC236}">
                <a16:creationId xmlns:a16="http://schemas.microsoft.com/office/drawing/2014/main" id="{8C525C6A-6205-3558-09E9-4C25D530243F}"/>
              </a:ext>
            </a:extLst>
          </p:cNvPr>
          <p:cNvSpPr txBox="1"/>
          <p:nvPr/>
        </p:nvSpPr>
        <p:spPr>
          <a:xfrm>
            <a:off x="6454007" y="3179239"/>
            <a:ext cx="63773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290°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8" name="Google Shape;377;p27">
            <a:extLst>
              <a:ext uri="{FF2B5EF4-FFF2-40B4-BE49-F238E27FC236}">
                <a16:creationId xmlns:a16="http://schemas.microsoft.com/office/drawing/2014/main" id="{ABF01969-9596-781E-FC5A-9F581FDFEFB3}"/>
              </a:ext>
            </a:extLst>
          </p:cNvPr>
          <p:cNvSpPr/>
          <p:nvPr/>
        </p:nvSpPr>
        <p:spPr>
          <a:xfrm rot="6793751">
            <a:off x="6997699" y="3377542"/>
            <a:ext cx="165176" cy="408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417;p28">
            <a:extLst>
              <a:ext uri="{FF2B5EF4-FFF2-40B4-BE49-F238E27FC236}">
                <a16:creationId xmlns:a16="http://schemas.microsoft.com/office/drawing/2014/main" id="{05D57079-A96F-7C97-CEEE-65C207368F00}"/>
              </a:ext>
            </a:extLst>
          </p:cNvPr>
          <p:cNvSpPr txBox="1"/>
          <p:nvPr/>
        </p:nvSpPr>
        <p:spPr>
          <a:xfrm>
            <a:off x="5664059" y="4454406"/>
            <a:ext cx="2706747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FOV: </a:t>
            </a:r>
            <a:r>
              <a:rPr lang="it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70</a:t>
            </a:r>
            <a:r>
              <a:rPr kumimoji="0" lang="it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×96×96, Voxel 3.2 mm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70" name="Google Shape;417;p28">
            <a:extLst>
              <a:ext uri="{FF2B5EF4-FFF2-40B4-BE49-F238E27FC236}">
                <a16:creationId xmlns:a16="http://schemas.microsoft.com/office/drawing/2014/main" id="{F7A94A49-302D-2EF3-BB5E-6976CD7F2BD7}"/>
              </a:ext>
            </a:extLst>
          </p:cNvPr>
          <p:cNvSpPr txBox="1"/>
          <p:nvPr/>
        </p:nvSpPr>
        <p:spPr>
          <a:xfrm>
            <a:off x="7035627" y="986642"/>
            <a:ext cx="125181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r</a:t>
            </a:r>
            <a:r>
              <a:rPr kumimoji="0" lang="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eal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detector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71" name="Google Shape;417;p28">
            <a:extLst>
              <a:ext uri="{FF2B5EF4-FFF2-40B4-BE49-F238E27FC236}">
                <a16:creationId xmlns:a16="http://schemas.microsoft.com/office/drawing/2014/main" id="{3CE8F929-6F8F-B0AA-1F48-2AAEA5A59649}"/>
              </a:ext>
            </a:extLst>
          </p:cNvPr>
          <p:cNvSpPr txBox="1"/>
          <p:nvPr/>
        </p:nvSpPr>
        <p:spPr>
          <a:xfrm>
            <a:off x="8115819" y="744234"/>
            <a:ext cx="125181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virtua</a:t>
            </a:r>
            <a:r>
              <a:rPr kumimoji="0" lang="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detector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cxnSp>
        <p:nvCxnSpPr>
          <p:cNvPr id="272" name="Connettore 2 271">
            <a:extLst>
              <a:ext uri="{FF2B5EF4-FFF2-40B4-BE49-F238E27FC236}">
                <a16:creationId xmlns:a16="http://schemas.microsoft.com/office/drawing/2014/main" id="{98CE5C75-3A5E-C575-7CB3-871134B53017}"/>
              </a:ext>
            </a:extLst>
          </p:cNvPr>
          <p:cNvCxnSpPr>
            <a:cxnSpLocks/>
          </p:cNvCxnSpPr>
          <p:nvPr/>
        </p:nvCxnSpPr>
        <p:spPr>
          <a:xfrm flipH="1" flipV="1">
            <a:off x="7663098" y="1404136"/>
            <a:ext cx="158003" cy="6141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nettore 2 272">
            <a:extLst>
              <a:ext uri="{FF2B5EF4-FFF2-40B4-BE49-F238E27FC236}">
                <a16:creationId xmlns:a16="http://schemas.microsoft.com/office/drawing/2014/main" id="{D6E889DC-1DB4-FD3A-59D2-A52B5C4AB602}"/>
              </a:ext>
            </a:extLst>
          </p:cNvPr>
          <p:cNvCxnSpPr>
            <a:cxnSpLocks/>
          </p:cNvCxnSpPr>
          <p:nvPr/>
        </p:nvCxnSpPr>
        <p:spPr>
          <a:xfrm flipV="1">
            <a:off x="8724283" y="1169684"/>
            <a:ext cx="87190" cy="41182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CasellaDiTesto 273">
            <a:extLst>
              <a:ext uri="{FF2B5EF4-FFF2-40B4-BE49-F238E27FC236}">
                <a16:creationId xmlns:a16="http://schemas.microsoft.com/office/drawing/2014/main" id="{51FB0C9E-9884-C087-1899-E5099C11BC52}"/>
              </a:ext>
            </a:extLst>
          </p:cNvPr>
          <p:cNvSpPr txBox="1"/>
          <p:nvPr/>
        </p:nvSpPr>
        <p:spPr>
          <a:xfrm>
            <a:off x="773916" y="2787030"/>
            <a:ext cx="36528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</a:t>
            </a:r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id="{CE686854-97A1-C3D2-7E44-BD49A8936376}"/>
              </a:ext>
            </a:extLst>
          </p:cNvPr>
          <p:cNvSpPr/>
          <p:nvPr/>
        </p:nvSpPr>
        <p:spPr>
          <a:xfrm flipV="1">
            <a:off x="1042024" y="2793918"/>
            <a:ext cx="275897" cy="199875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/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SzPct val="700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d>
                          <m:dPr>
                            <m:ctrlPr>
                              <a:rPr lang="en-GB" sz="1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1200" dirty="0">
                    <a:latin typeface="+mn-lt"/>
                  </a:rPr>
                  <a:t> intensity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after iteration </a:t>
                </a:r>
                <a:r>
                  <a:rPr lang="en-GB" sz="1200" i="1" dirty="0">
                    <a:latin typeface="+mn-lt"/>
                  </a:rPr>
                  <a:t>n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GB" sz="12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200" dirty="0">
                    <a:latin typeface="+mn-lt"/>
                  </a:rPr>
                  <a:t> (</a:t>
                </a:r>
                <a:r>
                  <a:rPr lang="en-GB" sz="1200" i="1" dirty="0" err="1">
                    <a:latin typeface="+mn-lt"/>
                  </a:rPr>
                  <a:t>i</a:t>
                </a:r>
                <a:r>
                  <a:rPr lang="en-GB" sz="1200" dirty="0" err="1">
                    <a:latin typeface="+mn-lt"/>
                  </a:rPr>
                  <a:t>,</a:t>
                </a:r>
                <a:r>
                  <a:rPr lang="en-GB" sz="1200" i="1" dirty="0" err="1">
                    <a:latin typeface="+mn-lt"/>
                  </a:rPr>
                  <a:t>j</a:t>
                </a:r>
                <a:r>
                  <a:rPr lang="en-GB" sz="1200" dirty="0">
                    <a:latin typeface="+mn-lt"/>
                  </a:rPr>
                  <a:t>) element of the system matrix</a:t>
                </a: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all</a:t>
                </a:r>
                <a:r>
                  <a:rPr kumimoji="0" lang="en-GB" sz="12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 possible LORs during field </a:t>
                </a:r>
                <a:r>
                  <a:rPr kumimoji="0" lang="en-GB" sz="1200" b="0" i="1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cs typeface="Arial"/>
                    <a:sym typeface="Arial"/>
                  </a:rPr>
                  <a:t>k</a:t>
                </a:r>
                <a:endParaRPr lang="en-GB" sz="1050" dirty="0">
                  <a:latin typeface="+mn-lt"/>
                </a:endParaRPr>
              </a:p>
              <a:p>
                <a:pPr algn="just">
                  <a:buSzPct val="70000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GB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it-IT" sz="1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1200" dirty="0">
                    <a:latin typeface="+mn-lt"/>
                  </a:rPr>
                  <a:t>sensitivity of the </a:t>
                </a:r>
                <a:r>
                  <a:rPr lang="en-GB" sz="1200" i="1" dirty="0">
                    <a:latin typeface="+mn-lt"/>
                  </a:rPr>
                  <a:t>j-</a:t>
                </a:r>
                <a:r>
                  <a:rPr lang="en-GB" sz="1200" dirty="0" err="1">
                    <a:latin typeface="+mn-lt"/>
                  </a:rPr>
                  <a:t>th</a:t>
                </a:r>
                <a:r>
                  <a:rPr lang="en-GB" sz="1200" dirty="0">
                    <a:latin typeface="+mn-lt"/>
                  </a:rPr>
                  <a:t> voxel in field </a:t>
                </a:r>
                <a:r>
                  <a:rPr lang="en-GB" sz="1200" i="1" dirty="0">
                    <a:latin typeface="+mn-lt"/>
                  </a:rPr>
                  <a:t>k</a:t>
                </a:r>
                <a:endParaRPr lang="en-GB" sz="1200" dirty="0">
                  <a:latin typeface="+mn-lt"/>
                </a:endParaRPr>
              </a:p>
            </p:txBody>
          </p:sp>
        </mc:Choice>
        <mc:Fallback xmlns="">
          <p:sp>
            <p:nvSpPr>
              <p:cNvPr id="276" name="CasellaDiTesto 275">
                <a:extLst>
                  <a:ext uri="{FF2B5EF4-FFF2-40B4-BE49-F238E27FC236}">
                    <a16:creationId xmlns:a16="http://schemas.microsoft.com/office/drawing/2014/main" id="{C649281D-4B4E-F812-C6C2-59AE0F39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2" y="2096556"/>
                <a:ext cx="3097762" cy="960519"/>
              </a:xfrm>
              <a:prstGeom prst="rect">
                <a:avLst/>
              </a:prstGeom>
              <a:blipFill>
                <a:blip r:embed="rId11"/>
                <a:stretch>
                  <a:fillRect l="-6299" b="-4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1EF98B5-9FC7-9C13-90EC-544F7587EDBD}"/>
              </a:ext>
            </a:extLst>
          </p:cNvPr>
          <p:cNvSpPr txBox="1"/>
          <p:nvPr/>
        </p:nvSpPr>
        <p:spPr>
          <a:xfrm>
            <a:off x="4909982" y="745444"/>
            <a:ext cx="42005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Patient-</a:t>
            </a:r>
            <a:r>
              <a:rPr lang="en-GB" sz="1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talored</a:t>
            </a:r>
            <a:r>
              <a:rPr lang="en-GB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sensitivity</a:t>
            </a:r>
            <a:endParaRPr lang="en-GB" sz="1400" dirty="0">
              <a:solidFill>
                <a:schemeClr val="accent6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8020C25-E848-B190-C0A5-6F4B65743707}"/>
              </a:ext>
            </a:extLst>
          </p:cNvPr>
          <p:cNvSpPr txBox="1"/>
          <p:nvPr/>
        </p:nvSpPr>
        <p:spPr>
          <a:xfrm>
            <a:off x="326963" y="641058"/>
            <a:ext cx="417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List-mode</a:t>
            </a: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</a:t>
            </a:r>
            <a:r>
              <a:rPr lang="en-GB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Maximum Likelihood Expectation Maximization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(MLEM) algorithm 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1E87543-88B5-91ED-9115-A738178EA113}"/>
              </a:ext>
            </a:extLst>
          </p:cNvPr>
          <p:cNvSpPr txBox="1"/>
          <p:nvPr/>
        </p:nvSpPr>
        <p:spPr>
          <a:xfrm>
            <a:off x="708770" y="3067149"/>
            <a:ext cx="3365753" cy="44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en-GB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System matrix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implemented with </a:t>
            </a:r>
            <a:r>
              <a:rPr lang="en-GB" sz="1400" dirty="0" err="1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Siddon’s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single ray-tracing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1D459035-5595-A541-4340-958A75EF336C}"/>
              </a:ext>
            </a:extLst>
          </p:cNvPr>
          <p:cNvSpPr/>
          <p:nvPr/>
        </p:nvSpPr>
        <p:spPr>
          <a:xfrm>
            <a:off x="1714921" y="1436983"/>
            <a:ext cx="1008463" cy="318473"/>
          </a:xfrm>
          <a:prstGeom prst="ellipse">
            <a:avLst/>
          </a:prstGeom>
          <a:solidFill>
            <a:srgbClr val="FF71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/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bSup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it-IT" sz="1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fi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𝑒𝑙𝑑𝑠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∈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events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in</m:t>
                                  </m:r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fi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𝑒𝑙𝑑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it-IT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4" name="CasellaDiTesto 173">
                <a:extLst>
                  <a:ext uri="{FF2B5EF4-FFF2-40B4-BE49-F238E27FC236}">
                    <a16:creationId xmlns:a16="http://schemas.microsoft.com/office/drawing/2014/main" id="{80AC4A9F-97FB-A0BE-A19E-C057C9ADF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2" y="1149519"/>
                <a:ext cx="4616962" cy="776944"/>
              </a:xfrm>
              <a:prstGeom prst="rect">
                <a:avLst/>
              </a:prstGeom>
              <a:blipFill>
                <a:blip r:embed="rId12"/>
                <a:stretch>
                  <a:fillRect t="-92126" b="-111811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63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34" name="Google Shape;71;p14">
            <a:extLst>
              <a:ext uri="{FF2B5EF4-FFF2-40B4-BE49-F238E27FC236}">
                <a16:creationId xmlns:a16="http://schemas.microsoft.com/office/drawing/2014/main" id="{BDA1DBEC-9D70-8854-3CB7-B5672419A1A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AC311A8E-6E53-F791-F067-F1D1A6A0D610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95" name="Segnaposto numero diapositiva 4">
            <a:extLst>
              <a:ext uri="{FF2B5EF4-FFF2-40B4-BE49-F238E27FC236}">
                <a16:creationId xmlns:a16="http://schemas.microsoft.com/office/drawing/2014/main" id="{F15AAC38-5BEC-FEEB-4A60-015F0FF02BAF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</a:t>
            </a:fld>
            <a:endParaRPr lang="it-IT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3;p16">
            <a:extLst>
              <a:ext uri="{FF2B5EF4-FFF2-40B4-BE49-F238E27FC236}">
                <a16:creationId xmlns:a16="http://schemas.microsoft.com/office/drawing/2014/main" id="{D5718133-6E23-C693-2B16-0FF024412869}"/>
              </a:ext>
            </a:extLst>
          </p:cNvPr>
          <p:cNvSpPr/>
          <p:nvPr/>
        </p:nvSpPr>
        <p:spPr>
          <a:xfrm rot="16200000" flipH="1">
            <a:off x="1463275" y="2297773"/>
            <a:ext cx="642214" cy="130456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4;p16">
            <a:extLst>
              <a:ext uri="{FF2B5EF4-FFF2-40B4-BE49-F238E27FC236}">
                <a16:creationId xmlns:a16="http://schemas.microsoft.com/office/drawing/2014/main" id="{F069C0E7-0462-AA2D-9A07-7C3D7F635FCE}"/>
              </a:ext>
            </a:extLst>
          </p:cNvPr>
          <p:cNvSpPr/>
          <p:nvPr/>
        </p:nvSpPr>
        <p:spPr>
          <a:xfrm>
            <a:off x="3145155" y="3757300"/>
            <a:ext cx="1930410" cy="8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20.3 min)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10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19.3 s) 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15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2.0 min)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13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10.0 min)</a:t>
            </a:r>
            <a:endParaRPr sz="1400" b="0" i="0" u="none" strike="noStrike" cap="none" baseline="30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92B0827-11C2-13F0-C2F4-08804FC44156}"/>
              </a:ext>
            </a:extLst>
          </p:cNvPr>
          <p:cNvGrpSpPr/>
          <p:nvPr/>
        </p:nvGrpSpPr>
        <p:grpSpPr>
          <a:xfrm>
            <a:off x="938048" y="2898767"/>
            <a:ext cx="2288616" cy="1771540"/>
            <a:chOff x="4491757" y="472982"/>
            <a:chExt cx="4090585" cy="3079499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DC0C3725-294B-D335-2F84-136C5160D473}"/>
                </a:ext>
              </a:extLst>
            </p:cNvPr>
            <p:cNvGrpSpPr/>
            <p:nvPr/>
          </p:nvGrpSpPr>
          <p:grpSpPr>
            <a:xfrm>
              <a:off x="4491757" y="472982"/>
              <a:ext cx="4090585" cy="3079499"/>
              <a:chOff x="4715425" y="1344551"/>
              <a:chExt cx="4428576" cy="3559650"/>
            </a:xfrm>
          </p:grpSpPr>
          <p:pic>
            <p:nvPicPr>
              <p:cNvPr id="35" name="Google Shape;190;p21" descr="Screen shot 2016-03-04 at 3.07.32 PM.png">
                <a:extLst>
                  <a:ext uri="{FF2B5EF4-FFF2-40B4-BE49-F238E27FC236}">
                    <a16:creationId xmlns:a16="http://schemas.microsoft.com/office/drawing/2014/main" id="{DB26FCB2-705B-E755-D21C-8B3FCA0F35F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15425" y="1344551"/>
                <a:ext cx="4428576" cy="3559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Google Shape;193;p21">
                <a:extLst>
                  <a:ext uri="{FF2B5EF4-FFF2-40B4-BE49-F238E27FC236}">
                    <a16:creationId xmlns:a16="http://schemas.microsoft.com/office/drawing/2014/main" id="{AA3FDC70-C3B5-4835-8148-0FA58B29573F}"/>
                  </a:ext>
                </a:extLst>
              </p:cNvPr>
              <p:cNvSpPr/>
              <p:nvPr/>
            </p:nvSpPr>
            <p:spPr>
              <a:xfrm>
                <a:off x="5736400" y="1843463"/>
                <a:ext cx="3199625" cy="2349952"/>
              </a:xfrm>
              <a:custGeom>
                <a:avLst/>
                <a:gdLst/>
                <a:ahLst/>
                <a:cxnLst/>
                <a:rect l="l" t="t" r="r" b="b"/>
                <a:pathLst>
                  <a:path w="127206" h="89545" extrusionOk="0">
                    <a:moveTo>
                      <a:pt x="0" y="89426"/>
                    </a:moveTo>
                    <a:cubicBezTo>
                      <a:pt x="1492" y="89236"/>
                      <a:pt x="5970" y="90315"/>
                      <a:pt x="8954" y="88283"/>
                    </a:cubicBezTo>
                    <a:cubicBezTo>
                      <a:pt x="11939" y="86251"/>
                      <a:pt x="14573" y="79742"/>
                      <a:pt x="17907" y="77234"/>
                    </a:cubicBezTo>
                    <a:cubicBezTo>
                      <a:pt x="21241" y="74726"/>
                      <a:pt x="23178" y="74028"/>
                      <a:pt x="28956" y="73234"/>
                    </a:cubicBezTo>
                    <a:cubicBezTo>
                      <a:pt x="34735" y="72440"/>
                      <a:pt x="45498" y="73107"/>
                      <a:pt x="52578" y="72472"/>
                    </a:cubicBezTo>
                    <a:cubicBezTo>
                      <a:pt x="59658" y="71837"/>
                      <a:pt x="66612" y="71869"/>
                      <a:pt x="71438" y="69424"/>
                    </a:cubicBezTo>
                    <a:cubicBezTo>
                      <a:pt x="76264" y="66979"/>
                      <a:pt x="78073" y="68947"/>
                      <a:pt x="81534" y="57803"/>
                    </a:cubicBezTo>
                    <a:cubicBezTo>
                      <a:pt x="84995" y="46659"/>
                      <a:pt x="89789" y="10178"/>
                      <a:pt x="92202" y="2558"/>
                    </a:cubicBezTo>
                    <a:cubicBezTo>
                      <a:pt x="94615" y="-5062"/>
                      <a:pt x="94869" y="6209"/>
                      <a:pt x="96012" y="12083"/>
                    </a:cubicBezTo>
                    <a:cubicBezTo>
                      <a:pt x="97155" y="17957"/>
                      <a:pt x="97822" y="27355"/>
                      <a:pt x="99060" y="37801"/>
                    </a:cubicBezTo>
                    <a:cubicBezTo>
                      <a:pt x="100298" y="48247"/>
                      <a:pt x="101537" y="67424"/>
                      <a:pt x="103442" y="74758"/>
                    </a:cubicBezTo>
                    <a:cubicBezTo>
                      <a:pt x="105347" y="82092"/>
                      <a:pt x="107506" y="80282"/>
                      <a:pt x="110490" y="81806"/>
                    </a:cubicBezTo>
                    <a:cubicBezTo>
                      <a:pt x="113475" y="83330"/>
                      <a:pt x="119603" y="82886"/>
                      <a:pt x="121349" y="83902"/>
                    </a:cubicBezTo>
                    <a:cubicBezTo>
                      <a:pt x="123095" y="84918"/>
                      <a:pt x="121540" y="87172"/>
                      <a:pt x="120968" y="87902"/>
                    </a:cubicBezTo>
                    <a:cubicBezTo>
                      <a:pt x="120397" y="88632"/>
                      <a:pt x="137192" y="88029"/>
                      <a:pt x="117920" y="88283"/>
                    </a:cubicBezTo>
                    <a:cubicBezTo>
                      <a:pt x="98648" y="88537"/>
                      <a:pt x="24098" y="89236"/>
                      <a:pt x="5334" y="89426"/>
                    </a:cubicBezTo>
                  </a:path>
                </a:pathLst>
              </a:custGeom>
              <a:solidFill>
                <a:srgbClr val="0000FF">
                  <a:alpha val="5562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41B90400-E1CC-341E-FC32-01668BDE8655}"/>
                </a:ext>
              </a:extLst>
            </p:cNvPr>
            <p:cNvSpPr/>
            <p:nvPr/>
          </p:nvSpPr>
          <p:spPr>
            <a:xfrm>
              <a:off x="6234188" y="2695929"/>
              <a:ext cx="1508272" cy="217147"/>
            </a:xfrm>
            <a:prstGeom prst="rect">
              <a:avLst/>
            </a:prstGeom>
            <a:solidFill>
              <a:srgbClr val="717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4EE2EFEB-D620-4D03-375B-C88F5B5F16B9}"/>
              </a:ext>
            </a:extLst>
          </p:cNvPr>
          <p:cNvSpPr/>
          <p:nvPr/>
        </p:nvSpPr>
        <p:spPr>
          <a:xfrm>
            <a:off x="1750393" y="1181176"/>
            <a:ext cx="328330" cy="1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1" name="Google Shape;113;p17" descr="progetto_inside_prin.png">
            <a:extLst>
              <a:ext uri="{FF2B5EF4-FFF2-40B4-BE49-F238E27FC236}">
                <a16:creationId xmlns:a16="http://schemas.microsoft.com/office/drawing/2014/main" id="{990A20FE-7108-6852-CC5F-64CCCE727B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7214" r="40232"/>
          <a:stretch/>
        </p:blipFill>
        <p:spPr>
          <a:xfrm>
            <a:off x="223198" y="1611445"/>
            <a:ext cx="1211337" cy="11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7">
            <a:extLst>
              <a:ext uri="{FF2B5EF4-FFF2-40B4-BE49-F238E27FC236}">
                <a16:creationId xmlns:a16="http://schemas.microsoft.com/office/drawing/2014/main" id="{3799CDFD-7A4F-10F0-5E2E-BE2E764F5F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7273"/>
          <a:stretch/>
        </p:blipFill>
        <p:spPr>
          <a:xfrm>
            <a:off x="1670845" y="1016081"/>
            <a:ext cx="2068727" cy="1771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17;p17">
            <a:extLst>
              <a:ext uri="{FF2B5EF4-FFF2-40B4-BE49-F238E27FC236}">
                <a16:creationId xmlns:a16="http://schemas.microsoft.com/office/drawing/2014/main" id="{29D98940-407B-B07C-146F-67BC27098CB4}"/>
              </a:ext>
            </a:extLst>
          </p:cNvPr>
          <p:cNvCxnSpPr>
            <a:cxnSpLocks/>
          </p:cNvCxnSpPr>
          <p:nvPr/>
        </p:nvCxnSpPr>
        <p:spPr>
          <a:xfrm flipV="1">
            <a:off x="2147267" y="1457585"/>
            <a:ext cx="296119" cy="9640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1" name="Google Shape;118;p17">
            <a:extLst>
              <a:ext uri="{FF2B5EF4-FFF2-40B4-BE49-F238E27FC236}">
                <a16:creationId xmlns:a16="http://schemas.microsoft.com/office/drawing/2014/main" id="{1C9BFF19-5ADF-6D32-6D67-BD0FA55EC5C6}"/>
              </a:ext>
            </a:extLst>
          </p:cNvPr>
          <p:cNvCxnSpPr>
            <a:cxnSpLocks/>
          </p:cNvCxnSpPr>
          <p:nvPr/>
        </p:nvCxnSpPr>
        <p:spPr>
          <a:xfrm flipV="1">
            <a:off x="2387384" y="1434508"/>
            <a:ext cx="665857" cy="64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" name="Google Shape;119;p17">
            <a:extLst>
              <a:ext uri="{FF2B5EF4-FFF2-40B4-BE49-F238E27FC236}">
                <a16:creationId xmlns:a16="http://schemas.microsoft.com/office/drawing/2014/main" id="{DECE5A7E-2A39-CD64-8F61-55BB7B4E6FDF}"/>
              </a:ext>
            </a:extLst>
          </p:cNvPr>
          <p:cNvSpPr txBox="1"/>
          <p:nvPr/>
        </p:nvSpPr>
        <p:spPr>
          <a:xfrm>
            <a:off x="2628332" y="1675292"/>
            <a:ext cx="891132" cy="26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Charged particles</a:t>
            </a:r>
            <a:endParaRPr sz="1300" b="1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7">
            <a:extLst>
              <a:ext uri="{FF2B5EF4-FFF2-40B4-BE49-F238E27FC236}">
                <a16:creationId xmlns:a16="http://schemas.microsoft.com/office/drawing/2014/main" id="{9DB746BA-91DD-E2B9-EF7E-E96AD56E0EC8}"/>
              </a:ext>
            </a:extLst>
          </p:cNvPr>
          <p:cNvSpPr txBox="1"/>
          <p:nvPr/>
        </p:nvSpPr>
        <p:spPr>
          <a:xfrm>
            <a:off x="1984096" y="1096786"/>
            <a:ext cx="1106610" cy="11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𝛄 </a:t>
            </a:r>
            <a:r>
              <a:rPr lang="en" sz="1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511 keV</a:t>
            </a:r>
            <a:endParaRPr sz="1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7">
            <a:extLst>
              <a:ext uri="{FF2B5EF4-FFF2-40B4-BE49-F238E27FC236}">
                <a16:creationId xmlns:a16="http://schemas.microsoft.com/office/drawing/2014/main" id="{4C926870-0490-3C6F-2F8D-208C2E8B304D}"/>
              </a:ext>
            </a:extLst>
          </p:cNvPr>
          <p:cNvSpPr/>
          <p:nvPr/>
        </p:nvSpPr>
        <p:spPr>
          <a:xfrm>
            <a:off x="488837" y="2078279"/>
            <a:ext cx="1980000" cy="3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89;p20">
            <a:extLst>
              <a:ext uri="{FF2B5EF4-FFF2-40B4-BE49-F238E27FC236}">
                <a16:creationId xmlns:a16="http://schemas.microsoft.com/office/drawing/2014/main" id="{79E91F6C-6FDF-E116-F3D7-E1ECD346D28F}"/>
              </a:ext>
            </a:extLst>
          </p:cNvPr>
          <p:cNvSpPr txBox="1"/>
          <p:nvPr/>
        </p:nvSpPr>
        <p:spPr>
          <a:xfrm>
            <a:off x="2354716" y="2374058"/>
            <a:ext cx="1504036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Rotating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treatment couch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7" name="Google Shape;193;p20">
            <a:extLst>
              <a:ext uri="{FF2B5EF4-FFF2-40B4-BE49-F238E27FC236}">
                <a16:creationId xmlns:a16="http://schemas.microsoft.com/office/drawing/2014/main" id="{9FAEB0EA-4AF4-1B77-CDBA-98A96FA02E1E}"/>
              </a:ext>
            </a:extLst>
          </p:cNvPr>
          <p:cNvCxnSpPr>
            <a:cxnSpLocks/>
          </p:cNvCxnSpPr>
          <p:nvPr/>
        </p:nvCxnSpPr>
        <p:spPr>
          <a:xfrm>
            <a:off x="3126463" y="1239199"/>
            <a:ext cx="207153" cy="17619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194;p20">
            <a:extLst>
              <a:ext uri="{FF2B5EF4-FFF2-40B4-BE49-F238E27FC236}">
                <a16:creationId xmlns:a16="http://schemas.microsoft.com/office/drawing/2014/main" id="{C602FDCA-4575-323B-9912-75E6DABE9F65}"/>
              </a:ext>
            </a:extLst>
          </p:cNvPr>
          <p:cNvSpPr txBox="1"/>
          <p:nvPr/>
        </p:nvSpPr>
        <p:spPr>
          <a:xfrm>
            <a:off x="1466136" y="1474495"/>
            <a:ext cx="1062625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PET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scanner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sp>
        <p:nvSpPr>
          <p:cNvPr id="39" name="Google Shape;194;p20">
            <a:extLst>
              <a:ext uri="{FF2B5EF4-FFF2-40B4-BE49-F238E27FC236}">
                <a16:creationId xmlns:a16="http://schemas.microsoft.com/office/drawing/2014/main" id="{2A15C6D1-BD3D-7BC8-15F8-10D7EC43C247}"/>
              </a:ext>
            </a:extLst>
          </p:cNvPr>
          <p:cNvSpPr txBox="1"/>
          <p:nvPr/>
        </p:nvSpPr>
        <p:spPr>
          <a:xfrm>
            <a:off x="112497" y="1687835"/>
            <a:ext cx="98661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" sz="1400" b="1" kern="0" dirty="0">
                <a:solidFill>
                  <a:srgbClr val="FFFF00"/>
                </a:solidFill>
                <a:ea typeface="Merriweather"/>
                <a:cs typeface="Merriweather"/>
                <a:sym typeface="Merriweather"/>
              </a:rPr>
              <a:t>C b</a:t>
            </a: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eam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sp>
        <p:nvSpPr>
          <p:cNvPr id="40" name="Google Shape;194;p20">
            <a:extLst>
              <a:ext uri="{FF2B5EF4-FFF2-40B4-BE49-F238E27FC236}">
                <a16:creationId xmlns:a16="http://schemas.microsoft.com/office/drawing/2014/main" id="{8DEAF4AF-6FC2-1226-B8C1-C1C48D090DF7}"/>
              </a:ext>
            </a:extLst>
          </p:cNvPr>
          <p:cNvSpPr txBox="1"/>
          <p:nvPr/>
        </p:nvSpPr>
        <p:spPr>
          <a:xfrm>
            <a:off x="2916878" y="1333157"/>
            <a:ext cx="1062625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Dose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profiler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1" name="Google Shape;188;p20">
            <a:extLst>
              <a:ext uri="{FF2B5EF4-FFF2-40B4-BE49-F238E27FC236}">
                <a16:creationId xmlns:a16="http://schemas.microsoft.com/office/drawing/2014/main" id="{08A6D568-E718-B7F6-E78A-F164E3904A2D}"/>
              </a:ext>
            </a:extLst>
          </p:cNvPr>
          <p:cNvCxnSpPr>
            <a:cxnSpLocks/>
          </p:cNvCxnSpPr>
          <p:nvPr/>
        </p:nvCxnSpPr>
        <p:spPr>
          <a:xfrm>
            <a:off x="2865828" y="2252157"/>
            <a:ext cx="173336" cy="20720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93;p20">
            <a:extLst>
              <a:ext uri="{FF2B5EF4-FFF2-40B4-BE49-F238E27FC236}">
                <a16:creationId xmlns:a16="http://schemas.microsoft.com/office/drawing/2014/main" id="{7E026413-C243-F521-8E76-A9B80BF4961C}"/>
              </a:ext>
            </a:extLst>
          </p:cNvPr>
          <p:cNvCxnSpPr>
            <a:cxnSpLocks/>
          </p:cNvCxnSpPr>
          <p:nvPr/>
        </p:nvCxnSpPr>
        <p:spPr>
          <a:xfrm flipH="1">
            <a:off x="2011133" y="1406815"/>
            <a:ext cx="266544" cy="113225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3B50FC1-FB61-F804-D587-3BF837E29662}"/>
              </a:ext>
            </a:extLst>
          </p:cNvPr>
          <p:cNvSpPr txBox="1"/>
          <p:nvPr/>
        </p:nvSpPr>
        <p:spPr>
          <a:xfrm>
            <a:off x="278037" y="4475790"/>
            <a:ext cx="1540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target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activation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D34893C-8E8A-5442-4F40-50C1C4C8E502}"/>
              </a:ext>
            </a:extLst>
          </p:cNvPr>
          <p:cNvSpPr txBox="1"/>
          <p:nvPr/>
        </p:nvSpPr>
        <p:spPr>
          <a:xfrm>
            <a:off x="2640458" y="3010100"/>
            <a:ext cx="1540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projectile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fragmentation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0" name="Google Shape;188;p20">
            <a:extLst>
              <a:ext uri="{FF2B5EF4-FFF2-40B4-BE49-F238E27FC236}">
                <a16:creationId xmlns:a16="http://schemas.microsoft.com/office/drawing/2014/main" id="{E72B6E7C-F4BA-44C7-08A2-22E326A1B2FA}"/>
              </a:ext>
            </a:extLst>
          </p:cNvPr>
          <p:cNvCxnSpPr>
            <a:cxnSpLocks/>
          </p:cNvCxnSpPr>
          <p:nvPr/>
        </p:nvCxnSpPr>
        <p:spPr>
          <a:xfrm>
            <a:off x="2686418" y="3157013"/>
            <a:ext cx="324694" cy="8896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188;p20">
            <a:extLst>
              <a:ext uri="{FF2B5EF4-FFF2-40B4-BE49-F238E27FC236}">
                <a16:creationId xmlns:a16="http://schemas.microsoft.com/office/drawing/2014/main" id="{2B15AA7E-E492-D6BC-DF30-EFCCA5D85DD5}"/>
              </a:ext>
            </a:extLst>
          </p:cNvPr>
          <p:cNvCxnSpPr>
            <a:cxnSpLocks/>
          </p:cNvCxnSpPr>
          <p:nvPr/>
        </p:nvCxnSpPr>
        <p:spPr>
          <a:xfrm flipH="1">
            <a:off x="1465671" y="4136717"/>
            <a:ext cx="391589" cy="416326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870CDB0-3BAE-47C8-9091-87EE2E2D9FD0}"/>
              </a:ext>
            </a:extLst>
          </p:cNvPr>
          <p:cNvSpPr txBox="1"/>
          <p:nvPr/>
        </p:nvSpPr>
        <p:spPr>
          <a:xfrm>
            <a:off x="565726" y="685630"/>
            <a:ext cx="818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Bimodal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imaging system for </a:t>
            </a:r>
            <a:r>
              <a:rPr lang="it-IT" sz="1400" b="1" u="sng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in-vivo range monitoring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in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particle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therapy (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in-</a:t>
            </a:r>
            <a:r>
              <a:rPr lang="it-IT" sz="1400" b="1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beam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PET 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+ 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Dose profiler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)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AF0AF71-856F-6793-227D-059655040944}"/>
              </a:ext>
            </a:extLst>
          </p:cNvPr>
          <p:cNvSpPr/>
          <p:nvPr/>
        </p:nvSpPr>
        <p:spPr>
          <a:xfrm>
            <a:off x="3831371" y="1219731"/>
            <a:ext cx="5178618" cy="1032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9" name="Google Shape;120;p17">
            <a:extLst>
              <a:ext uri="{FF2B5EF4-FFF2-40B4-BE49-F238E27FC236}">
                <a16:creationId xmlns:a16="http://schemas.microsoft.com/office/drawing/2014/main" id="{9524D33B-94C3-4848-7FB7-E9585E8B7039}"/>
              </a:ext>
            </a:extLst>
          </p:cNvPr>
          <p:cNvSpPr txBox="1"/>
          <p:nvPr/>
        </p:nvSpPr>
        <p:spPr>
          <a:xfrm>
            <a:off x="1746877" y="2360500"/>
            <a:ext cx="1106610" cy="11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𝛄 </a:t>
            </a:r>
            <a:r>
              <a:rPr lang="en" sz="1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511 keV</a:t>
            </a:r>
            <a:endParaRPr sz="1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Picture 12">
            <a:extLst>
              <a:ext uri="{FF2B5EF4-FFF2-40B4-BE49-F238E27FC236}">
                <a16:creationId xmlns:a16="http://schemas.microsoft.com/office/drawing/2014/main" id="{2E5E60DD-51AE-F92C-B38D-BC8C3FEB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93" y="1144791"/>
            <a:ext cx="1257300" cy="304800"/>
          </a:xfrm>
          <a:prstGeom prst="rect">
            <a:avLst/>
          </a:prstGeom>
        </p:spPr>
      </p:pic>
      <p:sp>
        <p:nvSpPr>
          <p:cNvPr id="63" name="Google Shape;194;p20">
            <a:extLst>
              <a:ext uri="{FF2B5EF4-FFF2-40B4-BE49-F238E27FC236}">
                <a16:creationId xmlns:a16="http://schemas.microsoft.com/office/drawing/2014/main" id="{116F5C34-28E0-B722-8210-4AA722ACD315}"/>
              </a:ext>
            </a:extLst>
          </p:cNvPr>
          <p:cNvSpPr txBox="1"/>
          <p:nvPr/>
        </p:nvSpPr>
        <p:spPr>
          <a:xfrm>
            <a:off x="-345431" y="1663011"/>
            <a:ext cx="115367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1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12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B6F3E5-255B-EB6A-4AD6-DC9D7862CA49}"/>
                  </a:ext>
                </a:extLst>
              </p:cNvPr>
              <p:cNvSpPr txBox="1"/>
              <p:nvPr/>
            </p:nvSpPr>
            <p:spPr>
              <a:xfrm>
                <a:off x="3815605" y="1236313"/>
                <a:ext cx="51943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000" indent="-180000" algn="just"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Irradiation-induced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erriweather"/>
                          </a:rPr>
                        </m:ctrlPr>
                      </m:sSupPr>
                      <m:e>
                        <m: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erriweather"/>
                          </a:rPr>
                          <m:t>𝜷</m:t>
                        </m:r>
                      </m:e>
                      <m:sup>
                        <m: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erriweather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b="1" u="sng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activity</a:t>
                </a:r>
                <a:r>
                  <a:rPr lang="en-US" sz="1400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lang="en-US" sz="1400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inside the patient correlated to the delivered</a:t>
                </a:r>
                <a:r>
                  <a:rPr lang="en-US" sz="1400" b="1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dose distribution</a:t>
                </a:r>
              </a:p>
              <a:p>
                <a:pPr marL="180000" indent="-180000" algn="just"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cs typeface="Arial" panose="020B0604020202020204" pitchFamily="34" charset="0"/>
                  </a:rPr>
                  <a:t>19</a:t>
                </a:r>
                <a:r>
                  <a:rPr lang="en-US" sz="1400" dirty="0">
                    <a:latin typeface="+mn-lt"/>
                    <a:cs typeface="Arial" panose="020B0604020202020204" pitchFamily="34" charset="0"/>
                  </a:rPr>
                  <a:t> head-and-neck and brain patients treated with either protons or carbon ions monitored within a clinical trial 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+mn-lt"/>
                    <a:ea typeface="Merriweather"/>
                    <a:cs typeface="Merriweather"/>
                    <a:sym typeface="Merriweather"/>
                  </a:rPr>
                  <a:t>(ID NCT03662373) 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B6F3E5-255B-EB6A-4AD6-DC9D7862C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5" y="1236313"/>
                <a:ext cx="5194384" cy="954107"/>
              </a:xfrm>
              <a:prstGeom prst="rect">
                <a:avLst/>
              </a:prstGeom>
              <a:blipFill>
                <a:blip r:embed="rId10"/>
                <a:stretch>
                  <a:fillRect l="-235" t="-1282" r="-35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1">
            <a:extLst>
              <a:ext uri="{FF2B5EF4-FFF2-40B4-BE49-F238E27FC236}">
                <a16:creationId xmlns:a16="http://schemas.microsoft.com/office/drawing/2014/main" id="{18C7BADA-2BE3-5D42-F017-EC10B1C2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050" y="4048727"/>
            <a:ext cx="3962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Ferrero, V. et al. Online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proton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therapy monitoring: clinical test of a Silicon-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photodetector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based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PET. Sci Rep 8, 4100 (2018)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3E6FA5-5C9F-ED6E-410D-A64F38E0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050" y="4428751"/>
            <a:ext cx="4293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Fischetti, M. et al. Inter-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fractional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monitoring of 12C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ions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treatments: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results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from a clinical trial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 CNAO facility. Sci Rep 10, 20735 (2020)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8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image simulation</a:t>
            </a:r>
          </a:p>
        </p:txBody>
      </p:sp>
      <p:pic>
        <p:nvPicPr>
          <p:cNvPr id="10" name="Immagine 9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30FD527-1086-12A0-B28F-262A62999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1" y="2178221"/>
            <a:ext cx="1202249" cy="1196918"/>
          </a:xfrm>
          <a:prstGeom prst="rect">
            <a:avLst/>
          </a:prstGeom>
        </p:spPr>
      </p:pic>
      <p:pic>
        <p:nvPicPr>
          <p:cNvPr id="39" name="Immagine 38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8F2AC8D0-B854-28E6-3D65-A7801EAB5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36" y="2178221"/>
            <a:ext cx="1202249" cy="1196918"/>
          </a:xfrm>
          <a:prstGeom prst="rect">
            <a:avLst/>
          </a:prstGeom>
        </p:spPr>
      </p:pic>
      <p:pic>
        <p:nvPicPr>
          <p:cNvPr id="41" name="Immagine 40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40C77E4-E04A-447A-3A28-418F9F3B6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0" y="2178221"/>
            <a:ext cx="1202249" cy="1196918"/>
          </a:xfrm>
          <a:prstGeom prst="rect">
            <a:avLst/>
          </a:prstGeom>
        </p:spPr>
      </p:pic>
      <p:sp>
        <p:nvSpPr>
          <p:cNvPr id="43" name="CasellaDiTesto 63">
            <a:extLst>
              <a:ext uri="{FF2B5EF4-FFF2-40B4-BE49-F238E27FC236}">
                <a16:creationId xmlns:a16="http://schemas.microsoft.com/office/drawing/2014/main" id="{C58A5C1D-262D-52ED-3447-3864680D4BF0}"/>
              </a:ext>
            </a:extLst>
          </p:cNvPr>
          <p:cNvSpPr txBox="1"/>
          <p:nvPr/>
        </p:nvSpPr>
        <p:spPr>
          <a:xfrm>
            <a:off x="1688767" y="1906056"/>
            <a:ext cx="4973203" cy="31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2nd field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Google Shape;378;p27">
            <a:extLst>
              <a:ext uri="{FF2B5EF4-FFF2-40B4-BE49-F238E27FC236}">
                <a16:creationId xmlns:a16="http://schemas.microsoft.com/office/drawing/2014/main" id="{1CCFA058-CFEF-1E52-C3B8-BC681DE60E50}"/>
              </a:ext>
            </a:extLst>
          </p:cNvPr>
          <p:cNvSpPr/>
          <p:nvPr/>
        </p:nvSpPr>
        <p:spPr>
          <a:xfrm rot="5396393">
            <a:off x="1938022" y="231658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45" name="Google Shape;373;p27">
            <a:extLst>
              <a:ext uri="{FF2B5EF4-FFF2-40B4-BE49-F238E27FC236}">
                <a16:creationId xmlns:a16="http://schemas.microsoft.com/office/drawing/2014/main" id="{30D9DF7B-9453-3D4C-1601-52D3BF390008}"/>
              </a:ext>
            </a:extLst>
          </p:cNvPr>
          <p:cNvSpPr txBox="1"/>
          <p:nvPr/>
        </p:nvSpPr>
        <p:spPr>
          <a:xfrm>
            <a:off x="1978178" y="2061619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375;p27">
            <a:extLst>
              <a:ext uri="{FF2B5EF4-FFF2-40B4-BE49-F238E27FC236}">
                <a16:creationId xmlns:a16="http://schemas.microsoft.com/office/drawing/2014/main" id="{C13C169A-099D-8575-F4D0-2A6256CB2C80}"/>
              </a:ext>
            </a:extLst>
          </p:cNvPr>
          <p:cNvSpPr txBox="1"/>
          <p:nvPr/>
        </p:nvSpPr>
        <p:spPr>
          <a:xfrm>
            <a:off x="2705111" y="2142019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377;p27">
            <a:extLst>
              <a:ext uri="{FF2B5EF4-FFF2-40B4-BE49-F238E27FC236}">
                <a16:creationId xmlns:a16="http://schemas.microsoft.com/office/drawing/2014/main" id="{44CF2CE2-C92F-BC90-B5E8-DA126361A63C}"/>
              </a:ext>
            </a:extLst>
          </p:cNvPr>
          <p:cNvSpPr/>
          <p:nvPr/>
        </p:nvSpPr>
        <p:spPr>
          <a:xfrm rot="1803320">
            <a:off x="2719804" y="2504126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0" name="Google Shape;374;p27">
            <a:extLst>
              <a:ext uri="{FF2B5EF4-FFF2-40B4-BE49-F238E27FC236}">
                <a16:creationId xmlns:a16="http://schemas.microsoft.com/office/drawing/2014/main" id="{FC13AA94-C4B3-385B-8F57-5F730B989E70}"/>
              </a:ext>
            </a:extLst>
          </p:cNvPr>
          <p:cNvSpPr txBox="1"/>
          <p:nvPr/>
        </p:nvSpPr>
        <p:spPr>
          <a:xfrm>
            <a:off x="4697948" y="2395073"/>
            <a:ext cx="7906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376;p27">
            <a:extLst>
              <a:ext uri="{FF2B5EF4-FFF2-40B4-BE49-F238E27FC236}">
                <a16:creationId xmlns:a16="http://schemas.microsoft.com/office/drawing/2014/main" id="{F92B75AB-E028-0731-01D4-53EB20A3A520}"/>
              </a:ext>
            </a:extLst>
          </p:cNvPr>
          <p:cNvSpPr/>
          <p:nvPr/>
        </p:nvSpPr>
        <p:spPr>
          <a:xfrm rot="11978202">
            <a:off x="4740961" y="2815834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2" name="Google Shape;134;p17">
            <a:extLst>
              <a:ext uri="{FF2B5EF4-FFF2-40B4-BE49-F238E27FC236}">
                <a16:creationId xmlns:a16="http://schemas.microsoft.com/office/drawing/2014/main" id="{51C4820B-1DEA-9EDD-1BBB-1554AF1DF7D8}"/>
              </a:ext>
            </a:extLst>
          </p:cNvPr>
          <p:cNvSpPr/>
          <p:nvPr/>
        </p:nvSpPr>
        <p:spPr>
          <a:xfrm>
            <a:off x="160937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1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Beam simulation</a:t>
            </a:r>
          </a:p>
        </p:txBody>
      </p:sp>
      <p:sp>
        <p:nvSpPr>
          <p:cNvPr id="53" name="Google Shape;135;p17">
            <a:extLst>
              <a:ext uri="{FF2B5EF4-FFF2-40B4-BE49-F238E27FC236}">
                <a16:creationId xmlns:a16="http://schemas.microsoft.com/office/drawing/2014/main" id="{4ECC540A-4CE6-4875-BC13-ABB023D2918D}"/>
              </a:ext>
            </a:extLst>
          </p:cNvPr>
          <p:cNvSpPr/>
          <p:nvPr/>
        </p:nvSpPr>
        <p:spPr>
          <a:xfrm>
            <a:off x="2531704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Time-tagged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Positron emitter isotopes scoring</a:t>
            </a:r>
            <a:endParaRPr sz="1400" dirty="0"/>
          </a:p>
        </p:txBody>
      </p:sp>
      <p:pic>
        <p:nvPicPr>
          <p:cNvPr id="57" name="Google Shape;139;p17">
            <a:extLst>
              <a:ext uri="{FF2B5EF4-FFF2-40B4-BE49-F238E27FC236}">
                <a16:creationId xmlns:a16="http://schemas.microsoft.com/office/drawing/2014/main" id="{C3C002BD-6014-963D-C628-A750FBE4F5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06" y="1241437"/>
            <a:ext cx="616784" cy="252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44;p17">
            <a:extLst>
              <a:ext uri="{FF2B5EF4-FFF2-40B4-BE49-F238E27FC236}">
                <a16:creationId xmlns:a16="http://schemas.microsoft.com/office/drawing/2014/main" id="{FA2DC515-24AD-B7FB-891E-3969B65515F6}"/>
              </a:ext>
            </a:extLst>
          </p:cNvPr>
          <p:cNvSpPr/>
          <p:nvPr/>
        </p:nvSpPr>
        <p:spPr>
          <a:xfrm>
            <a:off x="531389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45;p17">
            <a:extLst>
              <a:ext uri="{FF2B5EF4-FFF2-40B4-BE49-F238E27FC236}">
                <a16:creationId xmlns:a16="http://schemas.microsoft.com/office/drawing/2014/main" id="{C8F34E4E-1E6A-76D7-F32E-0EF8731642EF}"/>
              </a:ext>
            </a:extLst>
          </p:cNvPr>
          <p:cNvSpPr/>
          <p:nvPr/>
        </p:nvSpPr>
        <p:spPr>
          <a:xfrm>
            <a:off x="64976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46;p17">
            <a:extLst>
              <a:ext uri="{FF2B5EF4-FFF2-40B4-BE49-F238E27FC236}">
                <a16:creationId xmlns:a16="http://schemas.microsoft.com/office/drawing/2014/main" id="{96082621-5978-6D77-3B17-391163109C7D}"/>
              </a:ext>
            </a:extLst>
          </p:cNvPr>
          <p:cNvSpPr/>
          <p:nvPr/>
        </p:nvSpPr>
        <p:spPr>
          <a:xfrm>
            <a:off x="768142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47;p17">
            <a:extLst>
              <a:ext uri="{FF2B5EF4-FFF2-40B4-BE49-F238E27FC236}">
                <a16:creationId xmlns:a16="http://schemas.microsoft.com/office/drawing/2014/main" id="{177BC4ED-B39A-B697-C861-EA844554EABE}"/>
              </a:ext>
            </a:extLst>
          </p:cNvPr>
          <p:cNvSpPr/>
          <p:nvPr/>
        </p:nvSpPr>
        <p:spPr>
          <a:xfrm>
            <a:off x="886518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48;p17">
            <a:extLst>
              <a:ext uri="{FF2B5EF4-FFF2-40B4-BE49-F238E27FC236}">
                <a16:creationId xmlns:a16="http://schemas.microsoft.com/office/drawing/2014/main" id="{EC169CB7-447D-1607-EBC5-EA8130680BA8}"/>
              </a:ext>
            </a:extLst>
          </p:cNvPr>
          <p:cNvSpPr/>
          <p:nvPr/>
        </p:nvSpPr>
        <p:spPr>
          <a:xfrm>
            <a:off x="100489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149;p17">
            <a:extLst>
              <a:ext uri="{FF2B5EF4-FFF2-40B4-BE49-F238E27FC236}">
                <a16:creationId xmlns:a16="http://schemas.microsoft.com/office/drawing/2014/main" id="{8D451FAA-A021-5112-E215-4CA7C5DC7C3C}"/>
              </a:ext>
            </a:extLst>
          </p:cNvPr>
          <p:cNvSpPr/>
          <p:nvPr/>
        </p:nvSpPr>
        <p:spPr>
          <a:xfrm>
            <a:off x="1123271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150;p17">
            <a:extLst>
              <a:ext uri="{FF2B5EF4-FFF2-40B4-BE49-F238E27FC236}">
                <a16:creationId xmlns:a16="http://schemas.microsoft.com/office/drawing/2014/main" id="{71720C04-EA06-0AD4-E5C3-2E00228B09FF}"/>
              </a:ext>
            </a:extLst>
          </p:cNvPr>
          <p:cNvCxnSpPr>
            <a:cxnSpLocks/>
          </p:cNvCxnSpPr>
          <p:nvPr/>
        </p:nvCxnSpPr>
        <p:spPr>
          <a:xfrm>
            <a:off x="49121" y="3460298"/>
            <a:ext cx="6804000" cy="4886"/>
          </a:xfrm>
          <a:prstGeom prst="straightConnector1">
            <a:avLst/>
          </a:prstGeom>
          <a:noFill/>
          <a:ln w="50800" cap="flat" cmpd="sng">
            <a:solidFill>
              <a:srgbClr val="0B539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9" name="Google Shape;153;p17">
            <a:extLst>
              <a:ext uri="{FF2B5EF4-FFF2-40B4-BE49-F238E27FC236}">
                <a16:creationId xmlns:a16="http://schemas.microsoft.com/office/drawing/2014/main" id="{A4414623-84B6-4A34-F471-02C743DE47F4}"/>
              </a:ext>
            </a:extLst>
          </p:cNvPr>
          <p:cNvSpPr/>
          <p:nvPr/>
        </p:nvSpPr>
        <p:spPr>
          <a:xfrm>
            <a:off x="41300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55;p17">
            <a:extLst>
              <a:ext uri="{FF2B5EF4-FFF2-40B4-BE49-F238E27FC236}">
                <a16:creationId xmlns:a16="http://schemas.microsoft.com/office/drawing/2014/main" id="{5AC4D686-B6CC-F6AB-9669-187F67A90E8F}"/>
              </a:ext>
            </a:extLst>
          </p:cNvPr>
          <p:cNvCxnSpPr>
            <a:cxnSpLocks/>
          </p:cNvCxnSpPr>
          <p:nvPr/>
        </p:nvCxnSpPr>
        <p:spPr>
          <a:xfrm>
            <a:off x="1705762" y="1158610"/>
            <a:ext cx="828000" cy="257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9A44A63-DFB5-78EF-1EFB-FAD586D4E60F}"/>
              </a:ext>
            </a:extLst>
          </p:cNvPr>
          <p:cNvSpPr txBox="1"/>
          <p:nvPr/>
        </p:nvSpPr>
        <p:spPr>
          <a:xfrm>
            <a:off x="-103170" y="3534194"/>
            <a:ext cx="2264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/>
                <a:sym typeface="Arial"/>
              </a:rPr>
              <a:t>1/10 of primary particles</a:t>
            </a:r>
            <a:endParaRPr lang="en-GB" sz="1400" dirty="0"/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B03D5BBD-D9DF-C61B-E30A-CD2C9656548E}"/>
              </a:ext>
            </a:extLst>
          </p:cNvPr>
          <p:cNvSpPr txBox="1"/>
          <p:nvPr/>
        </p:nvSpPr>
        <p:spPr>
          <a:xfrm>
            <a:off x="2019286" y="1642322"/>
            <a:ext cx="2673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Google Shape;71;p14">
            <a:extLst>
              <a:ext uri="{FF2B5EF4-FFF2-40B4-BE49-F238E27FC236}">
                <a16:creationId xmlns:a16="http://schemas.microsoft.com/office/drawing/2014/main" id="{63EF7883-FBD7-0151-A5B4-8B74ED09FC3E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68F3B0-77ED-D1F6-D385-22C0A5F9CCB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FAD5D80A-4B2A-031B-08A9-1A12EDF4A684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B638-BF33-EE93-F976-CF67AF71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9" y="4341234"/>
            <a:ext cx="4342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Fiorina E et al.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tool for online treatment monitoring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hadrontherapy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PET: A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study.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2018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Google Shape;152;p17">
            <a:extLst>
              <a:ext uri="{FF2B5EF4-FFF2-40B4-BE49-F238E27FC236}">
                <a16:creationId xmlns:a16="http://schemas.microsoft.com/office/drawing/2014/main" id="{78060224-FCEB-46D7-3265-F7782C2D37BB}"/>
              </a:ext>
            </a:extLst>
          </p:cNvPr>
          <p:cNvSpPr txBox="1"/>
          <p:nvPr/>
        </p:nvSpPr>
        <p:spPr>
          <a:xfrm>
            <a:off x="6301450" y="2966857"/>
            <a:ext cx="1254896" cy="3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B5394"/>
                </a:solidFill>
                <a:ea typeface="Arial"/>
                <a:cs typeface="Arial"/>
                <a:sym typeface="Arial"/>
              </a:rPr>
              <a:t>time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308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image simulation</a:t>
            </a:r>
          </a:p>
        </p:txBody>
      </p:sp>
      <p:pic>
        <p:nvPicPr>
          <p:cNvPr id="10" name="Immagine 9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30FD527-1086-12A0-B28F-262A62999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1" y="2178221"/>
            <a:ext cx="1202249" cy="1196918"/>
          </a:xfrm>
          <a:prstGeom prst="rect">
            <a:avLst/>
          </a:prstGeom>
        </p:spPr>
      </p:pic>
      <p:pic>
        <p:nvPicPr>
          <p:cNvPr id="39" name="Immagine 38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8F2AC8D0-B854-28E6-3D65-A7801EAB5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36" y="2178221"/>
            <a:ext cx="1202249" cy="1196918"/>
          </a:xfrm>
          <a:prstGeom prst="rect">
            <a:avLst/>
          </a:prstGeom>
        </p:spPr>
      </p:pic>
      <p:pic>
        <p:nvPicPr>
          <p:cNvPr id="41" name="Immagine 40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40C77E4-E04A-447A-3A28-418F9F3B6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0" y="2178221"/>
            <a:ext cx="1202249" cy="1196918"/>
          </a:xfrm>
          <a:prstGeom prst="rect">
            <a:avLst/>
          </a:prstGeom>
        </p:spPr>
      </p:pic>
      <p:sp>
        <p:nvSpPr>
          <p:cNvPr id="43" name="CasellaDiTesto 63">
            <a:extLst>
              <a:ext uri="{FF2B5EF4-FFF2-40B4-BE49-F238E27FC236}">
                <a16:creationId xmlns:a16="http://schemas.microsoft.com/office/drawing/2014/main" id="{C58A5C1D-262D-52ED-3447-3864680D4BF0}"/>
              </a:ext>
            </a:extLst>
          </p:cNvPr>
          <p:cNvSpPr txBox="1"/>
          <p:nvPr/>
        </p:nvSpPr>
        <p:spPr>
          <a:xfrm>
            <a:off x="1688767" y="1906056"/>
            <a:ext cx="4973203" cy="31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2nd field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Google Shape;378;p27">
            <a:extLst>
              <a:ext uri="{FF2B5EF4-FFF2-40B4-BE49-F238E27FC236}">
                <a16:creationId xmlns:a16="http://schemas.microsoft.com/office/drawing/2014/main" id="{1CCFA058-CFEF-1E52-C3B8-BC681DE60E50}"/>
              </a:ext>
            </a:extLst>
          </p:cNvPr>
          <p:cNvSpPr/>
          <p:nvPr/>
        </p:nvSpPr>
        <p:spPr>
          <a:xfrm rot="5396393">
            <a:off x="1938022" y="231658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45" name="Google Shape;373;p27">
            <a:extLst>
              <a:ext uri="{FF2B5EF4-FFF2-40B4-BE49-F238E27FC236}">
                <a16:creationId xmlns:a16="http://schemas.microsoft.com/office/drawing/2014/main" id="{30D9DF7B-9453-3D4C-1601-52D3BF390008}"/>
              </a:ext>
            </a:extLst>
          </p:cNvPr>
          <p:cNvSpPr txBox="1"/>
          <p:nvPr/>
        </p:nvSpPr>
        <p:spPr>
          <a:xfrm>
            <a:off x="1978178" y="2061619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375;p27">
            <a:extLst>
              <a:ext uri="{FF2B5EF4-FFF2-40B4-BE49-F238E27FC236}">
                <a16:creationId xmlns:a16="http://schemas.microsoft.com/office/drawing/2014/main" id="{C13C169A-099D-8575-F4D0-2A6256CB2C80}"/>
              </a:ext>
            </a:extLst>
          </p:cNvPr>
          <p:cNvSpPr txBox="1"/>
          <p:nvPr/>
        </p:nvSpPr>
        <p:spPr>
          <a:xfrm>
            <a:off x="2705111" y="2142019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377;p27">
            <a:extLst>
              <a:ext uri="{FF2B5EF4-FFF2-40B4-BE49-F238E27FC236}">
                <a16:creationId xmlns:a16="http://schemas.microsoft.com/office/drawing/2014/main" id="{44CF2CE2-C92F-BC90-B5E8-DA126361A63C}"/>
              </a:ext>
            </a:extLst>
          </p:cNvPr>
          <p:cNvSpPr/>
          <p:nvPr/>
        </p:nvSpPr>
        <p:spPr>
          <a:xfrm rot="1803320">
            <a:off x="2719804" y="2504126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0" name="Google Shape;374;p27">
            <a:extLst>
              <a:ext uri="{FF2B5EF4-FFF2-40B4-BE49-F238E27FC236}">
                <a16:creationId xmlns:a16="http://schemas.microsoft.com/office/drawing/2014/main" id="{FC13AA94-C4B3-385B-8F57-5F730B989E70}"/>
              </a:ext>
            </a:extLst>
          </p:cNvPr>
          <p:cNvSpPr txBox="1"/>
          <p:nvPr/>
        </p:nvSpPr>
        <p:spPr>
          <a:xfrm>
            <a:off x="4697948" y="2395073"/>
            <a:ext cx="7906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376;p27">
            <a:extLst>
              <a:ext uri="{FF2B5EF4-FFF2-40B4-BE49-F238E27FC236}">
                <a16:creationId xmlns:a16="http://schemas.microsoft.com/office/drawing/2014/main" id="{F92B75AB-E028-0731-01D4-53EB20A3A520}"/>
              </a:ext>
            </a:extLst>
          </p:cNvPr>
          <p:cNvSpPr/>
          <p:nvPr/>
        </p:nvSpPr>
        <p:spPr>
          <a:xfrm rot="11978202">
            <a:off x="4740961" y="2815834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9" name="Google Shape;142;p17">
            <a:extLst>
              <a:ext uri="{FF2B5EF4-FFF2-40B4-BE49-F238E27FC236}">
                <a16:creationId xmlns:a16="http://schemas.microsoft.com/office/drawing/2014/main" id="{E74B7D44-9812-B029-AAFD-8F1B4A0A6773}"/>
              </a:ext>
            </a:extLst>
          </p:cNvPr>
          <p:cNvSpPr/>
          <p:nvPr/>
        </p:nvSpPr>
        <p:spPr>
          <a:xfrm>
            <a:off x="4621369" y="3526311"/>
            <a:ext cx="2615003" cy="104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Isotope decays are simulated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ll positrons are simulated x10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Photons transportation to the detector</a:t>
            </a:r>
          </a:p>
        </p:txBody>
      </p:sp>
      <p:sp>
        <p:nvSpPr>
          <p:cNvPr id="52" name="Google Shape;134;p17">
            <a:extLst>
              <a:ext uri="{FF2B5EF4-FFF2-40B4-BE49-F238E27FC236}">
                <a16:creationId xmlns:a16="http://schemas.microsoft.com/office/drawing/2014/main" id="{51C4820B-1DEA-9EDD-1BBB-1554AF1DF7D8}"/>
              </a:ext>
            </a:extLst>
          </p:cNvPr>
          <p:cNvSpPr/>
          <p:nvPr/>
        </p:nvSpPr>
        <p:spPr>
          <a:xfrm>
            <a:off x="160937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1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Beam simulation</a:t>
            </a:r>
          </a:p>
        </p:txBody>
      </p:sp>
      <p:sp>
        <p:nvSpPr>
          <p:cNvPr id="53" name="Google Shape;135;p17">
            <a:extLst>
              <a:ext uri="{FF2B5EF4-FFF2-40B4-BE49-F238E27FC236}">
                <a16:creationId xmlns:a16="http://schemas.microsoft.com/office/drawing/2014/main" id="{4ECC540A-4CE6-4875-BC13-ABB023D2918D}"/>
              </a:ext>
            </a:extLst>
          </p:cNvPr>
          <p:cNvSpPr/>
          <p:nvPr/>
        </p:nvSpPr>
        <p:spPr>
          <a:xfrm>
            <a:off x="2531704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Time-tagged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Positron emitter isotopes scoring</a:t>
            </a:r>
            <a:endParaRPr sz="1400" dirty="0"/>
          </a:p>
        </p:txBody>
      </p:sp>
      <p:sp>
        <p:nvSpPr>
          <p:cNvPr id="54" name="Google Shape;136;p17">
            <a:extLst>
              <a:ext uri="{FF2B5EF4-FFF2-40B4-BE49-F238E27FC236}">
                <a16:creationId xmlns:a16="http://schemas.microsoft.com/office/drawing/2014/main" id="{284F917E-38D4-F1BC-B867-65FBE5F4CFE3}"/>
              </a:ext>
            </a:extLst>
          </p:cNvPr>
          <p:cNvSpPr/>
          <p:nvPr/>
        </p:nvSpPr>
        <p:spPr>
          <a:xfrm>
            <a:off x="4935625" y="771465"/>
            <a:ext cx="1541262" cy="785529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2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PET simulation:</a:t>
            </a:r>
          </a:p>
        </p:txBody>
      </p:sp>
      <p:pic>
        <p:nvPicPr>
          <p:cNvPr id="56" name="Google Shape;138;p17">
            <a:extLst>
              <a:ext uri="{FF2B5EF4-FFF2-40B4-BE49-F238E27FC236}">
                <a16:creationId xmlns:a16="http://schemas.microsoft.com/office/drawing/2014/main" id="{4413958A-98AE-F80F-A97C-05D6FDA696A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598" y="1252676"/>
            <a:ext cx="616784" cy="25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39;p17">
            <a:extLst>
              <a:ext uri="{FF2B5EF4-FFF2-40B4-BE49-F238E27FC236}">
                <a16:creationId xmlns:a16="http://schemas.microsoft.com/office/drawing/2014/main" id="{C3C002BD-6014-963D-C628-A750FBE4F5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06" y="1241437"/>
            <a:ext cx="616784" cy="252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44;p17">
            <a:extLst>
              <a:ext uri="{FF2B5EF4-FFF2-40B4-BE49-F238E27FC236}">
                <a16:creationId xmlns:a16="http://schemas.microsoft.com/office/drawing/2014/main" id="{FA2DC515-24AD-B7FB-891E-3969B65515F6}"/>
              </a:ext>
            </a:extLst>
          </p:cNvPr>
          <p:cNvSpPr/>
          <p:nvPr/>
        </p:nvSpPr>
        <p:spPr>
          <a:xfrm>
            <a:off x="531389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45;p17">
            <a:extLst>
              <a:ext uri="{FF2B5EF4-FFF2-40B4-BE49-F238E27FC236}">
                <a16:creationId xmlns:a16="http://schemas.microsoft.com/office/drawing/2014/main" id="{C8F34E4E-1E6A-76D7-F32E-0EF8731642EF}"/>
              </a:ext>
            </a:extLst>
          </p:cNvPr>
          <p:cNvSpPr/>
          <p:nvPr/>
        </p:nvSpPr>
        <p:spPr>
          <a:xfrm>
            <a:off x="64976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46;p17">
            <a:extLst>
              <a:ext uri="{FF2B5EF4-FFF2-40B4-BE49-F238E27FC236}">
                <a16:creationId xmlns:a16="http://schemas.microsoft.com/office/drawing/2014/main" id="{96082621-5978-6D77-3B17-391163109C7D}"/>
              </a:ext>
            </a:extLst>
          </p:cNvPr>
          <p:cNvSpPr/>
          <p:nvPr/>
        </p:nvSpPr>
        <p:spPr>
          <a:xfrm>
            <a:off x="768142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47;p17">
            <a:extLst>
              <a:ext uri="{FF2B5EF4-FFF2-40B4-BE49-F238E27FC236}">
                <a16:creationId xmlns:a16="http://schemas.microsoft.com/office/drawing/2014/main" id="{177BC4ED-B39A-B697-C861-EA844554EABE}"/>
              </a:ext>
            </a:extLst>
          </p:cNvPr>
          <p:cNvSpPr/>
          <p:nvPr/>
        </p:nvSpPr>
        <p:spPr>
          <a:xfrm>
            <a:off x="886518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48;p17">
            <a:extLst>
              <a:ext uri="{FF2B5EF4-FFF2-40B4-BE49-F238E27FC236}">
                <a16:creationId xmlns:a16="http://schemas.microsoft.com/office/drawing/2014/main" id="{EC169CB7-447D-1607-EBC5-EA8130680BA8}"/>
              </a:ext>
            </a:extLst>
          </p:cNvPr>
          <p:cNvSpPr/>
          <p:nvPr/>
        </p:nvSpPr>
        <p:spPr>
          <a:xfrm>
            <a:off x="100489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149;p17">
            <a:extLst>
              <a:ext uri="{FF2B5EF4-FFF2-40B4-BE49-F238E27FC236}">
                <a16:creationId xmlns:a16="http://schemas.microsoft.com/office/drawing/2014/main" id="{8D451FAA-A021-5112-E215-4CA7C5DC7C3C}"/>
              </a:ext>
            </a:extLst>
          </p:cNvPr>
          <p:cNvSpPr/>
          <p:nvPr/>
        </p:nvSpPr>
        <p:spPr>
          <a:xfrm>
            <a:off x="1123271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150;p17">
            <a:extLst>
              <a:ext uri="{FF2B5EF4-FFF2-40B4-BE49-F238E27FC236}">
                <a16:creationId xmlns:a16="http://schemas.microsoft.com/office/drawing/2014/main" id="{71720C04-EA06-0AD4-E5C3-2E00228B09FF}"/>
              </a:ext>
            </a:extLst>
          </p:cNvPr>
          <p:cNvCxnSpPr>
            <a:cxnSpLocks/>
          </p:cNvCxnSpPr>
          <p:nvPr/>
        </p:nvCxnSpPr>
        <p:spPr>
          <a:xfrm>
            <a:off x="49121" y="3460298"/>
            <a:ext cx="6804000" cy="4886"/>
          </a:xfrm>
          <a:prstGeom prst="straightConnector1">
            <a:avLst/>
          </a:prstGeom>
          <a:noFill/>
          <a:ln w="50800" cap="flat" cmpd="sng">
            <a:solidFill>
              <a:srgbClr val="0B539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" name="Google Shape;151;p17">
            <a:extLst>
              <a:ext uri="{FF2B5EF4-FFF2-40B4-BE49-F238E27FC236}">
                <a16:creationId xmlns:a16="http://schemas.microsoft.com/office/drawing/2014/main" id="{56CAA53D-3858-0B5A-5E4C-82C9A678F373}"/>
              </a:ext>
            </a:extLst>
          </p:cNvPr>
          <p:cNvSpPr/>
          <p:nvPr/>
        </p:nvSpPr>
        <p:spPr>
          <a:xfrm>
            <a:off x="5450592" y="2539625"/>
            <a:ext cx="1254896" cy="9223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7771" y="23025"/>
                  <a:pt x="15542" y="46050"/>
                  <a:pt x="26024" y="64537"/>
                </a:cubicBezTo>
                <a:cubicBezTo>
                  <a:pt x="36506" y="83025"/>
                  <a:pt x="48975" y="101848"/>
                  <a:pt x="62891" y="110924"/>
                </a:cubicBezTo>
                <a:cubicBezTo>
                  <a:pt x="76807" y="120000"/>
                  <a:pt x="120000" y="117983"/>
                  <a:pt x="109518" y="118991"/>
                </a:cubicBezTo>
                <a:cubicBezTo>
                  <a:pt x="99036" y="119999"/>
                  <a:pt x="49518" y="118487"/>
                  <a:pt x="0" y="116974"/>
                </a:cubicBezTo>
              </a:path>
            </a:pathLst>
          </a:custGeom>
          <a:solidFill>
            <a:srgbClr val="0B5394"/>
          </a:solidFill>
          <a:ln w="254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52;p17">
            <a:extLst>
              <a:ext uri="{FF2B5EF4-FFF2-40B4-BE49-F238E27FC236}">
                <a16:creationId xmlns:a16="http://schemas.microsoft.com/office/drawing/2014/main" id="{EF41BB7B-867A-3D28-97C7-775C5B253146}"/>
              </a:ext>
            </a:extLst>
          </p:cNvPr>
          <p:cNvSpPr txBox="1"/>
          <p:nvPr/>
        </p:nvSpPr>
        <p:spPr>
          <a:xfrm>
            <a:off x="6301450" y="2966857"/>
            <a:ext cx="1254896" cy="3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B5394"/>
                </a:solidFill>
                <a:ea typeface="Arial"/>
                <a:cs typeface="Arial"/>
                <a:sym typeface="Arial"/>
              </a:rPr>
              <a:t>time</a:t>
            </a:r>
            <a:endParaRPr dirty="0"/>
          </a:p>
        </p:txBody>
      </p:sp>
      <p:sp>
        <p:nvSpPr>
          <p:cNvPr id="69" name="Google Shape;153;p17">
            <a:extLst>
              <a:ext uri="{FF2B5EF4-FFF2-40B4-BE49-F238E27FC236}">
                <a16:creationId xmlns:a16="http://schemas.microsoft.com/office/drawing/2014/main" id="{A4414623-84B6-4A34-F471-02C743DE47F4}"/>
              </a:ext>
            </a:extLst>
          </p:cNvPr>
          <p:cNvSpPr/>
          <p:nvPr/>
        </p:nvSpPr>
        <p:spPr>
          <a:xfrm>
            <a:off x="41300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55;p17">
            <a:extLst>
              <a:ext uri="{FF2B5EF4-FFF2-40B4-BE49-F238E27FC236}">
                <a16:creationId xmlns:a16="http://schemas.microsoft.com/office/drawing/2014/main" id="{5AC4D686-B6CC-F6AB-9669-187F67A90E8F}"/>
              </a:ext>
            </a:extLst>
          </p:cNvPr>
          <p:cNvCxnSpPr>
            <a:cxnSpLocks/>
          </p:cNvCxnSpPr>
          <p:nvPr/>
        </p:nvCxnSpPr>
        <p:spPr>
          <a:xfrm>
            <a:off x="1705762" y="1158610"/>
            <a:ext cx="828000" cy="257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" name="Google Shape;157;p17">
            <a:extLst>
              <a:ext uri="{FF2B5EF4-FFF2-40B4-BE49-F238E27FC236}">
                <a16:creationId xmlns:a16="http://schemas.microsoft.com/office/drawing/2014/main" id="{AA4F99D9-CE08-FFBE-A742-7919B7056812}"/>
              </a:ext>
            </a:extLst>
          </p:cNvPr>
          <p:cNvCxnSpPr>
            <a:cxnSpLocks/>
          </p:cNvCxnSpPr>
          <p:nvPr/>
        </p:nvCxnSpPr>
        <p:spPr>
          <a:xfrm flipV="1">
            <a:off x="4101529" y="1158610"/>
            <a:ext cx="8280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9A44A63-DFB5-78EF-1EFB-FAD586D4E60F}"/>
              </a:ext>
            </a:extLst>
          </p:cNvPr>
          <p:cNvSpPr txBox="1"/>
          <p:nvPr/>
        </p:nvSpPr>
        <p:spPr>
          <a:xfrm>
            <a:off x="-103170" y="3534194"/>
            <a:ext cx="2264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/>
                <a:sym typeface="Arial"/>
              </a:rPr>
              <a:t>1/10 of primary particles</a:t>
            </a:r>
            <a:endParaRPr lang="en-GB" sz="1400" dirty="0"/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B03D5BBD-D9DF-C61B-E30A-CD2C9656548E}"/>
              </a:ext>
            </a:extLst>
          </p:cNvPr>
          <p:cNvSpPr txBox="1"/>
          <p:nvPr/>
        </p:nvSpPr>
        <p:spPr>
          <a:xfrm>
            <a:off x="2019286" y="1642322"/>
            <a:ext cx="2673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Google Shape;71;p14">
            <a:extLst>
              <a:ext uri="{FF2B5EF4-FFF2-40B4-BE49-F238E27FC236}">
                <a16:creationId xmlns:a16="http://schemas.microsoft.com/office/drawing/2014/main" id="{63EF7883-FBD7-0151-A5B4-8B74ED09FC3E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68F3B0-77ED-D1F6-D385-22C0A5F9CCB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FAD5D80A-4B2A-031B-08A9-1A12EDF4A684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B638-BF33-EE93-F976-CF67AF71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9" y="4341234"/>
            <a:ext cx="4342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Fiorina E et al.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tool for online treatment monitoring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hadrontherapy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PET: A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study.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2018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18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image simulation</a:t>
            </a:r>
          </a:p>
        </p:txBody>
      </p:sp>
      <p:pic>
        <p:nvPicPr>
          <p:cNvPr id="10" name="Immagine 9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30FD527-1086-12A0-B28F-262A62999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1" y="2178221"/>
            <a:ext cx="1202249" cy="1196918"/>
          </a:xfrm>
          <a:prstGeom prst="rect">
            <a:avLst/>
          </a:prstGeom>
        </p:spPr>
      </p:pic>
      <p:pic>
        <p:nvPicPr>
          <p:cNvPr id="39" name="Immagine 38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8F2AC8D0-B854-28E6-3D65-A7801EAB5E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36" y="2178221"/>
            <a:ext cx="1202249" cy="1196918"/>
          </a:xfrm>
          <a:prstGeom prst="rect">
            <a:avLst/>
          </a:prstGeom>
        </p:spPr>
      </p:pic>
      <p:pic>
        <p:nvPicPr>
          <p:cNvPr id="41" name="Immagine 40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40C77E4-E04A-447A-3A28-418F9F3B6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0" y="2178221"/>
            <a:ext cx="1202249" cy="1196918"/>
          </a:xfrm>
          <a:prstGeom prst="rect">
            <a:avLst/>
          </a:prstGeom>
        </p:spPr>
      </p:pic>
      <p:sp>
        <p:nvSpPr>
          <p:cNvPr id="43" name="CasellaDiTesto 63">
            <a:extLst>
              <a:ext uri="{FF2B5EF4-FFF2-40B4-BE49-F238E27FC236}">
                <a16:creationId xmlns:a16="http://schemas.microsoft.com/office/drawing/2014/main" id="{C58A5C1D-262D-52ED-3447-3864680D4BF0}"/>
              </a:ext>
            </a:extLst>
          </p:cNvPr>
          <p:cNvSpPr txBox="1"/>
          <p:nvPr/>
        </p:nvSpPr>
        <p:spPr>
          <a:xfrm>
            <a:off x="1688767" y="1906056"/>
            <a:ext cx="4973203" cy="31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2nd field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Google Shape;378;p27">
            <a:extLst>
              <a:ext uri="{FF2B5EF4-FFF2-40B4-BE49-F238E27FC236}">
                <a16:creationId xmlns:a16="http://schemas.microsoft.com/office/drawing/2014/main" id="{1CCFA058-CFEF-1E52-C3B8-BC681DE60E50}"/>
              </a:ext>
            </a:extLst>
          </p:cNvPr>
          <p:cNvSpPr/>
          <p:nvPr/>
        </p:nvSpPr>
        <p:spPr>
          <a:xfrm rot="5396393">
            <a:off x="1938022" y="231658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45" name="Google Shape;373;p27">
            <a:extLst>
              <a:ext uri="{FF2B5EF4-FFF2-40B4-BE49-F238E27FC236}">
                <a16:creationId xmlns:a16="http://schemas.microsoft.com/office/drawing/2014/main" id="{30D9DF7B-9453-3D4C-1601-52D3BF390008}"/>
              </a:ext>
            </a:extLst>
          </p:cNvPr>
          <p:cNvSpPr txBox="1"/>
          <p:nvPr/>
        </p:nvSpPr>
        <p:spPr>
          <a:xfrm>
            <a:off x="1978178" y="2061619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375;p27">
            <a:extLst>
              <a:ext uri="{FF2B5EF4-FFF2-40B4-BE49-F238E27FC236}">
                <a16:creationId xmlns:a16="http://schemas.microsoft.com/office/drawing/2014/main" id="{C13C169A-099D-8575-F4D0-2A6256CB2C80}"/>
              </a:ext>
            </a:extLst>
          </p:cNvPr>
          <p:cNvSpPr txBox="1"/>
          <p:nvPr/>
        </p:nvSpPr>
        <p:spPr>
          <a:xfrm>
            <a:off x="2705111" y="2142019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377;p27">
            <a:extLst>
              <a:ext uri="{FF2B5EF4-FFF2-40B4-BE49-F238E27FC236}">
                <a16:creationId xmlns:a16="http://schemas.microsoft.com/office/drawing/2014/main" id="{44CF2CE2-C92F-BC90-B5E8-DA126361A63C}"/>
              </a:ext>
            </a:extLst>
          </p:cNvPr>
          <p:cNvSpPr/>
          <p:nvPr/>
        </p:nvSpPr>
        <p:spPr>
          <a:xfrm rot="1803320">
            <a:off x="2719804" y="2504126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0" name="Google Shape;374;p27">
            <a:extLst>
              <a:ext uri="{FF2B5EF4-FFF2-40B4-BE49-F238E27FC236}">
                <a16:creationId xmlns:a16="http://schemas.microsoft.com/office/drawing/2014/main" id="{FC13AA94-C4B3-385B-8F57-5F730B989E70}"/>
              </a:ext>
            </a:extLst>
          </p:cNvPr>
          <p:cNvSpPr txBox="1"/>
          <p:nvPr/>
        </p:nvSpPr>
        <p:spPr>
          <a:xfrm>
            <a:off x="4697948" y="2395073"/>
            <a:ext cx="7906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376;p27">
            <a:extLst>
              <a:ext uri="{FF2B5EF4-FFF2-40B4-BE49-F238E27FC236}">
                <a16:creationId xmlns:a16="http://schemas.microsoft.com/office/drawing/2014/main" id="{F92B75AB-E028-0731-01D4-53EB20A3A520}"/>
              </a:ext>
            </a:extLst>
          </p:cNvPr>
          <p:cNvSpPr/>
          <p:nvPr/>
        </p:nvSpPr>
        <p:spPr>
          <a:xfrm rot="11978202">
            <a:off x="4740961" y="2815834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9" name="Google Shape;142;p17">
            <a:extLst>
              <a:ext uri="{FF2B5EF4-FFF2-40B4-BE49-F238E27FC236}">
                <a16:creationId xmlns:a16="http://schemas.microsoft.com/office/drawing/2014/main" id="{E74B7D44-9812-B029-AAFD-8F1B4A0A6773}"/>
              </a:ext>
            </a:extLst>
          </p:cNvPr>
          <p:cNvSpPr/>
          <p:nvPr/>
        </p:nvSpPr>
        <p:spPr>
          <a:xfrm>
            <a:off x="4621369" y="3526311"/>
            <a:ext cx="2615003" cy="104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Isotope decays are simulated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ll positrons are simulated x10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Photons transportation to the detector</a:t>
            </a:r>
          </a:p>
        </p:txBody>
      </p:sp>
      <p:sp>
        <p:nvSpPr>
          <p:cNvPr id="52" name="Google Shape;134;p17">
            <a:extLst>
              <a:ext uri="{FF2B5EF4-FFF2-40B4-BE49-F238E27FC236}">
                <a16:creationId xmlns:a16="http://schemas.microsoft.com/office/drawing/2014/main" id="{51C4820B-1DEA-9EDD-1BBB-1554AF1DF7D8}"/>
              </a:ext>
            </a:extLst>
          </p:cNvPr>
          <p:cNvSpPr/>
          <p:nvPr/>
        </p:nvSpPr>
        <p:spPr>
          <a:xfrm>
            <a:off x="160937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1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Beam simulation</a:t>
            </a:r>
          </a:p>
        </p:txBody>
      </p:sp>
      <p:sp>
        <p:nvSpPr>
          <p:cNvPr id="53" name="Google Shape;135;p17">
            <a:extLst>
              <a:ext uri="{FF2B5EF4-FFF2-40B4-BE49-F238E27FC236}">
                <a16:creationId xmlns:a16="http://schemas.microsoft.com/office/drawing/2014/main" id="{4ECC540A-4CE6-4875-BC13-ABB023D2918D}"/>
              </a:ext>
            </a:extLst>
          </p:cNvPr>
          <p:cNvSpPr/>
          <p:nvPr/>
        </p:nvSpPr>
        <p:spPr>
          <a:xfrm>
            <a:off x="2531704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Time-tagged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Positron emitter isotopes scoring</a:t>
            </a:r>
            <a:endParaRPr sz="1400" dirty="0"/>
          </a:p>
        </p:txBody>
      </p:sp>
      <p:sp>
        <p:nvSpPr>
          <p:cNvPr id="54" name="Google Shape;136;p17">
            <a:extLst>
              <a:ext uri="{FF2B5EF4-FFF2-40B4-BE49-F238E27FC236}">
                <a16:creationId xmlns:a16="http://schemas.microsoft.com/office/drawing/2014/main" id="{284F917E-38D4-F1BC-B867-65FBE5F4CFE3}"/>
              </a:ext>
            </a:extLst>
          </p:cNvPr>
          <p:cNvSpPr/>
          <p:nvPr/>
        </p:nvSpPr>
        <p:spPr>
          <a:xfrm>
            <a:off x="4935625" y="771465"/>
            <a:ext cx="1541262" cy="785529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2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PET simulation:</a:t>
            </a:r>
          </a:p>
        </p:txBody>
      </p:sp>
      <p:pic>
        <p:nvPicPr>
          <p:cNvPr id="56" name="Google Shape;138;p17">
            <a:extLst>
              <a:ext uri="{FF2B5EF4-FFF2-40B4-BE49-F238E27FC236}">
                <a16:creationId xmlns:a16="http://schemas.microsoft.com/office/drawing/2014/main" id="{4413958A-98AE-F80F-A97C-05D6FDA696A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598" y="1252676"/>
            <a:ext cx="616784" cy="25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39;p17">
            <a:extLst>
              <a:ext uri="{FF2B5EF4-FFF2-40B4-BE49-F238E27FC236}">
                <a16:creationId xmlns:a16="http://schemas.microsoft.com/office/drawing/2014/main" id="{C3C002BD-6014-963D-C628-A750FBE4F5B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406" y="1241437"/>
            <a:ext cx="616784" cy="252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44;p17">
            <a:extLst>
              <a:ext uri="{FF2B5EF4-FFF2-40B4-BE49-F238E27FC236}">
                <a16:creationId xmlns:a16="http://schemas.microsoft.com/office/drawing/2014/main" id="{FA2DC515-24AD-B7FB-891E-3969B65515F6}"/>
              </a:ext>
            </a:extLst>
          </p:cNvPr>
          <p:cNvSpPr/>
          <p:nvPr/>
        </p:nvSpPr>
        <p:spPr>
          <a:xfrm>
            <a:off x="531389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45;p17">
            <a:extLst>
              <a:ext uri="{FF2B5EF4-FFF2-40B4-BE49-F238E27FC236}">
                <a16:creationId xmlns:a16="http://schemas.microsoft.com/office/drawing/2014/main" id="{C8F34E4E-1E6A-76D7-F32E-0EF8731642EF}"/>
              </a:ext>
            </a:extLst>
          </p:cNvPr>
          <p:cNvSpPr/>
          <p:nvPr/>
        </p:nvSpPr>
        <p:spPr>
          <a:xfrm>
            <a:off x="64976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46;p17">
            <a:extLst>
              <a:ext uri="{FF2B5EF4-FFF2-40B4-BE49-F238E27FC236}">
                <a16:creationId xmlns:a16="http://schemas.microsoft.com/office/drawing/2014/main" id="{96082621-5978-6D77-3B17-391163109C7D}"/>
              </a:ext>
            </a:extLst>
          </p:cNvPr>
          <p:cNvSpPr/>
          <p:nvPr/>
        </p:nvSpPr>
        <p:spPr>
          <a:xfrm>
            <a:off x="768142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47;p17">
            <a:extLst>
              <a:ext uri="{FF2B5EF4-FFF2-40B4-BE49-F238E27FC236}">
                <a16:creationId xmlns:a16="http://schemas.microsoft.com/office/drawing/2014/main" id="{177BC4ED-B39A-B697-C861-EA844554EABE}"/>
              </a:ext>
            </a:extLst>
          </p:cNvPr>
          <p:cNvSpPr/>
          <p:nvPr/>
        </p:nvSpPr>
        <p:spPr>
          <a:xfrm>
            <a:off x="886518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48;p17">
            <a:extLst>
              <a:ext uri="{FF2B5EF4-FFF2-40B4-BE49-F238E27FC236}">
                <a16:creationId xmlns:a16="http://schemas.microsoft.com/office/drawing/2014/main" id="{EC169CB7-447D-1607-EBC5-EA8130680BA8}"/>
              </a:ext>
            </a:extLst>
          </p:cNvPr>
          <p:cNvSpPr/>
          <p:nvPr/>
        </p:nvSpPr>
        <p:spPr>
          <a:xfrm>
            <a:off x="100489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149;p17">
            <a:extLst>
              <a:ext uri="{FF2B5EF4-FFF2-40B4-BE49-F238E27FC236}">
                <a16:creationId xmlns:a16="http://schemas.microsoft.com/office/drawing/2014/main" id="{8D451FAA-A021-5112-E215-4CA7C5DC7C3C}"/>
              </a:ext>
            </a:extLst>
          </p:cNvPr>
          <p:cNvSpPr/>
          <p:nvPr/>
        </p:nvSpPr>
        <p:spPr>
          <a:xfrm>
            <a:off x="1123271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150;p17">
            <a:extLst>
              <a:ext uri="{FF2B5EF4-FFF2-40B4-BE49-F238E27FC236}">
                <a16:creationId xmlns:a16="http://schemas.microsoft.com/office/drawing/2014/main" id="{71720C04-EA06-0AD4-E5C3-2E00228B09FF}"/>
              </a:ext>
            </a:extLst>
          </p:cNvPr>
          <p:cNvCxnSpPr>
            <a:cxnSpLocks/>
          </p:cNvCxnSpPr>
          <p:nvPr/>
        </p:nvCxnSpPr>
        <p:spPr>
          <a:xfrm>
            <a:off x="49121" y="3460298"/>
            <a:ext cx="6804000" cy="4886"/>
          </a:xfrm>
          <a:prstGeom prst="straightConnector1">
            <a:avLst/>
          </a:prstGeom>
          <a:noFill/>
          <a:ln w="50800" cap="flat" cmpd="sng">
            <a:solidFill>
              <a:srgbClr val="0B539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" name="Google Shape;151;p17">
            <a:extLst>
              <a:ext uri="{FF2B5EF4-FFF2-40B4-BE49-F238E27FC236}">
                <a16:creationId xmlns:a16="http://schemas.microsoft.com/office/drawing/2014/main" id="{56CAA53D-3858-0B5A-5E4C-82C9A678F373}"/>
              </a:ext>
            </a:extLst>
          </p:cNvPr>
          <p:cNvSpPr/>
          <p:nvPr/>
        </p:nvSpPr>
        <p:spPr>
          <a:xfrm>
            <a:off x="5450592" y="2539625"/>
            <a:ext cx="1254896" cy="9223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7771" y="23025"/>
                  <a:pt x="15542" y="46050"/>
                  <a:pt x="26024" y="64537"/>
                </a:cubicBezTo>
                <a:cubicBezTo>
                  <a:pt x="36506" y="83025"/>
                  <a:pt x="48975" y="101848"/>
                  <a:pt x="62891" y="110924"/>
                </a:cubicBezTo>
                <a:cubicBezTo>
                  <a:pt x="76807" y="120000"/>
                  <a:pt x="120000" y="117983"/>
                  <a:pt x="109518" y="118991"/>
                </a:cubicBezTo>
                <a:cubicBezTo>
                  <a:pt x="99036" y="119999"/>
                  <a:pt x="49518" y="118487"/>
                  <a:pt x="0" y="116974"/>
                </a:cubicBezTo>
              </a:path>
            </a:pathLst>
          </a:custGeom>
          <a:solidFill>
            <a:srgbClr val="0B5394"/>
          </a:solidFill>
          <a:ln w="254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52;p17">
            <a:extLst>
              <a:ext uri="{FF2B5EF4-FFF2-40B4-BE49-F238E27FC236}">
                <a16:creationId xmlns:a16="http://schemas.microsoft.com/office/drawing/2014/main" id="{EF41BB7B-867A-3D28-97C7-775C5B253146}"/>
              </a:ext>
            </a:extLst>
          </p:cNvPr>
          <p:cNvSpPr txBox="1"/>
          <p:nvPr/>
        </p:nvSpPr>
        <p:spPr>
          <a:xfrm>
            <a:off x="6301450" y="2966857"/>
            <a:ext cx="1254896" cy="3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B5394"/>
                </a:solidFill>
                <a:ea typeface="Arial"/>
                <a:cs typeface="Arial"/>
                <a:sym typeface="Arial"/>
              </a:rPr>
              <a:t>time</a:t>
            </a:r>
            <a:endParaRPr dirty="0"/>
          </a:p>
        </p:txBody>
      </p:sp>
      <p:sp>
        <p:nvSpPr>
          <p:cNvPr id="69" name="Google Shape;153;p17">
            <a:extLst>
              <a:ext uri="{FF2B5EF4-FFF2-40B4-BE49-F238E27FC236}">
                <a16:creationId xmlns:a16="http://schemas.microsoft.com/office/drawing/2014/main" id="{A4414623-84B6-4A34-F471-02C743DE47F4}"/>
              </a:ext>
            </a:extLst>
          </p:cNvPr>
          <p:cNvSpPr/>
          <p:nvPr/>
        </p:nvSpPr>
        <p:spPr>
          <a:xfrm>
            <a:off x="41300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55;p17">
            <a:extLst>
              <a:ext uri="{FF2B5EF4-FFF2-40B4-BE49-F238E27FC236}">
                <a16:creationId xmlns:a16="http://schemas.microsoft.com/office/drawing/2014/main" id="{5AC4D686-B6CC-F6AB-9669-187F67A90E8F}"/>
              </a:ext>
            </a:extLst>
          </p:cNvPr>
          <p:cNvCxnSpPr>
            <a:cxnSpLocks/>
          </p:cNvCxnSpPr>
          <p:nvPr/>
        </p:nvCxnSpPr>
        <p:spPr>
          <a:xfrm>
            <a:off x="1705762" y="1158610"/>
            <a:ext cx="828000" cy="257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" name="Google Shape;157;p17">
            <a:extLst>
              <a:ext uri="{FF2B5EF4-FFF2-40B4-BE49-F238E27FC236}">
                <a16:creationId xmlns:a16="http://schemas.microsoft.com/office/drawing/2014/main" id="{AA4F99D9-CE08-FFBE-A742-7919B7056812}"/>
              </a:ext>
            </a:extLst>
          </p:cNvPr>
          <p:cNvCxnSpPr>
            <a:cxnSpLocks/>
          </p:cNvCxnSpPr>
          <p:nvPr/>
        </p:nvCxnSpPr>
        <p:spPr>
          <a:xfrm flipV="1">
            <a:off x="4101529" y="1158610"/>
            <a:ext cx="8280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9A44A63-DFB5-78EF-1EFB-FAD586D4E60F}"/>
              </a:ext>
            </a:extLst>
          </p:cNvPr>
          <p:cNvSpPr txBox="1"/>
          <p:nvPr/>
        </p:nvSpPr>
        <p:spPr>
          <a:xfrm>
            <a:off x="-103170" y="3534194"/>
            <a:ext cx="2264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/>
                <a:sym typeface="Arial"/>
              </a:rPr>
              <a:t>1/10 of primary particles</a:t>
            </a:r>
            <a:endParaRPr lang="en-GB" sz="1400" dirty="0"/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B03D5BBD-D9DF-C61B-E30A-CD2C9656548E}"/>
              </a:ext>
            </a:extLst>
          </p:cNvPr>
          <p:cNvSpPr txBox="1"/>
          <p:nvPr/>
        </p:nvSpPr>
        <p:spPr>
          <a:xfrm>
            <a:off x="2019286" y="1642322"/>
            <a:ext cx="2673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Google Shape;71;p14">
            <a:extLst>
              <a:ext uri="{FF2B5EF4-FFF2-40B4-BE49-F238E27FC236}">
                <a16:creationId xmlns:a16="http://schemas.microsoft.com/office/drawing/2014/main" id="{63EF7883-FBD7-0151-A5B4-8B74ED09FC3E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68F3B0-77ED-D1F6-D385-22C0A5F9CCB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FAD5D80A-4B2A-031B-08A9-1A12EDF4A684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B638-BF33-EE93-F976-CF67AF71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9" y="4341234"/>
            <a:ext cx="4342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Fiorina E et al.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tool for online treatment monitoring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hadrontherapy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PET: A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study.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2018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Google Shape;137;p17">
            <a:extLst>
              <a:ext uri="{FF2B5EF4-FFF2-40B4-BE49-F238E27FC236}">
                <a16:creationId xmlns:a16="http://schemas.microsoft.com/office/drawing/2014/main" id="{1F7D688C-A038-22C6-2D11-8E24351D9204}"/>
              </a:ext>
            </a:extLst>
          </p:cNvPr>
          <p:cNvSpPr/>
          <p:nvPr/>
        </p:nvSpPr>
        <p:spPr>
          <a:xfrm>
            <a:off x="7313453" y="771465"/>
            <a:ext cx="163154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analysis and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image reconstruction</a:t>
            </a:r>
            <a:endParaRPr sz="1400" dirty="0"/>
          </a:p>
        </p:txBody>
      </p:sp>
      <p:cxnSp>
        <p:nvCxnSpPr>
          <p:cNvPr id="8" name="Google Shape;157;p17">
            <a:extLst>
              <a:ext uri="{FF2B5EF4-FFF2-40B4-BE49-F238E27FC236}">
                <a16:creationId xmlns:a16="http://schemas.microsoft.com/office/drawing/2014/main" id="{0D2953B5-112E-15D2-3C17-29306CA18B5C}"/>
              </a:ext>
            </a:extLst>
          </p:cNvPr>
          <p:cNvCxnSpPr>
            <a:cxnSpLocks/>
          </p:cNvCxnSpPr>
          <p:nvPr/>
        </p:nvCxnSpPr>
        <p:spPr>
          <a:xfrm flipV="1">
            <a:off x="6497778" y="1158610"/>
            <a:ext cx="8280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BA67EE-EAC7-1BAC-30D5-9FFA8B103A85}"/>
              </a:ext>
            </a:extLst>
          </p:cNvPr>
          <p:cNvSpPr txBox="1"/>
          <p:nvPr/>
        </p:nvSpPr>
        <p:spPr>
          <a:xfrm>
            <a:off x="6894322" y="1635942"/>
            <a:ext cx="2655981" cy="958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Coincidence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window = 1 ns</a:t>
            </a: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247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15%</a:t>
            </a: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window = 0.1 MeV</a:t>
            </a:r>
          </a:p>
          <a:p>
            <a:pPr algn="just">
              <a:lnSpc>
                <a:spcPct val="80000"/>
              </a:lnSpc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37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9D17A6BF-CD01-9314-3213-302639A2B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32" y="2944919"/>
            <a:ext cx="1724908" cy="1717258"/>
          </a:xfrm>
          <a:prstGeom prst="rect">
            <a:avLst/>
          </a:prstGeom>
        </p:spPr>
      </p:pic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PET image simulation</a:t>
            </a:r>
          </a:p>
        </p:txBody>
      </p:sp>
      <p:pic>
        <p:nvPicPr>
          <p:cNvPr id="10" name="Immagine 9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30FD527-1086-12A0-B28F-262A62999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01" y="2178221"/>
            <a:ext cx="1202249" cy="1196918"/>
          </a:xfrm>
          <a:prstGeom prst="rect">
            <a:avLst/>
          </a:prstGeom>
        </p:spPr>
      </p:pic>
      <p:pic>
        <p:nvPicPr>
          <p:cNvPr id="39" name="Immagine 38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8F2AC8D0-B854-28E6-3D65-A7801EAB5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36" y="2178221"/>
            <a:ext cx="1202249" cy="1196918"/>
          </a:xfrm>
          <a:prstGeom prst="rect">
            <a:avLst/>
          </a:prstGeom>
        </p:spPr>
      </p:pic>
      <p:pic>
        <p:nvPicPr>
          <p:cNvPr id="41" name="Immagine 40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40C77E4-E04A-447A-3A28-418F9F3B6F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80" y="2178221"/>
            <a:ext cx="1202249" cy="1196918"/>
          </a:xfrm>
          <a:prstGeom prst="rect">
            <a:avLst/>
          </a:prstGeom>
        </p:spPr>
      </p:pic>
      <p:sp>
        <p:nvSpPr>
          <p:cNvPr id="43" name="CasellaDiTesto 63">
            <a:extLst>
              <a:ext uri="{FF2B5EF4-FFF2-40B4-BE49-F238E27FC236}">
                <a16:creationId xmlns:a16="http://schemas.microsoft.com/office/drawing/2014/main" id="{C58A5C1D-262D-52ED-3447-3864680D4BF0}"/>
              </a:ext>
            </a:extLst>
          </p:cNvPr>
          <p:cNvSpPr txBox="1"/>
          <p:nvPr/>
        </p:nvSpPr>
        <p:spPr>
          <a:xfrm>
            <a:off x="1688767" y="1906056"/>
            <a:ext cx="4973203" cy="31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1st field               2nd field                3rd field</a:t>
            </a:r>
            <a:endParaRPr lang="en-GB" dirty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Google Shape;378;p27">
            <a:extLst>
              <a:ext uri="{FF2B5EF4-FFF2-40B4-BE49-F238E27FC236}">
                <a16:creationId xmlns:a16="http://schemas.microsoft.com/office/drawing/2014/main" id="{1CCFA058-CFEF-1E52-C3B8-BC681DE60E50}"/>
              </a:ext>
            </a:extLst>
          </p:cNvPr>
          <p:cNvSpPr/>
          <p:nvPr/>
        </p:nvSpPr>
        <p:spPr>
          <a:xfrm rot="5396393">
            <a:off x="1938022" y="231658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45" name="Google Shape;373;p27">
            <a:extLst>
              <a:ext uri="{FF2B5EF4-FFF2-40B4-BE49-F238E27FC236}">
                <a16:creationId xmlns:a16="http://schemas.microsoft.com/office/drawing/2014/main" id="{30D9DF7B-9453-3D4C-1601-52D3BF390008}"/>
              </a:ext>
            </a:extLst>
          </p:cNvPr>
          <p:cNvSpPr txBox="1"/>
          <p:nvPr/>
        </p:nvSpPr>
        <p:spPr>
          <a:xfrm>
            <a:off x="1978178" y="2061619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Google Shape;375;p27">
            <a:extLst>
              <a:ext uri="{FF2B5EF4-FFF2-40B4-BE49-F238E27FC236}">
                <a16:creationId xmlns:a16="http://schemas.microsoft.com/office/drawing/2014/main" id="{C13C169A-099D-8575-F4D0-2A6256CB2C80}"/>
              </a:ext>
            </a:extLst>
          </p:cNvPr>
          <p:cNvSpPr txBox="1"/>
          <p:nvPr/>
        </p:nvSpPr>
        <p:spPr>
          <a:xfrm>
            <a:off x="2705111" y="2142019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Google Shape;377;p27">
            <a:extLst>
              <a:ext uri="{FF2B5EF4-FFF2-40B4-BE49-F238E27FC236}">
                <a16:creationId xmlns:a16="http://schemas.microsoft.com/office/drawing/2014/main" id="{44CF2CE2-C92F-BC90-B5E8-DA126361A63C}"/>
              </a:ext>
            </a:extLst>
          </p:cNvPr>
          <p:cNvSpPr/>
          <p:nvPr/>
        </p:nvSpPr>
        <p:spPr>
          <a:xfrm rot="1803320">
            <a:off x="2719804" y="2504126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0" name="Google Shape;374;p27">
            <a:extLst>
              <a:ext uri="{FF2B5EF4-FFF2-40B4-BE49-F238E27FC236}">
                <a16:creationId xmlns:a16="http://schemas.microsoft.com/office/drawing/2014/main" id="{FC13AA94-C4B3-385B-8F57-5F730B989E70}"/>
              </a:ext>
            </a:extLst>
          </p:cNvPr>
          <p:cNvSpPr txBox="1"/>
          <p:nvPr/>
        </p:nvSpPr>
        <p:spPr>
          <a:xfrm>
            <a:off x="4697948" y="2395073"/>
            <a:ext cx="7906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376;p27">
            <a:extLst>
              <a:ext uri="{FF2B5EF4-FFF2-40B4-BE49-F238E27FC236}">
                <a16:creationId xmlns:a16="http://schemas.microsoft.com/office/drawing/2014/main" id="{F92B75AB-E028-0731-01D4-53EB20A3A520}"/>
              </a:ext>
            </a:extLst>
          </p:cNvPr>
          <p:cNvSpPr/>
          <p:nvPr/>
        </p:nvSpPr>
        <p:spPr>
          <a:xfrm rot="11978202">
            <a:off x="4740961" y="2815834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59" name="Google Shape;142;p17">
            <a:extLst>
              <a:ext uri="{FF2B5EF4-FFF2-40B4-BE49-F238E27FC236}">
                <a16:creationId xmlns:a16="http://schemas.microsoft.com/office/drawing/2014/main" id="{E74B7D44-9812-B029-AAFD-8F1B4A0A6773}"/>
              </a:ext>
            </a:extLst>
          </p:cNvPr>
          <p:cNvSpPr/>
          <p:nvPr/>
        </p:nvSpPr>
        <p:spPr>
          <a:xfrm>
            <a:off x="4621369" y="3526311"/>
            <a:ext cx="2615003" cy="104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Isotope decays are simulated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ll positrons are simulated x10</a:t>
            </a:r>
          </a:p>
          <a:p>
            <a:pPr marL="144000" marR="0" lvl="0" indent="-1440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Photons transportation to the detector</a:t>
            </a:r>
          </a:p>
        </p:txBody>
      </p:sp>
      <p:sp>
        <p:nvSpPr>
          <p:cNvPr id="52" name="Google Shape;134;p17">
            <a:extLst>
              <a:ext uri="{FF2B5EF4-FFF2-40B4-BE49-F238E27FC236}">
                <a16:creationId xmlns:a16="http://schemas.microsoft.com/office/drawing/2014/main" id="{51C4820B-1DEA-9EDD-1BBB-1554AF1DF7D8}"/>
              </a:ext>
            </a:extLst>
          </p:cNvPr>
          <p:cNvSpPr/>
          <p:nvPr/>
        </p:nvSpPr>
        <p:spPr>
          <a:xfrm>
            <a:off x="160937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1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Beam simulation</a:t>
            </a:r>
          </a:p>
        </p:txBody>
      </p:sp>
      <p:sp>
        <p:nvSpPr>
          <p:cNvPr id="53" name="Google Shape;135;p17">
            <a:extLst>
              <a:ext uri="{FF2B5EF4-FFF2-40B4-BE49-F238E27FC236}">
                <a16:creationId xmlns:a16="http://schemas.microsoft.com/office/drawing/2014/main" id="{4ECC540A-4CE6-4875-BC13-ABB023D2918D}"/>
              </a:ext>
            </a:extLst>
          </p:cNvPr>
          <p:cNvSpPr/>
          <p:nvPr/>
        </p:nvSpPr>
        <p:spPr>
          <a:xfrm>
            <a:off x="2531704" y="760226"/>
            <a:ext cx="154126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Time-tagged 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Positron emitter isotopes scoring</a:t>
            </a:r>
            <a:endParaRPr sz="1400" dirty="0"/>
          </a:p>
        </p:txBody>
      </p:sp>
      <p:sp>
        <p:nvSpPr>
          <p:cNvPr id="54" name="Google Shape;136;p17">
            <a:extLst>
              <a:ext uri="{FF2B5EF4-FFF2-40B4-BE49-F238E27FC236}">
                <a16:creationId xmlns:a16="http://schemas.microsoft.com/office/drawing/2014/main" id="{284F917E-38D4-F1BC-B867-65FBE5F4CFE3}"/>
              </a:ext>
            </a:extLst>
          </p:cNvPr>
          <p:cNvSpPr/>
          <p:nvPr/>
        </p:nvSpPr>
        <p:spPr>
          <a:xfrm>
            <a:off x="4935625" y="771465"/>
            <a:ext cx="1541262" cy="785529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STEP 2</a:t>
            </a: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: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PET simulation:</a:t>
            </a:r>
          </a:p>
        </p:txBody>
      </p:sp>
      <p:pic>
        <p:nvPicPr>
          <p:cNvPr id="56" name="Google Shape;138;p17">
            <a:extLst>
              <a:ext uri="{FF2B5EF4-FFF2-40B4-BE49-F238E27FC236}">
                <a16:creationId xmlns:a16="http://schemas.microsoft.com/office/drawing/2014/main" id="{4413958A-98AE-F80F-A97C-05D6FDA696A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38598" y="1252676"/>
            <a:ext cx="616784" cy="25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139;p17">
            <a:extLst>
              <a:ext uri="{FF2B5EF4-FFF2-40B4-BE49-F238E27FC236}">
                <a16:creationId xmlns:a16="http://schemas.microsoft.com/office/drawing/2014/main" id="{C3C002BD-6014-963D-C628-A750FBE4F5B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3406" y="1241437"/>
            <a:ext cx="616784" cy="252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44;p17">
            <a:extLst>
              <a:ext uri="{FF2B5EF4-FFF2-40B4-BE49-F238E27FC236}">
                <a16:creationId xmlns:a16="http://schemas.microsoft.com/office/drawing/2014/main" id="{FA2DC515-24AD-B7FB-891E-3969B65515F6}"/>
              </a:ext>
            </a:extLst>
          </p:cNvPr>
          <p:cNvSpPr/>
          <p:nvPr/>
        </p:nvSpPr>
        <p:spPr>
          <a:xfrm>
            <a:off x="531389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145;p17">
            <a:extLst>
              <a:ext uri="{FF2B5EF4-FFF2-40B4-BE49-F238E27FC236}">
                <a16:creationId xmlns:a16="http://schemas.microsoft.com/office/drawing/2014/main" id="{C8F34E4E-1E6A-76D7-F32E-0EF8731642EF}"/>
              </a:ext>
            </a:extLst>
          </p:cNvPr>
          <p:cNvSpPr/>
          <p:nvPr/>
        </p:nvSpPr>
        <p:spPr>
          <a:xfrm>
            <a:off x="64976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146;p17">
            <a:extLst>
              <a:ext uri="{FF2B5EF4-FFF2-40B4-BE49-F238E27FC236}">
                <a16:creationId xmlns:a16="http://schemas.microsoft.com/office/drawing/2014/main" id="{96082621-5978-6D77-3B17-391163109C7D}"/>
              </a:ext>
            </a:extLst>
          </p:cNvPr>
          <p:cNvSpPr/>
          <p:nvPr/>
        </p:nvSpPr>
        <p:spPr>
          <a:xfrm>
            <a:off x="768142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147;p17">
            <a:extLst>
              <a:ext uri="{FF2B5EF4-FFF2-40B4-BE49-F238E27FC236}">
                <a16:creationId xmlns:a16="http://schemas.microsoft.com/office/drawing/2014/main" id="{177BC4ED-B39A-B697-C861-EA844554EABE}"/>
              </a:ext>
            </a:extLst>
          </p:cNvPr>
          <p:cNvSpPr/>
          <p:nvPr/>
        </p:nvSpPr>
        <p:spPr>
          <a:xfrm>
            <a:off x="886518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48;p17">
            <a:extLst>
              <a:ext uri="{FF2B5EF4-FFF2-40B4-BE49-F238E27FC236}">
                <a16:creationId xmlns:a16="http://schemas.microsoft.com/office/drawing/2014/main" id="{EC169CB7-447D-1607-EBC5-EA8130680BA8}"/>
              </a:ext>
            </a:extLst>
          </p:cNvPr>
          <p:cNvSpPr/>
          <p:nvPr/>
        </p:nvSpPr>
        <p:spPr>
          <a:xfrm>
            <a:off x="100489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149;p17">
            <a:extLst>
              <a:ext uri="{FF2B5EF4-FFF2-40B4-BE49-F238E27FC236}">
                <a16:creationId xmlns:a16="http://schemas.microsoft.com/office/drawing/2014/main" id="{8D451FAA-A021-5112-E215-4CA7C5DC7C3C}"/>
              </a:ext>
            </a:extLst>
          </p:cNvPr>
          <p:cNvSpPr/>
          <p:nvPr/>
        </p:nvSpPr>
        <p:spPr>
          <a:xfrm>
            <a:off x="1123271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150;p17">
            <a:extLst>
              <a:ext uri="{FF2B5EF4-FFF2-40B4-BE49-F238E27FC236}">
                <a16:creationId xmlns:a16="http://schemas.microsoft.com/office/drawing/2014/main" id="{71720C04-EA06-0AD4-E5C3-2E00228B09FF}"/>
              </a:ext>
            </a:extLst>
          </p:cNvPr>
          <p:cNvCxnSpPr>
            <a:cxnSpLocks/>
          </p:cNvCxnSpPr>
          <p:nvPr/>
        </p:nvCxnSpPr>
        <p:spPr>
          <a:xfrm>
            <a:off x="49121" y="3460298"/>
            <a:ext cx="6804000" cy="4886"/>
          </a:xfrm>
          <a:prstGeom prst="straightConnector1">
            <a:avLst/>
          </a:prstGeom>
          <a:noFill/>
          <a:ln w="50800" cap="flat" cmpd="sng">
            <a:solidFill>
              <a:srgbClr val="0B5394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67" name="Google Shape;151;p17">
            <a:extLst>
              <a:ext uri="{FF2B5EF4-FFF2-40B4-BE49-F238E27FC236}">
                <a16:creationId xmlns:a16="http://schemas.microsoft.com/office/drawing/2014/main" id="{56CAA53D-3858-0B5A-5E4C-82C9A678F373}"/>
              </a:ext>
            </a:extLst>
          </p:cNvPr>
          <p:cNvSpPr/>
          <p:nvPr/>
        </p:nvSpPr>
        <p:spPr>
          <a:xfrm>
            <a:off x="5450592" y="2539625"/>
            <a:ext cx="1254896" cy="9223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7771" y="23025"/>
                  <a:pt x="15542" y="46050"/>
                  <a:pt x="26024" y="64537"/>
                </a:cubicBezTo>
                <a:cubicBezTo>
                  <a:pt x="36506" y="83025"/>
                  <a:pt x="48975" y="101848"/>
                  <a:pt x="62891" y="110924"/>
                </a:cubicBezTo>
                <a:cubicBezTo>
                  <a:pt x="76807" y="120000"/>
                  <a:pt x="120000" y="117983"/>
                  <a:pt x="109518" y="118991"/>
                </a:cubicBezTo>
                <a:cubicBezTo>
                  <a:pt x="99036" y="119999"/>
                  <a:pt x="49518" y="118487"/>
                  <a:pt x="0" y="116974"/>
                </a:cubicBezTo>
              </a:path>
            </a:pathLst>
          </a:custGeom>
          <a:solidFill>
            <a:srgbClr val="0B5394"/>
          </a:solidFill>
          <a:ln w="254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152;p17">
            <a:extLst>
              <a:ext uri="{FF2B5EF4-FFF2-40B4-BE49-F238E27FC236}">
                <a16:creationId xmlns:a16="http://schemas.microsoft.com/office/drawing/2014/main" id="{EF41BB7B-867A-3D28-97C7-775C5B253146}"/>
              </a:ext>
            </a:extLst>
          </p:cNvPr>
          <p:cNvSpPr txBox="1"/>
          <p:nvPr/>
        </p:nvSpPr>
        <p:spPr>
          <a:xfrm>
            <a:off x="6301450" y="2966857"/>
            <a:ext cx="1254896" cy="34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B5394"/>
                </a:solidFill>
                <a:ea typeface="Arial"/>
                <a:cs typeface="Arial"/>
                <a:sym typeface="Arial"/>
              </a:rPr>
              <a:t>time</a:t>
            </a:r>
            <a:endParaRPr dirty="0"/>
          </a:p>
        </p:txBody>
      </p:sp>
      <p:sp>
        <p:nvSpPr>
          <p:cNvPr id="69" name="Google Shape;153;p17">
            <a:extLst>
              <a:ext uri="{FF2B5EF4-FFF2-40B4-BE49-F238E27FC236}">
                <a16:creationId xmlns:a16="http://schemas.microsoft.com/office/drawing/2014/main" id="{A4414623-84B6-4A34-F471-02C743DE47F4}"/>
              </a:ext>
            </a:extLst>
          </p:cNvPr>
          <p:cNvSpPr/>
          <p:nvPr/>
        </p:nvSpPr>
        <p:spPr>
          <a:xfrm>
            <a:off x="413005" y="2552179"/>
            <a:ext cx="35595" cy="90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155;p17">
            <a:extLst>
              <a:ext uri="{FF2B5EF4-FFF2-40B4-BE49-F238E27FC236}">
                <a16:creationId xmlns:a16="http://schemas.microsoft.com/office/drawing/2014/main" id="{5AC4D686-B6CC-F6AB-9669-187F67A90E8F}"/>
              </a:ext>
            </a:extLst>
          </p:cNvPr>
          <p:cNvCxnSpPr>
            <a:cxnSpLocks/>
          </p:cNvCxnSpPr>
          <p:nvPr/>
        </p:nvCxnSpPr>
        <p:spPr>
          <a:xfrm>
            <a:off x="1705762" y="1158610"/>
            <a:ext cx="828000" cy="257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72" name="Google Shape;157;p17">
            <a:extLst>
              <a:ext uri="{FF2B5EF4-FFF2-40B4-BE49-F238E27FC236}">
                <a16:creationId xmlns:a16="http://schemas.microsoft.com/office/drawing/2014/main" id="{AA4F99D9-CE08-FFBE-A742-7919B7056812}"/>
              </a:ext>
            </a:extLst>
          </p:cNvPr>
          <p:cNvCxnSpPr>
            <a:cxnSpLocks/>
          </p:cNvCxnSpPr>
          <p:nvPr/>
        </p:nvCxnSpPr>
        <p:spPr>
          <a:xfrm flipV="1">
            <a:off x="4101529" y="1158610"/>
            <a:ext cx="8280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69A44A63-DFB5-78EF-1EFB-FAD586D4E60F}"/>
              </a:ext>
            </a:extLst>
          </p:cNvPr>
          <p:cNvSpPr txBox="1"/>
          <p:nvPr/>
        </p:nvSpPr>
        <p:spPr>
          <a:xfrm>
            <a:off x="-103170" y="3534194"/>
            <a:ext cx="2264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marR="0" lvl="0" indent="-14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cs typeface="Arial"/>
                <a:sym typeface="Arial"/>
              </a:rPr>
              <a:t>1/10 of primary particles</a:t>
            </a:r>
            <a:endParaRPr lang="en-GB" sz="1400" dirty="0"/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B03D5BBD-D9DF-C61B-E30A-CD2C9656548E}"/>
              </a:ext>
            </a:extLst>
          </p:cNvPr>
          <p:cNvSpPr txBox="1"/>
          <p:nvPr/>
        </p:nvSpPr>
        <p:spPr>
          <a:xfrm>
            <a:off x="2019286" y="1642322"/>
            <a:ext cx="2673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Google Shape;71;p14">
            <a:extLst>
              <a:ext uri="{FF2B5EF4-FFF2-40B4-BE49-F238E27FC236}">
                <a16:creationId xmlns:a16="http://schemas.microsoft.com/office/drawing/2014/main" id="{63EF7883-FBD7-0151-A5B4-8B74ED09FC3E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68F3B0-77ED-D1F6-D385-22C0A5F9CCB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FAD5D80A-4B2A-031B-08A9-1A12EDF4A684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2B638-BF33-EE93-F976-CF67AF71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39" y="4341234"/>
            <a:ext cx="43427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Fiorina E et al.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tool for online treatment monitoring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hadrontherapy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PET: A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study.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2018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5" name="Google Shape;137;p17">
            <a:extLst>
              <a:ext uri="{FF2B5EF4-FFF2-40B4-BE49-F238E27FC236}">
                <a16:creationId xmlns:a16="http://schemas.microsoft.com/office/drawing/2014/main" id="{1F7D688C-A038-22C6-2D11-8E24351D9204}"/>
              </a:ext>
            </a:extLst>
          </p:cNvPr>
          <p:cNvSpPr/>
          <p:nvPr/>
        </p:nvSpPr>
        <p:spPr>
          <a:xfrm>
            <a:off x="7313453" y="771465"/>
            <a:ext cx="1631542" cy="796768"/>
          </a:xfrm>
          <a:prstGeom prst="rect">
            <a:avLst/>
          </a:prstGeom>
          <a:solidFill>
            <a:srgbClr val="9FC5E8"/>
          </a:solidFill>
          <a:ln w="381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800" tIns="41400" rIns="82800" bIns="4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Data analysis and</a:t>
            </a:r>
            <a:endParaRPr sz="1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image reconstruction</a:t>
            </a:r>
            <a:endParaRPr sz="1400" dirty="0"/>
          </a:p>
        </p:txBody>
      </p:sp>
      <p:cxnSp>
        <p:nvCxnSpPr>
          <p:cNvPr id="8" name="Google Shape;157;p17">
            <a:extLst>
              <a:ext uri="{FF2B5EF4-FFF2-40B4-BE49-F238E27FC236}">
                <a16:creationId xmlns:a16="http://schemas.microsoft.com/office/drawing/2014/main" id="{0D2953B5-112E-15D2-3C17-29306CA18B5C}"/>
              </a:ext>
            </a:extLst>
          </p:cNvPr>
          <p:cNvCxnSpPr>
            <a:cxnSpLocks/>
          </p:cNvCxnSpPr>
          <p:nvPr/>
        </p:nvCxnSpPr>
        <p:spPr>
          <a:xfrm flipV="1">
            <a:off x="6497778" y="1158610"/>
            <a:ext cx="828000" cy="0"/>
          </a:xfrm>
          <a:prstGeom prst="straightConnector1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BA67EE-EAC7-1BAC-30D5-9FFA8B103A85}"/>
              </a:ext>
            </a:extLst>
          </p:cNvPr>
          <p:cNvSpPr txBox="1"/>
          <p:nvPr/>
        </p:nvSpPr>
        <p:spPr>
          <a:xfrm>
            <a:off x="6894322" y="1635942"/>
            <a:ext cx="2655981" cy="958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Coincidence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window = 1 ns</a:t>
            </a: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247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it-IT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15%</a:t>
            </a:r>
          </a:p>
          <a:p>
            <a:pPr marL="144000" indent="-1440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window = 0.1 MeV</a:t>
            </a:r>
          </a:p>
          <a:p>
            <a:pPr algn="just">
              <a:lnSpc>
                <a:spcPct val="80000"/>
              </a:lnSpc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63">
            <a:extLst>
              <a:ext uri="{FF2B5EF4-FFF2-40B4-BE49-F238E27FC236}">
                <a16:creationId xmlns:a16="http://schemas.microsoft.com/office/drawing/2014/main" id="{0FD68F88-32BE-E320-9D42-2BAFC17CD35D}"/>
              </a:ext>
            </a:extLst>
          </p:cNvPr>
          <p:cNvSpPr txBox="1"/>
          <p:nvPr/>
        </p:nvSpPr>
        <p:spPr>
          <a:xfrm>
            <a:off x="7157229" y="2490672"/>
            <a:ext cx="2001224" cy="4601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it-IT" b="1" dirty="0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Multiple fields MLEM </a:t>
            </a:r>
            <a:r>
              <a:rPr lang="it-IT" b="1" dirty="0" err="1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reconstruction</a:t>
            </a:r>
            <a:endParaRPr lang="en-GB" dirty="0">
              <a:solidFill>
                <a:srgbClr val="24BB6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6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12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10357C-DA6C-418B-332A-7A394D2EAC02}"/>
              </a:ext>
            </a:extLst>
          </p:cNvPr>
          <p:cNvSpPr txBox="1"/>
          <p:nvPr/>
        </p:nvSpPr>
        <p:spPr>
          <a:xfrm>
            <a:off x="4509780" y="895113"/>
            <a:ext cx="4424391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positrons are simulated x1000 to increase the statistics by a factor 100 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Random selection of simulated events (probability 0.01±20%) to get 500 datasets (list-mode coincidences file) with a statistics comparable to experimental data</a:t>
            </a:r>
            <a:endParaRPr lang="en-US" sz="13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Reference intensity distributions are obtained for each voxel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Statistical comparison of each voxel value with the reference intensity distribution           </a:t>
            </a:r>
            <a:r>
              <a:rPr lang="en-US" sz="1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p-value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Two tailed hypothesis test with significance level α = 0.01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F2F3DCA-50C4-A944-AF36-74317561223F}"/>
              </a:ext>
            </a:extLst>
          </p:cNvPr>
          <p:cNvCxnSpPr>
            <a:cxnSpLocks/>
          </p:cNvCxnSpPr>
          <p:nvPr/>
        </p:nvCxnSpPr>
        <p:spPr>
          <a:xfrm>
            <a:off x="6944815" y="2640801"/>
            <a:ext cx="250401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42496E6-3A60-38B4-6430-0999E7EC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0" y="1849947"/>
            <a:ext cx="1652773" cy="1007859"/>
          </a:xfrm>
          <a:prstGeom prst="rect">
            <a:avLst/>
          </a:prstGeom>
        </p:spPr>
      </p:pic>
      <p:pic>
        <p:nvPicPr>
          <p:cNvPr id="11" name="Immagine 1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FED9BE15-9633-C58D-1FFA-870AEEFB8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16" y="2015078"/>
            <a:ext cx="1652771" cy="1007859"/>
          </a:xfrm>
          <a:prstGeom prst="rect">
            <a:avLst/>
          </a:prstGeom>
        </p:spPr>
      </p:pic>
      <p:pic>
        <p:nvPicPr>
          <p:cNvPr id="12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9656E36-799E-47A9-D16F-FA9BF5EB1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31" y="2201163"/>
            <a:ext cx="1652771" cy="1007859"/>
          </a:xfrm>
          <a:prstGeom prst="rect">
            <a:avLst/>
          </a:prstGeom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0CF9A569-7091-F85F-43A0-418A74F85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04548" flipV="1">
            <a:off x="1579840" y="1008504"/>
            <a:ext cx="999273" cy="879924"/>
          </a:xfrm>
          <a:prstGeom prst="rect">
            <a:avLst/>
          </a:prstGeom>
        </p:spPr>
      </p:pic>
      <p:sp>
        <p:nvSpPr>
          <p:cNvPr id="21" name="CasellaDiTesto 25">
            <a:extLst>
              <a:ext uri="{FF2B5EF4-FFF2-40B4-BE49-F238E27FC236}">
                <a16:creationId xmlns:a16="http://schemas.microsoft.com/office/drawing/2014/main" id="{7A6F1460-80BD-1CD6-5981-467F6FA21266}"/>
              </a:ext>
            </a:extLst>
          </p:cNvPr>
          <p:cNvSpPr txBox="1"/>
          <p:nvPr/>
        </p:nvSpPr>
        <p:spPr>
          <a:xfrm>
            <a:off x="186180" y="776043"/>
            <a:ext cx="281593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1) N = 500 </a:t>
            </a:r>
            <a:r>
              <a:rPr lang="it-IT" b="1" dirty="0" err="1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Planning/ Control CT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3B782-3BF4-04CA-6B08-A82679C96318}"/>
              </a:ext>
            </a:extLst>
          </p:cNvPr>
          <p:cNvSpPr txBox="1"/>
          <p:nvPr/>
        </p:nvSpPr>
        <p:spPr>
          <a:xfrm>
            <a:off x="186180" y="3087878"/>
            <a:ext cx="3056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2) Reference intensity distributions for each voxel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i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3" name="Picture 24">
            <a:extLst>
              <a:ext uri="{FF2B5EF4-FFF2-40B4-BE49-F238E27FC236}">
                <a16:creationId xmlns:a16="http://schemas.microsoft.com/office/drawing/2014/main" id="{240B0C46-7D9F-70D4-E41C-C30E871DA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9945">
            <a:off x="589408" y="3631301"/>
            <a:ext cx="1208884" cy="702360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25B0E13D-C6F9-0FF3-11E9-F06643652456}"/>
              </a:ext>
            </a:extLst>
          </p:cNvPr>
          <p:cNvSpPr txBox="1"/>
          <p:nvPr/>
        </p:nvSpPr>
        <p:spPr>
          <a:xfrm>
            <a:off x="3758128" y="3509971"/>
            <a:ext cx="16899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rgbClr val="C00000"/>
                </a:solidFill>
                <a:latin typeface="+mj-lt"/>
              </a:rPr>
              <a:t>3) p-value calculation</a:t>
            </a:r>
          </a:p>
        </p:txBody>
      </p:sp>
      <p:pic>
        <p:nvPicPr>
          <p:cNvPr id="25" name="Immagine 28">
            <a:extLst>
              <a:ext uri="{FF2B5EF4-FFF2-40B4-BE49-F238E27FC236}">
                <a16:creationId xmlns:a16="http://schemas.microsoft.com/office/drawing/2014/main" id="{3EE65379-3BC1-A729-CD31-1829E167B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827" y="3873403"/>
            <a:ext cx="1182534" cy="564391"/>
          </a:xfrm>
          <a:prstGeom prst="rect">
            <a:avLst/>
          </a:prstGeom>
        </p:spPr>
      </p:pic>
      <p:pic>
        <p:nvPicPr>
          <p:cNvPr id="17" name="Immagine 1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C989C913-1511-AAB7-714E-4A46575F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83" y="3693904"/>
            <a:ext cx="1809665" cy="1102064"/>
          </a:xfrm>
          <a:prstGeom prst="rect">
            <a:avLst/>
          </a:prstGeom>
        </p:spPr>
      </p:pic>
      <p:cxnSp>
        <p:nvCxnSpPr>
          <p:cNvPr id="18" name="Straight Connector 30">
            <a:extLst>
              <a:ext uri="{FF2B5EF4-FFF2-40B4-BE49-F238E27FC236}">
                <a16:creationId xmlns:a16="http://schemas.microsoft.com/office/drawing/2014/main" id="{5838F185-3B8D-1322-4FFE-F5779A229874}"/>
              </a:ext>
            </a:extLst>
          </p:cNvPr>
          <p:cNvCxnSpPr/>
          <p:nvPr/>
        </p:nvCxnSpPr>
        <p:spPr>
          <a:xfrm>
            <a:off x="2629120" y="3579775"/>
            <a:ext cx="0" cy="109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>
            <a:extLst>
              <a:ext uri="{FF2B5EF4-FFF2-40B4-BE49-F238E27FC236}">
                <a16:creationId xmlns:a16="http://schemas.microsoft.com/office/drawing/2014/main" id="{84EFE258-3A6E-AC20-D8A9-4C34772EBD62}"/>
              </a:ext>
            </a:extLst>
          </p:cNvPr>
          <p:cNvCxnSpPr/>
          <p:nvPr/>
        </p:nvCxnSpPr>
        <p:spPr>
          <a:xfrm>
            <a:off x="2802901" y="3572936"/>
            <a:ext cx="0" cy="1097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id="{5CBF2E18-7DA5-EA7A-267F-D7D4192B34D0}"/>
              </a:ext>
            </a:extLst>
          </p:cNvPr>
          <p:cNvSpPr/>
          <p:nvPr/>
        </p:nvSpPr>
        <p:spPr>
          <a:xfrm>
            <a:off x="2805323" y="3806347"/>
            <a:ext cx="456722" cy="866028"/>
          </a:xfrm>
          <a:prstGeom prst="rect">
            <a:avLst/>
          </a:prstGeom>
          <a:solidFill>
            <a:srgbClr val="FA0E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D0602712-F743-437D-04FC-B2F5EA953980}"/>
              </a:ext>
            </a:extLst>
          </p:cNvPr>
          <p:cNvSpPr txBox="1"/>
          <p:nvPr/>
        </p:nvSpPr>
        <p:spPr>
          <a:xfrm>
            <a:off x="2166124" y="3325305"/>
            <a:ext cx="730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8F0AF365-9340-08D3-6DF7-C8E3EF5155D5}"/>
              </a:ext>
            </a:extLst>
          </p:cNvPr>
          <p:cNvSpPr txBox="1"/>
          <p:nvPr/>
        </p:nvSpPr>
        <p:spPr>
          <a:xfrm>
            <a:off x="2738117" y="3340476"/>
            <a:ext cx="49109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-25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30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endParaRPr lang="en-US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468BDB24-0286-952A-9134-0612F4F0DAA0}"/>
              </a:ext>
            </a:extLst>
          </p:cNvPr>
          <p:cNvSpPr txBox="1"/>
          <p:nvPr/>
        </p:nvSpPr>
        <p:spPr>
          <a:xfrm>
            <a:off x="2741026" y="4101912"/>
            <a:ext cx="372867" cy="336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 err="1">
                <a:solidFill>
                  <a:srgbClr val="C00000"/>
                </a:solidFill>
              </a:rPr>
              <a:t>r</a:t>
            </a:r>
            <a:r>
              <a:rPr lang="en-US" sz="1400" b="1" baseline="-25000" dirty="0" err="1">
                <a:solidFill>
                  <a:srgbClr val="C00000"/>
                </a:solidFill>
              </a:rPr>
              <a:t>i</a:t>
            </a:r>
            <a:endParaRPr lang="en-US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2DA1577F-FD43-AD62-0EE3-8FBEB7B13FE5}"/>
              </a:ext>
            </a:extLst>
          </p:cNvPr>
          <p:cNvSpPr txBox="1"/>
          <p:nvPr/>
        </p:nvSpPr>
        <p:spPr>
          <a:xfrm>
            <a:off x="5401938" y="3766029"/>
            <a:ext cx="26778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cs typeface="Calibri"/>
              </a:rPr>
              <a:t>r</a:t>
            </a:r>
            <a:r>
              <a:rPr lang="en-US" sz="1400" baseline="-25000" dirty="0" err="1">
                <a:cs typeface="Calibri"/>
              </a:rPr>
              <a:t>i</a:t>
            </a:r>
            <a:r>
              <a:rPr lang="en-US" sz="1400" dirty="0">
                <a:cs typeface="Calibri"/>
              </a:rPr>
              <a:t> = number of images in the tail [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dirty="0">
                <a:cs typeface="Calibri"/>
              </a:rPr>
              <a:t>&gt; &lt;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/>
              </a:rPr>
              <a:t>&gt; or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&gt;</a:t>
            </a:r>
            <a:r>
              <a:rPr lang="en-US" sz="1400" dirty="0">
                <a:cs typeface="Calibri"/>
              </a:rPr>
              <a:t> &lt;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/>
              </a:rPr>
              <a:t>&gt;] </a:t>
            </a:r>
          </a:p>
          <a:p>
            <a:r>
              <a:rPr lang="en-US" sz="1400" dirty="0">
                <a:cs typeface="Calibri"/>
              </a:rPr>
              <a:t>N = 500</a:t>
            </a:r>
            <a:endParaRPr lang="en-US" sz="1400" dirty="0"/>
          </a:p>
        </p:txBody>
      </p:sp>
      <p:pic>
        <p:nvPicPr>
          <p:cNvPr id="2" name="Immagine 1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A62F996C-FD35-194B-2E27-CB25FEF4F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785" y="721735"/>
            <a:ext cx="1021816" cy="989058"/>
          </a:xfrm>
          <a:prstGeom prst="rect">
            <a:avLst/>
          </a:prstGeom>
        </p:spPr>
      </p:pic>
      <p:pic>
        <p:nvPicPr>
          <p:cNvPr id="5" name="Immagine 4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432A3C50-D978-7A2B-09CB-476B7542B7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323" y="842379"/>
            <a:ext cx="1021816" cy="989058"/>
          </a:xfrm>
          <a:prstGeom prst="rect">
            <a:avLst/>
          </a:prstGeom>
        </p:spPr>
      </p:pic>
      <p:pic>
        <p:nvPicPr>
          <p:cNvPr id="6" name="Immagine 5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3E0AADEC-9E60-D1D4-7BE2-D131FA832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411" y="948332"/>
            <a:ext cx="1021816" cy="989058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7F91F4AD-7D2D-8244-FF2A-56C07714C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173" y="4442974"/>
            <a:ext cx="6036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Kraan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AC et al.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Localization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of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anatomical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changes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during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proton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therapy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 monitoring: A voxel-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based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morphometry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approach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exploiting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2022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6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13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</a:t>
            </a:r>
          </a:p>
        </p:txBody>
      </p:sp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42496E6-3A60-38B4-6430-0999E7EC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0" y="1849947"/>
            <a:ext cx="1652773" cy="1007859"/>
          </a:xfrm>
          <a:prstGeom prst="rect">
            <a:avLst/>
          </a:prstGeom>
        </p:spPr>
      </p:pic>
      <p:pic>
        <p:nvPicPr>
          <p:cNvPr id="11" name="Immagine 1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FED9BE15-9633-C58D-1FFA-870AEEFB8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16" y="2015078"/>
            <a:ext cx="1652771" cy="1007859"/>
          </a:xfrm>
          <a:prstGeom prst="rect">
            <a:avLst/>
          </a:prstGeom>
        </p:spPr>
      </p:pic>
      <p:pic>
        <p:nvPicPr>
          <p:cNvPr id="12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9656E36-799E-47A9-D16F-FA9BF5EB1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231" y="2201163"/>
            <a:ext cx="1652771" cy="1007859"/>
          </a:xfrm>
          <a:prstGeom prst="rect">
            <a:avLst/>
          </a:prstGeom>
        </p:spPr>
      </p:pic>
      <p:pic>
        <p:nvPicPr>
          <p:cNvPr id="16" name="Picture 23">
            <a:extLst>
              <a:ext uri="{FF2B5EF4-FFF2-40B4-BE49-F238E27FC236}">
                <a16:creationId xmlns:a16="http://schemas.microsoft.com/office/drawing/2014/main" id="{0CF9A569-7091-F85F-43A0-418A74F85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04548" flipV="1">
            <a:off x="1579840" y="1008504"/>
            <a:ext cx="999273" cy="879924"/>
          </a:xfrm>
          <a:prstGeom prst="rect">
            <a:avLst/>
          </a:prstGeom>
        </p:spPr>
      </p:pic>
      <p:sp>
        <p:nvSpPr>
          <p:cNvPr id="21" name="CasellaDiTesto 25">
            <a:extLst>
              <a:ext uri="{FF2B5EF4-FFF2-40B4-BE49-F238E27FC236}">
                <a16:creationId xmlns:a16="http://schemas.microsoft.com/office/drawing/2014/main" id="{7A6F1460-80BD-1CD6-5981-467F6FA21266}"/>
              </a:ext>
            </a:extLst>
          </p:cNvPr>
          <p:cNvSpPr txBox="1"/>
          <p:nvPr/>
        </p:nvSpPr>
        <p:spPr>
          <a:xfrm>
            <a:off x="186180" y="776043"/>
            <a:ext cx="281593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1) N = 500 </a:t>
            </a:r>
            <a:r>
              <a:rPr lang="it-IT" b="1" dirty="0" err="1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Planning/ Control CT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13B782-3BF4-04CA-6B08-A82679C96318}"/>
              </a:ext>
            </a:extLst>
          </p:cNvPr>
          <p:cNvSpPr txBox="1"/>
          <p:nvPr/>
        </p:nvSpPr>
        <p:spPr>
          <a:xfrm>
            <a:off x="186180" y="3087878"/>
            <a:ext cx="30569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+mj-lt"/>
              </a:rPr>
              <a:t>2) Reference intensity distributions for each voxel </a:t>
            </a:r>
            <a:r>
              <a:rPr lang="en-US" sz="1400" b="1" dirty="0" err="1">
                <a:solidFill>
                  <a:srgbClr val="C00000"/>
                </a:solidFill>
                <a:latin typeface="+mj-lt"/>
              </a:rPr>
              <a:t>i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25B0E13D-C6F9-0FF3-11E9-F06643652456}"/>
              </a:ext>
            </a:extLst>
          </p:cNvPr>
          <p:cNvSpPr txBox="1"/>
          <p:nvPr/>
        </p:nvSpPr>
        <p:spPr>
          <a:xfrm>
            <a:off x="3758128" y="3509971"/>
            <a:ext cx="16899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rgbClr val="C00000"/>
                </a:solidFill>
                <a:latin typeface="+mj-lt"/>
              </a:rPr>
              <a:t>3) p-value calculation</a:t>
            </a:r>
          </a:p>
        </p:txBody>
      </p:sp>
      <p:pic>
        <p:nvPicPr>
          <p:cNvPr id="25" name="Immagine 28">
            <a:extLst>
              <a:ext uri="{FF2B5EF4-FFF2-40B4-BE49-F238E27FC236}">
                <a16:creationId xmlns:a16="http://schemas.microsoft.com/office/drawing/2014/main" id="{3EE65379-3BC1-A729-CD31-1829E167B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5827" y="3873403"/>
            <a:ext cx="1182534" cy="564391"/>
          </a:xfrm>
          <a:prstGeom prst="rect">
            <a:avLst/>
          </a:prstGeom>
        </p:spPr>
      </p:pic>
      <p:pic>
        <p:nvPicPr>
          <p:cNvPr id="17" name="Immagine 10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C989C913-1511-AAB7-714E-4A46575F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83" y="3693904"/>
            <a:ext cx="1809665" cy="1102064"/>
          </a:xfrm>
          <a:prstGeom prst="rect">
            <a:avLst/>
          </a:prstGeom>
        </p:spPr>
      </p:pic>
      <p:cxnSp>
        <p:nvCxnSpPr>
          <p:cNvPr id="18" name="Straight Connector 30">
            <a:extLst>
              <a:ext uri="{FF2B5EF4-FFF2-40B4-BE49-F238E27FC236}">
                <a16:creationId xmlns:a16="http://schemas.microsoft.com/office/drawing/2014/main" id="{5838F185-3B8D-1322-4FFE-F5779A229874}"/>
              </a:ext>
            </a:extLst>
          </p:cNvPr>
          <p:cNvCxnSpPr/>
          <p:nvPr/>
        </p:nvCxnSpPr>
        <p:spPr>
          <a:xfrm>
            <a:off x="2629120" y="3579775"/>
            <a:ext cx="0" cy="1097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3">
            <a:extLst>
              <a:ext uri="{FF2B5EF4-FFF2-40B4-BE49-F238E27FC236}">
                <a16:creationId xmlns:a16="http://schemas.microsoft.com/office/drawing/2014/main" id="{84EFE258-3A6E-AC20-D8A9-4C34772EBD62}"/>
              </a:ext>
            </a:extLst>
          </p:cNvPr>
          <p:cNvCxnSpPr/>
          <p:nvPr/>
        </p:nvCxnSpPr>
        <p:spPr>
          <a:xfrm>
            <a:off x="2487588" y="3572936"/>
            <a:ext cx="0" cy="1097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id="{5CBF2E18-7DA5-EA7A-267F-D7D4192B34D0}"/>
              </a:ext>
            </a:extLst>
          </p:cNvPr>
          <p:cNvSpPr/>
          <p:nvPr/>
        </p:nvSpPr>
        <p:spPr>
          <a:xfrm>
            <a:off x="1835735" y="3806347"/>
            <a:ext cx="656173" cy="866028"/>
          </a:xfrm>
          <a:prstGeom prst="rect">
            <a:avLst/>
          </a:prstGeom>
          <a:solidFill>
            <a:srgbClr val="FA0E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468BDB24-0286-952A-9134-0612F4F0DAA0}"/>
              </a:ext>
            </a:extLst>
          </p:cNvPr>
          <p:cNvSpPr txBox="1"/>
          <p:nvPr/>
        </p:nvSpPr>
        <p:spPr>
          <a:xfrm>
            <a:off x="1943267" y="4071088"/>
            <a:ext cx="372867" cy="336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 err="1">
                <a:solidFill>
                  <a:srgbClr val="C00000"/>
                </a:solidFill>
              </a:rPr>
              <a:t>r</a:t>
            </a:r>
            <a:r>
              <a:rPr lang="en-US" sz="1400" b="1" baseline="-25000" dirty="0" err="1">
                <a:solidFill>
                  <a:srgbClr val="C00000"/>
                </a:solidFill>
              </a:rPr>
              <a:t>i</a:t>
            </a:r>
            <a:endParaRPr lang="en-US" sz="1400" b="1" baseline="-25000" dirty="0">
              <a:solidFill>
                <a:srgbClr val="C00000"/>
              </a:solidFill>
            </a:endParaRPr>
          </a:p>
        </p:txBody>
      </p:sp>
      <p:pic>
        <p:nvPicPr>
          <p:cNvPr id="6" name="Immagine 5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C54869D0-79F8-71C7-4F4F-EC5182770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1785" y="721735"/>
            <a:ext cx="1021816" cy="989058"/>
          </a:xfrm>
          <a:prstGeom prst="rect">
            <a:avLst/>
          </a:prstGeom>
        </p:spPr>
      </p:pic>
      <p:pic>
        <p:nvPicPr>
          <p:cNvPr id="8" name="Immagine 7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A8DE5FFD-9C45-39A5-93C8-3FFA6B668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9323" y="842379"/>
            <a:ext cx="1021816" cy="989058"/>
          </a:xfrm>
          <a:prstGeom prst="rect">
            <a:avLst/>
          </a:prstGeom>
        </p:spPr>
      </p:pic>
      <p:pic>
        <p:nvPicPr>
          <p:cNvPr id="10" name="Immagine 9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4193B4D1-1E0B-63FA-8104-026CE3B67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411" y="948332"/>
            <a:ext cx="1021816" cy="989058"/>
          </a:xfrm>
          <a:prstGeom prst="rect">
            <a:avLst/>
          </a:prstGeom>
        </p:spPr>
      </p:pic>
      <p:pic>
        <p:nvPicPr>
          <p:cNvPr id="34" name="Picture 24">
            <a:extLst>
              <a:ext uri="{FF2B5EF4-FFF2-40B4-BE49-F238E27FC236}">
                <a16:creationId xmlns:a16="http://schemas.microsoft.com/office/drawing/2014/main" id="{E8E2871E-B86C-F142-2FE3-AE01DF6CA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9945">
            <a:off x="589408" y="3631301"/>
            <a:ext cx="1208884" cy="702360"/>
          </a:xfrm>
          <a:prstGeom prst="rect">
            <a:avLst/>
          </a:prstGeom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2CFCB95C-6699-25AB-967E-77D8411E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173" y="4442974"/>
            <a:ext cx="6036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Kraan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AC et al.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Localization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of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anatomical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changes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in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patients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during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proton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therapy with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 monitoring: A voxel-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based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morphometry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approach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exploiting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Monte Carlo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simulations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Med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Phys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. 2022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442269-99E9-17A1-9E0B-663AAE6CC10C}"/>
              </a:ext>
            </a:extLst>
          </p:cNvPr>
          <p:cNvSpPr txBox="1"/>
          <p:nvPr/>
        </p:nvSpPr>
        <p:spPr>
          <a:xfrm>
            <a:off x="4509780" y="895113"/>
            <a:ext cx="4424391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positrons are simulated x1000 to increase the statistics by a factor 100 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Random selection of simulated events (probability 0.01±20%) to get 500 datasets (list-mode coincidences file) with a statistics comparable to experimental data</a:t>
            </a:r>
            <a:endParaRPr lang="en-US" sz="13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Reference intensity distributions are obtained for each voxel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Statistical comparison of each voxel value with the reference intensity distribution           </a:t>
            </a:r>
            <a:r>
              <a:rPr lang="en-US" sz="1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p-value</a:t>
            </a:r>
          </a:p>
          <a:p>
            <a:pPr marL="180000" indent="-180000" algn="just" eaLnBrk="1" hangingPunct="1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Two tailed hypothesis test with significance level α = 0.01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2A61CEC-2C7E-A7C6-11B8-F7AF73BFD1FB}"/>
              </a:ext>
            </a:extLst>
          </p:cNvPr>
          <p:cNvCxnSpPr>
            <a:cxnSpLocks/>
          </p:cNvCxnSpPr>
          <p:nvPr/>
        </p:nvCxnSpPr>
        <p:spPr>
          <a:xfrm>
            <a:off x="6944815" y="2640801"/>
            <a:ext cx="250401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id="{C6A46FEE-1320-6743-AFD9-037863D004D8}"/>
              </a:ext>
            </a:extLst>
          </p:cNvPr>
          <p:cNvSpPr txBox="1"/>
          <p:nvPr/>
        </p:nvSpPr>
        <p:spPr>
          <a:xfrm>
            <a:off x="5401938" y="3766029"/>
            <a:ext cx="26778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cs typeface="Calibri"/>
              </a:rPr>
              <a:t>r</a:t>
            </a:r>
            <a:r>
              <a:rPr lang="en-US" sz="1400" baseline="-25000" dirty="0" err="1">
                <a:cs typeface="Calibri"/>
              </a:rPr>
              <a:t>i</a:t>
            </a:r>
            <a:r>
              <a:rPr lang="en-US" sz="1400" dirty="0">
                <a:cs typeface="Calibri"/>
              </a:rPr>
              <a:t> = number of images in the tail [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dirty="0">
                <a:cs typeface="Calibri"/>
              </a:rPr>
              <a:t>&gt; &lt;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/>
              </a:rPr>
              <a:t>&gt; or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  <a:t>&gt;</a:t>
            </a:r>
            <a:r>
              <a:rPr lang="en-US" sz="1400" dirty="0">
                <a:cs typeface="Calibri"/>
              </a:rPr>
              <a:t> &lt;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cs typeface="Calibri"/>
              </a:rPr>
              <a:t>&gt;] </a:t>
            </a:r>
          </a:p>
          <a:p>
            <a:r>
              <a:rPr lang="en-US" sz="1400" dirty="0">
                <a:cs typeface="Calibri"/>
              </a:rPr>
              <a:t>N = 500</a:t>
            </a:r>
            <a:endParaRPr lang="en-US" sz="1400" dirty="0"/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DF500002-3E79-CCF1-6FED-55B4BEC9731B}"/>
              </a:ext>
            </a:extLst>
          </p:cNvPr>
          <p:cNvSpPr txBox="1"/>
          <p:nvPr/>
        </p:nvSpPr>
        <p:spPr>
          <a:xfrm>
            <a:off x="2371080" y="3325305"/>
            <a:ext cx="73065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&lt;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5" name="TextBox 32">
            <a:extLst>
              <a:ext uri="{FF2B5EF4-FFF2-40B4-BE49-F238E27FC236}">
                <a16:creationId xmlns:a16="http://schemas.microsoft.com/office/drawing/2014/main" id="{32552278-AA8E-EB4C-EFC3-93F9E3F33F05}"/>
              </a:ext>
            </a:extLst>
          </p:cNvPr>
          <p:cNvSpPr txBox="1"/>
          <p:nvPr/>
        </p:nvSpPr>
        <p:spPr>
          <a:xfrm>
            <a:off x="2139028" y="3340476"/>
            <a:ext cx="49109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-25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b="1" baseline="30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</a:t>
            </a:r>
            <a:endParaRPr lang="en-US" sz="1400" b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0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14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050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clinical trial</a:t>
            </a:r>
          </a:p>
        </p:txBody>
      </p:sp>
      <p:pic>
        <p:nvPicPr>
          <p:cNvPr id="2" name="Google Shape;160;p18">
            <a:extLst>
              <a:ext uri="{FF2B5EF4-FFF2-40B4-BE49-F238E27FC236}">
                <a16:creationId xmlns:a16="http://schemas.microsoft.com/office/drawing/2014/main" id="{5FEC1061-9BF7-7C8B-505C-2CEA6FEF4D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883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3">
            <a:extLst>
              <a:ext uri="{FF2B5EF4-FFF2-40B4-BE49-F238E27FC236}">
                <a16:creationId xmlns:a16="http://schemas.microsoft.com/office/drawing/2014/main" id="{43CD5B9A-EE6B-8D96-DD35-16398DE4822A}"/>
              </a:ext>
            </a:extLst>
          </p:cNvPr>
          <p:cNvSpPr txBox="1">
            <a:spLocks/>
          </p:cNvSpPr>
          <p:nvPr/>
        </p:nvSpPr>
        <p:spPr>
          <a:xfrm>
            <a:off x="1352259" y="43727"/>
            <a:ext cx="3156683" cy="623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3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GB" sz="2800" b="1" dirty="0"/>
              <a:t>The</a:t>
            </a:r>
          </a:p>
        </p:txBody>
      </p:sp>
      <p:sp>
        <p:nvSpPr>
          <p:cNvPr id="9" name="CasellaDiTesto 25">
            <a:extLst>
              <a:ext uri="{FF2B5EF4-FFF2-40B4-BE49-F238E27FC236}">
                <a16:creationId xmlns:a16="http://schemas.microsoft.com/office/drawing/2014/main" id="{DECB9CCE-7878-2F7F-3AB7-16C1523256EE}"/>
              </a:ext>
            </a:extLst>
          </p:cNvPr>
          <p:cNvSpPr txBox="1"/>
          <p:nvPr/>
        </p:nvSpPr>
        <p:spPr>
          <a:xfrm>
            <a:off x="741307" y="1151586"/>
            <a:ext cx="21094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Grandview Display" panose="020B0502040204020203" pitchFamily="34" charset="0"/>
                <a:ea typeface="Merriweather"/>
                <a:cs typeface="Merriweather"/>
                <a:sym typeface="Merriweather"/>
              </a:rPr>
              <a:t>Planning CT</a:t>
            </a:r>
            <a:endParaRPr lang="en-GB" b="1" dirty="0">
              <a:solidFill>
                <a:srgbClr val="C0000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11" name="CasellaDiTesto 27">
            <a:extLst>
              <a:ext uri="{FF2B5EF4-FFF2-40B4-BE49-F238E27FC236}">
                <a16:creationId xmlns:a16="http://schemas.microsoft.com/office/drawing/2014/main" id="{A009F09D-22C1-51F9-F18B-D98FC46FED2F}"/>
              </a:ext>
            </a:extLst>
          </p:cNvPr>
          <p:cNvSpPr txBox="1"/>
          <p:nvPr/>
        </p:nvSpPr>
        <p:spPr>
          <a:xfrm>
            <a:off x="2647211" y="1151586"/>
            <a:ext cx="21094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Grandview Display" panose="020B0502040204020203" pitchFamily="34" charset="0"/>
                <a:ea typeface="Merriweather"/>
                <a:cs typeface="Merriweather"/>
                <a:sym typeface="Merriweather"/>
              </a:rPr>
              <a:t>Control CT</a:t>
            </a:r>
            <a:endParaRPr lang="en-GB" b="1" dirty="0">
              <a:solidFill>
                <a:srgbClr val="C0000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12" name="Google Shape;391;p28">
            <a:extLst>
              <a:ext uri="{FF2B5EF4-FFF2-40B4-BE49-F238E27FC236}">
                <a16:creationId xmlns:a16="http://schemas.microsoft.com/office/drawing/2014/main" id="{208A987B-B401-B68C-CE18-BD62EBC4F352}"/>
              </a:ext>
            </a:extLst>
          </p:cNvPr>
          <p:cNvSpPr txBox="1"/>
          <p:nvPr/>
        </p:nvSpPr>
        <p:spPr>
          <a:xfrm>
            <a:off x="1010411" y="734933"/>
            <a:ext cx="247643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randview Display" panose="020B0502040204020203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Patient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randview Display" panose="020B0502040204020203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008C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907290-3CF8-81A2-0256-54F71BF23699}"/>
              </a:ext>
            </a:extLst>
          </p:cNvPr>
          <p:cNvSpPr txBox="1"/>
          <p:nvPr/>
        </p:nvSpPr>
        <p:spPr>
          <a:xfrm>
            <a:off x="263758" y="3185350"/>
            <a:ext cx="4706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PZ008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ACC, 16 (64 </a:t>
            </a:r>
            <a:r>
              <a:rPr lang="en-US" sz="1400" dirty="0" err="1">
                <a:cs typeface="Calibri"/>
              </a:rPr>
              <a:t>Gy</a:t>
            </a:r>
            <a:r>
              <a:rPr lang="en-US" sz="1400" dirty="0">
                <a:cs typeface="Calibri"/>
              </a:rPr>
              <a:t>(RBE)) fractions, 4 </a:t>
            </a:r>
            <a:r>
              <a:rPr lang="en-US" sz="1400" dirty="0" err="1">
                <a:cs typeface="Calibri"/>
              </a:rPr>
              <a:t>Gy</a:t>
            </a:r>
            <a:r>
              <a:rPr lang="en-US" sz="1400" dirty="0">
                <a:cs typeface="Calibri"/>
              </a:rPr>
              <a:t>(RBE) per fraction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Monitored beam fields: 270° - 320° - 15°</a:t>
            </a:r>
          </a:p>
          <a:p>
            <a:r>
              <a:rPr lang="en-US" sz="1400" dirty="0">
                <a:cs typeface="Calibri"/>
              </a:rPr>
              <a:t>Control CT after 7 fractions         </a:t>
            </a:r>
            <a:r>
              <a:rPr lang="en-US" sz="1400" b="1" dirty="0">
                <a:cs typeface="Calibri"/>
              </a:rPr>
              <a:t>no replanning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42C1197-4FA2-FD99-D06B-11C0E43DB337}"/>
              </a:ext>
            </a:extLst>
          </p:cNvPr>
          <p:cNvCxnSpPr>
            <a:cxnSpLocks/>
          </p:cNvCxnSpPr>
          <p:nvPr/>
        </p:nvCxnSpPr>
        <p:spPr>
          <a:xfrm>
            <a:off x="2371049" y="3996634"/>
            <a:ext cx="250401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Immagine che contiene Imaging medicale, radiologia, cerchio, schermata&#10;&#10;Descrizione generata automaticamente">
            <a:extLst>
              <a:ext uri="{FF2B5EF4-FFF2-40B4-BE49-F238E27FC236}">
                <a16:creationId xmlns:a16="http://schemas.microsoft.com/office/drawing/2014/main" id="{599D3096-2EEF-D77A-5C52-454EF4035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3" y="1449395"/>
            <a:ext cx="1692714" cy="1685208"/>
          </a:xfrm>
          <a:prstGeom prst="rect">
            <a:avLst/>
          </a:prstGeom>
        </p:spPr>
      </p:pic>
      <p:pic>
        <p:nvPicPr>
          <p:cNvPr id="21" name="Immagine 20" descr="Immagine che contiene Imaging medicale, radiologia, cerchio, schermata&#10;&#10;Descrizione generata automaticamente">
            <a:extLst>
              <a:ext uri="{FF2B5EF4-FFF2-40B4-BE49-F238E27FC236}">
                <a16:creationId xmlns:a16="http://schemas.microsoft.com/office/drawing/2014/main" id="{E9817CC1-082F-09B6-86E9-19FBA0950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3237" y="1449395"/>
            <a:ext cx="1692714" cy="1685208"/>
          </a:xfrm>
          <a:prstGeom prst="rect">
            <a:avLst/>
          </a:prstGeom>
        </p:spPr>
      </p:pic>
      <p:pic>
        <p:nvPicPr>
          <p:cNvPr id="3" name="Immagine 18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BE980BE5-1242-A1AA-50B2-CE49673D7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940" y="1446897"/>
            <a:ext cx="1925474" cy="1659517"/>
          </a:xfrm>
          <a:prstGeom prst="rect">
            <a:avLst/>
          </a:prstGeom>
        </p:spPr>
      </p:pic>
      <p:pic>
        <p:nvPicPr>
          <p:cNvPr id="7" name="Immagine 21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E749EA9A-C768-0BA8-363F-C7CBD5646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271" y="1449395"/>
            <a:ext cx="1925475" cy="1659308"/>
          </a:xfrm>
          <a:prstGeom prst="rect">
            <a:avLst/>
          </a:prstGeom>
        </p:spPr>
      </p:pic>
      <p:sp>
        <p:nvSpPr>
          <p:cNvPr id="14" name="CasellaDiTesto 25">
            <a:extLst>
              <a:ext uri="{FF2B5EF4-FFF2-40B4-BE49-F238E27FC236}">
                <a16:creationId xmlns:a16="http://schemas.microsoft.com/office/drawing/2014/main" id="{1BF39E0F-ED81-FA7F-F6A2-A4A89C6FE281}"/>
              </a:ext>
            </a:extLst>
          </p:cNvPr>
          <p:cNvSpPr txBox="1"/>
          <p:nvPr/>
        </p:nvSpPr>
        <p:spPr>
          <a:xfrm>
            <a:off x="5035869" y="1151586"/>
            <a:ext cx="21094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Grandview Display" panose="020B0502040204020203" pitchFamily="34" charset="0"/>
                <a:ea typeface="Merriweather"/>
                <a:cs typeface="Merriweather"/>
                <a:sym typeface="Merriweather"/>
              </a:rPr>
              <a:t>Planning CT</a:t>
            </a:r>
            <a:endParaRPr lang="en-GB" b="1" dirty="0">
              <a:solidFill>
                <a:srgbClr val="C0000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15" name="CasellaDiTesto 27">
            <a:extLst>
              <a:ext uri="{FF2B5EF4-FFF2-40B4-BE49-F238E27FC236}">
                <a16:creationId xmlns:a16="http://schemas.microsoft.com/office/drawing/2014/main" id="{17173218-353E-E5ED-82EC-A71EEDCC30EA}"/>
              </a:ext>
            </a:extLst>
          </p:cNvPr>
          <p:cNvSpPr txBox="1"/>
          <p:nvPr/>
        </p:nvSpPr>
        <p:spPr>
          <a:xfrm>
            <a:off x="7162494" y="1151586"/>
            <a:ext cx="21094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Grandview Display" panose="020B0502040204020203" pitchFamily="34" charset="0"/>
                <a:ea typeface="Merriweather"/>
                <a:cs typeface="Merriweather"/>
                <a:sym typeface="Merriweather"/>
              </a:rPr>
              <a:t>Control CT</a:t>
            </a:r>
            <a:endParaRPr lang="en-GB" b="1" dirty="0">
              <a:solidFill>
                <a:srgbClr val="C00000"/>
              </a:solidFill>
              <a:latin typeface="Grandview Display" panose="020B0502040204020203" pitchFamily="34" charset="0"/>
            </a:endParaRPr>
          </a:p>
        </p:txBody>
      </p:sp>
      <p:sp>
        <p:nvSpPr>
          <p:cNvPr id="18" name="Google Shape;391;p28">
            <a:extLst>
              <a:ext uri="{FF2B5EF4-FFF2-40B4-BE49-F238E27FC236}">
                <a16:creationId xmlns:a16="http://schemas.microsoft.com/office/drawing/2014/main" id="{2BDFF289-8763-429B-92B8-ED0C855E0D46}"/>
              </a:ext>
            </a:extLst>
          </p:cNvPr>
          <p:cNvSpPr txBox="1"/>
          <p:nvPr/>
        </p:nvSpPr>
        <p:spPr>
          <a:xfrm>
            <a:off x="5399569" y="734933"/>
            <a:ext cx="247643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randview Display" panose="020B0502040204020203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Patient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randview Display" panose="020B0502040204020203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 006C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C01443C-BC56-8C00-6D99-869B5EB2003E}"/>
              </a:ext>
            </a:extLst>
          </p:cNvPr>
          <p:cNvSpPr txBox="1"/>
          <p:nvPr/>
        </p:nvSpPr>
        <p:spPr>
          <a:xfrm>
            <a:off x="4558320" y="3185350"/>
            <a:ext cx="47060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dirty="0">
                <a:cs typeface="Calibri"/>
              </a:rPr>
              <a:t>PZ006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ITAC, 10 (41 </a:t>
            </a:r>
            <a:r>
              <a:rPr lang="en-US" sz="1400" dirty="0" err="1">
                <a:cs typeface="Calibri"/>
              </a:rPr>
              <a:t>Gy</a:t>
            </a:r>
            <a:r>
              <a:rPr lang="en-US" sz="1400" dirty="0">
                <a:cs typeface="Calibri"/>
              </a:rPr>
              <a:t>(RBE))+6 fractions, 4.1 </a:t>
            </a:r>
            <a:r>
              <a:rPr lang="en-US" sz="1400" dirty="0" err="1">
                <a:cs typeface="Calibri"/>
              </a:rPr>
              <a:t>Gy</a:t>
            </a:r>
            <a:r>
              <a:rPr lang="en-US" sz="1400" dirty="0">
                <a:cs typeface="Calibri"/>
              </a:rPr>
              <a:t>(RBE) per fraction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Monitored beam fields: 270° - 195° - 15°</a:t>
            </a:r>
          </a:p>
          <a:p>
            <a:r>
              <a:rPr lang="en-US" sz="1400" dirty="0">
                <a:cs typeface="Calibri"/>
              </a:rPr>
              <a:t>Control CT after 7 fractions         </a:t>
            </a:r>
            <a:r>
              <a:rPr lang="en-US" sz="1400" b="1" dirty="0">
                <a:cs typeface="Calibri"/>
              </a:rPr>
              <a:t>replanning</a:t>
            </a: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6C38496-0FC5-5D05-1E38-E06663580CC2}"/>
              </a:ext>
            </a:extLst>
          </p:cNvPr>
          <p:cNvCxnSpPr>
            <a:cxnSpLocks/>
          </p:cNvCxnSpPr>
          <p:nvPr/>
        </p:nvCxnSpPr>
        <p:spPr>
          <a:xfrm>
            <a:off x="6672432" y="3996634"/>
            <a:ext cx="250401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60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15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008C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Immagine 11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A78A033F-DBB5-9330-841C-BB4205EA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83" y="1618376"/>
            <a:ext cx="1736192" cy="1728492"/>
          </a:xfrm>
          <a:prstGeom prst="rect">
            <a:avLst/>
          </a:prstGeom>
        </p:spPr>
      </p:pic>
      <p:pic>
        <p:nvPicPr>
          <p:cNvPr id="14" name="Immagine 13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944BC03B-C7EC-205F-4413-0AC98478F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46" y="1618376"/>
            <a:ext cx="1736192" cy="172849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Immagine 1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74BCBFE5-34E7-CC62-6D41-B812BF66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6" y="1836228"/>
            <a:ext cx="1736192" cy="1728492"/>
          </a:xfrm>
          <a:prstGeom prst="rect">
            <a:avLst/>
          </a:prstGeom>
        </p:spPr>
      </p:pic>
      <p:pic>
        <p:nvPicPr>
          <p:cNvPr id="3" name="Immagine 2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E4F39E67-FE82-BFF4-ACCA-4E6DB7396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2086896"/>
            <a:ext cx="1736192" cy="1728492"/>
          </a:xfrm>
          <a:prstGeom prst="rect">
            <a:avLst/>
          </a:prstGeom>
        </p:spPr>
      </p:pic>
      <p:sp>
        <p:nvSpPr>
          <p:cNvPr id="23" name="Google Shape;378;p27">
            <a:extLst>
              <a:ext uri="{FF2B5EF4-FFF2-40B4-BE49-F238E27FC236}">
                <a16:creationId xmlns:a16="http://schemas.microsoft.com/office/drawing/2014/main" id="{20E61761-68AB-2AB0-A2FE-0BF73CC0D0F2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4" name="Google Shape;373;p27">
            <a:extLst>
              <a:ext uri="{FF2B5EF4-FFF2-40B4-BE49-F238E27FC236}">
                <a16:creationId xmlns:a16="http://schemas.microsoft.com/office/drawing/2014/main" id="{3B59EE33-6091-427A-2F20-0DCF3F0AC485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375;p27">
            <a:extLst>
              <a:ext uri="{FF2B5EF4-FFF2-40B4-BE49-F238E27FC236}">
                <a16:creationId xmlns:a16="http://schemas.microsoft.com/office/drawing/2014/main" id="{6108805D-69A0-3ED2-CAEB-2712D14EC47B}"/>
              </a:ext>
            </a:extLst>
          </p:cNvPr>
          <p:cNvSpPr txBox="1"/>
          <p:nvPr/>
        </p:nvSpPr>
        <p:spPr>
          <a:xfrm>
            <a:off x="1598062" y="2867865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376;p27">
            <a:extLst>
              <a:ext uri="{FF2B5EF4-FFF2-40B4-BE49-F238E27FC236}">
                <a16:creationId xmlns:a16="http://schemas.microsoft.com/office/drawing/2014/main" id="{8610415C-ECFF-4565-EB23-6A05BF2E64D0}"/>
              </a:ext>
            </a:extLst>
          </p:cNvPr>
          <p:cNvSpPr/>
          <p:nvPr/>
        </p:nvSpPr>
        <p:spPr>
          <a:xfrm rot="12177757">
            <a:off x="1597505" y="3222768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7" name="Google Shape;373;p27">
            <a:extLst>
              <a:ext uri="{FF2B5EF4-FFF2-40B4-BE49-F238E27FC236}">
                <a16:creationId xmlns:a16="http://schemas.microsoft.com/office/drawing/2014/main" id="{25670C44-8290-6EC7-5F9E-3A7EA29A6D54}"/>
              </a:ext>
            </a:extLst>
          </p:cNvPr>
          <p:cNvSpPr txBox="1"/>
          <p:nvPr/>
        </p:nvSpPr>
        <p:spPr>
          <a:xfrm>
            <a:off x="1581151" y="2301913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378;p27">
            <a:extLst>
              <a:ext uri="{FF2B5EF4-FFF2-40B4-BE49-F238E27FC236}">
                <a16:creationId xmlns:a16="http://schemas.microsoft.com/office/drawing/2014/main" id="{F42F386A-C0FD-E7B0-F476-042883EECDFC}"/>
              </a:ext>
            </a:extLst>
          </p:cNvPr>
          <p:cNvSpPr/>
          <p:nvPr/>
        </p:nvSpPr>
        <p:spPr>
          <a:xfrm rot="9128620">
            <a:off x="1618888" y="2674190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420698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15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008C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34DA2B-F069-DFC0-13DF-ABAE50923DA1}"/>
              </a:ext>
            </a:extLst>
          </p:cNvPr>
          <p:cNvSpPr txBox="1"/>
          <p:nvPr/>
        </p:nvSpPr>
        <p:spPr>
          <a:xfrm>
            <a:off x="6277614" y="703785"/>
            <a:ext cx="223632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b="1" i="1" dirty="0">
                <a:solidFill>
                  <a:srgbClr val="00B050"/>
                </a:solidFill>
                <a:latin typeface="+mj-lt"/>
              </a:rPr>
              <a:t>p-</a:t>
            </a:r>
            <a:r>
              <a:rPr lang="en-GB" sz="1600" b="1" dirty="0">
                <a:solidFill>
                  <a:srgbClr val="00B050"/>
                </a:solidFill>
                <a:latin typeface="+mj-lt"/>
              </a:rPr>
              <a:t>value map </a:t>
            </a:r>
          </a:p>
          <a:p>
            <a:pPr algn="ctr"/>
            <a:r>
              <a:rPr lang="en-GB" sz="1600" b="1" dirty="0">
                <a:solidFill>
                  <a:srgbClr val="00B050"/>
                </a:solidFill>
                <a:latin typeface="+mj-lt"/>
              </a:rPr>
              <a:t>significance level </a:t>
            </a:r>
            <a:r>
              <a:rPr lang="el-GR" sz="1600" b="1" dirty="0">
                <a:solidFill>
                  <a:srgbClr val="00B050"/>
                </a:solidFill>
                <a:latin typeface="+mj-lt"/>
              </a:rPr>
              <a:t>α</a:t>
            </a:r>
            <a:r>
              <a:rPr lang="it-IT" sz="1600" b="1" dirty="0">
                <a:solidFill>
                  <a:srgbClr val="00B050"/>
                </a:solidFill>
                <a:latin typeface="+mj-lt"/>
              </a:rPr>
              <a:t>=0.01</a:t>
            </a:r>
            <a:endParaRPr lang="en-GB" sz="1600" b="1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2" name="Immagine 11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A78A033F-DBB5-9330-841C-BB4205EAC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83" y="1618376"/>
            <a:ext cx="1736192" cy="1728492"/>
          </a:xfrm>
          <a:prstGeom prst="rect">
            <a:avLst/>
          </a:prstGeom>
        </p:spPr>
      </p:pic>
      <p:pic>
        <p:nvPicPr>
          <p:cNvPr id="14" name="Immagine 13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944BC03B-C7EC-205F-4413-0AC98478F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46" y="1618376"/>
            <a:ext cx="1736192" cy="172849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FBD3A10-AB9B-B78E-2EFE-FE635C5FDC65}"/>
              </a:ext>
            </a:extLst>
          </p:cNvPr>
          <p:cNvSpPr txBox="1"/>
          <p:nvPr/>
        </p:nvSpPr>
        <p:spPr>
          <a:xfrm>
            <a:off x="6375521" y="1203427"/>
            <a:ext cx="209900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 vs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6C51A78-A990-FE48-D0DB-DC815171E7E4}"/>
              </a:ext>
            </a:extLst>
          </p:cNvPr>
          <p:cNvSpPr txBox="1"/>
          <p:nvPr/>
        </p:nvSpPr>
        <p:spPr>
          <a:xfrm>
            <a:off x="6239780" y="3689911"/>
            <a:ext cx="2971395" cy="63094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50000"/>
              </a:lnSpc>
              <a:buClr>
                <a:srgbClr val="00008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l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ess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  <a:p>
            <a:pPr marL="180000" indent="-180000" algn="just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m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ore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6A01D269-8EDD-2032-B140-03660C981F64}"/>
              </a:ext>
            </a:extLst>
          </p:cNvPr>
          <p:cNvSpPr/>
          <p:nvPr/>
        </p:nvSpPr>
        <p:spPr>
          <a:xfrm>
            <a:off x="5502173" y="2284152"/>
            <a:ext cx="475283" cy="68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Immagine 1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74BCBFE5-34E7-CC62-6D41-B812BF66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6" y="1836228"/>
            <a:ext cx="1736192" cy="1728492"/>
          </a:xfrm>
          <a:prstGeom prst="rect">
            <a:avLst/>
          </a:prstGeom>
        </p:spPr>
      </p:pic>
      <p:pic>
        <p:nvPicPr>
          <p:cNvPr id="3" name="Immagine 2" descr="Immagine che contiene schermata, pianeta, astronomia&#10;&#10;Descrizione generata automaticamente">
            <a:extLst>
              <a:ext uri="{FF2B5EF4-FFF2-40B4-BE49-F238E27FC236}">
                <a16:creationId xmlns:a16="http://schemas.microsoft.com/office/drawing/2014/main" id="{E4F39E67-FE82-BFF4-ACCA-4E6DB7396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2086896"/>
            <a:ext cx="1736192" cy="172849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F8EE7-F5CF-DCF4-D6B3-50917CF4D9D0}"/>
              </a:ext>
            </a:extLst>
          </p:cNvPr>
          <p:cNvSpPr txBox="1"/>
          <p:nvPr/>
        </p:nvSpPr>
        <p:spPr>
          <a:xfrm>
            <a:off x="5428655" y="1931746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chemeClr val="tx1"/>
                </a:solidFill>
                <a:latin typeface="+mn-lt"/>
                <a:sym typeface="Merriweather"/>
              </a:rPr>
              <a:t>VBM 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" name="Immagine 19" descr="Immagine che contiene Imaging medicale, radiologia, radiografia, Radiografia medica&#10;&#10;Descrizione generata automaticamente">
            <a:extLst>
              <a:ext uri="{FF2B5EF4-FFF2-40B4-BE49-F238E27FC236}">
                <a16:creationId xmlns:a16="http://schemas.microsoft.com/office/drawing/2014/main" id="{9EDA707B-6FF2-15E3-34E5-F5D5CF630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31" y="1499919"/>
            <a:ext cx="2236329" cy="222641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97CCFC-7D15-B5AF-E39D-A402B74FB178}"/>
              </a:ext>
            </a:extLst>
          </p:cNvPr>
          <p:cNvSpPr txBox="1"/>
          <p:nvPr/>
        </p:nvSpPr>
        <p:spPr>
          <a:xfrm>
            <a:off x="7956313" y="3167669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rgbClr val="FF0000"/>
                </a:solidFill>
                <a:latin typeface="+mn-lt"/>
                <a:sym typeface="Merriweather"/>
              </a:rPr>
              <a:t>CTV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2" name="Google Shape;518;p32">
            <a:extLst>
              <a:ext uri="{FF2B5EF4-FFF2-40B4-BE49-F238E27FC236}">
                <a16:creationId xmlns:a16="http://schemas.microsoft.com/office/drawing/2014/main" id="{E45A137C-39BA-430B-DD96-B260CBE5CC28}"/>
              </a:ext>
            </a:extLst>
          </p:cNvPr>
          <p:cNvCxnSpPr>
            <a:cxnSpLocks/>
          </p:cNvCxnSpPr>
          <p:nvPr/>
        </p:nvCxnSpPr>
        <p:spPr>
          <a:xfrm>
            <a:off x="7676716" y="2802450"/>
            <a:ext cx="472365" cy="38844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378;p27">
            <a:extLst>
              <a:ext uri="{FF2B5EF4-FFF2-40B4-BE49-F238E27FC236}">
                <a16:creationId xmlns:a16="http://schemas.microsoft.com/office/drawing/2014/main" id="{20E61761-68AB-2AB0-A2FE-0BF73CC0D0F2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4" name="Google Shape;373;p27">
            <a:extLst>
              <a:ext uri="{FF2B5EF4-FFF2-40B4-BE49-F238E27FC236}">
                <a16:creationId xmlns:a16="http://schemas.microsoft.com/office/drawing/2014/main" id="{3B59EE33-6091-427A-2F20-0DCF3F0AC485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375;p27">
            <a:extLst>
              <a:ext uri="{FF2B5EF4-FFF2-40B4-BE49-F238E27FC236}">
                <a16:creationId xmlns:a16="http://schemas.microsoft.com/office/drawing/2014/main" id="{6108805D-69A0-3ED2-CAEB-2712D14EC47B}"/>
              </a:ext>
            </a:extLst>
          </p:cNvPr>
          <p:cNvSpPr txBox="1"/>
          <p:nvPr/>
        </p:nvSpPr>
        <p:spPr>
          <a:xfrm>
            <a:off x="1598062" y="2867865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376;p27">
            <a:extLst>
              <a:ext uri="{FF2B5EF4-FFF2-40B4-BE49-F238E27FC236}">
                <a16:creationId xmlns:a16="http://schemas.microsoft.com/office/drawing/2014/main" id="{8610415C-ECFF-4565-EB23-6A05BF2E64D0}"/>
              </a:ext>
            </a:extLst>
          </p:cNvPr>
          <p:cNvSpPr/>
          <p:nvPr/>
        </p:nvSpPr>
        <p:spPr>
          <a:xfrm rot="12177757">
            <a:off x="1597505" y="3222768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7" name="Google Shape;373;p27">
            <a:extLst>
              <a:ext uri="{FF2B5EF4-FFF2-40B4-BE49-F238E27FC236}">
                <a16:creationId xmlns:a16="http://schemas.microsoft.com/office/drawing/2014/main" id="{25670C44-8290-6EC7-5F9E-3A7EA29A6D54}"/>
              </a:ext>
            </a:extLst>
          </p:cNvPr>
          <p:cNvSpPr txBox="1"/>
          <p:nvPr/>
        </p:nvSpPr>
        <p:spPr>
          <a:xfrm>
            <a:off x="1581151" y="2301913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oogle Shape;378;p27">
            <a:extLst>
              <a:ext uri="{FF2B5EF4-FFF2-40B4-BE49-F238E27FC236}">
                <a16:creationId xmlns:a16="http://schemas.microsoft.com/office/drawing/2014/main" id="{F42F386A-C0FD-E7B0-F476-042883EECDFC}"/>
              </a:ext>
            </a:extLst>
          </p:cNvPr>
          <p:cNvSpPr/>
          <p:nvPr/>
        </p:nvSpPr>
        <p:spPr>
          <a:xfrm rot="9128620">
            <a:off x="1618888" y="2674190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2880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306AB2C6-07DC-A188-21E2-E795B3A4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83" y="1618376"/>
            <a:ext cx="1735697" cy="1728000"/>
          </a:xfrm>
          <a:prstGeom prst="rect">
            <a:avLst/>
          </a:prstGeom>
        </p:spPr>
      </p:pic>
      <p:pic>
        <p:nvPicPr>
          <p:cNvPr id="22" name="Immagine 21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1AD8B206-0255-3EB1-E5E4-4F5B90662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6" y="1836228"/>
            <a:ext cx="1735697" cy="1728000"/>
          </a:xfrm>
          <a:prstGeom prst="rect">
            <a:avLst/>
          </a:prstGeom>
        </p:spPr>
      </p:pic>
      <p:pic>
        <p:nvPicPr>
          <p:cNvPr id="20" name="Immagine 19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103462B8-DE54-1F2B-D13E-82011FE68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2086896"/>
            <a:ext cx="1735697" cy="1728000"/>
          </a:xfrm>
          <a:prstGeom prst="rect">
            <a:avLst/>
          </a:prstGeom>
        </p:spPr>
      </p:pic>
      <p:pic>
        <p:nvPicPr>
          <p:cNvPr id="21" name="Immagine 20" descr="Immagine che contiene schermata, sfera, arte&#10;&#10;Descrizione generata automaticamente">
            <a:extLst>
              <a:ext uri="{FF2B5EF4-FFF2-40B4-BE49-F238E27FC236}">
                <a16:creationId xmlns:a16="http://schemas.microsoft.com/office/drawing/2014/main" id="{9797F0F6-43CA-F2B3-BAA7-5C8720F2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46" y="1618376"/>
            <a:ext cx="1735697" cy="1728000"/>
          </a:xfrm>
          <a:prstGeom prst="rect">
            <a:avLst/>
          </a:prstGeom>
        </p:spPr>
      </p:pic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006C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Google Shape;378;p27">
            <a:extLst>
              <a:ext uri="{FF2B5EF4-FFF2-40B4-BE49-F238E27FC236}">
                <a16:creationId xmlns:a16="http://schemas.microsoft.com/office/drawing/2014/main" id="{C0B06507-9D26-8F74-65D5-D8EF043B29A4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0" name="Google Shape;373;p27">
            <a:extLst>
              <a:ext uri="{FF2B5EF4-FFF2-40B4-BE49-F238E27FC236}">
                <a16:creationId xmlns:a16="http://schemas.microsoft.com/office/drawing/2014/main" id="{A6D48818-F51E-DBA2-5865-E332C9B30093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375;p27">
            <a:extLst>
              <a:ext uri="{FF2B5EF4-FFF2-40B4-BE49-F238E27FC236}">
                <a16:creationId xmlns:a16="http://schemas.microsoft.com/office/drawing/2014/main" id="{547912E0-FF21-6349-AAD5-16107578097B}"/>
              </a:ext>
            </a:extLst>
          </p:cNvPr>
          <p:cNvSpPr txBox="1"/>
          <p:nvPr/>
        </p:nvSpPr>
        <p:spPr>
          <a:xfrm>
            <a:off x="492101" y="2357733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377;p27">
            <a:extLst>
              <a:ext uri="{FF2B5EF4-FFF2-40B4-BE49-F238E27FC236}">
                <a16:creationId xmlns:a16="http://schemas.microsoft.com/office/drawing/2014/main" id="{4CEF1EEB-ACE5-B7C2-217E-8A898D2ECB3C}"/>
              </a:ext>
            </a:extLst>
          </p:cNvPr>
          <p:cNvSpPr/>
          <p:nvPr/>
        </p:nvSpPr>
        <p:spPr>
          <a:xfrm rot="1803320">
            <a:off x="506794" y="2719840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7" name="Google Shape;376;p27">
            <a:extLst>
              <a:ext uri="{FF2B5EF4-FFF2-40B4-BE49-F238E27FC236}">
                <a16:creationId xmlns:a16="http://schemas.microsoft.com/office/drawing/2014/main" id="{1B3C17D1-6DE3-7DE4-9745-D4754002F3A3}"/>
              </a:ext>
            </a:extLst>
          </p:cNvPr>
          <p:cNvSpPr/>
          <p:nvPr/>
        </p:nvSpPr>
        <p:spPr>
          <a:xfrm rot="12177757">
            <a:off x="1538826" y="311524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8" name="Google Shape;375;p27">
            <a:extLst>
              <a:ext uri="{FF2B5EF4-FFF2-40B4-BE49-F238E27FC236}">
                <a16:creationId xmlns:a16="http://schemas.microsoft.com/office/drawing/2014/main" id="{FC82F543-6504-36FE-E3C1-E0980FAED978}"/>
              </a:ext>
            </a:extLst>
          </p:cNvPr>
          <p:cNvSpPr txBox="1"/>
          <p:nvPr/>
        </p:nvSpPr>
        <p:spPr>
          <a:xfrm>
            <a:off x="1539383" y="2760338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8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E73E60D-7776-9941-0D06-7848263FDF94}"/>
              </a:ext>
            </a:extLst>
          </p:cNvPr>
          <p:cNvSpPr/>
          <p:nvPr/>
        </p:nvSpPr>
        <p:spPr>
          <a:xfrm>
            <a:off x="4555258" y="3065524"/>
            <a:ext cx="4496580" cy="52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34" name="Google Shape;71;p14">
            <a:extLst>
              <a:ext uri="{FF2B5EF4-FFF2-40B4-BE49-F238E27FC236}">
                <a16:creationId xmlns:a16="http://schemas.microsoft.com/office/drawing/2014/main" id="{BDA1DBEC-9D70-8854-3CB7-B5672419A1A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AC311A8E-6E53-F791-F067-F1D1A6A0D610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95" name="Segnaposto numero diapositiva 4">
            <a:extLst>
              <a:ext uri="{FF2B5EF4-FFF2-40B4-BE49-F238E27FC236}">
                <a16:creationId xmlns:a16="http://schemas.microsoft.com/office/drawing/2014/main" id="{F15AAC38-5BEC-FEEB-4A60-015F0FF02BAF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3" name="Google Shape;93;p16">
            <a:extLst>
              <a:ext uri="{FF2B5EF4-FFF2-40B4-BE49-F238E27FC236}">
                <a16:creationId xmlns:a16="http://schemas.microsoft.com/office/drawing/2014/main" id="{D5718133-6E23-C693-2B16-0FF024412869}"/>
              </a:ext>
            </a:extLst>
          </p:cNvPr>
          <p:cNvSpPr/>
          <p:nvPr/>
        </p:nvSpPr>
        <p:spPr>
          <a:xfrm rot="16200000" flipH="1">
            <a:off x="1463275" y="2297773"/>
            <a:ext cx="642214" cy="1304564"/>
          </a:xfrm>
          <a:prstGeom prst="flowChartManualInpu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04;p16">
            <a:extLst>
              <a:ext uri="{FF2B5EF4-FFF2-40B4-BE49-F238E27FC236}">
                <a16:creationId xmlns:a16="http://schemas.microsoft.com/office/drawing/2014/main" id="{F069C0E7-0462-AA2D-9A07-7C3D7F635FCE}"/>
              </a:ext>
            </a:extLst>
          </p:cNvPr>
          <p:cNvSpPr/>
          <p:nvPr/>
        </p:nvSpPr>
        <p:spPr>
          <a:xfrm>
            <a:off x="3145155" y="3757300"/>
            <a:ext cx="1930410" cy="85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20.3 min)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10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19.3 s) 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15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O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2.0 min)</a:t>
            </a:r>
            <a:endParaRPr sz="14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13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N (T</a:t>
            </a:r>
            <a:r>
              <a:rPr lang="en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10.0 min)</a:t>
            </a:r>
            <a:endParaRPr sz="1400" b="0" i="0" u="none" strike="noStrike" cap="none" baseline="30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92B0827-11C2-13F0-C2F4-08804FC44156}"/>
              </a:ext>
            </a:extLst>
          </p:cNvPr>
          <p:cNvGrpSpPr/>
          <p:nvPr/>
        </p:nvGrpSpPr>
        <p:grpSpPr>
          <a:xfrm>
            <a:off x="938048" y="2898767"/>
            <a:ext cx="2288616" cy="1771540"/>
            <a:chOff x="4491757" y="472982"/>
            <a:chExt cx="4090585" cy="3079499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DC0C3725-294B-D335-2F84-136C5160D473}"/>
                </a:ext>
              </a:extLst>
            </p:cNvPr>
            <p:cNvGrpSpPr/>
            <p:nvPr/>
          </p:nvGrpSpPr>
          <p:grpSpPr>
            <a:xfrm>
              <a:off x="4491757" y="472982"/>
              <a:ext cx="4090585" cy="3079499"/>
              <a:chOff x="4715425" y="1344551"/>
              <a:chExt cx="4428576" cy="3559650"/>
            </a:xfrm>
          </p:grpSpPr>
          <p:pic>
            <p:nvPicPr>
              <p:cNvPr id="35" name="Google Shape;190;p21" descr="Screen shot 2016-03-04 at 3.07.32 PM.png">
                <a:extLst>
                  <a:ext uri="{FF2B5EF4-FFF2-40B4-BE49-F238E27FC236}">
                    <a16:creationId xmlns:a16="http://schemas.microsoft.com/office/drawing/2014/main" id="{DB26FCB2-705B-E755-D21C-8B3FCA0F35F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15425" y="1344551"/>
                <a:ext cx="4428576" cy="3559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" name="Google Shape;193;p21">
                <a:extLst>
                  <a:ext uri="{FF2B5EF4-FFF2-40B4-BE49-F238E27FC236}">
                    <a16:creationId xmlns:a16="http://schemas.microsoft.com/office/drawing/2014/main" id="{AA3FDC70-C3B5-4835-8148-0FA58B29573F}"/>
                  </a:ext>
                </a:extLst>
              </p:cNvPr>
              <p:cNvSpPr/>
              <p:nvPr/>
            </p:nvSpPr>
            <p:spPr>
              <a:xfrm>
                <a:off x="5736400" y="1843463"/>
                <a:ext cx="3199625" cy="2349952"/>
              </a:xfrm>
              <a:custGeom>
                <a:avLst/>
                <a:gdLst/>
                <a:ahLst/>
                <a:cxnLst/>
                <a:rect l="l" t="t" r="r" b="b"/>
                <a:pathLst>
                  <a:path w="127206" h="89545" extrusionOk="0">
                    <a:moveTo>
                      <a:pt x="0" y="89426"/>
                    </a:moveTo>
                    <a:cubicBezTo>
                      <a:pt x="1492" y="89236"/>
                      <a:pt x="5970" y="90315"/>
                      <a:pt x="8954" y="88283"/>
                    </a:cubicBezTo>
                    <a:cubicBezTo>
                      <a:pt x="11939" y="86251"/>
                      <a:pt x="14573" y="79742"/>
                      <a:pt x="17907" y="77234"/>
                    </a:cubicBezTo>
                    <a:cubicBezTo>
                      <a:pt x="21241" y="74726"/>
                      <a:pt x="23178" y="74028"/>
                      <a:pt x="28956" y="73234"/>
                    </a:cubicBezTo>
                    <a:cubicBezTo>
                      <a:pt x="34735" y="72440"/>
                      <a:pt x="45498" y="73107"/>
                      <a:pt x="52578" y="72472"/>
                    </a:cubicBezTo>
                    <a:cubicBezTo>
                      <a:pt x="59658" y="71837"/>
                      <a:pt x="66612" y="71869"/>
                      <a:pt x="71438" y="69424"/>
                    </a:cubicBezTo>
                    <a:cubicBezTo>
                      <a:pt x="76264" y="66979"/>
                      <a:pt x="78073" y="68947"/>
                      <a:pt x="81534" y="57803"/>
                    </a:cubicBezTo>
                    <a:cubicBezTo>
                      <a:pt x="84995" y="46659"/>
                      <a:pt x="89789" y="10178"/>
                      <a:pt x="92202" y="2558"/>
                    </a:cubicBezTo>
                    <a:cubicBezTo>
                      <a:pt x="94615" y="-5062"/>
                      <a:pt x="94869" y="6209"/>
                      <a:pt x="96012" y="12083"/>
                    </a:cubicBezTo>
                    <a:cubicBezTo>
                      <a:pt x="97155" y="17957"/>
                      <a:pt x="97822" y="27355"/>
                      <a:pt x="99060" y="37801"/>
                    </a:cubicBezTo>
                    <a:cubicBezTo>
                      <a:pt x="100298" y="48247"/>
                      <a:pt x="101537" y="67424"/>
                      <a:pt x="103442" y="74758"/>
                    </a:cubicBezTo>
                    <a:cubicBezTo>
                      <a:pt x="105347" y="82092"/>
                      <a:pt x="107506" y="80282"/>
                      <a:pt x="110490" y="81806"/>
                    </a:cubicBezTo>
                    <a:cubicBezTo>
                      <a:pt x="113475" y="83330"/>
                      <a:pt x="119603" y="82886"/>
                      <a:pt x="121349" y="83902"/>
                    </a:cubicBezTo>
                    <a:cubicBezTo>
                      <a:pt x="123095" y="84918"/>
                      <a:pt x="121540" y="87172"/>
                      <a:pt x="120968" y="87902"/>
                    </a:cubicBezTo>
                    <a:cubicBezTo>
                      <a:pt x="120397" y="88632"/>
                      <a:pt x="137192" y="88029"/>
                      <a:pt x="117920" y="88283"/>
                    </a:cubicBezTo>
                    <a:cubicBezTo>
                      <a:pt x="98648" y="88537"/>
                      <a:pt x="24098" y="89236"/>
                      <a:pt x="5334" y="89426"/>
                    </a:cubicBezTo>
                  </a:path>
                </a:pathLst>
              </a:custGeom>
              <a:solidFill>
                <a:srgbClr val="0000FF">
                  <a:alpha val="5562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41B90400-E1CC-341E-FC32-01668BDE8655}"/>
                </a:ext>
              </a:extLst>
            </p:cNvPr>
            <p:cNvSpPr/>
            <p:nvPr/>
          </p:nvSpPr>
          <p:spPr>
            <a:xfrm>
              <a:off x="6234188" y="2695929"/>
              <a:ext cx="1508272" cy="217147"/>
            </a:xfrm>
            <a:prstGeom prst="rect">
              <a:avLst/>
            </a:prstGeom>
            <a:solidFill>
              <a:srgbClr val="717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4EE2EFEB-D620-4D03-375B-C88F5B5F16B9}"/>
              </a:ext>
            </a:extLst>
          </p:cNvPr>
          <p:cNvSpPr/>
          <p:nvPr/>
        </p:nvSpPr>
        <p:spPr>
          <a:xfrm>
            <a:off x="1750393" y="1181176"/>
            <a:ext cx="328330" cy="1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11" name="Google Shape;113;p17" descr="progetto_inside_prin.png">
            <a:extLst>
              <a:ext uri="{FF2B5EF4-FFF2-40B4-BE49-F238E27FC236}">
                <a16:creationId xmlns:a16="http://schemas.microsoft.com/office/drawing/2014/main" id="{990A20FE-7108-6852-CC5F-64CCCE727B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7214" r="40232"/>
          <a:stretch/>
        </p:blipFill>
        <p:spPr>
          <a:xfrm>
            <a:off x="223198" y="1611445"/>
            <a:ext cx="1211337" cy="1186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;p17">
            <a:extLst>
              <a:ext uri="{FF2B5EF4-FFF2-40B4-BE49-F238E27FC236}">
                <a16:creationId xmlns:a16="http://schemas.microsoft.com/office/drawing/2014/main" id="{3799CDFD-7A4F-10F0-5E2E-BE2E764F5F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7273"/>
          <a:stretch/>
        </p:blipFill>
        <p:spPr>
          <a:xfrm>
            <a:off x="1670845" y="1016081"/>
            <a:ext cx="2068727" cy="1771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17;p17">
            <a:extLst>
              <a:ext uri="{FF2B5EF4-FFF2-40B4-BE49-F238E27FC236}">
                <a16:creationId xmlns:a16="http://schemas.microsoft.com/office/drawing/2014/main" id="{29D98940-407B-B07C-146F-67BC27098CB4}"/>
              </a:ext>
            </a:extLst>
          </p:cNvPr>
          <p:cNvCxnSpPr>
            <a:cxnSpLocks/>
          </p:cNvCxnSpPr>
          <p:nvPr/>
        </p:nvCxnSpPr>
        <p:spPr>
          <a:xfrm flipV="1">
            <a:off x="2147267" y="1457585"/>
            <a:ext cx="296119" cy="9640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21" name="Google Shape;118;p17">
            <a:extLst>
              <a:ext uri="{FF2B5EF4-FFF2-40B4-BE49-F238E27FC236}">
                <a16:creationId xmlns:a16="http://schemas.microsoft.com/office/drawing/2014/main" id="{1C9BFF19-5ADF-6D32-6D67-BD0FA55EC5C6}"/>
              </a:ext>
            </a:extLst>
          </p:cNvPr>
          <p:cNvCxnSpPr>
            <a:cxnSpLocks/>
          </p:cNvCxnSpPr>
          <p:nvPr/>
        </p:nvCxnSpPr>
        <p:spPr>
          <a:xfrm flipV="1">
            <a:off x="2387384" y="1434508"/>
            <a:ext cx="665857" cy="6433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" name="Google Shape;119;p17">
            <a:extLst>
              <a:ext uri="{FF2B5EF4-FFF2-40B4-BE49-F238E27FC236}">
                <a16:creationId xmlns:a16="http://schemas.microsoft.com/office/drawing/2014/main" id="{DECE5A7E-2A39-CD64-8F61-55BB7B4E6FDF}"/>
              </a:ext>
            </a:extLst>
          </p:cNvPr>
          <p:cNvSpPr txBox="1"/>
          <p:nvPr/>
        </p:nvSpPr>
        <p:spPr>
          <a:xfrm>
            <a:off x="2628332" y="1675292"/>
            <a:ext cx="891132" cy="26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3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Charged particles</a:t>
            </a:r>
            <a:endParaRPr sz="1300" b="1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0;p17">
            <a:extLst>
              <a:ext uri="{FF2B5EF4-FFF2-40B4-BE49-F238E27FC236}">
                <a16:creationId xmlns:a16="http://schemas.microsoft.com/office/drawing/2014/main" id="{9DB746BA-91DD-E2B9-EF7E-E96AD56E0EC8}"/>
              </a:ext>
            </a:extLst>
          </p:cNvPr>
          <p:cNvSpPr txBox="1"/>
          <p:nvPr/>
        </p:nvSpPr>
        <p:spPr>
          <a:xfrm>
            <a:off x="1984096" y="1096786"/>
            <a:ext cx="1106610" cy="11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𝛄 </a:t>
            </a:r>
            <a:r>
              <a:rPr lang="en" sz="1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511 keV</a:t>
            </a:r>
            <a:endParaRPr sz="1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2;p17">
            <a:extLst>
              <a:ext uri="{FF2B5EF4-FFF2-40B4-BE49-F238E27FC236}">
                <a16:creationId xmlns:a16="http://schemas.microsoft.com/office/drawing/2014/main" id="{4C926870-0490-3C6F-2F8D-208C2E8B304D}"/>
              </a:ext>
            </a:extLst>
          </p:cNvPr>
          <p:cNvSpPr/>
          <p:nvPr/>
        </p:nvSpPr>
        <p:spPr>
          <a:xfrm>
            <a:off x="488837" y="2078279"/>
            <a:ext cx="1980000" cy="3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89;p20">
            <a:extLst>
              <a:ext uri="{FF2B5EF4-FFF2-40B4-BE49-F238E27FC236}">
                <a16:creationId xmlns:a16="http://schemas.microsoft.com/office/drawing/2014/main" id="{79E91F6C-6FDF-E116-F3D7-E1ECD346D28F}"/>
              </a:ext>
            </a:extLst>
          </p:cNvPr>
          <p:cNvSpPr txBox="1"/>
          <p:nvPr/>
        </p:nvSpPr>
        <p:spPr>
          <a:xfrm>
            <a:off x="2354716" y="2374058"/>
            <a:ext cx="1504036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Rotating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treatment couch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37" name="Google Shape;193;p20">
            <a:extLst>
              <a:ext uri="{FF2B5EF4-FFF2-40B4-BE49-F238E27FC236}">
                <a16:creationId xmlns:a16="http://schemas.microsoft.com/office/drawing/2014/main" id="{9FAEB0EA-4AF4-1B77-CDBA-98A96FA02E1E}"/>
              </a:ext>
            </a:extLst>
          </p:cNvPr>
          <p:cNvCxnSpPr>
            <a:cxnSpLocks/>
          </p:cNvCxnSpPr>
          <p:nvPr/>
        </p:nvCxnSpPr>
        <p:spPr>
          <a:xfrm>
            <a:off x="3126463" y="1239199"/>
            <a:ext cx="207153" cy="17619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194;p20">
            <a:extLst>
              <a:ext uri="{FF2B5EF4-FFF2-40B4-BE49-F238E27FC236}">
                <a16:creationId xmlns:a16="http://schemas.microsoft.com/office/drawing/2014/main" id="{C602FDCA-4575-323B-9912-75E6DABE9F65}"/>
              </a:ext>
            </a:extLst>
          </p:cNvPr>
          <p:cNvSpPr txBox="1"/>
          <p:nvPr/>
        </p:nvSpPr>
        <p:spPr>
          <a:xfrm>
            <a:off x="1466136" y="1474495"/>
            <a:ext cx="1062625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PET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scanner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sp>
        <p:nvSpPr>
          <p:cNvPr id="39" name="Google Shape;194;p20">
            <a:extLst>
              <a:ext uri="{FF2B5EF4-FFF2-40B4-BE49-F238E27FC236}">
                <a16:creationId xmlns:a16="http://schemas.microsoft.com/office/drawing/2014/main" id="{2A15C6D1-BD3D-7BC8-15F8-10D7EC43C247}"/>
              </a:ext>
            </a:extLst>
          </p:cNvPr>
          <p:cNvSpPr txBox="1"/>
          <p:nvPr/>
        </p:nvSpPr>
        <p:spPr>
          <a:xfrm>
            <a:off x="112497" y="1687835"/>
            <a:ext cx="98661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" sz="1400" b="1" kern="0" dirty="0">
                <a:solidFill>
                  <a:srgbClr val="FFFF00"/>
                </a:solidFill>
                <a:ea typeface="Merriweather"/>
                <a:cs typeface="Merriweather"/>
                <a:sym typeface="Merriweather"/>
              </a:rPr>
              <a:t>C b</a:t>
            </a:r>
            <a:r>
              <a:rPr kumimoji="0" lang="it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eam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sp>
        <p:nvSpPr>
          <p:cNvPr id="40" name="Google Shape;194;p20">
            <a:extLst>
              <a:ext uri="{FF2B5EF4-FFF2-40B4-BE49-F238E27FC236}">
                <a16:creationId xmlns:a16="http://schemas.microsoft.com/office/drawing/2014/main" id="{8DEAF4AF-6FC2-1226-B8C1-C1C48D090DF7}"/>
              </a:ext>
            </a:extLst>
          </p:cNvPr>
          <p:cNvSpPr txBox="1"/>
          <p:nvPr/>
        </p:nvSpPr>
        <p:spPr>
          <a:xfrm>
            <a:off x="2916878" y="1333157"/>
            <a:ext cx="1062625" cy="50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Dose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3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profiler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41" name="Google Shape;188;p20">
            <a:extLst>
              <a:ext uri="{FF2B5EF4-FFF2-40B4-BE49-F238E27FC236}">
                <a16:creationId xmlns:a16="http://schemas.microsoft.com/office/drawing/2014/main" id="{08A6D568-E718-B7F6-E78A-F164E3904A2D}"/>
              </a:ext>
            </a:extLst>
          </p:cNvPr>
          <p:cNvCxnSpPr>
            <a:cxnSpLocks/>
          </p:cNvCxnSpPr>
          <p:nvPr/>
        </p:nvCxnSpPr>
        <p:spPr>
          <a:xfrm>
            <a:off x="2865828" y="2252157"/>
            <a:ext cx="173336" cy="207201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93;p20">
            <a:extLst>
              <a:ext uri="{FF2B5EF4-FFF2-40B4-BE49-F238E27FC236}">
                <a16:creationId xmlns:a16="http://schemas.microsoft.com/office/drawing/2014/main" id="{7E026413-C243-F521-8E76-A9B80BF4961C}"/>
              </a:ext>
            </a:extLst>
          </p:cNvPr>
          <p:cNvCxnSpPr>
            <a:cxnSpLocks/>
          </p:cNvCxnSpPr>
          <p:nvPr/>
        </p:nvCxnSpPr>
        <p:spPr>
          <a:xfrm flipH="1">
            <a:off x="2011133" y="1406815"/>
            <a:ext cx="266544" cy="113225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3B50FC1-FB61-F804-D587-3BF837E29662}"/>
              </a:ext>
            </a:extLst>
          </p:cNvPr>
          <p:cNvSpPr txBox="1"/>
          <p:nvPr/>
        </p:nvSpPr>
        <p:spPr>
          <a:xfrm>
            <a:off x="278037" y="4475790"/>
            <a:ext cx="1540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target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activation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D34893C-8E8A-5442-4F40-50C1C4C8E502}"/>
              </a:ext>
            </a:extLst>
          </p:cNvPr>
          <p:cNvSpPr txBox="1"/>
          <p:nvPr/>
        </p:nvSpPr>
        <p:spPr>
          <a:xfrm>
            <a:off x="2640458" y="3010100"/>
            <a:ext cx="1540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projectile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fragmentation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50" name="Google Shape;188;p20">
            <a:extLst>
              <a:ext uri="{FF2B5EF4-FFF2-40B4-BE49-F238E27FC236}">
                <a16:creationId xmlns:a16="http://schemas.microsoft.com/office/drawing/2014/main" id="{E72B6E7C-F4BA-44C7-08A2-22E326A1B2FA}"/>
              </a:ext>
            </a:extLst>
          </p:cNvPr>
          <p:cNvCxnSpPr>
            <a:cxnSpLocks/>
          </p:cNvCxnSpPr>
          <p:nvPr/>
        </p:nvCxnSpPr>
        <p:spPr>
          <a:xfrm>
            <a:off x="2686418" y="3157013"/>
            <a:ext cx="324694" cy="8896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188;p20">
            <a:extLst>
              <a:ext uri="{FF2B5EF4-FFF2-40B4-BE49-F238E27FC236}">
                <a16:creationId xmlns:a16="http://schemas.microsoft.com/office/drawing/2014/main" id="{2B15AA7E-E492-D6BC-DF30-EFCCA5D85DD5}"/>
              </a:ext>
            </a:extLst>
          </p:cNvPr>
          <p:cNvCxnSpPr>
            <a:cxnSpLocks/>
          </p:cNvCxnSpPr>
          <p:nvPr/>
        </p:nvCxnSpPr>
        <p:spPr>
          <a:xfrm flipH="1">
            <a:off x="1465671" y="4136717"/>
            <a:ext cx="391589" cy="416326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870CDB0-3BAE-47C8-9091-87EE2E2D9FD0}"/>
              </a:ext>
            </a:extLst>
          </p:cNvPr>
          <p:cNvSpPr txBox="1"/>
          <p:nvPr/>
        </p:nvSpPr>
        <p:spPr>
          <a:xfrm>
            <a:off x="565726" y="685630"/>
            <a:ext cx="8187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Bimodal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imaging system for </a:t>
            </a:r>
            <a:r>
              <a:rPr lang="it-IT" sz="1400" b="1" u="sng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in-vivo range monitoring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in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particle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therapy (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in-</a:t>
            </a:r>
            <a:r>
              <a:rPr lang="it-IT" sz="1400" b="1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beam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 PET 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+ </a:t>
            </a:r>
            <a:r>
              <a:rPr lang="it-IT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Dose profiler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)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AF0AF71-856F-6793-227D-059655040944}"/>
              </a:ext>
            </a:extLst>
          </p:cNvPr>
          <p:cNvSpPr/>
          <p:nvPr/>
        </p:nvSpPr>
        <p:spPr>
          <a:xfrm>
            <a:off x="3831371" y="1219731"/>
            <a:ext cx="5178618" cy="10321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9" name="Google Shape;120;p17">
            <a:extLst>
              <a:ext uri="{FF2B5EF4-FFF2-40B4-BE49-F238E27FC236}">
                <a16:creationId xmlns:a16="http://schemas.microsoft.com/office/drawing/2014/main" id="{9524D33B-94C3-4848-7FB7-E9585E8B7039}"/>
              </a:ext>
            </a:extLst>
          </p:cNvPr>
          <p:cNvSpPr txBox="1"/>
          <p:nvPr/>
        </p:nvSpPr>
        <p:spPr>
          <a:xfrm>
            <a:off x="1746877" y="2360500"/>
            <a:ext cx="1106610" cy="11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𝛄 </a:t>
            </a:r>
            <a:r>
              <a:rPr lang="en" sz="1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511 keV</a:t>
            </a:r>
            <a:endParaRPr sz="1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Picture 12">
            <a:extLst>
              <a:ext uri="{FF2B5EF4-FFF2-40B4-BE49-F238E27FC236}">
                <a16:creationId xmlns:a16="http://schemas.microsoft.com/office/drawing/2014/main" id="{2E5E60DD-51AE-F92C-B38D-BC8C3FEBE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93" y="1144791"/>
            <a:ext cx="1257300" cy="304800"/>
          </a:xfrm>
          <a:prstGeom prst="rect">
            <a:avLst/>
          </a:prstGeom>
        </p:spPr>
      </p:pic>
      <p:sp>
        <p:nvSpPr>
          <p:cNvPr id="63" name="Google Shape;194;p20">
            <a:extLst>
              <a:ext uri="{FF2B5EF4-FFF2-40B4-BE49-F238E27FC236}">
                <a16:creationId xmlns:a16="http://schemas.microsoft.com/office/drawing/2014/main" id="{116F5C34-28E0-B722-8210-4AA722ACD315}"/>
              </a:ext>
            </a:extLst>
          </p:cNvPr>
          <p:cNvSpPr txBox="1"/>
          <p:nvPr/>
        </p:nvSpPr>
        <p:spPr>
          <a:xfrm>
            <a:off x="-345431" y="1663011"/>
            <a:ext cx="1153678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" sz="11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Merriweather"/>
                <a:cs typeface="Merriweather"/>
                <a:sym typeface="Merriweather"/>
              </a:rPr>
              <a:t> 12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Graphic 26" descr="Bullseye with solid fill">
            <a:extLst>
              <a:ext uri="{FF2B5EF4-FFF2-40B4-BE49-F238E27FC236}">
                <a16:creationId xmlns:a16="http://schemas.microsoft.com/office/drawing/2014/main" id="{8F1EF09E-9385-E5F9-D11B-F37A12E491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2528" y="2718096"/>
            <a:ext cx="686707" cy="686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B6F3E5-255B-EB6A-4AD6-DC9D7862CA49}"/>
                  </a:ext>
                </a:extLst>
              </p:cNvPr>
              <p:cNvSpPr txBox="1"/>
              <p:nvPr/>
            </p:nvSpPr>
            <p:spPr>
              <a:xfrm>
                <a:off x="3815605" y="1236313"/>
                <a:ext cx="51943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000" indent="-180000" algn="just"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Irradiation-induced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erriweather"/>
                          </a:rPr>
                        </m:ctrlPr>
                      </m:sSupPr>
                      <m:e>
                        <m: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erriweather"/>
                          </a:rPr>
                          <m:t>𝜷</m:t>
                        </m:r>
                      </m:e>
                      <m:sup>
                        <m:r>
                          <a:rPr lang="it-IT" sz="1400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Merriweather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400" b="1" u="sng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activity</a:t>
                </a:r>
                <a:r>
                  <a:rPr lang="en-US" sz="1400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lang="en-US" sz="1400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inside the patient correlated to the delivered</a:t>
                </a:r>
                <a:r>
                  <a:rPr lang="en-US" sz="1400" b="1" dirty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lang="en-US" sz="1400" b="1" u="sng" dirty="0">
                    <a:solidFill>
                      <a:srgbClr val="FF0000"/>
                    </a:solidFill>
                    <a:latin typeface="+mn-lt"/>
                    <a:ea typeface="Merriweather"/>
                    <a:cs typeface="Calibri" panose="020F0502020204030204" pitchFamily="34" charset="0"/>
                    <a:sym typeface="Merriweather"/>
                  </a:rPr>
                  <a:t>dose distribution</a:t>
                </a:r>
              </a:p>
              <a:p>
                <a:pPr marL="180000" indent="-180000" algn="just"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cs typeface="Arial" panose="020B0604020202020204" pitchFamily="34" charset="0"/>
                  </a:rPr>
                  <a:t>19</a:t>
                </a:r>
                <a:r>
                  <a:rPr lang="en-US" sz="1400" dirty="0">
                    <a:latin typeface="+mn-lt"/>
                    <a:cs typeface="Arial" panose="020B0604020202020204" pitchFamily="34" charset="0"/>
                  </a:rPr>
                  <a:t> head-and-neck and brain patients treated with either protons or carbon ions monitored within a clinical trial </a:t>
                </a:r>
                <a:r>
                  <a:rPr kumimoji="0" lang="it-IT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+mn-lt"/>
                    <a:ea typeface="Merriweather"/>
                    <a:cs typeface="Merriweather"/>
                    <a:sym typeface="Merriweather"/>
                  </a:rPr>
                  <a:t>(ID NCT03662373) 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B6F3E5-255B-EB6A-4AD6-DC9D7862C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605" y="1236313"/>
                <a:ext cx="5194384" cy="954107"/>
              </a:xfrm>
              <a:prstGeom prst="rect">
                <a:avLst/>
              </a:prstGeom>
              <a:blipFill>
                <a:blip r:embed="rId10"/>
                <a:stretch>
                  <a:fillRect l="-235" t="-1282" r="-35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6F95C78-574A-598A-1725-1D6C6083BAE6}"/>
              </a:ext>
            </a:extLst>
          </p:cNvPr>
          <p:cNvSpPr txBox="1"/>
          <p:nvPr/>
        </p:nvSpPr>
        <p:spPr>
          <a:xfrm>
            <a:off x="4449718" y="3066878"/>
            <a:ext cx="4690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1400" dirty="0">
                <a:cs typeface="Calibri"/>
              </a:rPr>
              <a:t>Improve PET image quality and </a:t>
            </a:r>
            <a:r>
              <a:rPr lang="en-US" sz="1400" b="1" dirty="0">
                <a:cs typeface="Calibri"/>
              </a:rPr>
              <a:t>detection of inter-fractional morphological changes </a:t>
            </a:r>
            <a:r>
              <a:rPr lang="en-US" sz="1400" dirty="0">
                <a:cs typeface="Calibri"/>
              </a:rPr>
              <a:t>during the treatment</a:t>
            </a:r>
            <a:endParaRPr lang="en-US" sz="1400" dirty="0"/>
          </a:p>
        </p:txBody>
      </p:sp>
      <p:pic>
        <p:nvPicPr>
          <p:cNvPr id="47" name="Elemento grafico 46" descr="Freccia linea: curva oraria con riempimento a tinta unita">
            <a:extLst>
              <a:ext uri="{FF2B5EF4-FFF2-40B4-BE49-F238E27FC236}">
                <a16:creationId xmlns:a16="http://schemas.microsoft.com/office/drawing/2014/main" id="{E89AF1AD-65F3-EDD6-EDF8-D99B825A86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570677" flipH="1">
            <a:off x="4471205" y="2125819"/>
            <a:ext cx="826763" cy="8267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8C7BADA-2BE3-5D42-F017-EC10B1C2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050" y="4048727"/>
            <a:ext cx="39623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Ferrero, V. et al. Online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proton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therapy monitoring: clinical test of a Silicon-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photodetector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based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in-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beam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PET. Sci Rep 8, 4100 (2018)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3E6FA5-5C9F-ED6E-410D-A64F38E0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050" y="4428751"/>
            <a:ext cx="42935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Fischetti, M. et al. Inter-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fractional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monitoring of 12C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ions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treatments: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results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from a clinical trial </a:t>
            </a:r>
            <a:r>
              <a:rPr kumimoji="0" lang="it-IT" altLang="it-IT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at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  <a:latin typeface="Arial Unicode MS"/>
              </a:rPr>
              <a:t> the CNAO facility. Sci Rep 10, 20735 (2020)</a:t>
            </a:r>
            <a:r>
              <a:rPr kumimoji="0" lang="it-IT" altLang="it-IT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2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 descr="Immagine che contiene schermata, Imaging medicale&#10;&#10;Descrizione generata automaticamente">
            <a:extLst>
              <a:ext uri="{FF2B5EF4-FFF2-40B4-BE49-F238E27FC236}">
                <a16:creationId xmlns:a16="http://schemas.microsoft.com/office/drawing/2014/main" id="{6FDE4647-D6C9-F502-BA0F-2F583B196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31" y="1499919"/>
            <a:ext cx="2234710" cy="2224800"/>
          </a:xfrm>
          <a:prstGeom prst="rect">
            <a:avLst/>
          </a:prstGeom>
        </p:spPr>
      </p:pic>
      <p:pic>
        <p:nvPicPr>
          <p:cNvPr id="23" name="Immagine 22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306AB2C6-07DC-A188-21E2-E795B3A4C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83" y="1618376"/>
            <a:ext cx="1735697" cy="1728000"/>
          </a:xfrm>
          <a:prstGeom prst="rect">
            <a:avLst/>
          </a:prstGeom>
        </p:spPr>
      </p:pic>
      <p:pic>
        <p:nvPicPr>
          <p:cNvPr id="22" name="Immagine 21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1AD8B206-0255-3EB1-E5E4-4F5B90662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36" y="1836228"/>
            <a:ext cx="1735697" cy="1728000"/>
          </a:xfrm>
          <a:prstGeom prst="rect">
            <a:avLst/>
          </a:prstGeom>
        </p:spPr>
      </p:pic>
      <p:pic>
        <p:nvPicPr>
          <p:cNvPr id="20" name="Immagine 19" descr="Immagine che contiene schermata, Policromia, arte, sfera&#10;&#10;Descrizione generata automaticamente">
            <a:extLst>
              <a:ext uri="{FF2B5EF4-FFF2-40B4-BE49-F238E27FC236}">
                <a16:creationId xmlns:a16="http://schemas.microsoft.com/office/drawing/2014/main" id="{103462B8-DE54-1F2B-D13E-82011FE6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" y="2086896"/>
            <a:ext cx="1735697" cy="1728000"/>
          </a:xfrm>
          <a:prstGeom prst="rect">
            <a:avLst/>
          </a:prstGeom>
        </p:spPr>
      </p:pic>
      <p:pic>
        <p:nvPicPr>
          <p:cNvPr id="21" name="Immagine 20" descr="Immagine che contiene schermata, sfera, arte&#10;&#10;Descrizione generata automaticamente">
            <a:extLst>
              <a:ext uri="{FF2B5EF4-FFF2-40B4-BE49-F238E27FC236}">
                <a16:creationId xmlns:a16="http://schemas.microsoft.com/office/drawing/2014/main" id="{9797F0F6-43CA-F2B3-BAA7-5C8720F28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046" y="1618376"/>
            <a:ext cx="1735697" cy="1728000"/>
          </a:xfrm>
          <a:prstGeom prst="rect">
            <a:avLst/>
          </a:prstGeom>
        </p:spPr>
      </p:pic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16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006C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34DA2B-F069-DFC0-13DF-ABAE50923DA1}"/>
              </a:ext>
            </a:extLst>
          </p:cNvPr>
          <p:cNvSpPr txBox="1"/>
          <p:nvPr/>
        </p:nvSpPr>
        <p:spPr>
          <a:xfrm>
            <a:off x="6277614" y="703785"/>
            <a:ext cx="223632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b="1" i="1" dirty="0">
                <a:solidFill>
                  <a:srgbClr val="00B050"/>
                </a:solidFill>
                <a:latin typeface="+mj-lt"/>
              </a:rPr>
              <a:t>p-</a:t>
            </a:r>
            <a:r>
              <a:rPr lang="en-GB" sz="1600" b="1" dirty="0">
                <a:solidFill>
                  <a:srgbClr val="00B050"/>
                </a:solidFill>
                <a:latin typeface="+mj-lt"/>
              </a:rPr>
              <a:t>value map </a:t>
            </a:r>
          </a:p>
          <a:p>
            <a:pPr algn="ctr"/>
            <a:r>
              <a:rPr lang="en-GB" sz="1600" b="1" dirty="0">
                <a:solidFill>
                  <a:srgbClr val="00B050"/>
                </a:solidFill>
                <a:latin typeface="+mj-lt"/>
              </a:rPr>
              <a:t>significance level </a:t>
            </a:r>
            <a:r>
              <a:rPr lang="el-GR" sz="1600" b="1" dirty="0">
                <a:solidFill>
                  <a:srgbClr val="00B050"/>
                </a:solidFill>
                <a:latin typeface="+mj-lt"/>
              </a:rPr>
              <a:t>α</a:t>
            </a:r>
            <a:r>
              <a:rPr lang="it-IT" sz="1600" b="1" dirty="0">
                <a:solidFill>
                  <a:srgbClr val="00B050"/>
                </a:solidFill>
                <a:latin typeface="+mj-lt"/>
              </a:rPr>
              <a:t>=0.01</a:t>
            </a:r>
            <a:endParaRPr lang="en-GB" sz="16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FBD3A10-AB9B-B78E-2EFE-FE635C5FDC65}"/>
              </a:ext>
            </a:extLst>
          </p:cNvPr>
          <p:cNvSpPr txBox="1"/>
          <p:nvPr/>
        </p:nvSpPr>
        <p:spPr>
          <a:xfrm>
            <a:off x="6375521" y="1203427"/>
            <a:ext cx="209900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7 vs Control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6A01D269-8EDD-2032-B140-03660C981F64}"/>
              </a:ext>
            </a:extLst>
          </p:cNvPr>
          <p:cNvSpPr/>
          <p:nvPr/>
        </p:nvSpPr>
        <p:spPr>
          <a:xfrm>
            <a:off x="5502173" y="2284152"/>
            <a:ext cx="475283" cy="68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F8EE7-F5CF-DCF4-D6B3-50917CF4D9D0}"/>
              </a:ext>
            </a:extLst>
          </p:cNvPr>
          <p:cNvSpPr txBox="1"/>
          <p:nvPr/>
        </p:nvSpPr>
        <p:spPr>
          <a:xfrm>
            <a:off x="5428655" y="1931746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chemeClr val="tx1"/>
                </a:solidFill>
                <a:latin typeface="+mn-lt"/>
                <a:sym typeface="Merriweather"/>
              </a:rPr>
              <a:t>VBM 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CF47E58-595C-8CF1-E8CC-5369A8276E88}"/>
              </a:ext>
            </a:extLst>
          </p:cNvPr>
          <p:cNvSpPr txBox="1"/>
          <p:nvPr/>
        </p:nvSpPr>
        <p:spPr>
          <a:xfrm>
            <a:off x="7924036" y="1981404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rgbClr val="FF0000"/>
                </a:solidFill>
                <a:latin typeface="+mn-lt"/>
                <a:sym typeface="Merriweather"/>
              </a:rPr>
              <a:t>CTV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Google Shape;518;p32">
            <a:extLst>
              <a:ext uri="{FF2B5EF4-FFF2-40B4-BE49-F238E27FC236}">
                <a16:creationId xmlns:a16="http://schemas.microsoft.com/office/drawing/2014/main" id="{22C83525-8D5C-7966-75D2-7CB0DA828747}"/>
              </a:ext>
            </a:extLst>
          </p:cNvPr>
          <p:cNvCxnSpPr>
            <a:cxnSpLocks/>
          </p:cNvCxnSpPr>
          <p:nvPr/>
        </p:nvCxnSpPr>
        <p:spPr>
          <a:xfrm flipV="1">
            <a:off x="7313505" y="2205109"/>
            <a:ext cx="658349" cy="39195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E5E792-F0D9-3265-20A8-AD0783D1F82C}"/>
              </a:ext>
            </a:extLst>
          </p:cNvPr>
          <p:cNvSpPr txBox="1"/>
          <p:nvPr/>
        </p:nvSpPr>
        <p:spPr>
          <a:xfrm>
            <a:off x="6239780" y="3689911"/>
            <a:ext cx="2971395" cy="63094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50000"/>
              </a:lnSpc>
              <a:buClr>
                <a:srgbClr val="00008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l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ess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  <a:p>
            <a:pPr marL="180000" indent="-180000" algn="just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m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ore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</p:txBody>
      </p:sp>
      <p:sp>
        <p:nvSpPr>
          <p:cNvPr id="28" name="Google Shape;378;p27">
            <a:extLst>
              <a:ext uri="{FF2B5EF4-FFF2-40B4-BE49-F238E27FC236}">
                <a16:creationId xmlns:a16="http://schemas.microsoft.com/office/drawing/2014/main" id="{C0B06507-9D26-8F74-65D5-D8EF043B29A4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0" name="Google Shape;373;p27">
            <a:extLst>
              <a:ext uri="{FF2B5EF4-FFF2-40B4-BE49-F238E27FC236}">
                <a16:creationId xmlns:a16="http://schemas.microsoft.com/office/drawing/2014/main" id="{A6D48818-F51E-DBA2-5865-E332C9B30093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Google Shape;375;p27">
            <a:extLst>
              <a:ext uri="{FF2B5EF4-FFF2-40B4-BE49-F238E27FC236}">
                <a16:creationId xmlns:a16="http://schemas.microsoft.com/office/drawing/2014/main" id="{547912E0-FF21-6349-AAD5-16107578097B}"/>
              </a:ext>
            </a:extLst>
          </p:cNvPr>
          <p:cNvSpPr txBox="1"/>
          <p:nvPr/>
        </p:nvSpPr>
        <p:spPr>
          <a:xfrm>
            <a:off x="492101" y="2357733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Google Shape;377;p27">
            <a:extLst>
              <a:ext uri="{FF2B5EF4-FFF2-40B4-BE49-F238E27FC236}">
                <a16:creationId xmlns:a16="http://schemas.microsoft.com/office/drawing/2014/main" id="{4CEF1EEB-ACE5-B7C2-217E-8A898D2ECB3C}"/>
              </a:ext>
            </a:extLst>
          </p:cNvPr>
          <p:cNvSpPr/>
          <p:nvPr/>
        </p:nvSpPr>
        <p:spPr>
          <a:xfrm rot="1803320">
            <a:off x="506794" y="2719840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7" name="Google Shape;376;p27">
            <a:extLst>
              <a:ext uri="{FF2B5EF4-FFF2-40B4-BE49-F238E27FC236}">
                <a16:creationId xmlns:a16="http://schemas.microsoft.com/office/drawing/2014/main" id="{1B3C17D1-6DE3-7DE4-9745-D4754002F3A3}"/>
              </a:ext>
            </a:extLst>
          </p:cNvPr>
          <p:cNvSpPr/>
          <p:nvPr/>
        </p:nvSpPr>
        <p:spPr>
          <a:xfrm rot="12177757">
            <a:off x="1538826" y="311524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38" name="Google Shape;375;p27">
            <a:extLst>
              <a:ext uri="{FF2B5EF4-FFF2-40B4-BE49-F238E27FC236}">
                <a16:creationId xmlns:a16="http://schemas.microsoft.com/office/drawing/2014/main" id="{FC82F543-6504-36FE-E3C1-E0980FAED978}"/>
              </a:ext>
            </a:extLst>
          </p:cNvPr>
          <p:cNvSpPr txBox="1"/>
          <p:nvPr/>
        </p:nvSpPr>
        <p:spPr>
          <a:xfrm>
            <a:off x="1539383" y="2760338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6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C890EFEB-B634-F5FE-918C-90FA1660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83" y="1618376"/>
            <a:ext cx="1735697" cy="1728000"/>
          </a:xfrm>
          <a:prstGeom prst="rect">
            <a:avLst/>
          </a:prstGeom>
        </p:spPr>
      </p:pic>
      <p:pic>
        <p:nvPicPr>
          <p:cNvPr id="5" name="Immagine 4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D9BB4866-B2AF-216F-382C-D8C0FE69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36" y="1836228"/>
            <a:ext cx="1735697" cy="1728000"/>
          </a:xfrm>
          <a:prstGeom prst="rect">
            <a:avLst/>
          </a:prstGeom>
        </p:spPr>
      </p:pic>
      <p:pic>
        <p:nvPicPr>
          <p:cNvPr id="3" name="Immagine 2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12354394-E45C-B044-5700-0AE7BE14A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2" y="2086896"/>
            <a:ext cx="1735697" cy="1728000"/>
          </a:xfrm>
          <a:prstGeom prst="rect">
            <a:avLst/>
          </a:prstGeom>
        </p:spPr>
      </p:pic>
      <p:pic>
        <p:nvPicPr>
          <p:cNvPr id="2" name="Immagine 1" descr="Immagine che contiene schermata, sfera, arte&#10;&#10;Descrizione generata automaticamente">
            <a:extLst>
              <a:ext uri="{FF2B5EF4-FFF2-40B4-BE49-F238E27FC236}">
                <a16:creationId xmlns:a16="http://schemas.microsoft.com/office/drawing/2014/main" id="{2B27EA71-EC5A-435A-E8CA-99FC2BC40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46" y="1618376"/>
            <a:ext cx="1735697" cy="1728000"/>
          </a:xfrm>
          <a:prstGeom prst="rect">
            <a:avLst/>
          </a:prstGeom>
        </p:spPr>
      </p:pic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17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006C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planning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2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Google Shape;378;p27">
            <a:extLst>
              <a:ext uri="{FF2B5EF4-FFF2-40B4-BE49-F238E27FC236}">
                <a16:creationId xmlns:a16="http://schemas.microsoft.com/office/drawing/2014/main" id="{20D58074-5E27-845C-5817-C15AD550EABB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14" name="Google Shape;373;p27">
            <a:extLst>
              <a:ext uri="{FF2B5EF4-FFF2-40B4-BE49-F238E27FC236}">
                <a16:creationId xmlns:a16="http://schemas.microsoft.com/office/drawing/2014/main" id="{636EB449-3FEB-8FB4-4930-0C60C8979A5E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F7EA7BD1-9CEB-B829-DDA2-FABA87EEC410}"/>
              </a:ext>
            </a:extLst>
          </p:cNvPr>
          <p:cNvSpPr txBox="1"/>
          <p:nvPr/>
        </p:nvSpPr>
        <p:spPr>
          <a:xfrm>
            <a:off x="492101" y="2357733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966BAAF1-A340-DC31-2E3C-87B9A7797138}"/>
              </a:ext>
            </a:extLst>
          </p:cNvPr>
          <p:cNvSpPr/>
          <p:nvPr/>
        </p:nvSpPr>
        <p:spPr>
          <a:xfrm rot="1803320">
            <a:off x="506794" y="2719840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19" name="Google Shape;376;p27">
            <a:extLst>
              <a:ext uri="{FF2B5EF4-FFF2-40B4-BE49-F238E27FC236}">
                <a16:creationId xmlns:a16="http://schemas.microsoft.com/office/drawing/2014/main" id="{367342C5-0A2E-23F5-EB94-5BECE1D38AE2}"/>
              </a:ext>
            </a:extLst>
          </p:cNvPr>
          <p:cNvSpPr/>
          <p:nvPr/>
        </p:nvSpPr>
        <p:spPr>
          <a:xfrm rot="12177757">
            <a:off x="1538826" y="311524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8" name="Google Shape;375;p27">
            <a:extLst>
              <a:ext uri="{FF2B5EF4-FFF2-40B4-BE49-F238E27FC236}">
                <a16:creationId xmlns:a16="http://schemas.microsoft.com/office/drawing/2014/main" id="{CB52CFA2-EDBC-A897-697D-811B2B11DE91}"/>
              </a:ext>
            </a:extLst>
          </p:cNvPr>
          <p:cNvSpPr txBox="1"/>
          <p:nvPr/>
        </p:nvSpPr>
        <p:spPr>
          <a:xfrm>
            <a:off x="1539383" y="2760338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0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schermata, testo, cerchio, sfera&#10;&#10;Descrizione generata automaticamente">
            <a:extLst>
              <a:ext uri="{FF2B5EF4-FFF2-40B4-BE49-F238E27FC236}">
                <a16:creationId xmlns:a16="http://schemas.microsoft.com/office/drawing/2014/main" id="{29C4CB34-CC3B-9D27-8077-61D7DE98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31" y="1499919"/>
            <a:ext cx="2234710" cy="2224800"/>
          </a:xfrm>
          <a:prstGeom prst="rect">
            <a:avLst/>
          </a:prstGeom>
        </p:spPr>
      </p:pic>
      <p:pic>
        <p:nvPicPr>
          <p:cNvPr id="9" name="Immagine 8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C890EFEB-B634-F5FE-918C-90FA16607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483" y="1618376"/>
            <a:ext cx="1735697" cy="1728000"/>
          </a:xfrm>
          <a:prstGeom prst="rect">
            <a:avLst/>
          </a:prstGeom>
        </p:spPr>
      </p:pic>
      <p:pic>
        <p:nvPicPr>
          <p:cNvPr id="5" name="Immagine 4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D9BB4866-B2AF-216F-382C-D8C0FE69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36" y="1836228"/>
            <a:ext cx="1735697" cy="1728000"/>
          </a:xfrm>
          <a:prstGeom prst="rect">
            <a:avLst/>
          </a:prstGeom>
        </p:spPr>
      </p:pic>
      <p:pic>
        <p:nvPicPr>
          <p:cNvPr id="3" name="Immagine 2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12354394-E45C-B044-5700-0AE7BE14A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2" y="2086896"/>
            <a:ext cx="1735697" cy="1728000"/>
          </a:xfrm>
          <a:prstGeom prst="rect">
            <a:avLst/>
          </a:prstGeom>
        </p:spPr>
      </p:pic>
      <p:pic>
        <p:nvPicPr>
          <p:cNvPr id="2" name="Immagine 1" descr="Immagine che contiene schermata, sfera, arte&#10;&#10;Descrizione generata automaticamente">
            <a:extLst>
              <a:ext uri="{FF2B5EF4-FFF2-40B4-BE49-F238E27FC236}">
                <a16:creationId xmlns:a16="http://schemas.microsoft.com/office/drawing/2014/main" id="{2B27EA71-EC5A-435A-E8CA-99FC2BC4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046" y="1618376"/>
            <a:ext cx="1735697" cy="1728000"/>
          </a:xfrm>
          <a:prstGeom prst="rect">
            <a:avLst/>
          </a:prstGeom>
        </p:spPr>
      </p:pic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17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Voxel Based Morphometry results: patient 006C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86009B-0D0D-38E9-7A80-903114DB3816}"/>
              </a:ext>
            </a:extLst>
          </p:cNvPr>
          <p:cNvSpPr txBox="1"/>
          <p:nvPr/>
        </p:nvSpPr>
        <p:spPr>
          <a:xfrm>
            <a:off x="603539" y="1081506"/>
            <a:ext cx="251746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500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simulated</a:t>
            </a:r>
            <a:r>
              <a:rPr lang="it-IT" sz="16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images on the planning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34DA2B-F069-DFC0-13DF-ABAE50923DA1}"/>
              </a:ext>
            </a:extLst>
          </p:cNvPr>
          <p:cNvSpPr txBox="1"/>
          <p:nvPr/>
        </p:nvSpPr>
        <p:spPr>
          <a:xfrm>
            <a:off x="6277614" y="703785"/>
            <a:ext cx="223632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b="1" i="1" dirty="0">
                <a:solidFill>
                  <a:srgbClr val="00B050"/>
                </a:solidFill>
                <a:latin typeface="+mj-lt"/>
              </a:rPr>
              <a:t>p-</a:t>
            </a:r>
            <a:r>
              <a:rPr lang="en-GB" sz="1600" b="1" dirty="0">
                <a:solidFill>
                  <a:srgbClr val="00B050"/>
                </a:solidFill>
                <a:latin typeface="+mj-lt"/>
              </a:rPr>
              <a:t>value map </a:t>
            </a:r>
          </a:p>
          <a:p>
            <a:pPr algn="ctr"/>
            <a:r>
              <a:rPr lang="en-GB" sz="1600" b="1" dirty="0">
                <a:solidFill>
                  <a:srgbClr val="00B050"/>
                </a:solidFill>
                <a:latin typeface="+mj-lt"/>
              </a:rPr>
              <a:t>significance level </a:t>
            </a:r>
            <a:r>
              <a:rPr lang="el-GR" sz="1600" b="1" dirty="0">
                <a:solidFill>
                  <a:srgbClr val="00B050"/>
                </a:solidFill>
                <a:latin typeface="+mj-lt"/>
              </a:rPr>
              <a:t>α</a:t>
            </a:r>
            <a:r>
              <a:rPr lang="it-IT" sz="1600" b="1" dirty="0">
                <a:solidFill>
                  <a:srgbClr val="00B050"/>
                </a:solidFill>
                <a:latin typeface="+mj-lt"/>
              </a:rPr>
              <a:t>=0.01</a:t>
            </a:r>
            <a:endParaRPr lang="en-GB" sz="16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EC54E2-DA82-882C-39B5-0C728B807EA7}"/>
              </a:ext>
            </a:extLst>
          </p:cNvPr>
          <p:cNvSpPr txBox="1"/>
          <p:nvPr/>
        </p:nvSpPr>
        <p:spPr>
          <a:xfrm>
            <a:off x="3385712" y="1258608"/>
            <a:ext cx="2191277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Measured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2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FBD3A10-AB9B-B78E-2EFE-FE635C5FDC65}"/>
              </a:ext>
            </a:extLst>
          </p:cNvPr>
          <p:cNvSpPr txBox="1"/>
          <p:nvPr/>
        </p:nvSpPr>
        <p:spPr>
          <a:xfrm>
            <a:off x="6290559" y="1203427"/>
            <a:ext cx="2183970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 err="1">
                <a:solidFill>
                  <a:srgbClr val="FF0000"/>
                </a:solidFill>
                <a:latin typeface="+mj-lt"/>
                <a:sym typeface="Merriweather"/>
              </a:rPr>
              <a:t>Fraction</a:t>
            </a:r>
            <a:r>
              <a:rPr lang="it-IT" sz="1600" b="1" dirty="0">
                <a:solidFill>
                  <a:srgbClr val="FF0000"/>
                </a:solidFill>
                <a:latin typeface="+mj-lt"/>
                <a:sym typeface="Merriweather"/>
              </a:rPr>
              <a:t> 2 vs Planning CT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6A01D269-8EDD-2032-B140-03660C981F64}"/>
              </a:ext>
            </a:extLst>
          </p:cNvPr>
          <p:cNvSpPr/>
          <p:nvPr/>
        </p:nvSpPr>
        <p:spPr>
          <a:xfrm>
            <a:off x="5502173" y="2284152"/>
            <a:ext cx="475283" cy="68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6F8EE7-F5CF-DCF4-D6B3-50917CF4D9D0}"/>
              </a:ext>
            </a:extLst>
          </p:cNvPr>
          <p:cNvSpPr txBox="1"/>
          <p:nvPr/>
        </p:nvSpPr>
        <p:spPr>
          <a:xfrm>
            <a:off x="5428655" y="1931746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chemeClr val="tx1"/>
                </a:solidFill>
                <a:latin typeface="+mn-lt"/>
                <a:sym typeface="Merriweather"/>
              </a:rPr>
              <a:t>VBM </a:t>
            </a:r>
            <a:endParaRPr lang="en-GB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CF47E58-595C-8CF1-E8CC-5369A8276E88}"/>
              </a:ext>
            </a:extLst>
          </p:cNvPr>
          <p:cNvSpPr txBox="1"/>
          <p:nvPr/>
        </p:nvSpPr>
        <p:spPr>
          <a:xfrm>
            <a:off x="7982365" y="1973521"/>
            <a:ext cx="596099" cy="33855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sz="1600" b="1" dirty="0">
                <a:solidFill>
                  <a:srgbClr val="FF0000"/>
                </a:solidFill>
                <a:latin typeface="+mn-lt"/>
                <a:sym typeface="Merriweather"/>
              </a:rPr>
              <a:t>CTV</a:t>
            </a:r>
            <a:endParaRPr lang="en-GB" sz="1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6" name="Google Shape;518;p32">
            <a:extLst>
              <a:ext uri="{FF2B5EF4-FFF2-40B4-BE49-F238E27FC236}">
                <a16:creationId xmlns:a16="http://schemas.microsoft.com/office/drawing/2014/main" id="{22C83525-8D5C-7966-75D2-7CB0DA828747}"/>
              </a:ext>
            </a:extLst>
          </p:cNvPr>
          <p:cNvCxnSpPr>
            <a:cxnSpLocks/>
          </p:cNvCxnSpPr>
          <p:nvPr/>
        </p:nvCxnSpPr>
        <p:spPr>
          <a:xfrm flipV="1">
            <a:off x="7514592" y="2263798"/>
            <a:ext cx="573118" cy="49554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E5E792-F0D9-3265-20A8-AD0783D1F82C}"/>
              </a:ext>
            </a:extLst>
          </p:cNvPr>
          <p:cNvSpPr txBox="1"/>
          <p:nvPr/>
        </p:nvSpPr>
        <p:spPr>
          <a:xfrm>
            <a:off x="6239780" y="3689911"/>
            <a:ext cx="2971395" cy="63094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50000"/>
              </a:lnSpc>
              <a:buClr>
                <a:srgbClr val="00008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l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ess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  <a:p>
            <a:pPr marL="180000" indent="-180000" algn="just">
              <a:buClr>
                <a:srgbClr val="FF0000"/>
              </a:buClr>
              <a:buSzPct val="140000"/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Merriweather"/>
                <a:sym typeface="Merriweather"/>
              </a:rPr>
              <a:t>m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ore activity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than</a:t>
            </a:r>
            <a:r>
              <a:rPr lang="it-IT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Merriweather"/>
                <a:cs typeface="Merriweather"/>
                <a:sym typeface="Merriweather"/>
              </a:rPr>
              <a:t>expected</a:t>
            </a:r>
            <a:endParaRPr lang="it-IT" sz="14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</p:txBody>
      </p:sp>
      <p:sp>
        <p:nvSpPr>
          <p:cNvPr id="13" name="Google Shape;378;p27">
            <a:extLst>
              <a:ext uri="{FF2B5EF4-FFF2-40B4-BE49-F238E27FC236}">
                <a16:creationId xmlns:a16="http://schemas.microsoft.com/office/drawing/2014/main" id="{20D58074-5E27-845C-5817-C15AD550EABB}"/>
              </a:ext>
            </a:extLst>
          </p:cNvPr>
          <p:cNvSpPr/>
          <p:nvPr/>
        </p:nvSpPr>
        <p:spPr>
          <a:xfrm rot="5396393">
            <a:off x="1072143" y="2404222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14" name="Google Shape;373;p27">
            <a:extLst>
              <a:ext uri="{FF2B5EF4-FFF2-40B4-BE49-F238E27FC236}">
                <a16:creationId xmlns:a16="http://schemas.microsoft.com/office/drawing/2014/main" id="{636EB449-3FEB-8FB4-4930-0C60C8979A5E}"/>
              </a:ext>
            </a:extLst>
          </p:cNvPr>
          <p:cNvSpPr txBox="1"/>
          <p:nvPr/>
        </p:nvSpPr>
        <p:spPr>
          <a:xfrm>
            <a:off x="1112299" y="2149260"/>
            <a:ext cx="8942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375;p27">
            <a:extLst>
              <a:ext uri="{FF2B5EF4-FFF2-40B4-BE49-F238E27FC236}">
                <a16:creationId xmlns:a16="http://schemas.microsoft.com/office/drawing/2014/main" id="{F7EA7BD1-9CEB-B829-DDA2-FABA87EEC410}"/>
              </a:ext>
            </a:extLst>
          </p:cNvPr>
          <p:cNvSpPr txBox="1"/>
          <p:nvPr/>
        </p:nvSpPr>
        <p:spPr>
          <a:xfrm>
            <a:off x="492101" y="2357733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oogle Shape;377;p27">
            <a:extLst>
              <a:ext uri="{FF2B5EF4-FFF2-40B4-BE49-F238E27FC236}">
                <a16:creationId xmlns:a16="http://schemas.microsoft.com/office/drawing/2014/main" id="{966BAAF1-A340-DC31-2E3C-87B9A7797138}"/>
              </a:ext>
            </a:extLst>
          </p:cNvPr>
          <p:cNvSpPr/>
          <p:nvPr/>
        </p:nvSpPr>
        <p:spPr>
          <a:xfrm rot="1803320">
            <a:off x="506794" y="2719840"/>
            <a:ext cx="220235" cy="544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19" name="Google Shape;376;p27">
            <a:extLst>
              <a:ext uri="{FF2B5EF4-FFF2-40B4-BE49-F238E27FC236}">
                <a16:creationId xmlns:a16="http://schemas.microsoft.com/office/drawing/2014/main" id="{367342C5-0A2E-23F5-EB94-5BECE1D38AE2}"/>
              </a:ext>
            </a:extLst>
          </p:cNvPr>
          <p:cNvSpPr/>
          <p:nvPr/>
        </p:nvSpPr>
        <p:spPr>
          <a:xfrm rot="12177757">
            <a:off x="1538826" y="3115241"/>
            <a:ext cx="233783" cy="650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28" name="Google Shape;375;p27">
            <a:extLst>
              <a:ext uri="{FF2B5EF4-FFF2-40B4-BE49-F238E27FC236}">
                <a16:creationId xmlns:a16="http://schemas.microsoft.com/office/drawing/2014/main" id="{CB52CFA2-EDBC-A897-697D-811B2B11DE91}"/>
              </a:ext>
            </a:extLst>
          </p:cNvPr>
          <p:cNvSpPr txBox="1"/>
          <p:nvPr/>
        </p:nvSpPr>
        <p:spPr>
          <a:xfrm>
            <a:off x="1539383" y="2760338"/>
            <a:ext cx="9343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57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18</a:t>
            </a:r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D8724E53-18A1-ECEB-C66D-D5BFB9A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Conclusions and </a:t>
            </a:r>
            <a:r>
              <a:rPr lang="en-GB" sz="2800" b="1" dirty="0" err="1"/>
              <a:t>prespectives</a:t>
            </a:r>
            <a:endParaRPr lang="en-GB" sz="2800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912815E-2CEE-9064-045A-E10C89F05BD4}"/>
              </a:ext>
            </a:extLst>
          </p:cNvPr>
          <p:cNvSpPr txBox="1">
            <a:spLocks/>
          </p:cNvSpPr>
          <p:nvPr/>
        </p:nvSpPr>
        <p:spPr>
          <a:xfrm>
            <a:off x="176704" y="3055043"/>
            <a:ext cx="5041684" cy="1195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The proposed image reconstruction approach will be tested on more patient data.</a:t>
            </a:r>
            <a:r>
              <a:rPr lang="en-US" sz="1400" dirty="0">
                <a:cs typeface="Calibri"/>
              </a:rPr>
              <a:t> </a:t>
            </a:r>
          </a:p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Statistical variability in experimental data will be further investigated (e.g., different irradiation time, biological washout).</a:t>
            </a:r>
          </a:p>
          <a:p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700" dirty="0">
              <a:cs typeface="Calibri" panose="020F0502020204030204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794E696-C40F-EFEF-4FD7-52DA69DB97C2}"/>
              </a:ext>
            </a:extLst>
          </p:cNvPr>
          <p:cNvSpPr txBox="1"/>
          <p:nvPr/>
        </p:nvSpPr>
        <p:spPr>
          <a:xfrm>
            <a:off x="504061" y="4415041"/>
            <a:ext cx="78761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ea typeface="Calibri"/>
                <a:cs typeface="Calibri"/>
              </a:rPr>
              <a:t>This research has received funding from the CNAO, the Tuscany Region under POR FSE 2014-2020 and INFN, project SYNCT CUP I55F21002760008, and the INSIDE project (PRIN 2013)</a:t>
            </a:r>
            <a:endParaRPr lang="en-US" sz="1200" dirty="0"/>
          </a:p>
        </p:txBody>
      </p:sp>
      <p:pic>
        <p:nvPicPr>
          <p:cNvPr id="10" name="Picture 20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15215390-1ECD-5E48-C9C7-7107FDE3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740" y="2638846"/>
            <a:ext cx="3560883" cy="1820661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E1B0376-325F-7E48-0FC4-72D774CBD25F}"/>
              </a:ext>
            </a:extLst>
          </p:cNvPr>
          <p:cNvSpPr txBox="1">
            <a:spLocks/>
          </p:cNvSpPr>
          <p:nvPr/>
        </p:nvSpPr>
        <p:spPr>
          <a:xfrm>
            <a:off x="176704" y="693840"/>
            <a:ext cx="8525864" cy="600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cs typeface="Calibri"/>
              </a:rPr>
              <a:t>The new proposed image reconstruction method is based on exploitation of the multiple field irradiation to improve PET image quality and detection of inter-fractional morphological changes during the treatment.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  <a:p>
            <a:pPr marL="0" indent="0">
              <a:buNone/>
            </a:pPr>
            <a:endParaRPr lang="en-US" sz="700" dirty="0">
              <a:cs typeface="Calibri" panose="020F0502020204030204"/>
            </a:endParaRPr>
          </a:p>
        </p:txBody>
      </p:sp>
      <p:pic>
        <p:nvPicPr>
          <p:cNvPr id="4" name="Immagine 3" descr="Immagine che contiene schermata, Policromia, sfera, arte&#10;&#10;Descrizione generata automaticamente">
            <a:extLst>
              <a:ext uri="{FF2B5EF4-FFF2-40B4-BE49-F238E27FC236}">
                <a16:creationId xmlns:a16="http://schemas.microsoft.com/office/drawing/2014/main" id="{012B156C-6011-7E1A-8C3B-9D981CE6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00" y="1181648"/>
            <a:ext cx="1407951" cy="1401708"/>
          </a:xfrm>
          <a:prstGeom prst="rect">
            <a:avLst/>
          </a:prstGeom>
        </p:spPr>
      </p:pic>
      <p:pic>
        <p:nvPicPr>
          <p:cNvPr id="5" name="Immagine 4" descr="Immagine che contiene schermata, sfera, arte&#10;&#10;Descrizione generata automaticamente">
            <a:extLst>
              <a:ext uri="{FF2B5EF4-FFF2-40B4-BE49-F238E27FC236}">
                <a16:creationId xmlns:a16="http://schemas.microsoft.com/office/drawing/2014/main" id="{942D5D4E-B5E8-7E93-E540-592415AB4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993" y="1181648"/>
            <a:ext cx="1407951" cy="14017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1F10D02A-8666-D306-4657-1E196C5840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704" y="1233176"/>
                <a:ext cx="5262402" cy="683054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The hypothesis that most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Merriweather"/>
                          </a:rPr>
                        </m:ctrlPr>
                      </m:sSupPr>
                      <m:e>
                        <m:r>
                          <a:rPr kumimoji="0" lang="it-IT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Merriweather"/>
                          </a:rPr>
                          <m:t>𝛽</m:t>
                        </m:r>
                      </m:e>
                      <m:sup>
                        <m:r>
                          <a:rPr kumimoji="0" lang="it-IT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Merriweather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 activity is located into the CTV was verified by using Monte Carlo simulation and Activity Volume Histograms. </a:t>
                </a:r>
                <a:endParaRPr lang="en-US" sz="1400" dirty="0">
                  <a:cs typeface="Calibri"/>
                </a:endParaRPr>
              </a:p>
              <a:p>
                <a:pPr marL="0" indent="0">
                  <a:buNone/>
                </a:pPr>
                <a:endParaRPr lang="en-US" sz="700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id="{1F10D02A-8666-D306-4657-1E196C58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04" y="1233176"/>
                <a:ext cx="5262402" cy="683054"/>
              </a:xfrm>
              <a:prstGeom prst="rect">
                <a:avLst/>
              </a:prstGeom>
              <a:blipFill>
                <a:blip r:embed="rId6"/>
                <a:stretch>
                  <a:fillRect l="-232" t="-3571" b="-8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1582181-2411-B495-2523-9E9B27212070}"/>
              </a:ext>
            </a:extLst>
          </p:cNvPr>
          <p:cNvSpPr txBox="1"/>
          <p:nvPr/>
        </p:nvSpPr>
        <p:spPr>
          <a:xfrm>
            <a:off x="176703" y="1906285"/>
            <a:ext cx="52037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A Voxel Based Morphometry method was implemented on patients enrolled into the INSIDE clinical trial (patients 008C and 006C) to locate spot inter-fractional morphological changes.</a:t>
            </a:r>
          </a:p>
        </p:txBody>
      </p:sp>
    </p:spTree>
    <p:extLst>
      <p:ext uri="{BB962C8B-B14F-4D97-AF65-F5344CB8AC3E}">
        <p14:creationId xmlns:p14="http://schemas.microsoft.com/office/powerpoint/2010/main" val="4152427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34</a:t>
            </a:fld>
            <a:endParaRPr lang="it-IT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pic>
        <p:nvPicPr>
          <p:cNvPr id="50" name="Immagine 49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28678DC3-BCDE-C8F0-0E50-567C9C947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938" y="2534825"/>
            <a:ext cx="995803" cy="1000730"/>
          </a:xfrm>
          <a:prstGeom prst="rect">
            <a:avLst/>
          </a:prstGeom>
        </p:spPr>
      </p:pic>
      <p:pic>
        <p:nvPicPr>
          <p:cNvPr id="51" name="Immagine 50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02AFB32C-C7BB-31DA-E481-E1AE3638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085" y="2534825"/>
            <a:ext cx="995803" cy="1000730"/>
          </a:xfrm>
          <a:prstGeom prst="rect">
            <a:avLst/>
          </a:prstGeom>
        </p:spPr>
      </p:pic>
      <p:pic>
        <p:nvPicPr>
          <p:cNvPr id="52" name="Immagine 51" descr="Immagine che contiene schermata, testo, arte&#10;&#10;Descrizione generata automaticamente">
            <a:extLst>
              <a:ext uri="{FF2B5EF4-FFF2-40B4-BE49-F238E27FC236}">
                <a16:creationId xmlns:a16="http://schemas.microsoft.com/office/drawing/2014/main" id="{931A6A08-C3AA-3B8B-F40C-3081DC4D3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38" y="1353879"/>
            <a:ext cx="995803" cy="1000730"/>
          </a:xfrm>
          <a:prstGeom prst="rect">
            <a:avLst/>
          </a:prstGeom>
        </p:spPr>
      </p:pic>
      <p:pic>
        <p:nvPicPr>
          <p:cNvPr id="53" name="Immagine 52" descr="Immagine che contiene schermata, cartone animato, testo, arte&#10;&#10;Descrizione generata automaticamente">
            <a:extLst>
              <a:ext uri="{FF2B5EF4-FFF2-40B4-BE49-F238E27FC236}">
                <a16:creationId xmlns:a16="http://schemas.microsoft.com/office/drawing/2014/main" id="{736D953A-091F-4741-68F6-555F69C5E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085" y="1353879"/>
            <a:ext cx="995803" cy="1000730"/>
          </a:xfrm>
          <a:prstGeom prst="rect">
            <a:avLst/>
          </a:prstGeom>
        </p:spPr>
      </p:pic>
      <p:pic>
        <p:nvPicPr>
          <p:cNvPr id="54" name="Immagine 53" descr="Immagine che contiene schermata, testo, arte&#10;&#10;Descrizione generata automaticamente">
            <a:extLst>
              <a:ext uri="{FF2B5EF4-FFF2-40B4-BE49-F238E27FC236}">
                <a16:creationId xmlns:a16="http://schemas.microsoft.com/office/drawing/2014/main" id="{DE45F686-F82B-5AD1-23F5-C2DFA7C8D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085" y="3681753"/>
            <a:ext cx="995803" cy="1000730"/>
          </a:xfrm>
          <a:prstGeom prst="rect">
            <a:avLst/>
          </a:prstGeom>
        </p:spPr>
      </p:pic>
      <p:pic>
        <p:nvPicPr>
          <p:cNvPr id="55" name="Immagine 54" descr="Immagine che contiene schermata, arte&#10;&#10;Descrizione generata automaticamente">
            <a:extLst>
              <a:ext uri="{FF2B5EF4-FFF2-40B4-BE49-F238E27FC236}">
                <a16:creationId xmlns:a16="http://schemas.microsoft.com/office/drawing/2014/main" id="{BA8258B7-6EBC-0E44-38BE-5E08E36FE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50" y="1353879"/>
            <a:ext cx="995803" cy="1000730"/>
          </a:xfrm>
          <a:prstGeom prst="rect">
            <a:avLst/>
          </a:prstGeom>
        </p:spPr>
      </p:pic>
      <p:sp>
        <p:nvSpPr>
          <p:cNvPr id="56" name="Google Shape;373;p27">
            <a:extLst>
              <a:ext uri="{FF2B5EF4-FFF2-40B4-BE49-F238E27FC236}">
                <a16:creationId xmlns:a16="http://schemas.microsoft.com/office/drawing/2014/main" id="{BE08F6D4-6F25-AD56-9859-198D22F9F8F2}"/>
              </a:ext>
            </a:extLst>
          </p:cNvPr>
          <p:cNvSpPr txBox="1"/>
          <p:nvPr/>
        </p:nvSpPr>
        <p:spPr>
          <a:xfrm>
            <a:off x="382259" y="1392064"/>
            <a:ext cx="727541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270°</a:t>
            </a:r>
            <a:endParaRPr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375;p27">
            <a:extLst>
              <a:ext uri="{FF2B5EF4-FFF2-40B4-BE49-F238E27FC236}">
                <a16:creationId xmlns:a16="http://schemas.microsoft.com/office/drawing/2014/main" id="{74C81EBB-B8A2-43E2-3552-DBB63C28496C}"/>
              </a:ext>
            </a:extLst>
          </p:cNvPr>
          <p:cNvSpPr txBox="1"/>
          <p:nvPr/>
        </p:nvSpPr>
        <p:spPr>
          <a:xfrm>
            <a:off x="1689938" y="1351907"/>
            <a:ext cx="76016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195°</a:t>
            </a:r>
            <a:endParaRPr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Google Shape;374;p27">
            <a:extLst>
              <a:ext uri="{FF2B5EF4-FFF2-40B4-BE49-F238E27FC236}">
                <a16:creationId xmlns:a16="http://schemas.microsoft.com/office/drawing/2014/main" id="{E2DEF07D-4863-5FF0-AE61-E1B2863C107D}"/>
              </a:ext>
            </a:extLst>
          </p:cNvPr>
          <p:cNvSpPr txBox="1"/>
          <p:nvPr/>
        </p:nvSpPr>
        <p:spPr>
          <a:xfrm>
            <a:off x="3627018" y="1562494"/>
            <a:ext cx="64325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defRPr/>
            </a:pPr>
            <a:r>
              <a:rPr lang="it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15°</a:t>
            </a:r>
            <a:endParaRPr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Google Shape;378;p27">
            <a:extLst>
              <a:ext uri="{FF2B5EF4-FFF2-40B4-BE49-F238E27FC236}">
                <a16:creationId xmlns:a16="http://schemas.microsoft.com/office/drawing/2014/main" id="{2278EA10-3F9E-8893-878F-9750698F2760}"/>
              </a:ext>
            </a:extLst>
          </p:cNvPr>
          <p:cNvSpPr/>
          <p:nvPr/>
        </p:nvSpPr>
        <p:spPr>
          <a:xfrm rot="5396393">
            <a:off x="832578" y="1505332"/>
            <a:ext cx="139931" cy="3858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60" name="Google Shape;377;p27">
            <a:extLst>
              <a:ext uri="{FF2B5EF4-FFF2-40B4-BE49-F238E27FC236}">
                <a16:creationId xmlns:a16="http://schemas.microsoft.com/office/drawing/2014/main" id="{15B35AF2-267F-CCDA-E84B-3C15D0AD6086}"/>
              </a:ext>
            </a:extLst>
          </p:cNvPr>
          <p:cNvSpPr/>
          <p:nvPr/>
        </p:nvSpPr>
        <p:spPr>
          <a:xfrm rot="840719">
            <a:off x="1893477" y="1722615"/>
            <a:ext cx="130703" cy="326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sp>
        <p:nvSpPr>
          <p:cNvPr id="61" name="Google Shape;376;p27">
            <a:extLst>
              <a:ext uri="{FF2B5EF4-FFF2-40B4-BE49-F238E27FC236}">
                <a16:creationId xmlns:a16="http://schemas.microsoft.com/office/drawing/2014/main" id="{7D097719-0A50-6355-308F-8F54540C774F}"/>
              </a:ext>
            </a:extLst>
          </p:cNvPr>
          <p:cNvSpPr/>
          <p:nvPr/>
        </p:nvSpPr>
        <p:spPr>
          <a:xfrm rot="11978202">
            <a:off x="3711978" y="1921026"/>
            <a:ext cx="138744" cy="389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/>
          </a:p>
        </p:txBody>
      </p: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F24621ED-2413-1F4F-060E-D8B758880BD9}"/>
              </a:ext>
            </a:extLst>
          </p:cNvPr>
          <p:cNvCxnSpPr>
            <a:cxnSpLocks/>
          </p:cNvCxnSpPr>
          <p:nvPr/>
        </p:nvCxnSpPr>
        <p:spPr>
          <a:xfrm>
            <a:off x="1499418" y="1353231"/>
            <a:ext cx="0" cy="3348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646EE2E-2007-FAB6-522D-560336A9E0E2}"/>
              </a:ext>
            </a:extLst>
          </p:cNvPr>
          <p:cNvCxnSpPr>
            <a:cxnSpLocks/>
          </p:cNvCxnSpPr>
          <p:nvPr/>
        </p:nvCxnSpPr>
        <p:spPr>
          <a:xfrm>
            <a:off x="2842118" y="1353231"/>
            <a:ext cx="0" cy="3348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60">
            <a:extLst>
              <a:ext uri="{FF2B5EF4-FFF2-40B4-BE49-F238E27FC236}">
                <a16:creationId xmlns:a16="http://schemas.microsoft.com/office/drawing/2014/main" id="{6FC9FAA2-14A4-297F-F489-3E99566C568A}"/>
              </a:ext>
            </a:extLst>
          </p:cNvPr>
          <p:cNvSpPr txBox="1"/>
          <p:nvPr/>
        </p:nvSpPr>
        <p:spPr>
          <a:xfrm>
            <a:off x="2030369" y="2243954"/>
            <a:ext cx="55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C00000"/>
                </a:solidFill>
                <a:latin typeface="+mj-lt"/>
              </a:rPr>
              <a:t>+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75" name="CasellaDiTesto 60">
            <a:extLst>
              <a:ext uri="{FF2B5EF4-FFF2-40B4-BE49-F238E27FC236}">
                <a16:creationId xmlns:a16="http://schemas.microsoft.com/office/drawing/2014/main" id="{7A17450F-8D30-9020-EB0C-5EAF7243019F}"/>
              </a:ext>
            </a:extLst>
          </p:cNvPr>
          <p:cNvSpPr txBox="1"/>
          <p:nvPr/>
        </p:nvSpPr>
        <p:spPr>
          <a:xfrm>
            <a:off x="3327281" y="2243954"/>
            <a:ext cx="55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C00000"/>
                </a:solidFill>
                <a:latin typeface="+mj-lt"/>
              </a:rPr>
              <a:t>+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76" name="CasellaDiTesto 60">
            <a:extLst>
              <a:ext uri="{FF2B5EF4-FFF2-40B4-BE49-F238E27FC236}">
                <a16:creationId xmlns:a16="http://schemas.microsoft.com/office/drawing/2014/main" id="{E5AFB4AA-1A3D-D456-D7A8-32E9B2F7815F}"/>
              </a:ext>
            </a:extLst>
          </p:cNvPr>
          <p:cNvSpPr txBox="1"/>
          <p:nvPr/>
        </p:nvSpPr>
        <p:spPr>
          <a:xfrm>
            <a:off x="3327281" y="3405922"/>
            <a:ext cx="556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>
                <a:solidFill>
                  <a:srgbClr val="C00000"/>
                </a:solidFill>
                <a:latin typeface="+mj-lt"/>
              </a:rPr>
              <a:t>+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79" name="CasellaDiTesto 10">
            <a:extLst>
              <a:ext uri="{FF2B5EF4-FFF2-40B4-BE49-F238E27FC236}">
                <a16:creationId xmlns:a16="http://schemas.microsoft.com/office/drawing/2014/main" id="{7CEB0FBD-648D-D3B1-A66E-C7C0DA23329E}"/>
              </a:ext>
            </a:extLst>
          </p:cNvPr>
          <p:cNvSpPr txBox="1"/>
          <p:nvPr/>
        </p:nvSpPr>
        <p:spPr>
          <a:xfrm>
            <a:off x="960284" y="607496"/>
            <a:ext cx="2673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Annihilation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Maps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A2548F5E-C1EC-D909-8222-EE45FD2A15FC}"/>
              </a:ext>
            </a:extLst>
          </p:cNvPr>
          <p:cNvSpPr txBox="1"/>
          <p:nvPr/>
        </p:nvSpPr>
        <p:spPr>
          <a:xfrm>
            <a:off x="47261" y="899326"/>
            <a:ext cx="1710563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</a:rPr>
              <a:t>1° </a:t>
            </a:r>
            <a:r>
              <a:rPr lang="it-IT" sz="1400" b="1" dirty="0" err="1">
                <a:solidFill>
                  <a:srgbClr val="00B050"/>
                </a:solidFill>
              </a:rPr>
              <a:t>beam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it-IT" sz="1400" b="1" dirty="0" err="1">
                <a:solidFill>
                  <a:srgbClr val="00B050"/>
                </a:solidFill>
              </a:rPr>
              <a:t>acquisition</a:t>
            </a:r>
            <a:r>
              <a:rPr lang="it-IT" sz="1400" b="1" dirty="0">
                <a:solidFill>
                  <a:srgbClr val="00B050"/>
                </a:solidFill>
              </a:rPr>
              <a:t> time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EAEE2E09-AB17-9790-9A62-82222D28CC34}"/>
              </a:ext>
            </a:extLst>
          </p:cNvPr>
          <p:cNvSpPr txBox="1"/>
          <p:nvPr/>
        </p:nvSpPr>
        <p:spPr>
          <a:xfrm>
            <a:off x="1342666" y="899326"/>
            <a:ext cx="1710563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</a:rPr>
              <a:t>2° </a:t>
            </a:r>
            <a:r>
              <a:rPr lang="it-IT" sz="1400" b="1" dirty="0" err="1">
                <a:solidFill>
                  <a:srgbClr val="00B050"/>
                </a:solidFill>
              </a:rPr>
              <a:t>beam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it-IT" sz="1400" b="1" dirty="0" err="1">
                <a:solidFill>
                  <a:srgbClr val="00B050"/>
                </a:solidFill>
              </a:rPr>
              <a:t>acquisition</a:t>
            </a:r>
            <a:r>
              <a:rPr lang="it-IT" sz="1400" b="1" dirty="0">
                <a:solidFill>
                  <a:srgbClr val="00B050"/>
                </a:solidFill>
              </a:rPr>
              <a:t> time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A546701B-E052-F7DD-4A7B-1D95653DF8B9}"/>
              </a:ext>
            </a:extLst>
          </p:cNvPr>
          <p:cNvSpPr txBox="1"/>
          <p:nvPr/>
        </p:nvSpPr>
        <p:spPr>
          <a:xfrm>
            <a:off x="2645958" y="899326"/>
            <a:ext cx="1710563" cy="468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B050"/>
                </a:solidFill>
              </a:rPr>
              <a:t>3° </a:t>
            </a:r>
            <a:r>
              <a:rPr lang="it-IT" sz="1400" b="1" dirty="0" err="1">
                <a:solidFill>
                  <a:srgbClr val="00B050"/>
                </a:solidFill>
              </a:rPr>
              <a:t>beam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it-IT" sz="1400" b="1" dirty="0" err="1">
                <a:solidFill>
                  <a:srgbClr val="00B050"/>
                </a:solidFill>
              </a:rPr>
              <a:t>acquisition</a:t>
            </a:r>
            <a:r>
              <a:rPr lang="it-IT" sz="1400" b="1" dirty="0">
                <a:solidFill>
                  <a:srgbClr val="00B050"/>
                </a:solidFill>
              </a:rPr>
              <a:t> time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DF22CB3-8BF3-DDB9-AEF0-5B55A0C49418}"/>
              </a:ext>
            </a:extLst>
          </p:cNvPr>
          <p:cNvGrpSpPr/>
          <p:nvPr/>
        </p:nvGrpSpPr>
        <p:grpSpPr>
          <a:xfrm>
            <a:off x="4903789" y="1490082"/>
            <a:ext cx="3426299" cy="2371613"/>
            <a:chOff x="1158613" y="973831"/>
            <a:chExt cx="4952482" cy="3257578"/>
          </a:xfrm>
        </p:grpSpPr>
        <p:pic>
          <p:nvPicPr>
            <p:cNvPr id="8" name="Immagine 9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EE4493DB-B3C9-CF64-234F-9AED94832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66" t="6383" r="3477" b="-304"/>
            <a:stretch/>
          </p:blipFill>
          <p:spPr>
            <a:xfrm>
              <a:off x="1158613" y="973831"/>
              <a:ext cx="4952482" cy="3257578"/>
            </a:xfrm>
            <a:prstGeom prst="rect">
              <a:avLst/>
            </a:prstGeom>
          </p:spPr>
        </p:pic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1268A5E0-41DC-6CF3-2017-5F0688739A8F}"/>
                </a:ext>
              </a:extLst>
            </p:cNvPr>
            <p:cNvSpPr/>
            <p:nvPr/>
          </p:nvSpPr>
          <p:spPr>
            <a:xfrm>
              <a:off x="1851146" y="1102241"/>
              <a:ext cx="482602" cy="2769115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685964CC-EABD-72ED-82A2-E33D40B93A0B}"/>
                </a:ext>
              </a:extLst>
            </p:cNvPr>
            <p:cNvSpPr/>
            <p:nvPr/>
          </p:nvSpPr>
          <p:spPr>
            <a:xfrm>
              <a:off x="2995381" y="1102241"/>
              <a:ext cx="578687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CCDE8F9-5AB2-ED22-A7C0-FB4F661CCD40}"/>
                </a:ext>
              </a:extLst>
            </p:cNvPr>
            <p:cNvSpPr/>
            <p:nvPr/>
          </p:nvSpPr>
          <p:spPr>
            <a:xfrm>
              <a:off x="5193989" y="1097414"/>
              <a:ext cx="524662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0E9A09AE-8958-EF2E-1F60-CB1FD4AB2465}"/>
              </a:ext>
            </a:extLst>
          </p:cNvPr>
          <p:cNvSpPr txBox="1">
            <a:spLocks/>
          </p:cNvSpPr>
          <p:nvPr/>
        </p:nvSpPr>
        <p:spPr>
          <a:xfrm>
            <a:off x="5011275" y="1207014"/>
            <a:ext cx="3251534" cy="51226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B050"/>
                </a:solidFill>
                <a:latin typeface="+mj-lt"/>
                <a:cs typeface="Calibri"/>
              </a:rPr>
              <a:t>Coincidence event rate</a:t>
            </a:r>
          </a:p>
        </p:txBody>
      </p:sp>
    </p:spTree>
    <p:extLst>
      <p:ext uri="{BB962C8B-B14F-4D97-AF65-F5344CB8AC3E}">
        <p14:creationId xmlns:p14="http://schemas.microsoft.com/office/powerpoint/2010/main" val="3117171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35</a:t>
            </a:fld>
            <a:endParaRPr lang="it-IT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grpSp>
        <p:nvGrpSpPr>
          <p:cNvPr id="154" name="Gruppo 153">
            <a:extLst>
              <a:ext uri="{FF2B5EF4-FFF2-40B4-BE49-F238E27FC236}">
                <a16:creationId xmlns:a16="http://schemas.microsoft.com/office/drawing/2014/main" id="{169074A1-27DC-D77C-6DB5-D853B9CA0B5C}"/>
              </a:ext>
            </a:extLst>
          </p:cNvPr>
          <p:cNvGrpSpPr/>
          <p:nvPr/>
        </p:nvGrpSpPr>
        <p:grpSpPr>
          <a:xfrm>
            <a:off x="-44240" y="797234"/>
            <a:ext cx="9127672" cy="4007304"/>
            <a:chOff x="33292" y="1177445"/>
            <a:chExt cx="11979952" cy="5751745"/>
          </a:xfrm>
        </p:grpSpPr>
        <p:pic>
          <p:nvPicPr>
            <p:cNvPr id="152" name="Immagine 151">
              <a:extLst>
                <a:ext uri="{FF2B5EF4-FFF2-40B4-BE49-F238E27FC236}">
                  <a16:creationId xmlns:a16="http://schemas.microsoft.com/office/drawing/2014/main" id="{50DAF196-854F-BB39-9312-28713203F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3" t="3123" r="2461" b="51570"/>
            <a:stretch/>
          </p:blipFill>
          <p:spPr>
            <a:xfrm>
              <a:off x="218020" y="1177445"/>
              <a:ext cx="11795224" cy="2759821"/>
            </a:xfrm>
            <a:prstGeom prst="rect">
              <a:avLst/>
            </a:prstGeom>
          </p:spPr>
        </p:pic>
        <p:pic>
          <p:nvPicPr>
            <p:cNvPr id="153" name="Immagine 152">
              <a:extLst>
                <a:ext uri="{FF2B5EF4-FFF2-40B4-BE49-F238E27FC236}">
                  <a16:creationId xmlns:a16="http://schemas.microsoft.com/office/drawing/2014/main" id="{467A0824-890C-E191-C86D-5A731D2DA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394" t="54358" r="26731" b="337"/>
            <a:stretch/>
          </p:blipFill>
          <p:spPr>
            <a:xfrm>
              <a:off x="33292" y="4169370"/>
              <a:ext cx="8980967" cy="2759820"/>
            </a:xfrm>
            <a:prstGeom prst="rect">
              <a:avLst/>
            </a:prstGeom>
          </p:spPr>
        </p:pic>
      </p:grp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F392FA5E-47B7-0A59-25FC-C1F2B6187502}"/>
              </a:ext>
            </a:extLst>
          </p:cNvPr>
          <p:cNvSpPr txBox="1"/>
          <p:nvPr/>
        </p:nvSpPr>
        <p:spPr>
          <a:xfrm>
            <a:off x="-674465" y="2642218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006C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6" name="CasellaDiTesto 155">
            <a:extLst>
              <a:ext uri="{FF2B5EF4-FFF2-40B4-BE49-F238E27FC236}">
                <a16:creationId xmlns:a16="http://schemas.microsoft.com/office/drawing/2014/main" id="{8B2507B0-E2CE-ED20-BF9C-FD13EDBE7D14}"/>
              </a:ext>
            </a:extLst>
          </p:cNvPr>
          <p:cNvSpPr txBox="1"/>
          <p:nvPr/>
        </p:nvSpPr>
        <p:spPr>
          <a:xfrm>
            <a:off x="1638023" y="2642218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008C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3B484119-2F42-B7C8-0175-B5D411596FD6}"/>
              </a:ext>
            </a:extLst>
          </p:cNvPr>
          <p:cNvSpPr txBox="1"/>
          <p:nvPr/>
        </p:nvSpPr>
        <p:spPr>
          <a:xfrm>
            <a:off x="4050836" y="2642218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009C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B4B43873-9956-40FC-8F65-2176F2E238A8}"/>
              </a:ext>
            </a:extLst>
          </p:cNvPr>
          <p:cNvSpPr txBox="1"/>
          <p:nvPr/>
        </p:nvSpPr>
        <p:spPr>
          <a:xfrm>
            <a:off x="4050836" y="603465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004C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73B066A1-F17E-236A-C8FD-F6AAAD45B01F}"/>
              </a:ext>
            </a:extLst>
          </p:cNvPr>
          <p:cNvSpPr txBox="1"/>
          <p:nvPr/>
        </p:nvSpPr>
        <p:spPr>
          <a:xfrm>
            <a:off x="6469457" y="603465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005C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0" name="CasellaDiTesto 159">
            <a:extLst>
              <a:ext uri="{FF2B5EF4-FFF2-40B4-BE49-F238E27FC236}">
                <a16:creationId xmlns:a16="http://schemas.microsoft.com/office/drawing/2014/main" id="{7ADF0285-1488-8896-003A-14814B15A65A}"/>
              </a:ext>
            </a:extLst>
          </p:cNvPr>
          <p:cNvSpPr txBox="1"/>
          <p:nvPr/>
        </p:nvSpPr>
        <p:spPr>
          <a:xfrm>
            <a:off x="-674465" y="603465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001C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1" name="CasellaDiTesto 160">
            <a:extLst>
              <a:ext uri="{FF2B5EF4-FFF2-40B4-BE49-F238E27FC236}">
                <a16:creationId xmlns:a16="http://schemas.microsoft.com/office/drawing/2014/main" id="{AD0C5BAB-E67C-D7ED-0BD4-9CC1A90606C8}"/>
              </a:ext>
            </a:extLst>
          </p:cNvPr>
          <p:cNvSpPr txBox="1"/>
          <p:nvPr/>
        </p:nvSpPr>
        <p:spPr>
          <a:xfrm>
            <a:off x="1638023" y="603465"/>
            <a:ext cx="36125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AVH- </a:t>
            </a:r>
            <a:r>
              <a:rPr lang="it-IT" sz="1600" b="1" dirty="0" err="1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600" b="1" dirty="0">
                <a:solidFill>
                  <a:srgbClr val="00B050"/>
                </a:solidFill>
                <a:latin typeface="+mj-lt"/>
                <a:ea typeface="Merriweather"/>
                <a:cs typeface="Merriweather"/>
                <a:sym typeface="Merriweather"/>
              </a:rPr>
              <a:t> 002C 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2" name="Google Shape;517;p32">
            <a:extLst>
              <a:ext uri="{FF2B5EF4-FFF2-40B4-BE49-F238E27FC236}">
                <a16:creationId xmlns:a16="http://schemas.microsoft.com/office/drawing/2014/main" id="{C387FFE7-B86C-11EF-B4F5-9EE4128052D5}"/>
              </a:ext>
            </a:extLst>
          </p:cNvPr>
          <p:cNvSpPr txBox="1"/>
          <p:nvPr/>
        </p:nvSpPr>
        <p:spPr>
          <a:xfrm>
            <a:off x="184341" y="1228776"/>
            <a:ext cx="232073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it" sz="1200" b="1" dirty="0">
                <a:ea typeface="Merriweather"/>
                <a:cs typeface="Merriweather"/>
                <a:sym typeface="Merriweather"/>
              </a:rPr>
              <a:t>95 %</a:t>
            </a:r>
          </a:p>
          <a:p>
            <a:pPr algn="ctr"/>
            <a:r>
              <a:rPr lang="it" sz="1200" b="1" dirty="0">
                <a:ea typeface="Merriweather"/>
                <a:cs typeface="Merriweather"/>
                <a:sym typeface="Merriweather"/>
              </a:rPr>
              <a:t>CTV volume</a:t>
            </a:r>
            <a:endParaRPr lang="it-IT" sz="1200" b="1" dirty="0"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3" name="Connettore 2 162">
            <a:extLst>
              <a:ext uri="{FF2B5EF4-FFF2-40B4-BE49-F238E27FC236}">
                <a16:creationId xmlns:a16="http://schemas.microsoft.com/office/drawing/2014/main" id="{51668BCB-656C-D3DE-144A-1351801F4C93}"/>
              </a:ext>
            </a:extLst>
          </p:cNvPr>
          <p:cNvCxnSpPr>
            <a:cxnSpLocks/>
          </p:cNvCxnSpPr>
          <p:nvPr/>
        </p:nvCxnSpPr>
        <p:spPr>
          <a:xfrm>
            <a:off x="646161" y="1069725"/>
            <a:ext cx="389056" cy="31810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Google Shape;517;p32">
            <a:extLst>
              <a:ext uri="{FF2B5EF4-FFF2-40B4-BE49-F238E27FC236}">
                <a16:creationId xmlns:a16="http://schemas.microsoft.com/office/drawing/2014/main" id="{406E261B-7790-C3C8-FF1E-9B2F53409775}"/>
              </a:ext>
            </a:extLst>
          </p:cNvPr>
          <p:cNvSpPr txBox="1"/>
          <p:nvPr/>
        </p:nvSpPr>
        <p:spPr>
          <a:xfrm>
            <a:off x="1090376" y="4201211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7 %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5" name="Connettore 2 164">
            <a:extLst>
              <a:ext uri="{FF2B5EF4-FFF2-40B4-BE49-F238E27FC236}">
                <a16:creationId xmlns:a16="http://schemas.microsoft.com/office/drawing/2014/main" id="{DB4E285E-21C4-4F63-55A0-4F827E0B0ABF}"/>
              </a:ext>
            </a:extLst>
          </p:cNvPr>
          <p:cNvCxnSpPr>
            <a:cxnSpLocks/>
          </p:cNvCxnSpPr>
          <p:nvPr/>
        </p:nvCxnSpPr>
        <p:spPr>
          <a:xfrm>
            <a:off x="707656" y="4427915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Google Shape;517;p32">
            <a:extLst>
              <a:ext uri="{FF2B5EF4-FFF2-40B4-BE49-F238E27FC236}">
                <a16:creationId xmlns:a16="http://schemas.microsoft.com/office/drawing/2014/main" id="{CEEA4CCD-1827-4EE7-D98D-49F8A4B4866B}"/>
              </a:ext>
            </a:extLst>
          </p:cNvPr>
          <p:cNvSpPr txBox="1"/>
          <p:nvPr/>
        </p:nvSpPr>
        <p:spPr>
          <a:xfrm>
            <a:off x="3435130" y="4122770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11 %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7" name="Connettore 2 166">
            <a:extLst>
              <a:ext uri="{FF2B5EF4-FFF2-40B4-BE49-F238E27FC236}">
                <a16:creationId xmlns:a16="http://schemas.microsoft.com/office/drawing/2014/main" id="{11D75AB7-1B85-3D12-4392-60E2F33D9F1F}"/>
              </a:ext>
            </a:extLst>
          </p:cNvPr>
          <p:cNvCxnSpPr>
            <a:cxnSpLocks/>
          </p:cNvCxnSpPr>
          <p:nvPr/>
        </p:nvCxnSpPr>
        <p:spPr>
          <a:xfrm>
            <a:off x="3052410" y="4349475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Google Shape;517;p32">
            <a:extLst>
              <a:ext uri="{FF2B5EF4-FFF2-40B4-BE49-F238E27FC236}">
                <a16:creationId xmlns:a16="http://schemas.microsoft.com/office/drawing/2014/main" id="{8357B65E-0C66-4323-EAD0-9644F682CC40}"/>
              </a:ext>
            </a:extLst>
          </p:cNvPr>
          <p:cNvSpPr txBox="1"/>
          <p:nvPr/>
        </p:nvSpPr>
        <p:spPr>
          <a:xfrm>
            <a:off x="5752306" y="4170772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6 %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69" name="Connettore 2 168">
            <a:extLst>
              <a:ext uri="{FF2B5EF4-FFF2-40B4-BE49-F238E27FC236}">
                <a16:creationId xmlns:a16="http://schemas.microsoft.com/office/drawing/2014/main" id="{61984322-7058-0EBC-BAA7-ED5B4CE13BE9}"/>
              </a:ext>
            </a:extLst>
          </p:cNvPr>
          <p:cNvCxnSpPr>
            <a:cxnSpLocks/>
          </p:cNvCxnSpPr>
          <p:nvPr/>
        </p:nvCxnSpPr>
        <p:spPr>
          <a:xfrm>
            <a:off x="5399364" y="4397475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Google Shape;517;p32">
            <a:extLst>
              <a:ext uri="{FF2B5EF4-FFF2-40B4-BE49-F238E27FC236}">
                <a16:creationId xmlns:a16="http://schemas.microsoft.com/office/drawing/2014/main" id="{936A76F3-87B6-120D-4842-C8F4981FD790}"/>
              </a:ext>
            </a:extLst>
          </p:cNvPr>
          <p:cNvSpPr txBox="1"/>
          <p:nvPr/>
        </p:nvSpPr>
        <p:spPr>
          <a:xfrm>
            <a:off x="5760667" y="2166054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7 %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71" name="Connettore 2 170">
            <a:extLst>
              <a:ext uri="{FF2B5EF4-FFF2-40B4-BE49-F238E27FC236}">
                <a16:creationId xmlns:a16="http://schemas.microsoft.com/office/drawing/2014/main" id="{BFB64EEE-5BA6-EE7A-4393-CFDE6C307C28}"/>
              </a:ext>
            </a:extLst>
          </p:cNvPr>
          <p:cNvCxnSpPr>
            <a:cxnSpLocks/>
          </p:cNvCxnSpPr>
          <p:nvPr/>
        </p:nvCxnSpPr>
        <p:spPr>
          <a:xfrm>
            <a:off x="5377946" y="2392759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Google Shape;517;p32">
            <a:extLst>
              <a:ext uri="{FF2B5EF4-FFF2-40B4-BE49-F238E27FC236}">
                <a16:creationId xmlns:a16="http://schemas.microsoft.com/office/drawing/2014/main" id="{7EA69A0A-5220-1E11-9C83-8C1E6B394EFC}"/>
              </a:ext>
            </a:extLst>
          </p:cNvPr>
          <p:cNvSpPr txBox="1"/>
          <p:nvPr/>
        </p:nvSpPr>
        <p:spPr>
          <a:xfrm>
            <a:off x="8386366" y="2173154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2 %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73" name="Connettore 2 172">
            <a:extLst>
              <a:ext uri="{FF2B5EF4-FFF2-40B4-BE49-F238E27FC236}">
                <a16:creationId xmlns:a16="http://schemas.microsoft.com/office/drawing/2014/main" id="{3387E549-4444-C37D-B364-B7A5E6988CBB}"/>
              </a:ext>
            </a:extLst>
          </p:cNvPr>
          <p:cNvCxnSpPr>
            <a:cxnSpLocks/>
          </p:cNvCxnSpPr>
          <p:nvPr/>
        </p:nvCxnSpPr>
        <p:spPr>
          <a:xfrm>
            <a:off x="7988756" y="2399859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Google Shape;517;p32">
            <a:extLst>
              <a:ext uri="{FF2B5EF4-FFF2-40B4-BE49-F238E27FC236}">
                <a16:creationId xmlns:a16="http://schemas.microsoft.com/office/drawing/2014/main" id="{EDE05084-6FAE-FB1B-1776-C84B2D43F258}"/>
              </a:ext>
            </a:extLst>
          </p:cNvPr>
          <p:cNvSpPr txBox="1"/>
          <p:nvPr/>
        </p:nvSpPr>
        <p:spPr>
          <a:xfrm>
            <a:off x="1035217" y="2070165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12 %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75" name="Connettore 2 174">
            <a:extLst>
              <a:ext uri="{FF2B5EF4-FFF2-40B4-BE49-F238E27FC236}">
                <a16:creationId xmlns:a16="http://schemas.microsoft.com/office/drawing/2014/main" id="{D5EE02B9-38F3-B22F-4555-0DA309241766}"/>
              </a:ext>
            </a:extLst>
          </p:cNvPr>
          <p:cNvCxnSpPr>
            <a:cxnSpLocks/>
          </p:cNvCxnSpPr>
          <p:nvPr/>
        </p:nvCxnSpPr>
        <p:spPr>
          <a:xfrm>
            <a:off x="652497" y="2296870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Google Shape;517;p32">
            <a:extLst>
              <a:ext uri="{FF2B5EF4-FFF2-40B4-BE49-F238E27FC236}">
                <a16:creationId xmlns:a16="http://schemas.microsoft.com/office/drawing/2014/main" id="{22BC6B07-C4B2-FB17-90F3-D3A9C814613A}"/>
              </a:ext>
            </a:extLst>
          </p:cNvPr>
          <p:cNvSpPr txBox="1"/>
          <p:nvPr/>
        </p:nvSpPr>
        <p:spPr>
          <a:xfrm>
            <a:off x="3740308" y="2173154"/>
            <a:ext cx="100225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200" b="1">
                <a:solidFill>
                  <a:srgbClr val="FF0000"/>
                </a:solidFill>
                <a:ea typeface="Merriweather"/>
                <a:cs typeface="Merriweather"/>
                <a:sym typeface="Merriweather"/>
              </a:rPr>
              <a:t>2 %</a:t>
            </a:r>
            <a:endParaRPr lang="it-IT" sz="1200" b="1">
              <a:solidFill>
                <a:srgbClr val="FF000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77" name="Connettore 2 176">
            <a:extLst>
              <a:ext uri="{FF2B5EF4-FFF2-40B4-BE49-F238E27FC236}">
                <a16:creationId xmlns:a16="http://schemas.microsoft.com/office/drawing/2014/main" id="{76B87ADC-F07E-5017-CDED-424C1400AFE0}"/>
              </a:ext>
            </a:extLst>
          </p:cNvPr>
          <p:cNvCxnSpPr>
            <a:cxnSpLocks/>
          </p:cNvCxnSpPr>
          <p:nvPr/>
        </p:nvCxnSpPr>
        <p:spPr>
          <a:xfrm>
            <a:off x="3342698" y="2399859"/>
            <a:ext cx="4378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1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36</a:t>
            </a:fld>
            <a:endParaRPr lang="it-IT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Biological washout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63D48A-9B7C-D456-0CED-26D32954EC4B}"/>
              </a:ext>
            </a:extLst>
          </p:cNvPr>
          <p:cNvSpPr txBox="1"/>
          <p:nvPr/>
        </p:nvSpPr>
        <p:spPr>
          <a:xfrm>
            <a:off x="199132" y="685241"/>
            <a:ext cx="6026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Estimation of the washout effect due to metabolic processes in living tissues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400" dirty="0">
                <a:cs typeface="Arial"/>
              </a:rPr>
              <a:t>Exponential fit 200 s after the end of the first field irradiation</a:t>
            </a:r>
          </a:p>
        </p:txBody>
      </p:sp>
      <p:pic>
        <p:nvPicPr>
          <p:cNvPr id="5" name="Immagine 4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8ED41359-8C33-DB6A-DCAF-92461E0193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1"/>
          <a:stretch/>
        </p:blipFill>
        <p:spPr>
          <a:xfrm>
            <a:off x="722063" y="1730287"/>
            <a:ext cx="3654406" cy="2367179"/>
          </a:xfrm>
          <a:prstGeom prst="rect">
            <a:avLst/>
          </a:prstGeom>
        </p:spPr>
      </p:pic>
      <p:pic>
        <p:nvPicPr>
          <p:cNvPr id="7" name="Immagine 6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941129ED-C1F8-662B-478E-21406D4AE8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1"/>
          <a:stretch/>
        </p:blipFill>
        <p:spPr>
          <a:xfrm>
            <a:off x="4556232" y="1730287"/>
            <a:ext cx="3659373" cy="2367179"/>
          </a:xfrm>
          <a:prstGeom prst="rect">
            <a:avLst/>
          </a:prstGeom>
        </p:spPr>
      </p:pic>
      <p:sp>
        <p:nvSpPr>
          <p:cNvPr id="3" name="CasellaDiTesto 63">
            <a:extLst>
              <a:ext uri="{FF2B5EF4-FFF2-40B4-BE49-F238E27FC236}">
                <a16:creationId xmlns:a16="http://schemas.microsoft.com/office/drawing/2014/main" id="{BE1D6ED8-7301-781B-FE7C-C2AF4CB0E3DF}"/>
              </a:ext>
            </a:extLst>
          </p:cNvPr>
          <p:cNvSpPr txBox="1"/>
          <p:nvPr/>
        </p:nvSpPr>
        <p:spPr>
          <a:xfrm>
            <a:off x="1981753" y="1478013"/>
            <a:ext cx="1467363" cy="311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MC </a:t>
            </a:r>
            <a:r>
              <a:rPr lang="it-IT" b="1" dirty="0" err="1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Simulation</a:t>
            </a:r>
            <a:endParaRPr lang="en-GB" dirty="0">
              <a:solidFill>
                <a:srgbClr val="24BB6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9EF0B96F-447E-002F-E86A-819CFCC158EA}"/>
              </a:ext>
            </a:extLst>
          </p:cNvPr>
          <p:cNvSpPr txBox="1"/>
          <p:nvPr/>
        </p:nvSpPr>
        <p:spPr>
          <a:xfrm>
            <a:off x="3449999" y="1149354"/>
            <a:ext cx="1647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1800" b="1" dirty="0" err="1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Patient</a:t>
            </a:r>
            <a:r>
              <a:rPr lang="it-IT" sz="1800" b="1" dirty="0">
                <a:solidFill>
                  <a:srgbClr val="FF0000"/>
                </a:solidFill>
                <a:latin typeface="+mj-lt"/>
                <a:ea typeface="Merriweather"/>
                <a:cs typeface="Merriweather"/>
                <a:sym typeface="Merriweather"/>
              </a:rPr>
              <a:t> 008C</a:t>
            </a:r>
            <a:endParaRPr lang="en-GB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asellaDiTesto 63">
            <a:extLst>
              <a:ext uri="{FF2B5EF4-FFF2-40B4-BE49-F238E27FC236}">
                <a16:creationId xmlns:a16="http://schemas.microsoft.com/office/drawing/2014/main" id="{215D752C-E2E9-1634-E1CB-40E43FD1C4CF}"/>
              </a:ext>
            </a:extLst>
          </p:cNvPr>
          <p:cNvSpPr txBox="1"/>
          <p:nvPr/>
        </p:nvSpPr>
        <p:spPr>
          <a:xfrm>
            <a:off x="5380796" y="1478013"/>
            <a:ext cx="20114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b="1" dirty="0" err="1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Experimental</a:t>
            </a:r>
            <a:r>
              <a:rPr lang="it-IT" b="1" dirty="0">
                <a:solidFill>
                  <a:srgbClr val="24BB69"/>
                </a:solidFill>
                <a:latin typeface="+mn-lt"/>
                <a:ea typeface="Merriweather"/>
                <a:cs typeface="Arial" panose="020B0604020202020204" pitchFamily="34" charset="0"/>
                <a:sym typeface="Merriweather"/>
              </a:rPr>
              <a:t> data</a:t>
            </a:r>
            <a:endParaRPr lang="en-GB" dirty="0">
              <a:solidFill>
                <a:srgbClr val="24BB6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6485A6-D3E2-3E43-DE47-7D15C888FFBF}"/>
              </a:ext>
            </a:extLst>
          </p:cNvPr>
          <p:cNvSpPr txBox="1"/>
          <p:nvPr/>
        </p:nvSpPr>
        <p:spPr>
          <a:xfrm>
            <a:off x="6905018" y="2395623"/>
            <a:ext cx="9560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dirty="0"/>
              <a:t>τ</a:t>
            </a:r>
            <a:r>
              <a:rPr lang="en" sz="18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116 s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76ECF6-B3D6-F6BE-8809-ACC46CD1A398}"/>
              </a:ext>
            </a:extLst>
          </p:cNvPr>
          <p:cNvSpPr txBox="1"/>
          <p:nvPr/>
        </p:nvSpPr>
        <p:spPr>
          <a:xfrm>
            <a:off x="3090131" y="2395623"/>
            <a:ext cx="9560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dirty="0"/>
              <a:t>τ</a:t>
            </a:r>
            <a:r>
              <a:rPr lang="en" sz="18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≈ 80 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135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kern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37</a:t>
            </a:fld>
            <a:endParaRPr lang="it-IT" kern="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Statistical analysis</a:t>
            </a:r>
          </a:p>
        </p:txBody>
      </p:sp>
      <p:sp>
        <p:nvSpPr>
          <p:cNvPr id="19" name="Google Shape;243;p24">
            <a:extLst>
              <a:ext uri="{FF2B5EF4-FFF2-40B4-BE49-F238E27FC236}">
                <a16:creationId xmlns:a16="http://schemas.microsoft.com/office/drawing/2014/main" id="{F6A1C461-79B7-9068-EABF-FC64EF1537FF}"/>
              </a:ext>
            </a:extLst>
          </p:cNvPr>
          <p:cNvSpPr/>
          <p:nvPr/>
        </p:nvSpPr>
        <p:spPr>
          <a:xfrm>
            <a:off x="-12766" y="712681"/>
            <a:ext cx="4342800" cy="409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46;p24">
            <a:extLst>
              <a:ext uri="{FF2B5EF4-FFF2-40B4-BE49-F238E27FC236}">
                <a16:creationId xmlns:a16="http://schemas.microsoft.com/office/drawing/2014/main" id="{7BD7E338-4237-C1BE-0718-E6AD7B3E02C5}"/>
              </a:ext>
            </a:extLst>
          </p:cNvPr>
          <p:cNvSpPr txBox="1"/>
          <p:nvPr/>
        </p:nvSpPr>
        <p:spPr>
          <a:xfrm rot="-5400000">
            <a:off x="-305191" y="2150281"/>
            <a:ext cx="121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Roboto"/>
                <a:ea typeface="Roboto"/>
                <a:cs typeface="Roboto"/>
                <a:sym typeface="Roboto"/>
              </a:rPr>
              <a:t>Coincidenze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47;p24">
            <a:extLst>
              <a:ext uri="{FF2B5EF4-FFF2-40B4-BE49-F238E27FC236}">
                <a16:creationId xmlns:a16="http://schemas.microsoft.com/office/drawing/2014/main" id="{BB6BC41D-987C-6FD0-274C-6FF825A488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2" y="712278"/>
            <a:ext cx="9002925" cy="40908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49;p24">
            <a:extLst>
              <a:ext uri="{FF2B5EF4-FFF2-40B4-BE49-F238E27FC236}">
                <a16:creationId xmlns:a16="http://schemas.microsoft.com/office/drawing/2014/main" id="{A8741846-2701-F690-DFA4-53BEDC277A33}"/>
              </a:ext>
            </a:extLst>
          </p:cNvPr>
          <p:cNvSpPr txBox="1"/>
          <p:nvPr/>
        </p:nvSpPr>
        <p:spPr>
          <a:xfrm rot="16200000">
            <a:off x="-883695" y="2560368"/>
            <a:ext cx="22167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it" sz="1400" dirty="0">
                <a:ea typeface="Roboto"/>
                <a:cs typeface="Roboto"/>
              </a:rPr>
              <a:t> PET coincidences 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E39084F-203B-CB1F-2D97-D01098FDF496}"/>
              </a:ext>
            </a:extLst>
          </p:cNvPr>
          <p:cNvSpPr/>
          <p:nvPr/>
        </p:nvSpPr>
        <p:spPr>
          <a:xfrm>
            <a:off x="3623569" y="833575"/>
            <a:ext cx="1881963" cy="24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oogle Shape;245;p24">
            <a:extLst>
              <a:ext uri="{FF2B5EF4-FFF2-40B4-BE49-F238E27FC236}">
                <a16:creationId xmlns:a16="http://schemas.microsoft.com/office/drawing/2014/main" id="{0775655F-44AF-B702-0376-0C2438045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5034" y="757084"/>
            <a:ext cx="6657696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>
                <a:latin typeface="Merriweather"/>
                <a:ea typeface="Merriweather"/>
                <a:cs typeface="Merriweather"/>
                <a:sym typeface="Merriweather"/>
              </a:rPr>
              <a:t>Mean value of </a:t>
            </a:r>
            <a:r>
              <a:rPr lang="it" b="1" dirty="0">
                <a:latin typeface="Merriweather"/>
                <a:ea typeface="Merriweather"/>
                <a:cs typeface="Merriweather"/>
                <a:sym typeface="Merriweather"/>
              </a:rPr>
              <a:t>PET coincidences </a:t>
            </a:r>
            <a:r>
              <a:rPr lang="it" dirty="0">
                <a:latin typeface="Merriweather"/>
                <a:ea typeface="Merriweather"/>
                <a:cs typeface="Merriweather"/>
                <a:sym typeface="Merriweather"/>
              </a:rPr>
              <a:t>of each field for each patientca</a:t>
            </a:r>
            <a:endParaRPr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19314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53E6A1A-9FF2-5ACE-8E84-B31FA74F6A29}"/>
              </a:ext>
            </a:extLst>
          </p:cNvPr>
          <p:cNvSpPr/>
          <p:nvPr/>
        </p:nvSpPr>
        <p:spPr>
          <a:xfrm>
            <a:off x="4232900" y="1049827"/>
            <a:ext cx="4139238" cy="908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4F892CF-47B1-C527-DBB0-0A2AC53ACD82}"/>
              </a:ext>
            </a:extLst>
          </p:cNvPr>
          <p:cNvGrpSpPr/>
          <p:nvPr/>
        </p:nvGrpSpPr>
        <p:grpSpPr>
          <a:xfrm>
            <a:off x="642456" y="882605"/>
            <a:ext cx="3458751" cy="2270973"/>
            <a:chOff x="1158613" y="973831"/>
            <a:chExt cx="4952482" cy="3257578"/>
          </a:xfrm>
        </p:grpSpPr>
        <p:pic>
          <p:nvPicPr>
            <p:cNvPr id="3" name="Immagine 9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5989BA10-8DB0-CECC-D0A6-FE40060CE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6" t="6383" r="3477" b="-304"/>
            <a:stretch/>
          </p:blipFill>
          <p:spPr>
            <a:xfrm>
              <a:off x="1158613" y="973831"/>
              <a:ext cx="4952482" cy="3257578"/>
            </a:xfrm>
            <a:prstGeom prst="rect">
              <a:avLst/>
            </a:prstGeom>
          </p:spPr>
        </p:pic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F64FC5D7-34AD-688F-9B78-D9C2C4FB8807}"/>
                </a:ext>
              </a:extLst>
            </p:cNvPr>
            <p:cNvSpPr/>
            <p:nvPr/>
          </p:nvSpPr>
          <p:spPr>
            <a:xfrm>
              <a:off x="1851146" y="1102241"/>
              <a:ext cx="482602" cy="2769115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CA797FA2-9D33-915E-46EA-9359451472F5}"/>
                </a:ext>
              </a:extLst>
            </p:cNvPr>
            <p:cNvSpPr/>
            <p:nvPr/>
          </p:nvSpPr>
          <p:spPr>
            <a:xfrm>
              <a:off x="2995381" y="1102241"/>
              <a:ext cx="578687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D71EA87B-7941-BF37-FF4F-B4B272075677}"/>
                </a:ext>
              </a:extLst>
            </p:cNvPr>
            <p:cNvSpPr/>
            <p:nvPr/>
          </p:nvSpPr>
          <p:spPr>
            <a:xfrm>
              <a:off x="5193989" y="1097414"/>
              <a:ext cx="524662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361F4BC7-DF06-5F2B-FD22-A497237D3C25}"/>
              </a:ext>
            </a:extLst>
          </p:cNvPr>
          <p:cNvSpPr txBox="1">
            <a:spLocks/>
          </p:cNvSpPr>
          <p:nvPr/>
        </p:nvSpPr>
        <p:spPr>
          <a:xfrm>
            <a:off x="859238" y="648318"/>
            <a:ext cx="3251534" cy="51226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B050"/>
                </a:solidFill>
                <a:latin typeface="+mj-lt"/>
                <a:cs typeface="Calibri"/>
              </a:rPr>
              <a:t>Coincidence event rate</a:t>
            </a:r>
          </a:p>
        </p:txBody>
      </p:sp>
      <p:pic>
        <p:nvPicPr>
          <p:cNvPr id="20" name="Picture 33" descr="A picture containing indoor, microscope, cluttered, miller&#10;&#10;Description automatically generated">
            <a:extLst>
              <a:ext uri="{FF2B5EF4-FFF2-40B4-BE49-F238E27FC236}">
                <a16:creationId xmlns:a16="http://schemas.microsoft.com/office/drawing/2014/main" id="{24183A5E-CE7E-30BD-9E45-77E2D3C779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0" t="-217" r="7952" b="10273"/>
          <a:stretch/>
        </p:blipFill>
        <p:spPr>
          <a:xfrm>
            <a:off x="392169" y="3646742"/>
            <a:ext cx="1047981" cy="1138092"/>
          </a:xfrm>
          <a:prstGeom prst="rect">
            <a:avLst/>
          </a:prstGeom>
        </p:spPr>
      </p:pic>
      <p:pic>
        <p:nvPicPr>
          <p:cNvPr id="21" name="Picture 3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8C6D8CE7-A093-9141-D943-E6640492D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610" y="3646742"/>
            <a:ext cx="1087875" cy="1138092"/>
          </a:xfrm>
          <a:prstGeom prst="rect">
            <a:avLst/>
          </a:prstGeom>
        </p:spPr>
      </p:pic>
      <p:pic>
        <p:nvPicPr>
          <p:cNvPr id="22" name="Picture 35" descr="A picture containing indoor, wall, desk, office&#10;&#10;Description automatically generated">
            <a:extLst>
              <a:ext uri="{FF2B5EF4-FFF2-40B4-BE49-F238E27FC236}">
                <a16:creationId xmlns:a16="http://schemas.microsoft.com/office/drawing/2014/main" id="{16284F8B-C4B6-634C-A895-849559730A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" t="-1458" r="13291" b="625"/>
          <a:stretch/>
        </p:blipFill>
        <p:spPr>
          <a:xfrm>
            <a:off x="2017859" y="3646742"/>
            <a:ext cx="1063824" cy="1138297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7DDB6B7D-0CEF-2205-C6B1-AA03D9D14699}"/>
              </a:ext>
            </a:extLst>
          </p:cNvPr>
          <p:cNvSpPr txBox="1"/>
          <p:nvPr/>
        </p:nvSpPr>
        <p:spPr>
          <a:xfrm>
            <a:off x="177512" y="3189927"/>
            <a:ext cx="13673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0° IEC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60E27FDB-198F-C773-46F4-6FDEE9457423}"/>
              </a:ext>
            </a:extLst>
          </p:cNvPr>
          <p:cNvSpPr txBox="1"/>
          <p:nvPr/>
        </p:nvSpPr>
        <p:spPr>
          <a:xfrm>
            <a:off x="2049991" y="3189927"/>
            <a:ext cx="10021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290° IEC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69F89A12-8B7E-AF20-51AF-BE5A23050257}"/>
              </a:ext>
            </a:extLst>
          </p:cNvPr>
          <p:cNvSpPr txBox="1"/>
          <p:nvPr/>
        </p:nvSpPr>
        <p:spPr>
          <a:xfrm>
            <a:off x="3495904" y="3189927"/>
            <a:ext cx="13673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180° IEC</a:t>
            </a: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FCD51F43-16BE-2DA0-4E4C-F54AD03E2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">
            <a:off x="3437061" y="2564609"/>
            <a:ext cx="928563" cy="616732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91F5C5C5-3385-6A13-3872-65E39843B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95506" flipV="1">
            <a:off x="1966001" y="2534712"/>
            <a:ext cx="854690" cy="672984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0ABFC8A9-1B67-9D5B-64FC-7A108191E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420000" flipV="1">
            <a:off x="824032" y="2539717"/>
            <a:ext cx="800057" cy="648694"/>
          </a:xfrm>
          <a:prstGeom prst="rect">
            <a:avLst/>
          </a:prstGeom>
        </p:spPr>
      </p:pic>
      <p:sp>
        <p:nvSpPr>
          <p:cNvPr id="6" name="Google Shape;328;p25">
            <a:extLst>
              <a:ext uri="{FF2B5EF4-FFF2-40B4-BE49-F238E27FC236}">
                <a16:creationId xmlns:a16="http://schemas.microsoft.com/office/drawing/2014/main" id="{9D88D3B9-CD79-E2BB-76E6-96D93E9BFD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14095" y="1003539"/>
            <a:ext cx="4115464" cy="958794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indent="0" algn="just">
              <a:buSzPct val="93000"/>
              <a:buNone/>
            </a:pP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Arial"/>
                <a:sym typeface="Merriweather"/>
              </a:rPr>
              <a:t>Multiple fields irradiation</a:t>
            </a:r>
          </a:p>
          <a:p>
            <a:pPr marL="285750" indent="-285750" algn="just">
              <a:buClr>
                <a:schemeClr val="tx1"/>
              </a:buClr>
              <a:buSzPct val="80000"/>
            </a:pPr>
            <a:r>
              <a:rPr lang="en-GB" sz="1400" b="1" dirty="0">
                <a:solidFill>
                  <a:srgbClr val="FF0000"/>
                </a:solidFill>
                <a:ea typeface="Merriweather"/>
                <a:cs typeface="Arial"/>
                <a:sym typeface="Merriweather"/>
              </a:rPr>
              <a:t>Low statistics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Arial"/>
                <a:sym typeface="Merriweather"/>
              </a:rPr>
              <a:t>of irradiation-induced positron emitters due to the reduced number of primary particles (at least 10x compared to protons)</a:t>
            </a:r>
            <a:endParaRPr lang="en-GB" sz="1400" dirty="0">
              <a:solidFill>
                <a:schemeClr val="accent6">
                  <a:lumMod val="10000"/>
                </a:schemeClr>
              </a:solidFill>
              <a:ea typeface="Merriweather"/>
              <a:cs typeface="Arial"/>
            </a:endParaRPr>
          </a:p>
        </p:txBody>
      </p:sp>
      <p:sp>
        <p:nvSpPr>
          <p:cNvPr id="33" name="Google Shape;71;p14">
            <a:extLst>
              <a:ext uri="{FF2B5EF4-FFF2-40B4-BE49-F238E27FC236}">
                <a16:creationId xmlns:a16="http://schemas.microsoft.com/office/drawing/2014/main" id="{FE9D03E1-23C5-4CE4-2B19-0BA6F2D8897F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C2D9FFC-6D53-7AB0-2BFE-9526D328576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6" name="Segnaposto numero diapositiva 4">
            <a:extLst>
              <a:ext uri="{FF2B5EF4-FFF2-40B4-BE49-F238E27FC236}">
                <a16:creationId xmlns:a16="http://schemas.microsoft.com/office/drawing/2014/main" id="{B98570E4-405B-3631-13C6-968FCA1BBD5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351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1A911A1E-38CD-0E91-1069-483DE3494B21}"/>
              </a:ext>
            </a:extLst>
          </p:cNvPr>
          <p:cNvSpPr/>
          <p:nvPr/>
        </p:nvSpPr>
        <p:spPr>
          <a:xfrm>
            <a:off x="4765839" y="2769956"/>
            <a:ext cx="4079553" cy="697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3E6A1A-9FF2-5ACE-8E84-B31FA74F6A29}"/>
              </a:ext>
            </a:extLst>
          </p:cNvPr>
          <p:cNvSpPr/>
          <p:nvPr/>
        </p:nvSpPr>
        <p:spPr>
          <a:xfrm>
            <a:off x="4232900" y="1049827"/>
            <a:ext cx="4139238" cy="908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4F892CF-47B1-C527-DBB0-0A2AC53ACD82}"/>
              </a:ext>
            </a:extLst>
          </p:cNvPr>
          <p:cNvGrpSpPr/>
          <p:nvPr/>
        </p:nvGrpSpPr>
        <p:grpSpPr>
          <a:xfrm>
            <a:off x="642456" y="882605"/>
            <a:ext cx="3458751" cy="2270973"/>
            <a:chOff x="1158613" y="973831"/>
            <a:chExt cx="4952482" cy="3257578"/>
          </a:xfrm>
        </p:grpSpPr>
        <p:pic>
          <p:nvPicPr>
            <p:cNvPr id="3" name="Immagine 9" descr="Immagine che contiene grafico&#10;&#10;Descrizione generata automaticamente">
              <a:extLst>
                <a:ext uri="{FF2B5EF4-FFF2-40B4-BE49-F238E27FC236}">
                  <a16:creationId xmlns:a16="http://schemas.microsoft.com/office/drawing/2014/main" id="{5989BA10-8DB0-CECC-D0A6-FE40060CE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66" t="6383" r="3477" b="-304"/>
            <a:stretch/>
          </p:blipFill>
          <p:spPr>
            <a:xfrm>
              <a:off x="1158613" y="973831"/>
              <a:ext cx="4952482" cy="3257578"/>
            </a:xfrm>
            <a:prstGeom prst="rect">
              <a:avLst/>
            </a:prstGeom>
          </p:spPr>
        </p:pic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F64FC5D7-34AD-688F-9B78-D9C2C4FB8807}"/>
                </a:ext>
              </a:extLst>
            </p:cNvPr>
            <p:cNvSpPr/>
            <p:nvPr/>
          </p:nvSpPr>
          <p:spPr>
            <a:xfrm>
              <a:off x="1851146" y="1102241"/>
              <a:ext cx="482602" cy="2769115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CA797FA2-9D33-915E-46EA-9359451472F5}"/>
                </a:ext>
              </a:extLst>
            </p:cNvPr>
            <p:cNvSpPr/>
            <p:nvPr/>
          </p:nvSpPr>
          <p:spPr>
            <a:xfrm>
              <a:off x="2995381" y="1102241"/>
              <a:ext cx="578687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D71EA87B-7941-BF37-FF4F-B4B272075677}"/>
                </a:ext>
              </a:extLst>
            </p:cNvPr>
            <p:cNvSpPr/>
            <p:nvPr/>
          </p:nvSpPr>
          <p:spPr>
            <a:xfrm>
              <a:off x="5193989" y="1097414"/>
              <a:ext cx="524662" cy="2773942"/>
            </a:xfrm>
            <a:prstGeom prst="rect">
              <a:avLst/>
            </a:prstGeom>
            <a:solidFill>
              <a:srgbClr val="FA0E2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361F4BC7-DF06-5F2B-FD22-A497237D3C25}"/>
              </a:ext>
            </a:extLst>
          </p:cNvPr>
          <p:cNvSpPr txBox="1">
            <a:spLocks/>
          </p:cNvSpPr>
          <p:nvPr/>
        </p:nvSpPr>
        <p:spPr>
          <a:xfrm>
            <a:off x="859238" y="648318"/>
            <a:ext cx="3251534" cy="51226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B050"/>
                </a:solidFill>
                <a:latin typeface="+mj-lt"/>
                <a:cs typeface="Calibri"/>
              </a:rPr>
              <a:t>Coincidence event rate</a:t>
            </a:r>
          </a:p>
        </p:txBody>
      </p:sp>
      <p:pic>
        <p:nvPicPr>
          <p:cNvPr id="20" name="Picture 33" descr="A picture containing indoor, microscope, cluttered, miller&#10;&#10;Description automatically generated">
            <a:extLst>
              <a:ext uri="{FF2B5EF4-FFF2-40B4-BE49-F238E27FC236}">
                <a16:creationId xmlns:a16="http://schemas.microsoft.com/office/drawing/2014/main" id="{24183A5E-CE7E-30BD-9E45-77E2D3C779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0" t="-217" r="7952" b="10273"/>
          <a:stretch/>
        </p:blipFill>
        <p:spPr>
          <a:xfrm>
            <a:off x="392169" y="3646742"/>
            <a:ext cx="1047981" cy="1138092"/>
          </a:xfrm>
          <a:prstGeom prst="rect">
            <a:avLst/>
          </a:prstGeom>
        </p:spPr>
      </p:pic>
      <p:pic>
        <p:nvPicPr>
          <p:cNvPr id="21" name="Picture 34" descr="A picture containing indoor, white&#10;&#10;Description automatically generated">
            <a:extLst>
              <a:ext uri="{FF2B5EF4-FFF2-40B4-BE49-F238E27FC236}">
                <a16:creationId xmlns:a16="http://schemas.microsoft.com/office/drawing/2014/main" id="{8C6D8CE7-A093-9141-D943-E6640492D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610" y="3646742"/>
            <a:ext cx="1087875" cy="1138092"/>
          </a:xfrm>
          <a:prstGeom prst="rect">
            <a:avLst/>
          </a:prstGeom>
        </p:spPr>
      </p:pic>
      <p:pic>
        <p:nvPicPr>
          <p:cNvPr id="22" name="Picture 35" descr="A picture containing indoor, wall, desk, office&#10;&#10;Description automatically generated">
            <a:extLst>
              <a:ext uri="{FF2B5EF4-FFF2-40B4-BE49-F238E27FC236}">
                <a16:creationId xmlns:a16="http://schemas.microsoft.com/office/drawing/2014/main" id="{16284F8B-C4B6-634C-A895-849559730A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" t="-1458" r="13291" b="625"/>
          <a:stretch/>
        </p:blipFill>
        <p:spPr>
          <a:xfrm>
            <a:off x="2017859" y="3646742"/>
            <a:ext cx="1063824" cy="1138297"/>
          </a:xfrm>
          <a:prstGeom prst="rect">
            <a:avLst/>
          </a:prstGeom>
        </p:spPr>
      </p:pic>
      <p:sp>
        <p:nvSpPr>
          <p:cNvPr id="23" name="TextBox 9">
            <a:extLst>
              <a:ext uri="{FF2B5EF4-FFF2-40B4-BE49-F238E27FC236}">
                <a16:creationId xmlns:a16="http://schemas.microsoft.com/office/drawing/2014/main" id="{7DDB6B7D-0CEF-2205-C6B1-AA03D9D14699}"/>
              </a:ext>
            </a:extLst>
          </p:cNvPr>
          <p:cNvSpPr txBox="1"/>
          <p:nvPr/>
        </p:nvSpPr>
        <p:spPr>
          <a:xfrm>
            <a:off x="177512" y="3189927"/>
            <a:ext cx="13673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0° IEC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60E27FDB-198F-C773-46F4-6FDEE9457423}"/>
              </a:ext>
            </a:extLst>
          </p:cNvPr>
          <p:cNvSpPr txBox="1"/>
          <p:nvPr/>
        </p:nvSpPr>
        <p:spPr>
          <a:xfrm>
            <a:off x="2049991" y="3189927"/>
            <a:ext cx="10021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2</a:t>
            </a:r>
            <a:r>
              <a:rPr lang="en-US" sz="1400" baseline="30000" dirty="0"/>
              <a:t>nd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290° IEC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69F89A12-8B7E-AF20-51AF-BE5A23050257}"/>
              </a:ext>
            </a:extLst>
          </p:cNvPr>
          <p:cNvSpPr txBox="1"/>
          <p:nvPr/>
        </p:nvSpPr>
        <p:spPr>
          <a:xfrm>
            <a:off x="3495904" y="3189927"/>
            <a:ext cx="13673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field</a:t>
            </a:r>
          </a:p>
          <a:p>
            <a:pPr algn="ctr"/>
            <a:r>
              <a:rPr lang="en-US" sz="1400" dirty="0"/>
              <a:t>180° IEC</a:t>
            </a: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FCD51F43-16BE-2DA0-4E4C-F54AD03E2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60000">
            <a:off x="3437061" y="2564609"/>
            <a:ext cx="928563" cy="616732"/>
          </a:xfrm>
          <a:prstGeom prst="rect">
            <a:avLst/>
          </a:prstGeom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91F5C5C5-3385-6A13-3872-65E39843B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895506" flipV="1">
            <a:off x="1966001" y="2534712"/>
            <a:ext cx="854690" cy="672984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0ABFC8A9-1B67-9D5B-64FC-7A108191E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420000" flipV="1">
            <a:off x="824032" y="2539717"/>
            <a:ext cx="800057" cy="648694"/>
          </a:xfrm>
          <a:prstGeom prst="rect">
            <a:avLst/>
          </a:prstGeom>
        </p:spPr>
      </p:pic>
      <p:sp>
        <p:nvSpPr>
          <p:cNvPr id="6" name="Google Shape;328;p25">
            <a:extLst>
              <a:ext uri="{FF2B5EF4-FFF2-40B4-BE49-F238E27FC236}">
                <a16:creationId xmlns:a16="http://schemas.microsoft.com/office/drawing/2014/main" id="{9D88D3B9-CD79-E2BB-76E6-96D93E9BFD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14095" y="1003539"/>
            <a:ext cx="4115464" cy="958794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indent="0" algn="just">
              <a:buSzPct val="93000"/>
              <a:buNone/>
            </a:pPr>
            <a:r>
              <a:rPr lang="en-GB" sz="1400" b="1" dirty="0">
                <a:solidFill>
                  <a:schemeClr val="accent6">
                    <a:lumMod val="10000"/>
                  </a:schemeClr>
                </a:solidFill>
                <a:ea typeface="Merriweather"/>
                <a:cs typeface="Arial"/>
                <a:sym typeface="Merriweather"/>
              </a:rPr>
              <a:t>Multiple fields irradiation</a:t>
            </a:r>
          </a:p>
          <a:p>
            <a:pPr marL="285750" indent="-285750" algn="just">
              <a:buClr>
                <a:schemeClr val="tx1"/>
              </a:buClr>
              <a:buSzPct val="80000"/>
            </a:pPr>
            <a:r>
              <a:rPr lang="en-GB" sz="1400" b="1" dirty="0">
                <a:solidFill>
                  <a:srgbClr val="FF0000"/>
                </a:solidFill>
                <a:ea typeface="Merriweather"/>
                <a:cs typeface="Arial"/>
                <a:sym typeface="Merriweather"/>
              </a:rPr>
              <a:t>Low statistics </a:t>
            </a:r>
            <a:r>
              <a:rPr lang="en-GB" sz="1400" dirty="0">
                <a:solidFill>
                  <a:schemeClr val="accent6">
                    <a:lumMod val="10000"/>
                  </a:schemeClr>
                </a:solidFill>
                <a:ea typeface="Merriweather"/>
                <a:cs typeface="Arial"/>
                <a:sym typeface="Merriweather"/>
              </a:rPr>
              <a:t>of irradiation-induced positron emitters due to the reduced number of primary particles (at least 10x compared to protons)</a:t>
            </a:r>
            <a:endParaRPr lang="en-GB" sz="1400" dirty="0">
              <a:solidFill>
                <a:schemeClr val="accent6">
                  <a:lumMod val="10000"/>
                </a:schemeClr>
              </a:solidFill>
              <a:ea typeface="Merriweather"/>
              <a:cs typeface="Arial"/>
            </a:endParaRPr>
          </a:p>
        </p:txBody>
      </p:sp>
      <p:sp>
        <p:nvSpPr>
          <p:cNvPr id="33" name="Google Shape;71;p14">
            <a:extLst>
              <a:ext uri="{FF2B5EF4-FFF2-40B4-BE49-F238E27FC236}">
                <a16:creationId xmlns:a16="http://schemas.microsoft.com/office/drawing/2014/main" id="{FE9D03E1-23C5-4CE4-2B19-0BA6F2D8897F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C2D9FFC-6D53-7AB0-2BFE-9526D328576A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6" name="Segnaposto numero diapositiva 4">
            <a:extLst>
              <a:ext uri="{FF2B5EF4-FFF2-40B4-BE49-F238E27FC236}">
                <a16:creationId xmlns:a16="http://schemas.microsoft.com/office/drawing/2014/main" id="{B98570E4-405B-3631-13C6-968FCA1BBD5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DB792E2-F835-4976-C066-F96577113D89}"/>
              </a:ext>
            </a:extLst>
          </p:cNvPr>
          <p:cNvSpPr txBox="1"/>
          <p:nvPr/>
        </p:nvSpPr>
        <p:spPr>
          <a:xfrm>
            <a:off x="4717623" y="2771315"/>
            <a:ext cx="41346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1400" dirty="0">
                <a:cs typeface="Calibri"/>
              </a:rPr>
              <a:t>Recover the signal of </a:t>
            </a:r>
            <a:r>
              <a:rPr lang="en" sz="1400" b="0" i="0" u="none" strike="noStrike" cap="none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</a:t>
            </a:r>
            <a:r>
              <a:rPr lang="en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(T</a:t>
            </a:r>
            <a:r>
              <a:rPr lang="it-IT" sz="1400" b="0" i="0" u="none" strike="noStrike" cap="none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it-IT" sz="1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20.3 min) </a:t>
            </a:r>
            <a:r>
              <a:rPr lang="en-US" sz="1400" dirty="0">
                <a:cs typeface="Calibri"/>
              </a:rPr>
              <a:t>of previously irradiated fields  and </a:t>
            </a:r>
            <a:r>
              <a:rPr lang="en-US" sz="1400" b="1" dirty="0">
                <a:cs typeface="Calibri"/>
              </a:rPr>
              <a:t>reconstruct only one PET image </a:t>
            </a:r>
            <a:r>
              <a:rPr lang="en-US" sz="1400" dirty="0">
                <a:cs typeface="Calibri"/>
              </a:rPr>
              <a:t>to increase statistical significance</a:t>
            </a:r>
          </a:p>
        </p:txBody>
      </p:sp>
      <p:pic>
        <p:nvPicPr>
          <p:cNvPr id="52" name="Elemento grafico 51" descr="Freccia linea: curva oraria con riempimento a tinta unita">
            <a:extLst>
              <a:ext uri="{FF2B5EF4-FFF2-40B4-BE49-F238E27FC236}">
                <a16:creationId xmlns:a16="http://schemas.microsoft.com/office/drawing/2014/main" id="{C1116060-F3D0-32C1-F54F-42AB850EA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128932">
            <a:off x="6351827" y="18846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12" name="Google Shape;345;p26">
            <a:extLst>
              <a:ext uri="{FF2B5EF4-FFF2-40B4-BE49-F238E27FC236}">
                <a16:creationId xmlns:a16="http://schemas.microsoft.com/office/drawing/2014/main" id="{B8CBD1F1-C3CA-5D1F-51EF-14B4D6B69455}"/>
              </a:ext>
            </a:extLst>
          </p:cNvPr>
          <p:cNvSpPr txBox="1">
            <a:spLocks/>
          </p:cNvSpPr>
          <p:nvPr/>
        </p:nvSpPr>
        <p:spPr>
          <a:xfrm>
            <a:off x="180629" y="560539"/>
            <a:ext cx="3420985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Merriweather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New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approach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 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hypotheses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4869D9C-01F8-CD7E-3204-444B6C06D5F8}"/>
              </a:ext>
            </a:extLst>
          </p:cNvPr>
          <p:cNvSpPr/>
          <p:nvPr/>
        </p:nvSpPr>
        <p:spPr>
          <a:xfrm>
            <a:off x="5413078" y="1651635"/>
            <a:ext cx="431013" cy="15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DE1EE02-64CA-357B-6054-2B0DAFD3E7D9}"/>
              </a:ext>
            </a:extLst>
          </p:cNvPr>
          <p:cNvSpPr txBox="1"/>
          <p:nvPr/>
        </p:nvSpPr>
        <p:spPr>
          <a:xfrm>
            <a:off x="84696" y="1115110"/>
            <a:ext cx="4524092" cy="92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Most of the activation is due to projectile fragmentation into </a:t>
            </a:r>
            <a:r>
              <a:rPr lang="en" sz="140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</a:t>
            </a:r>
            <a:r>
              <a:rPr lang="en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it-IT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</a:t>
            </a:r>
            <a:r>
              <a:rPr lang="it-IT" sz="140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it-IT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20.3 min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600D7FA-54EB-6AEA-6300-DF5B3E48310E}"/>
              </a:ext>
            </a:extLst>
          </p:cNvPr>
          <p:cNvSpPr txBox="1"/>
          <p:nvPr/>
        </p:nvSpPr>
        <p:spPr>
          <a:xfrm>
            <a:off x="1565155" y="1621696"/>
            <a:ext cx="2582428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increasing the acquisition time means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increasing statistics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​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F3B1A5A-2EEB-1549-A6EE-B94B41B8DD03}"/>
              </a:ext>
            </a:extLst>
          </p:cNvPr>
          <p:cNvSpPr txBox="1"/>
          <p:nvPr/>
        </p:nvSpPr>
        <p:spPr>
          <a:xfrm>
            <a:off x="1734988" y="2903741"/>
            <a:ext cx="3750609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contributions from different irradiation angles can be summed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Freccia angolare in su 41">
            <a:extLst>
              <a:ext uri="{FF2B5EF4-FFF2-40B4-BE49-F238E27FC236}">
                <a16:creationId xmlns:a16="http://schemas.microsoft.com/office/drawing/2014/main" id="{37B41645-F576-F1EB-1977-534D13E35E56}"/>
              </a:ext>
            </a:extLst>
          </p:cNvPr>
          <p:cNvSpPr/>
          <p:nvPr/>
        </p:nvSpPr>
        <p:spPr>
          <a:xfrm rot="5400000">
            <a:off x="1195429" y="1589339"/>
            <a:ext cx="252000" cy="396000"/>
          </a:xfrm>
          <a:prstGeom prst="bent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3" name="Freccia angolare in su 42">
            <a:extLst>
              <a:ext uri="{FF2B5EF4-FFF2-40B4-BE49-F238E27FC236}">
                <a16:creationId xmlns:a16="http://schemas.microsoft.com/office/drawing/2014/main" id="{4C4271A3-BB0D-66EE-F8A7-021776039A7E}"/>
              </a:ext>
            </a:extLst>
          </p:cNvPr>
          <p:cNvSpPr/>
          <p:nvPr/>
        </p:nvSpPr>
        <p:spPr>
          <a:xfrm rot="5400000">
            <a:off x="1365262" y="2834019"/>
            <a:ext cx="252000" cy="396000"/>
          </a:xfrm>
          <a:prstGeom prst="bent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C86A11-B318-3D38-294F-80CA99F75657}"/>
              </a:ext>
            </a:extLst>
          </p:cNvPr>
          <p:cNvSpPr txBox="1"/>
          <p:nvPr/>
        </p:nvSpPr>
        <p:spPr>
          <a:xfrm>
            <a:off x="84696" y="2163358"/>
            <a:ext cx="4936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Most of activation is located within the Clinical Target Volume (CTV) that is covered by INSIDE in-beam PET for all the irradiation beam fields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29CAA26-4B28-D089-B016-ECF533F1FF3B}"/>
              </a:ext>
            </a:extLst>
          </p:cNvPr>
          <p:cNvGrpSpPr/>
          <p:nvPr/>
        </p:nvGrpSpPr>
        <p:grpSpPr>
          <a:xfrm>
            <a:off x="5655676" y="935523"/>
            <a:ext cx="2858395" cy="2089821"/>
            <a:chOff x="4491757" y="472982"/>
            <a:chExt cx="4090585" cy="307949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F31B48E-FDF8-83C1-7A19-9F53F77E49F1}"/>
                </a:ext>
              </a:extLst>
            </p:cNvPr>
            <p:cNvGrpSpPr/>
            <p:nvPr/>
          </p:nvGrpSpPr>
          <p:grpSpPr>
            <a:xfrm>
              <a:off x="4491757" y="472982"/>
              <a:ext cx="4090585" cy="3079499"/>
              <a:chOff x="4715425" y="1344551"/>
              <a:chExt cx="4428576" cy="3559650"/>
            </a:xfrm>
          </p:grpSpPr>
          <p:pic>
            <p:nvPicPr>
              <p:cNvPr id="11" name="Google Shape;190;p21" descr="Screen shot 2016-03-04 at 3.07.32 PM.png">
                <a:extLst>
                  <a:ext uri="{FF2B5EF4-FFF2-40B4-BE49-F238E27FC236}">
                    <a16:creationId xmlns:a16="http://schemas.microsoft.com/office/drawing/2014/main" id="{30583226-F6D1-1CE5-0C1B-062473EDFB1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15425" y="1344551"/>
                <a:ext cx="4428576" cy="3559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193;p21">
                <a:extLst>
                  <a:ext uri="{FF2B5EF4-FFF2-40B4-BE49-F238E27FC236}">
                    <a16:creationId xmlns:a16="http://schemas.microsoft.com/office/drawing/2014/main" id="{58F45FDC-86C3-ED99-E11F-CC98B302FFCB}"/>
                  </a:ext>
                </a:extLst>
              </p:cNvPr>
              <p:cNvSpPr/>
              <p:nvPr/>
            </p:nvSpPr>
            <p:spPr>
              <a:xfrm>
                <a:off x="5736400" y="1843463"/>
                <a:ext cx="3199625" cy="2349952"/>
              </a:xfrm>
              <a:custGeom>
                <a:avLst/>
                <a:gdLst/>
                <a:ahLst/>
                <a:cxnLst/>
                <a:rect l="l" t="t" r="r" b="b"/>
                <a:pathLst>
                  <a:path w="127206" h="89545" extrusionOk="0">
                    <a:moveTo>
                      <a:pt x="0" y="89426"/>
                    </a:moveTo>
                    <a:cubicBezTo>
                      <a:pt x="1492" y="89236"/>
                      <a:pt x="5970" y="90315"/>
                      <a:pt x="8954" y="88283"/>
                    </a:cubicBezTo>
                    <a:cubicBezTo>
                      <a:pt x="11939" y="86251"/>
                      <a:pt x="14573" y="79742"/>
                      <a:pt x="17907" y="77234"/>
                    </a:cubicBezTo>
                    <a:cubicBezTo>
                      <a:pt x="21241" y="74726"/>
                      <a:pt x="23178" y="74028"/>
                      <a:pt x="28956" y="73234"/>
                    </a:cubicBezTo>
                    <a:cubicBezTo>
                      <a:pt x="34735" y="72440"/>
                      <a:pt x="45498" y="73107"/>
                      <a:pt x="52578" y="72472"/>
                    </a:cubicBezTo>
                    <a:cubicBezTo>
                      <a:pt x="59658" y="71837"/>
                      <a:pt x="66612" y="71869"/>
                      <a:pt x="71438" y="69424"/>
                    </a:cubicBezTo>
                    <a:cubicBezTo>
                      <a:pt x="76264" y="66979"/>
                      <a:pt x="78073" y="68947"/>
                      <a:pt x="81534" y="57803"/>
                    </a:cubicBezTo>
                    <a:cubicBezTo>
                      <a:pt x="84995" y="46659"/>
                      <a:pt x="89789" y="10178"/>
                      <a:pt x="92202" y="2558"/>
                    </a:cubicBezTo>
                    <a:cubicBezTo>
                      <a:pt x="94615" y="-5062"/>
                      <a:pt x="94869" y="6209"/>
                      <a:pt x="96012" y="12083"/>
                    </a:cubicBezTo>
                    <a:cubicBezTo>
                      <a:pt x="97155" y="17957"/>
                      <a:pt x="97822" y="27355"/>
                      <a:pt x="99060" y="37801"/>
                    </a:cubicBezTo>
                    <a:cubicBezTo>
                      <a:pt x="100298" y="48247"/>
                      <a:pt x="101537" y="67424"/>
                      <a:pt x="103442" y="74758"/>
                    </a:cubicBezTo>
                    <a:cubicBezTo>
                      <a:pt x="105347" y="82092"/>
                      <a:pt x="107506" y="80282"/>
                      <a:pt x="110490" y="81806"/>
                    </a:cubicBezTo>
                    <a:cubicBezTo>
                      <a:pt x="113475" y="83330"/>
                      <a:pt x="119603" y="82886"/>
                      <a:pt x="121349" y="83902"/>
                    </a:cubicBezTo>
                    <a:cubicBezTo>
                      <a:pt x="123095" y="84918"/>
                      <a:pt x="121540" y="87172"/>
                      <a:pt x="120968" y="87902"/>
                    </a:cubicBezTo>
                    <a:cubicBezTo>
                      <a:pt x="120397" y="88632"/>
                      <a:pt x="137192" y="88029"/>
                      <a:pt x="117920" y="88283"/>
                    </a:cubicBezTo>
                    <a:cubicBezTo>
                      <a:pt x="98648" y="88537"/>
                      <a:pt x="24098" y="89236"/>
                      <a:pt x="5334" y="89426"/>
                    </a:cubicBezTo>
                  </a:path>
                </a:pathLst>
              </a:custGeom>
              <a:solidFill>
                <a:srgbClr val="0000FF">
                  <a:alpha val="5562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5310397-AC67-D5F1-D976-BE0D50B4BA6E}"/>
                </a:ext>
              </a:extLst>
            </p:cNvPr>
            <p:cNvSpPr/>
            <p:nvPr/>
          </p:nvSpPr>
          <p:spPr>
            <a:xfrm>
              <a:off x="6234188" y="2695929"/>
              <a:ext cx="1508272" cy="217147"/>
            </a:xfrm>
            <a:prstGeom prst="rect">
              <a:avLst/>
            </a:prstGeom>
            <a:solidFill>
              <a:srgbClr val="717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99339A8-8A49-FC31-70D2-A577EBFDA34E}"/>
              </a:ext>
            </a:extLst>
          </p:cNvPr>
          <p:cNvSpPr txBox="1"/>
          <p:nvPr/>
        </p:nvSpPr>
        <p:spPr>
          <a:xfrm>
            <a:off x="5505579" y="2920463"/>
            <a:ext cx="1540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target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activation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414AD1-DDA5-A3FA-82A8-2A3AC3C5E321}"/>
              </a:ext>
            </a:extLst>
          </p:cNvPr>
          <p:cNvSpPr txBox="1"/>
          <p:nvPr/>
        </p:nvSpPr>
        <p:spPr>
          <a:xfrm>
            <a:off x="7789125" y="1088773"/>
            <a:ext cx="1540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projectile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fragmentation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" name="Google Shape;188;p20">
            <a:extLst>
              <a:ext uri="{FF2B5EF4-FFF2-40B4-BE49-F238E27FC236}">
                <a16:creationId xmlns:a16="http://schemas.microsoft.com/office/drawing/2014/main" id="{AE9A2ED7-8A66-963A-701D-7EF18F24C5C1}"/>
              </a:ext>
            </a:extLst>
          </p:cNvPr>
          <p:cNvCxnSpPr>
            <a:cxnSpLocks/>
          </p:cNvCxnSpPr>
          <p:nvPr/>
        </p:nvCxnSpPr>
        <p:spPr>
          <a:xfrm>
            <a:off x="7835085" y="1235686"/>
            <a:ext cx="324694" cy="8896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88;p20">
            <a:extLst>
              <a:ext uri="{FF2B5EF4-FFF2-40B4-BE49-F238E27FC236}">
                <a16:creationId xmlns:a16="http://schemas.microsoft.com/office/drawing/2014/main" id="{C4CFD40E-DE51-7963-867C-925C575D4974}"/>
              </a:ext>
            </a:extLst>
          </p:cNvPr>
          <p:cNvCxnSpPr>
            <a:cxnSpLocks/>
          </p:cNvCxnSpPr>
          <p:nvPr/>
        </p:nvCxnSpPr>
        <p:spPr>
          <a:xfrm flipH="1">
            <a:off x="6519277" y="2385030"/>
            <a:ext cx="406130" cy="60533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793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D9DD5A1E-F64A-5E07-36A3-63B485463D85}"/>
              </a:ext>
            </a:extLst>
          </p:cNvPr>
          <p:cNvSpPr/>
          <p:nvPr/>
        </p:nvSpPr>
        <p:spPr>
          <a:xfrm>
            <a:off x="780441" y="3761665"/>
            <a:ext cx="7615077" cy="957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0B22B2-22A8-6B0C-34F3-08C35F50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51" y="64023"/>
            <a:ext cx="9204846" cy="85690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cs typeface="Arial" panose="020B0604020202020204" pitchFamily="34" charset="0"/>
              </a:rPr>
              <a:t>i</a:t>
            </a:r>
            <a:r>
              <a:rPr lang="it" sz="2800" b="1" dirty="0">
                <a:cs typeface="Arial" panose="020B0604020202020204" pitchFamily="34" charset="0"/>
              </a:rPr>
              <a:t>n-beam PET for carbon ion treatments</a:t>
            </a:r>
            <a:endParaRPr lang="en-GB" sz="2800" b="1" dirty="0">
              <a:cs typeface="Arial" panose="020B0604020202020204" pitchFamily="34" charset="0"/>
            </a:endParaRPr>
          </a:p>
        </p:txBody>
      </p:sp>
      <p:sp>
        <p:nvSpPr>
          <p:cNvPr id="12" name="Google Shape;345;p26">
            <a:extLst>
              <a:ext uri="{FF2B5EF4-FFF2-40B4-BE49-F238E27FC236}">
                <a16:creationId xmlns:a16="http://schemas.microsoft.com/office/drawing/2014/main" id="{B8CBD1F1-C3CA-5D1F-51EF-14B4D6B69455}"/>
              </a:ext>
            </a:extLst>
          </p:cNvPr>
          <p:cNvSpPr txBox="1">
            <a:spLocks/>
          </p:cNvSpPr>
          <p:nvPr/>
        </p:nvSpPr>
        <p:spPr>
          <a:xfrm>
            <a:off x="180629" y="560539"/>
            <a:ext cx="3420985" cy="760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3600"/>
              <a:buFont typeface="Merriweather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New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approach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 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Merriweather"/>
              </a:rPr>
              <a:t>hypotheses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Merriweather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94869D9C-01F8-CD7E-3204-444B6C06D5F8}"/>
              </a:ext>
            </a:extLst>
          </p:cNvPr>
          <p:cNvSpPr/>
          <p:nvPr/>
        </p:nvSpPr>
        <p:spPr>
          <a:xfrm>
            <a:off x="5413078" y="1651635"/>
            <a:ext cx="431013" cy="15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DE1EE02-64CA-357B-6054-2B0DAFD3E7D9}"/>
              </a:ext>
            </a:extLst>
          </p:cNvPr>
          <p:cNvSpPr txBox="1"/>
          <p:nvPr/>
        </p:nvSpPr>
        <p:spPr>
          <a:xfrm>
            <a:off x="84696" y="1115110"/>
            <a:ext cx="4524092" cy="92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algn="just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Most of the activation is due to projectile fragmentation into </a:t>
            </a:r>
            <a:r>
              <a:rPr lang="en" sz="1400" baseline="30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11</a:t>
            </a:r>
            <a:r>
              <a:rPr lang="en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(</a:t>
            </a:r>
            <a:r>
              <a:rPr lang="it-IT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</a:t>
            </a:r>
            <a:r>
              <a:rPr lang="it-IT" sz="1400" baseline="-25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1/2</a:t>
            </a:r>
            <a:r>
              <a:rPr lang="it-IT" sz="1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≈ 20.3 min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600D7FA-54EB-6AEA-6300-DF5B3E48310E}"/>
              </a:ext>
            </a:extLst>
          </p:cNvPr>
          <p:cNvSpPr txBox="1"/>
          <p:nvPr/>
        </p:nvSpPr>
        <p:spPr>
          <a:xfrm>
            <a:off x="1565155" y="1621696"/>
            <a:ext cx="2582428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increasing the acquisition time means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increasing statistics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​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F3B1A5A-2EEB-1549-A6EE-B94B41B8DD03}"/>
              </a:ext>
            </a:extLst>
          </p:cNvPr>
          <p:cNvSpPr txBox="1"/>
          <p:nvPr/>
        </p:nvSpPr>
        <p:spPr>
          <a:xfrm>
            <a:off x="1734988" y="2903741"/>
            <a:ext cx="3750609" cy="52322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contributions from different irradiation angles can be summed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2" name="Freccia angolare in su 41">
            <a:extLst>
              <a:ext uri="{FF2B5EF4-FFF2-40B4-BE49-F238E27FC236}">
                <a16:creationId xmlns:a16="http://schemas.microsoft.com/office/drawing/2014/main" id="{37B41645-F576-F1EB-1977-534D13E35E56}"/>
              </a:ext>
            </a:extLst>
          </p:cNvPr>
          <p:cNvSpPr/>
          <p:nvPr/>
        </p:nvSpPr>
        <p:spPr>
          <a:xfrm rot="5400000">
            <a:off x="1195429" y="1589339"/>
            <a:ext cx="252000" cy="396000"/>
          </a:xfrm>
          <a:prstGeom prst="bent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3" name="Freccia angolare in su 42">
            <a:extLst>
              <a:ext uri="{FF2B5EF4-FFF2-40B4-BE49-F238E27FC236}">
                <a16:creationId xmlns:a16="http://schemas.microsoft.com/office/drawing/2014/main" id="{4C4271A3-BB0D-66EE-F8A7-021776039A7E}"/>
              </a:ext>
            </a:extLst>
          </p:cNvPr>
          <p:cNvSpPr/>
          <p:nvPr/>
        </p:nvSpPr>
        <p:spPr>
          <a:xfrm rot="5400000">
            <a:off x="1365262" y="2834019"/>
            <a:ext cx="252000" cy="396000"/>
          </a:xfrm>
          <a:prstGeom prst="bent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F73EC82-F28F-8177-EFBB-091EBEA207CA}"/>
              </a:ext>
            </a:extLst>
          </p:cNvPr>
          <p:cNvCxnSpPr>
            <a:cxnSpLocks/>
          </p:cNvCxnSpPr>
          <p:nvPr/>
        </p:nvCxnSpPr>
        <p:spPr>
          <a:xfrm>
            <a:off x="6576810" y="4141890"/>
            <a:ext cx="288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10359081-5BA0-E2EF-906D-9CA2CEE9CB4A}"/>
              </a:ext>
            </a:extLst>
          </p:cNvPr>
          <p:cNvSpPr txBox="1"/>
          <p:nvPr/>
        </p:nvSpPr>
        <p:spPr>
          <a:xfrm>
            <a:off x="6778276" y="3960388"/>
            <a:ext cx="147922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virtual detector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10DB98F2-46A8-9CCA-F3D7-ECEA97D36839}"/>
              </a:ext>
            </a:extLst>
          </p:cNvPr>
          <p:cNvCxnSpPr>
            <a:cxnSpLocks/>
          </p:cNvCxnSpPr>
          <p:nvPr/>
        </p:nvCxnSpPr>
        <p:spPr>
          <a:xfrm>
            <a:off x="6576810" y="4565366"/>
            <a:ext cx="28800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50F6FE8-4318-6808-E831-8E66CC027888}"/>
              </a:ext>
            </a:extLst>
          </p:cNvPr>
          <p:cNvSpPr txBox="1"/>
          <p:nvPr/>
        </p:nvSpPr>
        <p:spPr>
          <a:xfrm>
            <a:off x="6778276" y="4311437"/>
            <a:ext cx="1479220" cy="44133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patient-tailored response model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4" name="Google Shape;160;p18">
            <a:extLst>
              <a:ext uri="{FF2B5EF4-FFF2-40B4-BE49-F238E27FC236}">
                <a16:creationId xmlns:a16="http://schemas.microsoft.com/office/drawing/2014/main" id="{C6AF79EF-FB02-AA66-72D1-CF098260B23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67" y="108248"/>
            <a:ext cx="1043675" cy="38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8C86A11-B318-3D38-294F-80CA99F75657}"/>
              </a:ext>
            </a:extLst>
          </p:cNvPr>
          <p:cNvSpPr txBox="1"/>
          <p:nvPr/>
        </p:nvSpPr>
        <p:spPr>
          <a:xfrm>
            <a:off x="84696" y="2163358"/>
            <a:ext cx="49360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0" indent="-180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Most of activation is located within the Clinical Target Volume (CTV) that is covered by INSIDE in-beam PET for all the irradiation beam fields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AD2E5CE-275A-CC36-5D08-CA6F5D23359B}"/>
              </a:ext>
            </a:extLst>
          </p:cNvPr>
          <p:cNvSpPr txBox="1"/>
          <p:nvPr/>
        </p:nvSpPr>
        <p:spPr>
          <a:xfrm>
            <a:off x="830605" y="3771130"/>
            <a:ext cx="5725615" cy="984885"/>
          </a:xfrm>
          <a:prstGeom prst="rect">
            <a:avLst/>
          </a:prstGeom>
          <a:noFill/>
          <a:ln w="190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basic idea is: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arenR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convert all PET coincidences detected during a multiple field irradiation in a single space 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 typeface="Arial"/>
              <a:buAutoNum type="arabicParenR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reconstruct only one PET image comprising all the delivered beam fields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29CAA26-4B28-D089-B016-ECF533F1FF3B}"/>
              </a:ext>
            </a:extLst>
          </p:cNvPr>
          <p:cNvGrpSpPr/>
          <p:nvPr/>
        </p:nvGrpSpPr>
        <p:grpSpPr>
          <a:xfrm>
            <a:off x="5655676" y="935523"/>
            <a:ext cx="2858395" cy="2089821"/>
            <a:chOff x="4491757" y="472982"/>
            <a:chExt cx="4090585" cy="3079499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F31B48E-FDF8-83C1-7A19-9F53F77E49F1}"/>
                </a:ext>
              </a:extLst>
            </p:cNvPr>
            <p:cNvGrpSpPr/>
            <p:nvPr/>
          </p:nvGrpSpPr>
          <p:grpSpPr>
            <a:xfrm>
              <a:off x="4491757" y="472982"/>
              <a:ext cx="4090585" cy="3079499"/>
              <a:chOff x="4715425" y="1344551"/>
              <a:chExt cx="4428576" cy="3559650"/>
            </a:xfrm>
          </p:grpSpPr>
          <p:pic>
            <p:nvPicPr>
              <p:cNvPr id="11" name="Google Shape;190;p21" descr="Screen shot 2016-03-04 at 3.07.32 PM.png">
                <a:extLst>
                  <a:ext uri="{FF2B5EF4-FFF2-40B4-BE49-F238E27FC236}">
                    <a16:creationId xmlns:a16="http://schemas.microsoft.com/office/drawing/2014/main" id="{30583226-F6D1-1CE5-0C1B-062473EDFB1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15425" y="1344551"/>
                <a:ext cx="4428576" cy="3559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193;p21">
                <a:extLst>
                  <a:ext uri="{FF2B5EF4-FFF2-40B4-BE49-F238E27FC236}">
                    <a16:creationId xmlns:a16="http://schemas.microsoft.com/office/drawing/2014/main" id="{58F45FDC-86C3-ED99-E11F-CC98B302FFCB}"/>
                  </a:ext>
                </a:extLst>
              </p:cNvPr>
              <p:cNvSpPr/>
              <p:nvPr/>
            </p:nvSpPr>
            <p:spPr>
              <a:xfrm>
                <a:off x="5736400" y="1843463"/>
                <a:ext cx="3199625" cy="2349952"/>
              </a:xfrm>
              <a:custGeom>
                <a:avLst/>
                <a:gdLst/>
                <a:ahLst/>
                <a:cxnLst/>
                <a:rect l="l" t="t" r="r" b="b"/>
                <a:pathLst>
                  <a:path w="127206" h="89545" extrusionOk="0">
                    <a:moveTo>
                      <a:pt x="0" y="89426"/>
                    </a:moveTo>
                    <a:cubicBezTo>
                      <a:pt x="1492" y="89236"/>
                      <a:pt x="5970" y="90315"/>
                      <a:pt x="8954" y="88283"/>
                    </a:cubicBezTo>
                    <a:cubicBezTo>
                      <a:pt x="11939" y="86251"/>
                      <a:pt x="14573" y="79742"/>
                      <a:pt x="17907" y="77234"/>
                    </a:cubicBezTo>
                    <a:cubicBezTo>
                      <a:pt x="21241" y="74726"/>
                      <a:pt x="23178" y="74028"/>
                      <a:pt x="28956" y="73234"/>
                    </a:cubicBezTo>
                    <a:cubicBezTo>
                      <a:pt x="34735" y="72440"/>
                      <a:pt x="45498" y="73107"/>
                      <a:pt x="52578" y="72472"/>
                    </a:cubicBezTo>
                    <a:cubicBezTo>
                      <a:pt x="59658" y="71837"/>
                      <a:pt x="66612" y="71869"/>
                      <a:pt x="71438" y="69424"/>
                    </a:cubicBezTo>
                    <a:cubicBezTo>
                      <a:pt x="76264" y="66979"/>
                      <a:pt x="78073" y="68947"/>
                      <a:pt x="81534" y="57803"/>
                    </a:cubicBezTo>
                    <a:cubicBezTo>
                      <a:pt x="84995" y="46659"/>
                      <a:pt x="89789" y="10178"/>
                      <a:pt x="92202" y="2558"/>
                    </a:cubicBezTo>
                    <a:cubicBezTo>
                      <a:pt x="94615" y="-5062"/>
                      <a:pt x="94869" y="6209"/>
                      <a:pt x="96012" y="12083"/>
                    </a:cubicBezTo>
                    <a:cubicBezTo>
                      <a:pt x="97155" y="17957"/>
                      <a:pt x="97822" y="27355"/>
                      <a:pt x="99060" y="37801"/>
                    </a:cubicBezTo>
                    <a:cubicBezTo>
                      <a:pt x="100298" y="48247"/>
                      <a:pt x="101537" y="67424"/>
                      <a:pt x="103442" y="74758"/>
                    </a:cubicBezTo>
                    <a:cubicBezTo>
                      <a:pt x="105347" y="82092"/>
                      <a:pt x="107506" y="80282"/>
                      <a:pt x="110490" y="81806"/>
                    </a:cubicBezTo>
                    <a:cubicBezTo>
                      <a:pt x="113475" y="83330"/>
                      <a:pt x="119603" y="82886"/>
                      <a:pt x="121349" y="83902"/>
                    </a:cubicBezTo>
                    <a:cubicBezTo>
                      <a:pt x="123095" y="84918"/>
                      <a:pt x="121540" y="87172"/>
                      <a:pt x="120968" y="87902"/>
                    </a:cubicBezTo>
                    <a:cubicBezTo>
                      <a:pt x="120397" y="88632"/>
                      <a:pt x="137192" y="88029"/>
                      <a:pt x="117920" y="88283"/>
                    </a:cubicBezTo>
                    <a:cubicBezTo>
                      <a:pt x="98648" y="88537"/>
                      <a:pt x="24098" y="89236"/>
                      <a:pt x="5334" y="89426"/>
                    </a:cubicBezTo>
                  </a:path>
                </a:pathLst>
              </a:custGeom>
              <a:solidFill>
                <a:srgbClr val="0000FF">
                  <a:alpha val="5562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65310397-AC67-D5F1-D976-BE0D50B4BA6E}"/>
                </a:ext>
              </a:extLst>
            </p:cNvPr>
            <p:cNvSpPr/>
            <p:nvPr/>
          </p:nvSpPr>
          <p:spPr>
            <a:xfrm>
              <a:off x="6234188" y="2695929"/>
              <a:ext cx="1508272" cy="217147"/>
            </a:xfrm>
            <a:prstGeom prst="rect">
              <a:avLst/>
            </a:prstGeom>
            <a:solidFill>
              <a:srgbClr val="7171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99339A8-8A49-FC31-70D2-A577EBFDA34E}"/>
              </a:ext>
            </a:extLst>
          </p:cNvPr>
          <p:cNvSpPr txBox="1"/>
          <p:nvPr/>
        </p:nvSpPr>
        <p:spPr>
          <a:xfrm>
            <a:off x="5505579" y="2920463"/>
            <a:ext cx="1540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target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activation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A414AD1-DDA5-A3FA-82A8-2A3AC3C5E321}"/>
              </a:ext>
            </a:extLst>
          </p:cNvPr>
          <p:cNvSpPr txBox="1"/>
          <p:nvPr/>
        </p:nvSpPr>
        <p:spPr>
          <a:xfrm>
            <a:off x="7789125" y="1088773"/>
            <a:ext cx="1540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93000"/>
            </a:pP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projectile</a:t>
            </a:r>
            <a:r>
              <a:rPr lang="it-IT" sz="1400" dirty="0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 </a:t>
            </a:r>
            <a:r>
              <a:rPr lang="it-IT" sz="1400" dirty="0" err="1">
                <a:solidFill>
                  <a:srgbClr val="00B050"/>
                </a:solidFill>
                <a:ea typeface="Merriweather"/>
                <a:cs typeface="Merriweather"/>
                <a:sym typeface="Merriweather"/>
              </a:rPr>
              <a:t>fragmentation</a:t>
            </a:r>
            <a:endParaRPr lang="it-IT" sz="1400" dirty="0">
              <a:solidFill>
                <a:srgbClr val="00B050"/>
              </a:solidFill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3" name="Google Shape;188;p20">
            <a:extLst>
              <a:ext uri="{FF2B5EF4-FFF2-40B4-BE49-F238E27FC236}">
                <a16:creationId xmlns:a16="http://schemas.microsoft.com/office/drawing/2014/main" id="{AE9A2ED7-8A66-963A-701D-7EF18F24C5C1}"/>
              </a:ext>
            </a:extLst>
          </p:cNvPr>
          <p:cNvCxnSpPr>
            <a:cxnSpLocks/>
          </p:cNvCxnSpPr>
          <p:nvPr/>
        </p:nvCxnSpPr>
        <p:spPr>
          <a:xfrm>
            <a:off x="7835085" y="1235686"/>
            <a:ext cx="324694" cy="8896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88;p20">
            <a:extLst>
              <a:ext uri="{FF2B5EF4-FFF2-40B4-BE49-F238E27FC236}">
                <a16:creationId xmlns:a16="http://schemas.microsoft.com/office/drawing/2014/main" id="{C4CFD40E-DE51-7963-867C-925C575D4974}"/>
              </a:ext>
            </a:extLst>
          </p:cNvPr>
          <p:cNvCxnSpPr>
            <a:cxnSpLocks/>
          </p:cNvCxnSpPr>
          <p:nvPr/>
        </p:nvCxnSpPr>
        <p:spPr>
          <a:xfrm flipH="1">
            <a:off x="6519277" y="2385030"/>
            <a:ext cx="406130" cy="605335"/>
          </a:xfrm>
          <a:prstGeom prst="straightConnector1">
            <a:avLst/>
          </a:prstGeom>
          <a:noFill/>
          <a:ln w="28575" cap="flat" cmpd="sng">
            <a:solidFill>
              <a:srgbClr val="24BB6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2208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pic>
        <p:nvPicPr>
          <p:cNvPr id="6" name="Google Shape;125;p16">
            <a:extLst>
              <a:ext uri="{FF2B5EF4-FFF2-40B4-BE49-F238E27FC236}">
                <a16:creationId xmlns:a16="http://schemas.microsoft.com/office/drawing/2014/main" id="{14CC292F-29D4-3E6E-D09D-A39060C9C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60" t="5183" r="9170" b="7548"/>
          <a:stretch/>
        </p:blipFill>
        <p:spPr>
          <a:xfrm>
            <a:off x="4654820" y="1269706"/>
            <a:ext cx="2471992" cy="1485833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753CC65F-6E87-415B-888E-77A446431368}"/>
              </a:ext>
            </a:extLst>
          </p:cNvPr>
          <p:cNvGrpSpPr/>
          <p:nvPr/>
        </p:nvGrpSpPr>
        <p:grpSpPr>
          <a:xfrm>
            <a:off x="567561" y="2010105"/>
            <a:ext cx="3160986" cy="1850863"/>
            <a:chOff x="5111435" y="1958440"/>
            <a:chExt cx="3651716" cy="1994926"/>
          </a:xfrm>
        </p:grpSpPr>
        <p:pic>
          <p:nvPicPr>
            <p:cNvPr id="14" name="Immagine 13" descr="Immagine che contiene testo, schermata, linea, Diagramma&#10;&#10;Descrizione generata automaticamente">
              <a:extLst>
                <a:ext uri="{FF2B5EF4-FFF2-40B4-BE49-F238E27FC236}">
                  <a16:creationId xmlns:a16="http://schemas.microsoft.com/office/drawing/2014/main" id="{2A713425-A51F-7DC9-FB6B-2C1460617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252" r="7718"/>
            <a:stretch/>
          </p:blipFill>
          <p:spPr>
            <a:xfrm>
              <a:off x="5111435" y="1958440"/>
              <a:ext cx="3651716" cy="199492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38EFD32-F271-DBD6-24CF-5CBEDC3E44E4}"/>
                </a:ext>
              </a:extLst>
            </p:cNvPr>
            <p:cNvSpPr/>
            <p:nvPr/>
          </p:nvSpPr>
          <p:spPr>
            <a:xfrm>
              <a:off x="8472458" y="2207649"/>
              <a:ext cx="122434" cy="125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14E8FD-7D98-F953-C546-79D2B19383EE}"/>
              </a:ext>
            </a:extLst>
          </p:cNvPr>
          <p:cNvSpPr txBox="1"/>
          <p:nvPr/>
        </p:nvSpPr>
        <p:spPr>
          <a:xfrm>
            <a:off x="4798994" y="2847576"/>
            <a:ext cx="3718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=1/10 of primary particles simulated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beam line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time-space structure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 anatomy provided by the CT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3798C2-0A13-EDDF-FD89-7CF1053AF88B}"/>
              </a:ext>
            </a:extLst>
          </p:cNvPr>
          <p:cNvSpPr txBox="1"/>
          <p:nvPr/>
        </p:nvSpPr>
        <p:spPr>
          <a:xfrm>
            <a:off x="1198712" y="2149913"/>
            <a:ext cx="1410199" cy="4247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rgbClr val="00008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1200" dirty="0">
                <a:latin typeface="+mn-lt"/>
                <a:sym typeface="Merriweather"/>
              </a:rPr>
              <a:t>Coincidences</a:t>
            </a:r>
            <a:endParaRPr lang="it-IT" sz="12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1200" dirty="0" err="1">
                <a:latin typeface="+mn-lt"/>
                <a:sym typeface="Merriweather"/>
              </a:rPr>
              <a:t>Primaries</a:t>
            </a:r>
            <a:endParaRPr lang="it-IT" sz="12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CasellaDiTesto 25">
            <a:extLst>
              <a:ext uri="{FF2B5EF4-FFF2-40B4-BE49-F238E27FC236}">
                <a16:creationId xmlns:a16="http://schemas.microsoft.com/office/drawing/2014/main" id="{749E7F26-2DC3-46F4-CE10-804D6D7BE0EC}"/>
              </a:ext>
            </a:extLst>
          </p:cNvPr>
          <p:cNvSpPr txBox="1"/>
          <p:nvPr/>
        </p:nvSpPr>
        <p:spPr>
          <a:xfrm>
            <a:off x="7561336" y="982177"/>
            <a:ext cx="14292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Planning CT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D3739E1-1774-15BA-0E85-AEB956C48A47}"/>
              </a:ext>
            </a:extLst>
          </p:cNvPr>
          <p:cNvSpPr txBox="1">
            <a:spLocks/>
          </p:cNvSpPr>
          <p:nvPr/>
        </p:nvSpPr>
        <p:spPr>
          <a:xfrm>
            <a:off x="1090953" y="1791594"/>
            <a:ext cx="2316284" cy="51226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B050"/>
                </a:solidFill>
                <a:latin typeface="+mj-lt"/>
                <a:cs typeface="Calibri"/>
              </a:rPr>
              <a:t>Coincidence event rate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5D4ECC4-2146-3FD9-84C0-7538CC176FFE}"/>
              </a:ext>
            </a:extLst>
          </p:cNvPr>
          <p:cNvSpPr/>
          <p:nvPr/>
        </p:nvSpPr>
        <p:spPr>
          <a:xfrm rot="5400000">
            <a:off x="4506511" y="-1094838"/>
            <a:ext cx="330100" cy="3938368"/>
          </a:xfrm>
          <a:prstGeom prst="rect">
            <a:avLst/>
          </a:prstGeom>
          <a:solidFill>
            <a:srgbClr val="FA0E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5EDADC8-CE69-D8CB-710A-CCE321116316}"/>
              </a:ext>
            </a:extLst>
          </p:cNvPr>
          <p:cNvSpPr txBox="1"/>
          <p:nvPr/>
        </p:nvSpPr>
        <p:spPr>
          <a:xfrm>
            <a:off x="2158666" y="709296"/>
            <a:ext cx="5053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Most of the</a:t>
            </a:r>
            <a:r>
              <a:rPr lang="en-US" sz="1600" dirty="0">
                <a:cs typeface="Calibri"/>
              </a:rPr>
              <a:t> </a:t>
            </a:r>
            <a:r>
              <a:rPr lang="el-GR" sz="1600" dirty="0">
                <a:cs typeface="Calibri"/>
              </a:rPr>
              <a:t>β</a:t>
            </a:r>
            <a:r>
              <a:rPr lang="en-US" sz="1600" baseline="30000" dirty="0">
                <a:cs typeface="Calibri"/>
              </a:rPr>
              <a:t>+</a:t>
            </a:r>
            <a:r>
              <a:rPr lang="en-US" sz="1600" dirty="0"/>
              <a:t> activity is located into the CTV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106129C-7674-2EAD-EA4C-60A36567F474}"/>
              </a:ext>
            </a:extLst>
          </p:cNvPr>
          <p:cNvSpPr txBox="1"/>
          <p:nvPr/>
        </p:nvSpPr>
        <p:spPr>
          <a:xfrm>
            <a:off x="0" y="869969"/>
            <a:ext cx="4839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dirty="0"/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               Monte Carlo simulation of 7 patients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Calculation of the 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Activity Volume Histogram (AVH)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representing the annihilations occurred in any volume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8E4163A-95F8-6E81-30A1-F56E1349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2" b="5235"/>
          <a:stretch/>
        </p:blipFill>
        <p:spPr bwMode="auto">
          <a:xfrm>
            <a:off x="246413" y="1135203"/>
            <a:ext cx="754551" cy="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053EEEAE-207C-19CA-A812-81ACE1535E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236" y="3168047"/>
            <a:ext cx="475757" cy="115335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BFE59505-8D4C-225A-BEFB-854F71B6B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791" y="1266305"/>
            <a:ext cx="1574471" cy="14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0;p14">
            <a:extLst>
              <a:ext uri="{FF2B5EF4-FFF2-40B4-BE49-F238E27FC236}">
                <a16:creationId xmlns:a16="http://schemas.microsoft.com/office/drawing/2014/main" id="{D310E391-B5C9-20D7-C956-21B74ED6B176}"/>
              </a:ext>
            </a:extLst>
          </p:cNvPr>
          <p:cNvSpPr/>
          <p:nvPr/>
        </p:nvSpPr>
        <p:spPr>
          <a:xfrm>
            <a:off x="0" y="-1775"/>
            <a:ext cx="9144000" cy="683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71;p14">
            <a:extLst>
              <a:ext uri="{FF2B5EF4-FFF2-40B4-BE49-F238E27FC236}">
                <a16:creationId xmlns:a16="http://schemas.microsoft.com/office/drawing/2014/main" id="{64B0C790-19D8-A88A-541E-CB9A0B870CE7}"/>
              </a:ext>
            </a:extLst>
          </p:cNvPr>
          <p:cNvSpPr/>
          <p:nvPr/>
        </p:nvSpPr>
        <p:spPr>
          <a:xfrm>
            <a:off x="68580" y="4831389"/>
            <a:ext cx="9000000" cy="29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267C49E-7E20-301F-B141-6C5F436D97A1}"/>
              </a:ext>
            </a:extLst>
          </p:cNvPr>
          <p:cNvSpPr txBox="1"/>
          <p:nvPr/>
        </p:nvSpPr>
        <p:spPr>
          <a:xfrm>
            <a:off x="199132" y="4814357"/>
            <a:ext cx="7981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 </a:t>
            </a:r>
            <a:r>
              <a:rPr lang="en-US" sz="1400" dirty="0" err="1"/>
              <a:t>st</a:t>
            </a:r>
            <a:r>
              <a:rPr lang="en-US" sz="1400" dirty="0"/>
              <a:t> INSIGHTS meeting                                        </a:t>
            </a:r>
            <a:r>
              <a:rPr lang="en-US" sz="1400" dirty="0" err="1"/>
              <a:t>Hadrontherapy</a:t>
            </a:r>
            <a:r>
              <a:rPr lang="en-US" sz="1400" dirty="0"/>
              <a:t>, monitoring and new devices</a:t>
            </a:r>
            <a:endParaRPr lang="en-GB" sz="1400" dirty="0"/>
          </a:p>
          <a:p>
            <a:r>
              <a:rPr lang="en-US" sz="1400" dirty="0"/>
              <a:t> </a:t>
            </a:r>
            <a:endParaRPr lang="en-GB" sz="1400" dirty="0"/>
          </a:p>
        </p:txBody>
      </p:sp>
      <p:sp>
        <p:nvSpPr>
          <p:cNvPr id="33" name="Segnaposto numero diapositiva 4">
            <a:extLst>
              <a:ext uri="{FF2B5EF4-FFF2-40B4-BE49-F238E27FC236}">
                <a16:creationId xmlns:a16="http://schemas.microsoft.com/office/drawing/2014/main" id="{9CC26127-7613-97EB-02EB-BA0B921395C1}"/>
              </a:ext>
            </a:extLst>
          </p:cNvPr>
          <p:cNvSpPr txBox="1">
            <a:spLocks/>
          </p:cNvSpPr>
          <p:nvPr/>
        </p:nvSpPr>
        <p:spPr>
          <a:xfrm>
            <a:off x="8505114" y="4777518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it-IT"/>
            </a:defPPr>
            <a:lvl1pPr marL="0" lvl="0" algn="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r>
              <a:rPr lang="it-IT" kern="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D08EDD9-FA5F-40E6-3EB9-201547CB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5" y="43727"/>
            <a:ext cx="8520600" cy="6237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err="1"/>
              <a:t>Hypotesis</a:t>
            </a:r>
            <a:r>
              <a:rPr lang="en-GB" sz="2800" b="1" dirty="0"/>
              <a:t> verification</a:t>
            </a:r>
          </a:p>
        </p:txBody>
      </p:sp>
      <p:pic>
        <p:nvPicPr>
          <p:cNvPr id="6" name="Google Shape;125;p16">
            <a:extLst>
              <a:ext uri="{FF2B5EF4-FFF2-40B4-BE49-F238E27FC236}">
                <a16:creationId xmlns:a16="http://schemas.microsoft.com/office/drawing/2014/main" id="{14CC292F-29D4-3E6E-D09D-A39060C9C0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060" t="5183" r="9170" b="7548"/>
          <a:stretch/>
        </p:blipFill>
        <p:spPr>
          <a:xfrm>
            <a:off x="4654820" y="1269706"/>
            <a:ext cx="2471992" cy="1485833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753CC65F-6E87-415B-888E-77A446431368}"/>
              </a:ext>
            </a:extLst>
          </p:cNvPr>
          <p:cNvGrpSpPr/>
          <p:nvPr/>
        </p:nvGrpSpPr>
        <p:grpSpPr>
          <a:xfrm>
            <a:off x="567561" y="2010105"/>
            <a:ext cx="3160986" cy="1850863"/>
            <a:chOff x="5111435" y="1958440"/>
            <a:chExt cx="3651716" cy="1994926"/>
          </a:xfrm>
        </p:grpSpPr>
        <p:pic>
          <p:nvPicPr>
            <p:cNvPr id="14" name="Immagine 13" descr="Immagine che contiene testo, schermata, linea, Diagramma&#10;&#10;Descrizione generata automaticamente">
              <a:extLst>
                <a:ext uri="{FF2B5EF4-FFF2-40B4-BE49-F238E27FC236}">
                  <a16:creationId xmlns:a16="http://schemas.microsoft.com/office/drawing/2014/main" id="{2A713425-A51F-7DC9-FB6B-2C1460617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252" r="7718"/>
            <a:stretch/>
          </p:blipFill>
          <p:spPr>
            <a:xfrm>
              <a:off x="5111435" y="1958440"/>
              <a:ext cx="3651716" cy="1994926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138EFD32-F271-DBD6-24CF-5CBEDC3E44E4}"/>
                </a:ext>
              </a:extLst>
            </p:cNvPr>
            <p:cNvSpPr/>
            <p:nvPr/>
          </p:nvSpPr>
          <p:spPr>
            <a:xfrm>
              <a:off x="8472458" y="2207649"/>
              <a:ext cx="122434" cy="125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314E8FD-7D98-F953-C546-79D2B19383EE}"/>
              </a:ext>
            </a:extLst>
          </p:cNvPr>
          <p:cNvSpPr txBox="1"/>
          <p:nvPr/>
        </p:nvSpPr>
        <p:spPr>
          <a:xfrm>
            <a:off x="4798994" y="2847576"/>
            <a:ext cx="3718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=1/10 of primary particles simulated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beam line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time-space structure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 anatomy provided by the CT</a:t>
            </a:r>
            <a:endParaRPr lang="en-GB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3798C2-0A13-EDDF-FD89-7CF1053AF88B}"/>
              </a:ext>
            </a:extLst>
          </p:cNvPr>
          <p:cNvSpPr txBox="1"/>
          <p:nvPr/>
        </p:nvSpPr>
        <p:spPr>
          <a:xfrm>
            <a:off x="1198712" y="2149913"/>
            <a:ext cx="1410199" cy="4247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Clr>
                <a:srgbClr val="00008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1200" dirty="0">
                <a:latin typeface="+mn-lt"/>
                <a:sym typeface="Merriweather"/>
              </a:rPr>
              <a:t>Coincidences</a:t>
            </a:r>
            <a:endParaRPr lang="it-IT" sz="12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  <a:p>
            <a:pPr marL="285750" indent="-285750" algn="just">
              <a:lnSpc>
                <a:spcPct val="90000"/>
              </a:lnSpc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it-IT" sz="1200" dirty="0" err="1">
                <a:latin typeface="+mn-lt"/>
                <a:sym typeface="Merriweather"/>
              </a:rPr>
              <a:t>Primaries</a:t>
            </a:r>
            <a:endParaRPr lang="it-IT" sz="1200" dirty="0">
              <a:solidFill>
                <a:schemeClr val="accent6">
                  <a:lumMod val="10000"/>
                </a:schemeClr>
              </a:solidFill>
              <a:latin typeface="+mn-lt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CasellaDiTesto 25">
            <a:extLst>
              <a:ext uri="{FF2B5EF4-FFF2-40B4-BE49-F238E27FC236}">
                <a16:creationId xmlns:a16="http://schemas.microsoft.com/office/drawing/2014/main" id="{749E7F26-2DC3-46F4-CE10-804D6D7BE0EC}"/>
              </a:ext>
            </a:extLst>
          </p:cNvPr>
          <p:cNvSpPr txBox="1"/>
          <p:nvPr/>
        </p:nvSpPr>
        <p:spPr>
          <a:xfrm>
            <a:off x="7561336" y="982177"/>
            <a:ext cx="1429257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it-IT" b="1" dirty="0">
                <a:solidFill>
                  <a:srgbClr val="C00000"/>
                </a:solidFill>
                <a:latin typeface="+mj-lt"/>
                <a:ea typeface="Merriweather"/>
                <a:cs typeface="Merriweather"/>
                <a:sym typeface="Merriweather"/>
              </a:rPr>
              <a:t>Planning CT</a:t>
            </a:r>
            <a:endParaRPr lang="en-GB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FD3739E1-1774-15BA-0E85-AEB956C48A47}"/>
              </a:ext>
            </a:extLst>
          </p:cNvPr>
          <p:cNvSpPr txBox="1">
            <a:spLocks/>
          </p:cNvSpPr>
          <p:nvPr/>
        </p:nvSpPr>
        <p:spPr>
          <a:xfrm>
            <a:off x="1090953" y="1791594"/>
            <a:ext cx="2316284" cy="51226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Char char="●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rgbClr val="00B050"/>
                </a:solidFill>
                <a:latin typeface="+mj-lt"/>
                <a:cs typeface="Calibri"/>
              </a:rPr>
              <a:t>Coincidence event rate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F5D4ECC4-2146-3FD9-84C0-7538CC176FFE}"/>
              </a:ext>
            </a:extLst>
          </p:cNvPr>
          <p:cNvSpPr/>
          <p:nvPr/>
        </p:nvSpPr>
        <p:spPr>
          <a:xfrm rot="5400000">
            <a:off x="4506511" y="-1094838"/>
            <a:ext cx="330100" cy="3938368"/>
          </a:xfrm>
          <a:prstGeom prst="rect">
            <a:avLst/>
          </a:prstGeom>
          <a:solidFill>
            <a:srgbClr val="FA0E2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5EDADC8-CE69-D8CB-710A-CCE321116316}"/>
              </a:ext>
            </a:extLst>
          </p:cNvPr>
          <p:cNvSpPr txBox="1"/>
          <p:nvPr/>
        </p:nvSpPr>
        <p:spPr>
          <a:xfrm>
            <a:off x="2158666" y="709296"/>
            <a:ext cx="5053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Most of the</a:t>
            </a:r>
            <a:r>
              <a:rPr lang="en-US" sz="1600" dirty="0">
                <a:cs typeface="Calibri"/>
              </a:rPr>
              <a:t> </a:t>
            </a:r>
            <a:r>
              <a:rPr lang="el-GR" sz="1600" dirty="0">
                <a:cs typeface="Calibri"/>
              </a:rPr>
              <a:t>β</a:t>
            </a:r>
            <a:r>
              <a:rPr lang="en-US" sz="1600" baseline="30000" dirty="0">
                <a:cs typeface="Calibri"/>
              </a:rPr>
              <a:t>+</a:t>
            </a:r>
            <a:r>
              <a:rPr lang="en-US" sz="1600" dirty="0"/>
              <a:t> activity is located into the CTV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106129C-7674-2EAD-EA4C-60A36567F474}"/>
              </a:ext>
            </a:extLst>
          </p:cNvPr>
          <p:cNvSpPr txBox="1"/>
          <p:nvPr/>
        </p:nvSpPr>
        <p:spPr>
          <a:xfrm>
            <a:off x="0" y="869969"/>
            <a:ext cx="48391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400" dirty="0"/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               Monte Carlo simulation of 7 patients</a:t>
            </a:r>
          </a:p>
          <a:p>
            <a:pPr marL="252000" indent="-252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Calculation of the </a:t>
            </a:r>
            <a:r>
              <a:rPr lang="en-US" sz="1400" b="1" dirty="0">
                <a:solidFill>
                  <a:srgbClr val="000000"/>
                </a:solidFill>
                <a:cs typeface="Arial"/>
              </a:rPr>
              <a:t>Activity Volume Histogram (AVH) </a:t>
            </a:r>
            <a:r>
              <a:rPr lang="en-US" sz="1400" dirty="0">
                <a:solidFill>
                  <a:srgbClr val="000000"/>
                </a:solidFill>
                <a:cs typeface="Arial"/>
              </a:rPr>
              <a:t>representing the annihilations occurred in any volume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8E4163A-95F8-6E81-30A1-F56E1349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82" b="5235"/>
          <a:stretch/>
        </p:blipFill>
        <p:spPr bwMode="auto">
          <a:xfrm>
            <a:off x="246413" y="1135203"/>
            <a:ext cx="754551" cy="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3FDBB06D-572B-ED51-B1D2-8DEA804496C5}"/>
                  </a:ext>
                </a:extLst>
              </p:cNvPr>
              <p:cNvSpPr txBox="1"/>
              <p:nvPr/>
            </p:nvSpPr>
            <p:spPr>
              <a:xfrm>
                <a:off x="1093159" y="4214823"/>
                <a:ext cx="7018199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it-IT" sz="14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Simulation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it-IT" sz="140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Merriweather"/>
                          </a:rPr>
                        </m:ctrlPr>
                      </m:sSupPr>
                      <m:e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erriweather"/>
                          </a:rPr>
                          <m:t>𝛽</m:t>
                        </m:r>
                      </m:e>
                      <m:sup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Merriweather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emitting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isotopes</a:t>
                </a:r>
                <a:r>
                  <a:rPr kumimoji="0" lang="it-IT" sz="1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within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the PET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acquisition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time of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each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beam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field +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residual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activity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backgroung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from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all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previously</a:t>
                </a:r>
                <a:r>
                  <a:rPr kumimoji="0" lang="it-IT" sz="1400" b="0" i="0" u="none" strike="noStrike" kern="0" cap="none" spc="0" normalizeH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b="0" i="0" u="none" strike="noStrike" kern="0" cap="none" spc="0" normalizeH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irradiated</a:t>
                </a:r>
                <a:r>
                  <a:rPr kumimoji="0" lang="it-IT" sz="1400" b="0" i="0" u="none" strike="noStrike" kern="0" cap="none" spc="0" normalizeH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kumimoji="0" lang="it-IT" sz="1400" b="0" i="0" u="none" strike="noStrike" kern="0" cap="none" spc="0" normalizeH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beam</a:t>
                </a:r>
                <a:r>
                  <a:rPr kumimoji="0" lang="it-IT" sz="1400" b="0" i="0" u="none" strike="noStrike" kern="0" cap="none" spc="0" normalizeH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fields (</a:t>
                </a:r>
                <a:r>
                  <a:rPr kumimoji="0" lang="it-IT" sz="1400" b="0" i="0" u="none" strike="noStrike" kern="0" cap="none" spc="0" normalizeH="0" noProof="0" dirty="0" err="1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mainly</a:t>
                </a:r>
                <a:r>
                  <a:rPr kumimoji="0" lang="it-IT" sz="1400" b="0" i="0" u="none" strike="noStrike" kern="0" cap="none" spc="0" normalizeH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 </a:t>
                </a:r>
                <a:r>
                  <a:rPr lang="en" sz="1400" baseline="300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11</a:t>
                </a:r>
                <a:r>
                  <a:rPr lang="en" sz="14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</a:t>
                </a:r>
                <a:r>
                  <a:rPr kumimoji="0" lang="it-IT" sz="1400" b="0" i="0" u="none" strike="noStrike" kern="0" cap="none" spc="0" normalizeH="0" noProof="0" dirty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Merriweather"/>
                  </a:rPr>
                  <a:t>)</a:t>
                </a:r>
                <a:endParaRPr lang="en-GB" sz="14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3FDBB06D-572B-ED51-B1D2-8DEA80449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59" y="4214823"/>
                <a:ext cx="7018199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ccia a destra 45">
            <a:extLst>
              <a:ext uri="{FF2B5EF4-FFF2-40B4-BE49-F238E27FC236}">
                <a16:creationId xmlns:a16="http://schemas.microsoft.com/office/drawing/2014/main" id="{23ECF1D6-D37D-F739-030E-9E40F6376319}"/>
              </a:ext>
            </a:extLst>
          </p:cNvPr>
          <p:cNvSpPr/>
          <p:nvPr/>
        </p:nvSpPr>
        <p:spPr>
          <a:xfrm rot="5400000">
            <a:off x="4098393" y="3593619"/>
            <a:ext cx="499799" cy="613052"/>
          </a:xfrm>
          <a:prstGeom prst="rightArrow">
            <a:avLst>
              <a:gd name="adj1" fmla="val 50000"/>
              <a:gd name="adj2" fmla="val 5250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BFE59505-8D4C-225A-BEFB-854F71B6BA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791" y="1266305"/>
            <a:ext cx="1574471" cy="1439752"/>
          </a:xfrm>
          <a:prstGeom prst="rect">
            <a:avLst/>
          </a:prstGeom>
        </p:spPr>
      </p:pic>
      <p:pic>
        <p:nvPicPr>
          <p:cNvPr id="2" name="Picture 12">
            <a:extLst>
              <a:ext uri="{FF2B5EF4-FFF2-40B4-BE49-F238E27FC236}">
                <a16:creationId xmlns:a16="http://schemas.microsoft.com/office/drawing/2014/main" id="{9F386F66-4243-BBFD-181D-B14022C246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0236" y="3168047"/>
            <a:ext cx="475757" cy="1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92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26763</TotalTime>
  <Words>3286</Words>
  <Application>Microsoft Office PowerPoint</Application>
  <PresentationFormat>Presentazione su schermo (16:9)</PresentationFormat>
  <Paragraphs>653</Paragraphs>
  <Slides>37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Arial</vt:lpstr>
      <vt:lpstr>Arial Unicode MS</vt:lpstr>
      <vt:lpstr>Calibri</vt:lpstr>
      <vt:lpstr>Calibri Light</vt:lpstr>
      <vt:lpstr>Cambria Math</vt:lpstr>
      <vt:lpstr>Grandview Display</vt:lpstr>
      <vt:lpstr>Merriweather</vt:lpstr>
      <vt:lpstr>Roboto</vt:lpstr>
      <vt:lpstr>Wingdings</vt:lpstr>
      <vt:lpstr>Tema di Office</vt:lpstr>
      <vt:lpstr>Presentazione standard di PowerPoint</vt:lpstr>
      <vt:lpstr>in-beam PET for carbon ion treatments</vt:lpstr>
      <vt:lpstr>in-beam PET for carbon ion treatments</vt:lpstr>
      <vt:lpstr>in-beam PET for carbon ion treatments</vt:lpstr>
      <vt:lpstr>in-beam PET for carbon ion treatments</vt:lpstr>
      <vt:lpstr>in-beam PET for carbon ion treatments</vt:lpstr>
      <vt:lpstr>in-beam PET for carbon ion treatments</vt:lpstr>
      <vt:lpstr>Hypotesis verification</vt:lpstr>
      <vt:lpstr>Hypotesis verification</vt:lpstr>
      <vt:lpstr>Hypotesis verification</vt:lpstr>
      <vt:lpstr>Hypotesis verification</vt:lpstr>
      <vt:lpstr>Hypotesis verification</vt:lpstr>
      <vt:lpstr>Hypotesis verification</vt:lpstr>
      <vt:lpstr>Virtual detector approach</vt:lpstr>
      <vt:lpstr>Virtual detector approach</vt:lpstr>
      <vt:lpstr>Virtual detector approach</vt:lpstr>
      <vt:lpstr>PET reconstruction algorithm</vt:lpstr>
      <vt:lpstr>PET reconstruction algorithm</vt:lpstr>
      <vt:lpstr>PET reconstruction algorithm</vt:lpstr>
      <vt:lpstr>PET image simulation</vt:lpstr>
      <vt:lpstr>PET image simulation</vt:lpstr>
      <vt:lpstr>PET image simulation</vt:lpstr>
      <vt:lpstr>PET image simulation</vt:lpstr>
      <vt:lpstr>Voxel Based Morphometry</vt:lpstr>
      <vt:lpstr>Voxel Based Morphometry</vt:lpstr>
      <vt:lpstr>clinical trial</vt:lpstr>
      <vt:lpstr>Voxel Based Morphometry results: patient 008C</vt:lpstr>
      <vt:lpstr>Voxel Based Morphometry results: patient 008C</vt:lpstr>
      <vt:lpstr>Voxel Based Morphometry results: patient 006C</vt:lpstr>
      <vt:lpstr>Voxel Based Morphometry results: patient 006C</vt:lpstr>
      <vt:lpstr>Voxel Based Morphometry results: patient 006C</vt:lpstr>
      <vt:lpstr>Voxel Based Morphometry results: patient 006C</vt:lpstr>
      <vt:lpstr>Conclusions and prespectives</vt:lpstr>
      <vt:lpstr>Hypotesis verification</vt:lpstr>
      <vt:lpstr>Hypotesis verification</vt:lpstr>
      <vt:lpstr>Biological washout</vt:lpstr>
      <vt:lpstr>Statistical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 in-vivo della qualità dei trattamenti con ioni carbonio mediante il sistema PET INSIDE </dc:title>
  <cp:lastModifiedBy>Davide Bersani</cp:lastModifiedBy>
  <cp:revision>481</cp:revision>
  <dcterms:modified xsi:type="dcterms:W3CDTF">2023-10-18T10:35:56Z</dcterms:modified>
</cp:coreProperties>
</file>