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92" r:id="rId3"/>
    <p:sldId id="401" r:id="rId4"/>
    <p:sldId id="421" r:id="rId5"/>
    <p:sldId id="402" r:id="rId6"/>
    <p:sldId id="403" r:id="rId7"/>
    <p:sldId id="413" r:id="rId8"/>
    <p:sldId id="405" r:id="rId9"/>
    <p:sldId id="408" r:id="rId10"/>
    <p:sldId id="410" r:id="rId11"/>
    <p:sldId id="414" r:id="rId12"/>
    <p:sldId id="411" r:id="rId13"/>
    <p:sldId id="415" r:id="rId14"/>
    <p:sldId id="417" r:id="rId15"/>
    <p:sldId id="418" r:id="rId16"/>
    <p:sldId id="398" r:id="rId17"/>
    <p:sldId id="407" r:id="rId18"/>
    <p:sldId id="39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742653-C5A3-00F5-DDB1-3E21316B52F3}" name="Maria Chiara Martire" initials="MM" userId="a819af54fbdd975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ADA"/>
    <a:srgbClr val="FFFFFF"/>
    <a:srgbClr val="0C0CFF"/>
    <a:srgbClr val="FCBF5B"/>
    <a:srgbClr val="FFA75B"/>
    <a:srgbClr val="74B160"/>
    <a:srgbClr val="75AB2E"/>
    <a:srgbClr val="797979"/>
    <a:srgbClr val="E24B34"/>
    <a:srgbClr val="E38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6129" autoAdjust="0"/>
  </p:normalViewPr>
  <p:slideViewPr>
    <p:cSldViewPr snapToGrid="0">
      <p:cViewPr varScale="1">
        <p:scale>
          <a:sx n="63" d="100"/>
          <a:sy n="63" d="100"/>
        </p:scale>
        <p:origin x="144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1FAFA-7D00-4032-951E-2C9DCC19CFF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B15AB-A7B2-4F51-A4E1-4045AA2468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6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3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2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Fro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voxel the </a:t>
            </a:r>
            <a:r>
              <a:rPr lang="it-IT" dirty="0" err="1"/>
              <a:t>depth</a:t>
            </a:r>
            <a:r>
              <a:rPr lang="it-IT" dirty="0"/>
              <a:t> dose </a:t>
            </a:r>
            <a:r>
              <a:rPr lang="it-IT" dirty="0" err="1"/>
              <a:t>distribution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convolved</a:t>
            </a:r>
            <a:r>
              <a:rPr lang="it-IT" dirty="0"/>
              <a:t> with the </a:t>
            </a:r>
            <a:r>
              <a:rPr lang="it-IT" dirty="0" err="1"/>
              <a:t>modulation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.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, for </a:t>
            </a:r>
            <a:r>
              <a:rPr lang="it-IT" dirty="0" err="1"/>
              <a:t>all</a:t>
            </a:r>
            <a:r>
              <a:rPr lang="it-IT" dirty="0"/>
              <a:t> energies, 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and </a:t>
            </a:r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particles</a:t>
            </a:r>
            <a:r>
              <a:rPr lang="it-IT" dirty="0"/>
              <a:t>. In </a:t>
            </a:r>
            <a:r>
              <a:rPr lang="it-IT" dirty="0" err="1"/>
              <a:t>TRiP</a:t>
            </a:r>
            <a:r>
              <a:rPr lang="it-IT" dirty="0"/>
              <a:t> the </a:t>
            </a:r>
            <a:r>
              <a:rPr lang="it-IT" dirty="0" err="1"/>
              <a:t>convolution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perfromed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with alpha, beta and LET </a:t>
            </a:r>
            <a:r>
              <a:rPr lang="it-IT" dirty="0" err="1"/>
              <a:t>distributions</a:t>
            </a:r>
            <a:r>
              <a:rPr lang="it-IT" dirty="0"/>
              <a:t>, so </a:t>
            </a:r>
            <a:r>
              <a:rPr lang="it-IT" dirty="0" err="1"/>
              <a:t>only</a:t>
            </a:r>
            <a:r>
              <a:rPr lang="it-IT" dirty="0"/>
              <a:t> 3 times, </a:t>
            </a:r>
            <a:r>
              <a:rPr lang="it-IT" dirty="0" err="1"/>
              <a:t>instead</a:t>
            </a:r>
            <a:r>
              <a:rPr lang="it-IT" dirty="0"/>
              <a:t> of 18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2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2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4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1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baseline="0" dirty="0">
              <a:solidFill>
                <a:srgbClr val="394853"/>
              </a:solidFill>
              <a:latin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3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15AB-A7B2-4F51-A4E1-4045AA2468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7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66300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9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5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0000" cy="994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474C8A-15BD-9674-33B9-FA860595C205}"/>
              </a:ext>
            </a:extLst>
          </p:cNvPr>
          <p:cNvSpPr txBox="1"/>
          <p:nvPr/>
        </p:nvSpPr>
        <p:spPr>
          <a:xfrm>
            <a:off x="666037" y="2831989"/>
            <a:ext cx="10859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Dosimetric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study of lung modulation and motion effects in carbon ion therapy for lung cancer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928A93-7BA5-D45E-6D53-EC22378D9BEA}"/>
              </a:ext>
            </a:extLst>
          </p:cNvPr>
          <p:cNvSpPr txBox="1"/>
          <p:nvPr/>
        </p:nvSpPr>
        <p:spPr>
          <a:xfrm>
            <a:off x="10774965" y="6585101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AED83C-9A80-8351-D650-2E87DBCE5675}"/>
              </a:ext>
            </a:extLst>
          </p:cNvPr>
          <p:cNvSpPr txBox="1"/>
          <p:nvPr/>
        </p:nvSpPr>
        <p:spPr>
          <a:xfrm>
            <a:off x="757237" y="3968084"/>
            <a:ext cx="10677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 Maria Chiara Martire</a:t>
            </a:r>
            <a:r>
              <a:rPr lang="en-GB" sz="2000" b="0" i="0" u="none" strike="noStrike" baseline="30000" dirty="0">
                <a:solidFill>
                  <a:srgbClr val="000000"/>
                </a:solidFill>
                <a:latin typeface="+mj-lt"/>
              </a:rPr>
              <a:t>1,2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, Olga Sokol</a:t>
            </a:r>
            <a:r>
              <a:rPr lang="en-GB" sz="2000" b="0" i="0" u="none" strike="noStrike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, Kilian Baumann</a:t>
            </a:r>
            <a:r>
              <a:rPr lang="en-GB" sz="2000" b="0" i="0" u="none" strike="noStrike" baseline="30000" dirty="0">
                <a:solidFill>
                  <a:srgbClr val="000000"/>
                </a:solidFill>
                <a:latin typeface="+mj-lt"/>
              </a:rPr>
              <a:t>3,4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+mj-lt"/>
              </a:rPr>
              <a:t>Klemens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 Zink</a:t>
            </a:r>
            <a:r>
              <a:rPr lang="en-GB" sz="2000" b="0" i="0" u="none" strike="noStrike" baseline="30000" dirty="0">
                <a:solidFill>
                  <a:srgbClr val="000000"/>
                </a:solidFill>
                <a:latin typeface="+mj-lt"/>
              </a:rPr>
              <a:t>4,5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+mj-lt"/>
              </a:rPr>
              <a:t>,Christian Graeff</a:t>
            </a:r>
            <a:r>
              <a:rPr lang="en-GB" sz="2000" b="0" i="0" u="none" strike="noStrike" baseline="30000" dirty="0">
                <a:solidFill>
                  <a:srgbClr val="000000"/>
                </a:solidFill>
                <a:latin typeface="+mj-lt"/>
              </a:rPr>
              <a:t>1,2</a:t>
            </a:r>
            <a:endParaRPr lang="en-GB" sz="2000" baseline="3000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B52CE1-6FDC-38E0-1C68-8D1496FAC5C3}"/>
              </a:ext>
            </a:extLst>
          </p:cNvPr>
          <p:cNvSpPr txBox="1"/>
          <p:nvPr/>
        </p:nvSpPr>
        <p:spPr>
          <a:xfrm>
            <a:off x="757237" y="4679140"/>
            <a:ext cx="106775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0" i="0" u="none" strike="noStrike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j-lt"/>
              </a:rPr>
              <a:t>Biophysics, GSI </a:t>
            </a:r>
            <a:r>
              <a:rPr lang="de-DE" sz="1400" b="0" i="0" u="none" strike="noStrike" baseline="0" dirty="0" err="1">
                <a:solidFill>
                  <a:srgbClr val="000000"/>
                </a:solidFill>
                <a:latin typeface="+mj-lt"/>
              </a:rPr>
              <a:t>Helmholtzzentrum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j-lt"/>
              </a:rPr>
              <a:t> für Schwerionenforschung, Darmstadt, Germany </a:t>
            </a:r>
          </a:p>
          <a:p>
            <a:pPr algn="ctr"/>
            <a:r>
              <a:rPr lang="en-GB" sz="1400" b="0" i="0" u="none" strike="noStrike" baseline="3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Department of Electrical Engineering and Information Technology, Technical University of Darmstadt, Germany </a:t>
            </a:r>
          </a:p>
          <a:p>
            <a:pPr algn="ctr"/>
            <a:r>
              <a:rPr lang="en-GB" sz="1400" b="0" i="0" u="none" strike="noStrike" baseline="30000" dirty="0">
                <a:solidFill>
                  <a:srgbClr val="000000"/>
                </a:solidFill>
                <a:latin typeface="+mj-lt"/>
              </a:rPr>
              <a:t>3</a:t>
            </a:r>
            <a:r>
              <a:rPr lang="en-GB" sz="1400" b="0" i="0" u="none" strike="noStrike" dirty="0">
                <a:solidFill>
                  <a:srgbClr val="000000"/>
                </a:solidFill>
                <a:latin typeface="+mj-lt"/>
              </a:rPr>
              <a:t>Department of Radiotherapy and Radiation Oncology,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Philipps-University Marburg, Marburg, Germany </a:t>
            </a:r>
          </a:p>
          <a:p>
            <a:pPr algn="ctr"/>
            <a:r>
              <a:rPr lang="en-GB" sz="1400" b="0" i="0" u="none" strike="noStrike" baseline="30000" dirty="0">
                <a:solidFill>
                  <a:srgbClr val="000000"/>
                </a:solidFill>
                <a:latin typeface="+mj-lt"/>
              </a:rPr>
              <a:t>4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University of Applied Sciences Giessen, Germany</a:t>
            </a:r>
          </a:p>
          <a:p>
            <a:pPr algn="ctr"/>
            <a:r>
              <a:rPr lang="en-GB" sz="1400" b="0" i="0" u="none" strike="noStrike" baseline="30000" dirty="0">
                <a:solidFill>
                  <a:srgbClr val="000000"/>
                </a:solidFill>
                <a:latin typeface="+mj-lt"/>
              </a:rPr>
              <a:t>5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j-lt"/>
              </a:rPr>
              <a:t>Institute of Medical Physics and Radiation Protection </a:t>
            </a:r>
            <a:endParaRPr lang="en-GB" sz="1400" dirty="0">
              <a:latin typeface="+mj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EFFDFD3-B653-4860-60B6-0A3270075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828" y="73201"/>
            <a:ext cx="1609725" cy="8475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510A46C-5F5D-47C0-308F-955869013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53" y="293152"/>
            <a:ext cx="2916714" cy="6276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EB20A43-D16B-80CF-5A45-152FF2F5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651" y="-4526"/>
            <a:ext cx="1651706" cy="92532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6F6BBE-2452-3634-55E9-0D8417E1D530}"/>
              </a:ext>
            </a:extLst>
          </p:cNvPr>
          <p:cNvSpPr txBox="1"/>
          <p:nvPr/>
        </p:nvSpPr>
        <p:spPr>
          <a:xfrm>
            <a:off x="3027192" y="6315796"/>
            <a:ext cx="613761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000" b="1" i="1" dirty="0"/>
              <a:t>Insights Pisa Workshop 18</a:t>
            </a:r>
            <a:r>
              <a:rPr lang="it-IT" sz="2000" b="1" i="1" baseline="30000" dirty="0"/>
              <a:t>th</a:t>
            </a:r>
            <a:r>
              <a:rPr lang="it-IT" sz="2000" b="1" i="1" dirty="0"/>
              <a:t> – 20</a:t>
            </a:r>
            <a:r>
              <a:rPr lang="it-IT" sz="2000" b="1" i="1" baseline="30000" dirty="0"/>
              <a:t>th</a:t>
            </a:r>
            <a:r>
              <a:rPr lang="it-IT" sz="2000" b="1" i="1" dirty="0"/>
              <a:t> </a:t>
            </a:r>
            <a:r>
              <a:rPr lang="it-IT" sz="2000" b="1" i="1" dirty="0" err="1"/>
              <a:t>October</a:t>
            </a:r>
            <a:r>
              <a:rPr lang="it-IT" sz="2000" b="1" i="1" dirty="0"/>
              <a:t>  2023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BA101D0-2644-76C1-4AC4-0A47CF553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48" t="50067"/>
          <a:stretch/>
        </p:blipFill>
        <p:spPr>
          <a:xfrm>
            <a:off x="407371" y="3975904"/>
            <a:ext cx="5128732" cy="25117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3AB6201-F566-A476-3322-C60C308E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" r="53486" b="49657"/>
          <a:stretch/>
        </p:blipFill>
        <p:spPr>
          <a:xfrm>
            <a:off x="679047" y="1559041"/>
            <a:ext cx="4465654" cy="253237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29DF4CF-42C1-C52F-4987-4287339ECE76}"/>
              </a:ext>
            </a:extLst>
          </p:cNvPr>
          <p:cNvSpPr/>
          <p:nvPr/>
        </p:nvSpPr>
        <p:spPr>
          <a:xfrm>
            <a:off x="1059651" y="4214652"/>
            <a:ext cx="1211172" cy="30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Survival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30FD79C-7A98-B844-1BB8-FFFF7AFCC0EE}"/>
              </a:ext>
            </a:extLst>
          </p:cNvPr>
          <p:cNvSpPr/>
          <p:nvPr/>
        </p:nvSpPr>
        <p:spPr>
          <a:xfrm>
            <a:off x="1794936" y="1553104"/>
            <a:ext cx="2501517" cy="213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RBE-</a:t>
            </a:r>
            <a:r>
              <a:rPr lang="it-IT" b="1" dirty="0" err="1">
                <a:solidFill>
                  <a:schemeClr val="tx1"/>
                </a:solidFill>
              </a:rPr>
              <a:t>weighted</a:t>
            </a:r>
            <a:r>
              <a:rPr lang="it-IT" b="1" dirty="0">
                <a:solidFill>
                  <a:schemeClr val="tx1"/>
                </a:solidFill>
              </a:rPr>
              <a:t> dose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C021FD0-2D9A-E66D-AC87-C59C2FD7F72B}"/>
              </a:ext>
            </a:extLst>
          </p:cNvPr>
          <p:cNvSpPr txBox="1"/>
          <p:nvPr/>
        </p:nvSpPr>
        <p:spPr>
          <a:xfrm>
            <a:off x="3181798" y="2478734"/>
            <a:ext cx="1962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Max[</a:t>
            </a:r>
            <a:r>
              <a:rPr lang="it-IT" sz="1400" b="1" dirty="0" err="1"/>
              <a:t>ref-deg</a:t>
            </a:r>
            <a:r>
              <a:rPr lang="it-IT" sz="1400" b="1" dirty="0"/>
              <a:t>] 196 mm </a:t>
            </a:r>
            <a:endParaRPr lang="en-GB" sz="1400" b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A5BF13F-ECE2-2D7F-5D94-E42266C28CDA}"/>
              </a:ext>
            </a:extLst>
          </p:cNvPr>
          <p:cNvSpPr txBox="1"/>
          <p:nvPr/>
        </p:nvSpPr>
        <p:spPr>
          <a:xfrm>
            <a:off x="1082136" y="3059668"/>
            <a:ext cx="14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229C22"/>
                </a:solidFill>
              </a:rPr>
              <a:t>Difference</a:t>
            </a:r>
            <a:endParaRPr lang="en-GB" dirty="0">
              <a:solidFill>
                <a:srgbClr val="229C22"/>
              </a:solidFill>
            </a:endParaRPr>
          </a:p>
        </p:txBody>
      </p:sp>
      <p:pic>
        <p:nvPicPr>
          <p:cNvPr id="33" name="Immagine 32" descr="Immagine che contiene diagramma, testo, linea, Piano&#10;&#10;Descrizione generata automaticamente">
            <a:extLst>
              <a:ext uri="{FF2B5EF4-FFF2-40B4-BE49-F238E27FC236}">
                <a16:creationId xmlns:a16="http://schemas.microsoft.com/office/drawing/2014/main" id="{18EB1D26-BAAC-CC78-8E43-374799DA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61" t="13193" r="52814" b="82321"/>
          <a:stretch/>
        </p:blipFill>
        <p:spPr>
          <a:xfrm>
            <a:off x="3647208" y="1846302"/>
            <a:ext cx="1408545" cy="5268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6ED7DE-6F27-F216-4FE2-BC6D084281E7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Results</a:t>
            </a:r>
            <a:endParaRPr lang="en-GB" sz="1800" i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D3DF75-F699-46F4-E5C2-E0C98AAF1159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FB9C96-E893-8B59-3854-444344560BC1}"/>
              </a:ext>
            </a:extLst>
          </p:cNvPr>
          <p:cNvSpPr txBox="1"/>
          <p:nvPr/>
        </p:nvSpPr>
        <p:spPr>
          <a:xfrm>
            <a:off x="361948" y="253811"/>
            <a:ext cx="5734051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1. </a:t>
            </a:r>
            <a:r>
              <a:rPr lang="it-IT" sz="2400" b="1" dirty="0" err="1"/>
              <a:t>Validation</a:t>
            </a:r>
            <a:r>
              <a:rPr lang="it-IT" sz="2400" b="1" dirty="0"/>
              <a:t> of radio-</a:t>
            </a:r>
            <a:r>
              <a:rPr lang="it-IT" sz="2400" b="1" dirty="0" err="1"/>
              <a:t>biological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r>
              <a:rPr lang="it-IT" sz="2400" b="1" dirty="0"/>
              <a:t> with </a:t>
            </a:r>
            <a:r>
              <a:rPr lang="it-IT" sz="2400" b="1" dirty="0" err="1"/>
              <a:t>cell</a:t>
            </a:r>
            <a:r>
              <a:rPr lang="it-IT" sz="2400" b="1" dirty="0"/>
              <a:t> survival </a:t>
            </a:r>
            <a:r>
              <a:rPr lang="it-IT" sz="2400" b="1" dirty="0" err="1"/>
              <a:t>experiments</a:t>
            </a:r>
            <a:endParaRPr lang="en-GB" sz="2400" b="1" dirty="0"/>
          </a:p>
        </p:txBody>
      </p:sp>
      <p:graphicFrame>
        <p:nvGraphicFramePr>
          <p:cNvPr id="6" name="Tabella 3">
            <a:extLst>
              <a:ext uri="{FF2B5EF4-FFF2-40B4-BE49-F238E27FC236}">
                <a16:creationId xmlns:a16="http://schemas.microsoft.com/office/drawing/2014/main" id="{93445715-3BC8-867A-C934-6F0A1308D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05469"/>
              </p:ext>
            </p:extLst>
          </p:nvPr>
        </p:nvGraphicFramePr>
        <p:xfrm>
          <a:off x="6339793" y="2541916"/>
          <a:ext cx="5003774" cy="180514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421477">
                  <a:extLst>
                    <a:ext uri="{9D8B030D-6E8A-4147-A177-3AD203B41FA5}">
                      <a16:colId xmlns:a16="http://schemas.microsoft.com/office/drawing/2014/main" val="3025117660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val="893175503"/>
                    </a:ext>
                  </a:extLst>
                </a:gridCol>
                <a:gridCol w="1151069">
                  <a:extLst>
                    <a:ext uri="{9D8B030D-6E8A-4147-A177-3AD203B41FA5}">
                      <a16:colId xmlns:a16="http://schemas.microsoft.com/office/drawing/2014/main" val="3680296515"/>
                    </a:ext>
                  </a:extLst>
                </a:gridCol>
                <a:gridCol w="1269402">
                  <a:extLst>
                    <a:ext uri="{9D8B030D-6E8A-4147-A177-3AD203B41FA5}">
                      <a16:colId xmlns:a16="http://schemas.microsoft.com/office/drawing/2014/main" val="200349781"/>
                    </a:ext>
                  </a:extLst>
                </a:gridCol>
              </a:tblGrid>
              <a:tr h="331208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194 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196 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198 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5655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RBE-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weighted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dose (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Gy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0.34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0.96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0.20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432350"/>
                  </a:ext>
                </a:extLst>
              </a:tr>
              <a:tr h="37486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RBE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0.01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0.59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0.33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920390"/>
                  </a:ext>
                </a:extLst>
              </a:tr>
              <a:tr h="58091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Svv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(%)</a:t>
                      </a:r>
                    </a:p>
                    <a:p>
                      <a:pPr algn="ctr"/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600" dirty="0" err="1">
                          <a:solidFill>
                            <a:schemeClr val="tx1"/>
                          </a:solidFill>
                        </a:rPr>
                        <a:t>absolute</a:t>
                      </a: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600" dirty="0" err="1">
                          <a:solidFill>
                            <a:schemeClr val="tx1"/>
                          </a:solidFill>
                        </a:rPr>
                        <a:t>values</a:t>
                      </a: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5%</a:t>
                      </a:r>
                    </a:p>
                    <a:p>
                      <a:pPr algn="ctr"/>
                      <a:r>
                        <a:rPr lang="it-IT" sz="1400" dirty="0"/>
                        <a:t>(52 vs 47)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18%</a:t>
                      </a:r>
                    </a:p>
                    <a:p>
                      <a:pPr algn="ctr"/>
                      <a:r>
                        <a:rPr lang="it-IT" sz="1400" dirty="0"/>
                        <a:t>(84 vs 66)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/>
                        <a:t>6%</a:t>
                      </a:r>
                    </a:p>
                    <a:p>
                      <a:pPr algn="ctr"/>
                      <a:r>
                        <a:rPr lang="it-IT" sz="1400" dirty="0"/>
                        <a:t>(86 vs 80)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710922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CA817F-037F-AFE2-A17D-F3E5C759D379}"/>
              </a:ext>
            </a:extLst>
          </p:cNvPr>
          <p:cNvSpPr txBox="1"/>
          <p:nvPr/>
        </p:nvSpPr>
        <p:spPr>
          <a:xfrm>
            <a:off x="8269412" y="1310474"/>
            <a:ext cx="248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Max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difference’s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depth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FD955C7-7487-0CCB-DA3B-3667C269D49D}"/>
              </a:ext>
            </a:extLst>
          </p:cNvPr>
          <p:cNvCxnSpPr>
            <a:cxnSpLocks/>
          </p:cNvCxnSpPr>
          <p:nvPr/>
        </p:nvCxnSpPr>
        <p:spPr>
          <a:xfrm>
            <a:off x="10425117" y="1472148"/>
            <a:ext cx="9092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F0C0A0C-E915-5009-1869-5A22E384868F}"/>
              </a:ext>
            </a:extLst>
          </p:cNvPr>
          <p:cNvCxnSpPr>
            <a:cxnSpLocks/>
          </p:cNvCxnSpPr>
          <p:nvPr/>
        </p:nvCxnSpPr>
        <p:spPr>
          <a:xfrm flipH="1">
            <a:off x="7730837" y="1472148"/>
            <a:ext cx="8393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3A62BA-08F7-C91F-DC10-4696E9A089AB}"/>
              </a:ext>
            </a:extLst>
          </p:cNvPr>
          <p:cNvSpPr txBox="1"/>
          <p:nvPr/>
        </p:nvSpPr>
        <p:spPr>
          <a:xfrm>
            <a:off x="7813963" y="1766330"/>
            <a:ext cx="352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-2 mm                                           +2 mm     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68DEBB6-2C21-D8A5-16A5-E0601EFAA1AE}"/>
              </a:ext>
            </a:extLst>
          </p:cNvPr>
          <p:cNvSpPr/>
          <p:nvPr/>
        </p:nvSpPr>
        <p:spPr>
          <a:xfrm rot="16200000">
            <a:off x="5236923" y="3239421"/>
            <a:ext cx="1805140" cy="400603"/>
          </a:xfrm>
          <a:prstGeom prst="rect">
            <a:avLst/>
          </a:prstGeom>
          <a:noFill/>
          <a:ln w="25400" cap="flat" cmpd="sng" algn="ctr">
            <a:solidFill>
              <a:srgbClr val="FFA75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Differences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87AB66C-1474-EE3F-0E51-493A9F9A3CBA}"/>
              </a:ext>
            </a:extLst>
          </p:cNvPr>
          <p:cNvSpPr/>
          <p:nvPr/>
        </p:nvSpPr>
        <p:spPr>
          <a:xfrm>
            <a:off x="7813963" y="2135570"/>
            <a:ext cx="3529603" cy="37467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Depth (mm)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8D758CD-2C25-B5CA-FD0B-DB0F3AEED4BB}"/>
              </a:ext>
            </a:extLst>
          </p:cNvPr>
          <p:cNvSpPr txBox="1"/>
          <p:nvPr/>
        </p:nvSpPr>
        <p:spPr>
          <a:xfrm>
            <a:off x="5939191" y="4834902"/>
            <a:ext cx="631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Setup </a:t>
            </a:r>
            <a:r>
              <a:rPr lang="it-IT" dirty="0" err="1">
                <a:cs typeface="Calibri" panose="020F0502020204030204" pitchFamily="34" charset="0"/>
              </a:rPr>
              <a:t>errors</a:t>
            </a:r>
            <a:r>
              <a:rPr lang="it-IT" dirty="0"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Phantom </a:t>
            </a:r>
            <a:r>
              <a:rPr lang="it-IT" dirty="0" err="1">
                <a:cs typeface="Calibri" panose="020F0502020204030204" pitchFamily="34" charset="0"/>
              </a:rPr>
              <a:t>resolution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The </a:t>
            </a:r>
            <a:r>
              <a:rPr lang="it-IT" dirty="0" err="1">
                <a:cs typeface="Calibri" panose="020F0502020204030204" pitchFamily="34" charset="0"/>
              </a:rPr>
              <a:t>biological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error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could</a:t>
            </a:r>
            <a:r>
              <a:rPr lang="it-IT" dirty="0">
                <a:cs typeface="Calibri" panose="020F0502020204030204" pitchFamily="34" charset="0"/>
              </a:rPr>
              <a:t> cover the </a:t>
            </a:r>
            <a:r>
              <a:rPr lang="it-IT" dirty="0" err="1">
                <a:cs typeface="Calibri" panose="020F0502020204030204" pitchFamily="34" charset="0"/>
              </a:rPr>
              <a:t>physical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quantities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differences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cs typeface="Calibri" panose="020F050202020403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9C6FE6-CE37-62B6-3364-47DF97205BF9}"/>
              </a:ext>
            </a:extLst>
          </p:cNvPr>
          <p:cNvSpPr/>
          <p:nvPr/>
        </p:nvSpPr>
        <p:spPr>
          <a:xfrm>
            <a:off x="8832050" y="2537151"/>
            <a:ext cx="1357849" cy="18051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76D464-6E5A-2ADD-3B0D-D8409F272763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985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BE2E2-767B-6E5D-FF07-389140771AD0}"/>
              </a:ext>
            </a:extLst>
          </p:cNvPr>
          <p:cNvSpPr txBox="1"/>
          <p:nvPr/>
        </p:nvSpPr>
        <p:spPr>
          <a:xfrm>
            <a:off x="361949" y="272502"/>
            <a:ext cx="513397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2. Clinical impact </a:t>
            </a:r>
            <a:r>
              <a:rPr lang="it-IT" sz="2400" b="1" dirty="0" err="1"/>
              <a:t>investigated</a:t>
            </a:r>
            <a:r>
              <a:rPr lang="it-IT" sz="2400" b="1" dirty="0"/>
              <a:t> with </a:t>
            </a:r>
            <a:r>
              <a:rPr lang="it-IT" sz="2400" b="1" dirty="0" err="1"/>
              <a:t>dosimetric</a:t>
            </a:r>
            <a:r>
              <a:rPr lang="it-IT" sz="2400" b="1" dirty="0"/>
              <a:t> study</a:t>
            </a:r>
            <a:endParaRPr lang="en-GB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46F43E-9DC0-B64B-C891-2E57EAFBB433}"/>
              </a:ext>
            </a:extLst>
          </p:cNvPr>
          <p:cNvSpPr txBox="1"/>
          <p:nvPr/>
        </p:nvSpPr>
        <p:spPr>
          <a:xfrm>
            <a:off x="153824" y="1937631"/>
            <a:ext cx="12143508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3 NSCLC 4DCTs data from the Cancer Imaging Archive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/>
              <a:t>Different</a:t>
            </a:r>
            <a:r>
              <a:rPr lang="it-IT" dirty="0"/>
              <a:t> clinical </a:t>
            </a:r>
            <a:r>
              <a:rPr lang="it-IT" dirty="0" err="1"/>
              <a:t>scenarios</a:t>
            </a:r>
            <a:r>
              <a:rPr lang="it-IT" dirty="0"/>
              <a:t> are </a:t>
            </a:r>
            <a:r>
              <a:rPr lang="it-IT" dirty="0" err="1"/>
              <a:t>investigated</a:t>
            </a:r>
            <a:r>
              <a:rPr lang="it-IT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patient</a:t>
            </a:r>
            <a:r>
              <a:rPr lang="it-IT" dirty="0"/>
              <a:t> the </a:t>
            </a:r>
            <a:r>
              <a:rPr lang="it-IT" dirty="0" err="1"/>
              <a:t>Tumor</a:t>
            </a:r>
            <a:r>
              <a:rPr lang="it-IT" dirty="0"/>
              <a:t> + 3mm </a:t>
            </a:r>
            <a:r>
              <a:rPr lang="it-IT" dirty="0" err="1"/>
              <a:t>isotropic</a:t>
            </a:r>
            <a:r>
              <a:rPr lang="it-IT" dirty="0"/>
              <a:t> </a:t>
            </a:r>
            <a:r>
              <a:rPr lang="it-IT" dirty="0" err="1"/>
              <a:t>margins</a:t>
            </a:r>
            <a:r>
              <a:rPr lang="it-IT" dirty="0"/>
              <a:t> and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are </a:t>
            </a:r>
            <a:r>
              <a:rPr lang="it-IT" dirty="0" err="1"/>
              <a:t>created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patient</a:t>
            </a:r>
            <a:r>
              <a:rPr lang="it-IT" dirty="0"/>
              <a:t> 5 </a:t>
            </a:r>
            <a:r>
              <a:rPr lang="it-IT" dirty="0" err="1"/>
              <a:t>different</a:t>
            </a:r>
            <a:r>
              <a:rPr lang="it-IT" dirty="0"/>
              <a:t> plans are </a:t>
            </a:r>
            <a:r>
              <a:rPr lang="it-IT" dirty="0" err="1"/>
              <a:t>optimized</a:t>
            </a:r>
            <a:r>
              <a:rPr lang="it-IT" dirty="0"/>
              <a:t> and </a:t>
            </a:r>
            <a:r>
              <a:rPr lang="it-IT" dirty="0" err="1"/>
              <a:t>compared</a:t>
            </a:r>
            <a:r>
              <a:rPr lang="it-IT" dirty="0"/>
              <a:t> :</a:t>
            </a:r>
          </a:p>
        </p:txBody>
      </p:sp>
      <p:graphicFrame>
        <p:nvGraphicFramePr>
          <p:cNvPr id="8" name="Tabella 9">
            <a:extLst>
              <a:ext uri="{FF2B5EF4-FFF2-40B4-BE49-F238E27FC236}">
                <a16:creationId xmlns:a16="http://schemas.microsoft.com/office/drawing/2014/main" id="{19F64307-5BC5-587E-B552-747C5F344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40687"/>
              </p:ext>
            </p:extLst>
          </p:nvPr>
        </p:nvGraphicFramePr>
        <p:xfrm>
          <a:off x="163349" y="3596749"/>
          <a:ext cx="11700164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2417287586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1417035557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3066067244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3088619386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2715066524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3396253740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315694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Plan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3D + </a:t>
                      </a:r>
                      <a:r>
                        <a:rPr lang="it-IT" sz="1600" dirty="0" err="1"/>
                        <a:t>Lungmod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3D + </a:t>
                      </a:r>
                      <a:r>
                        <a:rPr lang="it-IT" sz="1600" dirty="0" err="1"/>
                        <a:t>Lungmod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4D + </a:t>
                      </a:r>
                      <a:r>
                        <a:rPr lang="it-IT" sz="1600" dirty="0" err="1"/>
                        <a:t>Interplay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4D + </a:t>
                      </a:r>
                      <a:r>
                        <a:rPr lang="it-IT" sz="1600" dirty="0" err="1"/>
                        <a:t>Perfectrescan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186396"/>
                  </a:ext>
                </a:extLst>
              </a:tr>
            </a:tbl>
          </a:graphicData>
        </a:graphic>
      </p:graphicFrame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562CA8E5-9D2B-B5D6-CF5E-EAE6575AA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90069"/>
              </p:ext>
            </p:extLst>
          </p:nvPr>
        </p:nvGraphicFramePr>
        <p:xfrm>
          <a:off x="2427701" y="3199355"/>
          <a:ext cx="9445337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28004">
                  <a:extLst>
                    <a:ext uri="{9D8B030D-6E8A-4147-A177-3AD203B41FA5}">
                      <a16:colId xmlns:a16="http://schemas.microsoft.com/office/drawing/2014/main" val="1502120572"/>
                    </a:ext>
                  </a:extLst>
                </a:gridCol>
                <a:gridCol w="6817333">
                  <a:extLst>
                    <a:ext uri="{9D8B030D-6E8A-4147-A177-3AD203B41FA5}">
                      <a16:colId xmlns:a16="http://schemas.microsoft.com/office/drawing/2014/main" val="3567920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OPTIMIZATION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DOSE</a:t>
                      </a:r>
                      <a:r>
                        <a:rPr lang="it-IT" dirty="0"/>
                        <a:t> </a:t>
                      </a:r>
                      <a:r>
                        <a:rPr lang="it-IT" sz="1600" dirty="0"/>
                        <a:t>CALCULATION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7307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2B63C43-6E47-3E3B-91CB-AC59D03F1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22679"/>
              </p:ext>
            </p:extLst>
          </p:nvPr>
        </p:nvGraphicFramePr>
        <p:xfrm>
          <a:off x="172874" y="3984534"/>
          <a:ext cx="11700164" cy="370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472513261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326004078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2173042336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2977458066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3925079545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1637450396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1851428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/>
                        <a:t>Reference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98196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1A7A5D1-08CB-8200-4292-50397DC4F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34108"/>
              </p:ext>
            </p:extLst>
          </p:nvPr>
        </p:nvGraphicFramePr>
        <p:xfrm>
          <a:off x="172874" y="4381928"/>
          <a:ext cx="11700164" cy="370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1326020996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4197643130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771443069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2323457690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3434250818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3619118013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1295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 err="1"/>
                        <a:t>Lungmod</a:t>
                      </a:r>
                      <a:r>
                        <a:rPr lang="it-IT" sz="1600" b="0" dirty="0"/>
                        <a:t> dose</a:t>
                      </a:r>
                      <a:r>
                        <a:rPr lang="it-IT" sz="1600" b="1" dirty="0"/>
                        <a:t> 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3819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4A37850-8FB0-3271-8154-D89BA241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33879"/>
              </p:ext>
            </p:extLst>
          </p:nvPr>
        </p:nvGraphicFramePr>
        <p:xfrm>
          <a:off x="163349" y="4777033"/>
          <a:ext cx="11700164" cy="370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1018226641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3242841086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798315472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2276962851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2681857350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623397182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4084768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 err="1"/>
                        <a:t>Lungmod</a:t>
                      </a:r>
                      <a:r>
                        <a:rPr lang="it-IT" sz="1600" b="0" dirty="0"/>
                        <a:t> </a:t>
                      </a:r>
                      <a:r>
                        <a:rPr lang="it-IT" sz="1600" b="0" dirty="0" err="1"/>
                        <a:t>opt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6232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F28B08B-47C5-CB66-CD63-011A5A680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45432"/>
              </p:ext>
            </p:extLst>
          </p:nvPr>
        </p:nvGraphicFramePr>
        <p:xfrm>
          <a:off x="153824" y="5164818"/>
          <a:ext cx="11700164" cy="370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4217619310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729688081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939129754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1204011079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87684811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2196904670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92647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 err="1"/>
                        <a:t>Interplay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607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B854B69-0D28-ED3F-FAA8-77DFC3356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19952"/>
              </p:ext>
            </p:extLst>
          </p:nvPr>
        </p:nvGraphicFramePr>
        <p:xfrm>
          <a:off x="153824" y="5552603"/>
          <a:ext cx="11700164" cy="3708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59971">
                  <a:extLst>
                    <a:ext uri="{9D8B030D-6E8A-4147-A177-3AD203B41FA5}">
                      <a16:colId xmlns:a16="http://schemas.microsoft.com/office/drawing/2014/main" val="3044387662"/>
                    </a:ext>
                  </a:extLst>
                </a:gridCol>
                <a:gridCol w="795098">
                  <a:extLst>
                    <a:ext uri="{9D8B030D-6E8A-4147-A177-3AD203B41FA5}">
                      <a16:colId xmlns:a16="http://schemas.microsoft.com/office/drawing/2014/main" val="1262799755"/>
                    </a:ext>
                  </a:extLst>
                </a:gridCol>
                <a:gridCol w="1838524">
                  <a:extLst>
                    <a:ext uri="{9D8B030D-6E8A-4147-A177-3AD203B41FA5}">
                      <a16:colId xmlns:a16="http://schemas.microsoft.com/office/drawing/2014/main" val="4006495793"/>
                    </a:ext>
                  </a:extLst>
                </a:gridCol>
                <a:gridCol w="768789">
                  <a:extLst>
                    <a:ext uri="{9D8B030D-6E8A-4147-A177-3AD203B41FA5}">
                      <a16:colId xmlns:a16="http://schemas.microsoft.com/office/drawing/2014/main" val="3026617318"/>
                    </a:ext>
                  </a:extLst>
                </a:gridCol>
                <a:gridCol w="1885403">
                  <a:extLst>
                    <a:ext uri="{9D8B030D-6E8A-4147-A177-3AD203B41FA5}">
                      <a16:colId xmlns:a16="http://schemas.microsoft.com/office/drawing/2014/main" val="3650637378"/>
                    </a:ext>
                  </a:extLst>
                </a:gridCol>
                <a:gridCol w="1825902">
                  <a:extLst>
                    <a:ext uri="{9D8B030D-6E8A-4147-A177-3AD203B41FA5}">
                      <a16:colId xmlns:a16="http://schemas.microsoft.com/office/drawing/2014/main" val="1027556561"/>
                    </a:ext>
                  </a:extLst>
                </a:gridCol>
                <a:gridCol w="2326477">
                  <a:extLst>
                    <a:ext uri="{9D8B030D-6E8A-4147-A177-3AD203B41FA5}">
                      <a16:colId xmlns:a16="http://schemas.microsoft.com/office/drawing/2014/main" val="523338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 err="1"/>
                        <a:t>Perfectrescan</a:t>
                      </a:r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X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X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0083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DA8217-CF5D-5AC2-6EF0-FF37470B2B51}"/>
              </a:ext>
            </a:extLst>
          </p:cNvPr>
          <p:cNvSpPr txBox="1"/>
          <p:nvPr/>
        </p:nvSpPr>
        <p:spPr>
          <a:xfrm>
            <a:off x="163349" y="6172060"/>
            <a:ext cx="1228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Single field plan, with </a:t>
            </a:r>
            <a:r>
              <a:rPr lang="it-IT" dirty="0" err="1"/>
              <a:t>Tumor</a:t>
            </a:r>
            <a:r>
              <a:rPr lang="it-IT" dirty="0"/>
              <a:t> + 3mm target and a </a:t>
            </a:r>
            <a:r>
              <a:rPr lang="it-IT" dirty="0" err="1"/>
              <a:t>constant</a:t>
            </a:r>
            <a:r>
              <a:rPr lang="it-IT" dirty="0"/>
              <a:t> </a:t>
            </a:r>
            <a:r>
              <a:rPr lang="it-IT" dirty="0" err="1"/>
              <a:t>Pmod</a:t>
            </a:r>
            <a:r>
              <a:rPr lang="it-IT" dirty="0"/>
              <a:t> (208 </a:t>
            </a:r>
            <a:r>
              <a:rPr lang="el-GR" dirty="0"/>
              <a:t>μ</a:t>
            </a:r>
            <a:r>
              <a:rPr lang="it-IT" dirty="0"/>
              <a:t>m) are </a:t>
            </a:r>
            <a:r>
              <a:rPr lang="it-IT" dirty="0" err="1"/>
              <a:t>optimized</a:t>
            </a:r>
            <a:endParaRPr lang="en-GB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76C65CE-36AD-0FDD-268A-C5C116FA7DB4}"/>
              </a:ext>
            </a:extLst>
          </p:cNvPr>
          <p:cNvCxnSpPr>
            <a:cxnSpLocks/>
          </p:cNvCxnSpPr>
          <p:nvPr/>
        </p:nvCxnSpPr>
        <p:spPr>
          <a:xfrm>
            <a:off x="5051406" y="3975321"/>
            <a:ext cx="0" cy="1955854"/>
          </a:xfrm>
          <a:prstGeom prst="line">
            <a:avLst/>
          </a:prstGeom>
          <a:ln>
            <a:solidFill>
              <a:srgbClr val="FFA7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5609DB37-381B-1E35-73FC-4E1F4943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76" y="232211"/>
            <a:ext cx="2019300" cy="7348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70972A-8602-2C8C-BDB0-0514954E0B3E}"/>
              </a:ext>
            </a:extLst>
          </p:cNvPr>
          <p:cNvSpPr txBox="1"/>
          <p:nvPr/>
        </p:nvSpPr>
        <p:spPr>
          <a:xfrm>
            <a:off x="10082" y="1574125"/>
            <a:ext cx="241761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Matherials</a:t>
            </a:r>
            <a:r>
              <a:rPr lang="it-IT" sz="1800" i="1" u="sng" dirty="0"/>
              <a:t> &amp; Methods</a:t>
            </a:r>
            <a:endParaRPr lang="en-GB" sz="1800" i="1" u="sng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2B1908-127B-ED9F-A828-F22ADD6F5353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5F47B1F-DA77-2560-462C-3B13BF9DBC38}"/>
              </a:ext>
            </a:extLst>
          </p:cNvPr>
          <p:cNvSpPr txBox="1"/>
          <p:nvPr/>
        </p:nvSpPr>
        <p:spPr>
          <a:xfrm>
            <a:off x="752755" y="1198967"/>
            <a:ext cx="11309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Asses</a:t>
            </a:r>
            <a:r>
              <a:rPr lang="it-IT" dirty="0">
                <a:solidFill>
                  <a:srgbClr val="FF0000"/>
                </a:solidFill>
              </a:rPr>
              <a:t> and compare the clinical impact of </a:t>
            </a:r>
            <a:r>
              <a:rPr lang="it-IT" dirty="0" err="1">
                <a:solidFill>
                  <a:srgbClr val="FF0000"/>
                </a:solidFill>
              </a:rPr>
              <a:t>lung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modulation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motion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effects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through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dosimetric</a:t>
            </a:r>
            <a:r>
              <a:rPr lang="it-IT" dirty="0">
                <a:solidFill>
                  <a:srgbClr val="FF0000"/>
                </a:solidFill>
              </a:rPr>
              <a:t> studies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F6FDA4-83AA-FB98-A6D7-90767F160EAA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567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4AB9A7D-60E9-DFA1-78BC-AD6A7034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1527" r="18413" b="5694"/>
          <a:stretch/>
        </p:blipFill>
        <p:spPr>
          <a:xfrm>
            <a:off x="4258229" y="2443013"/>
            <a:ext cx="4206166" cy="410963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EA533F4-4123-F276-05A2-311B3B6630D0}"/>
              </a:ext>
            </a:extLst>
          </p:cNvPr>
          <p:cNvSpPr txBox="1"/>
          <p:nvPr/>
        </p:nvSpPr>
        <p:spPr>
          <a:xfrm>
            <a:off x="95250" y="1682298"/>
            <a:ext cx="1209675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Plan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assessed</a:t>
            </a:r>
            <a:r>
              <a:rPr lang="it-IT" dirty="0"/>
              <a:t> and </a:t>
            </a:r>
            <a:r>
              <a:rPr lang="it-IT" dirty="0" err="1"/>
              <a:t>compared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dose</a:t>
            </a:r>
            <a:r>
              <a:rPr lang="it-IT" b="1" dirty="0"/>
              <a:t> </a:t>
            </a:r>
            <a:r>
              <a:rPr lang="it-IT" dirty="0" err="1"/>
              <a:t>distributions</a:t>
            </a:r>
            <a:r>
              <a:rPr lang="it-IT" dirty="0"/>
              <a:t>, dose volume </a:t>
            </a:r>
            <a:r>
              <a:rPr lang="it-IT" dirty="0" err="1"/>
              <a:t>histograms</a:t>
            </a:r>
            <a:r>
              <a:rPr lang="it-IT" dirty="0"/>
              <a:t> (DVH) and </a:t>
            </a:r>
            <a:r>
              <a:rPr lang="it-IT" dirty="0" err="1"/>
              <a:t>dosimetric</a:t>
            </a:r>
            <a:r>
              <a:rPr lang="it-IT" dirty="0"/>
              <a:t> </a:t>
            </a:r>
            <a:r>
              <a:rPr lang="it-IT" dirty="0" err="1"/>
              <a:t>metrics</a:t>
            </a:r>
            <a:r>
              <a:rPr lang="it-IT" dirty="0"/>
              <a:t>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7ED7D4D-C43F-1836-ECFE-72FFB3C3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5" t="31123" r="26168" b="25354"/>
          <a:stretch/>
        </p:blipFill>
        <p:spPr>
          <a:xfrm>
            <a:off x="47146" y="3262495"/>
            <a:ext cx="3457473" cy="2370623"/>
          </a:xfrm>
          <a:prstGeom prst="rect">
            <a:avLst/>
          </a:prstGeom>
        </p:spPr>
      </p:pic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6AF0C144-E941-3854-6E08-D3F953D61E99}"/>
              </a:ext>
            </a:extLst>
          </p:cNvPr>
          <p:cNvSpPr/>
          <p:nvPr/>
        </p:nvSpPr>
        <p:spPr>
          <a:xfrm>
            <a:off x="3687122" y="4291215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F95CE2E-4021-0AFA-4465-3E9890D5A010}"/>
              </a:ext>
            </a:extLst>
          </p:cNvPr>
          <p:cNvSpPr txBox="1"/>
          <p:nvPr/>
        </p:nvSpPr>
        <p:spPr>
          <a:xfrm>
            <a:off x="172428" y="2871676"/>
            <a:ext cx="320690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Dose </a:t>
            </a:r>
            <a:r>
              <a:rPr lang="it-IT" b="1" dirty="0" err="1"/>
              <a:t>distribution</a:t>
            </a:r>
            <a:endParaRPr lang="en-GB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D6151CD-3CBF-6D90-3F91-8D0EE190B6CD}"/>
              </a:ext>
            </a:extLst>
          </p:cNvPr>
          <p:cNvSpPr txBox="1"/>
          <p:nvPr/>
        </p:nvSpPr>
        <p:spPr>
          <a:xfrm>
            <a:off x="6048375" y="2128042"/>
            <a:ext cx="89028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DVH</a:t>
            </a:r>
            <a:endParaRPr lang="en-GB" b="1" dirty="0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D6824682-2360-B16A-25FA-15996E5AD788}"/>
              </a:ext>
            </a:extLst>
          </p:cNvPr>
          <p:cNvSpPr/>
          <p:nvPr/>
        </p:nvSpPr>
        <p:spPr>
          <a:xfrm>
            <a:off x="8697615" y="4291215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2BC6958-329A-8040-E2B8-1017B28A673F}"/>
              </a:ext>
            </a:extLst>
          </p:cNvPr>
          <p:cNvSpPr txBox="1"/>
          <p:nvPr/>
        </p:nvSpPr>
        <p:spPr>
          <a:xfrm>
            <a:off x="8697615" y="2876327"/>
            <a:ext cx="320690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 err="1"/>
              <a:t>Dosimetric</a:t>
            </a:r>
            <a:r>
              <a:rPr lang="it-IT" b="1" dirty="0"/>
              <a:t> </a:t>
            </a:r>
            <a:r>
              <a:rPr lang="it-IT" b="1" dirty="0" err="1"/>
              <a:t>metrics</a:t>
            </a:r>
            <a:endParaRPr lang="en-GB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1F5EF2F-C979-FC8D-7B14-C701D69F5863}"/>
              </a:ext>
            </a:extLst>
          </p:cNvPr>
          <p:cNvSpPr txBox="1"/>
          <p:nvPr/>
        </p:nvSpPr>
        <p:spPr>
          <a:xfrm>
            <a:off x="9218006" y="3612342"/>
            <a:ext cx="2647793" cy="1846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/>
              <a:t>Target coverage: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baseline="-25000" dirty="0"/>
              <a:t>95 </a:t>
            </a:r>
            <a:r>
              <a:rPr lang="it-IT" dirty="0"/>
              <a:t>≥ 95% (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/>
              <a:t>)</a:t>
            </a:r>
            <a:endParaRPr lang="it-IT" baseline="-25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/>
              <a:t>D</a:t>
            </a:r>
            <a:r>
              <a:rPr lang="it-IT" baseline="-25000" dirty="0" err="1"/>
              <a:t>mean</a:t>
            </a:r>
            <a:r>
              <a:rPr lang="it-IT" baseline="-25000" dirty="0"/>
              <a:t>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~ 100%</a:t>
            </a:r>
          </a:p>
          <a:p>
            <a:pPr algn="l"/>
            <a:r>
              <a:rPr lang="en-GB" baseline="-25000" dirty="0"/>
              <a:t> </a:t>
            </a:r>
            <a:endParaRPr lang="it-IT" baseline="-25000" dirty="0"/>
          </a:p>
          <a:p>
            <a:pPr algn="l"/>
            <a:r>
              <a:rPr lang="it-IT" dirty="0" err="1"/>
              <a:t>Lung</a:t>
            </a:r>
            <a:r>
              <a:rPr lang="it-IT" dirty="0"/>
              <a:t> dose: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V</a:t>
            </a:r>
            <a:r>
              <a:rPr lang="it-IT" baseline="-25000" dirty="0"/>
              <a:t>20</a:t>
            </a:r>
            <a:r>
              <a:rPr lang="it-IT" dirty="0"/>
              <a:t> ≤ 20% (</a:t>
            </a:r>
            <a:r>
              <a:rPr lang="it-IT" b="1" dirty="0">
                <a:solidFill>
                  <a:srgbClr val="FF0000"/>
                </a:solidFill>
              </a:rPr>
              <a:t>B</a:t>
            </a:r>
            <a:r>
              <a:rPr lang="it-IT" dirty="0"/>
              <a:t>)</a:t>
            </a:r>
          </a:p>
          <a:p>
            <a:pPr algn="l"/>
            <a:endParaRPr lang="it-IT" baseline="-25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842E0E-54E4-3A85-B37C-6B773C16D4AB}"/>
              </a:ext>
            </a:extLst>
          </p:cNvPr>
          <p:cNvSpPr txBox="1"/>
          <p:nvPr/>
        </p:nvSpPr>
        <p:spPr>
          <a:xfrm>
            <a:off x="7637565" y="2640843"/>
            <a:ext cx="31595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7572385-40BE-2DB7-D5E1-EC511C58130A}"/>
              </a:ext>
            </a:extLst>
          </p:cNvPr>
          <p:cNvSpPr txBox="1"/>
          <p:nvPr/>
        </p:nvSpPr>
        <p:spPr>
          <a:xfrm>
            <a:off x="4953692" y="5293385"/>
            <a:ext cx="31595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EA174E-D80B-3463-35BA-AE5D9211F874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Matherials</a:t>
            </a:r>
            <a:r>
              <a:rPr lang="it-IT" sz="1800" i="1" u="sng" dirty="0"/>
              <a:t> &amp; Methods</a:t>
            </a:r>
            <a:endParaRPr lang="en-GB" sz="1800" i="1" u="sng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57FF2-CBCB-A5EB-F52D-3B12FAF9C8B6}"/>
              </a:ext>
            </a:extLst>
          </p:cNvPr>
          <p:cNvSpPr txBox="1"/>
          <p:nvPr/>
        </p:nvSpPr>
        <p:spPr>
          <a:xfrm>
            <a:off x="7317706" y="3267363"/>
            <a:ext cx="89028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 err="1"/>
              <a:t>Tumor</a:t>
            </a:r>
            <a:endParaRPr lang="en-GB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B4843-78A2-D9A0-7E10-36B62D85A789}"/>
              </a:ext>
            </a:extLst>
          </p:cNvPr>
          <p:cNvSpPr txBox="1"/>
          <p:nvPr/>
        </p:nvSpPr>
        <p:spPr>
          <a:xfrm>
            <a:off x="5471029" y="5010438"/>
            <a:ext cx="89028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 err="1">
                <a:solidFill>
                  <a:srgbClr val="0C0CFF"/>
                </a:solidFill>
              </a:rPr>
              <a:t>Lung</a:t>
            </a:r>
            <a:endParaRPr lang="en-GB" b="1" dirty="0">
              <a:solidFill>
                <a:srgbClr val="0C0CF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23E8C9-270B-7E79-53B0-BF4110B30FD2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5971AF-AB85-7EFA-30A9-9DB956BF345D}"/>
              </a:ext>
            </a:extLst>
          </p:cNvPr>
          <p:cNvSpPr txBox="1"/>
          <p:nvPr/>
        </p:nvSpPr>
        <p:spPr>
          <a:xfrm>
            <a:off x="361950" y="272502"/>
            <a:ext cx="510908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2. Clinical impact </a:t>
            </a:r>
            <a:r>
              <a:rPr lang="it-IT" sz="2400" b="1" dirty="0" err="1"/>
              <a:t>investigated</a:t>
            </a:r>
            <a:r>
              <a:rPr lang="it-IT" sz="2400" b="1" dirty="0"/>
              <a:t> with </a:t>
            </a:r>
            <a:r>
              <a:rPr lang="it-IT" sz="2400" b="1" dirty="0" err="1"/>
              <a:t>dosimetric</a:t>
            </a:r>
            <a:r>
              <a:rPr lang="it-IT" sz="2400" b="1" dirty="0"/>
              <a:t> study</a:t>
            </a:r>
            <a:endParaRPr lang="en-GB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B12526-473A-16B6-B289-EA121080BD8F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69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F1E785E-6C50-2554-4543-625ACA33B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1111" r="20007" b="32922"/>
          <a:stretch/>
        </p:blipFill>
        <p:spPr>
          <a:xfrm>
            <a:off x="6340950" y="1348827"/>
            <a:ext cx="2086827" cy="13996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E8BE93-C8AB-ABB5-8ECB-CAB0CE2567D3}"/>
              </a:ext>
            </a:extLst>
          </p:cNvPr>
          <p:cNvSpPr txBox="1"/>
          <p:nvPr/>
        </p:nvSpPr>
        <p:spPr>
          <a:xfrm>
            <a:off x="8548188" y="1476016"/>
            <a:ext cx="325295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in the </a:t>
            </a:r>
            <a:r>
              <a:rPr lang="it-IT" b="1" dirty="0"/>
              <a:t>middle </a:t>
            </a:r>
            <a:r>
              <a:rPr lang="it-IT" b="1" dirty="0" err="1"/>
              <a:t>lobe</a:t>
            </a:r>
            <a:endParaRPr lang="it-IT" b="1" dirty="0"/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/>
              <a:t>volume</a:t>
            </a:r>
            <a:r>
              <a:rPr lang="it-IT" dirty="0"/>
              <a:t> = 80 cc</a:t>
            </a:r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 err="1"/>
              <a:t>Δmotion</a:t>
            </a:r>
            <a:r>
              <a:rPr lang="it-IT" dirty="0"/>
              <a:t> = 3.8 mm</a:t>
            </a:r>
          </a:p>
          <a:p>
            <a:pPr algn="l"/>
            <a:r>
              <a:rPr lang="it-IT" b="1" dirty="0"/>
              <a:t>Depth</a:t>
            </a:r>
            <a:r>
              <a:rPr lang="it-IT" dirty="0"/>
              <a:t> in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~ 7cm</a:t>
            </a:r>
            <a:endParaRPr lang="en-GB" dirty="0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EB6ADBE5-91F5-6EFC-7F11-B069EB69B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t="20694" r="16743" b="21111"/>
          <a:stretch/>
        </p:blipFill>
        <p:spPr>
          <a:xfrm>
            <a:off x="6340950" y="3001302"/>
            <a:ext cx="2086827" cy="1435765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2AAFDFF-DB6B-E5E7-44CB-ED27161402B9}"/>
              </a:ext>
            </a:extLst>
          </p:cNvPr>
          <p:cNvSpPr txBox="1"/>
          <p:nvPr/>
        </p:nvSpPr>
        <p:spPr>
          <a:xfrm>
            <a:off x="8548188" y="3119019"/>
            <a:ext cx="325295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in the </a:t>
            </a:r>
            <a:r>
              <a:rPr lang="it-IT" b="1" dirty="0" err="1"/>
              <a:t>upper</a:t>
            </a:r>
            <a:r>
              <a:rPr lang="it-IT" b="1" dirty="0"/>
              <a:t> </a:t>
            </a:r>
            <a:r>
              <a:rPr lang="it-IT" b="1" dirty="0" err="1"/>
              <a:t>lobe</a:t>
            </a:r>
            <a:endParaRPr lang="it-IT" b="1" dirty="0"/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/>
              <a:t>volume</a:t>
            </a:r>
            <a:r>
              <a:rPr lang="it-IT" dirty="0"/>
              <a:t> = 18 cc</a:t>
            </a:r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 err="1"/>
              <a:t>Δmotion</a:t>
            </a:r>
            <a:r>
              <a:rPr lang="it-IT" dirty="0"/>
              <a:t> = 0.7 mm</a:t>
            </a:r>
          </a:p>
          <a:p>
            <a:pPr algn="l"/>
            <a:r>
              <a:rPr lang="it-IT" b="1" dirty="0"/>
              <a:t>Depth</a:t>
            </a:r>
            <a:r>
              <a:rPr lang="it-IT" dirty="0"/>
              <a:t> in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~ 3cm</a:t>
            </a:r>
            <a:endParaRPr lang="en-GB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E5DDC6C-5726-0529-F5BD-E2EF7941F492}"/>
              </a:ext>
            </a:extLst>
          </p:cNvPr>
          <p:cNvSpPr txBox="1"/>
          <p:nvPr/>
        </p:nvSpPr>
        <p:spPr>
          <a:xfrm>
            <a:off x="5542395" y="1921680"/>
            <a:ext cx="8953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P1</a:t>
            </a:r>
            <a:endParaRPr lang="en-GB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533DBB-881E-363B-A747-0C4072196790}"/>
              </a:ext>
            </a:extLst>
          </p:cNvPr>
          <p:cNvSpPr txBox="1"/>
          <p:nvPr/>
        </p:nvSpPr>
        <p:spPr>
          <a:xfrm>
            <a:off x="5542395" y="3500574"/>
            <a:ext cx="8953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P2</a:t>
            </a:r>
            <a:endParaRPr lang="en-GB" b="1" dirty="0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5CEA8B13-CF1A-E258-4275-5E63A32A5E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10829" r="14683" b="10829"/>
          <a:stretch/>
        </p:blipFill>
        <p:spPr>
          <a:xfrm>
            <a:off x="6374258" y="4676225"/>
            <a:ext cx="2086827" cy="1770463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2EEB6DC-E560-286F-81B2-9C82EE58D950}"/>
              </a:ext>
            </a:extLst>
          </p:cNvPr>
          <p:cNvSpPr txBox="1"/>
          <p:nvPr/>
        </p:nvSpPr>
        <p:spPr>
          <a:xfrm>
            <a:off x="5542395" y="5376789"/>
            <a:ext cx="89535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P3</a:t>
            </a:r>
            <a:endParaRPr lang="en-GB" b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17CE1F3-F33C-D787-C977-4FAC863EEE47}"/>
              </a:ext>
            </a:extLst>
          </p:cNvPr>
          <p:cNvSpPr txBox="1"/>
          <p:nvPr/>
        </p:nvSpPr>
        <p:spPr>
          <a:xfrm>
            <a:off x="8548188" y="4961291"/>
            <a:ext cx="339507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in the </a:t>
            </a:r>
            <a:r>
              <a:rPr lang="it-IT" b="1" dirty="0" err="1"/>
              <a:t>lower</a:t>
            </a:r>
            <a:r>
              <a:rPr lang="it-IT" b="1" dirty="0"/>
              <a:t> </a:t>
            </a:r>
            <a:r>
              <a:rPr lang="it-IT" b="1" dirty="0" err="1"/>
              <a:t>lobe</a:t>
            </a:r>
            <a:endParaRPr lang="it-IT" b="1" dirty="0"/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/>
              <a:t>volume</a:t>
            </a:r>
            <a:r>
              <a:rPr lang="it-IT" dirty="0"/>
              <a:t> = 128 cc</a:t>
            </a:r>
          </a:p>
          <a:p>
            <a:pPr algn="l"/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b="1" dirty="0" err="1"/>
              <a:t>Δmotion</a:t>
            </a:r>
            <a:r>
              <a:rPr lang="it-IT" dirty="0"/>
              <a:t> = 8 mm</a:t>
            </a:r>
          </a:p>
          <a:p>
            <a:pPr algn="l"/>
            <a:r>
              <a:rPr lang="it-IT" b="1" dirty="0"/>
              <a:t>Depth</a:t>
            </a:r>
            <a:r>
              <a:rPr lang="it-IT" dirty="0"/>
              <a:t> in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tissue</a:t>
            </a:r>
            <a:r>
              <a:rPr lang="it-IT" dirty="0"/>
              <a:t>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~ 10cm</a:t>
            </a:r>
            <a:endParaRPr lang="en-GB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1984370-E41D-2999-36DB-9EE4E9404CFC}"/>
              </a:ext>
            </a:extLst>
          </p:cNvPr>
          <p:cNvSpPr txBox="1"/>
          <p:nvPr/>
        </p:nvSpPr>
        <p:spPr>
          <a:xfrm>
            <a:off x="248737" y="2465231"/>
            <a:ext cx="5013891" cy="2585323"/>
          </a:xfrm>
          <a:prstGeom prst="rect">
            <a:avLst/>
          </a:prstGeom>
          <a:ln w="28575"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b="1" dirty="0" err="1"/>
              <a:t>Lung</a:t>
            </a:r>
            <a:r>
              <a:rPr lang="it-IT" b="1" dirty="0"/>
              <a:t> </a:t>
            </a:r>
            <a:r>
              <a:rPr lang="it-IT" b="1" dirty="0" err="1"/>
              <a:t>modulation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b="1" dirty="0"/>
              <a:t> </a:t>
            </a:r>
            <a:r>
              <a:rPr lang="it-IT" b="1" dirty="0" err="1"/>
              <a:t>depends</a:t>
            </a:r>
            <a:r>
              <a:rPr lang="it-IT" b="1" dirty="0"/>
              <a:t> on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traversed</a:t>
            </a:r>
            <a:r>
              <a:rPr lang="it-IT" dirty="0"/>
              <a:t> by </a:t>
            </a:r>
            <a:r>
              <a:rPr lang="it-IT" dirty="0" err="1"/>
              <a:t>particles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lung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dimension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Tumor</a:t>
            </a:r>
            <a:r>
              <a:rPr lang="it-IT" dirty="0"/>
              <a:t>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dirty="0"/>
              <a:t>Motion </a:t>
            </a:r>
            <a:r>
              <a:rPr lang="it-IT" b="1" dirty="0" err="1"/>
              <a:t>effect</a:t>
            </a:r>
            <a:r>
              <a:rPr lang="it-IT" b="1" dirty="0"/>
              <a:t> </a:t>
            </a:r>
            <a:r>
              <a:rPr lang="it-IT" b="1" dirty="0" err="1"/>
              <a:t>depends</a:t>
            </a:r>
            <a:r>
              <a:rPr lang="it-IT" b="1" dirty="0"/>
              <a:t> on</a:t>
            </a:r>
            <a:r>
              <a:rPr lang="it-IT" dirty="0"/>
              <a:t>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Breathing</a:t>
            </a:r>
            <a:r>
              <a:rPr lang="it-IT" dirty="0"/>
              <a:t> </a:t>
            </a:r>
            <a:r>
              <a:rPr lang="it-IT" dirty="0" err="1"/>
              <a:t>motion</a:t>
            </a:r>
            <a:r>
              <a:rPr lang="it-IT" dirty="0"/>
              <a:t> </a:t>
            </a:r>
            <a:r>
              <a:rPr lang="it-IT" dirty="0" err="1"/>
              <a:t>aplitude</a:t>
            </a:r>
            <a:r>
              <a:rPr lang="it-IT" dirty="0"/>
              <a:t> (</a:t>
            </a:r>
            <a:r>
              <a:rPr lang="it-IT" dirty="0" err="1"/>
              <a:t>Δmotion</a:t>
            </a:r>
            <a:r>
              <a:rPr lang="it-IT" dirty="0"/>
              <a:t>)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B5D86E-39BC-9CC1-3050-79128DD42E5D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Patient</a:t>
            </a:r>
            <a:r>
              <a:rPr lang="it-IT" i="1" u="sng" dirty="0"/>
              <a:t> Data</a:t>
            </a:r>
            <a:endParaRPr lang="en-GB" sz="2000" i="1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D8CF2D-B0A1-4EA3-92B9-8F0A18113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076" y="232211"/>
            <a:ext cx="2019300" cy="7348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701885-0814-6E71-AC31-51A899C4F965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698A4D-CEE9-7F6B-CEEA-69ADD7FB06D8}"/>
              </a:ext>
            </a:extLst>
          </p:cNvPr>
          <p:cNvSpPr txBox="1"/>
          <p:nvPr/>
        </p:nvSpPr>
        <p:spPr>
          <a:xfrm>
            <a:off x="233364" y="6228779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Δmotion</a:t>
            </a:r>
            <a:r>
              <a:rPr lang="it-IT" dirty="0"/>
              <a:t> = </a:t>
            </a:r>
            <a:r>
              <a:rPr lang="it-IT" dirty="0" err="1"/>
              <a:t>Motion</a:t>
            </a:r>
            <a:r>
              <a:rPr lang="it-IT" baseline="-25000" dirty="0" err="1"/>
              <a:t>End-Inhale</a:t>
            </a:r>
            <a:r>
              <a:rPr lang="it-IT" dirty="0"/>
              <a:t> – </a:t>
            </a:r>
            <a:r>
              <a:rPr lang="it-IT" dirty="0" err="1"/>
              <a:t>Motion</a:t>
            </a:r>
            <a:r>
              <a:rPr lang="it-IT" baseline="-25000" dirty="0" err="1"/>
              <a:t>End-Exhale</a:t>
            </a:r>
            <a:endParaRPr lang="en-GB" baseline="-25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764B55-477D-4C3A-511D-656427F23901}"/>
              </a:ext>
            </a:extLst>
          </p:cNvPr>
          <p:cNvSpPr txBox="1"/>
          <p:nvPr/>
        </p:nvSpPr>
        <p:spPr>
          <a:xfrm>
            <a:off x="361949" y="272502"/>
            <a:ext cx="4657254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2. Clinical impact </a:t>
            </a:r>
            <a:r>
              <a:rPr lang="it-IT" sz="2400" b="1" dirty="0" err="1"/>
              <a:t>investigated</a:t>
            </a:r>
            <a:r>
              <a:rPr lang="it-IT" sz="2400" b="1" dirty="0"/>
              <a:t> with </a:t>
            </a:r>
            <a:r>
              <a:rPr lang="it-IT" sz="2400" b="1" dirty="0" err="1"/>
              <a:t>dosimetric</a:t>
            </a:r>
            <a:r>
              <a:rPr lang="it-IT" sz="2400" b="1" dirty="0"/>
              <a:t> study</a:t>
            </a:r>
            <a:endParaRPr lang="en-GB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B1C597-9E31-2563-5802-6A0476F72ED0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3491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E2D779E5-E39C-971E-62D8-6BD0E4D9D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10631" r="19254" b="5833"/>
          <a:stretch/>
        </p:blipFill>
        <p:spPr>
          <a:xfrm>
            <a:off x="191427" y="1570638"/>
            <a:ext cx="3933825" cy="388943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1825AC-93E4-F081-704B-75EAA6EE4F5E}"/>
              </a:ext>
            </a:extLst>
          </p:cNvPr>
          <p:cNvSpPr txBox="1"/>
          <p:nvPr/>
        </p:nvSpPr>
        <p:spPr>
          <a:xfrm>
            <a:off x="10082" y="1167149"/>
            <a:ext cx="808412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Results</a:t>
            </a:r>
            <a:r>
              <a:rPr lang="it-IT" sz="2000" i="1" u="sng" dirty="0"/>
              <a:t> </a:t>
            </a:r>
            <a:r>
              <a:rPr lang="it-IT" i="1" u="sng" dirty="0"/>
              <a:t>–</a:t>
            </a:r>
            <a:r>
              <a:rPr lang="it-IT" sz="2000" i="1" u="sng" dirty="0"/>
              <a:t> </a:t>
            </a:r>
            <a:r>
              <a:rPr lang="it-IT" i="1" u="sng" dirty="0" err="1"/>
              <a:t>Lung</a:t>
            </a:r>
            <a:r>
              <a:rPr lang="it-IT" i="1" u="sng" dirty="0"/>
              <a:t> </a:t>
            </a:r>
            <a:r>
              <a:rPr lang="it-IT" i="1" u="sng" dirty="0" err="1"/>
              <a:t>modulation</a:t>
            </a:r>
            <a:r>
              <a:rPr lang="it-IT" i="1" u="sng" dirty="0"/>
              <a:t> </a:t>
            </a:r>
            <a:r>
              <a:rPr lang="it-IT" i="1" u="sng" dirty="0" err="1"/>
              <a:t>uncertainties</a:t>
            </a:r>
            <a:endParaRPr lang="en-GB" sz="2000" i="1" u="sng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BD3601-E09D-DDE2-B0DD-0EEDFC943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1250" r="18558" b="4453"/>
          <a:stretch/>
        </p:blipFill>
        <p:spPr>
          <a:xfrm>
            <a:off x="4129087" y="1582608"/>
            <a:ext cx="3933825" cy="388860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55248D8-9476-9A9D-9040-578AA563F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10972" r="19184" b="5556"/>
          <a:stretch/>
        </p:blipFill>
        <p:spPr>
          <a:xfrm>
            <a:off x="8161068" y="1589061"/>
            <a:ext cx="3933825" cy="388215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8FDB1EA-8A9E-8F04-C6F7-90D8390E60A6}"/>
              </a:ext>
            </a:extLst>
          </p:cNvPr>
          <p:cNvSpPr txBox="1"/>
          <p:nvPr/>
        </p:nvSpPr>
        <p:spPr>
          <a:xfrm>
            <a:off x="1056374" y="2733381"/>
            <a:ext cx="2513549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b="1" dirty="0"/>
              <a:t>Reference plan</a:t>
            </a:r>
          </a:p>
          <a:p>
            <a:pPr algn="l"/>
            <a:r>
              <a:rPr lang="it-IT" b="1" dirty="0" err="1">
                <a:solidFill>
                  <a:srgbClr val="FFA75B"/>
                </a:solidFill>
              </a:rPr>
              <a:t>Degraded</a:t>
            </a:r>
            <a:r>
              <a:rPr lang="it-IT" b="1" dirty="0">
                <a:solidFill>
                  <a:srgbClr val="FFA75B"/>
                </a:solidFill>
              </a:rPr>
              <a:t> plan</a:t>
            </a:r>
          </a:p>
          <a:p>
            <a:pPr algn="l"/>
            <a:r>
              <a:rPr lang="it-IT" b="1" dirty="0">
                <a:solidFill>
                  <a:srgbClr val="74B160"/>
                </a:solidFill>
              </a:rPr>
              <a:t>Re-</a:t>
            </a:r>
            <a:r>
              <a:rPr lang="it-IT" b="1" dirty="0" err="1">
                <a:solidFill>
                  <a:srgbClr val="74B160"/>
                </a:solidFill>
              </a:rPr>
              <a:t>optimized</a:t>
            </a:r>
            <a:r>
              <a:rPr lang="it-IT" b="1" dirty="0">
                <a:solidFill>
                  <a:srgbClr val="74B160"/>
                </a:solidFill>
              </a:rPr>
              <a:t> plan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DB9A39-4C4C-4815-9B9C-188E9D6A89F7}"/>
              </a:ext>
            </a:extLst>
          </p:cNvPr>
          <p:cNvSpPr txBox="1"/>
          <p:nvPr/>
        </p:nvSpPr>
        <p:spPr>
          <a:xfrm>
            <a:off x="6092165" y="1950623"/>
            <a:ext cx="172991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+ 3mm</a:t>
            </a:r>
            <a:endParaRPr lang="en-GB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D7381E1-BC49-3C4B-9D1C-19949DAE5956}"/>
              </a:ext>
            </a:extLst>
          </p:cNvPr>
          <p:cNvSpPr txBox="1"/>
          <p:nvPr/>
        </p:nvSpPr>
        <p:spPr>
          <a:xfrm>
            <a:off x="1958739" y="1978235"/>
            <a:ext cx="175490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+3mm</a:t>
            </a:r>
            <a:endParaRPr lang="en-GB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1E2D401-EDDA-427E-673B-54306CA5CE50}"/>
              </a:ext>
            </a:extLst>
          </p:cNvPr>
          <p:cNvSpPr txBox="1"/>
          <p:nvPr/>
        </p:nvSpPr>
        <p:spPr>
          <a:xfrm>
            <a:off x="10153347" y="1950623"/>
            <a:ext cx="169050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+ 3mm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F0E6E48-E69E-9066-218C-E364917CE9EB}"/>
              </a:ext>
            </a:extLst>
          </p:cNvPr>
          <p:cNvSpPr txBox="1"/>
          <p:nvPr/>
        </p:nvSpPr>
        <p:spPr>
          <a:xfrm>
            <a:off x="5204484" y="4678177"/>
            <a:ext cx="88768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Lung</a:t>
            </a:r>
            <a:endParaRPr lang="en-GB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2BD6CFE-D8A1-15E7-17BB-908116E3E498}"/>
              </a:ext>
            </a:extLst>
          </p:cNvPr>
          <p:cNvSpPr txBox="1"/>
          <p:nvPr/>
        </p:nvSpPr>
        <p:spPr>
          <a:xfrm>
            <a:off x="1425468" y="4067584"/>
            <a:ext cx="88768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Lung</a:t>
            </a:r>
            <a:endParaRPr lang="en-GB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DCABB6E-B000-D0AA-5A20-D8E54BE38425}"/>
              </a:ext>
            </a:extLst>
          </p:cNvPr>
          <p:cNvSpPr txBox="1"/>
          <p:nvPr/>
        </p:nvSpPr>
        <p:spPr>
          <a:xfrm>
            <a:off x="9396580" y="4077784"/>
            <a:ext cx="88768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Lung</a:t>
            </a:r>
            <a:endParaRPr lang="en-GB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CE4968C-9234-3D7B-4009-0D158E4777B8}"/>
              </a:ext>
            </a:extLst>
          </p:cNvPr>
          <p:cNvSpPr txBox="1"/>
          <p:nvPr/>
        </p:nvSpPr>
        <p:spPr>
          <a:xfrm>
            <a:off x="981627" y="4678177"/>
            <a:ext cx="88768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/>
              <a:t>Heart</a:t>
            </a:r>
            <a:endParaRPr lang="en-GB" dirty="0"/>
          </a:p>
        </p:txBody>
      </p:sp>
      <p:graphicFrame>
        <p:nvGraphicFramePr>
          <p:cNvPr id="29" name="Tabella 29">
            <a:extLst>
              <a:ext uri="{FF2B5EF4-FFF2-40B4-BE49-F238E27FC236}">
                <a16:creationId xmlns:a16="http://schemas.microsoft.com/office/drawing/2014/main" id="{E5FA07BC-19CC-82D3-3275-13ED8094E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48724"/>
              </p:ext>
            </p:extLst>
          </p:nvPr>
        </p:nvGraphicFramePr>
        <p:xfrm>
          <a:off x="293063" y="5583220"/>
          <a:ext cx="3832189" cy="8724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25505">
                  <a:extLst>
                    <a:ext uri="{9D8B030D-6E8A-4147-A177-3AD203B41FA5}">
                      <a16:colId xmlns:a16="http://schemas.microsoft.com/office/drawing/2014/main" val="580955098"/>
                    </a:ext>
                  </a:extLst>
                </a:gridCol>
                <a:gridCol w="654026">
                  <a:extLst>
                    <a:ext uri="{9D8B030D-6E8A-4147-A177-3AD203B41FA5}">
                      <a16:colId xmlns:a16="http://schemas.microsoft.com/office/drawing/2014/main" val="75541774"/>
                    </a:ext>
                  </a:extLst>
                </a:gridCol>
                <a:gridCol w="984615">
                  <a:extLst>
                    <a:ext uri="{9D8B030D-6E8A-4147-A177-3AD203B41FA5}">
                      <a16:colId xmlns:a16="http://schemas.microsoft.com/office/drawing/2014/main" val="3033040348"/>
                    </a:ext>
                  </a:extLst>
                </a:gridCol>
                <a:gridCol w="1168043">
                  <a:extLst>
                    <a:ext uri="{9D8B030D-6E8A-4147-A177-3AD203B41FA5}">
                      <a16:colId xmlns:a16="http://schemas.microsoft.com/office/drawing/2014/main" val="2998790208"/>
                    </a:ext>
                  </a:extLst>
                </a:gridCol>
              </a:tblGrid>
              <a:tr h="52345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Ref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Degraded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Re-</a:t>
                      </a:r>
                      <a:r>
                        <a:rPr lang="it-IT" sz="1200" dirty="0" err="1"/>
                        <a:t>optimized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88814"/>
                  </a:ext>
                </a:extLst>
              </a:tr>
              <a:tr h="34897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D</a:t>
                      </a:r>
                      <a:r>
                        <a:rPr lang="it-IT" sz="1400" baseline="-25000" dirty="0" err="1"/>
                        <a:t>mean</a:t>
                      </a:r>
                      <a:r>
                        <a:rPr lang="it-IT" sz="1400" baseline="-25000" dirty="0"/>
                        <a:t> </a:t>
                      </a:r>
                      <a:r>
                        <a:rPr lang="it-IT" sz="1400" baseline="0" dirty="0"/>
                        <a:t>(%)</a:t>
                      </a:r>
                      <a:endParaRPr lang="en-GB" sz="16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99.8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98.4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99.8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991939"/>
                  </a:ext>
                </a:extLst>
              </a:tr>
            </a:tbl>
          </a:graphicData>
        </a:graphic>
      </p:graphicFrame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08B64E0D-7D16-E24A-6EA3-7B983D7EB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05049"/>
              </p:ext>
            </p:extLst>
          </p:nvPr>
        </p:nvGraphicFramePr>
        <p:xfrm>
          <a:off x="4434225" y="5583220"/>
          <a:ext cx="3571876" cy="9029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52997">
                  <a:extLst>
                    <a:ext uri="{9D8B030D-6E8A-4147-A177-3AD203B41FA5}">
                      <a16:colId xmlns:a16="http://schemas.microsoft.com/office/drawing/2014/main" val="58095509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541774"/>
                    </a:ext>
                  </a:extLst>
                </a:gridCol>
                <a:gridCol w="885329">
                  <a:extLst>
                    <a:ext uri="{9D8B030D-6E8A-4147-A177-3AD203B41FA5}">
                      <a16:colId xmlns:a16="http://schemas.microsoft.com/office/drawing/2014/main" val="3033040348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998790208"/>
                    </a:ext>
                  </a:extLst>
                </a:gridCol>
              </a:tblGrid>
              <a:tr h="52090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Ref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Degraded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Re-</a:t>
                      </a:r>
                      <a:r>
                        <a:rPr lang="it-IT" sz="1200" dirty="0" err="1"/>
                        <a:t>optimized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88814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D</a:t>
                      </a:r>
                      <a:r>
                        <a:rPr lang="it-IT" sz="1400" baseline="-25000" dirty="0" err="1"/>
                        <a:t>mean</a:t>
                      </a:r>
                      <a:r>
                        <a:rPr lang="it-IT" sz="1600" baseline="0" dirty="0"/>
                        <a:t>(%)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98.8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991939"/>
                  </a:ext>
                </a:extLst>
              </a:tr>
            </a:tbl>
          </a:graphicData>
        </a:graphic>
      </p:graphicFrame>
      <p:graphicFrame>
        <p:nvGraphicFramePr>
          <p:cNvPr id="31" name="Tabella 29">
            <a:extLst>
              <a:ext uri="{FF2B5EF4-FFF2-40B4-BE49-F238E27FC236}">
                <a16:creationId xmlns:a16="http://schemas.microsoft.com/office/drawing/2014/main" id="{B78630D4-6276-25CC-7531-7BA39C6E2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51141"/>
              </p:ext>
            </p:extLst>
          </p:nvPr>
        </p:nvGraphicFramePr>
        <p:xfrm>
          <a:off x="8337176" y="5583220"/>
          <a:ext cx="3656082" cy="9029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63893">
                  <a:extLst>
                    <a:ext uri="{9D8B030D-6E8A-4147-A177-3AD203B41FA5}">
                      <a16:colId xmlns:a16="http://schemas.microsoft.com/office/drawing/2014/main" val="580955098"/>
                    </a:ext>
                  </a:extLst>
                </a:gridCol>
                <a:gridCol w="565474">
                  <a:extLst>
                    <a:ext uri="{9D8B030D-6E8A-4147-A177-3AD203B41FA5}">
                      <a16:colId xmlns:a16="http://schemas.microsoft.com/office/drawing/2014/main" val="75541774"/>
                    </a:ext>
                  </a:extLst>
                </a:gridCol>
                <a:gridCol w="937270">
                  <a:extLst>
                    <a:ext uri="{9D8B030D-6E8A-4147-A177-3AD203B41FA5}">
                      <a16:colId xmlns:a16="http://schemas.microsoft.com/office/drawing/2014/main" val="3033040348"/>
                    </a:ext>
                  </a:extLst>
                </a:gridCol>
                <a:gridCol w="1189445">
                  <a:extLst>
                    <a:ext uri="{9D8B030D-6E8A-4147-A177-3AD203B41FA5}">
                      <a16:colId xmlns:a16="http://schemas.microsoft.com/office/drawing/2014/main" val="2998790208"/>
                    </a:ext>
                  </a:extLst>
                </a:gridCol>
              </a:tblGrid>
              <a:tr h="52090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Ref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Degraded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Re-</a:t>
                      </a:r>
                      <a:r>
                        <a:rPr lang="it-IT" sz="1200" dirty="0" err="1"/>
                        <a:t>optimized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88814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D</a:t>
                      </a:r>
                      <a:r>
                        <a:rPr lang="it-IT" sz="1400" baseline="-25000" dirty="0" err="1"/>
                        <a:t>mean</a:t>
                      </a:r>
                      <a:r>
                        <a:rPr lang="it-IT" sz="1600" baseline="0" dirty="0"/>
                        <a:t>(%)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98.5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991939"/>
                  </a:ext>
                </a:extLst>
              </a:tr>
            </a:tbl>
          </a:graphicData>
        </a:graphic>
      </p:graphicFrame>
      <p:sp>
        <p:nvSpPr>
          <p:cNvPr id="7" name="Ovale 6">
            <a:extLst>
              <a:ext uri="{FF2B5EF4-FFF2-40B4-BE49-F238E27FC236}">
                <a16:creationId xmlns:a16="http://schemas.microsoft.com/office/drawing/2014/main" id="{1616FAC0-7210-7B4B-34D3-E316A2ADAA4A}"/>
              </a:ext>
            </a:extLst>
          </p:cNvPr>
          <p:cNvSpPr/>
          <p:nvPr/>
        </p:nvSpPr>
        <p:spPr>
          <a:xfrm>
            <a:off x="3418616" y="2967335"/>
            <a:ext cx="708554" cy="923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993068B-89CE-B8FA-9DA7-63D46331F04A}"/>
              </a:ext>
            </a:extLst>
          </p:cNvPr>
          <p:cNvSpPr/>
          <p:nvPr/>
        </p:nvSpPr>
        <p:spPr>
          <a:xfrm>
            <a:off x="7354358" y="3053689"/>
            <a:ext cx="708554" cy="923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72A221B-6777-A344-EAFF-7326FA214490}"/>
              </a:ext>
            </a:extLst>
          </p:cNvPr>
          <p:cNvSpPr/>
          <p:nvPr/>
        </p:nvSpPr>
        <p:spPr>
          <a:xfrm>
            <a:off x="11471405" y="3053979"/>
            <a:ext cx="708554" cy="923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7FF785-2C41-BD68-F476-6DE93A079E55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61E1F0-F7C9-8EB7-0E48-1193B46DDC91}"/>
              </a:ext>
            </a:extLst>
          </p:cNvPr>
          <p:cNvSpPr txBox="1"/>
          <p:nvPr/>
        </p:nvSpPr>
        <p:spPr>
          <a:xfrm>
            <a:off x="361949" y="272502"/>
            <a:ext cx="472688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2. Clinical impact </a:t>
            </a:r>
            <a:r>
              <a:rPr lang="it-IT" sz="2400" b="1" dirty="0" err="1"/>
              <a:t>investigated</a:t>
            </a:r>
            <a:r>
              <a:rPr lang="it-IT" sz="2400" b="1" dirty="0"/>
              <a:t> with </a:t>
            </a:r>
            <a:r>
              <a:rPr lang="it-IT" sz="2400" b="1" dirty="0" err="1"/>
              <a:t>dosimetric</a:t>
            </a:r>
            <a:r>
              <a:rPr lang="it-IT" sz="2400" b="1" dirty="0"/>
              <a:t> study</a:t>
            </a:r>
            <a:endParaRPr lang="en-GB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C2D00E-832E-EA6C-4A17-2C9C66BF454E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68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98A423B0-0D8D-3A56-443B-C403B0C1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10774" r="16193" b="5137"/>
          <a:stretch/>
        </p:blipFill>
        <p:spPr>
          <a:xfrm>
            <a:off x="3461738" y="1639377"/>
            <a:ext cx="5435854" cy="491326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23097B3-DFCE-9325-F3DF-568591DE0F1F}"/>
              </a:ext>
            </a:extLst>
          </p:cNvPr>
          <p:cNvGrpSpPr/>
          <p:nvPr/>
        </p:nvGrpSpPr>
        <p:grpSpPr>
          <a:xfrm>
            <a:off x="414074" y="2415271"/>
            <a:ext cx="2851265" cy="3361478"/>
            <a:chOff x="608239" y="2002889"/>
            <a:chExt cx="3921451" cy="441696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7FA8504-36A1-6CBD-4335-C948E3726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65" t="27917" r="30838" b="31944"/>
            <a:stretch/>
          </p:blipFill>
          <p:spPr>
            <a:xfrm>
              <a:off x="609599" y="2002890"/>
              <a:ext cx="3067051" cy="217249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DF8B367-493F-A1EC-3262-1FF31393F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2" t="27222" r="30101" b="30847"/>
            <a:stretch/>
          </p:blipFill>
          <p:spPr>
            <a:xfrm>
              <a:off x="608239" y="4175385"/>
              <a:ext cx="3068411" cy="2244466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A654A66-ED61-F235-2DB7-6B0FF73AA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0" t="10833" r="16260" b="8889"/>
            <a:stretch/>
          </p:blipFill>
          <p:spPr>
            <a:xfrm>
              <a:off x="3676650" y="2002889"/>
              <a:ext cx="853040" cy="4416962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71FED90-37FE-6AB0-E29A-62CAF7435827}"/>
              </a:ext>
            </a:extLst>
          </p:cNvPr>
          <p:cNvSpPr txBox="1"/>
          <p:nvPr/>
        </p:nvSpPr>
        <p:spPr>
          <a:xfrm>
            <a:off x="1309416" y="2068192"/>
            <a:ext cx="77059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P3</a:t>
            </a:r>
            <a:endParaRPr lang="en-GB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AD8266-6E16-7FBF-3A89-49D8B30A5B37}"/>
              </a:ext>
            </a:extLst>
          </p:cNvPr>
          <p:cNvSpPr txBox="1"/>
          <p:nvPr/>
        </p:nvSpPr>
        <p:spPr>
          <a:xfrm>
            <a:off x="9117106" y="1385217"/>
            <a:ext cx="251354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Reference plan</a:t>
            </a:r>
          </a:p>
          <a:p>
            <a:pPr algn="ctr"/>
            <a:r>
              <a:rPr lang="it-IT" b="1" dirty="0" err="1">
                <a:solidFill>
                  <a:srgbClr val="74B160"/>
                </a:solidFill>
              </a:rPr>
              <a:t>Perfectrescan</a:t>
            </a:r>
            <a:r>
              <a:rPr lang="it-IT" b="1" dirty="0">
                <a:solidFill>
                  <a:srgbClr val="74B160"/>
                </a:solidFill>
              </a:rPr>
              <a:t> plan</a:t>
            </a:r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Interplay</a:t>
            </a:r>
            <a:r>
              <a:rPr lang="it-IT" b="1" dirty="0">
                <a:solidFill>
                  <a:srgbClr val="FF0000"/>
                </a:solidFill>
              </a:rPr>
              <a:t> plan</a:t>
            </a:r>
          </a:p>
          <a:p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0EBF7C9-0770-696D-5CE4-EE69E58A6135}"/>
              </a:ext>
            </a:extLst>
          </p:cNvPr>
          <p:cNvSpPr txBox="1"/>
          <p:nvPr/>
        </p:nvSpPr>
        <p:spPr>
          <a:xfrm>
            <a:off x="5230968" y="1275433"/>
            <a:ext cx="235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Δmotion</a:t>
            </a:r>
            <a:r>
              <a:rPr lang="it-IT" b="1" dirty="0"/>
              <a:t> = 8 mm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B443CF5-33CA-1B4A-3FFE-0A4BC926794A}"/>
              </a:ext>
            </a:extLst>
          </p:cNvPr>
          <p:cNvSpPr txBox="1"/>
          <p:nvPr/>
        </p:nvSpPr>
        <p:spPr>
          <a:xfrm rot="16200000">
            <a:off x="-429764" y="3037805"/>
            <a:ext cx="133983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Reference</a:t>
            </a:r>
            <a:endParaRPr lang="en-GB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1695C4C-250D-B2D4-A6C7-63935FE5E56C}"/>
              </a:ext>
            </a:extLst>
          </p:cNvPr>
          <p:cNvSpPr txBox="1"/>
          <p:nvPr/>
        </p:nvSpPr>
        <p:spPr>
          <a:xfrm rot="16200000">
            <a:off x="-429764" y="4749077"/>
            <a:ext cx="133983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 err="1"/>
              <a:t>Interplay</a:t>
            </a:r>
            <a:endParaRPr lang="en-GB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17F870-CACC-D8F7-25C6-3E7B0804AD9B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A6B594-F528-716D-1242-21177897F2EC}"/>
              </a:ext>
            </a:extLst>
          </p:cNvPr>
          <p:cNvSpPr txBox="1"/>
          <p:nvPr/>
        </p:nvSpPr>
        <p:spPr>
          <a:xfrm>
            <a:off x="361949" y="272502"/>
            <a:ext cx="4895851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2. Clinical impact </a:t>
            </a:r>
            <a:r>
              <a:rPr lang="it-IT" sz="2400" b="1" dirty="0" err="1"/>
              <a:t>investigated</a:t>
            </a:r>
            <a:r>
              <a:rPr lang="it-IT" sz="2400" b="1" dirty="0"/>
              <a:t> with </a:t>
            </a:r>
            <a:r>
              <a:rPr lang="it-IT" sz="2400" b="1" dirty="0" err="1"/>
              <a:t>dosimetric</a:t>
            </a:r>
            <a:r>
              <a:rPr lang="it-IT" sz="2400" b="1" dirty="0"/>
              <a:t> study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22A2F9-CC22-0C3E-39DC-220B4D492924}"/>
              </a:ext>
            </a:extLst>
          </p:cNvPr>
          <p:cNvSpPr txBox="1"/>
          <p:nvPr/>
        </p:nvSpPr>
        <p:spPr>
          <a:xfrm>
            <a:off x="10082" y="1167149"/>
            <a:ext cx="808412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Results</a:t>
            </a:r>
            <a:r>
              <a:rPr lang="it-IT" sz="2000" i="1" u="sng" dirty="0"/>
              <a:t> </a:t>
            </a:r>
            <a:r>
              <a:rPr lang="it-IT" i="1" u="sng" dirty="0"/>
              <a:t>–</a:t>
            </a:r>
            <a:r>
              <a:rPr lang="it-IT" sz="2000" i="1" u="sng" dirty="0"/>
              <a:t> </a:t>
            </a:r>
            <a:r>
              <a:rPr lang="it-IT" i="1" u="sng" dirty="0"/>
              <a:t>Motion </a:t>
            </a:r>
            <a:r>
              <a:rPr lang="it-IT" i="1" u="sng" dirty="0" err="1"/>
              <a:t>uncertanties</a:t>
            </a:r>
            <a:endParaRPr lang="en-GB" sz="2000" i="1" u="sng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8EFB4F-79BD-7ECB-2CCF-B8A3770366BF}"/>
              </a:ext>
            </a:extLst>
          </p:cNvPr>
          <p:cNvSpPr txBox="1"/>
          <p:nvPr/>
        </p:nvSpPr>
        <p:spPr>
          <a:xfrm>
            <a:off x="6150249" y="2168590"/>
            <a:ext cx="175490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Tumor</a:t>
            </a:r>
            <a:r>
              <a:rPr lang="it-IT" dirty="0"/>
              <a:t> +3mm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438FB9-4F81-7795-BDB8-7AEB19652C56}"/>
              </a:ext>
            </a:extLst>
          </p:cNvPr>
          <p:cNvSpPr txBox="1"/>
          <p:nvPr/>
        </p:nvSpPr>
        <p:spPr>
          <a:xfrm>
            <a:off x="4855663" y="4632008"/>
            <a:ext cx="88768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Lung</a:t>
            </a:r>
            <a:endParaRPr lang="en-GB" dirty="0"/>
          </a:p>
        </p:txBody>
      </p:sp>
      <p:graphicFrame>
        <p:nvGraphicFramePr>
          <p:cNvPr id="26" name="Tabella 23">
            <a:extLst>
              <a:ext uri="{FF2B5EF4-FFF2-40B4-BE49-F238E27FC236}">
                <a16:creationId xmlns:a16="http://schemas.microsoft.com/office/drawing/2014/main" id="{7B74B829-2A6A-00DC-3B5A-BCA010814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74118"/>
              </p:ext>
            </p:extLst>
          </p:nvPr>
        </p:nvGraphicFramePr>
        <p:xfrm>
          <a:off x="8303314" y="2649340"/>
          <a:ext cx="3830802" cy="10607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2139">
                  <a:extLst>
                    <a:ext uri="{9D8B030D-6E8A-4147-A177-3AD203B41FA5}">
                      <a16:colId xmlns:a16="http://schemas.microsoft.com/office/drawing/2014/main" val="1224372021"/>
                    </a:ext>
                  </a:extLst>
                </a:gridCol>
                <a:gridCol w="650581">
                  <a:extLst>
                    <a:ext uri="{9D8B030D-6E8A-4147-A177-3AD203B41FA5}">
                      <a16:colId xmlns:a16="http://schemas.microsoft.com/office/drawing/2014/main" val="1781509131"/>
                    </a:ext>
                  </a:extLst>
                </a:gridCol>
                <a:gridCol w="1424803">
                  <a:extLst>
                    <a:ext uri="{9D8B030D-6E8A-4147-A177-3AD203B41FA5}">
                      <a16:colId xmlns:a16="http://schemas.microsoft.com/office/drawing/2014/main" val="777973401"/>
                    </a:ext>
                  </a:extLst>
                </a:gridCol>
                <a:gridCol w="993279">
                  <a:extLst>
                    <a:ext uri="{9D8B030D-6E8A-4147-A177-3AD203B41FA5}">
                      <a16:colId xmlns:a16="http://schemas.microsoft.com/office/drawing/2014/main" val="3902668937"/>
                    </a:ext>
                  </a:extLst>
                </a:gridCol>
              </a:tblGrid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P3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Ref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Perfectrescan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Interplay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974045"/>
                  </a:ext>
                </a:extLst>
              </a:tr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</a:t>
                      </a:r>
                      <a:r>
                        <a:rPr lang="it-IT" sz="1400" baseline="-25000" dirty="0"/>
                        <a:t>95 </a:t>
                      </a:r>
                      <a:r>
                        <a:rPr lang="it-IT" sz="1400" baseline="0" dirty="0"/>
                        <a:t>(%)</a:t>
                      </a:r>
                      <a:endParaRPr lang="en-GB" sz="1400" baseline="0" dirty="0"/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97.3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91.9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912766"/>
                  </a:ext>
                </a:extLst>
              </a:tr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/>
                        <a:t>V</a:t>
                      </a:r>
                      <a:r>
                        <a:rPr lang="it-IT" sz="1400" baseline="-25000" dirty="0"/>
                        <a:t>20</a:t>
                      </a:r>
                      <a:r>
                        <a:rPr lang="it-IT" sz="1400" baseline="0" dirty="0"/>
                        <a:t>(%)</a:t>
                      </a:r>
                      <a:endParaRPr lang="en-GB" sz="1400" baseline="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28.6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28.9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28.9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679493"/>
                  </a:ext>
                </a:extLst>
              </a:tr>
            </a:tbl>
          </a:graphicData>
        </a:graphic>
      </p:graphicFrame>
      <p:graphicFrame>
        <p:nvGraphicFramePr>
          <p:cNvPr id="31" name="Tabella 23">
            <a:extLst>
              <a:ext uri="{FF2B5EF4-FFF2-40B4-BE49-F238E27FC236}">
                <a16:creationId xmlns:a16="http://schemas.microsoft.com/office/drawing/2014/main" id="{1C4E73C8-A381-9FB3-3556-2D3E0F0D2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57327"/>
              </p:ext>
            </p:extLst>
          </p:nvPr>
        </p:nvGraphicFramePr>
        <p:xfrm>
          <a:off x="8303314" y="4470958"/>
          <a:ext cx="3830802" cy="10607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2139">
                  <a:extLst>
                    <a:ext uri="{9D8B030D-6E8A-4147-A177-3AD203B41FA5}">
                      <a16:colId xmlns:a16="http://schemas.microsoft.com/office/drawing/2014/main" val="1224372021"/>
                    </a:ext>
                  </a:extLst>
                </a:gridCol>
                <a:gridCol w="650581">
                  <a:extLst>
                    <a:ext uri="{9D8B030D-6E8A-4147-A177-3AD203B41FA5}">
                      <a16:colId xmlns:a16="http://schemas.microsoft.com/office/drawing/2014/main" val="1781509131"/>
                    </a:ext>
                  </a:extLst>
                </a:gridCol>
                <a:gridCol w="1424803">
                  <a:extLst>
                    <a:ext uri="{9D8B030D-6E8A-4147-A177-3AD203B41FA5}">
                      <a16:colId xmlns:a16="http://schemas.microsoft.com/office/drawing/2014/main" val="777973401"/>
                    </a:ext>
                  </a:extLst>
                </a:gridCol>
                <a:gridCol w="993279">
                  <a:extLst>
                    <a:ext uri="{9D8B030D-6E8A-4147-A177-3AD203B41FA5}">
                      <a16:colId xmlns:a16="http://schemas.microsoft.com/office/drawing/2014/main" val="3902668937"/>
                    </a:ext>
                  </a:extLst>
                </a:gridCol>
              </a:tblGrid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P2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Ref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Perfectrescan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Interplay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974045"/>
                  </a:ext>
                </a:extLst>
              </a:tr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</a:t>
                      </a:r>
                      <a:r>
                        <a:rPr lang="it-IT" sz="1400" baseline="-25000" dirty="0"/>
                        <a:t>95 </a:t>
                      </a:r>
                      <a:r>
                        <a:rPr lang="it-IT" sz="1400" baseline="0" dirty="0"/>
                        <a:t>(%)</a:t>
                      </a:r>
                      <a:endParaRPr lang="en-GB" sz="1400" baseline="0" dirty="0"/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96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912766"/>
                  </a:ext>
                </a:extLst>
              </a:tr>
              <a:tr h="353588"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/>
                        <a:t>V</a:t>
                      </a:r>
                      <a:r>
                        <a:rPr lang="it-IT" sz="1400" baseline="-25000" dirty="0"/>
                        <a:t>20</a:t>
                      </a:r>
                      <a:r>
                        <a:rPr lang="it-IT" sz="1400" baseline="0" dirty="0"/>
                        <a:t>(%)</a:t>
                      </a:r>
                      <a:endParaRPr lang="en-GB" sz="1400" baseline="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3.9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679493"/>
                  </a:ext>
                </a:extLst>
              </a:tr>
            </a:tbl>
          </a:graphicData>
        </a:graphic>
      </p:graphicFrame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6CA0CD1-CA80-2C39-CE27-4C45AEBAF870}"/>
              </a:ext>
            </a:extLst>
          </p:cNvPr>
          <p:cNvSpPr txBox="1"/>
          <p:nvPr/>
        </p:nvSpPr>
        <p:spPr>
          <a:xfrm>
            <a:off x="9171773" y="4037832"/>
            <a:ext cx="2353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Δmotion</a:t>
            </a:r>
            <a:r>
              <a:rPr lang="it-IT" b="1" dirty="0"/>
              <a:t> = 0.7 mm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292B6B-A6D1-7564-9D29-3F859EADBC06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930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79A9F0-6055-9D6A-F266-A49E95A08C6B}"/>
              </a:ext>
            </a:extLst>
          </p:cNvPr>
          <p:cNvSpPr txBox="1"/>
          <p:nvPr/>
        </p:nvSpPr>
        <p:spPr>
          <a:xfrm>
            <a:off x="361950" y="590550"/>
            <a:ext cx="2276476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 err="1"/>
              <a:t>Discussion</a:t>
            </a:r>
            <a:endParaRPr lang="en-GB" sz="2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964D9B-1385-67AA-B95A-29F474CDD26C}"/>
              </a:ext>
            </a:extLst>
          </p:cNvPr>
          <p:cNvSpPr txBox="1"/>
          <p:nvPr/>
        </p:nvSpPr>
        <p:spPr>
          <a:xfrm>
            <a:off x="123850" y="1561402"/>
            <a:ext cx="347398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Dosimetric</a:t>
            </a:r>
            <a:r>
              <a:rPr lang="it-IT" b="1" dirty="0"/>
              <a:t> study </a:t>
            </a:r>
            <a:r>
              <a:rPr lang="it-IT" b="1" dirty="0" err="1"/>
              <a:t>results</a:t>
            </a:r>
            <a:r>
              <a:rPr lang="it-IT" b="1" dirty="0"/>
              <a:t>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C5897B-3F45-CC4E-0F14-706CD56015A1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7AFC81-99CB-3A7E-D828-E8356FE20DC3}"/>
              </a:ext>
            </a:extLst>
          </p:cNvPr>
          <p:cNvSpPr txBox="1"/>
          <p:nvPr/>
        </p:nvSpPr>
        <p:spPr>
          <a:xfrm>
            <a:off x="3597833" y="1358726"/>
            <a:ext cx="8594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Small dose </a:t>
            </a:r>
            <a:r>
              <a:rPr lang="it-IT" dirty="0" err="1"/>
              <a:t>degradation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dirty="0" err="1"/>
              <a:t>modulation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, </a:t>
            </a:r>
            <a:r>
              <a:rPr lang="it-IT" dirty="0" err="1"/>
              <a:t>indipendently</a:t>
            </a:r>
            <a:r>
              <a:rPr lang="it-IT" dirty="0"/>
              <a:t> on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 (</a:t>
            </a:r>
            <a:r>
              <a:rPr lang="it-IT" dirty="0" err="1"/>
              <a:t>computational</a:t>
            </a:r>
            <a:r>
              <a:rPr lang="it-IT" dirty="0"/>
              <a:t> </a:t>
            </a:r>
            <a:r>
              <a:rPr lang="it-IT" dirty="0" err="1"/>
              <a:t>demanding</a:t>
            </a:r>
            <a:r>
              <a:rPr lang="it-IT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Severe dose </a:t>
            </a:r>
            <a:r>
              <a:rPr lang="it-IT" dirty="0" err="1"/>
              <a:t>degradation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dirty="0" err="1"/>
              <a:t>motion</a:t>
            </a:r>
            <a:r>
              <a:rPr lang="it-IT" dirty="0"/>
              <a:t> </a:t>
            </a:r>
            <a:r>
              <a:rPr lang="it-IT" dirty="0" err="1"/>
              <a:t>uncertanties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with small </a:t>
            </a:r>
            <a:r>
              <a:rPr lang="el-GR" dirty="0"/>
              <a:t>Δ</a:t>
            </a:r>
            <a:r>
              <a:rPr lang="it-IT" dirty="0" err="1"/>
              <a:t>motion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06CB18-55D9-A7BC-85B4-C9DE2677F2EE}"/>
              </a:ext>
            </a:extLst>
          </p:cNvPr>
          <p:cNvSpPr txBox="1"/>
          <p:nvPr/>
        </p:nvSpPr>
        <p:spPr>
          <a:xfrm>
            <a:off x="123850" y="5208713"/>
            <a:ext cx="11568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4D </a:t>
            </a:r>
            <a:r>
              <a:rPr lang="it-IT" b="1" dirty="0" err="1"/>
              <a:t>optimization</a:t>
            </a:r>
            <a:r>
              <a:rPr lang="it-IT" b="1" dirty="0"/>
              <a:t> </a:t>
            </a:r>
            <a:r>
              <a:rPr lang="it-IT" dirty="0"/>
              <a:t>techniques to </a:t>
            </a:r>
            <a:r>
              <a:rPr lang="it-IT" dirty="0" err="1"/>
              <a:t>deliver</a:t>
            </a:r>
            <a:r>
              <a:rPr lang="it-IT" dirty="0"/>
              <a:t> high </a:t>
            </a:r>
            <a:r>
              <a:rPr lang="it-IT" dirty="0" err="1"/>
              <a:t>conformal</a:t>
            </a:r>
            <a:r>
              <a:rPr lang="it-IT" dirty="0"/>
              <a:t> target dose in a single </a:t>
            </a:r>
            <a:r>
              <a:rPr lang="it-IT" dirty="0" err="1"/>
              <a:t>fraction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more </a:t>
            </a:r>
            <a:r>
              <a:rPr lang="it-IT" dirty="0" err="1"/>
              <a:t>motion</a:t>
            </a:r>
            <a:r>
              <a:rPr lang="it-IT" dirty="0"/>
              <a:t> </a:t>
            </a:r>
            <a:r>
              <a:rPr lang="it-IT" dirty="0" err="1"/>
              <a:t>uncertanties</a:t>
            </a:r>
            <a:r>
              <a:rPr lang="it-IT" dirty="0"/>
              <a:t> are </a:t>
            </a:r>
            <a:r>
              <a:rPr lang="it-IT" dirty="0" err="1"/>
              <a:t>controlled</a:t>
            </a:r>
            <a:r>
              <a:rPr lang="it-IT" dirty="0"/>
              <a:t>, the more </a:t>
            </a:r>
            <a:r>
              <a:rPr lang="it-IT" dirty="0" err="1"/>
              <a:t>modulation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F2E6D1-A4F9-C087-DF77-5057CA583E6F}"/>
              </a:ext>
            </a:extLst>
          </p:cNvPr>
          <p:cNvSpPr txBox="1"/>
          <p:nvPr/>
        </p:nvSpPr>
        <p:spPr>
          <a:xfrm>
            <a:off x="123850" y="3809159"/>
            <a:ext cx="11568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modulation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 err="1"/>
              <a:t>systematic</a:t>
            </a:r>
            <a:r>
              <a:rPr lang="it-IT" b="1" dirty="0"/>
              <a:t> </a:t>
            </a:r>
            <a:r>
              <a:rPr lang="it-IT" b="1" dirty="0" err="1"/>
              <a:t>error</a:t>
            </a:r>
            <a:r>
              <a:rPr lang="it-IT" dirty="0"/>
              <a:t> (</a:t>
            </a:r>
            <a:r>
              <a:rPr lang="it-IT" dirty="0" err="1"/>
              <a:t>improves</a:t>
            </a:r>
            <a:r>
              <a:rPr lang="it-IT" dirty="0"/>
              <a:t> with </a:t>
            </a:r>
            <a:r>
              <a:rPr lang="it-IT" dirty="0" err="1"/>
              <a:t>hypo-fractionaction</a:t>
            </a:r>
            <a:r>
              <a:rPr lang="it-IT" dirty="0"/>
              <a:t>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interplay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/>
              <a:t>random </a:t>
            </a:r>
            <a:r>
              <a:rPr lang="it-IT" b="1" dirty="0" err="1"/>
              <a:t>error</a:t>
            </a:r>
            <a:r>
              <a:rPr lang="it-IT" dirty="0"/>
              <a:t> (</a:t>
            </a:r>
            <a:r>
              <a:rPr lang="it-IT" dirty="0" err="1"/>
              <a:t>averaged</a:t>
            </a:r>
            <a:r>
              <a:rPr lang="it-IT" dirty="0"/>
              <a:t> out in multiple </a:t>
            </a:r>
            <a:r>
              <a:rPr lang="it-IT" dirty="0" err="1"/>
              <a:t>fractions</a:t>
            </a:r>
            <a:r>
              <a:rPr lang="it-IT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29198D-5095-F3F5-D020-44AAB652C194}"/>
              </a:ext>
            </a:extLst>
          </p:cNvPr>
          <p:cNvSpPr txBox="1"/>
          <p:nvPr/>
        </p:nvSpPr>
        <p:spPr>
          <a:xfrm>
            <a:off x="123850" y="2719886"/>
            <a:ext cx="483172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anose="05000000000000000000" pitchFamily="2" charset="2"/>
              </a:rPr>
              <a:t>Cell survival </a:t>
            </a:r>
            <a:r>
              <a:rPr lang="it-IT" b="1" dirty="0" err="1">
                <a:sym typeface="Wingdings" panose="05000000000000000000" pitchFamily="2" charset="2"/>
              </a:rPr>
              <a:t>experiments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dirty="0" err="1">
                <a:sym typeface="Wingdings" panose="05000000000000000000" pitchFamily="2" charset="2"/>
              </a:rPr>
              <a:t>simulations</a:t>
            </a:r>
            <a:r>
              <a:rPr lang="it-IT" dirty="0">
                <a:sym typeface="Wingdings" panose="05000000000000000000" pitchFamily="2" charset="2"/>
              </a:rPr>
              <a:t>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31D8C1-4D8B-A38A-6225-FA1F0160BCF9}"/>
              </a:ext>
            </a:extLst>
          </p:cNvPr>
          <p:cNvSpPr txBox="1"/>
          <p:nvPr/>
        </p:nvSpPr>
        <p:spPr>
          <a:xfrm>
            <a:off x="4969433" y="2626182"/>
            <a:ext cx="7222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/>
              <a:t>Radiobiological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negligible</a:t>
            </a:r>
            <a:r>
              <a:rPr lang="it-IT" dirty="0"/>
              <a:t> for high-LET </a:t>
            </a:r>
            <a:r>
              <a:rPr lang="it-IT" dirty="0" err="1"/>
              <a:t>ions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Derivation of model of relative biological efficiency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3D5CEF-9325-EA06-A21B-01F7E1A46BE4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434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A9EDF97E-DD23-0D0E-D311-0BA74BA2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5" y="1990184"/>
            <a:ext cx="2381653" cy="133425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94474AC-01F2-6224-8FA0-D6CE3237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/>
          <a:stretch/>
        </p:blipFill>
        <p:spPr>
          <a:xfrm>
            <a:off x="88941" y="4692158"/>
            <a:ext cx="2082344" cy="93563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61DA70-67EF-2A4D-2C12-46F83BC0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6"/>
          <a:stretch/>
        </p:blipFill>
        <p:spPr>
          <a:xfrm>
            <a:off x="2701280" y="1207823"/>
            <a:ext cx="5226472" cy="40548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B5A39D-38D1-43D1-6609-1A2E54DE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47"/>
          <a:stretch/>
        </p:blipFill>
        <p:spPr>
          <a:xfrm>
            <a:off x="6198747" y="4356290"/>
            <a:ext cx="5993253" cy="22845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CEFB61-B47D-96CC-1469-017ED62E8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06" y="1337362"/>
            <a:ext cx="1776928" cy="9356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667795-D341-BB96-BFA7-C30809AF3C4E}"/>
              </a:ext>
            </a:extLst>
          </p:cNvPr>
          <p:cNvSpPr txBox="1"/>
          <p:nvPr/>
        </p:nvSpPr>
        <p:spPr>
          <a:xfrm>
            <a:off x="7931989" y="2220452"/>
            <a:ext cx="3990460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Thank </a:t>
            </a:r>
            <a:r>
              <a:rPr lang="it-IT" sz="3200" b="1" dirty="0" err="1">
                <a:solidFill>
                  <a:srgbClr val="FF0000"/>
                </a:solidFill>
              </a:rPr>
              <a:t>you</a:t>
            </a:r>
            <a:r>
              <a:rPr lang="it-IT" sz="3200" b="1" dirty="0">
                <a:solidFill>
                  <a:srgbClr val="FF0000"/>
                </a:solidFill>
              </a:rPr>
              <a:t> for </a:t>
            </a:r>
            <a:r>
              <a:rPr lang="it-IT" sz="3200" b="1" dirty="0" err="1">
                <a:solidFill>
                  <a:srgbClr val="FF0000"/>
                </a:solidFill>
              </a:rPr>
              <a:t>your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attention</a:t>
            </a:r>
            <a:r>
              <a:rPr lang="it-IT" sz="3200" b="1" dirty="0">
                <a:solidFill>
                  <a:srgbClr val="FF0000"/>
                </a:solidFill>
              </a:rPr>
              <a:t>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79B4DE-A316-B1A5-5506-725123F81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6" y="5627797"/>
            <a:ext cx="2057551" cy="7686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5809C0E-F5E6-21C7-B7E1-5050164F1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21" y="3377334"/>
            <a:ext cx="1452389" cy="12982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9EB16-C920-3AC1-4729-9927D7C24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262" y="5627797"/>
            <a:ext cx="3780998" cy="8136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6C1DA3-B1D7-FCB4-B10D-D6D897B57030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3B230CA-0200-4AFA-1179-5525D2B34DEE}"/>
              </a:ext>
            </a:extLst>
          </p:cNvPr>
          <p:cNvSpPr txBox="1"/>
          <p:nvPr/>
        </p:nvSpPr>
        <p:spPr>
          <a:xfrm>
            <a:off x="361949" y="590550"/>
            <a:ext cx="3231855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 err="1"/>
              <a:t>Acknowledgements</a:t>
            </a:r>
            <a:endParaRPr lang="en-GB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CB26B6-6477-27CD-1316-E0F5212D84E4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1450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DF70-0A39-296C-FEF6-9BB483E6F0F4}"/>
              </a:ext>
            </a:extLst>
          </p:cNvPr>
          <p:cNvSpPr txBox="1">
            <a:spLocks/>
          </p:cNvSpPr>
          <p:nvPr/>
        </p:nvSpPr>
        <p:spPr>
          <a:xfrm>
            <a:off x="-135268" y="2355599"/>
            <a:ext cx="7882324" cy="2882324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7237" lvl="2" indent="-45720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Voxels with -900 ≤ HU ≤ -500 are identified as lung parenchyma. </a:t>
            </a:r>
          </a:p>
          <a:p>
            <a:pPr marL="757237" lvl="2" indent="-45720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Construct the Gaussian modulation function </a:t>
            </a:r>
          </a:p>
          <a:p>
            <a:pPr marL="1100137" lvl="3" indent="-457200">
              <a:buClrTx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+mn-lt"/>
              </a:rPr>
              <a:t>Pmod</a:t>
            </a:r>
            <a:r>
              <a:rPr lang="en-US" sz="1800" i="1" baseline="-25000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: assumed constant in all voxels </a:t>
            </a:r>
          </a:p>
          <a:p>
            <a:pPr marL="1100137" lvl="3" indent="-457200">
              <a:buClrTx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+mn-lt"/>
              </a:rPr>
              <a:t>t(z)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: water-equivalent thickness of lung tissues traversed by beam</a:t>
            </a:r>
          </a:p>
          <a:p>
            <a:pPr marL="1100137" lvl="3" indent="-45720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Thus, </a:t>
            </a:r>
          </a:p>
          <a:p>
            <a:pPr marL="1100137" lvl="3" indent="-457200"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757237" lvl="2" indent="-45720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Convolve in each voxel the Gaussian kernel to the pristine Bragg curve to obtain the modulated dose</a:t>
            </a:r>
            <a:endParaRPr lang="en-US" sz="1600" dirty="0">
              <a:solidFill>
                <a:srgbClr val="000000"/>
              </a:solidFill>
            </a:endParaRPr>
          </a:p>
          <a:p>
            <a:pPr marL="1100137" lvl="3" indent="-457200"/>
            <a:endParaRPr lang="en-US" sz="1600" dirty="0">
              <a:solidFill>
                <a:srgbClr val="000000"/>
              </a:solidFill>
            </a:endParaRPr>
          </a:p>
          <a:p>
            <a:pPr marL="1100137" lvl="3" indent="-457200"/>
            <a:endParaRPr lang="en-US" sz="1600" dirty="0">
              <a:solidFill>
                <a:srgbClr val="000000"/>
              </a:solidFill>
            </a:endParaRPr>
          </a:p>
          <a:p>
            <a:pPr marL="1100137" lvl="3" indent="-457200"/>
            <a:endParaRPr lang="en-US" sz="1600" dirty="0">
              <a:solidFill>
                <a:srgbClr val="000000"/>
              </a:solidFill>
            </a:endParaRPr>
          </a:p>
          <a:p>
            <a:pPr marL="1100137" lvl="3" indent="-457200"/>
            <a:endParaRPr lang="en-US" sz="1600" dirty="0">
              <a:solidFill>
                <a:srgbClr val="000000"/>
              </a:solidFill>
            </a:endParaRPr>
          </a:p>
          <a:p>
            <a:pPr marL="1100137" lvl="3" indent="-457200"/>
            <a:endParaRPr lang="en-US" sz="1450" dirty="0">
              <a:solidFill>
                <a:srgbClr val="000000"/>
              </a:solidFill>
            </a:endParaRPr>
          </a:p>
          <a:p>
            <a:pPr marL="757237" lvl="2" indent="-457200">
              <a:buFont typeface="+mj-lt"/>
              <a:buAutoNum type="arabicPeriod"/>
            </a:pPr>
            <a:endParaRPr lang="en-US" sz="1850" dirty="0"/>
          </a:p>
          <a:p>
            <a:pPr marL="757237" lvl="2" indent="0" algn="just">
              <a:buSzPct val="100000"/>
              <a:buNone/>
            </a:pPr>
            <a:r>
              <a:rPr lang="en-US" sz="1500" dirty="0">
                <a:solidFill>
                  <a:srgbClr val="000000"/>
                </a:solidFill>
              </a:rPr>
              <a:t>	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DD7FBD18-0F0E-120C-02F4-A6BEEFC5E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28329"/>
              </p:ext>
            </p:extLst>
          </p:nvPr>
        </p:nvGraphicFramePr>
        <p:xfrm>
          <a:off x="1871952" y="3939808"/>
          <a:ext cx="1865313" cy="49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700" imgH="292100" progId="Equation.3">
                  <p:embed/>
                </p:oleObj>
              </mc:Choice>
              <mc:Fallback>
                <p:oleObj name="Equation" r:id="rId3" imgW="1155700" imgH="2921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952" y="3939808"/>
                        <a:ext cx="1865313" cy="49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8">
            <a:extLst>
              <a:ext uri="{FF2B5EF4-FFF2-40B4-BE49-F238E27FC236}">
                <a16:creationId xmlns:a16="http://schemas.microsoft.com/office/drawing/2014/main" id="{1D2E553A-A526-4D1B-5758-B6C30176C754}"/>
              </a:ext>
            </a:extLst>
          </p:cNvPr>
          <p:cNvGrpSpPr/>
          <p:nvPr/>
        </p:nvGrpSpPr>
        <p:grpSpPr>
          <a:xfrm>
            <a:off x="7779726" y="2257116"/>
            <a:ext cx="4412274" cy="3058320"/>
            <a:chOff x="3380126" y="1606030"/>
            <a:chExt cx="2685591" cy="1809578"/>
          </a:xfrm>
        </p:grpSpPr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6FA9019F-D738-11C5-C6A1-6A9D04FE4AC0}"/>
                </a:ext>
              </a:extLst>
            </p:cNvPr>
            <p:cNvGrpSpPr/>
            <p:nvPr/>
          </p:nvGrpSpPr>
          <p:grpSpPr>
            <a:xfrm>
              <a:off x="3380126" y="1606030"/>
              <a:ext cx="2685591" cy="1809578"/>
              <a:chOff x="3427592" y="933876"/>
              <a:chExt cx="2685591" cy="1809578"/>
            </a:xfrm>
          </p:grpSpPr>
          <p:pic>
            <p:nvPicPr>
              <p:cNvPr id="31" name="Picture 15" descr="modulation_function.pdf">
                <a:extLst>
                  <a:ext uri="{FF2B5EF4-FFF2-40B4-BE49-F238E27FC236}">
                    <a16:creationId xmlns:a16="http://schemas.microsoft.com/office/drawing/2014/main" id="{6870FB23-2154-8D80-E112-FCFF977B6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592" y="1244600"/>
                <a:ext cx="2261616" cy="1498854"/>
              </a:xfrm>
              <a:prstGeom prst="rect">
                <a:avLst/>
              </a:prstGeom>
            </p:spPr>
          </p:pic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9298D0BF-6B7B-B4B8-17AC-F3664CEB18AB}"/>
                  </a:ext>
                </a:extLst>
              </p:cNvPr>
              <p:cNvSpPr txBox="1"/>
              <p:nvPr/>
            </p:nvSpPr>
            <p:spPr>
              <a:xfrm>
                <a:off x="3627701" y="933876"/>
                <a:ext cx="2485482" cy="2250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b="1" dirty="0"/>
                  <a:t>Gaussian modulation function</a:t>
                </a:r>
              </a:p>
            </p:txBody>
          </p:sp>
        </p:grp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2923AB14-0663-76B9-4927-158C7662DAE2}"/>
                </a:ext>
              </a:extLst>
            </p:cNvPr>
            <p:cNvCxnSpPr/>
            <p:nvPr/>
          </p:nvCxnSpPr>
          <p:spPr>
            <a:xfrm>
              <a:off x="4673600" y="2026118"/>
              <a:ext cx="0" cy="111822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3">
              <a:extLst>
                <a:ext uri="{FF2B5EF4-FFF2-40B4-BE49-F238E27FC236}">
                  <a16:creationId xmlns:a16="http://schemas.microsoft.com/office/drawing/2014/main" id="{2E29453D-A00D-1331-322C-91C9E12BF230}"/>
                </a:ext>
              </a:extLst>
            </p:cNvPr>
            <p:cNvCxnSpPr/>
            <p:nvPr/>
          </p:nvCxnSpPr>
          <p:spPr>
            <a:xfrm>
              <a:off x="4673600" y="2632808"/>
              <a:ext cx="2835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id="{38CFA068-9CE3-EEAF-8A6A-CBE266D45416}"/>
                </a:ext>
              </a:extLst>
            </p:cNvPr>
            <p:cNvSpPr/>
            <p:nvPr/>
          </p:nvSpPr>
          <p:spPr>
            <a:xfrm>
              <a:off x="4693486" y="2408869"/>
              <a:ext cx="193111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σ</a:t>
              </a:r>
              <a:endParaRPr lang="en-US" i="1" dirty="0"/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9B4AC616-C938-F2AB-B8F9-3239AAEFED97}"/>
                </a:ext>
              </a:extLst>
            </p:cNvPr>
            <p:cNvSpPr/>
            <p:nvPr/>
          </p:nvSpPr>
          <p:spPr>
            <a:xfrm>
              <a:off x="4514321" y="2779471"/>
              <a:ext cx="148223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endParaRPr lang="en-US" i="1" dirty="0"/>
            </a:p>
          </p:txBody>
        </p:sp>
      </p:grpSp>
      <p:sp>
        <p:nvSpPr>
          <p:cNvPr id="2" name="TextBox 34">
            <a:extLst>
              <a:ext uri="{FF2B5EF4-FFF2-40B4-BE49-F238E27FC236}">
                <a16:creationId xmlns:a16="http://schemas.microsoft.com/office/drawing/2014/main" id="{E88EDB42-7770-0545-2305-7D8B508E28D1}"/>
              </a:ext>
            </a:extLst>
          </p:cNvPr>
          <p:cNvSpPr txBox="1"/>
          <p:nvPr/>
        </p:nvSpPr>
        <p:spPr>
          <a:xfrm>
            <a:off x="9807918" y="5442460"/>
            <a:ext cx="2384082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000" dirty="0" err="1">
                <a:solidFill>
                  <a:schemeClr val="bg1">
                    <a:lumMod val="50000"/>
                  </a:schemeClr>
                </a:solidFill>
              </a:rPr>
              <a:t>Ringbaek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0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nb-NO" sz="1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</a:rPr>
              <a:t>Phys. Med. Biol. 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k-SK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2A87B5-8DE8-67D0-1126-A3BFEC0EEEC5}"/>
              </a:ext>
            </a:extLst>
          </p:cNvPr>
          <p:cNvSpPr txBox="1"/>
          <p:nvPr/>
        </p:nvSpPr>
        <p:spPr>
          <a:xfrm>
            <a:off x="361949" y="590550"/>
            <a:ext cx="929802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heterogeneities</a:t>
            </a:r>
            <a:r>
              <a:rPr lang="it-IT" sz="2400" b="1" dirty="0"/>
              <a:t> – </a:t>
            </a:r>
            <a:r>
              <a:rPr lang="it-IT" sz="2400" b="1" dirty="0" err="1"/>
              <a:t>Modulation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cap="all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6EAE90-A64A-BE17-AD8E-DE91C0C34EC2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i="1" u="sng" dirty="0"/>
              <a:t>Implementation in TRiP4D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1CF240-64F8-E862-4963-5513E20733D4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66574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9F5AEFA-C9EE-741C-2C33-A1A063348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0" r="67535" b="56467"/>
          <a:stretch/>
        </p:blipFill>
        <p:spPr>
          <a:xfrm>
            <a:off x="3918720" y="3997374"/>
            <a:ext cx="3094902" cy="232177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BE2E2-767B-6E5D-FF07-389140771AD0}"/>
              </a:ext>
            </a:extLst>
          </p:cNvPr>
          <p:cNvSpPr txBox="1"/>
          <p:nvPr/>
        </p:nvSpPr>
        <p:spPr>
          <a:xfrm>
            <a:off x="361950" y="590550"/>
            <a:ext cx="6048086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Why</a:t>
            </a:r>
            <a:r>
              <a:rPr lang="it-IT" sz="2400" b="1" baseline="30000" dirty="0"/>
              <a:t> 12</a:t>
            </a:r>
            <a:r>
              <a:rPr lang="it-IT" sz="2400" b="1" dirty="0"/>
              <a:t>C </a:t>
            </a:r>
            <a:r>
              <a:rPr lang="it-IT" sz="2400" b="1" dirty="0" err="1"/>
              <a:t>ions</a:t>
            </a:r>
            <a:r>
              <a:rPr lang="it-IT" sz="2400" b="1" dirty="0"/>
              <a:t> therapy for </a:t>
            </a:r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cancer</a:t>
            </a:r>
            <a:r>
              <a:rPr lang="it-IT" sz="2400" b="1" dirty="0"/>
              <a:t> ?</a:t>
            </a:r>
            <a:endParaRPr lang="en-GB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04E4EB-5266-B1FE-2F80-75C55CD962CC}"/>
              </a:ext>
            </a:extLst>
          </p:cNvPr>
          <p:cNvSpPr txBox="1"/>
          <p:nvPr/>
        </p:nvSpPr>
        <p:spPr>
          <a:xfrm>
            <a:off x="25271" y="1951672"/>
            <a:ext cx="309200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Inoperable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Metastatic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Radioresistant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B1CC88-0D7A-AD45-500B-D4531E94FADD}"/>
              </a:ext>
            </a:extLst>
          </p:cNvPr>
          <p:cNvSpPr txBox="1"/>
          <p:nvPr/>
        </p:nvSpPr>
        <p:spPr>
          <a:xfrm>
            <a:off x="6202" y="1297807"/>
            <a:ext cx="3111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u="sng" dirty="0"/>
              <a:t>Non-Small Cell Lung Cancer </a:t>
            </a:r>
          </a:p>
          <a:p>
            <a:r>
              <a:rPr lang="en-GB" i="1" u="sng" dirty="0"/>
              <a:t>(NSCLC):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4F0C36-BA33-A4A6-832B-DDE25C1D76DF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53D771-E359-D5F7-31B6-A52EB2AA652A}"/>
              </a:ext>
            </a:extLst>
          </p:cNvPr>
          <p:cNvSpPr txBox="1"/>
          <p:nvPr/>
        </p:nvSpPr>
        <p:spPr>
          <a:xfrm>
            <a:off x="-27251" y="2911286"/>
            <a:ext cx="330671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</a:rPr>
              <a:t>Effective</a:t>
            </a:r>
            <a:r>
              <a:rPr lang="it-IT" sz="2000" dirty="0">
                <a:solidFill>
                  <a:srgbClr val="FF0000"/>
                </a:solidFill>
              </a:rPr>
              <a:t> and precise </a:t>
            </a:r>
            <a:r>
              <a:rPr lang="it-IT" sz="2000" dirty="0" err="1">
                <a:solidFill>
                  <a:srgbClr val="FF0000"/>
                </a:solidFill>
              </a:rPr>
              <a:t>radiotherapy</a:t>
            </a:r>
            <a:r>
              <a:rPr lang="it-IT" sz="2000" dirty="0">
                <a:solidFill>
                  <a:srgbClr val="FF0000"/>
                </a:solidFill>
              </a:rPr>
              <a:t> treatment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CA65200-E70D-B771-5D30-3D4463D21506}"/>
              </a:ext>
            </a:extLst>
          </p:cNvPr>
          <p:cNvSpPr txBox="1"/>
          <p:nvPr/>
        </p:nvSpPr>
        <p:spPr>
          <a:xfrm>
            <a:off x="281102" y="6390511"/>
            <a:ext cx="23483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Chen et al. Radiation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Oncology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2019</a:t>
            </a:r>
            <a:endParaRPr lang="en-GB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46F2F56-FA1B-F221-EB0F-32E7FEE4B609}"/>
              </a:ext>
            </a:extLst>
          </p:cNvPr>
          <p:cNvSpPr txBox="1"/>
          <p:nvPr/>
        </p:nvSpPr>
        <p:spPr>
          <a:xfrm>
            <a:off x="8461150" y="3123100"/>
            <a:ext cx="2226573" cy="251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Bradley et al., Lancet Oncol., 2015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0660272-FE26-C7F3-97C8-349D85FE4D5C}"/>
              </a:ext>
            </a:extLst>
          </p:cNvPr>
          <p:cNvSpPr txBox="1"/>
          <p:nvPr/>
        </p:nvSpPr>
        <p:spPr>
          <a:xfrm>
            <a:off x="8373807" y="1630899"/>
            <a:ext cx="3838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“74 </a:t>
            </a:r>
            <a:r>
              <a:rPr lang="en-GB" i="1" dirty="0" err="1"/>
              <a:t>Gy</a:t>
            </a:r>
            <a:r>
              <a:rPr lang="en-GB" i="1" dirty="0"/>
              <a:t> radiation was not better than 60 </a:t>
            </a:r>
            <a:r>
              <a:rPr lang="en-GB" i="1" dirty="0" err="1"/>
              <a:t>Gy</a:t>
            </a:r>
            <a:r>
              <a:rPr lang="en-GB" i="1" dirty="0"/>
              <a:t>, and might be potentially </a:t>
            </a:r>
            <a:r>
              <a:rPr lang="en-GB" b="1" i="1" dirty="0"/>
              <a:t>harmful</a:t>
            </a:r>
            <a:r>
              <a:rPr lang="en-GB" i="1" dirty="0"/>
              <a:t>. </a:t>
            </a:r>
            <a:r>
              <a:rPr lang="en-GB" b="1" i="1" dirty="0"/>
              <a:t>Treatment-related deaths </a:t>
            </a:r>
            <a:r>
              <a:rPr lang="en-GB" i="1" dirty="0"/>
              <a:t>were more common in the </a:t>
            </a:r>
            <a:r>
              <a:rPr lang="en-GB" b="1" i="1" dirty="0"/>
              <a:t>high-dose group</a:t>
            </a:r>
            <a:r>
              <a:rPr lang="en-GB" i="1" dirty="0"/>
              <a:t>”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2E0EAC6-5048-BC73-1677-4AA68095C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33" r="67535" b="5147"/>
          <a:stretch/>
        </p:blipFill>
        <p:spPr>
          <a:xfrm>
            <a:off x="804678" y="3997374"/>
            <a:ext cx="3091807" cy="2321776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4C465BDE-2504-7B23-8EE5-9FA06E0F0C64}"/>
              </a:ext>
            </a:extLst>
          </p:cNvPr>
          <p:cNvGrpSpPr/>
          <p:nvPr/>
        </p:nvGrpSpPr>
        <p:grpSpPr>
          <a:xfrm>
            <a:off x="3117271" y="1279692"/>
            <a:ext cx="5250980" cy="2684610"/>
            <a:chOff x="4255594" y="1414821"/>
            <a:chExt cx="4540693" cy="2366878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DD3ACAC6-83D3-3529-4937-53F84336B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509"/>
            <a:stretch/>
          </p:blipFill>
          <p:spPr>
            <a:xfrm>
              <a:off x="4255594" y="1414821"/>
              <a:ext cx="4540693" cy="2170745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28F062C8-7A0C-2BC6-A125-0E926B7D6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9958" y="3543574"/>
              <a:ext cx="933450" cy="238125"/>
            </a:xfrm>
            <a:prstGeom prst="rect">
              <a:avLst/>
            </a:prstGeom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5BBA50-4E95-C791-A1AB-F0064D525D6C}"/>
              </a:ext>
            </a:extLst>
          </p:cNvPr>
          <p:cNvSpPr txBox="1"/>
          <p:nvPr/>
        </p:nvSpPr>
        <p:spPr>
          <a:xfrm>
            <a:off x="1839242" y="4018694"/>
            <a:ext cx="137621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b="1" dirty="0" err="1">
                <a:solidFill>
                  <a:schemeClr val="bg1"/>
                </a:solidFill>
              </a:rPr>
              <a:t>Photon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4018138-AA18-8122-CD1C-03B169AFC9F7}"/>
              </a:ext>
            </a:extLst>
          </p:cNvPr>
          <p:cNvSpPr txBox="1"/>
          <p:nvPr/>
        </p:nvSpPr>
        <p:spPr>
          <a:xfrm>
            <a:off x="4930398" y="4059296"/>
            <a:ext cx="137621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b="1" dirty="0">
                <a:solidFill>
                  <a:schemeClr val="bg1"/>
                </a:solidFill>
              </a:rPr>
              <a:t>Carbon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A39174-391D-DD20-78E0-C5DD0F220D00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  <p:grpSp>
        <p:nvGrpSpPr>
          <p:cNvPr id="7" name="Gruppieren 25">
            <a:extLst>
              <a:ext uri="{FF2B5EF4-FFF2-40B4-BE49-F238E27FC236}">
                <a16:creationId xmlns:a16="http://schemas.microsoft.com/office/drawing/2014/main" id="{E3889B7F-2B3E-8227-73F8-25623CDCF6F8}"/>
              </a:ext>
            </a:extLst>
          </p:cNvPr>
          <p:cNvGrpSpPr/>
          <p:nvPr/>
        </p:nvGrpSpPr>
        <p:grpSpPr>
          <a:xfrm>
            <a:off x="7223261" y="3807396"/>
            <a:ext cx="3838799" cy="2784199"/>
            <a:chOff x="1233126" y="1029282"/>
            <a:chExt cx="3744000" cy="2418972"/>
          </a:xfrm>
        </p:grpSpPr>
        <p:pic>
          <p:nvPicPr>
            <p:cNvPr id="8" name="Grafik 20">
              <a:extLst>
                <a:ext uri="{FF2B5EF4-FFF2-40B4-BE49-F238E27FC236}">
                  <a16:creationId xmlns:a16="http://schemas.microsoft.com/office/drawing/2014/main" id="{0BB9550C-1544-C753-8746-7D40D780D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3126" y="1029282"/>
              <a:ext cx="3744000" cy="2418972"/>
            </a:xfrm>
            <a:prstGeom prst="rect">
              <a:avLst/>
            </a:prstGeom>
          </p:spPr>
        </p:pic>
        <p:grpSp>
          <p:nvGrpSpPr>
            <p:cNvPr id="12" name="Gruppieren 17">
              <a:extLst>
                <a:ext uri="{FF2B5EF4-FFF2-40B4-BE49-F238E27FC236}">
                  <a16:creationId xmlns:a16="http://schemas.microsoft.com/office/drawing/2014/main" id="{EE972AD2-756D-8D1B-F5E5-12289945F411}"/>
                </a:ext>
              </a:extLst>
            </p:cNvPr>
            <p:cNvGrpSpPr/>
            <p:nvPr/>
          </p:nvGrpSpPr>
          <p:grpSpPr>
            <a:xfrm>
              <a:off x="1623892" y="1374083"/>
              <a:ext cx="3244011" cy="1675261"/>
              <a:chOff x="1623892" y="1374083"/>
              <a:chExt cx="3244011" cy="1675261"/>
            </a:xfrm>
          </p:grpSpPr>
          <p:grpSp>
            <p:nvGrpSpPr>
              <p:cNvPr id="13" name="Gruppieren 60">
                <a:extLst>
                  <a:ext uri="{FF2B5EF4-FFF2-40B4-BE49-F238E27FC236}">
                    <a16:creationId xmlns:a16="http://schemas.microsoft.com/office/drawing/2014/main" id="{DF516BD5-30ED-F9F9-5D8C-AFD826668808}"/>
                  </a:ext>
                </a:extLst>
              </p:cNvPr>
              <p:cNvGrpSpPr/>
              <p:nvPr/>
            </p:nvGrpSpPr>
            <p:grpSpPr>
              <a:xfrm>
                <a:off x="1623892" y="2869344"/>
                <a:ext cx="3244011" cy="180000"/>
                <a:chOff x="3593306" y="3524061"/>
                <a:chExt cx="3032996" cy="408516"/>
              </a:xfrm>
            </p:grpSpPr>
            <p:sp>
              <p:nvSpPr>
                <p:cNvPr id="17" name="Rechteck 61">
                  <a:extLst>
                    <a:ext uri="{FF2B5EF4-FFF2-40B4-BE49-F238E27FC236}">
                      <a16:creationId xmlns:a16="http://schemas.microsoft.com/office/drawing/2014/main" id="{A7F69867-B9B5-AC10-3400-3FC39A1B8148}"/>
                    </a:ext>
                  </a:extLst>
                </p:cNvPr>
                <p:cNvSpPr/>
                <p:nvPr/>
              </p:nvSpPr>
              <p:spPr>
                <a:xfrm>
                  <a:off x="3593306" y="3524061"/>
                  <a:ext cx="3032996" cy="396350"/>
                </a:xfrm>
                <a:prstGeom prst="rect">
                  <a:avLst/>
                </a:prstGeom>
                <a:solidFill>
                  <a:srgbClr val="36CD18">
                    <a:alpha val="60784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1200" dirty="0"/>
                    <a:t>	normal tissue</a:t>
                  </a:r>
                </a:p>
              </p:txBody>
            </p:sp>
            <p:sp>
              <p:nvSpPr>
                <p:cNvPr id="19" name="Oval 7">
                  <a:extLst>
                    <a:ext uri="{FF2B5EF4-FFF2-40B4-BE49-F238E27FC236}">
                      <a16:creationId xmlns:a16="http://schemas.microsoft.com/office/drawing/2014/main" id="{0E02A0FE-A97F-564D-7D69-1069F5B5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2411" y="3524061"/>
                  <a:ext cx="631202" cy="408516"/>
                </a:xfrm>
                <a:prstGeom prst="rect">
                  <a:avLst/>
                </a:prstGeom>
                <a:solidFill>
                  <a:srgbClr val="FF0000">
                    <a:alpha val="59999"/>
                  </a:srgbClr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GB" sz="1200" dirty="0">
                      <a:solidFill>
                        <a:srgbClr val="000000"/>
                      </a:solidFill>
                      <a:latin typeface="Arial" pitchFamily="34" charset="0"/>
                    </a:rPr>
                    <a:t>target</a:t>
                  </a:r>
                </a:p>
              </p:txBody>
            </p:sp>
          </p:grpSp>
          <p:sp>
            <p:nvSpPr>
              <p:cNvPr id="15" name="Textfeld 66">
                <a:extLst>
                  <a:ext uri="{FF2B5EF4-FFF2-40B4-BE49-F238E27FC236}">
                    <a16:creationId xmlns:a16="http://schemas.microsoft.com/office/drawing/2014/main" id="{44549F88-4422-9C67-D95D-493D0C1DE0CF}"/>
                  </a:ext>
                </a:extLst>
              </p:cNvPr>
              <p:cNvSpPr txBox="1"/>
              <p:nvPr/>
            </p:nvSpPr>
            <p:spPr>
              <a:xfrm>
                <a:off x="3881865" y="1374083"/>
                <a:ext cx="865943" cy="4462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200" baseline="30000" dirty="0">
                    <a:solidFill>
                      <a:srgbClr val="C30000"/>
                    </a:solidFill>
                  </a:rPr>
                  <a:t>12</a:t>
                </a:r>
                <a:r>
                  <a:rPr lang="en-US" sz="1200" dirty="0">
                    <a:solidFill>
                      <a:srgbClr val="C30000"/>
                    </a:solidFill>
                  </a:rPr>
                  <a:t>C</a:t>
                </a:r>
                <a:r>
                  <a:rPr lang="en-US" sz="1200" baseline="30000" dirty="0">
                    <a:solidFill>
                      <a:srgbClr val="C30000"/>
                    </a:solidFill>
                  </a:rPr>
                  <a:t>6+</a:t>
                </a:r>
              </a:p>
              <a:p>
                <a:pPr algn="l"/>
                <a:r>
                  <a:rPr lang="en-US" sz="1100" dirty="0">
                    <a:solidFill>
                      <a:srgbClr val="C30000"/>
                    </a:solidFill>
                  </a:rPr>
                  <a:t>300 MeV/u</a:t>
                </a:r>
                <a:endParaRPr lang="en-US" sz="1200" dirty="0">
                  <a:solidFill>
                    <a:srgbClr val="C30000"/>
                  </a:solidFill>
                </a:endParaRPr>
              </a:p>
            </p:txBody>
          </p:sp>
        </p:grpSp>
      </p:grpSp>
      <p:sp>
        <p:nvSpPr>
          <p:cNvPr id="20" name="Textfeld 67">
            <a:extLst>
              <a:ext uri="{FF2B5EF4-FFF2-40B4-BE49-F238E27FC236}">
                <a16:creationId xmlns:a16="http://schemas.microsoft.com/office/drawing/2014/main" id="{9783B9B6-F0CD-46E9-C35D-1892F59A7D9C}"/>
              </a:ext>
            </a:extLst>
          </p:cNvPr>
          <p:cNvSpPr txBox="1"/>
          <p:nvPr/>
        </p:nvSpPr>
        <p:spPr>
          <a:xfrm>
            <a:off x="7667870" y="4629099"/>
            <a:ext cx="729687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rgbClr val="5E9DD6"/>
                </a:solidFill>
              </a:rPr>
              <a:t>photons</a:t>
            </a:r>
          </a:p>
          <a:p>
            <a:pPr algn="l"/>
            <a:r>
              <a:rPr lang="en-US" sz="1200" dirty="0">
                <a:solidFill>
                  <a:srgbClr val="5E9DD6"/>
                </a:solidFill>
              </a:rPr>
              <a:t>20 MV</a:t>
            </a:r>
          </a:p>
        </p:txBody>
      </p:sp>
    </p:spTree>
    <p:extLst>
      <p:ext uri="{BB962C8B-B14F-4D97-AF65-F5344CB8AC3E}">
        <p14:creationId xmlns:p14="http://schemas.microsoft.com/office/powerpoint/2010/main" val="31831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3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C91227C-918D-DF8D-AE87-DFA705EC0039}"/>
              </a:ext>
            </a:extLst>
          </p:cNvPr>
          <p:cNvSpPr txBox="1"/>
          <p:nvPr/>
        </p:nvSpPr>
        <p:spPr>
          <a:xfrm>
            <a:off x="6020077" y="4360089"/>
            <a:ext cx="5909164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sz="2400" b="1" dirty="0">
                <a:solidFill>
                  <a:srgbClr val="FF0000"/>
                </a:solidFill>
              </a:rPr>
              <a:t>Investigate the radio-</a:t>
            </a:r>
            <a:r>
              <a:rPr lang="it-IT" sz="2400" b="1" dirty="0" err="1">
                <a:solidFill>
                  <a:srgbClr val="FF0000"/>
                </a:solidFill>
              </a:rPr>
              <a:t>biological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effect</a:t>
            </a:r>
            <a:r>
              <a:rPr lang="it-IT" sz="2400" b="1" dirty="0">
                <a:solidFill>
                  <a:srgbClr val="FF0000"/>
                </a:solidFill>
              </a:rPr>
              <a:t> on </a:t>
            </a:r>
            <a:r>
              <a:rPr lang="it-IT" sz="2400" b="1" dirty="0" err="1">
                <a:solidFill>
                  <a:srgbClr val="FF0000"/>
                </a:solidFill>
              </a:rPr>
              <a:t>normal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tissue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cells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it-IT" sz="2400" b="1" dirty="0">
              <a:solidFill>
                <a:srgbClr val="FF0000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it-IT" sz="2400" b="1" dirty="0">
                <a:solidFill>
                  <a:srgbClr val="FF0000"/>
                </a:solidFill>
              </a:rPr>
              <a:t>Investigate and compare the clinical impact </a:t>
            </a:r>
            <a:r>
              <a:rPr lang="it-IT" sz="2400" b="1" dirty="0" err="1">
                <a:solidFill>
                  <a:srgbClr val="FF0000"/>
                </a:solidFill>
              </a:rPr>
              <a:t>through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dosimetric</a:t>
            </a:r>
            <a:r>
              <a:rPr lang="it-IT" sz="2400" b="1" dirty="0">
                <a:solidFill>
                  <a:srgbClr val="FF0000"/>
                </a:solidFill>
              </a:rPr>
              <a:t> studies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A3B1E2-65AC-0482-0130-669B90861B00}"/>
              </a:ext>
            </a:extLst>
          </p:cNvPr>
          <p:cNvSpPr txBox="1"/>
          <p:nvPr/>
        </p:nvSpPr>
        <p:spPr>
          <a:xfrm>
            <a:off x="71743" y="2637404"/>
            <a:ext cx="798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Range and motion related uncertainties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INTERPLAY effect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Lung tissue heterogeneities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FF0000"/>
                </a:solidFill>
              </a:rPr>
              <a:t>LUNG MODULATION effect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FD953E0E-BF7F-B2CD-7A91-12A5E350B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3" r="55163"/>
          <a:stretch/>
        </p:blipFill>
        <p:spPr>
          <a:xfrm>
            <a:off x="2880240" y="3434972"/>
            <a:ext cx="2518036" cy="295284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523EFFBC-39F6-A431-875E-944EC0E9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86"/>
          <a:stretch/>
        </p:blipFill>
        <p:spPr>
          <a:xfrm>
            <a:off x="371024" y="3434972"/>
            <a:ext cx="2518034" cy="295284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236ABD2-2418-8A74-4037-294FFA3229BF}"/>
              </a:ext>
            </a:extLst>
          </p:cNvPr>
          <p:cNvSpPr txBox="1"/>
          <p:nvPr/>
        </p:nvSpPr>
        <p:spPr>
          <a:xfrm>
            <a:off x="410441" y="6387812"/>
            <a:ext cx="26425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T. Steinsberger et al., </a:t>
            </a:r>
            <a:r>
              <a:rPr lang="en-GB" sz="1000" b="0" i="1" u="none" strike="noStrike" baseline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Physica</a:t>
            </a:r>
            <a:r>
              <a:rPr lang="en-GB" sz="10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Medica 2021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795AE7-09DF-9443-E42B-68E01E26718F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F4F641-887D-550F-9E27-AF065F578463}"/>
              </a:ext>
            </a:extLst>
          </p:cNvPr>
          <p:cNvSpPr txBox="1"/>
          <p:nvPr/>
        </p:nvSpPr>
        <p:spPr>
          <a:xfrm>
            <a:off x="361950" y="590550"/>
            <a:ext cx="608503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Why</a:t>
            </a:r>
            <a:r>
              <a:rPr lang="it-IT" sz="2400" b="1" baseline="30000" dirty="0"/>
              <a:t> 12</a:t>
            </a:r>
            <a:r>
              <a:rPr lang="it-IT" sz="2400" b="1" dirty="0"/>
              <a:t>C </a:t>
            </a:r>
            <a:r>
              <a:rPr lang="it-IT" sz="2400" b="1" dirty="0" err="1"/>
              <a:t>ions</a:t>
            </a:r>
            <a:r>
              <a:rPr lang="it-IT" sz="2400" b="1" dirty="0"/>
              <a:t> therapy for </a:t>
            </a:r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cancer</a:t>
            </a:r>
            <a:r>
              <a:rPr lang="it-IT" sz="2400" b="1" dirty="0"/>
              <a:t> ?</a:t>
            </a:r>
            <a:endParaRPr lang="en-GB" sz="2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9DEAE1E-3E77-FE48-8613-41E70D39E665}"/>
              </a:ext>
            </a:extLst>
          </p:cNvPr>
          <p:cNvSpPr txBox="1"/>
          <p:nvPr/>
        </p:nvSpPr>
        <p:spPr>
          <a:xfrm>
            <a:off x="104003" y="1642809"/>
            <a:ext cx="3958293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Lower </a:t>
            </a:r>
            <a:r>
              <a:rPr lang="it-IT" dirty="0" err="1"/>
              <a:t>integral</a:t>
            </a:r>
            <a:r>
              <a:rPr lang="it-IT" dirty="0"/>
              <a:t>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sharp</a:t>
            </a:r>
            <a:r>
              <a:rPr lang="it-IT" dirty="0"/>
              <a:t> dose </a:t>
            </a:r>
            <a:r>
              <a:rPr lang="it-IT" dirty="0" err="1"/>
              <a:t>gradients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effectiveness</a:t>
            </a:r>
            <a:r>
              <a:rPr lang="it-IT" dirty="0"/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FDE1981-C89A-EA18-4305-5356D1C8418F}"/>
              </a:ext>
            </a:extLst>
          </p:cNvPr>
          <p:cNvSpPr txBox="1"/>
          <p:nvPr/>
        </p:nvSpPr>
        <p:spPr>
          <a:xfrm>
            <a:off x="104003" y="1298875"/>
            <a:ext cx="1673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u="sng" baseline="30000" dirty="0"/>
              <a:t>12</a:t>
            </a:r>
            <a:r>
              <a:rPr lang="en-GB" i="1" u="sng" dirty="0"/>
              <a:t>C Therapy :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3E5C55BF-6A6D-A274-5C1B-6AADA1A2B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19" y="1461030"/>
            <a:ext cx="4261154" cy="26686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689999-8CD3-F33A-997A-A1C2E78E38E0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1805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BE2E2-767B-6E5D-FF07-389140771AD0}"/>
              </a:ext>
            </a:extLst>
          </p:cNvPr>
          <p:cNvSpPr txBox="1"/>
          <p:nvPr/>
        </p:nvSpPr>
        <p:spPr>
          <a:xfrm>
            <a:off x="361949" y="590550"/>
            <a:ext cx="877129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/>
              <a:t>Motion </a:t>
            </a:r>
            <a:r>
              <a:rPr lang="it-IT" sz="2400" b="1" dirty="0" err="1"/>
              <a:t>related</a:t>
            </a:r>
            <a:r>
              <a:rPr lang="it-IT" sz="2400" b="1" dirty="0"/>
              <a:t> </a:t>
            </a:r>
            <a:r>
              <a:rPr lang="it-IT" sz="2400" b="1" dirty="0" err="1"/>
              <a:t>uncertainties</a:t>
            </a:r>
            <a:r>
              <a:rPr lang="it-IT" sz="2400" b="1" dirty="0"/>
              <a:t> – </a:t>
            </a:r>
            <a:r>
              <a:rPr lang="it-IT" sz="2400" b="1" dirty="0" err="1"/>
              <a:t>Interplay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3F699F-89BE-E042-29BF-020E743B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47" y="1955353"/>
            <a:ext cx="2326950" cy="221264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FE2FCF-FE86-2CBA-568F-F15584265901}"/>
              </a:ext>
            </a:extLst>
          </p:cNvPr>
          <p:cNvSpPr txBox="1"/>
          <p:nvPr/>
        </p:nvSpPr>
        <p:spPr>
          <a:xfrm rot="10800000" flipH="1" flipV="1">
            <a:off x="690093" y="1584534"/>
            <a:ext cx="298622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/>
              <a:t>Active </a:t>
            </a:r>
            <a:r>
              <a:rPr lang="it-IT" i="1" u="sng" dirty="0" err="1"/>
              <a:t>scanned</a:t>
            </a:r>
            <a:r>
              <a:rPr lang="it-IT" i="1" u="sng" dirty="0"/>
              <a:t> </a:t>
            </a:r>
            <a:r>
              <a:rPr lang="it-IT" i="1" u="sng" dirty="0" err="1"/>
              <a:t>beam</a:t>
            </a:r>
            <a:r>
              <a:rPr lang="it-IT" i="1" u="sng" dirty="0"/>
              <a:t> </a:t>
            </a:r>
            <a:endParaRPr lang="en-GB" i="1" u="sng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7102CA-1C13-D79E-7940-5F3DDF389519}"/>
              </a:ext>
            </a:extLst>
          </p:cNvPr>
          <p:cNvSpPr txBox="1"/>
          <p:nvPr/>
        </p:nvSpPr>
        <p:spPr>
          <a:xfrm rot="10800000" flipH="1" flipV="1">
            <a:off x="5357153" y="1586020"/>
            <a:ext cx="1616719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/>
              <a:t>Target </a:t>
            </a:r>
            <a:r>
              <a:rPr lang="it-IT" i="1" u="sng" dirty="0" err="1"/>
              <a:t>motion</a:t>
            </a:r>
            <a:endParaRPr lang="en-GB" i="1" u="sng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BCB1FE3-23FA-A265-9E1A-221A3DCC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1" y="1982701"/>
            <a:ext cx="3998678" cy="2093459"/>
          </a:xfrm>
          <a:prstGeom prst="rect">
            <a:avLst/>
          </a:prstGeom>
        </p:spPr>
      </p:pic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5AD9E91-D403-4D91-43FF-F53B6C18E70E}"/>
              </a:ext>
            </a:extLst>
          </p:cNvPr>
          <p:cNvSpPr/>
          <p:nvPr/>
        </p:nvSpPr>
        <p:spPr>
          <a:xfrm>
            <a:off x="7424135" y="2831411"/>
            <a:ext cx="978408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Croce 19">
            <a:extLst>
              <a:ext uri="{FF2B5EF4-FFF2-40B4-BE49-F238E27FC236}">
                <a16:creationId xmlns:a16="http://schemas.microsoft.com/office/drawing/2014/main" id="{E962FA2B-5C17-1200-048F-4273FE0B9343}"/>
              </a:ext>
            </a:extLst>
          </p:cNvPr>
          <p:cNvSpPr/>
          <p:nvPr/>
        </p:nvSpPr>
        <p:spPr>
          <a:xfrm>
            <a:off x="4411412" y="2855518"/>
            <a:ext cx="473614" cy="460525"/>
          </a:xfrm>
          <a:prstGeom prst="plus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23E5F98-51F5-0552-29DE-9D8937571839}"/>
              </a:ext>
            </a:extLst>
          </p:cNvPr>
          <p:cNvSpPr txBox="1"/>
          <p:nvPr/>
        </p:nvSpPr>
        <p:spPr>
          <a:xfrm>
            <a:off x="5412461" y="3989828"/>
            <a:ext cx="1607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u="none" strike="noStrike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ACRF Image X Institute 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A1829A-04FC-0B0D-9DB0-750B2201EBB5}"/>
              </a:ext>
            </a:extLst>
          </p:cNvPr>
          <p:cNvSpPr txBox="1"/>
          <p:nvPr/>
        </p:nvSpPr>
        <p:spPr>
          <a:xfrm>
            <a:off x="154528" y="3590807"/>
            <a:ext cx="19423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B. Marchand et al., EPAC 2000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122EB0E-6E23-EE29-E74E-544F103132EB}"/>
              </a:ext>
            </a:extLst>
          </p:cNvPr>
          <p:cNvSpPr txBox="1"/>
          <p:nvPr/>
        </p:nvSpPr>
        <p:spPr>
          <a:xfrm rot="10800000" flipH="1" flipV="1">
            <a:off x="8515680" y="1584534"/>
            <a:ext cx="345998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i="1" u="sng" dirty="0" err="1"/>
              <a:t>Interplay</a:t>
            </a:r>
            <a:r>
              <a:rPr lang="it-IT" i="1" u="sng" dirty="0"/>
              <a:t> </a:t>
            </a:r>
            <a:r>
              <a:rPr lang="it-IT" i="1" u="sng" dirty="0" err="1"/>
              <a:t>effect</a:t>
            </a:r>
            <a:endParaRPr lang="en-GB" i="1" u="sng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E4E5F76-0336-641F-9448-5FC7BD0E3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2" t="27222" r="30101" b="30847"/>
          <a:stretch/>
        </p:blipFill>
        <p:spPr>
          <a:xfrm>
            <a:off x="8515680" y="2061891"/>
            <a:ext cx="3429105" cy="25083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B8C9F9-6EA0-992C-22F0-114998F8D331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A895F5-FBFA-045A-1956-CA7B62FBC804}"/>
              </a:ext>
            </a:extLst>
          </p:cNvPr>
          <p:cNvSpPr txBox="1"/>
          <p:nvPr/>
        </p:nvSpPr>
        <p:spPr>
          <a:xfrm>
            <a:off x="90857" y="4253000"/>
            <a:ext cx="8897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i="1" u="sng" dirty="0"/>
              <a:t>4D dose </a:t>
            </a:r>
            <a:r>
              <a:rPr lang="it-IT" i="1" u="sng" dirty="0" err="1"/>
              <a:t>calculation</a:t>
            </a:r>
            <a:endParaRPr lang="it-IT" i="1" u="sng" dirty="0"/>
          </a:p>
          <a:p>
            <a:pPr algn="l"/>
            <a:endParaRPr lang="it-IT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the 4DCT and the optimized 3D plan, a 4D plan is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each beam spot a motion state is assigned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4D dose calculation: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Only </a:t>
            </a:r>
            <a:r>
              <a:rPr lang="en-GB" dirty="0" err="1"/>
              <a:t>tumor</a:t>
            </a:r>
            <a:r>
              <a:rPr lang="en-GB" dirty="0"/>
              <a:t> motion is considered (</a:t>
            </a:r>
            <a:r>
              <a:rPr lang="en-GB" i="1" dirty="0" err="1"/>
              <a:t>perfectrescan</a:t>
            </a:r>
            <a:r>
              <a:rPr lang="en-GB" dirty="0"/>
              <a:t> plan, interplay neglected)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err="1"/>
              <a:t>Tumor</a:t>
            </a:r>
            <a:r>
              <a:rPr lang="en-GB" dirty="0"/>
              <a:t> and beam motion considered (interplay plan)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2E905-0109-F087-E717-7246800B8B1C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1029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860D568-40E1-57DE-6720-67ADC8CCB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8"/>
          <a:stretch/>
        </p:blipFill>
        <p:spPr>
          <a:xfrm>
            <a:off x="22516" y="2096515"/>
            <a:ext cx="5063686" cy="393175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BE2E2-767B-6E5D-FF07-389140771AD0}"/>
              </a:ext>
            </a:extLst>
          </p:cNvPr>
          <p:cNvSpPr txBox="1"/>
          <p:nvPr/>
        </p:nvSpPr>
        <p:spPr>
          <a:xfrm>
            <a:off x="361949" y="590550"/>
            <a:ext cx="929802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heterogeneities</a:t>
            </a:r>
            <a:r>
              <a:rPr lang="it-IT" sz="2400" b="1" dirty="0"/>
              <a:t> – </a:t>
            </a:r>
            <a:r>
              <a:rPr lang="it-IT" sz="2400" b="1" dirty="0" err="1"/>
              <a:t>Modulation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cap="all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D3B7056-C983-609E-4F10-0A7A45BE03FC}"/>
              </a:ext>
            </a:extLst>
          </p:cNvPr>
          <p:cNvSpPr txBox="1"/>
          <p:nvPr/>
        </p:nvSpPr>
        <p:spPr>
          <a:xfrm>
            <a:off x="4316600" y="4731332"/>
            <a:ext cx="119570" cy="21235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sz="1200" dirty="0"/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F4B042F9-262C-C9A0-B832-2D076854D46F}"/>
              </a:ext>
            </a:extLst>
          </p:cNvPr>
          <p:cNvSpPr txBox="1"/>
          <p:nvPr/>
        </p:nvSpPr>
        <p:spPr>
          <a:xfrm>
            <a:off x="9415234" y="2336767"/>
            <a:ext cx="13003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i="1" u="sng" dirty="0"/>
              <a:t>Clinical CT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FB97A8C6-25CE-1006-92AA-2A40E8D34DD6}"/>
              </a:ext>
            </a:extLst>
          </p:cNvPr>
          <p:cNvSpPr txBox="1"/>
          <p:nvPr/>
        </p:nvSpPr>
        <p:spPr>
          <a:xfrm>
            <a:off x="5933255" y="1395927"/>
            <a:ext cx="2544948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i="1" u="sng" dirty="0"/>
              <a:t>Micro-CT image of a porcine lung sample</a:t>
            </a:r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F955475A-89BC-1821-96F4-34056B76700D}"/>
              </a:ext>
            </a:extLst>
          </p:cNvPr>
          <p:cNvSpPr/>
          <p:nvPr/>
        </p:nvSpPr>
        <p:spPr>
          <a:xfrm>
            <a:off x="8407133" y="3520304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3F80FE-D822-1577-D67E-3FBDC085B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603" y="2070887"/>
            <a:ext cx="1883298" cy="3321084"/>
          </a:xfrm>
          <a:prstGeom prst="rect">
            <a:avLst/>
          </a:prstGeom>
        </p:spPr>
      </p:pic>
      <p:sp>
        <p:nvSpPr>
          <p:cNvPr id="12" name="TextBox 24">
            <a:extLst>
              <a:ext uri="{FF2B5EF4-FFF2-40B4-BE49-F238E27FC236}">
                <a16:creationId xmlns:a16="http://schemas.microsoft.com/office/drawing/2014/main" id="{CC16DF5C-B0A0-1BE2-B416-A4DEA24F84DC}"/>
              </a:ext>
            </a:extLst>
          </p:cNvPr>
          <p:cNvSpPr txBox="1"/>
          <p:nvPr/>
        </p:nvSpPr>
        <p:spPr>
          <a:xfrm>
            <a:off x="6171161" y="5433923"/>
            <a:ext cx="2392001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b="1" dirty="0"/>
              <a:t>Resolution </a:t>
            </a:r>
            <a:r>
              <a:rPr lang="en-GB" dirty="0"/>
              <a:t>~</a:t>
            </a:r>
            <a:r>
              <a:rPr lang="en-US" b="1" dirty="0"/>
              <a:t> 10 </a:t>
            </a:r>
            <a:r>
              <a:rPr lang="en-US" b="1" dirty="0" err="1"/>
              <a:t>μm</a:t>
            </a:r>
            <a:endParaRPr lang="en-US" b="1" dirty="0"/>
          </a:p>
        </p:txBody>
      </p:sp>
      <p:pic>
        <p:nvPicPr>
          <p:cNvPr id="17" name="Picture 5" descr="Screen Shot 2021-10-05 at 10.55.34 AM.png">
            <a:extLst>
              <a:ext uri="{FF2B5EF4-FFF2-40B4-BE49-F238E27FC236}">
                <a16:creationId xmlns:a16="http://schemas.microsoft.com/office/drawing/2014/main" id="{CA304C23-CDC3-6112-281F-76993C1CE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99" y="2749585"/>
            <a:ext cx="2068430" cy="2026071"/>
          </a:xfrm>
          <a:prstGeom prst="rect">
            <a:avLst/>
          </a:prstGeom>
        </p:spPr>
      </p:pic>
      <p:sp>
        <p:nvSpPr>
          <p:cNvPr id="20" name="TextBox 24">
            <a:extLst>
              <a:ext uri="{FF2B5EF4-FFF2-40B4-BE49-F238E27FC236}">
                <a16:creationId xmlns:a16="http://schemas.microsoft.com/office/drawing/2014/main" id="{4E7AB7C0-62AD-E802-A856-E85ECF548582}"/>
              </a:ext>
            </a:extLst>
          </p:cNvPr>
          <p:cNvSpPr txBox="1"/>
          <p:nvPr/>
        </p:nvSpPr>
        <p:spPr>
          <a:xfrm>
            <a:off x="9130899" y="4820206"/>
            <a:ext cx="2050561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b="1" dirty="0"/>
              <a:t>Resolution </a:t>
            </a:r>
            <a:r>
              <a:rPr lang="en-GB" dirty="0"/>
              <a:t>~</a:t>
            </a:r>
            <a:r>
              <a:rPr lang="en-US" b="1" dirty="0"/>
              <a:t> mm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7D4CBA7-1A0C-FBD2-CCF3-5A3788B564FA}"/>
              </a:ext>
            </a:extLst>
          </p:cNvPr>
          <p:cNvSpPr txBox="1"/>
          <p:nvPr/>
        </p:nvSpPr>
        <p:spPr>
          <a:xfrm>
            <a:off x="2536140" y="1774017"/>
            <a:ext cx="1915549" cy="33855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600" i="1" dirty="0" err="1"/>
              <a:t>Diameter</a:t>
            </a:r>
            <a:r>
              <a:rPr lang="it-IT" sz="1600" i="1" dirty="0"/>
              <a:t>= 1.80 cm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D8CFB09-7C88-E1B3-3624-57CC1C924FFF}"/>
              </a:ext>
            </a:extLst>
          </p:cNvPr>
          <p:cNvSpPr txBox="1"/>
          <p:nvPr/>
        </p:nvSpPr>
        <p:spPr>
          <a:xfrm>
            <a:off x="4041491" y="5567214"/>
            <a:ext cx="1938935" cy="33855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600" i="1" dirty="0" err="1"/>
              <a:t>Diameter</a:t>
            </a:r>
            <a:r>
              <a:rPr lang="it-IT" sz="1600" i="1" dirty="0"/>
              <a:t> = 0.4 mm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D2FCA73-20F2-1C2A-A57C-A9E01EFEBF58}"/>
              </a:ext>
            </a:extLst>
          </p:cNvPr>
          <p:cNvSpPr/>
          <p:nvPr/>
        </p:nvSpPr>
        <p:spPr>
          <a:xfrm>
            <a:off x="8605473" y="5285380"/>
            <a:ext cx="3341277" cy="98051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Not </a:t>
            </a:r>
            <a:r>
              <a:rPr lang="it-IT" dirty="0" err="1">
                <a:solidFill>
                  <a:srgbClr val="FF0000"/>
                </a:solidFill>
              </a:rPr>
              <a:t>included</a:t>
            </a:r>
            <a:r>
              <a:rPr lang="it-IT" dirty="0">
                <a:solidFill>
                  <a:srgbClr val="FF0000"/>
                </a:solidFill>
              </a:rPr>
              <a:t> in treatment plans </a:t>
            </a:r>
            <a:r>
              <a:rPr lang="it-IT" dirty="0" err="1">
                <a:solidFill>
                  <a:srgbClr val="FF0000"/>
                </a:solidFill>
              </a:rPr>
              <a:t>optimization</a:t>
            </a:r>
            <a:r>
              <a:rPr lang="it-IT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E8F8EF-2086-1CE6-8975-5CC6DB061D0D}"/>
              </a:ext>
            </a:extLst>
          </p:cNvPr>
          <p:cNvSpPr txBox="1"/>
          <p:nvPr/>
        </p:nvSpPr>
        <p:spPr>
          <a:xfrm>
            <a:off x="199446" y="6207393"/>
            <a:ext cx="25437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Larsson-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Collerfelrt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A., Ph.D. thesis 2007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F9DD87-FA56-2F2E-1C05-59D4957312E5}"/>
              </a:ext>
            </a:extLst>
          </p:cNvPr>
          <p:cNvSpPr txBox="1"/>
          <p:nvPr/>
        </p:nvSpPr>
        <p:spPr>
          <a:xfrm>
            <a:off x="6271268" y="5800749"/>
            <a:ext cx="22212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J. Burg </a:t>
            </a:r>
            <a:r>
              <a:rPr lang="en-GB" sz="1000" b="0" i="1" u="none" strike="noStrike" baseline="0" dirty="0">
                <a:solidFill>
                  <a:schemeClr val="bg1">
                    <a:lumMod val="50000"/>
                  </a:schemeClr>
                </a:solidFill>
              </a:rPr>
              <a:t>et al Phys. Med. Biol. 2021</a:t>
            </a:r>
            <a:endParaRPr lang="en-GB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62B13B-C32D-8C6D-81D5-8E9C5DCAA859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F5124B-FA9F-439D-4BC9-E79C9F6EE5B9}"/>
              </a:ext>
            </a:extLst>
          </p:cNvPr>
          <p:cNvSpPr txBox="1"/>
          <p:nvPr/>
        </p:nvSpPr>
        <p:spPr>
          <a:xfrm>
            <a:off x="1451181" y="1774017"/>
            <a:ext cx="112900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/>
              <a:t>Trachea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8D784C-C70A-8F05-9144-CADF301E3C8B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027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5" grpId="0" animBg="1"/>
      <p:bldP spid="12" grpId="0"/>
      <p:bldP spid="20" grpId="0"/>
      <p:bldP spid="14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682227B7-3757-A331-4219-0F3EA3C1C612}"/>
              </a:ext>
            </a:extLst>
          </p:cNvPr>
          <p:cNvGrpSpPr/>
          <p:nvPr/>
        </p:nvGrpSpPr>
        <p:grpSpPr>
          <a:xfrm>
            <a:off x="8033198" y="3515368"/>
            <a:ext cx="3906833" cy="2917151"/>
            <a:chOff x="6215154" y="942376"/>
            <a:chExt cx="2261616" cy="1801078"/>
          </a:xfrm>
        </p:grpSpPr>
        <p:pic>
          <p:nvPicPr>
            <p:cNvPr id="12" name="Picture 14" descr="12C_E140_mod.pdf">
              <a:extLst>
                <a:ext uri="{FF2B5EF4-FFF2-40B4-BE49-F238E27FC236}">
                  <a16:creationId xmlns:a16="http://schemas.microsoft.com/office/drawing/2014/main" id="{2D7B1D4C-43CD-7E8C-9A07-8521F752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154" y="1244600"/>
              <a:ext cx="2261616" cy="1498854"/>
            </a:xfrm>
            <a:prstGeom prst="rect">
              <a:avLst/>
            </a:prstGeom>
          </p:spPr>
        </p:pic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1ED7BCB3-3BE8-83C5-915A-67B07835EC6C}"/>
                </a:ext>
              </a:extLst>
            </p:cNvPr>
            <p:cNvSpPr txBox="1"/>
            <p:nvPr/>
          </p:nvSpPr>
          <p:spPr>
            <a:xfrm>
              <a:off x="6479675" y="942376"/>
              <a:ext cx="1847098" cy="22802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b="1" dirty="0"/>
                <a:t>Broadened Bragg curve</a:t>
              </a:r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1CB2832C-2FAF-E40E-B418-1D10A4D6FF36}"/>
              </a:ext>
            </a:extLst>
          </p:cNvPr>
          <p:cNvSpPr txBox="1"/>
          <p:nvPr/>
        </p:nvSpPr>
        <p:spPr>
          <a:xfrm>
            <a:off x="1005824" y="2252078"/>
            <a:ext cx="11598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baseline="30000" dirty="0"/>
              <a:t>12</a:t>
            </a:r>
            <a:r>
              <a:rPr lang="en-US" b="1" dirty="0"/>
              <a:t>C ions</a:t>
            </a: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932F9436-20AE-2546-CED9-FE714C61498A}"/>
              </a:ext>
            </a:extLst>
          </p:cNvPr>
          <p:cNvGrpSpPr/>
          <p:nvPr/>
        </p:nvGrpSpPr>
        <p:grpSpPr>
          <a:xfrm>
            <a:off x="4052146" y="3518754"/>
            <a:ext cx="3918969" cy="2803129"/>
            <a:chOff x="3380126" y="1606528"/>
            <a:chExt cx="2597317" cy="1809080"/>
          </a:xfrm>
        </p:grpSpPr>
        <p:grpSp>
          <p:nvGrpSpPr>
            <p:cNvPr id="20" name="Group 29">
              <a:extLst>
                <a:ext uri="{FF2B5EF4-FFF2-40B4-BE49-F238E27FC236}">
                  <a16:creationId xmlns:a16="http://schemas.microsoft.com/office/drawing/2014/main" id="{EF48CC62-73A6-D055-723E-F09F162A25D3}"/>
                </a:ext>
              </a:extLst>
            </p:cNvPr>
            <p:cNvGrpSpPr/>
            <p:nvPr/>
          </p:nvGrpSpPr>
          <p:grpSpPr>
            <a:xfrm>
              <a:off x="3380126" y="1606528"/>
              <a:ext cx="2597317" cy="1809080"/>
              <a:chOff x="3427592" y="934374"/>
              <a:chExt cx="2597317" cy="1809080"/>
            </a:xfrm>
          </p:grpSpPr>
          <p:pic>
            <p:nvPicPr>
              <p:cNvPr id="26" name="Picture 15" descr="modulation_function.pdf">
                <a:extLst>
                  <a:ext uri="{FF2B5EF4-FFF2-40B4-BE49-F238E27FC236}">
                    <a16:creationId xmlns:a16="http://schemas.microsoft.com/office/drawing/2014/main" id="{DA0C634A-7CC9-1160-93B0-F14130268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7592" y="1244600"/>
                <a:ext cx="2261616" cy="1498854"/>
              </a:xfrm>
              <a:prstGeom prst="rect">
                <a:avLst/>
              </a:prstGeom>
            </p:spPr>
          </p:pic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873CBBC7-6513-5755-6E9B-4ADDFC7ACB06}"/>
                  </a:ext>
                </a:extLst>
              </p:cNvPr>
              <p:cNvSpPr txBox="1"/>
              <p:nvPr/>
            </p:nvSpPr>
            <p:spPr>
              <a:xfrm>
                <a:off x="3539427" y="934374"/>
                <a:ext cx="2485482" cy="2250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b="1" dirty="0"/>
                  <a:t>Gaussian modulation function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7CB76B-E0A6-FB70-3EF5-CBB936858ABE}"/>
                </a:ext>
              </a:extLst>
            </p:cNvPr>
            <p:cNvCxnSpPr/>
            <p:nvPr/>
          </p:nvCxnSpPr>
          <p:spPr>
            <a:xfrm>
              <a:off x="4673600" y="2026118"/>
              <a:ext cx="0" cy="111822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3">
              <a:extLst>
                <a:ext uri="{FF2B5EF4-FFF2-40B4-BE49-F238E27FC236}">
                  <a16:creationId xmlns:a16="http://schemas.microsoft.com/office/drawing/2014/main" id="{C0987E29-046C-6E31-9592-986586BBC728}"/>
                </a:ext>
              </a:extLst>
            </p:cNvPr>
            <p:cNvCxnSpPr/>
            <p:nvPr/>
          </p:nvCxnSpPr>
          <p:spPr>
            <a:xfrm>
              <a:off x="4673600" y="2632808"/>
              <a:ext cx="2835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0">
              <a:extLst>
                <a:ext uri="{FF2B5EF4-FFF2-40B4-BE49-F238E27FC236}">
                  <a16:creationId xmlns:a16="http://schemas.microsoft.com/office/drawing/2014/main" id="{891BA5AC-291E-FF43-53F7-3B2FFBA7D37F}"/>
                </a:ext>
              </a:extLst>
            </p:cNvPr>
            <p:cNvSpPr/>
            <p:nvPr/>
          </p:nvSpPr>
          <p:spPr>
            <a:xfrm>
              <a:off x="4693486" y="2408869"/>
              <a:ext cx="193111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σ</a:t>
              </a:r>
              <a:endParaRPr lang="en-US" i="1" dirty="0"/>
            </a:p>
          </p:txBody>
        </p:sp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E4D1D07-72AA-D50F-BC7F-AE3EE49EC9C5}"/>
                </a:ext>
              </a:extLst>
            </p:cNvPr>
            <p:cNvSpPr/>
            <p:nvPr/>
          </p:nvSpPr>
          <p:spPr>
            <a:xfrm>
              <a:off x="4514321" y="2779471"/>
              <a:ext cx="148223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endParaRPr lang="en-US" i="1" dirty="0"/>
            </a:p>
          </p:txBody>
        </p:sp>
      </p:grp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9E1481DD-9CEB-1FB8-3A21-2F9777653932}"/>
              </a:ext>
            </a:extLst>
          </p:cNvPr>
          <p:cNvCxnSpPr>
            <a:cxnSpLocks/>
          </p:cNvCxnSpPr>
          <p:nvPr/>
        </p:nvCxnSpPr>
        <p:spPr>
          <a:xfrm>
            <a:off x="2211558" y="2437742"/>
            <a:ext cx="1922111" cy="12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1">
            <a:extLst>
              <a:ext uri="{FF2B5EF4-FFF2-40B4-BE49-F238E27FC236}">
                <a16:creationId xmlns:a16="http://schemas.microsoft.com/office/drawing/2014/main" id="{C0021368-3B90-F2B7-D799-2EFB94DD669D}"/>
              </a:ext>
            </a:extLst>
          </p:cNvPr>
          <p:cNvCxnSpPr>
            <a:cxnSpLocks/>
          </p:cNvCxnSpPr>
          <p:nvPr/>
        </p:nvCxnSpPr>
        <p:spPr>
          <a:xfrm>
            <a:off x="8560919" y="2460100"/>
            <a:ext cx="2114410" cy="9669"/>
          </a:xfrm>
          <a:prstGeom prst="straightConnector1">
            <a:avLst/>
          </a:prstGeom>
          <a:ln>
            <a:solidFill>
              <a:srgbClr val="C00B2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47">
            <a:extLst>
              <a:ext uri="{FF2B5EF4-FFF2-40B4-BE49-F238E27FC236}">
                <a16:creationId xmlns:a16="http://schemas.microsoft.com/office/drawing/2014/main" id="{FEFAA16F-E001-50A0-9574-1BCD4DA4F87B}"/>
              </a:ext>
            </a:extLst>
          </p:cNvPr>
          <p:cNvSpPr/>
          <p:nvPr/>
        </p:nvSpPr>
        <p:spPr>
          <a:xfrm>
            <a:off x="2909238" y="1972012"/>
            <a:ext cx="86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D(z)</a:t>
            </a: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ED447ED9-DFF7-EFEE-C9A2-022CD1E639A5}"/>
              </a:ext>
            </a:extLst>
          </p:cNvPr>
          <p:cNvSpPr/>
          <p:nvPr/>
        </p:nvSpPr>
        <p:spPr>
          <a:xfrm>
            <a:off x="8980248" y="1980266"/>
            <a:ext cx="1274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D</a:t>
            </a:r>
            <a:r>
              <a:rPr lang="en-US" i="1" baseline="-25000" dirty="0" err="1"/>
              <a:t>mod</a:t>
            </a:r>
            <a:r>
              <a:rPr lang="en-US" i="1" baseline="-25000" dirty="0"/>
              <a:t> </a:t>
            </a:r>
            <a:r>
              <a:rPr lang="en-US" i="1" dirty="0"/>
              <a:t>(z)</a:t>
            </a:r>
          </a:p>
        </p:txBody>
      </p:sp>
      <p:grpSp>
        <p:nvGrpSpPr>
          <p:cNvPr id="39" name="Group 57">
            <a:extLst>
              <a:ext uri="{FF2B5EF4-FFF2-40B4-BE49-F238E27FC236}">
                <a16:creationId xmlns:a16="http://schemas.microsoft.com/office/drawing/2014/main" id="{858FA767-9662-0F5E-E9B0-873653DDE922}"/>
              </a:ext>
            </a:extLst>
          </p:cNvPr>
          <p:cNvGrpSpPr/>
          <p:nvPr/>
        </p:nvGrpSpPr>
        <p:grpSpPr>
          <a:xfrm>
            <a:off x="349554" y="3493635"/>
            <a:ext cx="3489844" cy="2716568"/>
            <a:chOff x="327473" y="1577329"/>
            <a:chExt cx="2419813" cy="1803900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22B52299-CA18-1001-7AEF-9D3112CD492E}"/>
                </a:ext>
              </a:extLst>
            </p:cNvPr>
            <p:cNvSpPr txBox="1"/>
            <p:nvPr/>
          </p:nvSpPr>
          <p:spPr>
            <a:xfrm>
              <a:off x="900188" y="1577329"/>
              <a:ext cx="1847098" cy="22950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b="1" dirty="0"/>
                <a:t>Pristine Bragg curve</a:t>
              </a:r>
            </a:p>
          </p:txBody>
        </p:sp>
        <p:pic>
          <p:nvPicPr>
            <p:cNvPr id="41" name="Picture 56" descr="12C_E140_unmod_black.pdf">
              <a:extLst>
                <a:ext uri="{FF2B5EF4-FFF2-40B4-BE49-F238E27FC236}">
                  <a16:creationId xmlns:a16="http://schemas.microsoft.com/office/drawing/2014/main" id="{61A3ED34-B6BE-51C0-F37A-D8B0881F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73" y="1882375"/>
              <a:ext cx="2261616" cy="1498854"/>
            </a:xfrm>
            <a:prstGeom prst="rect">
              <a:avLst/>
            </a:prstGeom>
          </p:spPr>
        </p:pic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id="{C4A43B4E-2515-E8EA-AE7C-44409C9CCF61}"/>
                </a:ext>
              </a:extLst>
            </p:cNvPr>
            <p:cNvSpPr/>
            <p:nvPr/>
          </p:nvSpPr>
          <p:spPr>
            <a:xfrm>
              <a:off x="1540350" y="2081693"/>
              <a:ext cx="380417" cy="2295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D(z)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33113F9-C7F2-0C99-0AE2-853C8C67397F}"/>
              </a:ext>
            </a:extLst>
          </p:cNvPr>
          <p:cNvSpPr/>
          <p:nvPr/>
        </p:nvSpPr>
        <p:spPr>
          <a:xfrm>
            <a:off x="2715158" y="4561563"/>
            <a:ext cx="166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CBF5B"/>
                </a:solidFill>
              </a:rPr>
              <a:t>⊛</a:t>
            </a:r>
            <a:endParaRPr lang="en-US" sz="3000" b="1" dirty="0">
              <a:solidFill>
                <a:srgbClr val="FCBF5B"/>
              </a:solidFill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DB5E65DA-0119-5C30-CF8F-95B08C728CCA}"/>
              </a:ext>
            </a:extLst>
          </p:cNvPr>
          <p:cNvSpPr/>
          <p:nvPr/>
        </p:nvSpPr>
        <p:spPr>
          <a:xfrm>
            <a:off x="8677394" y="4712277"/>
            <a:ext cx="1274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D</a:t>
            </a:r>
            <a:r>
              <a:rPr lang="en-US" i="1" baseline="-25000" dirty="0" err="1"/>
              <a:t>mod</a:t>
            </a:r>
            <a:r>
              <a:rPr lang="en-US" i="1" baseline="-25000" dirty="0"/>
              <a:t> </a:t>
            </a:r>
            <a:r>
              <a:rPr lang="en-US" i="1" dirty="0"/>
              <a:t>(z)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65386C4-36D6-CDFD-4450-0711F0BA4B24}"/>
              </a:ext>
            </a:extLst>
          </p:cNvPr>
          <p:cNvSpPr/>
          <p:nvPr/>
        </p:nvSpPr>
        <p:spPr>
          <a:xfrm>
            <a:off x="7387698" y="4723262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59E63-AD4B-B028-3C0C-F8E63037E5CB}"/>
              </a:ext>
            </a:extLst>
          </p:cNvPr>
          <p:cNvSpPr txBox="1"/>
          <p:nvPr/>
        </p:nvSpPr>
        <p:spPr>
          <a:xfrm>
            <a:off x="2477492" y="1176237"/>
            <a:ext cx="6425002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sz="1600" b="1" dirty="0" err="1"/>
              <a:t>Voxelised</a:t>
            </a:r>
            <a:r>
              <a:rPr lang="it-IT" sz="1600" b="1" dirty="0"/>
              <a:t> </a:t>
            </a:r>
            <a:r>
              <a:rPr lang="it-IT" sz="1600" b="1" dirty="0" err="1"/>
              <a:t>geometry</a:t>
            </a:r>
            <a:r>
              <a:rPr lang="it-IT" sz="1600" b="1" dirty="0"/>
              <a:t> </a:t>
            </a:r>
          </a:p>
          <a:p>
            <a:pPr algn="ctr"/>
            <a:r>
              <a:rPr lang="it-IT" sz="1600" b="1" dirty="0"/>
              <a:t>(sub-mm </a:t>
            </a:r>
            <a:r>
              <a:rPr lang="it-IT" sz="1600" b="1" dirty="0" err="1"/>
              <a:t>voxels</a:t>
            </a:r>
            <a:r>
              <a:rPr lang="it-IT" sz="1600" b="1" dirty="0"/>
              <a:t> </a:t>
            </a:r>
            <a:r>
              <a:rPr lang="it-IT" sz="1600" b="1" dirty="0" err="1"/>
              <a:t>randomly</a:t>
            </a:r>
            <a:r>
              <a:rPr lang="it-IT" sz="1600" b="1" dirty="0"/>
              <a:t> </a:t>
            </a:r>
            <a:r>
              <a:rPr lang="it-IT" sz="1600" b="1" dirty="0" err="1"/>
              <a:t>assigned</a:t>
            </a:r>
            <a:r>
              <a:rPr lang="it-IT" sz="1600" b="1" dirty="0"/>
              <a:t> to air/</a:t>
            </a:r>
            <a:r>
              <a:rPr lang="it-IT" sz="1600" b="1" dirty="0" err="1"/>
              <a:t>lung</a:t>
            </a:r>
            <a:r>
              <a:rPr lang="it-IT" sz="1600" b="1" dirty="0"/>
              <a:t> </a:t>
            </a:r>
            <a:r>
              <a:rPr lang="it-IT" sz="1600" b="1" dirty="0" err="1"/>
              <a:t>tissue</a:t>
            </a:r>
            <a:r>
              <a:rPr lang="it-IT" sz="1600" b="1" dirty="0"/>
              <a:t>)</a:t>
            </a:r>
            <a:endParaRPr lang="en-GB" sz="16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47AEF05-CBB8-C362-B7E5-F0B02222E8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33" b="15122"/>
          <a:stretch/>
        </p:blipFill>
        <p:spPr>
          <a:xfrm>
            <a:off x="4660479" y="1773651"/>
            <a:ext cx="2221891" cy="172686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43057E-FE29-5B2F-6D7A-7541789B9E91}"/>
              </a:ext>
            </a:extLst>
          </p:cNvPr>
          <p:cNvSpPr txBox="1"/>
          <p:nvPr/>
        </p:nvSpPr>
        <p:spPr>
          <a:xfrm>
            <a:off x="6891364" y="2217985"/>
            <a:ext cx="178603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dirty="0" err="1"/>
              <a:t>Pore</a:t>
            </a:r>
            <a:r>
              <a:rPr lang="it-IT" dirty="0"/>
              <a:t> size = d</a:t>
            </a:r>
            <a:endParaRPr lang="en-GB" dirty="0"/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34FECA7A-93EA-4C3B-7C4D-AA44147778CD}"/>
              </a:ext>
            </a:extLst>
          </p:cNvPr>
          <p:cNvSpPr txBox="1"/>
          <p:nvPr/>
        </p:nvSpPr>
        <p:spPr>
          <a:xfrm>
            <a:off x="96334" y="6128245"/>
            <a:ext cx="2384082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000" dirty="0" err="1">
                <a:solidFill>
                  <a:schemeClr val="bg1">
                    <a:lumMod val="50000"/>
                  </a:schemeClr>
                </a:solidFill>
              </a:rPr>
              <a:t>Ringbaek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000" i="1" dirty="0">
                <a:solidFill>
                  <a:schemeClr val="bg1">
                    <a:lumMod val="50000"/>
                  </a:schemeClr>
                </a:solidFill>
              </a:rPr>
              <a:t>et al.</a:t>
            </a:r>
            <a:r>
              <a:rPr lang="nb-NO" sz="1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k-SK" sz="1000" i="1" dirty="0">
                <a:solidFill>
                  <a:schemeClr val="bg1">
                    <a:lumMod val="50000"/>
                  </a:schemeClr>
                </a:solidFill>
              </a:rPr>
              <a:t>Phys. Med. Biol. </a:t>
            </a:r>
            <a:r>
              <a:rPr lang="sk-SK" sz="10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k-SK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5A5A97-65E1-0E41-4C76-EA57B57D9C84}"/>
              </a:ext>
            </a:extLst>
          </p:cNvPr>
          <p:cNvSpPr txBox="1"/>
          <p:nvPr/>
        </p:nvSpPr>
        <p:spPr>
          <a:xfrm>
            <a:off x="361949" y="590550"/>
            <a:ext cx="929802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heterogeneities</a:t>
            </a:r>
            <a:r>
              <a:rPr lang="it-IT" sz="2400" b="1" dirty="0"/>
              <a:t> – </a:t>
            </a:r>
            <a:r>
              <a:rPr lang="it-IT" sz="2400" b="1" dirty="0" err="1"/>
              <a:t>Modulation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cap="all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B4DA7C7-B028-9D55-19C0-189D63C08193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i="1" u="sng" dirty="0"/>
              <a:t>Mathematical model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D5B617-F686-D33A-FE1B-695E0B7ADF49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AA3E530-0ED0-C2D9-1C39-B94AEE0CA25F}"/>
              </a:ext>
            </a:extLst>
          </p:cNvPr>
          <p:cNvCxnSpPr>
            <a:cxnSpLocks/>
          </p:cNvCxnSpPr>
          <p:nvPr/>
        </p:nvCxnSpPr>
        <p:spPr>
          <a:xfrm flipH="1">
            <a:off x="9934808" y="4168899"/>
            <a:ext cx="17040" cy="613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6EAD0EC-74B3-D24D-165C-60238A2571F9}"/>
              </a:ext>
            </a:extLst>
          </p:cNvPr>
          <p:cNvCxnSpPr>
            <a:cxnSpLocks/>
          </p:cNvCxnSpPr>
          <p:nvPr/>
        </p:nvCxnSpPr>
        <p:spPr>
          <a:xfrm>
            <a:off x="10230106" y="5684978"/>
            <a:ext cx="445223" cy="4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8073C-A7C1-580B-C8D2-34D5FE263DF2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5231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932F9436-20AE-2546-CED9-FE714C61498A}"/>
              </a:ext>
            </a:extLst>
          </p:cNvPr>
          <p:cNvGrpSpPr/>
          <p:nvPr/>
        </p:nvGrpSpPr>
        <p:grpSpPr>
          <a:xfrm>
            <a:off x="232820" y="1700720"/>
            <a:ext cx="3666120" cy="2157021"/>
            <a:chOff x="3380126" y="1916754"/>
            <a:chExt cx="2261616" cy="1498854"/>
          </a:xfrm>
        </p:grpSpPr>
        <p:pic>
          <p:nvPicPr>
            <p:cNvPr id="26" name="Picture 15" descr="modulation_function.pdf">
              <a:extLst>
                <a:ext uri="{FF2B5EF4-FFF2-40B4-BE49-F238E27FC236}">
                  <a16:creationId xmlns:a16="http://schemas.microsoft.com/office/drawing/2014/main" id="{DA0C634A-7CC9-1160-93B0-F1413026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26" y="1916754"/>
              <a:ext cx="2261616" cy="1498854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7CB76B-E0A6-FB70-3EF5-CBB936858ABE}"/>
                </a:ext>
              </a:extLst>
            </p:cNvPr>
            <p:cNvCxnSpPr/>
            <p:nvPr/>
          </p:nvCxnSpPr>
          <p:spPr>
            <a:xfrm>
              <a:off x="4673600" y="2026118"/>
              <a:ext cx="0" cy="111822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3">
              <a:extLst>
                <a:ext uri="{FF2B5EF4-FFF2-40B4-BE49-F238E27FC236}">
                  <a16:creationId xmlns:a16="http://schemas.microsoft.com/office/drawing/2014/main" id="{C0987E29-046C-6E31-9592-986586BBC728}"/>
                </a:ext>
              </a:extLst>
            </p:cNvPr>
            <p:cNvCxnSpPr/>
            <p:nvPr/>
          </p:nvCxnSpPr>
          <p:spPr>
            <a:xfrm>
              <a:off x="4673600" y="2632808"/>
              <a:ext cx="2835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40">
              <a:extLst>
                <a:ext uri="{FF2B5EF4-FFF2-40B4-BE49-F238E27FC236}">
                  <a16:creationId xmlns:a16="http://schemas.microsoft.com/office/drawing/2014/main" id="{891BA5AC-291E-FF43-53F7-3B2FFBA7D37F}"/>
                </a:ext>
              </a:extLst>
            </p:cNvPr>
            <p:cNvSpPr/>
            <p:nvPr/>
          </p:nvSpPr>
          <p:spPr>
            <a:xfrm>
              <a:off x="4677954" y="2331869"/>
              <a:ext cx="193111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σ</a:t>
              </a:r>
              <a:endParaRPr lang="en-US" i="1" dirty="0"/>
            </a:p>
          </p:txBody>
        </p:sp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E4D1D07-72AA-D50F-BC7F-AE3EE49EC9C5}"/>
                </a:ext>
              </a:extLst>
            </p:cNvPr>
            <p:cNvSpPr/>
            <p:nvPr/>
          </p:nvSpPr>
          <p:spPr>
            <a:xfrm>
              <a:off x="4514321" y="2779471"/>
              <a:ext cx="148223" cy="22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endParaRPr lang="en-US" i="1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11FE2C-2F6C-9013-DE7F-4EA985E2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259" y="4016941"/>
            <a:ext cx="12174604" cy="2601549"/>
          </a:xfrm>
          <a:noFill/>
          <a:ln w="25400">
            <a:noFill/>
          </a:ln>
        </p:spPr>
        <p:txBody>
          <a:bodyPr/>
          <a:lstStyle/>
          <a:p>
            <a:pPr marL="457188" lvl="1" indent="0">
              <a:buClrTx/>
              <a:buNone/>
            </a:pPr>
            <a:r>
              <a:rPr lang="en-US" sz="1800" i="1" u="sng" dirty="0">
                <a:latin typeface="+mn-lt"/>
              </a:rPr>
              <a:t>Lung modulation in TRiP98: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Convolve in each voxel the Gaussian kernel to the pristine Bragg curve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For biological doses, convolve the Gaussian kernel with the dose-averaged  </a:t>
            </a:r>
            <a:r>
              <a:rPr lang="en-US" sz="1800" i="1" dirty="0">
                <a:solidFill>
                  <a:srgbClr val="000000"/>
                </a:solidFill>
              </a:rPr>
              <a:t>α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i="1" dirty="0">
                <a:solidFill>
                  <a:srgbClr val="000000"/>
                </a:solidFill>
              </a:rPr>
              <a:t>β</a:t>
            </a:r>
            <a:r>
              <a:rPr lang="en-US" sz="1800" dirty="0">
                <a:solidFill>
                  <a:srgbClr val="000000"/>
                </a:solidFill>
              </a:rPr>
              <a:t> and LET distributions of the unperturbed beam (</a:t>
            </a:r>
            <a:r>
              <a:rPr lang="en-US" sz="1800" dirty="0">
                <a:solidFill>
                  <a:schemeClr val="tx1"/>
                </a:solidFill>
              </a:rPr>
              <a:t>computational demanding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188" lvl="1" indent="0">
              <a:buClrTx/>
              <a:buNone/>
            </a:pPr>
            <a:endParaRPr lang="en-US" sz="1800" i="1" u="sng" dirty="0">
              <a:latin typeface="+mn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Reproduce the dose degradation (dose calculation)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Optimize for the lung modulation effect (optimization + dose calculation)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Tx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690470B-71BE-719F-A947-B6C6597D8C90}"/>
              </a:ext>
            </a:extLst>
          </p:cNvPr>
          <p:cNvSpPr/>
          <p:nvPr/>
        </p:nvSpPr>
        <p:spPr>
          <a:xfrm>
            <a:off x="4187391" y="2066263"/>
            <a:ext cx="2660882" cy="11616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FDF099-7D42-5315-BF82-FEA4A42A3ACB}"/>
              </a:ext>
            </a:extLst>
          </p:cNvPr>
          <p:cNvSpPr txBox="1"/>
          <p:nvPr/>
        </p:nvSpPr>
        <p:spPr>
          <a:xfrm>
            <a:off x="4278203" y="1565113"/>
            <a:ext cx="2579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Modulation Power </a:t>
            </a:r>
            <a:endParaRPr lang="en-US" sz="2000" b="1" i="1" baseline="-25000" dirty="0">
              <a:latin typeface="+mn-lt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C8D56D-9BA7-7B4E-863A-1B7FA05564CA}"/>
              </a:ext>
            </a:extLst>
          </p:cNvPr>
          <p:cNvSpPr txBox="1"/>
          <p:nvPr/>
        </p:nvSpPr>
        <p:spPr>
          <a:xfrm>
            <a:off x="361949" y="590550"/>
            <a:ext cx="929802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heterogeneities</a:t>
            </a:r>
            <a:r>
              <a:rPr lang="it-IT" sz="2400" b="1" dirty="0"/>
              <a:t> – </a:t>
            </a:r>
            <a:r>
              <a:rPr lang="it-IT" sz="2400" b="1" dirty="0" err="1"/>
              <a:t>Modulation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cap="all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78CC3C7-C464-94AC-320F-25D7D2EF06EE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i="1" u="sng" dirty="0"/>
              <a:t>Mathematical model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F78602E-95A8-042C-3696-3D912B648398}"/>
              </a:ext>
            </a:extLst>
          </p:cNvPr>
          <p:cNvSpPr txBox="1"/>
          <p:nvPr/>
        </p:nvSpPr>
        <p:spPr>
          <a:xfrm>
            <a:off x="5676322" y="2452393"/>
            <a:ext cx="1280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[mmH</a:t>
            </a:r>
            <a:r>
              <a:rPr lang="it-IT" sz="1600" baseline="-25000" dirty="0"/>
              <a:t>2</a:t>
            </a:r>
            <a:r>
              <a:rPr lang="it-IT" sz="1600" dirty="0"/>
              <a:t>O]</a:t>
            </a:r>
            <a:endParaRPr lang="en-GB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2A087B-C145-0FBC-D96F-19AACC12E471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38A96B-7DD9-20A5-B7AD-5E6CFD50C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203" y="2211117"/>
            <a:ext cx="1428995" cy="9081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AEDBB5-A735-9795-ABC6-C0E537F958B5}"/>
              </a:ext>
            </a:extLst>
          </p:cNvPr>
          <p:cNvSpPr txBox="1"/>
          <p:nvPr/>
        </p:nvSpPr>
        <p:spPr>
          <a:xfrm>
            <a:off x="6490035" y="2027573"/>
            <a:ext cx="57019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Transfer the modulation effect to rougher structures (2mm CT voxels)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 Material-specific quantity  (Lung </a:t>
            </a:r>
            <a:r>
              <a:rPr lang="en-GB" sz="1800" b="0" i="0" dirty="0">
                <a:solidFill>
                  <a:srgbClr val="BDC1C6"/>
                </a:solidFill>
                <a:effectLst/>
                <a:latin typeface="+mn-lt"/>
              </a:rPr>
              <a:t> 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~ 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+mn-lt"/>
              </a:rPr>
              <a:t>208 </a:t>
            </a:r>
            <a:r>
              <a:rPr lang="el-GR" sz="1800" b="1" i="0" dirty="0">
                <a:solidFill>
                  <a:schemeClr val="tx1"/>
                </a:solidFill>
                <a:effectLst/>
                <a:latin typeface="+mn-lt"/>
              </a:rPr>
              <a:t>μ</a:t>
            </a:r>
            <a:r>
              <a:rPr lang="en-GB" sz="1800" b="1" i="0" dirty="0">
                <a:solidFill>
                  <a:schemeClr val="tx1"/>
                </a:solidFill>
                <a:effectLst/>
                <a:latin typeface="+mn-lt"/>
              </a:rPr>
              <a:t>m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+mn-lt"/>
              </a:rPr>
              <a:t>)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94FD4A-D930-26D4-9F06-2033997D8287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7669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2A03D5-A408-446D-1B2B-677C6F36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4" y="3491166"/>
            <a:ext cx="6505754" cy="27762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A471EE-52C8-D845-C723-790E08876180}"/>
              </a:ext>
            </a:extLst>
          </p:cNvPr>
          <p:cNvSpPr txBox="1"/>
          <p:nvPr/>
        </p:nvSpPr>
        <p:spPr>
          <a:xfrm>
            <a:off x="286844" y="6381880"/>
            <a:ext cx="22570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00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A. Paz et al., </a:t>
            </a:r>
            <a:r>
              <a:rPr lang="it-IT" sz="1000" i="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Medical</a:t>
            </a:r>
            <a:r>
              <a:rPr lang="it-IT" sz="100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000" i="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Physics</a:t>
            </a:r>
            <a:r>
              <a:rPr lang="it-IT" sz="100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, 2021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70A2CC-2653-A5CD-E033-594296757430}"/>
              </a:ext>
            </a:extLst>
          </p:cNvPr>
          <p:cNvSpPr txBox="1"/>
          <p:nvPr/>
        </p:nvSpPr>
        <p:spPr>
          <a:xfrm>
            <a:off x="10083" y="1694355"/>
            <a:ext cx="76191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cs typeface="Calibri" panose="020F0502020204030204" pitchFamily="34" charset="0"/>
              </a:rPr>
              <a:t>Broadening</a:t>
            </a:r>
            <a:r>
              <a:rPr lang="it-IT" dirty="0">
                <a:cs typeface="Calibri" panose="020F0502020204030204" pitchFamily="34" charset="0"/>
              </a:rPr>
              <a:t> of the </a:t>
            </a:r>
            <a:r>
              <a:rPr lang="it-IT" dirty="0" err="1">
                <a:cs typeface="Calibri" panose="020F0502020204030204" pitchFamily="34" charset="0"/>
              </a:rPr>
              <a:t>primary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baseline="30000" dirty="0">
                <a:cs typeface="Calibri" panose="020F0502020204030204" pitchFamily="34" charset="0"/>
              </a:rPr>
              <a:t>12</a:t>
            </a:r>
            <a:r>
              <a:rPr lang="it-IT" dirty="0">
                <a:cs typeface="Calibri" panose="020F0502020204030204" pitchFamily="34" charset="0"/>
              </a:rPr>
              <a:t>C </a:t>
            </a:r>
            <a:r>
              <a:rPr lang="it-IT" dirty="0" err="1">
                <a:cs typeface="Calibri" panose="020F0502020204030204" pitchFamily="34" charset="0"/>
              </a:rPr>
              <a:t>ions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spectra</a:t>
            </a:r>
            <a:endParaRPr lang="it-IT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cs typeface="Calibri" panose="020F0502020204030204" pitchFamily="34" charset="0"/>
              </a:rPr>
              <a:t>High-LET </a:t>
            </a:r>
            <a:r>
              <a:rPr lang="it-IT" sz="1800" dirty="0" err="1">
                <a:cs typeface="Calibri" panose="020F0502020204030204" pitchFamily="34" charset="0"/>
              </a:rPr>
              <a:t>particles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dirty="0" err="1">
                <a:cs typeface="Calibri" panose="020F0502020204030204" pitchFamily="34" charset="0"/>
              </a:rPr>
              <a:t>displaced</a:t>
            </a:r>
            <a:r>
              <a:rPr lang="it-IT" sz="1800" dirty="0">
                <a:cs typeface="Calibri" panose="020F0502020204030204" pitchFamily="34" charset="0"/>
              </a:rPr>
              <a:t> in </a:t>
            </a:r>
            <a:r>
              <a:rPr lang="it-IT" sz="1800" dirty="0" err="1">
                <a:cs typeface="Calibri" panose="020F0502020204030204" pitchFamily="34" charset="0"/>
              </a:rPr>
              <a:t>depth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dirty="0" err="1">
                <a:cs typeface="Calibri" panose="020F0502020204030204" pitchFamily="34" charset="0"/>
              </a:rPr>
              <a:t>entails</a:t>
            </a:r>
            <a:r>
              <a:rPr lang="it-IT" sz="1800" dirty="0">
                <a:cs typeface="Calibri" panose="020F0502020204030204" pitchFamily="34" charset="0"/>
              </a:rPr>
              <a:t> the shift in </a:t>
            </a:r>
            <a:r>
              <a:rPr lang="it-IT" sz="1800" dirty="0" err="1">
                <a:cs typeface="Calibri" panose="020F0502020204030204" pitchFamily="34" charset="0"/>
              </a:rPr>
              <a:t>depth</a:t>
            </a:r>
            <a:r>
              <a:rPr lang="it-IT" sz="1800" dirty="0">
                <a:cs typeface="Calibri" panose="020F0502020204030204" pitchFamily="34" charset="0"/>
              </a:rPr>
              <a:t> of the RBE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cs typeface="Calibri" panose="020F0502020204030204" pitchFamily="34" charset="0"/>
              </a:rPr>
              <a:t>Changes in the biological dose distribution (higher toxicity behind the target)</a:t>
            </a:r>
            <a:endParaRPr lang="it-IT" sz="1800" dirty="0">
              <a:cs typeface="Calibri" panose="020F0502020204030204" pitchFamily="34" charset="0"/>
            </a:endParaRPr>
          </a:p>
          <a:p>
            <a:endParaRPr lang="it-IT" b="1" dirty="0"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E30D655-8FF1-2513-BEC8-6CDCB9074547}"/>
              </a:ext>
            </a:extLst>
          </p:cNvPr>
          <p:cNvGrpSpPr/>
          <p:nvPr/>
        </p:nvGrpSpPr>
        <p:grpSpPr>
          <a:xfrm>
            <a:off x="6995701" y="3491166"/>
            <a:ext cx="4975274" cy="2621332"/>
            <a:chOff x="462487" y="1843418"/>
            <a:chExt cx="3329182" cy="1816830"/>
          </a:xfrm>
        </p:grpSpPr>
        <p:pic>
          <p:nvPicPr>
            <p:cNvPr id="11" name="Immagine 10" descr="Immagine che contiene diagramma, testo, linea, Piano&#10;&#10;Descrizione generata automaticamente">
              <a:extLst>
                <a:ext uri="{FF2B5EF4-FFF2-40B4-BE49-F238E27FC236}">
                  <a16:creationId xmlns:a16="http://schemas.microsoft.com/office/drawing/2014/main" id="{A8A89CEB-76C4-13B2-6828-C940F34DB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90" t="51328" r="50757" b="6201"/>
            <a:stretch/>
          </p:blipFill>
          <p:spPr>
            <a:xfrm>
              <a:off x="462487" y="1843418"/>
              <a:ext cx="3329182" cy="1816830"/>
            </a:xfrm>
            <a:prstGeom prst="rect">
              <a:avLst/>
            </a:prstGeom>
          </p:spPr>
        </p:pic>
        <p:pic>
          <p:nvPicPr>
            <p:cNvPr id="10" name="Immagine 9" descr="Immagine che contiene diagramma, testo, linea, Piano&#10;&#10;Descrizione generata automaticamente">
              <a:extLst>
                <a:ext uri="{FF2B5EF4-FFF2-40B4-BE49-F238E27FC236}">
                  <a16:creationId xmlns:a16="http://schemas.microsoft.com/office/drawing/2014/main" id="{1C620E41-F3B7-3E34-71AC-E14B6BB88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361" t="13193" r="52814" b="82321"/>
            <a:stretch/>
          </p:blipFill>
          <p:spPr>
            <a:xfrm>
              <a:off x="2548161" y="2074854"/>
              <a:ext cx="1042179" cy="390214"/>
            </a:xfrm>
            <a:prstGeom prst="rect">
              <a:avLst/>
            </a:prstGeom>
          </p:spPr>
        </p:pic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79F6238-346A-6B1E-B65A-E4450D41C2DE}"/>
              </a:ext>
            </a:extLst>
          </p:cNvPr>
          <p:cNvSpPr txBox="1"/>
          <p:nvPr/>
        </p:nvSpPr>
        <p:spPr>
          <a:xfrm>
            <a:off x="7237867" y="3937307"/>
            <a:ext cx="2094342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600" b="1" dirty="0"/>
              <a:t>Target </a:t>
            </a:r>
            <a:r>
              <a:rPr lang="it-IT" sz="1600" b="1" dirty="0" err="1"/>
              <a:t>distal</a:t>
            </a:r>
            <a:r>
              <a:rPr lang="it-IT" sz="1600" b="1" dirty="0"/>
              <a:t> </a:t>
            </a:r>
            <a:r>
              <a:rPr lang="it-IT" sz="1600" b="1" dirty="0" err="1"/>
              <a:t>edge</a:t>
            </a:r>
            <a:r>
              <a:rPr lang="it-IT" sz="1600" b="1" dirty="0"/>
              <a:t> </a:t>
            </a:r>
            <a:endParaRPr lang="en-GB" sz="1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4881F9-FEF1-13FB-6FE3-EE6E56D9A4AC}"/>
              </a:ext>
            </a:extLst>
          </p:cNvPr>
          <p:cNvSpPr txBox="1"/>
          <p:nvPr/>
        </p:nvSpPr>
        <p:spPr>
          <a:xfrm>
            <a:off x="361949" y="590550"/>
            <a:ext cx="929802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it-IT" sz="2400" b="1" dirty="0" err="1"/>
              <a:t>Lung</a:t>
            </a:r>
            <a:r>
              <a:rPr lang="it-IT" sz="2400" b="1" dirty="0"/>
              <a:t>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heterogeneities</a:t>
            </a:r>
            <a:r>
              <a:rPr lang="it-IT" sz="2400" b="1" dirty="0"/>
              <a:t> – </a:t>
            </a:r>
            <a:r>
              <a:rPr lang="it-IT" sz="2400" b="1" dirty="0" err="1"/>
              <a:t>Modulation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en-GB" sz="2400" b="1" cap="all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D30FF1-75AC-27DF-D5AF-225D0E1D92EC}"/>
              </a:ext>
            </a:extLst>
          </p:cNvPr>
          <p:cNvSpPr txBox="1"/>
          <p:nvPr/>
        </p:nvSpPr>
        <p:spPr>
          <a:xfrm>
            <a:off x="10082" y="1167149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i="1" u="sng" dirty="0"/>
              <a:t>Radiobiological effect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A9ED83-ACF3-07F0-163A-B276CB6F5FA0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261C922-6795-8DDF-629C-1355D8688C44}"/>
              </a:ext>
            </a:extLst>
          </p:cNvPr>
          <p:cNvSpPr/>
          <p:nvPr/>
        </p:nvSpPr>
        <p:spPr>
          <a:xfrm>
            <a:off x="7550968" y="2029191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6883B8-A6F6-70A8-5562-AA9E1E430DEF}"/>
              </a:ext>
            </a:extLst>
          </p:cNvPr>
          <p:cNvSpPr txBox="1"/>
          <p:nvPr/>
        </p:nvSpPr>
        <p:spPr>
          <a:xfrm>
            <a:off x="7984595" y="1773820"/>
            <a:ext cx="3853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radio-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survival 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EA408E-44A8-065B-8BE3-20FEFC27BA19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9755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5AD0F-B1BF-87C7-4A1D-A0331D5E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F983C7-2B10-BCE9-4B0C-CA94FB43A02C}"/>
              </a:ext>
            </a:extLst>
          </p:cNvPr>
          <p:cNvSpPr txBox="1"/>
          <p:nvPr/>
        </p:nvSpPr>
        <p:spPr>
          <a:xfrm>
            <a:off x="244438" y="5319137"/>
            <a:ext cx="11703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cs typeface="Calibri" panose="020F0502020204030204" pitchFamily="34" charset="0"/>
              </a:rPr>
              <a:t>Assess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differences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between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reference</a:t>
            </a:r>
            <a:r>
              <a:rPr lang="it-IT" dirty="0">
                <a:cs typeface="Calibri" panose="020F0502020204030204" pitchFamily="34" charset="0"/>
              </a:rPr>
              <a:t> and </a:t>
            </a:r>
            <a:r>
              <a:rPr lang="it-IT" dirty="0" err="1">
                <a:cs typeface="Calibri" panose="020F0502020204030204" pitchFamily="34" charset="0"/>
              </a:rPr>
              <a:t>degraded</a:t>
            </a:r>
            <a:r>
              <a:rPr lang="it-IT" dirty="0">
                <a:cs typeface="Calibri" panose="020F0502020204030204" pitchFamily="34" charset="0"/>
              </a:rPr>
              <a:t> plan </a:t>
            </a:r>
            <a:r>
              <a:rPr lang="it-IT" dirty="0" err="1">
                <a:cs typeface="Calibri" panose="020F0502020204030204" pitchFamily="34" charset="0"/>
              </a:rPr>
              <a:t>comparing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b="1" dirty="0" err="1">
                <a:cs typeface="Calibri" panose="020F0502020204030204" pitchFamily="34" charset="0"/>
              </a:rPr>
              <a:t>absorbed</a:t>
            </a:r>
            <a:r>
              <a:rPr lang="it-IT" b="1" dirty="0">
                <a:cs typeface="Calibri" panose="020F0502020204030204" pitchFamily="34" charset="0"/>
              </a:rPr>
              <a:t> dose</a:t>
            </a:r>
            <a:r>
              <a:rPr lang="it-IT" dirty="0">
                <a:cs typeface="Calibri" panose="020F0502020204030204" pitchFamily="34" charset="0"/>
              </a:rPr>
              <a:t>, </a:t>
            </a:r>
            <a:r>
              <a:rPr lang="it-IT" b="1" dirty="0">
                <a:cs typeface="Calibri" panose="020F0502020204030204" pitchFamily="34" charset="0"/>
              </a:rPr>
              <a:t>RBE-</a:t>
            </a:r>
            <a:r>
              <a:rPr lang="it-IT" b="1" dirty="0" err="1">
                <a:cs typeface="Calibri" panose="020F0502020204030204" pitchFamily="34" charset="0"/>
              </a:rPr>
              <a:t>weighted</a:t>
            </a:r>
            <a:r>
              <a:rPr lang="it-IT" b="1" dirty="0">
                <a:cs typeface="Calibri" panose="020F0502020204030204" pitchFamily="34" charset="0"/>
              </a:rPr>
              <a:t> dose</a:t>
            </a:r>
            <a:r>
              <a:rPr lang="it-IT" dirty="0">
                <a:cs typeface="Calibri" panose="020F0502020204030204" pitchFamily="34" charset="0"/>
              </a:rPr>
              <a:t>, </a:t>
            </a:r>
            <a:r>
              <a:rPr lang="it-IT" b="1" dirty="0">
                <a:cs typeface="Calibri" panose="020F0502020204030204" pitchFamily="34" charset="0"/>
              </a:rPr>
              <a:t>RBE </a:t>
            </a:r>
            <a:r>
              <a:rPr lang="it-IT" dirty="0">
                <a:cs typeface="Calibri" panose="020F0502020204030204" pitchFamily="34" charset="0"/>
              </a:rPr>
              <a:t>and</a:t>
            </a:r>
            <a:r>
              <a:rPr lang="it-IT" b="1" dirty="0">
                <a:cs typeface="Calibri" panose="020F0502020204030204" pitchFamily="34" charset="0"/>
              </a:rPr>
              <a:t> survival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cs typeface="Calibri" panose="020F0502020204030204" pitchFamily="34" charset="0"/>
              </a:rPr>
              <a:t>Cell </a:t>
            </a:r>
            <a:r>
              <a:rPr lang="it-IT" dirty="0" err="1">
                <a:cs typeface="Calibri" panose="020F0502020204030204" pitchFamily="34" charset="0"/>
              </a:rPr>
              <a:t>plates</a:t>
            </a:r>
            <a:r>
              <a:rPr lang="it-IT" dirty="0">
                <a:cs typeface="Calibri" panose="020F0502020204030204" pitchFamily="34" charset="0"/>
              </a:rPr>
              <a:t> position to </a:t>
            </a:r>
            <a:r>
              <a:rPr lang="it-IT" dirty="0" err="1">
                <a:cs typeface="Calibri" panose="020F0502020204030204" pitchFamily="34" charset="0"/>
              </a:rPr>
              <a:t>detect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differences</a:t>
            </a:r>
            <a:r>
              <a:rPr lang="it-IT" dirty="0">
                <a:cs typeface="Calibri" panose="020F0502020204030204" pitchFamily="34" charset="0"/>
              </a:rPr>
              <a:t> maximum</a:t>
            </a:r>
            <a:endParaRPr lang="it-IT" baseline="300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aseline="30000" dirty="0">
                <a:cs typeface="Calibri" panose="020F0502020204030204" pitchFamily="34" charset="0"/>
              </a:rPr>
              <a:t>12</a:t>
            </a:r>
            <a:r>
              <a:rPr lang="it-IT" dirty="0">
                <a:cs typeface="Calibri" panose="020F0502020204030204" pitchFamily="34" charset="0"/>
              </a:rPr>
              <a:t>C </a:t>
            </a:r>
            <a:r>
              <a:rPr lang="it-IT" dirty="0" err="1">
                <a:cs typeface="Calibri" panose="020F0502020204030204" pitchFamily="34" charset="0"/>
              </a:rPr>
              <a:t>unperturbed</a:t>
            </a:r>
            <a:r>
              <a:rPr lang="it-IT" dirty="0">
                <a:cs typeface="Calibri" panose="020F0502020204030204" pitchFamily="34" charset="0"/>
              </a:rPr>
              <a:t> and </a:t>
            </a:r>
            <a:r>
              <a:rPr lang="it-IT" dirty="0" err="1">
                <a:cs typeface="Calibri" panose="020F0502020204030204" pitchFamily="34" charset="0"/>
              </a:rPr>
              <a:t>degraded</a:t>
            </a:r>
            <a:r>
              <a:rPr lang="it-IT" dirty="0">
                <a:cs typeface="Calibri" panose="020F0502020204030204" pitchFamily="34" charset="0"/>
              </a:rPr>
              <a:t> plans </a:t>
            </a:r>
            <a:r>
              <a:rPr lang="it-IT" dirty="0" err="1">
                <a:cs typeface="Calibri" panose="020F0502020204030204" pitchFamily="34" charset="0"/>
              </a:rPr>
              <a:t>optimized</a:t>
            </a:r>
            <a:r>
              <a:rPr lang="it-IT" dirty="0">
                <a:cs typeface="Calibri" panose="020F0502020204030204" pitchFamily="34" charset="0"/>
              </a:rPr>
              <a:t> in TRiP98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88DE3E7-C297-01F3-4F57-3CE4DD1ED141}"/>
              </a:ext>
            </a:extLst>
          </p:cNvPr>
          <p:cNvGrpSpPr/>
          <p:nvPr/>
        </p:nvGrpSpPr>
        <p:grpSpPr>
          <a:xfrm>
            <a:off x="6206610" y="2107384"/>
            <a:ext cx="5474309" cy="2857331"/>
            <a:chOff x="403699" y="825308"/>
            <a:chExt cx="3348902" cy="144285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69A9947-CA6E-0C0D-8FCF-C8FE94FDC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4" t="36308" r="10980" b="34823"/>
            <a:stretch/>
          </p:blipFill>
          <p:spPr>
            <a:xfrm>
              <a:off x="403699" y="835870"/>
              <a:ext cx="3348902" cy="1054544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281A085-58F9-128E-6283-1C5C380BCA07}"/>
                </a:ext>
              </a:extLst>
            </p:cNvPr>
            <p:cNvSpPr txBox="1"/>
            <p:nvPr/>
          </p:nvSpPr>
          <p:spPr>
            <a:xfrm>
              <a:off x="420463" y="1272777"/>
              <a:ext cx="1612760" cy="19835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it-IT" b="1" dirty="0" err="1">
                  <a:solidFill>
                    <a:schemeClr val="bg1"/>
                  </a:solidFill>
                </a:rPr>
                <a:t>P</a:t>
              </a:r>
              <a:r>
                <a:rPr lang="it-IT" b="1" baseline="-25000" dirty="0" err="1">
                  <a:solidFill>
                    <a:schemeClr val="bg1"/>
                  </a:solidFill>
                </a:rPr>
                <a:t>mod</a:t>
              </a:r>
              <a:r>
                <a:rPr lang="it-IT" b="1" dirty="0">
                  <a:solidFill>
                    <a:schemeClr val="bg1"/>
                  </a:solidFill>
                </a:rPr>
                <a:t> = 208 </a:t>
              </a:r>
              <a:r>
                <a:rPr lang="it-IT" b="1" dirty="0" err="1">
                  <a:solidFill>
                    <a:schemeClr val="bg1"/>
                  </a:solidFill>
                </a:rPr>
                <a:t>μm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6147B6B-7110-A5BB-4318-C0E73A8EF454}"/>
                </a:ext>
              </a:extLst>
            </p:cNvPr>
            <p:cNvSpPr txBox="1"/>
            <p:nvPr/>
          </p:nvSpPr>
          <p:spPr>
            <a:xfrm>
              <a:off x="2099147" y="1921038"/>
              <a:ext cx="1061561" cy="34712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it-IT" b="1" dirty="0"/>
                <a:t>H</a:t>
              </a:r>
              <a:r>
                <a:rPr lang="it-IT" b="1" baseline="-25000" dirty="0"/>
                <a:t>2</a:t>
              </a:r>
              <a:r>
                <a:rPr lang="it-IT" b="1" dirty="0"/>
                <a:t>O </a:t>
              </a:r>
            </a:p>
            <a:p>
              <a:pPr algn="ctr"/>
              <a:r>
                <a:rPr lang="it-IT" b="1" dirty="0"/>
                <a:t>(200 mm)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2E8F741-2D5C-6FB2-8E0C-CFE0E7BF5483}"/>
                </a:ext>
              </a:extLst>
            </p:cNvPr>
            <p:cNvSpPr txBox="1"/>
            <p:nvPr/>
          </p:nvSpPr>
          <p:spPr>
            <a:xfrm>
              <a:off x="1813391" y="825308"/>
              <a:ext cx="1347317" cy="19835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it-IT" b="1" dirty="0"/>
                <a:t>TARGET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709626E-5AF9-F9CA-A876-9FC57B3D027C}"/>
                </a:ext>
              </a:extLst>
            </p:cNvPr>
            <p:cNvSpPr txBox="1"/>
            <p:nvPr/>
          </p:nvSpPr>
          <p:spPr>
            <a:xfrm>
              <a:off x="424879" y="1919796"/>
              <a:ext cx="1225871" cy="34712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it-IT" b="1" dirty="0" err="1"/>
                <a:t>Porous</a:t>
              </a:r>
              <a:r>
                <a:rPr lang="it-IT" b="1" dirty="0"/>
                <a:t> </a:t>
              </a:r>
              <a:r>
                <a:rPr lang="it-IT" b="1" dirty="0" err="1"/>
                <a:t>material</a:t>
              </a:r>
              <a:endParaRPr lang="it-IT" b="1" dirty="0"/>
            </a:p>
            <a:p>
              <a:pPr algn="ctr"/>
              <a:r>
                <a:rPr lang="it-IT" b="1" dirty="0"/>
                <a:t>(100 mm)</a:t>
              </a:r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6B83269C-48AD-657C-B640-4266C1DF4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69" b="11675"/>
          <a:stretch/>
        </p:blipFill>
        <p:spPr>
          <a:xfrm>
            <a:off x="629110" y="2107384"/>
            <a:ext cx="3527972" cy="23760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D95B1A-BA92-166C-765D-7AE92D0CBEEA}"/>
              </a:ext>
            </a:extLst>
          </p:cNvPr>
          <p:cNvSpPr txBox="1"/>
          <p:nvPr/>
        </p:nvSpPr>
        <p:spPr>
          <a:xfrm>
            <a:off x="248098" y="4444623"/>
            <a:ext cx="428999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it-IT" b="1" dirty="0"/>
              <a:t>5 mm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adjacent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plates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(minimum </a:t>
            </a:r>
            <a:r>
              <a:rPr lang="it-IT" dirty="0" err="1"/>
              <a:t>phantom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B136DA-B238-F92E-3EAB-D9699D6A0D94}"/>
              </a:ext>
            </a:extLst>
          </p:cNvPr>
          <p:cNvSpPr txBox="1"/>
          <p:nvPr/>
        </p:nvSpPr>
        <p:spPr>
          <a:xfrm>
            <a:off x="0" y="1168098"/>
            <a:ext cx="808412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i="1" u="sng" dirty="0" err="1"/>
              <a:t>Materials</a:t>
            </a:r>
            <a:r>
              <a:rPr lang="it-IT" i="1" u="sng" dirty="0"/>
              <a:t> &amp; Methods</a:t>
            </a:r>
            <a:endParaRPr lang="en-GB" sz="1800" i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FBCBF6-79D5-3283-EF6F-9DB7C3C5E49F}"/>
              </a:ext>
            </a:extLst>
          </p:cNvPr>
          <p:cNvSpPr txBox="1"/>
          <p:nvPr/>
        </p:nvSpPr>
        <p:spPr>
          <a:xfrm>
            <a:off x="4616685" y="6614038"/>
            <a:ext cx="358176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200" i="1" dirty="0"/>
              <a:t>Insights Pisa Workshop 18</a:t>
            </a:r>
            <a:r>
              <a:rPr lang="it-IT" sz="1200" i="1" baseline="30000" dirty="0"/>
              <a:t>th</a:t>
            </a:r>
            <a:r>
              <a:rPr lang="it-IT" sz="1200" i="1" dirty="0"/>
              <a:t> – 20</a:t>
            </a:r>
            <a:r>
              <a:rPr lang="it-IT" sz="1200" i="1" baseline="30000" dirty="0"/>
              <a:t>th</a:t>
            </a:r>
            <a:r>
              <a:rPr lang="it-IT" sz="1200" i="1" dirty="0"/>
              <a:t> </a:t>
            </a:r>
            <a:r>
              <a:rPr lang="it-IT" sz="1200" i="1" dirty="0" err="1"/>
              <a:t>October</a:t>
            </a:r>
            <a:r>
              <a:rPr lang="it-IT" sz="1200" i="1" dirty="0"/>
              <a:t>  2023</a:t>
            </a:r>
            <a:endParaRPr lang="en-GB" sz="1200" i="1" dirty="0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416DFCD9-2CE5-CBAE-B6C3-00EA41E40D76}"/>
              </a:ext>
            </a:extLst>
          </p:cNvPr>
          <p:cNvSpPr txBox="1"/>
          <p:nvPr/>
        </p:nvSpPr>
        <p:spPr>
          <a:xfrm rot="20587623">
            <a:off x="125276" y="3262153"/>
            <a:ext cx="1007665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000" b="1" dirty="0"/>
              <a:t>Beam</a:t>
            </a:r>
            <a:endParaRPr lang="en-US" b="1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333D00C-985D-BDE3-8645-4290582866E4}"/>
              </a:ext>
            </a:extLst>
          </p:cNvPr>
          <p:cNvCxnSpPr>
            <a:cxnSpLocks/>
          </p:cNvCxnSpPr>
          <p:nvPr/>
        </p:nvCxnSpPr>
        <p:spPr>
          <a:xfrm flipV="1">
            <a:off x="248098" y="3389063"/>
            <a:ext cx="1192887" cy="410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32D37858-FE3E-7FB2-D1A4-04D01567A4AE}"/>
              </a:ext>
            </a:extLst>
          </p:cNvPr>
          <p:cNvSpPr/>
          <p:nvPr/>
        </p:nvSpPr>
        <p:spPr>
          <a:xfrm>
            <a:off x="5133896" y="3037283"/>
            <a:ext cx="396681" cy="48463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AE5799-BC17-48C8-B4A8-842E98173E8A}"/>
              </a:ext>
            </a:extLst>
          </p:cNvPr>
          <p:cNvSpPr txBox="1"/>
          <p:nvPr/>
        </p:nvSpPr>
        <p:spPr>
          <a:xfrm>
            <a:off x="361948" y="253811"/>
            <a:ext cx="6088547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2400" b="1" dirty="0"/>
              <a:t>1. </a:t>
            </a:r>
            <a:r>
              <a:rPr lang="it-IT" sz="2400" b="1" dirty="0" err="1"/>
              <a:t>Validation</a:t>
            </a:r>
            <a:r>
              <a:rPr lang="it-IT" sz="2400" b="1" dirty="0"/>
              <a:t> of radio-</a:t>
            </a:r>
            <a:r>
              <a:rPr lang="it-IT" sz="2400" b="1" dirty="0" err="1"/>
              <a:t>biological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r>
              <a:rPr lang="it-IT" sz="2400" b="1" dirty="0"/>
              <a:t> with </a:t>
            </a:r>
            <a:r>
              <a:rPr lang="it-IT" sz="2400" b="1" dirty="0" err="1"/>
              <a:t>cell</a:t>
            </a:r>
            <a:r>
              <a:rPr lang="it-IT" sz="2400" b="1" dirty="0"/>
              <a:t> survival </a:t>
            </a:r>
            <a:r>
              <a:rPr lang="it-IT" sz="2400" b="1" dirty="0" err="1"/>
              <a:t>experiments</a:t>
            </a:r>
            <a:endParaRPr lang="en-GB" sz="24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40F4F3-226C-1CE6-0D60-A4FF093B2B07}"/>
              </a:ext>
            </a:extLst>
          </p:cNvPr>
          <p:cNvSpPr txBox="1"/>
          <p:nvPr/>
        </p:nvSpPr>
        <p:spPr>
          <a:xfrm>
            <a:off x="1423838" y="1604304"/>
            <a:ext cx="273324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b="1" dirty="0" err="1"/>
              <a:t>Experimental</a:t>
            </a:r>
            <a:r>
              <a:rPr lang="it-IT" b="1" dirty="0"/>
              <a:t> setup</a:t>
            </a:r>
            <a:endParaRPr lang="en-GB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2CC545-3939-6EA8-5A45-6E0436B728D8}"/>
              </a:ext>
            </a:extLst>
          </p:cNvPr>
          <p:cNvSpPr txBox="1"/>
          <p:nvPr/>
        </p:nvSpPr>
        <p:spPr>
          <a:xfrm>
            <a:off x="8198446" y="1607160"/>
            <a:ext cx="241294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b="1" dirty="0" err="1"/>
              <a:t>Simulations</a:t>
            </a:r>
            <a:r>
              <a:rPr lang="it-IT" b="1" dirty="0"/>
              <a:t> setup</a:t>
            </a:r>
            <a:endParaRPr lang="en-GB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BDE414-1F07-9B63-29B7-7EA79FCF98CA}"/>
              </a:ext>
            </a:extLst>
          </p:cNvPr>
          <p:cNvSpPr txBox="1"/>
          <p:nvPr/>
        </p:nvSpPr>
        <p:spPr>
          <a:xfrm>
            <a:off x="10086875" y="6591595"/>
            <a:ext cx="150199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it-IT" sz="1100" dirty="0"/>
              <a:t>m.c.martire@gsi.de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91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11117</TotalTime>
  <Words>1749</Words>
  <Application>Microsoft Office PowerPoint</Application>
  <PresentationFormat>Widescreen</PresentationFormat>
  <Paragraphs>400</Paragraphs>
  <Slides>18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fair-gsi-folienmaster_2017_onering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Chiara Martire</dc:creator>
  <cp:lastModifiedBy>Maria Chiara Martire</cp:lastModifiedBy>
  <cp:revision>1537</cp:revision>
  <dcterms:created xsi:type="dcterms:W3CDTF">2022-12-15T13:48:41Z</dcterms:created>
  <dcterms:modified xsi:type="dcterms:W3CDTF">2023-10-17T10:25:49Z</dcterms:modified>
</cp:coreProperties>
</file>