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1" r:id="rId3"/>
    <p:sldId id="324" r:id="rId4"/>
    <p:sldId id="276" r:id="rId5"/>
    <p:sldId id="416" r:id="rId6"/>
    <p:sldId id="281" r:id="rId7"/>
    <p:sldId id="300" r:id="rId8"/>
    <p:sldId id="407" r:id="rId9"/>
    <p:sldId id="421" r:id="rId10"/>
    <p:sldId id="322" r:id="rId11"/>
    <p:sldId id="410" r:id="rId12"/>
    <p:sldId id="406" r:id="rId13"/>
    <p:sldId id="265" r:id="rId14"/>
    <p:sldId id="270" r:id="rId15"/>
    <p:sldId id="409" r:id="rId16"/>
    <p:sldId id="390" r:id="rId17"/>
    <p:sldId id="411" r:id="rId18"/>
    <p:sldId id="412" r:id="rId19"/>
    <p:sldId id="422" r:id="rId20"/>
    <p:sldId id="414" r:id="rId21"/>
    <p:sldId id="267" r:id="rId22"/>
    <p:sldId id="427" r:id="rId23"/>
    <p:sldId id="426" r:id="rId24"/>
  </p:sldIdLst>
  <p:sldSz cx="9144000" cy="5143500" type="screen16x9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C290B394-A927-4401-9AAE-8E605929CB64}">
          <p14:sldIdLst>
            <p14:sldId id="256"/>
            <p14:sldId id="291"/>
            <p14:sldId id="324"/>
            <p14:sldId id="276"/>
            <p14:sldId id="416"/>
            <p14:sldId id="281"/>
            <p14:sldId id="300"/>
            <p14:sldId id="407"/>
            <p14:sldId id="421"/>
            <p14:sldId id="322"/>
            <p14:sldId id="410"/>
            <p14:sldId id="406"/>
            <p14:sldId id="265"/>
            <p14:sldId id="270"/>
            <p14:sldId id="409"/>
            <p14:sldId id="390"/>
            <p14:sldId id="411"/>
            <p14:sldId id="412"/>
            <p14:sldId id="422"/>
            <p14:sldId id="414"/>
            <p14:sldId id="267"/>
            <p14:sldId id="427"/>
            <p14:sldId id="4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9D8947-16C0-572C-6C4F-1F8FEB8840A0}" name="Mimmo Galeone" initials="MG" userId="d835bdb65ab6df7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E7EC"/>
    <a:srgbClr val="2CED32"/>
    <a:srgbClr val="E2555E"/>
    <a:srgbClr val="000000"/>
    <a:srgbClr val="E117DD"/>
    <a:srgbClr val="D021CF"/>
    <a:srgbClr val="16F7F5"/>
    <a:srgbClr val="0DFAF8"/>
    <a:srgbClr val="0FF709"/>
    <a:srgbClr val="12F3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0" autoAdjust="0"/>
    <p:restoredTop sz="93690" autoAdjust="0"/>
  </p:normalViewPr>
  <p:slideViewPr>
    <p:cSldViewPr snapToGrid="0" snapToObjects="1">
      <p:cViewPr varScale="1">
        <p:scale>
          <a:sx n="86" d="100"/>
          <a:sy n="86" d="100"/>
        </p:scale>
        <p:origin x="956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Controllare</a:t>
            </a:r>
            <a:r>
              <a:rPr lang="en-US" dirty="0"/>
              <a:t> per bene </a:t>
            </a:r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scritto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nuvole</a:t>
            </a:r>
            <a:r>
              <a:rPr lang="en-US" dirty="0"/>
              <a:t> del dose delivery time structure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56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188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900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513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402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07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22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188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195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71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18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511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95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4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62.png"/><Relationship Id="rId4" Type="http://schemas.openxmlformats.org/officeDocument/2006/relationships/image" Target="../media/image34.png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B8AC5CA-C942-6E42-BCBC-8A401D00C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823" y="2240441"/>
            <a:ext cx="4690689" cy="662618"/>
          </a:xfrm>
        </p:spPr>
        <p:txBody>
          <a:bodyPr/>
          <a:lstStyle/>
          <a:p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RBE-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weighted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4D-dose calculation for carbon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therapy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C85F867-2AC5-2192-3A18-17F289312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" y="3958324"/>
            <a:ext cx="1141757" cy="6076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AF08C3-3EE2-436F-6022-3DAC88B76115}"/>
              </a:ext>
            </a:extLst>
          </p:cNvPr>
          <p:cNvSpPr txBox="1"/>
          <p:nvPr/>
        </p:nvSpPr>
        <p:spPr>
          <a:xfrm>
            <a:off x="0" y="4565970"/>
            <a:ext cx="209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Funded by European Union’s Horizon 2020 research and innovation program under the Marie Sklodowska-Curie grant agreement No 955956  </a:t>
            </a:r>
          </a:p>
        </p:txBody>
      </p:sp>
      <p:pic>
        <p:nvPicPr>
          <p:cNvPr id="4" name="Immagine 3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46FDE3C0-E0FB-CB70-C4FB-A2C0F0C8B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5" y="3386824"/>
            <a:ext cx="1060450" cy="571500"/>
          </a:xfrm>
          <a:prstGeom prst="rect">
            <a:avLst/>
          </a:prstGeom>
        </p:spPr>
      </p:pic>
      <p:pic>
        <p:nvPicPr>
          <p:cNvPr id="10" name="Immagine 9" descr="Immagine che contiene Carattere, testo, design&#10;&#10;Descrizione generata automaticamente">
            <a:extLst>
              <a:ext uri="{FF2B5EF4-FFF2-40B4-BE49-F238E27FC236}">
                <a16:creationId xmlns:a16="http://schemas.microsoft.com/office/drawing/2014/main" id="{16A339E0-4D18-631D-08A9-ABC70810F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984" y="4071740"/>
            <a:ext cx="1454098" cy="684000"/>
          </a:xfrm>
          <a:prstGeom prst="rect">
            <a:avLst/>
          </a:prstGeom>
        </p:spPr>
      </p:pic>
      <p:pic>
        <p:nvPicPr>
          <p:cNvPr id="11" name="Immagine 10" descr="Immagine che contiene testo, logo, Carattere, Marchio&#10;&#10;Descrizione generata automaticamente">
            <a:extLst>
              <a:ext uri="{FF2B5EF4-FFF2-40B4-BE49-F238E27FC236}">
                <a16:creationId xmlns:a16="http://schemas.microsoft.com/office/drawing/2014/main" id="{8A9E506F-8D23-54B1-8AD6-45C9370C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932" y="1310193"/>
            <a:ext cx="1084068" cy="1414800"/>
          </a:xfrm>
          <a:prstGeom prst="rect">
            <a:avLst/>
          </a:prstGeom>
        </p:spPr>
      </p:pic>
      <p:pic>
        <p:nvPicPr>
          <p:cNvPr id="12" name="Immagine 1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56E1187-D567-679A-AC0B-9D4238661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050" y="2795549"/>
            <a:ext cx="1631950" cy="996950"/>
          </a:xfrm>
          <a:prstGeom prst="rect">
            <a:avLst/>
          </a:prstGeom>
        </p:spPr>
      </p:pic>
      <p:pic>
        <p:nvPicPr>
          <p:cNvPr id="13" name="Immagine 1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0C341D9D-ED63-A8B2-7B39-DE0FB88B5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186" y="4405863"/>
            <a:ext cx="1318798" cy="4346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702C06-5336-C5F7-3E36-829DE9264DD9}"/>
              </a:ext>
            </a:extLst>
          </p:cNvPr>
          <p:cNvSpPr txBox="1"/>
          <p:nvPr/>
        </p:nvSpPr>
        <p:spPr>
          <a:xfrm>
            <a:off x="2094982" y="2879709"/>
            <a:ext cx="4660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0" i="0" u="sng" dirty="0">
                <a:solidFill>
                  <a:srgbClr val="686868"/>
                </a:solidFill>
                <a:effectLst/>
              </a:rPr>
              <a:t>Cosimo Galeone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1,2,3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Timo Steinsberger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1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Lennart Volz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1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Marco Donetti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4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Felix Mas Milian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2,5,6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Roberto Sacchi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2,6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Anna Vignati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2,6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Marco Durante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1,7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Simona Giordanengo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6</a:t>
            </a:r>
            <a:r>
              <a:rPr lang="it-IT" sz="1000" b="0" i="0" dirty="0">
                <a:solidFill>
                  <a:srgbClr val="686868"/>
                </a:solidFill>
                <a:effectLst/>
              </a:rPr>
              <a:t>, Christian Graeff</a:t>
            </a:r>
            <a:r>
              <a:rPr lang="it-IT" sz="1000" b="0" i="0" baseline="30000" dirty="0">
                <a:solidFill>
                  <a:srgbClr val="686868"/>
                </a:solidFill>
                <a:effectLst/>
              </a:rPr>
              <a:t>1,3</a:t>
            </a:r>
            <a:br>
              <a:rPr lang="it-IT" sz="800" dirty="0"/>
            </a:br>
            <a:r>
              <a:rPr lang="it-IT" sz="600" b="0" i="0" baseline="30000" dirty="0">
                <a:solidFill>
                  <a:srgbClr val="686868"/>
                </a:solidFill>
                <a:effectLst/>
              </a:rPr>
              <a:t>1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GSI Helmholtzzentrum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für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 Schwerionenforschung GmbH,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Biophysics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, Darmstadt, Germany.</a:t>
            </a:r>
            <a:br>
              <a:rPr lang="it-IT" sz="600" dirty="0"/>
            </a:br>
            <a:r>
              <a:rPr lang="it-IT" sz="600" b="0" i="0" baseline="30000" dirty="0">
                <a:solidFill>
                  <a:srgbClr val="686868"/>
                </a:solidFill>
                <a:effectLst/>
              </a:rPr>
              <a:t>2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University of Torino, Physics, Torino, Italy.</a:t>
            </a:r>
            <a:br>
              <a:rPr lang="it-IT" sz="600" dirty="0"/>
            </a:br>
            <a:r>
              <a:rPr lang="it-IT" sz="600" b="0" i="0" baseline="30000" dirty="0">
                <a:solidFill>
                  <a:srgbClr val="686868"/>
                </a:solidFill>
                <a:effectLst/>
              </a:rPr>
              <a:t>3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Technical University of Darmstadt, Department of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Electrical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 Engineering and Information Technology, Darmstadt, Germany.</a:t>
            </a:r>
            <a:br>
              <a:rPr lang="it-IT" sz="600" dirty="0"/>
            </a:br>
            <a:r>
              <a:rPr lang="it-IT" sz="600" b="0" i="0" baseline="30000" dirty="0">
                <a:solidFill>
                  <a:srgbClr val="686868"/>
                </a:solidFill>
                <a:effectLst/>
              </a:rPr>
              <a:t>4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Fondazione CNAO,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Medical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physics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, Pavia, Italy.</a:t>
            </a:r>
            <a:br>
              <a:rPr lang="it-IT" sz="600" dirty="0"/>
            </a:br>
            <a:r>
              <a:rPr lang="it-IT" sz="600" b="0" i="0" baseline="30000" dirty="0">
                <a:solidFill>
                  <a:srgbClr val="686868"/>
                </a:solidFill>
                <a:effectLst/>
              </a:rPr>
              <a:t>5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Universidade Estadual de Santa Cruz, Department of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Exact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 and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Technological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 Sciences, Ilheus, Brazil.</a:t>
            </a:r>
            <a:br>
              <a:rPr lang="it-IT" sz="600" dirty="0"/>
            </a:br>
            <a:r>
              <a:rPr lang="it-IT" sz="600" b="0" i="0" baseline="30000" dirty="0">
                <a:solidFill>
                  <a:srgbClr val="686868"/>
                </a:solidFill>
                <a:effectLst/>
              </a:rPr>
              <a:t>6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National Institute of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Nuclear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 Physics,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Division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 of Torino, Torino, Italy.</a:t>
            </a:r>
            <a:br>
              <a:rPr lang="it-IT" sz="600" dirty="0"/>
            </a:br>
            <a:r>
              <a:rPr lang="it-IT" sz="600" b="0" i="0" baseline="30000" dirty="0">
                <a:solidFill>
                  <a:srgbClr val="686868"/>
                </a:solidFill>
                <a:effectLst/>
              </a:rPr>
              <a:t>7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Technical University of Darmstadt, </a:t>
            </a:r>
            <a:r>
              <a:rPr lang="it-IT" sz="600" b="0" i="0" dirty="0" err="1">
                <a:solidFill>
                  <a:srgbClr val="686868"/>
                </a:solidFill>
                <a:effectLst/>
              </a:rPr>
              <a:t>Condensed</a:t>
            </a:r>
            <a:r>
              <a:rPr lang="it-IT" sz="600" b="0" i="0" dirty="0">
                <a:solidFill>
                  <a:srgbClr val="686868"/>
                </a:solidFill>
                <a:effectLst/>
              </a:rPr>
              <a:t> Matter Physics, Darmstadt, Germany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9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State-of-art</a:t>
            </a:r>
          </a:p>
          <a:p>
            <a:pPr algn="l"/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53CBB1-A981-4F8C-8552-D8DB3E4A5A13}"/>
              </a:ext>
            </a:extLst>
          </p:cNvPr>
          <p:cNvSpPr txBox="1"/>
          <p:nvPr/>
        </p:nvSpPr>
        <p:spPr>
          <a:xfrm>
            <a:off x="42908" y="1137266"/>
            <a:ext cx="618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RIDOS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FF0000"/>
                </a:solidFill>
              </a:rPr>
              <a:t>R</a:t>
            </a:r>
            <a:r>
              <a:rPr lang="en-US" sz="2000" dirty="0"/>
              <a:t>eal-Time </a:t>
            </a: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/>
              <a:t>on </a:t>
            </a:r>
            <a:r>
              <a:rPr lang="en-US" sz="2000" dirty="0">
                <a:solidFill>
                  <a:srgbClr val="FF0000"/>
                </a:solidFill>
              </a:rPr>
              <a:t>Do</a:t>
            </a:r>
            <a:r>
              <a:rPr lang="en-US" sz="2000" dirty="0"/>
              <a:t>se Planning and Delivery 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/>
              <a:t>ystem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4E07F9D-F0D8-4DD7-B18A-FE52978A2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72" y="1835157"/>
            <a:ext cx="3644523" cy="205170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BCF6E8A-6FC0-402E-A287-D3662F372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21" y="2083510"/>
            <a:ext cx="3644523" cy="20517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D5B8A3-B261-4D1C-AFEB-D43C523D90FF}"/>
              </a:ext>
            </a:extLst>
          </p:cNvPr>
          <p:cNvSpPr txBox="1"/>
          <p:nvPr/>
        </p:nvSpPr>
        <p:spPr>
          <a:xfrm>
            <a:off x="7418677" y="3595270"/>
            <a:ext cx="1613578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200" dirty="0">
                <a:highlight>
                  <a:srgbClr val="FFFF00"/>
                </a:highlight>
              </a:rPr>
              <a:t>RIDOS GUI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83A23B8-71B4-41D3-9D8F-C0904D87FF27}"/>
              </a:ext>
            </a:extLst>
          </p:cNvPr>
          <p:cNvSpPr txBox="1"/>
          <p:nvPr/>
        </p:nvSpPr>
        <p:spPr>
          <a:xfrm>
            <a:off x="6652035" y="2065993"/>
            <a:ext cx="185883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>
                <a:highlight>
                  <a:srgbClr val="FFFF00"/>
                </a:highlight>
              </a:rPr>
              <a:t>Gamma-index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DAA6C9-70AD-43DF-B7B1-F0C546B4E0EF}"/>
              </a:ext>
            </a:extLst>
          </p:cNvPr>
          <p:cNvSpPr txBox="1"/>
          <p:nvPr/>
        </p:nvSpPr>
        <p:spPr>
          <a:xfrm>
            <a:off x="4238214" y="2660954"/>
            <a:ext cx="185883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>
                <a:highlight>
                  <a:srgbClr val="FFFF00"/>
                </a:highlight>
              </a:rPr>
              <a:t>Planned dose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C0FB615-4FB8-4F79-907E-DD21308C0FAF}"/>
              </a:ext>
            </a:extLst>
          </p:cNvPr>
          <p:cNvSpPr txBox="1"/>
          <p:nvPr/>
        </p:nvSpPr>
        <p:spPr>
          <a:xfrm>
            <a:off x="5472551" y="3009788"/>
            <a:ext cx="185883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>
                <a:highlight>
                  <a:srgbClr val="FFFF00"/>
                </a:highlight>
              </a:rPr>
              <a:t>Delivered dose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57B1C9-8505-44D5-BD86-3A841C77F470}"/>
              </a:ext>
            </a:extLst>
          </p:cNvPr>
          <p:cNvSpPr txBox="1"/>
          <p:nvPr/>
        </p:nvSpPr>
        <p:spPr>
          <a:xfrm>
            <a:off x="7852782" y="1291472"/>
            <a:ext cx="1318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S.Giordanengo et al., 2019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94CD27-ADC9-21C0-93C1-BEB1A2B569BD}"/>
              </a:ext>
            </a:extLst>
          </p:cNvPr>
          <p:cNvSpPr txBox="1"/>
          <p:nvPr/>
        </p:nvSpPr>
        <p:spPr>
          <a:xfrm>
            <a:off x="23191" y="3488882"/>
            <a:ext cx="390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Dose delivery time structure with synchrotron</a:t>
            </a:r>
          </a:p>
        </p:txBody>
      </p:sp>
      <p:pic>
        <p:nvPicPr>
          <p:cNvPr id="10" name="Immagine 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0157B946-1052-C5FA-BDF1-E5BED725F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19" y="4098594"/>
            <a:ext cx="1318798" cy="434676"/>
          </a:xfrm>
          <a:prstGeom prst="rect">
            <a:avLst/>
          </a:prstGeom>
        </p:spPr>
      </p:pic>
      <p:pic>
        <p:nvPicPr>
          <p:cNvPr id="13" name="Immagine 12" descr="Immagine che contiene testo, logo, Carattere, Marchio&#10;&#10;Descrizione generata automaticamente">
            <a:extLst>
              <a:ext uri="{FF2B5EF4-FFF2-40B4-BE49-F238E27FC236}">
                <a16:creationId xmlns:a16="http://schemas.microsoft.com/office/drawing/2014/main" id="{EB6736EB-A684-A7F1-028B-540C81B43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484" y="1052832"/>
            <a:ext cx="504948" cy="659000"/>
          </a:xfrm>
          <a:prstGeom prst="rect">
            <a:avLst/>
          </a:prstGeom>
        </p:spPr>
      </p:pic>
      <p:pic>
        <p:nvPicPr>
          <p:cNvPr id="20" name="Immagine 1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25EC0E87-6AD6-D3F6-4A90-FF0E3FD33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897" y="1087916"/>
            <a:ext cx="816521" cy="49880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489A14-FF25-8A13-B7E7-C633D0FED55A}"/>
              </a:ext>
            </a:extLst>
          </p:cNvPr>
          <p:cNvSpPr txBox="1"/>
          <p:nvPr/>
        </p:nvSpPr>
        <p:spPr>
          <a:xfrm>
            <a:off x="4646645" y="4243028"/>
            <a:ext cx="702199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3D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E7C22D6-B5DC-F2C6-3AAF-B6A56FE6ED16}"/>
              </a:ext>
            </a:extLst>
          </p:cNvPr>
          <p:cNvSpPr txBox="1"/>
          <p:nvPr/>
        </p:nvSpPr>
        <p:spPr>
          <a:xfrm>
            <a:off x="6269858" y="4252017"/>
            <a:ext cx="702199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4D</a:t>
            </a: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2DA29E96-06DB-80DB-83FD-7B26EE18B703}"/>
              </a:ext>
            </a:extLst>
          </p:cNvPr>
          <p:cNvSpPr/>
          <p:nvPr/>
        </p:nvSpPr>
        <p:spPr>
          <a:xfrm>
            <a:off x="5384291" y="4365739"/>
            <a:ext cx="748203" cy="26826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D08332CB-718A-92C4-9B82-4401898101FD}"/>
              </a:ext>
            </a:extLst>
          </p:cNvPr>
          <p:cNvSpPr/>
          <p:nvPr/>
        </p:nvSpPr>
        <p:spPr>
          <a:xfrm>
            <a:off x="4659040" y="4237174"/>
            <a:ext cx="496925" cy="513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40EDBDA0-24A9-C7D2-FA9E-C208E5F7B226}"/>
              </a:ext>
            </a:extLst>
          </p:cNvPr>
          <p:cNvSpPr/>
          <p:nvPr/>
        </p:nvSpPr>
        <p:spPr>
          <a:xfrm>
            <a:off x="6281304" y="4228915"/>
            <a:ext cx="496925" cy="513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9" name="Immagine 28" descr="Immagine che contiene testo, Carattere, schermata, diagramma&#10;&#10;Descrizione generata automaticamente">
            <a:extLst>
              <a:ext uri="{FF2B5EF4-FFF2-40B4-BE49-F238E27FC236}">
                <a16:creationId xmlns:a16="http://schemas.microsoft.com/office/drawing/2014/main" id="{967A7F93-F806-94F2-3D4F-1F1204DD9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41" y="1601237"/>
            <a:ext cx="2722352" cy="18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8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Dose Delivery System connection</a:t>
            </a:r>
          </a:p>
          <a:p>
            <a:pPr algn="l"/>
            <a:endParaRPr lang="it-IT" b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DC98501-2B16-2FE5-9540-EF9118ACCDCE}"/>
              </a:ext>
            </a:extLst>
          </p:cNvPr>
          <p:cNvSpPr/>
          <p:nvPr/>
        </p:nvSpPr>
        <p:spPr>
          <a:xfrm>
            <a:off x="58853" y="1210038"/>
            <a:ext cx="604434" cy="67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9" name="Picture 3" descr="C:\users\Pubblicazioni\Lavori in corso\DoseDeliveryAtCNAO\rackSmall.JPG">
            <a:extLst>
              <a:ext uri="{FF2B5EF4-FFF2-40B4-BE49-F238E27FC236}">
                <a16:creationId xmlns:a16="http://schemas.microsoft.com/office/drawing/2014/main" id="{F5398187-A81A-57C5-681E-5A1D6905F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7" r="25739" b="1195"/>
          <a:stretch/>
        </p:blipFill>
        <p:spPr bwMode="auto">
          <a:xfrm>
            <a:off x="2861334" y="1009548"/>
            <a:ext cx="672888" cy="17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magine 39" descr="Immagine che contiene testo, elettronico, computer&#10;&#10;Descrizione generata automaticamente">
            <a:extLst>
              <a:ext uri="{FF2B5EF4-FFF2-40B4-BE49-F238E27FC236}">
                <a16:creationId xmlns:a16="http://schemas.microsoft.com/office/drawing/2014/main" id="{B4976B5D-186F-1FAB-8373-FF3486195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36" y="1217294"/>
            <a:ext cx="1190237" cy="804188"/>
          </a:xfrm>
          <a:prstGeom prst="rect">
            <a:avLst/>
          </a:prstGeom>
        </p:spPr>
      </p:pic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B6F548F7-AF50-F8CC-C0E1-AD22F206812E}"/>
              </a:ext>
            </a:extLst>
          </p:cNvPr>
          <p:cNvCxnSpPr/>
          <p:nvPr/>
        </p:nvCxnSpPr>
        <p:spPr>
          <a:xfrm>
            <a:off x="1748914" y="1613218"/>
            <a:ext cx="86197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B1A5A5FA-04FB-6440-3070-4365ADDCD10A}"/>
              </a:ext>
            </a:extLst>
          </p:cNvPr>
          <p:cNvCxnSpPr>
            <a:cxnSpLocks/>
          </p:cNvCxnSpPr>
          <p:nvPr/>
        </p:nvCxnSpPr>
        <p:spPr>
          <a:xfrm flipH="1">
            <a:off x="1748914" y="2070418"/>
            <a:ext cx="86197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94C3FA1-2D7A-A226-5DED-F30557B935D5}"/>
              </a:ext>
            </a:extLst>
          </p:cNvPr>
          <p:cNvSpPr txBox="1"/>
          <p:nvPr/>
        </p:nvSpPr>
        <p:spPr>
          <a:xfrm>
            <a:off x="346408" y="2028738"/>
            <a:ext cx="133605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RIDOS </a:t>
            </a:r>
          </a:p>
          <a:p>
            <a:pPr algn="l"/>
            <a:r>
              <a:rPr lang="en-US" dirty="0"/>
              <a:t>workstation</a:t>
            </a:r>
          </a:p>
        </p:txBody>
      </p:sp>
      <p:pic>
        <p:nvPicPr>
          <p:cNvPr id="55" name="Immagine 54" descr="Immagine che contiene testo, diagramma, schermata, Carattere&#10;&#10;Descrizione generata automaticamente">
            <a:extLst>
              <a:ext uri="{FF2B5EF4-FFF2-40B4-BE49-F238E27FC236}">
                <a16:creationId xmlns:a16="http://schemas.microsoft.com/office/drawing/2014/main" id="{DD54604C-68E7-D2C6-64F3-14D738FD2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96" y="2783151"/>
            <a:ext cx="3260126" cy="2140447"/>
          </a:xfrm>
          <a:prstGeom prst="rect">
            <a:avLst/>
          </a:prstGeom>
        </p:spPr>
      </p:pic>
      <p:sp>
        <p:nvSpPr>
          <p:cNvPr id="56" name="Freccia in su 55">
            <a:extLst>
              <a:ext uri="{FF2B5EF4-FFF2-40B4-BE49-F238E27FC236}">
                <a16:creationId xmlns:a16="http://schemas.microsoft.com/office/drawing/2014/main" id="{128101CE-56D3-0E94-CFD9-76939B67CEDA}"/>
              </a:ext>
            </a:extLst>
          </p:cNvPr>
          <p:cNvSpPr/>
          <p:nvPr/>
        </p:nvSpPr>
        <p:spPr>
          <a:xfrm rot="13390159">
            <a:off x="3122181" y="2808327"/>
            <a:ext cx="275064" cy="509247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3AC7A002-C339-C388-05E0-38100A5DA3DA}"/>
              </a:ext>
            </a:extLst>
          </p:cNvPr>
          <p:cNvSpPr/>
          <p:nvPr/>
        </p:nvSpPr>
        <p:spPr>
          <a:xfrm>
            <a:off x="274096" y="4098206"/>
            <a:ext cx="1029087" cy="82539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ccia in su 57">
            <a:extLst>
              <a:ext uri="{FF2B5EF4-FFF2-40B4-BE49-F238E27FC236}">
                <a16:creationId xmlns:a16="http://schemas.microsoft.com/office/drawing/2014/main" id="{768B6792-7C72-71A2-990D-90AA3D741DD8}"/>
              </a:ext>
            </a:extLst>
          </p:cNvPr>
          <p:cNvSpPr/>
          <p:nvPr/>
        </p:nvSpPr>
        <p:spPr>
          <a:xfrm rot="3851313">
            <a:off x="3741570" y="3833427"/>
            <a:ext cx="275064" cy="509247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0" name="Immagine 59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A515C36B-9368-10E9-373C-A38E00CBB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982" y="1982992"/>
            <a:ext cx="4803100" cy="2509728"/>
          </a:xfrm>
          <a:prstGeom prst="rect">
            <a:avLst/>
          </a:prstGeom>
        </p:spPr>
      </p:pic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2AE581C4-054C-8210-B243-1D51FF611362}"/>
              </a:ext>
            </a:extLst>
          </p:cNvPr>
          <p:cNvSpPr txBox="1"/>
          <p:nvPr/>
        </p:nvSpPr>
        <p:spPr>
          <a:xfrm>
            <a:off x="3621196" y="1332193"/>
            <a:ext cx="1432584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Dose Delivery System</a:t>
            </a:r>
          </a:p>
          <a:p>
            <a:pPr algn="l"/>
            <a:r>
              <a:rPr lang="en-US" dirty="0"/>
              <a:t>(DDS)</a:t>
            </a:r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3FD76895-2480-1512-FB0A-7081005E7A91}"/>
              </a:ext>
            </a:extLst>
          </p:cNvPr>
          <p:cNvSpPr/>
          <p:nvPr/>
        </p:nvSpPr>
        <p:spPr>
          <a:xfrm>
            <a:off x="5321993" y="2133599"/>
            <a:ext cx="1658670" cy="541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E07ABD-A5B1-06C1-13B3-E679E609009A}"/>
              </a:ext>
            </a:extLst>
          </p:cNvPr>
          <p:cNvSpPr txBox="1"/>
          <p:nvPr/>
        </p:nvSpPr>
        <p:spPr>
          <a:xfrm>
            <a:off x="2849408" y="4713519"/>
            <a:ext cx="1318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S.Giordanengo et al., 2015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A8174A-B150-364B-DEA4-AF7428B672EF}"/>
              </a:ext>
            </a:extLst>
          </p:cNvPr>
          <p:cNvSpPr txBox="1"/>
          <p:nvPr/>
        </p:nvSpPr>
        <p:spPr>
          <a:xfrm>
            <a:off x="7427542" y="4605797"/>
            <a:ext cx="1318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S.Giordanengo et al., 2018</a:t>
            </a:r>
          </a:p>
        </p:txBody>
      </p:sp>
    </p:spTree>
    <p:extLst>
      <p:ext uri="{BB962C8B-B14F-4D97-AF65-F5344CB8AC3E}">
        <p14:creationId xmlns:p14="http://schemas.microsoft.com/office/powerpoint/2010/main" val="36818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63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RIDOS 4D workflow</a:t>
            </a:r>
          </a:p>
          <a:p>
            <a:pPr algn="l"/>
            <a:endParaRPr lang="it-IT" b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DC98501-2B16-2FE5-9540-EF9118ACCDCE}"/>
              </a:ext>
            </a:extLst>
          </p:cNvPr>
          <p:cNvSpPr/>
          <p:nvPr/>
        </p:nvSpPr>
        <p:spPr>
          <a:xfrm>
            <a:off x="58853" y="1210038"/>
            <a:ext cx="604434" cy="67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E53415-F509-9A45-9706-155AF6CFDEF0}"/>
              </a:ext>
            </a:extLst>
          </p:cNvPr>
          <p:cNvSpPr/>
          <p:nvPr/>
        </p:nvSpPr>
        <p:spPr>
          <a:xfrm>
            <a:off x="2765637" y="1117988"/>
            <a:ext cx="1120555" cy="196861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BC1ED6B-ED78-480A-6488-4CC2A4FB45C0}"/>
              </a:ext>
            </a:extLst>
          </p:cNvPr>
          <p:cNvSpPr/>
          <p:nvPr/>
        </p:nvSpPr>
        <p:spPr>
          <a:xfrm>
            <a:off x="1557040" y="1117988"/>
            <a:ext cx="1120555" cy="196861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74752E8-0F66-D4E0-AE88-A49D277F88C4}"/>
              </a:ext>
            </a:extLst>
          </p:cNvPr>
          <p:cNvSpPr/>
          <p:nvPr/>
        </p:nvSpPr>
        <p:spPr>
          <a:xfrm>
            <a:off x="278995" y="1120609"/>
            <a:ext cx="1141764" cy="1949438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36C008E-66C5-C66A-AB33-E6E9B2B1A71D}"/>
              </a:ext>
            </a:extLst>
          </p:cNvPr>
          <p:cNvSpPr/>
          <p:nvPr/>
        </p:nvSpPr>
        <p:spPr>
          <a:xfrm>
            <a:off x="1624777" y="1291754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>
              <a:latin typeface="Trebuchet MS" panose="020B0603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BE1239-923B-FE89-027F-C5AFCEA3EC9F}"/>
              </a:ext>
            </a:extLst>
          </p:cNvPr>
          <p:cNvSpPr txBox="1"/>
          <p:nvPr/>
        </p:nvSpPr>
        <p:spPr>
          <a:xfrm>
            <a:off x="1602546" y="1411167"/>
            <a:ext cx="1070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Online inputs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2A5E167-BCB4-8E7A-B664-4D8C01825C1A}"/>
              </a:ext>
            </a:extLst>
          </p:cNvPr>
          <p:cNvSpPr/>
          <p:nvPr/>
        </p:nvSpPr>
        <p:spPr>
          <a:xfrm>
            <a:off x="1624778" y="2007088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 dirty="0">
              <a:latin typeface="Trebuchet MS" panose="020B0603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05ACA6-9BE3-FC0B-6515-8A688D302101}"/>
              </a:ext>
            </a:extLst>
          </p:cNvPr>
          <p:cNvSpPr txBox="1"/>
          <p:nvPr/>
        </p:nvSpPr>
        <p:spPr>
          <a:xfrm>
            <a:off x="1669760" y="2034327"/>
            <a:ext cx="92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GPU dose calculation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B9A06A8-541B-5F15-3F70-D670B1275749}"/>
              </a:ext>
            </a:extLst>
          </p:cNvPr>
          <p:cNvSpPr/>
          <p:nvPr/>
        </p:nvSpPr>
        <p:spPr>
          <a:xfrm>
            <a:off x="2807894" y="1640326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>
              <a:latin typeface="Trebuchet MS" panose="020B0603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64DB05-E062-8136-01B0-2987EFEAB263}"/>
              </a:ext>
            </a:extLst>
          </p:cNvPr>
          <p:cNvSpPr txBox="1"/>
          <p:nvPr/>
        </p:nvSpPr>
        <p:spPr>
          <a:xfrm>
            <a:off x="2866748" y="1735534"/>
            <a:ext cx="85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Update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GUI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64187A5-B897-66B7-808D-EF9384B08D94}"/>
              </a:ext>
            </a:extLst>
          </p:cNvPr>
          <p:cNvCxnSpPr>
            <a:cxnSpLocks/>
          </p:cNvCxnSpPr>
          <p:nvPr/>
        </p:nvCxnSpPr>
        <p:spPr>
          <a:xfrm>
            <a:off x="1495869" y="1440618"/>
            <a:ext cx="0" cy="154832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6ED5DBA-BAB4-99CD-C4E5-296FEEF49265}"/>
              </a:ext>
            </a:extLst>
          </p:cNvPr>
          <p:cNvCxnSpPr>
            <a:cxnSpLocks/>
          </p:cNvCxnSpPr>
          <p:nvPr/>
        </p:nvCxnSpPr>
        <p:spPr>
          <a:xfrm>
            <a:off x="2711525" y="1440618"/>
            <a:ext cx="0" cy="154832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FC0F2B9-CA99-6B95-C049-664A46E66234}"/>
              </a:ext>
            </a:extLst>
          </p:cNvPr>
          <p:cNvSpPr txBox="1"/>
          <p:nvPr/>
        </p:nvSpPr>
        <p:spPr>
          <a:xfrm>
            <a:off x="1507724" y="2744422"/>
            <a:ext cx="129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Slice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2D309F8-3FCC-3E93-6F6D-09C463AADCFC}"/>
              </a:ext>
            </a:extLst>
          </p:cNvPr>
          <p:cNvSpPr txBox="1"/>
          <p:nvPr/>
        </p:nvSpPr>
        <p:spPr>
          <a:xfrm>
            <a:off x="2711525" y="2734007"/>
            <a:ext cx="129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End Slice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F36B585-3309-0F5F-A5BE-2609DCDD2FE4}"/>
              </a:ext>
            </a:extLst>
          </p:cNvPr>
          <p:cNvSpPr/>
          <p:nvPr/>
        </p:nvSpPr>
        <p:spPr>
          <a:xfrm>
            <a:off x="386993" y="1688166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>
              <a:latin typeface="Trebuchet MS" panose="020B0603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CDF06A1-9B56-7B1E-EB5C-C783C553DAC7}"/>
              </a:ext>
            </a:extLst>
          </p:cNvPr>
          <p:cNvSpPr txBox="1"/>
          <p:nvPr/>
        </p:nvSpPr>
        <p:spPr>
          <a:xfrm>
            <a:off x="272225" y="1732224"/>
            <a:ext cx="119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Pre-treatment inputs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0F02FF4-56B6-8869-533B-49D93F1C937E}"/>
              </a:ext>
            </a:extLst>
          </p:cNvPr>
          <p:cNvSpPr txBox="1"/>
          <p:nvPr/>
        </p:nvSpPr>
        <p:spPr>
          <a:xfrm>
            <a:off x="260400" y="2752237"/>
            <a:ext cx="129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Pre-treatment</a:t>
            </a: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468776C9-38BB-4787-075D-874B98B58E20}"/>
              </a:ext>
            </a:extLst>
          </p:cNvPr>
          <p:cNvSpPr/>
          <p:nvPr/>
        </p:nvSpPr>
        <p:spPr>
          <a:xfrm rot="16200000">
            <a:off x="2154173" y="773131"/>
            <a:ext cx="259537" cy="3892183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8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B4B27E-D4B7-A612-0483-3224BC4C2280}"/>
              </a:ext>
            </a:extLst>
          </p:cNvPr>
          <p:cNvSpPr txBox="1"/>
          <p:nvPr/>
        </p:nvSpPr>
        <p:spPr>
          <a:xfrm>
            <a:off x="3886192" y="2655691"/>
            <a:ext cx="96465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…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37F44A0-3C52-85D3-F70B-B0F656C26313}"/>
              </a:ext>
            </a:extLst>
          </p:cNvPr>
          <p:cNvSpPr txBox="1"/>
          <p:nvPr/>
        </p:nvSpPr>
        <p:spPr>
          <a:xfrm>
            <a:off x="5578077" y="1670534"/>
            <a:ext cx="24738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PRE-TREATMENT </a:t>
            </a:r>
          </a:p>
          <a:p>
            <a:r>
              <a:rPr lang="en-US" sz="1500" dirty="0"/>
              <a:t>INPUT DATA: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4DCT;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 plan;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Deformable Vector Fields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CBFBEEC-A488-3212-9F64-345DE21E8AA6}"/>
              </a:ext>
            </a:extLst>
          </p:cNvPr>
          <p:cNvCxnSpPr>
            <a:cxnSpLocks/>
          </p:cNvCxnSpPr>
          <p:nvPr/>
        </p:nvCxnSpPr>
        <p:spPr>
          <a:xfrm>
            <a:off x="6153064" y="1627205"/>
            <a:ext cx="661603" cy="413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652BB3F-720F-24B2-CAAB-030DBD515651}"/>
              </a:ext>
            </a:extLst>
          </p:cNvPr>
          <p:cNvCxnSpPr>
            <a:cxnSpLocks/>
          </p:cNvCxnSpPr>
          <p:nvPr/>
        </p:nvCxnSpPr>
        <p:spPr>
          <a:xfrm>
            <a:off x="7315011" y="3204744"/>
            <a:ext cx="661603" cy="413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D1911C3-6FEA-A4DF-3169-54BF13F7D79D}"/>
              </a:ext>
            </a:extLst>
          </p:cNvPr>
          <p:cNvSpPr/>
          <p:nvPr/>
        </p:nvSpPr>
        <p:spPr>
          <a:xfrm>
            <a:off x="4443308" y="1055653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97CCCF6-161C-033E-1F7E-9D626C4B2AB9}"/>
              </a:ext>
            </a:extLst>
          </p:cNvPr>
          <p:cNvSpPr txBox="1"/>
          <p:nvPr/>
        </p:nvSpPr>
        <p:spPr>
          <a:xfrm>
            <a:off x="4645714" y="1224393"/>
            <a:ext cx="1179661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Dose Delivery System(DDS)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28C77AED-812D-E034-B544-C30D7521F7A8}"/>
              </a:ext>
            </a:extLst>
          </p:cNvPr>
          <p:cNvSpPr/>
          <p:nvPr/>
        </p:nvSpPr>
        <p:spPr>
          <a:xfrm>
            <a:off x="6050783" y="2137381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1D34C14-F926-A853-1CE9-4EAA18E900EF}"/>
              </a:ext>
            </a:extLst>
          </p:cNvPr>
          <p:cNvSpPr txBox="1"/>
          <p:nvPr/>
        </p:nvSpPr>
        <p:spPr>
          <a:xfrm>
            <a:off x="6182531" y="2325771"/>
            <a:ext cx="1477325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DATA HANDLING INTERFACE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CA84783F-3351-3D2A-94BB-73A8F88F1655}"/>
              </a:ext>
            </a:extLst>
          </p:cNvPr>
          <p:cNvSpPr/>
          <p:nvPr/>
        </p:nvSpPr>
        <p:spPr>
          <a:xfrm>
            <a:off x="7384139" y="3756207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9661EF9-A38F-C48B-31BE-0FB98557DDA9}"/>
              </a:ext>
            </a:extLst>
          </p:cNvPr>
          <p:cNvSpPr txBox="1"/>
          <p:nvPr/>
        </p:nvSpPr>
        <p:spPr>
          <a:xfrm>
            <a:off x="7331048" y="3944597"/>
            <a:ext cx="166562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RIDOS WORKSTATION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E6E4EFA-4829-BF1D-28BA-6871FAE6217A}"/>
              </a:ext>
            </a:extLst>
          </p:cNvPr>
          <p:cNvSpPr txBox="1"/>
          <p:nvPr/>
        </p:nvSpPr>
        <p:spPr>
          <a:xfrm>
            <a:off x="4557852" y="3263994"/>
            <a:ext cx="1999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INPUTS: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position;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# of particles;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Motion phase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08546DF-FAFC-6490-D2E9-1BBC61E95139}"/>
              </a:ext>
            </a:extLst>
          </p:cNvPr>
          <p:cNvSpPr txBox="1"/>
          <p:nvPr/>
        </p:nvSpPr>
        <p:spPr>
          <a:xfrm>
            <a:off x="7662982" y="1325178"/>
            <a:ext cx="1359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Prototype of  future clinical CNAO DDS  </a:t>
            </a: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29E1A602-CBE9-F12D-693E-AD749FAD0191}"/>
              </a:ext>
            </a:extLst>
          </p:cNvPr>
          <p:cNvSpPr/>
          <p:nvPr/>
        </p:nvSpPr>
        <p:spPr>
          <a:xfrm>
            <a:off x="7637649" y="1212908"/>
            <a:ext cx="1359023" cy="9942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Immagine 36" descr="Immagine che contiene testo, schermata, Modifica, Software multimediale&#10;&#10;Descrizione generata automaticamente">
            <a:extLst>
              <a:ext uri="{FF2B5EF4-FFF2-40B4-BE49-F238E27FC236}">
                <a16:creationId xmlns:a16="http://schemas.microsoft.com/office/drawing/2014/main" id="{FB7BFF5B-24D8-51F6-F181-A14A481A7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4" t="6758" r="1495" b="241"/>
          <a:stretch/>
        </p:blipFill>
        <p:spPr>
          <a:xfrm>
            <a:off x="4316998" y="1246150"/>
            <a:ext cx="4796392" cy="267295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C854AB7-D3E6-3828-F516-A6DE5B5F1C7D}"/>
              </a:ext>
            </a:extLst>
          </p:cNvPr>
          <p:cNvSpPr txBox="1"/>
          <p:nvPr/>
        </p:nvSpPr>
        <p:spPr>
          <a:xfrm>
            <a:off x="4213988" y="2741380"/>
            <a:ext cx="129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End treatment</a:t>
            </a:r>
          </a:p>
        </p:txBody>
      </p:sp>
    </p:spTree>
    <p:extLst>
      <p:ext uri="{BB962C8B-B14F-4D97-AF65-F5344CB8AC3E}">
        <p14:creationId xmlns:p14="http://schemas.microsoft.com/office/powerpoint/2010/main" val="25836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  <p:bldP spid="11" grpId="0" animBg="1"/>
      <p:bldP spid="12" grpId="0"/>
      <p:bldP spid="13" grpId="0" animBg="1"/>
      <p:bldP spid="14" grpId="0"/>
      <p:bldP spid="17" grpId="0"/>
      <p:bldP spid="18" grpId="0"/>
      <p:bldP spid="10" grpId="0"/>
      <p:bldP spid="25" grpId="0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3" grpId="0"/>
      <p:bldP spid="33" grpId="1"/>
      <p:bldP spid="34" grpId="0"/>
      <p:bldP spid="34" grpId="1"/>
      <p:bldP spid="35" grpId="0"/>
      <p:bldP spid="35" grpId="1"/>
      <p:bldP spid="36" grpId="0" animBg="1"/>
      <p:bldP spid="36" grpId="1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+mj-lt"/>
                <a:cs typeface="Calibri" panose="020F0502020204030204" pitchFamily="34" charset="0"/>
              </a:rPr>
              <a:t>PATIENT FOR EXPERIMENTAL TESTS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it-IT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1563714-A235-7573-0977-1D4315FCA54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  <p:pic>
        <p:nvPicPr>
          <p:cNvPr id="12" name="Immagine 11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5E63EC8F-D83C-0E11-FD9A-955DFA5B1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76"/>
          <a:stretch/>
        </p:blipFill>
        <p:spPr>
          <a:xfrm>
            <a:off x="2410100" y="960298"/>
            <a:ext cx="2593930" cy="1915448"/>
          </a:xfrm>
          <a:prstGeom prst="rect">
            <a:avLst/>
          </a:prstGeom>
        </p:spPr>
      </p:pic>
      <p:sp>
        <p:nvSpPr>
          <p:cNvPr id="6" name="Freccia in giù 5">
            <a:extLst>
              <a:ext uri="{FF2B5EF4-FFF2-40B4-BE49-F238E27FC236}">
                <a16:creationId xmlns:a16="http://schemas.microsoft.com/office/drawing/2014/main" id="{012DE908-FB2E-3801-2A9B-12396656DB7D}"/>
              </a:ext>
            </a:extLst>
          </p:cNvPr>
          <p:cNvSpPr/>
          <p:nvPr/>
        </p:nvSpPr>
        <p:spPr>
          <a:xfrm>
            <a:off x="2899146" y="1449147"/>
            <a:ext cx="219090" cy="877229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46E86084-9964-0227-023B-47A5B04BA1BE}"/>
              </a:ext>
            </a:extLst>
          </p:cNvPr>
          <p:cNvSpPr/>
          <p:nvPr/>
        </p:nvSpPr>
        <p:spPr>
          <a:xfrm rot="10800000">
            <a:off x="2899146" y="1010532"/>
            <a:ext cx="219090" cy="877229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43BFDD1-DF64-9E3D-1D72-020B1468C79C}"/>
              </a:ext>
            </a:extLst>
          </p:cNvPr>
          <p:cNvSpPr txBox="1"/>
          <p:nvPr/>
        </p:nvSpPr>
        <p:spPr>
          <a:xfrm>
            <a:off x="4161167" y="1026913"/>
            <a:ext cx="94413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25 phases</a:t>
            </a:r>
          </a:p>
        </p:txBody>
      </p:sp>
      <p:pic>
        <p:nvPicPr>
          <p:cNvPr id="15" name="Immagine 14" descr="Immagine che contiene arte, design, lastra dei raggi X&#10;&#10;Descrizione generata automaticamente">
            <a:extLst>
              <a:ext uri="{FF2B5EF4-FFF2-40B4-BE49-F238E27FC236}">
                <a16:creationId xmlns:a16="http://schemas.microsoft.com/office/drawing/2014/main" id="{D249F3CF-AB26-DECB-1FBA-F56A30ECA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5" t="7345" r="9148" b="10099"/>
          <a:stretch/>
        </p:blipFill>
        <p:spPr>
          <a:xfrm>
            <a:off x="27349" y="967732"/>
            <a:ext cx="2417864" cy="191544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497FD3-D5AC-CC64-EA37-95AD81AC6352}"/>
              </a:ext>
            </a:extLst>
          </p:cNvPr>
          <p:cNvSpPr txBox="1"/>
          <p:nvPr/>
        </p:nvSpPr>
        <p:spPr>
          <a:xfrm>
            <a:off x="41317" y="2818797"/>
            <a:ext cx="259392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Half respiratory cycle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890B089-016D-C295-F217-AFCFCA9613FF}"/>
              </a:ext>
            </a:extLst>
          </p:cNvPr>
          <p:cNvCxnSpPr/>
          <p:nvPr/>
        </p:nvCxnSpPr>
        <p:spPr>
          <a:xfrm flipV="1">
            <a:off x="5105303" y="2081561"/>
            <a:ext cx="1102209" cy="6690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5A5916F-454E-2B83-C982-805016F1BB64}"/>
              </a:ext>
            </a:extLst>
          </p:cNvPr>
          <p:cNvCxnSpPr>
            <a:cxnSpLocks/>
          </p:cNvCxnSpPr>
          <p:nvPr/>
        </p:nvCxnSpPr>
        <p:spPr>
          <a:xfrm>
            <a:off x="5126039" y="2924849"/>
            <a:ext cx="949809" cy="925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magine 26" descr="Immagine che contiene arte, lastra dei raggi X, design&#10;&#10;Descrizione generata automaticamente">
            <a:extLst>
              <a:ext uri="{FF2B5EF4-FFF2-40B4-BE49-F238E27FC236}">
                <a16:creationId xmlns:a16="http://schemas.microsoft.com/office/drawing/2014/main" id="{DFA3B228-5E5F-368A-36CF-2EBD2C5B68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8" t="7345" r="8823" b="10677"/>
          <a:stretch/>
        </p:blipFill>
        <p:spPr>
          <a:xfrm>
            <a:off x="6606238" y="2930600"/>
            <a:ext cx="2354716" cy="1839600"/>
          </a:xfrm>
          <a:prstGeom prst="rect">
            <a:avLst/>
          </a:prstGeom>
        </p:spPr>
      </p:pic>
      <p:pic>
        <p:nvPicPr>
          <p:cNvPr id="29" name="Immagine 28" descr="Immagine che contiene arte, lastra dei raggi X, design&#10;&#10;Descrizione generata automaticamente">
            <a:extLst>
              <a:ext uri="{FF2B5EF4-FFF2-40B4-BE49-F238E27FC236}">
                <a16:creationId xmlns:a16="http://schemas.microsoft.com/office/drawing/2014/main" id="{CDA931F6-2BBB-D43D-F239-2064C0F026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16" t="7346" r="9473" b="10388"/>
          <a:stretch/>
        </p:blipFill>
        <p:spPr>
          <a:xfrm>
            <a:off x="6606238" y="1010532"/>
            <a:ext cx="2323816" cy="18396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733A55F-3F1E-FD5E-F5AC-29C1B1465D5F}"/>
              </a:ext>
            </a:extLst>
          </p:cNvPr>
          <p:cNvSpPr txBox="1"/>
          <p:nvPr/>
        </p:nvSpPr>
        <p:spPr>
          <a:xfrm>
            <a:off x="4196052" y="2944645"/>
            <a:ext cx="1525955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Full respiratory cycle</a:t>
            </a:r>
          </a:p>
          <a:p>
            <a:pPr algn="l"/>
            <a:endParaRPr lang="en-US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F826902-4906-E198-ADB0-60520BF93C0B}"/>
              </a:ext>
            </a:extLst>
          </p:cNvPr>
          <p:cNvSpPr txBox="1"/>
          <p:nvPr/>
        </p:nvSpPr>
        <p:spPr>
          <a:xfrm>
            <a:off x="5245008" y="1360449"/>
            <a:ext cx="125995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10 phases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79DCC54-10B5-F3DE-EBF0-13D6D1B96A7A}"/>
              </a:ext>
            </a:extLst>
          </p:cNvPr>
          <p:cNvSpPr txBox="1"/>
          <p:nvPr/>
        </p:nvSpPr>
        <p:spPr>
          <a:xfrm>
            <a:off x="5245008" y="3913316"/>
            <a:ext cx="125995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4 phases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2D65752-B0D0-C797-5762-5CEA3E9F4150}"/>
              </a:ext>
            </a:extLst>
          </p:cNvPr>
          <p:cNvSpPr txBox="1"/>
          <p:nvPr/>
        </p:nvSpPr>
        <p:spPr>
          <a:xfrm>
            <a:off x="5365172" y="2504951"/>
            <a:ext cx="1684679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PERIODIC MOTION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BCF2F78-1275-5AA4-FFF3-44181E0C4404}"/>
              </a:ext>
            </a:extLst>
          </p:cNvPr>
          <p:cNvSpPr txBox="1"/>
          <p:nvPr/>
        </p:nvSpPr>
        <p:spPr>
          <a:xfrm>
            <a:off x="41317" y="3185057"/>
            <a:ext cx="363250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T. Steinsberger, PhD defense, 2023</a:t>
            </a:r>
          </a:p>
        </p:txBody>
      </p:sp>
    </p:spTree>
    <p:extLst>
      <p:ext uri="{BB962C8B-B14F-4D97-AF65-F5344CB8AC3E}">
        <p14:creationId xmlns:p14="http://schemas.microsoft.com/office/powerpoint/2010/main" val="178963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2501770B-C021-FBD6-4F25-FD4787ACA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76"/>
          <a:stretch/>
        </p:blipFill>
        <p:spPr>
          <a:xfrm>
            <a:off x="1212589" y="1028598"/>
            <a:ext cx="4794201" cy="354020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PLANS</a:t>
            </a:r>
          </a:p>
          <a:p>
            <a:pPr algn="l"/>
            <a:endParaRPr lang="it-IT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1563714-A235-7573-0977-1D4315FCA54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42DD1F42-888B-8629-882C-1F524C5930C7}"/>
              </a:ext>
            </a:extLst>
          </p:cNvPr>
          <p:cNvSpPr/>
          <p:nvPr/>
        </p:nvSpPr>
        <p:spPr>
          <a:xfrm>
            <a:off x="1918007" y="3622329"/>
            <a:ext cx="391886" cy="344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227DA3C-EE8C-681F-74F6-35990FE646C9}"/>
              </a:ext>
            </a:extLst>
          </p:cNvPr>
          <p:cNvSpPr txBox="1"/>
          <p:nvPr/>
        </p:nvSpPr>
        <p:spPr>
          <a:xfrm>
            <a:off x="6135480" y="1028598"/>
            <a:ext cx="34972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Static Plan</a:t>
            </a:r>
          </a:p>
        </p:txBody>
      </p:sp>
    </p:spTree>
    <p:extLst>
      <p:ext uri="{BB962C8B-B14F-4D97-AF65-F5344CB8AC3E}">
        <p14:creationId xmlns:p14="http://schemas.microsoft.com/office/powerpoint/2010/main" val="1573248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2501770B-C021-FBD6-4F25-FD4787ACA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76"/>
          <a:stretch/>
        </p:blipFill>
        <p:spPr>
          <a:xfrm>
            <a:off x="1212589" y="1028598"/>
            <a:ext cx="4794201" cy="354020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PLANS</a:t>
            </a:r>
          </a:p>
          <a:p>
            <a:pPr algn="l"/>
            <a:endParaRPr lang="it-IT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1563714-A235-7573-0977-1D4315FCA54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227DA3C-EE8C-681F-74F6-35990FE646C9}"/>
              </a:ext>
            </a:extLst>
          </p:cNvPr>
          <p:cNvSpPr txBox="1"/>
          <p:nvPr/>
        </p:nvSpPr>
        <p:spPr>
          <a:xfrm>
            <a:off x="6135480" y="1028598"/>
            <a:ext cx="3497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Motion including</a:t>
            </a:r>
          </a:p>
          <a:p>
            <a:r>
              <a:rPr lang="en-US" sz="1500" dirty="0"/>
              <a:t>Plan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DA2D65B0-8F83-9DDA-C31D-A399FFB88E02}"/>
              </a:ext>
            </a:extLst>
          </p:cNvPr>
          <p:cNvSpPr/>
          <p:nvPr/>
        </p:nvSpPr>
        <p:spPr>
          <a:xfrm>
            <a:off x="2014654" y="3675929"/>
            <a:ext cx="215590" cy="20469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8F5B679-B6F8-2109-09FB-FBAD676BF79C}"/>
              </a:ext>
            </a:extLst>
          </p:cNvPr>
          <p:cNvSpPr/>
          <p:nvPr/>
        </p:nvSpPr>
        <p:spPr>
          <a:xfrm>
            <a:off x="3028370" y="1962358"/>
            <a:ext cx="215590" cy="20469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2F0F8D7-3561-CEA0-B880-8B49B8C9BD4A}"/>
              </a:ext>
            </a:extLst>
          </p:cNvPr>
          <p:cNvSpPr/>
          <p:nvPr/>
        </p:nvSpPr>
        <p:spPr>
          <a:xfrm>
            <a:off x="3991092" y="1309257"/>
            <a:ext cx="215590" cy="20469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8FC4309-F949-263C-5C24-C2F7DAAF1723}"/>
              </a:ext>
            </a:extLst>
          </p:cNvPr>
          <p:cNvSpPr/>
          <p:nvPr/>
        </p:nvSpPr>
        <p:spPr>
          <a:xfrm>
            <a:off x="4972400" y="2798700"/>
            <a:ext cx="215590" cy="20469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C59F4AC-336C-43C2-3FE5-62153FC1AC2E}"/>
              </a:ext>
            </a:extLst>
          </p:cNvPr>
          <p:cNvSpPr/>
          <p:nvPr/>
        </p:nvSpPr>
        <p:spPr>
          <a:xfrm>
            <a:off x="6238677" y="1717849"/>
            <a:ext cx="215590" cy="20469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Stella a 5 punte 11">
            <a:extLst>
              <a:ext uri="{FF2B5EF4-FFF2-40B4-BE49-F238E27FC236}">
                <a16:creationId xmlns:a16="http://schemas.microsoft.com/office/drawing/2014/main" id="{FD5D5DE3-6B80-7E7D-7EE8-BC22794E6DFC}"/>
              </a:ext>
            </a:extLst>
          </p:cNvPr>
          <p:cNvSpPr/>
          <p:nvPr/>
        </p:nvSpPr>
        <p:spPr>
          <a:xfrm>
            <a:off x="4405388" y="1722383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Stella a 5 punte 13">
            <a:extLst>
              <a:ext uri="{FF2B5EF4-FFF2-40B4-BE49-F238E27FC236}">
                <a16:creationId xmlns:a16="http://schemas.microsoft.com/office/drawing/2014/main" id="{911D317D-CFF2-D361-B9E6-6744325934C6}"/>
              </a:ext>
            </a:extLst>
          </p:cNvPr>
          <p:cNvSpPr/>
          <p:nvPr/>
        </p:nvSpPr>
        <p:spPr>
          <a:xfrm>
            <a:off x="3991092" y="1305361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Stella a 5 punte 14">
            <a:extLst>
              <a:ext uri="{FF2B5EF4-FFF2-40B4-BE49-F238E27FC236}">
                <a16:creationId xmlns:a16="http://schemas.microsoft.com/office/drawing/2014/main" id="{5886F6B5-3BB1-0EF7-38A2-75AE5ECE0A55}"/>
              </a:ext>
            </a:extLst>
          </p:cNvPr>
          <p:cNvSpPr/>
          <p:nvPr/>
        </p:nvSpPr>
        <p:spPr>
          <a:xfrm>
            <a:off x="3607735" y="1112328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Stella a 5 punte 15">
            <a:extLst>
              <a:ext uri="{FF2B5EF4-FFF2-40B4-BE49-F238E27FC236}">
                <a16:creationId xmlns:a16="http://schemas.microsoft.com/office/drawing/2014/main" id="{3549AEB1-32D6-6306-59AD-A8EB0AED83EC}"/>
              </a:ext>
            </a:extLst>
          </p:cNvPr>
          <p:cNvSpPr/>
          <p:nvPr/>
        </p:nvSpPr>
        <p:spPr>
          <a:xfrm>
            <a:off x="3220230" y="1519464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Stella a 5 punte 16">
            <a:extLst>
              <a:ext uri="{FF2B5EF4-FFF2-40B4-BE49-F238E27FC236}">
                <a16:creationId xmlns:a16="http://schemas.microsoft.com/office/drawing/2014/main" id="{8933A3DB-C375-D079-CEDE-8FF61859F299}"/>
              </a:ext>
            </a:extLst>
          </p:cNvPr>
          <p:cNvSpPr/>
          <p:nvPr/>
        </p:nvSpPr>
        <p:spPr>
          <a:xfrm>
            <a:off x="3026023" y="1934159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Stella a 5 punte 17">
            <a:extLst>
              <a:ext uri="{FF2B5EF4-FFF2-40B4-BE49-F238E27FC236}">
                <a16:creationId xmlns:a16="http://schemas.microsoft.com/office/drawing/2014/main" id="{B0C800D2-4641-540D-7F70-73CA25E31C4A}"/>
              </a:ext>
            </a:extLst>
          </p:cNvPr>
          <p:cNvSpPr/>
          <p:nvPr/>
        </p:nvSpPr>
        <p:spPr>
          <a:xfrm>
            <a:off x="2810433" y="2377053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tella a 5 punte 19">
            <a:extLst>
              <a:ext uri="{FF2B5EF4-FFF2-40B4-BE49-F238E27FC236}">
                <a16:creationId xmlns:a16="http://schemas.microsoft.com/office/drawing/2014/main" id="{C6F9808F-B109-F46F-5F12-EB78B036C97A}"/>
              </a:ext>
            </a:extLst>
          </p:cNvPr>
          <p:cNvSpPr/>
          <p:nvPr/>
        </p:nvSpPr>
        <p:spPr>
          <a:xfrm>
            <a:off x="2401885" y="3264969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Stella a 5 punte 20">
            <a:extLst>
              <a:ext uri="{FF2B5EF4-FFF2-40B4-BE49-F238E27FC236}">
                <a16:creationId xmlns:a16="http://schemas.microsoft.com/office/drawing/2014/main" id="{9CD1EF90-C56E-BF75-D352-399D6D93A2EF}"/>
              </a:ext>
            </a:extLst>
          </p:cNvPr>
          <p:cNvSpPr/>
          <p:nvPr/>
        </p:nvSpPr>
        <p:spPr>
          <a:xfrm>
            <a:off x="2014654" y="3647971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Stella a 5 punte 21">
            <a:extLst>
              <a:ext uri="{FF2B5EF4-FFF2-40B4-BE49-F238E27FC236}">
                <a16:creationId xmlns:a16="http://schemas.microsoft.com/office/drawing/2014/main" id="{1DF483AC-5F1B-61B5-EA77-461D9AD2C970}"/>
              </a:ext>
            </a:extLst>
          </p:cNvPr>
          <p:cNvSpPr/>
          <p:nvPr/>
        </p:nvSpPr>
        <p:spPr>
          <a:xfrm>
            <a:off x="4773378" y="2377053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Stella a 5 punte 22">
            <a:extLst>
              <a:ext uri="{FF2B5EF4-FFF2-40B4-BE49-F238E27FC236}">
                <a16:creationId xmlns:a16="http://schemas.microsoft.com/office/drawing/2014/main" id="{5BD3E2C2-A911-4C81-423E-60B09EF9E38F}"/>
              </a:ext>
            </a:extLst>
          </p:cNvPr>
          <p:cNvSpPr/>
          <p:nvPr/>
        </p:nvSpPr>
        <p:spPr>
          <a:xfrm>
            <a:off x="4980548" y="2798700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Stella a 5 punte 23">
            <a:extLst>
              <a:ext uri="{FF2B5EF4-FFF2-40B4-BE49-F238E27FC236}">
                <a16:creationId xmlns:a16="http://schemas.microsoft.com/office/drawing/2014/main" id="{C8C7CC31-B9C1-21FB-C9AE-B551AE7683E9}"/>
              </a:ext>
            </a:extLst>
          </p:cNvPr>
          <p:cNvSpPr/>
          <p:nvPr/>
        </p:nvSpPr>
        <p:spPr>
          <a:xfrm>
            <a:off x="5196138" y="3015652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Stella a 5 punte 24">
            <a:extLst>
              <a:ext uri="{FF2B5EF4-FFF2-40B4-BE49-F238E27FC236}">
                <a16:creationId xmlns:a16="http://schemas.microsoft.com/office/drawing/2014/main" id="{C15C067E-7D9A-2FBE-CD07-AB3FAAA41B3D}"/>
              </a:ext>
            </a:extLst>
          </p:cNvPr>
          <p:cNvSpPr/>
          <p:nvPr/>
        </p:nvSpPr>
        <p:spPr>
          <a:xfrm>
            <a:off x="5591134" y="3441193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Stella a 5 punte 25">
            <a:extLst>
              <a:ext uri="{FF2B5EF4-FFF2-40B4-BE49-F238E27FC236}">
                <a16:creationId xmlns:a16="http://schemas.microsoft.com/office/drawing/2014/main" id="{1DEEF42C-0EE8-D4F8-D5E5-09C42766DAE4}"/>
              </a:ext>
            </a:extLst>
          </p:cNvPr>
          <p:cNvSpPr/>
          <p:nvPr/>
        </p:nvSpPr>
        <p:spPr>
          <a:xfrm>
            <a:off x="6238677" y="2138854"/>
            <a:ext cx="215590" cy="20469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D1CB128-E49F-CE7E-FA8C-EFEFDD05A595}"/>
              </a:ext>
            </a:extLst>
          </p:cNvPr>
          <p:cNvSpPr txBox="1"/>
          <p:nvPr/>
        </p:nvSpPr>
        <p:spPr>
          <a:xfrm>
            <a:off x="6586654" y="1621811"/>
            <a:ext cx="165781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4 phases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7833E4B-AB17-CE6E-87DD-E68B60162D70}"/>
              </a:ext>
            </a:extLst>
          </p:cNvPr>
          <p:cNvSpPr txBox="1"/>
          <p:nvPr/>
        </p:nvSpPr>
        <p:spPr>
          <a:xfrm>
            <a:off x="6586654" y="2018294"/>
            <a:ext cx="165781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10 phases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6FD3C6D-1B1B-8C51-2E0E-099AEC146963}"/>
              </a:ext>
            </a:extLst>
          </p:cNvPr>
          <p:cNvSpPr txBox="1"/>
          <p:nvPr/>
        </p:nvSpPr>
        <p:spPr>
          <a:xfrm>
            <a:off x="6454266" y="2698595"/>
            <a:ext cx="26897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Multi-Phase 4D (MP4D)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C8CCD74-814D-090B-F444-FA21F79B8381}"/>
              </a:ext>
            </a:extLst>
          </p:cNvPr>
          <p:cNvSpPr txBox="1"/>
          <p:nvPr/>
        </p:nvSpPr>
        <p:spPr>
          <a:xfrm>
            <a:off x="6470814" y="3015652"/>
            <a:ext cx="3632508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 err="1"/>
              <a:t>C.Graeff</a:t>
            </a:r>
            <a:r>
              <a:rPr lang="en-US" sz="800" dirty="0"/>
              <a:t>, 2014</a:t>
            </a:r>
          </a:p>
          <a:p>
            <a:pPr algn="l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31214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MP4D</a:t>
            </a:r>
          </a:p>
          <a:p>
            <a:pPr algn="l"/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81F1CF8-B78E-DFF8-D264-ABD97A49D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82" y="1149873"/>
            <a:ext cx="4135730" cy="28437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5E85E6-AD9D-C9B4-CC6D-BB0993FD690A}"/>
              </a:ext>
            </a:extLst>
          </p:cNvPr>
          <p:cNvSpPr txBox="1"/>
          <p:nvPr/>
        </p:nvSpPr>
        <p:spPr>
          <a:xfrm>
            <a:off x="4572000" y="1149873"/>
            <a:ext cx="390409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Multi Phase 4D dose delivery (MP4D)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1925D8-0F48-461B-73EC-65037D20BD12}"/>
              </a:ext>
            </a:extLst>
          </p:cNvPr>
          <p:cNvSpPr txBox="1"/>
          <p:nvPr/>
        </p:nvSpPr>
        <p:spPr>
          <a:xfrm>
            <a:off x="4572000" y="1694099"/>
            <a:ext cx="3482671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Library of 3D sub-plans optimized on each of the motion phase considered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AE1495-E528-5C2F-270B-B3FD0904B84B}"/>
              </a:ext>
            </a:extLst>
          </p:cNvPr>
          <p:cNvSpPr txBox="1"/>
          <p:nvPr/>
        </p:nvSpPr>
        <p:spPr>
          <a:xfrm>
            <a:off x="196482" y="4694909"/>
            <a:ext cx="3632508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 err="1"/>
              <a:t>M.Lis</a:t>
            </a:r>
            <a:r>
              <a:rPr lang="en-US" sz="800" dirty="0"/>
              <a:t> et al, 2020</a:t>
            </a:r>
          </a:p>
          <a:p>
            <a:pPr algn="l"/>
            <a:endParaRPr lang="en-US" sz="800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96854C59-3B2A-DF2B-ABBF-E9CCCA4190D9}"/>
              </a:ext>
            </a:extLst>
          </p:cNvPr>
          <p:cNvSpPr/>
          <p:nvPr/>
        </p:nvSpPr>
        <p:spPr>
          <a:xfrm>
            <a:off x="408878" y="3345366"/>
            <a:ext cx="906966" cy="721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9895A9-A9E0-5330-370A-FE5518BFB8A1}"/>
              </a:ext>
            </a:extLst>
          </p:cNvPr>
          <p:cNvSpPr txBox="1"/>
          <p:nvPr/>
        </p:nvSpPr>
        <p:spPr>
          <a:xfrm>
            <a:off x="408878" y="3993626"/>
            <a:ext cx="138275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3D plan </a:t>
            </a:r>
            <a:r>
              <a:rPr lang="en-US" dirty="0">
                <a:solidFill>
                  <a:srgbClr val="FF0000"/>
                </a:solidFill>
              </a:rPr>
              <a:t>phase 1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4ADA31F8-FB0F-EE42-EBFC-E5A405F26E54}"/>
              </a:ext>
            </a:extLst>
          </p:cNvPr>
          <p:cNvSpPr/>
          <p:nvPr/>
        </p:nvSpPr>
        <p:spPr>
          <a:xfrm>
            <a:off x="1396673" y="3347043"/>
            <a:ext cx="906966" cy="721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F8286B-06C3-D05B-C017-F218D5380B95}"/>
              </a:ext>
            </a:extLst>
          </p:cNvPr>
          <p:cNvSpPr txBox="1"/>
          <p:nvPr/>
        </p:nvSpPr>
        <p:spPr>
          <a:xfrm>
            <a:off x="1441277" y="3995303"/>
            <a:ext cx="138275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3D plan </a:t>
            </a:r>
            <a:r>
              <a:rPr lang="en-US" dirty="0">
                <a:solidFill>
                  <a:srgbClr val="FF0000"/>
                </a:solidFill>
              </a:rPr>
              <a:t>phase 2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2C463BF-890F-8AE2-2696-87BB97655A51}"/>
              </a:ext>
            </a:extLst>
          </p:cNvPr>
          <p:cNvSpPr/>
          <p:nvPr/>
        </p:nvSpPr>
        <p:spPr>
          <a:xfrm>
            <a:off x="2348243" y="3333377"/>
            <a:ext cx="906966" cy="721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2EF85B6-8D1C-6210-9623-7B4CBFB6599A}"/>
              </a:ext>
            </a:extLst>
          </p:cNvPr>
          <p:cNvSpPr txBox="1"/>
          <p:nvPr/>
        </p:nvSpPr>
        <p:spPr>
          <a:xfrm>
            <a:off x="2348243" y="3981637"/>
            <a:ext cx="138275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3D plan </a:t>
            </a:r>
            <a:r>
              <a:rPr lang="en-US" dirty="0">
                <a:solidFill>
                  <a:srgbClr val="FF0000"/>
                </a:solidFill>
              </a:rPr>
              <a:t>phase 3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2241134-1AF5-B08A-58C3-E545C0A993CA}"/>
              </a:ext>
            </a:extLst>
          </p:cNvPr>
          <p:cNvSpPr/>
          <p:nvPr/>
        </p:nvSpPr>
        <p:spPr>
          <a:xfrm>
            <a:off x="3340228" y="3340708"/>
            <a:ext cx="906966" cy="721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8D0FE5D-F671-6588-DABF-B05A632C6945}"/>
              </a:ext>
            </a:extLst>
          </p:cNvPr>
          <p:cNvSpPr txBox="1"/>
          <p:nvPr/>
        </p:nvSpPr>
        <p:spPr>
          <a:xfrm>
            <a:off x="3340228" y="3988968"/>
            <a:ext cx="138275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3D plan </a:t>
            </a:r>
            <a:r>
              <a:rPr lang="en-US" dirty="0">
                <a:solidFill>
                  <a:srgbClr val="FF0000"/>
                </a:solidFill>
              </a:rPr>
              <a:t>phase 4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2794EDA0-E60F-DB08-A7E8-850FD33032FE}"/>
              </a:ext>
            </a:extLst>
          </p:cNvPr>
          <p:cNvSpPr/>
          <p:nvPr/>
        </p:nvSpPr>
        <p:spPr>
          <a:xfrm>
            <a:off x="3340228" y="2516504"/>
            <a:ext cx="906966" cy="721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A9CD619-EC7A-1016-7B09-91588727B41F}"/>
              </a:ext>
            </a:extLst>
          </p:cNvPr>
          <p:cNvSpPr txBox="1"/>
          <p:nvPr/>
        </p:nvSpPr>
        <p:spPr>
          <a:xfrm>
            <a:off x="4205432" y="2808698"/>
            <a:ext cx="138275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3D plan </a:t>
            </a:r>
            <a:r>
              <a:rPr lang="en-US" dirty="0">
                <a:solidFill>
                  <a:srgbClr val="FF0000"/>
                </a:solidFill>
              </a:rPr>
              <a:t>phase 5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20E225A6-3ECF-0668-5515-8EAF6271CF6D}"/>
              </a:ext>
            </a:extLst>
          </p:cNvPr>
          <p:cNvSpPr/>
          <p:nvPr/>
        </p:nvSpPr>
        <p:spPr>
          <a:xfrm>
            <a:off x="3340228" y="1728451"/>
            <a:ext cx="906966" cy="721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D0DD0B8-36A9-C9F9-5A37-72058590CE94}"/>
              </a:ext>
            </a:extLst>
          </p:cNvPr>
          <p:cNvSpPr txBox="1"/>
          <p:nvPr/>
        </p:nvSpPr>
        <p:spPr>
          <a:xfrm>
            <a:off x="2949461" y="1052428"/>
            <a:ext cx="138275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3D plan </a:t>
            </a:r>
            <a:r>
              <a:rPr lang="en-US" dirty="0">
                <a:solidFill>
                  <a:srgbClr val="FF0000"/>
                </a:solidFill>
              </a:rPr>
              <a:t>phase 6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F6C1476-8CAD-0E57-5C78-9E069E6DAF7B}"/>
              </a:ext>
            </a:extLst>
          </p:cNvPr>
          <p:cNvSpPr txBox="1"/>
          <p:nvPr/>
        </p:nvSpPr>
        <p:spPr>
          <a:xfrm>
            <a:off x="5622561" y="3324430"/>
            <a:ext cx="2345998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Each spot has a specific assigned motion phase </a:t>
            </a:r>
          </a:p>
        </p:txBody>
      </p:sp>
    </p:spTree>
    <p:extLst>
      <p:ext uri="{BB962C8B-B14F-4D97-AF65-F5344CB8AC3E}">
        <p14:creationId xmlns:p14="http://schemas.microsoft.com/office/powerpoint/2010/main" val="37526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EXPERIMENTAL SETUP</a:t>
            </a:r>
          </a:p>
          <a:p>
            <a:pPr algn="l"/>
            <a:endParaRPr lang="it-IT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1563714-A235-7573-0977-1D4315FCA54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  <p:pic>
        <p:nvPicPr>
          <p:cNvPr id="9" name="Immagine 8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559CB81-2530-B0F9-9731-7B8E2A26A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096" y="4424318"/>
            <a:ext cx="1231155" cy="405789"/>
          </a:xfrm>
          <a:prstGeom prst="rect">
            <a:avLst/>
          </a:prstGeom>
        </p:spPr>
      </p:pic>
      <p:pic>
        <p:nvPicPr>
          <p:cNvPr id="5" name="Immagine 4" descr="Immagine che contiene testo, schermata, design, unità&#10;&#10;Descrizione generata automaticamente">
            <a:extLst>
              <a:ext uri="{FF2B5EF4-FFF2-40B4-BE49-F238E27FC236}">
                <a16:creationId xmlns:a16="http://schemas.microsoft.com/office/drawing/2014/main" id="{64157303-95BF-8EA6-B0C0-FA03D601F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2" y="1011155"/>
            <a:ext cx="4781550" cy="2781300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CC1EF65-FEB0-C801-34AE-E897D4788D4C}"/>
              </a:ext>
            </a:extLst>
          </p:cNvPr>
          <p:cNvCxnSpPr>
            <a:cxnSpLocks/>
          </p:cNvCxnSpPr>
          <p:nvPr/>
        </p:nvCxnSpPr>
        <p:spPr>
          <a:xfrm flipV="1">
            <a:off x="2951976" y="1687551"/>
            <a:ext cx="1481275" cy="3933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9AB87B9-4ED9-2781-A960-4430DB71B731}"/>
              </a:ext>
            </a:extLst>
          </p:cNvPr>
          <p:cNvCxnSpPr>
            <a:cxnSpLocks/>
          </p:cNvCxnSpPr>
          <p:nvPr/>
        </p:nvCxnSpPr>
        <p:spPr>
          <a:xfrm flipV="1">
            <a:off x="4029307" y="2209669"/>
            <a:ext cx="631694" cy="5034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9682DAD-D53E-993B-D917-69B9947B47BF}"/>
              </a:ext>
            </a:extLst>
          </p:cNvPr>
          <p:cNvSpPr txBox="1"/>
          <p:nvPr/>
        </p:nvSpPr>
        <p:spPr>
          <a:xfrm>
            <a:off x="114615" y="3383219"/>
            <a:ext cx="363250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T. Steinsberger, PhD defense, 2023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B8A9A1BC-8362-7864-4729-A16608C37569}"/>
              </a:ext>
            </a:extLst>
          </p:cNvPr>
          <p:cNvCxnSpPr>
            <a:cxnSpLocks/>
          </p:cNvCxnSpPr>
          <p:nvPr/>
        </p:nvCxnSpPr>
        <p:spPr>
          <a:xfrm>
            <a:off x="6286876" y="1627205"/>
            <a:ext cx="661603" cy="413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8C53F80-EEBD-5857-C8F7-7F6A2B91CA87}"/>
              </a:ext>
            </a:extLst>
          </p:cNvPr>
          <p:cNvCxnSpPr>
            <a:cxnSpLocks/>
          </p:cNvCxnSpPr>
          <p:nvPr/>
        </p:nvCxnSpPr>
        <p:spPr>
          <a:xfrm>
            <a:off x="7448823" y="3204744"/>
            <a:ext cx="661603" cy="413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B151D10-1198-68C9-CB83-E287EE3BE86D}"/>
              </a:ext>
            </a:extLst>
          </p:cNvPr>
          <p:cNvSpPr/>
          <p:nvPr/>
        </p:nvSpPr>
        <p:spPr>
          <a:xfrm>
            <a:off x="4577120" y="1055653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4A1735-BDFD-90F0-4714-FDDA0BFB8D3F}"/>
              </a:ext>
            </a:extLst>
          </p:cNvPr>
          <p:cNvSpPr txBox="1"/>
          <p:nvPr/>
        </p:nvSpPr>
        <p:spPr>
          <a:xfrm>
            <a:off x="4813032" y="1123580"/>
            <a:ext cx="1179661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Dose Delivery System(DDS)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6037F246-3A9E-3D46-6AB3-3A7F0331514D}"/>
              </a:ext>
            </a:extLst>
          </p:cNvPr>
          <p:cNvSpPr/>
          <p:nvPr/>
        </p:nvSpPr>
        <p:spPr>
          <a:xfrm>
            <a:off x="6184595" y="2137381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8F82D0-B775-29BB-F24F-0A84FE5B4274}"/>
              </a:ext>
            </a:extLst>
          </p:cNvPr>
          <p:cNvSpPr txBox="1"/>
          <p:nvPr/>
        </p:nvSpPr>
        <p:spPr>
          <a:xfrm>
            <a:off x="6316343" y="2325771"/>
            <a:ext cx="1477325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DATA HANDLING INTERFACE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3862FD8-7B47-FD18-3FCA-CA170060FF7C}"/>
              </a:ext>
            </a:extLst>
          </p:cNvPr>
          <p:cNvSpPr/>
          <p:nvPr/>
        </p:nvSpPr>
        <p:spPr>
          <a:xfrm>
            <a:off x="7517951" y="3756207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87174AA-3F4C-413C-F398-E878AFD89921}"/>
              </a:ext>
            </a:extLst>
          </p:cNvPr>
          <p:cNvSpPr txBox="1"/>
          <p:nvPr/>
        </p:nvSpPr>
        <p:spPr>
          <a:xfrm>
            <a:off x="7464860" y="3944597"/>
            <a:ext cx="166562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RIDOS WORKSTATION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3116872-370C-DE9F-134F-F019786608F7}"/>
              </a:ext>
            </a:extLst>
          </p:cNvPr>
          <p:cNvSpPr txBox="1"/>
          <p:nvPr/>
        </p:nvSpPr>
        <p:spPr>
          <a:xfrm>
            <a:off x="66607" y="3744542"/>
            <a:ext cx="323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/>
              <a:t>Experimental room CNAO (Pavia, Italy);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Carbon ions;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ABSORBED DOSE!</a:t>
            </a:r>
          </a:p>
        </p:txBody>
      </p:sp>
    </p:spTree>
    <p:extLst>
      <p:ext uri="{BB962C8B-B14F-4D97-AF65-F5344CB8AC3E}">
        <p14:creationId xmlns:p14="http://schemas.microsoft.com/office/powerpoint/2010/main" val="2706875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17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MP4D TEST (10 PHASES)</a:t>
            </a:r>
          </a:p>
          <a:p>
            <a:pPr algn="l"/>
            <a:endParaRPr lang="it-IT" b="1" dirty="0"/>
          </a:p>
        </p:txBody>
      </p:sp>
      <p:pic>
        <p:nvPicPr>
          <p:cNvPr id="3" name="Immagine 2" descr="Immagine che contiene testo, schermata, Software multimediale, Modifica&#10;&#10;Descrizione generata automaticamente">
            <a:extLst>
              <a:ext uri="{FF2B5EF4-FFF2-40B4-BE49-F238E27FC236}">
                <a16:creationId xmlns:a16="http://schemas.microsoft.com/office/drawing/2014/main" id="{9AEAFB26-CC77-2A41-7194-E2C169807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7" t="6999" r="1579"/>
          <a:stretch/>
        </p:blipFill>
        <p:spPr>
          <a:xfrm>
            <a:off x="62667" y="956422"/>
            <a:ext cx="7100389" cy="395806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C1DAAE-5914-FAE8-6708-36842C0DC245}"/>
              </a:ext>
            </a:extLst>
          </p:cNvPr>
          <p:cNvSpPr txBox="1"/>
          <p:nvPr/>
        </p:nvSpPr>
        <p:spPr>
          <a:xfrm>
            <a:off x="7267401" y="1183525"/>
            <a:ext cx="165462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All calculations performed within next beam pause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B268CD-954E-7EB0-0CAF-2CCD6CC0BBC9}"/>
              </a:ext>
            </a:extLst>
          </p:cNvPr>
          <p:cNvSpPr txBox="1"/>
          <p:nvPr/>
        </p:nvSpPr>
        <p:spPr>
          <a:xfrm>
            <a:off x="7188819" y="2510235"/>
            <a:ext cx="1955181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~ 0.25 ms </a:t>
            </a:r>
            <a:r>
              <a:rPr lang="en-US" sz="1400" dirty="0">
                <a:solidFill>
                  <a:srgbClr val="FF0000"/>
                </a:solidFill>
              </a:rPr>
              <a:t>per spot reconstruction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19C11F-8028-6DDA-BE5B-6F3B0F08ECA6}"/>
              </a:ext>
            </a:extLst>
          </p:cNvPr>
          <p:cNvSpPr txBox="1"/>
          <p:nvPr/>
        </p:nvSpPr>
        <p:spPr>
          <a:xfrm>
            <a:off x="7188819" y="3095010"/>
            <a:ext cx="1955181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~ 2.2 ms </a:t>
            </a:r>
            <a:r>
              <a:rPr lang="en-US" sz="1400" dirty="0">
                <a:solidFill>
                  <a:srgbClr val="FF0000"/>
                </a:solidFill>
              </a:rPr>
              <a:t>per spot delivery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E698D6-C10E-E164-B4FC-C394987E5D9F}"/>
              </a:ext>
            </a:extLst>
          </p:cNvPr>
          <p:cNvSpPr txBox="1"/>
          <p:nvPr/>
        </p:nvSpPr>
        <p:spPr>
          <a:xfrm>
            <a:off x="7330068" y="3895493"/>
            <a:ext cx="175126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Mini-talk ESTRO 2023</a:t>
            </a:r>
          </a:p>
        </p:txBody>
      </p:sp>
    </p:spTree>
    <p:extLst>
      <p:ext uri="{BB962C8B-B14F-4D97-AF65-F5344CB8AC3E}">
        <p14:creationId xmlns:p14="http://schemas.microsoft.com/office/powerpoint/2010/main" val="916622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18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RIDOS EXPECTED DVH workflow</a:t>
            </a:r>
          </a:p>
          <a:p>
            <a:pPr algn="l"/>
            <a:endParaRPr lang="it-IT" b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DC98501-2B16-2FE5-9540-EF9118ACCDCE}"/>
              </a:ext>
            </a:extLst>
          </p:cNvPr>
          <p:cNvSpPr/>
          <p:nvPr/>
        </p:nvSpPr>
        <p:spPr>
          <a:xfrm>
            <a:off x="58853" y="1210038"/>
            <a:ext cx="604434" cy="67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E53415-F509-9A45-9706-155AF6CFDEF0}"/>
              </a:ext>
            </a:extLst>
          </p:cNvPr>
          <p:cNvSpPr/>
          <p:nvPr/>
        </p:nvSpPr>
        <p:spPr>
          <a:xfrm>
            <a:off x="2765637" y="1117988"/>
            <a:ext cx="1120555" cy="196861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BC1ED6B-ED78-480A-6488-4CC2A4FB45C0}"/>
              </a:ext>
            </a:extLst>
          </p:cNvPr>
          <p:cNvSpPr/>
          <p:nvPr/>
        </p:nvSpPr>
        <p:spPr>
          <a:xfrm>
            <a:off x="1557040" y="1117988"/>
            <a:ext cx="1120555" cy="196861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74752E8-0F66-D4E0-AE88-A49D277F88C4}"/>
              </a:ext>
            </a:extLst>
          </p:cNvPr>
          <p:cNvSpPr/>
          <p:nvPr/>
        </p:nvSpPr>
        <p:spPr>
          <a:xfrm>
            <a:off x="278995" y="1120609"/>
            <a:ext cx="1141764" cy="1949438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36C008E-66C5-C66A-AB33-E6E9B2B1A71D}"/>
              </a:ext>
            </a:extLst>
          </p:cNvPr>
          <p:cNvSpPr/>
          <p:nvPr/>
        </p:nvSpPr>
        <p:spPr>
          <a:xfrm>
            <a:off x="1624777" y="1291754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 dirty="0">
              <a:latin typeface="Trebuchet MS" panose="020B0603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BE1239-923B-FE89-027F-C5AFCEA3EC9F}"/>
              </a:ext>
            </a:extLst>
          </p:cNvPr>
          <p:cNvSpPr txBox="1"/>
          <p:nvPr/>
        </p:nvSpPr>
        <p:spPr>
          <a:xfrm>
            <a:off x="1608928" y="1428145"/>
            <a:ext cx="1070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Online inputs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2A5E167-BCB4-8E7A-B664-4D8C01825C1A}"/>
              </a:ext>
            </a:extLst>
          </p:cNvPr>
          <p:cNvSpPr/>
          <p:nvPr/>
        </p:nvSpPr>
        <p:spPr>
          <a:xfrm>
            <a:off x="1624778" y="2007088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 dirty="0">
              <a:latin typeface="Trebuchet MS" panose="020B0603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05ACA6-9BE3-FC0B-6515-8A688D302101}"/>
              </a:ext>
            </a:extLst>
          </p:cNvPr>
          <p:cNvSpPr txBox="1"/>
          <p:nvPr/>
        </p:nvSpPr>
        <p:spPr>
          <a:xfrm>
            <a:off x="1629636" y="2026976"/>
            <a:ext cx="90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GPU dose calculation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B9A06A8-541B-5F15-3F70-D670B1275749}"/>
              </a:ext>
            </a:extLst>
          </p:cNvPr>
          <p:cNvSpPr/>
          <p:nvPr/>
        </p:nvSpPr>
        <p:spPr>
          <a:xfrm>
            <a:off x="2807894" y="1640326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>
              <a:latin typeface="Trebuchet MS" panose="020B0603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64DB05-E062-8136-01B0-2987EFEAB263}"/>
              </a:ext>
            </a:extLst>
          </p:cNvPr>
          <p:cNvSpPr txBox="1"/>
          <p:nvPr/>
        </p:nvSpPr>
        <p:spPr>
          <a:xfrm>
            <a:off x="2866748" y="1735534"/>
            <a:ext cx="85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Update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GUI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64187A5-B897-66B7-808D-EF9384B08D94}"/>
              </a:ext>
            </a:extLst>
          </p:cNvPr>
          <p:cNvCxnSpPr>
            <a:cxnSpLocks/>
          </p:cNvCxnSpPr>
          <p:nvPr/>
        </p:nvCxnSpPr>
        <p:spPr>
          <a:xfrm>
            <a:off x="1495869" y="1440618"/>
            <a:ext cx="0" cy="154832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6ED5DBA-BAB4-99CD-C4E5-296FEEF49265}"/>
              </a:ext>
            </a:extLst>
          </p:cNvPr>
          <p:cNvCxnSpPr>
            <a:cxnSpLocks/>
          </p:cNvCxnSpPr>
          <p:nvPr/>
        </p:nvCxnSpPr>
        <p:spPr>
          <a:xfrm>
            <a:off x="2711525" y="1440618"/>
            <a:ext cx="0" cy="154832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FC0F2B9-CA99-6B95-C049-664A46E66234}"/>
              </a:ext>
            </a:extLst>
          </p:cNvPr>
          <p:cNvSpPr txBox="1"/>
          <p:nvPr/>
        </p:nvSpPr>
        <p:spPr>
          <a:xfrm>
            <a:off x="1507724" y="2744422"/>
            <a:ext cx="129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Slice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2D309F8-3FCC-3E93-6F6D-09C463AADCFC}"/>
              </a:ext>
            </a:extLst>
          </p:cNvPr>
          <p:cNvSpPr txBox="1"/>
          <p:nvPr/>
        </p:nvSpPr>
        <p:spPr>
          <a:xfrm>
            <a:off x="2711525" y="2734007"/>
            <a:ext cx="129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End Slice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F36B585-3309-0F5F-A5BE-2609DCDD2FE4}"/>
              </a:ext>
            </a:extLst>
          </p:cNvPr>
          <p:cNvSpPr/>
          <p:nvPr/>
        </p:nvSpPr>
        <p:spPr>
          <a:xfrm>
            <a:off x="335483" y="1291754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>
              <a:latin typeface="Trebuchet MS" panose="020B0603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CDF06A1-9B56-7B1E-EB5C-C783C553DAC7}"/>
              </a:ext>
            </a:extLst>
          </p:cNvPr>
          <p:cNvSpPr txBox="1"/>
          <p:nvPr/>
        </p:nvSpPr>
        <p:spPr>
          <a:xfrm>
            <a:off x="147328" y="1326953"/>
            <a:ext cx="1356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Pre-treatment inputs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0F02FF4-56B6-8869-533B-49D93F1C937E}"/>
              </a:ext>
            </a:extLst>
          </p:cNvPr>
          <p:cNvSpPr txBox="1"/>
          <p:nvPr/>
        </p:nvSpPr>
        <p:spPr>
          <a:xfrm>
            <a:off x="260400" y="2752237"/>
            <a:ext cx="129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Pre-treatment</a:t>
            </a: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468776C9-38BB-4787-075D-874B98B58E20}"/>
              </a:ext>
            </a:extLst>
          </p:cNvPr>
          <p:cNvSpPr/>
          <p:nvPr/>
        </p:nvSpPr>
        <p:spPr>
          <a:xfrm rot="16200000">
            <a:off x="2154173" y="773131"/>
            <a:ext cx="259537" cy="3892183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8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B4B27E-D4B7-A612-0483-3224BC4C2280}"/>
              </a:ext>
            </a:extLst>
          </p:cNvPr>
          <p:cNvSpPr txBox="1"/>
          <p:nvPr/>
        </p:nvSpPr>
        <p:spPr>
          <a:xfrm>
            <a:off x="3886192" y="2655691"/>
            <a:ext cx="96465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…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37F44A0-3C52-85D3-F70B-B0F656C26313}"/>
              </a:ext>
            </a:extLst>
          </p:cNvPr>
          <p:cNvSpPr txBox="1"/>
          <p:nvPr/>
        </p:nvSpPr>
        <p:spPr>
          <a:xfrm>
            <a:off x="5578077" y="1670534"/>
            <a:ext cx="24738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PRE-TREATMENT </a:t>
            </a:r>
          </a:p>
          <a:p>
            <a:r>
              <a:rPr lang="en-US" sz="1500" dirty="0"/>
              <a:t>INPUT DATA: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4DCT;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 plan;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Deformable Vector Fields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CBFBEEC-A488-3212-9F64-345DE21E8AA6}"/>
              </a:ext>
            </a:extLst>
          </p:cNvPr>
          <p:cNvCxnSpPr>
            <a:cxnSpLocks/>
          </p:cNvCxnSpPr>
          <p:nvPr/>
        </p:nvCxnSpPr>
        <p:spPr>
          <a:xfrm>
            <a:off x="6153064" y="1627205"/>
            <a:ext cx="661603" cy="413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652BB3F-720F-24B2-CAAB-030DBD515651}"/>
              </a:ext>
            </a:extLst>
          </p:cNvPr>
          <p:cNvCxnSpPr>
            <a:cxnSpLocks/>
          </p:cNvCxnSpPr>
          <p:nvPr/>
        </p:nvCxnSpPr>
        <p:spPr>
          <a:xfrm>
            <a:off x="7315011" y="3204744"/>
            <a:ext cx="661603" cy="413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D1911C3-6FEA-A4DF-3169-54BF13F7D79D}"/>
              </a:ext>
            </a:extLst>
          </p:cNvPr>
          <p:cNvSpPr/>
          <p:nvPr/>
        </p:nvSpPr>
        <p:spPr>
          <a:xfrm>
            <a:off x="4443308" y="1055653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97CCCF6-161C-033E-1F7E-9D626C4B2AB9}"/>
              </a:ext>
            </a:extLst>
          </p:cNvPr>
          <p:cNvSpPr txBox="1"/>
          <p:nvPr/>
        </p:nvSpPr>
        <p:spPr>
          <a:xfrm>
            <a:off x="4645714" y="1224393"/>
            <a:ext cx="1179661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Dose Delivery System(DDS)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28C77AED-812D-E034-B544-C30D7521F7A8}"/>
              </a:ext>
            </a:extLst>
          </p:cNvPr>
          <p:cNvSpPr/>
          <p:nvPr/>
        </p:nvSpPr>
        <p:spPr>
          <a:xfrm>
            <a:off x="6050783" y="2137381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1D34C14-F926-A853-1CE9-4EAA18E900EF}"/>
              </a:ext>
            </a:extLst>
          </p:cNvPr>
          <p:cNvSpPr txBox="1"/>
          <p:nvPr/>
        </p:nvSpPr>
        <p:spPr>
          <a:xfrm>
            <a:off x="6182531" y="2325771"/>
            <a:ext cx="1477325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DATA HANDLING INTERFACE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CA84783F-3351-3D2A-94BB-73A8F88F1655}"/>
              </a:ext>
            </a:extLst>
          </p:cNvPr>
          <p:cNvSpPr/>
          <p:nvPr/>
        </p:nvSpPr>
        <p:spPr>
          <a:xfrm>
            <a:off x="7384139" y="3756207"/>
            <a:ext cx="1559442" cy="90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9661EF9-A38F-C48B-31BE-0FB98557DDA9}"/>
              </a:ext>
            </a:extLst>
          </p:cNvPr>
          <p:cNvSpPr txBox="1"/>
          <p:nvPr/>
        </p:nvSpPr>
        <p:spPr>
          <a:xfrm>
            <a:off x="7331048" y="3944597"/>
            <a:ext cx="166562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RIDOS WORKSTATION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E6E4EFA-4829-BF1D-28BA-6871FAE6217A}"/>
              </a:ext>
            </a:extLst>
          </p:cNvPr>
          <p:cNvSpPr txBox="1"/>
          <p:nvPr/>
        </p:nvSpPr>
        <p:spPr>
          <a:xfrm>
            <a:off x="4557852" y="3263994"/>
            <a:ext cx="1999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INPUTS: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position;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# of particles;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Motion phase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08546DF-FAFC-6490-D2E9-1BBC61E95139}"/>
              </a:ext>
            </a:extLst>
          </p:cNvPr>
          <p:cNvSpPr txBox="1"/>
          <p:nvPr/>
        </p:nvSpPr>
        <p:spPr>
          <a:xfrm>
            <a:off x="7662982" y="1325178"/>
            <a:ext cx="1359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Prototype of  future clinical CNAO DDS  </a:t>
            </a: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29E1A602-CBE9-F12D-693E-AD749FAD0191}"/>
              </a:ext>
            </a:extLst>
          </p:cNvPr>
          <p:cNvSpPr/>
          <p:nvPr/>
        </p:nvSpPr>
        <p:spPr>
          <a:xfrm>
            <a:off x="7637649" y="1212908"/>
            <a:ext cx="1359023" cy="9942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C854AB7-D3E6-3828-F516-A6DE5B5F1C7D}"/>
              </a:ext>
            </a:extLst>
          </p:cNvPr>
          <p:cNvSpPr txBox="1"/>
          <p:nvPr/>
        </p:nvSpPr>
        <p:spPr>
          <a:xfrm>
            <a:off x="4213988" y="2741380"/>
            <a:ext cx="129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End treatment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4A8FFC38-69B2-73D7-AD90-336685489912}"/>
              </a:ext>
            </a:extLst>
          </p:cNvPr>
          <p:cNvSpPr/>
          <p:nvPr/>
        </p:nvSpPr>
        <p:spPr>
          <a:xfrm>
            <a:off x="339836" y="2011277"/>
            <a:ext cx="972614" cy="549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34" b="1">
              <a:latin typeface="Trebuchet MS" panose="020B0603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05D904C-AAAB-9A37-84C6-5411D7341CA5}"/>
              </a:ext>
            </a:extLst>
          </p:cNvPr>
          <p:cNvSpPr txBox="1"/>
          <p:nvPr/>
        </p:nvSpPr>
        <p:spPr>
          <a:xfrm>
            <a:off x="299942" y="2075393"/>
            <a:ext cx="110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Full plan dose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EB2F700A-45FB-76B5-37FC-0D1A2E861463}"/>
                  </a:ext>
                </a:extLst>
              </p:cNvPr>
              <p:cNvSpPr txBox="1"/>
              <p:nvPr/>
            </p:nvSpPr>
            <p:spPr>
              <a:xfrm>
                <a:off x="1708772" y="1361007"/>
                <a:ext cx="8947518" cy="658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5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50" i="1">
                              <a:latin typeface="Cambria Math" panose="02040503050406030204" pitchFamily="18" charset="0"/>
                            </a:rPr>
                            <m:t>𝐸𝑥𝑝𝑒𝑐𝑡𝑒𝑑</m:t>
                          </m:r>
                          <m:r>
                            <a:rPr lang="en-US" sz="12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50" i="1">
                              <a:latin typeface="Cambria Math" panose="02040503050406030204" pitchFamily="18" charset="0"/>
                            </a:rPr>
                            <m:t>𝐹𝑖𝑛𝑎𝑙</m:t>
                          </m:r>
                          <m:r>
                            <a:rPr lang="en-US" sz="12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50" i="1">
                              <a:latin typeface="Cambria Math" panose="02040503050406030204" pitchFamily="18" charset="0"/>
                            </a:rPr>
                            <m:t>𝐷𝑜𝑠𝑒</m:t>
                          </m:r>
                          <m:r>
                            <a:rPr lang="en-US" sz="125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50" i="1">
                              <a:latin typeface="Cambria Math" panose="02040503050406030204" pitchFamily="18" charset="0"/>
                            </a:rPr>
                            <m:t>𝐹𝑢𝑙𝑙</m:t>
                          </m:r>
                          <m:r>
                            <a:rPr lang="en-US" sz="12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50" i="1">
                              <a:latin typeface="Cambria Math" panose="02040503050406030204" pitchFamily="18" charset="0"/>
                            </a:rPr>
                            <m:t>𝑃𝑙𝑎𝑛</m:t>
                          </m:r>
                          <m:r>
                            <a:rPr lang="en-US" sz="12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50" i="1">
                              <a:latin typeface="Cambria Math" panose="02040503050406030204" pitchFamily="18" charset="0"/>
                            </a:rPr>
                            <m:t>𝐷𝑜𝑠𝑒</m:t>
                          </m:r>
                          <m:r>
                            <a:rPr lang="en-US" sz="1250" i="0">
                              <a:latin typeface="Cambria Math" panose="02040503050406030204" pitchFamily="18" charset="0"/>
                            </a:rPr>
                            <m:t> −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25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25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250" i="1">
                                  <a:latin typeface="Cambria Math" panose="02040503050406030204" pitchFamily="18" charset="0"/>
                                </a:rPr>
                                <m:t>𝑁𝑠𝑝𝑜𝑡𝑠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5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50" i="1">
                                      <a:latin typeface="Cambria Math" panose="02040503050406030204" pitchFamily="18" charset="0"/>
                                    </a:rPr>
                                    <m:t>𝑃𝑙𝑎𝑛</m:t>
                                  </m:r>
                                  <m:r>
                                    <a:rPr lang="en-US" sz="125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250" i="1">
                                      <a:latin typeface="Cambria Math" panose="02040503050406030204" pitchFamily="18" charset="0"/>
                                    </a:rPr>
                                    <m:t>𝐷𝑜𝑠𝑒</m:t>
                                  </m:r>
                                </m:e>
                                <m:sub>
                                  <m:r>
                                    <a:rPr lang="en-US" sz="12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250" i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25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25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250" i="1">
                                  <a:latin typeface="Cambria Math" panose="02040503050406030204" pitchFamily="18" charset="0"/>
                                </a:rPr>
                                <m:t>𝑁𝑠𝑝𝑜𝑡𝑠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5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50" i="1">
                                      <a:latin typeface="Cambria Math" panose="02040503050406030204" pitchFamily="18" charset="0"/>
                                    </a:rPr>
                                    <m:t>𝐷𝑒𝑙𝑖𝑣𝑒𝑟𝑒𝑑</m:t>
                                  </m:r>
                                  <m:r>
                                    <a:rPr lang="en-US" sz="125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250" i="1">
                                      <a:latin typeface="Cambria Math" panose="02040503050406030204" pitchFamily="18" charset="0"/>
                                    </a:rPr>
                                    <m:t>𝐷𝑜𝑠𝑒</m:t>
                                  </m:r>
                                </m:e>
                                <m:sub>
                                  <m:r>
                                    <a:rPr lang="en-US" sz="12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  <m:sub>
                          <m:r>
                            <a:rPr lang="en-US" sz="1250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1250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EB2F700A-45FB-76B5-37FC-0D1A2E861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772" y="1361007"/>
                <a:ext cx="8947518" cy="658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Immagine 41" descr="Immagine che contiene testo, schermata, Software multimediale, Modifica">
            <a:extLst>
              <a:ext uri="{FF2B5EF4-FFF2-40B4-BE49-F238E27FC236}">
                <a16:creationId xmlns:a16="http://schemas.microsoft.com/office/drawing/2014/main" id="{1A35E1A3-71D0-AD24-78B3-EC473A312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9" t="6999" r="1628"/>
          <a:stretch/>
        </p:blipFill>
        <p:spPr>
          <a:xfrm>
            <a:off x="4250295" y="1111280"/>
            <a:ext cx="4785640" cy="2673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E33F2C24-A4DB-7B48-53A0-84379D66E070}"/>
                  </a:ext>
                </a:extLst>
              </p:cNvPr>
              <p:cNvSpPr txBox="1"/>
              <p:nvPr/>
            </p:nvSpPr>
            <p:spPr>
              <a:xfrm>
                <a:off x="7074589" y="1859408"/>
                <a:ext cx="2473036" cy="510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𝑁𝑠𝑝𝑜𝑡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= # of spots delivered up to that point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E33F2C24-A4DB-7B48-53A0-84379D66E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589" y="1859408"/>
                <a:ext cx="2473036" cy="510589"/>
              </a:xfrm>
              <a:prstGeom prst="rect">
                <a:avLst/>
              </a:prstGeom>
              <a:blipFill>
                <a:blip r:embed="rId5"/>
                <a:stretch>
                  <a:fillRect l="-2222" t="-5952" b="-9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Immagine 44" descr="Immagine che contiene testo, schermata, Elementi grafici, grafica&#10;&#10;Descrizione generata automaticamente">
            <a:extLst>
              <a:ext uri="{FF2B5EF4-FFF2-40B4-BE49-F238E27FC236}">
                <a16:creationId xmlns:a16="http://schemas.microsoft.com/office/drawing/2014/main" id="{65948EBA-E27B-7A06-F7FA-8D8663CB53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57" t="19329" r="17692" b="27495"/>
          <a:stretch/>
        </p:blipFill>
        <p:spPr>
          <a:xfrm>
            <a:off x="2585156" y="3506450"/>
            <a:ext cx="1940312" cy="1080000"/>
          </a:xfrm>
          <a:prstGeom prst="rect">
            <a:avLst/>
          </a:prstGeom>
        </p:spPr>
      </p:pic>
      <p:pic>
        <p:nvPicPr>
          <p:cNvPr id="47" name="Immagine 46" descr="Immagine che contiene testo, schermata, diagramma, design&#10;&#10;Descrizione generata automaticamente">
            <a:extLst>
              <a:ext uri="{FF2B5EF4-FFF2-40B4-BE49-F238E27FC236}">
                <a16:creationId xmlns:a16="http://schemas.microsoft.com/office/drawing/2014/main" id="{EBFD5C75-E04E-F0AC-FB84-BB60AD195D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25" t="19329" r="17826" b="27495"/>
          <a:stretch/>
        </p:blipFill>
        <p:spPr>
          <a:xfrm>
            <a:off x="4861960" y="3494401"/>
            <a:ext cx="1940313" cy="1080000"/>
          </a:xfrm>
          <a:prstGeom prst="rect">
            <a:avLst/>
          </a:prstGeom>
        </p:spPr>
      </p:pic>
      <p:pic>
        <p:nvPicPr>
          <p:cNvPr id="49" name="Immagine 48" descr="Immagine che contiene testo, schermata, diagramma, design&#10;&#10;Descrizione generata automaticamente">
            <a:extLst>
              <a:ext uri="{FF2B5EF4-FFF2-40B4-BE49-F238E27FC236}">
                <a16:creationId xmlns:a16="http://schemas.microsoft.com/office/drawing/2014/main" id="{C6355574-AC65-E7B9-FC32-AF15DFF4FF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56" t="19329" r="17393" b="27495"/>
          <a:stretch/>
        </p:blipFill>
        <p:spPr>
          <a:xfrm>
            <a:off x="7203688" y="3489903"/>
            <a:ext cx="1940312" cy="1080000"/>
          </a:xfrm>
          <a:prstGeom prst="rect">
            <a:avLst/>
          </a:prstGeom>
        </p:spPr>
      </p:pic>
      <p:pic>
        <p:nvPicPr>
          <p:cNvPr id="51" name="Immagine 50" descr="Immagine che contiene testo, schermata, Elementi grafici, grafica&#10;&#10;Descrizione generata automaticamente">
            <a:extLst>
              <a:ext uri="{FF2B5EF4-FFF2-40B4-BE49-F238E27FC236}">
                <a16:creationId xmlns:a16="http://schemas.microsoft.com/office/drawing/2014/main" id="{A4051563-A8B6-65F4-3245-99DAF410F6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24" t="18840" r="9764" b="27495"/>
          <a:stretch/>
        </p:blipFill>
        <p:spPr>
          <a:xfrm>
            <a:off x="34978" y="3483311"/>
            <a:ext cx="2138955" cy="1080000"/>
          </a:xfrm>
          <a:prstGeom prst="rect">
            <a:avLst/>
          </a:prstGeom>
        </p:spPr>
      </p:pic>
      <p:sp>
        <p:nvSpPr>
          <p:cNvPr id="53" name="Segno di sottrazione 52">
            <a:extLst>
              <a:ext uri="{FF2B5EF4-FFF2-40B4-BE49-F238E27FC236}">
                <a16:creationId xmlns:a16="http://schemas.microsoft.com/office/drawing/2014/main" id="{A18A0BEE-F48D-FD99-0904-E871A0BAC0F1}"/>
              </a:ext>
            </a:extLst>
          </p:cNvPr>
          <p:cNvSpPr/>
          <p:nvPr/>
        </p:nvSpPr>
        <p:spPr>
          <a:xfrm>
            <a:off x="4468418" y="3940635"/>
            <a:ext cx="443061" cy="346447"/>
          </a:xfrm>
          <a:prstGeom prst="mathMinus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Segno di addizione 53">
            <a:extLst>
              <a:ext uri="{FF2B5EF4-FFF2-40B4-BE49-F238E27FC236}">
                <a16:creationId xmlns:a16="http://schemas.microsoft.com/office/drawing/2014/main" id="{F2D0D1FF-1CB8-5875-E7D9-C5DF4C43701E}"/>
              </a:ext>
            </a:extLst>
          </p:cNvPr>
          <p:cNvSpPr/>
          <p:nvPr/>
        </p:nvSpPr>
        <p:spPr>
          <a:xfrm>
            <a:off x="6799020" y="3899935"/>
            <a:ext cx="448741" cy="421783"/>
          </a:xfrm>
          <a:prstGeom prst="mathPlus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Uguale a 54">
            <a:extLst>
              <a:ext uri="{FF2B5EF4-FFF2-40B4-BE49-F238E27FC236}">
                <a16:creationId xmlns:a16="http://schemas.microsoft.com/office/drawing/2014/main" id="{F9983C79-7C46-B180-0B44-810576CA01CC}"/>
              </a:ext>
            </a:extLst>
          </p:cNvPr>
          <p:cNvSpPr/>
          <p:nvPr/>
        </p:nvSpPr>
        <p:spPr>
          <a:xfrm>
            <a:off x="2140677" y="3940472"/>
            <a:ext cx="444479" cy="310271"/>
          </a:xfrm>
          <a:prstGeom prst="mathEqual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CC94F7A4-5745-5C4A-E27C-28499FA9DB8B}"/>
              </a:ext>
            </a:extLst>
          </p:cNvPr>
          <p:cNvSpPr/>
          <p:nvPr/>
        </p:nvSpPr>
        <p:spPr>
          <a:xfrm>
            <a:off x="3111303" y="1487348"/>
            <a:ext cx="1597871" cy="4193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DDBA6158-A3F1-6FA4-1365-CB675BF1F417}"/>
              </a:ext>
            </a:extLst>
          </p:cNvPr>
          <p:cNvSpPr/>
          <p:nvPr/>
        </p:nvSpPr>
        <p:spPr>
          <a:xfrm>
            <a:off x="34978" y="3403557"/>
            <a:ext cx="1999065" cy="1296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440735B6-3E7F-2179-8EE1-F00B35754D33}"/>
              </a:ext>
            </a:extLst>
          </p:cNvPr>
          <p:cNvSpPr/>
          <p:nvPr/>
        </p:nvSpPr>
        <p:spPr>
          <a:xfrm>
            <a:off x="4770954" y="1477200"/>
            <a:ext cx="1221199" cy="4193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DAD478E1-9AC1-99B3-E7A5-B689D38274E9}"/>
              </a:ext>
            </a:extLst>
          </p:cNvPr>
          <p:cNvSpPr/>
          <p:nvPr/>
        </p:nvSpPr>
        <p:spPr>
          <a:xfrm>
            <a:off x="2585156" y="3398273"/>
            <a:ext cx="1999065" cy="12963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F2379388-5E1E-909D-7654-750EA1C4EEE9}"/>
              </a:ext>
            </a:extLst>
          </p:cNvPr>
          <p:cNvSpPr/>
          <p:nvPr/>
        </p:nvSpPr>
        <p:spPr>
          <a:xfrm>
            <a:off x="6418974" y="1475695"/>
            <a:ext cx="958753" cy="4193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D2F12478-11F2-8367-AC63-91BEBF55CCE8}"/>
              </a:ext>
            </a:extLst>
          </p:cNvPr>
          <p:cNvSpPr/>
          <p:nvPr/>
        </p:nvSpPr>
        <p:spPr>
          <a:xfrm>
            <a:off x="4895596" y="3370974"/>
            <a:ext cx="1999065" cy="129635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6FBA86BD-20FC-6E20-66FC-515378B22EA1}"/>
              </a:ext>
            </a:extLst>
          </p:cNvPr>
          <p:cNvSpPr/>
          <p:nvPr/>
        </p:nvSpPr>
        <p:spPr>
          <a:xfrm>
            <a:off x="7804831" y="1482144"/>
            <a:ext cx="1280316" cy="41930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223C6E0F-A07D-2D86-ECED-657FD4D6A4A8}"/>
              </a:ext>
            </a:extLst>
          </p:cNvPr>
          <p:cNvSpPr/>
          <p:nvPr/>
        </p:nvSpPr>
        <p:spPr>
          <a:xfrm>
            <a:off x="7186514" y="3381726"/>
            <a:ext cx="1999065" cy="12963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04BEDF7-197C-2FA8-EB18-FE7529C9C472}"/>
              </a:ext>
            </a:extLst>
          </p:cNvPr>
          <p:cNvSpPr txBox="1"/>
          <p:nvPr/>
        </p:nvSpPr>
        <p:spPr>
          <a:xfrm>
            <a:off x="5308304" y="2199923"/>
            <a:ext cx="175126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Talk PTCOG 2023</a:t>
            </a:r>
          </a:p>
        </p:txBody>
      </p:sp>
    </p:spTree>
    <p:extLst>
      <p:ext uri="{BB962C8B-B14F-4D97-AF65-F5344CB8AC3E}">
        <p14:creationId xmlns:p14="http://schemas.microsoft.com/office/powerpoint/2010/main" val="25505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  <p:bldP spid="11" grpId="0" animBg="1"/>
      <p:bldP spid="12" grpId="0"/>
      <p:bldP spid="13" grpId="0" animBg="1"/>
      <p:bldP spid="14" grpId="0"/>
      <p:bldP spid="17" grpId="0"/>
      <p:bldP spid="18" grpId="0"/>
      <p:bldP spid="10" grpId="0"/>
      <p:bldP spid="25" grpId="0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3" grpId="0"/>
      <p:bldP spid="33" grpId="1"/>
      <p:bldP spid="34" grpId="0"/>
      <p:bldP spid="34" grpId="1"/>
      <p:bldP spid="35" grpId="0"/>
      <p:bldP spid="35" grpId="1"/>
      <p:bldP spid="36" grpId="0" animBg="1"/>
      <p:bldP spid="36" grpId="1" animBg="1"/>
      <p:bldP spid="38" grpId="0"/>
      <p:bldP spid="41" grpId="0"/>
      <p:bldP spid="41" grpId="1"/>
      <p:bldP spid="43" grpId="0"/>
      <p:bldP spid="43" grpId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RAPTOR Consortium</a:t>
            </a:r>
          </a:p>
          <a:p>
            <a:pPr algn="l"/>
            <a:endParaRPr lang="it-IT" b="1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7DF964D7-D2A5-4D65-A1E5-76E179F4C25C}"/>
              </a:ext>
            </a:extLst>
          </p:cNvPr>
          <p:cNvSpPr/>
          <p:nvPr/>
        </p:nvSpPr>
        <p:spPr>
          <a:xfrm>
            <a:off x="647242" y="1531708"/>
            <a:ext cx="2749918" cy="14884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284F3FC-8BEF-42BA-AC92-FE0508000DD2}"/>
              </a:ext>
            </a:extLst>
          </p:cNvPr>
          <p:cNvSpPr txBox="1"/>
          <p:nvPr/>
        </p:nvSpPr>
        <p:spPr>
          <a:xfrm>
            <a:off x="1029722" y="1869129"/>
            <a:ext cx="2418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Particle Therapy academic and research institutes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2AAB35A1-84D6-41CF-A4F4-6BE584389957}"/>
              </a:ext>
            </a:extLst>
          </p:cNvPr>
          <p:cNvSpPr/>
          <p:nvPr/>
        </p:nvSpPr>
        <p:spPr>
          <a:xfrm>
            <a:off x="5354464" y="1530116"/>
            <a:ext cx="2749918" cy="16013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8631D9-C75D-4184-BF56-66EEF81FF6DA}"/>
              </a:ext>
            </a:extLst>
          </p:cNvPr>
          <p:cNvSpPr txBox="1"/>
          <p:nvPr/>
        </p:nvSpPr>
        <p:spPr>
          <a:xfrm>
            <a:off x="5736944" y="1951184"/>
            <a:ext cx="2418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Particle therapy clinics and companies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863C26-77C2-44F7-A070-92BB834D28AF}"/>
              </a:ext>
            </a:extLst>
          </p:cNvPr>
          <p:cNvSpPr txBox="1"/>
          <p:nvPr/>
        </p:nvSpPr>
        <p:spPr>
          <a:xfrm>
            <a:off x="317635" y="956422"/>
            <a:ext cx="613468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RAPTOR = Real-Time Adaptive Particle Therapy of cancer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A1CDB1-9353-4A5D-9FE6-3782767C7788}"/>
              </a:ext>
            </a:extLst>
          </p:cNvPr>
          <p:cNvSpPr txBox="1"/>
          <p:nvPr/>
        </p:nvSpPr>
        <p:spPr>
          <a:xfrm>
            <a:off x="2225334" y="3546197"/>
            <a:ext cx="691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Adaptive Therapy in clinics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A857D14-F309-4161-8A20-2B9578851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" y="3958324"/>
            <a:ext cx="1141757" cy="60764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009609-840C-4DE8-81D0-2EB288379597}"/>
              </a:ext>
            </a:extLst>
          </p:cNvPr>
          <p:cNvSpPr txBox="1"/>
          <p:nvPr/>
        </p:nvSpPr>
        <p:spPr>
          <a:xfrm>
            <a:off x="0" y="4565970"/>
            <a:ext cx="209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Funded by European Union’s Horizon 2020 research and innovation program under the Marie Sklodowska-Curie grant agreement No 955956  </a:t>
            </a:r>
          </a:p>
        </p:txBody>
      </p:sp>
    </p:spTree>
    <p:extLst>
      <p:ext uri="{BB962C8B-B14F-4D97-AF65-F5344CB8AC3E}">
        <p14:creationId xmlns:p14="http://schemas.microsoft.com/office/powerpoint/2010/main" val="25597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2501770B-C021-FBD6-4F25-FD4787ACA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76"/>
          <a:stretch/>
        </p:blipFill>
        <p:spPr>
          <a:xfrm>
            <a:off x="5270931" y="1379286"/>
            <a:ext cx="3687905" cy="272327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19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INTERPLAY TEST (1)</a:t>
            </a:r>
          </a:p>
          <a:p>
            <a:pPr algn="l"/>
            <a:endParaRPr lang="it-IT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1563714-A235-7573-0977-1D4315FCA54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  <p:pic>
        <p:nvPicPr>
          <p:cNvPr id="9" name="Immagine 8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559CB81-2530-B0F9-9731-7B8E2A26A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82" y="4382885"/>
            <a:ext cx="1231155" cy="405789"/>
          </a:xfrm>
          <a:prstGeom prst="rect">
            <a:avLst/>
          </a:prstGeom>
        </p:spPr>
      </p:pic>
      <p:pic>
        <p:nvPicPr>
          <p:cNvPr id="5" name="Immagine 4" descr="Immagine che contiene testo, schermata, design, unità&#10;&#10;Descrizione generata automaticamente">
            <a:extLst>
              <a:ext uri="{FF2B5EF4-FFF2-40B4-BE49-F238E27FC236}">
                <a16:creationId xmlns:a16="http://schemas.microsoft.com/office/drawing/2014/main" id="{64157303-95BF-8EA6-B0C0-FA03D601F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2" y="1011155"/>
            <a:ext cx="4781550" cy="2781300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CC1EF65-FEB0-C801-34AE-E897D4788D4C}"/>
              </a:ext>
            </a:extLst>
          </p:cNvPr>
          <p:cNvCxnSpPr>
            <a:cxnSpLocks/>
          </p:cNvCxnSpPr>
          <p:nvPr/>
        </p:nvCxnSpPr>
        <p:spPr>
          <a:xfrm>
            <a:off x="2586038" y="3177280"/>
            <a:ext cx="264318" cy="615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9AB87B9-4ED9-2781-A960-4430DB71B731}"/>
              </a:ext>
            </a:extLst>
          </p:cNvPr>
          <p:cNvCxnSpPr>
            <a:cxnSpLocks/>
          </p:cNvCxnSpPr>
          <p:nvPr/>
        </p:nvCxnSpPr>
        <p:spPr>
          <a:xfrm flipH="1">
            <a:off x="3071381" y="3352443"/>
            <a:ext cx="326232" cy="481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5633A7A0-D366-A666-6DFF-0B72479236DB}"/>
              </a:ext>
            </a:extLst>
          </p:cNvPr>
          <p:cNvSpPr/>
          <p:nvPr/>
        </p:nvSpPr>
        <p:spPr>
          <a:xfrm>
            <a:off x="2291660" y="3888674"/>
            <a:ext cx="1559442" cy="90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6C1533-8B10-805F-4E9B-7AAEBCE2980C}"/>
              </a:ext>
            </a:extLst>
          </p:cNvPr>
          <p:cNvSpPr txBox="1"/>
          <p:nvPr/>
        </p:nvSpPr>
        <p:spPr>
          <a:xfrm>
            <a:off x="2481550" y="4027040"/>
            <a:ext cx="1179661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Dose Delivery System(DDS)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9682DAD-D53E-993B-D917-69B9947B47BF}"/>
              </a:ext>
            </a:extLst>
          </p:cNvPr>
          <p:cNvSpPr txBox="1"/>
          <p:nvPr/>
        </p:nvSpPr>
        <p:spPr>
          <a:xfrm>
            <a:off x="114615" y="3383219"/>
            <a:ext cx="363250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T. Steinsberger, PhD defense, 2023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42DD1F42-888B-8629-882C-1F524C5930C7}"/>
              </a:ext>
            </a:extLst>
          </p:cNvPr>
          <p:cNvSpPr/>
          <p:nvPr/>
        </p:nvSpPr>
        <p:spPr>
          <a:xfrm>
            <a:off x="5733879" y="3312674"/>
            <a:ext cx="391886" cy="344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227DA3C-EE8C-681F-74F6-35990FE646C9}"/>
              </a:ext>
            </a:extLst>
          </p:cNvPr>
          <p:cNvSpPr txBox="1"/>
          <p:nvPr/>
        </p:nvSpPr>
        <p:spPr>
          <a:xfrm>
            <a:off x="5238398" y="1039216"/>
            <a:ext cx="34972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Static Plan</a:t>
            </a:r>
          </a:p>
        </p:txBody>
      </p:sp>
    </p:spTree>
    <p:extLst>
      <p:ext uri="{BB962C8B-B14F-4D97-AF65-F5344CB8AC3E}">
        <p14:creationId xmlns:p14="http://schemas.microsoft.com/office/powerpoint/2010/main" val="187256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INTERPLAY TEST (2)</a:t>
            </a:r>
          </a:p>
          <a:p>
            <a:pPr algn="l"/>
            <a:endParaRPr lang="it-IT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1563714-A235-7573-0977-1D4315FCA54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4B03270-5DAB-1B8D-0A13-3257C95EBF32}"/>
              </a:ext>
            </a:extLst>
          </p:cNvPr>
          <p:cNvSpPr txBox="1"/>
          <p:nvPr/>
        </p:nvSpPr>
        <p:spPr>
          <a:xfrm>
            <a:off x="71054" y="3761468"/>
            <a:ext cx="11853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Static Plan</a:t>
            </a:r>
          </a:p>
        </p:txBody>
      </p:sp>
      <p:pic>
        <p:nvPicPr>
          <p:cNvPr id="16" name="Immagine 15" descr="Immagine che contiene testo, schermata, Software multimediale, Modifica">
            <a:extLst>
              <a:ext uri="{FF2B5EF4-FFF2-40B4-BE49-F238E27FC236}">
                <a16:creationId xmlns:a16="http://schemas.microsoft.com/office/drawing/2014/main" id="{557C43F0-3EFE-3AFF-77AC-D9A5AD4B1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8" t="6975" r="1649"/>
          <a:stretch/>
        </p:blipFill>
        <p:spPr>
          <a:xfrm>
            <a:off x="3094915" y="1016681"/>
            <a:ext cx="6039326" cy="33772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B53E124-22D1-50F2-F75A-47E8BCC4D1D4}"/>
              </a:ext>
            </a:extLst>
          </p:cNvPr>
          <p:cNvSpPr txBox="1"/>
          <p:nvPr/>
        </p:nvSpPr>
        <p:spPr>
          <a:xfrm>
            <a:off x="71054" y="4481378"/>
            <a:ext cx="45009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All calculations performed within next beam pause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39036F8-A35D-5979-1400-338D8B9F2AF2}"/>
              </a:ext>
            </a:extLst>
          </p:cNvPr>
          <p:cNvSpPr txBox="1"/>
          <p:nvPr/>
        </p:nvSpPr>
        <p:spPr>
          <a:xfrm>
            <a:off x="4332373" y="4378428"/>
            <a:ext cx="3897227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~ 0.5 ms per spot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~ 6 ms per spot delivery</a:t>
            </a:r>
          </a:p>
          <a:p>
            <a:pPr algn="l"/>
            <a:endParaRPr lang="en-US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30DF539-D718-259B-F3B0-A3B92638F69D}"/>
              </a:ext>
            </a:extLst>
          </p:cNvPr>
          <p:cNvSpPr/>
          <p:nvPr/>
        </p:nvSpPr>
        <p:spPr>
          <a:xfrm>
            <a:off x="5261678" y="3999052"/>
            <a:ext cx="469217" cy="190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20468FA1-3993-3095-53BB-9884E5AF8CF6}"/>
              </a:ext>
            </a:extLst>
          </p:cNvPr>
          <p:cNvCxnSpPr>
            <a:cxnSpLocks/>
          </p:cNvCxnSpPr>
          <p:nvPr/>
        </p:nvCxnSpPr>
        <p:spPr>
          <a:xfrm>
            <a:off x="5268889" y="4136623"/>
            <a:ext cx="79772" cy="0"/>
          </a:xfrm>
          <a:prstGeom prst="line">
            <a:avLst/>
          </a:prstGeom>
          <a:ln w="28575">
            <a:solidFill>
              <a:srgbClr val="C7633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AC8CE3D8-7061-DC1E-DD7D-5BAFBF81DCC5}"/>
              </a:ext>
            </a:extLst>
          </p:cNvPr>
          <p:cNvCxnSpPr>
            <a:cxnSpLocks/>
          </p:cNvCxnSpPr>
          <p:nvPr/>
        </p:nvCxnSpPr>
        <p:spPr>
          <a:xfrm>
            <a:off x="5268889" y="4040167"/>
            <a:ext cx="79772" cy="0"/>
          </a:xfrm>
          <a:prstGeom prst="line">
            <a:avLst/>
          </a:prstGeom>
          <a:ln w="28575">
            <a:solidFill>
              <a:srgbClr val="1469A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5BC1088-4009-C346-237E-9C9A6BE42295}"/>
              </a:ext>
            </a:extLst>
          </p:cNvPr>
          <p:cNvSpPr txBox="1"/>
          <p:nvPr/>
        </p:nvSpPr>
        <p:spPr>
          <a:xfrm>
            <a:off x="5278211" y="3955528"/>
            <a:ext cx="1122650" cy="1692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500" dirty="0"/>
              <a:t>Full plan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B74506-8B8F-0BC6-975E-9AC8F2178781}"/>
              </a:ext>
            </a:extLst>
          </p:cNvPr>
          <p:cNvSpPr txBox="1"/>
          <p:nvPr/>
        </p:nvSpPr>
        <p:spPr>
          <a:xfrm>
            <a:off x="5273008" y="4051984"/>
            <a:ext cx="1122650" cy="1692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500" dirty="0"/>
              <a:t>Expected final</a:t>
            </a:r>
          </a:p>
        </p:txBody>
      </p:sp>
      <p:pic>
        <p:nvPicPr>
          <p:cNvPr id="7" name="Immagine 6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5A6FA6DA-7E91-A61B-BD7C-B266829FE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76"/>
          <a:stretch/>
        </p:blipFill>
        <p:spPr>
          <a:xfrm>
            <a:off x="93996" y="1322517"/>
            <a:ext cx="2902713" cy="2143464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F873F5AF-FAA9-F3C1-F35D-B35107A024F8}"/>
              </a:ext>
            </a:extLst>
          </p:cNvPr>
          <p:cNvSpPr/>
          <p:nvPr/>
        </p:nvSpPr>
        <p:spPr>
          <a:xfrm>
            <a:off x="446892" y="2847177"/>
            <a:ext cx="295230" cy="271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67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RBE-weighted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4D dose</a:t>
            </a:r>
          </a:p>
          <a:p>
            <a:pPr algn="l"/>
            <a:endParaRPr lang="it-IT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1563714-A235-7573-0977-1D4315FCA54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  <p:pic>
        <p:nvPicPr>
          <p:cNvPr id="19" name="Immagine 18" descr="Immagine che contiene testo, schermata, Elementi grafici, grafica&#10;&#10;Descrizione generata automaticamente">
            <a:extLst>
              <a:ext uri="{FF2B5EF4-FFF2-40B4-BE49-F238E27FC236}">
                <a16:creationId xmlns:a16="http://schemas.microsoft.com/office/drawing/2014/main" id="{0FD1EEA2-71B6-EEAF-FDB8-E22D64335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1" t="22560" r="5960" b="27981"/>
          <a:stretch/>
        </p:blipFill>
        <p:spPr>
          <a:xfrm>
            <a:off x="1210665" y="2698004"/>
            <a:ext cx="4343399" cy="1978572"/>
          </a:xfrm>
          <a:prstGeom prst="rect">
            <a:avLst/>
          </a:prstGeom>
        </p:spPr>
      </p:pic>
      <p:pic>
        <p:nvPicPr>
          <p:cNvPr id="23" name="Immagine 22" descr="Immagine che contiene testo, schermata, Elementi grafici, grafica&#10;&#10;Descrizione generata automaticamente">
            <a:extLst>
              <a:ext uri="{FF2B5EF4-FFF2-40B4-BE49-F238E27FC236}">
                <a16:creationId xmlns:a16="http://schemas.microsoft.com/office/drawing/2014/main" id="{FF0B974E-C1AF-2350-A708-B57884145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54" t="21970" r="17544" b="26873"/>
          <a:stretch/>
        </p:blipFill>
        <p:spPr>
          <a:xfrm>
            <a:off x="196482" y="1200533"/>
            <a:ext cx="2826866" cy="1551600"/>
          </a:xfrm>
          <a:prstGeom prst="rect">
            <a:avLst/>
          </a:prstGeom>
        </p:spPr>
      </p:pic>
      <p:pic>
        <p:nvPicPr>
          <p:cNvPr id="25" name="Immagine 24" descr="Immagine che contiene testo, schermata, grafica, Elementi grafici&#10;&#10;Descrizione generata automaticamente">
            <a:extLst>
              <a:ext uri="{FF2B5EF4-FFF2-40B4-BE49-F238E27FC236}">
                <a16:creationId xmlns:a16="http://schemas.microsoft.com/office/drawing/2014/main" id="{65526C22-1A22-24A0-B342-DA1CE8778B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68" t="22365" r="7585" b="27530"/>
          <a:stretch/>
        </p:blipFill>
        <p:spPr>
          <a:xfrm>
            <a:off x="3382365" y="1200533"/>
            <a:ext cx="3292572" cy="155159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3054235-6B6B-5D70-525E-840183E5E5BE}"/>
              </a:ext>
            </a:extLst>
          </p:cNvPr>
          <p:cNvSpPr txBox="1"/>
          <p:nvPr/>
        </p:nvSpPr>
        <p:spPr>
          <a:xfrm>
            <a:off x="1311840" y="956422"/>
            <a:ext cx="123759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RIDOS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8C2ACC0-4027-6DA3-55CB-39EA537C5EEE}"/>
              </a:ext>
            </a:extLst>
          </p:cNvPr>
          <p:cNvSpPr txBox="1"/>
          <p:nvPr/>
        </p:nvSpPr>
        <p:spPr>
          <a:xfrm>
            <a:off x="4325681" y="977423"/>
            <a:ext cx="123759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TRiP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7E35430-F3D5-5D8D-92A4-05220E62BAA9}"/>
              </a:ext>
            </a:extLst>
          </p:cNvPr>
          <p:cNvSpPr txBox="1"/>
          <p:nvPr/>
        </p:nvSpPr>
        <p:spPr>
          <a:xfrm>
            <a:off x="6865607" y="1288694"/>
            <a:ext cx="196339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MP4D (4 phases), carbon ions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EB2F133-7201-803D-C771-5044F1F04892}"/>
              </a:ext>
            </a:extLst>
          </p:cNvPr>
          <p:cNvSpPr txBox="1"/>
          <p:nvPr/>
        </p:nvSpPr>
        <p:spPr>
          <a:xfrm>
            <a:off x="6860409" y="2047996"/>
            <a:ext cx="2145851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~ 0.45 ms per spot reconstruction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366C4A7-5A26-ED8B-1D1B-234EEDD8EFD8}"/>
              </a:ext>
            </a:extLst>
          </p:cNvPr>
          <p:cNvSpPr txBox="1"/>
          <p:nvPr/>
        </p:nvSpPr>
        <p:spPr>
          <a:xfrm>
            <a:off x="5869941" y="3244070"/>
            <a:ext cx="2145851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Gamma-index comparison (3%/3mm) &gt; 98%</a:t>
            </a:r>
          </a:p>
        </p:txBody>
      </p:sp>
    </p:spTree>
    <p:extLst>
      <p:ext uri="{BB962C8B-B14F-4D97-AF65-F5344CB8AC3E}">
        <p14:creationId xmlns:p14="http://schemas.microsoft.com/office/powerpoint/2010/main" val="1666213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  <a:p>
            <a:pPr algn="l"/>
            <a:endParaRPr lang="it-IT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1563714-A235-7573-0977-1D4315FCA549}"/>
              </a:ext>
            </a:extLst>
          </p:cNvPr>
          <p:cNvSpPr txBox="1"/>
          <p:nvPr/>
        </p:nvSpPr>
        <p:spPr>
          <a:xfrm>
            <a:off x="1651204" y="4914529"/>
            <a:ext cx="35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Cosimo Galeone, c.galeone@gsi.de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BD1F3A-FF8E-7401-70A3-A8D1B8B7F8BC}"/>
              </a:ext>
            </a:extLst>
          </p:cNvPr>
          <p:cNvSpPr txBox="1"/>
          <p:nvPr/>
        </p:nvSpPr>
        <p:spPr>
          <a:xfrm>
            <a:off x="446116" y="1253626"/>
            <a:ext cx="6379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Proved feasibility of real-time dose calculation in a clinical environment</a:t>
            </a: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73ED373F-036B-4604-FFB0-F7BBF166A9EF}"/>
              </a:ext>
            </a:extLst>
          </p:cNvPr>
          <p:cNvSpPr txBox="1">
            <a:spLocks/>
          </p:cNvSpPr>
          <p:nvPr/>
        </p:nvSpPr>
        <p:spPr>
          <a:xfrm>
            <a:off x="345372" y="1885819"/>
            <a:ext cx="6480000" cy="90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+mn-lt"/>
              </a:rPr>
              <a:t>NEXT STEPS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F7CF5F-55EA-8BC3-5DA6-91A8B8B61737}"/>
              </a:ext>
            </a:extLst>
          </p:cNvPr>
          <p:cNvSpPr txBox="1"/>
          <p:nvPr/>
        </p:nvSpPr>
        <p:spPr>
          <a:xfrm>
            <a:off x="446116" y="2283573"/>
            <a:ext cx="6379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experimental campaign with patient data;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 tests with other</a:t>
            </a:r>
          </a:p>
          <a:p>
            <a:r>
              <a:rPr lang="en-US" dirty="0"/>
              <a:t>      motion management strategies (Gating, ITV, Tracking);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 tests with irregular motions</a:t>
            </a:r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1EB2A2CD-58E5-87BB-6E23-7B0DD918F34D}"/>
              </a:ext>
            </a:extLst>
          </p:cNvPr>
          <p:cNvSpPr txBox="1">
            <a:spLocks/>
          </p:cNvSpPr>
          <p:nvPr/>
        </p:nvSpPr>
        <p:spPr>
          <a:xfrm>
            <a:off x="345372" y="3456555"/>
            <a:ext cx="6480000" cy="90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+mn-lt"/>
              </a:rPr>
              <a:t>FUTURE PROSPECTIVES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6074EC-357D-B432-4A75-66CF12EBF344}"/>
              </a:ext>
            </a:extLst>
          </p:cNvPr>
          <p:cNvSpPr txBox="1"/>
          <p:nvPr/>
        </p:nvSpPr>
        <p:spPr>
          <a:xfrm>
            <a:off x="446116" y="3857263"/>
            <a:ext cx="6379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intervention?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Real-time adaptive?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3ED5DD-D71E-8D85-5F5A-D7D2BA2B822B}"/>
              </a:ext>
            </a:extLst>
          </p:cNvPr>
          <p:cNvSpPr txBox="1"/>
          <p:nvPr/>
        </p:nvSpPr>
        <p:spPr>
          <a:xfrm>
            <a:off x="3308135" y="3655360"/>
            <a:ext cx="241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THANK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27C4DC0-96C4-EF3A-A0EA-BC4BA011169C}"/>
              </a:ext>
            </a:extLst>
          </p:cNvPr>
          <p:cNvSpPr txBox="1"/>
          <p:nvPr/>
        </p:nvSpPr>
        <p:spPr>
          <a:xfrm>
            <a:off x="5908955" y="4422351"/>
            <a:ext cx="30049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rebuchet MS" panose="020B0603020202020204" pitchFamily="34" charset="0"/>
              </a:rPr>
              <a:t>Funded by European Union’s Horizon 2020 research and innovation program under the Marie Sklodowska-Curie grant agreement No 955956  </a:t>
            </a:r>
          </a:p>
        </p:txBody>
      </p:sp>
      <p:pic>
        <p:nvPicPr>
          <p:cNvPr id="21" name="Immagine 20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157C13C5-FA5B-3561-BDC8-B4EAB764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096" y="3648996"/>
            <a:ext cx="1536400" cy="828000"/>
          </a:xfrm>
          <a:prstGeom prst="rect">
            <a:avLst/>
          </a:prstGeom>
        </p:spPr>
      </p:pic>
      <p:pic>
        <p:nvPicPr>
          <p:cNvPr id="27" name="Immagine 26" descr="Immagine che contiene testo, bandiera, Carattere, Elementi grafici&#10;&#10;Descrizione generata automaticamente">
            <a:extLst>
              <a:ext uri="{FF2B5EF4-FFF2-40B4-BE49-F238E27FC236}">
                <a16:creationId xmlns:a16="http://schemas.microsoft.com/office/drawing/2014/main" id="{11BB2460-8FF0-5550-8911-20815EDD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496" y="3828347"/>
            <a:ext cx="1541280" cy="608400"/>
          </a:xfrm>
          <a:prstGeom prst="rect">
            <a:avLst/>
          </a:prstGeom>
        </p:spPr>
      </p:pic>
      <p:pic>
        <p:nvPicPr>
          <p:cNvPr id="29" name="Immagine 28" descr="Immagine che contiene testo, logo, Carattere, Marchio&#10;&#10;Descrizione generata automaticamente">
            <a:extLst>
              <a:ext uri="{FF2B5EF4-FFF2-40B4-BE49-F238E27FC236}">
                <a16:creationId xmlns:a16="http://schemas.microsoft.com/office/drawing/2014/main" id="{766CDD1A-24D1-7686-1AE2-D064FE299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469" y="984144"/>
            <a:ext cx="1084068" cy="1414800"/>
          </a:xfrm>
          <a:prstGeom prst="rect">
            <a:avLst/>
          </a:prstGeom>
        </p:spPr>
      </p:pic>
      <p:pic>
        <p:nvPicPr>
          <p:cNvPr id="30" name="Immagine 2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336E1B27-2932-0ABA-61F5-AFF977193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941" y="2526647"/>
            <a:ext cx="1631950" cy="996950"/>
          </a:xfrm>
          <a:prstGeom prst="rect">
            <a:avLst/>
          </a:prstGeom>
        </p:spPr>
      </p:pic>
      <p:pic>
        <p:nvPicPr>
          <p:cNvPr id="31" name="Immagine 30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8EE2345-9892-C261-967E-0A3C97906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638" y="3183573"/>
            <a:ext cx="1318798" cy="434676"/>
          </a:xfrm>
          <a:prstGeom prst="rect">
            <a:avLst/>
          </a:prstGeom>
        </p:spPr>
      </p:pic>
      <p:pic>
        <p:nvPicPr>
          <p:cNvPr id="32" name="Immagine 31" descr="Immagine che contiene Carattere, testo, design&#10;&#10;Descrizione generata automaticamente">
            <a:extLst>
              <a:ext uri="{FF2B5EF4-FFF2-40B4-BE49-F238E27FC236}">
                <a16:creationId xmlns:a16="http://schemas.microsoft.com/office/drawing/2014/main" id="{185F7202-ABFD-505E-F1FC-BEEC5243B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8323" y="2216730"/>
            <a:ext cx="1454098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0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Rationale</a:t>
            </a:r>
          </a:p>
          <a:p>
            <a:pPr algn="l"/>
            <a:endParaRPr lang="it-IT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4885AF-A79D-418A-B16D-D0FD65F48989}"/>
              </a:ext>
            </a:extLst>
          </p:cNvPr>
          <p:cNvSpPr txBox="1"/>
          <p:nvPr/>
        </p:nvSpPr>
        <p:spPr>
          <a:xfrm>
            <a:off x="168675" y="1157165"/>
            <a:ext cx="8806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Why do we need adaptation? Patient anatomy changes</a:t>
            </a:r>
            <a:endParaRPr lang="en-US" sz="22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6955FD-F79A-43A6-A3B5-9AE42364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14" y="1680903"/>
            <a:ext cx="5011923" cy="288439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E576A1-0529-4B44-A3A9-E0C6B4B9DF1C}"/>
              </a:ext>
            </a:extLst>
          </p:cNvPr>
          <p:cNvSpPr txBox="1"/>
          <p:nvPr/>
        </p:nvSpPr>
        <p:spPr>
          <a:xfrm>
            <a:off x="80122" y="4631093"/>
            <a:ext cx="1970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F. Albertini, PTCOG 59 2021</a:t>
            </a:r>
          </a:p>
        </p:txBody>
      </p:sp>
    </p:spTree>
    <p:extLst>
      <p:ext uri="{BB962C8B-B14F-4D97-AF65-F5344CB8AC3E}">
        <p14:creationId xmlns:p14="http://schemas.microsoft.com/office/powerpoint/2010/main" val="224157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Offline Adaptive Therapy</a:t>
            </a:r>
          </a:p>
          <a:p>
            <a:pPr algn="l"/>
            <a:endParaRPr lang="it-IT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4885AF-A79D-418A-B16D-D0FD65F48989}"/>
              </a:ext>
            </a:extLst>
          </p:cNvPr>
          <p:cNvSpPr txBox="1"/>
          <p:nvPr/>
        </p:nvSpPr>
        <p:spPr>
          <a:xfrm>
            <a:off x="168675" y="1157165"/>
            <a:ext cx="8806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OFFLINE</a:t>
            </a:r>
            <a:r>
              <a:rPr lang="en-US" sz="2200" dirty="0"/>
              <a:t> Adaptive Proton Therapy – status QUO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3E1FF92-21EB-4295-8E62-D9E240F0FE05}"/>
              </a:ext>
            </a:extLst>
          </p:cNvPr>
          <p:cNvSpPr txBox="1"/>
          <p:nvPr/>
        </p:nvSpPr>
        <p:spPr>
          <a:xfrm>
            <a:off x="6861341" y="2719389"/>
            <a:ext cx="3241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image: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regularly scheduled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 hoc triggered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CFE2FB-4283-4CF0-A385-ABDC028B3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5" y="1657202"/>
            <a:ext cx="6287966" cy="269554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3E849C-A025-4D5A-84CC-9A646A1B9E5E}"/>
              </a:ext>
            </a:extLst>
          </p:cNvPr>
          <p:cNvSpPr txBox="1"/>
          <p:nvPr/>
        </p:nvSpPr>
        <p:spPr>
          <a:xfrm>
            <a:off x="1700075" y="410152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Improve the adaptation process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C8073E4-CAFA-4965-9464-16ACD62EC878}"/>
              </a:ext>
            </a:extLst>
          </p:cNvPr>
          <p:cNvSpPr/>
          <p:nvPr/>
        </p:nvSpPr>
        <p:spPr>
          <a:xfrm>
            <a:off x="635194" y="4041508"/>
            <a:ext cx="411829" cy="223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3F5824-78A9-4C65-961E-6617F33AF99A}"/>
              </a:ext>
            </a:extLst>
          </p:cNvPr>
          <p:cNvSpPr txBox="1"/>
          <p:nvPr/>
        </p:nvSpPr>
        <p:spPr>
          <a:xfrm>
            <a:off x="196482" y="4025622"/>
            <a:ext cx="1970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F. Albertini, PTCOG 59 2021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BA5E0F6-38C1-4771-877E-29984AA1E37F}"/>
              </a:ext>
            </a:extLst>
          </p:cNvPr>
          <p:cNvSpPr/>
          <p:nvPr/>
        </p:nvSpPr>
        <p:spPr>
          <a:xfrm>
            <a:off x="551432" y="1657202"/>
            <a:ext cx="970241" cy="541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2B78E3D-9AEF-4943-B0BA-9304C9FD0F74}"/>
              </a:ext>
            </a:extLst>
          </p:cNvPr>
          <p:cNvSpPr/>
          <p:nvPr/>
        </p:nvSpPr>
        <p:spPr>
          <a:xfrm>
            <a:off x="146433" y="2351148"/>
            <a:ext cx="429299" cy="541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BB10A7C-9189-4F8F-8CAF-19EE02892984}"/>
              </a:ext>
            </a:extLst>
          </p:cNvPr>
          <p:cNvSpPr/>
          <p:nvPr/>
        </p:nvSpPr>
        <p:spPr>
          <a:xfrm>
            <a:off x="1521673" y="1770743"/>
            <a:ext cx="2106898" cy="318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Outline</a:t>
            </a:r>
          </a:p>
          <a:p>
            <a:pPr algn="l"/>
            <a:endParaRPr lang="it-IT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4885AF-A79D-418A-B16D-D0FD65F48989}"/>
              </a:ext>
            </a:extLst>
          </p:cNvPr>
          <p:cNvSpPr txBox="1"/>
          <p:nvPr/>
        </p:nvSpPr>
        <p:spPr>
          <a:xfrm>
            <a:off x="168675" y="1157165"/>
            <a:ext cx="8806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OFFLINE</a:t>
            </a:r>
            <a:r>
              <a:rPr lang="en-US" sz="2200" dirty="0"/>
              <a:t> Adaptive Proton Therapy – status QUO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6A423B25-1F14-4A74-BF05-E1A72A782D9F}"/>
              </a:ext>
            </a:extLst>
          </p:cNvPr>
          <p:cNvSpPr/>
          <p:nvPr/>
        </p:nvSpPr>
        <p:spPr>
          <a:xfrm>
            <a:off x="763030" y="2024150"/>
            <a:ext cx="570470" cy="867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32CE52-86F5-43FD-9C29-5E8DA52B4EAC}"/>
              </a:ext>
            </a:extLst>
          </p:cNvPr>
          <p:cNvSpPr txBox="1"/>
          <p:nvPr/>
        </p:nvSpPr>
        <p:spPr>
          <a:xfrm>
            <a:off x="196482" y="3174003"/>
            <a:ext cx="8806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ONLINE</a:t>
            </a:r>
            <a:r>
              <a:rPr lang="en-US" sz="2200" dirty="0"/>
              <a:t> Daily Adaptive Proton Therapy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B546676-3813-4373-BDC9-A1BA4547E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196" y="1736830"/>
            <a:ext cx="3870169" cy="30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5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Online Daily Adaptive Therapy</a:t>
            </a:r>
          </a:p>
          <a:p>
            <a:pPr algn="l"/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D2A20B-6FA1-4427-8403-4E51B02D8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77" y="930132"/>
            <a:ext cx="6913892" cy="393405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EF90A8B-3906-45E6-81F4-B3A3666F9F71}"/>
              </a:ext>
            </a:extLst>
          </p:cNvPr>
          <p:cNvSpPr/>
          <p:nvPr/>
        </p:nvSpPr>
        <p:spPr>
          <a:xfrm>
            <a:off x="5629784" y="3467778"/>
            <a:ext cx="174504" cy="181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8E4772-86E1-44A6-A237-38F289C528BB}"/>
              </a:ext>
            </a:extLst>
          </p:cNvPr>
          <p:cNvSpPr txBox="1"/>
          <p:nvPr/>
        </p:nvSpPr>
        <p:spPr>
          <a:xfrm>
            <a:off x="79696" y="4714882"/>
            <a:ext cx="1970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F. Albertini, PTCOG 59 2021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C39B278-AAB6-4D0A-A985-4348C1F5668D}"/>
              </a:ext>
            </a:extLst>
          </p:cNvPr>
          <p:cNvSpPr/>
          <p:nvPr/>
        </p:nvSpPr>
        <p:spPr>
          <a:xfrm>
            <a:off x="1405218" y="930132"/>
            <a:ext cx="981635" cy="387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4C5E68A-3EE0-4AF2-B0A3-3229877F3433}"/>
              </a:ext>
            </a:extLst>
          </p:cNvPr>
          <p:cNvSpPr/>
          <p:nvPr/>
        </p:nvSpPr>
        <p:spPr>
          <a:xfrm rot="5400000">
            <a:off x="689826" y="1660177"/>
            <a:ext cx="981635" cy="387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26A6ECB-87AC-49E1-AA53-F068689D8168}"/>
              </a:ext>
            </a:extLst>
          </p:cNvPr>
          <p:cNvSpPr txBox="1"/>
          <p:nvPr/>
        </p:nvSpPr>
        <p:spPr>
          <a:xfrm>
            <a:off x="6634050" y="3824652"/>
            <a:ext cx="1381742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Real-time delivery feedback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DF2CDA1-5937-E126-DE02-3FDC9665013D}"/>
              </a:ext>
            </a:extLst>
          </p:cNvPr>
          <p:cNvSpPr/>
          <p:nvPr/>
        </p:nvSpPr>
        <p:spPr>
          <a:xfrm>
            <a:off x="6114250" y="2081617"/>
            <a:ext cx="1959428" cy="1690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8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6771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PhD : Objective</a:t>
            </a:r>
          </a:p>
          <a:p>
            <a:pPr algn="l"/>
            <a:endParaRPr lang="it-IT" b="1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D671722-6716-4780-A83C-01FA3F6DCC4D}"/>
              </a:ext>
            </a:extLst>
          </p:cNvPr>
          <p:cNvSpPr/>
          <p:nvPr/>
        </p:nvSpPr>
        <p:spPr>
          <a:xfrm>
            <a:off x="5629784" y="3467778"/>
            <a:ext cx="174504" cy="181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44247E1-3CAF-43E0-8981-40697AB69C07}"/>
              </a:ext>
            </a:extLst>
          </p:cNvPr>
          <p:cNvSpPr/>
          <p:nvPr/>
        </p:nvSpPr>
        <p:spPr>
          <a:xfrm>
            <a:off x="5357275" y="2557292"/>
            <a:ext cx="2270246" cy="1073828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24056A49-8F32-4503-BC81-BB98F38A2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32" y="1571148"/>
            <a:ext cx="8090268" cy="742141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Dose delivery feedback for daily adaptive particle therapy			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Assessment of efficacy of </a:t>
            </a:r>
            <a:r>
              <a:rPr lang="en-US" sz="1600" dirty="0">
                <a:solidFill>
                  <a:srgbClr val="FF0000"/>
                </a:solidFill>
              </a:rPr>
              <a:t>NEW</a:t>
            </a:r>
            <a:r>
              <a:rPr lang="en-US" sz="1600" dirty="0">
                <a:solidFill>
                  <a:schemeClr val="tx1"/>
                </a:solidFill>
              </a:rPr>
              <a:t> motion mitigation strategies  		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AD7FF264-7D28-4DB2-AF19-44343D855D09}"/>
              </a:ext>
            </a:extLst>
          </p:cNvPr>
          <p:cNvSpPr/>
          <p:nvPr/>
        </p:nvSpPr>
        <p:spPr>
          <a:xfrm>
            <a:off x="4010805" y="2241616"/>
            <a:ext cx="311150" cy="3873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43A3B30-9AEE-461A-8DC6-18684C41170F}"/>
              </a:ext>
            </a:extLst>
          </p:cNvPr>
          <p:cNvSpPr/>
          <p:nvPr/>
        </p:nvSpPr>
        <p:spPr>
          <a:xfrm>
            <a:off x="260350" y="2725637"/>
            <a:ext cx="1365250" cy="788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5A1057-1F40-4DDA-B163-4A14ED35F456}"/>
              </a:ext>
            </a:extLst>
          </p:cNvPr>
          <p:cNvSpPr txBox="1"/>
          <p:nvPr/>
        </p:nvSpPr>
        <p:spPr>
          <a:xfrm>
            <a:off x="622300" y="2882900"/>
            <a:ext cx="10033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FAST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A102623-9BAF-42E1-95B8-FCE7031BC220}"/>
              </a:ext>
            </a:extLst>
          </p:cNvPr>
          <p:cNvSpPr/>
          <p:nvPr/>
        </p:nvSpPr>
        <p:spPr>
          <a:xfrm>
            <a:off x="3483755" y="2727124"/>
            <a:ext cx="1365250" cy="788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7F9FD31-13CB-4F73-881E-3363D4623DCD}"/>
              </a:ext>
            </a:extLst>
          </p:cNvPr>
          <p:cNvSpPr txBox="1"/>
          <p:nvPr/>
        </p:nvSpPr>
        <p:spPr>
          <a:xfrm>
            <a:off x="3577784" y="2830212"/>
            <a:ext cx="131496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ACCURATE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817A2EF-0D7C-46E3-88EA-43B9EBF47047}"/>
              </a:ext>
            </a:extLst>
          </p:cNvPr>
          <p:cNvSpPr/>
          <p:nvPr/>
        </p:nvSpPr>
        <p:spPr>
          <a:xfrm>
            <a:off x="6915150" y="2725637"/>
            <a:ext cx="1365250" cy="788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7B09CC-1468-4AA8-B5BB-5AED3F9B5407}"/>
              </a:ext>
            </a:extLst>
          </p:cNvPr>
          <p:cNvSpPr txBox="1"/>
          <p:nvPr/>
        </p:nvSpPr>
        <p:spPr>
          <a:xfrm>
            <a:off x="7124700" y="2830212"/>
            <a:ext cx="11557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FLEXIBLE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F9D3AAB-617E-4DBA-A7FE-5F10B3BE5738}"/>
              </a:ext>
            </a:extLst>
          </p:cNvPr>
          <p:cNvSpPr txBox="1"/>
          <p:nvPr/>
        </p:nvSpPr>
        <p:spPr>
          <a:xfrm>
            <a:off x="1752232" y="1039012"/>
            <a:ext cx="496606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Tool for real-time 4D dose reconstruction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9D754E-951F-065C-B0AB-94D11DA03649}"/>
              </a:ext>
            </a:extLst>
          </p:cNvPr>
          <p:cNvSpPr txBox="1"/>
          <p:nvPr/>
        </p:nvSpPr>
        <p:spPr>
          <a:xfrm>
            <a:off x="6347011" y="1571148"/>
            <a:ext cx="227024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CLINICS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EXPERIMENTAL</a:t>
            </a: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F7F560E6-0CD1-8E49-FCE3-30AA0DCA69CD}"/>
              </a:ext>
            </a:extLst>
          </p:cNvPr>
          <p:cNvSpPr/>
          <p:nvPr/>
        </p:nvSpPr>
        <p:spPr>
          <a:xfrm>
            <a:off x="721505" y="3558520"/>
            <a:ext cx="311150" cy="3873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6EB09E-3FBA-9062-9EBD-1DC1378B018E}"/>
              </a:ext>
            </a:extLst>
          </p:cNvPr>
          <p:cNvSpPr txBox="1"/>
          <p:nvPr/>
        </p:nvSpPr>
        <p:spPr>
          <a:xfrm>
            <a:off x="114300" y="4051300"/>
            <a:ext cx="257810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GPGPU = General Purpose computing </a:t>
            </a:r>
          </a:p>
          <a:p>
            <a:pPr algn="l"/>
            <a:r>
              <a:rPr lang="en-US" sz="1200" dirty="0"/>
              <a:t>on Graphics Processing Units</a:t>
            </a:r>
          </a:p>
        </p:txBody>
      </p:sp>
    </p:spTree>
    <p:extLst>
      <p:ext uri="{BB962C8B-B14F-4D97-AF65-F5344CB8AC3E}">
        <p14:creationId xmlns:p14="http://schemas.microsoft.com/office/powerpoint/2010/main" val="3871687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7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Why GPU?</a:t>
            </a:r>
          </a:p>
        </p:txBody>
      </p:sp>
      <p:pic>
        <p:nvPicPr>
          <p:cNvPr id="18" name="Immagine 17" descr="Immagine che contiene schermata, testo, Rettangolo, quadrato&#10;&#10;Descrizione generata automaticamente">
            <a:extLst>
              <a:ext uri="{FF2B5EF4-FFF2-40B4-BE49-F238E27FC236}">
                <a16:creationId xmlns:a16="http://schemas.microsoft.com/office/drawing/2014/main" id="{8B3EB5B8-9F45-12A9-F970-DF7025CA4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170"/>
            <a:ext cx="4675909" cy="315068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7A2CB2F-93B6-82A8-455B-C735F5777446}"/>
              </a:ext>
            </a:extLst>
          </p:cNvPr>
          <p:cNvSpPr txBox="1"/>
          <p:nvPr/>
        </p:nvSpPr>
        <p:spPr>
          <a:xfrm>
            <a:off x="196482" y="1134246"/>
            <a:ext cx="1318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M.A. Meselhi, et al., 2017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69D5E49-D2A2-66DE-D0A5-B4BB85A8FE62}"/>
              </a:ext>
            </a:extLst>
          </p:cNvPr>
          <p:cNvSpPr txBox="1"/>
          <p:nvPr/>
        </p:nvSpPr>
        <p:spPr>
          <a:xfrm>
            <a:off x="121890" y="3638604"/>
            <a:ext cx="1498754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Few very high-speed cores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61DCF3A-4A34-D851-9767-E5716E3E5543}"/>
              </a:ext>
            </a:extLst>
          </p:cNvPr>
          <p:cNvSpPr txBox="1"/>
          <p:nvPr/>
        </p:nvSpPr>
        <p:spPr>
          <a:xfrm>
            <a:off x="1957705" y="4186330"/>
            <a:ext cx="229462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Thousands of medium-speed cores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2F88C6E-8512-C1A2-864B-15DD308D955B}"/>
              </a:ext>
            </a:extLst>
          </p:cNvPr>
          <p:cNvSpPr txBox="1"/>
          <p:nvPr/>
        </p:nvSpPr>
        <p:spPr>
          <a:xfrm>
            <a:off x="5664820" y="1256371"/>
            <a:ext cx="347918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RIDOS LAPTOP WORKSTATION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37F7C35-D092-F682-44D1-AF9E365F88BD}"/>
              </a:ext>
            </a:extLst>
          </p:cNvPr>
          <p:cNvSpPr txBox="1"/>
          <p:nvPr/>
        </p:nvSpPr>
        <p:spPr>
          <a:xfrm>
            <a:off x="5662070" y="1734300"/>
            <a:ext cx="92926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CPU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DB409B0-8534-AE0E-F68B-1E456D58A829}"/>
              </a:ext>
            </a:extLst>
          </p:cNvPr>
          <p:cNvSpPr txBox="1"/>
          <p:nvPr/>
        </p:nvSpPr>
        <p:spPr>
          <a:xfrm>
            <a:off x="7551157" y="1736443"/>
            <a:ext cx="92926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GPU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C859821-FC49-90F7-D61B-92408793669C}"/>
              </a:ext>
            </a:extLst>
          </p:cNvPr>
          <p:cNvSpPr txBox="1"/>
          <p:nvPr/>
        </p:nvSpPr>
        <p:spPr>
          <a:xfrm>
            <a:off x="5664820" y="2232572"/>
            <a:ext cx="124150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~ 3.5 GHz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BBBAA67-FD26-A0C4-52FB-773316590B56}"/>
              </a:ext>
            </a:extLst>
          </p:cNvPr>
          <p:cNvSpPr txBox="1"/>
          <p:nvPr/>
        </p:nvSpPr>
        <p:spPr>
          <a:xfrm>
            <a:off x="7545505" y="2236258"/>
            <a:ext cx="133264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~ 1.5 GHz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B3FE7AE-4A0F-8698-E148-DD2AAC788AB3}"/>
              </a:ext>
            </a:extLst>
          </p:cNvPr>
          <p:cNvSpPr txBox="1"/>
          <p:nvPr/>
        </p:nvSpPr>
        <p:spPr>
          <a:xfrm>
            <a:off x="4572000" y="2105775"/>
            <a:ext cx="929268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Clock Speed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50FE46-E535-7910-A184-EEE7EE478FDE}"/>
              </a:ext>
            </a:extLst>
          </p:cNvPr>
          <p:cNvSpPr txBox="1"/>
          <p:nvPr/>
        </p:nvSpPr>
        <p:spPr>
          <a:xfrm>
            <a:off x="5872976" y="2802802"/>
            <a:ext cx="124150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9AC4493-D255-6D9D-27C1-F3D5DB700390}"/>
              </a:ext>
            </a:extLst>
          </p:cNvPr>
          <p:cNvSpPr txBox="1"/>
          <p:nvPr/>
        </p:nvSpPr>
        <p:spPr>
          <a:xfrm>
            <a:off x="7545504" y="2802802"/>
            <a:ext cx="133264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6144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42CFDA7-B0AA-635A-F856-AFD764341FB0}"/>
              </a:ext>
            </a:extLst>
          </p:cNvPr>
          <p:cNvSpPr txBox="1"/>
          <p:nvPr/>
        </p:nvSpPr>
        <p:spPr>
          <a:xfrm>
            <a:off x="4572000" y="2791668"/>
            <a:ext cx="109282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# of cores</a:t>
            </a:r>
          </a:p>
        </p:txBody>
      </p:sp>
    </p:spTree>
    <p:extLst>
      <p:ext uri="{BB962C8B-B14F-4D97-AF65-F5344CB8AC3E}">
        <p14:creationId xmlns:p14="http://schemas.microsoft.com/office/powerpoint/2010/main" val="224256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BFECDF-3CEB-4C11-9B8E-206243AE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it-IT" sz="1800" dirty="0"/>
          </a:p>
          <a:p>
            <a:pPr marL="0" indent="0" algn="l">
              <a:buNone/>
            </a:pPr>
            <a:endParaRPr lang="it-IT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algn="l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6EF82-4F0B-4E19-B4B7-9B716548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8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AAA39-1E7C-4C96-8103-6FA359594BD7}"/>
              </a:ext>
            </a:extLst>
          </p:cNvPr>
          <p:cNvSpPr txBox="1"/>
          <p:nvPr/>
        </p:nvSpPr>
        <p:spPr>
          <a:xfrm>
            <a:off x="196482" y="279314"/>
            <a:ext cx="587936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2000" b="1" dirty="0"/>
              <a:t>Why GPU?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244534A-D25A-451E-8C78-A1F9B5233545}"/>
              </a:ext>
            </a:extLst>
          </p:cNvPr>
          <p:cNvSpPr/>
          <p:nvPr/>
        </p:nvSpPr>
        <p:spPr>
          <a:xfrm>
            <a:off x="3125702" y="1755774"/>
            <a:ext cx="1886857" cy="996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F750C2-636A-4F98-9B34-67C536AADBFD}"/>
              </a:ext>
            </a:extLst>
          </p:cNvPr>
          <p:cNvSpPr/>
          <p:nvPr/>
        </p:nvSpPr>
        <p:spPr>
          <a:xfrm>
            <a:off x="5226823" y="939237"/>
            <a:ext cx="2426890" cy="65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A131DC-361B-7F20-185B-FF416C0E7233}"/>
              </a:ext>
            </a:extLst>
          </p:cNvPr>
          <p:cNvSpPr txBox="1"/>
          <p:nvPr/>
        </p:nvSpPr>
        <p:spPr>
          <a:xfrm>
            <a:off x="2094303" y="1044472"/>
            <a:ext cx="74765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CPU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A30308-E20D-BD5E-22C0-E0E24BC2B0FF}"/>
              </a:ext>
            </a:extLst>
          </p:cNvPr>
          <p:cNvSpPr txBox="1"/>
          <p:nvPr/>
        </p:nvSpPr>
        <p:spPr>
          <a:xfrm>
            <a:off x="8494964" y="955647"/>
            <a:ext cx="74765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GPU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DE3B0D5-4FA3-55D0-D422-9B562782F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" y="1040211"/>
            <a:ext cx="2050965" cy="1328178"/>
          </a:xfrm>
          <a:prstGeom prst="rect">
            <a:avLst/>
          </a:prstGeom>
        </p:spPr>
      </p:pic>
      <p:pic>
        <p:nvPicPr>
          <p:cNvPr id="16" name="Immagine 15" descr="Immagine che contiene Viso umano, persona, Mento, collo&#10;&#10;Descrizione generata automaticamente">
            <a:extLst>
              <a:ext uri="{FF2B5EF4-FFF2-40B4-BE49-F238E27FC236}">
                <a16:creationId xmlns:a16="http://schemas.microsoft.com/office/drawing/2014/main" id="{ACDD8654-874F-40F3-E73A-D3CF4FADD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698" y="939237"/>
            <a:ext cx="1472456" cy="1914732"/>
          </a:xfrm>
          <a:prstGeom prst="rect">
            <a:avLst/>
          </a:prstGeom>
        </p:spPr>
      </p:pic>
      <p:pic>
        <p:nvPicPr>
          <p:cNvPr id="20" name="Immagine 19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4402D333-6CA7-6844-3F42-069CB0D62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311" y="1353943"/>
            <a:ext cx="685800" cy="548640"/>
          </a:xfrm>
          <a:prstGeom prst="rect">
            <a:avLst/>
          </a:prstGeom>
        </p:spPr>
      </p:pic>
      <p:pic>
        <p:nvPicPr>
          <p:cNvPr id="21" name="Immagine 20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DAC7AE56-9486-5452-46AF-A91A8F5A4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351" y="1321494"/>
            <a:ext cx="685800" cy="548640"/>
          </a:xfrm>
          <a:prstGeom prst="rect">
            <a:avLst/>
          </a:prstGeom>
        </p:spPr>
      </p:pic>
      <p:pic>
        <p:nvPicPr>
          <p:cNvPr id="22" name="Immagine 21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ACA84546-673E-DF8E-7F63-6F5F130B0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728" y="1321494"/>
            <a:ext cx="685800" cy="54864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90664E3-11F3-F734-2DD3-9083C6C7DBCC}"/>
              </a:ext>
            </a:extLst>
          </p:cNvPr>
          <p:cNvSpPr txBox="1"/>
          <p:nvPr/>
        </p:nvSpPr>
        <p:spPr>
          <a:xfrm>
            <a:off x="3139977" y="1373422"/>
            <a:ext cx="626249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</a:t>
            </a:r>
          </a:p>
          <a:p>
            <a:pPr algn="l"/>
            <a:endParaRPr lang="en-US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1A79EA7-D5BE-F2A8-2D0D-F872AED9F5BB}"/>
              </a:ext>
            </a:extLst>
          </p:cNvPr>
          <p:cNvSpPr txBox="1"/>
          <p:nvPr/>
        </p:nvSpPr>
        <p:spPr>
          <a:xfrm>
            <a:off x="4055520" y="1374999"/>
            <a:ext cx="40540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2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6186623-D07F-5CC3-003A-1AF2671B0DA3}"/>
              </a:ext>
            </a:extLst>
          </p:cNvPr>
          <p:cNvSpPr txBox="1"/>
          <p:nvPr/>
        </p:nvSpPr>
        <p:spPr>
          <a:xfrm>
            <a:off x="5046990" y="1374999"/>
            <a:ext cx="40540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</a:t>
            </a:r>
          </a:p>
        </p:txBody>
      </p:sp>
      <p:pic>
        <p:nvPicPr>
          <p:cNvPr id="26" name="Immagine 25" descr="Immagine che contiene coltello, arma, Arma bianca, Lama&#10;&#10;Descrizione generata automaticamente">
            <a:extLst>
              <a:ext uri="{FF2B5EF4-FFF2-40B4-BE49-F238E27FC236}">
                <a16:creationId xmlns:a16="http://schemas.microsoft.com/office/drawing/2014/main" id="{4E7B52E1-39C9-A346-DA71-4C0EADD63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352" y="3654962"/>
            <a:ext cx="1498008" cy="996950"/>
          </a:xfrm>
          <a:prstGeom prst="rect">
            <a:avLst/>
          </a:prstGeom>
        </p:spPr>
      </p:pic>
      <p:pic>
        <p:nvPicPr>
          <p:cNvPr id="27" name="Immagine 26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39B80132-ED19-4813-8D21-34DC9F5F5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943" y="1959665"/>
            <a:ext cx="685800" cy="548640"/>
          </a:xfrm>
          <a:prstGeom prst="rect">
            <a:avLst/>
          </a:prstGeom>
        </p:spPr>
      </p:pic>
      <p:pic>
        <p:nvPicPr>
          <p:cNvPr id="28" name="Immagine 27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2D58BD51-BEC3-5524-4ABE-BC3A43B4E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983" y="1927216"/>
            <a:ext cx="685800" cy="548640"/>
          </a:xfrm>
          <a:prstGeom prst="rect">
            <a:avLst/>
          </a:prstGeom>
        </p:spPr>
      </p:pic>
      <p:pic>
        <p:nvPicPr>
          <p:cNvPr id="29" name="Immagine 28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7DE6DBA9-912C-79D8-8C48-B86FCF52D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360" y="1927216"/>
            <a:ext cx="685800" cy="54864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B1FC31C-9801-9B5E-D19C-F461CE671CB4}"/>
              </a:ext>
            </a:extLst>
          </p:cNvPr>
          <p:cNvSpPr txBox="1"/>
          <p:nvPr/>
        </p:nvSpPr>
        <p:spPr>
          <a:xfrm>
            <a:off x="3133609" y="1979144"/>
            <a:ext cx="626249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4</a:t>
            </a:r>
          </a:p>
          <a:p>
            <a:pPr algn="l"/>
            <a:endParaRPr lang="en-US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C91FB15-BF68-8031-B845-9E41A741E450}"/>
              </a:ext>
            </a:extLst>
          </p:cNvPr>
          <p:cNvSpPr txBox="1"/>
          <p:nvPr/>
        </p:nvSpPr>
        <p:spPr>
          <a:xfrm>
            <a:off x="4049152" y="1980721"/>
            <a:ext cx="40540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5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B15EE91-F142-F7DD-BB5C-9B6479E590EA}"/>
              </a:ext>
            </a:extLst>
          </p:cNvPr>
          <p:cNvSpPr txBox="1"/>
          <p:nvPr/>
        </p:nvSpPr>
        <p:spPr>
          <a:xfrm>
            <a:off x="5040622" y="1980721"/>
            <a:ext cx="40540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6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05A93EE-C2E2-6C90-BD05-CE78D4F97C21}"/>
              </a:ext>
            </a:extLst>
          </p:cNvPr>
          <p:cNvSpPr txBox="1"/>
          <p:nvPr/>
        </p:nvSpPr>
        <p:spPr>
          <a:xfrm>
            <a:off x="3268974" y="2625475"/>
            <a:ext cx="118558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…</a:t>
            </a:r>
          </a:p>
        </p:txBody>
      </p:sp>
      <p:pic>
        <p:nvPicPr>
          <p:cNvPr id="42" name="Immagine 41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7F598E27-45A3-FB4E-61C8-8CEB4327F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892" y="3037985"/>
            <a:ext cx="685800" cy="548640"/>
          </a:xfrm>
          <a:prstGeom prst="rect">
            <a:avLst/>
          </a:prstGeom>
        </p:spPr>
      </p:pic>
      <p:pic>
        <p:nvPicPr>
          <p:cNvPr id="43" name="Immagine 42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38637419-A961-ACEE-137A-B031704B5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932" y="3005536"/>
            <a:ext cx="685800" cy="548640"/>
          </a:xfrm>
          <a:prstGeom prst="rect">
            <a:avLst/>
          </a:prstGeom>
        </p:spPr>
      </p:pic>
      <p:pic>
        <p:nvPicPr>
          <p:cNvPr id="44" name="Immagine 43" descr="Immagine che contiene frutto, melone, Cocomero, Cibo naturale&#10;&#10;Descrizione generata automaticamente">
            <a:extLst>
              <a:ext uri="{FF2B5EF4-FFF2-40B4-BE49-F238E27FC236}">
                <a16:creationId xmlns:a16="http://schemas.microsoft.com/office/drawing/2014/main" id="{2847FEF3-7676-0B61-5034-DFE842496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309" y="3005536"/>
            <a:ext cx="685800" cy="548640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5FF9526-F18A-B5F2-8984-2C77EE553B59}"/>
              </a:ext>
            </a:extLst>
          </p:cNvPr>
          <p:cNvSpPr txBox="1"/>
          <p:nvPr/>
        </p:nvSpPr>
        <p:spPr>
          <a:xfrm>
            <a:off x="2929352" y="3082291"/>
            <a:ext cx="626249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998</a:t>
            </a:r>
          </a:p>
          <a:p>
            <a:pPr algn="l"/>
            <a:endParaRPr lang="en-US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0763AEA-CF83-399B-9811-9E58020AF3F1}"/>
              </a:ext>
            </a:extLst>
          </p:cNvPr>
          <p:cNvSpPr txBox="1"/>
          <p:nvPr/>
        </p:nvSpPr>
        <p:spPr>
          <a:xfrm>
            <a:off x="3888484" y="3080232"/>
            <a:ext cx="626249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999</a:t>
            </a:r>
          </a:p>
          <a:p>
            <a:pPr algn="l"/>
            <a:endParaRPr lang="en-US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4EB61D5-BCC5-600A-8835-BAEE07F86FDD}"/>
              </a:ext>
            </a:extLst>
          </p:cNvPr>
          <p:cNvSpPr txBox="1"/>
          <p:nvPr/>
        </p:nvSpPr>
        <p:spPr>
          <a:xfrm>
            <a:off x="4762974" y="3080231"/>
            <a:ext cx="69243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1000</a:t>
            </a:r>
          </a:p>
          <a:p>
            <a:pPr algn="l"/>
            <a:endParaRPr lang="en-US" dirty="0"/>
          </a:p>
        </p:txBody>
      </p:sp>
      <p:pic>
        <p:nvPicPr>
          <p:cNvPr id="55" name="Immagine 54" descr="Immagine che contiene giallo, simbolo, tazza&#10;&#10;Descrizione generata automaticamente">
            <a:extLst>
              <a:ext uri="{FF2B5EF4-FFF2-40B4-BE49-F238E27FC236}">
                <a16:creationId xmlns:a16="http://schemas.microsoft.com/office/drawing/2014/main" id="{B5DA2029-5408-AB92-C080-09CEF93C9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219478" y="1349636"/>
            <a:ext cx="996173" cy="1102619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5B3E2B0-961F-D7C7-6CC0-D0CE04802266}"/>
              </a:ext>
            </a:extLst>
          </p:cNvPr>
          <p:cNvSpPr txBox="1"/>
          <p:nvPr/>
        </p:nvSpPr>
        <p:spPr>
          <a:xfrm>
            <a:off x="196481" y="2468137"/>
            <a:ext cx="149800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Few</a:t>
            </a:r>
            <a:r>
              <a:rPr lang="en-US" dirty="0"/>
              <a:t> the Flash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57C44BBC-FDFD-EDAB-48E9-51319FBE17CB}"/>
              </a:ext>
            </a:extLst>
          </p:cNvPr>
          <p:cNvSpPr txBox="1"/>
          <p:nvPr/>
        </p:nvSpPr>
        <p:spPr>
          <a:xfrm>
            <a:off x="7049698" y="2939394"/>
            <a:ext cx="1567379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Thousands</a:t>
            </a:r>
            <a:r>
              <a:rPr lang="en-US" dirty="0"/>
              <a:t> of Cosimo</a:t>
            </a:r>
          </a:p>
        </p:txBody>
      </p:sp>
    </p:spTree>
    <p:extLst>
      <p:ext uri="{BB962C8B-B14F-4D97-AF65-F5344CB8AC3E}">
        <p14:creationId xmlns:p14="http://schemas.microsoft.com/office/powerpoint/2010/main" val="35347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4" grpId="0"/>
      <p:bldP spid="25" grpId="0"/>
      <p:bldP spid="30" grpId="0"/>
      <p:bldP spid="31" grpId="0"/>
      <p:bldP spid="40" grpId="0"/>
      <p:bldP spid="41" grpId="0"/>
      <p:bldP spid="45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1024</Words>
  <Application>Microsoft Office PowerPoint</Application>
  <PresentationFormat>Presentazione su schermo (16:9)</PresentationFormat>
  <Paragraphs>294</Paragraphs>
  <Slides>23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Trebuchet MS</vt:lpstr>
      <vt:lpstr>Wingdings</vt:lpstr>
      <vt:lpstr>fair-gsi-folienmaster_2017_onering</vt:lpstr>
      <vt:lpstr>Real-time RBE-weighted 4D-dose calculation for carbon ion therapy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´´Radiation, hypoxia and starvation: effects on tumor cells´´</dc:title>
  <dc:creator>Quartieri, Martina</dc:creator>
  <cp:lastModifiedBy>Cosimo Galeone</cp:lastModifiedBy>
  <cp:revision>833</cp:revision>
  <cp:lastPrinted>2021-02-25T12:44:51Z</cp:lastPrinted>
  <dcterms:created xsi:type="dcterms:W3CDTF">2021-01-15T10:34:42Z</dcterms:created>
  <dcterms:modified xsi:type="dcterms:W3CDTF">2023-10-17T09:57:39Z</dcterms:modified>
</cp:coreProperties>
</file>