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4">
  <p:sldMasterIdLst>
    <p:sldMasterId id="2147483648" r:id="rId1"/>
  </p:sldMasterIdLst>
  <p:notesMasterIdLst>
    <p:notesMasterId r:id="rId22"/>
  </p:notesMasterIdLst>
  <p:sldIdLst>
    <p:sldId id="257" r:id="rId2"/>
    <p:sldId id="296" r:id="rId3"/>
    <p:sldId id="297" r:id="rId4"/>
    <p:sldId id="271" r:id="rId5"/>
    <p:sldId id="289" r:id="rId6"/>
    <p:sldId id="290" r:id="rId7"/>
    <p:sldId id="273" r:id="rId8"/>
    <p:sldId id="272" r:id="rId9"/>
    <p:sldId id="291" r:id="rId10"/>
    <p:sldId id="299" r:id="rId11"/>
    <p:sldId id="294" r:id="rId12"/>
    <p:sldId id="301" r:id="rId13"/>
    <p:sldId id="288" r:id="rId14"/>
    <p:sldId id="295" r:id="rId15"/>
    <p:sldId id="275" r:id="rId16"/>
    <p:sldId id="286" r:id="rId17"/>
    <p:sldId id="287" r:id="rId18"/>
    <p:sldId id="298" r:id="rId19"/>
    <p:sldId id="292" r:id="rId20"/>
    <p:sldId id="300" r:id="rId2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zione predefinita" id="{157FCD95-BAF4-4FBA-9AD9-9CB0EB983D78}">
          <p14:sldIdLst>
            <p14:sldId id="257"/>
            <p14:sldId id="296"/>
            <p14:sldId id="297"/>
            <p14:sldId id="271"/>
            <p14:sldId id="289"/>
            <p14:sldId id="290"/>
            <p14:sldId id="273"/>
            <p14:sldId id="272"/>
            <p14:sldId id="291"/>
            <p14:sldId id="299"/>
            <p14:sldId id="294"/>
            <p14:sldId id="301"/>
            <p14:sldId id="288"/>
            <p14:sldId id="295"/>
            <p14:sldId id="275"/>
            <p14:sldId id="286"/>
            <p14:sldId id="287"/>
            <p14:sldId id="298"/>
            <p14:sldId id="292"/>
          </p14:sldIdLst>
        </p14:section>
        <p14:section name="Backup slides" id="{983D618C-30F9-4D4C-8AFD-0D23EB9F4B90}">
          <p14:sldIdLst>
            <p14:sldId id="300"/>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6C"/>
    <a:srgbClr val="A0B2D2"/>
    <a:srgbClr val="008000"/>
    <a:srgbClr val="989A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50" autoAdjust="0"/>
    <p:restoredTop sz="87059" autoAdjust="0"/>
  </p:normalViewPr>
  <p:slideViewPr>
    <p:cSldViewPr snapToGrid="0" snapToObjects="1">
      <p:cViewPr>
        <p:scale>
          <a:sx n="75" d="100"/>
          <a:sy n="75" d="100"/>
        </p:scale>
        <p:origin x="898" y="1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4FB8C2-1E86-44E9-8822-588AEE0F5A14}" type="datetimeFigureOut">
              <a:rPr lang="it-IT" smtClean="0"/>
              <a:t>17/10/2023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F19CB8-96D8-4888-A24E-6BB8518B99DD}" type="slidenum">
              <a:rPr lang="it-IT" smtClean="0"/>
              <a:t>‹N›</a:t>
            </a:fld>
            <a:endParaRPr lang="it-IT"/>
          </a:p>
        </p:txBody>
      </p:sp>
    </p:spTree>
    <p:extLst>
      <p:ext uri="{BB962C8B-B14F-4D97-AF65-F5344CB8AC3E}">
        <p14:creationId xmlns:p14="http://schemas.microsoft.com/office/powerpoint/2010/main" val="4051182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rontiersin.org/journals/oncology/articles/10.3389/fonc.2020.01610/full#B11"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www.frontiersin.org/journals/oncology/articles/10.3389/fonc.2020.01610/full#B17" TargetMode="External"/><Relationship Id="rId4" Type="http://schemas.openxmlformats.org/officeDocument/2006/relationships/hyperlink" Target="https://www.frontiersin.org/journals/oncology/articles/10.3389/fonc.2020.01610/full#B16"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EFF19CB8-96D8-4888-A24E-6BB8518B99DD}" type="slidenum">
              <a:rPr lang="it-IT" smtClean="0"/>
              <a:t>1</a:t>
            </a:fld>
            <a:endParaRPr lang="it-IT"/>
          </a:p>
        </p:txBody>
      </p:sp>
    </p:spTree>
    <p:extLst>
      <p:ext uri="{BB962C8B-B14F-4D97-AF65-F5344CB8AC3E}">
        <p14:creationId xmlns:p14="http://schemas.microsoft.com/office/powerpoint/2010/main" val="807800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In the first step, neoantigens created by oncogenesis are released and captured by dendritic cells (DCs) for processing (step 1). In order for this step to yield an anticancer T cell response, it must be accompanied by signals that specify immunity lest peripheral tolerance to the tumor antigens be induced. Such immunogenic signals might include proinflammatory cytokines and factors released by dying tumor cells or by the gut microbiota (Figure 2, Table 1). Next, DCs present the captured antigens on MHCI and MHCII molecules to T cells (step 2), resulting in the priming and activation of effector T cell responses against the cancer-specific antigens (step 3) that are viewed as foreign or against which central tolerance has been incomplete. The nature of the immune response is determined at this stage, with a critical balance representing the ratio of T effector cells versus T regulatory cells being key to the final outcome. Finally, the activated effector T cells traffic to (step 4) and infiltrate the tumor bed (step 5), specifically recognize and bind to cancer cells through the interaction between its T cell receptor (TCR) and its cognate antigen bound to MHCI (step 6), and kill their target cancer cell (step 7). Killing of the cancer cell releases additional tumor-associated antigens (step 1 again) to increase the breadth and depth of the response in subsequent revolutions of the cycle. In cancer patients, the </a:t>
            </a:r>
            <a:r>
              <a:rPr lang="en-US" dirty="0" err="1"/>
              <a:t>CancerImmunity</a:t>
            </a:r>
            <a:r>
              <a:rPr lang="en-US" dirty="0"/>
              <a:t> Cycle does not perform optimally</a:t>
            </a:r>
            <a:endParaRPr lang="it-IT" dirty="0"/>
          </a:p>
        </p:txBody>
      </p:sp>
      <p:sp>
        <p:nvSpPr>
          <p:cNvPr id="4" name="Segnaposto numero diapositiva 3"/>
          <p:cNvSpPr>
            <a:spLocks noGrp="1"/>
          </p:cNvSpPr>
          <p:nvPr>
            <p:ph type="sldNum" sz="quarter" idx="5"/>
          </p:nvPr>
        </p:nvSpPr>
        <p:spPr/>
        <p:txBody>
          <a:bodyPr/>
          <a:lstStyle/>
          <a:p>
            <a:fld id="{EFF19CB8-96D8-4888-A24E-6BB8518B99DD}" type="slidenum">
              <a:rPr lang="it-IT" smtClean="0"/>
              <a:t>4</a:t>
            </a:fld>
            <a:endParaRPr lang="it-IT"/>
          </a:p>
        </p:txBody>
      </p:sp>
    </p:spTree>
    <p:extLst>
      <p:ext uri="{BB962C8B-B14F-4D97-AF65-F5344CB8AC3E}">
        <p14:creationId xmlns:p14="http://schemas.microsoft.com/office/powerpoint/2010/main" val="440867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In the first step, neoantigens created by oncogenesis are released and captured by dendritic cells (DCs) for processing (step 1). In order for this step to yield an anticancer T cell response, it must be accompanied by signals that specify immunity lest peripheral tolerance to the tumor antigens be induced. Such immunogenic signals might include proinflammatory cytokines and factors released by dying tumor cells or by the gut microbiota (Figure 2, Table 1). Next, DCs present the captured antigens on MHCI and MHCII molecules to T cells (step 2), resulting in the priming and activation of effector T cell responses against the cancer-specific antigens (step 3) that are viewed as foreign or against which central tolerance has been incomplete. The nature of the immune response is determined at this stage, with a critical balance representing the ratio of T effector cells versus T regulatory cells being key to the final outcome. Finally, the activated effector T cells traffic to (step 4) and infiltrate the tumor bed (step 5), specifically recognize and bind to cancer cells through the interaction between its T cell receptor (TCR) and its cognate antigen bound to MHCI (step 6), and kill their target cancer cell (step 7). Killing of the cancer cell releases additional tumor-associated antigens (step 1 again) to increase the breadth and depth of the response in subsequent revolutions of the cycle. In cancer patients, the </a:t>
            </a:r>
            <a:r>
              <a:rPr lang="en-US" dirty="0" err="1"/>
              <a:t>CancerImmunity</a:t>
            </a:r>
            <a:r>
              <a:rPr lang="en-US" dirty="0"/>
              <a:t> Cycle does not perform optimally</a:t>
            </a:r>
            <a:endParaRPr lang="it-IT" dirty="0"/>
          </a:p>
        </p:txBody>
      </p:sp>
      <p:sp>
        <p:nvSpPr>
          <p:cNvPr id="4" name="Segnaposto numero diapositiva 3"/>
          <p:cNvSpPr>
            <a:spLocks noGrp="1"/>
          </p:cNvSpPr>
          <p:nvPr>
            <p:ph type="sldNum" sz="quarter" idx="5"/>
          </p:nvPr>
        </p:nvSpPr>
        <p:spPr/>
        <p:txBody>
          <a:bodyPr/>
          <a:lstStyle/>
          <a:p>
            <a:fld id="{EFF19CB8-96D8-4888-A24E-6BB8518B99DD}" type="slidenum">
              <a:rPr lang="it-IT" smtClean="0"/>
              <a:t>5</a:t>
            </a:fld>
            <a:endParaRPr lang="it-IT"/>
          </a:p>
        </p:txBody>
      </p:sp>
    </p:spTree>
    <p:extLst>
      <p:ext uri="{BB962C8B-B14F-4D97-AF65-F5344CB8AC3E}">
        <p14:creationId xmlns:p14="http://schemas.microsoft.com/office/powerpoint/2010/main" val="3729189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In the first step, neoantigens created by oncogenesis are released and captured by dendritic cells (DCs) for processing (step 1). In order for this step to yield an anticancer T cell response, it must be accompanied by signals that specify immunity lest peripheral tolerance to the tumor antigens be induced. Such immunogenic signals might include proinflammatory cytokines and factors released by dying tumor cells or by the gut microbiota (Figure 2, Table 1). Next, DCs present the captured antigens on MHCI and MHCII molecules to T cells (step 2), resulting in the priming and activation of effector T cell responses against the cancer-specific antigens (step 3) that are viewed as foreign or against which central tolerance has been incomplete. The nature of the immune response is determined at this stage, with a critical balance representing the ratio of T effector cells versus T regulatory cells being key to the final outcome. Finally, the activated effector T cells traffic to (step 4) and infiltrate the tumor bed (step 5), specifically recognize and bind to cancer cells through the interaction between its T cell receptor (TCR) and its cognate antigen bound to MHCI (step 6), and kill their target cancer cell (step 7). Killing of the cancer cell releases additional tumor-associated antigens (step 1 again) to increase the breadth and depth of the response in subsequent revolutions of the cycle. In cancer patients, the </a:t>
            </a:r>
            <a:r>
              <a:rPr lang="en-US" dirty="0" err="1"/>
              <a:t>CancerImmunity</a:t>
            </a:r>
            <a:r>
              <a:rPr lang="en-US" dirty="0"/>
              <a:t> Cycle does not perform optimally</a:t>
            </a:r>
            <a:endParaRPr lang="it-IT" dirty="0"/>
          </a:p>
        </p:txBody>
      </p:sp>
      <p:sp>
        <p:nvSpPr>
          <p:cNvPr id="4" name="Segnaposto numero diapositiva 3"/>
          <p:cNvSpPr>
            <a:spLocks noGrp="1"/>
          </p:cNvSpPr>
          <p:nvPr>
            <p:ph type="sldNum" sz="quarter" idx="5"/>
          </p:nvPr>
        </p:nvSpPr>
        <p:spPr/>
        <p:txBody>
          <a:bodyPr/>
          <a:lstStyle/>
          <a:p>
            <a:fld id="{EFF19CB8-96D8-4888-A24E-6BB8518B99DD}" type="slidenum">
              <a:rPr lang="it-IT" smtClean="0"/>
              <a:t>6</a:t>
            </a:fld>
            <a:endParaRPr lang="it-IT"/>
          </a:p>
        </p:txBody>
      </p:sp>
    </p:spTree>
    <p:extLst>
      <p:ext uri="{BB962C8B-B14F-4D97-AF65-F5344CB8AC3E}">
        <p14:creationId xmlns:p14="http://schemas.microsoft.com/office/powerpoint/2010/main" val="1257704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Local radiation therapy (RT) causes an immunogenic death of cancer cells characterized by calreticulin (CRT) translocation to the surface of dying tumor cells together with high-mobility group box-1 (HMGB-1) and adenosine triphosphate (ATP) release, which coordinately promote uptake and cross-presentation of tumor antigens by dendritic cells (DC) to T cells in the draining lymph node. Activation of DNA-sensing pathways by tumor-derived DNA induces interferon β (IFNβ) production by DC, required for DC activation. These </a:t>
            </a:r>
            <a:r>
              <a:rPr lang="en-US" dirty="0" err="1"/>
              <a:t>proimmunogenic</a:t>
            </a:r>
            <a:r>
              <a:rPr lang="en-US" dirty="0"/>
              <a:t> “go” signals (green) are countered by immunosuppressive “stop” signals (red) such as transforming growth factor β (TGFβ) activation and colony stimulating factor 1 (CSF-1) induction, which result in increased infiltration by Tregs and by myeloid-derived suppressor cells (MDSCs). The balance of stop and go signals determines the development of effective antitumor immune responses. CTL indicates cytotoxic CD8+ T cell.</a:t>
            </a:r>
            <a:endParaRPr lang="it-IT" dirty="0"/>
          </a:p>
        </p:txBody>
      </p:sp>
      <p:sp>
        <p:nvSpPr>
          <p:cNvPr id="4" name="Segnaposto numero diapositiva 3"/>
          <p:cNvSpPr>
            <a:spLocks noGrp="1"/>
          </p:cNvSpPr>
          <p:nvPr>
            <p:ph type="sldNum" sz="quarter" idx="5"/>
          </p:nvPr>
        </p:nvSpPr>
        <p:spPr/>
        <p:txBody>
          <a:bodyPr/>
          <a:lstStyle/>
          <a:p>
            <a:fld id="{EFF19CB8-96D8-4888-A24E-6BB8518B99DD}" type="slidenum">
              <a:rPr lang="it-IT" smtClean="0"/>
              <a:t>8</a:t>
            </a:fld>
            <a:endParaRPr lang="it-IT"/>
          </a:p>
        </p:txBody>
      </p:sp>
    </p:spTree>
    <p:extLst>
      <p:ext uri="{BB962C8B-B14F-4D97-AF65-F5344CB8AC3E}">
        <p14:creationId xmlns:p14="http://schemas.microsoft.com/office/powerpoint/2010/main" val="1073465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b="0" i="0" dirty="0">
                <a:solidFill>
                  <a:srgbClr val="282828"/>
                </a:solidFill>
                <a:effectLst/>
                <a:latin typeface="MuseoSans"/>
              </a:rPr>
              <a:t>Photon, proton, and carbon-ion radiation could increase the expression of CRT in all four tumor cell lines in </a:t>
            </a:r>
            <a:r>
              <a:rPr lang="en-US" b="0" i="0" dirty="0" err="1">
                <a:solidFill>
                  <a:srgbClr val="282828"/>
                </a:solidFill>
                <a:effectLst/>
                <a:latin typeface="MuseoSans"/>
              </a:rPr>
              <a:t>normoxic</a:t>
            </a:r>
            <a:r>
              <a:rPr lang="en-US" b="0" i="0" dirty="0">
                <a:solidFill>
                  <a:srgbClr val="282828"/>
                </a:solidFill>
                <a:effectLst/>
                <a:latin typeface="MuseoSans"/>
              </a:rPr>
              <a:t> conditions. Consistent with our previous study, carbon-ion radiation could increase CRT expression compared with photon and proton radiation at the same physical dose (4Gy) (</a:t>
            </a:r>
            <a:r>
              <a:rPr lang="en-US" b="0" i="0" u="none" strike="noStrike" dirty="0">
                <a:solidFill>
                  <a:srgbClr val="1DB5C3"/>
                </a:solidFill>
                <a:effectLst/>
                <a:latin typeface="MuseoSans"/>
                <a:hlinkClick r:id="rId3"/>
              </a:rPr>
              <a:t>11</a:t>
            </a:r>
            <a:r>
              <a:rPr lang="en-US" b="0" i="0" dirty="0">
                <a:solidFill>
                  <a:srgbClr val="282828"/>
                </a:solidFill>
                <a:effectLst/>
                <a:latin typeface="MuseoSans"/>
              </a:rPr>
              <a:t>). These results indicated that carbon-ion radiation might be able to enhance immunogenic cell death and enhance anti-tumorigenic responses compared with photon and proton radiation. When under hypoxic conditions, we found that the baseline (0Gy, group) CRT expression levels in the four tumor cell lines were significantly increased compared with those under </a:t>
            </a:r>
            <a:r>
              <a:rPr lang="en-US" b="0" i="0" dirty="0" err="1">
                <a:solidFill>
                  <a:srgbClr val="282828"/>
                </a:solidFill>
                <a:effectLst/>
                <a:latin typeface="MuseoSans"/>
              </a:rPr>
              <a:t>normoxia</a:t>
            </a:r>
            <a:r>
              <a:rPr lang="en-US" b="0" i="0" dirty="0">
                <a:solidFill>
                  <a:srgbClr val="282828"/>
                </a:solidFill>
                <a:effectLst/>
                <a:latin typeface="MuseoSans"/>
              </a:rPr>
              <a:t>. The expression level was upregulated by 2.21- to 4.27-fold for tongue squamous carcinoma cell lines, and by 1.18- to 1.63-fold for glioma cell lines (all </a:t>
            </a:r>
            <a:r>
              <a:rPr lang="en-US" b="0" i="1" dirty="0">
                <a:solidFill>
                  <a:srgbClr val="282828"/>
                </a:solidFill>
                <a:effectLst/>
                <a:latin typeface="MuseoSans"/>
              </a:rPr>
              <a:t>p</a:t>
            </a:r>
            <a:r>
              <a:rPr lang="en-US" b="0" i="0" dirty="0">
                <a:solidFill>
                  <a:srgbClr val="282828"/>
                </a:solidFill>
                <a:effectLst/>
                <a:latin typeface="MuseoSans"/>
              </a:rPr>
              <a:t> &lt; 0.05). This upregulation of CRT expression might result from endoplasmic reticulum stress (ER stress) induced by hypoxia (</a:t>
            </a:r>
            <a:r>
              <a:rPr lang="en-US" b="0" i="0" u="none" strike="noStrike" dirty="0">
                <a:solidFill>
                  <a:srgbClr val="1DB5C3"/>
                </a:solidFill>
                <a:effectLst/>
                <a:latin typeface="MuseoSans"/>
                <a:hlinkClick r:id="rId4"/>
              </a:rPr>
              <a:t>16</a:t>
            </a:r>
            <a:r>
              <a:rPr lang="en-US" b="0" i="0" dirty="0">
                <a:solidFill>
                  <a:srgbClr val="282828"/>
                </a:solidFill>
                <a:effectLst/>
                <a:latin typeface="MuseoSans"/>
              </a:rPr>
              <a:t>). When under the pressure of ER stress, large amounts of CRT (which is originally located in the endoplasmic reticulum cavity) would translocate to the surface of the cell membrane. Radiation can also induce ER stress mediated by reactive oxygen species (ROS) (</a:t>
            </a:r>
            <a:r>
              <a:rPr lang="en-US" b="0" i="0" u="none" strike="noStrike" dirty="0">
                <a:solidFill>
                  <a:srgbClr val="1DB5C3"/>
                </a:solidFill>
                <a:effectLst/>
                <a:latin typeface="MuseoSans"/>
                <a:hlinkClick r:id="rId5"/>
              </a:rPr>
              <a:t>17</a:t>
            </a:r>
            <a:r>
              <a:rPr lang="en-US" b="0" i="0" dirty="0">
                <a:solidFill>
                  <a:srgbClr val="282828"/>
                </a:solidFill>
                <a:effectLst/>
                <a:latin typeface="MuseoSans"/>
              </a:rPr>
              <a:t>). Based on this study, CRT expression was not further increased by radiation compared with the control group in hypoxic conditions. Even carbon-ion radiation could not further increase the expression of CRT expression under hypoxic conditions. This phenomenon suggested that there might be an overlapping effect between CRT expression during hypoxia and radiation, which were both mediated by ER stress. The pressure of hypoxia induced abundant CRT translocation to the surface of the cell membrane and therefore radiation could not increase this further.</a:t>
            </a:r>
            <a:endParaRPr lang="it-IT" dirty="0"/>
          </a:p>
        </p:txBody>
      </p:sp>
      <p:sp>
        <p:nvSpPr>
          <p:cNvPr id="4" name="Segnaposto numero diapositiva 3"/>
          <p:cNvSpPr>
            <a:spLocks noGrp="1"/>
          </p:cNvSpPr>
          <p:nvPr>
            <p:ph type="sldNum" sz="quarter" idx="5"/>
          </p:nvPr>
        </p:nvSpPr>
        <p:spPr/>
        <p:txBody>
          <a:bodyPr/>
          <a:lstStyle/>
          <a:p>
            <a:fld id="{EFF19CB8-96D8-4888-A24E-6BB8518B99DD}" type="slidenum">
              <a:rPr lang="it-IT" smtClean="0"/>
              <a:t>9</a:t>
            </a:fld>
            <a:endParaRPr lang="it-IT"/>
          </a:p>
        </p:txBody>
      </p:sp>
    </p:spTree>
    <p:extLst>
      <p:ext uri="{BB962C8B-B14F-4D97-AF65-F5344CB8AC3E}">
        <p14:creationId xmlns:p14="http://schemas.microsoft.com/office/powerpoint/2010/main" val="30928306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olo">
    <p:bg>
      <p:bgPr>
        <a:solidFill>
          <a:srgbClr val="002E6C"/>
        </a:solidFill>
        <a:effectLst/>
      </p:bgPr>
    </p:bg>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2BD73724-7B23-FE4A-B979-EF5C240A5F54}"/>
              </a:ext>
            </a:extLst>
          </p:cNvPr>
          <p:cNvSpPr>
            <a:spLocks noGrp="1"/>
          </p:cNvSpPr>
          <p:nvPr>
            <p:ph type="dt" sz="half" idx="10"/>
          </p:nvPr>
        </p:nvSpPr>
        <p:spPr>
          <a:xfrm>
            <a:off x="838200" y="6350000"/>
            <a:ext cx="2743200" cy="365125"/>
          </a:xfrm>
          <a:prstGeom prst="rect">
            <a:avLst/>
          </a:prstGeom>
        </p:spPr>
        <p:txBody>
          <a:bodyPr/>
          <a:lstStyle>
            <a:lvl1pPr>
              <a:defRPr>
                <a:solidFill>
                  <a:schemeClr val="bg1"/>
                </a:solidFill>
              </a:defRPr>
            </a:lvl1pPr>
          </a:lstStyle>
          <a:p>
            <a:fld id="{70F12D18-9B2E-4787-B877-B6F02102B771}" type="datetime1">
              <a:rPr lang="it-IT" smtClean="0"/>
              <a:t>17/10/2023</a:t>
            </a:fld>
            <a:endParaRPr lang="it-IT" dirty="0"/>
          </a:p>
        </p:txBody>
      </p:sp>
      <p:sp>
        <p:nvSpPr>
          <p:cNvPr id="5" name="Segnaposto piè di pagina 4">
            <a:extLst>
              <a:ext uri="{FF2B5EF4-FFF2-40B4-BE49-F238E27FC236}">
                <a16:creationId xmlns:a16="http://schemas.microsoft.com/office/drawing/2014/main" id="{BD5510DA-8359-0C44-8B24-01B1521D6439}"/>
              </a:ext>
            </a:extLst>
          </p:cNvPr>
          <p:cNvSpPr>
            <a:spLocks noGrp="1"/>
          </p:cNvSpPr>
          <p:nvPr>
            <p:ph type="ftr" sz="quarter" idx="11"/>
          </p:nvPr>
        </p:nvSpPr>
        <p:spPr>
          <a:xfrm>
            <a:off x="4038600" y="6356350"/>
            <a:ext cx="4114800" cy="365125"/>
          </a:xfrm>
          <a:prstGeom prst="rect">
            <a:avLst/>
          </a:prstGeom>
        </p:spPr>
        <p:txBody>
          <a:bodyPr/>
          <a:lstStyle>
            <a:lvl1pPr algn="ctr">
              <a:defRPr>
                <a:solidFill>
                  <a:schemeClr val="bg1"/>
                </a:solidFill>
              </a:defRPr>
            </a:lvl1pPr>
          </a:lstStyle>
          <a:p>
            <a:endParaRPr lang="it-IT" dirty="0"/>
          </a:p>
        </p:txBody>
      </p:sp>
      <p:sp>
        <p:nvSpPr>
          <p:cNvPr id="7" name="Rettangolo 6">
            <a:extLst>
              <a:ext uri="{FF2B5EF4-FFF2-40B4-BE49-F238E27FC236}">
                <a16:creationId xmlns:a16="http://schemas.microsoft.com/office/drawing/2014/main" id="{C873ACBD-0AA8-5843-8D3E-1EEA098F82E0}"/>
              </a:ext>
            </a:extLst>
          </p:cNvPr>
          <p:cNvSpPr/>
          <p:nvPr userDrawn="1"/>
        </p:nvSpPr>
        <p:spPr>
          <a:xfrm>
            <a:off x="0" y="0"/>
            <a:ext cx="559558" cy="6858000"/>
          </a:xfrm>
          <a:prstGeom prst="rect">
            <a:avLst/>
          </a:prstGeom>
          <a:solidFill>
            <a:srgbClr val="989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9" name="Immagine 8" descr="Immagine che contiene tavolo&#10;&#10;Descrizione generata automaticamente">
            <a:extLst>
              <a:ext uri="{FF2B5EF4-FFF2-40B4-BE49-F238E27FC236}">
                <a16:creationId xmlns:a16="http://schemas.microsoft.com/office/drawing/2014/main" id="{AC8A7DF9-3E4E-7C4E-8F90-F54F58A4042F}"/>
              </a:ext>
            </a:extLst>
          </p:cNvPr>
          <p:cNvPicPr>
            <a:picLocks noChangeAspect="1"/>
          </p:cNvPicPr>
          <p:nvPr userDrawn="1"/>
        </p:nvPicPr>
        <p:blipFill>
          <a:blip r:embed="rId2"/>
          <a:stretch>
            <a:fillRect/>
          </a:stretch>
        </p:blipFill>
        <p:spPr>
          <a:xfrm>
            <a:off x="10721163" y="0"/>
            <a:ext cx="1470837" cy="6858000"/>
          </a:xfrm>
          <a:prstGeom prst="rect">
            <a:avLst/>
          </a:prstGeom>
        </p:spPr>
      </p:pic>
    </p:spTree>
    <p:extLst>
      <p:ext uri="{BB962C8B-B14F-4D97-AF65-F5344CB8AC3E}">
        <p14:creationId xmlns:p14="http://schemas.microsoft.com/office/powerpoint/2010/main" val="1986018315"/>
      </p:ext>
    </p:extLst>
  </p:cSld>
  <p:clrMapOvr>
    <a:masterClrMapping/>
  </p:clrMapOvr>
  <p:hf sldNum="0" hd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2BD73724-7B23-FE4A-B979-EF5C240A5F54}"/>
              </a:ext>
            </a:extLst>
          </p:cNvPr>
          <p:cNvSpPr>
            <a:spLocks noGrp="1"/>
          </p:cNvSpPr>
          <p:nvPr>
            <p:ph type="dt" sz="half" idx="10"/>
          </p:nvPr>
        </p:nvSpPr>
        <p:spPr>
          <a:xfrm>
            <a:off x="838200" y="6356350"/>
            <a:ext cx="1354896" cy="365125"/>
          </a:xfrm>
          <a:prstGeom prst="rect">
            <a:avLst/>
          </a:prstGeom>
        </p:spPr>
        <p:txBody>
          <a:bodyPr/>
          <a:lstStyle/>
          <a:p>
            <a:fld id="{8E9EAA0F-B83F-41BC-92D9-AC3D649C3CBC}" type="datetime1">
              <a:rPr lang="it-IT" smtClean="0"/>
              <a:t>17/10/2023</a:t>
            </a:fld>
            <a:endParaRPr lang="it-IT" dirty="0"/>
          </a:p>
        </p:txBody>
      </p:sp>
      <p:sp>
        <p:nvSpPr>
          <p:cNvPr id="5" name="Segnaposto piè di pagina 4">
            <a:extLst>
              <a:ext uri="{FF2B5EF4-FFF2-40B4-BE49-F238E27FC236}">
                <a16:creationId xmlns:a16="http://schemas.microsoft.com/office/drawing/2014/main" id="{BD5510DA-8359-0C44-8B24-01B1521D6439}"/>
              </a:ext>
            </a:extLst>
          </p:cNvPr>
          <p:cNvSpPr>
            <a:spLocks noGrp="1"/>
          </p:cNvSpPr>
          <p:nvPr>
            <p:ph type="ftr" sz="quarter" idx="11"/>
          </p:nvPr>
        </p:nvSpPr>
        <p:spPr>
          <a:xfrm>
            <a:off x="4038600" y="6356350"/>
            <a:ext cx="4114800" cy="365125"/>
          </a:xfrm>
          <a:prstGeom prst="rect">
            <a:avLst/>
          </a:prstGeom>
        </p:spPr>
        <p:txBody>
          <a:bodyPr/>
          <a:lstStyle>
            <a:lvl1pPr algn="ctr">
              <a:defRPr baseline="0">
                <a:solidFill>
                  <a:srgbClr val="002E6C"/>
                </a:solidFill>
              </a:defRPr>
            </a:lvl1pPr>
          </a:lstStyle>
          <a:p>
            <a:endParaRPr lang="it-IT" dirty="0"/>
          </a:p>
        </p:txBody>
      </p:sp>
      <p:sp>
        <p:nvSpPr>
          <p:cNvPr id="6" name="Segnaposto numero diapositiva 5">
            <a:extLst>
              <a:ext uri="{FF2B5EF4-FFF2-40B4-BE49-F238E27FC236}">
                <a16:creationId xmlns:a16="http://schemas.microsoft.com/office/drawing/2014/main" id="{A14060E7-C33E-F24C-9F55-BBE1625296B9}"/>
              </a:ext>
            </a:extLst>
          </p:cNvPr>
          <p:cNvSpPr>
            <a:spLocks noGrp="1"/>
          </p:cNvSpPr>
          <p:nvPr>
            <p:ph type="sldNum" sz="quarter" idx="12"/>
          </p:nvPr>
        </p:nvSpPr>
        <p:spPr>
          <a:xfrm>
            <a:off x="9786938" y="6356349"/>
            <a:ext cx="1019174" cy="365125"/>
          </a:xfrm>
          <a:prstGeom prst="rect">
            <a:avLst/>
          </a:prstGeom>
        </p:spPr>
        <p:txBody>
          <a:bodyPr/>
          <a:lstStyle>
            <a:lvl1pPr>
              <a:defRPr>
                <a:solidFill>
                  <a:srgbClr val="002E6C"/>
                </a:solidFill>
              </a:defRPr>
            </a:lvl1pPr>
          </a:lstStyle>
          <a:p>
            <a:r>
              <a:rPr lang="it-IT" dirty="0"/>
              <a:t>Pag. </a:t>
            </a:r>
            <a:fld id="{D2B91252-54D1-FE45-A607-C2B73D764620}" type="slidenum">
              <a:rPr lang="it-IT" smtClean="0"/>
              <a:pPr/>
              <a:t>‹N›</a:t>
            </a:fld>
            <a:endParaRPr lang="it-IT" dirty="0"/>
          </a:p>
        </p:txBody>
      </p:sp>
      <p:sp>
        <p:nvSpPr>
          <p:cNvPr id="7" name="Rettangolo 6">
            <a:extLst>
              <a:ext uri="{FF2B5EF4-FFF2-40B4-BE49-F238E27FC236}">
                <a16:creationId xmlns:a16="http://schemas.microsoft.com/office/drawing/2014/main" id="{C873ACBD-0AA8-5843-8D3E-1EEA098F82E0}"/>
              </a:ext>
            </a:extLst>
          </p:cNvPr>
          <p:cNvSpPr/>
          <p:nvPr userDrawn="1"/>
        </p:nvSpPr>
        <p:spPr>
          <a:xfrm>
            <a:off x="0" y="0"/>
            <a:ext cx="559558" cy="6858000"/>
          </a:xfrm>
          <a:prstGeom prst="rect">
            <a:avLst/>
          </a:prstGeom>
          <a:solidFill>
            <a:srgbClr val="989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8" name="Immagine 7" descr="Immagine che contiene disegnando, tavolo&#10;&#10;Descrizione generata automaticamente">
            <a:extLst>
              <a:ext uri="{FF2B5EF4-FFF2-40B4-BE49-F238E27FC236}">
                <a16:creationId xmlns:a16="http://schemas.microsoft.com/office/drawing/2014/main" id="{C6D31A4D-F816-124A-BCBA-873C862172D1}"/>
              </a:ext>
            </a:extLst>
          </p:cNvPr>
          <p:cNvPicPr>
            <a:picLocks noChangeAspect="1"/>
          </p:cNvPicPr>
          <p:nvPr userDrawn="1"/>
        </p:nvPicPr>
        <p:blipFill>
          <a:blip r:embed="rId2"/>
          <a:stretch>
            <a:fillRect/>
          </a:stretch>
        </p:blipFill>
        <p:spPr>
          <a:xfrm>
            <a:off x="10721163" y="0"/>
            <a:ext cx="1470837" cy="6858000"/>
          </a:xfrm>
          <a:prstGeom prst="rect">
            <a:avLst/>
          </a:prstGeom>
        </p:spPr>
      </p:pic>
    </p:spTree>
    <p:extLst>
      <p:ext uri="{BB962C8B-B14F-4D97-AF65-F5344CB8AC3E}">
        <p14:creationId xmlns:p14="http://schemas.microsoft.com/office/powerpoint/2010/main" val="3569126991"/>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olo e contenut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Immagine 5" descr="LogoCNAO+txt_blu-rosso.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819218" y="6478588"/>
            <a:ext cx="2313516"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Connettore 1 22"/>
          <p:cNvCxnSpPr/>
          <p:nvPr userDrawn="1"/>
        </p:nvCxnSpPr>
        <p:spPr>
          <a:xfrm>
            <a:off x="0" y="6335713"/>
            <a:ext cx="12192000" cy="0"/>
          </a:xfrm>
          <a:prstGeom prst="line">
            <a:avLst/>
          </a:prstGeom>
          <a:ln w="25400" cap="rnd" cmpd="sng">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5" name="Immagine 10" descr="sistema-sanitario-lombardia.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833785" y="6588126"/>
            <a:ext cx="17145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liennummernplatzhalter 1"/>
          <p:cNvSpPr txBox="1">
            <a:spLocks/>
          </p:cNvSpPr>
          <p:nvPr userDrawn="1"/>
        </p:nvSpPr>
        <p:spPr>
          <a:xfrm>
            <a:off x="10549467" y="38101"/>
            <a:ext cx="1348317" cy="252413"/>
          </a:xfrm>
          <a:prstGeom prst="rect">
            <a:avLst/>
          </a:prstGeom>
        </p:spPr>
        <p:txBody>
          <a:bodyPr anchor="ctr"/>
          <a:lstStyle>
            <a:defPPr>
              <a:defRPr lang="de-D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r>
              <a:rPr lang="de-DE" sz="1000" b="1" dirty="0" err="1">
                <a:solidFill>
                  <a:srgbClr val="FFFFFF"/>
                </a:solidFill>
                <a:cs typeface="Calibri"/>
              </a:rPr>
              <a:t>www.cnao.it</a:t>
            </a:r>
            <a:endParaRPr lang="de-DE" sz="1000" b="1" dirty="0">
              <a:solidFill>
                <a:srgbClr val="FFFFFF"/>
              </a:solidFill>
              <a:cs typeface="Calibri"/>
            </a:endParaRPr>
          </a:p>
        </p:txBody>
      </p:sp>
      <p:sp>
        <p:nvSpPr>
          <p:cNvPr id="2" name="Titolo 1"/>
          <p:cNvSpPr>
            <a:spLocks noGrp="1"/>
          </p:cNvSpPr>
          <p:nvPr>
            <p:ph type="title"/>
          </p:nvPr>
        </p:nvSpPr>
        <p:spPr>
          <a:xfrm>
            <a:off x="419101" y="495411"/>
            <a:ext cx="9165167" cy="600075"/>
          </a:xfrm>
          <a:prstGeom prst="rect">
            <a:avLst/>
          </a:prstGeom>
        </p:spPr>
        <p:txBody>
          <a:bodyPr/>
          <a:lstStyle/>
          <a:p>
            <a:r>
              <a:rPr lang="it-IT"/>
              <a:t>Fare clic per modificare stile</a:t>
            </a:r>
            <a:endParaRPr lang="it-IT" dirty="0"/>
          </a:p>
        </p:txBody>
      </p:sp>
    </p:spTree>
    <p:extLst>
      <p:ext uri="{BB962C8B-B14F-4D97-AF65-F5344CB8AC3E}">
        <p14:creationId xmlns:p14="http://schemas.microsoft.com/office/powerpoint/2010/main" val="639857539"/>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granada">
    <p:spTree>
      <p:nvGrpSpPr>
        <p:cNvPr id="1" name=""/>
        <p:cNvGrpSpPr/>
        <p:nvPr/>
      </p:nvGrpSpPr>
      <p:grpSpPr>
        <a:xfrm>
          <a:off x="0" y="0"/>
          <a:ext cx="0" cy="0"/>
          <a:chOff x="0" y="0"/>
          <a:chExt cx="0" cy="0"/>
        </a:xfrm>
      </p:grpSpPr>
      <p:pic>
        <p:nvPicPr>
          <p:cNvPr id="14" name="Imagen 16">
            <a:extLst>
              <a:ext uri="{FF2B5EF4-FFF2-40B4-BE49-F238E27FC236}">
                <a16:creationId xmlns:a16="http://schemas.microsoft.com/office/drawing/2014/main" id="{2BF2661C-9846-0D44-B9C2-A9FE09063E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7854" t="54068" r="29839" b="27105"/>
          <a:stretch/>
        </p:blipFill>
        <p:spPr>
          <a:xfrm>
            <a:off x="-12319" y="6100975"/>
            <a:ext cx="1080000" cy="726090"/>
          </a:xfrm>
          <a:prstGeom prst="rect">
            <a:avLst/>
          </a:prstGeom>
        </p:spPr>
      </p:pic>
      <p:grpSp>
        <p:nvGrpSpPr>
          <p:cNvPr id="15" name="Grupo 1">
            <a:extLst>
              <a:ext uri="{FF2B5EF4-FFF2-40B4-BE49-F238E27FC236}">
                <a16:creationId xmlns:a16="http://schemas.microsoft.com/office/drawing/2014/main" id="{187391B2-113A-1C44-9750-70C3B65AC5B8}"/>
              </a:ext>
            </a:extLst>
          </p:cNvPr>
          <p:cNvGrpSpPr/>
          <p:nvPr userDrawn="1"/>
        </p:nvGrpSpPr>
        <p:grpSpPr>
          <a:xfrm>
            <a:off x="649062" y="6216115"/>
            <a:ext cx="593302" cy="410628"/>
            <a:chOff x="1242152" y="506081"/>
            <a:chExt cx="593302" cy="410628"/>
          </a:xfrm>
        </p:grpSpPr>
        <p:sp>
          <p:nvSpPr>
            <p:cNvPr id="16" name="CuadroTexto 18">
              <a:extLst>
                <a:ext uri="{FF2B5EF4-FFF2-40B4-BE49-F238E27FC236}">
                  <a16:creationId xmlns:a16="http://schemas.microsoft.com/office/drawing/2014/main" id="{3D92A9E0-D1B6-704A-BD81-82860843C441}"/>
                </a:ext>
              </a:extLst>
            </p:cNvPr>
            <p:cNvSpPr txBox="1"/>
            <p:nvPr/>
          </p:nvSpPr>
          <p:spPr>
            <a:xfrm>
              <a:off x="1242152" y="516599"/>
              <a:ext cx="269346" cy="400110"/>
            </a:xfrm>
            <a:prstGeom prst="rect">
              <a:avLst/>
            </a:prstGeom>
          </p:spPr>
          <p:txBody>
            <a:bodyPr wrap="square" rtlCol="0">
              <a:spAutoFit/>
            </a:bodyPr>
            <a:lstStyle/>
            <a:p>
              <a:r>
                <a:rPr lang="es-ES" sz="2000" b="1" spc="-300" dirty="0">
                  <a:solidFill>
                    <a:srgbClr val="000099"/>
                  </a:solidFill>
                  <a:latin typeface="Century Gothic" panose="020B0502020202020204" pitchFamily="34" charset="0"/>
                  <a:cs typeface="Aharoni" panose="02010803020104030203" pitchFamily="2" charset="-79"/>
                </a:rPr>
                <a:t>1</a:t>
              </a:r>
              <a:endParaRPr lang="es-ES" sz="2000" spc="-300" dirty="0">
                <a:solidFill>
                  <a:srgbClr val="000099"/>
                </a:solidFill>
                <a:latin typeface="Aharoni" panose="02010803020104030203" pitchFamily="2" charset="-79"/>
                <a:cs typeface="Aharoni" panose="02010803020104030203" pitchFamily="2" charset="-79"/>
              </a:endParaRPr>
            </a:p>
          </p:txBody>
        </p:sp>
        <p:sp>
          <p:nvSpPr>
            <p:cNvPr id="17" name="CuadroTexto 20">
              <a:extLst>
                <a:ext uri="{FF2B5EF4-FFF2-40B4-BE49-F238E27FC236}">
                  <a16:creationId xmlns:a16="http://schemas.microsoft.com/office/drawing/2014/main" id="{6C04C5B3-5F68-254E-ADE9-B5E1F4CD6916}"/>
                </a:ext>
              </a:extLst>
            </p:cNvPr>
            <p:cNvSpPr txBox="1"/>
            <p:nvPr/>
          </p:nvSpPr>
          <p:spPr>
            <a:xfrm>
              <a:off x="1495197" y="531841"/>
              <a:ext cx="340257" cy="184666"/>
            </a:xfrm>
            <a:prstGeom prst="rect">
              <a:avLst/>
            </a:prstGeom>
          </p:spPr>
          <p:txBody>
            <a:bodyPr wrap="square" rtlCol="0">
              <a:spAutoFit/>
            </a:bodyPr>
            <a:lstStyle/>
            <a:p>
              <a:r>
                <a:rPr lang="es-ES" sz="600" b="1" dirty="0" err="1">
                  <a:solidFill>
                    <a:srgbClr val="000099"/>
                  </a:solidFill>
                  <a:latin typeface="Century Gothic" panose="020B0502020202020204" pitchFamily="34" charset="0"/>
                  <a:cs typeface="Aharoni" panose="02010803020104030203" pitchFamily="2" charset="-79"/>
                </a:rPr>
                <a:t>th</a:t>
              </a:r>
              <a:endParaRPr lang="es-ES" sz="600" b="1" dirty="0">
                <a:solidFill>
                  <a:srgbClr val="000099"/>
                </a:solidFill>
                <a:latin typeface="Century Gothic" panose="020B0502020202020204" pitchFamily="34" charset="0"/>
                <a:cs typeface="Aharoni" panose="02010803020104030203" pitchFamily="2" charset="-79"/>
              </a:endParaRPr>
            </a:p>
          </p:txBody>
        </p:sp>
        <p:sp>
          <p:nvSpPr>
            <p:cNvPr id="18" name="Rectángulo 23">
              <a:extLst>
                <a:ext uri="{FF2B5EF4-FFF2-40B4-BE49-F238E27FC236}">
                  <a16:creationId xmlns:a16="http://schemas.microsoft.com/office/drawing/2014/main" id="{8B7E7E41-C1FD-B14C-B781-D436768378F5}"/>
                </a:ext>
              </a:extLst>
            </p:cNvPr>
            <p:cNvSpPr/>
            <p:nvPr/>
          </p:nvSpPr>
          <p:spPr>
            <a:xfrm>
              <a:off x="1350511" y="506081"/>
              <a:ext cx="274692" cy="400110"/>
            </a:xfrm>
            <a:prstGeom prst="rect">
              <a:avLst/>
            </a:prstGeom>
          </p:spPr>
          <p:txBody>
            <a:bodyPr wrap="square">
              <a:spAutoFit/>
            </a:bodyPr>
            <a:lstStyle/>
            <a:p>
              <a:r>
                <a:rPr lang="es-ES" sz="2000" b="1" spc="-300" dirty="0">
                  <a:solidFill>
                    <a:srgbClr val="000099"/>
                  </a:solidFill>
                  <a:latin typeface="Century Gothic" panose="020B0502020202020204" pitchFamily="34" charset="0"/>
                  <a:cs typeface="Aharoni" panose="02010803020104030203" pitchFamily="2" charset="-79"/>
                </a:rPr>
                <a:t>9</a:t>
              </a:r>
              <a:endParaRPr lang="es-ES" sz="2000" dirty="0"/>
            </a:p>
          </p:txBody>
        </p:sp>
      </p:grpSp>
      <p:sp>
        <p:nvSpPr>
          <p:cNvPr id="19" name="CuadroTexto 24">
            <a:extLst>
              <a:ext uri="{FF2B5EF4-FFF2-40B4-BE49-F238E27FC236}">
                <a16:creationId xmlns:a16="http://schemas.microsoft.com/office/drawing/2014/main" id="{24FBBE19-1FB2-D140-BBE3-96ED789261C5}"/>
              </a:ext>
            </a:extLst>
          </p:cNvPr>
          <p:cNvSpPr txBox="1"/>
          <p:nvPr userDrawn="1"/>
        </p:nvSpPr>
        <p:spPr>
          <a:xfrm>
            <a:off x="1032241" y="6253684"/>
            <a:ext cx="5739906" cy="276999"/>
          </a:xfrm>
          <a:prstGeom prst="rect">
            <a:avLst/>
          </a:prstGeom>
          <a:noFill/>
        </p:spPr>
        <p:txBody>
          <a:bodyPr wrap="square" rtlCol="0">
            <a:spAutoFit/>
          </a:bodyPr>
          <a:lstStyle/>
          <a:p>
            <a:r>
              <a:rPr lang="es-ES" sz="1200" b="1" dirty="0">
                <a:solidFill>
                  <a:srgbClr val="000099"/>
                </a:solidFill>
                <a:latin typeface="Century Gothic" panose="020B0502020202020204" pitchFamily="34" charset="0"/>
                <a:cs typeface="Arial" panose="020B0604020202020204" pitchFamily="34" charset="0"/>
              </a:rPr>
              <a:t>INTERNATIONAL CONGRESS ON </a:t>
            </a:r>
            <a:r>
              <a:rPr lang="es-ES" sz="1200" b="1" baseline="0" dirty="0">
                <a:solidFill>
                  <a:srgbClr val="000099"/>
                </a:solidFill>
                <a:latin typeface="Century Gothic" panose="020B0502020202020204" pitchFamily="34" charset="0"/>
                <a:cs typeface="Arial" panose="020B0604020202020204" pitchFamily="34" charset="0"/>
              </a:rPr>
              <a:t>NEUTRON</a:t>
            </a:r>
            <a:r>
              <a:rPr lang="es-ES" sz="1200" b="1" dirty="0">
                <a:solidFill>
                  <a:srgbClr val="000099"/>
                </a:solidFill>
                <a:latin typeface="Century Gothic" panose="020B0502020202020204" pitchFamily="34" charset="0"/>
                <a:cs typeface="Arial" panose="020B0604020202020204" pitchFamily="34" charset="0"/>
              </a:rPr>
              <a:t> CAPTURE THERAPY</a:t>
            </a:r>
          </a:p>
        </p:txBody>
      </p:sp>
      <p:sp>
        <p:nvSpPr>
          <p:cNvPr id="20" name="CuadroTexto 25">
            <a:extLst>
              <a:ext uri="{FF2B5EF4-FFF2-40B4-BE49-F238E27FC236}">
                <a16:creationId xmlns:a16="http://schemas.microsoft.com/office/drawing/2014/main" id="{5B777C5F-AD7D-D94C-9F99-EC997793B1B9}"/>
              </a:ext>
            </a:extLst>
          </p:cNvPr>
          <p:cNvSpPr txBox="1"/>
          <p:nvPr userDrawn="1"/>
        </p:nvSpPr>
        <p:spPr>
          <a:xfrm>
            <a:off x="1037954" y="6456272"/>
            <a:ext cx="6464827" cy="276999"/>
          </a:xfrm>
          <a:prstGeom prst="rect">
            <a:avLst/>
          </a:prstGeom>
          <a:noFill/>
        </p:spPr>
        <p:txBody>
          <a:bodyPr wrap="square" rtlCol="0">
            <a:spAutoFit/>
          </a:bodyPr>
          <a:lstStyle/>
          <a:p>
            <a:pPr algn="just"/>
            <a:r>
              <a:rPr lang="es-ES" sz="1200" dirty="0">
                <a:solidFill>
                  <a:srgbClr val="F05118"/>
                </a:solidFill>
                <a:latin typeface="Century Gothic" panose="020B0502020202020204" pitchFamily="34" charset="0"/>
              </a:rPr>
              <a:t>ACCELERATING A NEW HOPE IN THE FIGHT OF CANCER</a:t>
            </a:r>
          </a:p>
        </p:txBody>
      </p:sp>
      <p:sp>
        <p:nvSpPr>
          <p:cNvPr id="21" name="CuadroTexto 26">
            <a:extLst>
              <a:ext uri="{FF2B5EF4-FFF2-40B4-BE49-F238E27FC236}">
                <a16:creationId xmlns:a16="http://schemas.microsoft.com/office/drawing/2014/main" id="{05C4A547-7036-D047-8814-39ED7C9E24C2}"/>
              </a:ext>
            </a:extLst>
          </p:cNvPr>
          <p:cNvSpPr txBox="1"/>
          <p:nvPr userDrawn="1"/>
        </p:nvSpPr>
        <p:spPr>
          <a:xfrm>
            <a:off x="5797629" y="6342437"/>
            <a:ext cx="6301235" cy="400110"/>
          </a:xfrm>
          <a:prstGeom prst="rect">
            <a:avLst/>
          </a:prstGeom>
          <a:noFill/>
        </p:spPr>
        <p:txBody>
          <a:bodyPr wrap="square" rtlCol="0">
            <a:spAutoFit/>
          </a:bodyPr>
          <a:lstStyle/>
          <a:p>
            <a:pPr algn="r"/>
            <a:r>
              <a:rPr lang="es-ES" sz="1000" dirty="0">
                <a:solidFill>
                  <a:srgbClr val="000099"/>
                </a:solidFill>
                <a:latin typeface="Century Gothic" panose="020B0502020202020204" pitchFamily="34" charset="0"/>
              </a:rPr>
              <a:t>September 27th – October 1st, </a:t>
            </a:r>
          </a:p>
          <a:p>
            <a:pPr algn="r"/>
            <a:r>
              <a:rPr lang="es-ES" sz="1000" dirty="0">
                <a:solidFill>
                  <a:srgbClr val="000099"/>
                </a:solidFill>
                <a:latin typeface="Century Gothic" panose="020B0502020202020204" pitchFamily="34" charset="0"/>
              </a:rPr>
              <a:t>2021 GRANADA, SPAIN</a:t>
            </a:r>
          </a:p>
        </p:txBody>
      </p:sp>
      <p:cxnSp>
        <p:nvCxnSpPr>
          <p:cNvPr id="22" name="Conector recto 3">
            <a:extLst>
              <a:ext uri="{FF2B5EF4-FFF2-40B4-BE49-F238E27FC236}">
                <a16:creationId xmlns:a16="http://schemas.microsoft.com/office/drawing/2014/main" id="{CC7C9F30-6C4B-754B-8696-9868858B61EA}"/>
              </a:ext>
            </a:extLst>
          </p:cNvPr>
          <p:cNvCxnSpPr/>
          <p:nvPr userDrawn="1"/>
        </p:nvCxnSpPr>
        <p:spPr>
          <a:xfrm>
            <a:off x="773605" y="6191839"/>
            <a:ext cx="11434579" cy="2576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654300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13614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1.png"/><Relationship Id="rId7" Type="http://schemas.openxmlformats.org/officeDocument/2006/relationships/image" Target="../media/image14.sv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1.jpg"/><Relationship Id="rId7" Type="http://schemas.openxmlformats.org/officeDocument/2006/relationships/image" Target="../media/image35.jpg"/><Relationship Id="rId12" Type="http://schemas.openxmlformats.org/officeDocument/2006/relationships/image" Target="../media/image39.png"/><Relationship Id="rId2" Type="http://schemas.openxmlformats.org/officeDocument/2006/relationships/image" Target="../media/image30.tif"/><Relationship Id="rId1" Type="http://schemas.openxmlformats.org/officeDocument/2006/relationships/slideLayout" Target="../slideLayouts/slideLayout2.xml"/><Relationship Id="rId6" Type="http://schemas.openxmlformats.org/officeDocument/2006/relationships/image" Target="../media/image34.jpg"/><Relationship Id="rId11" Type="http://schemas.openxmlformats.org/officeDocument/2006/relationships/image" Target="../media/image38.png"/><Relationship Id="rId5" Type="http://schemas.openxmlformats.org/officeDocument/2006/relationships/image" Target="../media/image33.jpg"/><Relationship Id="rId10" Type="http://schemas.openxmlformats.org/officeDocument/2006/relationships/image" Target="../media/image7.png"/><Relationship Id="rId4" Type="http://schemas.openxmlformats.org/officeDocument/2006/relationships/image" Target="../media/image32.jpg"/><Relationship Id="rId9" Type="http://schemas.openxmlformats.org/officeDocument/2006/relationships/image" Target="../media/image37.tif"/></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0.png"/><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28.png"/><Relationship Id="rId5" Type="http://schemas.openxmlformats.org/officeDocument/2006/relationships/image" Target="../media/image29.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45.png"/><Relationship Id="rId11" Type="http://schemas.openxmlformats.org/officeDocument/2006/relationships/image" Target="../media/image7.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2.png"/><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7.png"/><Relationship Id="rId4" Type="http://schemas.openxmlformats.org/officeDocument/2006/relationships/image" Target="../media/image43.png"/><Relationship Id="rId9" Type="http://schemas.openxmlformats.org/officeDocument/2006/relationships/image" Target="../media/image50.png"/></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7.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7.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sv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33000">
              <a:srgbClr val="255299"/>
            </a:gs>
            <a:gs pos="0">
              <a:srgbClr val="002E6C"/>
            </a:gs>
            <a:gs pos="56000">
              <a:schemeClr val="accent1">
                <a:lumMod val="97000"/>
                <a:lumOff val="3000"/>
              </a:schemeClr>
            </a:gs>
            <a:gs pos="100000">
              <a:schemeClr val="bg1"/>
            </a:gs>
          </a:gsLst>
          <a:lin ang="10800000" scaled="1"/>
          <a:tileRect/>
        </a:gradFill>
        <a:effectLst/>
      </p:bgPr>
    </p:bg>
    <p:spTree>
      <p:nvGrpSpPr>
        <p:cNvPr id="1" name=""/>
        <p:cNvGrpSpPr/>
        <p:nvPr/>
      </p:nvGrpSpPr>
      <p:grpSpPr>
        <a:xfrm>
          <a:off x="0" y="0"/>
          <a:ext cx="0" cy="0"/>
          <a:chOff x="0" y="0"/>
          <a:chExt cx="0" cy="0"/>
        </a:xfrm>
      </p:grpSpPr>
      <p:sp>
        <p:nvSpPr>
          <p:cNvPr id="12" name="CasellaDiTesto 11">
            <a:extLst>
              <a:ext uri="{FF2B5EF4-FFF2-40B4-BE49-F238E27FC236}">
                <a16:creationId xmlns:a16="http://schemas.microsoft.com/office/drawing/2014/main" id="{33FE038F-E035-5748-A2AD-307237EA4807}"/>
              </a:ext>
            </a:extLst>
          </p:cNvPr>
          <p:cNvSpPr txBox="1"/>
          <p:nvPr/>
        </p:nvSpPr>
        <p:spPr>
          <a:xfrm>
            <a:off x="1761668" y="1313533"/>
            <a:ext cx="8379012" cy="3231654"/>
          </a:xfrm>
          <a:prstGeom prst="rect">
            <a:avLst/>
          </a:prstGeom>
          <a:noFill/>
        </p:spPr>
        <p:txBody>
          <a:bodyPr wrap="square" rtlCol="0">
            <a:spAutoFit/>
          </a:bodyPr>
          <a:lstStyle/>
          <a:p>
            <a:pPr algn="ctr"/>
            <a:r>
              <a:rPr lang="en-GB" sz="4400" b="1" kern="100" dirty="0">
                <a:solidFill>
                  <a:schemeClr val="bg1"/>
                </a:solidFill>
                <a:effectLst/>
                <a:latin typeface="+mj-lt"/>
                <a:ea typeface="Calibri" panose="020F0502020204030204" pitchFamily="34" charset="0"/>
                <a:cs typeface="Times New Roman" panose="02020603050405020304" pitchFamily="18" charset="0"/>
              </a:rPr>
              <a:t>Complement system:</a:t>
            </a:r>
            <a:br>
              <a:rPr lang="en-GB" sz="4400" b="1" kern="100" dirty="0">
                <a:solidFill>
                  <a:schemeClr val="bg1"/>
                </a:solidFill>
                <a:effectLst/>
                <a:latin typeface="+mj-lt"/>
                <a:ea typeface="Calibri" panose="020F0502020204030204" pitchFamily="34" charset="0"/>
                <a:cs typeface="Times New Roman" panose="02020603050405020304" pitchFamily="18" charset="0"/>
              </a:rPr>
            </a:br>
            <a:r>
              <a:rPr lang="en-GB" sz="4400" b="1" kern="100" dirty="0">
                <a:solidFill>
                  <a:schemeClr val="bg1"/>
                </a:solidFill>
                <a:effectLst/>
                <a:latin typeface="+mj-lt"/>
                <a:ea typeface="Calibri" panose="020F0502020204030204" pitchFamily="34" charset="0"/>
                <a:cs typeface="Times New Roman" panose="02020603050405020304" pitchFamily="18" charset="0"/>
              </a:rPr>
              <a:t> a new role in combination with radiotherapy in tumour treatment.</a:t>
            </a:r>
            <a:endParaRPr lang="it-IT" sz="4400" b="1" kern="100" dirty="0">
              <a:solidFill>
                <a:schemeClr val="bg1"/>
              </a:solidFill>
              <a:effectLst/>
              <a:latin typeface="+mj-lt"/>
              <a:ea typeface="Calibri" panose="020F0502020204030204" pitchFamily="34" charset="0"/>
              <a:cs typeface="Times New Roman" panose="02020603050405020304" pitchFamily="18" charset="0"/>
            </a:endParaRPr>
          </a:p>
          <a:p>
            <a:pPr algn="ctr"/>
            <a:endParaRPr lang="it-IT" sz="7200" b="1" dirty="0">
              <a:solidFill>
                <a:schemeClr val="bg1"/>
              </a:solidFill>
              <a:latin typeface="+mj-lt"/>
            </a:endParaRPr>
          </a:p>
        </p:txBody>
      </p:sp>
      <p:sp>
        <p:nvSpPr>
          <p:cNvPr id="13" name="CasellaDiTesto 12">
            <a:extLst>
              <a:ext uri="{FF2B5EF4-FFF2-40B4-BE49-F238E27FC236}">
                <a16:creationId xmlns:a16="http://schemas.microsoft.com/office/drawing/2014/main" id="{9C24EB02-1E17-C243-B6FF-33CAB85111B4}"/>
              </a:ext>
            </a:extLst>
          </p:cNvPr>
          <p:cNvSpPr txBox="1"/>
          <p:nvPr/>
        </p:nvSpPr>
        <p:spPr>
          <a:xfrm>
            <a:off x="2417618" y="2963893"/>
            <a:ext cx="7356763" cy="3139321"/>
          </a:xfrm>
          <a:prstGeom prst="rect">
            <a:avLst/>
          </a:prstGeom>
          <a:noFill/>
          <a:ln>
            <a:noFill/>
          </a:ln>
        </p:spPr>
        <p:txBody>
          <a:bodyPr wrap="square" rtlCol="0">
            <a:spAutoFit/>
          </a:bodyPr>
          <a:lstStyle/>
          <a:p>
            <a:endParaRPr lang="it-IT" sz="2400" dirty="0">
              <a:solidFill>
                <a:schemeClr val="bg1">
                  <a:lumMod val="50000"/>
                </a:schemeClr>
              </a:solidFill>
            </a:endParaRPr>
          </a:p>
          <a:p>
            <a:pPr algn="ctr"/>
            <a:endParaRPr lang="it-IT" sz="2400" i="1" dirty="0">
              <a:solidFill>
                <a:schemeClr val="bg1">
                  <a:lumMod val="85000"/>
                </a:schemeClr>
              </a:solidFill>
            </a:endParaRPr>
          </a:p>
          <a:p>
            <a:pPr algn="ctr"/>
            <a:r>
              <a:rPr lang="it-IT" sz="2400" i="1" dirty="0">
                <a:solidFill>
                  <a:schemeClr val="bg1">
                    <a:lumMod val="85000"/>
                  </a:schemeClr>
                </a:solidFill>
              </a:rPr>
              <a:t>Gaia Volpi</a:t>
            </a:r>
          </a:p>
          <a:p>
            <a:pPr algn="ctr"/>
            <a:br>
              <a:rPr lang="it-IT" sz="2400" i="1" dirty="0">
                <a:solidFill>
                  <a:schemeClr val="bg1">
                    <a:lumMod val="85000"/>
                  </a:schemeClr>
                </a:solidFill>
              </a:rPr>
            </a:br>
            <a:r>
              <a:rPr lang="it-IT" sz="2400" i="1" dirty="0">
                <a:solidFill>
                  <a:schemeClr val="bg1">
                    <a:lumMod val="85000"/>
                  </a:schemeClr>
                </a:solidFill>
              </a:rPr>
              <a:t>PhD </a:t>
            </a:r>
            <a:r>
              <a:rPr lang="en-GB" sz="2400" i="1" dirty="0">
                <a:solidFill>
                  <a:schemeClr val="bg1">
                    <a:lumMod val="85000"/>
                  </a:schemeClr>
                </a:solidFill>
              </a:rPr>
              <a:t>student</a:t>
            </a:r>
            <a:br>
              <a:rPr lang="it-IT" sz="2400" i="1" dirty="0">
                <a:solidFill>
                  <a:schemeClr val="bg1">
                    <a:lumMod val="85000"/>
                  </a:schemeClr>
                </a:solidFill>
              </a:rPr>
            </a:br>
            <a:br>
              <a:rPr lang="it-IT" sz="2400" i="1" dirty="0">
                <a:solidFill>
                  <a:schemeClr val="bg1">
                    <a:lumMod val="85000"/>
                  </a:schemeClr>
                </a:solidFill>
              </a:rPr>
            </a:br>
            <a:r>
              <a:rPr lang="it-IT" sz="1800" i="1" dirty="0">
                <a:solidFill>
                  <a:srgbClr val="A0B2D2"/>
                </a:solidFill>
                <a:effectLst/>
                <a:latin typeface="Times New Roman" panose="02020603050405020304" pitchFamily="18" charset="0"/>
                <a:ea typeface="Calibri" panose="020F0502020204030204" pitchFamily="34" charset="0"/>
              </a:rPr>
              <a:t> </a:t>
            </a:r>
            <a:r>
              <a:rPr lang="en-GB" sz="1800" i="1" baseline="30000" dirty="0">
                <a:solidFill>
                  <a:srgbClr val="A0B2D2"/>
                </a:solidFill>
                <a:effectLst/>
                <a:latin typeface="Times New Roman" panose="02020603050405020304" pitchFamily="18" charset="0"/>
                <a:ea typeface="Calibri" panose="020F0502020204030204" pitchFamily="34" charset="0"/>
              </a:rPr>
              <a:t>1</a:t>
            </a:r>
            <a:r>
              <a:rPr lang="en-GB" sz="1800" i="1" dirty="0">
                <a:solidFill>
                  <a:srgbClr val="A0B2D2"/>
                </a:solidFill>
                <a:effectLst/>
                <a:latin typeface="Times New Roman" panose="02020603050405020304" pitchFamily="18" charset="0"/>
                <a:ea typeface="Calibri" panose="020F0502020204030204" pitchFamily="34" charset="0"/>
              </a:rPr>
              <a:t>Institute for Advanced Study, IUSS, Pavia, Italy</a:t>
            </a:r>
            <a:br>
              <a:rPr lang="en-GB" sz="1800" i="1" dirty="0">
                <a:solidFill>
                  <a:srgbClr val="A0B2D2"/>
                </a:solidFill>
                <a:effectLst/>
                <a:latin typeface="Times New Roman" panose="02020603050405020304" pitchFamily="18" charset="0"/>
                <a:ea typeface="Calibri" panose="020F0502020204030204" pitchFamily="34" charset="0"/>
              </a:rPr>
            </a:br>
            <a:r>
              <a:rPr lang="en-GB" sz="1800" i="1" dirty="0">
                <a:solidFill>
                  <a:srgbClr val="A0B2D2"/>
                </a:solidFill>
                <a:effectLst/>
                <a:latin typeface="Times New Roman" panose="02020603050405020304" pitchFamily="18" charset="0"/>
                <a:ea typeface="Calibri" panose="020F0502020204030204" pitchFamily="34" charset="0"/>
              </a:rPr>
              <a:t> </a:t>
            </a:r>
            <a:r>
              <a:rPr lang="en-GB" sz="1800" i="1" baseline="30000" dirty="0">
                <a:solidFill>
                  <a:srgbClr val="A0B2D2"/>
                </a:solidFill>
                <a:effectLst/>
                <a:latin typeface="Times New Roman" panose="02020603050405020304" pitchFamily="18" charset="0"/>
                <a:ea typeface="Calibri" panose="020F0502020204030204" pitchFamily="34" charset="0"/>
              </a:rPr>
              <a:t>2</a:t>
            </a:r>
            <a:r>
              <a:rPr lang="en-GB" sz="1800" i="1" dirty="0">
                <a:solidFill>
                  <a:srgbClr val="A0B2D2"/>
                </a:solidFill>
                <a:effectLst/>
                <a:latin typeface="Times New Roman" panose="02020603050405020304" pitchFamily="18" charset="0"/>
                <a:ea typeface="Calibri" panose="020F0502020204030204" pitchFamily="34" charset="0"/>
              </a:rPr>
              <a:t>National </a:t>
            </a:r>
            <a:r>
              <a:rPr lang="en-GB" sz="1800" i="1" dirty="0" err="1">
                <a:solidFill>
                  <a:srgbClr val="A0B2D2"/>
                </a:solidFill>
                <a:effectLst/>
                <a:latin typeface="Times New Roman" panose="02020603050405020304" pitchFamily="18" charset="0"/>
                <a:ea typeface="Calibri" panose="020F0502020204030204" pitchFamily="34" charset="0"/>
              </a:rPr>
              <a:t>Center</a:t>
            </a:r>
            <a:r>
              <a:rPr lang="en-GB" sz="1800" i="1" dirty="0">
                <a:solidFill>
                  <a:srgbClr val="A0B2D2"/>
                </a:solidFill>
                <a:effectLst/>
                <a:latin typeface="Times New Roman" panose="02020603050405020304" pitchFamily="18" charset="0"/>
                <a:ea typeface="Calibri" panose="020F0502020204030204" pitchFamily="34" charset="0"/>
              </a:rPr>
              <a:t> for Oncological </a:t>
            </a:r>
            <a:r>
              <a:rPr lang="en-GB" sz="1800" i="1" dirty="0" err="1">
                <a:solidFill>
                  <a:srgbClr val="A0B2D2"/>
                </a:solidFill>
                <a:effectLst/>
                <a:latin typeface="Times New Roman" panose="02020603050405020304" pitchFamily="18" charset="0"/>
                <a:ea typeface="Calibri" panose="020F0502020204030204" pitchFamily="34" charset="0"/>
              </a:rPr>
              <a:t>Hadrotherapy</a:t>
            </a:r>
            <a:r>
              <a:rPr lang="en-GB" sz="1800" i="1" dirty="0">
                <a:solidFill>
                  <a:srgbClr val="A0B2D2"/>
                </a:solidFill>
                <a:effectLst/>
                <a:latin typeface="Times New Roman" panose="02020603050405020304" pitchFamily="18" charset="0"/>
                <a:ea typeface="Calibri" panose="020F0502020204030204" pitchFamily="34" charset="0"/>
              </a:rPr>
              <a:t> (CNAO),</a:t>
            </a:r>
            <a:br>
              <a:rPr lang="en-GB" sz="1800" i="1" dirty="0">
                <a:solidFill>
                  <a:srgbClr val="A0B2D2"/>
                </a:solidFill>
                <a:effectLst/>
                <a:latin typeface="Times New Roman" panose="02020603050405020304" pitchFamily="18" charset="0"/>
                <a:ea typeface="Calibri" panose="020F0502020204030204" pitchFamily="34" charset="0"/>
              </a:rPr>
            </a:br>
            <a:r>
              <a:rPr lang="en-GB" sz="1800" i="1" dirty="0">
                <a:solidFill>
                  <a:srgbClr val="A0B2D2"/>
                </a:solidFill>
                <a:effectLst/>
                <a:latin typeface="Times New Roman" panose="02020603050405020304" pitchFamily="18" charset="0"/>
                <a:ea typeface="Calibri" panose="020F0502020204030204" pitchFamily="34" charset="0"/>
              </a:rPr>
              <a:t> Radiobiology Unit, Research and Development, Pavia, Italy</a:t>
            </a:r>
            <a:endParaRPr lang="it-IT" sz="2400" i="1" dirty="0">
              <a:solidFill>
                <a:srgbClr val="A0B2D2"/>
              </a:solidFill>
            </a:endParaRPr>
          </a:p>
        </p:txBody>
      </p:sp>
      <p:sp>
        <p:nvSpPr>
          <p:cNvPr id="4" name="Rettangolo 3">
            <a:extLst>
              <a:ext uri="{FF2B5EF4-FFF2-40B4-BE49-F238E27FC236}">
                <a16:creationId xmlns:a16="http://schemas.microsoft.com/office/drawing/2014/main" id="{0841FBE3-AEED-CFDE-CED7-34FB0FB0E320}"/>
              </a:ext>
            </a:extLst>
          </p:cNvPr>
          <p:cNvSpPr/>
          <p:nvPr/>
        </p:nvSpPr>
        <p:spPr>
          <a:xfrm>
            <a:off x="-15243" y="-9729"/>
            <a:ext cx="731520" cy="68580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Immagine 2">
            <a:extLst>
              <a:ext uri="{FF2B5EF4-FFF2-40B4-BE49-F238E27FC236}">
                <a16:creationId xmlns:a16="http://schemas.microsoft.com/office/drawing/2014/main" id="{8829475F-395E-5E7A-C09E-58F5535C674A}"/>
              </a:ext>
            </a:extLst>
          </p:cNvPr>
          <p:cNvPicPr>
            <a:picLocks noChangeAspect="1"/>
          </p:cNvPicPr>
          <p:nvPr/>
        </p:nvPicPr>
        <p:blipFill rotWithShape="1">
          <a:blip r:embed="rId3"/>
          <a:srcRect l="44325" b="9662"/>
          <a:stretch/>
        </p:blipFill>
        <p:spPr>
          <a:xfrm rot="16200000">
            <a:off x="-3051404" y="3023031"/>
            <a:ext cx="6995161" cy="929641"/>
          </a:xfrm>
          <a:prstGeom prst="rect">
            <a:avLst/>
          </a:prstGeom>
          <a:ln>
            <a:noFill/>
          </a:ln>
          <a:effectLst>
            <a:softEdge rad="112500"/>
          </a:effectLst>
        </p:spPr>
      </p:pic>
    </p:spTree>
    <p:extLst>
      <p:ext uri="{BB962C8B-B14F-4D97-AF65-F5344CB8AC3E}">
        <p14:creationId xmlns:p14="http://schemas.microsoft.com/office/powerpoint/2010/main" val="23380134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descr="Immagine che contiene testo, diagramma, linea, Carattere&#10;&#10;Descrizione generata automaticamente">
            <a:extLst>
              <a:ext uri="{FF2B5EF4-FFF2-40B4-BE49-F238E27FC236}">
                <a16:creationId xmlns:a16="http://schemas.microsoft.com/office/drawing/2014/main" id="{4E0A1324-F930-40BE-887D-1EF80BD59A1D}"/>
              </a:ext>
            </a:extLst>
          </p:cNvPr>
          <p:cNvPicPr>
            <a:picLocks noChangeAspect="1"/>
          </p:cNvPicPr>
          <p:nvPr/>
        </p:nvPicPr>
        <p:blipFill>
          <a:blip r:embed="rId2"/>
          <a:stretch>
            <a:fillRect/>
          </a:stretch>
        </p:blipFill>
        <p:spPr>
          <a:xfrm>
            <a:off x="1407160" y="3117858"/>
            <a:ext cx="10031780" cy="2673341"/>
          </a:xfrm>
          <a:prstGeom prst="rect">
            <a:avLst/>
          </a:prstGeom>
        </p:spPr>
      </p:pic>
      <p:sp>
        <p:nvSpPr>
          <p:cNvPr id="4" name="Segnaposto numero diapositiva 3">
            <a:extLst>
              <a:ext uri="{FF2B5EF4-FFF2-40B4-BE49-F238E27FC236}">
                <a16:creationId xmlns:a16="http://schemas.microsoft.com/office/drawing/2014/main" id="{DABEFB79-9491-6526-09D1-B3EF6B313E5B}"/>
              </a:ext>
            </a:extLst>
          </p:cNvPr>
          <p:cNvSpPr>
            <a:spLocks noGrp="1"/>
          </p:cNvSpPr>
          <p:nvPr>
            <p:ph type="sldNum" sz="quarter" idx="12"/>
          </p:nvPr>
        </p:nvSpPr>
        <p:spPr/>
        <p:txBody>
          <a:bodyPr/>
          <a:lstStyle/>
          <a:p>
            <a:r>
              <a:rPr lang="it-IT" sz="1400" dirty="0"/>
              <a:t>Pag. </a:t>
            </a:r>
            <a:fld id="{D2B91252-54D1-FE45-A607-C2B73D764620}" type="slidenum">
              <a:rPr lang="it-IT" sz="1400" smtClean="0"/>
              <a:pPr/>
              <a:t>10</a:t>
            </a:fld>
            <a:endParaRPr lang="it-IT" sz="1400" dirty="0"/>
          </a:p>
        </p:txBody>
      </p:sp>
      <p:sp>
        <p:nvSpPr>
          <p:cNvPr id="5" name="Segnaposto piè di pagina 4">
            <a:extLst>
              <a:ext uri="{FF2B5EF4-FFF2-40B4-BE49-F238E27FC236}">
                <a16:creationId xmlns:a16="http://schemas.microsoft.com/office/drawing/2014/main" id="{A21A6D77-6C56-B1C2-1D64-58B365431906}"/>
              </a:ext>
            </a:extLst>
          </p:cNvPr>
          <p:cNvSpPr txBox="1">
            <a:spLocks noGrp="1"/>
          </p:cNvSpPr>
          <p:nvPr>
            <p:ph type="ftr" sz="quarter" idx="11"/>
          </p:nvPr>
        </p:nvSpPr>
        <p:spPr>
          <a:xfrm>
            <a:off x="4038600" y="6356350"/>
            <a:ext cx="4114800" cy="307777"/>
          </a:xfrm>
          <a:prstGeom prst="rect">
            <a:avLst/>
          </a:prstGeom>
          <a:noFill/>
        </p:spPr>
        <p:txBody>
          <a:bodyPr wrap="square">
            <a:spAutoFit/>
          </a:bodyPr>
          <a:lstStyle/>
          <a:p>
            <a:pPr algn="ctr"/>
            <a:r>
              <a:rPr lang="it-IT" sz="1400" dirty="0">
                <a:solidFill>
                  <a:srgbClr val="002E6C"/>
                </a:solidFill>
              </a:rPr>
              <a:t>INSIGHT workshop 18</a:t>
            </a:r>
            <a:r>
              <a:rPr lang="it-IT" sz="1400" baseline="30000" dirty="0">
                <a:solidFill>
                  <a:srgbClr val="002E6C"/>
                </a:solidFill>
              </a:rPr>
              <a:t>th</a:t>
            </a:r>
            <a:r>
              <a:rPr lang="it-IT" sz="1400" dirty="0">
                <a:solidFill>
                  <a:srgbClr val="002E6C"/>
                </a:solidFill>
              </a:rPr>
              <a:t> -20</a:t>
            </a:r>
            <a:r>
              <a:rPr lang="it-IT" sz="1400" baseline="30000" dirty="0">
                <a:solidFill>
                  <a:srgbClr val="002E6C"/>
                </a:solidFill>
              </a:rPr>
              <a:t>th</a:t>
            </a:r>
            <a:r>
              <a:rPr lang="it-IT" sz="1400" dirty="0">
                <a:solidFill>
                  <a:srgbClr val="002E6C"/>
                </a:solidFill>
              </a:rPr>
              <a:t> </a:t>
            </a:r>
            <a:r>
              <a:rPr lang="it-IT" sz="1400" dirty="0" err="1">
                <a:solidFill>
                  <a:srgbClr val="002E6C"/>
                </a:solidFill>
              </a:rPr>
              <a:t>October</a:t>
            </a:r>
            <a:r>
              <a:rPr lang="it-IT" sz="1400" dirty="0">
                <a:solidFill>
                  <a:srgbClr val="002E6C"/>
                </a:solidFill>
              </a:rPr>
              <a:t> – Gaia Volpi</a:t>
            </a:r>
          </a:p>
        </p:txBody>
      </p:sp>
      <p:sp>
        <p:nvSpPr>
          <p:cNvPr id="6" name="CasellaDiTesto 5">
            <a:extLst>
              <a:ext uri="{FF2B5EF4-FFF2-40B4-BE49-F238E27FC236}">
                <a16:creationId xmlns:a16="http://schemas.microsoft.com/office/drawing/2014/main" id="{BC554F3A-2B84-93B3-6B10-056E3CEBB41C}"/>
              </a:ext>
            </a:extLst>
          </p:cNvPr>
          <p:cNvSpPr txBox="1"/>
          <p:nvPr/>
        </p:nvSpPr>
        <p:spPr>
          <a:xfrm>
            <a:off x="1010164" y="351174"/>
            <a:ext cx="6183116" cy="523220"/>
          </a:xfrm>
          <a:prstGeom prst="rect">
            <a:avLst/>
          </a:prstGeom>
          <a:noFill/>
        </p:spPr>
        <p:txBody>
          <a:bodyPr wrap="square" rtlCol="0">
            <a:spAutoFit/>
          </a:bodyPr>
          <a:lstStyle/>
          <a:p>
            <a:r>
              <a:rPr lang="it-IT" sz="2800" b="1" u="sng" dirty="0">
                <a:solidFill>
                  <a:srgbClr val="002E6C"/>
                </a:solidFill>
                <a:latin typeface="+mj-lt"/>
              </a:rPr>
              <a:t>HMGB1 release</a:t>
            </a:r>
          </a:p>
        </p:txBody>
      </p:sp>
      <p:grpSp>
        <p:nvGrpSpPr>
          <p:cNvPr id="7" name="Gruppo 6">
            <a:extLst>
              <a:ext uri="{FF2B5EF4-FFF2-40B4-BE49-F238E27FC236}">
                <a16:creationId xmlns:a16="http://schemas.microsoft.com/office/drawing/2014/main" id="{25A00B7F-4C47-DB5D-1763-AB04D19C9F74}"/>
              </a:ext>
            </a:extLst>
          </p:cNvPr>
          <p:cNvGrpSpPr/>
          <p:nvPr/>
        </p:nvGrpSpPr>
        <p:grpSpPr>
          <a:xfrm>
            <a:off x="-11346" y="-72025"/>
            <a:ext cx="902435" cy="6925312"/>
            <a:chOff x="0" y="-189230"/>
            <a:chExt cx="902435" cy="6925312"/>
          </a:xfrm>
        </p:grpSpPr>
        <p:sp>
          <p:nvSpPr>
            <p:cNvPr id="8" name="Rettangolo 7">
              <a:extLst>
                <a:ext uri="{FF2B5EF4-FFF2-40B4-BE49-F238E27FC236}">
                  <a16:creationId xmlns:a16="http://schemas.microsoft.com/office/drawing/2014/main" id="{A32558F0-12B4-CC0D-05BE-5147EF9F2055}"/>
                </a:ext>
              </a:extLst>
            </p:cNvPr>
            <p:cNvSpPr/>
            <p:nvPr/>
          </p:nvSpPr>
          <p:spPr>
            <a:xfrm>
              <a:off x="0" y="-121920"/>
              <a:ext cx="678398" cy="685800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a:extLst>
                <a:ext uri="{FF2B5EF4-FFF2-40B4-BE49-F238E27FC236}">
                  <a16:creationId xmlns:a16="http://schemas.microsoft.com/office/drawing/2014/main" id="{2C9464E2-D41A-46C8-55AA-A9A202E8DE0D}"/>
                </a:ext>
              </a:extLst>
            </p:cNvPr>
            <p:cNvPicPr>
              <a:picLocks noChangeAspect="1"/>
            </p:cNvPicPr>
            <p:nvPr/>
          </p:nvPicPr>
          <p:blipFill rotWithShape="1">
            <a:blip r:embed="rId3">
              <a:alphaModFix amt="50000"/>
            </a:blip>
            <a:srcRect l="32409" r="-181" b="962"/>
            <a:stretch/>
          </p:blipFill>
          <p:spPr>
            <a:xfrm rot="16200000">
              <a:off x="-2945190" y="2821146"/>
              <a:ext cx="6858001" cy="837249"/>
            </a:xfrm>
            <a:prstGeom prst="rect">
              <a:avLst/>
            </a:prstGeom>
          </p:spPr>
        </p:pic>
      </p:grpSp>
      <p:sp>
        <p:nvSpPr>
          <p:cNvPr id="20" name="CasellaDiTesto 19">
            <a:extLst>
              <a:ext uri="{FF2B5EF4-FFF2-40B4-BE49-F238E27FC236}">
                <a16:creationId xmlns:a16="http://schemas.microsoft.com/office/drawing/2014/main" id="{2636DECB-C358-A106-F2C2-9857662B1388}"/>
              </a:ext>
            </a:extLst>
          </p:cNvPr>
          <p:cNvSpPr txBox="1"/>
          <p:nvPr/>
        </p:nvSpPr>
        <p:spPr>
          <a:xfrm>
            <a:off x="1010164" y="1173725"/>
            <a:ext cx="4622151" cy="923330"/>
          </a:xfrm>
          <a:prstGeom prst="rect">
            <a:avLst/>
          </a:prstGeom>
          <a:noFill/>
        </p:spPr>
        <p:txBody>
          <a:bodyPr wrap="square">
            <a:spAutoFit/>
          </a:bodyPr>
          <a:lstStyle/>
          <a:p>
            <a:r>
              <a:rPr lang="en-GB" sz="1800"/>
              <a:t>Dose-dependent increase in HMGB1 release after photon irradiation, with a significant  increase 72h after treatment </a:t>
            </a:r>
          </a:p>
        </p:txBody>
      </p:sp>
      <p:pic>
        <p:nvPicPr>
          <p:cNvPr id="3" name="Immagine 2" descr="Immagine che contiene testo, diagramma, linea, Carattere&#10;&#10;Descrizione generata automaticamente">
            <a:extLst>
              <a:ext uri="{FF2B5EF4-FFF2-40B4-BE49-F238E27FC236}">
                <a16:creationId xmlns:a16="http://schemas.microsoft.com/office/drawing/2014/main" id="{DBE666D0-F313-5BE9-9687-EA66AFBC617C}"/>
              </a:ext>
            </a:extLst>
          </p:cNvPr>
          <p:cNvPicPr>
            <a:picLocks noChangeAspect="1"/>
          </p:cNvPicPr>
          <p:nvPr/>
        </p:nvPicPr>
        <p:blipFill>
          <a:blip r:embed="rId4"/>
          <a:stretch>
            <a:fillRect/>
          </a:stretch>
        </p:blipFill>
        <p:spPr>
          <a:xfrm>
            <a:off x="1407160" y="3077353"/>
            <a:ext cx="10038530" cy="2713846"/>
          </a:xfrm>
          <a:prstGeom prst="rect">
            <a:avLst/>
          </a:prstGeom>
        </p:spPr>
      </p:pic>
      <p:sp>
        <p:nvSpPr>
          <p:cNvPr id="14" name="CasellaDiTesto 13">
            <a:extLst>
              <a:ext uri="{FF2B5EF4-FFF2-40B4-BE49-F238E27FC236}">
                <a16:creationId xmlns:a16="http://schemas.microsoft.com/office/drawing/2014/main" id="{CB653CF9-06ED-E3CD-8908-907AE5700811}"/>
              </a:ext>
            </a:extLst>
          </p:cNvPr>
          <p:cNvSpPr txBox="1"/>
          <p:nvPr/>
        </p:nvSpPr>
        <p:spPr>
          <a:xfrm>
            <a:off x="956275" y="5551451"/>
            <a:ext cx="2224062" cy="246221"/>
          </a:xfrm>
          <a:prstGeom prst="rect">
            <a:avLst/>
          </a:prstGeom>
          <a:noFill/>
        </p:spPr>
        <p:txBody>
          <a:bodyPr wrap="square" rtlCol="0">
            <a:spAutoFit/>
          </a:bodyPr>
          <a:lstStyle/>
          <a:p>
            <a:r>
              <a:rPr lang="it-IT" sz="1000" dirty="0"/>
              <a:t>p:p-value </a:t>
            </a:r>
            <a:r>
              <a:rPr lang="it-IT" sz="1000" dirty="0" err="1"/>
              <a:t>Unpaired</a:t>
            </a:r>
            <a:r>
              <a:rPr lang="it-IT" sz="1000" dirty="0"/>
              <a:t> </a:t>
            </a:r>
            <a:r>
              <a:rPr lang="it-IT" sz="1000" dirty="0" err="1"/>
              <a:t>two-tailed</a:t>
            </a:r>
            <a:r>
              <a:rPr lang="it-IT" sz="1000" dirty="0"/>
              <a:t> t-Test</a:t>
            </a:r>
          </a:p>
        </p:txBody>
      </p:sp>
      <p:sp>
        <p:nvSpPr>
          <p:cNvPr id="2" name="CasellaDiTesto 1">
            <a:extLst>
              <a:ext uri="{FF2B5EF4-FFF2-40B4-BE49-F238E27FC236}">
                <a16:creationId xmlns:a16="http://schemas.microsoft.com/office/drawing/2014/main" id="{BE20E462-889D-DB44-FF55-1978F696DEC7}"/>
              </a:ext>
            </a:extLst>
          </p:cNvPr>
          <p:cNvSpPr txBox="1"/>
          <p:nvPr/>
        </p:nvSpPr>
        <p:spPr>
          <a:xfrm>
            <a:off x="8549322" y="2723873"/>
            <a:ext cx="2475231" cy="261610"/>
          </a:xfrm>
          <a:prstGeom prst="rect">
            <a:avLst/>
          </a:prstGeom>
          <a:noFill/>
        </p:spPr>
        <p:txBody>
          <a:bodyPr wrap="square">
            <a:spAutoFit/>
          </a:bodyPr>
          <a:lstStyle/>
          <a:p>
            <a:r>
              <a:rPr lang="en-US" sz="1100" dirty="0">
                <a:solidFill>
                  <a:srgbClr val="212121"/>
                </a:solidFill>
              </a:rPr>
              <a:t>Created with </a:t>
            </a:r>
            <a:r>
              <a:rPr lang="en-US" sz="1100" dirty="0" err="1">
                <a:solidFill>
                  <a:srgbClr val="212121"/>
                </a:solidFill>
              </a:rPr>
              <a:t>Biorender</a:t>
            </a:r>
            <a:endParaRPr lang="it-IT" sz="1100" dirty="0"/>
          </a:p>
        </p:txBody>
      </p:sp>
      <p:sp>
        <p:nvSpPr>
          <p:cNvPr id="11" name="CasellaDiTesto 10">
            <a:extLst>
              <a:ext uri="{FF2B5EF4-FFF2-40B4-BE49-F238E27FC236}">
                <a16:creationId xmlns:a16="http://schemas.microsoft.com/office/drawing/2014/main" id="{8C02187A-BDBE-7442-5440-C208CF9E3224}"/>
              </a:ext>
            </a:extLst>
          </p:cNvPr>
          <p:cNvSpPr txBox="1"/>
          <p:nvPr/>
        </p:nvSpPr>
        <p:spPr>
          <a:xfrm>
            <a:off x="956582" y="2115262"/>
            <a:ext cx="1645337" cy="276999"/>
          </a:xfrm>
          <a:prstGeom prst="rect">
            <a:avLst/>
          </a:prstGeom>
          <a:noFill/>
        </p:spPr>
        <p:txBody>
          <a:bodyPr wrap="square" rtlCol="0">
            <a:spAutoFit/>
          </a:bodyPr>
          <a:lstStyle/>
          <a:p>
            <a:r>
              <a:rPr lang="en-GB" sz="1200" dirty="0">
                <a:solidFill>
                  <a:srgbClr val="FF0000"/>
                </a:solidFill>
              </a:rPr>
              <a:t>Unpublished</a:t>
            </a:r>
            <a:r>
              <a:rPr lang="it-IT" sz="1200" dirty="0">
                <a:solidFill>
                  <a:srgbClr val="FF0000"/>
                </a:solidFill>
              </a:rPr>
              <a:t> </a:t>
            </a:r>
            <a:r>
              <a:rPr lang="it-IT" sz="1200" dirty="0" err="1">
                <a:solidFill>
                  <a:srgbClr val="FF0000"/>
                </a:solidFill>
              </a:rPr>
              <a:t>results</a:t>
            </a:r>
            <a:endParaRPr lang="it-IT" sz="1200" dirty="0">
              <a:solidFill>
                <a:srgbClr val="FF0000"/>
              </a:solidFill>
            </a:endParaRPr>
          </a:p>
        </p:txBody>
      </p:sp>
      <p:pic>
        <p:nvPicPr>
          <p:cNvPr id="15" name="Immagine 14">
            <a:extLst>
              <a:ext uri="{FF2B5EF4-FFF2-40B4-BE49-F238E27FC236}">
                <a16:creationId xmlns:a16="http://schemas.microsoft.com/office/drawing/2014/main" id="{EEBB7DF8-6BCF-4D18-59D3-F155B31AAC22}"/>
              </a:ext>
            </a:extLst>
          </p:cNvPr>
          <p:cNvPicPr>
            <a:picLocks noChangeAspect="1"/>
          </p:cNvPicPr>
          <p:nvPr/>
        </p:nvPicPr>
        <p:blipFill>
          <a:blip r:embed="rId5"/>
          <a:stretch>
            <a:fillRect/>
          </a:stretch>
        </p:blipFill>
        <p:spPr>
          <a:xfrm>
            <a:off x="8588234" y="224769"/>
            <a:ext cx="3140215" cy="2478851"/>
          </a:xfrm>
          <a:prstGeom prst="rect">
            <a:avLst/>
          </a:prstGeom>
          <a:ln>
            <a:solidFill>
              <a:schemeClr val="tx1"/>
            </a:solidFill>
          </a:ln>
        </p:spPr>
      </p:pic>
    </p:spTree>
    <p:extLst>
      <p:ext uri="{BB962C8B-B14F-4D97-AF65-F5344CB8AC3E}">
        <p14:creationId xmlns:p14="http://schemas.microsoft.com/office/powerpoint/2010/main" val="363184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DABEFB79-9491-6526-09D1-B3EF6B313E5B}"/>
              </a:ext>
            </a:extLst>
          </p:cNvPr>
          <p:cNvSpPr>
            <a:spLocks noGrp="1"/>
          </p:cNvSpPr>
          <p:nvPr>
            <p:ph type="sldNum" sz="quarter" idx="12"/>
          </p:nvPr>
        </p:nvSpPr>
        <p:spPr/>
        <p:txBody>
          <a:bodyPr/>
          <a:lstStyle/>
          <a:p>
            <a:r>
              <a:rPr lang="it-IT" sz="1400" dirty="0"/>
              <a:t>Pag. </a:t>
            </a:r>
            <a:fld id="{D2B91252-54D1-FE45-A607-C2B73D764620}" type="slidenum">
              <a:rPr lang="it-IT" sz="1400" smtClean="0"/>
              <a:pPr/>
              <a:t>11</a:t>
            </a:fld>
            <a:endParaRPr lang="it-IT" sz="1400" dirty="0"/>
          </a:p>
        </p:txBody>
      </p:sp>
      <p:sp>
        <p:nvSpPr>
          <p:cNvPr id="5" name="Segnaposto piè di pagina 4">
            <a:extLst>
              <a:ext uri="{FF2B5EF4-FFF2-40B4-BE49-F238E27FC236}">
                <a16:creationId xmlns:a16="http://schemas.microsoft.com/office/drawing/2014/main" id="{A21A6D77-6C56-B1C2-1D64-58B365431906}"/>
              </a:ext>
            </a:extLst>
          </p:cNvPr>
          <p:cNvSpPr txBox="1">
            <a:spLocks noGrp="1"/>
          </p:cNvSpPr>
          <p:nvPr>
            <p:ph type="ftr" sz="quarter" idx="11"/>
          </p:nvPr>
        </p:nvSpPr>
        <p:spPr>
          <a:xfrm>
            <a:off x="4038600" y="6356350"/>
            <a:ext cx="4114800" cy="307777"/>
          </a:xfrm>
          <a:prstGeom prst="rect">
            <a:avLst/>
          </a:prstGeom>
          <a:noFill/>
        </p:spPr>
        <p:txBody>
          <a:bodyPr wrap="square">
            <a:spAutoFit/>
          </a:bodyPr>
          <a:lstStyle/>
          <a:p>
            <a:pPr algn="ctr"/>
            <a:r>
              <a:rPr lang="it-IT" sz="1400" dirty="0">
                <a:solidFill>
                  <a:srgbClr val="002E6C"/>
                </a:solidFill>
              </a:rPr>
              <a:t>INSIGHT workshop 18</a:t>
            </a:r>
            <a:r>
              <a:rPr lang="it-IT" sz="1400" baseline="30000" dirty="0">
                <a:solidFill>
                  <a:srgbClr val="002E6C"/>
                </a:solidFill>
              </a:rPr>
              <a:t>th</a:t>
            </a:r>
            <a:r>
              <a:rPr lang="it-IT" sz="1400" dirty="0">
                <a:solidFill>
                  <a:srgbClr val="002E6C"/>
                </a:solidFill>
              </a:rPr>
              <a:t> -20</a:t>
            </a:r>
            <a:r>
              <a:rPr lang="it-IT" sz="1400" baseline="30000" dirty="0">
                <a:solidFill>
                  <a:srgbClr val="002E6C"/>
                </a:solidFill>
              </a:rPr>
              <a:t>th</a:t>
            </a:r>
            <a:r>
              <a:rPr lang="it-IT" sz="1400" dirty="0">
                <a:solidFill>
                  <a:srgbClr val="002E6C"/>
                </a:solidFill>
              </a:rPr>
              <a:t> </a:t>
            </a:r>
            <a:r>
              <a:rPr lang="it-IT" sz="1400" dirty="0" err="1">
                <a:solidFill>
                  <a:srgbClr val="002E6C"/>
                </a:solidFill>
              </a:rPr>
              <a:t>October</a:t>
            </a:r>
            <a:r>
              <a:rPr lang="it-IT" sz="1400" dirty="0">
                <a:solidFill>
                  <a:srgbClr val="002E6C"/>
                </a:solidFill>
              </a:rPr>
              <a:t> – Gaia Volpi</a:t>
            </a:r>
          </a:p>
        </p:txBody>
      </p:sp>
      <p:pic>
        <p:nvPicPr>
          <p:cNvPr id="2" name="Immagine 1">
            <a:extLst>
              <a:ext uri="{FF2B5EF4-FFF2-40B4-BE49-F238E27FC236}">
                <a16:creationId xmlns:a16="http://schemas.microsoft.com/office/drawing/2014/main" id="{37357736-91DF-5940-BD59-1600E8CE6C3F}"/>
              </a:ext>
            </a:extLst>
          </p:cNvPr>
          <p:cNvPicPr>
            <a:picLocks noChangeAspect="1"/>
          </p:cNvPicPr>
          <p:nvPr/>
        </p:nvPicPr>
        <p:blipFill>
          <a:blip r:embed="rId2"/>
          <a:stretch>
            <a:fillRect/>
          </a:stretch>
        </p:blipFill>
        <p:spPr>
          <a:xfrm>
            <a:off x="9044672" y="-10398"/>
            <a:ext cx="3147328" cy="926820"/>
          </a:xfrm>
          <a:prstGeom prst="rect">
            <a:avLst/>
          </a:prstGeom>
        </p:spPr>
      </p:pic>
      <p:pic>
        <p:nvPicPr>
          <p:cNvPr id="3" name="Immagine 2" descr="Immagine che contiene persona, interno, muro&#10;&#10;Descrizione generata automaticamente">
            <a:extLst>
              <a:ext uri="{FF2B5EF4-FFF2-40B4-BE49-F238E27FC236}">
                <a16:creationId xmlns:a16="http://schemas.microsoft.com/office/drawing/2014/main" id="{B32B0C55-584B-BE13-349D-8D65DC439ED0}"/>
              </a:ext>
            </a:extLst>
          </p:cNvPr>
          <p:cNvPicPr>
            <a:picLocks noChangeAspect="1"/>
          </p:cNvPicPr>
          <p:nvPr/>
        </p:nvPicPr>
        <p:blipFill rotWithShape="1">
          <a:blip r:embed="rId3">
            <a:extLst>
              <a:ext uri="{28A0092B-C50C-407E-A947-70E740481C1C}">
                <a14:useLocalDpi xmlns:a14="http://schemas.microsoft.com/office/drawing/2010/main" val="0"/>
              </a:ext>
            </a:extLst>
          </a:blip>
          <a:srcRect l="1178" t="13613" r="3053"/>
          <a:stretch/>
        </p:blipFill>
        <p:spPr>
          <a:xfrm>
            <a:off x="11150970" y="916422"/>
            <a:ext cx="943753" cy="1295631"/>
          </a:xfrm>
          <a:prstGeom prst="rect">
            <a:avLst/>
          </a:prstGeom>
        </p:spPr>
      </p:pic>
      <p:grpSp>
        <p:nvGrpSpPr>
          <p:cNvPr id="7" name="Gruppo 6">
            <a:extLst>
              <a:ext uri="{FF2B5EF4-FFF2-40B4-BE49-F238E27FC236}">
                <a16:creationId xmlns:a16="http://schemas.microsoft.com/office/drawing/2014/main" id="{4FF584C7-7C4D-4D39-5741-937029AFFCE4}"/>
              </a:ext>
            </a:extLst>
          </p:cNvPr>
          <p:cNvGrpSpPr/>
          <p:nvPr/>
        </p:nvGrpSpPr>
        <p:grpSpPr>
          <a:xfrm>
            <a:off x="-21269" y="-70848"/>
            <a:ext cx="902435" cy="6925312"/>
            <a:chOff x="0" y="-189230"/>
            <a:chExt cx="902435" cy="6925312"/>
          </a:xfrm>
        </p:grpSpPr>
        <p:sp>
          <p:nvSpPr>
            <p:cNvPr id="8" name="Rettangolo 7">
              <a:extLst>
                <a:ext uri="{FF2B5EF4-FFF2-40B4-BE49-F238E27FC236}">
                  <a16:creationId xmlns:a16="http://schemas.microsoft.com/office/drawing/2014/main" id="{C0080365-6CC6-EC23-A3D8-26B6A89617F9}"/>
                </a:ext>
              </a:extLst>
            </p:cNvPr>
            <p:cNvSpPr/>
            <p:nvPr/>
          </p:nvSpPr>
          <p:spPr>
            <a:xfrm>
              <a:off x="0" y="-121920"/>
              <a:ext cx="678398" cy="685800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a:extLst>
                <a:ext uri="{FF2B5EF4-FFF2-40B4-BE49-F238E27FC236}">
                  <a16:creationId xmlns:a16="http://schemas.microsoft.com/office/drawing/2014/main" id="{77DB7032-B019-2A9E-43DE-CE767070FAB7}"/>
                </a:ext>
              </a:extLst>
            </p:cNvPr>
            <p:cNvPicPr>
              <a:picLocks noChangeAspect="1"/>
            </p:cNvPicPr>
            <p:nvPr/>
          </p:nvPicPr>
          <p:blipFill rotWithShape="1">
            <a:blip r:embed="rId4">
              <a:alphaModFix amt="50000"/>
            </a:blip>
            <a:srcRect l="32409" r="-181" b="962"/>
            <a:stretch/>
          </p:blipFill>
          <p:spPr>
            <a:xfrm rot="16200000">
              <a:off x="-2945190" y="2821146"/>
              <a:ext cx="6858001" cy="837249"/>
            </a:xfrm>
            <a:prstGeom prst="rect">
              <a:avLst/>
            </a:prstGeom>
          </p:spPr>
        </p:pic>
      </p:grpSp>
      <p:sp>
        <p:nvSpPr>
          <p:cNvPr id="10" name="CasellaDiTesto 9">
            <a:extLst>
              <a:ext uri="{FF2B5EF4-FFF2-40B4-BE49-F238E27FC236}">
                <a16:creationId xmlns:a16="http://schemas.microsoft.com/office/drawing/2014/main" id="{7B3B4EBC-C84D-7AB7-7F35-69D7628259AD}"/>
              </a:ext>
            </a:extLst>
          </p:cNvPr>
          <p:cNvSpPr txBox="1"/>
          <p:nvPr/>
        </p:nvSpPr>
        <p:spPr>
          <a:xfrm>
            <a:off x="864249" y="317861"/>
            <a:ext cx="6798192" cy="954107"/>
          </a:xfrm>
          <a:prstGeom prst="rect">
            <a:avLst/>
          </a:prstGeom>
          <a:noFill/>
        </p:spPr>
        <p:txBody>
          <a:bodyPr wrap="square" rtlCol="0">
            <a:spAutoFit/>
          </a:bodyPr>
          <a:lstStyle/>
          <a:p>
            <a:r>
              <a:rPr lang="it-IT" sz="2800" b="1" u="sng" dirty="0" err="1">
                <a:solidFill>
                  <a:srgbClr val="002E6C"/>
                </a:solidFill>
                <a:latin typeface="+mj-lt"/>
              </a:rPr>
              <a:t>Calreticulin</a:t>
            </a:r>
            <a:r>
              <a:rPr lang="it-IT" sz="2800" b="1" u="sng" dirty="0">
                <a:solidFill>
                  <a:srgbClr val="002E6C"/>
                </a:solidFill>
                <a:latin typeface="+mj-lt"/>
              </a:rPr>
              <a:t> </a:t>
            </a:r>
            <a:r>
              <a:rPr lang="it-IT" sz="2800" b="1" u="sng" dirty="0" err="1">
                <a:solidFill>
                  <a:srgbClr val="002E6C"/>
                </a:solidFill>
                <a:latin typeface="+mj-lt"/>
              </a:rPr>
              <a:t>exposure</a:t>
            </a:r>
            <a:r>
              <a:rPr lang="it-IT" sz="2800" b="1" u="sng" dirty="0">
                <a:solidFill>
                  <a:srgbClr val="002E6C"/>
                </a:solidFill>
                <a:latin typeface="+mj-lt"/>
              </a:rPr>
              <a:t> in osteosarcoma </a:t>
            </a:r>
            <a:r>
              <a:rPr lang="it-IT" sz="2800" b="1" u="sng" dirty="0" err="1">
                <a:solidFill>
                  <a:srgbClr val="002E6C"/>
                </a:solidFill>
                <a:latin typeface="+mj-lt"/>
              </a:rPr>
              <a:t>cell</a:t>
            </a:r>
            <a:r>
              <a:rPr lang="it-IT" sz="2800" b="1" u="sng" dirty="0">
                <a:solidFill>
                  <a:srgbClr val="002E6C"/>
                </a:solidFill>
                <a:latin typeface="+mj-lt"/>
              </a:rPr>
              <a:t> line after C-</a:t>
            </a:r>
            <a:r>
              <a:rPr lang="it-IT" sz="2800" b="1" u="sng" dirty="0" err="1">
                <a:solidFill>
                  <a:srgbClr val="002E6C"/>
                </a:solidFill>
                <a:latin typeface="+mj-lt"/>
              </a:rPr>
              <a:t>ion</a:t>
            </a:r>
            <a:r>
              <a:rPr lang="it-IT" sz="2800" b="1" u="sng" dirty="0">
                <a:solidFill>
                  <a:srgbClr val="002E6C"/>
                </a:solidFill>
                <a:latin typeface="+mj-lt"/>
              </a:rPr>
              <a:t> </a:t>
            </a:r>
            <a:r>
              <a:rPr lang="it-IT" sz="2800" b="1" u="sng" dirty="0" err="1">
                <a:solidFill>
                  <a:srgbClr val="002E6C"/>
                </a:solidFill>
                <a:latin typeface="+mj-lt"/>
              </a:rPr>
              <a:t>irradiation</a:t>
            </a:r>
            <a:endParaRPr lang="it-IT" sz="2800" b="1" u="sng" dirty="0">
              <a:solidFill>
                <a:srgbClr val="002E6C"/>
              </a:solidFill>
              <a:latin typeface="+mj-lt"/>
            </a:endParaRPr>
          </a:p>
        </p:txBody>
      </p:sp>
      <p:grpSp>
        <p:nvGrpSpPr>
          <p:cNvPr id="6" name="Group 17">
            <a:extLst>
              <a:ext uri="{FF2B5EF4-FFF2-40B4-BE49-F238E27FC236}">
                <a16:creationId xmlns:a16="http://schemas.microsoft.com/office/drawing/2014/main" id="{9B6923FA-A1A1-1942-4685-18C14883C9C0}"/>
              </a:ext>
            </a:extLst>
          </p:cNvPr>
          <p:cNvGrpSpPr>
            <a:grpSpLocks noChangeAspect="1"/>
          </p:cNvGrpSpPr>
          <p:nvPr/>
        </p:nvGrpSpPr>
        <p:grpSpPr>
          <a:xfrm>
            <a:off x="1172757" y="1471953"/>
            <a:ext cx="7775881" cy="3058483"/>
            <a:chOff x="16306309" y="24855182"/>
            <a:chExt cx="12551472" cy="4936862"/>
          </a:xfrm>
          <a:solidFill>
            <a:schemeClr val="bg1"/>
          </a:solidFill>
        </p:grpSpPr>
        <p:pic>
          <p:nvPicPr>
            <p:cNvPr id="11" name="Picture 26">
              <a:extLst>
                <a:ext uri="{FF2B5EF4-FFF2-40B4-BE49-F238E27FC236}">
                  <a16:creationId xmlns:a16="http://schemas.microsoft.com/office/drawing/2014/main" id="{98520651-FA3E-1E8F-2278-4E76B0D758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83396" y="24929300"/>
              <a:ext cx="6174385" cy="4807750"/>
            </a:xfrm>
            <a:prstGeom prst="roundRect">
              <a:avLst/>
            </a:prstGeom>
            <a:grpFill/>
          </p:spPr>
        </p:pic>
        <p:pic>
          <p:nvPicPr>
            <p:cNvPr id="12" name="Picture 30">
              <a:extLst>
                <a:ext uri="{FF2B5EF4-FFF2-40B4-BE49-F238E27FC236}">
                  <a16:creationId xmlns:a16="http://schemas.microsoft.com/office/drawing/2014/main" id="{A1476FED-C0BB-B606-3602-CF711CA4A0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06309" y="24855182"/>
              <a:ext cx="6377087" cy="4936862"/>
            </a:xfrm>
            <a:prstGeom prst="roundRect">
              <a:avLst/>
            </a:prstGeom>
            <a:grpFill/>
          </p:spPr>
        </p:pic>
      </p:grpSp>
      <p:sp>
        <p:nvSpPr>
          <p:cNvPr id="13" name="CasellaDiTesto 12">
            <a:extLst>
              <a:ext uri="{FF2B5EF4-FFF2-40B4-BE49-F238E27FC236}">
                <a16:creationId xmlns:a16="http://schemas.microsoft.com/office/drawing/2014/main" id="{F0402484-EE17-CAC2-1D22-3FC7CD605951}"/>
              </a:ext>
            </a:extLst>
          </p:cNvPr>
          <p:cNvSpPr txBox="1"/>
          <p:nvPr/>
        </p:nvSpPr>
        <p:spPr>
          <a:xfrm>
            <a:off x="1172757" y="5029727"/>
            <a:ext cx="9257931" cy="923330"/>
          </a:xfrm>
          <a:prstGeom prst="rect">
            <a:avLst/>
          </a:prstGeom>
          <a:noFill/>
        </p:spPr>
        <p:txBody>
          <a:bodyPr wrap="square" rtlCol="0">
            <a:spAutoFit/>
          </a:bodyPr>
          <a:lstStyle/>
          <a:p>
            <a:r>
              <a:rPr lang="en-US" b="1" dirty="0"/>
              <a:t>Carbon ions </a:t>
            </a:r>
            <a:r>
              <a:rPr lang="en-US" dirty="0"/>
              <a:t>are more efficient in enhancing immunogenic effect in osteosarcoma cell line:</a:t>
            </a:r>
          </a:p>
          <a:p>
            <a:pPr marL="285750" indent="-285750">
              <a:buFont typeface="Arial" panose="020B0604020202020204" pitchFamily="34" charset="0"/>
              <a:buChar char="•"/>
            </a:pPr>
            <a:r>
              <a:rPr lang="en-US" dirty="0"/>
              <a:t>Increase </a:t>
            </a:r>
            <a:r>
              <a:rPr lang="en-US" b="1" dirty="0"/>
              <a:t>HMGB1 release</a:t>
            </a:r>
          </a:p>
          <a:p>
            <a:pPr marL="285750" indent="-285750">
              <a:buFont typeface="Arial" panose="020B0604020202020204" pitchFamily="34" charset="0"/>
              <a:buChar char="•"/>
            </a:pPr>
            <a:r>
              <a:rPr lang="en-US" dirty="0"/>
              <a:t>Improve </a:t>
            </a:r>
            <a:r>
              <a:rPr lang="en-US" b="1" dirty="0"/>
              <a:t>Calreticulin exposure </a:t>
            </a:r>
            <a:r>
              <a:rPr lang="it-IT" b="1" dirty="0"/>
              <a:t> </a:t>
            </a:r>
          </a:p>
        </p:txBody>
      </p:sp>
      <p:sp>
        <p:nvSpPr>
          <p:cNvPr id="15" name="CasellaDiTesto 14">
            <a:extLst>
              <a:ext uri="{FF2B5EF4-FFF2-40B4-BE49-F238E27FC236}">
                <a16:creationId xmlns:a16="http://schemas.microsoft.com/office/drawing/2014/main" id="{E24EAD60-4449-3601-35A6-D9D4AC6C6E34}"/>
              </a:ext>
            </a:extLst>
          </p:cNvPr>
          <p:cNvSpPr txBox="1"/>
          <p:nvPr/>
        </p:nvSpPr>
        <p:spPr>
          <a:xfrm>
            <a:off x="8589577" y="3425463"/>
            <a:ext cx="1593514" cy="553998"/>
          </a:xfrm>
          <a:prstGeom prst="rect">
            <a:avLst/>
          </a:prstGeom>
          <a:noFill/>
        </p:spPr>
        <p:txBody>
          <a:bodyPr wrap="square">
            <a:spAutoFit/>
          </a:bodyPr>
          <a:lstStyle/>
          <a:p>
            <a:r>
              <a:rPr lang="en-DE" sz="1000" dirty="0">
                <a:cs typeface="Arial" panose="020B0604020202020204" pitchFamily="34" charset="0"/>
              </a:rPr>
              <a:t>mean ± S</a:t>
            </a:r>
            <a:r>
              <a:rPr lang="de-DE" sz="1000" dirty="0">
                <a:cs typeface="Arial" panose="020B0604020202020204" pitchFamily="34" charset="0"/>
              </a:rPr>
              <a:t>D; </a:t>
            </a:r>
            <a:br>
              <a:rPr lang="de-DE" sz="1000" dirty="0">
                <a:cs typeface="Arial" panose="020B0604020202020204" pitchFamily="34" charset="0"/>
              </a:rPr>
            </a:br>
            <a:r>
              <a:rPr lang="de-DE" sz="1000" dirty="0">
                <a:cs typeface="Arial" panose="020B0604020202020204" pitchFamily="34" charset="0"/>
              </a:rPr>
              <a:t>p: p-</a:t>
            </a:r>
            <a:r>
              <a:rPr lang="de-DE" sz="1000" dirty="0" err="1">
                <a:cs typeface="Arial" panose="020B0604020202020204" pitchFamily="34" charset="0"/>
              </a:rPr>
              <a:t>value</a:t>
            </a:r>
            <a:r>
              <a:rPr lang="de-DE" sz="1000" dirty="0">
                <a:cs typeface="Arial" panose="020B0604020202020204" pitchFamily="34" charset="0"/>
              </a:rPr>
              <a:t>; </a:t>
            </a:r>
            <a:br>
              <a:rPr lang="de-DE" sz="1000" dirty="0">
                <a:cs typeface="Arial" panose="020B0604020202020204" pitchFamily="34" charset="0"/>
              </a:rPr>
            </a:br>
            <a:r>
              <a:rPr lang="de-DE" sz="1000" dirty="0" err="1">
                <a:cs typeface="Arial" panose="020B0604020202020204" pitchFamily="34" charset="0"/>
              </a:rPr>
              <a:t>unpaired</a:t>
            </a:r>
            <a:r>
              <a:rPr lang="de-DE" sz="1000" dirty="0">
                <a:cs typeface="Arial" panose="020B0604020202020204" pitchFamily="34" charset="0"/>
              </a:rPr>
              <a:t> </a:t>
            </a:r>
            <a:r>
              <a:rPr lang="de-DE" sz="1000" dirty="0" err="1">
                <a:cs typeface="Arial" panose="020B0604020202020204" pitchFamily="34" charset="0"/>
              </a:rPr>
              <a:t>two-tailed</a:t>
            </a:r>
            <a:r>
              <a:rPr lang="de-DE" sz="1000" dirty="0">
                <a:cs typeface="Arial" panose="020B0604020202020204" pitchFamily="34" charset="0"/>
              </a:rPr>
              <a:t> t-test</a:t>
            </a:r>
            <a:endParaRPr lang="it-IT" sz="1000" dirty="0"/>
          </a:p>
        </p:txBody>
      </p:sp>
      <p:sp>
        <p:nvSpPr>
          <p:cNvPr id="16" name="CasellaDiTesto 15">
            <a:extLst>
              <a:ext uri="{FF2B5EF4-FFF2-40B4-BE49-F238E27FC236}">
                <a16:creationId xmlns:a16="http://schemas.microsoft.com/office/drawing/2014/main" id="{125CC8BB-BB51-3A58-0453-294DB596E1D4}"/>
              </a:ext>
            </a:extLst>
          </p:cNvPr>
          <p:cNvSpPr txBox="1"/>
          <p:nvPr/>
        </p:nvSpPr>
        <p:spPr>
          <a:xfrm>
            <a:off x="10076740" y="964614"/>
            <a:ext cx="1019175" cy="461665"/>
          </a:xfrm>
          <a:prstGeom prst="rect">
            <a:avLst/>
          </a:prstGeom>
          <a:noFill/>
        </p:spPr>
        <p:txBody>
          <a:bodyPr wrap="square" rtlCol="0">
            <a:spAutoFit/>
          </a:bodyPr>
          <a:lstStyle/>
          <a:p>
            <a:r>
              <a:rPr lang="it-IT" sz="1200" i="1" dirty="0" err="1"/>
              <a:t>Courtesy</a:t>
            </a:r>
            <a:r>
              <a:rPr lang="it-IT" sz="1200" i="1" dirty="0"/>
              <a:t> of</a:t>
            </a:r>
            <a:br>
              <a:rPr lang="it-IT" sz="1200" i="1" dirty="0"/>
            </a:br>
            <a:r>
              <a:rPr lang="it-IT" sz="1200" i="1" dirty="0"/>
              <a:t>Cristina Totis </a:t>
            </a:r>
          </a:p>
        </p:txBody>
      </p:sp>
      <p:sp>
        <p:nvSpPr>
          <p:cNvPr id="14" name="CasellaDiTesto 13">
            <a:extLst>
              <a:ext uri="{FF2B5EF4-FFF2-40B4-BE49-F238E27FC236}">
                <a16:creationId xmlns:a16="http://schemas.microsoft.com/office/drawing/2014/main" id="{B6CD6AB0-FFA4-A4D7-5C39-489C17788147}"/>
              </a:ext>
            </a:extLst>
          </p:cNvPr>
          <p:cNvSpPr txBox="1"/>
          <p:nvPr/>
        </p:nvSpPr>
        <p:spPr>
          <a:xfrm>
            <a:off x="946352" y="1287779"/>
            <a:ext cx="1645337" cy="276999"/>
          </a:xfrm>
          <a:prstGeom prst="rect">
            <a:avLst/>
          </a:prstGeom>
          <a:noFill/>
        </p:spPr>
        <p:txBody>
          <a:bodyPr wrap="square" rtlCol="0">
            <a:spAutoFit/>
          </a:bodyPr>
          <a:lstStyle/>
          <a:p>
            <a:r>
              <a:rPr lang="it-IT" sz="1200" dirty="0" err="1">
                <a:solidFill>
                  <a:srgbClr val="FF0000"/>
                </a:solidFill>
              </a:rPr>
              <a:t>Unpublished</a:t>
            </a:r>
            <a:r>
              <a:rPr lang="it-IT" sz="1200" dirty="0">
                <a:solidFill>
                  <a:srgbClr val="FF0000"/>
                </a:solidFill>
              </a:rPr>
              <a:t> </a:t>
            </a:r>
            <a:r>
              <a:rPr lang="it-IT" sz="1200" dirty="0" err="1">
                <a:solidFill>
                  <a:srgbClr val="FF0000"/>
                </a:solidFill>
              </a:rPr>
              <a:t>results</a:t>
            </a:r>
            <a:endParaRPr lang="it-IT" sz="1200" dirty="0">
              <a:solidFill>
                <a:srgbClr val="FF0000"/>
              </a:solidFill>
            </a:endParaRPr>
          </a:p>
        </p:txBody>
      </p:sp>
    </p:spTree>
    <p:extLst>
      <p:ext uri="{BB962C8B-B14F-4D97-AF65-F5344CB8AC3E}">
        <p14:creationId xmlns:p14="http://schemas.microsoft.com/office/powerpoint/2010/main" val="36107692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r>
              <a:rPr lang="it-IT" sz="1400" dirty="0"/>
              <a:t>Pag. </a:t>
            </a:r>
            <a:fld id="{D2B91252-54D1-FE45-A607-C2B73D764620}" type="slidenum">
              <a:rPr lang="it-IT" sz="1400" smtClean="0"/>
              <a:pPr/>
              <a:t>12</a:t>
            </a:fld>
            <a:endParaRPr lang="it-IT" sz="1400" dirty="0"/>
          </a:p>
        </p:txBody>
      </p:sp>
      <p:sp>
        <p:nvSpPr>
          <p:cNvPr id="5" name="Titolo 1"/>
          <p:cNvSpPr txBox="1">
            <a:spLocks/>
          </p:cNvSpPr>
          <p:nvPr/>
        </p:nvSpPr>
        <p:spPr>
          <a:xfrm>
            <a:off x="1140047" y="327866"/>
            <a:ext cx="9172996" cy="511422"/>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600" b="1" cap="all" spc="-55" dirty="0" err="1">
                <a:solidFill>
                  <a:srgbClr val="000066"/>
                </a:solidFill>
                <a:latin typeface="Calibri"/>
                <a:cs typeface="Calibri"/>
              </a:rPr>
              <a:t>Immuno</a:t>
            </a:r>
            <a:r>
              <a:rPr lang="it-IT" sz="3600" b="1" cap="all" spc="-55" dirty="0">
                <a:solidFill>
                  <a:srgbClr val="000066"/>
                </a:solidFill>
                <a:latin typeface="Calibri"/>
                <a:cs typeface="Calibri"/>
              </a:rPr>
              <a:t> </a:t>
            </a:r>
            <a:r>
              <a:rPr lang="it-IT" sz="3600" b="1" cap="all" spc="-55" dirty="0" err="1">
                <a:solidFill>
                  <a:srgbClr val="000066"/>
                </a:solidFill>
                <a:latin typeface="Calibri"/>
                <a:cs typeface="Calibri"/>
              </a:rPr>
              <a:t>response</a:t>
            </a:r>
            <a:r>
              <a:rPr lang="it-IT" sz="3600" b="1" cap="all" spc="-55" dirty="0">
                <a:solidFill>
                  <a:srgbClr val="000066"/>
                </a:solidFill>
                <a:latin typeface="Calibri"/>
                <a:cs typeface="Calibri"/>
              </a:rPr>
              <a:t> after </a:t>
            </a:r>
            <a:r>
              <a:rPr lang="it-IT" sz="3600" b="1" cap="all" spc="-55" dirty="0" err="1">
                <a:solidFill>
                  <a:srgbClr val="000066"/>
                </a:solidFill>
                <a:latin typeface="Calibri"/>
                <a:cs typeface="Calibri"/>
              </a:rPr>
              <a:t>radiotherapy</a:t>
            </a:r>
            <a:endParaRPr lang="it-IT" altLang="it-IT" sz="3600" b="1" cap="all" spc="-55" dirty="0">
              <a:solidFill>
                <a:srgbClr val="000066"/>
              </a:solidFill>
              <a:latin typeface="Calibri"/>
              <a:cs typeface="Calibri"/>
            </a:endParaRPr>
          </a:p>
        </p:txBody>
      </p:sp>
      <p:sp>
        <p:nvSpPr>
          <p:cNvPr id="6" name="object 9"/>
          <p:cNvSpPr/>
          <p:nvPr/>
        </p:nvSpPr>
        <p:spPr>
          <a:xfrm>
            <a:off x="1140047" y="889076"/>
            <a:ext cx="8868227" cy="45719"/>
          </a:xfrm>
          <a:custGeom>
            <a:avLst/>
            <a:gdLst/>
            <a:ahLst/>
            <a:cxnLst/>
            <a:rect l="l" t="t" r="r" b="b"/>
            <a:pathLst>
              <a:path w="7560945">
                <a:moveTo>
                  <a:pt x="0" y="0"/>
                </a:moveTo>
                <a:lnTo>
                  <a:pt x="7560894" y="0"/>
                </a:lnTo>
              </a:path>
            </a:pathLst>
          </a:custGeom>
          <a:ln w="57150">
            <a:solidFill>
              <a:srgbClr val="497DBA"/>
            </a:solidFill>
          </a:ln>
        </p:spPr>
        <p:txBody>
          <a:bodyPr wrap="square" lIns="0" tIns="0" rIns="0" bIns="0" rtlCol="0"/>
          <a:lstStyle/>
          <a:p>
            <a:pPr algn="ctr"/>
            <a:endParaRPr dirty="0"/>
          </a:p>
        </p:txBody>
      </p:sp>
      <p:pic>
        <p:nvPicPr>
          <p:cNvPr id="2" name="Immagine 1">
            <a:extLst>
              <a:ext uri="{FF2B5EF4-FFF2-40B4-BE49-F238E27FC236}">
                <a16:creationId xmlns:a16="http://schemas.microsoft.com/office/drawing/2014/main" id="{B7961E76-00DA-E596-0485-A97AB8CE6927}"/>
              </a:ext>
            </a:extLst>
          </p:cNvPr>
          <p:cNvPicPr>
            <a:picLocks noChangeAspect="1"/>
          </p:cNvPicPr>
          <p:nvPr/>
        </p:nvPicPr>
        <p:blipFill>
          <a:blip r:embed="rId3"/>
          <a:stretch>
            <a:fillRect/>
          </a:stretch>
        </p:blipFill>
        <p:spPr>
          <a:xfrm>
            <a:off x="1498989" y="1029116"/>
            <a:ext cx="4528775" cy="5241968"/>
          </a:xfrm>
          <a:prstGeom prst="rect">
            <a:avLst/>
          </a:prstGeom>
        </p:spPr>
      </p:pic>
      <p:sp>
        <p:nvSpPr>
          <p:cNvPr id="7" name="CasellaDiTesto 6">
            <a:extLst>
              <a:ext uri="{FF2B5EF4-FFF2-40B4-BE49-F238E27FC236}">
                <a16:creationId xmlns:a16="http://schemas.microsoft.com/office/drawing/2014/main" id="{0EAD340B-52B6-2682-60AA-7089FE419426}"/>
              </a:ext>
            </a:extLst>
          </p:cNvPr>
          <p:cNvSpPr txBox="1"/>
          <p:nvPr/>
        </p:nvSpPr>
        <p:spPr>
          <a:xfrm>
            <a:off x="3137754" y="6402040"/>
            <a:ext cx="6096000" cy="307777"/>
          </a:xfrm>
          <a:prstGeom prst="rect">
            <a:avLst/>
          </a:prstGeom>
          <a:noFill/>
        </p:spPr>
        <p:txBody>
          <a:bodyPr wrap="square">
            <a:spAutoFit/>
          </a:bodyPr>
          <a:lstStyle/>
          <a:p>
            <a:pPr algn="ctr"/>
            <a:r>
              <a:rPr lang="it-IT" sz="1400" dirty="0">
                <a:solidFill>
                  <a:srgbClr val="002E6C"/>
                </a:solidFill>
              </a:rPr>
              <a:t>INSIGHT workshop 18</a:t>
            </a:r>
            <a:r>
              <a:rPr lang="it-IT" sz="1400" baseline="30000" dirty="0">
                <a:solidFill>
                  <a:srgbClr val="002E6C"/>
                </a:solidFill>
              </a:rPr>
              <a:t>th</a:t>
            </a:r>
            <a:r>
              <a:rPr lang="it-IT" sz="1400" dirty="0">
                <a:solidFill>
                  <a:srgbClr val="002E6C"/>
                </a:solidFill>
              </a:rPr>
              <a:t> -20</a:t>
            </a:r>
            <a:r>
              <a:rPr lang="it-IT" sz="1400" baseline="30000" dirty="0">
                <a:solidFill>
                  <a:srgbClr val="002E6C"/>
                </a:solidFill>
              </a:rPr>
              <a:t>th</a:t>
            </a:r>
            <a:r>
              <a:rPr lang="it-IT" sz="1400" dirty="0">
                <a:solidFill>
                  <a:srgbClr val="002E6C"/>
                </a:solidFill>
              </a:rPr>
              <a:t> </a:t>
            </a:r>
            <a:r>
              <a:rPr lang="it-IT" sz="1400" dirty="0" err="1">
                <a:solidFill>
                  <a:srgbClr val="002E6C"/>
                </a:solidFill>
              </a:rPr>
              <a:t>October</a:t>
            </a:r>
            <a:r>
              <a:rPr lang="it-IT" sz="1400" dirty="0">
                <a:solidFill>
                  <a:srgbClr val="002E6C"/>
                </a:solidFill>
              </a:rPr>
              <a:t> – Gaia Volpi</a:t>
            </a:r>
          </a:p>
        </p:txBody>
      </p:sp>
      <p:grpSp>
        <p:nvGrpSpPr>
          <p:cNvPr id="21" name="Gruppo 20">
            <a:extLst>
              <a:ext uri="{FF2B5EF4-FFF2-40B4-BE49-F238E27FC236}">
                <a16:creationId xmlns:a16="http://schemas.microsoft.com/office/drawing/2014/main" id="{DE40B60C-199A-8598-D9EE-724880407749}"/>
              </a:ext>
            </a:extLst>
          </p:cNvPr>
          <p:cNvGrpSpPr/>
          <p:nvPr/>
        </p:nvGrpSpPr>
        <p:grpSpPr>
          <a:xfrm>
            <a:off x="4234163" y="3015190"/>
            <a:ext cx="486112" cy="401265"/>
            <a:chOff x="3019580" y="2587599"/>
            <a:chExt cx="434184" cy="352248"/>
          </a:xfrm>
        </p:grpSpPr>
        <p:sp>
          <p:nvSpPr>
            <p:cNvPr id="14" name="Ovale 13">
              <a:extLst>
                <a:ext uri="{FF2B5EF4-FFF2-40B4-BE49-F238E27FC236}">
                  <a16:creationId xmlns:a16="http://schemas.microsoft.com/office/drawing/2014/main" id="{5995EF1F-BE50-9C38-78AB-E861822C40E2}"/>
                </a:ext>
              </a:extLst>
            </p:cNvPr>
            <p:cNvSpPr/>
            <p:nvPr/>
          </p:nvSpPr>
          <p:spPr>
            <a:xfrm>
              <a:off x="3252992" y="2894128"/>
              <a:ext cx="45719" cy="45719"/>
            </a:xfrm>
            <a:prstGeom prst="ellipse">
              <a:avLst/>
            </a:prstGeom>
            <a:solidFill>
              <a:schemeClr val="accent4">
                <a:lumMod val="60000"/>
                <a:lumOff val="4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grpSp>
          <p:nvGrpSpPr>
            <p:cNvPr id="20" name="Gruppo 19">
              <a:extLst>
                <a:ext uri="{FF2B5EF4-FFF2-40B4-BE49-F238E27FC236}">
                  <a16:creationId xmlns:a16="http://schemas.microsoft.com/office/drawing/2014/main" id="{00A708B6-D520-7636-6CEA-6339DF6FD563}"/>
                </a:ext>
              </a:extLst>
            </p:cNvPr>
            <p:cNvGrpSpPr/>
            <p:nvPr/>
          </p:nvGrpSpPr>
          <p:grpSpPr>
            <a:xfrm>
              <a:off x="3019580" y="2587599"/>
              <a:ext cx="434184" cy="352248"/>
              <a:chOff x="3212327" y="2278727"/>
              <a:chExt cx="434184" cy="352248"/>
            </a:xfrm>
          </p:grpSpPr>
          <p:sp>
            <p:nvSpPr>
              <p:cNvPr id="15" name="Ovale 14">
                <a:extLst>
                  <a:ext uri="{FF2B5EF4-FFF2-40B4-BE49-F238E27FC236}">
                    <a16:creationId xmlns:a16="http://schemas.microsoft.com/office/drawing/2014/main" id="{8AAC52EC-DAFC-FB92-B8A7-73434355A87D}"/>
                  </a:ext>
                </a:extLst>
              </p:cNvPr>
              <p:cNvSpPr/>
              <p:nvPr/>
            </p:nvSpPr>
            <p:spPr>
              <a:xfrm>
                <a:off x="3399983" y="2528810"/>
                <a:ext cx="45719" cy="45719"/>
              </a:xfrm>
              <a:prstGeom prst="ellipse">
                <a:avLst/>
              </a:prstGeom>
              <a:solidFill>
                <a:schemeClr val="accent4">
                  <a:lumMod val="60000"/>
                  <a:lumOff val="4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6" name="Ovale 15">
                <a:extLst>
                  <a:ext uri="{FF2B5EF4-FFF2-40B4-BE49-F238E27FC236}">
                    <a16:creationId xmlns:a16="http://schemas.microsoft.com/office/drawing/2014/main" id="{C6C9F6AD-1FED-6FC9-5C29-22DA1BF34206}"/>
                  </a:ext>
                </a:extLst>
              </p:cNvPr>
              <p:cNvSpPr/>
              <p:nvPr/>
            </p:nvSpPr>
            <p:spPr>
              <a:xfrm>
                <a:off x="3445739" y="2467843"/>
                <a:ext cx="45719" cy="45719"/>
              </a:xfrm>
              <a:prstGeom prst="ellipse">
                <a:avLst/>
              </a:prstGeom>
              <a:solidFill>
                <a:schemeClr val="accent4">
                  <a:lumMod val="60000"/>
                  <a:lumOff val="4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Ovale 16">
                <a:extLst>
                  <a:ext uri="{FF2B5EF4-FFF2-40B4-BE49-F238E27FC236}">
                    <a16:creationId xmlns:a16="http://schemas.microsoft.com/office/drawing/2014/main" id="{599D3DEF-C1F8-D79C-C4FC-BE0F3A2B53E1}"/>
                  </a:ext>
                </a:extLst>
              </p:cNvPr>
              <p:cNvSpPr/>
              <p:nvPr/>
            </p:nvSpPr>
            <p:spPr>
              <a:xfrm>
                <a:off x="3252992" y="2490702"/>
                <a:ext cx="45719" cy="45719"/>
              </a:xfrm>
              <a:prstGeom prst="ellipse">
                <a:avLst/>
              </a:prstGeom>
              <a:solidFill>
                <a:schemeClr val="accent4">
                  <a:lumMod val="60000"/>
                  <a:lumOff val="4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8" name="Ovale 17">
                <a:extLst>
                  <a:ext uri="{FF2B5EF4-FFF2-40B4-BE49-F238E27FC236}">
                    <a16:creationId xmlns:a16="http://schemas.microsoft.com/office/drawing/2014/main" id="{E9C53E87-3BAB-E665-1F0E-396D212A6751}"/>
                  </a:ext>
                </a:extLst>
              </p:cNvPr>
              <p:cNvSpPr/>
              <p:nvPr/>
            </p:nvSpPr>
            <p:spPr>
              <a:xfrm>
                <a:off x="3324860" y="2585256"/>
                <a:ext cx="45719" cy="45719"/>
              </a:xfrm>
              <a:prstGeom prst="ellipse">
                <a:avLst/>
              </a:prstGeom>
              <a:solidFill>
                <a:schemeClr val="accent4">
                  <a:lumMod val="60000"/>
                  <a:lumOff val="4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CasellaDiTesto 18">
                <a:extLst>
                  <a:ext uri="{FF2B5EF4-FFF2-40B4-BE49-F238E27FC236}">
                    <a16:creationId xmlns:a16="http://schemas.microsoft.com/office/drawing/2014/main" id="{76C22F7F-1CAE-6A5E-4D1B-E696A0C4D9C7}"/>
                  </a:ext>
                </a:extLst>
              </p:cNvPr>
              <p:cNvSpPr txBox="1"/>
              <p:nvPr/>
            </p:nvSpPr>
            <p:spPr>
              <a:xfrm>
                <a:off x="3212327" y="2278727"/>
                <a:ext cx="434184" cy="128545"/>
              </a:xfrm>
              <a:prstGeom prst="rect">
                <a:avLst/>
              </a:prstGeom>
              <a:noFill/>
            </p:spPr>
            <p:txBody>
              <a:bodyPr wrap="square" rtlCol="0">
                <a:spAutoFit/>
              </a:bodyPr>
              <a:lstStyle/>
              <a:p>
                <a:r>
                  <a:rPr lang="it-IT" sz="700" dirty="0">
                    <a:latin typeface="Times New Roman" panose="02020603050405020304" pitchFamily="18" charset="0"/>
                    <a:cs typeface="Times New Roman" panose="02020603050405020304" pitchFamily="18" charset="0"/>
                  </a:rPr>
                  <a:t>C3a, C5a</a:t>
                </a:r>
              </a:p>
            </p:txBody>
          </p:sp>
        </p:grpSp>
      </p:grpSp>
      <p:pic>
        <p:nvPicPr>
          <p:cNvPr id="35" name="Immagine 34">
            <a:extLst>
              <a:ext uri="{FF2B5EF4-FFF2-40B4-BE49-F238E27FC236}">
                <a16:creationId xmlns:a16="http://schemas.microsoft.com/office/drawing/2014/main" id="{D6377DF0-F2EE-FAA9-C319-D58F3F2BC8CB}"/>
              </a:ext>
            </a:extLst>
          </p:cNvPr>
          <p:cNvPicPr>
            <a:picLocks noChangeAspect="1"/>
          </p:cNvPicPr>
          <p:nvPr/>
        </p:nvPicPr>
        <p:blipFill rotWithShape="1">
          <a:blip r:embed="rId4"/>
          <a:srcRect t="14085"/>
          <a:stretch/>
        </p:blipFill>
        <p:spPr>
          <a:xfrm>
            <a:off x="7016008" y="1835610"/>
            <a:ext cx="2992266" cy="2977038"/>
          </a:xfrm>
          <a:prstGeom prst="rect">
            <a:avLst/>
          </a:prstGeom>
        </p:spPr>
      </p:pic>
      <p:grpSp>
        <p:nvGrpSpPr>
          <p:cNvPr id="3" name="Gruppo 2">
            <a:extLst>
              <a:ext uri="{FF2B5EF4-FFF2-40B4-BE49-F238E27FC236}">
                <a16:creationId xmlns:a16="http://schemas.microsoft.com/office/drawing/2014/main" id="{0D8A4CA3-2AFD-5C42-E8A7-2EA66680CBD9}"/>
              </a:ext>
            </a:extLst>
          </p:cNvPr>
          <p:cNvGrpSpPr/>
          <p:nvPr/>
        </p:nvGrpSpPr>
        <p:grpSpPr>
          <a:xfrm>
            <a:off x="-21506" y="-72025"/>
            <a:ext cx="902435" cy="6925312"/>
            <a:chOff x="0" y="-189230"/>
            <a:chExt cx="902435" cy="6925312"/>
          </a:xfrm>
        </p:grpSpPr>
        <p:sp>
          <p:nvSpPr>
            <p:cNvPr id="9" name="Rettangolo 8">
              <a:extLst>
                <a:ext uri="{FF2B5EF4-FFF2-40B4-BE49-F238E27FC236}">
                  <a16:creationId xmlns:a16="http://schemas.microsoft.com/office/drawing/2014/main" id="{0CC1BA20-E435-0A6B-D132-AB2E2E14C5EE}"/>
                </a:ext>
              </a:extLst>
            </p:cNvPr>
            <p:cNvSpPr/>
            <p:nvPr/>
          </p:nvSpPr>
          <p:spPr>
            <a:xfrm>
              <a:off x="0" y="-121920"/>
              <a:ext cx="678398" cy="685800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 name="Immagine 9">
              <a:extLst>
                <a:ext uri="{FF2B5EF4-FFF2-40B4-BE49-F238E27FC236}">
                  <a16:creationId xmlns:a16="http://schemas.microsoft.com/office/drawing/2014/main" id="{6E0ACFEC-1EDD-B2F6-756C-788C82E4E860}"/>
                </a:ext>
              </a:extLst>
            </p:cNvPr>
            <p:cNvPicPr>
              <a:picLocks noChangeAspect="1"/>
            </p:cNvPicPr>
            <p:nvPr/>
          </p:nvPicPr>
          <p:blipFill rotWithShape="1">
            <a:blip r:embed="rId5">
              <a:alphaModFix amt="50000"/>
            </a:blip>
            <a:srcRect l="32409" r="-181" b="962"/>
            <a:stretch/>
          </p:blipFill>
          <p:spPr>
            <a:xfrm rot="16200000">
              <a:off x="-2945190" y="2821146"/>
              <a:ext cx="6858001" cy="837249"/>
            </a:xfrm>
            <a:prstGeom prst="rect">
              <a:avLst/>
            </a:prstGeom>
          </p:spPr>
        </p:pic>
      </p:grpSp>
      <p:pic>
        <p:nvPicPr>
          <p:cNvPr id="31" name="Elemento grafico 30" descr="Smile di Harvey Ball 50% con riempimento a tinta unita">
            <a:extLst>
              <a:ext uri="{FF2B5EF4-FFF2-40B4-BE49-F238E27FC236}">
                <a16:creationId xmlns:a16="http://schemas.microsoft.com/office/drawing/2014/main" id="{4865B230-E9EA-AA32-A861-1374FB346808}"/>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50426" t="-2270"/>
          <a:stretch/>
        </p:blipFill>
        <p:spPr>
          <a:xfrm rot="10800000">
            <a:off x="1051624" y="618150"/>
            <a:ext cx="2801932" cy="5596609"/>
          </a:xfrm>
          <a:prstGeom prst="rect">
            <a:avLst/>
          </a:prstGeom>
        </p:spPr>
      </p:pic>
      <p:sp>
        <p:nvSpPr>
          <p:cNvPr id="32" name="Freccia in giù 31">
            <a:extLst>
              <a:ext uri="{FF2B5EF4-FFF2-40B4-BE49-F238E27FC236}">
                <a16:creationId xmlns:a16="http://schemas.microsoft.com/office/drawing/2014/main" id="{371480AC-BB94-5A77-BD0A-34E9134B5932}"/>
              </a:ext>
            </a:extLst>
          </p:cNvPr>
          <p:cNvSpPr/>
          <p:nvPr/>
        </p:nvSpPr>
        <p:spPr>
          <a:xfrm>
            <a:off x="8788701" y="1343983"/>
            <a:ext cx="335280" cy="475725"/>
          </a:xfrm>
          <a:prstGeom prst="downArrow">
            <a:avLst>
              <a:gd name="adj1" fmla="val 37879"/>
              <a:gd name="adj2" fmla="val 50000"/>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a:extLst>
              <a:ext uri="{FF2B5EF4-FFF2-40B4-BE49-F238E27FC236}">
                <a16:creationId xmlns:a16="http://schemas.microsoft.com/office/drawing/2014/main" id="{3B081FC7-6EFE-A346-F8D2-8A6DC107B08F}"/>
              </a:ext>
            </a:extLst>
          </p:cNvPr>
          <p:cNvSpPr txBox="1"/>
          <p:nvPr/>
        </p:nvSpPr>
        <p:spPr>
          <a:xfrm>
            <a:off x="722077" y="6221376"/>
            <a:ext cx="6104106" cy="261610"/>
          </a:xfrm>
          <a:prstGeom prst="rect">
            <a:avLst/>
          </a:prstGeom>
          <a:noFill/>
        </p:spPr>
        <p:txBody>
          <a:bodyPr wrap="square">
            <a:spAutoFit/>
          </a:bodyPr>
          <a:lstStyle/>
          <a:p>
            <a:r>
              <a:rPr lang="it-IT" sz="1100" b="0" i="0" dirty="0" err="1">
                <a:solidFill>
                  <a:srgbClr val="212121"/>
                </a:solidFill>
                <a:effectLst/>
              </a:rPr>
              <a:t>Modified</a:t>
            </a:r>
            <a:r>
              <a:rPr lang="it-IT" sz="1100" b="0" i="0" dirty="0">
                <a:solidFill>
                  <a:srgbClr val="212121"/>
                </a:solidFill>
                <a:effectLst/>
              </a:rPr>
              <a:t> from De Martino, Mara et al., </a:t>
            </a:r>
            <a:r>
              <a:rPr lang="it-IT" sz="1100" b="0" i="1" dirty="0" err="1">
                <a:solidFill>
                  <a:srgbClr val="212121"/>
                </a:solidFill>
                <a:effectLst/>
              </a:rPr>
              <a:t>Seminars</a:t>
            </a:r>
            <a:r>
              <a:rPr lang="it-IT" sz="1100" b="0" i="1" dirty="0">
                <a:solidFill>
                  <a:srgbClr val="212121"/>
                </a:solidFill>
                <a:effectLst/>
              </a:rPr>
              <a:t> in </a:t>
            </a:r>
            <a:r>
              <a:rPr lang="it-IT" sz="1100" b="0" i="1" dirty="0" err="1">
                <a:solidFill>
                  <a:srgbClr val="212121"/>
                </a:solidFill>
                <a:effectLst/>
              </a:rPr>
              <a:t>immunology</a:t>
            </a:r>
            <a:r>
              <a:rPr lang="it-IT" sz="1100" b="0" i="0" dirty="0">
                <a:solidFill>
                  <a:srgbClr val="212121"/>
                </a:solidFill>
                <a:effectLst/>
              </a:rPr>
              <a:t> vol. 52 (2021)</a:t>
            </a:r>
            <a:endParaRPr lang="it-IT" sz="1100" dirty="0"/>
          </a:p>
        </p:txBody>
      </p:sp>
      <p:sp>
        <p:nvSpPr>
          <p:cNvPr id="11" name="Freccia in giù 10">
            <a:extLst>
              <a:ext uri="{FF2B5EF4-FFF2-40B4-BE49-F238E27FC236}">
                <a16:creationId xmlns:a16="http://schemas.microsoft.com/office/drawing/2014/main" id="{E8A97771-4984-2D34-31FD-C88FCDC0CEC4}"/>
              </a:ext>
            </a:extLst>
          </p:cNvPr>
          <p:cNvSpPr/>
          <p:nvPr/>
        </p:nvSpPr>
        <p:spPr>
          <a:xfrm rot="10800000">
            <a:off x="2887432" y="1295417"/>
            <a:ext cx="137870" cy="368014"/>
          </a:xfrm>
          <a:prstGeom prst="downArrow">
            <a:avLst>
              <a:gd name="adj1" fmla="val 37879"/>
              <a:gd name="adj2" fmla="val 50000"/>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Freccia in giù 12">
            <a:extLst>
              <a:ext uri="{FF2B5EF4-FFF2-40B4-BE49-F238E27FC236}">
                <a16:creationId xmlns:a16="http://schemas.microsoft.com/office/drawing/2014/main" id="{9CE80C72-89CA-108C-2D36-0AC4DD6923D5}"/>
              </a:ext>
            </a:extLst>
          </p:cNvPr>
          <p:cNvSpPr/>
          <p:nvPr/>
        </p:nvSpPr>
        <p:spPr>
          <a:xfrm>
            <a:off x="4722721" y="1262991"/>
            <a:ext cx="137870" cy="368014"/>
          </a:xfrm>
          <a:prstGeom prst="downArrow">
            <a:avLst>
              <a:gd name="adj1" fmla="val 37879"/>
              <a:gd name="adj2" fmla="val 50000"/>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Ovale 24">
            <a:extLst>
              <a:ext uri="{FF2B5EF4-FFF2-40B4-BE49-F238E27FC236}">
                <a16:creationId xmlns:a16="http://schemas.microsoft.com/office/drawing/2014/main" id="{5136979D-CD9D-3E9A-F051-A9792D25281F}"/>
              </a:ext>
            </a:extLst>
          </p:cNvPr>
          <p:cNvSpPr/>
          <p:nvPr/>
        </p:nvSpPr>
        <p:spPr>
          <a:xfrm>
            <a:off x="4234163" y="3021042"/>
            <a:ext cx="371856" cy="51794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6" name="Immagine 25">
            <a:extLst>
              <a:ext uri="{FF2B5EF4-FFF2-40B4-BE49-F238E27FC236}">
                <a16:creationId xmlns:a16="http://schemas.microsoft.com/office/drawing/2014/main" id="{38791C7D-5FD1-C248-47CC-57967FB121C9}"/>
              </a:ext>
            </a:extLst>
          </p:cNvPr>
          <p:cNvPicPr>
            <a:picLocks noChangeAspect="1"/>
          </p:cNvPicPr>
          <p:nvPr/>
        </p:nvPicPr>
        <p:blipFill>
          <a:blip r:embed="rId8"/>
          <a:stretch>
            <a:fillRect/>
          </a:stretch>
        </p:blipFill>
        <p:spPr>
          <a:xfrm>
            <a:off x="7484062" y="3429643"/>
            <a:ext cx="299279" cy="169005"/>
          </a:xfrm>
          <a:prstGeom prst="rect">
            <a:avLst/>
          </a:prstGeom>
        </p:spPr>
      </p:pic>
      <p:sp>
        <p:nvSpPr>
          <p:cNvPr id="23" name="CasellaDiTesto 22">
            <a:extLst>
              <a:ext uri="{FF2B5EF4-FFF2-40B4-BE49-F238E27FC236}">
                <a16:creationId xmlns:a16="http://schemas.microsoft.com/office/drawing/2014/main" id="{8AB6E791-2E41-61A2-2AF0-F386D3804327}"/>
              </a:ext>
            </a:extLst>
          </p:cNvPr>
          <p:cNvSpPr txBox="1"/>
          <p:nvPr/>
        </p:nvSpPr>
        <p:spPr>
          <a:xfrm>
            <a:off x="8569155" y="4840231"/>
            <a:ext cx="3113252" cy="261610"/>
          </a:xfrm>
          <a:prstGeom prst="rect">
            <a:avLst/>
          </a:prstGeom>
          <a:noFill/>
        </p:spPr>
        <p:txBody>
          <a:bodyPr wrap="square">
            <a:spAutoFit/>
          </a:bodyPr>
          <a:lstStyle/>
          <a:p>
            <a:r>
              <a:rPr lang="it-IT" sz="1100" b="0" i="0" dirty="0">
                <a:solidFill>
                  <a:srgbClr val="212121"/>
                </a:solidFill>
                <a:effectLst/>
              </a:rPr>
              <a:t>Formenti SC, Demaria S., J </a:t>
            </a:r>
            <a:r>
              <a:rPr lang="it-IT" sz="1100" b="0" i="0" dirty="0" err="1">
                <a:solidFill>
                  <a:srgbClr val="212121"/>
                </a:solidFill>
                <a:effectLst/>
              </a:rPr>
              <a:t>Natl</a:t>
            </a:r>
            <a:r>
              <a:rPr lang="it-IT" sz="1100" b="0" i="0" dirty="0">
                <a:solidFill>
                  <a:srgbClr val="212121"/>
                </a:solidFill>
                <a:effectLst/>
              </a:rPr>
              <a:t> Cancer </a:t>
            </a:r>
            <a:r>
              <a:rPr lang="it-IT" sz="1100" b="0" i="0" dirty="0" err="1">
                <a:solidFill>
                  <a:srgbClr val="212121"/>
                </a:solidFill>
                <a:effectLst/>
              </a:rPr>
              <a:t>Inst</a:t>
            </a:r>
            <a:r>
              <a:rPr lang="it-IT" sz="1100" b="0" i="0" dirty="0">
                <a:solidFill>
                  <a:srgbClr val="212121"/>
                </a:solidFill>
                <a:effectLst/>
              </a:rPr>
              <a:t>. (2013)</a:t>
            </a:r>
            <a:endParaRPr lang="it-IT" sz="1100" dirty="0"/>
          </a:p>
        </p:txBody>
      </p:sp>
    </p:spTree>
    <p:custDataLst>
      <p:tags r:id="rId1"/>
    </p:custDataLst>
    <p:extLst>
      <p:ext uri="{BB962C8B-B14F-4D97-AF65-F5344CB8AC3E}">
        <p14:creationId xmlns:p14="http://schemas.microsoft.com/office/powerpoint/2010/main" val="399011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3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1" grpId="0" animBg="1"/>
      <p:bldP spid="13"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E674A923-9F98-0B0C-F6B9-2BC9D325C2F9}"/>
              </a:ext>
            </a:extLst>
          </p:cNvPr>
          <p:cNvSpPr>
            <a:spLocks noGrp="1"/>
          </p:cNvSpPr>
          <p:nvPr>
            <p:ph type="sldNum" sz="quarter" idx="12"/>
          </p:nvPr>
        </p:nvSpPr>
        <p:spPr/>
        <p:txBody>
          <a:bodyPr/>
          <a:lstStyle/>
          <a:p>
            <a:r>
              <a:rPr lang="it-IT" sz="1400"/>
              <a:t>Pag. </a:t>
            </a:r>
            <a:fld id="{D2B91252-54D1-FE45-A607-C2B73D764620}" type="slidenum">
              <a:rPr lang="it-IT" sz="1400" smtClean="0"/>
              <a:pPr/>
              <a:t>13</a:t>
            </a:fld>
            <a:endParaRPr lang="it-IT" sz="1400" dirty="0"/>
          </a:p>
        </p:txBody>
      </p:sp>
      <p:pic>
        <p:nvPicPr>
          <p:cNvPr id="5" name="Picture 2" descr="3 Membrane attack complex (MAC) formation and the resultant consequences in target cell. Newly formed C5b reacts with C6 to form the stable C5b6 complex. Binding of C7 results in a hydrophobic complex that targets the membrane (mC5b-7). Membrane insertion is initiated upon binding of C8 (C5b-8) after which 12-18 copies of C9 polymerize to form the pore-forming ring structure to induce lysis of microbial membranes ">
            <a:extLst>
              <a:ext uri="{FF2B5EF4-FFF2-40B4-BE49-F238E27FC236}">
                <a16:creationId xmlns:a16="http://schemas.microsoft.com/office/drawing/2014/main" id="{5ED319BB-0689-9AE0-B65C-864C93DBCF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008" t="51437" r="1374" b="2025"/>
          <a:stretch/>
        </p:blipFill>
        <p:spPr bwMode="auto">
          <a:xfrm>
            <a:off x="6624284" y="5125271"/>
            <a:ext cx="2397608" cy="1010125"/>
          </a:xfrm>
          <a:prstGeom prst="rect">
            <a:avLst/>
          </a:prstGeom>
          <a:noFill/>
          <a:ln w="12700">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grpSp>
        <p:nvGrpSpPr>
          <p:cNvPr id="6" name="Gruppo 5">
            <a:extLst>
              <a:ext uri="{FF2B5EF4-FFF2-40B4-BE49-F238E27FC236}">
                <a16:creationId xmlns:a16="http://schemas.microsoft.com/office/drawing/2014/main" id="{31594138-0138-0389-9C7B-322E1A9B391D}"/>
              </a:ext>
            </a:extLst>
          </p:cNvPr>
          <p:cNvGrpSpPr/>
          <p:nvPr/>
        </p:nvGrpSpPr>
        <p:grpSpPr>
          <a:xfrm>
            <a:off x="755452" y="1220230"/>
            <a:ext cx="6088539" cy="2677481"/>
            <a:chOff x="154832" y="1025807"/>
            <a:chExt cx="4566404" cy="2008111"/>
          </a:xfrm>
        </p:grpSpPr>
        <p:grpSp>
          <p:nvGrpSpPr>
            <p:cNvPr id="7" name="Gruppo 6">
              <a:extLst>
                <a:ext uri="{FF2B5EF4-FFF2-40B4-BE49-F238E27FC236}">
                  <a16:creationId xmlns:a16="http://schemas.microsoft.com/office/drawing/2014/main" id="{E10D97B7-5905-B8FF-1F1F-5B4F7609F765}"/>
                </a:ext>
              </a:extLst>
            </p:cNvPr>
            <p:cNvGrpSpPr/>
            <p:nvPr/>
          </p:nvGrpSpPr>
          <p:grpSpPr>
            <a:xfrm>
              <a:off x="154832" y="1025807"/>
              <a:ext cx="4566404" cy="2008111"/>
              <a:chOff x="154832" y="1026967"/>
              <a:chExt cx="4566404" cy="2008111"/>
            </a:xfrm>
          </p:grpSpPr>
          <p:grpSp>
            <p:nvGrpSpPr>
              <p:cNvPr id="10" name="Gruppo 9">
                <a:extLst>
                  <a:ext uri="{FF2B5EF4-FFF2-40B4-BE49-F238E27FC236}">
                    <a16:creationId xmlns:a16="http://schemas.microsoft.com/office/drawing/2014/main" id="{567BB704-C8F4-D551-3F00-3D403E8D2372}"/>
                  </a:ext>
                </a:extLst>
              </p:cNvPr>
              <p:cNvGrpSpPr/>
              <p:nvPr/>
            </p:nvGrpSpPr>
            <p:grpSpPr>
              <a:xfrm>
                <a:off x="154832" y="1026967"/>
                <a:ext cx="4566404" cy="2008111"/>
                <a:chOff x="317638" y="1111601"/>
                <a:chExt cx="4566404" cy="2008111"/>
              </a:xfrm>
            </p:grpSpPr>
            <p:pic>
              <p:nvPicPr>
                <p:cNvPr id="13" name="Immagine 12" descr="Immagine che contiene mappa&#10;&#10;Descrizione generata automaticamente">
                  <a:extLst>
                    <a:ext uri="{FF2B5EF4-FFF2-40B4-BE49-F238E27FC236}">
                      <a16:creationId xmlns:a16="http://schemas.microsoft.com/office/drawing/2014/main" id="{79482688-EE3C-D06F-213D-22B14DCF7038}"/>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26291" t="19662" r="45799" b="75645"/>
                <a:stretch/>
              </p:blipFill>
              <p:spPr>
                <a:xfrm>
                  <a:off x="1896058" y="2845868"/>
                  <a:ext cx="1482387" cy="273844"/>
                </a:xfrm>
                <a:prstGeom prst="rect">
                  <a:avLst/>
                </a:prstGeom>
              </p:spPr>
            </p:pic>
            <p:pic>
              <p:nvPicPr>
                <p:cNvPr id="14" name="Immagine 13" descr="Immagine che contiene mappa&#10;&#10;Descrizione generata automaticamente">
                  <a:extLst>
                    <a:ext uri="{FF2B5EF4-FFF2-40B4-BE49-F238E27FC236}">
                      <a16:creationId xmlns:a16="http://schemas.microsoft.com/office/drawing/2014/main" id="{CAA20D01-EBEA-6E2B-06F3-CB6595BDF8EA}"/>
                    </a:ext>
                  </a:extLst>
                </p:cNvPr>
                <p:cNvPicPr>
                  <a:picLocks noChangeAspect="1"/>
                </p:cNvPicPr>
                <p:nvPr/>
              </p:nvPicPr>
              <p:blipFill rotWithShape="1">
                <a:blip r:embed="rId6"/>
                <a:srcRect l="10233" b="70608"/>
                <a:stretch/>
              </p:blipFill>
              <p:spPr>
                <a:xfrm>
                  <a:off x="317638" y="1111601"/>
                  <a:ext cx="4566404" cy="1715120"/>
                </a:xfrm>
                <a:prstGeom prst="rect">
                  <a:avLst/>
                </a:prstGeom>
              </p:spPr>
            </p:pic>
          </p:grpSp>
          <p:sp>
            <p:nvSpPr>
              <p:cNvPr id="11" name="Rettangolo 10">
                <a:extLst>
                  <a:ext uri="{FF2B5EF4-FFF2-40B4-BE49-F238E27FC236}">
                    <a16:creationId xmlns:a16="http://schemas.microsoft.com/office/drawing/2014/main" id="{55168756-5912-2F56-EF1C-7DDE810BD6BD}"/>
                  </a:ext>
                </a:extLst>
              </p:cNvPr>
              <p:cNvSpPr/>
              <p:nvPr/>
            </p:nvSpPr>
            <p:spPr>
              <a:xfrm>
                <a:off x="2278767" y="2828999"/>
                <a:ext cx="379245" cy="1013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it-IT" sz="2400"/>
              </a:p>
            </p:txBody>
          </p:sp>
          <p:sp>
            <p:nvSpPr>
              <p:cNvPr id="12" name="Rettangolo 11">
                <a:extLst>
                  <a:ext uri="{FF2B5EF4-FFF2-40B4-BE49-F238E27FC236}">
                    <a16:creationId xmlns:a16="http://schemas.microsoft.com/office/drawing/2014/main" id="{F09181CE-6EA9-6485-2E4A-2C23C573871B}"/>
                  </a:ext>
                </a:extLst>
              </p:cNvPr>
              <p:cNvSpPr/>
              <p:nvPr/>
            </p:nvSpPr>
            <p:spPr>
              <a:xfrm>
                <a:off x="2248411" y="2922381"/>
                <a:ext cx="464309" cy="1013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it-IT" sz="2400"/>
              </a:p>
            </p:txBody>
          </p:sp>
        </p:grpSp>
        <p:sp>
          <p:nvSpPr>
            <p:cNvPr id="8" name="Rettangolo 7">
              <a:extLst>
                <a:ext uri="{FF2B5EF4-FFF2-40B4-BE49-F238E27FC236}">
                  <a16:creationId xmlns:a16="http://schemas.microsoft.com/office/drawing/2014/main" id="{076D91EC-51E7-F232-CE99-9AB30AD6D15A}"/>
                </a:ext>
              </a:extLst>
            </p:cNvPr>
            <p:cNvSpPr/>
            <p:nvPr/>
          </p:nvSpPr>
          <p:spPr>
            <a:xfrm>
              <a:off x="3603708" y="2377273"/>
              <a:ext cx="808480" cy="2976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it-IT" sz="2400"/>
            </a:p>
          </p:txBody>
        </p:sp>
        <p:sp>
          <p:nvSpPr>
            <p:cNvPr id="9" name="Rettangolo 8">
              <a:extLst>
                <a:ext uri="{FF2B5EF4-FFF2-40B4-BE49-F238E27FC236}">
                  <a16:creationId xmlns:a16="http://schemas.microsoft.com/office/drawing/2014/main" id="{055850FE-737A-0F6A-5DDF-9CC7C9F1F028}"/>
                </a:ext>
              </a:extLst>
            </p:cNvPr>
            <p:cNvSpPr/>
            <p:nvPr/>
          </p:nvSpPr>
          <p:spPr>
            <a:xfrm>
              <a:off x="304575" y="2386527"/>
              <a:ext cx="808480" cy="2976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it-IT" sz="2400"/>
            </a:p>
          </p:txBody>
        </p:sp>
      </p:grpSp>
      <p:sp>
        <p:nvSpPr>
          <p:cNvPr id="16" name="Ovale 15">
            <a:extLst>
              <a:ext uri="{FF2B5EF4-FFF2-40B4-BE49-F238E27FC236}">
                <a16:creationId xmlns:a16="http://schemas.microsoft.com/office/drawing/2014/main" id="{28F2E64D-EF21-451B-1EA9-C9DB99E48809}"/>
              </a:ext>
            </a:extLst>
          </p:cNvPr>
          <p:cNvSpPr/>
          <p:nvPr/>
        </p:nvSpPr>
        <p:spPr>
          <a:xfrm>
            <a:off x="3263224" y="4112404"/>
            <a:ext cx="211328" cy="268224"/>
          </a:xfrm>
          <a:prstGeom prst="ellipse">
            <a:avLst/>
          </a:prstGeom>
          <a:solidFill>
            <a:srgbClr val="FEFBE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it-IT" sz="2400"/>
          </a:p>
        </p:txBody>
      </p:sp>
      <p:pic>
        <p:nvPicPr>
          <p:cNvPr id="17" name="Immagine 16" descr="Immagine che contiene mappa&#10;&#10;Descrizione generata automaticamente">
            <a:extLst>
              <a:ext uri="{FF2B5EF4-FFF2-40B4-BE49-F238E27FC236}">
                <a16:creationId xmlns:a16="http://schemas.microsoft.com/office/drawing/2014/main" id="{21811DE9-A271-D50B-EE44-0BB57EE99F2C}"/>
              </a:ext>
            </a:extLst>
          </p:cNvPr>
          <p:cNvPicPr>
            <a:picLocks noChangeAspect="1"/>
          </p:cNvPicPr>
          <p:nvPr/>
        </p:nvPicPr>
        <p:blipFill rotWithShape="1">
          <a:blip r:embed="rId6"/>
          <a:srcRect l="32955" t="33327" r="8752" b="46701"/>
          <a:stretch/>
        </p:blipFill>
        <p:spPr>
          <a:xfrm>
            <a:off x="2955415" y="3938005"/>
            <a:ext cx="3967339" cy="1559252"/>
          </a:xfrm>
          <a:prstGeom prst="rect">
            <a:avLst/>
          </a:prstGeom>
        </p:spPr>
      </p:pic>
      <p:sp>
        <p:nvSpPr>
          <p:cNvPr id="18" name="Ovale 17">
            <a:extLst>
              <a:ext uri="{FF2B5EF4-FFF2-40B4-BE49-F238E27FC236}">
                <a16:creationId xmlns:a16="http://schemas.microsoft.com/office/drawing/2014/main" id="{B218B66A-5790-50C3-A081-11EBF2F8728B}"/>
              </a:ext>
            </a:extLst>
          </p:cNvPr>
          <p:cNvSpPr/>
          <p:nvPr/>
        </p:nvSpPr>
        <p:spPr>
          <a:xfrm>
            <a:off x="5179506" y="3893298"/>
            <a:ext cx="366873" cy="558801"/>
          </a:xfrm>
          <a:prstGeom prst="ellipse">
            <a:avLst/>
          </a:prstGeom>
          <a:solidFill>
            <a:srgbClr val="FEFBE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it-IT" sz="2400"/>
          </a:p>
        </p:txBody>
      </p:sp>
      <p:sp>
        <p:nvSpPr>
          <p:cNvPr id="19" name="Ovale 18">
            <a:extLst>
              <a:ext uri="{FF2B5EF4-FFF2-40B4-BE49-F238E27FC236}">
                <a16:creationId xmlns:a16="http://schemas.microsoft.com/office/drawing/2014/main" id="{F96483BD-3D85-C978-E7C0-58DEA9E0266F}"/>
              </a:ext>
            </a:extLst>
          </p:cNvPr>
          <p:cNvSpPr/>
          <p:nvPr/>
        </p:nvSpPr>
        <p:spPr>
          <a:xfrm>
            <a:off x="3070684" y="3965941"/>
            <a:ext cx="366873" cy="413512"/>
          </a:xfrm>
          <a:prstGeom prst="ellipse">
            <a:avLst/>
          </a:prstGeom>
          <a:solidFill>
            <a:srgbClr val="FEFBE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it-IT" sz="2400" dirty="0"/>
          </a:p>
        </p:txBody>
      </p:sp>
      <p:pic>
        <p:nvPicPr>
          <p:cNvPr id="20" name="Immagine 19" descr="Immagine che contiene mappa&#10;&#10;Descrizione generata automaticamente">
            <a:extLst>
              <a:ext uri="{FF2B5EF4-FFF2-40B4-BE49-F238E27FC236}">
                <a16:creationId xmlns:a16="http://schemas.microsoft.com/office/drawing/2014/main" id="{FB687F83-99F7-6985-77A1-776B28A918C0}"/>
              </a:ext>
            </a:extLst>
          </p:cNvPr>
          <p:cNvPicPr>
            <a:picLocks noChangeAspect="1"/>
          </p:cNvPicPr>
          <p:nvPr/>
        </p:nvPicPr>
        <p:blipFill rotWithShape="1">
          <a:blip r:embed="rId6"/>
          <a:srcRect l="69024" t="32713" r="13960" b="65929"/>
          <a:stretch/>
        </p:blipFill>
        <p:spPr>
          <a:xfrm>
            <a:off x="5179505" y="3893298"/>
            <a:ext cx="1154176" cy="105665"/>
          </a:xfrm>
          <a:prstGeom prst="rect">
            <a:avLst/>
          </a:prstGeom>
        </p:spPr>
      </p:pic>
      <p:pic>
        <p:nvPicPr>
          <p:cNvPr id="21" name="Immagine 20" descr="Immagine che contiene mappa&#10;&#10;Descrizione generata automaticamente">
            <a:extLst>
              <a:ext uri="{FF2B5EF4-FFF2-40B4-BE49-F238E27FC236}">
                <a16:creationId xmlns:a16="http://schemas.microsoft.com/office/drawing/2014/main" id="{F44B45B1-9D64-BDC8-FA8E-2369BC12954B}"/>
              </a:ext>
            </a:extLst>
          </p:cNvPr>
          <p:cNvPicPr>
            <a:picLocks noChangeAspect="1"/>
          </p:cNvPicPr>
          <p:nvPr/>
        </p:nvPicPr>
        <p:blipFill rotWithShape="1">
          <a:blip r:embed="rId6"/>
          <a:srcRect l="69024" t="32713" r="13960" b="65929"/>
          <a:stretch/>
        </p:blipFill>
        <p:spPr>
          <a:xfrm>
            <a:off x="3148456" y="3887994"/>
            <a:ext cx="1154176" cy="105665"/>
          </a:xfrm>
          <a:prstGeom prst="rect">
            <a:avLst/>
          </a:prstGeom>
        </p:spPr>
      </p:pic>
      <p:grpSp>
        <p:nvGrpSpPr>
          <p:cNvPr id="22" name="Gruppo 21">
            <a:extLst>
              <a:ext uri="{FF2B5EF4-FFF2-40B4-BE49-F238E27FC236}">
                <a16:creationId xmlns:a16="http://schemas.microsoft.com/office/drawing/2014/main" id="{02D0A974-0AFC-DE93-DE8B-74F3652BD3D0}"/>
              </a:ext>
            </a:extLst>
          </p:cNvPr>
          <p:cNvGrpSpPr/>
          <p:nvPr/>
        </p:nvGrpSpPr>
        <p:grpSpPr>
          <a:xfrm>
            <a:off x="3401401" y="4893312"/>
            <a:ext cx="652907" cy="233609"/>
            <a:chOff x="2151889" y="3828752"/>
            <a:chExt cx="489680" cy="175207"/>
          </a:xfrm>
        </p:grpSpPr>
        <p:pic>
          <p:nvPicPr>
            <p:cNvPr id="23" name="Immagine 22" descr="Immagine che contiene mappa&#10;&#10;Descrizione generata automaticamente">
              <a:extLst>
                <a:ext uri="{FF2B5EF4-FFF2-40B4-BE49-F238E27FC236}">
                  <a16:creationId xmlns:a16="http://schemas.microsoft.com/office/drawing/2014/main" id="{826BEA0C-EE1D-E837-36D4-A794E3DDEBA5}"/>
                </a:ext>
              </a:extLst>
            </p:cNvPr>
            <p:cNvPicPr>
              <a:picLocks noChangeAspect="1"/>
            </p:cNvPicPr>
            <p:nvPr/>
          </p:nvPicPr>
          <p:blipFill rotWithShape="1">
            <a:blip r:embed="rId6"/>
            <a:srcRect l="62377" t="21190" r="28530" b="75996"/>
            <a:stretch/>
          </p:blipFill>
          <p:spPr>
            <a:xfrm>
              <a:off x="2179005" y="3839718"/>
              <a:ext cx="462564" cy="164241"/>
            </a:xfrm>
            <a:prstGeom prst="rect">
              <a:avLst/>
            </a:prstGeom>
          </p:spPr>
        </p:pic>
        <p:sp>
          <p:nvSpPr>
            <p:cNvPr id="24" name="Ovale 23">
              <a:extLst>
                <a:ext uri="{FF2B5EF4-FFF2-40B4-BE49-F238E27FC236}">
                  <a16:creationId xmlns:a16="http://schemas.microsoft.com/office/drawing/2014/main" id="{608F8D38-FB40-7B99-3498-81F558FE954C}"/>
                </a:ext>
              </a:extLst>
            </p:cNvPr>
            <p:cNvSpPr/>
            <p:nvPr/>
          </p:nvSpPr>
          <p:spPr>
            <a:xfrm>
              <a:off x="2151889" y="3828752"/>
              <a:ext cx="158496" cy="80129"/>
            </a:xfrm>
            <a:prstGeom prst="ellipse">
              <a:avLst/>
            </a:prstGeom>
            <a:solidFill>
              <a:srgbClr val="FEFBE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it-IT" sz="2400" dirty="0"/>
            </a:p>
          </p:txBody>
        </p:sp>
      </p:grpSp>
      <p:pic>
        <p:nvPicPr>
          <p:cNvPr id="25" name="Immagine 24" descr="Immagine che contiene mappa&#10;&#10;Descrizione generata automaticamente">
            <a:extLst>
              <a:ext uri="{FF2B5EF4-FFF2-40B4-BE49-F238E27FC236}">
                <a16:creationId xmlns:a16="http://schemas.microsoft.com/office/drawing/2014/main" id="{29802CD4-7913-A0FE-BE19-F34C690D8BC3}"/>
              </a:ext>
            </a:extLst>
          </p:cNvPr>
          <p:cNvPicPr>
            <a:picLocks noChangeAspect="1"/>
          </p:cNvPicPr>
          <p:nvPr/>
        </p:nvPicPr>
        <p:blipFill rotWithShape="1">
          <a:blip r:embed="rId6"/>
          <a:srcRect l="35841" t="33881" r="60639" b="62756"/>
          <a:stretch/>
        </p:blipFill>
        <p:spPr>
          <a:xfrm>
            <a:off x="3659672" y="3621069"/>
            <a:ext cx="238760" cy="261620"/>
          </a:xfrm>
          <a:prstGeom prst="rect">
            <a:avLst/>
          </a:prstGeom>
        </p:spPr>
      </p:pic>
      <p:sp>
        <p:nvSpPr>
          <p:cNvPr id="26" name="Segnaposto contenuto 2">
            <a:extLst>
              <a:ext uri="{FF2B5EF4-FFF2-40B4-BE49-F238E27FC236}">
                <a16:creationId xmlns:a16="http://schemas.microsoft.com/office/drawing/2014/main" id="{B2FA6655-4BC7-C566-E9A8-4670C02AD7CF}"/>
              </a:ext>
            </a:extLst>
          </p:cNvPr>
          <p:cNvSpPr txBox="1">
            <a:spLocks/>
          </p:cNvSpPr>
          <p:nvPr/>
        </p:nvSpPr>
        <p:spPr>
          <a:xfrm>
            <a:off x="7228910" y="1341758"/>
            <a:ext cx="4688065" cy="630649"/>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pPr>
            <a:r>
              <a:rPr lang="en-GB" sz="1600" dirty="0"/>
              <a:t>First</a:t>
            </a:r>
            <a:r>
              <a:rPr lang="it-IT" sz="1600" dirty="0"/>
              <a:t> line of </a:t>
            </a:r>
            <a:r>
              <a:rPr lang="it-IT" sz="1600" b="1" dirty="0"/>
              <a:t>immune defense </a:t>
            </a:r>
            <a:r>
              <a:rPr lang="en-GB" sz="1600" dirty="0"/>
              <a:t>against</a:t>
            </a:r>
            <a:r>
              <a:rPr lang="it-IT" sz="1600" dirty="0"/>
              <a:t> </a:t>
            </a:r>
            <a:r>
              <a:rPr lang="en-GB" sz="1600" dirty="0"/>
              <a:t>pathogens</a:t>
            </a:r>
            <a:r>
              <a:rPr lang="it-IT" sz="1600" dirty="0"/>
              <a:t> and </a:t>
            </a:r>
            <a:r>
              <a:rPr lang="en-GB" sz="1600" dirty="0"/>
              <a:t>stressed host cells</a:t>
            </a:r>
            <a:br>
              <a:rPr lang="it-IT" sz="1600" dirty="0"/>
            </a:br>
            <a:endParaRPr lang="it-IT" sz="1600" dirty="0"/>
          </a:p>
        </p:txBody>
      </p:sp>
      <p:sp>
        <p:nvSpPr>
          <p:cNvPr id="28" name="Segnaposto contenuto 2">
            <a:extLst>
              <a:ext uri="{FF2B5EF4-FFF2-40B4-BE49-F238E27FC236}">
                <a16:creationId xmlns:a16="http://schemas.microsoft.com/office/drawing/2014/main" id="{D4161A0C-5159-B1D8-E7AB-4F844D696D02}"/>
              </a:ext>
            </a:extLst>
          </p:cNvPr>
          <p:cNvSpPr txBox="1">
            <a:spLocks/>
          </p:cNvSpPr>
          <p:nvPr/>
        </p:nvSpPr>
        <p:spPr>
          <a:xfrm>
            <a:off x="7228910" y="3004620"/>
            <a:ext cx="4688065" cy="679016"/>
          </a:xfrm>
          <a:prstGeom prst="rect">
            <a:avLst/>
          </a:prstGeom>
        </p:spPr>
        <p:txBody>
          <a:bodyPr vert="horz" lIns="121920" tIns="60960" rIns="121920" bIns="60960" rtlCol="0">
            <a:noAutofit/>
          </a:bodyPr>
          <a:lstStyle>
            <a:lvl1pPr marL="257175" indent="-257175" algn="l" defTabSz="3429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1pPr>
            <a:lvl2pPr marL="557213" indent="-214313" algn="l" defTabSz="342900" rtl="0" eaLnBrk="1" latinLnBrk="0" hangingPunct="1">
              <a:spcBef>
                <a:spcPct val="20000"/>
              </a:spcBef>
              <a:buClr>
                <a:srgbClr val="FDBB63"/>
              </a:buClr>
              <a:buFont typeface="Wingdings" charset="2"/>
              <a:buChar char="§"/>
              <a:defRPr sz="1500" kern="1200">
                <a:solidFill>
                  <a:srgbClr val="333333"/>
                </a:solidFill>
                <a:latin typeface="Arial"/>
                <a:ea typeface="+mn-ea"/>
                <a:cs typeface="Arial"/>
              </a:defRPr>
            </a:lvl2pPr>
            <a:lvl3pPr marL="857250" indent="-171450" algn="l" defTabSz="342900" rtl="0" eaLnBrk="1" latinLnBrk="0" hangingPunct="1">
              <a:spcBef>
                <a:spcPct val="20000"/>
              </a:spcBef>
              <a:buClr>
                <a:srgbClr val="FDBB63"/>
              </a:buClr>
              <a:buFont typeface="Wingdings" charset="2"/>
              <a:buChar char="§"/>
              <a:defRPr sz="1350" kern="1200">
                <a:solidFill>
                  <a:srgbClr val="333333"/>
                </a:solidFill>
                <a:latin typeface="Arial"/>
                <a:ea typeface="+mn-ea"/>
                <a:cs typeface="Arial"/>
              </a:defRPr>
            </a:lvl3pPr>
            <a:lvl4pPr marL="1200150" indent="-171450" algn="l" defTabSz="342900" rtl="0" eaLnBrk="1" latinLnBrk="0" hangingPunct="1">
              <a:spcBef>
                <a:spcPct val="20000"/>
              </a:spcBef>
              <a:buClr>
                <a:srgbClr val="FDBB63"/>
              </a:buClr>
              <a:buFont typeface="Wingdings" charset="2"/>
              <a:buChar char="§"/>
              <a:defRPr sz="1200" kern="1200">
                <a:solidFill>
                  <a:srgbClr val="333333"/>
                </a:solidFill>
                <a:latin typeface="Arial"/>
                <a:ea typeface="+mn-ea"/>
                <a:cs typeface="Arial"/>
              </a:defRPr>
            </a:lvl4pPr>
            <a:lvl5pPr marL="1543050" indent="-171450" algn="l" defTabSz="342900" rtl="0" eaLnBrk="1" latinLnBrk="0" hangingPunct="1">
              <a:spcBef>
                <a:spcPct val="20000"/>
              </a:spcBef>
              <a:buClr>
                <a:srgbClr val="FDBB63"/>
              </a:buClr>
              <a:buFont typeface="Wingdings" charset="2"/>
              <a:buChar char="§"/>
              <a:defRPr sz="1050" kern="1200">
                <a:solidFill>
                  <a:srgbClr val="333333"/>
                </a:solidFill>
                <a:latin typeface="Arial"/>
                <a:ea typeface="+mn-ea"/>
                <a:cs typeface="Arial"/>
              </a:defRPr>
            </a:lvl5pPr>
            <a:lvl6pPr marL="1885950" indent="-171450" algn="l" defTabSz="342900" rtl="0" eaLnBrk="1" latinLnBrk="0" hangingPunct="1">
              <a:spcBef>
                <a:spcPct val="20000"/>
              </a:spcBef>
              <a:buFont typeface="Arial"/>
              <a:buChar char="•"/>
              <a:defRPr sz="135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35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35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350" kern="1200">
                <a:solidFill>
                  <a:schemeClr val="tx1"/>
                </a:solidFill>
                <a:latin typeface="+mn-lt"/>
                <a:ea typeface="+mn-ea"/>
                <a:cs typeface="+mn-cs"/>
              </a:defRPr>
            </a:lvl9pPr>
          </a:lstStyle>
          <a:p>
            <a:pPr>
              <a:buClr>
                <a:schemeClr val="tx1"/>
              </a:buClr>
              <a:buFont typeface="Arial" panose="020B0604020202020204" pitchFamily="34" charset="0"/>
              <a:buChar char="•"/>
            </a:pPr>
            <a:r>
              <a:rPr lang="en-US" sz="1600" b="1" dirty="0">
                <a:solidFill>
                  <a:schemeClr val="tx1"/>
                </a:solidFill>
                <a:latin typeface="+mn-lt"/>
              </a:rPr>
              <a:t>C3</a:t>
            </a:r>
            <a:r>
              <a:rPr lang="en-US" sz="1600" dirty="0">
                <a:solidFill>
                  <a:schemeClr val="tx1"/>
                </a:solidFill>
                <a:latin typeface="+mn-lt"/>
              </a:rPr>
              <a:t> with its products </a:t>
            </a:r>
            <a:r>
              <a:rPr lang="en-US" sz="1600" b="1" dirty="0">
                <a:solidFill>
                  <a:schemeClr val="tx1"/>
                </a:solidFill>
                <a:latin typeface="+mn-lt"/>
              </a:rPr>
              <a:t>C3a</a:t>
            </a:r>
            <a:r>
              <a:rPr lang="en-US" sz="1600" dirty="0">
                <a:solidFill>
                  <a:schemeClr val="tx1"/>
                </a:solidFill>
                <a:latin typeface="+mn-lt"/>
              </a:rPr>
              <a:t> and </a:t>
            </a:r>
            <a:r>
              <a:rPr lang="en-US" sz="1600" b="1" dirty="0">
                <a:solidFill>
                  <a:schemeClr val="tx1"/>
                </a:solidFill>
                <a:latin typeface="+mn-lt"/>
              </a:rPr>
              <a:t>C5a</a:t>
            </a:r>
            <a:r>
              <a:rPr lang="en-US" sz="1600" dirty="0">
                <a:solidFill>
                  <a:schemeClr val="tx1"/>
                </a:solidFill>
                <a:latin typeface="+mn-lt"/>
              </a:rPr>
              <a:t> are the most important factors</a:t>
            </a:r>
          </a:p>
        </p:txBody>
      </p:sp>
      <p:sp>
        <p:nvSpPr>
          <p:cNvPr id="29" name="Segnaposto contenuto 2">
            <a:extLst>
              <a:ext uri="{FF2B5EF4-FFF2-40B4-BE49-F238E27FC236}">
                <a16:creationId xmlns:a16="http://schemas.microsoft.com/office/drawing/2014/main" id="{83011906-0AF5-C799-64F5-EC84C3127762}"/>
              </a:ext>
            </a:extLst>
          </p:cNvPr>
          <p:cNvSpPr txBox="1">
            <a:spLocks/>
          </p:cNvSpPr>
          <p:nvPr/>
        </p:nvSpPr>
        <p:spPr>
          <a:xfrm>
            <a:off x="7178863" y="2059474"/>
            <a:ext cx="4688065" cy="942359"/>
          </a:xfrm>
          <a:prstGeom prst="rect">
            <a:avLst/>
          </a:prstGeom>
        </p:spPr>
        <p:txBody>
          <a:bodyPr vert="horz" lIns="121920" tIns="60960" rIns="121920" bIns="60960" rtlCol="0">
            <a:noAutofit/>
          </a:bodyPr>
          <a:lstStyle>
            <a:lvl1pPr marL="257175" indent="-257175" algn="l" defTabSz="3429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1pPr>
            <a:lvl2pPr marL="557213" indent="-214313" algn="l" defTabSz="342900" rtl="0" eaLnBrk="1" latinLnBrk="0" hangingPunct="1">
              <a:spcBef>
                <a:spcPct val="20000"/>
              </a:spcBef>
              <a:buClr>
                <a:srgbClr val="FDBB63"/>
              </a:buClr>
              <a:buFont typeface="Wingdings" charset="2"/>
              <a:buChar char="§"/>
              <a:defRPr sz="1500" kern="1200">
                <a:solidFill>
                  <a:srgbClr val="333333"/>
                </a:solidFill>
                <a:latin typeface="Arial"/>
                <a:ea typeface="+mn-ea"/>
                <a:cs typeface="Arial"/>
              </a:defRPr>
            </a:lvl2pPr>
            <a:lvl3pPr marL="857250" indent="-171450" algn="l" defTabSz="342900" rtl="0" eaLnBrk="1" latinLnBrk="0" hangingPunct="1">
              <a:spcBef>
                <a:spcPct val="20000"/>
              </a:spcBef>
              <a:buClr>
                <a:srgbClr val="FDBB63"/>
              </a:buClr>
              <a:buFont typeface="Wingdings" charset="2"/>
              <a:buChar char="§"/>
              <a:defRPr sz="1350" kern="1200">
                <a:solidFill>
                  <a:srgbClr val="333333"/>
                </a:solidFill>
                <a:latin typeface="Arial"/>
                <a:ea typeface="+mn-ea"/>
                <a:cs typeface="Arial"/>
              </a:defRPr>
            </a:lvl3pPr>
            <a:lvl4pPr marL="1200150" indent="-171450" algn="l" defTabSz="342900" rtl="0" eaLnBrk="1" latinLnBrk="0" hangingPunct="1">
              <a:spcBef>
                <a:spcPct val="20000"/>
              </a:spcBef>
              <a:buClr>
                <a:srgbClr val="FDBB63"/>
              </a:buClr>
              <a:buFont typeface="Wingdings" charset="2"/>
              <a:buChar char="§"/>
              <a:defRPr sz="1200" kern="1200">
                <a:solidFill>
                  <a:srgbClr val="333333"/>
                </a:solidFill>
                <a:latin typeface="Arial"/>
                <a:ea typeface="+mn-ea"/>
                <a:cs typeface="Arial"/>
              </a:defRPr>
            </a:lvl4pPr>
            <a:lvl5pPr marL="1543050" indent="-171450" algn="l" defTabSz="342900" rtl="0" eaLnBrk="1" latinLnBrk="0" hangingPunct="1">
              <a:spcBef>
                <a:spcPct val="20000"/>
              </a:spcBef>
              <a:buClr>
                <a:srgbClr val="FDBB63"/>
              </a:buClr>
              <a:buFont typeface="Wingdings" charset="2"/>
              <a:buChar char="§"/>
              <a:defRPr sz="1050" kern="1200">
                <a:solidFill>
                  <a:srgbClr val="333333"/>
                </a:solidFill>
                <a:latin typeface="Arial"/>
                <a:ea typeface="+mn-ea"/>
                <a:cs typeface="Arial"/>
              </a:defRPr>
            </a:lvl5pPr>
            <a:lvl6pPr marL="1885950" indent="-171450" algn="l" defTabSz="342900" rtl="0" eaLnBrk="1" latinLnBrk="0" hangingPunct="1">
              <a:spcBef>
                <a:spcPct val="20000"/>
              </a:spcBef>
              <a:buFont typeface="Arial"/>
              <a:buChar char="•"/>
              <a:defRPr sz="135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35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35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350" kern="1200">
                <a:solidFill>
                  <a:schemeClr val="tx1"/>
                </a:solidFill>
                <a:latin typeface="+mn-lt"/>
                <a:ea typeface="+mn-ea"/>
                <a:cs typeface="+mn-cs"/>
              </a:defRPr>
            </a:lvl9pPr>
          </a:lstStyle>
          <a:p>
            <a:pPr>
              <a:buClr>
                <a:schemeClr val="tx1"/>
              </a:buClr>
              <a:buFont typeface="Arial" panose="020B0604020202020204" pitchFamily="34" charset="0"/>
              <a:buChar char="•"/>
            </a:pPr>
            <a:r>
              <a:rPr lang="it-IT" sz="1600" b="1" dirty="0">
                <a:solidFill>
                  <a:schemeClr val="tx1"/>
                </a:solidFill>
                <a:latin typeface="+mn-lt"/>
              </a:rPr>
              <a:t>3 pathways </a:t>
            </a:r>
            <a:r>
              <a:rPr lang="it-IT" sz="1600" dirty="0">
                <a:solidFill>
                  <a:schemeClr val="tx1"/>
                </a:solidFill>
                <a:latin typeface="+mn-lt"/>
              </a:rPr>
              <a:t>share the step of </a:t>
            </a:r>
            <a:r>
              <a:rPr lang="en-GB" sz="1600" dirty="0">
                <a:solidFill>
                  <a:schemeClr val="tx1"/>
                </a:solidFill>
                <a:latin typeface="+mn-lt"/>
              </a:rPr>
              <a:t>activating</a:t>
            </a:r>
            <a:r>
              <a:rPr lang="it-IT" sz="1600" dirty="0">
                <a:solidFill>
                  <a:schemeClr val="tx1"/>
                </a:solidFill>
                <a:latin typeface="+mn-lt"/>
              </a:rPr>
              <a:t> C3 </a:t>
            </a:r>
            <a:r>
              <a:rPr lang="en-US" sz="1600" dirty="0">
                <a:solidFill>
                  <a:schemeClr val="tx1"/>
                </a:solidFill>
                <a:latin typeface="+mn-lt"/>
              </a:rPr>
              <a:t>but differ according to their activation mechanisms of target recognition</a:t>
            </a:r>
          </a:p>
          <a:p>
            <a:pPr>
              <a:buClr>
                <a:schemeClr val="tx1"/>
              </a:buClr>
              <a:buFont typeface="Arial" panose="020B0604020202020204" pitchFamily="34" charset="0"/>
              <a:buChar char="•"/>
            </a:pPr>
            <a:endParaRPr lang="it-IT" sz="1600" dirty="0">
              <a:solidFill>
                <a:schemeClr val="tx1"/>
              </a:solidFill>
              <a:latin typeface="+mn-lt"/>
            </a:endParaRPr>
          </a:p>
        </p:txBody>
      </p:sp>
      <p:sp>
        <p:nvSpPr>
          <p:cNvPr id="30" name="Segnaposto contenuto 2">
            <a:extLst>
              <a:ext uri="{FF2B5EF4-FFF2-40B4-BE49-F238E27FC236}">
                <a16:creationId xmlns:a16="http://schemas.microsoft.com/office/drawing/2014/main" id="{603769D0-CAD4-97FE-1893-A49DD6B2236F}"/>
              </a:ext>
            </a:extLst>
          </p:cNvPr>
          <p:cNvSpPr txBox="1">
            <a:spLocks/>
          </p:cNvSpPr>
          <p:nvPr/>
        </p:nvSpPr>
        <p:spPr>
          <a:xfrm>
            <a:off x="7226122" y="3766537"/>
            <a:ext cx="4688065" cy="1225832"/>
          </a:xfrm>
          <a:prstGeom prst="rect">
            <a:avLst/>
          </a:prstGeom>
        </p:spPr>
        <p:txBody>
          <a:bodyPr vert="horz" lIns="121920" tIns="60960" rIns="121920" bIns="60960" rtlCol="0">
            <a:noAutofit/>
          </a:bodyPr>
          <a:lstStyle>
            <a:lvl1pPr marL="257175" indent="-257175" algn="l" defTabSz="3429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1pPr>
            <a:lvl2pPr marL="557213" indent="-214313" algn="l" defTabSz="342900" rtl="0" eaLnBrk="1" latinLnBrk="0" hangingPunct="1">
              <a:spcBef>
                <a:spcPct val="20000"/>
              </a:spcBef>
              <a:buClr>
                <a:srgbClr val="FDBB63"/>
              </a:buClr>
              <a:buFont typeface="Wingdings" charset="2"/>
              <a:buChar char="§"/>
              <a:defRPr sz="1500" kern="1200">
                <a:solidFill>
                  <a:srgbClr val="333333"/>
                </a:solidFill>
                <a:latin typeface="Arial"/>
                <a:ea typeface="+mn-ea"/>
                <a:cs typeface="Arial"/>
              </a:defRPr>
            </a:lvl2pPr>
            <a:lvl3pPr marL="857250" indent="-171450" algn="l" defTabSz="342900" rtl="0" eaLnBrk="1" latinLnBrk="0" hangingPunct="1">
              <a:spcBef>
                <a:spcPct val="20000"/>
              </a:spcBef>
              <a:buClr>
                <a:srgbClr val="FDBB63"/>
              </a:buClr>
              <a:buFont typeface="Wingdings" charset="2"/>
              <a:buChar char="§"/>
              <a:defRPr sz="1350" kern="1200">
                <a:solidFill>
                  <a:srgbClr val="333333"/>
                </a:solidFill>
                <a:latin typeface="Arial"/>
                <a:ea typeface="+mn-ea"/>
                <a:cs typeface="Arial"/>
              </a:defRPr>
            </a:lvl3pPr>
            <a:lvl4pPr marL="1200150" indent="-171450" algn="l" defTabSz="342900" rtl="0" eaLnBrk="1" latinLnBrk="0" hangingPunct="1">
              <a:spcBef>
                <a:spcPct val="20000"/>
              </a:spcBef>
              <a:buClr>
                <a:srgbClr val="FDBB63"/>
              </a:buClr>
              <a:buFont typeface="Wingdings" charset="2"/>
              <a:buChar char="§"/>
              <a:defRPr sz="1200" kern="1200">
                <a:solidFill>
                  <a:srgbClr val="333333"/>
                </a:solidFill>
                <a:latin typeface="Arial"/>
                <a:ea typeface="+mn-ea"/>
                <a:cs typeface="Arial"/>
              </a:defRPr>
            </a:lvl4pPr>
            <a:lvl5pPr marL="1543050" indent="-171450" algn="l" defTabSz="342900" rtl="0" eaLnBrk="1" latinLnBrk="0" hangingPunct="1">
              <a:spcBef>
                <a:spcPct val="20000"/>
              </a:spcBef>
              <a:buClr>
                <a:srgbClr val="FDBB63"/>
              </a:buClr>
              <a:buFont typeface="Wingdings" charset="2"/>
              <a:buChar char="§"/>
              <a:defRPr sz="1050" kern="1200">
                <a:solidFill>
                  <a:srgbClr val="333333"/>
                </a:solidFill>
                <a:latin typeface="Arial"/>
                <a:ea typeface="+mn-ea"/>
                <a:cs typeface="Arial"/>
              </a:defRPr>
            </a:lvl5pPr>
            <a:lvl6pPr marL="1885950" indent="-171450" algn="l" defTabSz="342900" rtl="0" eaLnBrk="1" latinLnBrk="0" hangingPunct="1">
              <a:spcBef>
                <a:spcPct val="20000"/>
              </a:spcBef>
              <a:buFont typeface="Arial"/>
              <a:buChar char="•"/>
              <a:defRPr sz="135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35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35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350" kern="1200">
                <a:solidFill>
                  <a:schemeClr val="tx1"/>
                </a:solidFill>
                <a:latin typeface="+mn-lt"/>
                <a:ea typeface="+mn-ea"/>
                <a:cs typeface="+mn-cs"/>
              </a:defRPr>
            </a:lvl9pPr>
          </a:lstStyle>
          <a:p>
            <a:pPr>
              <a:buClr>
                <a:schemeClr val="tx1"/>
              </a:buClr>
              <a:buFont typeface="Arial" panose="020B0604020202020204" pitchFamily="34" charset="0"/>
              <a:buChar char="•"/>
            </a:pPr>
            <a:r>
              <a:rPr lang="en-US" sz="1600" b="1" dirty="0">
                <a:solidFill>
                  <a:schemeClr val="tx1"/>
                </a:solidFill>
                <a:latin typeface="+mn-lt"/>
              </a:rPr>
              <a:t>Regulation</a:t>
            </a:r>
            <a:r>
              <a:rPr lang="en-US" sz="1600" dirty="0">
                <a:solidFill>
                  <a:schemeClr val="tx1"/>
                </a:solidFill>
                <a:latin typeface="+mn-lt"/>
              </a:rPr>
              <a:t> of complement activation, is important for the homeostasis of the organism </a:t>
            </a:r>
            <a:endParaRPr lang="it-IT" sz="1600" dirty="0">
              <a:solidFill>
                <a:schemeClr val="tx1"/>
              </a:solidFill>
              <a:latin typeface="+mn-lt"/>
            </a:endParaRPr>
          </a:p>
        </p:txBody>
      </p:sp>
      <p:sp>
        <p:nvSpPr>
          <p:cNvPr id="31" name="Ovale 30">
            <a:extLst>
              <a:ext uri="{FF2B5EF4-FFF2-40B4-BE49-F238E27FC236}">
                <a16:creationId xmlns:a16="http://schemas.microsoft.com/office/drawing/2014/main" id="{8F3A40F5-18DA-E693-DF12-4C834FBCA154}"/>
              </a:ext>
            </a:extLst>
          </p:cNvPr>
          <p:cNvSpPr/>
          <p:nvPr/>
        </p:nvSpPr>
        <p:spPr>
          <a:xfrm>
            <a:off x="3608242" y="3588411"/>
            <a:ext cx="349372" cy="349243"/>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it-IT" sz="2400"/>
          </a:p>
        </p:txBody>
      </p:sp>
      <p:sp>
        <p:nvSpPr>
          <p:cNvPr id="32" name="Ovale 31">
            <a:extLst>
              <a:ext uri="{FF2B5EF4-FFF2-40B4-BE49-F238E27FC236}">
                <a16:creationId xmlns:a16="http://schemas.microsoft.com/office/drawing/2014/main" id="{8B1A0F4F-0390-EFC9-2D2E-E9778C65C6FE}"/>
              </a:ext>
            </a:extLst>
          </p:cNvPr>
          <p:cNvSpPr/>
          <p:nvPr/>
        </p:nvSpPr>
        <p:spPr>
          <a:xfrm>
            <a:off x="3580030" y="4098301"/>
            <a:ext cx="349372" cy="365625"/>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it-IT" sz="2400"/>
          </a:p>
        </p:txBody>
      </p:sp>
      <p:sp>
        <p:nvSpPr>
          <p:cNvPr id="33" name="Ovale 32">
            <a:extLst>
              <a:ext uri="{FF2B5EF4-FFF2-40B4-BE49-F238E27FC236}">
                <a16:creationId xmlns:a16="http://schemas.microsoft.com/office/drawing/2014/main" id="{3B2A73FC-8DC7-DEAA-F6C5-9F7AF78ADDAF}"/>
              </a:ext>
            </a:extLst>
          </p:cNvPr>
          <p:cNvSpPr/>
          <p:nvPr/>
        </p:nvSpPr>
        <p:spPr>
          <a:xfrm>
            <a:off x="4943859" y="5106601"/>
            <a:ext cx="349372" cy="365625"/>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it-IT" sz="2400"/>
          </a:p>
        </p:txBody>
      </p:sp>
      <p:sp>
        <p:nvSpPr>
          <p:cNvPr id="34" name="Rettangolo 33">
            <a:extLst>
              <a:ext uri="{FF2B5EF4-FFF2-40B4-BE49-F238E27FC236}">
                <a16:creationId xmlns:a16="http://schemas.microsoft.com/office/drawing/2014/main" id="{94283AE4-9616-9B10-3AC2-7192D55D4005}"/>
              </a:ext>
            </a:extLst>
          </p:cNvPr>
          <p:cNvSpPr/>
          <p:nvPr/>
        </p:nvSpPr>
        <p:spPr>
          <a:xfrm>
            <a:off x="6768927" y="4403144"/>
            <a:ext cx="729117" cy="7034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it-IT" sz="2400" dirty="0"/>
          </a:p>
        </p:txBody>
      </p:sp>
      <p:sp>
        <p:nvSpPr>
          <p:cNvPr id="35" name="CasellaDiTesto 34">
            <a:extLst>
              <a:ext uri="{FF2B5EF4-FFF2-40B4-BE49-F238E27FC236}">
                <a16:creationId xmlns:a16="http://schemas.microsoft.com/office/drawing/2014/main" id="{D2C54221-63BB-318C-8AA4-53D2C39ECCDE}"/>
              </a:ext>
            </a:extLst>
          </p:cNvPr>
          <p:cNvSpPr txBox="1"/>
          <p:nvPr/>
        </p:nvSpPr>
        <p:spPr>
          <a:xfrm>
            <a:off x="1101868" y="3124442"/>
            <a:ext cx="992565" cy="307777"/>
          </a:xfrm>
          <a:prstGeom prst="rect">
            <a:avLst/>
          </a:prstGeom>
          <a:solidFill>
            <a:srgbClr val="BFD3ED"/>
          </a:solidFill>
        </p:spPr>
        <p:txBody>
          <a:bodyPr vert="horz" wrap="square" lIns="121920" tIns="60960" rIns="121920" bIns="60960" rtlCol="0" anchor="t">
            <a:spAutoFit/>
          </a:bodyPr>
          <a:lstStyle/>
          <a:p>
            <a:pPr algn="l"/>
            <a:r>
              <a:rPr lang="en-GB" sz="1200" dirty="0"/>
              <a:t>Regulation</a:t>
            </a:r>
          </a:p>
        </p:txBody>
      </p:sp>
      <p:sp>
        <p:nvSpPr>
          <p:cNvPr id="36" name="CasellaDiTesto 35">
            <a:extLst>
              <a:ext uri="{FF2B5EF4-FFF2-40B4-BE49-F238E27FC236}">
                <a16:creationId xmlns:a16="http://schemas.microsoft.com/office/drawing/2014/main" id="{EFE97D05-80D6-F03F-17F2-C644EBCFBCF3}"/>
              </a:ext>
            </a:extLst>
          </p:cNvPr>
          <p:cNvSpPr txBox="1"/>
          <p:nvPr/>
        </p:nvSpPr>
        <p:spPr>
          <a:xfrm>
            <a:off x="5362941" y="3112104"/>
            <a:ext cx="1001392" cy="307777"/>
          </a:xfrm>
          <a:prstGeom prst="rect">
            <a:avLst/>
          </a:prstGeom>
          <a:solidFill>
            <a:srgbClr val="BFD3ED"/>
          </a:solidFill>
        </p:spPr>
        <p:txBody>
          <a:bodyPr vert="horz" wrap="square" lIns="121920" tIns="60960" rIns="121920" bIns="60960" rtlCol="0" anchor="t">
            <a:spAutoFit/>
          </a:bodyPr>
          <a:lstStyle/>
          <a:p>
            <a:pPr algn="l"/>
            <a:r>
              <a:rPr lang="en-GB" sz="1200" dirty="0"/>
              <a:t>Regulation</a:t>
            </a:r>
          </a:p>
        </p:txBody>
      </p:sp>
      <p:cxnSp>
        <p:nvCxnSpPr>
          <p:cNvPr id="37" name="Connettore diritto 36">
            <a:extLst>
              <a:ext uri="{FF2B5EF4-FFF2-40B4-BE49-F238E27FC236}">
                <a16:creationId xmlns:a16="http://schemas.microsoft.com/office/drawing/2014/main" id="{E3FFEBE3-CA40-E23C-ED3D-3F043F1DB21A}"/>
              </a:ext>
            </a:extLst>
          </p:cNvPr>
          <p:cNvCxnSpPr/>
          <p:nvPr/>
        </p:nvCxnSpPr>
        <p:spPr>
          <a:xfrm>
            <a:off x="6768927" y="4687549"/>
            <a:ext cx="416791" cy="0"/>
          </a:xfrm>
          <a:prstGeom prst="line">
            <a:avLst/>
          </a:prstGeom>
          <a:ln w="952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8" name="Connettore diritto 37">
            <a:extLst>
              <a:ext uri="{FF2B5EF4-FFF2-40B4-BE49-F238E27FC236}">
                <a16:creationId xmlns:a16="http://schemas.microsoft.com/office/drawing/2014/main" id="{AE55A44D-A9A6-46D8-F39B-A2B82DCF7EE7}"/>
              </a:ext>
            </a:extLst>
          </p:cNvPr>
          <p:cNvCxnSpPr>
            <a:cxnSpLocks/>
          </p:cNvCxnSpPr>
          <p:nvPr/>
        </p:nvCxnSpPr>
        <p:spPr>
          <a:xfrm>
            <a:off x="7185717" y="4680776"/>
            <a:ext cx="0" cy="415664"/>
          </a:xfrm>
          <a:prstGeom prst="line">
            <a:avLst/>
          </a:prstGeom>
          <a:ln w="952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39" name="CasellaDiTesto 38">
            <a:extLst>
              <a:ext uri="{FF2B5EF4-FFF2-40B4-BE49-F238E27FC236}">
                <a16:creationId xmlns:a16="http://schemas.microsoft.com/office/drawing/2014/main" id="{18193351-EDA1-F895-8A52-335BA64865AB}"/>
              </a:ext>
            </a:extLst>
          </p:cNvPr>
          <p:cNvSpPr txBox="1"/>
          <p:nvPr/>
        </p:nvSpPr>
        <p:spPr>
          <a:xfrm>
            <a:off x="8459600" y="6154067"/>
            <a:ext cx="2849104" cy="256545"/>
          </a:xfrm>
          <a:prstGeom prst="rect">
            <a:avLst/>
          </a:prstGeom>
          <a:noFill/>
        </p:spPr>
        <p:txBody>
          <a:bodyPr wrap="square">
            <a:spAutoFit/>
          </a:bodyPr>
          <a:lstStyle/>
          <a:p>
            <a:r>
              <a:rPr lang="it-IT" sz="1067" i="1" dirty="0"/>
              <a:t>Andrade F et al., </a:t>
            </a:r>
            <a:r>
              <a:rPr lang="it-IT" sz="1067" dirty="0"/>
              <a:t>(2017)</a:t>
            </a:r>
          </a:p>
        </p:txBody>
      </p:sp>
      <p:sp>
        <p:nvSpPr>
          <p:cNvPr id="40" name="Segnaposto piè di pagina 39">
            <a:extLst>
              <a:ext uri="{FF2B5EF4-FFF2-40B4-BE49-F238E27FC236}">
                <a16:creationId xmlns:a16="http://schemas.microsoft.com/office/drawing/2014/main" id="{3CCF0D77-1B53-3B00-3BAC-0312A63633B5}"/>
              </a:ext>
            </a:extLst>
          </p:cNvPr>
          <p:cNvSpPr txBox="1">
            <a:spLocks noGrp="1"/>
          </p:cNvSpPr>
          <p:nvPr>
            <p:ph type="ftr" sz="quarter" idx="11"/>
          </p:nvPr>
        </p:nvSpPr>
        <p:spPr>
          <a:xfrm>
            <a:off x="4038600" y="6356350"/>
            <a:ext cx="4114800" cy="307777"/>
          </a:xfrm>
          <a:prstGeom prst="rect">
            <a:avLst/>
          </a:prstGeom>
          <a:noFill/>
        </p:spPr>
        <p:txBody>
          <a:bodyPr wrap="square">
            <a:spAutoFit/>
          </a:bodyPr>
          <a:lstStyle/>
          <a:p>
            <a:pPr algn="ctr"/>
            <a:r>
              <a:rPr lang="it-IT" sz="1400" dirty="0">
                <a:solidFill>
                  <a:srgbClr val="002E6C"/>
                </a:solidFill>
              </a:rPr>
              <a:t>INSIGHT workshop 18</a:t>
            </a:r>
            <a:r>
              <a:rPr lang="it-IT" sz="1400" baseline="30000" dirty="0">
                <a:solidFill>
                  <a:srgbClr val="002E6C"/>
                </a:solidFill>
              </a:rPr>
              <a:t>th</a:t>
            </a:r>
            <a:r>
              <a:rPr lang="it-IT" sz="1400" dirty="0">
                <a:solidFill>
                  <a:srgbClr val="002E6C"/>
                </a:solidFill>
              </a:rPr>
              <a:t> -20</a:t>
            </a:r>
            <a:r>
              <a:rPr lang="it-IT" sz="1400" baseline="30000" dirty="0">
                <a:solidFill>
                  <a:srgbClr val="002E6C"/>
                </a:solidFill>
              </a:rPr>
              <a:t>th</a:t>
            </a:r>
            <a:r>
              <a:rPr lang="it-IT" sz="1400" dirty="0">
                <a:solidFill>
                  <a:srgbClr val="002E6C"/>
                </a:solidFill>
              </a:rPr>
              <a:t> </a:t>
            </a:r>
            <a:r>
              <a:rPr lang="it-IT" sz="1400" dirty="0" err="1">
                <a:solidFill>
                  <a:srgbClr val="002E6C"/>
                </a:solidFill>
              </a:rPr>
              <a:t>October</a:t>
            </a:r>
            <a:r>
              <a:rPr lang="it-IT" sz="1400" dirty="0">
                <a:solidFill>
                  <a:srgbClr val="002E6C"/>
                </a:solidFill>
              </a:rPr>
              <a:t> – Gaia Volpi</a:t>
            </a:r>
          </a:p>
        </p:txBody>
      </p:sp>
      <p:sp>
        <p:nvSpPr>
          <p:cNvPr id="3" name="Titolo 1">
            <a:extLst>
              <a:ext uri="{FF2B5EF4-FFF2-40B4-BE49-F238E27FC236}">
                <a16:creationId xmlns:a16="http://schemas.microsoft.com/office/drawing/2014/main" id="{9D0338B5-D18B-E3A5-5366-D57A6293B81F}"/>
              </a:ext>
            </a:extLst>
          </p:cNvPr>
          <p:cNvSpPr txBox="1">
            <a:spLocks/>
          </p:cNvSpPr>
          <p:nvPr/>
        </p:nvSpPr>
        <p:spPr>
          <a:xfrm>
            <a:off x="896011" y="177348"/>
            <a:ext cx="9172996" cy="511422"/>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600" b="1" cap="all" spc="-55" dirty="0" err="1">
                <a:solidFill>
                  <a:srgbClr val="000066"/>
                </a:solidFill>
                <a:latin typeface="Calibri"/>
                <a:cs typeface="Calibri"/>
              </a:rPr>
              <a:t>Complement</a:t>
            </a:r>
            <a:r>
              <a:rPr lang="it-IT" sz="3600" b="1" cap="all" spc="-55" dirty="0">
                <a:solidFill>
                  <a:srgbClr val="000066"/>
                </a:solidFill>
                <a:latin typeface="Calibri"/>
                <a:cs typeface="Calibri"/>
              </a:rPr>
              <a:t> system</a:t>
            </a:r>
            <a:endParaRPr lang="it-IT" altLang="it-IT" sz="3600" b="1" cap="all" spc="-55" dirty="0">
              <a:solidFill>
                <a:srgbClr val="000066"/>
              </a:solidFill>
              <a:latin typeface="Calibri"/>
              <a:cs typeface="Calibri"/>
            </a:endParaRPr>
          </a:p>
        </p:txBody>
      </p:sp>
      <p:sp>
        <p:nvSpPr>
          <p:cNvPr id="41" name="object 9">
            <a:extLst>
              <a:ext uri="{FF2B5EF4-FFF2-40B4-BE49-F238E27FC236}">
                <a16:creationId xmlns:a16="http://schemas.microsoft.com/office/drawing/2014/main" id="{07C34564-1CF9-C434-0BF5-29A503FEB620}"/>
              </a:ext>
            </a:extLst>
          </p:cNvPr>
          <p:cNvSpPr/>
          <p:nvPr/>
        </p:nvSpPr>
        <p:spPr>
          <a:xfrm>
            <a:off x="918711" y="707441"/>
            <a:ext cx="8868227" cy="45719"/>
          </a:xfrm>
          <a:custGeom>
            <a:avLst/>
            <a:gdLst/>
            <a:ahLst/>
            <a:cxnLst/>
            <a:rect l="l" t="t" r="r" b="b"/>
            <a:pathLst>
              <a:path w="7560945">
                <a:moveTo>
                  <a:pt x="0" y="0"/>
                </a:moveTo>
                <a:lnTo>
                  <a:pt x="7560894" y="0"/>
                </a:lnTo>
              </a:path>
            </a:pathLst>
          </a:custGeom>
          <a:ln w="57150">
            <a:solidFill>
              <a:srgbClr val="497DBA"/>
            </a:solidFill>
          </a:ln>
        </p:spPr>
        <p:txBody>
          <a:bodyPr wrap="square" lIns="0" tIns="0" rIns="0" bIns="0" rtlCol="0"/>
          <a:lstStyle/>
          <a:p>
            <a:pPr algn="ctr"/>
            <a:endParaRPr dirty="0"/>
          </a:p>
        </p:txBody>
      </p:sp>
      <p:grpSp>
        <p:nvGrpSpPr>
          <p:cNvPr id="15" name="Gruppo 14">
            <a:extLst>
              <a:ext uri="{FF2B5EF4-FFF2-40B4-BE49-F238E27FC236}">
                <a16:creationId xmlns:a16="http://schemas.microsoft.com/office/drawing/2014/main" id="{C9819E3E-8B76-57B8-2192-3BE462E3217C}"/>
              </a:ext>
            </a:extLst>
          </p:cNvPr>
          <p:cNvGrpSpPr/>
          <p:nvPr/>
        </p:nvGrpSpPr>
        <p:grpSpPr>
          <a:xfrm>
            <a:off x="-11346" y="-72025"/>
            <a:ext cx="902435" cy="6925312"/>
            <a:chOff x="0" y="-189230"/>
            <a:chExt cx="902435" cy="6925312"/>
          </a:xfrm>
        </p:grpSpPr>
        <p:sp>
          <p:nvSpPr>
            <p:cNvPr id="42" name="Rettangolo 41">
              <a:extLst>
                <a:ext uri="{FF2B5EF4-FFF2-40B4-BE49-F238E27FC236}">
                  <a16:creationId xmlns:a16="http://schemas.microsoft.com/office/drawing/2014/main" id="{9BC54826-1950-B5C4-DEC8-5A2D326B6271}"/>
                </a:ext>
              </a:extLst>
            </p:cNvPr>
            <p:cNvSpPr/>
            <p:nvPr/>
          </p:nvSpPr>
          <p:spPr>
            <a:xfrm>
              <a:off x="0" y="-121920"/>
              <a:ext cx="678398" cy="685800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3" name="Immagine 42">
              <a:extLst>
                <a:ext uri="{FF2B5EF4-FFF2-40B4-BE49-F238E27FC236}">
                  <a16:creationId xmlns:a16="http://schemas.microsoft.com/office/drawing/2014/main" id="{02065FD1-AD4A-CAED-DA9D-725363F2E8E6}"/>
                </a:ext>
              </a:extLst>
            </p:cNvPr>
            <p:cNvPicPr>
              <a:picLocks noChangeAspect="1"/>
            </p:cNvPicPr>
            <p:nvPr/>
          </p:nvPicPr>
          <p:blipFill rotWithShape="1">
            <a:blip r:embed="rId7">
              <a:alphaModFix amt="50000"/>
            </a:blip>
            <a:srcRect l="32409" r="-181" b="962"/>
            <a:stretch/>
          </p:blipFill>
          <p:spPr>
            <a:xfrm rot="16200000">
              <a:off x="-2945190" y="2821146"/>
              <a:ext cx="6858001" cy="837249"/>
            </a:xfrm>
            <a:prstGeom prst="rect">
              <a:avLst/>
            </a:prstGeom>
          </p:spPr>
        </p:pic>
      </p:grpSp>
      <p:sp>
        <p:nvSpPr>
          <p:cNvPr id="44" name="CasellaDiTesto 43">
            <a:extLst>
              <a:ext uri="{FF2B5EF4-FFF2-40B4-BE49-F238E27FC236}">
                <a16:creationId xmlns:a16="http://schemas.microsoft.com/office/drawing/2014/main" id="{74DFE7AD-2271-1A96-DB18-B260680B8FF0}"/>
              </a:ext>
            </a:extLst>
          </p:cNvPr>
          <p:cNvSpPr txBox="1"/>
          <p:nvPr/>
        </p:nvSpPr>
        <p:spPr>
          <a:xfrm>
            <a:off x="896011" y="5750579"/>
            <a:ext cx="6099242" cy="261610"/>
          </a:xfrm>
          <a:prstGeom prst="rect">
            <a:avLst/>
          </a:prstGeom>
          <a:noFill/>
        </p:spPr>
        <p:txBody>
          <a:bodyPr wrap="square">
            <a:spAutoFit/>
          </a:bodyPr>
          <a:lstStyle/>
          <a:p>
            <a:r>
              <a:rPr lang="it-IT" sz="1100" b="0" i="0" dirty="0" err="1">
                <a:solidFill>
                  <a:srgbClr val="212121"/>
                </a:solidFill>
                <a:effectLst/>
              </a:rPr>
              <a:t>Roumenina</a:t>
            </a:r>
            <a:r>
              <a:rPr lang="it-IT" sz="1100" b="0" i="0" dirty="0">
                <a:solidFill>
                  <a:srgbClr val="212121"/>
                </a:solidFill>
                <a:effectLst/>
              </a:rPr>
              <a:t>, </a:t>
            </a:r>
            <a:r>
              <a:rPr lang="it-IT" sz="1100" b="0" i="0" dirty="0" err="1">
                <a:solidFill>
                  <a:srgbClr val="212121"/>
                </a:solidFill>
                <a:effectLst/>
              </a:rPr>
              <a:t>Lubka</a:t>
            </a:r>
            <a:r>
              <a:rPr lang="it-IT" sz="1100" b="0" i="0" dirty="0">
                <a:solidFill>
                  <a:srgbClr val="212121"/>
                </a:solidFill>
                <a:effectLst/>
              </a:rPr>
              <a:t> T et al., </a:t>
            </a:r>
            <a:r>
              <a:rPr lang="it-IT" sz="1100" b="0" i="1" dirty="0">
                <a:solidFill>
                  <a:srgbClr val="212121"/>
                </a:solidFill>
                <a:effectLst/>
              </a:rPr>
              <a:t>Nature reviews. Cancer</a:t>
            </a:r>
            <a:r>
              <a:rPr lang="it-IT" sz="1100" b="0" i="0" dirty="0">
                <a:solidFill>
                  <a:srgbClr val="212121"/>
                </a:solidFill>
                <a:effectLst/>
              </a:rPr>
              <a:t> vol. 19,12 (2019)</a:t>
            </a:r>
            <a:endParaRPr lang="it-IT" sz="1100" dirty="0"/>
          </a:p>
        </p:txBody>
      </p:sp>
    </p:spTree>
    <p:custDataLst>
      <p:tags r:id="rId1"/>
    </p:custDataLst>
    <p:extLst>
      <p:ext uri="{BB962C8B-B14F-4D97-AF65-F5344CB8AC3E}">
        <p14:creationId xmlns:p14="http://schemas.microsoft.com/office/powerpoint/2010/main" val="2310998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6" grpId="0" build="p"/>
      <p:bldP spid="28" grpId="0"/>
      <p:bldP spid="29" grpId="0"/>
      <p:bldP spid="30" grpId="0"/>
      <p:bldP spid="31" grpId="0" animBg="1"/>
      <p:bldP spid="32" grpId="0" animBg="1"/>
      <p:bldP spid="33" grpId="0" animBg="1"/>
      <p:bldP spid="35" grpId="0" animBg="1"/>
      <p:bldP spid="36" grpId="0" animBg="1"/>
      <p:bldP spid="3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C5C92DD0-2E0D-C841-2C6B-B8B044ED2185}"/>
              </a:ext>
            </a:extLst>
          </p:cNvPr>
          <p:cNvSpPr>
            <a:spLocks noGrp="1"/>
          </p:cNvSpPr>
          <p:nvPr>
            <p:ph type="sldNum" sz="quarter" idx="12"/>
          </p:nvPr>
        </p:nvSpPr>
        <p:spPr/>
        <p:txBody>
          <a:bodyPr/>
          <a:lstStyle/>
          <a:p>
            <a:r>
              <a:rPr lang="it-IT" sz="1400" dirty="0"/>
              <a:t>Pag. </a:t>
            </a:r>
            <a:fld id="{D2B91252-54D1-FE45-A607-C2B73D764620}" type="slidenum">
              <a:rPr lang="it-IT" sz="1400" smtClean="0"/>
              <a:pPr/>
              <a:t>14</a:t>
            </a:fld>
            <a:endParaRPr lang="it-IT" sz="1400" dirty="0"/>
          </a:p>
        </p:txBody>
      </p:sp>
      <p:pic>
        <p:nvPicPr>
          <p:cNvPr id="5" name="Immagine 4" descr="Immagine che contiene viola, violetto, schermata, Policromia&#10;&#10;Descrizione generata automaticamente">
            <a:extLst>
              <a:ext uri="{FF2B5EF4-FFF2-40B4-BE49-F238E27FC236}">
                <a16:creationId xmlns:a16="http://schemas.microsoft.com/office/drawing/2014/main" id="{E6D035E5-CE4E-4BEC-6749-B1880E8427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4885" y="1364195"/>
            <a:ext cx="2146160" cy="2146160"/>
          </a:xfrm>
          <a:prstGeom prst="rect">
            <a:avLst/>
          </a:prstGeom>
        </p:spPr>
      </p:pic>
      <p:pic>
        <p:nvPicPr>
          <p:cNvPr id="6" name="Immagine 5" descr="Immagine che contiene Blu intenso, invertebrato, Blu elettrico, blu&#10;&#10;Descrizione generata automaticamente">
            <a:extLst>
              <a:ext uri="{FF2B5EF4-FFF2-40B4-BE49-F238E27FC236}">
                <a16:creationId xmlns:a16="http://schemas.microsoft.com/office/drawing/2014/main" id="{66E23704-7BE5-2378-A427-44297F74AA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326" y="1361356"/>
            <a:ext cx="2146160" cy="2146160"/>
          </a:xfrm>
          <a:prstGeom prst="rect">
            <a:avLst/>
          </a:prstGeom>
        </p:spPr>
      </p:pic>
      <p:pic>
        <p:nvPicPr>
          <p:cNvPr id="7" name="Immagine 6" descr="Immagine che contiene verde, schermata&#10;&#10;Descrizione generata automaticamente">
            <a:extLst>
              <a:ext uri="{FF2B5EF4-FFF2-40B4-BE49-F238E27FC236}">
                <a16:creationId xmlns:a16="http://schemas.microsoft.com/office/drawing/2014/main" id="{75FE5FFD-9DF6-92B9-7817-AA5F6051A4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5294" y="1364195"/>
            <a:ext cx="2146160" cy="2146160"/>
          </a:xfrm>
          <a:prstGeom prst="rect">
            <a:avLst/>
          </a:prstGeom>
        </p:spPr>
      </p:pic>
      <p:pic>
        <p:nvPicPr>
          <p:cNvPr id="8" name="Immagine 7" descr="Immagine che contiene schermata, Bordeaux, rosso, arte&#10;&#10;Descrizione generata automaticamente">
            <a:extLst>
              <a:ext uri="{FF2B5EF4-FFF2-40B4-BE49-F238E27FC236}">
                <a16:creationId xmlns:a16="http://schemas.microsoft.com/office/drawing/2014/main" id="{0336C7CD-21DF-76CD-E14B-94C8B6356E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6917" y="1361356"/>
            <a:ext cx="2146160" cy="2146160"/>
          </a:xfrm>
          <a:prstGeom prst="rect">
            <a:avLst/>
          </a:prstGeom>
        </p:spPr>
      </p:pic>
      <p:pic>
        <p:nvPicPr>
          <p:cNvPr id="10" name="Immagine 9" descr="Immagine che contiene Blu intenso, Blu elettrico, blu, Blu cobalto&#10;&#10;Descrizione generata automaticamente">
            <a:extLst>
              <a:ext uri="{FF2B5EF4-FFF2-40B4-BE49-F238E27FC236}">
                <a16:creationId xmlns:a16="http://schemas.microsoft.com/office/drawing/2014/main" id="{7E9B3FF3-475E-BF16-78D3-E450D7EF54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7326" y="3915647"/>
            <a:ext cx="2146160" cy="2146160"/>
          </a:xfrm>
          <a:prstGeom prst="rect">
            <a:avLst/>
          </a:prstGeom>
        </p:spPr>
      </p:pic>
      <p:pic>
        <p:nvPicPr>
          <p:cNvPr id="11" name="Immagine 10" descr="Immagine che contiene verde&#10;&#10;Descrizione generata automaticamente">
            <a:extLst>
              <a:ext uri="{FF2B5EF4-FFF2-40B4-BE49-F238E27FC236}">
                <a16:creationId xmlns:a16="http://schemas.microsoft.com/office/drawing/2014/main" id="{79DB16A1-C042-AB33-6933-E348710FCC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28881" y="3897009"/>
            <a:ext cx="2146160" cy="2146160"/>
          </a:xfrm>
          <a:prstGeom prst="rect">
            <a:avLst/>
          </a:prstGeom>
        </p:spPr>
      </p:pic>
      <p:pic>
        <p:nvPicPr>
          <p:cNvPr id="12" name="Immagine 11" descr="Immagine che contiene rosso, Bordeaux, arte&#10;&#10;Descrizione generata automaticamente">
            <a:extLst>
              <a:ext uri="{FF2B5EF4-FFF2-40B4-BE49-F238E27FC236}">
                <a16:creationId xmlns:a16="http://schemas.microsoft.com/office/drawing/2014/main" id="{2F5B3BDE-987F-B957-46FD-EE503B54AC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00436" y="3897009"/>
            <a:ext cx="2146160" cy="2146160"/>
          </a:xfrm>
          <a:prstGeom prst="rect">
            <a:avLst/>
          </a:prstGeom>
        </p:spPr>
      </p:pic>
      <p:pic>
        <p:nvPicPr>
          <p:cNvPr id="13" name="Immagine 12" descr="Immagine che contiene Policromia, arte&#10;&#10;Descrizione generata automaticamente">
            <a:extLst>
              <a:ext uri="{FF2B5EF4-FFF2-40B4-BE49-F238E27FC236}">
                <a16:creationId xmlns:a16="http://schemas.microsoft.com/office/drawing/2014/main" id="{945E0B66-A07B-47C8-2FD8-FD5C44AF790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71991" y="3897009"/>
            <a:ext cx="2146160" cy="2146160"/>
          </a:xfrm>
          <a:prstGeom prst="rect">
            <a:avLst/>
          </a:prstGeom>
        </p:spPr>
      </p:pic>
      <p:sp>
        <p:nvSpPr>
          <p:cNvPr id="15" name="CasellaDiTesto 14">
            <a:extLst>
              <a:ext uri="{FF2B5EF4-FFF2-40B4-BE49-F238E27FC236}">
                <a16:creationId xmlns:a16="http://schemas.microsoft.com/office/drawing/2014/main" id="{E9D0648E-70D7-CB27-0F45-68619523E535}"/>
              </a:ext>
            </a:extLst>
          </p:cNvPr>
          <p:cNvSpPr txBox="1"/>
          <p:nvPr/>
        </p:nvSpPr>
        <p:spPr>
          <a:xfrm>
            <a:off x="10284151" y="1664740"/>
            <a:ext cx="2034312" cy="3323987"/>
          </a:xfrm>
          <a:prstGeom prst="rect">
            <a:avLst/>
          </a:prstGeom>
        </p:spPr>
        <p:txBody>
          <a:bodyPr vert="horz" wrap="square" lIns="91440" tIns="45720" rIns="91440" bIns="45720" rtlCol="0" anchor="t">
            <a:spAutoFit/>
          </a:bodyPr>
          <a:lstStyle/>
          <a:p>
            <a:pPr algn="l"/>
            <a:r>
              <a:rPr lang="it-IT" sz="1400" b="1" dirty="0" err="1"/>
              <a:t>Condition</a:t>
            </a:r>
            <a:r>
              <a:rPr lang="it-IT" sz="1400" dirty="0"/>
              <a:t>: </a:t>
            </a:r>
            <a:br>
              <a:rPr lang="it-IT" sz="1400" dirty="0"/>
            </a:br>
            <a:r>
              <a:rPr lang="it-IT" sz="1400" dirty="0" err="1"/>
              <a:t>cultured</a:t>
            </a:r>
            <a:r>
              <a:rPr lang="it-IT" sz="1400" dirty="0"/>
              <a:t> in RPMI with </a:t>
            </a:r>
            <a:r>
              <a:rPr lang="it-IT" sz="1400" dirty="0" err="1"/>
              <a:t>Heat</a:t>
            </a:r>
            <a:r>
              <a:rPr lang="it-IT" sz="1400" dirty="0"/>
              <a:t> </a:t>
            </a:r>
            <a:r>
              <a:rPr lang="it-IT" sz="1400" dirty="0" err="1"/>
              <a:t>inactivated</a:t>
            </a:r>
            <a:r>
              <a:rPr lang="it-IT" sz="1400" dirty="0"/>
              <a:t> </a:t>
            </a:r>
            <a:r>
              <a:rPr lang="it-IT" sz="1400" dirty="0" err="1"/>
              <a:t>serum</a:t>
            </a:r>
            <a:endParaRPr lang="it-IT" sz="1400" dirty="0"/>
          </a:p>
          <a:p>
            <a:pPr algn="l"/>
            <a:endParaRPr lang="it-IT" sz="1400" dirty="0"/>
          </a:p>
          <a:p>
            <a:pPr algn="l"/>
            <a:r>
              <a:rPr lang="it-IT" sz="1400" b="1" dirty="0" err="1"/>
              <a:t>Antibody</a:t>
            </a:r>
            <a:r>
              <a:rPr lang="it-IT" sz="1400" dirty="0"/>
              <a:t>:</a:t>
            </a:r>
            <a:br>
              <a:rPr lang="it-IT" sz="1400" dirty="0"/>
            </a:br>
            <a:r>
              <a:rPr lang="it-IT" sz="1400" b="1" dirty="0">
                <a:solidFill>
                  <a:schemeClr val="tx2"/>
                </a:solidFill>
              </a:rPr>
              <a:t>Dapi</a:t>
            </a:r>
            <a:r>
              <a:rPr lang="it-IT" sz="1400" dirty="0"/>
              <a:t>: Nuclei</a:t>
            </a:r>
            <a:br>
              <a:rPr lang="it-IT" sz="1400" dirty="0"/>
            </a:br>
            <a:r>
              <a:rPr lang="it-IT" sz="1400" b="1" dirty="0">
                <a:solidFill>
                  <a:srgbClr val="00B050"/>
                </a:solidFill>
              </a:rPr>
              <a:t>FITC </a:t>
            </a:r>
            <a:r>
              <a:rPr lang="it-IT" sz="1400" b="1" dirty="0" err="1">
                <a:solidFill>
                  <a:srgbClr val="00B050"/>
                </a:solidFill>
              </a:rPr>
              <a:t>phalloidin</a:t>
            </a:r>
            <a:r>
              <a:rPr lang="it-IT" sz="1400" dirty="0"/>
              <a:t>: </a:t>
            </a:r>
            <a:r>
              <a:rPr lang="it-IT" sz="1400" dirty="0" err="1"/>
              <a:t>cytoskeleton</a:t>
            </a:r>
            <a:endParaRPr lang="it-IT" sz="1400" dirty="0"/>
          </a:p>
          <a:p>
            <a:pPr algn="l"/>
            <a:r>
              <a:rPr lang="it-IT" sz="1400" b="1" dirty="0">
                <a:solidFill>
                  <a:srgbClr val="FF0000"/>
                </a:solidFill>
              </a:rPr>
              <a:t>C3 </a:t>
            </a:r>
            <a:r>
              <a:rPr lang="it-IT" sz="1400" b="1" dirty="0" err="1">
                <a:solidFill>
                  <a:srgbClr val="FF0000"/>
                </a:solidFill>
              </a:rPr>
              <a:t>polyclonal</a:t>
            </a:r>
            <a:r>
              <a:rPr lang="it-IT" sz="1400" b="1" dirty="0">
                <a:solidFill>
                  <a:srgbClr val="FF0000"/>
                </a:solidFill>
              </a:rPr>
              <a:t> </a:t>
            </a:r>
            <a:r>
              <a:rPr lang="it-IT" sz="1400" b="1" dirty="0" err="1">
                <a:solidFill>
                  <a:srgbClr val="FF0000"/>
                </a:solidFill>
              </a:rPr>
              <a:t>antibody</a:t>
            </a:r>
            <a:r>
              <a:rPr lang="it-IT" sz="1400" b="1" dirty="0">
                <a:solidFill>
                  <a:srgbClr val="FF0000"/>
                </a:solidFill>
              </a:rPr>
              <a:t>: </a:t>
            </a:r>
            <a:r>
              <a:rPr lang="it-IT" sz="1400" dirty="0"/>
              <a:t>C3</a:t>
            </a:r>
            <a:r>
              <a:rPr lang="it-IT" sz="1400" b="1" dirty="0">
                <a:solidFill>
                  <a:srgbClr val="FF0000"/>
                </a:solidFill>
              </a:rPr>
              <a:t>  </a:t>
            </a:r>
          </a:p>
          <a:p>
            <a:pPr algn="l"/>
            <a:endParaRPr lang="it-IT" sz="1400" b="1" dirty="0">
              <a:solidFill>
                <a:srgbClr val="FF0000"/>
              </a:solidFill>
            </a:endParaRPr>
          </a:p>
          <a:p>
            <a:pPr algn="l"/>
            <a:r>
              <a:rPr lang="it-IT" sz="1400" b="1" dirty="0" err="1"/>
              <a:t>Microscope</a:t>
            </a:r>
            <a:r>
              <a:rPr lang="it-IT" sz="1400" b="1" dirty="0"/>
              <a:t>:</a:t>
            </a:r>
            <a:r>
              <a:rPr lang="it-IT" sz="1400" b="1" dirty="0">
                <a:solidFill>
                  <a:srgbClr val="FF0000"/>
                </a:solidFill>
              </a:rPr>
              <a:t> </a:t>
            </a:r>
            <a:br>
              <a:rPr lang="it-IT" sz="1400" b="1" dirty="0">
                <a:solidFill>
                  <a:srgbClr val="FF0000"/>
                </a:solidFill>
              </a:rPr>
            </a:br>
            <a:r>
              <a:rPr lang="it-IT" sz="1400" dirty="0"/>
              <a:t>Leica </a:t>
            </a:r>
            <a:r>
              <a:rPr lang="it-IT" sz="1400" dirty="0" err="1"/>
              <a:t>confocal</a:t>
            </a:r>
            <a:r>
              <a:rPr lang="it-IT" sz="1400" dirty="0"/>
              <a:t> </a:t>
            </a:r>
          </a:p>
          <a:p>
            <a:pPr algn="l"/>
            <a:endParaRPr lang="it-IT" sz="1400" dirty="0"/>
          </a:p>
          <a:p>
            <a:pPr algn="l"/>
            <a:r>
              <a:rPr lang="it-IT" sz="1400" b="1" dirty="0" err="1"/>
              <a:t>Magnification</a:t>
            </a:r>
            <a:r>
              <a:rPr lang="it-IT" sz="1400" dirty="0"/>
              <a:t>: 40X</a:t>
            </a:r>
          </a:p>
        </p:txBody>
      </p:sp>
      <p:grpSp>
        <p:nvGrpSpPr>
          <p:cNvPr id="17" name="Gruppo 16">
            <a:extLst>
              <a:ext uri="{FF2B5EF4-FFF2-40B4-BE49-F238E27FC236}">
                <a16:creationId xmlns:a16="http://schemas.microsoft.com/office/drawing/2014/main" id="{1C0E1C4A-CADC-ED3C-F5E9-D7C7E89E0BFB}"/>
              </a:ext>
            </a:extLst>
          </p:cNvPr>
          <p:cNvGrpSpPr/>
          <p:nvPr/>
        </p:nvGrpSpPr>
        <p:grpSpPr>
          <a:xfrm>
            <a:off x="-11109" y="-70848"/>
            <a:ext cx="902435" cy="6925312"/>
            <a:chOff x="0" y="-189230"/>
            <a:chExt cx="902435" cy="6925312"/>
          </a:xfrm>
        </p:grpSpPr>
        <p:sp>
          <p:nvSpPr>
            <p:cNvPr id="18" name="Rettangolo 17">
              <a:extLst>
                <a:ext uri="{FF2B5EF4-FFF2-40B4-BE49-F238E27FC236}">
                  <a16:creationId xmlns:a16="http://schemas.microsoft.com/office/drawing/2014/main" id="{E68E7E0A-CADA-B183-BD37-5EB4D2A3A194}"/>
                </a:ext>
              </a:extLst>
            </p:cNvPr>
            <p:cNvSpPr/>
            <p:nvPr/>
          </p:nvSpPr>
          <p:spPr>
            <a:xfrm>
              <a:off x="0" y="-121920"/>
              <a:ext cx="678398" cy="685800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9" name="Immagine 18">
              <a:extLst>
                <a:ext uri="{FF2B5EF4-FFF2-40B4-BE49-F238E27FC236}">
                  <a16:creationId xmlns:a16="http://schemas.microsoft.com/office/drawing/2014/main" id="{52995C8D-B192-6709-2E7E-D4F2789F3D9B}"/>
                </a:ext>
              </a:extLst>
            </p:cNvPr>
            <p:cNvPicPr>
              <a:picLocks noChangeAspect="1"/>
            </p:cNvPicPr>
            <p:nvPr/>
          </p:nvPicPr>
          <p:blipFill rotWithShape="1">
            <a:blip r:embed="rId10">
              <a:alphaModFix amt="50000"/>
            </a:blip>
            <a:srcRect l="32409" r="-181" b="962"/>
            <a:stretch/>
          </p:blipFill>
          <p:spPr>
            <a:xfrm rot="16200000">
              <a:off x="-2945190" y="2821146"/>
              <a:ext cx="6858001" cy="837249"/>
            </a:xfrm>
            <a:prstGeom prst="rect">
              <a:avLst/>
            </a:prstGeom>
          </p:spPr>
        </p:pic>
      </p:grpSp>
      <p:sp>
        <p:nvSpPr>
          <p:cNvPr id="20" name="Segnaposto piè di pagina 38">
            <a:extLst>
              <a:ext uri="{FF2B5EF4-FFF2-40B4-BE49-F238E27FC236}">
                <a16:creationId xmlns:a16="http://schemas.microsoft.com/office/drawing/2014/main" id="{F94BA502-18A6-7BA8-F44D-6655E3BCB4EC}"/>
              </a:ext>
            </a:extLst>
          </p:cNvPr>
          <p:cNvSpPr txBox="1">
            <a:spLocks noGrp="1"/>
          </p:cNvSpPr>
          <p:nvPr>
            <p:ph type="ftr" sz="quarter" idx="11"/>
          </p:nvPr>
        </p:nvSpPr>
        <p:spPr>
          <a:xfrm>
            <a:off x="4038600" y="6356350"/>
            <a:ext cx="4114800" cy="307777"/>
          </a:xfrm>
          <a:prstGeom prst="rect">
            <a:avLst/>
          </a:prstGeom>
          <a:noFill/>
        </p:spPr>
        <p:txBody>
          <a:bodyPr wrap="square">
            <a:spAutoFit/>
          </a:bodyPr>
          <a:lstStyle/>
          <a:p>
            <a:pPr algn="ctr"/>
            <a:r>
              <a:rPr lang="it-IT" sz="1400" dirty="0">
                <a:solidFill>
                  <a:srgbClr val="002E6C"/>
                </a:solidFill>
              </a:rPr>
              <a:t>INSIGHT workshop 18</a:t>
            </a:r>
            <a:r>
              <a:rPr lang="it-IT" sz="1400" baseline="30000" dirty="0">
                <a:solidFill>
                  <a:srgbClr val="002E6C"/>
                </a:solidFill>
              </a:rPr>
              <a:t>th</a:t>
            </a:r>
            <a:r>
              <a:rPr lang="it-IT" sz="1400" dirty="0">
                <a:solidFill>
                  <a:srgbClr val="002E6C"/>
                </a:solidFill>
              </a:rPr>
              <a:t> -20</a:t>
            </a:r>
            <a:r>
              <a:rPr lang="it-IT" sz="1400" baseline="30000" dirty="0">
                <a:solidFill>
                  <a:srgbClr val="002E6C"/>
                </a:solidFill>
              </a:rPr>
              <a:t>th</a:t>
            </a:r>
            <a:r>
              <a:rPr lang="it-IT" sz="1400" dirty="0">
                <a:solidFill>
                  <a:srgbClr val="002E6C"/>
                </a:solidFill>
              </a:rPr>
              <a:t> </a:t>
            </a:r>
            <a:r>
              <a:rPr lang="it-IT" sz="1400" dirty="0" err="1">
                <a:solidFill>
                  <a:srgbClr val="002E6C"/>
                </a:solidFill>
              </a:rPr>
              <a:t>October</a:t>
            </a:r>
            <a:r>
              <a:rPr lang="it-IT" sz="1400" dirty="0">
                <a:solidFill>
                  <a:srgbClr val="002E6C"/>
                </a:solidFill>
              </a:rPr>
              <a:t> – Gaia Volpi</a:t>
            </a:r>
          </a:p>
        </p:txBody>
      </p:sp>
      <p:sp>
        <p:nvSpPr>
          <p:cNvPr id="2" name="CasellaDiTesto 1">
            <a:extLst>
              <a:ext uri="{FF2B5EF4-FFF2-40B4-BE49-F238E27FC236}">
                <a16:creationId xmlns:a16="http://schemas.microsoft.com/office/drawing/2014/main" id="{43217C6E-7B3F-B6D0-9633-8813FDDA2A67}"/>
              </a:ext>
            </a:extLst>
          </p:cNvPr>
          <p:cNvSpPr txBox="1"/>
          <p:nvPr/>
        </p:nvSpPr>
        <p:spPr>
          <a:xfrm>
            <a:off x="925918" y="219439"/>
            <a:ext cx="5779682" cy="523220"/>
          </a:xfrm>
          <a:prstGeom prst="rect">
            <a:avLst/>
          </a:prstGeom>
          <a:noFill/>
        </p:spPr>
        <p:txBody>
          <a:bodyPr wrap="square" rtlCol="0">
            <a:spAutoFit/>
          </a:bodyPr>
          <a:lstStyle/>
          <a:p>
            <a:r>
              <a:rPr lang="it-IT" sz="2800" b="1" u="sng" dirty="0">
                <a:solidFill>
                  <a:srgbClr val="002E6C"/>
                </a:solidFill>
                <a:latin typeface="+mj-lt"/>
              </a:rPr>
              <a:t>C3 </a:t>
            </a:r>
            <a:r>
              <a:rPr lang="it-IT" sz="2800" b="1" u="sng" dirty="0" err="1">
                <a:solidFill>
                  <a:srgbClr val="002E6C"/>
                </a:solidFill>
                <a:latin typeface="+mj-lt"/>
              </a:rPr>
              <a:t>expression</a:t>
            </a:r>
            <a:r>
              <a:rPr lang="it-IT" sz="2800" b="1" u="sng" dirty="0">
                <a:solidFill>
                  <a:srgbClr val="002E6C"/>
                </a:solidFill>
                <a:latin typeface="+mj-lt"/>
              </a:rPr>
              <a:t> in fibrosarcoma </a:t>
            </a:r>
            <a:r>
              <a:rPr lang="it-IT" sz="2800" b="1" u="sng" dirty="0" err="1">
                <a:solidFill>
                  <a:srgbClr val="002E6C"/>
                </a:solidFill>
                <a:latin typeface="+mj-lt"/>
              </a:rPr>
              <a:t>cells</a:t>
            </a:r>
            <a:endParaRPr lang="it-IT" sz="2800" b="1" u="sng" dirty="0">
              <a:solidFill>
                <a:srgbClr val="002E6C"/>
              </a:solidFill>
              <a:latin typeface="+mj-lt"/>
            </a:endParaRPr>
          </a:p>
        </p:txBody>
      </p:sp>
      <p:sp>
        <p:nvSpPr>
          <p:cNvPr id="14" name="CasellaDiTesto 13">
            <a:extLst>
              <a:ext uri="{FF2B5EF4-FFF2-40B4-BE49-F238E27FC236}">
                <a16:creationId xmlns:a16="http://schemas.microsoft.com/office/drawing/2014/main" id="{488E6D75-14DE-21CD-B8AF-71BD93A999F5}"/>
              </a:ext>
            </a:extLst>
          </p:cNvPr>
          <p:cNvSpPr txBox="1"/>
          <p:nvPr/>
        </p:nvSpPr>
        <p:spPr>
          <a:xfrm rot="16200000">
            <a:off x="-464367" y="4781074"/>
            <a:ext cx="2457471" cy="307777"/>
          </a:xfrm>
          <a:prstGeom prst="rect">
            <a:avLst/>
          </a:prstGeom>
        </p:spPr>
        <p:txBody>
          <a:bodyPr vert="horz" wrap="square" lIns="91440" tIns="45720" rIns="91440" bIns="45720" rtlCol="0" anchor="t">
            <a:spAutoFit/>
          </a:bodyPr>
          <a:lstStyle/>
          <a:p>
            <a:pPr algn="l"/>
            <a:r>
              <a:rPr lang="it-IT" sz="1400" b="1" dirty="0">
                <a:cs typeface="Times New Roman" panose="02020603050405020304" pitchFamily="18" charset="0"/>
              </a:rPr>
              <a:t>MN/MCA1 fibrosarcoma </a:t>
            </a:r>
            <a:r>
              <a:rPr lang="it-IT" sz="1400" b="1" dirty="0" err="1">
                <a:cs typeface="Times New Roman" panose="02020603050405020304" pitchFamily="18" charset="0"/>
              </a:rPr>
              <a:t>cells</a:t>
            </a:r>
            <a:endParaRPr lang="it-IT" sz="1400" b="1" dirty="0">
              <a:cs typeface="Times New Roman" panose="02020603050405020304" pitchFamily="18" charset="0"/>
            </a:endParaRPr>
          </a:p>
        </p:txBody>
      </p:sp>
      <p:sp>
        <p:nvSpPr>
          <p:cNvPr id="9" name="CasellaDiTesto 8">
            <a:extLst>
              <a:ext uri="{FF2B5EF4-FFF2-40B4-BE49-F238E27FC236}">
                <a16:creationId xmlns:a16="http://schemas.microsoft.com/office/drawing/2014/main" id="{D735229E-7D88-108C-E594-54B6ACBC983D}"/>
              </a:ext>
            </a:extLst>
          </p:cNvPr>
          <p:cNvSpPr txBox="1"/>
          <p:nvPr/>
        </p:nvSpPr>
        <p:spPr>
          <a:xfrm rot="16200000">
            <a:off x="-324072" y="1898582"/>
            <a:ext cx="2198606" cy="307777"/>
          </a:xfrm>
          <a:prstGeom prst="rect">
            <a:avLst/>
          </a:prstGeom>
        </p:spPr>
        <p:txBody>
          <a:bodyPr vert="horz" wrap="square" lIns="91440" tIns="45720" rIns="91440" bIns="45720" rtlCol="0" anchor="t">
            <a:spAutoFit/>
          </a:bodyPr>
          <a:lstStyle/>
          <a:p>
            <a:pPr algn="l"/>
            <a:r>
              <a:rPr lang="it-IT" sz="1400" b="1" dirty="0">
                <a:cs typeface="Times New Roman" panose="02020603050405020304" pitchFamily="18" charset="0"/>
              </a:rPr>
              <a:t>4T1- Brest </a:t>
            </a:r>
            <a:r>
              <a:rPr lang="it-IT" sz="1400" b="1" dirty="0" err="1">
                <a:cs typeface="Times New Roman" panose="02020603050405020304" pitchFamily="18" charset="0"/>
              </a:rPr>
              <a:t>cancer</a:t>
            </a:r>
            <a:r>
              <a:rPr lang="it-IT" sz="1400" b="1" dirty="0">
                <a:cs typeface="Times New Roman" panose="02020603050405020304" pitchFamily="18" charset="0"/>
              </a:rPr>
              <a:t> </a:t>
            </a:r>
            <a:r>
              <a:rPr lang="it-IT" sz="1400" b="1" dirty="0" err="1">
                <a:cs typeface="Times New Roman" panose="02020603050405020304" pitchFamily="18" charset="0"/>
              </a:rPr>
              <a:t>cells</a:t>
            </a:r>
            <a:endParaRPr lang="it-IT" sz="1400" b="1" dirty="0">
              <a:cs typeface="Times New Roman" panose="02020603050405020304" pitchFamily="18" charset="0"/>
            </a:endParaRPr>
          </a:p>
        </p:txBody>
      </p:sp>
      <p:sp>
        <p:nvSpPr>
          <p:cNvPr id="3" name="CasellaDiTesto 2">
            <a:extLst>
              <a:ext uri="{FF2B5EF4-FFF2-40B4-BE49-F238E27FC236}">
                <a16:creationId xmlns:a16="http://schemas.microsoft.com/office/drawing/2014/main" id="{91CDF8AE-1AFD-753E-88A6-BD61DEFFDC4F}"/>
              </a:ext>
            </a:extLst>
          </p:cNvPr>
          <p:cNvSpPr txBox="1"/>
          <p:nvPr/>
        </p:nvSpPr>
        <p:spPr>
          <a:xfrm>
            <a:off x="1617358" y="1023760"/>
            <a:ext cx="1043940" cy="346249"/>
          </a:xfrm>
          <a:prstGeom prst="rect">
            <a:avLst/>
          </a:prstGeom>
        </p:spPr>
        <p:txBody>
          <a:bodyPr vert="horz" wrap="square" lIns="68580" tIns="34290" rIns="68580" bIns="34290" rtlCol="0" anchor="t">
            <a:spAutoFit/>
          </a:bodyPr>
          <a:lstStyle/>
          <a:p>
            <a:pPr algn="l"/>
            <a:r>
              <a:rPr lang="it-IT" dirty="0">
                <a:latin typeface="Times New Roman" panose="02020603050405020304" pitchFamily="18" charset="0"/>
                <a:cs typeface="Times New Roman" panose="02020603050405020304" pitchFamily="18" charset="0"/>
              </a:rPr>
              <a:t>Nuclei</a:t>
            </a:r>
          </a:p>
        </p:txBody>
      </p:sp>
      <p:sp>
        <p:nvSpPr>
          <p:cNvPr id="21" name="CasellaDiTesto 20">
            <a:extLst>
              <a:ext uri="{FF2B5EF4-FFF2-40B4-BE49-F238E27FC236}">
                <a16:creationId xmlns:a16="http://schemas.microsoft.com/office/drawing/2014/main" id="{52DBAD20-1173-26F0-27E1-0AC6DCF6A760}"/>
              </a:ext>
            </a:extLst>
          </p:cNvPr>
          <p:cNvSpPr txBox="1"/>
          <p:nvPr/>
        </p:nvSpPr>
        <p:spPr>
          <a:xfrm>
            <a:off x="3815759" y="972828"/>
            <a:ext cx="1345670" cy="346249"/>
          </a:xfrm>
          <a:prstGeom prst="rect">
            <a:avLst/>
          </a:prstGeom>
        </p:spPr>
        <p:txBody>
          <a:bodyPr vert="horz" wrap="square" lIns="68580" tIns="34290" rIns="68580" bIns="34290" rtlCol="0" anchor="t">
            <a:spAutoFit/>
          </a:bodyPr>
          <a:lstStyle/>
          <a:p>
            <a:pPr algn="l"/>
            <a:r>
              <a:rPr lang="en-GB" dirty="0">
                <a:latin typeface="Times New Roman" panose="02020603050405020304" pitchFamily="18" charset="0"/>
                <a:cs typeface="Times New Roman" panose="02020603050405020304" pitchFamily="18" charset="0"/>
              </a:rPr>
              <a:t>Cytoskeleton</a:t>
            </a:r>
          </a:p>
        </p:txBody>
      </p:sp>
      <p:sp>
        <p:nvSpPr>
          <p:cNvPr id="22" name="CasellaDiTesto 21">
            <a:extLst>
              <a:ext uri="{FF2B5EF4-FFF2-40B4-BE49-F238E27FC236}">
                <a16:creationId xmlns:a16="http://schemas.microsoft.com/office/drawing/2014/main" id="{0223082C-7600-7BD6-76D1-984AC32CEEB3}"/>
              </a:ext>
            </a:extLst>
          </p:cNvPr>
          <p:cNvSpPr txBox="1"/>
          <p:nvPr/>
        </p:nvSpPr>
        <p:spPr>
          <a:xfrm>
            <a:off x="6567492" y="1023760"/>
            <a:ext cx="567336" cy="346249"/>
          </a:xfrm>
          <a:prstGeom prst="rect">
            <a:avLst/>
          </a:prstGeom>
        </p:spPr>
        <p:txBody>
          <a:bodyPr vert="horz" wrap="square" lIns="68580" tIns="34290" rIns="68580" bIns="34290" rtlCol="0" anchor="t">
            <a:spAutoFit/>
          </a:bodyPr>
          <a:lstStyle/>
          <a:p>
            <a:pPr algn="l"/>
            <a:r>
              <a:rPr lang="it-IT" dirty="0">
                <a:latin typeface="Times New Roman" panose="02020603050405020304" pitchFamily="18" charset="0"/>
                <a:cs typeface="Times New Roman" panose="02020603050405020304" pitchFamily="18" charset="0"/>
              </a:rPr>
              <a:t>C3</a:t>
            </a:r>
          </a:p>
        </p:txBody>
      </p:sp>
      <p:sp>
        <p:nvSpPr>
          <p:cNvPr id="23" name="CasellaDiTesto 22">
            <a:extLst>
              <a:ext uri="{FF2B5EF4-FFF2-40B4-BE49-F238E27FC236}">
                <a16:creationId xmlns:a16="http://schemas.microsoft.com/office/drawing/2014/main" id="{6EF534B5-5639-99C8-79DF-9B477726DE9B}"/>
              </a:ext>
            </a:extLst>
          </p:cNvPr>
          <p:cNvSpPr txBox="1"/>
          <p:nvPr/>
        </p:nvSpPr>
        <p:spPr>
          <a:xfrm>
            <a:off x="8798899" y="1026482"/>
            <a:ext cx="783704" cy="346249"/>
          </a:xfrm>
          <a:prstGeom prst="rect">
            <a:avLst/>
          </a:prstGeom>
        </p:spPr>
        <p:txBody>
          <a:bodyPr vert="horz" wrap="square" lIns="68580" tIns="34290" rIns="68580" bIns="34290" rtlCol="0" anchor="t">
            <a:spAutoFit/>
          </a:bodyPr>
          <a:lstStyle/>
          <a:p>
            <a:pPr algn="l"/>
            <a:r>
              <a:rPr lang="it-IT" dirty="0">
                <a:latin typeface="Times New Roman" panose="02020603050405020304" pitchFamily="18" charset="0"/>
                <a:cs typeface="Times New Roman" panose="02020603050405020304" pitchFamily="18" charset="0"/>
              </a:rPr>
              <a:t>Merge</a:t>
            </a:r>
          </a:p>
        </p:txBody>
      </p:sp>
      <p:pic>
        <p:nvPicPr>
          <p:cNvPr id="25" name="Immagine 24">
            <a:extLst>
              <a:ext uri="{FF2B5EF4-FFF2-40B4-BE49-F238E27FC236}">
                <a16:creationId xmlns:a16="http://schemas.microsoft.com/office/drawing/2014/main" id="{31D3F256-8481-A294-D324-EAAA34F31D72}"/>
              </a:ext>
            </a:extLst>
          </p:cNvPr>
          <p:cNvPicPr>
            <a:picLocks noChangeAspect="1"/>
          </p:cNvPicPr>
          <p:nvPr/>
        </p:nvPicPr>
        <p:blipFill rotWithShape="1">
          <a:blip r:embed="rId11"/>
          <a:srcRect l="-1" t="9799" r="1491" b="5740"/>
          <a:stretch/>
        </p:blipFill>
        <p:spPr>
          <a:xfrm>
            <a:off x="2189820" y="3297444"/>
            <a:ext cx="909323" cy="207906"/>
          </a:xfrm>
          <a:prstGeom prst="rect">
            <a:avLst/>
          </a:prstGeom>
        </p:spPr>
      </p:pic>
      <p:pic>
        <p:nvPicPr>
          <p:cNvPr id="26" name="Immagine 25">
            <a:extLst>
              <a:ext uri="{FF2B5EF4-FFF2-40B4-BE49-F238E27FC236}">
                <a16:creationId xmlns:a16="http://schemas.microsoft.com/office/drawing/2014/main" id="{ED2F5E5F-20C6-0F1D-339C-E492730E064A}"/>
              </a:ext>
            </a:extLst>
          </p:cNvPr>
          <p:cNvPicPr>
            <a:picLocks noChangeAspect="1"/>
          </p:cNvPicPr>
          <p:nvPr/>
        </p:nvPicPr>
        <p:blipFill>
          <a:blip r:embed="rId11"/>
          <a:stretch>
            <a:fillRect/>
          </a:stretch>
        </p:blipFill>
        <p:spPr>
          <a:xfrm>
            <a:off x="4558530" y="3259194"/>
            <a:ext cx="923084" cy="246156"/>
          </a:xfrm>
          <a:prstGeom prst="rect">
            <a:avLst/>
          </a:prstGeom>
        </p:spPr>
      </p:pic>
      <p:pic>
        <p:nvPicPr>
          <p:cNvPr id="27" name="Immagine 26">
            <a:extLst>
              <a:ext uri="{FF2B5EF4-FFF2-40B4-BE49-F238E27FC236}">
                <a16:creationId xmlns:a16="http://schemas.microsoft.com/office/drawing/2014/main" id="{40ECB669-BAAA-8B10-60C0-BB4AF7B48802}"/>
              </a:ext>
            </a:extLst>
          </p:cNvPr>
          <p:cNvPicPr>
            <a:picLocks noChangeAspect="1"/>
          </p:cNvPicPr>
          <p:nvPr/>
        </p:nvPicPr>
        <p:blipFill>
          <a:blip r:embed="rId11"/>
          <a:stretch>
            <a:fillRect/>
          </a:stretch>
        </p:blipFill>
        <p:spPr>
          <a:xfrm>
            <a:off x="6915650" y="3269354"/>
            <a:ext cx="923084" cy="246156"/>
          </a:xfrm>
          <a:prstGeom prst="rect">
            <a:avLst/>
          </a:prstGeom>
        </p:spPr>
      </p:pic>
      <p:pic>
        <p:nvPicPr>
          <p:cNvPr id="28" name="Immagine 27">
            <a:extLst>
              <a:ext uri="{FF2B5EF4-FFF2-40B4-BE49-F238E27FC236}">
                <a16:creationId xmlns:a16="http://schemas.microsoft.com/office/drawing/2014/main" id="{342782CC-1BBD-78F2-D874-CB9F768D8BFD}"/>
              </a:ext>
            </a:extLst>
          </p:cNvPr>
          <p:cNvPicPr>
            <a:picLocks noChangeAspect="1"/>
          </p:cNvPicPr>
          <p:nvPr/>
        </p:nvPicPr>
        <p:blipFill>
          <a:blip r:embed="rId11"/>
          <a:stretch>
            <a:fillRect/>
          </a:stretch>
        </p:blipFill>
        <p:spPr>
          <a:xfrm>
            <a:off x="9282930" y="3269354"/>
            <a:ext cx="923084" cy="246156"/>
          </a:xfrm>
          <a:prstGeom prst="rect">
            <a:avLst/>
          </a:prstGeom>
        </p:spPr>
      </p:pic>
      <p:pic>
        <p:nvPicPr>
          <p:cNvPr id="29" name="Immagine 28">
            <a:extLst>
              <a:ext uri="{FF2B5EF4-FFF2-40B4-BE49-F238E27FC236}">
                <a16:creationId xmlns:a16="http://schemas.microsoft.com/office/drawing/2014/main" id="{85F1F52E-CF11-B1E9-4C52-1E8A49B64E0A}"/>
              </a:ext>
            </a:extLst>
          </p:cNvPr>
          <p:cNvPicPr>
            <a:picLocks noChangeAspect="1"/>
          </p:cNvPicPr>
          <p:nvPr/>
        </p:nvPicPr>
        <p:blipFill rotWithShape="1">
          <a:blip r:embed="rId11"/>
          <a:srcRect l="-1" t="9799" r="1491" b="5740"/>
          <a:stretch/>
        </p:blipFill>
        <p:spPr>
          <a:xfrm>
            <a:off x="2160760" y="5834240"/>
            <a:ext cx="909323" cy="207906"/>
          </a:xfrm>
          <a:prstGeom prst="rect">
            <a:avLst/>
          </a:prstGeom>
        </p:spPr>
      </p:pic>
      <p:pic>
        <p:nvPicPr>
          <p:cNvPr id="30" name="Immagine 29">
            <a:extLst>
              <a:ext uri="{FF2B5EF4-FFF2-40B4-BE49-F238E27FC236}">
                <a16:creationId xmlns:a16="http://schemas.microsoft.com/office/drawing/2014/main" id="{204B914F-8482-522B-E7D1-47719F20B68B}"/>
              </a:ext>
            </a:extLst>
          </p:cNvPr>
          <p:cNvPicPr>
            <a:picLocks noChangeAspect="1"/>
          </p:cNvPicPr>
          <p:nvPr/>
        </p:nvPicPr>
        <p:blipFill rotWithShape="1">
          <a:blip r:embed="rId11"/>
          <a:srcRect l="-1" t="9799" r="1491" b="5740"/>
          <a:stretch/>
        </p:blipFill>
        <p:spPr>
          <a:xfrm>
            <a:off x="4569033" y="5834240"/>
            <a:ext cx="909323" cy="207906"/>
          </a:xfrm>
          <a:prstGeom prst="rect">
            <a:avLst/>
          </a:prstGeom>
        </p:spPr>
      </p:pic>
      <p:pic>
        <p:nvPicPr>
          <p:cNvPr id="31" name="Immagine 30">
            <a:extLst>
              <a:ext uri="{FF2B5EF4-FFF2-40B4-BE49-F238E27FC236}">
                <a16:creationId xmlns:a16="http://schemas.microsoft.com/office/drawing/2014/main" id="{BE3675E8-C189-124C-385B-1E7B8791D800}"/>
              </a:ext>
            </a:extLst>
          </p:cNvPr>
          <p:cNvPicPr>
            <a:picLocks noChangeAspect="1"/>
          </p:cNvPicPr>
          <p:nvPr/>
        </p:nvPicPr>
        <p:blipFill rotWithShape="1">
          <a:blip r:embed="rId11"/>
          <a:srcRect l="-1" t="9799" r="1491" b="5740"/>
          <a:stretch/>
        </p:blipFill>
        <p:spPr>
          <a:xfrm>
            <a:off x="6932440" y="5814238"/>
            <a:ext cx="909323" cy="207906"/>
          </a:xfrm>
          <a:prstGeom prst="rect">
            <a:avLst/>
          </a:prstGeom>
        </p:spPr>
      </p:pic>
      <p:pic>
        <p:nvPicPr>
          <p:cNvPr id="32" name="Immagine 31">
            <a:extLst>
              <a:ext uri="{FF2B5EF4-FFF2-40B4-BE49-F238E27FC236}">
                <a16:creationId xmlns:a16="http://schemas.microsoft.com/office/drawing/2014/main" id="{F65F0965-5244-CCA3-711F-7B2622B7BFD0}"/>
              </a:ext>
            </a:extLst>
          </p:cNvPr>
          <p:cNvPicPr>
            <a:picLocks noChangeAspect="1"/>
          </p:cNvPicPr>
          <p:nvPr/>
        </p:nvPicPr>
        <p:blipFill rotWithShape="1">
          <a:blip r:embed="rId11"/>
          <a:srcRect l="-1" t="9799" r="1491" b="5740"/>
          <a:stretch/>
        </p:blipFill>
        <p:spPr>
          <a:xfrm>
            <a:off x="9282930" y="5834558"/>
            <a:ext cx="909323" cy="207906"/>
          </a:xfrm>
          <a:prstGeom prst="rect">
            <a:avLst/>
          </a:prstGeom>
        </p:spPr>
      </p:pic>
      <p:pic>
        <p:nvPicPr>
          <p:cNvPr id="33" name="Immagine 32">
            <a:extLst>
              <a:ext uri="{FF2B5EF4-FFF2-40B4-BE49-F238E27FC236}">
                <a16:creationId xmlns:a16="http://schemas.microsoft.com/office/drawing/2014/main" id="{320E95BB-67AA-B18E-4FA6-D316BA96142E}"/>
              </a:ext>
            </a:extLst>
          </p:cNvPr>
          <p:cNvPicPr>
            <a:picLocks noChangeAspect="1"/>
          </p:cNvPicPr>
          <p:nvPr/>
        </p:nvPicPr>
        <p:blipFill>
          <a:blip r:embed="rId12"/>
          <a:stretch>
            <a:fillRect/>
          </a:stretch>
        </p:blipFill>
        <p:spPr>
          <a:xfrm>
            <a:off x="8311436" y="0"/>
            <a:ext cx="3813430" cy="1071331"/>
          </a:xfrm>
          <a:prstGeom prst="rect">
            <a:avLst/>
          </a:prstGeom>
        </p:spPr>
      </p:pic>
    </p:spTree>
    <p:extLst>
      <p:ext uri="{BB962C8B-B14F-4D97-AF65-F5344CB8AC3E}">
        <p14:creationId xmlns:p14="http://schemas.microsoft.com/office/powerpoint/2010/main" val="10154804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BD7958A7-C53D-416B-B5DE-9723E4099B85}"/>
              </a:ext>
            </a:extLst>
          </p:cNvPr>
          <p:cNvSpPr>
            <a:spLocks noGrp="1"/>
          </p:cNvSpPr>
          <p:nvPr>
            <p:ph type="sldNum" sz="quarter" idx="12"/>
          </p:nvPr>
        </p:nvSpPr>
        <p:spPr/>
        <p:txBody>
          <a:bodyPr/>
          <a:lstStyle/>
          <a:p>
            <a:r>
              <a:rPr lang="it-IT" sz="1400" dirty="0"/>
              <a:t>Pag. </a:t>
            </a:r>
            <a:fld id="{D2B91252-54D1-FE45-A607-C2B73D764620}" type="slidenum">
              <a:rPr lang="it-IT" sz="1400" smtClean="0"/>
              <a:pPr/>
              <a:t>15</a:t>
            </a:fld>
            <a:endParaRPr lang="it-IT" sz="1400" dirty="0"/>
          </a:p>
        </p:txBody>
      </p:sp>
      <p:sp>
        <p:nvSpPr>
          <p:cNvPr id="6" name="Ovale 5">
            <a:extLst>
              <a:ext uri="{FF2B5EF4-FFF2-40B4-BE49-F238E27FC236}">
                <a16:creationId xmlns:a16="http://schemas.microsoft.com/office/drawing/2014/main" id="{69E86815-AC01-968D-7E85-AE71E2E69538}"/>
              </a:ext>
            </a:extLst>
          </p:cNvPr>
          <p:cNvSpPr/>
          <p:nvPr/>
        </p:nvSpPr>
        <p:spPr>
          <a:xfrm>
            <a:off x="3364888" y="4272866"/>
            <a:ext cx="211328" cy="268224"/>
          </a:xfrm>
          <a:prstGeom prst="ellipse">
            <a:avLst/>
          </a:prstGeom>
          <a:solidFill>
            <a:srgbClr val="FEFBE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it-IT" sz="2400"/>
          </a:p>
        </p:txBody>
      </p:sp>
      <p:sp>
        <p:nvSpPr>
          <p:cNvPr id="7" name="CasellaDiTesto 6">
            <a:extLst>
              <a:ext uri="{FF2B5EF4-FFF2-40B4-BE49-F238E27FC236}">
                <a16:creationId xmlns:a16="http://schemas.microsoft.com/office/drawing/2014/main" id="{16DA0D75-A13D-E3A7-882E-3F5CB743A137}"/>
              </a:ext>
            </a:extLst>
          </p:cNvPr>
          <p:cNvSpPr txBox="1"/>
          <p:nvPr/>
        </p:nvSpPr>
        <p:spPr>
          <a:xfrm>
            <a:off x="8482519" y="3930232"/>
            <a:ext cx="2582529" cy="261610"/>
          </a:xfrm>
          <a:prstGeom prst="rect">
            <a:avLst/>
          </a:prstGeom>
          <a:noFill/>
        </p:spPr>
        <p:txBody>
          <a:bodyPr wrap="square">
            <a:spAutoFit/>
          </a:bodyPr>
          <a:lstStyle/>
          <a:p>
            <a:pPr algn="r"/>
            <a:r>
              <a:rPr lang="it-IT" sz="1067" dirty="0"/>
              <a:t>Magrini E. et al</a:t>
            </a:r>
            <a:r>
              <a:rPr lang="it-IT" sz="1067" i="1" dirty="0"/>
              <a:t>.,</a:t>
            </a:r>
            <a:r>
              <a:rPr lang="it-IT" sz="1100" dirty="0"/>
              <a:t> </a:t>
            </a:r>
            <a:r>
              <a:rPr lang="it-IT" sz="1100" i="1" dirty="0" err="1"/>
              <a:t>Nat</a:t>
            </a:r>
            <a:r>
              <a:rPr lang="it-IT" sz="1100" i="1" dirty="0"/>
              <a:t> Cancer</a:t>
            </a:r>
            <a:r>
              <a:rPr lang="it-IT" sz="1067" i="1" dirty="0"/>
              <a:t> </a:t>
            </a:r>
            <a:r>
              <a:rPr lang="it-IT" sz="1067" dirty="0"/>
              <a:t>(2021)</a:t>
            </a:r>
          </a:p>
        </p:txBody>
      </p:sp>
      <p:pic>
        <p:nvPicPr>
          <p:cNvPr id="8" name="Immagine 7">
            <a:extLst>
              <a:ext uri="{FF2B5EF4-FFF2-40B4-BE49-F238E27FC236}">
                <a16:creationId xmlns:a16="http://schemas.microsoft.com/office/drawing/2014/main" id="{D14F2F28-F3B6-8DB0-6C14-550AEABE34A7}"/>
              </a:ext>
            </a:extLst>
          </p:cNvPr>
          <p:cNvPicPr>
            <a:picLocks noChangeAspect="1"/>
          </p:cNvPicPr>
          <p:nvPr/>
        </p:nvPicPr>
        <p:blipFill>
          <a:blip r:embed="rId3"/>
          <a:stretch>
            <a:fillRect/>
          </a:stretch>
        </p:blipFill>
        <p:spPr>
          <a:xfrm>
            <a:off x="8822873" y="1552042"/>
            <a:ext cx="2242175" cy="2252273"/>
          </a:xfrm>
          <a:prstGeom prst="rect">
            <a:avLst/>
          </a:prstGeom>
          <a:ln w="12700">
            <a:noFill/>
          </a:ln>
        </p:spPr>
      </p:pic>
      <p:pic>
        <p:nvPicPr>
          <p:cNvPr id="9" name="Immagine 8">
            <a:extLst>
              <a:ext uri="{FF2B5EF4-FFF2-40B4-BE49-F238E27FC236}">
                <a16:creationId xmlns:a16="http://schemas.microsoft.com/office/drawing/2014/main" id="{5C61CCE2-8ADF-CA0C-90AD-B61D3F862732}"/>
              </a:ext>
            </a:extLst>
          </p:cNvPr>
          <p:cNvPicPr>
            <a:picLocks noChangeAspect="1"/>
          </p:cNvPicPr>
          <p:nvPr/>
        </p:nvPicPr>
        <p:blipFill rotWithShape="1">
          <a:blip r:embed="rId4"/>
          <a:srcRect t="1" r="5470" b="-981"/>
          <a:stretch/>
        </p:blipFill>
        <p:spPr>
          <a:xfrm>
            <a:off x="6677952" y="1590891"/>
            <a:ext cx="2242175" cy="2241763"/>
          </a:xfrm>
          <a:prstGeom prst="rect">
            <a:avLst/>
          </a:prstGeom>
          <a:ln w="12700">
            <a:noFill/>
          </a:ln>
        </p:spPr>
      </p:pic>
      <p:grpSp>
        <p:nvGrpSpPr>
          <p:cNvPr id="11" name="Gruppo 10">
            <a:extLst>
              <a:ext uri="{FF2B5EF4-FFF2-40B4-BE49-F238E27FC236}">
                <a16:creationId xmlns:a16="http://schemas.microsoft.com/office/drawing/2014/main" id="{2EAB4130-2869-F362-5868-EF456363D3BB}"/>
              </a:ext>
            </a:extLst>
          </p:cNvPr>
          <p:cNvGrpSpPr>
            <a:grpSpLocks noChangeAspect="1"/>
          </p:cNvGrpSpPr>
          <p:nvPr/>
        </p:nvGrpSpPr>
        <p:grpSpPr>
          <a:xfrm>
            <a:off x="1055256" y="1366767"/>
            <a:ext cx="4920199" cy="3959895"/>
            <a:chOff x="154833" y="1025807"/>
            <a:chExt cx="5084778" cy="3305925"/>
          </a:xfrm>
        </p:grpSpPr>
        <p:grpSp>
          <p:nvGrpSpPr>
            <p:cNvPr id="12" name="Gruppo 11">
              <a:extLst>
                <a:ext uri="{FF2B5EF4-FFF2-40B4-BE49-F238E27FC236}">
                  <a16:creationId xmlns:a16="http://schemas.microsoft.com/office/drawing/2014/main" id="{25EB6283-3F84-D83B-298B-5CC41CF4D29E}"/>
                </a:ext>
              </a:extLst>
            </p:cNvPr>
            <p:cNvGrpSpPr/>
            <p:nvPr/>
          </p:nvGrpSpPr>
          <p:grpSpPr>
            <a:xfrm>
              <a:off x="1817399" y="3025996"/>
              <a:ext cx="3422212" cy="1305736"/>
              <a:chOff x="1903475" y="3124792"/>
              <a:chExt cx="3422212" cy="1305736"/>
            </a:xfrm>
          </p:grpSpPr>
          <p:pic>
            <p:nvPicPr>
              <p:cNvPr id="21" name="Immagine 20" descr="Immagine che contiene mappa&#10;&#10;Descrizione generata automaticamente">
                <a:extLst>
                  <a:ext uri="{FF2B5EF4-FFF2-40B4-BE49-F238E27FC236}">
                    <a16:creationId xmlns:a16="http://schemas.microsoft.com/office/drawing/2014/main" id="{4575509C-3DB3-A7BF-FD7B-BAD14A93C076}"/>
                  </a:ext>
                </a:extLst>
              </p:cNvPr>
              <p:cNvPicPr>
                <a:picLocks noChangeAspect="1"/>
              </p:cNvPicPr>
              <p:nvPr/>
            </p:nvPicPr>
            <p:blipFill rotWithShape="1">
              <a:blip r:embed="rId5"/>
              <a:srcRect l="32955" t="33327" b="45013"/>
              <a:stretch/>
            </p:blipFill>
            <p:spPr>
              <a:xfrm>
                <a:off x="1903475" y="3162300"/>
                <a:ext cx="3422212" cy="1268228"/>
              </a:xfrm>
              <a:prstGeom prst="rect">
                <a:avLst/>
              </a:prstGeom>
            </p:spPr>
          </p:pic>
          <p:sp>
            <p:nvSpPr>
              <p:cNvPr id="22" name="Ovale 21">
                <a:extLst>
                  <a:ext uri="{FF2B5EF4-FFF2-40B4-BE49-F238E27FC236}">
                    <a16:creationId xmlns:a16="http://schemas.microsoft.com/office/drawing/2014/main" id="{ADE6A82F-8D27-5956-CAC1-28569488EA11}"/>
                  </a:ext>
                </a:extLst>
              </p:cNvPr>
              <p:cNvSpPr/>
              <p:nvPr/>
            </p:nvSpPr>
            <p:spPr>
              <a:xfrm>
                <a:off x="3571543" y="3128770"/>
                <a:ext cx="275155" cy="419101"/>
              </a:xfrm>
              <a:prstGeom prst="ellipse">
                <a:avLst/>
              </a:prstGeom>
              <a:solidFill>
                <a:srgbClr val="FEFBE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it-IT" sz="2400"/>
              </a:p>
            </p:txBody>
          </p:sp>
          <p:sp>
            <p:nvSpPr>
              <p:cNvPr id="23" name="Ovale 22">
                <a:extLst>
                  <a:ext uri="{FF2B5EF4-FFF2-40B4-BE49-F238E27FC236}">
                    <a16:creationId xmlns:a16="http://schemas.microsoft.com/office/drawing/2014/main" id="{7FD2809F-48A1-9A9F-17DA-194F7155FFD9}"/>
                  </a:ext>
                </a:extLst>
              </p:cNvPr>
              <p:cNvSpPr/>
              <p:nvPr/>
            </p:nvSpPr>
            <p:spPr>
              <a:xfrm>
                <a:off x="1989926" y="3183253"/>
                <a:ext cx="275155" cy="310134"/>
              </a:xfrm>
              <a:prstGeom prst="ellipse">
                <a:avLst/>
              </a:prstGeom>
              <a:solidFill>
                <a:srgbClr val="FEFBE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it-IT" sz="2400" dirty="0"/>
              </a:p>
            </p:txBody>
          </p:sp>
          <p:pic>
            <p:nvPicPr>
              <p:cNvPr id="24" name="Immagine 23" descr="Immagine che contiene mappa&#10;&#10;Descrizione generata automaticamente">
                <a:extLst>
                  <a:ext uri="{FF2B5EF4-FFF2-40B4-BE49-F238E27FC236}">
                    <a16:creationId xmlns:a16="http://schemas.microsoft.com/office/drawing/2014/main" id="{DF626EA6-1B40-C378-F6FD-3A3863CA608C}"/>
                  </a:ext>
                </a:extLst>
              </p:cNvPr>
              <p:cNvPicPr>
                <a:picLocks noChangeAspect="1"/>
              </p:cNvPicPr>
              <p:nvPr/>
            </p:nvPicPr>
            <p:blipFill rotWithShape="1">
              <a:blip r:embed="rId5"/>
              <a:srcRect l="69024" t="32713" r="13960" b="65929"/>
              <a:stretch/>
            </p:blipFill>
            <p:spPr>
              <a:xfrm>
                <a:off x="3571543" y="3128770"/>
                <a:ext cx="865632" cy="79249"/>
              </a:xfrm>
              <a:prstGeom prst="rect">
                <a:avLst/>
              </a:prstGeom>
            </p:spPr>
          </p:pic>
          <p:pic>
            <p:nvPicPr>
              <p:cNvPr id="25" name="Immagine 24" descr="Immagine che contiene mappa&#10;&#10;Descrizione generata automaticamente">
                <a:extLst>
                  <a:ext uri="{FF2B5EF4-FFF2-40B4-BE49-F238E27FC236}">
                    <a16:creationId xmlns:a16="http://schemas.microsoft.com/office/drawing/2014/main" id="{31BFAC04-F931-8C4A-3603-F827BB04620E}"/>
                  </a:ext>
                </a:extLst>
              </p:cNvPr>
              <p:cNvPicPr>
                <a:picLocks noChangeAspect="1"/>
              </p:cNvPicPr>
              <p:nvPr/>
            </p:nvPicPr>
            <p:blipFill rotWithShape="1">
              <a:blip r:embed="rId5"/>
              <a:srcRect l="69024" t="32713" r="13960" b="65929"/>
              <a:stretch/>
            </p:blipFill>
            <p:spPr>
              <a:xfrm>
                <a:off x="2048256" y="3124792"/>
                <a:ext cx="865632" cy="79249"/>
              </a:xfrm>
              <a:prstGeom prst="rect">
                <a:avLst/>
              </a:prstGeom>
            </p:spPr>
          </p:pic>
        </p:grpSp>
        <p:grpSp>
          <p:nvGrpSpPr>
            <p:cNvPr id="13" name="Gruppo 12">
              <a:extLst>
                <a:ext uri="{FF2B5EF4-FFF2-40B4-BE49-F238E27FC236}">
                  <a16:creationId xmlns:a16="http://schemas.microsoft.com/office/drawing/2014/main" id="{6AA8B808-BB88-B736-9D5E-8473CCAE7065}"/>
                </a:ext>
              </a:extLst>
            </p:cNvPr>
            <p:cNvGrpSpPr/>
            <p:nvPr/>
          </p:nvGrpSpPr>
          <p:grpSpPr>
            <a:xfrm>
              <a:off x="154833" y="1025807"/>
              <a:ext cx="4450084" cy="2009237"/>
              <a:chOff x="154833" y="1025807"/>
              <a:chExt cx="4450084" cy="2009237"/>
            </a:xfrm>
          </p:grpSpPr>
          <p:grpSp>
            <p:nvGrpSpPr>
              <p:cNvPr id="14" name="Gruppo 13">
                <a:extLst>
                  <a:ext uri="{FF2B5EF4-FFF2-40B4-BE49-F238E27FC236}">
                    <a16:creationId xmlns:a16="http://schemas.microsoft.com/office/drawing/2014/main" id="{132171E7-7C69-6DFC-5964-CD81651602A0}"/>
                  </a:ext>
                </a:extLst>
              </p:cNvPr>
              <p:cNvGrpSpPr/>
              <p:nvPr/>
            </p:nvGrpSpPr>
            <p:grpSpPr>
              <a:xfrm>
                <a:off x="154833" y="1025807"/>
                <a:ext cx="4450084" cy="2008111"/>
                <a:chOff x="154833" y="1026967"/>
                <a:chExt cx="4450084" cy="2008111"/>
              </a:xfrm>
            </p:grpSpPr>
            <p:grpSp>
              <p:nvGrpSpPr>
                <p:cNvPr id="16" name="Gruppo 15">
                  <a:extLst>
                    <a:ext uri="{FF2B5EF4-FFF2-40B4-BE49-F238E27FC236}">
                      <a16:creationId xmlns:a16="http://schemas.microsoft.com/office/drawing/2014/main" id="{E67D12DE-51EF-797D-B971-48C407AB9957}"/>
                    </a:ext>
                  </a:extLst>
                </p:cNvPr>
                <p:cNvGrpSpPr/>
                <p:nvPr/>
              </p:nvGrpSpPr>
              <p:grpSpPr>
                <a:xfrm>
                  <a:off x="154833" y="1026967"/>
                  <a:ext cx="4450084" cy="2008111"/>
                  <a:chOff x="317639" y="1111601"/>
                  <a:chExt cx="4450084" cy="2008111"/>
                </a:xfrm>
              </p:grpSpPr>
              <p:pic>
                <p:nvPicPr>
                  <p:cNvPr id="19" name="Immagine 18" descr="Immagine che contiene mappa&#10;&#10;Descrizione generata automaticamente">
                    <a:extLst>
                      <a:ext uri="{FF2B5EF4-FFF2-40B4-BE49-F238E27FC236}">
                        <a16:creationId xmlns:a16="http://schemas.microsoft.com/office/drawing/2014/main" id="{FB6FA721-D74A-8F80-708C-FABB1E812A40}"/>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l="26291" t="19662" r="45799" b="75645"/>
                  <a:stretch/>
                </p:blipFill>
                <p:spPr>
                  <a:xfrm>
                    <a:off x="1896058" y="2845868"/>
                    <a:ext cx="1482387" cy="273844"/>
                  </a:xfrm>
                  <a:prstGeom prst="rect">
                    <a:avLst/>
                  </a:prstGeom>
                </p:spPr>
              </p:pic>
              <p:pic>
                <p:nvPicPr>
                  <p:cNvPr id="20" name="Immagine 19" descr="Immagine che contiene mappa&#10;&#10;Descrizione generata automaticamente">
                    <a:extLst>
                      <a:ext uri="{FF2B5EF4-FFF2-40B4-BE49-F238E27FC236}">
                        <a16:creationId xmlns:a16="http://schemas.microsoft.com/office/drawing/2014/main" id="{026B63CD-1C2D-0263-1A25-D202C961D88E}"/>
                      </a:ext>
                    </a:extLst>
                  </p:cNvPr>
                  <p:cNvPicPr>
                    <a:picLocks noChangeAspect="1"/>
                  </p:cNvPicPr>
                  <p:nvPr/>
                </p:nvPicPr>
                <p:blipFill rotWithShape="1">
                  <a:blip r:embed="rId5"/>
                  <a:srcRect l="10233" b="70608"/>
                  <a:stretch/>
                </p:blipFill>
                <p:spPr>
                  <a:xfrm>
                    <a:off x="317639" y="1111601"/>
                    <a:ext cx="4450084" cy="1671430"/>
                  </a:xfrm>
                  <a:prstGeom prst="rect">
                    <a:avLst/>
                  </a:prstGeom>
                </p:spPr>
              </p:pic>
            </p:grpSp>
            <p:sp>
              <p:nvSpPr>
                <p:cNvPr id="17" name="Rettangolo 16">
                  <a:extLst>
                    <a:ext uri="{FF2B5EF4-FFF2-40B4-BE49-F238E27FC236}">
                      <a16:creationId xmlns:a16="http://schemas.microsoft.com/office/drawing/2014/main" id="{332DC03E-1E2C-69DD-3CA3-092563CCDAB1}"/>
                    </a:ext>
                  </a:extLst>
                </p:cNvPr>
                <p:cNvSpPr/>
                <p:nvPr/>
              </p:nvSpPr>
              <p:spPr>
                <a:xfrm>
                  <a:off x="2278767" y="2828999"/>
                  <a:ext cx="379245" cy="1013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it-IT" sz="2400"/>
                </a:p>
              </p:txBody>
            </p:sp>
            <p:sp>
              <p:nvSpPr>
                <p:cNvPr id="18" name="Rettangolo 17">
                  <a:extLst>
                    <a:ext uri="{FF2B5EF4-FFF2-40B4-BE49-F238E27FC236}">
                      <a16:creationId xmlns:a16="http://schemas.microsoft.com/office/drawing/2014/main" id="{A02F3AC7-9CF3-7169-B247-127F93321E09}"/>
                    </a:ext>
                  </a:extLst>
                </p:cNvPr>
                <p:cNvSpPr/>
                <p:nvPr/>
              </p:nvSpPr>
              <p:spPr>
                <a:xfrm>
                  <a:off x="2248411" y="2922381"/>
                  <a:ext cx="464309" cy="1013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it-IT" sz="2400"/>
                </a:p>
              </p:txBody>
            </p:sp>
          </p:grpSp>
          <p:pic>
            <p:nvPicPr>
              <p:cNvPr id="15" name="Immagine 14" descr="Immagine che contiene mappa&#10;&#10;Descrizione generata automaticamente">
                <a:extLst>
                  <a:ext uri="{FF2B5EF4-FFF2-40B4-BE49-F238E27FC236}">
                    <a16:creationId xmlns:a16="http://schemas.microsoft.com/office/drawing/2014/main" id="{EDFCA0DD-C1D4-31B0-8FC7-B5A5DE72D738}"/>
                  </a:ext>
                </a:extLst>
              </p:cNvPr>
              <p:cNvPicPr>
                <a:picLocks noChangeAspect="1"/>
              </p:cNvPicPr>
              <p:nvPr/>
            </p:nvPicPr>
            <p:blipFill rotWithShape="1">
              <a:blip r:embed="rId5"/>
              <a:srcRect l="35841" t="33881" r="60639" b="62756"/>
              <a:stretch/>
            </p:blipFill>
            <p:spPr>
              <a:xfrm>
                <a:off x="2353579" y="2838829"/>
                <a:ext cx="179070" cy="196215"/>
              </a:xfrm>
              <a:prstGeom prst="rect">
                <a:avLst/>
              </a:prstGeom>
            </p:spPr>
          </p:pic>
        </p:grpSp>
      </p:grpSp>
      <p:grpSp>
        <p:nvGrpSpPr>
          <p:cNvPr id="26" name="Gruppo 25">
            <a:extLst>
              <a:ext uri="{FF2B5EF4-FFF2-40B4-BE49-F238E27FC236}">
                <a16:creationId xmlns:a16="http://schemas.microsoft.com/office/drawing/2014/main" id="{E15348DA-E685-F984-B7D1-CC2AF7B19E34}"/>
              </a:ext>
            </a:extLst>
          </p:cNvPr>
          <p:cNvGrpSpPr>
            <a:grpSpLocks noChangeAspect="1"/>
          </p:cNvGrpSpPr>
          <p:nvPr/>
        </p:nvGrpSpPr>
        <p:grpSpPr>
          <a:xfrm>
            <a:off x="2628492" y="4194316"/>
            <a:ext cx="400085" cy="143151"/>
            <a:chOff x="2151889" y="3828752"/>
            <a:chExt cx="489680" cy="175207"/>
          </a:xfrm>
        </p:grpSpPr>
        <p:pic>
          <p:nvPicPr>
            <p:cNvPr id="27" name="Immagine 26" descr="Immagine che contiene mappa&#10;&#10;Descrizione generata automaticamente">
              <a:extLst>
                <a:ext uri="{FF2B5EF4-FFF2-40B4-BE49-F238E27FC236}">
                  <a16:creationId xmlns:a16="http://schemas.microsoft.com/office/drawing/2014/main" id="{20F80F14-5081-D9EF-B9FE-107220C88755}"/>
                </a:ext>
              </a:extLst>
            </p:cNvPr>
            <p:cNvPicPr>
              <a:picLocks noChangeAspect="1"/>
            </p:cNvPicPr>
            <p:nvPr/>
          </p:nvPicPr>
          <p:blipFill rotWithShape="1">
            <a:blip r:embed="rId5"/>
            <a:srcRect l="62377" t="21190" r="28530" b="75996"/>
            <a:stretch/>
          </p:blipFill>
          <p:spPr>
            <a:xfrm>
              <a:off x="2179005" y="3839718"/>
              <a:ext cx="462564" cy="164241"/>
            </a:xfrm>
            <a:prstGeom prst="rect">
              <a:avLst/>
            </a:prstGeom>
          </p:spPr>
        </p:pic>
        <p:sp>
          <p:nvSpPr>
            <p:cNvPr id="28" name="Ovale 27">
              <a:extLst>
                <a:ext uri="{FF2B5EF4-FFF2-40B4-BE49-F238E27FC236}">
                  <a16:creationId xmlns:a16="http://schemas.microsoft.com/office/drawing/2014/main" id="{C67160CF-7D0B-E9D4-198E-BED490E04A45}"/>
                </a:ext>
              </a:extLst>
            </p:cNvPr>
            <p:cNvSpPr/>
            <p:nvPr/>
          </p:nvSpPr>
          <p:spPr>
            <a:xfrm>
              <a:off x="2151889" y="3828752"/>
              <a:ext cx="158496" cy="80129"/>
            </a:xfrm>
            <a:prstGeom prst="ellipse">
              <a:avLst/>
            </a:prstGeom>
            <a:solidFill>
              <a:srgbClr val="FEFBE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it-IT" sz="2400" dirty="0"/>
            </a:p>
          </p:txBody>
        </p:sp>
      </p:grpSp>
      <p:sp>
        <p:nvSpPr>
          <p:cNvPr id="29" name="Rettangolo con angoli arrotondati 28">
            <a:extLst>
              <a:ext uri="{FF2B5EF4-FFF2-40B4-BE49-F238E27FC236}">
                <a16:creationId xmlns:a16="http://schemas.microsoft.com/office/drawing/2014/main" id="{DC9EC7CE-9AF2-6CC3-1B1F-B570736EDDC1}"/>
              </a:ext>
            </a:extLst>
          </p:cNvPr>
          <p:cNvSpPr/>
          <p:nvPr/>
        </p:nvSpPr>
        <p:spPr>
          <a:xfrm>
            <a:off x="2516502" y="1411313"/>
            <a:ext cx="1044336" cy="1266866"/>
          </a:xfrm>
          <a:prstGeom prst="roundRect">
            <a:avLst/>
          </a:prstGeom>
          <a:noFill/>
          <a:ln w="19050">
            <a:solidFill>
              <a:srgbClr val="FF0000"/>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it-IT" sz="2400" dirty="0"/>
          </a:p>
        </p:txBody>
      </p:sp>
      <p:sp>
        <p:nvSpPr>
          <p:cNvPr id="31" name="CasellaDiTesto 30">
            <a:extLst>
              <a:ext uri="{FF2B5EF4-FFF2-40B4-BE49-F238E27FC236}">
                <a16:creationId xmlns:a16="http://schemas.microsoft.com/office/drawing/2014/main" id="{B423B354-C39C-D546-EBE3-C15422DDE969}"/>
              </a:ext>
            </a:extLst>
          </p:cNvPr>
          <p:cNvSpPr txBox="1"/>
          <p:nvPr/>
        </p:nvSpPr>
        <p:spPr>
          <a:xfrm>
            <a:off x="2715213" y="2296019"/>
            <a:ext cx="280665" cy="338554"/>
          </a:xfrm>
          <a:prstGeom prst="rect">
            <a:avLst/>
          </a:prstGeom>
        </p:spPr>
        <p:txBody>
          <a:bodyPr vert="horz" wrap="square" lIns="121920" tIns="60960" rIns="121920" bIns="60960" rtlCol="0" anchor="t">
            <a:spAutoFit/>
          </a:bodyPr>
          <a:lstStyle/>
          <a:p>
            <a:pPr algn="l"/>
            <a:r>
              <a:rPr lang="it-IT" sz="1400" b="1" dirty="0">
                <a:solidFill>
                  <a:srgbClr val="FF0000"/>
                </a:solidFill>
              </a:rPr>
              <a:t>X</a:t>
            </a:r>
          </a:p>
        </p:txBody>
      </p:sp>
      <p:sp>
        <p:nvSpPr>
          <p:cNvPr id="32" name="CasellaDiTesto 31">
            <a:extLst>
              <a:ext uri="{FF2B5EF4-FFF2-40B4-BE49-F238E27FC236}">
                <a16:creationId xmlns:a16="http://schemas.microsoft.com/office/drawing/2014/main" id="{629A5B18-B814-273A-704B-100BED48D24D}"/>
              </a:ext>
            </a:extLst>
          </p:cNvPr>
          <p:cNvSpPr txBox="1"/>
          <p:nvPr/>
        </p:nvSpPr>
        <p:spPr>
          <a:xfrm>
            <a:off x="3084259" y="3475518"/>
            <a:ext cx="428138" cy="369332"/>
          </a:xfrm>
          <a:prstGeom prst="rect">
            <a:avLst/>
          </a:prstGeom>
        </p:spPr>
        <p:txBody>
          <a:bodyPr vert="horz" wrap="square" lIns="121920" tIns="60960" rIns="121920" bIns="60960" rtlCol="0" anchor="t">
            <a:spAutoFit/>
          </a:bodyPr>
          <a:lstStyle/>
          <a:p>
            <a:pPr algn="l"/>
            <a:r>
              <a:rPr lang="it-IT" sz="1600" b="1" dirty="0">
                <a:solidFill>
                  <a:srgbClr val="FF0000"/>
                </a:solidFill>
              </a:rPr>
              <a:t>X</a:t>
            </a:r>
          </a:p>
        </p:txBody>
      </p:sp>
      <p:sp>
        <p:nvSpPr>
          <p:cNvPr id="34" name="Rettangolo 33">
            <a:extLst>
              <a:ext uri="{FF2B5EF4-FFF2-40B4-BE49-F238E27FC236}">
                <a16:creationId xmlns:a16="http://schemas.microsoft.com/office/drawing/2014/main" id="{A0EFA59D-CEFC-3673-C9D7-658B37DA6784}"/>
              </a:ext>
            </a:extLst>
          </p:cNvPr>
          <p:cNvSpPr/>
          <p:nvPr/>
        </p:nvSpPr>
        <p:spPr>
          <a:xfrm>
            <a:off x="771901" y="1431035"/>
            <a:ext cx="382392" cy="3836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it-IT" sz="1600" b="1" dirty="0">
                <a:solidFill>
                  <a:sysClr val="windowText" lastClr="000000"/>
                </a:solidFill>
              </a:rPr>
              <a:t>a</a:t>
            </a:r>
          </a:p>
        </p:txBody>
      </p:sp>
      <p:sp>
        <p:nvSpPr>
          <p:cNvPr id="35" name="Rettangolo 34">
            <a:extLst>
              <a:ext uri="{FF2B5EF4-FFF2-40B4-BE49-F238E27FC236}">
                <a16:creationId xmlns:a16="http://schemas.microsoft.com/office/drawing/2014/main" id="{09846442-6064-F131-A031-7502F63CC7BC}"/>
              </a:ext>
            </a:extLst>
          </p:cNvPr>
          <p:cNvSpPr/>
          <p:nvPr/>
        </p:nvSpPr>
        <p:spPr>
          <a:xfrm>
            <a:off x="5570381" y="1507804"/>
            <a:ext cx="206443" cy="2837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it-IT" sz="1600" dirty="0">
              <a:solidFill>
                <a:sysClr val="windowText" lastClr="000000"/>
              </a:solidFill>
            </a:endParaRPr>
          </a:p>
        </p:txBody>
      </p:sp>
      <p:sp>
        <p:nvSpPr>
          <p:cNvPr id="36" name="Rettangolo 35">
            <a:extLst>
              <a:ext uri="{FF2B5EF4-FFF2-40B4-BE49-F238E27FC236}">
                <a16:creationId xmlns:a16="http://schemas.microsoft.com/office/drawing/2014/main" id="{579B6520-3C37-9F93-6017-802F68841B93}"/>
              </a:ext>
            </a:extLst>
          </p:cNvPr>
          <p:cNvSpPr/>
          <p:nvPr/>
        </p:nvSpPr>
        <p:spPr>
          <a:xfrm>
            <a:off x="6709285" y="1605280"/>
            <a:ext cx="206443" cy="2837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it-IT" sz="1600" b="1" dirty="0">
                <a:solidFill>
                  <a:sysClr val="windowText" lastClr="000000"/>
                </a:solidFill>
              </a:rPr>
              <a:t>b</a:t>
            </a:r>
          </a:p>
        </p:txBody>
      </p:sp>
      <p:sp>
        <p:nvSpPr>
          <p:cNvPr id="37" name="Rettangolo 36">
            <a:extLst>
              <a:ext uri="{FF2B5EF4-FFF2-40B4-BE49-F238E27FC236}">
                <a16:creationId xmlns:a16="http://schemas.microsoft.com/office/drawing/2014/main" id="{5AF46D84-FF44-5ADB-430A-D4676E8F7562}"/>
              </a:ext>
            </a:extLst>
          </p:cNvPr>
          <p:cNvSpPr/>
          <p:nvPr/>
        </p:nvSpPr>
        <p:spPr>
          <a:xfrm>
            <a:off x="9924531" y="1494068"/>
            <a:ext cx="206443" cy="2837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it-IT" sz="1600" dirty="0">
              <a:solidFill>
                <a:sysClr val="windowText" lastClr="000000"/>
              </a:solidFill>
            </a:endParaRPr>
          </a:p>
        </p:txBody>
      </p:sp>
      <p:sp>
        <p:nvSpPr>
          <p:cNvPr id="38" name="Rettangolo 37">
            <a:extLst>
              <a:ext uri="{FF2B5EF4-FFF2-40B4-BE49-F238E27FC236}">
                <a16:creationId xmlns:a16="http://schemas.microsoft.com/office/drawing/2014/main" id="{26EC2CED-BB4E-AD45-C1C4-ADD76DEBFF55}"/>
              </a:ext>
            </a:extLst>
          </p:cNvPr>
          <p:cNvSpPr/>
          <p:nvPr/>
        </p:nvSpPr>
        <p:spPr>
          <a:xfrm>
            <a:off x="7812755" y="1481004"/>
            <a:ext cx="206443" cy="2837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it-IT" sz="1600" dirty="0">
              <a:solidFill>
                <a:sysClr val="windowText" lastClr="000000"/>
              </a:solidFill>
            </a:endParaRPr>
          </a:p>
        </p:txBody>
      </p:sp>
      <p:sp>
        <p:nvSpPr>
          <p:cNvPr id="39" name="Rettangolo 38">
            <a:extLst>
              <a:ext uri="{FF2B5EF4-FFF2-40B4-BE49-F238E27FC236}">
                <a16:creationId xmlns:a16="http://schemas.microsoft.com/office/drawing/2014/main" id="{EF69D721-5F46-CF48-C6AC-D1A5B11E1C21}"/>
              </a:ext>
            </a:extLst>
          </p:cNvPr>
          <p:cNvSpPr/>
          <p:nvPr/>
        </p:nvSpPr>
        <p:spPr>
          <a:xfrm>
            <a:off x="6677327" y="1590977"/>
            <a:ext cx="4387721" cy="2271342"/>
          </a:xfrm>
          <a:prstGeom prst="rect">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it-IT" sz="2400"/>
          </a:p>
        </p:txBody>
      </p:sp>
      <p:sp>
        <p:nvSpPr>
          <p:cNvPr id="41" name="Segnaposto piè di pagina 40">
            <a:extLst>
              <a:ext uri="{FF2B5EF4-FFF2-40B4-BE49-F238E27FC236}">
                <a16:creationId xmlns:a16="http://schemas.microsoft.com/office/drawing/2014/main" id="{C40EA580-0048-F612-8C85-8C76F01DE697}"/>
              </a:ext>
            </a:extLst>
          </p:cNvPr>
          <p:cNvSpPr txBox="1">
            <a:spLocks noGrp="1"/>
          </p:cNvSpPr>
          <p:nvPr>
            <p:ph type="ftr" sz="quarter" idx="11"/>
          </p:nvPr>
        </p:nvSpPr>
        <p:spPr>
          <a:xfrm>
            <a:off x="4038600" y="6356350"/>
            <a:ext cx="4114800" cy="307777"/>
          </a:xfrm>
          <a:prstGeom prst="rect">
            <a:avLst/>
          </a:prstGeom>
          <a:noFill/>
        </p:spPr>
        <p:txBody>
          <a:bodyPr wrap="square">
            <a:spAutoFit/>
          </a:bodyPr>
          <a:lstStyle/>
          <a:p>
            <a:pPr algn="ctr"/>
            <a:r>
              <a:rPr lang="it-IT" sz="1400" dirty="0">
                <a:solidFill>
                  <a:srgbClr val="002E6C"/>
                </a:solidFill>
              </a:rPr>
              <a:t>INSIGHT workshop 18</a:t>
            </a:r>
            <a:r>
              <a:rPr lang="it-IT" sz="1400" baseline="30000" dirty="0">
                <a:solidFill>
                  <a:srgbClr val="002E6C"/>
                </a:solidFill>
              </a:rPr>
              <a:t>th</a:t>
            </a:r>
            <a:r>
              <a:rPr lang="it-IT" sz="1400" dirty="0">
                <a:solidFill>
                  <a:srgbClr val="002E6C"/>
                </a:solidFill>
              </a:rPr>
              <a:t> -20</a:t>
            </a:r>
            <a:r>
              <a:rPr lang="it-IT" sz="1400" baseline="30000" dirty="0">
                <a:solidFill>
                  <a:srgbClr val="002E6C"/>
                </a:solidFill>
              </a:rPr>
              <a:t>th</a:t>
            </a:r>
            <a:r>
              <a:rPr lang="it-IT" sz="1400" dirty="0">
                <a:solidFill>
                  <a:srgbClr val="002E6C"/>
                </a:solidFill>
              </a:rPr>
              <a:t> </a:t>
            </a:r>
            <a:r>
              <a:rPr lang="it-IT" sz="1400" dirty="0" err="1">
                <a:solidFill>
                  <a:srgbClr val="002E6C"/>
                </a:solidFill>
              </a:rPr>
              <a:t>October</a:t>
            </a:r>
            <a:r>
              <a:rPr lang="it-IT" sz="1400" dirty="0">
                <a:solidFill>
                  <a:srgbClr val="002E6C"/>
                </a:solidFill>
              </a:rPr>
              <a:t> – Gaia Volpi</a:t>
            </a:r>
          </a:p>
        </p:txBody>
      </p:sp>
      <p:sp>
        <p:nvSpPr>
          <p:cNvPr id="2" name="Titolo 1">
            <a:extLst>
              <a:ext uri="{FF2B5EF4-FFF2-40B4-BE49-F238E27FC236}">
                <a16:creationId xmlns:a16="http://schemas.microsoft.com/office/drawing/2014/main" id="{F301AC2F-8484-7EC6-8D43-37B350046745}"/>
              </a:ext>
            </a:extLst>
          </p:cNvPr>
          <p:cNvSpPr txBox="1">
            <a:spLocks/>
          </p:cNvSpPr>
          <p:nvPr/>
        </p:nvSpPr>
        <p:spPr>
          <a:xfrm>
            <a:off x="957978" y="-59603"/>
            <a:ext cx="9172996" cy="1229183"/>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it-IT" altLang="it-IT" sz="2400" b="1" spc="-55" dirty="0" err="1">
                <a:solidFill>
                  <a:srgbClr val="000066"/>
                </a:solidFill>
                <a:latin typeface="Calibri"/>
                <a:cs typeface="Calibri"/>
              </a:rPr>
              <a:t>Complement</a:t>
            </a:r>
            <a:r>
              <a:rPr lang="it-IT" altLang="it-IT" sz="2400" b="1" spc="-55" dirty="0">
                <a:solidFill>
                  <a:srgbClr val="000066"/>
                </a:solidFill>
                <a:latin typeface="Calibri"/>
                <a:cs typeface="Calibri"/>
              </a:rPr>
              <a:t> system</a:t>
            </a:r>
            <a:br>
              <a:rPr lang="it-IT" altLang="it-IT" sz="2400" b="1" spc="-55" dirty="0">
                <a:solidFill>
                  <a:srgbClr val="000066"/>
                </a:solidFill>
                <a:latin typeface="Calibri"/>
                <a:cs typeface="Calibri"/>
              </a:rPr>
            </a:br>
            <a:r>
              <a:rPr lang="it-IT" altLang="it-IT" sz="3200" b="1" spc="-55" dirty="0" err="1">
                <a:solidFill>
                  <a:srgbClr val="000066"/>
                </a:solidFill>
                <a:latin typeface="Calibri"/>
                <a:cs typeface="Calibri"/>
              </a:rPr>
              <a:t>Tumour</a:t>
            </a:r>
            <a:r>
              <a:rPr lang="it-IT" altLang="it-IT" sz="3200" b="1" spc="-55" dirty="0">
                <a:solidFill>
                  <a:srgbClr val="000066"/>
                </a:solidFill>
                <a:latin typeface="Calibri"/>
                <a:cs typeface="Calibri"/>
              </a:rPr>
              <a:t> </a:t>
            </a:r>
            <a:r>
              <a:rPr lang="it-IT" altLang="it-IT" sz="3200" b="1" spc="-55" dirty="0" err="1">
                <a:solidFill>
                  <a:srgbClr val="000066"/>
                </a:solidFill>
                <a:latin typeface="Calibri"/>
                <a:cs typeface="Calibri"/>
              </a:rPr>
              <a:t>Progression</a:t>
            </a:r>
            <a:endParaRPr lang="it-IT" altLang="it-IT" b="1" spc="-55" dirty="0">
              <a:solidFill>
                <a:srgbClr val="000066"/>
              </a:solidFill>
              <a:latin typeface="Calibri"/>
              <a:cs typeface="Calibri"/>
            </a:endParaRPr>
          </a:p>
        </p:txBody>
      </p:sp>
      <p:sp>
        <p:nvSpPr>
          <p:cNvPr id="3" name="object 9">
            <a:extLst>
              <a:ext uri="{FF2B5EF4-FFF2-40B4-BE49-F238E27FC236}">
                <a16:creationId xmlns:a16="http://schemas.microsoft.com/office/drawing/2014/main" id="{F7DE90B2-A274-26E7-3CE1-0A0FD11514B7}"/>
              </a:ext>
            </a:extLst>
          </p:cNvPr>
          <p:cNvSpPr/>
          <p:nvPr/>
        </p:nvSpPr>
        <p:spPr>
          <a:xfrm>
            <a:off x="975193" y="486779"/>
            <a:ext cx="8868227" cy="45719"/>
          </a:xfrm>
          <a:custGeom>
            <a:avLst/>
            <a:gdLst/>
            <a:ahLst/>
            <a:cxnLst/>
            <a:rect l="l" t="t" r="r" b="b"/>
            <a:pathLst>
              <a:path w="7560945">
                <a:moveTo>
                  <a:pt x="0" y="0"/>
                </a:moveTo>
                <a:lnTo>
                  <a:pt x="7560894" y="0"/>
                </a:lnTo>
              </a:path>
            </a:pathLst>
          </a:custGeom>
          <a:ln w="57150">
            <a:solidFill>
              <a:srgbClr val="497DBA"/>
            </a:solidFill>
          </a:ln>
        </p:spPr>
        <p:txBody>
          <a:bodyPr wrap="square" lIns="0" tIns="0" rIns="0" bIns="0" rtlCol="0"/>
          <a:lstStyle/>
          <a:p>
            <a:pPr algn="ctr"/>
            <a:endParaRPr dirty="0"/>
          </a:p>
        </p:txBody>
      </p:sp>
      <p:sp>
        <p:nvSpPr>
          <p:cNvPr id="10" name="Rettangolo 9">
            <a:extLst>
              <a:ext uri="{FF2B5EF4-FFF2-40B4-BE49-F238E27FC236}">
                <a16:creationId xmlns:a16="http://schemas.microsoft.com/office/drawing/2014/main" id="{2FFE9B50-6539-5162-C4AD-FE480012E0C0}"/>
              </a:ext>
            </a:extLst>
          </p:cNvPr>
          <p:cNvSpPr/>
          <p:nvPr/>
        </p:nvSpPr>
        <p:spPr>
          <a:xfrm>
            <a:off x="8868643" y="1649025"/>
            <a:ext cx="206443" cy="1939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5" name="Gruppo 4">
            <a:extLst>
              <a:ext uri="{FF2B5EF4-FFF2-40B4-BE49-F238E27FC236}">
                <a16:creationId xmlns:a16="http://schemas.microsoft.com/office/drawing/2014/main" id="{FB1A1350-2737-4C17-9A3C-0B75311EE4F0}"/>
              </a:ext>
            </a:extLst>
          </p:cNvPr>
          <p:cNvGrpSpPr/>
          <p:nvPr/>
        </p:nvGrpSpPr>
        <p:grpSpPr>
          <a:xfrm>
            <a:off x="-11346" y="-82185"/>
            <a:ext cx="902435" cy="6925312"/>
            <a:chOff x="0" y="-189230"/>
            <a:chExt cx="902435" cy="6925312"/>
          </a:xfrm>
        </p:grpSpPr>
        <p:sp>
          <p:nvSpPr>
            <p:cNvPr id="30" name="Rettangolo 29">
              <a:extLst>
                <a:ext uri="{FF2B5EF4-FFF2-40B4-BE49-F238E27FC236}">
                  <a16:creationId xmlns:a16="http://schemas.microsoft.com/office/drawing/2014/main" id="{E8FACDA4-33E1-470C-519A-27FED6C5210D}"/>
                </a:ext>
              </a:extLst>
            </p:cNvPr>
            <p:cNvSpPr/>
            <p:nvPr/>
          </p:nvSpPr>
          <p:spPr>
            <a:xfrm>
              <a:off x="0" y="-121920"/>
              <a:ext cx="678398" cy="685800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3" name="Immagine 32">
              <a:extLst>
                <a:ext uri="{FF2B5EF4-FFF2-40B4-BE49-F238E27FC236}">
                  <a16:creationId xmlns:a16="http://schemas.microsoft.com/office/drawing/2014/main" id="{533423EF-DB36-994C-BACD-8083FCAFEB55}"/>
                </a:ext>
              </a:extLst>
            </p:cNvPr>
            <p:cNvPicPr>
              <a:picLocks noChangeAspect="1"/>
            </p:cNvPicPr>
            <p:nvPr/>
          </p:nvPicPr>
          <p:blipFill rotWithShape="1">
            <a:blip r:embed="rId8">
              <a:alphaModFix amt="50000"/>
            </a:blip>
            <a:srcRect l="32409" r="-181" b="962"/>
            <a:stretch/>
          </p:blipFill>
          <p:spPr>
            <a:xfrm rot="16200000">
              <a:off x="-2945190" y="2821146"/>
              <a:ext cx="6858001" cy="837249"/>
            </a:xfrm>
            <a:prstGeom prst="rect">
              <a:avLst/>
            </a:prstGeom>
          </p:spPr>
        </p:pic>
      </p:grpSp>
      <p:sp>
        <p:nvSpPr>
          <p:cNvPr id="42" name="CasellaDiTesto 41">
            <a:extLst>
              <a:ext uri="{FF2B5EF4-FFF2-40B4-BE49-F238E27FC236}">
                <a16:creationId xmlns:a16="http://schemas.microsoft.com/office/drawing/2014/main" id="{87EBEB2A-5C3C-890F-1AC5-9497236A8884}"/>
              </a:ext>
            </a:extLst>
          </p:cNvPr>
          <p:cNvSpPr txBox="1"/>
          <p:nvPr/>
        </p:nvSpPr>
        <p:spPr>
          <a:xfrm>
            <a:off x="896011" y="5750579"/>
            <a:ext cx="6099242" cy="261610"/>
          </a:xfrm>
          <a:prstGeom prst="rect">
            <a:avLst/>
          </a:prstGeom>
          <a:noFill/>
        </p:spPr>
        <p:txBody>
          <a:bodyPr wrap="square">
            <a:spAutoFit/>
          </a:bodyPr>
          <a:lstStyle/>
          <a:p>
            <a:r>
              <a:rPr lang="it-IT" sz="1100" b="0" i="0" dirty="0" err="1">
                <a:solidFill>
                  <a:srgbClr val="212121"/>
                </a:solidFill>
                <a:effectLst/>
              </a:rPr>
              <a:t>Roumenina</a:t>
            </a:r>
            <a:r>
              <a:rPr lang="it-IT" sz="1100" b="0" i="0" dirty="0">
                <a:solidFill>
                  <a:srgbClr val="212121"/>
                </a:solidFill>
                <a:effectLst/>
              </a:rPr>
              <a:t>, </a:t>
            </a:r>
            <a:r>
              <a:rPr lang="it-IT" sz="1100" b="0" i="0" dirty="0" err="1">
                <a:solidFill>
                  <a:srgbClr val="212121"/>
                </a:solidFill>
                <a:effectLst/>
              </a:rPr>
              <a:t>Lubka</a:t>
            </a:r>
            <a:r>
              <a:rPr lang="it-IT" sz="1100" b="0" i="0" dirty="0">
                <a:solidFill>
                  <a:srgbClr val="212121"/>
                </a:solidFill>
                <a:effectLst/>
              </a:rPr>
              <a:t> T et al., </a:t>
            </a:r>
            <a:r>
              <a:rPr lang="it-IT" sz="1100" b="0" i="1" dirty="0">
                <a:solidFill>
                  <a:srgbClr val="212121"/>
                </a:solidFill>
                <a:effectLst/>
              </a:rPr>
              <a:t>Nature reviews. Cancer</a:t>
            </a:r>
            <a:r>
              <a:rPr lang="it-IT" sz="1100" b="0" i="0" dirty="0">
                <a:solidFill>
                  <a:srgbClr val="212121"/>
                </a:solidFill>
                <a:effectLst/>
              </a:rPr>
              <a:t> vol. 19,12 (2019)</a:t>
            </a:r>
            <a:endParaRPr lang="it-IT" sz="1100" dirty="0"/>
          </a:p>
        </p:txBody>
      </p:sp>
    </p:spTree>
    <p:custDataLst>
      <p:tags r:id="rId1"/>
    </p:custDataLst>
    <p:extLst>
      <p:ext uri="{BB962C8B-B14F-4D97-AF65-F5344CB8AC3E}">
        <p14:creationId xmlns:p14="http://schemas.microsoft.com/office/powerpoint/2010/main" val="1562456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72261BDF-7B8A-3BDF-841D-3E2DC0BD1F38}"/>
              </a:ext>
            </a:extLst>
          </p:cNvPr>
          <p:cNvSpPr>
            <a:spLocks noGrp="1"/>
          </p:cNvSpPr>
          <p:nvPr>
            <p:ph type="sldNum" sz="quarter" idx="12"/>
          </p:nvPr>
        </p:nvSpPr>
        <p:spPr/>
        <p:txBody>
          <a:bodyPr/>
          <a:lstStyle/>
          <a:p>
            <a:r>
              <a:rPr lang="it-IT" sz="1400"/>
              <a:t>Pag. </a:t>
            </a:r>
            <a:fld id="{D2B91252-54D1-FE45-A607-C2B73D764620}" type="slidenum">
              <a:rPr lang="it-IT" sz="1400" smtClean="0"/>
              <a:pPr/>
              <a:t>16</a:t>
            </a:fld>
            <a:endParaRPr lang="it-IT" sz="1400" dirty="0"/>
          </a:p>
        </p:txBody>
      </p:sp>
      <p:pic>
        <p:nvPicPr>
          <p:cNvPr id="5" name="Segnaposto contenuto 5">
            <a:extLst>
              <a:ext uri="{FF2B5EF4-FFF2-40B4-BE49-F238E27FC236}">
                <a16:creationId xmlns:a16="http://schemas.microsoft.com/office/drawing/2014/main" id="{2883D55B-F810-28CA-8A5F-DEDD1284B6F8}"/>
              </a:ext>
            </a:extLst>
          </p:cNvPr>
          <p:cNvPicPr>
            <a:picLocks noChangeAspect="1"/>
          </p:cNvPicPr>
          <p:nvPr/>
        </p:nvPicPr>
        <p:blipFill rotWithShape="1">
          <a:blip r:embed="rId3"/>
          <a:srcRect l="54709" t="87490" r="15620" b="3724"/>
          <a:stretch/>
        </p:blipFill>
        <p:spPr>
          <a:xfrm>
            <a:off x="640036" y="5130860"/>
            <a:ext cx="2566565" cy="430887"/>
          </a:xfrm>
        </p:spPr>
      </p:pic>
      <p:grpSp>
        <p:nvGrpSpPr>
          <p:cNvPr id="6" name="Gruppo 5">
            <a:extLst>
              <a:ext uri="{FF2B5EF4-FFF2-40B4-BE49-F238E27FC236}">
                <a16:creationId xmlns:a16="http://schemas.microsoft.com/office/drawing/2014/main" id="{7D7A2DA4-EA9F-039D-9D91-867718C065CF}"/>
              </a:ext>
            </a:extLst>
          </p:cNvPr>
          <p:cNvGrpSpPr>
            <a:grpSpLocks noChangeAspect="1"/>
          </p:cNvGrpSpPr>
          <p:nvPr/>
        </p:nvGrpSpPr>
        <p:grpSpPr>
          <a:xfrm>
            <a:off x="906915" y="2135945"/>
            <a:ext cx="4681103" cy="3111777"/>
            <a:chOff x="329025" y="1397324"/>
            <a:chExt cx="4168191" cy="2770817"/>
          </a:xfrm>
        </p:grpSpPr>
        <p:pic>
          <p:nvPicPr>
            <p:cNvPr id="7" name="Segnaposto contenuto 5">
              <a:extLst>
                <a:ext uri="{FF2B5EF4-FFF2-40B4-BE49-F238E27FC236}">
                  <a16:creationId xmlns:a16="http://schemas.microsoft.com/office/drawing/2014/main" id="{E02B4085-3830-2715-96BC-0AB7DFA088D1}"/>
                </a:ext>
              </a:extLst>
            </p:cNvPr>
            <p:cNvPicPr>
              <a:picLocks noChangeAspect="1"/>
            </p:cNvPicPr>
            <p:nvPr/>
          </p:nvPicPr>
          <p:blipFill rotWithShape="1">
            <a:blip r:embed="rId3"/>
            <a:srcRect t="29892" r="39411" b="13345"/>
            <a:stretch/>
          </p:blipFill>
          <p:spPr>
            <a:xfrm>
              <a:off x="329025" y="2080261"/>
              <a:ext cx="3930555" cy="2087880"/>
            </a:xfrm>
            <a:prstGeom prst="rect">
              <a:avLst/>
            </a:prstGeom>
          </p:spPr>
        </p:pic>
        <p:sp>
          <p:nvSpPr>
            <p:cNvPr id="8" name="Callout: freccia a destra 7">
              <a:extLst>
                <a:ext uri="{FF2B5EF4-FFF2-40B4-BE49-F238E27FC236}">
                  <a16:creationId xmlns:a16="http://schemas.microsoft.com/office/drawing/2014/main" id="{BB6B17D2-FE65-5390-BFF5-EEA95E86E8AB}"/>
                </a:ext>
              </a:extLst>
            </p:cNvPr>
            <p:cNvSpPr/>
            <p:nvPr/>
          </p:nvSpPr>
          <p:spPr>
            <a:xfrm>
              <a:off x="407328" y="1397324"/>
              <a:ext cx="2533992" cy="1442074"/>
            </a:xfrm>
            <a:prstGeom prst="rightArrowCallout">
              <a:avLst>
                <a:gd name="adj1" fmla="val 36625"/>
                <a:gd name="adj2" fmla="val 14432"/>
                <a:gd name="adj3" fmla="val 44023"/>
                <a:gd name="adj4" fmla="val 6557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it-IT" sz="2400" dirty="0"/>
            </a:p>
          </p:txBody>
        </p:sp>
        <p:sp>
          <p:nvSpPr>
            <p:cNvPr id="9" name="Rettangolo 8">
              <a:extLst>
                <a:ext uri="{FF2B5EF4-FFF2-40B4-BE49-F238E27FC236}">
                  <a16:creationId xmlns:a16="http://schemas.microsoft.com/office/drawing/2014/main" id="{52E45536-90B0-8F81-01AC-F55AC58A0E6E}"/>
                </a:ext>
              </a:extLst>
            </p:cNvPr>
            <p:cNvSpPr/>
            <p:nvPr/>
          </p:nvSpPr>
          <p:spPr>
            <a:xfrm rot="17825538">
              <a:off x="3417837" y="2145631"/>
              <a:ext cx="751013" cy="1496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it-IT" sz="2400"/>
            </a:p>
          </p:txBody>
        </p:sp>
        <p:sp>
          <p:nvSpPr>
            <p:cNvPr id="10" name="Ovale 9">
              <a:extLst>
                <a:ext uri="{FF2B5EF4-FFF2-40B4-BE49-F238E27FC236}">
                  <a16:creationId xmlns:a16="http://schemas.microsoft.com/office/drawing/2014/main" id="{A7E75C9E-7499-C2F9-9AC3-F69527E744C9}"/>
                </a:ext>
              </a:extLst>
            </p:cNvPr>
            <p:cNvSpPr/>
            <p:nvPr/>
          </p:nvSpPr>
          <p:spPr>
            <a:xfrm>
              <a:off x="4021943" y="3510966"/>
              <a:ext cx="475273" cy="51371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it-IT" sz="2400"/>
            </a:p>
          </p:txBody>
        </p:sp>
      </p:grpSp>
      <p:sp>
        <p:nvSpPr>
          <p:cNvPr id="11" name="Rettangolo 10">
            <a:extLst>
              <a:ext uri="{FF2B5EF4-FFF2-40B4-BE49-F238E27FC236}">
                <a16:creationId xmlns:a16="http://schemas.microsoft.com/office/drawing/2014/main" id="{874B0E09-8877-D31E-DBB1-74C951839B47}"/>
              </a:ext>
            </a:extLst>
          </p:cNvPr>
          <p:cNvSpPr/>
          <p:nvPr/>
        </p:nvSpPr>
        <p:spPr>
          <a:xfrm>
            <a:off x="1031217" y="3818638"/>
            <a:ext cx="1763499" cy="12894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it-IT" sz="2400"/>
          </a:p>
        </p:txBody>
      </p:sp>
      <p:pic>
        <p:nvPicPr>
          <p:cNvPr id="13" name="Segnaposto contenuto 5">
            <a:extLst>
              <a:ext uri="{FF2B5EF4-FFF2-40B4-BE49-F238E27FC236}">
                <a16:creationId xmlns:a16="http://schemas.microsoft.com/office/drawing/2014/main" id="{D1007344-3EBD-2B3B-E06D-DBD2A7CFE734}"/>
              </a:ext>
            </a:extLst>
          </p:cNvPr>
          <p:cNvPicPr>
            <a:picLocks noChangeAspect="1"/>
          </p:cNvPicPr>
          <p:nvPr/>
        </p:nvPicPr>
        <p:blipFill rotWithShape="1">
          <a:blip r:embed="rId3"/>
          <a:srcRect l="83356" t="88414" r="8715" b="5371"/>
          <a:stretch/>
        </p:blipFill>
        <p:spPr>
          <a:xfrm>
            <a:off x="2820768" y="3029267"/>
            <a:ext cx="622596" cy="276709"/>
          </a:xfrm>
          <a:prstGeom prst="rect">
            <a:avLst/>
          </a:prstGeom>
        </p:spPr>
      </p:pic>
      <p:pic>
        <p:nvPicPr>
          <p:cNvPr id="14" name="Segnaposto contenuto 5">
            <a:extLst>
              <a:ext uri="{FF2B5EF4-FFF2-40B4-BE49-F238E27FC236}">
                <a16:creationId xmlns:a16="http://schemas.microsoft.com/office/drawing/2014/main" id="{95DCC2C5-3B92-9B65-C5AE-903E4F640138}"/>
              </a:ext>
            </a:extLst>
          </p:cNvPr>
          <p:cNvPicPr>
            <a:picLocks noChangeAspect="1"/>
          </p:cNvPicPr>
          <p:nvPr/>
        </p:nvPicPr>
        <p:blipFill rotWithShape="1">
          <a:blip r:embed="rId3"/>
          <a:srcRect l="90913" t="88215" r="2268" b="5827"/>
          <a:stretch/>
        </p:blipFill>
        <p:spPr>
          <a:xfrm>
            <a:off x="3094167" y="2756477"/>
            <a:ext cx="469800" cy="232757"/>
          </a:xfrm>
          <a:prstGeom prst="rect">
            <a:avLst/>
          </a:prstGeom>
        </p:spPr>
      </p:pic>
      <p:pic>
        <p:nvPicPr>
          <p:cNvPr id="15" name="Immagine 14">
            <a:extLst>
              <a:ext uri="{FF2B5EF4-FFF2-40B4-BE49-F238E27FC236}">
                <a16:creationId xmlns:a16="http://schemas.microsoft.com/office/drawing/2014/main" id="{69E75041-144B-F3EF-CA98-1278E12B45E2}"/>
              </a:ext>
            </a:extLst>
          </p:cNvPr>
          <p:cNvPicPr>
            <a:picLocks noChangeAspect="1"/>
          </p:cNvPicPr>
          <p:nvPr/>
        </p:nvPicPr>
        <p:blipFill rotWithShape="1">
          <a:blip r:embed="rId4"/>
          <a:srcRect l="1465" t="-1040" r="30828" b="21535"/>
          <a:stretch/>
        </p:blipFill>
        <p:spPr>
          <a:xfrm>
            <a:off x="1613685" y="2343191"/>
            <a:ext cx="933624" cy="1259319"/>
          </a:xfrm>
          <a:prstGeom prst="rect">
            <a:avLst/>
          </a:prstGeom>
        </p:spPr>
      </p:pic>
      <p:sp>
        <p:nvSpPr>
          <p:cNvPr id="16" name="Rettangolo 15">
            <a:extLst>
              <a:ext uri="{FF2B5EF4-FFF2-40B4-BE49-F238E27FC236}">
                <a16:creationId xmlns:a16="http://schemas.microsoft.com/office/drawing/2014/main" id="{B703C028-A30A-4E3B-F7AD-B3A14E7A2A48}"/>
              </a:ext>
            </a:extLst>
          </p:cNvPr>
          <p:cNvSpPr/>
          <p:nvPr/>
        </p:nvSpPr>
        <p:spPr>
          <a:xfrm>
            <a:off x="2213207" y="2135944"/>
            <a:ext cx="518139" cy="5384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it-IT" sz="2400" dirty="0"/>
          </a:p>
        </p:txBody>
      </p:sp>
      <p:pic>
        <p:nvPicPr>
          <p:cNvPr id="17" name="Immagine 16">
            <a:extLst>
              <a:ext uri="{FF2B5EF4-FFF2-40B4-BE49-F238E27FC236}">
                <a16:creationId xmlns:a16="http://schemas.microsoft.com/office/drawing/2014/main" id="{7543815B-20EE-96D3-E881-54803F612504}"/>
              </a:ext>
            </a:extLst>
          </p:cNvPr>
          <p:cNvPicPr>
            <a:picLocks noChangeAspect="1"/>
          </p:cNvPicPr>
          <p:nvPr/>
        </p:nvPicPr>
        <p:blipFill>
          <a:blip r:embed="rId5"/>
          <a:stretch>
            <a:fillRect/>
          </a:stretch>
        </p:blipFill>
        <p:spPr>
          <a:xfrm>
            <a:off x="4638165" y="2343191"/>
            <a:ext cx="579035" cy="622617"/>
          </a:xfrm>
          <a:prstGeom prst="rect">
            <a:avLst/>
          </a:prstGeom>
        </p:spPr>
      </p:pic>
      <p:pic>
        <p:nvPicPr>
          <p:cNvPr id="18" name="Immagine 17">
            <a:extLst>
              <a:ext uri="{FF2B5EF4-FFF2-40B4-BE49-F238E27FC236}">
                <a16:creationId xmlns:a16="http://schemas.microsoft.com/office/drawing/2014/main" id="{7E657E83-3865-147E-4E07-DE19E595C8D9}"/>
              </a:ext>
            </a:extLst>
          </p:cNvPr>
          <p:cNvPicPr>
            <a:picLocks noChangeAspect="1"/>
          </p:cNvPicPr>
          <p:nvPr/>
        </p:nvPicPr>
        <p:blipFill>
          <a:blip r:embed="rId6"/>
          <a:stretch>
            <a:fillRect/>
          </a:stretch>
        </p:blipFill>
        <p:spPr>
          <a:xfrm>
            <a:off x="3893179" y="2483522"/>
            <a:ext cx="549739" cy="575015"/>
          </a:xfrm>
          <a:prstGeom prst="rect">
            <a:avLst/>
          </a:prstGeom>
        </p:spPr>
      </p:pic>
      <p:pic>
        <p:nvPicPr>
          <p:cNvPr id="19" name="Immagine 18">
            <a:extLst>
              <a:ext uri="{FF2B5EF4-FFF2-40B4-BE49-F238E27FC236}">
                <a16:creationId xmlns:a16="http://schemas.microsoft.com/office/drawing/2014/main" id="{8A0F7387-4517-2884-2106-A35B557DB92F}"/>
              </a:ext>
            </a:extLst>
          </p:cNvPr>
          <p:cNvPicPr>
            <a:picLocks noChangeAspect="1"/>
          </p:cNvPicPr>
          <p:nvPr/>
        </p:nvPicPr>
        <p:blipFill>
          <a:blip r:embed="rId7"/>
          <a:stretch>
            <a:fillRect/>
          </a:stretch>
        </p:blipFill>
        <p:spPr>
          <a:xfrm>
            <a:off x="3890127" y="2241112"/>
            <a:ext cx="579035" cy="244103"/>
          </a:xfrm>
          <a:prstGeom prst="rect">
            <a:avLst/>
          </a:prstGeom>
        </p:spPr>
      </p:pic>
      <p:sp>
        <p:nvSpPr>
          <p:cNvPr id="20" name="CasellaDiTesto 19">
            <a:extLst>
              <a:ext uri="{FF2B5EF4-FFF2-40B4-BE49-F238E27FC236}">
                <a16:creationId xmlns:a16="http://schemas.microsoft.com/office/drawing/2014/main" id="{CB4E66CF-31F2-BC36-D130-29C99E2B6B49}"/>
              </a:ext>
            </a:extLst>
          </p:cNvPr>
          <p:cNvSpPr txBox="1"/>
          <p:nvPr/>
        </p:nvSpPr>
        <p:spPr>
          <a:xfrm>
            <a:off x="741979" y="1815816"/>
            <a:ext cx="2467375" cy="523220"/>
          </a:xfrm>
          <a:prstGeom prst="rect">
            <a:avLst/>
          </a:prstGeom>
          <a:noFill/>
        </p:spPr>
        <p:txBody>
          <a:bodyPr wrap="square">
            <a:spAutoFit/>
          </a:bodyPr>
          <a:lstStyle/>
          <a:p>
            <a:pPr algn="ctr"/>
            <a:r>
              <a:rPr lang="it-IT" sz="1400" b="1" dirty="0" err="1"/>
              <a:t>immunosuppressive</a:t>
            </a:r>
            <a:r>
              <a:rPr lang="it-IT" sz="1400" b="1" dirty="0"/>
              <a:t> </a:t>
            </a:r>
            <a:br>
              <a:rPr lang="it-IT" sz="1400" b="1" dirty="0"/>
            </a:br>
            <a:r>
              <a:rPr lang="it-IT" sz="1400" b="1" dirty="0" err="1"/>
              <a:t>cells</a:t>
            </a:r>
            <a:endParaRPr lang="it-IT" sz="1400" b="1" dirty="0"/>
          </a:p>
        </p:txBody>
      </p:sp>
      <p:sp>
        <p:nvSpPr>
          <p:cNvPr id="21" name="CasellaDiTesto 20">
            <a:extLst>
              <a:ext uri="{FF2B5EF4-FFF2-40B4-BE49-F238E27FC236}">
                <a16:creationId xmlns:a16="http://schemas.microsoft.com/office/drawing/2014/main" id="{A2155E97-617E-9FF1-3B76-BBC87E54EDD2}"/>
              </a:ext>
            </a:extLst>
          </p:cNvPr>
          <p:cNvSpPr txBox="1"/>
          <p:nvPr/>
        </p:nvSpPr>
        <p:spPr>
          <a:xfrm>
            <a:off x="3563968" y="1850480"/>
            <a:ext cx="2024049" cy="523220"/>
          </a:xfrm>
          <a:prstGeom prst="rect">
            <a:avLst/>
          </a:prstGeom>
          <a:noFill/>
        </p:spPr>
        <p:txBody>
          <a:bodyPr wrap="square">
            <a:spAutoFit/>
          </a:bodyPr>
          <a:lstStyle/>
          <a:p>
            <a:pPr algn="ctr"/>
            <a:r>
              <a:rPr lang="it-IT" sz="1400" b="1" dirty="0"/>
              <a:t>pro-</a:t>
            </a:r>
            <a:r>
              <a:rPr lang="it-IT" sz="1400" b="1" dirty="0" err="1"/>
              <a:t>inflammatory</a:t>
            </a:r>
            <a:r>
              <a:rPr lang="it-IT" sz="1400" b="1" dirty="0"/>
              <a:t> </a:t>
            </a:r>
            <a:br>
              <a:rPr lang="it-IT" sz="1400" b="1" dirty="0"/>
            </a:br>
            <a:r>
              <a:rPr lang="it-IT" sz="1400" b="1" dirty="0" err="1"/>
              <a:t>cells</a:t>
            </a:r>
            <a:endParaRPr lang="it-IT" sz="1400" b="1" dirty="0"/>
          </a:p>
        </p:txBody>
      </p:sp>
      <p:cxnSp>
        <p:nvCxnSpPr>
          <p:cNvPr id="22" name="Connettore 2 21">
            <a:extLst>
              <a:ext uri="{FF2B5EF4-FFF2-40B4-BE49-F238E27FC236}">
                <a16:creationId xmlns:a16="http://schemas.microsoft.com/office/drawing/2014/main" id="{D0A1CC84-B9ED-78F6-337E-D8775301C93E}"/>
              </a:ext>
            </a:extLst>
          </p:cNvPr>
          <p:cNvCxnSpPr>
            <a:cxnSpLocks/>
          </p:cNvCxnSpPr>
          <p:nvPr/>
        </p:nvCxnSpPr>
        <p:spPr>
          <a:xfrm flipV="1">
            <a:off x="1140394" y="1900119"/>
            <a:ext cx="0" cy="31395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3" name="Connettore 2 22">
            <a:extLst>
              <a:ext uri="{FF2B5EF4-FFF2-40B4-BE49-F238E27FC236}">
                <a16:creationId xmlns:a16="http://schemas.microsoft.com/office/drawing/2014/main" id="{A3E9DA7B-F72C-CCFE-EBD1-DC83F13406A0}"/>
              </a:ext>
            </a:extLst>
          </p:cNvPr>
          <p:cNvCxnSpPr>
            <a:cxnSpLocks/>
          </p:cNvCxnSpPr>
          <p:nvPr/>
        </p:nvCxnSpPr>
        <p:spPr>
          <a:xfrm>
            <a:off x="3822060" y="1900119"/>
            <a:ext cx="0" cy="28918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4" name="Rettangolo 23">
            <a:extLst>
              <a:ext uri="{FF2B5EF4-FFF2-40B4-BE49-F238E27FC236}">
                <a16:creationId xmlns:a16="http://schemas.microsoft.com/office/drawing/2014/main" id="{EC39481E-E0E2-EB23-3598-F5E085019371}"/>
              </a:ext>
            </a:extLst>
          </p:cNvPr>
          <p:cNvSpPr/>
          <p:nvPr/>
        </p:nvSpPr>
        <p:spPr>
          <a:xfrm>
            <a:off x="1037941" y="1826435"/>
            <a:ext cx="1756775" cy="1959503"/>
          </a:xfrm>
          <a:prstGeom prst="rect">
            <a:avLst/>
          </a:prstGeom>
          <a:noFill/>
          <a:ln w="12700">
            <a:solidFill>
              <a:srgbClr val="FF3F3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it-IT" sz="2400"/>
          </a:p>
        </p:txBody>
      </p:sp>
      <p:sp>
        <p:nvSpPr>
          <p:cNvPr id="25" name="Rettangolo 24">
            <a:extLst>
              <a:ext uri="{FF2B5EF4-FFF2-40B4-BE49-F238E27FC236}">
                <a16:creationId xmlns:a16="http://schemas.microsoft.com/office/drawing/2014/main" id="{CA59D8F4-5C08-BAD3-D5A9-B430637A3D86}"/>
              </a:ext>
            </a:extLst>
          </p:cNvPr>
          <p:cNvSpPr/>
          <p:nvPr/>
        </p:nvSpPr>
        <p:spPr>
          <a:xfrm>
            <a:off x="3707177" y="1838807"/>
            <a:ext cx="1621435" cy="1254201"/>
          </a:xfrm>
          <a:prstGeom prst="rect">
            <a:avLst/>
          </a:prstGeom>
          <a:noFill/>
          <a:ln w="127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it-IT" sz="2400"/>
          </a:p>
        </p:txBody>
      </p:sp>
      <p:sp>
        <p:nvSpPr>
          <p:cNvPr id="26" name="CasellaDiTesto 25">
            <a:extLst>
              <a:ext uri="{FF2B5EF4-FFF2-40B4-BE49-F238E27FC236}">
                <a16:creationId xmlns:a16="http://schemas.microsoft.com/office/drawing/2014/main" id="{22A3D098-FB8E-84FA-80D2-CE9B537CFB92}"/>
              </a:ext>
            </a:extLst>
          </p:cNvPr>
          <p:cNvSpPr txBox="1"/>
          <p:nvPr/>
        </p:nvSpPr>
        <p:spPr>
          <a:xfrm>
            <a:off x="9922213" y="5019372"/>
            <a:ext cx="2164625" cy="256545"/>
          </a:xfrm>
          <a:prstGeom prst="rect">
            <a:avLst/>
          </a:prstGeom>
          <a:noFill/>
        </p:spPr>
        <p:txBody>
          <a:bodyPr wrap="square">
            <a:spAutoFit/>
          </a:bodyPr>
          <a:lstStyle/>
          <a:p>
            <a:pPr algn="r"/>
            <a:r>
              <a:rPr lang="it-IT" sz="1067" dirty="0"/>
              <a:t>Magrini E. et al</a:t>
            </a:r>
            <a:r>
              <a:rPr lang="it-IT" sz="1067" i="1" dirty="0"/>
              <a:t>.</a:t>
            </a:r>
            <a:r>
              <a:rPr lang="it-IT" sz="1050" i="1" dirty="0"/>
              <a:t> </a:t>
            </a:r>
            <a:r>
              <a:rPr lang="it-IT" sz="1050" i="1" dirty="0" err="1"/>
              <a:t>Nat</a:t>
            </a:r>
            <a:r>
              <a:rPr lang="it-IT" sz="1050" i="1" dirty="0"/>
              <a:t> Cancer</a:t>
            </a:r>
            <a:r>
              <a:rPr lang="it-IT" sz="1067" i="1" dirty="0"/>
              <a:t> </a:t>
            </a:r>
            <a:r>
              <a:rPr lang="it-IT" sz="1067" dirty="0"/>
              <a:t>(2021)</a:t>
            </a:r>
          </a:p>
        </p:txBody>
      </p:sp>
      <p:pic>
        <p:nvPicPr>
          <p:cNvPr id="27" name="Immagine 26">
            <a:extLst>
              <a:ext uri="{FF2B5EF4-FFF2-40B4-BE49-F238E27FC236}">
                <a16:creationId xmlns:a16="http://schemas.microsoft.com/office/drawing/2014/main" id="{2322FA31-7321-DEFF-AB76-EA5F8E6354E7}"/>
              </a:ext>
            </a:extLst>
          </p:cNvPr>
          <p:cNvPicPr>
            <a:picLocks noChangeAspect="1"/>
          </p:cNvPicPr>
          <p:nvPr/>
        </p:nvPicPr>
        <p:blipFill>
          <a:blip r:embed="rId8"/>
          <a:stretch>
            <a:fillRect/>
          </a:stretch>
        </p:blipFill>
        <p:spPr>
          <a:xfrm>
            <a:off x="8478455" y="2315404"/>
            <a:ext cx="1777283" cy="2711389"/>
          </a:xfrm>
          <a:prstGeom prst="rect">
            <a:avLst/>
          </a:prstGeom>
        </p:spPr>
      </p:pic>
      <p:pic>
        <p:nvPicPr>
          <p:cNvPr id="28" name="Immagine 27">
            <a:extLst>
              <a:ext uri="{FF2B5EF4-FFF2-40B4-BE49-F238E27FC236}">
                <a16:creationId xmlns:a16="http://schemas.microsoft.com/office/drawing/2014/main" id="{A80B1AF2-A972-86F5-342E-CE632C1F180C}"/>
              </a:ext>
            </a:extLst>
          </p:cNvPr>
          <p:cNvPicPr>
            <a:picLocks noChangeAspect="1"/>
          </p:cNvPicPr>
          <p:nvPr/>
        </p:nvPicPr>
        <p:blipFill>
          <a:blip r:embed="rId9"/>
          <a:stretch>
            <a:fillRect/>
          </a:stretch>
        </p:blipFill>
        <p:spPr>
          <a:xfrm>
            <a:off x="10034338" y="2374506"/>
            <a:ext cx="1818557" cy="2677784"/>
          </a:xfrm>
          <a:prstGeom prst="rect">
            <a:avLst/>
          </a:prstGeom>
        </p:spPr>
      </p:pic>
      <p:pic>
        <p:nvPicPr>
          <p:cNvPr id="29" name="Immagine 28">
            <a:extLst>
              <a:ext uri="{FF2B5EF4-FFF2-40B4-BE49-F238E27FC236}">
                <a16:creationId xmlns:a16="http://schemas.microsoft.com/office/drawing/2014/main" id="{D49ADF65-4AF3-274E-EE26-09E542FD1828}"/>
              </a:ext>
            </a:extLst>
          </p:cNvPr>
          <p:cNvPicPr>
            <a:picLocks noChangeAspect="1"/>
          </p:cNvPicPr>
          <p:nvPr/>
        </p:nvPicPr>
        <p:blipFill>
          <a:blip r:embed="rId10"/>
          <a:stretch>
            <a:fillRect/>
          </a:stretch>
        </p:blipFill>
        <p:spPr>
          <a:xfrm>
            <a:off x="6677936" y="2385863"/>
            <a:ext cx="1747672" cy="2611347"/>
          </a:xfrm>
          <a:prstGeom prst="rect">
            <a:avLst/>
          </a:prstGeom>
          <a:ln w="6350">
            <a:solidFill>
              <a:schemeClr val="tx1">
                <a:lumMod val="95000"/>
                <a:lumOff val="5000"/>
              </a:schemeClr>
            </a:solidFill>
          </a:ln>
        </p:spPr>
      </p:pic>
      <p:sp>
        <p:nvSpPr>
          <p:cNvPr id="31" name="Rettangolo 30">
            <a:extLst>
              <a:ext uri="{FF2B5EF4-FFF2-40B4-BE49-F238E27FC236}">
                <a16:creationId xmlns:a16="http://schemas.microsoft.com/office/drawing/2014/main" id="{01FF7828-0F66-2B90-1D2C-084EBD846B31}"/>
              </a:ext>
            </a:extLst>
          </p:cNvPr>
          <p:cNvSpPr/>
          <p:nvPr/>
        </p:nvSpPr>
        <p:spPr>
          <a:xfrm>
            <a:off x="8521299" y="2359962"/>
            <a:ext cx="3435603" cy="2626192"/>
          </a:xfrm>
          <a:prstGeom prst="rect">
            <a:avLst/>
          </a:prstGeom>
          <a:no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it-IT" sz="2400" dirty="0"/>
          </a:p>
        </p:txBody>
      </p:sp>
      <p:sp>
        <p:nvSpPr>
          <p:cNvPr id="33" name="Rettangolo 32">
            <a:extLst>
              <a:ext uri="{FF2B5EF4-FFF2-40B4-BE49-F238E27FC236}">
                <a16:creationId xmlns:a16="http://schemas.microsoft.com/office/drawing/2014/main" id="{EDD27D06-A466-E45A-CB4E-78482A126D28}"/>
              </a:ext>
            </a:extLst>
          </p:cNvPr>
          <p:cNvSpPr/>
          <p:nvPr/>
        </p:nvSpPr>
        <p:spPr>
          <a:xfrm>
            <a:off x="8587150" y="2417154"/>
            <a:ext cx="206443" cy="2837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it-IT" sz="1600" b="1" dirty="0">
                <a:solidFill>
                  <a:sysClr val="windowText" lastClr="000000"/>
                </a:solidFill>
              </a:rPr>
              <a:t>c</a:t>
            </a:r>
          </a:p>
        </p:txBody>
      </p:sp>
      <p:sp>
        <p:nvSpPr>
          <p:cNvPr id="35" name="Rettangolo 34">
            <a:extLst>
              <a:ext uri="{FF2B5EF4-FFF2-40B4-BE49-F238E27FC236}">
                <a16:creationId xmlns:a16="http://schemas.microsoft.com/office/drawing/2014/main" id="{6DD35B70-94CF-7999-F6E4-9B56BECC4930}"/>
              </a:ext>
            </a:extLst>
          </p:cNvPr>
          <p:cNvSpPr/>
          <p:nvPr/>
        </p:nvSpPr>
        <p:spPr>
          <a:xfrm>
            <a:off x="10143033" y="2405578"/>
            <a:ext cx="206443" cy="2837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it-IT" sz="1600" dirty="0">
              <a:solidFill>
                <a:sysClr val="windowText" lastClr="000000"/>
              </a:solidFill>
            </a:endParaRPr>
          </a:p>
        </p:txBody>
      </p:sp>
      <p:sp>
        <p:nvSpPr>
          <p:cNvPr id="36" name="CasellaDiTesto 35">
            <a:extLst>
              <a:ext uri="{FF2B5EF4-FFF2-40B4-BE49-F238E27FC236}">
                <a16:creationId xmlns:a16="http://schemas.microsoft.com/office/drawing/2014/main" id="{DC62EB62-993A-601E-87CD-FD6BD8BF6FB4}"/>
              </a:ext>
            </a:extLst>
          </p:cNvPr>
          <p:cNvSpPr txBox="1"/>
          <p:nvPr/>
        </p:nvSpPr>
        <p:spPr>
          <a:xfrm>
            <a:off x="6880754" y="1990631"/>
            <a:ext cx="2024049" cy="338554"/>
          </a:xfrm>
          <a:prstGeom prst="rect">
            <a:avLst/>
          </a:prstGeom>
          <a:noFill/>
        </p:spPr>
        <p:txBody>
          <a:bodyPr wrap="square">
            <a:spAutoFit/>
          </a:bodyPr>
          <a:lstStyle/>
          <a:p>
            <a:r>
              <a:rPr lang="en-US" sz="1600" b="1" dirty="0">
                <a:cs typeface="Times New Roman" panose="02020603050405020304" pitchFamily="18" charset="0"/>
              </a:rPr>
              <a:t>Macrophages</a:t>
            </a:r>
            <a:endParaRPr lang="it-IT" sz="1600" b="1" dirty="0"/>
          </a:p>
        </p:txBody>
      </p:sp>
      <p:sp>
        <p:nvSpPr>
          <p:cNvPr id="37" name="CasellaDiTesto 36">
            <a:extLst>
              <a:ext uri="{FF2B5EF4-FFF2-40B4-BE49-F238E27FC236}">
                <a16:creationId xmlns:a16="http://schemas.microsoft.com/office/drawing/2014/main" id="{04499F68-5D97-F42E-35EB-7F234FC2A82F}"/>
              </a:ext>
            </a:extLst>
          </p:cNvPr>
          <p:cNvSpPr txBox="1"/>
          <p:nvPr/>
        </p:nvSpPr>
        <p:spPr>
          <a:xfrm>
            <a:off x="9320690" y="1831865"/>
            <a:ext cx="2001797" cy="553998"/>
          </a:xfrm>
          <a:prstGeom prst="rect">
            <a:avLst/>
          </a:prstGeom>
          <a:noFill/>
        </p:spPr>
        <p:txBody>
          <a:bodyPr wrap="square">
            <a:spAutoFit/>
          </a:bodyPr>
          <a:lstStyle/>
          <a:p>
            <a:pPr algn="ctr"/>
            <a:r>
              <a:rPr lang="en-GB" sz="1600" b="1" dirty="0">
                <a:ea typeface="Calibri" panose="020F0502020204030204" pitchFamily="34" charset="0"/>
                <a:cs typeface="Times New Roman" panose="02020603050405020304" pitchFamily="18" charset="0"/>
              </a:rPr>
              <a:t>Lymphocytes </a:t>
            </a:r>
            <a:r>
              <a:rPr lang="en-GB" sz="1400" b="1" dirty="0">
                <a:ea typeface="Calibri" panose="020F0502020204030204" pitchFamily="34" charset="0"/>
                <a:cs typeface="Times New Roman" panose="02020603050405020304" pitchFamily="18" charset="0"/>
              </a:rPr>
              <a:t>(CD4</a:t>
            </a:r>
            <a:r>
              <a:rPr lang="en-GB" sz="1400" b="1" baseline="30000" dirty="0">
                <a:ea typeface="Calibri" panose="020F0502020204030204" pitchFamily="34" charset="0"/>
                <a:cs typeface="Times New Roman" panose="02020603050405020304" pitchFamily="18" charset="0"/>
              </a:rPr>
              <a:t>+</a:t>
            </a:r>
            <a:r>
              <a:rPr lang="en-GB" sz="1400" b="1" dirty="0">
                <a:ea typeface="Calibri" panose="020F0502020204030204" pitchFamily="34" charset="0"/>
                <a:cs typeface="Times New Roman" panose="02020603050405020304" pitchFamily="18" charset="0"/>
              </a:rPr>
              <a:t> CD8</a:t>
            </a:r>
            <a:r>
              <a:rPr lang="en-GB" sz="1400" b="1" baseline="30000" dirty="0">
                <a:ea typeface="Calibri" panose="020F0502020204030204" pitchFamily="34" charset="0"/>
                <a:cs typeface="Times New Roman" panose="02020603050405020304" pitchFamily="18" charset="0"/>
              </a:rPr>
              <a:t>+</a:t>
            </a:r>
            <a:r>
              <a:rPr lang="en-GB" sz="1400" b="1" dirty="0">
                <a:ea typeface="Calibri" panose="020F0502020204030204" pitchFamily="34" charset="0"/>
                <a:cs typeface="Times New Roman" panose="02020603050405020304" pitchFamily="18" charset="0"/>
              </a:rPr>
              <a:t> T cells)</a:t>
            </a:r>
            <a:endParaRPr lang="it-IT" sz="1600" b="1" dirty="0"/>
          </a:p>
        </p:txBody>
      </p:sp>
      <p:sp>
        <p:nvSpPr>
          <p:cNvPr id="39" name="Segnaposto piè di pagina 38">
            <a:extLst>
              <a:ext uri="{FF2B5EF4-FFF2-40B4-BE49-F238E27FC236}">
                <a16:creationId xmlns:a16="http://schemas.microsoft.com/office/drawing/2014/main" id="{EEBA96DB-8B57-3375-BE58-7541D694182A}"/>
              </a:ext>
            </a:extLst>
          </p:cNvPr>
          <p:cNvSpPr txBox="1">
            <a:spLocks noGrp="1"/>
          </p:cNvSpPr>
          <p:nvPr>
            <p:ph type="ftr" sz="quarter" idx="11"/>
          </p:nvPr>
        </p:nvSpPr>
        <p:spPr>
          <a:xfrm>
            <a:off x="4038600" y="6356350"/>
            <a:ext cx="4114800" cy="307777"/>
          </a:xfrm>
          <a:prstGeom prst="rect">
            <a:avLst/>
          </a:prstGeom>
          <a:noFill/>
        </p:spPr>
        <p:txBody>
          <a:bodyPr wrap="square">
            <a:spAutoFit/>
          </a:bodyPr>
          <a:lstStyle/>
          <a:p>
            <a:r>
              <a:rPr lang="it-IT" sz="1400" dirty="0">
                <a:solidFill>
                  <a:srgbClr val="002E6C"/>
                </a:solidFill>
              </a:rPr>
              <a:t>INSIGHT workshop</a:t>
            </a:r>
            <a:r>
              <a:rPr lang="it-IT" sz="1400" dirty="0"/>
              <a:t> 18</a:t>
            </a:r>
            <a:r>
              <a:rPr lang="it-IT" sz="1400" baseline="30000" dirty="0"/>
              <a:t>th</a:t>
            </a:r>
            <a:r>
              <a:rPr lang="it-IT" sz="1400" dirty="0"/>
              <a:t> -20</a:t>
            </a:r>
            <a:r>
              <a:rPr lang="it-IT" sz="1400" baseline="30000" dirty="0"/>
              <a:t>th</a:t>
            </a:r>
            <a:r>
              <a:rPr lang="it-IT" sz="1400" dirty="0"/>
              <a:t> </a:t>
            </a:r>
            <a:r>
              <a:rPr lang="it-IT" sz="1400" dirty="0" err="1"/>
              <a:t>October</a:t>
            </a:r>
            <a:r>
              <a:rPr lang="it-IT" sz="1400" dirty="0">
                <a:solidFill>
                  <a:srgbClr val="002E6C"/>
                </a:solidFill>
              </a:rPr>
              <a:t> – Gaia Volpi</a:t>
            </a:r>
          </a:p>
        </p:txBody>
      </p:sp>
      <p:sp>
        <p:nvSpPr>
          <p:cNvPr id="2" name="Titolo 1">
            <a:extLst>
              <a:ext uri="{FF2B5EF4-FFF2-40B4-BE49-F238E27FC236}">
                <a16:creationId xmlns:a16="http://schemas.microsoft.com/office/drawing/2014/main" id="{66E4D670-B679-6CD9-E1C3-A450EF944B64}"/>
              </a:ext>
            </a:extLst>
          </p:cNvPr>
          <p:cNvSpPr txBox="1">
            <a:spLocks/>
          </p:cNvSpPr>
          <p:nvPr/>
        </p:nvSpPr>
        <p:spPr>
          <a:xfrm>
            <a:off x="985727" y="127025"/>
            <a:ext cx="9172996" cy="1120820"/>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altLang="it-IT" sz="2400" b="1" spc="-55" dirty="0" err="1">
                <a:solidFill>
                  <a:srgbClr val="000066"/>
                </a:solidFill>
                <a:latin typeface="Calibri"/>
                <a:cs typeface="Calibri"/>
              </a:rPr>
              <a:t>Complement</a:t>
            </a:r>
            <a:r>
              <a:rPr lang="it-IT" altLang="it-IT" sz="2400" b="1" spc="-55" dirty="0">
                <a:solidFill>
                  <a:srgbClr val="000066"/>
                </a:solidFill>
                <a:latin typeface="Calibri"/>
                <a:cs typeface="Calibri"/>
              </a:rPr>
              <a:t> system</a:t>
            </a:r>
            <a:br>
              <a:rPr lang="it-IT" altLang="it-IT" sz="2400" b="1" spc="-55" dirty="0">
                <a:solidFill>
                  <a:srgbClr val="000066"/>
                </a:solidFill>
                <a:latin typeface="Calibri"/>
                <a:cs typeface="Calibri"/>
              </a:rPr>
            </a:br>
            <a:endParaRPr lang="it-IT" altLang="it-IT" sz="2400" b="1" spc="-55" dirty="0">
              <a:solidFill>
                <a:srgbClr val="000066"/>
              </a:solidFill>
              <a:latin typeface="Calibri"/>
              <a:cs typeface="Calibri"/>
            </a:endParaRPr>
          </a:p>
          <a:p>
            <a:r>
              <a:rPr lang="it-IT" altLang="it-IT" sz="3200" b="1" spc="-55" dirty="0" err="1">
                <a:solidFill>
                  <a:srgbClr val="000066"/>
                </a:solidFill>
                <a:latin typeface="Calibri"/>
                <a:cs typeface="Calibri"/>
              </a:rPr>
              <a:t>Changes</a:t>
            </a:r>
            <a:r>
              <a:rPr lang="it-IT" altLang="it-IT" sz="3200" b="1" spc="-55" dirty="0">
                <a:solidFill>
                  <a:srgbClr val="000066"/>
                </a:solidFill>
                <a:latin typeface="Calibri"/>
                <a:cs typeface="Calibri"/>
              </a:rPr>
              <a:t> in </a:t>
            </a:r>
            <a:r>
              <a:rPr lang="it-IT" altLang="it-IT" sz="3200" b="1" spc="-55" dirty="0" err="1">
                <a:solidFill>
                  <a:srgbClr val="000066"/>
                </a:solidFill>
                <a:latin typeface="Calibri"/>
                <a:cs typeface="Calibri"/>
              </a:rPr>
              <a:t>tumour</a:t>
            </a:r>
            <a:r>
              <a:rPr lang="it-IT" altLang="it-IT" sz="3200" b="1" spc="-55" dirty="0">
                <a:solidFill>
                  <a:srgbClr val="000066"/>
                </a:solidFill>
                <a:latin typeface="Calibri"/>
                <a:cs typeface="Calibri"/>
              </a:rPr>
              <a:t> </a:t>
            </a:r>
            <a:r>
              <a:rPr lang="it-IT" altLang="it-IT" sz="3200" b="1" spc="-55" dirty="0" err="1">
                <a:solidFill>
                  <a:srgbClr val="000066"/>
                </a:solidFill>
                <a:latin typeface="Calibri"/>
                <a:cs typeface="Calibri"/>
              </a:rPr>
              <a:t>microenvironment</a:t>
            </a:r>
            <a:endParaRPr lang="it-IT" altLang="it-IT" sz="3200" b="1" spc="-55" dirty="0">
              <a:solidFill>
                <a:srgbClr val="000066"/>
              </a:solidFill>
              <a:latin typeface="Calibri"/>
              <a:cs typeface="Calibri"/>
            </a:endParaRPr>
          </a:p>
        </p:txBody>
      </p:sp>
      <p:sp>
        <p:nvSpPr>
          <p:cNvPr id="3" name="object 9">
            <a:extLst>
              <a:ext uri="{FF2B5EF4-FFF2-40B4-BE49-F238E27FC236}">
                <a16:creationId xmlns:a16="http://schemas.microsoft.com/office/drawing/2014/main" id="{C39DF148-9D93-CEF3-536A-903AA63E91F5}"/>
              </a:ext>
            </a:extLst>
          </p:cNvPr>
          <p:cNvSpPr/>
          <p:nvPr/>
        </p:nvSpPr>
        <p:spPr>
          <a:xfrm>
            <a:off x="966145" y="530182"/>
            <a:ext cx="8868227" cy="45719"/>
          </a:xfrm>
          <a:custGeom>
            <a:avLst/>
            <a:gdLst/>
            <a:ahLst/>
            <a:cxnLst/>
            <a:rect l="l" t="t" r="r" b="b"/>
            <a:pathLst>
              <a:path w="7560945">
                <a:moveTo>
                  <a:pt x="0" y="0"/>
                </a:moveTo>
                <a:lnTo>
                  <a:pt x="7560894" y="0"/>
                </a:lnTo>
              </a:path>
            </a:pathLst>
          </a:custGeom>
          <a:ln w="57150">
            <a:solidFill>
              <a:srgbClr val="497DBA"/>
            </a:solidFill>
          </a:ln>
        </p:spPr>
        <p:txBody>
          <a:bodyPr wrap="square" lIns="0" tIns="0" rIns="0" bIns="0" rtlCol="0"/>
          <a:lstStyle/>
          <a:p>
            <a:pPr algn="ctr"/>
            <a:endParaRPr dirty="0"/>
          </a:p>
        </p:txBody>
      </p:sp>
      <p:grpSp>
        <p:nvGrpSpPr>
          <p:cNvPr id="12" name="Gruppo 11">
            <a:extLst>
              <a:ext uri="{FF2B5EF4-FFF2-40B4-BE49-F238E27FC236}">
                <a16:creationId xmlns:a16="http://schemas.microsoft.com/office/drawing/2014/main" id="{CC9ADC07-A0DB-41A6-09BC-05B8CFFFF42A}"/>
              </a:ext>
            </a:extLst>
          </p:cNvPr>
          <p:cNvGrpSpPr/>
          <p:nvPr/>
        </p:nvGrpSpPr>
        <p:grpSpPr>
          <a:xfrm>
            <a:off x="-11346" y="-72025"/>
            <a:ext cx="902435" cy="6925312"/>
            <a:chOff x="0" y="-189230"/>
            <a:chExt cx="902435" cy="6925312"/>
          </a:xfrm>
        </p:grpSpPr>
        <p:sp>
          <p:nvSpPr>
            <p:cNvPr id="30" name="Rettangolo 29">
              <a:extLst>
                <a:ext uri="{FF2B5EF4-FFF2-40B4-BE49-F238E27FC236}">
                  <a16:creationId xmlns:a16="http://schemas.microsoft.com/office/drawing/2014/main" id="{FBB0A6FD-8A29-838D-D46E-F75934DBD367}"/>
                </a:ext>
              </a:extLst>
            </p:cNvPr>
            <p:cNvSpPr/>
            <p:nvPr/>
          </p:nvSpPr>
          <p:spPr>
            <a:xfrm>
              <a:off x="0" y="-121920"/>
              <a:ext cx="678398" cy="685800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2" name="Immagine 31">
              <a:extLst>
                <a:ext uri="{FF2B5EF4-FFF2-40B4-BE49-F238E27FC236}">
                  <a16:creationId xmlns:a16="http://schemas.microsoft.com/office/drawing/2014/main" id="{4D4F24DE-A564-8014-A258-8994B7F2E637}"/>
                </a:ext>
              </a:extLst>
            </p:cNvPr>
            <p:cNvPicPr>
              <a:picLocks noChangeAspect="1"/>
            </p:cNvPicPr>
            <p:nvPr/>
          </p:nvPicPr>
          <p:blipFill rotWithShape="1">
            <a:blip r:embed="rId11">
              <a:alphaModFix amt="50000"/>
            </a:blip>
            <a:srcRect l="32409" r="-181" b="962"/>
            <a:stretch/>
          </p:blipFill>
          <p:spPr>
            <a:xfrm rot="16200000">
              <a:off x="-2945190" y="2821146"/>
              <a:ext cx="6858001" cy="837249"/>
            </a:xfrm>
            <a:prstGeom prst="rect">
              <a:avLst/>
            </a:prstGeom>
          </p:spPr>
        </p:pic>
      </p:grpSp>
      <p:sp>
        <p:nvSpPr>
          <p:cNvPr id="40" name="CasellaDiTesto 39">
            <a:extLst>
              <a:ext uri="{FF2B5EF4-FFF2-40B4-BE49-F238E27FC236}">
                <a16:creationId xmlns:a16="http://schemas.microsoft.com/office/drawing/2014/main" id="{D96DEB17-35BE-7F0A-18B2-704F5079D249}"/>
              </a:ext>
            </a:extLst>
          </p:cNvPr>
          <p:cNvSpPr txBox="1"/>
          <p:nvPr/>
        </p:nvSpPr>
        <p:spPr>
          <a:xfrm>
            <a:off x="988979" y="5811607"/>
            <a:ext cx="6099242" cy="261610"/>
          </a:xfrm>
          <a:prstGeom prst="rect">
            <a:avLst/>
          </a:prstGeom>
          <a:noFill/>
        </p:spPr>
        <p:txBody>
          <a:bodyPr wrap="square">
            <a:spAutoFit/>
          </a:bodyPr>
          <a:lstStyle/>
          <a:p>
            <a:r>
              <a:rPr lang="it-IT" sz="1100" b="0" i="0" dirty="0" err="1">
                <a:solidFill>
                  <a:srgbClr val="212121"/>
                </a:solidFill>
                <a:effectLst/>
              </a:rPr>
              <a:t>Modified</a:t>
            </a:r>
            <a:r>
              <a:rPr lang="it-IT" sz="1100" b="0" i="0" dirty="0">
                <a:solidFill>
                  <a:srgbClr val="212121"/>
                </a:solidFill>
                <a:effectLst/>
              </a:rPr>
              <a:t> from </a:t>
            </a:r>
            <a:r>
              <a:rPr lang="it-IT" sz="1100" b="0" i="0" dirty="0" err="1">
                <a:solidFill>
                  <a:srgbClr val="212121"/>
                </a:solidFill>
                <a:effectLst/>
              </a:rPr>
              <a:t>Roumenina</a:t>
            </a:r>
            <a:r>
              <a:rPr lang="it-IT" sz="1100" b="0" i="0" dirty="0">
                <a:solidFill>
                  <a:srgbClr val="212121"/>
                </a:solidFill>
                <a:effectLst/>
              </a:rPr>
              <a:t>, </a:t>
            </a:r>
            <a:r>
              <a:rPr lang="it-IT" sz="1100" b="0" i="0" dirty="0" err="1">
                <a:solidFill>
                  <a:srgbClr val="212121"/>
                </a:solidFill>
                <a:effectLst/>
              </a:rPr>
              <a:t>Lubka</a:t>
            </a:r>
            <a:r>
              <a:rPr lang="it-IT" sz="1100" b="0" i="0" dirty="0">
                <a:solidFill>
                  <a:srgbClr val="212121"/>
                </a:solidFill>
                <a:effectLst/>
              </a:rPr>
              <a:t> T et al., </a:t>
            </a:r>
            <a:r>
              <a:rPr lang="it-IT" sz="1100" b="0" i="1" dirty="0">
                <a:solidFill>
                  <a:srgbClr val="212121"/>
                </a:solidFill>
                <a:effectLst/>
              </a:rPr>
              <a:t>Nature reviews. Cancer</a:t>
            </a:r>
            <a:r>
              <a:rPr lang="it-IT" sz="1100" b="0" i="0" dirty="0">
                <a:solidFill>
                  <a:srgbClr val="212121"/>
                </a:solidFill>
                <a:effectLst/>
              </a:rPr>
              <a:t> vol. 19,12 (2019)</a:t>
            </a:r>
            <a:endParaRPr lang="it-IT" sz="1100" dirty="0"/>
          </a:p>
        </p:txBody>
      </p:sp>
    </p:spTree>
    <p:custDataLst>
      <p:tags r:id="rId1"/>
    </p:custDataLst>
    <p:extLst>
      <p:ext uri="{BB962C8B-B14F-4D97-AF65-F5344CB8AC3E}">
        <p14:creationId xmlns:p14="http://schemas.microsoft.com/office/powerpoint/2010/main" val="1122517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grpId="1" nodeType="with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p:bldP spid="21" grpId="0"/>
      <p:bldP spid="24" grpId="0" animBg="1"/>
      <p:bldP spid="25" grpId="0" animBg="1"/>
      <p:bldP spid="26" grpId="0"/>
      <p:bldP spid="31" grpId="1" animBg="1"/>
      <p:bldP spid="33" grpId="0" animBg="1"/>
      <p:bldP spid="36" grpId="0"/>
      <p:bldP spid="3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4B33364F-8C85-1726-4920-684C4D4B1EBA}"/>
              </a:ext>
            </a:extLst>
          </p:cNvPr>
          <p:cNvSpPr>
            <a:spLocks noGrp="1"/>
          </p:cNvSpPr>
          <p:nvPr>
            <p:ph type="sldNum" sz="quarter" idx="12"/>
          </p:nvPr>
        </p:nvSpPr>
        <p:spPr/>
        <p:txBody>
          <a:bodyPr/>
          <a:lstStyle/>
          <a:p>
            <a:r>
              <a:rPr lang="it-IT" sz="1400" dirty="0"/>
              <a:t>Pag. </a:t>
            </a:r>
            <a:fld id="{D2B91252-54D1-FE45-A607-C2B73D764620}" type="slidenum">
              <a:rPr lang="it-IT" sz="1400" smtClean="0"/>
              <a:pPr/>
              <a:t>17</a:t>
            </a:fld>
            <a:endParaRPr lang="it-IT" sz="1400" dirty="0"/>
          </a:p>
        </p:txBody>
      </p:sp>
      <p:sp>
        <p:nvSpPr>
          <p:cNvPr id="5" name="Slide Number Placeholder 3">
            <a:extLst>
              <a:ext uri="{FF2B5EF4-FFF2-40B4-BE49-F238E27FC236}">
                <a16:creationId xmlns:a16="http://schemas.microsoft.com/office/drawing/2014/main" id="{DD9BBF15-90FD-1A6E-179B-4190C4E906C4}"/>
              </a:ext>
            </a:extLst>
          </p:cNvPr>
          <p:cNvSpPr txBox="1">
            <a:spLocks/>
          </p:cNvSpPr>
          <p:nvPr/>
        </p:nvSpPr>
        <p:spPr>
          <a:xfrm>
            <a:off x="749895" y="3502473"/>
            <a:ext cx="0" cy="0"/>
          </a:xfrm>
          <a:prstGeom prst="rect">
            <a:avLst/>
          </a:prstGeom>
        </p:spPr>
        <p:txBody>
          <a:bodyPr/>
          <a:lstStyle>
            <a:defPPr>
              <a:defRPr lang="it-IT"/>
            </a:defPPr>
            <a:lvl1pPr marL="0" algn="l" defTabSz="914400" rtl="0" eaLnBrk="1" latinLnBrk="0" hangingPunct="1">
              <a:defRPr sz="1800" kern="1200">
                <a:solidFill>
                  <a:srgbClr val="002E6C"/>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pic>
        <p:nvPicPr>
          <p:cNvPr id="6" name="Segnaposto contenuto 5">
            <a:extLst>
              <a:ext uri="{FF2B5EF4-FFF2-40B4-BE49-F238E27FC236}">
                <a16:creationId xmlns:a16="http://schemas.microsoft.com/office/drawing/2014/main" id="{01A7F5C4-FCDD-ABA7-D8C8-6B95DBE17ABD}"/>
              </a:ext>
            </a:extLst>
          </p:cNvPr>
          <p:cNvPicPr>
            <a:picLocks noChangeAspect="1"/>
          </p:cNvPicPr>
          <p:nvPr/>
        </p:nvPicPr>
        <p:blipFill rotWithShape="1">
          <a:blip r:embed="rId3"/>
          <a:srcRect l="23955" t="29892" r="39411" b="13345"/>
          <a:stretch/>
        </p:blipFill>
        <p:spPr>
          <a:xfrm>
            <a:off x="1080488" y="3090774"/>
            <a:ext cx="3168715" cy="2783840"/>
          </a:xfrm>
          <a:prstGeom prst="rect">
            <a:avLst/>
          </a:prstGeom>
        </p:spPr>
      </p:pic>
      <p:sp>
        <p:nvSpPr>
          <p:cNvPr id="7" name="Callout: freccia a destra 6">
            <a:extLst>
              <a:ext uri="{FF2B5EF4-FFF2-40B4-BE49-F238E27FC236}">
                <a16:creationId xmlns:a16="http://schemas.microsoft.com/office/drawing/2014/main" id="{4A2D8A14-0CBB-041F-E4B9-3D30FC977027}"/>
              </a:ext>
            </a:extLst>
          </p:cNvPr>
          <p:cNvSpPr/>
          <p:nvPr/>
        </p:nvSpPr>
        <p:spPr>
          <a:xfrm>
            <a:off x="626737" y="2361239"/>
            <a:ext cx="1392395" cy="1922765"/>
          </a:xfrm>
          <a:prstGeom prst="rightArrowCallout">
            <a:avLst>
              <a:gd name="adj1" fmla="val 36625"/>
              <a:gd name="adj2" fmla="val 14432"/>
              <a:gd name="adj3" fmla="val 44023"/>
              <a:gd name="adj4" fmla="val 6557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it-IT" sz="2400" dirty="0"/>
          </a:p>
        </p:txBody>
      </p:sp>
      <p:sp>
        <p:nvSpPr>
          <p:cNvPr id="8" name="Rettangolo 7">
            <a:extLst>
              <a:ext uri="{FF2B5EF4-FFF2-40B4-BE49-F238E27FC236}">
                <a16:creationId xmlns:a16="http://schemas.microsoft.com/office/drawing/2014/main" id="{F971D599-855F-12D3-5C73-D8DA8BDCBFFD}"/>
              </a:ext>
            </a:extLst>
          </p:cNvPr>
          <p:cNvSpPr/>
          <p:nvPr/>
        </p:nvSpPr>
        <p:spPr>
          <a:xfrm rot="17825538">
            <a:off x="3155693" y="3168942"/>
            <a:ext cx="1001351" cy="199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it-IT" sz="2400"/>
          </a:p>
        </p:txBody>
      </p:sp>
      <p:sp>
        <p:nvSpPr>
          <p:cNvPr id="9" name="Ovale 8">
            <a:extLst>
              <a:ext uri="{FF2B5EF4-FFF2-40B4-BE49-F238E27FC236}">
                <a16:creationId xmlns:a16="http://schemas.microsoft.com/office/drawing/2014/main" id="{5E1F68C2-61E1-6CFB-401A-E3130D7AF841}"/>
              </a:ext>
            </a:extLst>
          </p:cNvPr>
          <p:cNvSpPr/>
          <p:nvPr/>
        </p:nvSpPr>
        <p:spPr>
          <a:xfrm>
            <a:off x="3824476" y="5002241"/>
            <a:ext cx="633697" cy="68495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it-IT" sz="2400"/>
          </a:p>
        </p:txBody>
      </p:sp>
      <p:sp>
        <p:nvSpPr>
          <p:cNvPr id="10" name="Saetta 9">
            <a:extLst>
              <a:ext uri="{FF2B5EF4-FFF2-40B4-BE49-F238E27FC236}">
                <a16:creationId xmlns:a16="http://schemas.microsoft.com/office/drawing/2014/main" id="{79BD8F7C-7E3D-D060-CBAC-989F620A1793}"/>
              </a:ext>
            </a:extLst>
          </p:cNvPr>
          <p:cNvSpPr/>
          <p:nvPr/>
        </p:nvSpPr>
        <p:spPr>
          <a:xfrm>
            <a:off x="966808" y="2174866"/>
            <a:ext cx="1288464" cy="1136839"/>
          </a:xfrm>
          <a:prstGeom prst="lightningBolt">
            <a:avLst/>
          </a:prstGeom>
          <a:solidFill>
            <a:srgbClr val="FFFF6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it-IT" sz="2400"/>
          </a:p>
        </p:txBody>
      </p:sp>
      <p:sp>
        <p:nvSpPr>
          <p:cNvPr id="11" name="Rettangolo 10">
            <a:extLst>
              <a:ext uri="{FF2B5EF4-FFF2-40B4-BE49-F238E27FC236}">
                <a16:creationId xmlns:a16="http://schemas.microsoft.com/office/drawing/2014/main" id="{85C021C5-C37E-5CC2-7B97-6897096D2008}"/>
              </a:ext>
            </a:extLst>
          </p:cNvPr>
          <p:cNvSpPr/>
          <p:nvPr/>
        </p:nvSpPr>
        <p:spPr>
          <a:xfrm>
            <a:off x="626738" y="4898816"/>
            <a:ext cx="934457" cy="12541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it-IT" sz="2400"/>
          </a:p>
        </p:txBody>
      </p:sp>
      <p:sp>
        <p:nvSpPr>
          <p:cNvPr id="12" name="Rettangolo 11">
            <a:extLst>
              <a:ext uri="{FF2B5EF4-FFF2-40B4-BE49-F238E27FC236}">
                <a16:creationId xmlns:a16="http://schemas.microsoft.com/office/drawing/2014/main" id="{777D3790-42C1-8E43-6455-C179BEE1791D}"/>
              </a:ext>
            </a:extLst>
          </p:cNvPr>
          <p:cNvSpPr/>
          <p:nvPr/>
        </p:nvSpPr>
        <p:spPr>
          <a:xfrm rot="20143870">
            <a:off x="1042206" y="4227574"/>
            <a:ext cx="309836" cy="7513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it-IT" sz="2400"/>
          </a:p>
        </p:txBody>
      </p:sp>
      <p:pic>
        <p:nvPicPr>
          <p:cNvPr id="13" name="Segnaposto contenuto 5">
            <a:extLst>
              <a:ext uri="{FF2B5EF4-FFF2-40B4-BE49-F238E27FC236}">
                <a16:creationId xmlns:a16="http://schemas.microsoft.com/office/drawing/2014/main" id="{40C79DFD-298F-934C-3F19-2169FF845654}"/>
              </a:ext>
            </a:extLst>
          </p:cNvPr>
          <p:cNvPicPr>
            <a:picLocks noChangeAspect="1"/>
          </p:cNvPicPr>
          <p:nvPr/>
        </p:nvPicPr>
        <p:blipFill rotWithShape="1">
          <a:blip r:embed="rId3"/>
          <a:srcRect l="83356" t="88414" r="8715" b="5371"/>
          <a:stretch/>
        </p:blipFill>
        <p:spPr>
          <a:xfrm>
            <a:off x="2860051" y="2427623"/>
            <a:ext cx="622596" cy="276709"/>
          </a:xfrm>
          <a:prstGeom prst="rect">
            <a:avLst/>
          </a:prstGeom>
        </p:spPr>
      </p:pic>
      <p:pic>
        <p:nvPicPr>
          <p:cNvPr id="14" name="Segnaposto contenuto 5">
            <a:extLst>
              <a:ext uri="{FF2B5EF4-FFF2-40B4-BE49-F238E27FC236}">
                <a16:creationId xmlns:a16="http://schemas.microsoft.com/office/drawing/2014/main" id="{57C18EA8-5B52-BC39-1E83-443A00358C3B}"/>
              </a:ext>
            </a:extLst>
          </p:cNvPr>
          <p:cNvPicPr>
            <a:picLocks noChangeAspect="1"/>
          </p:cNvPicPr>
          <p:nvPr/>
        </p:nvPicPr>
        <p:blipFill rotWithShape="1">
          <a:blip r:embed="rId3"/>
          <a:srcRect l="90913" t="88215" r="2268" b="5827"/>
          <a:stretch/>
        </p:blipFill>
        <p:spPr>
          <a:xfrm>
            <a:off x="2929951" y="2704333"/>
            <a:ext cx="469800" cy="232757"/>
          </a:xfrm>
          <a:prstGeom prst="rect">
            <a:avLst/>
          </a:prstGeom>
        </p:spPr>
      </p:pic>
      <p:cxnSp>
        <p:nvCxnSpPr>
          <p:cNvPr id="15" name="Connettore 2 14">
            <a:extLst>
              <a:ext uri="{FF2B5EF4-FFF2-40B4-BE49-F238E27FC236}">
                <a16:creationId xmlns:a16="http://schemas.microsoft.com/office/drawing/2014/main" id="{77670631-E1CB-7B66-09F4-48A8174B5FF3}"/>
              </a:ext>
            </a:extLst>
          </p:cNvPr>
          <p:cNvCxnSpPr>
            <a:cxnSpLocks/>
          </p:cNvCxnSpPr>
          <p:nvPr/>
        </p:nvCxnSpPr>
        <p:spPr>
          <a:xfrm flipV="1">
            <a:off x="2860051" y="2547354"/>
            <a:ext cx="0" cy="31395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Title 1">
            <a:extLst>
              <a:ext uri="{FF2B5EF4-FFF2-40B4-BE49-F238E27FC236}">
                <a16:creationId xmlns:a16="http://schemas.microsoft.com/office/drawing/2014/main" id="{8B0AAEB6-B7D8-A646-2B2A-454ABC6F2676}"/>
              </a:ext>
            </a:extLst>
          </p:cNvPr>
          <p:cNvSpPr txBox="1">
            <a:spLocks/>
          </p:cNvSpPr>
          <p:nvPr/>
        </p:nvSpPr>
        <p:spPr>
          <a:xfrm>
            <a:off x="749895" y="125898"/>
            <a:ext cx="8638523" cy="787557"/>
          </a:xfr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effectLst>
                <a:outerShdw blurRad="38100" dist="38100" dir="2700000" algn="tl">
                  <a:srgbClr val="000000">
                    <a:alpha val="43137"/>
                  </a:srgbClr>
                </a:outerShdw>
              </a:effectLst>
            </a:endParaRPr>
          </a:p>
        </p:txBody>
      </p:sp>
      <p:cxnSp>
        <p:nvCxnSpPr>
          <p:cNvPr id="17" name="Connettore 2 16">
            <a:extLst>
              <a:ext uri="{FF2B5EF4-FFF2-40B4-BE49-F238E27FC236}">
                <a16:creationId xmlns:a16="http://schemas.microsoft.com/office/drawing/2014/main" id="{33F7583C-012B-62D5-0A28-36730C749951}"/>
              </a:ext>
            </a:extLst>
          </p:cNvPr>
          <p:cNvCxnSpPr>
            <a:stCxn id="13" idx="3"/>
          </p:cNvCxnSpPr>
          <p:nvPr/>
        </p:nvCxnSpPr>
        <p:spPr>
          <a:xfrm flipV="1">
            <a:off x="3482647" y="2140573"/>
            <a:ext cx="701383" cy="4254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Connettore 2 17">
            <a:extLst>
              <a:ext uri="{FF2B5EF4-FFF2-40B4-BE49-F238E27FC236}">
                <a16:creationId xmlns:a16="http://schemas.microsoft.com/office/drawing/2014/main" id="{76DB59F6-0A09-4BFF-784B-7FCBF2792863}"/>
              </a:ext>
            </a:extLst>
          </p:cNvPr>
          <p:cNvCxnSpPr>
            <a:cxnSpLocks/>
          </p:cNvCxnSpPr>
          <p:nvPr/>
        </p:nvCxnSpPr>
        <p:spPr>
          <a:xfrm>
            <a:off x="3512173" y="2820711"/>
            <a:ext cx="740264" cy="1254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CasellaDiTesto 18">
            <a:extLst>
              <a:ext uri="{FF2B5EF4-FFF2-40B4-BE49-F238E27FC236}">
                <a16:creationId xmlns:a16="http://schemas.microsoft.com/office/drawing/2014/main" id="{A1335C5D-A6FE-6093-5881-9C87E1CA09D7}"/>
              </a:ext>
            </a:extLst>
          </p:cNvPr>
          <p:cNvSpPr txBox="1"/>
          <p:nvPr/>
        </p:nvSpPr>
        <p:spPr>
          <a:xfrm>
            <a:off x="4050667" y="1967533"/>
            <a:ext cx="2467375" cy="276999"/>
          </a:xfrm>
          <a:prstGeom prst="rect">
            <a:avLst/>
          </a:prstGeom>
          <a:noFill/>
        </p:spPr>
        <p:txBody>
          <a:bodyPr wrap="square">
            <a:spAutoFit/>
          </a:bodyPr>
          <a:lstStyle/>
          <a:p>
            <a:pPr algn="ctr"/>
            <a:r>
              <a:rPr lang="it-IT" sz="1200" b="1" dirty="0" err="1"/>
              <a:t>immunosuppressive</a:t>
            </a:r>
            <a:r>
              <a:rPr lang="it-IT" sz="1200" b="1" dirty="0"/>
              <a:t> </a:t>
            </a:r>
          </a:p>
        </p:txBody>
      </p:sp>
      <p:cxnSp>
        <p:nvCxnSpPr>
          <p:cNvPr id="20" name="Connettore 2 19">
            <a:extLst>
              <a:ext uri="{FF2B5EF4-FFF2-40B4-BE49-F238E27FC236}">
                <a16:creationId xmlns:a16="http://schemas.microsoft.com/office/drawing/2014/main" id="{467731B3-5D04-C4AC-04F5-2BF1B1AE64BD}"/>
              </a:ext>
            </a:extLst>
          </p:cNvPr>
          <p:cNvCxnSpPr>
            <a:cxnSpLocks/>
          </p:cNvCxnSpPr>
          <p:nvPr/>
        </p:nvCxnSpPr>
        <p:spPr>
          <a:xfrm flipV="1">
            <a:off x="4377323" y="1967533"/>
            <a:ext cx="0" cy="31395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1" name="CasellaDiTesto 20">
            <a:extLst>
              <a:ext uri="{FF2B5EF4-FFF2-40B4-BE49-F238E27FC236}">
                <a16:creationId xmlns:a16="http://schemas.microsoft.com/office/drawing/2014/main" id="{B38E0F6B-2DCF-F980-A259-6D2719EAF2FD}"/>
              </a:ext>
            </a:extLst>
          </p:cNvPr>
          <p:cNvSpPr txBox="1"/>
          <p:nvPr/>
        </p:nvSpPr>
        <p:spPr>
          <a:xfrm>
            <a:off x="4316801" y="2779701"/>
            <a:ext cx="2024049" cy="276999"/>
          </a:xfrm>
          <a:prstGeom prst="rect">
            <a:avLst/>
          </a:prstGeom>
          <a:noFill/>
        </p:spPr>
        <p:txBody>
          <a:bodyPr wrap="square">
            <a:spAutoFit/>
          </a:bodyPr>
          <a:lstStyle/>
          <a:p>
            <a:pPr algn="ctr"/>
            <a:r>
              <a:rPr lang="it-IT" sz="1200" b="1" dirty="0"/>
              <a:t>pro-</a:t>
            </a:r>
            <a:r>
              <a:rPr lang="it-IT" sz="1200" b="1" dirty="0" err="1"/>
              <a:t>inflammatory</a:t>
            </a:r>
            <a:r>
              <a:rPr lang="it-IT" sz="1200" b="1" dirty="0"/>
              <a:t> </a:t>
            </a:r>
          </a:p>
        </p:txBody>
      </p:sp>
      <p:cxnSp>
        <p:nvCxnSpPr>
          <p:cNvPr id="22" name="Connettore 2 21">
            <a:extLst>
              <a:ext uri="{FF2B5EF4-FFF2-40B4-BE49-F238E27FC236}">
                <a16:creationId xmlns:a16="http://schemas.microsoft.com/office/drawing/2014/main" id="{058D1F7C-099A-8A0C-CD68-9FBB2250F665}"/>
              </a:ext>
            </a:extLst>
          </p:cNvPr>
          <p:cNvCxnSpPr>
            <a:cxnSpLocks/>
          </p:cNvCxnSpPr>
          <p:nvPr/>
        </p:nvCxnSpPr>
        <p:spPr>
          <a:xfrm flipH="1">
            <a:off x="4446485" y="2829339"/>
            <a:ext cx="3052" cy="37945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3" name="CasellaDiTesto 22">
            <a:extLst>
              <a:ext uri="{FF2B5EF4-FFF2-40B4-BE49-F238E27FC236}">
                <a16:creationId xmlns:a16="http://schemas.microsoft.com/office/drawing/2014/main" id="{531D2199-53E3-78E6-B02D-AB7BC3F9DC81}"/>
              </a:ext>
            </a:extLst>
          </p:cNvPr>
          <p:cNvSpPr txBox="1"/>
          <p:nvPr/>
        </p:nvSpPr>
        <p:spPr>
          <a:xfrm>
            <a:off x="4822150" y="3988726"/>
            <a:ext cx="2280905" cy="584775"/>
          </a:xfrm>
          <a:prstGeom prst="rect">
            <a:avLst/>
          </a:prstGeom>
          <a:noFill/>
        </p:spPr>
        <p:txBody>
          <a:bodyPr wrap="square">
            <a:spAutoFit/>
          </a:bodyPr>
          <a:lstStyle/>
          <a:p>
            <a:r>
              <a:rPr lang="it-IT" sz="1600" b="1" dirty="0" err="1">
                <a:solidFill>
                  <a:srgbClr val="00B050"/>
                </a:solidFill>
              </a:rPr>
              <a:t>Immunogenic</a:t>
            </a:r>
            <a:r>
              <a:rPr lang="it-IT" sz="1600" b="1" dirty="0">
                <a:solidFill>
                  <a:srgbClr val="00B050"/>
                </a:solidFill>
              </a:rPr>
              <a:t> </a:t>
            </a:r>
            <a:r>
              <a:rPr lang="it-IT" sz="1600" b="1" dirty="0" err="1">
                <a:solidFill>
                  <a:srgbClr val="00B050"/>
                </a:solidFill>
              </a:rPr>
              <a:t>death</a:t>
            </a:r>
            <a:r>
              <a:rPr lang="it-IT" sz="1600" b="1" dirty="0">
                <a:solidFill>
                  <a:srgbClr val="00B050"/>
                </a:solidFill>
              </a:rPr>
              <a:t> (</a:t>
            </a:r>
            <a:r>
              <a:rPr lang="it-IT" sz="1600" b="1" dirty="0" err="1">
                <a:solidFill>
                  <a:srgbClr val="00B050"/>
                </a:solidFill>
              </a:rPr>
              <a:t>DAMPs</a:t>
            </a:r>
            <a:r>
              <a:rPr lang="it-IT" sz="1600" b="1" dirty="0">
                <a:solidFill>
                  <a:srgbClr val="00B050"/>
                </a:solidFill>
              </a:rPr>
              <a:t> release)</a:t>
            </a:r>
          </a:p>
        </p:txBody>
      </p:sp>
      <p:grpSp>
        <p:nvGrpSpPr>
          <p:cNvPr id="24" name="Gruppo 23">
            <a:extLst>
              <a:ext uri="{FF2B5EF4-FFF2-40B4-BE49-F238E27FC236}">
                <a16:creationId xmlns:a16="http://schemas.microsoft.com/office/drawing/2014/main" id="{F1290D49-CBCA-F138-87B5-3E7E5612D367}"/>
              </a:ext>
            </a:extLst>
          </p:cNvPr>
          <p:cNvGrpSpPr/>
          <p:nvPr/>
        </p:nvGrpSpPr>
        <p:grpSpPr>
          <a:xfrm>
            <a:off x="3131463" y="3944349"/>
            <a:ext cx="819502" cy="1330597"/>
            <a:chOff x="1956633" y="2702724"/>
            <a:chExt cx="614627" cy="997948"/>
          </a:xfrm>
        </p:grpSpPr>
        <p:cxnSp>
          <p:nvCxnSpPr>
            <p:cNvPr id="25" name="Connettore diritto 24">
              <a:extLst>
                <a:ext uri="{FF2B5EF4-FFF2-40B4-BE49-F238E27FC236}">
                  <a16:creationId xmlns:a16="http://schemas.microsoft.com/office/drawing/2014/main" id="{860D82A4-75EB-021D-24F8-3AE2252C5709}"/>
                </a:ext>
              </a:extLst>
            </p:cNvPr>
            <p:cNvCxnSpPr>
              <a:cxnSpLocks/>
            </p:cNvCxnSpPr>
            <p:nvPr/>
          </p:nvCxnSpPr>
          <p:spPr>
            <a:xfrm>
              <a:off x="2428087" y="3412246"/>
              <a:ext cx="61665" cy="59426"/>
            </a:xfrm>
            <a:prstGeom prst="line">
              <a:avLst/>
            </a:prstGeom>
            <a:ln w="38100">
              <a:solidFill>
                <a:srgbClr val="008000"/>
              </a:solidFill>
            </a:ln>
          </p:spPr>
          <p:style>
            <a:lnRef idx="3">
              <a:schemeClr val="accent6"/>
            </a:lnRef>
            <a:fillRef idx="0">
              <a:schemeClr val="accent6"/>
            </a:fillRef>
            <a:effectRef idx="2">
              <a:schemeClr val="accent6"/>
            </a:effectRef>
            <a:fontRef idx="minor">
              <a:schemeClr val="tx1"/>
            </a:fontRef>
          </p:style>
        </p:cxnSp>
        <p:cxnSp>
          <p:nvCxnSpPr>
            <p:cNvPr id="26" name="Connettore diritto 25">
              <a:extLst>
                <a:ext uri="{FF2B5EF4-FFF2-40B4-BE49-F238E27FC236}">
                  <a16:creationId xmlns:a16="http://schemas.microsoft.com/office/drawing/2014/main" id="{95DF727E-F8C7-FB40-FD12-02F2588E2DE0}"/>
                </a:ext>
              </a:extLst>
            </p:cNvPr>
            <p:cNvCxnSpPr>
              <a:cxnSpLocks/>
              <a:endCxn id="8" idx="1"/>
            </p:cNvCxnSpPr>
            <p:nvPr/>
          </p:nvCxnSpPr>
          <p:spPr>
            <a:xfrm flipV="1">
              <a:off x="2552580" y="2785842"/>
              <a:ext cx="18680" cy="61818"/>
            </a:xfrm>
            <a:prstGeom prst="line">
              <a:avLst/>
            </a:prstGeom>
            <a:ln w="38100">
              <a:solidFill>
                <a:srgbClr val="008000"/>
              </a:solidFill>
            </a:ln>
          </p:spPr>
          <p:style>
            <a:lnRef idx="3">
              <a:schemeClr val="accent6"/>
            </a:lnRef>
            <a:fillRef idx="0">
              <a:schemeClr val="accent6"/>
            </a:fillRef>
            <a:effectRef idx="2">
              <a:schemeClr val="accent6"/>
            </a:effectRef>
            <a:fontRef idx="minor">
              <a:schemeClr val="tx1"/>
            </a:fontRef>
          </p:style>
        </p:cxnSp>
        <p:cxnSp>
          <p:nvCxnSpPr>
            <p:cNvPr id="27" name="Connettore diritto 26">
              <a:extLst>
                <a:ext uri="{FF2B5EF4-FFF2-40B4-BE49-F238E27FC236}">
                  <a16:creationId xmlns:a16="http://schemas.microsoft.com/office/drawing/2014/main" id="{7D01A222-3692-B3FB-D29D-16A9858F7EFA}"/>
                </a:ext>
              </a:extLst>
            </p:cNvPr>
            <p:cNvCxnSpPr>
              <a:cxnSpLocks/>
            </p:cNvCxnSpPr>
            <p:nvPr/>
          </p:nvCxnSpPr>
          <p:spPr>
            <a:xfrm>
              <a:off x="2064297" y="3619670"/>
              <a:ext cx="85899" cy="81002"/>
            </a:xfrm>
            <a:prstGeom prst="line">
              <a:avLst/>
            </a:prstGeom>
            <a:ln w="38100">
              <a:solidFill>
                <a:srgbClr val="008000"/>
              </a:solidFill>
            </a:ln>
          </p:spPr>
          <p:style>
            <a:lnRef idx="3">
              <a:schemeClr val="accent6"/>
            </a:lnRef>
            <a:fillRef idx="0">
              <a:schemeClr val="accent6"/>
            </a:fillRef>
            <a:effectRef idx="2">
              <a:schemeClr val="accent6"/>
            </a:effectRef>
            <a:fontRef idx="minor">
              <a:schemeClr val="tx1"/>
            </a:fontRef>
          </p:style>
        </p:cxnSp>
        <p:cxnSp>
          <p:nvCxnSpPr>
            <p:cNvPr id="28" name="Connettore diritto 27">
              <a:extLst>
                <a:ext uri="{FF2B5EF4-FFF2-40B4-BE49-F238E27FC236}">
                  <a16:creationId xmlns:a16="http://schemas.microsoft.com/office/drawing/2014/main" id="{15BF151D-B333-2095-4836-66655A4D0A01}"/>
                </a:ext>
              </a:extLst>
            </p:cNvPr>
            <p:cNvCxnSpPr>
              <a:cxnSpLocks/>
            </p:cNvCxnSpPr>
            <p:nvPr/>
          </p:nvCxnSpPr>
          <p:spPr>
            <a:xfrm flipH="1">
              <a:off x="2397911" y="3171379"/>
              <a:ext cx="63030" cy="80999"/>
            </a:xfrm>
            <a:prstGeom prst="line">
              <a:avLst/>
            </a:prstGeom>
            <a:ln w="38100">
              <a:solidFill>
                <a:srgbClr val="008000"/>
              </a:solidFill>
            </a:ln>
          </p:spPr>
          <p:style>
            <a:lnRef idx="3">
              <a:schemeClr val="accent6"/>
            </a:lnRef>
            <a:fillRef idx="0">
              <a:schemeClr val="accent6"/>
            </a:fillRef>
            <a:effectRef idx="2">
              <a:schemeClr val="accent6"/>
            </a:effectRef>
            <a:fontRef idx="minor">
              <a:schemeClr val="tx1"/>
            </a:fontRef>
          </p:style>
        </p:cxnSp>
        <p:cxnSp>
          <p:nvCxnSpPr>
            <p:cNvPr id="29" name="Connettore diritto 28">
              <a:extLst>
                <a:ext uri="{FF2B5EF4-FFF2-40B4-BE49-F238E27FC236}">
                  <a16:creationId xmlns:a16="http://schemas.microsoft.com/office/drawing/2014/main" id="{796E4126-A23A-F6AD-0FCD-9A16D17B2DD3}"/>
                </a:ext>
              </a:extLst>
            </p:cNvPr>
            <p:cNvCxnSpPr>
              <a:cxnSpLocks/>
            </p:cNvCxnSpPr>
            <p:nvPr/>
          </p:nvCxnSpPr>
          <p:spPr>
            <a:xfrm flipV="1">
              <a:off x="2437704" y="2702724"/>
              <a:ext cx="87301" cy="52463"/>
            </a:xfrm>
            <a:prstGeom prst="line">
              <a:avLst/>
            </a:prstGeom>
            <a:ln w="38100">
              <a:solidFill>
                <a:srgbClr val="008000"/>
              </a:solidFill>
            </a:ln>
          </p:spPr>
          <p:style>
            <a:lnRef idx="3">
              <a:schemeClr val="accent6"/>
            </a:lnRef>
            <a:fillRef idx="0">
              <a:schemeClr val="accent6"/>
            </a:fillRef>
            <a:effectRef idx="2">
              <a:schemeClr val="accent6"/>
            </a:effectRef>
            <a:fontRef idx="minor">
              <a:schemeClr val="tx1"/>
            </a:fontRef>
          </p:style>
        </p:cxnSp>
        <p:cxnSp>
          <p:nvCxnSpPr>
            <p:cNvPr id="30" name="Connettore diritto 29">
              <a:extLst>
                <a:ext uri="{FF2B5EF4-FFF2-40B4-BE49-F238E27FC236}">
                  <a16:creationId xmlns:a16="http://schemas.microsoft.com/office/drawing/2014/main" id="{217F37F8-F6B8-FFC9-19BA-71123340BC7C}"/>
                </a:ext>
              </a:extLst>
            </p:cNvPr>
            <p:cNvCxnSpPr>
              <a:cxnSpLocks/>
            </p:cNvCxnSpPr>
            <p:nvPr/>
          </p:nvCxnSpPr>
          <p:spPr>
            <a:xfrm>
              <a:off x="1987113" y="3249155"/>
              <a:ext cx="61665" cy="59426"/>
            </a:xfrm>
            <a:prstGeom prst="line">
              <a:avLst/>
            </a:prstGeom>
            <a:ln w="38100">
              <a:solidFill>
                <a:srgbClr val="008000"/>
              </a:solidFill>
            </a:ln>
          </p:spPr>
          <p:style>
            <a:lnRef idx="3">
              <a:schemeClr val="accent6"/>
            </a:lnRef>
            <a:fillRef idx="0">
              <a:schemeClr val="accent6"/>
            </a:fillRef>
            <a:effectRef idx="2">
              <a:schemeClr val="accent6"/>
            </a:effectRef>
            <a:fontRef idx="minor">
              <a:schemeClr val="tx1"/>
            </a:fontRef>
          </p:style>
        </p:cxnSp>
        <p:cxnSp>
          <p:nvCxnSpPr>
            <p:cNvPr id="31" name="Connettore diritto 30">
              <a:extLst>
                <a:ext uri="{FF2B5EF4-FFF2-40B4-BE49-F238E27FC236}">
                  <a16:creationId xmlns:a16="http://schemas.microsoft.com/office/drawing/2014/main" id="{7D2961C4-AF30-9CB8-8C06-669EC7B39B12}"/>
                </a:ext>
              </a:extLst>
            </p:cNvPr>
            <p:cNvCxnSpPr>
              <a:cxnSpLocks/>
            </p:cNvCxnSpPr>
            <p:nvPr/>
          </p:nvCxnSpPr>
          <p:spPr>
            <a:xfrm>
              <a:off x="1956633" y="2889339"/>
              <a:ext cx="61665" cy="59426"/>
            </a:xfrm>
            <a:prstGeom prst="line">
              <a:avLst/>
            </a:prstGeom>
            <a:ln w="38100">
              <a:solidFill>
                <a:srgbClr val="008000"/>
              </a:solidFill>
            </a:ln>
          </p:spPr>
          <p:style>
            <a:lnRef idx="3">
              <a:schemeClr val="accent6"/>
            </a:lnRef>
            <a:fillRef idx="0">
              <a:schemeClr val="accent6"/>
            </a:fillRef>
            <a:effectRef idx="2">
              <a:schemeClr val="accent6"/>
            </a:effectRef>
            <a:fontRef idx="minor">
              <a:schemeClr val="tx1"/>
            </a:fontRef>
          </p:style>
        </p:cxnSp>
      </p:grpSp>
      <p:sp>
        <p:nvSpPr>
          <p:cNvPr id="32" name="CasellaDiTesto 31">
            <a:extLst>
              <a:ext uri="{FF2B5EF4-FFF2-40B4-BE49-F238E27FC236}">
                <a16:creationId xmlns:a16="http://schemas.microsoft.com/office/drawing/2014/main" id="{736DA67E-E6ED-7338-BA09-92958E38487F}"/>
              </a:ext>
            </a:extLst>
          </p:cNvPr>
          <p:cNvSpPr txBox="1"/>
          <p:nvPr/>
        </p:nvSpPr>
        <p:spPr>
          <a:xfrm>
            <a:off x="4151741" y="3707554"/>
            <a:ext cx="1054559" cy="328231"/>
          </a:xfrm>
          <a:prstGeom prst="rect">
            <a:avLst/>
          </a:prstGeom>
        </p:spPr>
        <p:txBody>
          <a:bodyPr vert="horz" wrap="square" lIns="121920" tIns="60960" rIns="121920" bIns="60960" rtlCol="0" anchor="t">
            <a:spAutoFit/>
          </a:bodyPr>
          <a:lstStyle/>
          <a:p>
            <a:pPr algn="l"/>
            <a:r>
              <a:rPr lang="it-IT" sz="1333" b="1" dirty="0">
                <a:solidFill>
                  <a:srgbClr val="00B050"/>
                </a:solidFill>
              </a:rPr>
              <a:t>CRT</a:t>
            </a:r>
          </a:p>
        </p:txBody>
      </p:sp>
      <p:sp>
        <p:nvSpPr>
          <p:cNvPr id="33" name="CasellaDiTesto 32">
            <a:extLst>
              <a:ext uri="{FF2B5EF4-FFF2-40B4-BE49-F238E27FC236}">
                <a16:creationId xmlns:a16="http://schemas.microsoft.com/office/drawing/2014/main" id="{48E91A0E-95FC-2F17-60A9-31321A5AB4A3}"/>
              </a:ext>
            </a:extLst>
          </p:cNvPr>
          <p:cNvSpPr txBox="1"/>
          <p:nvPr/>
        </p:nvSpPr>
        <p:spPr>
          <a:xfrm>
            <a:off x="4132803" y="4021675"/>
            <a:ext cx="1129029" cy="328231"/>
          </a:xfrm>
          <a:prstGeom prst="rect">
            <a:avLst/>
          </a:prstGeom>
        </p:spPr>
        <p:txBody>
          <a:bodyPr vert="horz" wrap="square" lIns="121920" tIns="60960" rIns="121920" bIns="60960" rtlCol="0" anchor="t">
            <a:spAutoFit/>
          </a:bodyPr>
          <a:lstStyle/>
          <a:p>
            <a:pPr algn="l"/>
            <a:r>
              <a:rPr lang="it-IT" sz="1333" dirty="0">
                <a:solidFill>
                  <a:srgbClr val="007E39"/>
                </a:solidFill>
              </a:rPr>
              <a:t>HMGB1</a:t>
            </a:r>
            <a:endParaRPr lang="it-IT" sz="667" dirty="0">
              <a:solidFill>
                <a:srgbClr val="007E39"/>
              </a:solidFill>
            </a:endParaRPr>
          </a:p>
        </p:txBody>
      </p:sp>
      <p:grpSp>
        <p:nvGrpSpPr>
          <p:cNvPr id="34" name="Gruppo 33">
            <a:extLst>
              <a:ext uri="{FF2B5EF4-FFF2-40B4-BE49-F238E27FC236}">
                <a16:creationId xmlns:a16="http://schemas.microsoft.com/office/drawing/2014/main" id="{C8C9AC0C-4059-D37A-D267-902A6657D122}"/>
              </a:ext>
            </a:extLst>
          </p:cNvPr>
          <p:cNvGrpSpPr/>
          <p:nvPr/>
        </p:nvGrpSpPr>
        <p:grpSpPr>
          <a:xfrm>
            <a:off x="3770752" y="3618238"/>
            <a:ext cx="671912" cy="1657680"/>
            <a:chOff x="3245863" y="3132440"/>
            <a:chExt cx="503934" cy="1243260"/>
          </a:xfrm>
        </p:grpSpPr>
        <p:sp>
          <p:nvSpPr>
            <p:cNvPr id="35" name="CasellaDiTesto 34">
              <a:extLst>
                <a:ext uri="{FF2B5EF4-FFF2-40B4-BE49-F238E27FC236}">
                  <a16:creationId xmlns:a16="http://schemas.microsoft.com/office/drawing/2014/main" id="{EF8BFF20-6362-0765-2F7C-F15C2F1E573E}"/>
                </a:ext>
              </a:extLst>
            </p:cNvPr>
            <p:cNvSpPr txBox="1"/>
            <p:nvPr/>
          </p:nvSpPr>
          <p:spPr>
            <a:xfrm>
              <a:off x="3307171" y="3399941"/>
              <a:ext cx="128665" cy="646331"/>
            </a:xfrm>
            <a:prstGeom prst="rect">
              <a:avLst/>
            </a:prstGeom>
          </p:spPr>
          <p:txBody>
            <a:bodyPr vert="horz" wrap="square" lIns="121920" tIns="60960" rIns="121920" bIns="60960" rtlCol="0" anchor="t">
              <a:spAutoFit/>
            </a:bodyPr>
            <a:lstStyle/>
            <a:p>
              <a:pPr algn="l"/>
              <a:r>
                <a:rPr lang="it-IT" sz="4800" dirty="0">
                  <a:solidFill>
                    <a:srgbClr val="007E39"/>
                  </a:solidFill>
                </a:rPr>
                <a:t>.</a:t>
              </a:r>
              <a:endParaRPr lang="it-IT" sz="2400" dirty="0">
                <a:solidFill>
                  <a:srgbClr val="007E39"/>
                </a:solidFill>
              </a:endParaRPr>
            </a:p>
          </p:txBody>
        </p:sp>
        <p:grpSp>
          <p:nvGrpSpPr>
            <p:cNvPr id="36" name="Gruppo 35">
              <a:extLst>
                <a:ext uri="{FF2B5EF4-FFF2-40B4-BE49-F238E27FC236}">
                  <a16:creationId xmlns:a16="http://schemas.microsoft.com/office/drawing/2014/main" id="{4A7C0E09-184B-8025-868E-F425C7E934D7}"/>
                </a:ext>
              </a:extLst>
            </p:cNvPr>
            <p:cNvGrpSpPr/>
            <p:nvPr/>
          </p:nvGrpSpPr>
          <p:grpSpPr>
            <a:xfrm>
              <a:off x="3245863" y="3132440"/>
              <a:ext cx="503934" cy="1243260"/>
              <a:chOff x="3755374" y="3095506"/>
              <a:chExt cx="503934" cy="1243260"/>
            </a:xfrm>
          </p:grpSpPr>
          <p:sp>
            <p:nvSpPr>
              <p:cNvPr id="37" name="CasellaDiTesto 36">
                <a:extLst>
                  <a:ext uri="{FF2B5EF4-FFF2-40B4-BE49-F238E27FC236}">
                    <a16:creationId xmlns:a16="http://schemas.microsoft.com/office/drawing/2014/main" id="{61B91BC6-592F-1D54-4A0C-F479D6925817}"/>
                  </a:ext>
                </a:extLst>
              </p:cNvPr>
              <p:cNvSpPr txBox="1"/>
              <p:nvPr/>
            </p:nvSpPr>
            <p:spPr>
              <a:xfrm>
                <a:off x="3755374" y="3686173"/>
                <a:ext cx="128665" cy="646331"/>
              </a:xfrm>
              <a:prstGeom prst="rect">
                <a:avLst/>
              </a:prstGeom>
            </p:spPr>
            <p:txBody>
              <a:bodyPr vert="horz" wrap="square" lIns="121920" tIns="60960" rIns="121920" bIns="60960" rtlCol="0" anchor="t">
                <a:spAutoFit/>
              </a:bodyPr>
              <a:lstStyle/>
              <a:p>
                <a:pPr algn="l"/>
                <a:r>
                  <a:rPr lang="it-IT" sz="4800" dirty="0">
                    <a:solidFill>
                      <a:srgbClr val="007E39"/>
                    </a:solidFill>
                  </a:rPr>
                  <a:t>.</a:t>
                </a:r>
                <a:endParaRPr lang="it-IT" sz="2400" dirty="0">
                  <a:solidFill>
                    <a:srgbClr val="007E39"/>
                  </a:solidFill>
                </a:endParaRPr>
              </a:p>
            </p:txBody>
          </p:sp>
          <p:sp>
            <p:nvSpPr>
              <p:cNvPr id="38" name="CasellaDiTesto 37">
                <a:extLst>
                  <a:ext uri="{FF2B5EF4-FFF2-40B4-BE49-F238E27FC236}">
                    <a16:creationId xmlns:a16="http://schemas.microsoft.com/office/drawing/2014/main" id="{5ED3C580-9119-EDD6-C72E-18CF93111BC4}"/>
                  </a:ext>
                </a:extLst>
              </p:cNvPr>
              <p:cNvSpPr txBox="1"/>
              <p:nvPr/>
            </p:nvSpPr>
            <p:spPr>
              <a:xfrm>
                <a:off x="4130643" y="3513670"/>
                <a:ext cx="128665" cy="646331"/>
              </a:xfrm>
              <a:prstGeom prst="rect">
                <a:avLst/>
              </a:prstGeom>
            </p:spPr>
            <p:txBody>
              <a:bodyPr vert="horz" wrap="square" lIns="121920" tIns="60960" rIns="121920" bIns="60960" rtlCol="0" anchor="t">
                <a:spAutoFit/>
              </a:bodyPr>
              <a:lstStyle/>
              <a:p>
                <a:pPr algn="l"/>
                <a:r>
                  <a:rPr lang="it-IT" sz="4800" dirty="0">
                    <a:solidFill>
                      <a:srgbClr val="007E39"/>
                    </a:solidFill>
                  </a:rPr>
                  <a:t>.</a:t>
                </a:r>
                <a:endParaRPr lang="it-IT" sz="2400" dirty="0">
                  <a:solidFill>
                    <a:srgbClr val="007E39"/>
                  </a:solidFill>
                </a:endParaRPr>
              </a:p>
            </p:txBody>
          </p:sp>
          <p:sp>
            <p:nvSpPr>
              <p:cNvPr id="39" name="CasellaDiTesto 38">
                <a:extLst>
                  <a:ext uri="{FF2B5EF4-FFF2-40B4-BE49-F238E27FC236}">
                    <a16:creationId xmlns:a16="http://schemas.microsoft.com/office/drawing/2014/main" id="{4C9040F7-C029-591D-A742-6AC948EDA6C7}"/>
                  </a:ext>
                </a:extLst>
              </p:cNvPr>
              <p:cNvSpPr txBox="1"/>
              <p:nvPr/>
            </p:nvSpPr>
            <p:spPr>
              <a:xfrm>
                <a:off x="3819707" y="3095506"/>
                <a:ext cx="128665" cy="646331"/>
              </a:xfrm>
              <a:prstGeom prst="rect">
                <a:avLst/>
              </a:prstGeom>
            </p:spPr>
            <p:txBody>
              <a:bodyPr vert="horz" wrap="square" lIns="121920" tIns="60960" rIns="121920" bIns="60960" rtlCol="0" anchor="t">
                <a:spAutoFit/>
              </a:bodyPr>
              <a:lstStyle/>
              <a:p>
                <a:pPr algn="l"/>
                <a:r>
                  <a:rPr lang="it-IT" sz="4800" dirty="0">
                    <a:solidFill>
                      <a:srgbClr val="007E39"/>
                    </a:solidFill>
                  </a:rPr>
                  <a:t>.</a:t>
                </a:r>
                <a:endParaRPr lang="it-IT" sz="2400" dirty="0">
                  <a:solidFill>
                    <a:srgbClr val="007E39"/>
                  </a:solidFill>
                </a:endParaRPr>
              </a:p>
            </p:txBody>
          </p:sp>
          <p:sp>
            <p:nvSpPr>
              <p:cNvPr id="40" name="CasellaDiTesto 39">
                <a:extLst>
                  <a:ext uri="{FF2B5EF4-FFF2-40B4-BE49-F238E27FC236}">
                    <a16:creationId xmlns:a16="http://schemas.microsoft.com/office/drawing/2014/main" id="{07BECC6C-0EA9-A8E2-023D-67428770E63A}"/>
                  </a:ext>
                </a:extLst>
              </p:cNvPr>
              <p:cNvSpPr txBox="1"/>
              <p:nvPr/>
            </p:nvSpPr>
            <p:spPr>
              <a:xfrm>
                <a:off x="4054680" y="3235910"/>
                <a:ext cx="128665" cy="646331"/>
              </a:xfrm>
              <a:prstGeom prst="rect">
                <a:avLst/>
              </a:prstGeom>
            </p:spPr>
            <p:txBody>
              <a:bodyPr vert="horz" wrap="square" lIns="121920" tIns="60960" rIns="121920" bIns="60960" rtlCol="0" anchor="t">
                <a:spAutoFit/>
              </a:bodyPr>
              <a:lstStyle/>
              <a:p>
                <a:pPr algn="l"/>
                <a:r>
                  <a:rPr lang="it-IT" sz="4800" dirty="0">
                    <a:solidFill>
                      <a:srgbClr val="007E39"/>
                    </a:solidFill>
                  </a:rPr>
                  <a:t>.</a:t>
                </a:r>
                <a:endParaRPr lang="it-IT" sz="2400" dirty="0">
                  <a:solidFill>
                    <a:srgbClr val="007E39"/>
                  </a:solidFill>
                </a:endParaRPr>
              </a:p>
            </p:txBody>
          </p:sp>
          <p:sp>
            <p:nvSpPr>
              <p:cNvPr id="41" name="CasellaDiTesto 40">
                <a:extLst>
                  <a:ext uri="{FF2B5EF4-FFF2-40B4-BE49-F238E27FC236}">
                    <a16:creationId xmlns:a16="http://schemas.microsoft.com/office/drawing/2014/main" id="{25C67AAA-95F0-33F9-936F-F3053D441921}"/>
                  </a:ext>
                </a:extLst>
              </p:cNvPr>
              <p:cNvSpPr txBox="1"/>
              <p:nvPr/>
            </p:nvSpPr>
            <p:spPr>
              <a:xfrm>
                <a:off x="3964934" y="3692435"/>
                <a:ext cx="128665" cy="646331"/>
              </a:xfrm>
              <a:prstGeom prst="rect">
                <a:avLst/>
              </a:prstGeom>
            </p:spPr>
            <p:txBody>
              <a:bodyPr vert="horz" wrap="square" lIns="121920" tIns="60960" rIns="121920" bIns="60960" rtlCol="0" anchor="t">
                <a:spAutoFit/>
              </a:bodyPr>
              <a:lstStyle/>
              <a:p>
                <a:pPr algn="l"/>
                <a:r>
                  <a:rPr lang="it-IT" sz="4800" dirty="0">
                    <a:solidFill>
                      <a:srgbClr val="007E39"/>
                    </a:solidFill>
                  </a:rPr>
                  <a:t>.</a:t>
                </a:r>
                <a:endParaRPr lang="it-IT" sz="2400" dirty="0">
                  <a:solidFill>
                    <a:srgbClr val="007E39"/>
                  </a:solidFill>
                </a:endParaRPr>
              </a:p>
            </p:txBody>
          </p:sp>
        </p:grpSp>
      </p:grpSp>
      <p:grpSp>
        <p:nvGrpSpPr>
          <p:cNvPr id="42" name="Gruppo 41">
            <a:extLst>
              <a:ext uri="{FF2B5EF4-FFF2-40B4-BE49-F238E27FC236}">
                <a16:creationId xmlns:a16="http://schemas.microsoft.com/office/drawing/2014/main" id="{B2DAA7B4-710F-EBD8-E587-07BE8BDE0BD3}"/>
              </a:ext>
            </a:extLst>
          </p:cNvPr>
          <p:cNvGrpSpPr/>
          <p:nvPr/>
        </p:nvGrpSpPr>
        <p:grpSpPr>
          <a:xfrm>
            <a:off x="3902042" y="3924418"/>
            <a:ext cx="1794983" cy="1519874"/>
            <a:chOff x="3711602" y="3272817"/>
            <a:chExt cx="1346237" cy="1139906"/>
          </a:xfrm>
        </p:grpSpPr>
        <p:sp>
          <p:nvSpPr>
            <p:cNvPr id="43" name="CasellaDiTesto 42">
              <a:extLst>
                <a:ext uri="{FF2B5EF4-FFF2-40B4-BE49-F238E27FC236}">
                  <a16:creationId xmlns:a16="http://schemas.microsoft.com/office/drawing/2014/main" id="{7B19E822-4D2A-8C24-0701-76470C4B461E}"/>
                </a:ext>
              </a:extLst>
            </p:cNvPr>
            <p:cNvSpPr txBox="1"/>
            <p:nvPr/>
          </p:nvSpPr>
          <p:spPr>
            <a:xfrm>
              <a:off x="3935362" y="3349370"/>
              <a:ext cx="247207" cy="561741"/>
            </a:xfrm>
            <a:prstGeom prst="rect">
              <a:avLst/>
            </a:prstGeom>
            <a:noFill/>
          </p:spPr>
          <p:txBody>
            <a:bodyPr wrap="square">
              <a:spAutoFit/>
            </a:bodyPr>
            <a:lstStyle/>
            <a:p>
              <a:pPr algn="l"/>
              <a:r>
                <a:rPr lang="it-IT" sz="4267" dirty="0">
                  <a:solidFill>
                    <a:srgbClr val="92D050"/>
                  </a:solidFill>
                  <a:latin typeface="Aharoni" panose="02010803020104030203" pitchFamily="2" charset="-79"/>
                  <a:cs typeface="Aharoni" panose="02010803020104030203" pitchFamily="2" charset="-79"/>
                </a:rPr>
                <a:t>.</a:t>
              </a:r>
            </a:p>
          </p:txBody>
        </p:sp>
        <p:sp>
          <p:nvSpPr>
            <p:cNvPr id="44" name="CasellaDiTesto 43">
              <a:extLst>
                <a:ext uri="{FF2B5EF4-FFF2-40B4-BE49-F238E27FC236}">
                  <a16:creationId xmlns:a16="http://schemas.microsoft.com/office/drawing/2014/main" id="{2C0E3DCA-5344-008A-201E-B11071058A1E}"/>
                </a:ext>
              </a:extLst>
            </p:cNvPr>
            <p:cNvSpPr txBox="1"/>
            <p:nvPr/>
          </p:nvSpPr>
          <p:spPr>
            <a:xfrm>
              <a:off x="3881351" y="3850982"/>
              <a:ext cx="247207" cy="561741"/>
            </a:xfrm>
            <a:prstGeom prst="rect">
              <a:avLst/>
            </a:prstGeom>
            <a:noFill/>
          </p:spPr>
          <p:txBody>
            <a:bodyPr wrap="square">
              <a:spAutoFit/>
            </a:bodyPr>
            <a:lstStyle/>
            <a:p>
              <a:pPr algn="l"/>
              <a:r>
                <a:rPr lang="it-IT" sz="4267" dirty="0">
                  <a:solidFill>
                    <a:srgbClr val="92D050"/>
                  </a:solidFill>
                  <a:latin typeface="Aharoni" panose="02010803020104030203" pitchFamily="2" charset="-79"/>
                  <a:cs typeface="Aharoni" panose="02010803020104030203" pitchFamily="2" charset="-79"/>
                </a:rPr>
                <a:t>.</a:t>
              </a:r>
            </a:p>
          </p:txBody>
        </p:sp>
        <p:sp>
          <p:nvSpPr>
            <p:cNvPr id="45" name="CasellaDiTesto 44">
              <a:extLst>
                <a:ext uri="{FF2B5EF4-FFF2-40B4-BE49-F238E27FC236}">
                  <a16:creationId xmlns:a16="http://schemas.microsoft.com/office/drawing/2014/main" id="{2398E462-D7DA-A948-B6D5-23E9EC38C69E}"/>
                </a:ext>
              </a:extLst>
            </p:cNvPr>
            <p:cNvSpPr txBox="1"/>
            <p:nvPr/>
          </p:nvSpPr>
          <p:spPr>
            <a:xfrm>
              <a:off x="3711602" y="3272817"/>
              <a:ext cx="247207" cy="561741"/>
            </a:xfrm>
            <a:prstGeom prst="rect">
              <a:avLst/>
            </a:prstGeom>
            <a:noFill/>
          </p:spPr>
          <p:txBody>
            <a:bodyPr wrap="square">
              <a:spAutoFit/>
            </a:bodyPr>
            <a:lstStyle/>
            <a:p>
              <a:pPr algn="l"/>
              <a:r>
                <a:rPr lang="it-IT" sz="4267" dirty="0">
                  <a:solidFill>
                    <a:srgbClr val="92D050"/>
                  </a:solidFill>
                  <a:latin typeface="Aharoni" panose="02010803020104030203" pitchFamily="2" charset="-79"/>
                  <a:cs typeface="Aharoni" panose="02010803020104030203" pitchFamily="2" charset="-79"/>
                </a:rPr>
                <a:t>.</a:t>
              </a:r>
            </a:p>
          </p:txBody>
        </p:sp>
        <p:sp>
          <p:nvSpPr>
            <p:cNvPr id="46" name="CasellaDiTesto 45">
              <a:extLst>
                <a:ext uri="{FF2B5EF4-FFF2-40B4-BE49-F238E27FC236}">
                  <a16:creationId xmlns:a16="http://schemas.microsoft.com/office/drawing/2014/main" id="{8DD95ACC-B9AA-EB2B-F311-B2E9DD294C09}"/>
                </a:ext>
              </a:extLst>
            </p:cNvPr>
            <p:cNvSpPr txBox="1"/>
            <p:nvPr/>
          </p:nvSpPr>
          <p:spPr>
            <a:xfrm>
              <a:off x="3759692" y="3617694"/>
              <a:ext cx="247207" cy="561741"/>
            </a:xfrm>
            <a:prstGeom prst="rect">
              <a:avLst/>
            </a:prstGeom>
            <a:noFill/>
          </p:spPr>
          <p:txBody>
            <a:bodyPr wrap="square">
              <a:spAutoFit/>
            </a:bodyPr>
            <a:lstStyle/>
            <a:p>
              <a:pPr algn="l"/>
              <a:r>
                <a:rPr lang="it-IT" sz="4267" dirty="0">
                  <a:solidFill>
                    <a:srgbClr val="92D050"/>
                  </a:solidFill>
                  <a:latin typeface="Aharoni" panose="02010803020104030203" pitchFamily="2" charset="-79"/>
                  <a:cs typeface="Aharoni" panose="02010803020104030203" pitchFamily="2" charset="-79"/>
                </a:rPr>
                <a:t>.</a:t>
              </a:r>
            </a:p>
          </p:txBody>
        </p:sp>
        <p:sp>
          <p:nvSpPr>
            <p:cNvPr id="47" name="CasellaDiTesto 46">
              <a:extLst>
                <a:ext uri="{FF2B5EF4-FFF2-40B4-BE49-F238E27FC236}">
                  <a16:creationId xmlns:a16="http://schemas.microsoft.com/office/drawing/2014/main" id="{37B6DD95-40CE-2BB3-816E-7D48072F1DFE}"/>
                </a:ext>
              </a:extLst>
            </p:cNvPr>
            <p:cNvSpPr txBox="1"/>
            <p:nvPr/>
          </p:nvSpPr>
          <p:spPr>
            <a:xfrm>
              <a:off x="4111393" y="3544231"/>
              <a:ext cx="247207" cy="561741"/>
            </a:xfrm>
            <a:prstGeom prst="rect">
              <a:avLst/>
            </a:prstGeom>
            <a:noFill/>
          </p:spPr>
          <p:txBody>
            <a:bodyPr wrap="square">
              <a:spAutoFit/>
            </a:bodyPr>
            <a:lstStyle/>
            <a:p>
              <a:pPr algn="l"/>
              <a:r>
                <a:rPr lang="it-IT" sz="4267" dirty="0">
                  <a:solidFill>
                    <a:srgbClr val="92D050"/>
                  </a:solidFill>
                  <a:latin typeface="Aharoni" panose="02010803020104030203" pitchFamily="2" charset="-79"/>
                  <a:cs typeface="Aharoni" panose="02010803020104030203" pitchFamily="2" charset="-79"/>
                </a:rPr>
                <a:t>.</a:t>
              </a:r>
            </a:p>
          </p:txBody>
        </p:sp>
        <p:sp>
          <p:nvSpPr>
            <p:cNvPr id="48" name="CasellaDiTesto 47">
              <a:extLst>
                <a:ext uri="{FF2B5EF4-FFF2-40B4-BE49-F238E27FC236}">
                  <a16:creationId xmlns:a16="http://schemas.microsoft.com/office/drawing/2014/main" id="{64AD1D3E-419F-BF7D-6FB8-BE33FC249CB7}"/>
                </a:ext>
              </a:extLst>
            </p:cNvPr>
            <p:cNvSpPr txBox="1"/>
            <p:nvPr/>
          </p:nvSpPr>
          <p:spPr>
            <a:xfrm>
              <a:off x="4211067" y="4036160"/>
              <a:ext cx="846772" cy="246173"/>
            </a:xfrm>
            <a:prstGeom prst="rect">
              <a:avLst/>
            </a:prstGeom>
          </p:spPr>
          <p:txBody>
            <a:bodyPr vert="horz" wrap="square" lIns="121920" tIns="60960" rIns="121920" bIns="60960" rtlCol="0" anchor="t">
              <a:spAutoFit/>
            </a:bodyPr>
            <a:lstStyle/>
            <a:p>
              <a:pPr algn="l"/>
              <a:r>
                <a:rPr lang="it-IT" sz="1333" b="1" dirty="0">
                  <a:solidFill>
                    <a:srgbClr val="92D050"/>
                  </a:solidFill>
                </a:rPr>
                <a:t>ATP</a:t>
              </a:r>
              <a:endParaRPr lang="it-IT" sz="667" b="1" dirty="0">
                <a:solidFill>
                  <a:srgbClr val="92D050"/>
                </a:solidFill>
              </a:endParaRPr>
            </a:p>
          </p:txBody>
        </p:sp>
      </p:grpSp>
      <p:sp>
        <p:nvSpPr>
          <p:cNvPr id="49" name="Segno di moltiplicazione 48">
            <a:extLst>
              <a:ext uri="{FF2B5EF4-FFF2-40B4-BE49-F238E27FC236}">
                <a16:creationId xmlns:a16="http://schemas.microsoft.com/office/drawing/2014/main" id="{7219204C-2402-5984-1C89-FB733226A0E7}"/>
              </a:ext>
            </a:extLst>
          </p:cNvPr>
          <p:cNvSpPr/>
          <p:nvPr/>
        </p:nvSpPr>
        <p:spPr>
          <a:xfrm>
            <a:off x="2545669" y="2215539"/>
            <a:ext cx="1191717" cy="1002639"/>
          </a:xfrm>
          <a:prstGeom prst="mathMultiply">
            <a:avLst>
              <a:gd name="adj1" fmla="val 6938"/>
            </a:avLst>
          </a:prstGeom>
          <a:solidFill>
            <a:srgbClr val="FF3F3F"/>
          </a:solidFill>
          <a:ln>
            <a:solidFill>
              <a:srgbClr val="FF3F3F"/>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it-IT" sz="2400"/>
          </a:p>
        </p:txBody>
      </p:sp>
      <p:cxnSp>
        <p:nvCxnSpPr>
          <p:cNvPr id="50" name="Connettore 2 49">
            <a:extLst>
              <a:ext uri="{FF2B5EF4-FFF2-40B4-BE49-F238E27FC236}">
                <a16:creationId xmlns:a16="http://schemas.microsoft.com/office/drawing/2014/main" id="{6C1B4BF5-BD1F-253D-2063-6EC7AFD37972}"/>
              </a:ext>
            </a:extLst>
          </p:cNvPr>
          <p:cNvCxnSpPr>
            <a:cxnSpLocks/>
          </p:cNvCxnSpPr>
          <p:nvPr/>
        </p:nvCxnSpPr>
        <p:spPr>
          <a:xfrm>
            <a:off x="6163761" y="1980098"/>
            <a:ext cx="2167" cy="374885"/>
          </a:xfrm>
          <a:prstGeom prst="straightConnector1">
            <a:avLst/>
          </a:prstGeom>
          <a:ln>
            <a:solidFill>
              <a:srgbClr val="FF3F3F"/>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1" name="Connettore 2 50">
            <a:extLst>
              <a:ext uri="{FF2B5EF4-FFF2-40B4-BE49-F238E27FC236}">
                <a16:creationId xmlns:a16="http://schemas.microsoft.com/office/drawing/2014/main" id="{FC05E77F-B014-FDD4-B56A-69075E42EFA1}"/>
              </a:ext>
            </a:extLst>
          </p:cNvPr>
          <p:cNvCxnSpPr>
            <a:cxnSpLocks/>
          </p:cNvCxnSpPr>
          <p:nvPr/>
        </p:nvCxnSpPr>
        <p:spPr>
          <a:xfrm flipV="1">
            <a:off x="6172481" y="2861310"/>
            <a:ext cx="0" cy="385301"/>
          </a:xfrm>
          <a:prstGeom prst="straightConnector1">
            <a:avLst/>
          </a:prstGeom>
          <a:ln>
            <a:solidFill>
              <a:srgbClr val="FF3F3F"/>
            </a:solidFill>
            <a:tailEnd type="triangle"/>
          </a:ln>
          <a:effectLst/>
        </p:spPr>
        <p:style>
          <a:lnRef idx="2">
            <a:schemeClr val="accent1"/>
          </a:lnRef>
          <a:fillRef idx="0">
            <a:schemeClr val="accent1"/>
          </a:fillRef>
          <a:effectRef idx="1">
            <a:schemeClr val="accent1"/>
          </a:effectRef>
          <a:fontRef idx="minor">
            <a:schemeClr val="tx1"/>
          </a:fontRef>
        </p:style>
      </p:cxnSp>
      <p:pic>
        <p:nvPicPr>
          <p:cNvPr id="52" name="Segnaposto contenuto 5">
            <a:extLst>
              <a:ext uri="{FF2B5EF4-FFF2-40B4-BE49-F238E27FC236}">
                <a16:creationId xmlns:a16="http://schemas.microsoft.com/office/drawing/2014/main" id="{30E61FC2-D8C5-A8FE-A654-82C2C8591ACB}"/>
              </a:ext>
            </a:extLst>
          </p:cNvPr>
          <p:cNvPicPr>
            <a:picLocks noChangeAspect="1"/>
          </p:cNvPicPr>
          <p:nvPr/>
        </p:nvPicPr>
        <p:blipFill rotWithShape="1">
          <a:blip r:embed="rId3"/>
          <a:srcRect l="54709" t="87490" r="15620" b="3724"/>
          <a:stretch/>
        </p:blipFill>
        <p:spPr>
          <a:xfrm>
            <a:off x="1655154" y="1690193"/>
            <a:ext cx="2566565" cy="430887"/>
          </a:xfrm>
        </p:spPr>
      </p:pic>
      <p:pic>
        <p:nvPicPr>
          <p:cNvPr id="53" name="Immagine 52">
            <a:extLst>
              <a:ext uri="{FF2B5EF4-FFF2-40B4-BE49-F238E27FC236}">
                <a16:creationId xmlns:a16="http://schemas.microsoft.com/office/drawing/2014/main" id="{9F9E3253-09D0-42E5-489D-1C47CC78EDDD}"/>
              </a:ext>
            </a:extLst>
          </p:cNvPr>
          <p:cNvPicPr>
            <a:picLocks noChangeAspect="1"/>
          </p:cNvPicPr>
          <p:nvPr/>
        </p:nvPicPr>
        <p:blipFill rotWithShape="1">
          <a:blip r:embed="rId4"/>
          <a:srcRect l="1465" t="37257" r="30828" b="21535"/>
          <a:stretch/>
        </p:blipFill>
        <p:spPr>
          <a:xfrm>
            <a:off x="4548331" y="2229145"/>
            <a:ext cx="732148" cy="511852"/>
          </a:xfrm>
          <a:prstGeom prst="rect">
            <a:avLst/>
          </a:prstGeom>
        </p:spPr>
      </p:pic>
      <p:pic>
        <p:nvPicPr>
          <p:cNvPr id="54" name="Immagine 53">
            <a:extLst>
              <a:ext uri="{FF2B5EF4-FFF2-40B4-BE49-F238E27FC236}">
                <a16:creationId xmlns:a16="http://schemas.microsoft.com/office/drawing/2014/main" id="{AA8ADC6C-681E-133D-E510-DA3CA301EC2F}"/>
              </a:ext>
            </a:extLst>
          </p:cNvPr>
          <p:cNvPicPr>
            <a:picLocks noChangeAspect="1"/>
          </p:cNvPicPr>
          <p:nvPr/>
        </p:nvPicPr>
        <p:blipFill rotWithShape="1">
          <a:blip r:embed="rId4"/>
          <a:srcRect l="1465" t="-1040" r="61008" b="58875"/>
          <a:stretch/>
        </p:blipFill>
        <p:spPr>
          <a:xfrm>
            <a:off x="5298690" y="2257555"/>
            <a:ext cx="396575" cy="511851"/>
          </a:xfrm>
          <a:prstGeom prst="rect">
            <a:avLst/>
          </a:prstGeom>
        </p:spPr>
      </p:pic>
      <p:pic>
        <p:nvPicPr>
          <p:cNvPr id="55" name="Immagine 54">
            <a:extLst>
              <a:ext uri="{FF2B5EF4-FFF2-40B4-BE49-F238E27FC236}">
                <a16:creationId xmlns:a16="http://schemas.microsoft.com/office/drawing/2014/main" id="{6DD88875-3FAA-D7E2-0309-44EC87226138}"/>
              </a:ext>
            </a:extLst>
          </p:cNvPr>
          <p:cNvPicPr>
            <a:picLocks noChangeAspect="1"/>
          </p:cNvPicPr>
          <p:nvPr/>
        </p:nvPicPr>
        <p:blipFill>
          <a:blip r:embed="rId5"/>
          <a:stretch>
            <a:fillRect/>
          </a:stretch>
        </p:blipFill>
        <p:spPr>
          <a:xfrm>
            <a:off x="4650259" y="2993405"/>
            <a:ext cx="549739" cy="575015"/>
          </a:xfrm>
          <a:prstGeom prst="rect">
            <a:avLst/>
          </a:prstGeom>
        </p:spPr>
      </p:pic>
      <p:pic>
        <p:nvPicPr>
          <p:cNvPr id="56" name="Immagine 55">
            <a:extLst>
              <a:ext uri="{FF2B5EF4-FFF2-40B4-BE49-F238E27FC236}">
                <a16:creationId xmlns:a16="http://schemas.microsoft.com/office/drawing/2014/main" id="{0C8E131F-B609-F767-E66C-2B14B4E9F2D1}"/>
              </a:ext>
            </a:extLst>
          </p:cNvPr>
          <p:cNvPicPr>
            <a:picLocks noChangeAspect="1"/>
          </p:cNvPicPr>
          <p:nvPr/>
        </p:nvPicPr>
        <p:blipFill>
          <a:blip r:embed="rId6"/>
          <a:stretch>
            <a:fillRect/>
          </a:stretch>
        </p:blipFill>
        <p:spPr>
          <a:xfrm>
            <a:off x="5284353" y="3086745"/>
            <a:ext cx="579035" cy="244103"/>
          </a:xfrm>
          <a:prstGeom prst="rect">
            <a:avLst/>
          </a:prstGeom>
        </p:spPr>
      </p:pic>
      <p:grpSp>
        <p:nvGrpSpPr>
          <p:cNvPr id="57" name="Gruppo 56">
            <a:extLst>
              <a:ext uri="{FF2B5EF4-FFF2-40B4-BE49-F238E27FC236}">
                <a16:creationId xmlns:a16="http://schemas.microsoft.com/office/drawing/2014/main" id="{03055DDB-1CFE-FCB6-E3CA-1F05A98166F7}"/>
              </a:ext>
            </a:extLst>
          </p:cNvPr>
          <p:cNvGrpSpPr/>
          <p:nvPr/>
        </p:nvGrpSpPr>
        <p:grpSpPr>
          <a:xfrm>
            <a:off x="8134977" y="1365798"/>
            <a:ext cx="3840837" cy="4070193"/>
            <a:chOff x="5305284" y="934450"/>
            <a:chExt cx="2880628" cy="3052645"/>
          </a:xfrm>
        </p:grpSpPr>
        <p:grpSp>
          <p:nvGrpSpPr>
            <p:cNvPr id="58" name="Gruppo 57">
              <a:extLst>
                <a:ext uri="{FF2B5EF4-FFF2-40B4-BE49-F238E27FC236}">
                  <a16:creationId xmlns:a16="http://schemas.microsoft.com/office/drawing/2014/main" id="{23F3E0ED-81E3-826C-1045-AF49DCCC47D4}"/>
                </a:ext>
              </a:extLst>
            </p:cNvPr>
            <p:cNvGrpSpPr/>
            <p:nvPr/>
          </p:nvGrpSpPr>
          <p:grpSpPr>
            <a:xfrm>
              <a:off x="5305284" y="934450"/>
              <a:ext cx="2880628" cy="3052645"/>
              <a:chOff x="5305284" y="934450"/>
              <a:chExt cx="2880628" cy="3052645"/>
            </a:xfrm>
          </p:grpSpPr>
          <p:sp>
            <p:nvSpPr>
              <p:cNvPr id="60" name="Parentesi quadra chiusa 59">
                <a:extLst>
                  <a:ext uri="{FF2B5EF4-FFF2-40B4-BE49-F238E27FC236}">
                    <a16:creationId xmlns:a16="http://schemas.microsoft.com/office/drawing/2014/main" id="{05DFAF4D-F0C9-9FD3-5C8A-4C168E20BECE}"/>
                  </a:ext>
                </a:extLst>
              </p:cNvPr>
              <p:cNvSpPr/>
              <p:nvPr/>
            </p:nvSpPr>
            <p:spPr>
              <a:xfrm>
                <a:off x="5305284" y="2020724"/>
                <a:ext cx="228235" cy="1011910"/>
              </a:xfrm>
              <a:prstGeom prst="rightBracket">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sz="2400" dirty="0"/>
              </a:p>
            </p:txBody>
          </p:sp>
          <p:pic>
            <p:nvPicPr>
              <p:cNvPr id="61" name="Immagine 60">
                <a:extLst>
                  <a:ext uri="{FF2B5EF4-FFF2-40B4-BE49-F238E27FC236}">
                    <a16:creationId xmlns:a16="http://schemas.microsoft.com/office/drawing/2014/main" id="{56FA8C54-5511-28F8-E133-1318B696FB96}"/>
                  </a:ext>
                </a:extLst>
              </p:cNvPr>
              <p:cNvPicPr>
                <a:picLocks noChangeAspect="1"/>
              </p:cNvPicPr>
              <p:nvPr/>
            </p:nvPicPr>
            <p:blipFill>
              <a:blip r:embed="rId7"/>
              <a:stretch>
                <a:fillRect/>
              </a:stretch>
            </p:blipFill>
            <p:spPr>
              <a:xfrm>
                <a:off x="5549818" y="934450"/>
                <a:ext cx="2636094" cy="3052645"/>
              </a:xfrm>
              <a:prstGeom prst="rect">
                <a:avLst/>
              </a:prstGeom>
            </p:spPr>
          </p:pic>
        </p:grpSp>
        <p:cxnSp>
          <p:nvCxnSpPr>
            <p:cNvPr id="59" name="Connettore 2 58">
              <a:extLst>
                <a:ext uri="{FF2B5EF4-FFF2-40B4-BE49-F238E27FC236}">
                  <a16:creationId xmlns:a16="http://schemas.microsoft.com/office/drawing/2014/main" id="{410A3A06-64EA-B6BA-0402-79F5C1A3DA45}"/>
                </a:ext>
              </a:extLst>
            </p:cNvPr>
            <p:cNvCxnSpPr>
              <a:cxnSpLocks/>
              <a:stCxn id="60" idx="2"/>
            </p:cNvCxnSpPr>
            <p:nvPr/>
          </p:nvCxnSpPr>
          <p:spPr>
            <a:xfrm>
              <a:off x="5533519" y="2526679"/>
              <a:ext cx="259622"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62" name="Immagine 61">
            <a:extLst>
              <a:ext uri="{FF2B5EF4-FFF2-40B4-BE49-F238E27FC236}">
                <a16:creationId xmlns:a16="http://schemas.microsoft.com/office/drawing/2014/main" id="{59EA67F5-0B61-2A61-C82C-E752A3017825}"/>
              </a:ext>
            </a:extLst>
          </p:cNvPr>
          <p:cNvPicPr>
            <a:picLocks noChangeAspect="1"/>
          </p:cNvPicPr>
          <p:nvPr/>
        </p:nvPicPr>
        <p:blipFill>
          <a:blip r:embed="rId8"/>
          <a:stretch>
            <a:fillRect/>
          </a:stretch>
        </p:blipFill>
        <p:spPr>
          <a:xfrm>
            <a:off x="9019903" y="3854957"/>
            <a:ext cx="299279" cy="169005"/>
          </a:xfrm>
          <a:prstGeom prst="rect">
            <a:avLst/>
          </a:prstGeom>
        </p:spPr>
      </p:pic>
      <p:pic>
        <p:nvPicPr>
          <p:cNvPr id="63" name="Immagine 62">
            <a:extLst>
              <a:ext uri="{FF2B5EF4-FFF2-40B4-BE49-F238E27FC236}">
                <a16:creationId xmlns:a16="http://schemas.microsoft.com/office/drawing/2014/main" id="{FEF8C41B-BB53-62C0-DABF-304F76314A21}"/>
              </a:ext>
            </a:extLst>
          </p:cNvPr>
          <p:cNvPicPr>
            <a:picLocks noChangeAspect="1"/>
          </p:cNvPicPr>
          <p:nvPr/>
        </p:nvPicPr>
        <p:blipFill rotWithShape="1">
          <a:blip r:embed="rId9"/>
          <a:srcRect l="-1" r="21663" b="8919"/>
          <a:stretch/>
        </p:blipFill>
        <p:spPr>
          <a:xfrm>
            <a:off x="11015098" y="3913450"/>
            <a:ext cx="407675" cy="182935"/>
          </a:xfrm>
          <a:prstGeom prst="rect">
            <a:avLst/>
          </a:prstGeom>
          <a:ln w="19050">
            <a:solidFill>
              <a:srgbClr val="0070C0"/>
            </a:solidFill>
          </a:ln>
        </p:spPr>
      </p:pic>
      <p:sp>
        <p:nvSpPr>
          <p:cNvPr id="68" name="Segnaposto piè di pagina 67">
            <a:extLst>
              <a:ext uri="{FF2B5EF4-FFF2-40B4-BE49-F238E27FC236}">
                <a16:creationId xmlns:a16="http://schemas.microsoft.com/office/drawing/2014/main" id="{18030272-A1BF-5851-93BC-E3A74A2376BD}"/>
              </a:ext>
            </a:extLst>
          </p:cNvPr>
          <p:cNvSpPr txBox="1">
            <a:spLocks noGrp="1"/>
          </p:cNvSpPr>
          <p:nvPr>
            <p:ph type="ftr" sz="quarter" idx="11"/>
          </p:nvPr>
        </p:nvSpPr>
        <p:spPr>
          <a:xfrm>
            <a:off x="4038600" y="6356350"/>
            <a:ext cx="4114800" cy="307777"/>
          </a:xfrm>
          <a:prstGeom prst="rect">
            <a:avLst/>
          </a:prstGeom>
          <a:noFill/>
        </p:spPr>
        <p:txBody>
          <a:bodyPr wrap="square">
            <a:spAutoFit/>
          </a:bodyPr>
          <a:lstStyle/>
          <a:p>
            <a:pPr algn="ctr"/>
            <a:r>
              <a:rPr lang="it-IT" sz="1400" dirty="0">
                <a:solidFill>
                  <a:srgbClr val="002E6C"/>
                </a:solidFill>
              </a:rPr>
              <a:t>INSIGHT workshop 18</a:t>
            </a:r>
            <a:r>
              <a:rPr lang="it-IT" sz="1400" baseline="30000" dirty="0">
                <a:solidFill>
                  <a:srgbClr val="002E6C"/>
                </a:solidFill>
              </a:rPr>
              <a:t>th</a:t>
            </a:r>
            <a:r>
              <a:rPr lang="it-IT" sz="1400" dirty="0">
                <a:solidFill>
                  <a:srgbClr val="002E6C"/>
                </a:solidFill>
              </a:rPr>
              <a:t> -20</a:t>
            </a:r>
            <a:r>
              <a:rPr lang="it-IT" sz="1400" baseline="30000" dirty="0">
                <a:solidFill>
                  <a:srgbClr val="002E6C"/>
                </a:solidFill>
              </a:rPr>
              <a:t>th</a:t>
            </a:r>
            <a:r>
              <a:rPr lang="it-IT" sz="1400" dirty="0">
                <a:solidFill>
                  <a:srgbClr val="002E6C"/>
                </a:solidFill>
              </a:rPr>
              <a:t> </a:t>
            </a:r>
            <a:r>
              <a:rPr lang="it-IT" sz="1400" dirty="0" err="1">
                <a:solidFill>
                  <a:srgbClr val="002E6C"/>
                </a:solidFill>
              </a:rPr>
              <a:t>October</a:t>
            </a:r>
            <a:r>
              <a:rPr lang="it-IT" sz="1400" dirty="0">
                <a:solidFill>
                  <a:srgbClr val="002E6C"/>
                </a:solidFill>
              </a:rPr>
              <a:t> – Gaia Volpi</a:t>
            </a:r>
          </a:p>
        </p:txBody>
      </p:sp>
      <p:sp>
        <p:nvSpPr>
          <p:cNvPr id="2" name="Titolo 1">
            <a:extLst>
              <a:ext uri="{FF2B5EF4-FFF2-40B4-BE49-F238E27FC236}">
                <a16:creationId xmlns:a16="http://schemas.microsoft.com/office/drawing/2014/main" id="{B7C63B7F-BDA7-E16F-EA79-8BCD03A5B9EC}"/>
              </a:ext>
            </a:extLst>
          </p:cNvPr>
          <p:cNvSpPr txBox="1">
            <a:spLocks/>
          </p:cNvSpPr>
          <p:nvPr/>
        </p:nvSpPr>
        <p:spPr>
          <a:xfrm>
            <a:off x="984471" y="45147"/>
            <a:ext cx="9172996" cy="1120820"/>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altLang="it-IT" sz="2400" b="1" spc="-55" dirty="0" err="1">
                <a:solidFill>
                  <a:srgbClr val="000066"/>
                </a:solidFill>
                <a:latin typeface="Calibri"/>
                <a:cs typeface="Calibri"/>
              </a:rPr>
              <a:t>Complement</a:t>
            </a:r>
            <a:r>
              <a:rPr lang="it-IT" altLang="it-IT" sz="2400" b="1" spc="-55" dirty="0">
                <a:solidFill>
                  <a:srgbClr val="000066"/>
                </a:solidFill>
                <a:latin typeface="Calibri"/>
                <a:cs typeface="Calibri"/>
              </a:rPr>
              <a:t> system</a:t>
            </a:r>
            <a:br>
              <a:rPr lang="it-IT" altLang="it-IT" sz="2400" b="1" spc="-55" dirty="0">
                <a:solidFill>
                  <a:srgbClr val="000066"/>
                </a:solidFill>
                <a:latin typeface="Calibri"/>
                <a:cs typeface="Calibri"/>
              </a:rPr>
            </a:br>
            <a:endParaRPr lang="it-IT" altLang="it-IT" sz="2400" b="1" spc="-55" dirty="0">
              <a:solidFill>
                <a:srgbClr val="000066"/>
              </a:solidFill>
              <a:latin typeface="Calibri"/>
              <a:cs typeface="Calibri"/>
            </a:endParaRPr>
          </a:p>
          <a:p>
            <a:r>
              <a:rPr lang="it-IT" altLang="it-IT" sz="3200" b="1" spc="-55" dirty="0">
                <a:solidFill>
                  <a:srgbClr val="000066"/>
                </a:solidFill>
                <a:latin typeface="Calibri"/>
                <a:cs typeface="Calibri"/>
              </a:rPr>
              <a:t>Combination with </a:t>
            </a:r>
            <a:r>
              <a:rPr lang="it-IT" altLang="it-IT" sz="3200" b="1" spc="-55" dirty="0" err="1">
                <a:solidFill>
                  <a:srgbClr val="000066"/>
                </a:solidFill>
                <a:latin typeface="Calibri"/>
                <a:cs typeface="Calibri"/>
              </a:rPr>
              <a:t>radiotherapy</a:t>
            </a:r>
            <a:endParaRPr lang="it-IT" altLang="it-IT" b="1" spc="-55" dirty="0">
              <a:solidFill>
                <a:srgbClr val="000066"/>
              </a:solidFill>
              <a:latin typeface="Calibri"/>
              <a:cs typeface="Calibri"/>
            </a:endParaRPr>
          </a:p>
        </p:txBody>
      </p:sp>
      <p:sp>
        <p:nvSpPr>
          <p:cNvPr id="3" name="object 9">
            <a:extLst>
              <a:ext uri="{FF2B5EF4-FFF2-40B4-BE49-F238E27FC236}">
                <a16:creationId xmlns:a16="http://schemas.microsoft.com/office/drawing/2014/main" id="{08CE2F39-1F7F-DBE2-EB9D-DB124B4D6C2B}"/>
              </a:ext>
            </a:extLst>
          </p:cNvPr>
          <p:cNvSpPr/>
          <p:nvPr/>
        </p:nvSpPr>
        <p:spPr>
          <a:xfrm>
            <a:off x="984471" y="417454"/>
            <a:ext cx="8868227" cy="45719"/>
          </a:xfrm>
          <a:custGeom>
            <a:avLst/>
            <a:gdLst/>
            <a:ahLst/>
            <a:cxnLst/>
            <a:rect l="l" t="t" r="r" b="b"/>
            <a:pathLst>
              <a:path w="7560945">
                <a:moveTo>
                  <a:pt x="0" y="0"/>
                </a:moveTo>
                <a:lnTo>
                  <a:pt x="7560894" y="0"/>
                </a:lnTo>
              </a:path>
            </a:pathLst>
          </a:custGeom>
          <a:ln w="57150">
            <a:solidFill>
              <a:srgbClr val="497DBA"/>
            </a:solidFill>
          </a:ln>
        </p:spPr>
        <p:txBody>
          <a:bodyPr wrap="square" lIns="0" tIns="0" rIns="0" bIns="0" rtlCol="0"/>
          <a:lstStyle/>
          <a:p>
            <a:pPr algn="ctr"/>
            <a:endParaRPr dirty="0"/>
          </a:p>
        </p:txBody>
      </p:sp>
      <p:grpSp>
        <p:nvGrpSpPr>
          <p:cNvPr id="69" name="Gruppo 68">
            <a:extLst>
              <a:ext uri="{FF2B5EF4-FFF2-40B4-BE49-F238E27FC236}">
                <a16:creationId xmlns:a16="http://schemas.microsoft.com/office/drawing/2014/main" id="{CFB5D967-1310-24C8-6DCB-0C231DADE1AB}"/>
              </a:ext>
            </a:extLst>
          </p:cNvPr>
          <p:cNvGrpSpPr/>
          <p:nvPr/>
        </p:nvGrpSpPr>
        <p:grpSpPr>
          <a:xfrm>
            <a:off x="-11109" y="-73933"/>
            <a:ext cx="902435" cy="6925312"/>
            <a:chOff x="0" y="-189230"/>
            <a:chExt cx="902435" cy="6925312"/>
          </a:xfrm>
        </p:grpSpPr>
        <p:sp>
          <p:nvSpPr>
            <p:cNvPr id="70" name="Rettangolo 69">
              <a:extLst>
                <a:ext uri="{FF2B5EF4-FFF2-40B4-BE49-F238E27FC236}">
                  <a16:creationId xmlns:a16="http://schemas.microsoft.com/office/drawing/2014/main" id="{3FA5C2DA-AB84-D9A4-4039-EFCF4F2F91A9}"/>
                </a:ext>
              </a:extLst>
            </p:cNvPr>
            <p:cNvSpPr/>
            <p:nvPr/>
          </p:nvSpPr>
          <p:spPr>
            <a:xfrm>
              <a:off x="0" y="-121920"/>
              <a:ext cx="678398" cy="685800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1" name="Immagine 70">
              <a:extLst>
                <a:ext uri="{FF2B5EF4-FFF2-40B4-BE49-F238E27FC236}">
                  <a16:creationId xmlns:a16="http://schemas.microsoft.com/office/drawing/2014/main" id="{BAF1EFC7-EFCE-4917-577E-157260112128}"/>
                </a:ext>
              </a:extLst>
            </p:cNvPr>
            <p:cNvPicPr>
              <a:picLocks noChangeAspect="1"/>
            </p:cNvPicPr>
            <p:nvPr/>
          </p:nvPicPr>
          <p:blipFill rotWithShape="1">
            <a:blip r:embed="rId10">
              <a:alphaModFix amt="50000"/>
            </a:blip>
            <a:srcRect l="32409" r="-181" b="962"/>
            <a:stretch/>
          </p:blipFill>
          <p:spPr>
            <a:xfrm rot="16200000">
              <a:off x="-2945190" y="2821146"/>
              <a:ext cx="6858001" cy="837249"/>
            </a:xfrm>
            <a:prstGeom prst="rect">
              <a:avLst/>
            </a:prstGeom>
          </p:spPr>
        </p:pic>
      </p:grpSp>
      <p:sp>
        <p:nvSpPr>
          <p:cNvPr id="65" name="Parentesi quadra chiusa 64">
            <a:extLst>
              <a:ext uri="{FF2B5EF4-FFF2-40B4-BE49-F238E27FC236}">
                <a16:creationId xmlns:a16="http://schemas.microsoft.com/office/drawing/2014/main" id="{C6B88876-F75A-59AE-4C36-6FF4A17EACC5}"/>
              </a:ext>
            </a:extLst>
          </p:cNvPr>
          <p:cNvSpPr/>
          <p:nvPr/>
        </p:nvSpPr>
        <p:spPr>
          <a:xfrm>
            <a:off x="6389416" y="2257554"/>
            <a:ext cx="206484" cy="848875"/>
          </a:xfrm>
          <a:prstGeom prst="rightBracket">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sz="2400" dirty="0"/>
          </a:p>
        </p:txBody>
      </p:sp>
      <p:cxnSp>
        <p:nvCxnSpPr>
          <p:cNvPr id="66" name="Connettore 2 65">
            <a:extLst>
              <a:ext uri="{FF2B5EF4-FFF2-40B4-BE49-F238E27FC236}">
                <a16:creationId xmlns:a16="http://schemas.microsoft.com/office/drawing/2014/main" id="{64A203A1-31D5-25A8-CA24-DD63C165B4BE}"/>
              </a:ext>
            </a:extLst>
          </p:cNvPr>
          <p:cNvCxnSpPr>
            <a:cxnSpLocks/>
            <a:stCxn id="65" idx="2"/>
          </p:cNvCxnSpPr>
          <p:nvPr/>
        </p:nvCxnSpPr>
        <p:spPr>
          <a:xfrm>
            <a:off x="6595900" y="2681992"/>
            <a:ext cx="26700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72" name="Connettore 2 71">
            <a:extLst>
              <a:ext uri="{FF2B5EF4-FFF2-40B4-BE49-F238E27FC236}">
                <a16:creationId xmlns:a16="http://schemas.microsoft.com/office/drawing/2014/main" id="{29DD3A2E-77FB-3CB4-06AE-E19ED3A9BF1F}"/>
              </a:ext>
            </a:extLst>
          </p:cNvPr>
          <p:cNvCxnSpPr>
            <a:cxnSpLocks/>
          </p:cNvCxnSpPr>
          <p:nvPr/>
        </p:nvCxnSpPr>
        <p:spPr>
          <a:xfrm flipV="1">
            <a:off x="6970993" y="2506755"/>
            <a:ext cx="0" cy="31395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73" name="CasellaDiTesto 72">
            <a:extLst>
              <a:ext uri="{FF2B5EF4-FFF2-40B4-BE49-F238E27FC236}">
                <a16:creationId xmlns:a16="http://schemas.microsoft.com/office/drawing/2014/main" id="{15CEF4FC-C6D5-CD5A-F3AE-C2027EC6A78C}"/>
              </a:ext>
            </a:extLst>
          </p:cNvPr>
          <p:cNvSpPr txBox="1"/>
          <p:nvPr/>
        </p:nvSpPr>
        <p:spPr>
          <a:xfrm>
            <a:off x="7016434" y="2369927"/>
            <a:ext cx="853232" cy="584775"/>
          </a:xfrm>
          <a:prstGeom prst="rect">
            <a:avLst/>
          </a:prstGeom>
          <a:noFill/>
        </p:spPr>
        <p:txBody>
          <a:bodyPr wrap="square">
            <a:spAutoFit/>
          </a:bodyPr>
          <a:lstStyle/>
          <a:p>
            <a:pPr algn="ctr"/>
            <a:r>
              <a:rPr lang="it-IT" sz="1600" b="1" dirty="0" err="1"/>
              <a:t>Tumour</a:t>
            </a:r>
            <a:br>
              <a:rPr lang="it-IT" sz="1600" b="1" dirty="0"/>
            </a:br>
            <a:r>
              <a:rPr lang="it-IT" sz="1600" b="1" dirty="0" err="1"/>
              <a:t>growth</a:t>
            </a:r>
            <a:r>
              <a:rPr lang="it-IT" sz="1600" b="1" dirty="0"/>
              <a:t> </a:t>
            </a:r>
          </a:p>
        </p:txBody>
      </p:sp>
      <p:cxnSp>
        <p:nvCxnSpPr>
          <p:cNvPr id="74" name="Connettore 2 73">
            <a:extLst>
              <a:ext uri="{FF2B5EF4-FFF2-40B4-BE49-F238E27FC236}">
                <a16:creationId xmlns:a16="http://schemas.microsoft.com/office/drawing/2014/main" id="{0A3903F6-70FD-2EC5-A461-88EA7FF09B38}"/>
              </a:ext>
            </a:extLst>
          </p:cNvPr>
          <p:cNvCxnSpPr>
            <a:cxnSpLocks/>
          </p:cNvCxnSpPr>
          <p:nvPr/>
        </p:nvCxnSpPr>
        <p:spPr>
          <a:xfrm flipH="1">
            <a:off x="6975641" y="2500685"/>
            <a:ext cx="3052" cy="379456"/>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67" name="CasellaDiTesto 66">
            <a:extLst>
              <a:ext uri="{FF2B5EF4-FFF2-40B4-BE49-F238E27FC236}">
                <a16:creationId xmlns:a16="http://schemas.microsoft.com/office/drawing/2014/main" id="{B669F63F-A547-F116-9DBA-00928665C9A0}"/>
              </a:ext>
            </a:extLst>
          </p:cNvPr>
          <p:cNvSpPr txBox="1"/>
          <p:nvPr/>
        </p:nvSpPr>
        <p:spPr>
          <a:xfrm>
            <a:off x="988979" y="5811607"/>
            <a:ext cx="6099242" cy="261610"/>
          </a:xfrm>
          <a:prstGeom prst="rect">
            <a:avLst/>
          </a:prstGeom>
          <a:noFill/>
        </p:spPr>
        <p:txBody>
          <a:bodyPr wrap="square">
            <a:spAutoFit/>
          </a:bodyPr>
          <a:lstStyle/>
          <a:p>
            <a:r>
              <a:rPr lang="it-IT" sz="1100" b="0" i="0" dirty="0" err="1">
                <a:solidFill>
                  <a:srgbClr val="212121"/>
                </a:solidFill>
                <a:effectLst/>
              </a:rPr>
              <a:t>Modified</a:t>
            </a:r>
            <a:r>
              <a:rPr lang="it-IT" sz="1100" b="0" i="0" dirty="0">
                <a:solidFill>
                  <a:srgbClr val="212121"/>
                </a:solidFill>
                <a:effectLst/>
              </a:rPr>
              <a:t> from </a:t>
            </a:r>
            <a:r>
              <a:rPr lang="it-IT" sz="1100" b="0" i="0" dirty="0" err="1">
                <a:solidFill>
                  <a:srgbClr val="212121"/>
                </a:solidFill>
                <a:effectLst/>
              </a:rPr>
              <a:t>Roumenina</a:t>
            </a:r>
            <a:r>
              <a:rPr lang="it-IT" sz="1100" b="0" i="0" dirty="0">
                <a:solidFill>
                  <a:srgbClr val="212121"/>
                </a:solidFill>
                <a:effectLst/>
              </a:rPr>
              <a:t>, </a:t>
            </a:r>
            <a:r>
              <a:rPr lang="it-IT" sz="1100" b="0" i="0" dirty="0" err="1">
                <a:solidFill>
                  <a:srgbClr val="212121"/>
                </a:solidFill>
                <a:effectLst/>
              </a:rPr>
              <a:t>Lubka</a:t>
            </a:r>
            <a:r>
              <a:rPr lang="it-IT" sz="1100" b="0" i="0" dirty="0">
                <a:solidFill>
                  <a:srgbClr val="212121"/>
                </a:solidFill>
                <a:effectLst/>
              </a:rPr>
              <a:t> T et al., </a:t>
            </a:r>
            <a:r>
              <a:rPr lang="it-IT" sz="1100" b="0" i="1" dirty="0">
                <a:solidFill>
                  <a:srgbClr val="212121"/>
                </a:solidFill>
                <a:effectLst/>
              </a:rPr>
              <a:t>Nature reviews. Cancer</a:t>
            </a:r>
            <a:r>
              <a:rPr lang="it-IT" sz="1100" b="0" i="0" dirty="0">
                <a:solidFill>
                  <a:srgbClr val="212121"/>
                </a:solidFill>
                <a:effectLst/>
              </a:rPr>
              <a:t> vol. 19,12 (2019)</a:t>
            </a:r>
            <a:endParaRPr lang="it-IT" sz="1100" dirty="0"/>
          </a:p>
        </p:txBody>
      </p:sp>
      <p:sp>
        <p:nvSpPr>
          <p:cNvPr id="64" name="CasellaDiTesto 63">
            <a:extLst>
              <a:ext uri="{FF2B5EF4-FFF2-40B4-BE49-F238E27FC236}">
                <a16:creationId xmlns:a16="http://schemas.microsoft.com/office/drawing/2014/main" id="{419ED83B-2126-18A6-6147-51E69A9B0BA8}"/>
              </a:ext>
            </a:extLst>
          </p:cNvPr>
          <p:cNvSpPr txBox="1"/>
          <p:nvPr/>
        </p:nvSpPr>
        <p:spPr>
          <a:xfrm>
            <a:off x="8785453" y="5492202"/>
            <a:ext cx="3113252" cy="261610"/>
          </a:xfrm>
          <a:prstGeom prst="rect">
            <a:avLst/>
          </a:prstGeom>
          <a:noFill/>
        </p:spPr>
        <p:txBody>
          <a:bodyPr wrap="square">
            <a:spAutoFit/>
          </a:bodyPr>
          <a:lstStyle/>
          <a:p>
            <a:r>
              <a:rPr lang="it-IT" sz="1100" b="0" i="0" dirty="0">
                <a:solidFill>
                  <a:srgbClr val="212121"/>
                </a:solidFill>
                <a:effectLst/>
              </a:rPr>
              <a:t>Formenti SC, Demaria S., </a:t>
            </a:r>
            <a:r>
              <a:rPr lang="it-IT" sz="1100" b="0" i="1" dirty="0">
                <a:solidFill>
                  <a:srgbClr val="212121"/>
                </a:solidFill>
                <a:effectLst/>
              </a:rPr>
              <a:t>J </a:t>
            </a:r>
            <a:r>
              <a:rPr lang="it-IT" sz="1100" b="0" i="1" dirty="0" err="1">
                <a:solidFill>
                  <a:srgbClr val="212121"/>
                </a:solidFill>
                <a:effectLst/>
              </a:rPr>
              <a:t>Natl</a:t>
            </a:r>
            <a:r>
              <a:rPr lang="it-IT" sz="1100" b="0" i="1" dirty="0">
                <a:solidFill>
                  <a:srgbClr val="212121"/>
                </a:solidFill>
                <a:effectLst/>
              </a:rPr>
              <a:t> Cancer </a:t>
            </a:r>
            <a:r>
              <a:rPr lang="it-IT" sz="1100" b="0" i="1" dirty="0" err="1">
                <a:solidFill>
                  <a:srgbClr val="212121"/>
                </a:solidFill>
                <a:effectLst/>
              </a:rPr>
              <a:t>Inst</a:t>
            </a:r>
            <a:r>
              <a:rPr lang="it-IT" sz="1100" b="0" i="0" dirty="0">
                <a:solidFill>
                  <a:srgbClr val="212121"/>
                </a:solidFill>
                <a:effectLst/>
              </a:rPr>
              <a:t>. (2013)</a:t>
            </a:r>
            <a:endParaRPr lang="it-IT" sz="1100" dirty="0"/>
          </a:p>
        </p:txBody>
      </p:sp>
    </p:spTree>
    <p:custDataLst>
      <p:tags r:id="rId1"/>
    </p:custDataLst>
    <p:extLst>
      <p:ext uri="{BB962C8B-B14F-4D97-AF65-F5344CB8AC3E}">
        <p14:creationId xmlns:p14="http://schemas.microsoft.com/office/powerpoint/2010/main" val="1649831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9"/>
                                          </p:stCondLst>
                                        </p:cTn>
                                        <p:tgtEl>
                                          <p:spTgt spid="5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9"/>
                                          </p:stCondLst>
                                        </p:cTn>
                                        <p:tgtEl>
                                          <p:spTgt spid="5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9"/>
                                          </p:stCondLst>
                                        </p:cTn>
                                        <p:tgtEl>
                                          <p:spTgt spid="5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9"/>
                                          </p:stCondLst>
                                        </p:cTn>
                                        <p:tgtEl>
                                          <p:spTgt spid="5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20"/>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22"/>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51"/>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72"/>
                                        </p:tgtEl>
                                        <p:attrNameLst>
                                          <p:attrName>style.visibility</p:attrName>
                                        </p:attrNameLst>
                                      </p:cBhvr>
                                      <p:to>
                                        <p:strVal val="hidden"/>
                                      </p:to>
                                    </p:set>
                                  </p:childTnLst>
                                </p:cTn>
                              </p:par>
                              <p:par>
                                <p:cTn id="79" presetID="1" presetClass="entr" presetSubtype="0" fill="hold" nodeType="withEffect">
                                  <p:stCondLst>
                                    <p:cond delay="0"/>
                                  </p:stCondLst>
                                  <p:childTnLst>
                                    <p:set>
                                      <p:cBhvr>
                                        <p:cTn id="80" dur="1" fill="hold">
                                          <p:stCondLst>
                                            <p:cond delay="0"/>
                                          </p:stCondLst>
                                        </p:cTn>
                                        <p:tgtEl>
                                          <p:spTgt spid="7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57"/>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6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63"/>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9" grpId="0"/>
      <p:bldP spid="21" grpId="0"/>
      <p:bldP spid="23" grpId="0"/>
      <p:bldP spid="32" grpId="0"/>
      <p:bldP spid="33" grpId="0"/>
      <p:bldP spid="49" grpId="0" animBg="1"/>
      <p:bldP spid="65" grpId="0" animBg="1"/>
      <p:bldP spid="73" grpId="0"/>
      <p:bldP spid="6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694A5215-A0FF-8132-614C-86DAF09BEFB2}"/>
              </a:ext>
            </a:extLst>
          </p:cNvPr>
          <p:cNvSpPr>
            <a:spLocks noGrp="1"/>
          </p:cNvSpPr>
          <p:nvPr>
            <p:ph type="sldNum" sz="quarter" idx="12"/>
          </p:nvPr>
        </p:nvSpPr>
        <p:spPr/>
        <p:txBody>
          <a:bodyPr/>
          <a:lstStyle/>
          <a:p>
            <a:r>
              <a:rPr lang="it-IT" sz="1400" dirty="0"/>
              <a:t>Pag. </a:t>
            </a:r>
            <a:fld id="{D2B91252-54D1-FE45-A607-C2B73D764620}" type="slidenum">
              <a:rPr lang="it-IT" sz="1400" smtClean="0"/>
              <a:pPr/>
              <a:t>18</a:t>
            </a:fld>
            <a:endParaRPr lang="it-IT" sz="1400" dirty="0"/>
          </a:p>
        </p:txBody>
      </p:sp>
      <p:sp>
        <p:nvSpPr>
          <p:cNvPr id="5" name="Segnaposto piè di pagina 4">
            <a:extLst>
              <a:ext uri="{FF2B5EF4-FFF2-40B4-BE49-F238E27FC236}">
                <a16:creationId xmlns:a16="http://schemas.microsoft.com/office/drawing/2014/main" id="{14568999-B84D-B041-08DA-8EAC1A0A18B9}"/>
              </a:ext>
            </a:extLst>
          </p:cNvPr>
          <p:cNvSpPr txBox="1">
            <a:spLocks noGrp="1"/>
          </p:cNvSpPr>
          <p:nvPr>
            <p:ph type="ftr" sz="quarter" idx="11"/>
          </p:nvPr>
        </p:nvSpPr>
        <p:spPr>
          <a:xfrm>
            <a:off x="4038600" y="6356350"/>
            <a:ext cx="4114800" cy="307777"/>
          </a:xfrm>
          <a:prstGeom prst="rect">
            <a:avLst/>
          </a:prstGeom>
          <a:noFill/>
        </p:spPr>
        <p:txBody>
          <a:bodyPr wrap="square">
            <a:spAutoFit/>
          </a:bodyPr>
          <a:lstStyle/>
          <a:p>
            <a:pPr algn="ctr"/>
            <a:r>
              <a:rPr lang="it-IT" sz="1400" dirty="0">
                <a:solidFill>
                  <a:srgbClr val="002E6C"/>
                </a:solidFill>
              </a:rPr>
              <a:t>INSIGHT workshop 18</a:t>
            </a:r>
            <a:r>
              <a:rPr lang="it-IT" sz="1400" baseline="30000" dirty="0">
                <a:solidFill>
                  <a:srgbClr val="002E6C"/>
                </a:solidFill>
              </a:rPr>
              <a:t>th</a:t>
            </a:r>
            <a:r>
              <a:rPr lang="it-IT" sz="1400" dirty="0">
                <a:solidFill>
                  <a:srgbClr val="002E6C"/>
                </a:solidFill>
              </a:rPr>
              <a:t> -20</a:t>
            </a:r>
            <a:r>
              <a:rPr lang="it-IT" sz="1400" baseline="30000" dirty="0">
                <a:solidFill>
                  <a:srgbClr val="002E6C"/>
                </a:solidFill>
              </a:rPr>
              <a:t>th</a:t>
            </a:r>
            <a:r>
              <a:rPr lang="it-IT" sz="1400" dirty="0">
                <a:solidFill>
                  <a:srgbClr val="002E6C"/>
                </a:solidFill>
              </a:rPr>
              <a:t> </a:t>
            </a:r>
            <a:r>
              <a:rPr lang="it-IT" sz="1400" dirty="0" err="1">
                <a:solidFill>
                  <a:srgbClr val="002E6C"/>
                </a:solidFill>
              </a:rPr>
              <a:t>October</a:t>
            </a:r>
            <a:r>
              <a:rPr lang="it-IT" sz="1400" dirty="0">
                <a:solidFill>
                  <a:srgbClr val="002E6C"/>
                </a:solidFill>
              </a:rPr>
              <a:t> – Gaia Volpi</a:t>
            </a:r>
          </a:p>
        </p:txBody>
      </p:sp>
      <p:grpSp>
        <p:nvGrpSpPr>
          <p:cNvPr id="2" name="Gruppo 1">
            <a:extLst>
              <a:ext uri="{FF2B5EF4-FFF2-40B4-BE49-F238E27FC236}">
                <a16:creationId xmlns:a16="http://schemas.microsoft.com/office/drawing/2014/main" id="{F8A7F28D-D2A1-7F18-EB30-E8F937697BBA}"/>
              </a:ext>
            </a:extLst>
          </p:cNvPr>
          <p:cNvGrpSpPr/>
          <p:nvPr/>
        </p:nvGrpSpPr>
        <p:grpSpPr>
          <a:xfrm>
            <a:off x="-21269" y="-70848"/>
            <a:ext cx="902435" cy="6925312"/>
            <a:chOff x="0" y="-189230"/>
            <a:chExt cx="902435" cy="6925312"/>
          </a:xfrm>
        </p:grpSpPr>
        <p:sp>
          <p:nvSpPr>
            <p:cNvPr id="3" name="Rettangolo 2">
              <a:extLst>
                <a:ext uri="{FF2B5EF4-FFF2-40B4-BE49-F238E27FC236}">
                  <a16:creationId xmlns:a16="http://schemas.microsoft.com/office/drawing/2014/main" id="{1F24C739-6313-EAFC-BB74-F5F378C1C59A}"/>
                </a:ext>
              </a:extLst>
            </p:cNvPr>
            <p:cNvSpPr/>
            <p:nvPr/>
          </p:nvSpPr>
          <p:spPr>
            <a:xfrm>
              <a:off x="0" y="-121920"/>
              <a:ext cx="678398" cy="685800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Immagine 6">
              <a:extLst>
                <a:ext uri="{FF2B5EF4-FFF2-40B4-BE49-F238E27FC236}">
                  <a16:creationId xmlns:a16="http://schemas.microsoft.com/office/drawing/2014/main" id="{2CBEADA7-6F19-2FEE-A8D0-6716EA9B468E}"/>
                </a:ext>
              </a:extLst>
            </p:cNvPr>
            <p:cNvPicPr>
              <a:picLocks noChangeAspect="1"/>
            </p:cNvPicPr>
            <p:nvPr/>
          </p:nvPicPr>
          <p:blipFill rotWithShape="1">
            <a:blip r:embed="rId2">
              <a:alphaModFix amt="50000"/>
            </a:blip>
            <a:srcRect l="32409" r="-181" b="962"/>
            <a:stretch/>
          </p:blipFill>
          <p:spPr>
            <a:xfrm rot="16200000">
              <a:off x="-2945190" y="2821146"/>
              <a:ext cx="6858001" cy="837249"/>
            </a:xfrm>
            <a:prstGeom prst="rect">
              <a:avLst/>
            </a:prstGeom>
          </p:spPr>
        </p:pic>
      </p:grpSp>
      <p:sp>
        <p:nvSpPr>
          <p:cNvPr id="9" name="object 9">
            <a:extLst>
              <a:ext uri="{FF2B5EF4-FFF2-40B4-BE49-F238E27FC236}">
                <a16:creationId xmlns:a16="http://schemas.microsoft.com/office/drawing/2014/main" id="{3ECD42F8-C093-C89D-3F18-87CC7BA90AD1}"/>
              </a:ext>
            </a:extLst>
          </p:cNvPr>
          <p:cNvSpPr/>
          <p:nvPr/>
        </p:nvSpPr>
        <p:spPr>
          <a:xfrm>
            <a:off x="946352" y="788464"/>
            <a:ext cx="8868227" cy="45719"/>
          </a:xfrm>
          <a:custGeom>
            <a:avLst/>
            <a:gdLst/>
            <a:ahLst/>
            <a:cxnLst/>
            <a:rect l="l" t="t" r="r" b="b"/>
            <a:pathLst>
              <a:path w="7560945">
                <a:moveTo>
                  <a:pt x="0" y="0"/>
                </a:moveTo>
                <a:lnTo>
                  <a:pt x="7560894" y="0"/>
                </a:lnTo>
              </a:path>
            </a:pathLst>
          </a:custGeom>
          <a:ln w="57150">
            <a:solidFill>
              <a:srgbClr val="497DBA"/>
            </a:solidFill>
          </a:ln>
        </p:spPr>
        <p:txBody>
          <a:bodyPr wrap="square" lIns="0" tIns="0" rIns="0" bIns="0" rtlCol="0"/>
          <a:lstStyle/>
          <a:p>
            <a:pPr algn="ctr"/>
            <a:endParaRPr dirty="0"/>
          </a:p>
        </p:txBody>
      </p:sp>
      <p:sp>
        <p:nvSpPr>
          <p:cNvPr id="8" name="Titolo 1">
            <a:extLst>
              <a:ext uri="{FF2B5EF4-FFF2-40B4-BE49-F238E27FC236}">
                <a16:creationId xmlns:a16="http://schemas.microsoft.com/office/drawing/2014/main" id="{2CEA38D0-A338-1A0D-F2B5-FEAE82A24D63}"/>
              </a:ext>
            </a:extLst>
          </p:cNvPr>
          <p:cNvSpPr txBox="1">
            <a:spLocks/>
          </p:cNvSpPr>
          <p:nvPr/>
        </p:nvSpPr>
        <p:spPr>
          <a:xfrm>
            <a:off x="986739" y="242653"/>
            <a:ext cx="9172996" cy="511422"/>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600" b="1" cap="all" spc="-55" dirty="0">
                <a:solidFill>
                  <a:srgbClr val="000066"/>
                </a:solidFill>
                <a:latin typeface="Calibri"/>
                <a:cs typeface="Calibri"/>
              </a:rPr>
              <a:t>Next steps </a:t>
            </a:r>
            <a:endParaRPr lang="it-IT" altLang="it-IT" sz="3600" b="1" cap="all" spc="-55" dirty="0">
              <a:solidFill>
                <a:srgbClr val="000066"/>
              </a:solidFill>
              <a:latin typeface="Calibri"/>
              <a:cs typeface="Calibri"/>
            </a:endParaRPr>
          </a:p>
        </p:txBody>
      </p:sp>
      <p:sp>
        <p:nvSpPr>
          <p:cNvPr id="10" name="Content Placeholder 5">
            <a:extLst>
              <a:ext uri="{FF2B5EF4-FFF2-40B4-BE49-F238E27FC236}">
                <a16:creationId xmlns:a16="http://schemas.microsoft.com/office/drawing/2014/main" id="{E83E45F6-156C-2A54-0DC5-23493D13E07E}"/>
              </a:ext>
            </a:extLst>
          </p:cNvPr>
          <p:cNvSpPr txBox="1">
            <a:spLocks/>
          </p:cNvSpPr>
          <p:nvPr/>
        </p:nvSpPr>
        <p:spPr>
          <a:xfrm>
            <a:off x="1088400" y="1516786"/>
            <a:ext cx="8295142" cy="24472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tx1">
                    <a:lumMod val="85000"/>
                    <a:lumOff val="15000"/>
                  </a:schemeClr>
                </a:solidFill>
              </a:rPr>
              <a:t>To characterize </a:t>
            </a:r>
            <a:r>
              <a:rPr lang="en-US" sz="2000" b="1" dirty="0">
                <a:solidFill>
                  <a:schemeClr val="tx1">
                    <a:lumMod val="85000"/>
                    <a:lumOff val="15000"/>
                  </a:schemeClr>
                </a:solidFill>
              </a:rPr>
              <a:t>fibrosarcoma cell line</a:t>
            </a:r>
            <a:r>
              <a:rPr lang="en-US" sz="2000" dirty="0">
                <a:solidFill>
                  <a:schemeClr val="tx1">
                    <a:lumMod val="85000"/>
                    <a:lumOff val="15000"/>
                  </a:schemeClr>
                </a:solidFill>
              </a:rPr>
              <a:t> (MN/MCA1) in </a:t>
            </a:r>
            <a:r>
              <a:rPr lang="en-US" sz="2000" dirty="0" err="1">
                <a:solidFill>
                  <a:schemeClr val="tx1">
                    <a:lumMod val="85000"/>
                    <a:lumOff val="15000"/>
                  </a:schemeClr>
                </a:solidFill>
              </a:rPr>
              <a:t>Normoxia</a:t>
            </a:r>
            <a:r>
              <a:rPr lang="en-US" sz="2000" dirty="0">
                <a:solidFill>
                  <a:schemeClr val="tx1">
                    <a:lumMod val="85000"/>
                    <a:lumOff val="15000"/>
                  </a:schemeClr>
                </a:solidFill>
              </a:rPr>
              <a:t> and Hypoxia conditions before and after Carbon Ion irradiation </a:t>
            </a:r>
          </a:p>
          <a:p>
            <a:pPr lvl="1"/>
            <a:r>
              <a:rPr lang="en-US" sz="2000" dirty="0">
                <a:solidFill>
                  <a:schemeClr val="tx1">
                    <a:lumMod val="85000"/>
                    <a:lumOff val="15000"/>
                  </a:schemeClr>
                </a:solidFill>
              </a:rPr>
              <a:t>Clonogenic assay</a:t>
            </a:r>
          </a:p>
          <a:p>
            <a:pPr lvl="1"/>
            <a:r>
              <a:rPr lang="en-US" sz="2000" dirty="0">
                <a:solidFill>
                  <a:schemeClr val="tx1">
                    <a:lumMod val="85000"/>
                    <a:lumOff val="15000"/>
                  </a:schemeClr>
                </a:solidFill>
              </a:rPr>
              <a:t>Immune response (release of DAMPs)</a:t>
            </a:r>
          </a:p>
          <a:p>
            <a:pPr lvl="1"/>
            <a:r>
              <a:rPr lang="en-US" sz="2000" dirty="0">
                <a:solidFill>
                  <a:schemeClr val="tx1">
                    <a:lumMod val="85000"/>
                    <a:lumOff val="15000"/>
                  </a:schemeClr>
                </a:solidFill>
              </a:rPr>
              <a:t>Variation in complement system factors’ concentration </a:t>
            </a:r>
            <a:br>
              <a:rPr lang="en-US" sz="2000" dirty="0">
                <a:solidFill>
                  <a:schemeClr val="tx1">
                    <a:lumMod val="85000"/>
                    <a:lumOff val="15000"/>
                  </a:schemeClr>
                </a:solidFill>
              </a:rPr>
            </a:br>
            <a:br>
              <a:rPr lang="en-US" sz="2000" dirty="0">
                <a:solidFill>
                  <a:schemeClr val="tx1">
                    <a:lumMod val="85000"/>
                    <a:lumOff val="15000"/>
                  </a:schemeClr>
                </a:solidFill>
              </a:rPr>
            </a:br>
            <a:endParaRPr lang="en-US" sz="2000" dirty="0">
              <a:solidFill>
                <a:schemeClr val="tx1">
                  <a:lumMod val="85000"/>
                  <a:lumOff val="15000"/>
                </a:schemeClr>
              </a:solidFill>
            </a:endParaRPr>
          </a:p>
        </p:txBody>
      </p:sp>
      <p:sp>
        <p:nvSpPr>
          <p:cNvPr id="11" name="Content Placeholder 5">
            <a:extLst>
              <a:ext uri="{FF2B5EF4-FFF2-40B4-BE49-F238E27FC236}">
                <a16:creationId xmlns:a16="http://schemas.microsoft.com/office/drawing/2014/main" id="{F3424B34-6DFF-491C-6FBD-A94FB14D46B8}"/>
              </a:ext>
            </a:extLst>
          </p:cNvPr>
          <p:cNvSpPr txBox="1">
            <a:spLocks/>
          </p:cNvSpPr>
          <p:nvPr/>
        </p:nvSpPr>
        <p:spPr>
          <a:xfrm>
            <a:off x="1183853" y="4535986"/>
            <a:ext cx="9488005" cy="953677"/>
          </a:xfrm>
          <a:prstGeom prst="rect">
            <a:avLst/>
          </a:prstGeom>
        </p:spPr>
        <p:txBody>
          <a:bodyPr vert="horz" lIns="91440" tIns="45720" rIns="91440" bIns="45720" rtlCol="0">
            <a:noAutofit/>
          </a:bodyPr>
          <a:lstStyle>
            <a:lvl1pPr marL="257175" indent="-257175" algn="l" defTabSz="3429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1pPr>
            <a:lvl2pPr marL="557213" indent="-214313" algn="l" defTabSz="342900" rtl="0" eaLnBrk="1" latinLnBrk="0" hangingPunct="1">
              <a:spcBef>
                <a:spcPct val="20000"/>
              </a:spcBef>
              <a:buClr>
                <a:srgbClr val="FDBB63"/>
              </a:buClr>
              <a:buFont typeface="Wingdings" charset="2"/>
              <a:buChar char="§"/>
              <a:defRPr sz="1500" kern="1200">
                <a:solidFill>
                  <a:srgbClr val="333333"/>
                </a:solidFill>
                <a:latin typeface="Arial"/>
                <a:ea typeface="+mn-ea"/>
                <a:cs typeface="Arial"/>
              </a:defRPr>
            </a:lvl2pPr>
            <a:lvl3pPr marL="857250" indent="-171450" algn="l" defTabSz="342900" rtl="0" eaLnBrk="1" latinLnBrk="0" hangingPunct="1">
              <a:spcBef>
                <a:spcPct val="20000"/>
              </a:spcBef>
              <a:buClr>
                <a:srgbClr val="FDBB63"/>
              </a:buClr>
              <a:buFont typeface="Wingdings" charset="2"/>
              <a:buChar char="§"/>
              <a:defRPr sz="1350" kern="1200">
                <a:solidFill>
                  <a:srgbClr val="333333"/>
                </a:solidFill>
                <a:latin typeface="Arial"/>
                <a:ea typeface="+mn-ea"/>
                <a:cs typeface="Arial"/>
              </a:defRPr>
            </a:lvl3pPr>
            <a:lvl4pPr marL="1200150" indent="-171450" algn="l" defTabSz="342900" rtl="0" eaLnBrk="1" latinLnBrk="0" hangingPunct="1">
              <a:spcBef>
                <a:spcPct val="20000"/>
              </a:spcBef>
              <a:buClr>
                <a:srgbClr val="FDBB63"/>
              </a:buClr>
              <a:buFont typeface="Wingdings" charset="2"/>
              <a:buChar char="§"/>
              <a:defRPr sz="1200" kern="1200">
                <a:solidFill>
                  <a:srgbClr val="333333"/>
                </a:solidFill>
                <a:latin typeface="Arial"/>
                <a:ea typeface="+mn-ea"/>
                <a:cs typeface="Arial"/>
              </a:defRPr>
            </a:lvl4pPr>
            <a:lvl5pPr marL="1543050" indent="-171450" algn="l" defTabSz="342900" rtl="0" eaLnBrk="1" latinLnBrk="0" hangingPunct="1">
              <a:spcBef>
                <a:spcPct val="20000"/>
              </a:spcBef>
              <a:buClr>
                <a:srgbClr val="FDBB63"/>
              </a:buClr>
              <a:buFont typeface="Wingdings" charset="2"/>
              <a:buChar char="§"/>
              <a:defRPr sz="1050" kern="1200">
                <a:solidFill>
                  <a:srgbClr val="333333"/>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buClr>
                <a:schemeClr val="tx1"/>
              </a:buClr>
              <a:buFont typeface="Arial" panose="020B0604020202020204" pitchFamily="34" charset="0"/>
              <a:buChar char="•"/>
            </a:pPr>
            <a:r>
              <a:rPr lang="en-US" sz="2000" dirty="0">
                <a:solidFill>
                  <a:schemeClr val="tx1">
                    <a:lumMod val="85000"/>
                    <a:lumOff val="15000"/>
                  </a:schemeClr>
                </a:solidFill>
                <a:latin typeface="+mn-lt"/>
              </a:rPr>
              <a:t>To investigate if combining </a:t>
            </a:r>
            <a:r>
              <a:rPr lang="en-US" sz="2000" b="1" dirty="0">
                <a:solidFill>
                  <a:schemeClr val="tx1">
                    <a:lumMod val="85000"/>
                    <a:lumOff val="15000"/>
                  </a:schemeClr>
                </a:solidFill>
                <a:latin typeface="+mn-lt"/>
              </a:rPr>
              <a:t>complement inhibition </a:t>
            </a:r>
            <a:r>
              <a:rPr lang="en-US" sz="2000" dirty="0">
                <a:solidFill>
                  <a:schemeClr val="tx1">
                    <a:lumMod val="85000"/>
                    <a:lumOff val="15000"/>
                  </a:schemeClr>
                </a:solidFill>
                <a:latin typeface="+mn-lt"/>
              </a:rPr>
              <a:t>and </a:t>
            </a:r>
            <a:r>
              <a:rPr lang="en-US" sz="2000" b="1" dirty="0">
                <a:solidFill>
                  <a:schemeClr val="tx1">
                    <a:lumMod val="85000"/>
                    <a:lumOff val="15000"/>
                  </a:schemeClr>
                </a:solidFill>
                <a:latin typeface="+mn-lt"/>
              </a:rPr>
              <a:t>radiotherapy</a:t>
            </a:r>
            <a:r>
              <a:rPr lang="en-US" sz="2000" dirty="0">
                <a:solidFill>
                  <a:schemeClr val="tx1">
                    <a:lumMod val="85000"/>
                    <a:lumOff val="15000"/>
                  </a:schemeClr>
                </a:solidFill>
                <a:latin typeface="+mn-lt"/>
              </a:rPr>
              <a:t> (photon/carbon) could be a new and successful strategy to improve the control of a </a:t>
            </a:r>
            <a:r>
              <a:rPr lang="en-US" sz="2000" dirty="0" err="1">
                <a:solidFill>
                  <a:schemeClr val="tx1">
                    <a:lumMod val="85000"/>
                    <a:lumOff val="15000"/>
                  </a:schemeClr>
                </a:solidFill>
                <a:latin typeface="+mn-lt"/>
              </a:rPr>
              <a:t>tumour</a:t>
            </a:r>
            <a:r>
              <a:rPr lang="en-US" sz="2000" dirty="0">
                <a:solidFill>
                  <a:schemeClr val="tx1">
                    <a:lumMod val="85000"/>
                    <a:lumOff val="15000"/>
                  </a:schemeClr>
                </a:solidFill>
                <a:latin typeface="+mn-lt"/>
              </a:rPr>
              <a:t> and metastasis in a preclinical mouse model system. </a:t>
            </a:r>
          </a:p>
        </p:txBody>
      </p:sp>
      <p:sp>
        <p:nvSpPr>
          <p:cNvPr id="12" name="Titel 1">
            <a:extLst>
              <a:ext uri="{FF2B5EF4-FFF2-40B4-BE49-F238E27FC236}">
                <a16:creationId xmlns:a16="http://schemas.microsoft.com/office/drawing/2014/main" id="{465987C8-FA4B-E5C4-1D2D-FF17B530070A}"/>
              </a:ext>
            </a:extLst>
          </p:cNvPr>
          <p:cNvSpPr txBox="1">
            <a:spLocks/>
          </p:cNvSpPr>
          <p:nvPr/>
        </p:nvSpPr>
        <p:spPr>
          <a:xfrm>
            <a:off x="990319" y="999353"/>
            <a:ext cx="6700979" cy="445400"/>
          </a:xfrm>
          <a:prstGeom prst="rect">
            <a:avLst/>
          </a:prstGeom>
        </p:spPr>
        <p:txBody>
          <a:bodyPr vert="horz" lIns="91440" tIns="45720" rIns="91440" bIns="45720" rtlCol="0" anchor="b" anchorCtr="0">
            <a:noAutofit/>
          </a:bodyPr>
          <a:lstStyle>
            <a:lvl1pPr algn="l" defTabSz="342900" rtl="0" eaLnBrk="1" latinLnBrk="0" hangingPunct="1">
              <a:spcBef>
                <a:spcPct val="0"/>
              </a:spcBef>
              <a:buNone/>
              <a:defRPr sz="1800" b="1" kern="1200">
                <a:solidFill>
                  <a:srgbClr val="333333"/>
                </a:solidFill>
                <a:latin typeface="Arial"/>
                <a:ea typeface="+mj-ea"/>
                <a:cs typeface="Arial"/>
              </a:defRPr>
            </a:lvl1pPr>
          </a:lstStyle>
          <a:p>
            <a:r>
              <a:rPr lang="en-US" sz="2000" i="1" dirty="0">
                <a:solidFill>
                  <a:schemeClr val="tx1">
                    <a:lumMod val="85000"/>
                    <a:lumOff val="15000"/>
                  </a:schemeClr>
                </a:solidFill>
                <a:latin typeface="+mn-lt"/>
                <a:cs typeface="Calibri Light" panose="020F0302020204030204" pitchFamily="34" charset="0"/>
              </a:rPr>
              <a:t>In vitro </a:t>
            </a:r>
            <a:r>
              <a:rPr lang="en-US" sz="2000" dirty="0">
                <a:solidFill>
                  <a:schemeClr val="tx1">
                    <a:lumMod val="85000"/>
                    <a:lumOff val="15000"/>
                  </a:schemeClr>
                </a:solidFill>
                <a:latin typeface="+mn-lt"/>
                <a:cs typeface="Calibri Light" panose="020F0302020204030204" pitchFamily="34" charset="0"/>
              </a:rPr>
              <a:t>experiments</a:t>
            </a:r>
            <a:r>
              <a:rPr lang="en-US" sz="2000" i="1" dirty="0">
                <a:solidFill>
                  <a:schemeClr val="tx1">
                    <a:lumMod val="85000"/>
                    <a:lumOff val="15000"/>
                  </a:schemeClr>
                </a:solidFill>
                <a:latin typeface="+mn-lt"/>
                <a:cs typeface="Calibri Light" panose="020F0302020204030204" pitchFamily="34" charset="0"/>
              </a:rPr>
              <a:t> </a:t>
            </a:r>
          </a:p>
        </p:txBody>
      </p:sp>
      <p:sp>
        <p:nvSpPr>
          <p:cNvPr id="13" name="Titel 1">
            <a:extLst>
              <a:ext uri="{FF2B5EF4-FFF2-40B4-BE49-F238E27FC236}">
                <a16:creationId xmlns:a16="http://schemas.microsoft.com/office/drawing/2014/main" id="{37258DEE-23A2-904D-B1B0-9E01F77A109E}"/>
              </a:ext>
            </a:extLst>
          </p:cNvPr>
          <p:cNvSpPr txBox="1">
            <a:spLocks/>
          </p:cNvSpPr>
          <p:nvPr/>
        </p:nvSpPr>
        <p:spPr>
          <a:xfrm>
            <a:off x="984649" y="3813366"/>
            <a:ext cx="6700979" cy="445400"/>
          </a:xfrm>
          <a:prstGeom prst="rect">
            <a:avLst/>
          </a:prstGeom>
        </p:spPr>
        <p:txBody>
          <a:bodyPr vert="horz" lIns="91440" tIns="45720" rIns="91440" bIns="45720" rtlCol="0" anchor="b" anchorCtr="0">
            <a:noAutofit/>
          </a:bodyPr>
          <a:lstStyle>
            <a:lvl1pPr algn="l" defTabSz="342900" rtl="0" eaLnBrk="1" latinLnBrk="0" hangingPunct="1">
              <a:spcBef>
                <a:spcPct val="0"/>
              </a:spcBef>
              <a:buNone/>
              <a:defRPr sz="1800" b="1" kern="1200">
                <a:solidFill>
                  <a:srgbClr val="333333"/>
                </a:solidFill>
                <a:latin typeface="Arial"/>
                <a:ea typeface="+mj-ea"/>
                <a:cs typeface="Arial"/>
              </a:defRPr>
            </a:lvl1pPr>
          </a:lstStyle>
          <a:p>
            <a:r>
              <a:rPr lang="en-US" sz="2000" i="1" dirty="0">
                <a:solidFill>
                  <a:schemeClr val="tx1">
                    <a:lumMod val="85000"/>
                    <a:lumOff val="15000"/>
                  </a:schemeClr>
                </a:solidFill>
                <a:latin typeface="+mn-lt"/>
                <a:cs typeface="Calibri Light" panose="020F0302020204030204" pitchFamily="34" charset="0"/>
              </a:rPr>
              <a:t>In vivo </a:t>
            </a:r>
            <a:r>
              <a:rPr lang="en-US" sz="2000" dirty="0">
                <a:solidFill>
                  <a:schemeClr val="tx1">
                    <a:lumMod val="85000"/>
                    <a:lumOff val="15000"/>
                  </a:schemeClr>
                </a:solidFill>
                <a:latin typeface="+mn-lt"/>
                <a:cs typeface="Calibri Light" panose="020F0302020204030204" pitchFamily="34" charset="0"/>
              </a:rPr>
              <a:t>experiments</a:t>
            </a:r>
            <a:r>
              <a:rPr lang="en-US" sz="2000" i="1" dirty="0">
                <a:solidFill>
                  <a:schemeClr val="tx1">
                    <a:lumMod val="85000"/>
                    <a:lumOff val="15000"/>
                  </a:schemeClr>
                </a:solidFill>
                <a:latin typeface="+mn-lt"/>
                <a:cs typeface="Calibri Light" panose="020F0302020204030204" pitchFamily="34" charset="0"/>
              </a:rPr>
              <a:t> </a:t>
            </a:r>
          </a:p>
        </p:txBody>
      </p:sp>
    </p:spTree>
    <p:extLst>
      <p:ext uri="{BB962C8B-B14F-4D97-AF65-F5344CB8AC3E}">
        <p14:creationId xmlns:p14="http://schemas.microsoft.com/office/powerpoint/2010/main" val="2787128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694A5215-A0FF-8132-614C-86DAF09BEFB2}"/>
              </a:ext>
            </a:extLst>
          </p:cNvPr>
          <p:cNvSpPr>
            <a:spLocks noGrp="1"/>
          </p:cNvSpPr>
          <p:nvPr>
            <p:ph type="sldNum" sz="quarter" idx="12"/>
          </p:nvPr>
        </p:nvSpPr>
        <p:spPr/>
        <p:txBody>
          <a:bodyPr/>
          <a:lstStyle/>
          <a:p>
            <a:r>
              <a:rPr lang="it-IT" sz="1400" dirty="0"/>
              <a:t>Pag. </a:t>
            </a:r>
            <a:fld id="{D2B91252-54D1-FE45-A607-C2B73D764620}" type="slidenum">
              <a:rPr lang="it-IT" sz="1400" smtClean="0"/>
              <a:pPr/>
              <a:t>19</a:t>
            </a:fld>
            <a:endParaRPr lang="it-IT" sz="1400" dirty="0"/>
          </a:p>
        </p:txBody>
      </p:sp>
      <p:sp>
        <p:nvSpPr>
          <p:cNvPr id="5" name="Segnaposto piè di pagina 4">
            <a:extLst>
              <a:ext uri="{FF2B5EF4-FFF2-40B4-BE49-F238E27FC236}">
                <a16:creationId xmlns:a16="http://schemas.microsoft.com/office/drawing/2014/main" id="{14568999-B84D-B041-08DA-8EAC1A0A18B9}"/>
              </a:ext>
            </a:extLst>
          </p:cNvPr>
          <p:cNvSpPr txBox="1">
            <a:spLocks noGrp="1"/>
          </p:cNvSpPr>
          <p:nvPr>
            <p:ph type="ftr" sz="quarter" idx="11"/>
          </p:nvPr>
        </p:nvSpPr>
        <p:spPr>
          <a:xfrm>
            <a:off x="4038600" y="6356350"/>
            <a:ext cx="4114800" cy="307777"/>
          </a:xfrm>
          <a:prstGeom prst="rect">
            <a:avLst/>
          </a:prstGeom>
          <a:noFill/>
        </p:spPr>
        <p:txBody>
          <a:bodyPr wrap="square">
            <a:spAutoFit/>
          </a:bodyPr>
          <a:lstStyle/>
          <a:p>
            <a:pPr algn="ctr"/>
            <a:r>
              <a:rPr lang="it-IT" sz="1400" dirty="0">
                <a:solidFill>
                  <a:srgbClr val="002E6C"/>
                </a:solidFill>
              </a:rPr>
              <a:t>INSIGHT workshop 18</a:t>
            </a:r>
            <a:r>
              <a:rPr lang="it-IT" sz="1400" baseline="30000" dirty="0">
                <a:solidFill>
                  <a:srgbClr val="002E6C"/>
                </a:solidFill>
              </a:rPr>
              <a:t>th</a:t>
            </a:r>
            <a:r>
              <a:rPr lang="it-IT" sz="1400" dirty="0">
                <a:solidFill>
                  <a:srgbClr val="002E6C"/>
                </a:solidFill>
              </a:rPr>
              <a:t> -20</a:t>
            </a:r>
            <a:r>
              <a:rPr lang="it-IT" sz="1400" baseline="30000" dirty="0">
                <a:solidFill>
                  <a:srgbClr val="002E6C"/>
                </a:solidFill>
              </a:rPr>
              <a:t>th</a:t>
            </a:r>
            <a:r>
              <a:rPr lang="it-IT" sz="1400" dirty="0">
                <a:solidFill>
                  <a:srgbClr val="002E6C"/>
                </a:solidFill>
              </a:rPr>
              <a:t> </a:t>
            </a:r>
            <a:r>
              <a:rPr lang="it-IT" sz="1400" dirty="0" err="1">
                <a:solidFill>
                  <a:srgbClr val="002E6C"/>
                </a:solidFill>
              </a:rPr>
              <a:t>October</a:t>
            </a:r>
            <a:r>
              <a:rPr lang="it-IT" sz="1400" dirty="0">
                <a:solidFill>
                  <a:srgbClr val="002E6C"/>
                </a:solidFill>
              </a:rPr>
              <a:t> – Gaia Volpi</a:t>
            </a:r>
          </a:p>
        </p:txBody>
      </p:sp>
      <p:grpSp>
        <p:nvGrpSpPr>
          <p:cNvPr id="2" name="Gruppo 1">
            <a:extLst>
              <a:ext uri="{FF2B5EF4-FFF2-40B4-BE49-F238E27FC236}">
                <a16:creationId xmlns:a16="http://schemas.microsoft.com/office/drawing/2014/main" id="{F8A7F28D-D2A1-7F18-EB30-E8F937697BBA}"/>
              </a:ext>
            </a:extLst>
          </p:cNvPr>
          <p:cNvGrpSpPr/>
          <p:nvPr/>
        </p:nvGrpSpPr>
        <p:grpSpPr>
          <a:xfrm>
            <a:off x="-21269" y="-70848"/>
            <a:ext cx="902435" cy="6925312"/>
            <a:chOff x="0" y="-189230"/>
            <a:chExt cx="902435" cy="6925312"/>
          </a:xfrm>
        </p:grpSpPr>
        <p:sp>
          <p:nvSpPr>
            <p:cNvPr id="3" name="Rettangolo 2">
              <a:extLst>
                <a:ext uri="{FF2B5EF4-FFF2-40B4-BE49-F238E27FC236}">
                  <a16:creationId xmlns:a16="http://schemas.microsoft.com/office/drawing/2014/main" id="{1F24C739-6313-EAFC-BB74-F5F378C1C59A}"/>
                </a:ext>
              </a:extLst>
            </p:cNvPr>
            <p:cNvSpPr/>
            <p:nvPr/>
          </p:nvSpPr>
          <p:spPr>
            <a:xfrm>
              <a:off x="0" y="-121920"/>
              <a:ext cx="678398" cy="685800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Immagine 6">
              <a:extLst>
                <a:ext uri="{FF2B5EF4-FFF2-40B4-BE49-F238E27FC236}">
                  <a16:creationId xmlns:a16="http://schemas.microsoft.com/office/drawing/2014/main" id="{2CBEADA7-6F19-2FEE-A8D0-6716EA9B468E}"/>
                </a:ext>
              </a:extLst>
            </p:cNvPr>
            <p:cNvPicPr>
              <a:picLocks noChangeAspect="1"/>
            </p:cNvPicPr>
            <p:nvPr/>
          </p:nvPicPr>
          <p:blipFill rotWithShape="1">
            <a:blip r:embed="rId2">
              <a:alphaModFix amt="50000"/>
            </a:blip>
            <a:srcRect l="32409" r="-181" b="962"/>
            <a:stretch/>
          </p:blipFill>
          <p:spPr>
            <a:xfrm rot="16200000">
              <a:off x="-2945190" y="2821146"/>
              <a:ext cx="6858001" cy="837249"/>
            </a:xfrm>
            <a:prstGeom prst="rect">
              <a:avLst/>
            </a:prstGeom>
          </p:spPr>
        </p:pic>
      </p:grpSp>
      <p:sp>
        <p:nvSpPr>
          <p:cNvPr id="8" name="Titolo 1">
            <a:extLst>
              <a:ext uri="{FF2B5EF4-FFF2-40B4-BE49-F238E27FC236}">
                <a16:creationId xmlns:a16="http://schemas.microsoft.com/office/drawing/2014/main" id="{EB0DE541-E5C3-9278-C422-591B8D327DC7}"/>
              </a:ext>
            </a:extLst>
          </p:cNvPr>
          <p:cNvSpPr txBox="1">
            <a:spLocks/>
          </p:cNvSpPr>
          <p:nvPr/>
        </p:nvSpPr>
        <p:spPr>
          <a:xfrm>
            <a:off x="986739" y="242653"/>
            <a:ext cx="9172996" cy="511422"/>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cap="all" spc="-55">
                <a:solidFill>
                  <a:srgbClr val="000066"/>
                </a:solidFill>
                <a:latin typeface="Calibri"/>
                <a:cs typeface="Calibri"/>
              </a:rPr>
              <a:t>Acknowledgements </a:t>
            </a:r>
            <a:endParaRPr lang="en-GB" altLang="it-IT" sz="3600" b="1" cap="all" spc="-55">
              <a:solidFill>
                <a:srgbClr val="000066"/>
              </a:solidFill>
              <a:latin typeface="Calibri"/>
              <a:cs typeface="Calibri"/>
            </a:endParaRPr>
          </a:p>
        </p:txBody>
      </p:sp>
      <p:sp>
        <p:nvSpPr>
          <p:cNvPr id="9" name="object 9">
            <a:extLst>
              <a:ext uri="{FF2B5EF4-FFF2-40B4-BE49-F238E27FC236}">
                <a16:creationId xmlns:a16="http://schemas.microsoft.com/office/drawing/2014/main" id="{3ECD42F8-C093-C89D-3F18-87CC7BA90AD1}"/>
              </a:ext>
            </a:extLst>
          </p:cNvPr>
          <p:cNvSpPr/>
          <p:nvPr/>
        </p:nvSpPr>
        <p:spPr>
          <a:xfrm>
            <a:off x="946352" y="788464"/>
            <a:ext cx="8868227" cy="45719"/>
          </a:xfrm>
          <a:custGeom>
            <a:avLst/>
            <a:gdLst/>
            <a:ahLst/>
            <a:cxnLst/>
            <a:rect l="l" t="t" r="r" b="b"/>
            <a:pathLst>
              <a:path w="7560945">
                <a:moveTo>
                  <a:pt x="0" y="0"/>
                </a:moveTo>
                <a:lnTo>
                  <a:pt x="7560894" y="0"/>
                </a:lnTo>
              </a:path>
            </a:pathLst>
          </a:custGeom>
          <a:ln w="57150">
            <a:solidFill>
              <a:srgbClr val="497DBA"/>
            </a:solidFill>
          </a:ln>
        </p:spPr>
        <p:txBody>
          <a:bodyPr wrap="square" lIns="0" tIns="0" rIns="0" bIns="0" rtlCol="0"/>
          <a:lstStyle/>
          <a:p>
            <a:pPr algn="ctr"/>
            <a:endParaRPr dirty="0"/>
          </a:p>
        </p:txBody>
      </p:sp>
      <p:sp>
        <p:nvSpPr>
          <p:cNvPr id="6" name="Content Placeholder 5">
            <a:extLst>
              <a:ext uri="{FF2B5EF4-FFF2-40B4-BE49-F238E27FC236}">
                <a16:creationId xmlns:a16="http://schemas.microsoft.com/office/drawing/2014/main" id="{DC61FDEE-44F3-D399-E747-903CAA800914}"/>
              </a:ext>
            </a:extLst>
          </p:cNvPr>
          <p:cNvSpPr txBox="1">
            <a:spLocks/>
          </p:cNvSpPr>
          <p:nvPr/>
        </p:nvSpPr>
        <p:spPr>
          <a:xfrm>
            <a:off x="2029829" y="4713973"/>
            <a:ext cx="7942325" cy="11182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4400" b="1" u="sng" dirty="0"/>
              <a:t>Thank you for your attention!</a:t>
            </a:r>
            <a:endParaRPr lang="en-US" sz="3200" b="1" u="sng" dirty="0"/>
          </a:p>
        </p:txBody>
      </p:sp>
      <p:pic>
        <p:nvPicPr>
          <p:cNvPr id="10" name="Picture 2">
            <a:extLst>
              <a:ext uri="{FF2B5EF4-FFF2-40B4-BE49-F238E27FC236}">
                <a16:creationId xmlns:a16="http://schemas.microsoft.com/office/drawing/2014/main" id="{7D04120A-7BE4-D748-D65A-D97D5DCD62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4630" y="1383464"/>
            <a:ext cx="2334970" cy="6890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umanitas Research Hospital">
            <a:extLst>
              <a:ext uri="{FF2B5EF4-FFF2-40B4-BE49-F238E27FC236}">
                <a16:creationId xmlns:a16="http://schemas.microsoft.com/office/drawing/2014/main" id="{90BC80C1-2C9A-B0B3-B069-DDB17E6534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8634" y="1528879"/>
            <a:ext cx="2862184" cy="543593"/>
          </a:xfrm>
          <a:prstGeom prst="rect">
            <a:avLst/>
          </a:prstGeom>
          <a:noFill/>
          <a:extLst>
            <a:ext uri="{909E8E84-426E-40DD-AFC4-6F175D3DCCD1}">
              <a14:hiddenFill xmlns:a14="http://schemas.microsoft.com/office/drawing/2010/main">
                <a:solidFill>
                  <a:srgbClr val="FFFFFF"/>
                </a:solidFill>
              </a14:hiddenFill>
            </a:ext>
          </a:extLst>
        </p:spPr>
      </p:pic>
      <p:pic>
        <p:nvPicPr>
          <p:cNvPr id="12" name="Immagine 11">
            <a:extLst>
              <a:ext uri="{FF2B5EF4-FFF2-40B4-BE49-F238E27FC236}">
                <a16:creationId xmlns:a16="http://schemas.microsoft.com/office/drawing/2014/main" id="{AD6E0AEC-A095-9AA9-F3F2-971BA9E7FE9A}"/>
              </a:ext>
            </a:extLst>
          </p:cNvPr>
          <p:cNvPicPr>
            <a:picLocks noChangeAspect="1"/>
          </p:cNvPicPr>
          <p:nvPr/>
        </p:nvPicPr>
        <p:blipFill>
          <a:blip r:embed="rId5"/>
          <a:stretch>
            <a:fillRect/>
          </a:stretch>
        </p:blipFill>
        <p:spPr>
          <a:xfrm>
            <a:off x="4517723" y="1226916"/>
            <a:ext cx="2966539" cy="873582"/>
          </a:xfrm>
          <a:prstGeom prst="rect">
            <a:avLst/>
          </a:prstGeom>
        </p:spPr>
      </p:pic>
      <p:sp>
        <p:nvSpPr>
          <p:cNvPr id="13" name="CasellaDiTesto 12">
            <a:extLst>
              <a:ext uri="{FF2B5EF4-FFF2-40B4-BE49-F238E27FC236}">
                <a16:creationId xmlns:a16="http://schemas.microsoft.com/office/drawing/2014/main" id="{6D36D02B-1FFD-5836-F489-BFFC234BECB3}"/>
              </a:ext>
            </a:extLst>
          </p:cNvPr>
          <p:cNvSpPr txBox="1"/>
          <p:nvPr/>
        </p:nvSpPr>
        <p:spPr>
          <a:xfrm>
            <a:off x="1217863" y="2476586"/>
            <a:ext cx="3117368" cy="1477328"/>
          </a:xfrm>
          <a:prstGeom prst="rect">
            <a:avLst/>
          </a:prstGeom>
          <a:noFill/>
        </p:spPr>
        <p:txBody>
          <a:bodyPr wrap="square" rtlCol="0">
            <a:spAutoFit/>
          </a:bodyPr>
          <a:lstStyle/>
          <a:p>
            <a:pPr marL="285750" indent="-285750">
              <a:buFont typeface="Arial" panose="020B0604020202020204" pitchFamily="34" charset="0"/>
              <a:buChar char="•"/>
            </a:pPr>
            <a:r>
              <a:rPr lang="it-IT" dirty="0" err="1"/>
              <a:t>Radiobiology</a:t>
            </a:r>
            <a:r>
              <a:rPr lang="it-IT" dirty="0"/>
              <a:t> Group </a:t>
            </a:r>
            <a:br>
              <a:rPr lang="it-IT" dirty="0"/>
            </a:br>
            <a:r>
              <a:rPr lang="it-IT" dirty="0"/>
              <a:t>(CNAO, Pavia)</a:t>
            </a:r>
            <a:br>
              <a:rPr lang="it-IT" dirty="0"/>
            </a:br>
            <a:endParaRPr lang="it-IT" dirty="0"/>
          </a:p>
          <a:p>
            <a:pPr marL="285750" indent="-285750">
              <a:buFont typeface="Arial" panose="020B0604020202020204" pitchFamily="34" charset="0"/>
              <a:buChar char="•"/>
            </a:pPr>
            <a:r>
              <a:rPr lang="it-IT" dirty="0"/>
              <a:t>Prof. Dr. Angelica Facoetti, CNAO (Pavia, </a:t>
            </a:r>
            <a:r>
              <a:rPr lang="it-IT" dirty="0" err="1"/>
              <a:t>Italy</a:t>
            </a:r>
            <a:r>
              <a:rPr lang="it-IT" dirty="0"/>
              <a:t>)</a:t>
            </a:r>
          </a:p>
        </p:txBody>
      </p:sp>
      <p:sp>
        <p:nvSpPr>
          <p:cNvPr id="14" name="CasellaDiTesto 13">
            <a:extLst>
              <a:ext uri="{FF2B5EF4-FFF2-40B4-BE49-F238E27FC236}">
                <a16:creationId xmlns:a16="http://schemas.microsoft.com/office/drawing/2014/main" id="{58E7EAFA-D7F5-A9FD-802C-31894EAD3642}"/>
              </a:ext>
            </a:extLst>
          </p:cNvPr>
          <p:cNvSpPr txBox="1"/>
          <p:nvPr/>
        </p:nvSpPr>
        <p:spPr>
          <a:xfrm>
            <a:off x="4441399" y="2476586"/>
            <a:ext cx="3437651" cy="2031325"/>
          </a:xfrm>
          <a:prstGeom prst="rect">
            <a:avLst/>
          </a:prstGeom>
          <a:noFill/>
        </p:spPr>
        <p:txBody>
          <a:bodyPr wrap="square" rtlCol="0">
            <a:spAutoFit/>
          </a:bodyPr>
          <a:lstStyle/>
          <a:p>
            <a:pPr marL="285750" indent="-285750">
              <a:buFont typeface="Arial" panose="020B0604020202020204" pitchFamily="34" charset="0"/>
              <a:buChar char="•"/>
            </a:pPr>
            <a:r>
              <a:rPr lang="en-GB" sz="1800" dirty="0">
                <a:ea typeface="Calibri" panose="020F0502020204030204" pitchFamily="34" charset="0"/>
              </a:rPr>
              <a:t>Immune system and tissue radiobiology group, Biophysics departments (GSI, Darmstadt)</a:t>
            </a:r>
            <a:br>
              <a:rPr lang="en-GB" sz="1800" dirty="0">
                <a:ea typeface="Calibri" panose="020F0502020204030204" pitchFamily="34" charset="0"/>
              </a:rPr>
            </a:br>
            <a:endParaRPr lang="en-GB" sz="1800" dirty="0">
              <a:ea typeface="Calibri" panose="020F0502020204030204" pitchFamily="34" charset="0"/>
            </a:endParaRPr>
          </a:p>
          <a:p>
            <a:pPr marL="285750" indent="-285750">
              <a:buFont typeface="Arial" panose="020B0604020202020204" pitchFamily="34" charset="0"/>
              <a:buChar char="•"/>
            </a:pPr>
            <a:r>
              <a:rPr lang="en-US" sz="1800" dirty="0"/>
              <a:t>Prof. Dr. Marco Durante </a:t>
            </a:r>
            <a:br>
              <a:rPr lang="en-US" sz="1800" dirty="0"/>
            </a:br>
            <a:endParaRPr lang="en-US" sz="1800" dirty="0"/>
          </a:p>
          <a:p>
            <a:pPr marL="285750" indent="-285750">
              <a:buFont typeface="Arial" panose="020B0604020202020204" pitchFamily="34" charset="0"/>
              <a:buChar char="•"/>
            </a:pPr>
            <a:r>
              <a:rPr lang="en-US" sz="1800" dirty="0"/>
              <a:t>Prof. Dr. Claudia Fournier</a:t>
            </a:r>
            <a:r>
              <a:rPr lang="en-US" dirty="0"/>
              <a:t> </a:t>
            </a:r>
            <a:endParaRPr lang="en-GB" sz="1800" dirty="0">
              <a:ea typeface="Calibri" panose="020F0502020204030204" pitchFamily="34" charset="0"/>
            </a:endParaRPr>
          </a:p>
        </p:txBody>
      </p:sp>
      <p:sp>
        <p:nvSpPr>
          <p:cNvPr id="16" name="CasellaDiTesto 15">
            <a:extLst>
              <a:ext uri="{FF2B5EF4-FFF2-40B4-BE49-F238E27FC236}">
                <a16:creationId xmlns:a16="http://schemas.microsoft.com/office/drawing/2014/main" id="{997B0F85-2D58-435C-40C0-B659A410EB15}"/>
              </a:ext>
            </a:extLst>
          </p:cNvPr>
          <p:cNvSpPr txBox="1"/>
          <p:nvPr/>
        </p:nvSpPr>
        <p:spPr>
          <a:xfrm>
            <a:off x="8141886" y="2506425"/>
            <a:ext cx="3290104" cy="923330"/>
          </a:xfrm>
          <a:prstGeom prst="rect">
            <a:avLst/>
          </a:prstGeom>
          <a:noFill/>
        </p:spPr>
        <p:txBody>
          <a:bodyPr wrap="square">
            <a:spAutoFit/>
          </a:bodyPr>
          <a:lstStyle/>
          <a:p>
            <a:pPr marL="285750" indent="-285750">
              <a:buFont typeface="Arial" panose="020B0604020202020204" pitchFamily="34" charset="0"/>
              <a:buChar char="•"/>
            </a:pPr>
            <a:r>
              <a:rPr lang="en-US" sz="1800" dirty="0" err="1"/>
              <a:t>Humanitas</a:t>
            </a:r>
            <a:r>
              <a:rPr lang="en-US" sz="1800" dirty="0"/>
              <a:t> Research Hospital, Prof. Dr. A. Mantovani and his group (Milan, Italy)</a:t>
            </a:r>
          </a:p>
        </p:txBody>
      </p:sp>
    </p:spTree>
    <p:extLst>
      <p:ext uri="{BB962C8B-B14F-4D97-AF65-F5344CB8AC3E}">
        <p14:creationId xmlns:p14="http://schemas.microsoft.com/office/powerpoint/2010/main" val="686720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5ED0A34-C84D-B263-CBC2-813C9862DEBD}"/>
              </a:ext>
            </a:extLst>
          </p:cNvPr>
          <p:cNvPicPr>
            <a:picLocks noChangeAspect="1"/>
          </p:cNvPicPr>
          <p:nvPr/>
        </p:nvPicPr>
        <p:blipFill>
          <a:blip r:embed="rId3"/>
          <a:stretch>
            <a:fillRect/>
          </a:stretch>
        </p:blipFill>
        <p:spPr>
          <a:xfrm>
            <a:off x="2649119" y="919594"/>
            <a:ext cx="5502117" cy="5182049"/>
          </a:xfrm>
          <a:prstGeom prst="rect">
            <a:avLst/>
          </a:prstGeom>
        </p:spPr>
      </p:pic>
      <p:grpSp>
        <p:nvGrpSpPr>
          <p:cNvPr id="7" name="Gruppo 6">
            <a:extLst>
              <a:ext uri="{FF2B5EF4-FFF2-40B4-BE49-F238E27FC236}">
                <a16:creationId xmlns:a16="http://schemas.microsoft.com/office/drawing/2014/main" id="{4D55C359-8CF8-65FE-6863-EA5D8A29AB22}"/>
              </a:ext>
            </a:extLst>
          </p:cNvPr>
          <p:cNvGrpSpPr/>
          <p:nvPr/>
        </p:nvGrpSpPr>
        <p:grpSpPr>
          <a:xfrm>
            <a:off x="-11346" y="-84155"/>
            <a:ext cx="902435" cy="6925312"/>
            <a:chOff x="0" y="-189230"/>
            <a:chExt cx="902435" cy="6925312"/>
          </a:xfrm>
        </p:grpSpPr>
        <p:sp>
          <p:nvSpPr>
            <p:cNvPr id="8" name="Rettangolo 7">
              <a:extLst>
                <a:ext uri="{FF2B5EF4-FFF2-40B4-BE49-F238E27FC236}">
                  <a16:creationId xmlns:a16="http://schemas.microsoft.com/office/drawing/2014/main" id="{052BC293-0507-D797-917B-4458A031E2C7}"/>
                </a:ext>
              </a:extLst>
            </p:cNvPr>
            <p:cNvSpPr/>
            <p:nvPr/>
          </p:nvSpPr>
          <p:spPr>
            <a:xfrm>
              <a:off x="0" y="-121920"/>
              <a:ext cx="678398" cy="685800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a:extLst>
                <a:ext uri="{FF2B5EF4-FFF2-40B4-BE49-F238E27FC236}">
                  <a16:creationId xmlns:a16="http://schemas.microsoft.com/office/drawing/2014/main" id="{E41FC37F-F689-B0DD-5F1D-DF7E64D3B609}"/>
                </a:ext>
              </a:extLst>
            </p:cNvPr>
            <p:cNvPicPr>
              <a:picLocks noChangeAspect="1"/>
            </p:cNvPicPr>
            <p:nvPr/>
          </p:nvPicPr>
          <p:blipFill rotWithShape="1">
            <a:blip r:embed="rId4">
              <a:alphaModFix amt="50000"/>
            </a:blip>
            <a:srcRect l="32409" r="-181" b="962"/>
            <a:stretch/>
          </p:blipFill>
          <p:spPr>
            <a:xfrm rot="16200000">
              <a:off x="-2945190" y="2821146"/>
              <a:ext cx="6858001" cy="837249"/>
            </a:xfrm>
            <a:prstGeom prst="rect">
              <a:avLst/>
            </a:prstGeom>
          </p:spPr>
        </p:pic>
      </p:grpSp>
      <p:sp>
        <p:nvSpPr>
          <p:cNvPr id="10" name="Segnaposto numero diapositiva 3">
            <a:extLst>
              <a:ext uri="{FF2B5EF4-FFF2-40B4-BE49-F238E27FC236}">
                <a16:creationId xmlns:a16="http://schemas.microsoft.com/office/drawing/2014/main" id="{9DBD0DA4-D1B4-7CAA-5EDF-305D4F3A9E73}"/>
              </a:ext>
            </a:extLst>
          </p:cNvPr>
          <p:cNvSpPr txBox="1">
            <a:spLocks/>
          </p:cNvSpPr>
          <p:nvPr/>
        </p:nvSpPr>
        <p:spPr>
          <a:xfrm>
            <a:off x="9786938" y="6389902"/>
            <a:ext cx="1019174" cy="365125"/>
          </a:xfrm>
          <a:prstGeom prst="rect">
            <a:avLst/>
          </a:prstGeom>
        </p:spPr>
        <p:txBody>
          <a:bodyPr/>
          <a:lstStyle>
            <a:defPPr>
              <a:defRPr lang="it-IT"/>
            </a:defPPr>
            <a:lvl1pPr marL="0" algn="l" defTabSz="914400" rtl="0" eaLnBrk="1" latinLnBrk="0" hangingPunct="1">
              <a:defRPr sz="1800" kern="1200">
                <a:solidFill>
                  <a:srgbClr val="002E6C"/>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400"/>
              <a:t>Pag. </a:t>
            </a:r>
            <a:fld id="{D2B91252-54D1-FE45-A607-C2B73D764620}" type="slidenum">
              <a:rPr lang="it-IT" sz="1400" smtClean="0"/>
              <a:pPr/>
              <a:t>2</a:t>
            </a:fld>
            <a:endParaRPr lang="it-IT" sz="1400" dirty="0"/>
          </a:p>
        </p:txBody>
      </p:sp>
      <p:sp>
        <p:nvSpPr>
          <p:cNvPr id="11" name="Segnaposto piè di pagina 4">
            <a:extLst>
              <a:ext uri="{FF2B5EF4-FFF2-40B4-BE49-F238E27FC236}">
                <a16:creationId xmlns:a16="http://schemas.microsoft.com/office/drawing/2014/main" id="{10B1305D-B929-E74A-76C8-3A29399CD8F4}"/>
              </a:ext>
            </a:extLst>
          </p:cNvPr>
          <p:cNvSpPr txBox="1">
            <a:spLocks/>
          </p:cNvSpPr>
          <p:nvPr/>
        </p:nvSpPr>
        <p:spPr>
          <a:xfrm>
            <a:off x="4038600" y="6471818"/>
            <a:ext cx="4114800" cy="307777"/>
          </a:xfrm>
          <a:prstGeom prst="rect">
            <a:avLst/>
          </a:prstGeom>
          <a:noFill/>
        </p:spPr>
        <p:txBody>
          <a:bodyPr wrap="square">
            <a:spAutoFit/>
          </a:bodyPr>
          <a:lstStyle>
            <a:defPPr>
              <a:defRPr lang="it-IT"/>
            </a:defPPr>
            <a:lvl1pPr marL="0" algn="ctr" defTabSz="914400" rtl="0" eaLnBrk="1" latinLnBrk="0" hangingPunct="1">
              <a:defRPr sz="1800" kern="1200" baseline="0">
                <a:solidFill>
                  <a:srgbClr val="002E6C"/>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400" dirty="0"/>
              <a:t>INSIGHT workshop 18</a:t>
            </a:r>
            <a:r>
              <a:rPr lang="it-IT" sz="1400" baseline="30000" dirty="0"/>
              <a:t>th</a:t>
            </a:r>
            <a:r>
              <a:rPr lang="it-IT" sz="1400" dirty="0"/>
              <a:t> -20</a:t>
            </a:r>
            <a:r>
              <a:rPr lang="it-IT" sz="1400" baseline="30000" dirty="0"/>
              <a:t>th</a:t>
            </a:r>
            <a:r>
              <a:rPr lang="it-IT" sz="1400" dirty="0"/>
              <a:t> </a:t>
            </a:r>
            <a:r>
              <a:rPr lang="it-IT" sz="1400" dirty="0" err="1"/>
              <a:t>October</a:t>
            </a:r>
            <a:r>
              <a:rPr lang="it-IT" sz="1400" dirty="0"/>
              <a:t>  – Gaia Volpi</a:t>
            </a:r>
          </a:p>
        </p:txBody>
      </p:sp>
      <p:sp>
        <p:nvSpPr>
          <p:cNvPr id="17" name="Rettangolo 16">
            <a:extLst>
              <a:ext uri="{FF2B5EF4-FFF2-40B4-BE49-F238E27FC236}">
                <a16:creationId xmlns:a16="http://schemas.microsoft.com/office/drawing/2014/main" id="{004EE2A5-A6FB-21CC-6890-F60CECEE37A4}"/>
              </a:ext>
            </a:extLst>
          </p:cNvPr>
          <p:cNvSpPr/>
          <p:nvPr/>
        </p:nvSpPr>
        <p:spPr>
          <a:xfrm>
            <a:off x="2537573" y="2710140"/>
            <a:ext cx="4950347" cy="25553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8" name="Rettangolo 17">
            <a:extLst>
              <a:ext uri="{FF2B5EF4-FFF2-40B4-BE49-F238E27FC236}">
                <a16:creationId xmlns:a16="http://schemas.microsoft.com/office/drawing/2014/main" id="{75D195D7-4B17-87F5-6C28-32314C46F274}"/>
              </a:ext>
            </a:extLst>
          </p:cNvPr>
          <p:cNvSpPr/>
          <p:nvPr/>
        </p:nvSpPr>
        <p:spPr>
          <a:xfrm>
            <a:off x="4238690" y="5142841"/>
            <a:ext cx="2146998" cy="9422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Titolo 1">
            <a:extLst>
              <a:ext uri="{FF2B5EF4-FFF2-40B4-BE49-F238E27FC236}">
                <a16:creationId xmlns:a16="http://schemas.microsoft.com/office/drawing/2014/main" id="{7CBC2DD6-D1B1-B7B8-2C65-6C0B2E06B537}"/>
              </a:ext>
            </a:extLst>
          </p:cNvPr>
          <p:cNvSpPr txBox="1">
            <a:spLocks/>
          </p:cNvSpPr>
          <p:nvPr/>
        </p:nvSpPr>
        <p:spPr>
          <a:xfrm>
            <a:off x="1028287" y="211651"/>
            <a:ext cx="6873875" cy="511422"/>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600" b="1" cap="all" spc="-55" dirty="0">
                <a:solidFill>
                  <a:srgbClr val="000066"/>
                </a:solidFill>
                <a:latin typeface="Calibri"/>
                <a:cs typeface="Calibri"/>
              </a:rPr>
              <a:t>Sarcoma</a:t>
            </a:r>
            <a:endParaRPr lang="it-IT" altLang="it-IT" sz="3600" b="1" cap="all" spc="-55" dirty="0">
              <a:solidFill>
                <a:srgbClr val="000066"/>
              </a:solidFill>
              <a:latin typeface="Calibri"/>
              <a:cs typeface="Calibri"/>
            </a:endParaRPr>
          </a:p>
        </p:txBody>
      </p:sp>
      <p:sp>
        <p:nvSpPr>
          <p:cNvPr id="22" name="object 9">
            <a:extLst>
              <a:ext uri="{FF2B5EF4-FFF2-40B4-BE49-F238E27FC236}">
                <a16:creationId xmlns:a16="http://schemas.microsoft.com/office/drawing/2014/main" id="{6DB807C5-AAF8-F7F5-2B22-9D696CCD86E1}"/>
              </a:ext>
            </a:extLst>
          </p:cNvPr>
          <p:cNvSpPr/>
          <p:nvPr/>
        </p:nvSpPr>
        <p:spPr>
          <a:xfrm>
            <a:off x="1028287" y="772861"/>
            <a:ext cx="8868227" cy="45719"/>
          </a:xfrm>
          <a:custGeom>
            <a:avLst/>
            <a:gdLst/>
            <a:ahLst/>
            <a:cxnLst/>
            <a:rect l="l" t="t" r="r" b="b"/>
            <a:pathLst>
              <a:path w="7560945">
                <a:moveTo>
                  <a:pt x="0" y="0"/>
                </a:moveTo>
                <a:lnTo>
                  <a:pt x="7560894" y="0"/>
                </a:lnTo>
              </a:path>
            </a:pathLst>
          </a:custGeom>
          <a:ln w="57150">
            <a:solidFill>
              <a:srgbClr val="497DBA"/>
            </a:solidFill>
          </a:ln>
        </p:spPr>
        <p:txBody>
          <a:bodyPr wrap="square" lIns="0" tIns="0" rIns="0" bIns="0" rtlCol="0"/>
          <a:lstStyle/>
          <a:p>
            <a:pPr algn="ctr"/>
            <a:endParaRPr dirty="0"/>
          </a:p>
        </p:txBody>
      </p:sp>
      <p:sp>
        <p:nvSpPr>
          <p:cNvPr id="23" name="CasellaDiTesto 22">
            <a:extLst>
              <a:ext uri="{FF2B5EF4-FFF2-40B4-BE49-F238E27FC236}">
                <a16:creationId xmlns:a16="http://schemas.microsoft.com/office/drawing/2014/main" id="{E68C8955-56BD-932B-3FED-600314E3549E}"/>
              </a:ext>
            </a:extLst>
          </p:cNvPr>
          <p:cNvSpPr txBox="1"/>
          <p:nvPr/>
        </p:nvSpPr>
        <p:spPr>
          <a:xfrm>
            <a:off x="8767520" y="1560824"/>
            <a:ext cx="3043479" cy="3139321"/>
          </a:xfrm>
          <a:prstGeom prst="rect">
            <a:avLst/>
          </a:prstGeom>
          <a:noFill/>
        </p:spPr>
        <p:txBody>
          <a:bodyPr wrap="square" rtlCol="0">
            <a:spAutoFit/>
          </a:bodyPr>
          <a:lstStyle/>
          <a:p>
            <a:pPr marL="285750" indent="-285750">
              <a:buFont typeface="Arial" panose="020B0604020202020204" pitchFamily="34" charset="0"/>
              <a:buChar char="•"/>
            </a:pPr>
            <a:r>
              <a:rPr lang="en-GB" dirty="0"/>
              <a:t>Heterogeneous group of neoplasms derived from mesenchymal cells </a:t>
            </a:r>
            <a:br>
              <a:rPr lang="en-GB" dirty="0"/>
            </a:br>
            <a:endParaRPr lang="en-GB" dirty="0"/>
          </a:p>
          <a:p>
            <a:pPr marL="285750" indent="-285750">
              <a:buFont typeface="Arial" panose="020B0604020202020204" pitchFamily="34" charset="0"/>
              <a:buChar char="•"/>
            </a:pPr>
            <a:r>
              <a:rPr lang="en-GB" dirty="0"/>
              <a:t>The macro differentiation is between soft tissue sarcoma and bone sarcomas</a:t>
            </a:r>
            <a:br>
              <a:rPr lang="en-GB" dirty="0"/>
            </a:br>
            <a:endParaRPr lang="en-GB" dirty="0"/>
          </a:p>
          <a:p>
            <a:pPr marL="285750" indent="-285750">
              <a:buFont typeface="Arial" panose="020B0604020202020204" pitchFamily="34" charset="0"/>
              <a:buChar char="•"/>
            </a:pPr>
            <a:r>
              <a:rPr lang="en-GB" dirty="0"/>
              <a:t>Different conventional treatments </a:t>
            </a:r>
          </a:p>
        </p:txBody>
      </p:sp>
      <p:sp>
        <p:nvSpPr>
          <p:cNvPr id="3" name="CasellaDiTesto 2">
            <a:extLst>
              <a:ext uri="{FF2B5EF4-FFF2-40B4-BE49-F238E27FC236}">
                <a16:creationId xmlns:a16="http://schemas.microsoft.com/office/drawing/2014/main" id="{DB86BB36-078D-6524-5810-7B4D9C89545B}"/>
              </a:ext>
            </a:extLst>
          </p:cNvPr>
          <p:cNvSpPr txBox="1"/>
          <p:nvPr/>
        </p:nvSpPr>
        <p:spPr>
          <a:xfrm>
            <a:off x="1028287" y="6040931"/>
            <a:ext cx="6099242" cy="430887"/>
          </a:xfrm>
          <a:prstGeom prst="rect">
            <a:avLst/>
          </a:prstGeom>
          <a:noFill/>
        </p:spPr>
        <p:txBody>
          <a:bodyPr wrap="square">
            <a:spAutoFit/>
          </a:bodyPr>
          <a:lstStyle/>
          <a:p>
            <a:r>
              <a:rPr lang="it-IT" sz="1100" b="0" i="1" dirty="0" err="1">
                <a:solidFill>
                  <a:srgbClr val="212121"/>
                </a:solidFill>
                <a:effectLst/>
              </a:rPr>
              <a:t>Modified</a:t>
            </a:r>
            <a:r>
              <a:rPr lang="it-IT" sz="1100" b="0" i="1" dirty="0">
                <a:solidFill>
                  <a:srgbClr val="212121"/>
                </a:solidFill>
                <a:effectLst/>
              </a:rPr>
              <a:t> </a:t>
            </a:r>
            <a:r>
              <a:rPr lang="it-IT" sz="1100" i="1" dirty="0">
                <a:solidFill>
                  <a:srgbClr val="212121"/>
                </a:solidFill>
              </a:rPr>
              <a:t>from </a:t>
            </a:r>
            <a:r>
              <a:rPr lang="it-IT" sz="1100" b="0" i="1" dirty="0" err="1">
                <a:solidFill>
                  <a:srgbClr val="212121"/>
                </a:solidFill>
                <a:effectLst/>
              </a:rPr>
              <a:t>Damerell</a:t>
            </a:r>
            <a:r>
              <a:rPr lang="it-IT" sz="1100" b="0" i="1" dirty="0">
                <a:solidFill>
                  <a:srgbClr val="212121"/>
                </a:solidFill>
                <a:effectLst/>
              </a:rPr>
              <a:t>, </a:t>
            </a:r>
            <a:r>
              <a:rPr lang="it-IT" sz="1100" b="0" dirty="0">
                <a:solidFill>
                  <a:srgbClr val="212121"/>
                </a:solidFill>
                <a:effectLst/>
              </a:rPr>
              <a:t>Victoria et al. </a:t>
            </a:r>
            <a:br>
              <a:rPr lang="it-IT" sz="1100" b="0" i="1" dirty="0">
                <a:solidFill>
                  <a:srgbClr val="212121"/>
                </a:solidFill>
                <a:effectLst/>
              </a:rPr>
            </a:br>
            <a:r>
              <a:rPr lang="it-IT" sz="1100" b="0" i="1" dirty="0" err="1">
                <a:solidFill>
                  <a:srgbClr val="212121"/>
                </a:solidFill>
                <a:effectLst/>
              </a:rPr>
              <a:t>Signal</a:t>
            </a:r>
            <a:r>
              <a:rPr lang="it-IT" sz="1100" b="0" i="1" dirty="0">
                <a:solidFill>
                  <a:srgbClr val="212121"/>
                </a:solidFill>
                <a:effectLst/>
              </a:rPr>
              <a:t> </a:t>
            </a:r>
            <a:r>
              <a:rPr lang="it-IT" sz="1100" b="0" i="1" dirty="0" err="1">
                <a:solidFill>
                  <a:srgbClr val="212121"/>
                </a:solidFill>
                <a:effectLst/>
              </a:rPr>
              <a:t>transduction</a:t>
            </a:r>
            <a:r>
              <a:rPr lang="it-IT" sz="1100" b="0" i="1" dirty="0">
                <a:solidFill>
                  <a:srgbClr val="212121"/>
                </a:solidFill>
                <a:effectLst/>
              </a:rPr>
              <a:t> and </a:t>
            </a:r>
            <a:r>
              <a:rPr lang="it-IT" sz="1100" b="0" i="1" dirty="0" err="1">
                <a:solidFill>
                  <a:srgbClr val="212121"/>
                </a:solidFill>
                <a:effectLst/>
              </a:rPr>
              <a:t>targeted</a:t>
            </a:r>
            <a:r>
              <a:rPr lang="it-IT" sz="1100" b="0" i="1" dirty="0">
                <a:solidFill>
                  <a:srgbClr val="212121"/>
                </a:solidFill>
                <a:effectLst/>
              </a:rPr>
              <a:t> therapy vol. 6,1 246</a:t>
            </a:r>
            <a:r>
              <a:rPr lang="it-IT" sz="1100" i="1" dirty="0">
                <a:solidFill>
                  <a:srgbClr val="212121"/>
                </a:solidFill>
              </a:rPr>
              <a:t> </a:t>
            </a:r>
            <a:r>
              <a:rPr lang="it-IT" sz="1100" dirty="0">
                <a:solidFill>
                  <a:srgbClr val="212121"/>
                </a:solidFill>
              </a:rPr>
              <a:t>(</a:t>
            </a:r>
            <a:r>
              <a:rPr lang="it-IT" sz="1100" b="0" dirty="0">
                <a:solidFill>
                  <a:srgbClr val="212121"/>
                </a:solidFill>
                <a:effectLst/>
              </a:rPr>
              <a:t>2021)</a:t>
            </a:r>
            <a:endParaRPr lang="it-IT" sz="1100" dirty="0"/>
          </a:p>
        </p:txBody>
      </p:sp>
      <p:sp>
        <p:nvSpPr>
          <p:cNvPr id="20" name="Forma a L 19">
            <a:extLst>
              <a:ext uri="{FF2B5EF4-FFF2-40B4-BE49-F238E27FC236}">
                <a16:creationId xmlns:a16="http://schemas.microsoft.com/office/drawing/2014/main" id="{B2314319-61F7-D11C-DEBA-F9DD2010EC54}"/>
              </a:ext>
            </a:extLst>
          </p:cNvPr>
          <p:cNvSpPr/>
          <p:nvPr/>
        </p:nvSpPr>
        <p:spPr>
          <a:xfrm rot="5400000">
            <a:off x="2567495" y="1113565"/>
            <a:ext cx="1727539" cy="1564296"/>
          </a:xfrm>
          <a:prstGeom prst="corner">
            <a:avLst>
              <a:gd name="adj1" fmla="val 20104"/>
              <a:gd name="adj2" fmla="val 3066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 name="Rettangolo 1">
            <a:extLst>
              <a:ext uri="{FF2B5EF4-FFF2-40B4-BE49-F238E27FC236}">
                <a16:creationId xmlns:a16="http://schemas.microsoft.com/office/drawing/2014/main" id="{E543F96C-5E62-0B41-62DB-13AB99F355C5}"/>
              </a:ext>
            </a:extLst>
          </p:cNvPr>
          <p:cNvSpPr/>
          <p:nvPr/>
        </p:nvSpPr>
        <p:spPr>
          <a:xfrm>
            <a:off x="6463512" y="1138136"/>
            <a:ext cx="741841" cy="2723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5E1A553C-090C-7EE0-C553-68DC35D922B7}"/>
              </a:ext>
            </a:extLst>
          </p:cNvPr>
          <p:cNvSpPr/>
          <p:nvPr/>
        </p:nvSpPr>
        <p:spPr>
          <a:xfrm>
            <a:off x="6463512" y="1693434"/>
            <a:ext cx="741841" cy="2723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custDataLst>
      <p:tags r:id="rId1"/>
    </p:custDataLst>
    <p:extLst>
      <p:ext uri="{BB962C8B-B14F-4D97-AF65-F5344CB8AC3E}">
        <p14:creationId xmlns:p14="http://schemas.microsoft.com/office/powerpoint/2010/main" val="350033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xEl>
                                              <p:pRg st="1" end="1"/>
                                            </p:txEl>
                                          </p:spTgt>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xEl>
                                              <p:pRg st="2" end="2"/>
                                            </p:txEl>
                                          </p:spTgt>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3" grpId="0" uiExpand="1" build="p"/>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694A5215-A0FF-8132-614C-86DAF09BEFB2}"/>
              </a:ext>
            </a:extLst>
          </p:cNvPr>
          <p:cNvSpPr>
            <a:spLocks noGrp="1"/>
          </p:cNvSpPr>
          <p:nvPr>
            <p:ph type="sldNum" sz="quarter" idx="12"/>
          </p:nvPr>
        </p:nvSpPr>
        <p:spPr/>
        <p:txBody>
          <a:bodyPr/>
          <a:lstStyle/>
          <a:p>
            <a:r>
              <a:rPr lang="it-IT" sz="1400" dirty="0"/>
              <a:t>Pag. </a:t>
            </a:r>
            <a:fld id="{D2B91252-54D1-FE45-A607-C2B73D764620}" type="slidenum">
              <a:rPr lang="it-IT" sz="1400" smtClean="0"/>
              <a:pPr/>
              <a:t>20</a:t>
            </a:fld>
            <a:endParaRPr lang="it-IT" sz="1400" dirty="0"/>
          </a:p>
        </p:txBody>
      </p:sp>
      <p:grpSp>
        <p:nvGrpSpPr>
          <p:cNvPr id="2" name="Gruppo 1">
            <a:extLst>
              <a:ext uri="{FF2B5EF4-FFF2-40B4-BE49-F238E27FC236}">
                <a16:creationId xmlns:a16="http://schemas.microsoft.com/office/drawing/2014/main" id="{F8A7F28D-D2A1-7F18-EB30-E8F937697BBA}"/>
              </a:ext>
            </a:extLst>
          </p:cNvPr>
          <p:cNvGrpSpPr/>
          <p:nvPr/>
        </p:nvGrpSpPr>
        <p:grpSpPr>
          <a:xfrm>
            <a:off x="-21269" y="-70848"/>
            <a:ext cx="902435" cy="6925312"/>
            <a:chOff x="0" y="-189230"/>
            <a:chExt cx="902435" cy="6925312"/>
          </a:xfrm>
        </p:grpSpPr>
        <p:sp>
          <p:nvSpPr>
            <p:cNvPr id="3" name="Rettangolo 2">
              <a:extLst>
                <a:ext uri="{FF2B5EF4-FFF2-40B4-BE49-F238E27FC236}">
                  <a16:creationId xmlns:a16="http://schemas.microsoft.com/office/drawing/2014/main" id="{1F24C739-6313-EAFC-BB74-F5F378C1C59A}"/>
                </a:ext>
              </a:extLst>
            </p:cNvPr>
            <p:cNvSpPr/>
            <p:nvPr/>
          </p:nvSpPr>
          <p:spPr>
            <a:xfrm>
              <a:off x="0" y="-121920"/>
              <a:ext cx="678398" cy="685800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Immagine 6">
              <a:extLst>
                <a:ext uri="{FF2B5EF4-FFF2-40B4-BE49-F238E27FC236}">
                  <a16:creationId xmlns:a16="http://schemas.microsoft.com/office/drawing/2014/main" id="{2CBEADA7-6F19-2FEE-A8D0-6716EA9B468E}"/>
                </a:ext>
              </a:extLst>
            </p:cNvPr>
            <p:cNvPicPr>
              <a:picLocks noChangeAspect="1"/>
            </p:cNvPicPr>
            <p:nvPr/>
          </p:nvPicPr>
          <p:blipFill rotWithShape="1">
            <a:blip r:embed="rId2">
              <a:alphaModFix amt="50000"/>
            </a:blip>
            <a:srcRect l="32409" r="-181" b="962"/>
            <a:stretch/>
          </p:blipFill>
          <p:spPr>
            <a:xfrm rot="16200000">
              <a:off x="-2945190" y="2821146"/>
              <a:ext cx="6858001" cy="837249"/>
            </a:xfrm>
            <a:prstGeom prst="rect">
              <a:avLst/>
            </a:prstGeom>
          </p:spPr>
        </p:pic>
      </p:grpSp>
      <p:sp>
        <p:nvSpPr>
          <p:cNvPr id="9" name="object 9">
            <a:extLst>
              <a:ext uri="{FF2B5EF4-FFF2-40B4-BE49-F238E27FC236}">
                <a16:creationId xmlns:a16="http://schemas.microsoft.com/office/drawing/2014/main" id="{3ECD42F8-C093-C89D-3F18-87CC7BA90AD1}"/>
              </a:ext>
            </a:extLst>
          </p:cNvPr>
          <p:cNvSpPr/>
          <p:nvPr/>
        </p:nvSpPr>
        <p:spPr>
          <a:xfrm>
            <a:off x="946352" y="788464"/>
            <a:ext cx="8868227" cy="45719"/>
          </a:xfrm>
          <a:custGeom>
            <a:avLst/>
            <a:gdLst/>
            <a:ahLst/>
            <a:cxnLst/>
            <a:rect l="l" t="t" r="r" b="b"/>
            <a:pathLst>
              <a:path w="7560945">
                <a:moveTo>
                  <a:pt x="0" y="0"/>
                </a:moveTo>
                <a:lnTo>
                  <a:pt x="7560894" y="0"/>
                </a:lnTo>
              </a:path>
            </a:pathLst>
          </a:custGeom>
          <a:ln w="57150">
            <a:solidFill>
              <a:srgbClr val="497DBA"/>
            </a:solidFill>
          </a:ln>
        </p:spPr>
        <p:txBody>
          <a:bodyPr wrap="square" lIns="0" tIns="0" rIns="0" bIns="0" rtlCol="0"/>
          <a:lstStyle/>
          <a:p>
            <a:pPr algn="ctr"/>
            <a:endParaRPr dirty="0"/>
          </a:p>
        </p:txBody>
      </p:sp>
      <p:sp>
        <p:nvSpPr>
          <p:cNvPr id="8" name="Titolo 1">
            <a:extLst>
              <a:ext uri="{FF2B5EF4-FFF2-40B4-BE49-F238E27FC236}">
                <a16:creationId xmlns:a16="http://schemas.microsoft.com/office/drawing/2014/main" id="{2CEA38D0-A338-1A0D-F2B5-FEAE82A24D63}"/>
              </a:ext>
            </a:extLst>
          </p:cNvPr>
          <p:cNvSpPr txBox="1">
            <a:spLocks/>
          </p:cNvSpPr>
          <p:nvPr/>
        </p:nvSpPr>
        <p:spPr>
          <a:xfrm>
            <a:off x="986739" y="242653"/>
            <a:ext cx="9172996" cy="511422"/>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600" b="1" spc="-55" dirty="0" err="1">
                <a:solidFill>
                  <a:srgbClr val="000066"/>
                </a:solidFill>
                <a:latin typeface="Calibri"/>
                <a:cs typeface="Calibri"/>
              </a:rPr>
              <a:t>Hypoxia</a:t>
            </a:r>
            <a:r>
              <a:rPr lang="it-IT" sz="3600" b="1" spc="-55" dirty="0">
                <a:solidFill>
                  <a:srgbClr val="000066"/>
                </a:solidFill>
                <a:latin typeface="Calibri"/>
                <a:cs typeface="Calibri"/>
              </a:rPr>
              <a:t> and </a:t>
            </a:r>
            <a:r>
              <a:rPr lang="it-IT" sz="3600" b="1" spc="-55" dirty="0" err="1">
                <a:solidFill>
                  <a:srgbClr val="000066"/>
                </a:solidFill>
                <a:latin typeface="Calibri"/>
                <a:cs typeface="Calibri"/>
              </a:rPr>
              <a:t>complement</a:t>
            </a:r>
            <a:r>
              <a:rPr lang="it-IT" sz="3600" b="1" spc="-55" dirty="0">
                <a:solidFill>
                  <a:srgbClr val="000066"/>
                </a:solidFill>
                <a:latin typeface="Calibri"/>
                <a:cs typeface="Calibri"/>
              </a:rPr>
              <a:t> system</a:t>
            </a:r>
            <a:endParaRPr lang="it-IT" altLang="it-IT" sz="3600" b="1" spc="-55" dirty="0">
              <a:solidFill>
                <a:srgbClr val="000066"/>
              </a:solidFill>
              <a:latin typeface="Calibri"/>
              <a:cs typeface="Calibri"/>
            </a:endParaRPr>
          </a:p>
        </p:txBody>
      </p:sp>
      <p:pic>
        <p:nvPicPr>
          <p:cNvPr id="6" name="Segnaposto contenuto 4">
            <a:extLst>
              <a:ext uri="{FF2B5EF4-FFF2-40B4-BE49-F238E27FC236}">
                <a16:creationId xmlns:a16="http://schemas.microsoft.com/office/drawing/2014/main" id="{0673B790-92EC-4C07-1129-09075189B43E}"/>
              </a:ext>
            </a:extLst>
          </p:cNvPr>
          <p:cNvPicPr>
            <a:picLocks noChangeAspect="1"/>
          </p:cNvPicPr>
          <p:nvPr/>
        </p:nvPicPr>
        <p:blipFill>
          <a:blip r:embed="rId3"/>
          <a:stretch>
            <a:fillRect/>
          </a:stretch>
        </p:blipFill>
        <p:spPr>
          <a:xfrm>
            <a:off x="657129" y="2651409"/>
            <a:ext cx="5032381" cy="3341967"/>
          </a:xfrm>
          <a:prstGeom prst="rect">
            <a:avLst/>
          </a:prstGeom>
        </p:spPr>
      </p:pic>
      <p:sp>
        <p:nvSpPr>
          <p:cNvPr id="14" name="CasellaDiTesto 13">
            <a:extLst>
              <a:ext uri="{FF2B5EF4-FFF2-40B4-BE49-F238E27FC236}">
                <a16:creationId xmlns:a16="http://schemas.microsoft.com/office/drawing/2014/main" id="{3365064D-077C-B6DE-5090-89B710BA9A7F}"/>
              </a:ext>
            </a:extLst>
          </p:cNvPr>
          <p:cNvSpPr txBox="1"/>
          <p:nvPr/>
        </p:nvSpPr>
        <p:spPr>
          <a:xfrm>
            <a:off x="1085785" y="6060687"/>
            <a:ext cx="2377261" cy="230832"/>
          </a:xfrm>
          <a:prstGeom prst="rect">
            <a:avLst/>
          </a:prstGeom>
          <a:noFill/>
        </p:spPr>
        <p:txBody>
          <a:bodyPr wrap="square">
            <a:spAutoFit/>
          </a:bodyPr>
          <a:lstStyle/>
          <a:p>
            <a:r>
              <a:rPr lang="it-IT" sz="900" dirty="0" err="1">
                <a:cs typeface="Times New Roman" panose="02020603050405020304" pitchFamily="18" charset="0"/>
              </a:rPr>
              <a:t>Olcina</a:t>
            </a:r>
            <a:r>
              <a:rPr lang="it-IT" sz="900" dirty="0">
                <a:cs typeface="Times New Roman" panose="02020603050405020304" pitchFamily="18" charset="0"/>
              </a:rPr>
              <a:t> MM et al., </a:t>
            </a:r>
            <a:r>
              <a:rPr lang="it-IT" sz="900" dirty="0"/>
              <a:t> </a:t>
            </a:r>
            <a:r>
              <a:rPr lang="it-IT" sz="900" i="1" dirty="0"/>
              <a:t>Br J </a:t>
            </a:r>
            <a:r>
              <a:rPr lang="it-IT" sz="900" i="1" dirty="0" err="1"/>
              <a:t>Radiol</a:t>
            </a:r>
            <a:r>
              <a:rPr lang="it-IT" sz="900" i="1" dirty="0">
                <a:cs typeface="Times New Roman" panose="02020603050405020304" pitchFamily="18" charset="0"/>
              </a:rPr>
              <a:t> </a:t>
            </a:r>
            <a:r>
              <a:rPr lang="it-IT" sz="900" dirty="0">
                <a:cs typeface="Times New Roman" panose="02020603050405020304" pitchFamily="18" charset="0"/>
              </a:rPr>
              <a:t>(2019)</a:t>
            </a:r>
          </a:p>
        </p:txBody>
      </p:sp>
      <p:pic>
        <p:nvPicPr>
          <p:cNvPr id="11" name="Immagine 10">
            <a:extLst>
              <a:ext uri="{FF2B5EF4-FFF2-40B4-BE49-F238E27FC236}">
                <a16:creationId xmlns:a16="http://schemas.microsoft.com/office/drawing/2014/main" id="{3C9FBB01-94BD-C039-6909-DD236324F3E1}"/>
              </a:ext>
            </a:extLst>
          </p:cNvPr>
          <p:cNvPicPr>
            <a:picLocks noChangeAspect="1"/>
          </p:cNvPicPr>
          <p:nvPr/>
        </p:nvPicPr>
        <p:blipFill>
          <a:blip r:embed="rId4"/>
          <a:stretch>
            <a:fillRect/>
          </a:stretch>
        </p:blipFill>
        <p:spPr>
          <a:xfrm>
            <a:off x="848338" y="864624"/>
            <a:ext cx="4952837" cy="1606196"/>
          </a:xfrm>
          <a:prstGeom prst="rect">
            <a:avLst/>
          </a:prstGeom>
        </p:spPr>
      </p:pic>
      <p:pic>
        <p:nvPicPr>
          <p:cNvPr id="12" name="Immagine 11">
            <a:extLst>
              <a:ext uri="{FF2B5EF4-FFF2-40B4-BE49-F238E27FC236}">
                <a16:creationId xmlns:a16="http://schemas.microsoft.com/office/drawing/2014/main" id="{4865AF99-5235-4ACC-0571-AB37735DC1B3}"/>
              </a:ext>
            </a:extLst>
          </p:cNvPr>
          <p:cNvPicPr>
            <a:picLocks noChangeAspect="1"/>
          </p:cNvPicPr>
          <p:nvPr/>
        </p:nvPicPr>
        <p:blipFill>
          <a:blip r:embed="rId5"/>
          <a:stretch>
            <a:fillRect/>
          </a:stretch>
        </p:blipFill>
        <p:spPr>
          <a:xfrm>
            <a:off x="6658324" y="4322392"/>
            <a:ext cx="4777694" cy="1639713"/>
          </a:xfrm>
          <a:prstGeom prst="rect">
            <a:avLst/>
          </a:prstGeom>
        </p:spPr>
      </p:pic>
      <p:sp>
        <p:nvSpPr>
          <p:cNvPr id="15" name="CasellaDiTesto 14">
            <a:extLst>
              <a:ext uri="{FF2B5EF4-FFF2-40B4-BE49-F238E27FC236}">
                <a16:creationId xmlns:a16="http://schemas.microsoft.com/office/drawing/2014/main" id="{1D882F28-0326-0BDE-E8B5-14A817D39C22}"/>
              </a:ext>
            </a:extLst>
          </p:cNvPr>
          <p:cNvSpPr txBox="1"/>
          <p:nvPr/>
        </p:nvSpPr>
        <p:spPr>
          <a:xfrm>
            <a:off x="6837883" y="3900636"/>
            <a:ext cx="2941585" cy="276999"/>
          </a:xfrm>
          <a:prstGeom prst="rect">
            <a:avLst/>
          </a:prstGeom>
          <a:noFill/>
        </p:spPr>
        <p:txBody>
          <a:bodyPr wrap="square">
            <a:spAutoFit/>
          </a:bodyPr>
          <a:lstStyle/>
          <a:p>
            <a:r>
              <a:rPr lang="it-IT" sz="1200" dirty="0"/>
              <a:t>NSCLC (non-small </a:t>
            </a:r>
            <a:r>
              <a:rPr lang="it-IT" sz="1200" dirty="0" err="1"/>
              <a:t>cell</a:t>
            </a:r>
            <a:r>
              <a:rPr lang="it-IT" sz="1200" dirty="0"/>
              <a:t> </a:t>
            </a:r>
            <a:r>
              <a:rPr lang="it-IT" sz="1200" dirty="0" err="1"/>
              <a:t>lung</a:t>
            </a:r>
            <a:r>
              <a:rPr lang="it-IT" sz="1200" dirty="0"/>
              <a:t> </a:t>
            </a:r>
            <a:r>
              <a:rPr lang="it-IT" sz="1200" dirty="0" err="1"/>
              <a:t>cancer</a:t>
            </a:r>
            <a:r>
              <a:rPr lang="it-IT" sz="1200" dirty="0"/>
              <a:t> )</a:t>
            </a:r>
          </a:p>
        </p:txBody>
      </p:sp>
      <p:sp>
        <p:nvSpPr>
          <p:cNvPr id="17" name="CasellaDiTesto 16">
            <a:extLst>
              <a:ext uri="{FF2B5EF4-FFF2-40B4-BE49-F238E27FC236}">
                <a16:creationId xmlns:a16="http://schemas.microsoft.com/office/drawing/2014/main" id="{8DEB8E0B-ECD0-9540-FFD6-C8119CB04F10}"/>
              </a:ext>
            </a:extLst>
          </p:cNvPr>
          <p:cNvSpPr txBox="1"/>
          <p:nvPr/>
        </p:nvSpPr>
        <p:spPr>
          <a:xfrm>
            <a:off x="9148747" y="5962105"/>
            <a:ext cx="2991146" cy="246221"/>
          </a:xfrm>
          <a:prstGeom prst="rect">
            <a:avLst/>
          </a:prstGeom>
          <a:noFill/>
        </p:spPr>
        <p:txBody>
          <a:bodyPr wrap="square">
            <a:spAutoFit/>
          </a:bodyPr>
          <a:lstStyle/>
          <a:p>
            <a:r>
              <a:rPr lang="it-IT" sz="1000" dirty="0" err="1"/>
              <a:t>Okroji</a:t>
            </a:r>
            <a:r>
              <a:rPr lang="it-IT" sz="1000" dirty="0"/>
              <a:t> M et al., </a:t>
            </a:r>
            <a:r>
              <a:rPr lang="it-IT" sz="1000" i="1" dirty="0"/>
              <a:t>Cancer </a:t>
            </a:r>
            <a:r>
              <a:rPr lang="it-IT" sz="1000" i="1" dirty="0" err="1"/>
              <a:t>Immunol</a:t>
            </a:r>
            <a:r>
              <a:rPr lang="it-IT" sz="1000" i="1" dirty="0"/>
              <a:t> </a:t>
            </a:r>
            <a:r>
              <a:rPr lang="it-IT" sz="1000" i="1" dirty="0" err="1"/>
              <a:t>Immunother</a:t>
            </a:r>
            <a:r>
              <a:rPr lang="it-IT" sz="1000" i="1" dirty="0"/>
              <a:t> </a:t>
            </a:r>
            <a:r>
              <a:rPr lang="it-IT" sz="1000" dirty="0"/>
              <a:t>(2009)</a:t>
            </a:r>
          </a:p>
        </p:txBody>
      </p:sp>
      <p:grpSp>
        <p:nvGrpSpPr>
          <p:cNvPr id="18" name="Gruppo 17">
            <a:extLst>
              <a:ext uri="{FF2B5EF4-FFF2-40B4-BE49-F238E27FC236}">
                <a16:creationId xmlns:a16="http://schemas.microsoft.com/office/drawing/2014/main" id="{86918468-7751-4A86-247E-F13BAD81961A}"/>
              </a:ext>
            </a:extLst>
          </p:cNvPr>
          <p:cNvGrpSpPr/>
          <p:nvPr/>
        </p:nvGrpSpPr>
        <p:grpSpPr>
          <a:xfrm>
            <a:off x="6767069" y="1253393"/>
            <a:ext cx="3033097" cy="2387964"/>
            <a:chOff x="5410105" y="1473823"/>
            <a:chExt cx="2728149" cy="2226476"/>
          </a:xfrm>
        </p:grpSpPr>
        <p:pic>
          <p:nvPicPr>
            <p:cNvPr id="19" name="Immagine 18">
              <a:extLst>
                <a:ext uri="{FF2B5EF4-FFF2-40B4-BE49-F238E27FC236}">
                  <a16:creationId xmlns:a16="http://schemas.microsoft.com/office/drawing/2014/main" id="{5AB68A20-D5D6-A23E-0437-DFC6D40800C3}"/>
                </a:ext>
              </a:extLst>
            </p:cNvPr>
            <p:cNvPicPr>
              <a:picLocks noChangeAspect="1"/>
            </p:cNvPicPr>
            <p:nvPr/>
          </p:nvPicPr>
          <p:blipFill>
            <a:blip r:embed="rId6"/>
            <a:stretch>
              <a:fillRect/>
            </a:stretch>
          </p:blipFill>
          <p:spPr>
            <a:xfrm>
              <a:off x="5410105" y="1473823"/>
              <a:ext cx="2728149" cy="2226476"/>
            </a:xfrm>
            <a:prstGeom prst="rect">
              <a:avLst/>
            </a:prstGeom>
          </p:spPr>
        </p:pic>
        <p:cxnSp>
          <p:nvCxnSpPr>
            <p:cNvPr id="20" name="Connettore diritto 19">
              <a:extLst>
                <a:ext uri="{FF2B5EF4-FFF2-40B4-BE49-F238E27FC236}">
                  <a16:creationId xmlns:a16="http://schemas.microsoft.com/office/drawing/2014/main" id="{418FD692-0492-199E-18BA-794B5F496077}"/>
                </a:ext>
              </a:extLst>
            </p:cNvPr>
            <p:cNvCxnSpPr/>
            <p:nvPr/>
          </p:nvCxnSpPr>
          <p:spPr>
            <a:xfrm>
              <a:off x="6052820" y="2557780"/>
              <a:ext cx="457200" cy="386080"/>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Connettore diritto 20">
              <a:extLst>
                <a:ext uri="{FF2B5EF4-FFF2-40B4-BE49-F238E27FC236}">
                  <a16:creationId xmlns:a16="http://schemas.microsoft.com/office/drawing/2014/main" id="{A602A319-3678-BC85-868B-0E6FE4D8506D}"/>
                </a:ext>
              </a:extLst>
            </p:cNvPr>
            <p:cNvCxnSpPr>
              <a:cxnSpLocks/>
            </p:cNvCxnSpPr>
            <p:nvPr/>
          </p:nvCxnSpPr>
          <p:spPr>
            <a:xfrm flipH="1">
              <a:off x="6482080" y="2240703"/>
              <a:ext cx="458654" cy="703157"/>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grpSp>
      <p:sp>
        <p:nvSpPr>
          <p:cNvPr id="22" name="CasellaDiTesto 21">
            <a:extLst>
              <a:ext uri="{FF2B5EF4-FFF2-40B4-BE49-F238E27FC236}">
                <a16:creationId xmlns:a16="http://schemas.microsoft.com/office/drawing/2014/main" id="{604836B4-D623-9505-23B3-B4437A03C878}"/>
              </a:ext>
            </a:extLst>
          </p:cNvPr>
          <p:cNvSpPr txBox="1"/>
          <p:nvPr/>
        </p:nvSpPr>
        <p:spPr>
          <a:xfrm>
            <a:off x="8427582" y="3484369"/>
            <a:ext cx="2132887" cy="246221"/>
          </a:xfrm>
          <a:prstGeom prst="rect">
            <a:avLst/>
          </a:prstGeom>
          <a:noFill/>
        </p:spPr>
        <p:txBody>
          <a:bodyPr wrap="square">
            <a:spAutoFit/>
          </a:bodyPr>
          <a:lstStyle/>
          <a:p>
            <a:r>
              <a:rPr lang="it-IT" sz="1000" dirty="0">
                <a:latin typeface="Times New Roman" panose="02020603050405020304" pitchFamily="18" charset="0"/>
                <a:cs typeface="Times New Roman" panose="02020603050405020304" pitchFamily="18" charset="0"/>
              </a:rPr>
              <a:t>Wenger RH et al., </a:t>
            </a:r>
            <a:r>
              <a:rPr lang="it-IT" sz="1000" i="1" dirty="0"/>
              <a:t>J </a:t>
            </a:r>
            <a:r>
              <a:rPr lang="it-IT" sz="1000" i="1" dirty="0" err="1"/>
              <a:t>Biol</a:t>
            </a:r>
            <a:r>
              <a:rPr lang="it-IT" sz="1000" i="1" dirty="0"/>
              <a:t> </a:t>
            </a:r>
            <a:r>
              <a:rPr lang="it-IT" sz="1000" i="1" dirty="0" err="1"/>
              <a:t>Chem</a:t>
            </a:r>
            <a:r>
              <a:rPr lang="it-IT" sz="1000" i="1" dirty="0"/>
              <a:t> (</a:t>
            </a:r>
            <a:r>
              <a:rPr lang="it-IT" sz="1000" dirty="0">
                <a:latin typeface="Times New Roman" panose="02020603050405020304" pitchFamily="18" charset="0"/>
                <a:cs typeface="Times New Roman" panose="02020603050405020304" pitchFamily="18" charset="0"/>
              </a:rPr>
              <a:t>1995)</a:t>
            </a:r>
          </a:p>
        </p:txBody>
      </p:sp>
      <p:sp>
        <p:nvSpPr>
          <p:cNvPr id="23" name="CasellaDiTesto 22">
            <a:extLst>
              <a:ext uri="{FF2B5EF4-FFF2-40B4-BE49-F238E27FC236}">
                <a16:creationId xmlns:a16="http://schemas.microsoft.com/office/drawing/2014/main" id="{E67BAD9F-098B-8940-1A17-2AAA635E3667}"/>
              </a:ext>
            </a:extLst>
          </p:cNvPr>
          <p:cNvSpPr txBox="1"/>
          <p:nvPr/>
        </p:nvSpPr>
        <p:spPr>
          <a:xfrm>
            <a:off x="6837883" y="887585"/>
            <a:ext cx="2742303" cy="276999"/>
          </a:xfrm>
          <a:prstGeom prst="rect">
            <a:avLst/>
          </a:prstGeom>
        </p:spPr>
        <p:txBody>
          <a:bodyPr vert="horz" wrap="square" lIns="91440" tIns="45720" rIns="91440" bIns="45720" rtlCol="0" anchor="t">
            <a:spAutoFit/>
          </a:bodyPr>
          <a:lstStyle/>
          <a:p>
            <a:r>
              <a:rPr lang="it-IT" sz="1200" b="1" dirty="0"/>
              <a:t>HepG2:</a:t>
            </a:r>
            <a:r>
              <a:rPr lang="it-IT" sz="1200" dirty="0"/>
              <a:t>human </a:t>
            </a:r>
            <a:r>
              <a:rPr lang="it-IT" sz="1200" dirty="0" err="1"/>
              <a:t>hepatoma</a:t>
            </a:r>
            <a:r>
              <a:rPr lang="it-IT" sz="1200" dirty="0"/>
              <a:t> </a:t>
            </a:r>
            <a:r>
              <a:rPr lang="it-IT" sz="1200" dirty="0" err="1"/>
              <a:t>cell</a:t>
            </a:r>
            <a:r>
              <a:rPr lang="it-IT" sz="1200" dirty="0"/>
              <a:t> line</a:t>
            </a:r>
          </a:p>
        </p:txBody>
      </p:sp>
      <p:sp>
        <p:nvSpPr>
          <p:cNvPr id="24" name="Rettangolo 23">
            <a:extLst>
              <a:ext uri="{FF2B5EF4-FFF2-40B4-BE49-F238E27FC236}">
                <a16:creationId xmlns:a16="http://schemas.microsoft.com/office/drawing/2014/main" id="{42CB6B51-16C8-D022-26A7-39EFF63E188C}"/>
              </a:ext>
            </a:extLst>
          </p:cNvPr>
          <p:cNvSpPr/>
          <p:nvPr/>
        </p:nvSpPr>
        <p:spPr>
          <a:xfrm>
            <a:off x="6658324" y="887585"/>
            <a:ext cx="3887756" cy="2868294"/>
          </a:xfrm>
          <a:prstGeom prst="rect">
            <a:avLst/>
          </a:prstGeom>
          <a:noFill/>
          <a:ln w="19050">
            <a:solidFill>
              <a:srgbClr val="002E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Rettangolo 24">
            <a:extLst>
              <a:ext uri="{FF2B5EF4-FFF2-40B4-BE49-F238E27FC236}">
                <a16:creationId xmlns:a16="http://schemas.microsoft.com/office/drawing/2014/main" id="{F2D0BD57-E8F9-0B94-3B65-77E83A0F65B2}"/>
              </a:ext>
            </a:extLst>
          </p:cNvPr>
          <p:cNvSpPr/>
          <p:nvPr/>
        </p:nvSpPr>
        <p:spPr>
          <a:xfrm>
            <a:off x="6673298" y="3798284"/>
            <a:ext cx="5325661" cy="2397817"/>
          </a:xfrm>
          <a:prstGeom prst="rect">
            <a:avLst/>
          </a:prstGeom>
          <a:noFill/>
          <a:ln w="19050">
            <a:solidFill>
              <a:srgbClr val="002E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Segnaposto piè di pagina 4">
            <a:extLst>
              <a:ext uri="{FF2B5EF4-FFF2-40B4-BE49-F238E27FC236}">
                <a16:creationId xmlns:a16="http://schemas.microsoft.com/office/drawing/2014/main" id="{04AC6D7D-791A-4228-A5BB-A21FCDA3DE6A}"/>
              </a:ext>
            </a:extLst>
          </p:cNvPr>
          <p:cNvSpPr txBox="1">
            <a:spLocks noGrp="1"/>
          </p:cNvSpPr>
          <p:nvPr>
            <p:ph type="ftr" sz="quarter" idx="11"/>
          </p:nvPr>
        </p:nvSpPr>
        <p:spPr>
          <a:xfrm>
            <a:off x="4038600" y="6356350"/>
            <a:ext cx="4114800" cy="307777"/>
          </a:xfrm>
          <a:prstGeom prst="rect">
            <a:avLst/>
          </a:prstGeom>
          <a:noFill/>
        </p:spPr>
        <p:txBody>
          <a:bodyPr wrap="square">
            <a:spAutoFit/>
          </a:bodyPr>
          <a:lstStyle/>
          <a:p>
            <a:pPr algn="ctr"/>
            <a:r>
              <a:rPr lang="it-IT" sz="1400" dirty="0">
                <a:solidFill>
                  <a:srgbClr val="002E6C"/>
                </a:solidFill>
              </a:rPr>
              <a:t>INSIGHT workshop 18</a:t>
            </a:r>
            <a:r>
              <a:rPr lang="it-IT" sz="1400" baseline="30000" dirty="0">
                <a:solidFill>
                  <a:srgbClr val="002E6C"/>
                </a:solidFill>
              </a:rPr>
              <a:t>th</a:t>
            </a:r>
            <a:r>
              <a:rPr lang="it-IT" sz="1400" dirty="0">
                <a:solidFill>
                  <a:srgbClr val="002E6C"/>
                </a:solidFill>
              </a:rPr>
              <a:t> -20</a:t>
            </a:r>
            <a:r>
              <a:rPr lang="it-IT" sz="1400" baseline="30000" dirty="0">
                <a:solidFill>
                  <a:srgbClr val="002E6C"/>
                </a:solidFill>
              </a:rPr>
              <a:t>th</a:t>
            </a:r>
            <a:r>
              <a:rPr lang="it-IT" sz="1400" dirty="0">
                <a:solidFill>
                  <a:srgbClr val="002E6C"/>
                </a:solidFill>
              </a:rPr>
              <a:t> </a:t>
            </a:r>
            <a:r>
              <a:rPr lang="it-IT" sz="1400" dirty="0" err="1">
                <a:solidFill>
                  <a:srgbClr val="002E6C"/>
                </a:solidFill>
              </a:rPr>
              <a:t>October</a:t>
            </a:r>
            <a:r>
              <a:rPr lang="it-IT" sz="1400" dirty="0">
                <a:solidFill>
                  <a:srgbClr val="002E6C"/>
                </a:solidFill>
              </a:rPr>
              <a:t> – Gaia Volpi</a:t>
            </a:r>
          </a:p>
        </p:txBody>
      </p:sp>
    </p:spTree>
    <p:extLst>
      <p:ext uri="{BB962C8B-B14F-4D97-AF65-F5344CB8AC3E}">
        <p14:creationId xmlns:p14="http://schemas.microsoft.com/office/powerpoint/2010/main" val="2246130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2B24499C-488D-7467-3B13-E73FBAB10990}"/>
              </a:ext>
            </a:extLst>
          </p:cNvPr>
          <p:cNvPicPr>
            <a:picLocks noChangeAspect="1"/>
          </p:cNvPicPr>
          <p:nvPr/>
        </p:nvPicPr>
        <p:blipFill>
          <a:blip r:embed="rId3"/>
          <a:stretch>
            <a:fillRect/>
          </a:stretch>
        </p:blipFill>
        <p:spPr>
          <a:xfrm>
            <a:off x="2649119" y="919594"/>
            <a:ext cx="5502117" cy="5182049"/>
          </a:xfrm>
          <a:prstGeom prst="rect">
            <a:avLst/>
          </a:prstGeom>
        </p:spPr>
      </p:pic>
      <p:grpSp>
        <p:nvGrpSpPr>
          <p:cNvPr id="7" name="Gruppo 6">
            <a:extLst>
              <a:ext uri="{FF2B5EF4-FFF2-40B4-BE49-F238E27FC236}">
                <a16:creationId xmlns:a16="http://schemas.microsoft.com/office/drawing/2014/main" id="{4D55C359-8CF8-65FE-6863-EA5D8A29AB22}"/>
              </a:ext>
            </a:extLst>
          </p:cNvPr>
          <p:cNvGrpSpPr/>
          <p:nvPr/>
        </p:nvGrpSpPr>
        <p:grpSpPr>
          <a:xfrm>
            <a:off x="-11346" y="-83600"/>
            <a:ext cx="902435" cy="6925312"/>
            <a:chOff x="0" y="-189230"/>
            <a:chExt cx="902435" cy="6925312"/>
          </a:xfrm>
        </p:grpSpPr>
        <p:sp>
          <p:nvSpPr>
            <p:cNvPr id="8" name="Rettangolo 7">
              <a:extLst>
                <a:ext uri="{FF2B5EF4-FFF2-40B4-BE49-F238E27FC236}">
                  <a16:creationId xmlns:a16="http://schemas.microsoft.com/office/drawing/2014/main" id="{052BC293-0507-D797-917B-4458A031E2C7}"/>
                </a:ext>
              </a:extLst>
            </p:cNvPr>
            <p:cNvSpPr/>
            <p:nvPr/>
          </p:nvSpPr>
          <p:spPr>
            <a:xfrm>
              <a:off x="0" y="-121920"/>
              <a:ext cx="678398" cy="685800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a:extLst>
                <a:ext uri="{FF2B5EF4-FFF2-40B4-BE49-F238E27FC236}">
                  <a16:creationId xmlns:a16="http://schemas.microsoft.com/office/drawing/2014/main" id="{E41FC37F-F689-B0DD-5F1D-DF7E64D3B609}"/>
                </a:ext>
              </a:extLst>
            </p:cNvPr>
            <p:cNvPicPr>
              <a:picLocks noChangeAspect="1"/>
            </p:cNvPicPr>
            <p:nvPr/>
          </p:nvPicPr>
          <p:blipFill rotWithShape="1">
            <a:blip r:embed="rId4">
              <a:alphaModFix amt="50000"/>
            </a:blip>
            <a:srcRect l="32409" r="-181" b="962"/>
            <a:stretch/>
          </p:blipFill>
          <p:spPr>
            <a:xfrm rot="16200000">
              <a:off x="-2945190" y="2821146"/>
              <a:ext cx="6858001" cy="837249"/>
            </a:xfrm>
            <a:prstGeom prst="rect">
              <a:avLst/>
            </a:prstGeom>
          </p:spPr>
        </p:pic>
      </p:grpSp>
      <p:sp>
        <p:nvSpPr>
          <p:cNvPr id="10" name="Segnaposto numero diapositiva 3">
            <a:extLst>
              <a:ext uri="{FF2B5EF4-FFF2-40B4-BE49-F238E27FC236}">
                <a16:creationId xmlns:a16="http://schemas.microsoft.com/office/drawing/2014/main" id="{9DBD0DA4-D1B4-7CAA-5EDF-305D4F3A9E73}"/>
              </a:ext>
            </a:extLst>
          </p:cNvPr>
          <p:cNvSpPr txBox="1">
            <a:spLocks/>
          </p:cNvSpPr>
          <p:nvPr/>
        </p:nvSpPr>
        <p:spPr>
          <a:xfrm>
            <a:off x="9786938" y="6389902"/>
            <a:ext cx="1019174" cy="365125"/>
          </a:xfrm>
          <a:prstGeom prst="rect">
            <a:avLst/>
          </a:prstGeom>
        </p:spPr>
        <p:txBody>
          <a:bodyPr/>
          <a:lstStyle>
            <a:defPPr>
              <a:defRPr lang="it-IT"/>
            </a:defPPr>
            <a:lvl1pPr marL="0" algn="l" defTabSz="914400" rtl="0" eaLnBrk="1" latinLnBrk="0" hangingPunct="1">
              <a:defRPr sz="1800" kern="1200">
                <a:solidFill>
                  <a:srgbClr val="002E6C"/>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400"/>
              <a:t>Pag. </a:t>
            </a:r>
            <a:fld id="{D2B91252-54D1-FE45-A607-C2B73D764620}" type="slidenum">
              <a:rPr lang="it-IT" sz="1400" smtClean="0"/>
              <a:pPr/>
              <a:t>3</a:t>
            </a:fld>
            <a:endParaRPr lang="it-IT" sz="1400" dirty="0"/>
          </a:p>
        </p:txBody>
      </p:sp>
      <p:sp>
        <p:nvSpPr>
          <p:cNvPr id="11" name="Segnaposto piè di pagina 4">
            <a:extLst>
              <a:ext uri="{FF2B5EF4-FFF2-40B4-BE49-F238E27FC236}">
                <a16:creationId xmlns:a16="http://schemas.microsoft.com/office/drawing/2014/main" id="{10B1305D-B929-E74A-76C8-3A29399CD8F4}"/>
              </a:ext>
            </a:extLst>
          </p:cNvPr>
          <p:cNvSpPr txBox="1">
            <a:spLocks/>
          </p:cNvSpPr>
          <p:nvPr/>
        </p:nvSpPr>
        <p:spPr>
          <a:xfrm>
            <a:off x="4038600" y="6471818"/>
            <a:ext cx="4114800" cy="307777"/>
          </a:xfrm>
          <a:prstGeom prst="rect">
            <a:avLst/>
          </a:prstGeom>
          <a:noFill/>
        </p:spPr>
        <p:txBody>
          <a:bodyPr wrap="square">
            <a:spAutoFit/>
          </a:bodyPr>
          <a:lstStyle>
            <a:defPPr>
              <a:defRPr lang="it-IT"/>
            </a:defPPr>
            <a:lvl1pPr marL="0" algn="ctr" defTabSz="914400" rtl="0" eaLnBrk="1" latinLnBrk="0" hangingPunct="1">
              <a:defRPr sz="1800" kern="1200" baseline="0">
                <a:solidFill>
                  <a:srgbClr val="002E6C"/>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400" dirty="0"/>
              <a:t>INSIGHT workshop 18</a:t>
            </a:r>
            <a:r>
              <a:rPr lang="it-IT" sz="1400" baseline="30000" dirty="0"/>
              <a:t>th</a:t>
            </a:r>
            <a:r>
              <a:rPr lang="it-IT" sz="1400" dirty="0"/>
              <a:t> -20</a:t>
            </a:r>
            <a:r>
              <a:rPr lang="it-IT" sz="1400" baseline="30000" dirty="0"/>
              <a:t>th</a:t>
            </a:r>
            <a:r>
              <a:rPr lang="it-IT" sz="1400" dirty="0"/>
              <a:t> </a:t>
            </a:r>
            <a:r>
              <a:rPr lang="it-IT" sz="1400" dirty="0" err="1"/>
              <a:t>October</a:t>
            </a:r>
            <a:r>
              <a:rPr lang="it-IT" sz="1400" dirty="0"/>
              <a:t> – Gaia Volpi</a:t>
            </a:r>
          </a:p>
        </p:txBody>
      </p:sp>
      <p:sp>
        <p:nvSpPr>
          <p:cNvPr id="21" name="Titolo 1">
            <a:extLst>
              <a:ext uri="{FF2B5EF4-FFF2-40B4-BE49-F238E27FC236}">
                <a16:creationId xmlns:a16="http://schemas.microsoft.com/office/drawing/2014/main" id="{7CBC2DD6-D1B1-B7B8-2C65-6C0B2E06B537}"/>
              </a:ext>
            </a:extLst>
          </p:cNvPr>
          <p:cNvSpPr txBox="1">
            <a:spLocks/>
          </p:cNvSpPr>
          <p:nvPr/>
        </p:nvSpPr>
        <p:spPr>
          <a:xfrm>
            <a:off x="1028287" y="211651"/>
            <a:ext cx="6873875" cy="511422"/>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600" b="1" cap="all" spc="-55" dirty="0">
                <a:solidFill>
                  <a:srgbClr val="000066"/>
                </a:solidFill>
                <a:latin typeface="Calibri"/>
                <a:cs typeface="Calibri"/>
              </a:rPr>
              <a:t>Sarcoma</a:t>
            </a:r>
            <a:endParaRPr lang="it-IT" altLang="it-IT" sz="3600" b="1" cap="all" spc="-55" dirty="0">
              <a:solidFill>
                <a:srgbClr val="000066"/>
              </a:solidFill>
              <a:latin typeface="Calibri"/>
              <a:cs typeface="Calibri"/>
            </a:endParaRPr>
          </a:p>
        </p:txBody>
      </p:sp>
      <p:sp>
        <p:nvSpPr>
          <p:cNvPr id="22" name="object 9">
            <a:extLst>
              <a:ext uri="{FF2B5EF4-FFF2-40B4-BE49-F238E27FC236}">
                <a16:creationId xmlns:a16="http://schemas.microsoft.com/office/drawing/2014/main" id="{6DB807C5-AAF8-F7F5-2B22-9D696CCD86E1}"/>
              </a:ext>
            </a:extLst>
          </p:cNvPr>
          <p:cNvSpPr/>
          <p:nvPr/>
        </p:nvSpPr>
        <p:spPr>
          <a:xfrm>
            <a:off x="1028287" y="772861"/>
            <a:ext cx="8868227" cy="45719"/>
          </a:xfrm>
          <a:custGeom>
            <a:avLst/>
            <a:gdLst/>
            <a:ahLst/>
            <a:cxnLst/>
            <a:rect l="l" t="t" r="r" b="b"/>
            <a:pathLst>
              <a:path w="7560945">
                <a:moveTo>
                  <a:pt x="0" y="0"/>
                </a:moveTo>
                <a:lnTo>
                  <a:pt x="7560894" y="0"/>
                </a:lnTo>
              </a:path>
            </a:pathLst>
          </a:custGeom>
          <a:ln w="57150">
            <a:solidFill>
              <a:srgbClr val="497DBA"/>
            </a:solidFill>
          </a:ln>
        </p:spPr>
        <p:txBody>
          <a:bodyPr wrap="square" lIns="0" tIns="0" rIns="0" bIns="0" rtlCol="0"/>
          <a:lstStyle/>
          <a:p>
            <a:pPr algn="ctr"/>
            <a:endParaRPr dirty="0"/>
          </a:p>
        </p:txBody>
      </p:sp>
      <p:sp>
        <p:nvSpPr>
          <p:cNvPr id="4" name="Rettangolo 3">
            <a:extLst>
              <a:ext uri="{FF2B5EF4-FFF2-40B4-BE49-F238E27FC236}">
                <a16:creationId xmlns:a16="http://schemas.microsoft.com/office/drawing/2014/main" id="{08521B35-DB5C-2183-FA7E-6DC3A41306EE}"/>
              </a:ext>
            </a:extLst>
          </p:cNvPr>
          <p:cNvSpPr/>
          <p:nvPr/>
        </p:nvSpPr>
        <p:spPr>
          <a:xfrm>
            <a:off x="6664960" y="2316480"/>
            <a:ext cx="1158240" cy="2854960"/>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CasellaDiTesto 1">
            <a:extLst>
              <a:ext uri="{FF2B5EF4-FFF2-40B4-BE49-F238E27FC236}">
                <a16:creationId xmlns:a16="http://schemas.microsoft.com/office/drawing/2014/main" id="{4562E53E-7A40-0D1E-6575-85896A95F154}"/>
              </a:ext>
            </a:extLst>
          </p:cNvPr>
          <p:cNvSpPr txBox="1"/>
          <p:nvPr/>
        </p:nvSpPr>
        <p:spPr>
          <a:xfrm>
            <a:off x="988979" y="6040931"/>
            <a:ext cx="6099242" cy="430887"/>
          </a:xfrm>
          <a:prstGeom prst="rect">
            <a:avLst/>
          </a:prstGeom>
          <a:noFill/>
        </p:spPr>
        <p:txBody>
          <a:bodyPr wrap="square">
            <a:spAutoFit/>
          </a:bodyPr>
          <a:lstStyle/>
          <a:p>
            <a:r>
              <a:rPr lang="it-IT" sz="1100" b="0" i="1" dirty="0" err="1">
                <a:solidFill>
                  <a:srgbClr val="212121"/>
                </a:solidFill>
                <a:effectLst/>
              </a:rPr>
              <a:t>Modified</a:t>
            </a:r>
            <a:r>
              <a:rPr lang="it-IT" sz="1100" b="0" i="1" dirty="0">
                <a:solidFill>
                  <a:srgbClr val="212121"/>
                </a:solidFill>
                <a:effectLst/>
              </a:rPr>
              <a:t> from </a:t>
            </a:r>
            <a:r>
              <a:rPr lang="it-IT" sz="1100" b="0" dirty="0" err="1">
                <a:solidFill>
                  <a:srgbClr val="212121"/>
                </a:solidFill>
                <a:effectLst/>
              </a:rPr>
              <a:t>Damerell</a:t>
            </a:r>
            <a:r>
              <a:rPr lang="it-IT" sz="1100" b="0" dirty="0">
                <a:solidFill>
                  <a:srgbClr val="212121"/>
                </a:solidFill>
                <a:effectLst/>
              </a:rPr>
              <a:t>, Victoria et al. </a:t>
            </a:r>
            <a:br>
              <a:rPr lang="it-IT" sz="1100" b="0" i="1" dirty="0">
                <a:solidFill>
                  <a:srgbClr val="212121"/>
                </a:solidFill>
                <a:effectLst/>
              </a:rPr>
            </a:br>
            <a:r>
              <a:rPr lang="it-IT" sz="1100" b="0" i="1" dirty="0" err="1">
                <a:solidFill>
                  <a:srgbClr val="212121"/>
                </a:solidFill>
                <a:effectLst/>
              </a:rPr>
              <a:t>Signal</a:t>
            </a:r>
            <a:r>
              <a:rPr lang="it-IT" sz="1100" b="0" i="1" dirty="0">
                <a:solidFill>
                  <a:srgbClr val="212121"/>
                </a:solidFill>
                <a:effectLst/>
              </a:rPr>
              <a:t> </a:t>
            </a:r>
            <a:r>
              <a:rPr lang="it-IT" sz="1100" b="0" i="1" dirty="0" err="1">
                <a:solidFill>
                  <a:srgbClr val="212121"/>
                </a:solidFill>
                <a:effectLst/>
              </a:rPr>
              <a:t>transduction</a:t>
            </a:r>
            <a:r>
              <a:rPr lang="it-IT" sz="1100" b="0" i="1" dirty="0">
                <a:solidFill>
                  <a:srgbClr val="212121"/>
                </a:solidFill>
                <a:effectLst/>
              </a:rPr>
              <a:t> and </a:t>
            </a:r>
            <a:r>
              <a:rPr lang="it-IT" sz="1100" b="0" i="1" dirty="0" err="1">
                <a:solidFill>
                  <a:srgbClr val="212121"/>
                </a:solidFill>
                <a:effectLst/>
              </a:rPr>
              <a:t>targeted</a:t>
            </a:r>
            <a:r>
              <a:rPr lang="it-IT" sz="1100" b="0" i="1" dirty="0">
                <a:solidFill>
                  <a:srgbClr val="212121"/>
                </a:solidFill>
                <a:effectLst/>
              </a:rPr>
              <a:t> therapy vol. 6,1 246</a:t>
            </a:r>
            <a:r>
              <a:rPr lang="it-IT" sz="1100" i="1" dirty="0">
                <a:solidFill>
                  <a:srgbClr val="212121"/>
                </a:solidFill>
              </a:rPr>
              <a:t> (</a:t>
            </a:r>
            <a:r>
              <a:rPr lang="it-IT" sz="1100" b="0" dirty="0">
                <a:solidFill>
                  <a:srgbClr val="212121"/>
                </a:solidFill>
                <a:effectLst/>
              </a:rPr>
              <a:t>2021)</a:t>
            </a:r>
            <a:endParaRPr lang="it-IT" sz="1100" dirty="0"/>
          </a:p>
        </p:txBody>
      </p:sp>
      <p:pic>
        <p:nvPicPr>
          <p:cNvPr id="6" name="Immagine 5">
            <a:extLst>
              <a:ext uri="{FF2B5EF4-FFF2-40B4-BE49-F238E27FC236}">
                <a16:creationId xmlns:a16="http://schemas.microsoft.com/office/drawing/2014/main" id="{33B45C6A-394A-3F83-0979-C0A4BDD04838}"/>
              </a:ext>
            </a:extLst>
          </p:cNvPr>
          <p:cNvPicPr>
            <a:picLocks noChangeAspect="1"/>
          </p:cNvPicPr>
          <p:nvPr/>
        </p:nvPicPr>
        <p:blipFill>
          <a:blip r:embed="rId5"/>
          <a:stretch>
            <a:fillRect/>
          </a:stretch>
        </p:blipFill>
        <p:spPr>
          <a:xfrm>
            <a:off x="8456110" y="1451142"/>
            <a:ext cx="3061439" cy="2296079"/>
          </a:xfrm>
          <a:prstGeom prst="rect">
            <a:avLst/>
          </a:prstGeom>
          <a:ln w="19050">
            <a:solidFill>
              <a:srgbClr val="C00000"/>
            </a:solidFill>
          </a:ln>
        </p:spPr>
      </p:pic>
      <p:sp>
        <p:nvSpPr>
          <p:cNvPr id="12" name="CasellaDiTesto 11">
            <a:extLst>
              <a:ext uri="{FF2B5EF4-FFF2-40B4-BE49-F238E27FC236}">
                <a16:creationId xmlns:a16="http://schemas.microsoft.com/office/drawing/2014/main" id="{DA286A9E-8ED0-7686-CFA2-5053B345ED44}"/>
              </a:ext>
            </a:extLst>
          </p:cNvPr>
          <p:cNvSpPr txBox="1"/>
          <p:nvPr/>
        </p:nvSpPr>
        <p:spPr>
          <a:xfrm>
            <a:off x="8381525" y="3761254"/>
            <a:ext cx="3210607" cy="261610"/>
          </a:xfrm>
          <a:prstGeom prst="rect">
            <a:avLst/>
          </a:prstGeom>
          <a:noFill/>
        </p:spPr>
        <p:txBody>
          <a:bodyPr wrap="square" rtlCol="0">
            <a:spAutoFit/>
          </a:bodyPr>
          <a:lstStyle/>
          <a:p>
            <a:r>
              <a:rPr lang="it-IT" sz="1100" dirty="0"/>
              <a:t>MN/MCA1 murine fibrosarcoma </a:t>
            </a:r>
            <a:r>
              <a:rPr lang="it-IT" sz="1100" dirty="0" err="1"/>
              <a:t>cell</a:t>
            </a:r>
            <a:r>
              <a:rPr lang="it-IT" sz="1100" dirty="0"/>
              <a:t> line </a:t>
            </a:r>
          </a:p>
        </p:txBody>
      </p:sp>
      <p:sp>
        <p:nvSpPr>
          <p:cNvPr id="5" name="Rettangolo 4">
            <a:extLst>
              <a:ext uri="{FF2B5EF4-FFF2-40B4-BE49-F238E27FC236}">
                <a16:creationId xmlns:a16="http://schemas.microsoft.com/office/drawing/2014/main" id="{CCC52D7A-6C78-E787-F0EC-5FE472C87CA5}"/>
              </a:ext>
            </a:extLst>
          </p:cNvPr>
          <p:cNvSpPr/>
          <p:nvPr/>
        </p:nvSpPr>
        <p:spPr>
          <a:xfrm>
            <a:off x="6463512" y="1138136"/>
            <a:ext cx="741841" cy="2723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a16="http://schemas.microsoft.com/office/drawing/2014/main" id="{7A70E820-5045-6FB7-1037-DDD9CB1EE0E9}"/>
              </a:ext>
            </a:extLst>
          </p:cNvPr>
          <p:cNvSpPr/>
          <p:nvPr/>
        </p:nvSpPr>
        <p:spPr>
          <a:xfrm>
            <a:off x="6463512" y="1693434"/>
            <a:ext cx="741841" cy="2723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custDataLst>
      <p:tags r:id="rId1"/>
    </p:custDataLst>
    <p:extLst>
      <p:ext uri="{BB962C8B-B14F-4D97-AF65-F5344CB8AC3E}">
        <p14:creationId xmlns:p14="http://schemas.microsoft.com/office/powerpoint/2010/main" val="416376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r>
              <a:rPr lang="it-IT" sz="1400" dirty="0"/>
              <a:t>Pag. </a:t>
            </a:r>
            <a:fld id="{D2B91252-54D1-FE45-A607-C2B73D764620}" type="slidenum">
              <a:rPr lang="it-IT" sz="1400" smtClean="0"/>
              <a:pPr/>
              <a:t>4</a:t>
            </a:fld>
            <a:endParaRPr lang="it-IT" sz="1400" dirty="0"/>
          </a:p>
        </p:txBody>
      </p:sp>
      <p:sp>
        <p:nvSpPr>
          <p:cNvPr id="5" name="Titolo 1"/>
          <p:cNvSpPr txBox="1">
            <a:spLocks/>
          </p:cNvSpPr>
          <p:nvPr/>
        </p:nvSpPr>
        <p:spPr>
          <a:xfrm>
            <a:off x="1140047" y="327866"/>
            <a:ext cx="6873875" cy="511422"/>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600" b="1" cap="all" spc="-55" dirty="0">
                <a:solidFill>
                  <a:srgbClr val="000066"/>
                </a:solidFill>
                <a:latin typeface="Calibri"/>
                <a:cs typeface="Calibri"/>
              </a:rPr>
              <a:t>The </a:t>
            </a:r>
            <a:r>
              <a:rPr lang="it-IT" sz="3600" b="1" cap="all" spc="-55" dirty="0" err="1">
                <a:solidFill>
                  <a:srgbClr val="000066"/>
                </a:solidFill>
                <a:latin typeface="Calibri"/>
                <a:cs typeface="Calibri"/>
              </a:rPr>
              <a:t>cancer</a:t>
            </a:r>
            <a:r>
              <a:rPr lang="it-IT" sz="3600" b="1" cap="all" spc="-55" dirty="0">
                <a:solidFill>
                  <a:srgbClr val="000066"/>
                </a:solidFill>
                <a:latin typeface="Calibri"/>
                <a:cs typeface="Calibri"/>
              </a:rPr>
              <a:t> </a:t>
            </a:r>
            <a:r>
              <a:rPr lang="it-IT" sz="3600" b="1" cap="all" spc="-55" dirty="0" err="1">
                <a:solidFill>
                  <a:srgbClr val="000066"/>
                </a:solidFill>
                <a:latin typeface="Calibri"/>
                <a:cs typeface="Calibri"/>
              </a:rPr>
              <a:t>immunity-cycle</a:t>
            </a:r>
            <a:endParaRPr lang="it-IT" altLang="it-IT" sz="3600" b="1" cap="all" spc="-55" dirty="0">
              <a:solidFill>
                <a:srgbClr val="000066"/>
              </a:solidFill>
              <a:latin typeface="Calibri"/>
              <a:cs typeface="Calibri"/>
            </a:endParaRPr>
          </a:p>
        </p:txBody>
      </p:sp>
      <p:sp>
        <p:nvSpPr>
          <p:cNvPr id="6" name="object 9"/>
          <p:cNvSpPr/>
          <p:nvPr/>
        </p:nvSpPr>
        <p:spPr>
          <a:xfrm>
            <a:off x="1140047" y="889076"/>
            <a:ext cx="8868227" cy="45719"/>
          </a:xfrm>
          <a:custGeom>
            <a:avLst/>
            <a:gdLst/>
            <a:ahLst/>
            <a:cxnLst/>
            <a:rect l="l" t="t" r="r" b="b"/>
            <a:pathLst>
              <a:path w="7560945">
                <a:moveTo>
                  <a:pt x="0" y="0"/>
                </a:moveTo>
                <a:lnTo>
                  <a:pt x="7560894" y="0"/>
                </a:lnTo>
              </a:path>
            </a:pathLst>
          </a:custGeom>
          <a:ln w="57150">
            <a:solidFill>
              <a:srgbClr val="497DBA"/>
            </a:solidFill>
          </a:ln>
        </p:spPr>
        <p:txBody>
          <a:bodyPr wrap="square" lIns="0" tIns="0" rIns="0" bIns="0" rtlCol="0"/>
          <a:lstStyle/>
          <a:p>
            <a:pPr algn="ctr"/>
            <a:endParaRPr dirty="0"/>
          </a:p>
        </p:txBody>
      </p:sp>
      <p:pic>
        <p:nvPicPr>
          <p:cNvPr id="3" name="Immagine 2">
            <a:extLst>
              <a:ext uri="{FF2B5EF4-FFF2-40B4-BE49-F238E27FC236}">
                <a16:creationId xmlns:a16="http://schemas.microsoft.com/office/drawing/2014/main" id="{5D9BECED-6B3C-D462-38F3-6BB970DA3C95}"/>
              </a:ext>
            </a:extLst>
          </p:cNvPr>
          <p:cNvPicPr>
            <a:picLocks noChangeAspect="1"/>
          </p:cNvPicPr>
          <p:nvPr/>
        </p:nvPicPr>
        <p:blipFill>
          <a:blip r:embed="rId4"/>
          <a:stretch>
            <a:fillRect/>
          </a:stretch>
        </p:blipFill>
        <p:spPr>
          <a:xfrm>
            <a:off x="866692" y="1172583"/>
            <a:ext cx="6415432" cy="4948286"/>
          </a:xfrm>
          <a:prstGeom prst="rect">
            <a:avLst/>
          </a:prstGeom>
        </p:spPr>
      </p:pic>
      <p:sp>
        <p:nvSpPr>
          <p:cNvPr id="7" name="CasellaDiTesto 6">
            <a:extLst>
              <a:ext uri="{FF2B5EF4-FFF2-40B4-BE49-F238E27FC236}">
                <a16:creationId xmlns:a16="http://schemas.microsoft.com/office/drawing/2014/main" id="{6ED0DF2A-A949-F4F9-3739-AA658B8606D9}"/>
              </a:ext>
            </a:extLst>
          </p:cNvPr>
          <p:cNvSpPr txBox="1"/>
          <p:nvPr/>
        </p:nvSpPr>
        <p:spPr>
          <a:xfrm>
            <a:off x="3169920" y="6345468"/>
            <a:ext cx="6096000" cy="307777"/>
          </a:xfrm>
          <a:prstGeom prst="rect">
            <a:avLst/>
          </a:prstGeom>
          <a:noFill/>
        </p:spPr>
        <p:txBody>
          <a:bodyPr wrap="square">
            <a:spAutoFit/>
          </a:bodyPr>
          <a:lstStyle/>
          <a:p>
            <a:pPr algn="ctr"/>
            <a:r>
              <a:rPr lang="it-IT" sz="1400" dirty="0">
                <a:solidFill>
                  <a:srgbClr val="002E6C"/>
                </a:solidFill>
              </a:rPr>
              <a:t>INSIGHT workshop 18</a:t>
            </a:r>
            <a:r>
              <a:rPr lang="it-IT" sz="1400" baseline="30000" dirty="0">
                <a:solidFill>
                  <a:srgbClr val="002E6C"/>
                </a:solidFill>
              </a:rPr>
              <a:t>th</a:t>
            </a:r>
            <a:r>
              <a:rPr lang="it-IT" sz="1400" dirty="0">
                <a:solidFill>
                  <a:srgbClr val="002E6C"/>
                </a:solidFill>
              </a:rPr>
              <a:t> -20</a:t>
            </a:r>
            <a:r>
              <a:rPr lang="it-IT" sz="1400" baseline="30000" dirty="0">
                <a:solidFill>
                  <a:srgbClr val="002E6C"/>
                </a:solidFill>
              </a:rPr>
              <a:t>th</a:t>
            </a:r>
            <a:r>
              <a:rPr lang="it-IT" sz="1400" dirty="0">
                <a:solidFill>
                  <a:srgbClr val="002E6C"/>
                </a:solidFill>
              </a:rPr>
              <a:t> </a:t>
            </a:r>
            <a:r>
              <a:rPr lang="en-GB" sz="1400" dirty="0">
                <a:solidFill>
                  <a:srgbClr val="002E6C"/>
                </a:solidFill>
              </a:rPr>
              <a:t>October</a:t>
            </a:r>
            <a:r>
              <a:rPr lang="it-IT" sz="1400" dirty="0">
                <a:solidFill>
                  <a:srgbClr val="002E6C"/>
                </a:solidFill>
              </a:rPr>
              <a:t> – Gaia Volpi</a:t>
            </a:r>
          </a:p>
        </p:txBody>
      </p:sp>
      <p:sp>
        <p:nvSpPr>
          <p:cNvPr id="2" name="Ovale 1">
            <a:extLst>
              <a:ext uri="{FF2B5EF4-FFF2-40B4-BE49-F238E27FC236}">
                <a16:creationId xmlns:a16="http://schemas.microsoft.com/office/drawing/2014/main" id="{7FFB9571-3078-EF3B-10C0-FC09DBEC3119}"/>
              </a:ext>
            </a:extLst>
          </p:cNvPr>
          <p:cNvSpPr/>
          <p:nvPr/>
        </p:nvSpPr>
        <p:spPr>
          <a:xfrm>
            <a:off x="4052892" y="1923034"/>
            <a:ext cx="763793" cy="75561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Ovale 7">
            <a:extLst>
              <a:ext uri="{FF2B5EF4-FFF2-40B4-BE49-F238E27FC236}">
                <a16:creationId xmlns:a16="http://schemas.microsoft.com/office/drawing/2014/main" id="{685BA934-ABE5-75C1-32D3-2BBB7D42B444}"/>
              </a:ext>
            </a:extLst>
          </p:cNvPr>
          <p:cNvSpPr/>
          <p:nvPr/>
        </p:nvSpPr>
        <p:spPr>
          <a:xfrm>
            <a:off x="4994833" y="2793439"/>
            <a:ext cx="763793" cy="75561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Ovale 8">
            <a:extLst>
              <a:ext uri="{FF2B5EF4-FFF2-40B4-BE49-F238E27FC236}">
                <a16:creationId xmlns:a16="http://schemas.microsoft.com/office/drawing/2014/main" id="{9D066424-CB3A-A8F2-C646-23A022816B25}"/>
              </a:ext>
            </a:extLst>
          </p:cNvPr>
          <p:cNvSpPr/>
          <p:nvPr/>
        </p:nvSpPr>
        <p:spPr>
          <a:xfrm>
            <a:off x="4942073" y="3894712"/>
            <a:ext cx="763793" cy="75561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Ovale 9">
            <a:extLst>
              <a:ext uri="{FF2B5EF4-FFF2-40B4-BE49-F238E27FC236}">
                <a16:creationId xmlns:a16="http://schemas.microsoft.com/office/drawing/2014/main" id="{C257B617-A6B1-8AD8-1419-3792C052EC9A}"/>
              </a:ext>
            </a:extLst>
          </p:cNvPr>
          <p:cNvSpPr/>
          <p:nvPr/>
        </p:nvSpPr>
        <p:spPr>
          <a:xfrm>
            <a:off x="4225778" y="4607067"/>
            <a:ext cx="763793" cy="75561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Ovale 10">
            <a:extLst>
              <a:ext uri="{FF2B5EF4-FFF2-40B4-BE49-F238E27FC236}">
                <a16:creationId xmlns:a16="http://schemas.microsoft.com/office/drawing/2014/main" id="{A294F2D9-8C66-D553-94F5-20DD21FD3A59}"/>
              </a:ext>
            </a:extLst>
          </p:cNvPr>
          <p:cNvSpPr/>
          <p:nvPr/>
        </p:nvSpPr>
        <p:spPr>
          <a:xfrm>
            <a:off x="2303600" y="3708235"/>
            <a:ext cx="763793" cy="75561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Ovale 11">
            <a:extLst>
              <a:ext uri="{FF2B5EF4-FFF2-40B4-BE49-F238E27FC236}">
                <a16:creationId xmlns:a16="http://schemas.microsoft.com/office/drawing/2014/main" id="{5FCCBDA8-40D3-C58A-A3F6-02465C896AB8}"/>
              </a:ext>
            </a:extLst>
          </p:cNvPr>
          <p:cNvSpPr/>
          <p:nvPr/>
        </p:nvSpPr>
        <p:spPr>
          <a:xfrm>
            <a:off x="2600463" y="2338468"/>
            <a:ext cx="763793" cy="75561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a16="http://schemas.microsoft.com/office/drawing/2014/main" id="{8D8CF227-B68C-0372-29E4-8DB35D3A90DC}"/>
              </a:ext>
            </a:extLst>
          </p:cNvPr>
          <p:cNvSpPr/>
          <p:nvPr/>
        </p:nvSpPr>
        <p:spPr>
          <a:xfrm>
            <a:off x="4327563" y="1324034"/>
            <a:ext cx="1425801" cy="5951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id="{2DAA18EB-3279-D9A5-0ADB-5D22AA89A911}"/>
              </a:ext>
            </a:extLst>
          </p:cNvPr>
          <p:cNvSpPr/>
          <p:nvPr/>
        </p:nvSpPr>
        <p:spPr>
          <a:xfrm>
            <a:off x="5721090" y="2747382"/>
            <a:ext cx="1425801" cy="5951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a:extLst>
              <a:ext uri="{FF2B5EF4-FFF2-40B4-BE49-F238E27FC236}">
                <a16:creationId xmlns:a16="http://schemas.microsoft.com/office/drawing/2014/main" id="{57929EB0-B9E1-CC63-CBC2-4191F53104F8}"/>
              </a:ext>
            </a:extLst>
          </p:cNvPr>
          <p:cNvSpPr/>
          <p:nvPr/>
        </p:nvSpPr>
        <p:spPr>
          <a:xfrm>
            <a:off x="5667169" y="4342110"/>
            <a:ext cx="1425801" cy="5951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a:extLst>
              <a:ext uri="{FF2B5EF4-FFF2-40B4-BE49-F238E27FC236}">
                <a16:creationId xmlns:a16="http://schemas.microsoft.com/office/drawing/2014/main" id="{7BF74D3F-B6E7-3FEF-650B-137A63DF97C4}"/>
              </a:ext>
            </a:extLst>
          </p:cNvPr>
          <p:cNvSpPr/>
          <p:nvPr/>
        </p:nvSpPr>
        <p:spPr>
          <a:xfrm>
            <a:off x="4225778" y="5362686"/>
            <a:ext cx="1585657" cy="6308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16">
            <a:extLst>
              <a:ext uri="{FF2B5EF4-FFF2-40B4-BE49-F238E27FC236}">
                <a16:creationId xmlns:a16="http://schemas.microsoft.com/office/drawing/2014/main" id="{D09BEAB6-6522-3B02-6BCA-2E9A33D71575}"/>
              </a:ext>
            </a:extLst>
          </p:cNvPr>
          <p:cNvSpPr/>
          <p:nvPr/>
        </p:nvSpPr>
        <p:spPr>
          <a:xfrm>
            <a:off x="965442" y="3992325"/>
            <a:ext cx="1585657" cy="6308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17">
            <a:extLst>
              <a:ext uri="{FF2B5EF4-FFF2-40B4-BE49-F238E27FC236}">
                <a16:creationId xmlns:a16="http://schemas.microsoft.com/office/drawing/2014/main" id="{C0969F97-A0D7-47A3-BAF9-04E5C4324433}"/>
              </a:ext>
            </a:extLst>
          </p:cNvPr>
          <p:cNvSpPr/>
          <p:nvPr/>
        </p:nvSpPr>
        <p:spPr>
          <a:xfrm>
            <a:off x="1203418" y="1842675"/>
            <a:ext cx="1585657" cy="6308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CasellaDiTesto 20">
            <a:extLst>
              <a:ext uri="{FF2B5EF4-FFF2-40B4-BE49-F238E27FC236}">
                <a16:creationId xmlns:a16="http://schemas.microsoft.com/office/drawing/2014/main" id="{8FB4ACE7-1C05-5FAE-C501-F02D5D2FEB70}"/>
              </a:ext>
            </a:extLst>
          </p:cNvPr>
          <p:cNvSpPr txBox="1"/>
          <p:nvPr/>
        </p:nvSpPr>
        <p:spPr>
          <a:xfrm>
            <a:off x="7371933" y="1209002"/>
            <a:ext cx="3966882" cy="1477328"/>
          </a:xfrm>
          <a:prstGeom prst="rect">
            <a:avLst/>
          </a:prstGeom>
          <a:noFill/>
        </p:spPr>
        <p:txBody>
          <a:bodyPr wrap="square">
            <a:spAutoFit/>
          </a:bodyPr>
          <a:lstStyle/>
          <a:p>
            <a:r>
              <a:rPr lang="en-US" dirty="0"/>
              <a:t>For an anticancer immune response to effectively kill cancer cells, a series of stepwise events must be initiated and allowed to proceed and expand iteratively.</a:t>
            </a:r>
          </a:p>
        </p:txBody>
      </p:sp>
      <p:sp>
        <p:nvSpPr>
          <p:cNvPr id="23" name="CasellaDiTesto 22">
            <a:extLst>
              <a:ext uri="{FF2B5EF4-FFF2-40B4-BE49-F238E27FC236}">
                <a16:creationId xmlns:a16="http://schemas.microsoft.com/office/drawing/2014/main" id="{9EA04C02-7D92-7546-5987-F91E75D4F971}"/>
              </a:ext>
            </a:extLst>
          </p:cNvPr>
          <p:cNvSpPr txBox="1"/>
          <p:nvPr/>
        </p:nvSpPr>
        <p:spPr>
          <a:xfrm>
            <a:off x="915235" y="6085457"/>
            <a:ext cx="2475231" cy="261610"/>
          </a:xfrm>
          <a:prstGeom prst="rect">
            <a:avLst/>
          </a:prstGeom>
          <a:noFill/>
        </p:spPr>
        <p:txBody>
          <a:bodyPr wrap="square">
            <a:spAutoFit/>
          </a:bodyPr>
          <a:lstStyle/>
          <a:p>
            <a:r>
              <a:rPr lang="en-US" sz="1100" b="0" i="0" dirty="0">
                <a:solidFill>
                  <a:srgbClr val="212121"/>
                </a:solidFill>
                <a:effectLst/>
              </a:rPr>
              <a:t>Chen DS, Mellman I., </a:t>
            </a:r>
            <a:r>
              <a:rPr lang="en-US" sz="1100" b="0" i="1" dirty="0">
                <a:solidFill>
                  <a:srgbClr val="212121"/>
                </a:solidFill>
                <a:effectLst/>
              </a:rPr>
              <a:t>Immunity</a:t>
            </a:r>
            <a:r>
              <a:rPr lang="en-US" sz="1100" b="0" i="0" dirty="0">
                <a:solidFill>
                  <a:srgbClr val="212121"/>
                </a:solidFill>
                <a:effectLst/>
              </a:rPr>
              <a:t>. (2013)</a:t>
            </a:r>
            <a:endParaRPr lang="it-IT" sz="1100" dirty="0"/>
          </a:p>
        </p:txBody>
      </p:sp>
      <p:grpSp>
        <p:nvGrpSpPr>
          <p:cNvPr id="19" name="Gruppo 18">
            <a:extLst>
              <a:ext uri="{FF2B5EF4-FFF2-40B4-BE49-F238E27FC236}">
                <a16:creationId xmlns:a16="http://schemas.microsoft.com/office/drawing/2014/main" id="{563D6DC8-3E6F-1964-38FD-61F9838AB295}"/>
              </a:ext>
            </a:extLst>
          </p:cNvPr>
          <p:cNvGrpSpPr/>
          <p:nvPr/>
        </p:nvGrpSpPr>
        <p:grpSpPr>
          <a:xfrm>
            <a:off x="-11346" y="-72025"/>
            <a:ext cx="902435" cy="6925312"/>
            <a:chOff x="0" y="-189230"/>
            <a:chExt cx="902435" cy="6925312"/>
          </a:xfrm>
        </p:grpSpPr>
        <p:sp>
          <p:nvSpPr>
            <p:cNvPr id="20" name="Rettangolo 19">
              <a:extLst>
                <a:ext uri="{FF2B5EF4-FFF2-40B4-BE49-F238E27FC236}">
                  <a16:creationId xmlns:a16="http://schemas.microsoft.com/office/drawing/2014/main" id="{500277AB-D510-BEE6-6912-24E138F85684}"/>
                </a:ext>
              </a:extLst>
            </p:cNvPr>
            <p:cNvSpPr/>
            <p:nvPr/>
          </p:nvSpPr>
          <p:spPr>
            <a:xfrm>
              <a:off x="0" y="-121920"/>
              <a:ext cx="678398" cy="685800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2" name="Immagine 21">
              <a:extLst>
                <a:ext uri="{FF2B5EF4-FFF2-40B4-BE49-F238E27FC236}">
                  <a16:creationId xmlns:a16="http://schemas.microsoft.com/office/drawing/2014/main" id="{707F4DE4-79CA-6D25-7227-EFDDE3C0E433}"/>
                </a:ext>
              </a:extLst>
            </p:cNvPr>
            <p:cNvPicPr>
              <a:picLocks noChangeAspect="1"/>
            </p:cNvPicPr>
            <p:nvPr/>
          </p:nvPicPr>
          <p:blipFill rotWithShape="1">
            <a:blip r:embed="rId5">
              <a:alphaModFix amt="50000"/>
            </a:blip>
            <a:srcRect l="32409" r="-181" b="962"/>
            <a:stretch/>
          </p:blipFill>
          <p:spPr>
            <a:xfrm rot="16200000">
              <a:off x="-2945190" y="2821146"/>
              <a:ext cx="6858001" cy="837249"/>
            </a:xfrm>
            <a:prstGeom prst="rect">
              <a:avLst/>
            </a:prstGeom>
          </p:spPr>
        </p:pic>
      </p:grpSp>
    </p:spTree>
    <p:custDataLst>
      <p:tags r:id="rId1"/>
    </p:custDataLst>
    <p:extLst>
      <p:ext uri="{BB962C8B-B14F-4D97-AF65-F5344CB8AC3E}">
        <p14:creationId xmlns:p14="http://schemas.microsoft.com/office/powerpoint/2010/main" val="2283800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1"/>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7"/>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18"/>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2"/>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8"/>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1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9"/>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15"/>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10"/>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21"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r>
              <a:rPr lang="it-IT" sz="1400" dirty="0"/>
              <a:t>Pag. </a:t>
            </a:r>
            <a:fld id="{D2B91252-54D1-FE45-A607-C2B73D764620}" type="slidenum">
              <a:rPr lang="it-IT" sz="1400" smtClean="0"/>
              <a:pPr/>
              <a:t>5</a:t>
            </a:fld>
            <a:endParaRPr lang="it-IT" sz="1400" dirty="0"/>
          </a:p>
        </p:txBody>
      </p:sp>
      <p:sp>
        <p:nvSpPr>
          <p:cNvPr id="5" name="Titolo 1"/>
          <p:cNvSpPr txBox="1">
            <a:spLocks/>
          </p:cNvSpPr>
          <p:nvPr/>
        </p:nvSpPr>
        <p:spPr>
          <a:xfrm>
            <a:off x="1140047" y="327866"/>
            <a:ext cx="6873875" cy="511422"/>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600" b="1" cap="all" spc="-55" dirty="0">
                <a:solidFill>
                  <a:srgbClr val="000066"/>
                </a:solidFill>
                <a:latin typeface="Calibri"/>
                <a:cs typeface="Calibri"/>
              </a:rPr>
              <a:t>The </a:t>
            </a:r>
            <a:r>
              <a:rPr lang="it-IT" sz="3600" b="1" cap="all" spc="-55" dirty="0" err="1">
                <a:solidFill>
                  <a:srgbClr val="000066"/>
                </a:solidFill>
                <a:latin typeface="Calibri"/>
                <a:cs typeface="Calibri"/>
              </a:rPr>
              <a:t>cancer</a:t>
            </a:r>
            <a:r>
              <a:rPr lang="it-IT" sz="3600" b="1" cap="all" spc="-55" dirty="0">
                <a:solidFill>
                  <a:srgbClr val="000066"/>
                </a:solidFill>
                <a:latin typeface="Calibri"/>
                <a:cs typeface="Calibri"/>
              </a:rPr>
              <a:t> </a:t>
            </a:r>
            <a:r>
              <a:rPr lang="it-IT" sz="3600" b="1" cap="all" spc="-55" dirty="0" err="1">
                <a:solidFill>
                  <a:srgbClr val="000066"/>
                </a:solidFill>
                <a:latin typeface="Calibri"/>
                <a:cs typeface="Calibri"/>
              </a:rPr>
              <a:t>immunity-cycle</a:t>
            </a:r>
            <a:endParaRPr lang="it-IT" altLang="it-IT" sz="3600" b="1" cap="all" spc="-55" dirty="0">
              <a:solidFill>
                <a:srgbClr val="000066"/>
              </a:solidFill>
              <a:latin typeface="Calibri"/>
              <a:cs typeface="Calibri"/>
            </a:endParaRPr>
          </a:p>
        </p:txBody>
      </p:sp>
      <p:sp>
        <p:nvSpPr>
          <p:cNvPr id="6" name="object 9"/>
          <p:cNvSpPr/>
          <p:nvPr/>
        </p:nvSpPr>
        <p:spPr>
          <a:xfrm>
            <a:off x="1140047" y="889076"/>
            <a:ext cx="8868227" cy="45719"/>
          </a:xfrm>
          <a:custGeom>
            <a:avLst/>
            <a:gdLst/>
            <a:ahLst/>
            <a:cxnLst/>
            <a:rect l="l" t="t" r="r" b="b"/>
            <a:pathLst>
              <a:path w="7560945">
                <a:moveTo>
                  <a:pt x="0" y="0"/>
                </a:moveTo>
                <a:lnTo>
                  <a:pt x="7560894" y="0"/>
                </a:lnTo>
              </a:path>
            </a:pathLst>
          </a:custGeom>
          <a:ln w="57150">
            <a:solidFill>
              <a:srgbClr val="497DBA"/>
            </a:solidFill>
          </a:ln>
        </p:spPr>
        <p:txBody>
          <a:bodyPr wrap="square" lIns="0" tIns="0" rIns="0" bIns="0" rtlCol="0"/>
          <a:lstStyle/>
          <a:p>
            <a:pPr algn="ctr"/>
            <a:endParaRPr dirty="0"/>
          </a:p>
        </p:txBody>
      </p:sp>
      <p:sp>
        <p:nvSpPr>
          <p:cNvPr id="7" name="CasellaDiTesto 6">
            <a:extLst>
              <a:ext uri="{FF2B5EF4-FFF2-40B4-BE49-F238E27FC236}">
                <a16:creationId xmlns:a16="http://schemas.microsoft.com/office/drawing/2014/main" id="{6ED0DF2A-A949-F4F9-3739-AA658B8606D9}"/>
              </a:ext>
            </a:extLst>
          </p:cNvPr>
          <p:cNvSpPr txBox="1"/>
          <p:nvPr/>
        </p:nvSpPr>
        <p:spPr>
          <a:xfrm>
            <a:off x="3169920" y="6345468"/>
            <a:ext cx="6096000" cy="307777"/>
          </a:xfrm>
          <a:prstGeom prst="rect">
            <a:avLst/>
          </a:prstGeom>
          <a:noFill/>
        </p:spPr>
        <p:txBody>
          <a:bodyPr wrap="square">
            <a:spAutoFit/>
          </a:bodyPr>
          <a:lstStyle/>
          <a:p>
            <a:pPr algn="ctr"/>
            <a:r>
              <a:rPr lang="it-IT" sz="1400" dirty="0">
                <a:solidFill>
                  <a:srgbClr val="002E6C"/>
                </a:solidFill>
              </a:rPr>
              <a:t>INSIGHT workshop 18</a:t>
            </a:r>
            <a:r>
              <a:rPr lang="it-IT" sz="1400" baseline="30000" dirty="0">
                <a:solidFill>
                  <a:srgbClr val="002E6C"/>
                </a:solidFill>
              </a:rPr>
              <a:t>th</a:t>
            </a:r>
            <a:r>
              <a:rPr lang="it-IT" sz="1400" dirty="0">
                <a:solidFill>
                  <a:srgbClr val="002E6C"/>
                </a:solidFill>
              </a:rPr>
              <a:t> -20</a:t>
            </a:r>
            <a:r>
              <a:rPr lang="it-IT" sz="1400" baseline="30000" dirty="0">
                <a:solidFill>
                  <a:srgbClr val="002E6C"/>
                </a:solidFill>
              </a:rPr>
              <a:t>th</a:t>
            </a:r>
            <a:r>
              <a:rPr lang="it-IT" sz="1400" dirty="0">
                <a:solidFill>
                  <a:srgbClr val="002E6C"/>
                </a:solidFill>
              </a:rPr>
              <a:t> </a:t>
            </a:r>
            <a:r>
              <a:rPr lang="it-IT" sz="1400" dirty="0" err="1">
                <a:solidFill>
                  <a:srgbClr val="002E6C"/>
                </a:solidFill>
              </a:rPr>
              <a:t>October</a:t>
            </a:r>
            <a:r>
              <a:rPr lang="it-IT" sz="1400" dirty="0">
                <a:solidFill>
                  <a:srgbClr val="002E6C"/>
                </a:solidFill>
              </a:rPr>
              <a:t> – Gaia Volpi</a:t>
            </a:r>
          </a:p>
        </p:txBody>
      </p:sp>
      <p:sp>
        <p:nvSpPr>
          <p:cNvPr id="21" name="CasellaDiTesto 20">
            <a:extLst>
              <a:ext uri="{FF2B5EF4-FFF2-40B4-BE49-F238E27FC236}">
                <a16:creationId xmlns:a16="http://schemas.microsoft.com/office/drawing/2014/main" id="{8FB4ACE7-1C05-5FAE-C501-F02D5D2FEB70}"/>
              </a:ext>
            </a:extLst>
          </p:cNvPr>
          <p:cNvSpPr txBox="1"/>
          <p:nvPr/>
        </p:nvSpPr>
        <p:spPr>
          <a:xfrm>
            <a:off x="7371933" y="1209002"/>
            <a:ext cx="3966882" cy="1477328"/>
          </a:xfrm>
          <a:prstGeom prst="rect">
            <a:avLst/>
          </a:prstGeom>
          <a:noFill/>
        </p:spPr>
        <p:txBody>
          <a:bodyPr wrap="square">
            <a:spAutoFit/>
          </a:bodyPr>
          <a:lstStyle/>
          <a:p>
            <a:r>
              <a:rPr lang="en-US" dirty="0">
                <a:solidFill>
                  <a:schemeClr val="tx1">
                    <a:lumMod val="50000"/>
                    <a:lumOff val="50000"/>
                  </a:schemeClr>
                </a:solidFill>
              </a:rPr>
              <a:t>For an anticancer immune response to effectively kill cancer cells, a series of stepwise events must be initiated and allowed to proceed and expand iteratively.</a:t>
            </a:r>
          </a:p>
        </p:txBody>
      </p:sp>
      <p:sp>
        <p:nvSpPr>
          <p:cNvPr id="23" name="CasellaDiTesto 22">
            <a:extLst>
              <a:ext uri="{FF2B5EF4-FFF2-40B4-BE49-F238E27FC236}">
                <a16:creationId xmlns:a16="http://schemas.microsoft.com/office/drawing/2014/main" id="{9EA04C02-7D92-7546-5987-F91E75D4F971}"/>
              </a:ext>
            </a:extLst>
          </p:cNvPr>
          <p:cNvSpPr txBox="1"/>
          <p:nvPr/>
        </p:nvSpPr>
        <p:spPr>
          <a:xfrm>
            <a:off x="916815" y="6085200"/>
            <a:ext cx="2475231" cy="261610"/>
          </a:xfrm>
          <a:prstGeom prst="rect">
            <a:avLst/>
          </a:prstGeom>
          <a:noFill/>
        </p:spPr>
        <p:txBody>
          <a:bodyPr wrap="square">
            <a:spAutoFit/>
          </a:bodyPr>
          <a:lstStyle/>
          <a:p>
            <a:r>
              <a:rPr lang="en-US" sz="1100" b="0" i="0" dirty="0">
                <a:solidFill>
                  <a:srgbClr val="212121"/>
                </a:solidFill>
                <a:effectLst/>
              </a:rPr>
              <a:t>Chen DS, Mellman I., </a:t>
            </a:r>
            <a:r>
              <a:rPr lang="en-US" sz="1100" b="0" i="1" dirty="0">
                <a:solidFill>
                  <a:srgbClr val="212121"/>
                </a:solidFill>
                <a:effectLst/>
              </a:rPr>
              <a:t>Immunity</a:t>
            </a:r>
            <a:r>
              <a:rPr lang="en-US" sz="1100" b="0" i="0" dirty="0">
                <a:solidFill>
                  <a:srgbClr val="212121"/>
                </a:solidFill>
                <a:effectLst/>
              </a:rPr>
              <a:t>. (2013)</a:t>
            </a:r>
            <a:endParaRPr lang="it-IT" sz="1100" dirty="0"/>
          </a:p>
        </p:txBody>
      </p:sp>
      <p:sp>
        <p:nvSpPr>
          <p:cNvPr id="25" name="CasellaDiTesto 24">
            <a:extLst>
              <a:ext uri="{FF2B5EF4-FFF2-40B4-BE49-F238E27FC236}">
                <a16:creationId xmlns:a16="http://schemas.microsoft.com/office/drawing/2014/main" id="{1BE25D1F-B921-8D40-22F8-58281CF81585}"/>
              </a:ext>
            </a:extLst>
          </p:cNvPr>
          <p:cNvSpPr txBox="1"/>
          <p:nvPr/>
        </p:nvSpPr>
        <p:spPr>
          <a:xfrm>
            <a:off x="7408094" y="2686330"/>
            <a:ext cx="4321158" cy="1200329"/>
          </a:xfrm>
          <a:prstGeom prst="rect">
            <a:avLst/>
          </a:prstGeom>
          <a:noFill/>
        </p:spPr>
        <p:txBody>
          <a:bodyPr wrap="square">
            <a:spAutoFit/>
          </a:bodyPr>
          <a:lstStyle/>
          <a:p>
            <a:r>
              <a:rPr lang="en-US" dirty="0"/>
              <a:t>Each step of the Cancer-Immunity Cycle requires the coordination of numerous factors, both </a:t>
            </a:r>
            <a:r>
              <a:rPr lang="en-US" dirty="0">
                <a:solidFill>
                  <a:srgbClr val="008000"/>
                </a:solidFill>
              </a:rPr>
              <a:t>stimulatory</a:t>
            </a:r>
            <a:r>
              <a:rPr lang="en-US" dirty="0"/>
              <a:t> and </a:t>
            </a:r>
            <a:r>
              <a:rPr lang="en-US" dirty="0">
                <a:solidFill>
                  <a:srgbClr val="FF0000"/>
                </a:solidFill>
              </a:rPr>
              <a:t>inhibitory</a:t>
            </a:r>
            <a:r>
              <a:rPr lang="en-US" dirty="0"/>
              <a:t> in nature. </a:t>
            </a:r>
            <a:endParaRPr lang="it-IT" dirty="0"/>
          </a:p>
        </p:txBody>
      </p:sp>
      <p:pic>
        <p:nvPicPr>
          <p:cNvPr id="19" name="Immagine 18">
            <a:extLst>
              <a:ext uri="{FF2B5EF4-FFF2-40B4-BE49-F238E27FC236}">
                <a16:creationId xmlns:a16="http://schemas.microsoft.com/office/drawing/2014/main" id="{02836C8A-90A4-E511-847C-6E718D37F6AF}"/>
              </a:ext>
            </a:extLst>
          </p:cNvPr>
          <p:cNvPicPr>
            <a:picLocks noChangeAspect="1"/>
          </p:cNvPicPr>
          <p:nvPr/>
        </p:nvPicPr>
        <p:blipFill>
          <a:blip r:embed="rId4"/>
          <a:stretch>
            <a:fillRect/>
          </a:stretch>
        </p:blipFill>
        <p:spPr>
          <a:xfrm>
            <a:off x="868175" y="1165988"/>
            <a:ext cx="6415432" cy="4948286"/>
          </a:xfrm>
          <a:prstGeom prst="rect">
            <a:avLst/>
          </a:prstGeom>
        </p:spPr>
      </p:pic>
      <p:sp>
        <p:nvSpPr>
          <p:cNvPr id="20" name="CasellaDiTesto 19">
            <a:extLst>
              <a:ext uri="{FF2B5EF4-FFF2-40B4-BE49-F238E27FC236}">
                <a16:creationId xmlns:a16="http://schemas.microsoft.com/office/drawing/2014/main" id="{A0F1E4C2-4EC9-0695-818A-3D2033A3E5CA}"/>
              </a:ext>
            </a:extLst>
          </p:cNvPr>
          <p:cNvSpPr txBox="1"/>
          <p:nvPr/>
        </p:nvSpPr>
        <p:spPr>
          <a:xfrm>
            <a:off x="913145" y="4516802"/>
            <a:ext cx="1878676" cy="1015663"/>
          </a:xfrm>
          <a:prstGeom prst="rect">
            <a:avLst/>
          </a:prstGeom>
          <a:noFill/>
        </p:spPr>
        <p:txBody>
          <a:bodyPr wrap="square" rtlCol="0">
            <a:spAutoFit/>
          </a:bodyPr>
          <a:lstStyle/>
          <a:p>
            <a:r>
              <a:rPr lang="it-IT" sz="1200" dirty="0">
                <a:solidFill>
                  <a:srgbClr val="008000"/>
                </a:solidFill>
              </a:rPr>
              <a:t>ATP, HMGB1, CRT, TNF-</a:t>
            </a:r>
            <a:r>
              <a:rPr lang="el-GR" sz="1200" dirty="0">
                <a:solidFill>
                  <a:srgbClr val="008000"/>
                </a:solidFill>
              </a:rPr>
              <a:t>α</a:t>
            </a:r>
            <a:endParaRPr lang="it-IT" sz="1200" dirty="0">
              <a:solidFill>
                <a:srgbClr val="008000"/>
              </a:solidFill>
            </a:endParaRPr>
          </a:p>
          <a:p>
            <a:r>
              <a:rPr lang="it-IT" sz="1200" dirty="0" err="1">
                <a:solidFill>
                  <a:srgbClr val="008000"/>
                </a:solidFill>
              </a:rPr>
              <a:t>Complement</a:t>
            </a:r>
            <a:r>
              <a:rPr lang="it-IT" sz="1200" dirty="0">
                <a:solidFill>
                  <a:srgbClr val="008000"/>
                </a:solidFill>
              </a:rPr>
              <a:t> system</a:t>
            </a:r>
            <a:br>
              <a:rPr lang="it-IT" sz="1200" dirty="0">
                <a:solidFill>
                  <a:srgbClr val="008000"/>
                </a:solidFill>
              </a:rPr>
            </a:br>
            <a:endParaRPr lang="it-IT" sz="1200" dirty="0">
              <a:solidFill>
                <a:srgbClr val="008000"/>
              </a:solidFill>
            </a:endParaRPr>
          </a:p>
          <a:p>
            <a:r>
              <a:rPr lang="it-IT" sz="1200" dirty="0">
                <a:solidFill>
                  <a:srgbClr val="FF0000"/>
                </a:solidFill>
              </a:rPr>
              <a:t>IL-10, IL-4</a:t>
            </a:r>
          </a:p>
          <a:p>
            <a:r>
              <a:rPr lang="it-IT" sz="1200" dirty="0" err="1">
                <a:solidFill>
                  <a:srgbClr val="FF0000"/>
                </a:solidFill>
              </a:rPr>
              <a:t>Complement</a:t>
            </a:r>
            <a:r>
              <a:rPr lang="it-IT" sz="1200" dirty="0">
                <a:solidFill>
                  <a:srgbClr val="FF0000"/>
                </a:solidFill>
              </a:rPr>
              <a:t> system</a:t>
            </a:r>
          </a:p>
        </p:txBody>
      </p:sp>
      <p:sp>
        <p:nvSpPr>
          <p:cNvPr id="22" name="CasellaDiTesto 21">
            <a:extLst>
              <a:ext uri="{FF2B5EF4-FFF2-40B4-BE49-F238E27FC236}">
                <a16:creationId xmlns:a16="http://schemas.microsoft.com/office/drawing/2014/main" id="{029AFCFD-3A88-9DD9-6298-DA709579B75A}"/>
              </a:ext>
            </a:extLst>
          </p:cNvPr>
          <p:cNvSpPr txBox="1"/>
          <p:nvPr/>
        </p:nvSpPr>
        <p:spPr>
          <a:xfrm>
            <a:off x="5486400" y="1301335"/>
            <a:ext cx="1589837" cy="461665"/>
          </a:xfrm>
          <a:prstGeom prst="rect">
            <a:avLst/>
          </a:prstGeom>
          <a:noFill/>
        </p:spPr>
        <p:txBody>
          <a:bodyPr wrap="square" rtlCol="0">
            <a:spAutoFit/>
          </a:bodyPr>
          <a:lstStyle/>
          <a:p>
            <a:pPr algn="r"/>
            <a:r>
              <a:rPr lang="it-IT" sz="1200" dirty="0" err="1">
                <a:solidFill>
                  <a:srgbClr val="008000"/>
                </a:solidFill>
              </a:rPr>
              <a:t>Stimolatory</a:t>
            </a:r>
            <a:r>
              <a:rPr lang="it-IT" sz="1200" dirty="0">
                <a:solidFill>
                  <a:srgbClr val="008000"/>
                </a:solidFill>
              </a:rPr>
              <a:t> </a:t>
            </a:r>
            <a:r>
              <a:rPr lang="it-IT" sz="1200" dirty="0" err="1">
                <a:solidFill>
                  <a:srgbClr val="008000"/>
                </a:solidFill>
              </a:rPr>
              <a:t>factors</a:t>
            </a:r>
            <a:endParaRPr lang="it-IT" sz="1200" dirty="0">
              <a:solidFill>
                <a:srgbClr val="008000"/>
              </a:solidFill>
            </a:endParaRPr>
          </a:p>
          <a:p>
            <a:pPr algn="r"/>
            <a:r>
              <a:rPr lang="it-IT" sz="1200" dirty="0" err="1">
                <a:solidFill>
                  <a:srgbClr val="FF0000"/>
                </a:solidFill>
              </a:rPr>
              <a:t>Inhibitors</a:t>
            </a:r>
            <a:endParaRPr lang="it-IT" sz="1200" dirty="0">
              <a:solidFill>
                <a:srgbClr val="FF0000"/>
              </a:solidFill>
            </a:endParaRPr>
          </a:p>
        </p:txBody>
      </p:sp>
      <p:sp>
        <p:nvSpPr>
          <p:cNvPr id="24" name="CasellaDiTesto 23">
            <a:extLst>
              <a:ext uri="{FF2B5EF4-FFF2-40B4-BE49-F238E27FC236}">
                <a16:creationId xmlns:a16="http://schemas.microsoft.com/office/drawing/2014/main" id="{957562F9-5EC0-A872-0974-A5D2B8BE4E3E}"/>
              </a:ext>
            </a:extLst>
          </p:cNvPr>
          <p:cNvSpPr txBox="1"/>
          <p:nvPr/>
        </p:nvSpPr>
        <p:spPr>
          <a:xfrm>
            <a:off x="5716409" y="4910334"/>
            <a:ext cx="1129817" cy="461665"/>
          </a:xfrm>
          <a:prstGeom prst="rect">
            <a:avLst/>
          </a:prstGeom>
          <a:noFill/>
        </p:spPr>
        <p:txBody>
          <a:bodyPr wrap="square" rtlCol="0">
            <a:spAutoFit/>
          </a:bodyPr>
          <a:lstStyle/>
          <a:p>
            <a:r>
              <a:rPr lang="it-IT" sz="1200" dirty="0">
                <a:solidFill>
                  <a:srgbClr val="008000"/>
                </a:solidFill>
              </a:rPr>
              <a:t>IFN-</a:t>
            </a:r>
            <a:r>
              <a:rPr lang="el-GR" sz="1200" dirty="0">
                <a:solidFill>
                  <a:srgbClr val="008000"/>
                </a:solidFill>
              </a:rPr>
              <a:t>γ</a:t>
            </a:r>
            <a:endParaRPr lang="it-IT" sz="1200" dirty="0">
              <a:solidFill>
                <a:srgbClr val="008000"/>
              </a:solidFill>
            </a:endParaRPr>
          </a:p>
          <a:p>
            <a:r>
              <a:rPr lang="it-IT" sz="1200" dirty="0">
                <a:solidFill>
                  <a:srgbClr val="FF0000"/>
                </a:solidFill>
              </a:rPr>
              <a:t>PD-L1/PD-1</a:t>
            </a:r>
          </a:p>
        </p:txBody>
      </p:sp>
      <p:grpSp>
        <p:nvGrpSpPr>
          <p:cNvPr id="2" name="Gruppo 1">
            <a:extLst>
              <a:ext uri="{FF2B5EF4-FFF2-40B4-BE49-F238E27FC236}">
                <a16:creationId xmlns:a16="http://schemas.microsoft.com/office/drawing/2014/main" id="{4F0700F9-4BF6-24EB-E68E-DECD4A242D6E}"/>
              </a:ext>
            </a:extLst>
          </p:cNvPr>
          <p:cNvGrpSpPr/>
          <p:nvPr/>
        </p:nvGrpSpPr>
        <p:grpSpPr>
          <a:xfrm>
            <a:off x="-11346" y="-72025"/>
            <a:ext cx="902435" cy="6925312"/>
            <a:chOff x="0" y="-189230"/>
            <a:chExt cx="902435" cy="6925312"/>
          </a:xfrm>
        </p:grpSpPr>
        <p:sp>
          <p:nvSpPr>
            <p:cNvPr id="3" name="Rettangolo 2">
              <a:extLst>
                <a:ext uri="{FF2B5EF4-FFF2-40B4-BE49-F238E27FC236}">
                  <a16:creationId xmlns:a16="http://schemas.microsoft.com/office/drawing/2014/main" id="{7284248C-A4C6-3C7B-DA6D-22C9A16320AF}"/>
                </a:ext>
              </a:extLst>
            </p:cNvPr>
            <p:cNvSpPr/>
            <p:nvPr/>
          </p:nvSpPr>
          <p:spPr>
            <a:xfrm>
              <a:off x="0" y="-121920"/>
              <a:ext cx="678398" cy="685800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Immagine 7">
              <a:extLst>
                <a:ext uri="{FF2B5EF4-FFF2-40B4-BE49-F238E27FC236}">
                  <a16:creationId xmlns:a16="http://schemas.microsoft.com/office/drawing/2014/main" id="{4E54D401-80F5-1DE3-76FF-CE2CAB07EE44}"/>
                </a:ext>
              </a:extLst>
            </p:cNvPr>
            <p:cNvPicPr>
              <a:picLocks noChangeAspect="1"/>
            </p:cNvPicPr>
            <p:nvPr/>
          </p:nvPicPr>
          <p:blipFill rotWithShape="1">
            <a:blip r:embed="rId5">
              <a:alphaModFix amt="50000"/>
            </a:blip>
            <a:srcRect l="32409" r="-181" b="962"/>
            <a:stretch/>
          </p:blipFill>
          <p:spPr>
            <a:xfrm rot="16200000">
              <a:off x="-2945190" y="2821146"/>
              <a:ext cx="6858001" cy="837249"/>
            </a:xfrm>
            <a:prstGeom prst="rect">
              <a:avLst/>
            </a:prstGeom>
          </p:spPr>
        </p:pic>
      </p:grpSp>
    </p:spTree>
    <p:custDataLst>
      <p:tags r:id="rId1"/>
    </p:custDataLst>
    <p:extLst>
      <p:ext uri="{BB962C8B-B14F-4D97-AF65-F5344CB8AC3E}">
        <p14:creationId xmlns:p14="http://schemas.microsoft.com/office/powerpoint/2010/main" val="145706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0" grpId="0"/>
      <p:bldP spid="22"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r>
              <a:rPr lang="it-IT" sz="1400" dirty="0"/>
              <a:t>Pag. </a:t>
            </a:r>
            <a:fld id="{D2B91252-54D1-FE45-A607-C2B73D764620}" type="slidenum">
              <a:rPr lang="it-IT" sz="1400" smtClean="0"/>
              <a:pPr/>
              <a:t>6</a:t>
            </a:fld>
            <a:endParaRPr lang="it-IT" sz="1400" dirty="0"/>
          </a:p>
        </p:txBody>
      </p:sp>
      <p:sp>
        <p:nvSpPr>
          <p:cNvPr id="5" name="Titolo 1"/>
          <p:cNvSpPr txBox="1">
            <a:spLocks/>
          </p:cNvSpPr>
          <p:nvPr/>
        </p:nvSpPr>
        <p:spPr>
          <a:xfrm>
            <a:off x="1140047" y="327866"/>
            <a:ext cx="6873875" cy="511422"/>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600" b="1" cap="all" spc="-55" dirty="0">
                <a:solidFill>
                  <a:srgbClr val="000066"/>
                </a:solidFill>
                <a:latin typeface="Calibri"/>
                <a:cs typeface="Calibri"/>
              </a:rPr>
              <a:t>The </a:t>
            </a:r>
            <a:r>
              <a:rPr lang="it-IT" sz="3600" b="1" cap="all" spc="-55" dirty="0" err="1">
                <a:solidFill>
                  <a:srgbClr val="000066"/>
                </a:solidFill>
                <a:latin typeface="Calibri"/>
                <a:cs typeface="Calibri"/>
              </a:rPr>
              <a:t>cancer</a:t>
            </a:r>
            <a:r>
              <a:rPr lang="it-IT" sz="3600" b="1" cap="all" spc="-55" dirty="0">
                <a:solidFill>
                  <a:srgbClr val="000066"/>
                </a:solidFill>
                <a:latin typeface="Calibri"/>
                <a:cs typeface="Calibri"/>
              </a:rPr>
              <a:t> </a:t>
            </a:r>
            <a:r>
              <a:rPr lang="it-IT" sz="3600" b="1" cap="all" spc="-55" dirty="0" err="1">
                <a:solidFill>
                  <a:srgbClr val="000066"/>
                </a:solidFill>
                <a:latin typeface="Calibri"/>
                <a:cs typeface="Calibri"/>
              </a:rPr>
              <a:t>immunity-cycle</a:t>
            </a:r>
            <a:endParaRPr lang="it-IT" altLang="it-IT" sz="3600" b="1" cap="all" spc="-55" dirty="0">
              <a:solidFill>
                <a:srgbClr val="000066"/>
              </a:solidFill>
              <a:latin typeface="Calibri"/>
              <a:cs typeface="Calibri"/>
            </a:endParaRPr>
          </a:p>
        </p:txBody>
      </p:sp>
      <p:sp>
        <p:nvSpPr>
          <p:cNvPr id="6" name="object 9"/>
          <p:cNvSpPr/>
          <p:nvPr/>
        </p:nvSpPr>
        <p:spPr>
          <a:xfrm>
            <a:off x="1140047" y="889076"/>
            <a:ext cx="8868227" cy="45719"/>
          </a:xfrm>
          <a:custGeom>
            <a:avLst/>
            <a:gdLst/>
            <a:ahLst/>
            <a:cxnLst/>
            <a:rect l="l" t="t" r="r" b="b"/>
            <a:pathLst>
              <a:path w="7560945">
                <a:moveTo>
                  <a:pt x="0" y="0"/>
                </a:moveTo>
                <a:lnTo>
                  <a:pt x="7560894" y="0"/>
                </a:lnTo>
              </a:path>
            </a:pathLst>
          </a:custGeom>
          <a:ln w="57150">
            <a:solidFill>
              <a:srgbClr val="497DBA"/>
            </a:solidFill>
          </a:ln>
        </p:spPr>
        <p:txBody>
          <a:bodyPr wrap="square" lIns="0" tIns="0" rIns="0" bIns="0" rtlCol="0"/>
          <a:lstStyle/>
          <a:p>
            <a:pPr algn="ctr"/>
            <a:endParaRPr dirty="0"/>
          </a:p>
        </p:txBody>
      </p:sp>
      <p:sp>
        <p:nvSpPr>
          <p:cNvPr id="7" name="CasellaDiTesto 6">
            <a:extLst>
              <a:ext uri="{FF2B5EF4-FFF2-40B4-BE49-F238E27FC236}">
                <a16:creationId xmlns:a16="http://schemas.microsoft.com/office/drawing/2014/main" id="{6ED0DF2A-A949-F4F9-3739-AA658B8606D9}"/>
              </a:ext>
            </a:extLst>
          </p:cNvPr>
          <p:cNvSpPr txBox="1"/>
          <p:nvPr/>
        </p:nvSpPr>
        <p:spPr>
          <a:xfrm>
            <a:off x="3169920" y="6345468"/>
            <a:ext cx="6096000" cy="307777"/>
          </a:xfrm>
          <a:prstGeom prst="rect">
            <a:avLst/>
          </a:prstGeom>
          <a:noFill/>
        </p:spPr>
        <p:txBody>
          <a:bodyPr wrap="square">
            <a:spAutoFit/>
          </a:bodyPr>
          <a:lstStyle/>
          <a:p>
            <a:pPr algn="ctr"/>
            <a:r>
              <a:rPr lang="it-IT" sz="1400" dirty="0">
                <a:solidFill>
                  <a:srgbClr val="002E6C"/>
                </a:solidFill>
              </a:rPr>
              <a:t>INSIGHT workshop 18</a:t>
            </a:r>
            <a:r>
              <a:rPr lang="it-IT" sz="1400" baseline="30000" dirty="0">
                <a:solidFill>
                  <a:srgbClr val="002E6C"/>
                </a:solidFill>
              </a:rPr>
              <a:t>th</a:t>
            </a:r>
            <a:r>
              <a:rPr lang="it-IT" sz="1400" dirty="0">
                <a:solidFill>
                  <a:srgbClr val="002E6C"/>
                </a:solidFill>
              </a:rPr>
              <a:t> -20</a:t>
            </a:r>
            <a:r>
              <a:rPr lang="it-IT" sz="1400" baseline="30000" dirty="0">
                <a:solidFill>
                  <a:srgbClr val="002E6C"/>
                </a:solidFill>
              </a:rPr>
              <a:t>th</a:t>
            </a:r>
            <a:r>
              <a:rPr lang="it-IT" sz="1400" dirty="0">
                <a:solidFill>
                  <a:srgbClr val="002E6C"/>
                </a:solidFill>
              </a:rPr>
              <a:t> </a:t>
            </a:r>
            <a:r>
              <a:rPr lang="it-IT" sz="1400" dirty="0" err="1">
                <a:solidFill>
                  <a:srgbClr val="002E6C"/>
                </a:solidFill>
              </a:rPr>
              <a:t>October</a:t>
            </a:r>
            <a:r>
              <a:rPr lang="it-IT" sz="1400" dirty="0">
                <a:solidFill>
                  <a:srgbClr val="002E6C"/>
                </a:solidFill>
              </a:rPr>
              <a:t> – Gaia Volpi</a:t>
            </a:r>
          </a:p>
        </p:txBody>
      </p:sp>
      <p:sp>
        <p:nvSpPr>
          <p:cNvPr id="21" name="CasellaDiTesto 20">
            <a:extLst>
              <a:ext uri="{FF2B5EF4-FFF2-40B4-BE49-F238E27FC236}">
                <a16:creationId xmlns:a16="http://schemas.microsoft.com/office/drawing/2014/main" id="{8FB4ACE7-1C05-5FAE-C501-F02D5D2FEB70}"/>
              </a:ext>
            </a:extLst>
          </p:cNvPr>
          <p:cNvSpPr txBox="1"/>
          <p:nvPr/>
        </p:nvSpPr>
        <p:spPr>
          <a:xfrm>
            <a:off x="7371933" y="1209002"/>
            <a:ext cx="3966882" cy="1477328"/>
          </a:xfrm>
          <a:prstGeom prst="rect">
            <a:avLst/>
          </a:prstGeom>
          <a:noFill/>
        </p:spPr>
        <p:txBody>
          <a:bodyPr wrap="square">
            <a:spAutoFit/>
          </a:bodyPr>
          <a:lstStyle/>
          <a:p>
            <a:r>
              <a:rPr lang="en-US" dirty="0">
                <a:solidFill>
                  <a:schemeClr val="tx1">
                    <a:lumMod val="50000"/>
                    <a:lumOff val="50000"/>
                  </a:schemeClr>
                </a:solidFill>
              </a:rPr>
              <a:t>For an anticancer immune response to effectively kill cancer cells, a series of stepwise events must be initiated and allowed to proceed and expand iteratively.</a:t>
            </a:r>
          </a:p>
        </p:txBody>
      </p:sp>
      <p:sp>
        <p:nvSpPr>
          <p:cNvPr id="25" name="CasellaDiTesto 24">
            <a:extLst>
              <a:ext uri="{FF2B5EF4-FFF2-40B4-BE49-F238E27FC236}">
                <a16:creationId xmlns:a16="http://schemas.microsoft.com/office/drawing/2014/main" id="{1BE25D1F-B921-8D40-22F8-58281CF81585}"/>
              </a:ext>
            </a:extLst>
          </p:cNvPr>
          <p:cNvSpPr txBox="1"/>
          <p:nvPr/>
        </p:nvSpPr>
        <p:spPr>
          <a:xfrm>
            <a:off x="7408094" y="2686330"/>
            <a:ext cx="4321158" cy="1200329"/>
          </a:xfrm>
          <a:prstGeom prst="rect">
            <a:avLst/>
          </a:prstGeom>
          <a:noFill/>
        </p:spPr>
        <p:txBody>
          <a:bodyPr wrap="square">
            <a:spAutoFit/>
          </a:bodyPr>
          <a:lstStyle/>
          <a:p>
            <a:r>
              <a:rPr lang="en-US" dirty="0">
                <a:solidFill>
                  <a:schemeClr val="tx1">
                    <a:lumMod val="50000"/>
                    <a:lumOff val="50000"/>
                  </a:schemeClr>
                </a:solidFill>
              </a:rPr>
              <a:t>Each step of the Cancer-Immunity Cycle requires the coordination of numerous factors, both stimulatory and inhibitory in nature. </a:t>
            </a:r>
            <a:endParaRPr lang="it-IT" dirty="0">
              <a:solidFill>
                <a:schemeClr val="tx1">
                  <a:lumMod val="50000"/>
                  <a:lumOff val="50000"/>
                </a:schemeClr>
              </a:solidFill>
            </a:endParaRPr>
          </a:p>
        </p:txBody>
      </p:sp>
      <p:pic>
        <p:nvPicPr>
          <p:cNvPr id="19" name="Immagine 18">
            <a:extLst>
              <a:ext uri="{FF2B5EF4-FFF2-40B4-BE49-F238E27FC236}">
                <a16:creationId xmlns:a16="http://schemas.microsoft.com/office/drawing/2014/main" id="{02836C8A-90A4-E511-847C-6E718D37F6AF}"/>
              </a:ext>
            </a:extLst>
          </p:cNvPr>
          <p:cNvPicPr>
            <a:picLocks noChangeAspect="1"/>
          </p:cNvPicPr>
          <p:nvPr/>
        </p:nvPicPr>
        <p:blipFill>
          <a:blip r:embed="rId4"/>
          <a:stretch>
            <a:fillRect/>
          </a:stretch>
        </p:blipFill>
        <p:spPr>
          <a:xfrm>
            <a:off x="868175" y="1165988"/>
            <a:ext cx="6415432" cy="4948286"/>
          </a:xfrm>
          <a:prstGeom prst="rect">
            <a:avLst/>
          </a:prstGeom>
        </p:spPr>
      </p:pic>
      <p:sp>
        <p:nvSpPr>
          <p:cNvPr id="2" name="CasellaDiTesto 1">
            <a:extLst>
              <a:ext uri="{FF2B5EF4-FFF2-40B4-BE49-F238E27FC236}">
                <a16:creationId xmlns:a16="http://schemas.microsoft.com/office/drawing/2014/main" id="{35A23FCE-D1AA-63F5-DA28-4F2DAA302599}"/>
              </a:ext>
            </a:extLst>
          </p:cNvPr>
          <p:cNvSpPr txBox="1"/>
          <p:nvPr/>
        </p:nvSpPr>
        <p:spPr>
          <a:xfrm>
            <a:off x="7408094" y="4035765"/>
            <a:ext cx="4331871" cy="923330"/>
          </a:xfrm>
          <a:prstGeom prst="rect">
            <a:avLst/>
          </a:prstGeom>
          <a:noFill/>
        </p:spPr>
        <p:txBody>
          <a:bodyPr wrap="square" rtlCol="0">
            <a:spAutoFit/>
          </a:bodyPr>
          <a:lstStyle/>
          <a:p>
            <a:r>
              <a:rPr lang="en-GB" dirty="0"/>
              <a:t>There</a:t>
            </a:r>
            <a:r>
              <a:rPr lang="it-IT" dirty="0"/>
              <a:t> are </a:t>
            </a:r>
            <a:r>
              <a:rPr lang="en-GB" dirty="0"/>
              <a:t>different</a:t>
            </a:r>
            <a:r>
              <a:rPr lang="it-IT" dirty="0"/>
              <a:t> strategies to </a:t>
            </a:r>
            <a:r>
              <a:rPr lang="it-IT" dirty="0" err="1"/>
              <a:t>increase</a:t>
            </a:r>
            <a:r>
              <a:rPr lang="it-IT" dirty="0"/>
              <a:t> the anti-</a:t>
            </a:r>
            <a:r>
              <a:rPr lang="it-IT" dirty="0" err="1"/>
              <a:t>cancer</a:t>
            </a:r>
            <a:r>
              <a:rPr lang="it-IT" dirty="0"/>
              <a:t> immune </a:t>
            </a:r>
            <a:r>
              <a:rPr lang="it-IT" dirty="0" err="1"/>
              <a:t>response</a:t>
            </a:r>
            <a:r>
              <a:rPr lang="it-IT" dirty="0"/>
              <a:t> </a:t>
            </a:r>
            <a:r>
              <a:rPr lang="it-IT" dirty="0" err="1"/>
              <a:t>focused</a:t>
            </a:r>
            <a:r>
              <a:rPr lang="it-IT" dirty="0"/>
              <a:t> on </a:t>
            </a:r>
            <a:r>
              <a:rPr lang="it-IT" dirty="0" err="1"/>
              <a:t>different</a:t>
            </a:r>
            <a:r>
              <a:rPr lang="it-IT" dirty="0"/>
              <a:t> targets of the </a:t>
            </a:r>
            <a:r>
              <a:rPr lang="it-IT" dirty="0" err="1"/>
              <a:t>cycle</a:t>
            </a:r>
            <a:endParaRPr lang="it-IT" dirty="0"/>
          </a:p>
        </p:txBody>
      </p:sp>
      <p:sp>
        <p:nvSpPr>
          <p:cNvPr id="3" name="CasellaDiTesto 2">
            <a:extLst>
              <a:ext uri="{FF2B5EF4-FFF2-40B4-BE49-F238E27FC236}">
                <a16:creationId xmlns:a16="http://schemas.microsoft.com/office/drawing/2014/main" id="{45CC8152-54FA-ECF4-9B65-3AC2D2D611A1}"/>
              </a:ext>
            </a:extLst>
          </p:cNvPr>
          <p:cNvSpPr txBox="1"/>
          <p:nvPr/>
        </p:nvSpPr>
        <p:spPr>
          <a:xfrm>
            <a:off x="5817140" y="5493521"/>
            <a:ext cx="1186775" cy="523220"/>
          </a:xfrm>
          <a:prstGeom prst="rect">
            <a:avLst/>
          </a:prstGeom>
          <a:noFill/>
        </p:spPr>
        <p:txBody>
          <a:bodyPr wrap="square" rtlCol="0">
            <a:spAutoFit/>
          </a:bodyPr>
          <a:lstStyle/>
          <a:p>
            <a:r>
              <a:rPr lang="it-IT" sz="1400" b="1" dirty="0"/>
              <a:t>Anti-PD-L1</a:t>
            </a:r>
            <a:br>
              <a:rPr lang="it-IT" sz="1400" b="1" dirty="0"/>
            </a:br>
            <a:r>
              <a:rPr lang="it-IT" sz="1400" b="1" dirty="0"/>
              <a:t>Anti-PD-1</a:t>
            </a:r>
          </a:p>
        </p:txBody>
      </p:sp>
      <p:sp>
        <p:nvSpPr>
          <p:cNvPr id="8" name="CasellaDiTesto 7">
            <a:extLst>
              <a:ext uri="{FF2B5EF4-FFF2-40B4-BE49-F238E27FC236}">
                <a16:creationId xmlns:a16="http://schemas.microsoft.com/office/drawing/2014/main" id="{795C3DB2-2ADB-5095-C59D-33D7F3802763}"/>
              </a:ext>
            </a:extLst>
          </p:cNvPr>
          <p:cNvSpPr txBox="1"/>
          <p:nvPr/>
        </p:nvSpPr>
        <p:spPr>
          <a:xfrm>
            <a:off x="1140047" y="5127349"/>
            <a:ext cx="1776778" cy="523220"/>
          </a:xfrm>
          <a:prstGeom prst="rect">
            <a:avLst/>
          </a:prstGeom>
          <a:noFill/>
        </p:spPr>
        <p:txBody>
          <a:bodyPr wrap="square" rtlCol="0">
            <a:spAutoFit/>
          </a:bodyPr>
          <a:lstStyle/>
          <a:p>
            <a:r>
              <a:rPr lang="it-IT" sz="1400" b="1" dirty="0" err="1"/>
              <a:t>Chemotherapy</a:t>
            </a:r>
            <a:endParaRPr lang="it-IT" sz="1400" b="1" dirty="0"/>
          </a:p>
          <a:p>
            <a:r>
              <a:rPr lang="it-IT" sz="1400" b="1" dirty="0" err="1"/>
              <a:t>Radiation</a:t>
            </a:r>
            <a:r>
              <a:rPr lang="it-IT" sz="1400" b="1" dirty="0"/>
              <a:t> therapy</a:t>
            </a:r>
          </a:p>
        </p:txBody>
      </p:sp>
      <p:sp>
        <p:nvSpPr>
          <p:cNvPr id="9" name="CasellaDiTesto 8">
            <a:extLst>
              <a:ext uri="{FF2B5EF4-FFF2-40B4-BE49-F238E27FC236}">
                <a16:creationId xmlns:a16="http://schemas.microsoft.com/office/drawing/2014/main" id="{68EBBCC3-B63D-AD18-50E5-84E5DB681926}"/>
              </a:ext>
            </a:extLst>
          </p:cNvPr>
          <p:cNvSpPr txBox="1"/>
          <p:nvPr/>
        </p:nvSpPr>
        <p:spPr>
          <a:xfrm>
            <a:off x="1259197" y="2378553"/>
            <a:ext cx="1776778" cy="307777"/>
          </a:xfrm>
          <a:prstGeom prst="rect">
            <a:avLst/>
          </a:prstGeom>
          <a:noFill/>
        </p:spPr>
        <p:txBody>
          <a:bodyPr wrap="square" rtlCol="0">
            <a:spAutoFit/>
          </a:bodyPr>
          <a:lstStyle/>
          <a:p>
            <a:r>
              <a:rPr lang="it-IT" sz="1400" b="1" dirty="0"/>
              <a:t>Anti-CTLA4</a:t>
            </a:r>
          </a:p>
        </p:txBody>
      </p:sp>
      <p:sp>
        <p:nvSpPr>
          <p:cNvPr id="10" name="CasellaDiTesto 9">
            <a:extLst>
              <a:ext uri="{FF2B5EF4-FFF2-40B4-BE49-F238E27FC236}">
                <a16:creationId xmlns:a16="http://schemas.microsoft.com/office/drawing/2014/main" id="{55D4F7FF-2358-18AB-9810-848E2A69E4B1}"/>
              </a:ext>
            </a:extLst>
          </p:cNvPr>
          <p:cNvSpPr txBox="1"/>
          <p:nvPr/>
        </p:nvSpPr>
        <p:spPr>
          <a:xfrm>
            <a:off x="969586" y="4497430"/>
            <a:ext cx="1776778" cy="307777"/>
          </a:xfrm>
          <a:prstGeom prst="rect">
            <a:avLst/>
          </a:prstGeom>
          <a:noFill/>
        </p:spPr>
        <p:txBody>
          <a:bodyPr wrap="square" rtlCol="0">
            <a:spAutoFit/>
          </a:bodyPr>
          <a:lstStyle/>
          <a:p>
            <a:r>
              <a:rPr lang="it-IT" sz="1400" b="1" dirty="0" err="1"/>
              <a:t>Vaccines</a:t>
            </a:r>
            <a:endParaRPr lang="it-IT" sz="1400" b="1" dirty="0"/>
          </a:p>
        </p:txBody>
      </p:sp>
      <p:sp>
        <p:nvSpPr>
          <p:cNvPr id="11" name="CasellaDiTesto 10">
            <a:extLst>
              <a:ext uri="{FF2B5EF4-FFF2-40B4-BE49-F238E27FC236}">
                <a16:creationId xmlns:a16="http://schemas.microsoft.com/office/drawing/2014/main" id="{E5DE19E0-179C-B2EE-4F62-6D24F7868F1A}"/>
              </a:ext>
            </a:extLst>
          </p:cNvPr>
          <p:cNvSpPr txBox="1"/>
          <p:nvPr/>
        </p:nvSpPr>
        <p:spPr>
          <a:xfrm>
            <a:off x="1136799" y="5133832"/>
            <a:ext cx="1776778" cy="523220"/>
          </a:xfrm>
          <a:prstGeom prst="rect">
            <a:avLst/>
          </a:prstGeom>
          <a:noFill/>
        </p:spPr>
        <p:txBody>
          <a:bodyPr wrap="square" rtlCol="0">
            <a:spAutoFit/>
          </a:bodyPr>
          <a:lstStyle/>
          <a:p>
            <a:r>
              <a:rPr lang="it-IT" sz="1400" b="1" dirty="0" err="1"/>
              <a:t>Chemotherapy</a:t>
            </a:r>
            <a:endParaRPr lang="it-IT" sz="1400" b="1" dirty="0"/>
          </a:p>
          <a:p>
            <a:r>
              <a:rPr lang="it-IT" sz="1400" b="1" dirty="0" err="1">
                <a:solidFill>
                  <a:srgbClr val="FF0000"/>
                </a:solidFill>
              </a:rPr>
              <a:t>Radiation</a:t>
            </a:r>
            <a:r>
              <a:rPr lang="it-IT" sz="1400" b="1" dirty="0">
                <a:solidFill>
                  <a:srgbClr val="FF0000"/>
                </a:solidFill>
              </a:rPr>
              <a:t> therapy</a:t>
            </a:r>
          </a:p>
        </p:txBody>
      </p:sp>
      <p:sp>
        <p:nvSpPr>
          <p:cNvPr id="12" name="Ovale 11">
            <a:extLst>
              <a:ext uri="{FF2B5EF4-FFF2-40B4-BE49-F238E27FC236}">
                <a16:creationId xmlns:a16="http://schemas.microsoft.com/office/drawing/2014/main" id="{3CBD86CB-F4EB-7582-F41B-EF1307059321}"/>
              </a:ext>
            </a:extLst>
          </p:cNvPr>
          <p:cNvSpPr/>
          <p:nvPr/>
        </p:nvSpPr>
        <p:spPr>
          <a:xfrm>
            <a:off x="1023026" y="5333420"/>
            <a:ext cx="1695777" cy="358592"/>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3" name="Gruppo 12">
            <a:extLst>
              <a:ext uri="{FF2B5EF4-FFF2-40B4-BE49-F238E27FC236}">
                <a16:creationId xmlns:a16="http://schemas.microsoft.com/office/drawing/2014/main" id="{CE783C39-FD3D-28B1-07A8-54AFFDD9C715}"/>
              </a:ext>
            </a:extLst>
          </p:cNvPr>
          <p:cNvGrpSpPr/>
          <p:nvPr/>
        </p:nvGrpSpPr>
        <p:grpSpPr>
          <a:xfrm>
            <a:off x="-11346" y="-72025"/>
            <a:ext cx="902435" cy="6925312"/>
            <a:chOff x="0" y="-189230"/>
            <a:chExt cx="902435" cy="6925312"/>
          </a:xfrm>
        </p:grpSpPr>
        <p:sp>
          <p:nvSpPr>
            <p:cNvPr id="14" name="Rettangolo 13">
              <a:extLst>
                <a:ext uri="{FF2B5EF4-FFF2-40B4-BE49-F238E27FC236}">
                  <a16:creationId xmlns:a16="http://schemas.microsoft.com/office/drawing/2014/main" id="{41B99C12-0C78-AE79-CCBA-7921846BA1D5}"/>
                </a:ext>
              </a:extLst>
            </p:cNvPr>
            <p:cNvSpPr/>
            <p:nvPr/>
          </p:nvSpPr>
          <p:spPr>
            <a:xfrm>
              <a:off x="0" y="-121920"/>
              <a:ext cx="678398" cy="685800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5" name="Immagine 14">
              <a:extLst>
                <a:ext uri="{FF2B5EF4-FFF2-40B4-BE49-F238E27FC236}">
                  <a16:creationId xmlns:a16="http://schemas.microsoft.com/office/drawing/2014/main" id="{BB281029-EA26-ED83-40AB-AD6BB34A62E9}"/>
                </a:ext>
              </a:extLst>
            </p:cNvPr>
            <p:cNvPicPr>
              <a:picLocks noChangeAspect="1"/>
            </p:cNvPicPr>
            <p:nvPr/>
          </p:nvPicPr>
          <p:blipFill rotWithShape="1">
            <a:blip r:embed="rId5">
              <a:alphaModFix amt="50000"/>
            </a:blip>
            <a:srcRect l="32409" r="-181" b="962"/>
            <a:stretch/>
          </p:blipFill>
          <p:spPr>
            <a:xfrm rot="16200000">
              <a:off x="-2945190" y="2821146"/>
              <a:ext cx="6858001" cy="837249"/>
            </a:xfrm>
            <a:prstGeom prst="rect">
              <a:avLst/>
            </a:prstGeom>
          </p:spPr>
        </p:pic>
      </p:grpSp>
      <p:sp>
        <p:nvSpPr>
          <p:cNvPr id="16" name="CasellaDiTesto 15">
            <a:extLst>
              <a:ext uri="{FF2B5EF4-FFF2-40B4-BE49-F238E27FC236}">
                <a16:creationId xmlns:a16="http://schemas.microsoft.com/office/drawing/2014/main" id="{38C85C6E-2356-3F82-302B-8EB1EA27BC66}"/>
              </a:ext>
            </a:extLst>
          </p:cNvPr>
          <p:cNvSpPr txBox="1"/>
          <p:nvPr/>
        </p:nvSpPr>
        <p:spPr>
          <a:xfrm>
            <a:off x="921601" y="6083251"/>
            <a:ext cx="2475231" cy="261610"/>
          </a:xfrm>
          <a:prstGeom prst="rect">
            <a:avLst/>
          </a:prstGeom>
          <a:noFill/>
        </p:spPr>
        <p:txBody>
          <a:bodyPr wrap="square">
            <a:spAutoFit/>
          </a:bodyPr>
          <a:lstStyle/>
          <a:p>
            <a:r>
              <a:rPr lang="en-US" sz="1100" b="0" i="0" dirty="0">
                <a:solidFill>
                  <a:srgbClr val="212121"/>
                </a:solidFill>
                <a:effectLst/>
              </a:rPr>
              <a:t>Chen DS, Mellman I., </a:t>
            </a:r>
            <a:r>
              <a:rPr lang="en-US" sz="1100" b="0" i="1" dirty="0">
                <a:solidFill>
                  <a:srgbClr val="212121"/>
                </a:solidFill>
                <a:effectLst/>
              </a:rPr>
              <a:t>Immunity</a:t>
            </a:r>
            <a:r>
              <a:rPr lang="en-US" sz="1100" b="0" i="0" dirty="0">
                <a:solidFill>
                  <a:srgbClr val="212121"/>
                </a:solidFill>
                <a:effectLst/>
              </a:rPr>
              <a:t>. (2013)</a:t>
            </a:r>
            <a:endParaRPr lang="it-IT" sz="1100" dirty="0"/>
          </a:p>
        </p:txBody>
      </p:sp>
    </p:spTree>
    <p:custDataLst>
      <p:tags r:id="rId1"/>
    </p:custDataLst>
    <p:extLst>
      <p:ext uri="{BB962C8B-B14F-4D97-AF65-F5344CB8AC3E}">
        <p14:creationId xmlns:p14="http://schemas.microsoft.com/office/powerpoint/2010/main" val="419341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1" grpId="0"/>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r>
              <a:rPr lang="it-IT" sz="1400" dirty="0"/>
              <a:t>Pag. </a:t>
            </a:r>
            <a:fld id="{D2B91252-54D1-FE45-A607-C2B73D764620}" type="slidenum">
              <a:rPr lang="it-IT" sz="1400" smtClean="0"/>
              <a:pPr/>
              <a:t>7</a:t>
            </a:fld>
            <a:endParaRPr lang="it-IT" sz="1400" dirty="0"/>
          </a:p>
        </p:txBody>
      </p:sp>
      <p:sp>
        <p:nvSpPr>
          <p:cNvPr id="5" name="Titolo 1"/>
          <p:cNvSpPr txBox="1">
            <a:spLocks/>
          </p:cNvSpPr>
          <p:nvPr/>
        </p:nvSpPr>
        <p:spPr>
          <a:xfrm>
            <a:off x="1140047" y="327866"/>
            <a:ext cx="9172996" cy="511422"/>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cap="all" spc="-55">
                <a:solidFill>
                  <a:srgbClr val="000066"/>
                </a:solidFill>
                <a:latin typeface="Calibri"/>
                <a:cs typeface="Calibri"/>
              </a:rPr>
              <a:t>Immuno</a:t>
            </a:r>
            <a:r>
              <a:rPr lang="en-GB" sz="3600" b="1" cap="all" spc="-55" dirty="0">
                <a:solidFill>
                  <a:srgbClr val="000066"/>
                </a:solidFill>
                <a:latin typeface="Calibri"/>
                <a:cs typeface="Calibri"/>
              </a:rPr>
              <a:t> response after radiotherapy</a:t>
            </a:r>
            <a:endParaRPr lang="en-GB" altLang="it-IT" sz="3600" b="1" cap="all" spc="-55" dirty="0">
              <a:solidFill>
                <a:srgbClr val="000066"/>
              </a:solidFill>
              <a:latin typeface="Calibri"/>
              <a:cs typeface="Calibri"/>
            </a:endParaRPr>
          </a:p>
        </p:txBody>
      </p:sp>
      <p:sp>
        <p:nvSpPr>
          <p:cNvPr id="6" name="object 9"/>
          <p:cNvSpPr/>
          <p:nvPr/>
        </p:nvSpPr>
        <p:spPr>
          <a:xfrm>
            <a:off x="1140047" y="889076"/>
            <a:ext cx="8868227" cy="45719"/>
          </a:xfrm>
          <a:custGeom>
            <a:avLst/>
            <a:gdLst/>
            <a:ahLst/>
            <a:cxnLst/>
            <a:rect l="l" t="t" r="r" b="b"/>
            <a:pathLst>
              <a:path w="7560945">
                <a:moveTo>
                  <a:pt x="0" y="0"/>
                </a:moveTo>
                <a:lnTo>
                  <a:pt x="7560894" y="0"/>
                </a:lnTo>
              </a:path>
            </a:pathLst>
          </a:custGeom>
          <a:ln w="57150">
            <a:solidFill>
              <a:srgbClr val="497DBA"/>
            </a:solidFill>
          </a:ln>
        </p:spPr>
        <p:txBody>
          <a:bodyPr wrap="square" lIns="0" tIns="0" rIns="0" bIns="0" rtlCol="0"/>
          <a:lstStyle/>
          <a:p>
            <a:pPr algn="ctr"/>
            <a:endParaRPr dirty="0"/>
          </a:p>
        </p:txBody>
      </p:sp>
      <p:pic>
        <p:nvPicPr>
          <p:cNvPr id="2" name="Immagine 1">
            <a:extLst>
              <a:ext uri="{FF2B5EF4-FFF2-40B4-BE49-F238E27FC236}">
                <a16:creationId xmlns:a16="http://schemas.microsoft.com/office/drawing/2014/main" id="{B7961E76-00DA-E596-0485-A97AB8CE6927}"/>
              </a:ext>
            </a:extLst>
          </p:cNvPr>
          <p:cNvPicPr>
            <a:picLocks noChangeAspect="1"/>
          </p:cNvPicPr>
          <p:nvPr/>
        </p:nvPicPr>
        <p:blipFill>
          <a:blip r:embed="rId3"/>
          <a:stretch>
            <a:fillRect/>
          </a:stretch>
        </p:blipFill>
        <p:spPr>
          <a:xfrm>
            <a:off x="1498989" y="1029116"/>
            <a:ext cx="4528775" cy="5241968"/>
          </a:xfrm>
          <a:prstGeom prst="rect">
            <a:avLst/>
          </a:prstGeom>
        </p:spPr>
      </p:pic>
      <p:sp>
        <p:nvSpPr>
          <p:cNvPr id="7" name="CasellaDiTesto 6">
            <a:extLst>
              <a:ext uri="{FF2B5EF4-FFF2-40B4-BE49-F238E27FC236}">
                <a16:creationId xmlns:a16="http://schemas.microsoft.com/office/drawing/2014/main" id="{0EAD340B-52B6-2682-60AA-7089FE419426}"/>
              </a:ext>
            </a:extLst>
          </p:cNvPr>
          <p:cNvSpPr txBox="1"/>
          <p:nvPr/>
        </p:nvSpPr>
        <p:spPr>
          <a:xfrm>
            <a:off x="3137754" y="6402040"/>
            <a:ext cx="6096000" cy="307777"/>
          </a:xfrm>
          <a:prstGeom prst="rect">
            <a:avLst/>
          </a:prstGeom>
          <a:noFill/>
        </p:spPr>
        <p:txBody>
          <a:bodyPr wrap="square">
            <a:spAutoFit/>
          </a:bodyPr>
          <a:lstStyle/>
          <a:p>
            <a:pPr algn="ctr"/>
            <a:r>
              <a:rPr lang="it-IT" sz="1400" dirty="0">
                <a:solidFill>
                  <a:srgbClr val="002E6C"/>
                </a:solidFill>
              </a:rPr>
              <a:t>INSIGHT workshop 18</a:t>
            </a:r>
            <a:r>
              <a:rPr lang="it-IT" sz="1400" baseline="30000" dirty="0">
                <a:solidFill>
                  <a:srgbClr val="002E6C"/>
                </a:solidFill>
              </a:rPr>
              <a:t>th</a:t>
            </a:r>
            <a:r>
              <a:rPr lang="it-IT" sz="1400" dirty="0">
                <a:solidFill>
                  <a:srgbClr val="002E6C"/>
                </a:solidFill>
              </a:rPr>
              <a:t> -20</a:t>
            </a:r>
            <a:r>
              <a:rPr lang="it-IT" sz="1400" baseline="30000" dirty="0">
                <a:solidFill>
                  <a:srgbClr val="002E6C"/>
                </a:solidFill>
              </a:rPr>
              <a:t>th</a:t>
            </a:r>
            <a:r>
              <a:rPr lang="it-IT" sz="1400" dirty="0">
                <a:solidFill>
                  <a:srgbClr val="002E6C"/>
                </a:solidFill>
              </a:rPr>
              <a:t> </a:t>
            </a:r>
            <a:r>
              <a:rPr lang="it-IT" sz="1400" dirty="0" err="1">
                <a:solidFill>
                  <a:srgbClr val="002E6C"/>
                </a:solidFill>
              </a:rPr>
              <a:t>October</a:t>
            </a:r>
            <a:r>
              <a:rPr lang="it-IT" sz="1400" dirty="0">
                <a:solidFill>
                  <a:srgbClr val="002E6C"/>
                </a:solidFill>
              </a:rPr>
              <a:t> – Gaia Volpi</a:t>
            </a:r>
          </a:p>
        </p:txBody>
      </p:sp>
      <p:sp>
        <p:nvSpPr>
          <p:cNvPr id="8" name="CasellaDiTesto 7">
            <a:extLst>
              <a:ext uri="{FF2B5EF4-FFF2-40B4-BE49-F238E27FC236}">
                <a16:creationId xmlns:a16="http://schemas.microsoft.com/office/drawing/2014/main" id="{C08EC8AE-30DB-4C28-2D94-ADC121A13AC4}"/>
              </a:ext>
            </a:extLst>
          </p:cNvPr>
          <p:cNvSpPr txBox="1"/>
          <p:nvPr/>
        </p:nvSpPr>
        <p:spPr>
          <a:xfrm>
            <a:off x="6308014" y="1161249"/>
            <a:ext cx="5030546" cy="1200329"/>
          </a:xfrm>
          <a:prstGeom prst="rect">
            <a:avLst/>
          </a:prstGeom>
          <a:noFill/>
        </p:spPr>
        <p:txBody>
          <a:bodyPr wrap="square">
            <a:spAutoFit/>
          </a:bodyPr>
          <a:lstStyle/>
          <a:p>
            <a:r>
              <a:rPr lang="en-US" dirty="0"/>
              <a:t>Radiotherapy (RT) activates both</a:t>
            </a:r>
          </a:p>
          <a:p>
            <a:pPr marL="285750" indent="-285750">
              <a:buFont typeface="Arial" panose="020B0604020202020204" pitchFamily="34" charset="0"/>
              <a:buChar char="•"/>
            </a:pPr>
            <a:r>
              <a:rPr lang="en-US" dirty="0"/>
              <a:t>Immunosuppressive</a:t>
            </a:r>
          </a:p>
          <a:p>
            <a:pPr marL="285750" indent="-285750">
              <a:buFont typeface="Arial" panose="020B0604020202020204" pitchFamily="34" charset="0"/>
              <a:buChar char="•"/>
            </a:pPr>
            <a:r>
              <a:rPr lang="en-US" dirty="0"/>
              <a:t>immunostimulatory </a:t>
            </a:r>
          </a:p>
          <a:p>
            <a:r>
              <a:rPr lang="en-US" dirty="0"/>
              <a:t>pathways in the </a:t>
            </a:r>
            <a:r>
              <a:rPr lang="en-US" dirty="0" err="1"/>
              <a:t>tumour</a:t>
            </a:r>
            <a:r>
              <a:rPr lang="en-US" dirty="0"/>
              <a:t> microenvironment (TME)</a:t>
            </a:r>
            <a:endParaRPr lang="it-IT" dirty="0"/>
          </a:p>
        </p:txBody>
      </p:sp>
      <p:grpSp>
        <p:nvGrpSpPr>
          <p:cNvPr id="21" name="Gruppo 20">
            <a:extLst>
              <a:ext uri="{FF2B5EF4-FFF2-40B4-BE49-F238E27FC236}">
                <a16:creationId xmlns:a16="http://schemas.microsoft.com/office/drawing/2014/main" id="{DE40B60C-199A-8598-D9EE-724880407749}"/>
              </a:ext>
            </a:extLst>
          </p:cNvPr>
          <p:cNvGrpSpPr/>
          <p:nvPr/>
        </p:nvGrpSpPr>
        <p:grpSpPr>
          <a:xfrm>
            <a:off x="4234163" y="3015190"/>
            <a:ext cx="486112" cy="401265"/>
            <a:chOff x="3019580" y="2587599"/>
            <a:chExt cx="434184" cy="352248"/>
          </a:xfrm>
        </p:grpSpPr>
        <p:sp>
          <p:nvSpPr>
            <p:cNvPr id="14" name="Ovale 13">
              <a:extLst>
                <a:ext uri="{FF2B5EF4-FFF2-40B4-BE49-F238E27FC236}">
                  <a16:creationId xmlns:a16="http://schemas.microsoft.com/office/drawing/2014/main" id="{5995EF1F-BE50-9C38-78AB-E861822C40E2}"/>
                </a:ext>
              </a:extLst>
            </p:cNvPr>
            <p:cNvSpPr/>
            <p:nvPr/>
          </p:nvSpPr>
          <p:spPr>
            <a:xfrm>
              <a:off x="3252992" y="2894128"/>
              <a:ext cx="45719" cy="45719"/>
            </a:xfrm>
            <a:prstGeom prst="ellipse">
              <a:avLst/>
            </a:prstGeom>
            <a:solidFill>
              <a:schemeClr val="accent4">
                <a:lumMod val="60000"/>
                <a:lumOff val="4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grpSp>
          <p:nvGrpSpPr>
            <p:cNvPr id="20" name="Gruppo 19">
              <a:extLst>
                <a:ext uri="{FF2B5EF4-FFF2-40B4-BE49-F238E27FC236}">
                  <a16:creationId xmlns:a16="http://schemas.microsoft.com/office/drawing/2014/main" id="{00A708B6-D520-7636-6CEA-6339DF6FD563}"/>
                </a:ext>
              </a:extLst>
            </p:cNvPr>
            <p:cNvGrpSpPr/>
            <p:nvPr/>
          </p:nvGrpSpPr>
          <p:grpSpPr>
            <a:xfrm>
              <a:off x="3019580" y="2587599"/>
              <a:ext cx="434184" cy="352248"/>
              <a:chOff x="3212327" y="2278727"/>
              <a:chExt cx="434184" cy="352248"/>
            </a:xfrm>
          </p:grpSpPr>
          <p:sp>
            <p:nvSpPr>
              <p:cNvPr id="15" name="Ovale 14">
                <a:extLst>
                  <a:ext uri="{FF2B5EF4-FFF2-40B4-BE49-F238E27FC236}">
                    <a16:creationId xmlns:a16="http://schemas.microsoft.com/office/drawing/2014/main" id="{8AAC52EC-DAFC-FB92-B8A7-73434355A87D}"/>
                  </a:ext>
                </a:extLst>
              </p:cNvPr>
              <p:cNvSpPr/>
              <p:nvPr/>
            </p:nvSpPr>
            <p:spPr>
              <a:xfrm>
                <a:off x="3399983" y="2528810"/>
                <a:ext cx="45719" cy="45719"/>
              </a:xfrm>
              <a:prstGeom prst="ellipse">
                <a:avLst/>
              </a:prstGeom>
              <a:solidFill>
                <a:schemeClr val="accent4">
                  <a:lumMod val="60000"/>
                  <a:lumOff val="4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6" name="Ovale 15">
                <a:extLst>
                  <a:ext uri="{FF2B5EF4-FFF2-40B4-BE49-F238E27FC236}">
                    <a16:creationId xmlns:a16="http://schemas.microsoft.com/office/drawing/2014/main" id="{C6C9F6AD-1FED-6FC9-5C29-22DA1BF34206}"/>
                  </a:ext>
                </a:extLst>
              </p:cNvPr>
              <p:cNvSpPr/>
              <p:nvPr/>
            </p:nvSpPr>
            <p:spPr>
              <a:xfrm>
                <a:off x="3445739" y="2467843"/>
                <a:ext cx="45719" cy="45719"/>
              </a:xfrm>
              <a:prstGeom prst="ellipse">
                <a:avLst/>
              </a:prstGeom>
              <a:solidFill>
                <a:schemeClr val="accent4">
                  <a:lumMod val="60000"/>
                  <a:lumOff val="4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Ovale 16">
                <a:extLst>
                  <a:ext uri="{FF2B5EF4-FFF2-40B4-BE49-F238E27FC236}">
                    <a16:creationId xmlns:a16="http://schemas.microsoft.com/office/drawing/2014/main" id="{599D3DEF-C1F8-D79C-C4FC-BE0F3A2B53E1}"/>
                  </a:ext>
                </a:extLst>
              </p:cNvPr>
              <p:cNvSpPr/>
              <p:nvPr/>
            </p:nvSpPr>
            <p:spPr>
              <a:xfrm>
                <a:off x="3252992" y="2490702"/>
                <a:ext cx="45719" cy="45719"/>
              </a:xfrm>
              <a:prstGeom prst="ellipse">
                <a:avLst/>
              </a:prstGeom>
              <a:solidFill>
                <a:schemeClr val="accent4">
                  <a:lumMod val="60000"/>
                  <a:lumOff val="4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8" name="Ovale 17">
                <a:extLst>
                  <a:ext uri="{FF2B5EF4-FFF2-40B4-BE49-F238E27FC236}">
                    <a16:creationId xmlns:a16="http://schemas.microsoft.com/office/drawing/2014/main" id="{E9C53E87-3BAB-E665-1F0E-396D212A6751}"/>
                  </a:ext>
                </a:extLst>
              </p:cNvPr>
              <p:cNvSpPr/>
              <p:nvPr/>
            </p:nvSpPr>
            <p:spPr>
              <a:xfrm>
                <a:off x="3324860" y="2585256"/>
                <a:ext cx="45719" cy="45719"/>
              </a:xfrm>
              <a:prstGeom prst="ellipse">
                <a:avLst/>
              </a:prstGeom>
              <a:solidFill>
                <a:schemeClr val="accent4">
                  <a:lumMod val="60000"/>
                  <a:lumOff val="4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CasellaDiTesto 18">
                <a:extLst>
                  <a:ext uri="{FF2B5EF4-FFF2-40B4-BE49-F238E27FC236}">
                    <a16:creationId xmlns:a16="http://schemas.microsoft.com/office/drawing/2014/main" id="{76C22F7F-1CAE-6A5E-4D1B-E696A0C4D9C7}"/>
                  </a:ext>
                </a:extLst>
              </p:cNvPr>
              <p:cNvSpPr txBox="1"/>
              <p:nvPr/>
            </p:nvSpPr>
            <p:spPr>
              <a:xfrm>
                <a:off x="3212327" y="2278727"/>
                <a:ext cx="434184" cy="128545"/>
              </a:xfrm>
              <a:prstGeom prst="rect">
                <a:avLst/>
              </a:prstGeom>
              <a:noFill/>
            </p:spPr>
            <p:txBody>
              <a:bodyPr wrap="square" rtlCol="0">
                <a:spAutoFit/>
              </a:bodyPr>
              <a:lstStyle/>
              <a:p>
                <a:r>
                  <a:rPr lang="it-IT" sz="700" dirty="0">
                    <a:latin typeface="Times New Roman" panose="02020603050405020304" pitchFamily="18" charset="0"/>
                    <a:cs typeface="Times New Roman" panose="02020603050405020304" pitchFamily="18" charset="0"/>
                  </a:rPr>
                  <a:t>C3a, C5a</a:t>
                </a:r>
              </a:p>
            </p:txBody>
          </p:sp>
        </p:grpSp>
      </p:grpSp>
      <p:pic>
        <p:nvPicPr>
          <p:cNvPr id="35" name="Immagine 34">
            <a:extLst>
              <a:ext uri="{FF2B5EF4-FFF2-40B4-BE49-F238E27FC236}">
                <a16:creationId xmlns:a16="http://schemas.microsoft.com/office/drawing/2014/main" id="{D6377DF0-F2EE-FAA9-C319-D58F3F2BC8CB}"/>
              </a:ext>
            </a:extLst>
          </p:cNvPr>
          <p:cNvPicPr>
            <a:picLocks noChangeAspect="1"/>
          </p:cNvPicPr>
          <p:nvPr/>
        </p:nvPicPr>
        <p:blipFill rotWithShape="1">
          <a:blip r:embed="rId4"/>
          <a:srcRect t="14085"/>
          <a:stretch/>
        </p:blipFill>
        <p:spPr>
          <a:xfrm>
            <a:off x="6548347" y="2991886"/>
            <a:ext cx="2992266" cy="2977038"/>
          </a:xfrm>
          <a:prstGeom prst="rect">
            <a:avLst/>
          </a:prstGeom>
        </p:spPr>
      </p:pic>
      <p:grpSp>
        <p:nvGrpSpPr>
          <p:cNvPr id="3" name="Gruppo 2">
            <a:extLst>
              <a:ext uri="{FF2B5EF4-FFF2-40B4-BE49-F238E27FC236}">
                <a16:creationId xmlns:a16="http://schemas.microsoft.com/office/drawing/2014/main" id="{0D8A4CA3-2AFD-5C42-E8A7-2EA66680CBD9}"/>
              </a:ext>
            </a:extLst>
          </p:cNvPr>
          <p:cNvGrpSpPr/>
          <p:nvPr/>
        </p:nvGrpSpPr>
        <p:grpSpPr>
          <a:xfrm>
            <a:off x="-21506" y="-72025"/>
            <a:ext cx="902435" cy="6925312"/>
            <a:chOff x="0" y="-189230"/>
            <a:chExt cx="902435" cy="6925312"/>
          </a:xfrm>
        </p:grpSpPr>
        <p:sp>
          <p:nvSpPr>
            <p:cNvPr id="9" name="Rettangolo 8">
              <a:extLst>
                <a:ext uri="{FF2B5EF4-FFF2-40B4-BE49-F238E27FC236}">
                  <a16:creationId xmlns:a16="http://schemas.microsoft.com/office/drawing/2014/main" id="{0CC1BA20-E435-0A6B-D132-AB2E2E14C5EE}"/>
                </a:ext>
              </a:extLst>
            </p:cNvPr>
            <p:cNvSpPr/>
            <p:nvPr/>
          </p:nvSpPr>
          <p:spPr>
            <a:xfrm>
              <a:off x="0" y="-121920"/>
              <a:ext cx="678398" cy="685800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 name="Immagine 9">
              <a:extLst>
                <a:ext uri="{FF2B5EF4-FFF2-40B4-BE49-F238E27FC236}">
                  <a16:creationId xmlns:a16="http://schemas.microsoft.com/office/drawing/2014/main" id="{6E0ACFEC-1EDD-B2F6-756C-788C82E4E860}"/>
                </a:ext>
              </a:extLst>
            </p:cNvPr>
            <p:cNvPicPr>
              <a:picLocks noChangeAspect="1"/>
            </p:cNvPicPr>
            <p:nvPr/>
          </p:nvPicPr>
          <p:blipFill rotWithShape="1">
            <a:blip r:embed="rId5">
              <a:alphaModFix amt="50000"/>
            </a:blip>
            <a:srcRect l="32409" r="-181" b="962"/>
            <a:stretch/>
          </p:blipFill>
          <p:spPr>
            <a:xfrm rot="16200000">
              <a:off x="-2945190" y="2821146"/>
              <a:ext cx="6858001" cy="837249"/>
            </a:xfrm>
            <a:prstGeom prst="rect">
              <a:avLst/>
            </a:prstGeom>
          </p:spPr>
        </p:pic>
      </p:grpSp>
      <p:pic>
        <p:nvPicPr>
          <p:cNvPr id="31" name="Elemento grafico 30" descr="Smile di Harvey Ball 50% con riempimento a tinta unita">
            <a:extLst>
              <a:ext uri="{FF2B5EF4-FFF2-40B4-BE49-F238E27FC236}">
                <a16:creationId xmlns:a16="http://schemas.microsoft.com/office/drawing/2014/main" id="{4865B230-E9EA-AA32-A861-1374FB346808}"/>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50426" t="-2270"/>
          <a:stretch/>
        </p:blipFill>
        <p:spPr>
          <a:xfrm rot="10800000">
            <a:off x="1051624" y="618150"/>
            <a:ext cx="2801932" cy="5596609"/>
          </a:xfrm>
          <a:prstGeom prst="rect">
            <a:avLst/>
          </a:prstGeom>
        </p:spPr>
      </p:pic>
      <p:sp>
        <p:nvSpPr>
          <p:cNvPr id="32" name="Freccia in giù 31">
            <a:extLst>
              <a:ext uri="{FF2B5EF4-FFF2-40B4-BE49-F238E27FC236}">
                <a16:creationId xmlns:a16="http://schemas.microsoft.com/office/drawing/2014/main" id="{371480AC-BB94-5A77-BD0A-34E9134B5932}"/>
              </a:ext>
            </a:extLst>
          </p:cNvPr>
          <p:cNvSpPr/>
          <p:nvPr/>
        </p:nvSpPr>
        <p:spPr>
          <a:xfrm>
            <a:off x="8321040" y="2500259"/>
            <a:ext cx="335280" cy="475725"/>
          </a:xfrm>
          <a:prstGeom prst="downArrow">
            <a:avLst>
              <a:gd name="adj1" fmla="val 37879"/>
              <a:gd name="adj2" fmla="val 50000"/>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a:extLst>
              <a:ext uri="{FF2B5EF4-FFF2-40B4-BE49-F238E27FC236}">
                <a16:creationId xmlns:a16="http://schemas.microsoft.com/office/drawing/2014/main" id="{3B081FC7-6EFE-A346-F8D2-8A6DC107B08F}"/>
              </a:ext>
            </a:extLst>
          </p:cNvPr>
          <p:cNvSpPr txBox="1"/>
          <p:nvPr/>
        </p:nvSpPr>
        <p:spPr>
          <a:xfrm>
            <a:off x="722077" y="6221376"/>
            <a:ext cx="6104106" cy="261610"/>
          </a:xfrm>
          <a:prstGeom prst="rect">
            <a:avLst/>
          </a:prstGeom>
          <a:noFill/>
        </p:spPr>
        <p:txBody>
          <a:bodyPr wrap="square">
            <a:spAutoFit/>
          </a:bodyPr>
          <a:lstStyle/>
          <a:p>
            <a:r>
              <a:rPr lang="it-IT" sz="1100" b="0" i="0" dirty="0" err="1">
                <a:solidFill>
                  <a:srgbClr val="212121"/>
                </a:solidFill>
                <a:effectLst/>
              </a:rPr>
              <a:t>Modified</a:t>
            </a:r>
            <a:r>
              <a:rPr lang="it-IT" sz="1100" b="0" i="0" dirty="0">
                <a:solidFill>
                  <a:srgbClr val="212121"/>
                </a:solidFill>
                <a:effectLst/>
              </a:rPr>
              <a:t> from De Martino, Mara et al., </a:t>
            </a:r>
            <a:r>
              <a:rPr lang="it-IT" sz="1100" b="0" i="1" dirty="0" err="1">
                <a:solidFill>
                  <a:srgbClr val="212121"/>
                </a:solidFill>
                <a:effectLst/>
              </a:rPr>
              <a:t>Seminars</a:t>
            </a:r>
            <a:r>
              <a:rPr lang="it-IT" sz="1100" b="0" i="1" dirty="0">
                <a:solidFill>
                  <a:srgbClr val="212121"/>
                </a:solidFill>
                <a:effectLst/>
              </a:rPr>
              <a:t> in </a:t>
            </a:r>
            <a:r>
              <a:rPr lang="it-IT" sz="1100" b="0" i="1" dirty="0" err="1">
                <a:solidFill>
                  <a:srgbClr val="212121"/>
                </a:solidFill>
                <a:effectLst/>
              </a:rPr>
              <a:t>immunology</a:t>
            </a:r>
            <a:r>
              <a:rPr lang="it-IT" sz="1100" b="0" i="0" dirty="0">
                <a:solidFill>
                  <a:srgbClr val="212121"/>
                </a:solidFill>
                <a:effectLst/>
              </a:rPr>
              <a:t> vol. 52 (2021)</a:t>
            </a:r>
            <a:endParaRPr lang="it-IT" sz="1100" dirty="0"/>
          </a:p>
        </p:txBody>
      </p:sp>
      <p:sp>
        <p:nvSpPr>
          <p:cNvPr id="11" name="Freccia in giù 10">
            <a:extLst>
              <a:ext uri="{FF2B5EF4-FFF2-40B4-BE49-F238E27FC236}">
                <a16:creationId xmlns:a16="http://schemas.microsoft.com/office/drawing/2014/main" id="{E8A97771-4984-2D34-31FD-C88FCDC0CEC4}"/>
              </a:ext>
            </a:extLst>
          </p:cNvPr>
          <p:cNvSpPr/>
          <p:nvPr/>
        </p:nvSpPr>
        <p:spPr>
          <a:xfrm rot="10800000">
            <a:off x="2887432" y="1295417"/>
            <a:ext cx="137870" cy="368014"/>
          </a:xfrm>
          <a:prstGeom prst="downArrow">
            <a:avLst>
              <a:gd name="adj1" fmla="val 37879"/>
              <a:gd name="adj2" fmla="val 50000"/>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Freccia in giù 12">
            <a:extLst>
              <a:ext uri="{FF2B5EF4-FFF2-40B4-BE49-F238E27FC236}">
                <a16:creationId xmlns:a16="http://schemas.microsoft.com/office/drawing/2014/main" id="{9CE80C72-89CA-108C-2D36-0AC4DD6923D5}"/>
              </a:ext>
            </a:extLst>
          </p:cNvPr>
          <p:cNvSpPr/>
          <p:nvPr/>
        </p:nvSpPr>
        <p:spPr>
          <a:xfrm>
            <a:off x="4722721" y="1262991"/>
            <a:ext cx="137870" cy="368014"/>
          </a:xfrm>
          <a:prstGeom prst="downArrow">
            <a:avLst>
              <a:gd name="adj1" fmla="val 37879"/>
              <a:gd name="adj2" fmla="val 50000"/>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Ovale 22">
            <a:extLst>
              <a:ext uri="{FF2B5EF4-FFF2-40B4-BE49-F238E27FC236}">
                <a16:creationId xmlns:a16="http://schemas.microsoft.com/office/drawing/2014/main" id="{44C0114C-212F-5FF2-C082-8C8EAD12945D}"/>
              </a:ext>
            </a:extLst>
          </p:cNvPr>
          <p:cNvSpPr/>
          <p:nvPr/>
        </p:nvSpPr>
        <p:spPr>
          <a:xfrm>
            <a:off x="3267456" y="3102864"/>
            <a:ext cx="371856" cy="17983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Ovale 23">
            <a:extLst>
              <a:ext uri="{FF2B5EF4-FFF2-40B4-BE49-F238E27FC236}">
                <a16:creationId xmlns:a16="http://schemas.microsoft.com/office/drawing/2014/main" id="{663AF729-1A08-5933-7416-006B4F1342E9}"/>
              </a:ext>
            </a:extLst>
          </p:cNvPr>
          <p:cNvSpPr/>
          <p:nvPr/>
        </p:nvSpPr>
        <p:spPr>
          <a:xfrm>
            <a:off x="2946965" y="3434943"/>
            <a:ext cx="371856" cy="17983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Ovale 24">
            <a:extLst>
              <a:ext uri="{FF2B5EF4-FFF2-40B4-BE49-F238E27FC236}">
                <a16:creationId xmlns:a16="http://schemas.microsoft.com/office/drawing/2014/main" id="{5136979D-CD9D-3E9A-F051-A9792D25281F}"/>
              </a:ext>
            </a:extLst>
          </p:cNvPr>
          <p:cNvSpPr/>
          <p:nvPr/>
        </p:nvSpPr>
        <p:spPr>
          <a:xfrm>
            <a:off x="4234163" y="3021042"/>
            <a:ext cx="371856" cy="51794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CasellaDiTesto 25">
            <a:extLst>
              <a:ext uri="{FF2B5EF4-FFF2-40B4-BE49-F238E27FC236}">
                <a16:creationId xmlns:a16="http://schemas.microsoft.com/office/drawing/2014/main" id="{015C0125-F8BC-C6C8-1ED0-581825B1A208}"/>
              </a:ext>
            </a:extLst>
          </p:cNvPr>
          <p:cNvSpPr txBox="1"/>
          <p:nvPr/>
        </p:nvSpPr>
        <p:spPr>
          <a:xfrm>
            <a:off x="8823287" y="5793067"/>
            <a:ext cx="3113252" cy="261610"/>
          </a:xfrm>
          <a:prstGeom prst="rect">
            <a:avLst/>
          </a:prstGeom>
          <a:noFill/>
        </p:spPr>
        <p:txBody>
          <a:bodyPr wrap="square">
            <a:spAutoFit/>
          </a:bodyPr>
          <a:lstStyle/>
          <a:p>
            <a:r>
              <a:rPr lang="it-IT" sz="1100" b="0" i="0" dirty="0">
                <a:solidFill>
                  <a:srgbClr val="212121"/>
                </a:solidFill>
                <a:effectLst/>
              </a:rPr>
              <a:t>Formenti SC, Demaria S., </a:t>
            </a:r>
            <a:r>
              <a:rPr lang="it-IT" sz="1100" b="0" i="1" dirty="0">
                <a:solidFill>
                  <a:srgbClr val="212121"/>
                </a:solidFill>
                <a:effectLst/>
              </a:rPr>
              <a:t>J </a:t>
            </a:r>
            <a:r>
              <a:rPr lang="it-IT" sz="1100" b="0" i="1" dirty="0" err="1">
                <a:solidFill>
                  <a:srgbClr val="212121"/>
                </a:solidFill>
                <a:effectLst/>
              </a:rPr>
              <a:t>Natl</a:t>
            </a:r>
            <a:r>
              <a:rPr lang="it-IT" sz="1100" b="0" i="1" dirty="0">
                <a:solidFill>
                  <a:srgbClr val="212121"/>
                </a:solidFill>
                <a:effectLst/>
              </a:rPr>
              <a:t> Cancer </a:t>
            </a:r>
            <a:r>
              <a:rPr lang="it-IT" sz="1100" b="0" i="1" dirty="0" err="1">
                <a:solidFill>
                  <a:srgbClr val="212121"/>
                </a:solidFill>
                <a:effectLst/>
              </a:rPr>
              <a:t>Inst</a:t>
            </a:r>
            <a:r>
              <a:rPr lang="it-IT" sz="1100" b="0" i="0" dirty="0">
                <a:solidFill>
                  <a:srgbClr val="212121"/>
                </a:solidFill>
                <a:effectLst/>
              </a:rPr>
              <a:t>. (2013)</a:t>
            </a:r>
            <a:endParaRPr lang="it-IT" sz="1100" dirty="0"/>
          </a:p>
        </p:txBody>
      </p:sp>
    </p:spTree>
    <p:custDataLst>
      <p:tags r:id="rId1"/>
    </p:custDataLst>
    <p:extLst>
      <p:ext uri="{BB962C8B-B14F-4D97-AF65-F5344CB8AC3E}">
        <p14:creationId xmlns:p14="http://schemas.microsoft.com/office/powerpoint/2010/main" val="544300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3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32" grpId="0" animBg="1"/>
      <p:bldP spid="11" grpId="0" animBg="1"/>
      <p:bldP spid="13" grpId="0" animBg="1"/>
      <p:bldP spid="23" grpId="0" animBg="1"/>
      <p:bldP spid="24"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C6AC0DA6-1197-5AD6-83DD-40EA047C98C5}"/>
              </a:ext>
            </a:extLst>
          </p:cNvPr>
          <p:cNvSpPr>
            <a:spLocks noGrp="1"/>
          </p:cNvSpPr>
          <p:nvPr>
            <p:ph type="sldNum" sz="quarter" idx="12"/>
          </p:nvPr>
        </p:nvSpPr>
        <p:spPr/>
        <p:txBody>
          <a:bodyPr/>
          <a:lstStyle/>
          <a:p>
            <a:r>
              <a:rPr lang="it-IT" sz="1400" dirty="0"/>
              <a:t>Pag. </a:t>
            </a:r>
            <a:fld id="{D2B91252-54D1-FE45-A607-C2B73D764620}" type="slidenum">
              <a:rPr lang="it-IT" sz="1400" smtClean="0"/>
              <a:pPr/>
              <a:t>8</a:t>
            </a:fld>
            <a:endParaRPr lang="it-IT" sz="1400" dirty="0"/>
          </a:p>
        </p:txBody>
      </p:sp>
      <p:sp>
        <p:nvSpPr>
          <p:cNvPr id="2" name="CasellaDiTesto 1">
            <a:extLst>
              <a:ext uri="{FF2B5EF4-FFF2-40B4-BE49-F238E27FC236}">
                <a16:creationId xmlns:a16="http://schemas.microsoft.com/office/drawing/2014/main" id="{73843BC5-B9C5-BAD9-BE46-94326C5CFAF3}"/>
              </a:ext>
            </a:extLst>
          </p:cNvPr>
          <p:cNvSpPr txBox="1"/>
          <p:nvPr/>
        </p:nvSpPr>
        <p:spPr>
          <a:xfrm>
            <a:off x="3048000" y="6356349"/>
            <a:ext cx="6096000" cy="307777"/>
          </a:xfrm>
          <a:prstGeom prst="rect">
            <a:avLst/>
          </a:prstGeom>
          <a:noFill/>
        </p:spPr>
        <p:txBody>
          <a:bodyPr wrap="square">
            <a:spAutoFit/>
          </a:bodyPr>
          <a:lstStyle/>
          <a:p>
            <a:pPr algn="ctr"/>
            <a:r>
              <a:rPr lang="it-IT" sz="1400" dirty="0">
                <a:solidFill>
                  <a:srgbClr val="002E6C"/>
                </a:solidFill>
              </a:rPr>
              <a:t>INSIGHT workshop 18</a:t>
            </a:r>
            <a:r>
              <a:rPr lang="it-IT" sz="1400" baseline="30000" dirty="0">
                <a:solidFill>
                  <a:srgbClr val="002E6C"/>
                </a:solidFill>
              </a:rPr>
              <a:t>th</a:t>
            </a:r>
            <a:r>
              <a:rPr lang="it-IT" sz="1400" dirty="0">
                <a:solidFill>
                  <a:srgbClr val="002E6C"/>
                </a:solidFill>
              </a:rPr>
              <a:t> -20</a:t>
            </a:r>
            <a:r>
              <a:rPr lang="it-IT" sz="1400" baseline="30000" dirty="0">
                <a:solidFill>
                  <a:srgbClr val="002E6C"/>
                </a:solidFill>
              </a:rPr>
              <a:t>th</a:t>
            </a:r>
            <a:r>
              <a:rPr lang="it-IT" sz="1400" dirty="0">
                <a:solidFill>
                  <a:srgbClr val="002E6C"/>
                </a:solidFill>
              </a:rPr>
              <a:t> </a:t>
            </a:r>
            <a:r>
              <a:rPr lang="it-IT" sz="1400" dirty="0" err="1">
                <a:solidFill>
                  <a:srgbClr val="002E6C"/>
                </a:solidFill>
              </a:rPr>
              <a:t>October</a:t>
            </a:r>
            <a:r>
              <a:rPr lang="it-IT" sz="1400" dirty="0">
                <a:solidFill>
                  <a:srgbClr val="002E6C"/>
                </a:solidFill>
              </a:rPr>
              <a:t> – Gaia Volpi</a:t>
            </a:r>
          </a:p>
        </p:txBody>
      </p:sp>
      <p:grpSp>
        <p:nvGrpSpPr>
          <p:cNvPr id="3" name="Gruppo 2">
            <a:extLst>
              <a:ext uri="{FF2B5EF4-FFF2-40B4-BE49-F238E27FC236}">
                <a16:creationId xmlns:a16="http://schemas.microsoft.com/office/drawing/2014/main" id="{DDFCD536-0FB7-5B47-F10A-7B7EE68EE7CE}"/>
              </a:ext>
            </a:extLst>
          </p:cNvPr>
          <p:cNvGrpSpPr/>
          <p:nvPr/>
        </p:nvGrpSpPr>
        <p:grpSpPr>
          <a:xfrm>
            <a:off x="-11346" y="-72025"/>
            <a:ext cx="902435" cy="6925312"/>
            <a:chOff x="0" y="-189230"/>
            <a:chExt cx="902435" cy="6925312"/>
          </a:xfrm>
        </p:grpSpPr>
        <p:sp>
          <p:nvSpPr>
            <p:cNvPr id="5" name="Rettangolo 4">
              <a:extLst>
                <a:ext uri="{FF2B5EF4-FFF2-40B4-BE49-F238E27FC236}">
                  <a16:creationId xmlns:a16="http://schemas.microsoft.com/office/drawing/2014/main" id="{15BDEE0C-40E8-59A5-D592-C74D22568B00}"/>
                </a:ext>
              </a:extLst>
            </p:cNvPr>
            <p:cNvSpPr/>
            <p:nvPr/>
          </p:nvSpPr>
          <p:spPr>
            <a:xfrm>
              <a:off x="0" y="-121920"/>
              <a:ext cx="678398" cy="685800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a:extLst>
                <a:ext uri="{FF2B5EF4-FFF2-40B4-BE49-F238E27FC236}">
                  <a16:creationId xmlns:a16="http://schemas.microsoft.com/office/drawing/2014/main" id="{8D7B1096-8728-2315-3BF8-4B1F3CF4C3EE}"/>
                </a:ext>
              </a:extLst>
            </p:cNvPr>
            <p:cNvPicPr>
              <a:picLocks noChangeAspect="1"/>
            </p:cNvPicPr>
            <p:nvPr/>
          </p:nvPicPr>
          <p:blipFill rotWithShape="1">
            <a:blip r:embed="rId3">
              <a:alphaModFix amt="50000"/>
            </a:blip>
            <a:srcRect l="32409" r="-181" b="962"/>
            <a:stretch/>
          </p:blipFill>
          <p:spPr>
            <a:xfrm rot="16200000">
              <a:off x="-2945190" y="2821146"/>
              <a:ext cx="6858001" cy="837249"/>
            </a:xfrm>
            <a:prstGeom prst="rect">
              <a:avLst/>
            </a:prstGeom>
          </p:spPr>
        </p:pic>
      </p:grpSp>
      <p:pic>
        <p:nvPicPr>
          <p:cNvPr id="7" name="Immagine 6">
            <a:extLst>
              <a:ext uri="{FF2B5EF4-FFF2-40B4-BE49-F238E27FC236}">
                <a16:creationId xmlns:a16="http://schemas.microsoft.com/office/drawing/2014/main" id="{A55E73DC-1743-8DA5-6187-1317889905B2}"/>
              </a:ext>
            </a:extLst>
          </p:cNvPr>
          <p:cNvPicPr>
            <a:picLocks noChangeAspect="1"/>
          </p:cNvPicPr>
          <p:nvPr/>
        </p:nvPicPr>
        <p:blipFill>
          <a:blip r:embed="rId4"/>
          <a:stretch>
            <a:fillRect/>
          </a:stretch>
        </p:blipFill>
        <p:spPr>
          <a:xfrm>
            <a:off x="8727333" y="134538"/>
            <a:ext cx="3300918" cy="2546031"/>
          </a:xfrm>
          <a:prstGeom prst="rect">
            <a:avLst/>
          </a:prstGeom>
        </p:spPr>
      </p:pic>
      <p:sp>
        <p:nvSpPr>
          <p:cNvPr id="11" name="Ovale 10">
            <a:extLst>
              <a:ext uri="{FF2B5EF4-FFF2-40B4-BE49-F238E27FC236}">
                <a16:creationId xmlns:a16="http://schemas.microsoft.com/office/drawing/2014/main" id="{F0F2EABA-6CC4-6035-5B81-F68DA3B4F93C}"/>
              </a:ext>
            </a:extLst>
          </p:cNvPr>
          <p:cNvSpPr/>
          <p:nvPr/>
        </p:nvSpPr>
        <p:spPr>
          <a:xfrm>
            <a:off x="8826661" y="1164739"/>
            <a:ext cx="1669484" cy="146683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a:extLst>
              <a:ext uri="{FF2B5EF4-FFF2-40B4-BE49-F238E27FC236}">
                <a16:creationId xmlns:a16="http://schemas.microsoft.com/office/drawing/2014/main" id="{C098A958-523A-C059-D99D-C8C4515DEA98}"/>
              </a:ext>
            </a:extLst>
          </p:cNvPr>
          <p:cNvSpPr txBox="1"/>
          <p:nvPr/>
        </p:nvSpPr>
        <p:spPr>
          <a:xfrm>
            <a:off x="864249" y="317861"/>
            <a:ext cx="7639046" cy="523220"/>
          </a:xfrm>
          <a:prstGeom prst="rect">
            <a:avLst/>
          </a:prstGeom>
          <a:noFill/>
        </p:spPr>
        <p:txBody>
          <a:bodyPr wrap="square" rtlCol="0">
            <a:spAutoFit/>
          </a:bodyPr>
          <a:lstStyle/>
          <a:p>
            <a:r>
              <a:rPr lang="en-GB" sz="2800" b="1" u="sng">
                <a:solidFill>
                  <a:srgbClr val="002E6C"/>
                </a:solidFill>
                <a:latin typeface="+mj-lt"/>
              </a:rPr>
              <a:t>Radiotherapy induces immunogenic cell death (ICD)</a:t>
            </a:r>
          </a:p>
        </p:txBody>
      </p:sp>
      <p:cxnSp>
        <p:nvCxnSpPr>
          <p:cNvPr id="16" name="Connettore diritto 15">
            <a:extLst>
              <a:ext uri="{FF2B5EF4-FFF2-40B4-BE49-F238E27FC236}">
                <a16:creationId xmlns:a16="http://schemas.microsoft.com/office/drawing/2014/main" id="{DC17E79E-3E31-DDCE-2E8B-EB6793D3EFB0}"/>
              </a:ext>
            </a:extLst>
          </p:cNvPr>
          <p:cNvCxnSpPr>
            <a:cxnSpLocks/>
            <a:stCxn id="11" idx="1"/>
          </p:cNvCxnSpPr>
          <p:nvPr/>
        </p:nvCxnSpPr>
        <p:spPr>
          <a:xfrm flipH="1">
            <a:off x="5098912" y="1379551"/>
            <a:ext cx="3972239" cy="149573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Connettore diritto 17">
            <a:extLst>
              <a:ext uri="{FF2B5EF4-FFF2-40B4-BE49-F238E27FC236}">
                <a16:creationId xmlns:a16="http://schemas.microsoft.com/office/drawing/2014/main" id="{8E237C0A-F335-28A7-0FC9-F7E7838DF0C9}"/>
              </a:ext>
            </a:extLst>
          </p:cNvPr>
          <p:cNvCxnSpPr>
            <a:cxnSpLocks/>
          </p:cNvCxnSpPr>
          <p:nvPr/>
        </p:nvCxnSpPr>
        <p:spPr>
          <a:xfrm flipH="1">
            <a:off x="8727333" y="2245489"/>
            <a:ext cx="1650459" cy="299967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CasellaDiTesto 7">
            <a:extLst>
              <a:ext uri="{FF2B5EF4-FFF2-40B4-BE49-F238E27FC236}">
                <a16:creationId xmlns:a16="http://schemas.microsoft.com/office/drawing/2014/main" id="{1B2D3D0A-121C-F003-C53B-7F3424B48491}"/>
              </a:ext>
            </a:extLst>
          </p:cNvPr>
          <p:cNvSpPr txBox="1"/>
          <p:nvPr/>
        </p:nvSpPr>
        <p:spPr>
          <a:xfrm>
            <a:off x="9716769" y="2680569"/>
            <a:ext cx="2475231" cy="261610"/>
          </a:xfrm>
          <a:prstGeom prst="rect">
            <a:avLst/>
          </a:prstGeom>
          <a:noFill/>
        </p:spPr>
        <p:txBody>
          <a:bodyPr wrap="square">
            <a:spAutoFit/>
          </a:bodyPr>
          <a:lstStyle/>
          <a:p>
            <a:r>
              <a:rPr lang="en-US" sz="1100" b="0" i="0" dirty="0">
                <a:solidFill>
                  <a:srgbClr val="212121"/>
                </a:solidFill>
                <a:effectLst/>
              </a:rPr>
              <a:t>Chen DS, Mellman I., </a:t>
            </a:r>
            <a:r>
              <a:rPr lang="en-US" sz="1100" b="0" i="1" dirty="0">
                <a:solidFill>
                  <a:srgbClr val="212121"/>
                </a:solidFill>
                <a:effectLst/>
              </a:rPr>
              <a:t>Immunity</a:t>
            </a:r>
            <a:r>
              <a:rPr lang="en-US" sz="1100" b="0" i="0" dirty="0">
                <a:solidFill>
                  <a:srgbClr val="212121"/>
                </a:solidFill>
                <a:effectLst/>
              </a:rPr>
              <a:t>. (2013)</a:t>
            </a:r>
            <a:endParaRPr lang="it-IT" sz="1100" dirty="0"/>
          </a:p>
        </p:txBody>
      </p:sp>
      <p:sp>
        <p:nvSpPr>
          <p:cNvPr id="9" name="CasellaDiTesto 8">
            <a:extLst>
              <a:ext uri="{FF2B5EF4-FFF2-40B4-BE49-F238E27FC236}">
                <a16:creationId xmlns:a16="http://schemas.microsoft.com/office/drawing/2014/main" id="{C06FAFEB-0E0D-10B5-6FB0-7726F6252163}"/>
              </a:ext>
            </a:extLst>
          </p:cNvPr>
          <p:cNvSpPr txBox="1"/>
          <p:nvPr/>
        </p:nvSpPr>
        <p:spPr>
          <a:xfrm>
            <a:off x="1385888" y="6114240"/>
            <a:ext cx="2475231" cy="261610"/>
          </a:xfrm>
          <a:prstGeom prst="rect">
            <a:avLst/>
          </a:prstGeom>
          <a:noFill/>
        </p:spPr>
        <p:txBody>
          <a:bodyPr wrap="square">
            <a:spAutoFit/>
          </a:bodyPr>
          <a:lstStyle/>
          <a:p>
            <a:r>
              <a:rPr lang="en-US" sz="1100" dirty="0">
                <a:solidFill>
                  <a:srgbClr val="212121"/>
                </a:solidFill>
              </a:rPr>
              <a:t>Created with </a:t>
            </a:r>
            <a:r>
              <a:rPr lang="en-US" sz="1100" dirty="0" err="1">
                <a:solidFill>
                  <a:srgbClr val="212121"/>
                </a:solidFill>
              </a:rPr>
              <a:t>Biorender</a:t>
            </a:r>
            <a:endParaRPr lang="it-IT" sz="1100" dirty="0"/>
          </a:p>
        </p:txBody>
      </p:sp>
      <p:sp>
        <p:nvSpPr>
          <p:cNvPr id="15" name="CasellaDiTesto 14">
            <a:extLst>
              <a:ext uri="{FF2B5EF4-FFF2-40B4-BE49-F238E27FC236}">
                <a16:creationId xmlns:a16="http://schemas.microsoft.com/office/drawing/2014/main" id="{F36FF1B4-2619-9885-73E2-2ADA6B8DD88D}"/>
              </a:ext>
            </a:extLst>
          </p:cNvPr>
          <p:cNvSpPr txBox="1"/>
          <p:nvPr/>
        </p:nvSpPr>
        <p:spPr>
          <a:xfrm>
            <a:off x="1115128" y="1036138"/>
            <a:ext cx="6101080" cy="923330"/>
          </a:xfrm>
          <a:prstGeom prst="rect">
            <a:avLst/>
          </a:prstGeom>
          <a:noFill/>
        </p:spPr>
        <p:txBody>
          <a:bodyPr wrap="square">
            <a:spAutoFit/>
          </a:bodyPr>
          <a:lstStyle/>
          <a:p>
            <a:pPr marL="285750" indent="-285750">
              <a:buFont typeface="Wingdings" panose="05000000000000000000" pitchFamily="2" charset="2"/>
              <a:buChar char="à"/>
            </a:pPr>
            <a:r>
              <a:rPr lang="en-US" dirty="0"/>
              <a:t>radiation-induced cell death generates  key molecular signals, shown to promote uptake and presentation of </a:t>
            </a:r>
            <a:r>
              <a:rPr lang="en-US" dirty="0" err="1"/>
              <a:t>tumour</a:t>
            </a:r>
            <a:r>
              <a:rPr lang="en-US" dirty="0"/>
              <a:t>-derived antigens by DCs (dendritic cells)</a:t>
            </a:r>
            <a:endParaRPr lang="it-IT" dirty="0"/>
          </a:p>
        </p:txBody>
      </p:sp>
      <p:pic>
        <p:nvPicPr>
          <p:cNvPr id="13" name="Immagine 12">
            <a:extLst>
              <a:ext uri="{FF2B5EF4-FFF2-40B4-BE49-F238E27FC236}">
                <a16:creationId xmlns:a16="http://schemas.microsoft.com/office/drawing/2014/main" id="{105DF49F-973D-7DC8-A543-948BD8932BB3}"/>
              </a:ext>
            </a:extLst>
          </p:cNvPr>
          <p:cNvPicPr>
            <a:picLocks noChangeAspect="1"/>
          </p:cNvPicPr>
          <p:nvPr/>
        </p:nvPicPr>
        <p:blipFill>
          <a:blip r:embed="rId5"/>
          <a:stretch>
            <a:fillRect/>
          </a:stretch>
        </p:blipFill>
        <p:spPr>
          <a:xfrm>
            <a:off x="1450757" y="2710327"/>
            <a:ext cx="7296310" cy="3400774"/>
          </a:xfrm>
          <a:prstGeom prst="rect">
            <a:avLst/>
          </a:prstGeom>
          <a:ln>
            <a:solidFill>
              <a:srgbClr val="FF0000"/>
            </a:solidFill>
          </a:ln>
        </p:spPr>
      </p:pic>
    </p:spTree>
    <p:extLst>
      <p:ext uri="{BB962C8B-B14F-4D97-AF65-F5344CB8AC3E}">
        <p14:creationId xmlns:p14="http://schemas.microsoft.com/office/powerpoint/2010/main" val="293918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DABEFB79-9491-6526-09D1-B3EF6B313E5B}"/>
              </a:ext>
            </a:extLst>
          </p:cNvPr>
          <p:cNvSpPr>
            <a:spLocks noGrp="1"/>
          </p:cNvSpPr>
          <p:nvPr>
            <p:ph type="sldNum" sz="quarter" idx="12"/>
          </p:nvPr>
        </p:nvSpPr>
        <p:spPr/>
        <p:txBody>
          <a:bodyPr/>
          <a:lstStyle/>
          <a:p>
            <a:r>
              <a:rPr lang="it-IT" sz="1400" dirty="0"/>
              <a:t>Pag. </a:t>
            </a:r>
            <a:fld id="{D2B91252-54D1-FE45-A607-C2B73D764620}" type="slidenum">
              <a:rPr lang="it-IT" sz="1400" smtClean="0"/>
              <a:pPr/>
              <a:t>9</a:t>
            </a:fld>
            <a:endParaRPr lang="it-IT" sz="1400" dirty="0"/>
          </a:p>
        </p:txBody>
      </p:sp>
      <p:sp>
        <p:nvSpPr>
          <p:cNvPr id="5" name="Segnaposto piè di pagina 4">
            <a:extLst>
              <a:ext uri="{FF2B5EF4-FFF2-40B4-BE49-F238E27FC236}">
                <a16:creationId xmlns:a16="http://schemas.microsoft.com/office/drawing/2014/main" id="{A21A6D77-6C56-B1C2-1D64-58B365431906}"/>
              </a:ext>
            </a:extLst>
          </p:cNvPr>
          <p:cNvSpPr txBox="1">
            <a:spLocks noGrp="1"/>
          </p:cNvSpPr>
          <p:nvPr>
            <p:ph type="ftr" sz="quarter" idx="11"/>
          </p:nvPr>
        </p:nvSpPr>
        <p:spPr>
          <a:xfrm>
            <a:off x="4038600" y="6356350"/>
            <a:ext cx="4114800" cy="307777"/>
          </a:xfrm>
          <a:prstGeom prst="rect">
            <a:avLst/>
          </a:prstGeom>
          <a:noFill/>
        </p:spPr>
        <p:txBody>
          <a:bodyPr wrap="square">
            <a:spAutoFit/>
          </a:bodyPr>
          <a:lstStyle/>
          <a:p>
            <a:pPr algn="ctr"/>
            <a:r>
              <a:rPr lang="it-IT" sz="1400" dirty="0">
                <a:solidFill>
                  <a:srgbClr val="002E6C"/>
                </a:solidFill>
              </a:rPr>
              <a:t>INSIGHT workshop 18</a:t>
            </a:r>
            <a:r>
              <a:rPr lang="it-IT" sz="1400" baseline="30000" dirty="0">
                <a:solidFill>
                  <a:srgbClr val="002E6C"/>
                </a:solidFill>
              </a:rPr>
              <a:t>th</a:t>
            </a:r>
            <a:r>
              <a:rPr lang="it-IT" sz="1400" dirty="0">
                <a:solidFill>
                  <a:srgbClr val="002E6C"/>
                </a:solidFill>
              </a:rPr>
              <a:t> -20</a:t>
            </a:r>
            <a:r>
              <a:rPr lang="it-IT" sz="1400" baseline="30000" dirty="0">
                <a:solidFill>
                  <a:srgbClr val="002E6C"/>
                </a:solidFill>
              </a:rPr>
              <a:t>th</a:t>
            </a:r>
            <a:r>
              <a:rPr lang="it-IT" sz="1400" dirty="0">
                <a:solidFill>
                  <a:srgbClr val="002E6C"/>
                </a:solidFill>
              </a:rPr>
              <a:t> </a:t>
            </a:r>
            <a:r>
              <a:rPr lang="it-IT" sz="1400" dirty="0" err="1">
                <a:solidFill>
                  <a:srgbClr val="002E6C"/>
                </a:solidFill>
              </a:rPr>
              <a:t>October</a:t>
            </a:r>
            <a:r>
              <a:rPr lang="it-IT" sz="1400" dirty="0">
                <a:solidFill>
                  <a:srgbClr val="002E6C"/>
                </a:solidFill>
              </a:rPr>
              <a:t> – Gaia Volpi</a:t>
            </a:r>
          </a:p>
        </p:txBody>
      </p:sp>
      <p:sp>
        <p:nvSpPr>
          <p:cNvPr id="6" name="CasellaDiTesto 5">
            <a:extLst>
              <a:ext uri="{FF2B5EF4-FFF2-40B4-BE49-F238E27FC236}">
                <a16:creationId xmlns:a16="http://schemas.microsoft.com/office/drawing/2014/main" id="{BC554F3A-2B84-93B3-6B10-056E3CEBB41C}"/>
              </a:ext>
            </a:extLst>
          </p:cNvPr>
          <p:cNvSpPr txBox="1"/>
          <p:nvPr/>
        </p:nvSpPr>
        <p:spPr>
          <a:xfrm>
            <a:off x="864249" y="317861"/>
            <a:ext cx="4277360" cy="523220"/>
          </a:xfrm>
          <a:prstGeom prst="rect">
            <a:avLst/>
          </a:prstGeom>
          <a:noFill/>
        </p:spPr>
        <p:txBody>
          <a:bodyPr wrap="square" rtlCol="0">
            <a:spAutoFit/>
          </a:bodyPr>
          <a:lstStyle/>
          <a:p>
            <a:r>
              <a:rPr lang="it-IT" sz="2800" b="1" u="sng" dirty="0" err="1">
                <a:solidFill>
                  <a:srgbClr val="002E6C"/>
                </a:solidFill>
                <a:latin typeface="+mj-lt"/>
              </a:rPr>
              <a:t>Calreticulin</a:t>
            </a:r>
            <a:r>
              <a:rPr lang="it-IT" sz="2800" b="1" u="sng" dirty="0">
                <a:solidFill>
                  <a:srgbClr val="002E6C"/>
                </a:solidFill>
                <a:latin typeface="+mj-lt"/>
              </a:rPr>
              <a:t> </a:t>
            </a:r>
            <a:r>
              <a:rPr lang="it-IT" sz="2800" b="1" u="sng" dirty="0" err="1">
                <a:solidFill>
                  <a:srgbClr val="002E6C"/>
                </a:solidFill>
                <a:latin typeface="+mj-lt"/>
              </a:rPr>
              <a:t>exposure</a:t>
            </a:r>
            <a:endParaRPr lang="it-IT" sz="2800" b="1" u="sng" dirty="0">
              <a:solidFill>
                <a:srgbClr val="002E6C"/>
              </a:solidFill>
              <a:latin typeface="+mj-lt"/>
            </a:endParaRPr>
          </a:p>
        </p:txBody>
      </p:sp>
      <p:grpSp>
        <p:nvGrpSpPr>
          <p:cNvPr id="10" name="Gruppo 9">
            <a:extLst>
              <a:ext uri="{FF2B5EF4-FFF2-40B4-BE49-F238E27FC236}">
                <a16:creationId xmlns:a16="http://schemas.microsoft.com/office/drawing/2014/main" id="{E93EE444-2A20-5AA1-347E-06D735CBB67F}"/>
              </a:ext>
            </a:extLst>
          </p:cNvPr>
          <p:cNvGrpSpPr/>
          <p:nvPr/>
        </p:nvGrpSpPr>
        <p:grpSpPr>
          <a:xfrm>
            <a:off x="-21506" y="-72025"/>
            <a:ext cx="902435" cy="6925312"/>
            <a:chOff x="0" y="-189230"/>
            <a:chExt cx="902435" cy="6925312"/>
          </a:xfrm>
        </p:grpSpPr>
        <p:sp>
          <p:nvSpPr>
            <p:cNvPr id="11" name="Rettangolo 10">
              <a:extLst>
                <a:ext uri="{FF2B5EF4-FFF2-40B4-BE49-F238E27FC236}">
                  <a16:creationId xmlns:a16="http://schemas.microsoft.com/office/drawing/2014/main" id="{35A6C885-A037-3817-1211-BE4141C2D988}"/>
                </a:ext>
              </a:extLst>
            </p:cNvPr>
            <p:cNvSpPr/>
            <p:nvPr/>
          </p:nvSpPr>
          <p:spPr>
            <a:xfrm>
              <a:off x="0" y="-121920"/>
              <a:ext cx="678398" cy="685800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Immagine 11">
              <a:extLst>
                <a:ext uri="{FF2B5EF4-FFF2-40B4-BE49-F238E27FC236}">
                  <a16:creationId xmlns:a16="http://schemas.microsoft.com/office/drawing/2014/main" id="{313B072A-0A79-5F0E-FA72-E59957B33C94}"/>
                </a:ext>
              </a:extLst>
            </p:cNvPr>
            <p:cNvPicPr>
              <a:picLocks noChangeAspect="1"/>
            </p:cNvPicPr>
            <p:nvPr/>
          </p:nvPicPr>
          <p:blipFill rotWithShape="1">
            <a:blip r:embed="rId3">
              <a:alphaModFix amt="50000"/>
            </a:blip>
            <a:srcRect l="32409" r="-181" b="962"/>
            <a:stretch/>
          </p:blipFill>
          <p:spPr>
            <a:xfrm rot="16200000">
              <a:off x="-2945190" y="2821146"/>
              <a:ext cx="6858001" cy="837249"/>
            </a:xfrm>
            <a:prstGeom prst="rect">
              <a:avLst/>
            </a:prstGeom>
          </p:spPr>
        </p:pic>
      </p:grpSp>
      <p:sp>
        <p:nvSpPr>
          <p:cNvPr id="7" name="CasellaDiTesto 6">
            <a:extLst>
              <a:ext uri="{FF2B5EF4-FFF2-40B4-BE49-F238E27FC236}">
                <a16:creationId xmlns:a16="http://schemas.microsoft.com/office/drawing/2014/main" id="{F1B1E0DC-8F68-C4EF-4403-0BE9F3AD7731}"/>
              </a:ext>
            </a:extLst>
          </p:cNvPr>
          <p:cNvSpPr txBox="1"/>
          <p:nvPr/>
        </p:nvSpPr>
        <p:spPr>
          <a:xfrm>
            <a:off x="946114" y="971429"/>
            <a:ext cx="4277361" cy="1015663"/>
          </a:xfrm>
          <a:prstGeom prst="rect">
            <a:avLst/>
          </a:prstGeom>
          <a:noFill/>
        </p:spPr>
        <p:txBody>
          <a:bodyPr wrap="square" rtlCol="0">
            <a:spAutoFit/>
          </a:bodyPr>
          <a:lstStyle/>
          <a:p>
            <a:r>
              <a:rPr lang="en-GB" sz="2000"/>
              <a:t>Dose-dependent increase in exposure </a:t>
            </a:r>
            <a:br>
              <a:rPr lang="en-GB" sz="2000"/>
            </a:br>
            <a:r>
              <a:rPr lang="en-GB" sz="2000"/>
              <a:t>of calreticulin, more significant up to </a:t>
            </a:r>
            <a:br>
              <a:rPr lang="en-GB" sz="2000"/>
            </a:br>
            <a:r>
              <a:rPr lang="en-GB" sz="2000"/>
              <a:t>8Gy photon irradiation</a:t>
            </a:r>
          </a:p>
        </p:txBody>
      </p:sp>
      <p:pic>
        <p:nvPicPr>
          <p:cNvPr id="3" name="Immagine 2" descr="Immagine che contiene testo, schermata, diagramma, Carattere&#10;&#10;Descrizione generata automaticamente">
            <a:extLst>
              <a:ext uri="{FF2B5EF4-FFF2-40B4-BE49-F238E27FC236}">
                <a16:creationId xmlns:a16="http://schemas.microsoft.com/office/drawing/2014/main" id="{7544625B-3327-DBF1-1EF7-DCC1D3D0D91E}"/>
              </a:ext>
            </a:extLst>
          </p:cNvPr>
          <p:cNvPicPr>
            <a:picLocks noChangeAspect="1"/>
          </p:cNvPicPr>
          <p:nvPr/>
        </p:nvPicPr>
        <p:blipFill>
          <a:blip r:embed="rId4"/>
          <a:stretch>
            <a:fillRect/>
          </a:stretch>
        </p:blipFill>
        <p:spPr>
          <a:xfrm>
            <a:off x="1180620" y="2355665"/>
            <a:ext cx="3932259" cy="3563610"/>
          </a:xfrm>
          <a:prstGeom prst="rect">
            <a:avLst/>
          </a:prstGeom>
        </p:spPr>
      </p:pic>
      <p:pic>
        <p:nvPicPr>
          <p:cNvPr id="13" name="Immagine 12" descr="Immagine che contiene testo, diagramma, schermata, Carattere&#10;&#10;Descrizione generata automaticamente">
            <a:extLst>
              <a:ext uri="{FF2B5EF4-FFF2-40B4-BE49-F238E27FC236}">
                <a16:creationId xmlns:a16="http://schemas.microsoft.com/office/drawing/2014/main" id="{07DFA7F6-32DB-C684-6A5E-B565450FC6DF}"/>
              </a:ext>
            </a:extLst>
          </p:cNvPr>
          <p:cNvPicPr>
            <a:picLocks noChangeAspect="1"/>
          </p:cNvPicPr>
          <p:nvPr/>
        </p:nvPicPr>
        <p:blipFill>
          <a:blip r:embed="rId5"/>
          <a:stretch>
            <a:fillRect/>
          </a:stretch>
        </p:blipFill>
        <p:spPr>
          <a:xfrm>
            <a:off x="1153370" y="2370460"/>
            <a:ext cx="3932259" cy="3563610"/>
          </a:xfrm>
          <a:prstGeom prst="rect">
            <a:avLst/>
          </a:prstGeom>
        </p:spPr>
      </p:pic>
      <p:sp>
        <p:nvSpPr>
          <p:cNvPr id="15" name="CasellaDiTesto 14">
            <a:extLst>
              <a:ext uri="{FF2B5EF4-FFF2-40B4-BE49-F238E27FC236}">
                <a16:creationId xmlns:a16="http://schemas.microsoft.com/office/drawing/2014/main" id="{95C4A846-DBC2-93DD-E4EF-D4918F328CBC}"/>
              </a:ext>
            </a:extLst>
          </p:cNvPr>
          <p:cNvSpPr txBox="1"/>
          <p:nvPr/>
        </p:nvSpPr>
        <p:spPr>
          <a:xfrm>
            <a:off x="787207" y="5796164"/>
            <a:ext cx="2224062" cy="246221"/>
          </a:xfrm>
          <a:prstGeom prst="rect">
            <a:avLst/>
          </a:prstGeom>
          <a:noFill/>
        </p:spPr>
        <p:txBody>
          <a:bodyPr wrap="square" rtlCol="0">
            <a:spAutoFit/>
          </a:bodyPr>
          <a:lstStyle/>
          <a:p>
            <a:r>
              <a:rPr lang="it-IT" sz="1000" dirty="0"/>
              <a:t>p:p-value </a:t>
            </a:r>
            <a:r>
              <a:rPr lang="it-IT" sz="1000" dirty="0" err="1"/>
              <a:t>Unpaired</a:t>
            </a:r>
            <a:r>
              <a:rPr lang="it-IT" sz="1000" dirty="0"/>
              <a:t> </a:t>
            </a:r>
            <a:r>
              <a:rPr lang="it-IT" sz="1000" dirty="0" err="1"/>
              <a:t>two-tailed</a:t>
            </a:r>
            <a:r>
              <a:rPr lang="it-IT" sz="1000" dirty="0"/>
              <a:t>  t-Test</a:t>
            </a:r>
          </a:p>
        </p:txBody>
      </p:sp>
      <p:sp>
        <p:nvSpPr>
          <p:cNvPr id="8" name="CasellaDiTesto 7">
            <a:extLst>
              <a:ext uri="{FF2B5EF4-FFF2-40B4-BE49-F238E27FC236}">
                <a16:creationId xmlns:a16="http://schemas.microsoft.com/office/drawing/2014/main" id="{1B99CB25-1C1D-DE50-62A4-5EF3E71C7B11}"/>
              </a:ext>
            </a:extLst>
          </p:cNvPr>
          <p:cNvSpPr txBox="1"/>
          <p:nvPr/>
        </p:nvSpPr>
        <p:spPr>
          <a:xfrm>
            <a:off x="7720883" y="3437708"/>
            <a:ext cx="2475231" cy="261610"/>
          </a:xfrm>
          <a:prstGeom prst="rect">
            <a:avLst/>
          </a:prstGeom>
          <a:noFill/>
        </p:spPr>
        <p:txBody>
          <a:bodyPr wrap="square">
            <a:spAutoFit/>
          </a:bodyPr>
          <a:lstStyle/>
          <a:p>
            <a:r>
              <a:rPr lang="en-US" sz="1100" dirty="0">
                <a:solidFill>
                  <a:srgbClr val="212121"/>
                </a:solidFill>
              </a:rPr>
              <a:t>Created with </a:t>
            </a:r>
            <a:r>
              <a:rPr lang="en-US" sz="1100" dirty="0" err="1">
                <a:solidFill>
                  <a:srgbClr val="212121"/>
                </a:solidFill>
              </a:rPr>
              <a:t>Biorender</a:t>
            </a:r>
            <a:endParaRPr lang="it-IT" sz="1100" dirty="0"/>
          </a:p>
        </p:txBody>
      </p:sp>
      <p:sp>
        <p:nvSpPr>
          <p:cNvPr id="2" name="CasellaDiTesto 1">
            <a:extLst>
              <a:ext uri="{FF2B5EF4-FFF2-40B4-BE49-F238E27FC236}">
                <a16:creationId xmlns:a16="http://schemas.microsoft.com/office/drawing/2014/main" id="{21D6E1E6-AFF0-3F9E-1295-F8D94A71269C}"/>
              </a:ext>
            </a:extLst>
          </p:cNvPr>
          <p:cNvSpPr txBox="1"/>
          <p:nvPr/>
        </p:nvSpPr>
        <p:spPr>
          <a:xfrm>
            <a:off x="956582" y="2115262"/>
            <a:ext cx="1645337" cy="276999"/>
          </a:xfrm>
          <a:prstGeom prst="rect">
            <a:avLst/>
          </a:prstGeom>
          <a:noFill/>
        </p:spPr>
        <p:txBody>
          <a:bodyPr wrap="square" rtlCol="0">
            <a:spAutoFit/>
          </a:bodyPr>
          <a:lstStyle/>
          <a:p>
            <a:r>
              <a:rPr lang="en-GB" sz="1200" dirty="0">
                <a:solidFill>
                  <a:srgbClr val="FF0000"/>
                </a:solidFill>
              </a:rPr>
              <a:t>Unpublished</a:t>
            </a:r>
            <a:r>
              <a:rPr lang="it-IT" sz="1200" dirty="0">
                <a:solidFill>
                  <a:srgbClr val="FF0000"/>
                </a:solidFill>
              </a:rPr>
              <a:t> </a:t>
            </a:r>
            <a:r>
              <a:rPr lang="it-IT" sz="1200" dirty="0" err="1">
                <a:solidFill>
                  <a:srgbClr val="FF0000"/>
                </a:solidFill>
              </a:rPr>
              <a:t>results</a:t>
            </a:r>
            <a:endParaRPr lang="it-IT" sz="1200" dirty="0">
              <a:solidFill>
                <a:srgbClr val="FF0000"/>
              </a:solidFill>
            </a:endParaRPr>
          </a:p>
        </p:txBody>
      </p:sp>
      <p:pic>
        <p:nvPicPr>
          <p:cNvPr id="16" name="Immagine 15">
            <a:extLst>
              <a:ext uri="{FF2B5EF4-FFF2-40B4-BE49-F238E27FC236}">
                <a16:creationId xmlns:a16="http://schemas.microsoft.com/office/drawing/2014/main" id="{9E71B659-0D50-671A-FF2D-0CFF9562DD81}"/>
              </a:ext>
            </a:extLst>
          </p:cNvPr>
          <p:cNvPicPr>
            <a:picLocks noChangeAspect="1"/>
          </p:cNvPicPr>
          <p:nvPr/>
        </p:nvPicPr>
        <p:blipFill rotWithShape="1">
          <a:blip r:embed="rId6"/>
          <a:srcRect l="1903"/>
          <a:stretch/>
        </p:blipFill>
        <p:spPr>
          <a:xfrm>
            <a:off x="7720883" y="235433"/>
            <a:ext cx="4015903" cy="3089205"/>
          </a:xfrm>
          <a:prstGeom prst="rect">
            <a:avLst/>
          </a:prstGeom>
          <a:ln>
            <a:solidFill>
              <a:schemeClr val="tx1"/>
            </a:solidFill>
          </a:ln>
        </p:spPr>
      </p:pic>
    </p:spTree>
    <p:extLst>
      <p:ext uri="{BB962C8B-B14F-4D97-AF65-F5344CB8AC3E}">
        <p14:creationId xmlns:p14="http://schemas.microsoft.com/office/powerpoint/2010/main" val="51263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7|1.4|1.6"/>
</p:tagLst>
</file>

<file path=ppt/tags/tag10.xml><?xml version="1.0" encoding="utf-8"?>
<p:tagLst xmlns:a="http://schemas.openxmlformats.org/drawingml/2006/main" xmlns:r="http://schemas.openxmlformats.org/officeDocument/2006/relationships" xmlns:p="http://schemas.openxmlformats.org/presentationml/2006/main">
  <p:tag name="TIMING" val="|0.8|0.8|0.9|1.4|1.2"/>
</p:tagLst>
</file>

<file path=ppt/tags/tag11.xml><?xml version="1.0" encoding="utf-8"?>
<p:tagLst xmlns:a="http://schemas.openxmlformats.org/drawingml/2006/main" xmlns:r="http://schemas.openxmlformats.org/officeDocument/2006/relationships" xmlns:p="http://schemas.openxmlformats.org/presentationml/2006/main">
  <p:tag name="TIMING" val="|1|0.7|0.7|0.7|0.7|0.8|1.1|1|1.1|1.3|1.2|1.4"/>
</p:tagLst>
</file>

<file path=ppt/tags/tag2.xml><?xml version="1.0" encoding="utf-8"?>
<p:tagLst xmlns:a="http://schemas.openxmlformats.org/drawingml/2006/main" xmlns:r="http://schemas.openxmlformats.org/officeDocument/2006/relationships" xmlns:p="http://schemas.openxmlformats.org/presentationml/2006/main">
  <p:tag name="TIMING" val="|1.9"/>
</p:tagLst>
</file>

<file path=ppt/tags/tag3.xml><?xml version="1.0" encoding="utf-8"?>
<p:tagLst xmlns:a="http://schemas.openxmlformats.org/drawingml/2006/main" xmlns:r="http://schemas.openxmlformats.org/officeDocument/2006/relationships" xmlns:p="http://schemas.openxmlformats.org/presentationml/2006/main">
  <p:tag name="TIMING" val="|1.9|1.5|1.3|1|1|0.9|1.2"/>
</p:tagLst>
</file>

<file path=ppt/tags/tag4.xml><?xml version="1.0" encoding="utf-8"?>
<p:tagLst xmlns:a="http://schemas.openxmlformats.org/drawingml/2006/main" xmlns:r="http://schemas.openxmlformats.org/officeDocument/2006/relationships" xmlns:p="http://schemas.openxmlformats.org/presentationml/2006/main">
  <p:tag name="TIMING" val="|1"/>
</p:tagLst>
</file>

<file path=ppt/tags/tag5.xml><?xml version="1.0" encoding="utf-8"?>
<p:tagLst xmlns:a="http://schemas.openxmlformats.org/drawingml/2006/main" xmlns:r="http://schemas.openxmlformats.org/officeDocument/2006/relationships" xmlns:p="http://schemas.openxmlformats.org/presentationml/2006/main">
  <p:tag name="TIMING" val="|3.4"/>
</p:tagLst>
</file>

<file path=ppt/tags/tag6.xml><?xml version="1.0" encoding="utf-8"?>
<p:tagLst xmlns:a="http://schemas.openxmlformats.org/drawingml/2006/main" xmlns:r="http://schemas.openxmlformats.org/officeDocument/2006/relationships" xmlns:p="http://schemas.openxmlformats.org/presentationml/2006/main">
  <p:tag name="TIMING" val="|1.3|0.8|0.9|1.1|1|0.9"/>
</p:tagLst>
</file>

<file path=ppt/tags/tag7.xml><?xml version="1.0" encoding="utf-8"?>
<p:tagLst xmlns:a="http://schemas.openxmlformats.org/drawingml/2006/main" xmlns:r="http://schemas.openxmlformats.org/officeDocument/2006/relationships" xmlns:p="http://schemas.openxmlformats.org/presentationml/2006/main">
  <p:tag name="TIMING" val="|1.3|0.8|0.9|1.1|1|0.9"/>
</p:tagLst>
</file>

<file path=ppt/tags/tag8.xml><?xml version="1.0" encoding="utf-8"?>
<p:tagLst xmlns:a="http://schemas.openxmlformats.org/drawingml/2006/main" xmlns:r="http://schemas.openxmlformats.org/officeDocument/2006/relationships" xmlns:p="http://schemas.openxmlformats.org/presentationml/2006/main">
  <p:tag name="TIMING" val="|1.3|0.9|0.9|3.8|1.1"/>
</p:tagLst>
</file>

<file path=ppt/tags/tag9.xml><?xml version="1.0" encoding="utf-8"?>
<p:tagLst xmlns:a="http://schemas.openxmlformats.org/drawingml/2006/main" xmlns:r="http://schemas.openxmlformats.org/officeDocument/2006/relationships" xmlns:p="http://schemas.openxmlformats.org/presentationml/2006/main">
  <p:tag name="TIMING" val="|1.2"/>
</p:tagLst>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7735</TotalTime>
  <Words>2608</Words>
  <Application>Microsoft Office PowerPoint</Application>
  <PresentationFormat>Widescreen</PresentationFormat>
  <Paragraphs>206</Paragraphs>
  <Slides>20</Slides>
  <Notes>6</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20</vt:i4>
      </vt:variant>
    </vt:vector>
  </HeadingPairs>
  <TitlesOfParts>
    <vt:vector size="29" baseType="lpstr">
      <vt:lpstr>Aharoni</vt:lpstr>
      <vt:lpstr>Arial</vt:lpstr>
      <vt:lpstr>Calibri</vt:lpstr>
      <vt:lpstr>Calibri Light</vt:lpstr>
      <vt:lpstr>Century Gothic</vt:lpstr>
      <vt:lpstr>MuseoSans</vt:lpstr>
      <vt:lpstr>Times New Roman</vt:lpstr>
      <vt:lpstr>Wingdings</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Gaia Volpi</cp:lastModifiedBy>
  <cp:revision>193</cp:revision>
  <dcterms:created xsi:type="dcterms:W3CDTF">2019-12-09T11:54:53Z</dcterms:created>
  <dcterms:modified xsi:type="dcterms:W3CDTF">2023-10-17T09:42:54Z</dcterms:modified>
</cp:coreProperties>
</file>