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62" r:id="rId4"/>
    <p:sldId id="263" r:id="rId5"/>
    <p:sldId id="267" r:id="rId6"/>
    <p:sldId id="268" r:id="rId7"/>
    <p:sldId id="258" r:id="rId8"/>
    <p:sldId id="270" r:id="rId9"/>
    <p:sldId id="264" r:id="rId10"/>
    <p:sldId id="259" r:id="rId11"/>
    <p:sldId id="269" r:id="rId12"/>
    <p:sldId id="271" r:id="rId13"/>
    <p:sldId id="273" r:id="rId14"/>
    <p:sldId id="274" r:id="rId15"/>
    <p:sldId id="265" r:id="rId16"/>
    <p:sldId id="275" r:id="rId17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FDBB63"/>
    <a:srgbClr val="FEE9CE"/>
    <a:srgbClr val="666666"/>
    <a:srgbClr val="333333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75425" autoAdjust="0"/>
  </p:normalViewPr>
  <p:slideViewPr>
    <p:cSldViewPr snapToGrid="0" snapToObjects="1">
      <p:cViewPr varScale="1">
        <p:scale>
          <a:sx n="109" d="100"/>
          <a:sy n="109" d="100"/>
        </p:scale>
        <p:origin x="701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16.10.2023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16.10.2023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5870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starting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was </a:t>
            </a:r>
            <a:r>
              <a:rPr lang="de-DE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paper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2017, in </a:t>
            </a:r>
            <a:r>
              <a:rPr lang="de-DE" baseline="0" dirty="0" err="1"/>
              <a:t>which</a:t>
            </a:r>
            <a:r>
              <a:rPr lang="en-DE" baseline="0" dirty="0"/>
              <a:t>…</a:t>
            </a:r>
            <a:r>
              <a:rPr lang="de-DE" baseline="0" dirty="0"/>
              <a:t>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810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treatment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radiotherapy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boosted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 </a:t>
            </a:r>
            <a:r>
              <a:rPr lang="de-DE" dirty="0" err="1"/>
              <a:t>systemic</a:t>
            </a:r>
            <a:r>
              <a:rPr lang="de-DE" dirty="0"/>
              <a:t> </a:t>
            </a:r>
            <a:r>
              <a:rPr lang="de-DE" dirty="0" err="1"/>
              <a:t>treatment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reach</a:t>
            </a:r>
            <a:r>
              <a:rPr lang="de-DE" dirty="0"/>
              <a:t> a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lasting</a:t>
            </a:r>
            <a:r>
              <a:rPr lang="de-DE" dirty="0"/>
              <a:t> </a:t>
            </a:r>
            <a:r>
              <a:rPr lang="de-DE" dirty="0" err="1"/>
              <a:t>tumor</a:t>
            </a:r>
            <a:r>
              <a:rPr lang="de-DE" dirty="0"/>
              <a:t> </a:t>
            </a:r>
            <a:r>
              <a:rPr lang="de-DE" dirty="0" err="1"/>
              <a:t>control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2546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059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sz="1800" b="0" i="0" u="none" strike="noStrike" baseline="0" dirty="0" err="1">
                <a:latin typeface="MinionPro-Regular"/>
              </a:rPr>
              <a:t>Changes</a:t>
            </a:r>
            <a:r>
              <a:rPr lang="it-IT" sz="1800" b="0" i="0" u="none" strike="noStrike" baseline="0" dirty="0">
                <a:latin typeface="MinionPro-Regular"/>
              </a:rPr>
              <a:t> </a:t>
            </a:r>
            <a:r>
              <a:rPr lang="en-US" sz="1800" b="0" i="0" u="none" strike="noStrike" baseline="0" dirty="0">
                <a:latin typeface="MinionPro-Regular"/>
              </a:rPr>
              <a:t>in circulating soluble markers and immune cells occurring during treatment were evaluated by comparing values obtained at </a:t>
            </a:r>
            <a:r>
              <a:rPr lang="it-IT" sz="1800" b="0" i="0" u="none" strike="noStrike" baseline="0" dirty="0">
                <a:latin typeface="MinionPro-Regular"/>
              </a:rPr>
              <a:t>day 22 versus baseline.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Serum IFN-β showed the most significant increase after completion of radiation therapy in responders.</a:t>
            </a:r>
            <a:endParaRPr lang="en-US" sz="1800" b="0" i="0" u="none" strike="noStrike" baseline="0" dirty="0">
              <a:latin typeface="MinionPro-Regular"/>
            </a:endParaRPr>
          </a:p>
          <a:p>
            <a:pPr algn="l"/>
            <a:r>
              <a:rPr lang="en-US" sz="1800" b="0" i="0" u="none" strike="noStrike" baseline="0" dirty="0">
                <a:latin typeface="MinionPro-Regular"/>
              </a:rPr>
              <a:t>Collectively these results demonstrate that radiation therapy</a:t>
            </a:r>
          </a:p>
          <a:p>
            <a:pPr algn="l"/>
            <a:r>
              <a:rPr lang="en-US" sz="1800" b="0" i="0" u="none" strike="noStrike" baseline="0" dirty="0">
                <a:latin typeface="MinionPro-Regular"/>
              </a:rPr>
              <a:t>in combination with CTLA-4 blockade induces systemic tumor</a:t>
            </a:r>
          </a:p>
          <a:p>
            <a:pPr algn="l"/>
            <a:r>
              <a:rPr lang="en-US" sz="1800" b="0" i="0" u="none" strike="noStrike" baseline="0" dirty="0">
                <a:latin typeface="MinionPro-Regular"/>
              </a:rPr>
              <a:t>responses in patients with NSCLC</a:t>
            </a:r>
          </a:p>
          <a:p>
            <a:pPr algn="l"/>
            <a:endParaRPr lang="en-US" sz="1800" b="0" i="0" u="none" strike="noStrike" baseline="0" dirty="0">
              <a:latin typeface="MinionPro-Regular"/>
            </a:endParaRPr>
          </a:p>
          <a:p>
            <a:pPr algn="l"/>
            <a:r>
              <a:rPr lang="en-US" sz="1800" b="0" i="0" u="none" strike="noStrike" baseline="0" dirty="0">
                <a:latin typeface="MinionPro-Regular"/>
              </a:rPr>
              <a:t>Thanks to preclinical data we know the reason for the importance of IFN-B for achieving the immune system activation.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380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starting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was </a:t>
            </a:r>
            <a:r>
              <a:rPr lang="de-DE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paper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2017, in </a:t>
            </a:r>
            <a:r>
              <a:rPr lang="de-DE" baseline="0" dirty="0" err="1"/>
              <a:t>which</a:t>
            </a:r>
            <a:r>
              <a:rPr lang="en-DE" baseline="0" dirty="0"/>
              <a:t>…</a:t>
            </a:r>
            <a:r>
              <a:rPr lang="de-DE" baseline="0" dirty="0"/>
              <a:t>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4022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0685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starting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was </a:t>
            </a:r>
            <a:r>
              <a:rPr lang="de-DE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paper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2017, in </a:t>
            </a:r>
            <a:r>
              <a:rPr lang="de-DE" baseline="0" dirty="0" err="1"/>
              <a:t>which</a:t>
            </a:r>
            <a:r>
              <a:rPr lang="en-DE" baseline="0" dirty="0"/>
              <a:t>…</a:t>
            </a:r>
            <a:r>
              <a:rPr lang="de-DE" baseline="0" dirty="0"/>
              <a:t>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7646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3686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starting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was </a:t>
            </a:r>
            <a:r>
              <a:rPr lang="de-DE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paper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2017, in </a:t>
            </a:r>
            <a:r>
              <a:rPr lang="de-DE" baseline="0" dirty="0" err="1"/>
              <a:t>which</a:t>
            </a:r>
            <a:r>
              <a:rPr lang="en-DE" baseline="0" dirty="0"/>
              <a:t>…</a:t>
            </a:r>
            <a:r>
              <a:rPr lang="de-DE" baseline="0" dirty="0"/>
              <a:t>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2003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21.png"/><Relationship Id="rId4" Type="http://schemas.openxmlformats.org/officeDocument/2006/relationships/image" Target="../media/image3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248" t="16493" r="809" b="18743"/>
          <a:stretch/>
        </p:blipFill>
        <p:spPr>
          <a:xfrm>
            <a:off x="0" y="906449"/>
            <a:ext cx="9151951" cy="405516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68254" y="1685499"/>
            <a:ext cx="5787540" cy="2298104"/>
          </a:xfrm>
          <a:prstGeom prst="rect">
            <a:avLst/>
          </a:prstGeom>
          <a:solidFill>
            <a:schemeClr val="bg1">
              <a:alpha val="62000"/>
            </a:schemeClr>
          </a:solidFill>
          <a:effectLst>
            <a:softEdge rad="31750"/>
          </a:effectLst>
        </p:spPr>
        <p:txBody>
          <a:bodyPr/>
          <a:lstStyle/>
          <a:p>
            <a:r>
              <a:rPr lang="de-DE" sz="2000" dirty="0" err="1">
                <a:ln w="0"/>
                <a:solidFill>
                  <a:schemeClr val="tx1"/>
                </a:solidFill>
              </a:rPr>
              <a:t>Towards</a:t>
            </a:r>
            <a:r>
              <a:rPr lang="de-DE" sz="2000" dirty="0">
                <a:ln w="0"/>
                <a:solidFill>
                  <a:schemeClr val="tx1"/>
                </a:solidFill>
              </a:rPr>
              <a:t> a </a:t>
            </a:r>
            <a:r>
              <a:rPr lang="de-DE" sz="2000" dirty="0" err="1">
                <a:ln w="0"/>
                <a:solidFill>
                  <a:schemeClr val="tx1"/>
                </a:solidFill>
              </a:rPr>
              <a:t>combination</a:t>
            </a:r>
            <a:r>
              <a:rPr lang="de-DE" sz="2000" dirty="0">
                <a:ln w="0"/>
                <a:solidFill>
                  <a:schemeClr val="tx1"/>
                </a:solidFill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</a:rPr>
              <a:t>of</a:t>
            </a:r>
            <a:r>
              <a:rPr lang="de-DE" sz="2000" dirty="0">
                <a:ln w="0"/>
                <a:solidFill>
                  <a:schemeClr val="tx1"/>
                </a:solidFill>
              </a:rPr>
              <a:t> heavy </a:t>
            </a:r>
            <a:r>
              <a:rPr lang="de-DE" sz="2000" dirty="0" err="1">
                <a:ln w="0"/>
                <a:solidFill>
                  <a:schemeClr val="tx1"/>
                </a:solidFill>
              </a:rPr>
              <a:t>ion</a:t>
            </a:r>
            <a:r>
              <a:rPr lang="de-DE" sz="2000" dirty="0">
                <a:ln w="0"/>
                <a:solidFill>
                  <a:schemeClr val="tx1"/>
                </a:solidFill>
              </a:rPr>
              <a:t> </a:t>
            </a:r>
            <a:br>
              <a:rPr lang="de-DE" sz="2000" dirty="0">
                <a:ln w="0"/>
                <a:solidFill>
                  <a:schemeClr val="tx1"/>
                </a:solidFill>
              </a:rPr>
            </a:br>
            <a:r>
              <a:rPr lang="de-DE" sz="2000" dirty="0" err="1">
                <a:ln w="0"/>
                <a:solidFill>
                  <a:schemeClr val="tx1"/>
                </a:solidFill>
              </a:rPr>
              <a:t>and</a:t>
            </a:r>
            <a:r>
              <a:rPr lang="de-DE" sz="2000" dirty="0">
                <a:ln w="0"/>
                <a:solidFill>
                  <a:schemeClr val="tx1"/>
                </a:solidFill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</a:rPr>
              <a:t>immunotherapy</a:t>
            </a:r>
            <a:r>
              <a:rPr lang="de-DE" sz="2000" dirty="0">
                <a:ln w="0"/>
                <a:solidFill>
                  <a:schemeClr val="tx1"/>
                </a:solidFill>
              </a:rPr>
              <a:t>: </a:t>
            </a:r>
            <a:br>
              <a:rPr lang="de-DE" sz="2000" dirty="0">
                <a:ln w="0"/>
                <a:solidFill>
                  <a:schemeClr val="tx1"/>
                </a:solidFill>
              </a:rPr>
            </a:br>
            <a:r>
              <a:rPr lang="de-DE" sz="2000" dirty="0">
                <a:ln w="0"/>
                <a:solidFill>
                  <a:schemeClr val="tx1"/>
                </a:solidFill>
              </a:rPr>
              <a:t>putative </a:t>
            </a:r>
            <a:r>
              <a:rPr lang="de-DE" sz="2000" dirty="0" err="1">
                <a:ln w="0"/>
                <a:solidFill>
                  <a:schemeClr val="tx1"/>
                </a:solidFill>
              </a:rPr>
              <a:t>mechanisms</a:t>
            </a:r>
            <a:r>
              <a:rPr lang="de-DE" sz="2000" dirty="0">
                <a:ln w="0"/>
                <a:solidFill>
                  <a:schemeClr val="tx1"/>
                </a:solidFill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</a:rPr>
              <a:t>behind</a:t>
            </a:r>
            <a:r>
              <a:rPr lang="de-DE" sz="2000" dirty="0">
                <a:ln w="0"/>
                <a:solidFill>
                  <a:schemeClr val="tx1"/>
                </a:solidFill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</a:rPr>
              <a:t>the</a:t>
            </a:r>
            <a:r>
              <a:rPr lang="de-DE" sz="2000" dirty="0">
                <a:ln w="0"/>
                <a:solidFill>
                  <a:schemeClr val="tx1"/>
                </a:solidFill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</a:rPr>
              <a:t>immunogenicity</a:t>
            </a:r>
            <a:r>
              <a:rPr lang="de-DE" sz="2000" dirty="0">
                <a:ln w="0"/>
                <a:solidFill>
                  <a:schemeClr val="tx1"/>
                </a:solidFill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</a:rPr>
              <a:t>of</a:t>
            </a:r>
            <a:r>
              <a:rPr lang="de-DE" sz="2000" dirty="0">
                <a:ln w="0"/>
                <a:solidFill>
                  <a:schemeClr val="tx1"/>
                </a:solidFill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</a:rPr>
              <a:t>carbon</a:t>
            </a:r>
            <a:r>
              <a:rPr lang="de-DE" sz="2000" dirty="0">
                <a:ln w="0"/>
                <a:solidFill>
                  <a:schemeClr val="tx1"/>
                </a:solidFill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</a:rPr>
              <a:t>ions</a:t>
            </a:r>
            <a:br>
              <a:rPr lang="de-DE" sz="2000" b="0" dirty="0">
                <a:ln w="0"/>
                <a:solidFill>
                  <a:schemeClr val="tx1"/>
                </a:solidFill>
              </a:rPr>
            </a:br>
            <a:br>
              <a:rPr lang="de-DE" sz="2000" b="0" dirty="0">
                <a:ln w="0"/>
                <a:solidFill>
                  <a:schemeClr val="tx1"/>
                </a:solidFill>
              </a:rPr>
            </a:br>
            <a:r>
              <a:rPr lang="de-DE" sz="1400" b="0" dirty="0">
                <a:ln w="0"/>
                <a:solidFill>
                  <a:schemeClr val="tx1"/>
                </a:solidFill>
              </a:rPr>
              <a:t>Cristina Totis</a:t>
            </a:r>
            <a:br>
              <a:rPr lang="de-DE" sz="1400" b="0" dirty="0">
                <a:ln w="0"/>
                <a:solidFill>
                  <a:schemeClr val="tx1"/>
                </a:solidFill>
              </a:rPr>
            </a:br>
            <a:br>
              <a:rPr lang="de-DE" sz="1100" b="0" dirty="0">
                <a:ln w="0"/>
                <a:solidFill>
                  <a:schemeClr val="tx1"/>
                </a:solidFill>
              </a:rPr>
            </a:br>
            <a:r>
              <a:rPr lang="de-DE" sz="1050" b="0" dirty="0">
                <a:ln w="0"/>
                <a:solidFill>
                  <a:schemeClr val="tx1"/>
                </a:solidFill>
              </a:rPr>
              <a:t>GSI Helmholtz Center </a:t>
            </a:r>
            <a:r>
              <a:rPr lang="de-DE" sz="1050" b="0" dirty="0" err="1">
                <a:ln w="0"/>
                <a:solidFill>
                  <a:schemeClr val="tx1"/>
                </a:solidFill>
              </a:rPr>
              <a:t>for</a:t>
            </a:r>
            <a:r>
              <a:rPr lang="de-DE" sz="1050" b="0" dirty="0">
                <a:ln w="0"/>
                <a:solidFill>
                  <a:schemeClr val="tx1"/>
                </a:solidFill>
              </a:rPr>
              <a:t> Heavy Ion Research</a:t>
            </a:r>
            <a:br>
              <a:rPr lang="de-DE" sz="1050" b="0" dirty="0">
                <a:ln w="0"/>
                <a:solidFill>
                  <a:schemeClr val="tx1"/>
                </a:solidFill>
              </a:rPr>
            </a:br>
            <a:r>
              <a:rPr lang="de-DE" sz="1050" b="0" dirty="0">
                <a:ln w="0"/>
                <a:solidFill>
                  <a:schemeClr val="tx1"/>
                </a:solidFill>
              </a:rPr>
              <a:t>Darmstadt, Germany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66024" y="4904604"/>
            <a:ext cx="239200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INSIGHTS Workshop Pisa 18</a:t>
            </a:r>
            <a:r>
              <a:rPr lang="de-DE" sz="1000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October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2023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0000" cy="745500"/>
          </a:xfrm>
          <a:prstGeom prst="rect">
            <a:avLst/>
          </a:prstGeom>
        </p:spPr>
      </p:pic>
      <p:pic>
        <p:nvPicPr>
          <p:cNvPr id="6" name="Picture 2" descr="Index of /~koeppel/logos/hgs-hire/">
            <a:extLst>
              <a:ext uri="{FF2B5EF4-FFF2-40B4-BE49-F238E27FC236}">
                <a16:creationId xmlns:a16="http://schemas.microsoft.com/office/drawing/2014/main" id="{64A3570D-1BB5-47B3-B0A4-92B1D6848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67" y="174672"/>
            <a:ext cx="2573901" cy="39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3066024" y="4927924"/>
            <a:ext cx="239200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INSIGHTS Workshop Pisa 18</a:t>
            </a:r>
            <a:r>
              <a:rPr lang="de-DE" sz="1000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October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2023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6185" y="4935988"/>
            <a:ext cx="845103" cy="2308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c.totis@gsi.de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422275" y="230188"/>
            <a:ext cx="6700838" cy="595312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cytoplasmic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dsDNA</a:t>
            </a:r>
            <a:endParaRPr lang="de-D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75147" y="2706872"/>
            <a:ext cx="2785350" cy="2221052"/>
            <a:chOff x="4288900" y="1468716"/>
            <a:chExt cx="3688623" cy="2823282"/>
          </a:xfrm>
        </p:grpSpPr>
        <p:graphicFrame>
          <p:nvGraphicFramePr>
            <p:cNvPr id="8" name="Object 5">
              <a:extLst>
                <a:ext uri="{FF2B5EF4-FFF2-40B4-BE49-F238E27FC236}">
                  <a16:creationId xmlns:a16="http://schemas.microsoft.com/office/drawing/2014/main" id="{2A961A5D-894C-F0DF-97A7-B46018BE1CC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1077303"/>
                </p:ext>
              </p:extLst>
            </p:nvPr>
          </p:nvGraphicFramePr>
          <p:xfrm>
            <a:off x="4288900" y="1468716"/>
            <a:ext cx="3688623" cy="2823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3" imgW="3920760" imgH="3000960" progId="Origin95.Graph">
                    <p:embed/>
                  </p:oleObj>
                </mc:Choice>
                <mc:Fallback>
                  <p:oleObj name="Graph" r:id="rId3" imgW="3920760" imgH="3000960" progId="Origin95.Graph">
                    <p:embed/>
                    <p:pic>
                      <p:nvPicPr>
                        <p:cNvPr id="14" name="Object 5">
                          <a:extLst>
                            <a:ext uri="{FF2B5EF4-FFF2-40B4-BE49-F238E27FC236}">
                              <a16:creationId xmlns:a16="http://schemas.microsoft.com/office/drawing/2014/main" id="{2A961A5D-894C-F0DF-97A7-B46018BE1CC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288900" y="1468716"/>
                          <a:ext cx="3688623" cy="2823282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Rectangle 2"/>
            <p:cNvSpPr/>
            <p:nvPr/>
          </p:nvSpPr>
          <p:spPr>
            <a:xfrm>
              <a:off x="4987151" y="1501254"/>
              <a:ext cx="1037230" cy="1248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480427" y="3385084"/>
            <a:ext cx="510076" cy="18466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600" dirty="0"/>
              <a:t>p&lt;0.0001</a:t>
            </a:r>
          </a:p>
        </p:txBody>
      </p:sp>
      <p:sp>
        <p:nvSpPr>
          <p:cNvPr id="12" name="CasellaDiTesto 24">
            <a:extLst>
              <a:ext uri="{FF2B5EF4-FFF2-40B4-BE49-F238E27FC236}">
                <a16:creationId xmlns:a16="http://schemas.microsoft.com/office/drawing/2014/main" id="{631C2C8A-162C-5A42-9000-CD839BCEEB33}"/>
              </a:ext>
            </a:extLst>
          </p:cNvPr>
          <p:cNvSpPr txBox="1"/>
          <p:nvPr/>
        </p:nvSpPr>
        <p:spPr>
          <a:xfrm>
            <a:off x="4118132" y="3293857"/>
            <a:ext cx="4015246" cy="430887"/>
          </a:xfrm>
          <a:prstGeom prst="rect">
            <a:avLst/>
          </a:prstGeom>
          <a:ln w="28575"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Linear dose-dependent increase in cytoplasmic dsDNA, </a:t>
            </a:r>
            <a:r>
              <a:rPr lang="en-GB" sz="1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more pronounced after C-ion</a:t>
            </a:r>
            <a:r>
              <a:rPr lang="en-GB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 in a mouse mammary carcinoma cell line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1065659" y="979554"/>
            <a:ext cx="1604325" cy="1702231"/>
            <a:chOff x="540058" y="1406284"/>
            <a:chExt cx="2606739" cy="2765819"/>
          </a:xfrm>
        </p:grpSpPr>
        <p:grpSp>
          <p:nvGrpSpPr>
            <p:cNvPr id="14" name="Group 13"/>
            <p:cNvGrpSpPr/>
            <p:nvPr/>
          </p:nvGrpSpPr>
          <p:grpSpPr>
            <a:xfrm>
              <a:off x="540058" y="1406284"/>
              <a:ext cx="2606739" cy="2765819"/>
              <a:chOff x="540058" y="1406284"/>
              <a:chExt cx="2606739" cy="2765819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540058" y="1406284"/>
                <a:ext cx="2525966" cy="2765819"/>
                <a:chOff x="540058" y="1860331"/>
                <a:chExt cx="2525966" cy="2765819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20937"/>
                <a:stretch/>
              </p:blipFill>
              <p:spPr>
                <a:xfrm>
                  <a:off x="540058" y="1860331"/>
                  <a:ext cx="2525966" cy="2765819"/>
                </a:xfrm>
                <a:prstGeom prst="rect">
                  <a:avLst/>
                </a:prstGeom>
              </p:spPr>
            </p:pic>
            <p:sp>
              <p:nvSpPr>
                <p:cNvPr id="20" name="Rectangle 19"/>
                <p:cNvSpPr/>
                <p:nvPr/>
              </p:nvSpPr>
              <p:spPr>
                <a:xfrm>
                  <a:off x="1557633" y="1860331"/>
                  <a:ext cx="498190" cy="1639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8" name="Rectangle 17"/>
              <p:cNvSpPr/>
              <p:nvPr/>
            </p:nvSpPr>
            <p:spPr>
              <a:xfrm>
                <a:off x="2749506" y="1406284"/>
                <a:ext cx="397291" cy="1639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3059718" y="1589165"/>
              <a:ext cx="80773" cy="10594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grpSp>
        <p:nvGrpSpPr>
          <p:cNvPr id="21" name="Gruppo 38">
            <a:extLst>
              <a:ext uri="{FF2B5EF4-FFF2-40B4-BE49-F238E27FC236}">
                <a16:creationId xmlns:a16="http://schemas.microsoft.com/office/drawing/2014/main" id="{DA253098-1CF9-ED05-37EC-9FFE365E7718}"/>
              </a:ext>
            </a:extLst>
          </p:cNvPr>
          <p:cNvGrpSpPr>
            <a:grpSpLocks noChangeAspect="1"/>
          </p:cNvGrpSpPr>
          <p:nvPr/>
        </p:nvGrpSpPr>
        <p:grpSpPr>
          <a:xfrm>
            <a:off x="6089823" y="937150"/>
            <a:ext cx="2770740" cy="2285780"/>
            <a:chOff x="5295558" y="925654"/>
            <a:chExt cx="3889834" cy="3209002"/>
          </a:xfrm>
        </p:grpSpPr>
        <p:pic>
          <p:nvPicPr>
            <p:cNvPr id="22" name="Immagine 19">
              <a:extLst>
                <a:ext uri="{FF2B5EF4-FFF2-40B4-BE49-F238E27FC236}">
                  <a16:creationId xmlns:a16="http://schemas.microsoft.com/office/drawing/2014/main" id="{4E482D16-6EC7-9EAF-EE6C-095D7E1CD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460" t="16249" r="18405" b="22255"/>
            <a:stretch/>
          </p:blipFill>
          <p:spPr>
            <a:xfrm>
              <a:off x="5346003" y="971560"/>
              <a:ext cx="3781196" cy="3163096"/>
            </a:xfrm>
            <a:prstGeom prst="rect">
              <a:avLst/>
            </a:prstGeom>
          </p:spPr>
        </p:pic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CC2CB8C0-5A40-D512-2CE9-A5539369BBDB}"/>
                </a:ext>
              </a:extLst>
            </p:cNvPr>
            <p:cNvSpPr/>
            <p:nvPr/>
          </p:nvSpPr>
          <p:spPr>
            <a:xfrm>
              <a:off x="6797899" y="3800892"/>
              <a:ext cx="1080161" cy="2061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600" dirty="0"/>
                <a:t>100 </a:t>
              </a:r>
              <a:r>
                <a:rPr lang="en-DE" sz="600" dirty="0"/>
                <a:t>µ</a:t>
              </a:r>
              <a:r>
                <a:rPr lang="de-DE" sz="600" dirty="0"/>
                <a:t>m </a:t>
              </a:r>
            </a:p>
          </p:txBody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04D01EE7-4551-3D21-D215-8DB797A3D6CE}"/>
                </a:ext>
              </a:extLst>
            </p:cNvPr>
            <p:cNvSpPr txBox="1"/>
            <p:nvPr/>
          </p:nvSpPr>
          <p:spPr>
            <a:xfrm>
              <a:off x="5295558" y="925654"/>
              <a:ext cx="1646043" cy="32406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900" dirty="0">
                  <a:solidFill>
                    <a:schemeClr val="bg1"/>
                  </a:solidFill>
                </a:rPr>
                <a:t>20 Gy X-</a:t>
              </a:r>
              <a:r>
                <a:rPr lang="de-DE" sz="900" dirty="0" err="1">
                  <a:solidFill>
                    <a:schemeClr val="bg1"/>
                  </a:solidFill>
                </a:rPr>
                <a:t>rays</a:t>
              </a:r>
              <a:endParaRPr lang="de-DE" sz="9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99CC3532-9508-0998-0201-C139D12598F6}"/>
                </a:ext>
              </a:extLst>
            </p:cNvPr>
            <p:cNvSpPr txBox="1"/>
            <p:nvPr/>
          </p:nvSpPr>
          <p:spPr>
            <a:xfrm>
              <a:off x="8413036" y="927341"/>
              <a:ext cx="772356" cy="32406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900" dirty="0" err="1">
                  <a:solidFill>
                    <a:srgbClr val="17A111"/>
                  </a:solidFill>
                </a:rPr>
                <a:t>dsDNA</a:t>
              </a:r>
              <a:endParaRPr lang="de-DE" sz="900" dirty="0">
                <a:solidFill>
                  <a:srgbClr val="17A111"/>
                </a:solidFill>
              </a:endParaRPr>
            </a:p>
          </p:txBody>
        </p:sp>
      </p:grpSp>
      <p:grpSp>
        <p:nvGrpSpPr>
          <p:cNvPr id="26" name="Gruppo 37">
            <a:extLst>
              <a:ext uri="{FF2B5EF4-FFF2-40B4-BE49-F238E27FC236}">
                <a16:creationId xmlns:a16="http://schemas.microsoft.com/office/drawing/2014/main" id="{B4F6A70F-E454-A0A7-99BA-D3CF7E4A1923}"/>
              </a:ext>
            </a:extLst>
          </p:cNvPr>
          <p:cNvGrpSpPr>
            <a:grpSpLocks noChangeAspect="1"/>
          </p:cNvGrpSpPr>
          <p:nvPr/>
        </p:nvGrpSpPr>
        <p:grpSpPr>
          <a:xfrm>
            <a:off x="3571073" y="921949"/>
            <a:ext cx="2554682" cy="2296508"/>
            <a:chOff x="1774275" y="1229731"/>
            <a:chExt cx="3586511" cy="3224063"/>
          </a:xfrm>
        </p:grpSpPr>
        <p:grpSp>
          <p:nvGrpSpPr>
            <p:cNvPr id="27" name="Gruppo 34">
              <a:extLst>
                <a:ext uri="{FF2B5EF4-FFF2-40B4-BE49-F238E27FC236}">
                  <a16:creationId xmlns:a16="http://schemas.microsoft.com/office/drawing/2014/main" id="{E07095FE-357A-4C19-BDC7-2AC1D55CDB61}"/>
                </a:ext>
              </a:extLst>
            </p:cNvPr>
            <p:cNvGrpSpPr/>
            <p:nvPr/>
          </p:nvGrpSpPr>
          <p:grpSpPr>
            <a:xfrm>
              <a:off x="1774275" y="1237095"/>
              <a:ext cx="3554776" cy="3216699"/>
              <a:chOff x="1842078" y="464046"/>
              <a:chExt cx="3554776" cy="3216699"/>
            </a:xfrm>
          </p:grpSpPr>
          <p:grpSp>
            <p:nvGrpSpPr>
              <p:cNvPr id="29" name="Gruppo 33">
                <a:extLst>
                  <a:ext uri="{FF2B5EF4-FFF2-40B4-BE49-F238E27FC236}">
                    <a16:creationId xmlns:a16="http://schemas.microsoft.com/office/drawing/2014/main" id="{314E408B-8E11-220E-00B1-956D2BB3D1DE}"/>
                  </a:ext>
                </a:extLst>
              </p:cNvPr>
              <p:cNvGrpSpPr/>
              <p:nvPr/>
            </p:nvGrpSpPr>
            <p:grpSpPr>
              <a:xfrm>
                <a:off x="1842078" y="464046"/>
                <a:ext cx="3554776" cy="3216699"/>
                <a:chOff x="1769994" y="1265578"/>
                <a:chExt cx="3554776" cy="3216699"/>
              </a:xfrm>
            </p:grpSpPr>
            <p:pic>
              <p:nvPicPr>
                <p:cNvPr id="31" name="Immagine 30" descr="Immagine che contiene laser, cielo notturno&#10;&#10;Descrizione generata automaticamente">
                  <a:extLst>
                    <a:ext uri="{FF2B5EF4-FFF2-40B4-BE49-F238E27FC236}">
                      <a16:creationId xmlns:a16="http://schemas.microsoft.com/office/drawing/2014/main" id="{A9ECBEE2-882D-F346-26C2-EBDF75D193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27926" t="21009" r="20840" b="17494"/>
                <a:stretch/>
              </p:blipFill>
              <p:spPr>
                <a:xfrm>
                  <a:off x="1811152" y="1319182"/>
                  <a:ext cx="3513618" cy="3163095"/>
                </a:xfrm>
                <a:prstGeom prst="rect">
                  <a:avLst/>
                </a:prstGeom>
              </p:spPr>
            </p:pic>
            <p:sp>
              <p:nvSpPr>
                <p:cNvPr id="32" name="TextBox 10">
                  <a:extLst>
                    <a:ext uri="{FF2B5EF4-FFF2-40B4-BE49-F238E27FC236}">
                      <a16:creationId xmlns:a16="http://schemas.microsoft.com/office/drawing/2014/main" id="{739F66D8-DD24-46B8-BAED-53493B5E88C3}"/>
                    </a:ext>
                  </a:extLst>
                </p:cNvPr>
                <p:cNvSpPr txBox="1"/>
                <p:nvPr/>
              </p:nvSpPr>
              <p:spPr>
                <a:xfrm>
                  <a:off x="1769994" y="1265578"/>
                  <a:ext cx="1304399" cy="324065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de-DE" sz="900" dirty="0">
                      <a:solidFill>
                        <a:schemeClr val="bg1"/>
                      </a:solidFill>
                    </a:rPr>
                    <a:t>8 Gy X-</a:t>
                  </a:r>
                  <a:r>
                    <a:rPr lang="de-DE" sz="900" dirty="0" err="1">
                      <a:solidFill>
                        <a:schemeClr val="bg1"/>
                      </a:solidFill>
                    </a:rPr>
                    <a:t>rays</a:t>
                  </a:r>
                  <a:endParaRPr lang="de-DE" sz="9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0" name="Rectangle 29"/>
              <p:cNvSpPr/>
              <p:nvPr/>
            </p:nvSpPr>
            <p:spPr>
              <a:xfrm>
                <a:off x="3400846" y="3350915"/>
                <a:ext cx="919393" cy="2061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e-DE" sz="600" dirty="0"/>
                  <a:t>100 </a:t>
                </a:r>
                <a:r>
                  <a:rPr lang="en-DE" sz="600" dirty="0"/>
                  <a:t>µ</a:t>
                </a:r>
                <a:r>
                  <a:rPr lang="de-DE" sz="600" dirty="0"/>
                  <a:t>m </a:t>
                </a:r>
              </a:p>
            </p:txBody>
          </p:sp>
        </p:grp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3997E88E-9DE8-8CAB-0374-D1C4D36E6B4C}"/>
                </a:ext>
              </a:extLst>
            </p:cNvPr>
            <p:cNvSpPr txBox="1"/>
            <p:nvPr/>
          </p:nvSpPr>
          <p:spPr>
            <a:xfrm>
              <a:off x="4588430" y="1229731"/>
              <a:ext cx="772356" cy="32406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900" dirty="0" err="1">
                  <a:solidFill>
                    <a:srgbClr val="17A111"/>
                  </a:solidFill>
                </a:rPr>
                <a:t>dsDNA</a:t>
              </a:r>
              <a:endParaRPr lang="de-DE" sz="1000" dirty="0">
                <a:solidFill>
                  <a:srgbClr val="17A11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25705" y="3772584"/>
            <a:ext cx="4609285" cy="1174857"/>
            <a:chOff x="3825705" y="3772584"/>
            <a:chExt cx="4609285" cy="1174857"/>
          </a:xfrm>
        </p:grpSpPr>
        <p:grpSp>
          <p:nvGrpSpPr>
            <p:cNvPr id="34" name="Gruppo 14">
              <a:extLst>
                <a:ext uri="{FF2B5EF4-FFF2-40B4-BE49-F238E27FC236}">
                  <a16:creationId xmlns:a16="http://schemas.microsoft.com/office/drawing/2014/main" id="{47B31403-B624-452B-96DC-0A889A601F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25705" y="3772584"/>
              <a:ext cx="4609285" cy="1144587"/>
              <a:chOff x="-91243" y="1103450"/>
              <a:chExt cx="9235243" cy="2293315"/>
            </a:xfrm>
          </p:grpSpPr>
          <p:pic>
            <p:nvPicPr>
              <p:cNvPr id="35" name="Immagine 5">
                <a:extLst>
                  <a:ext uri="{FF2B5EF4-FFF2-40B4-BE49-F238E27FC236}">
                    <a16:creationId xmlns:a16="http://schemas.microsoft.com/office/drawing/2014/main" id="{1D5A3A41-C3B8-47AC-A57C-1BFD23A19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91243" y="1103450"/>
                <a:ext cx="9235243" cy="2293315"/>
              </a:xfrm>
              <a:prstGeom prst="rect">
                <a:avLst/>
              </a:prstGeom>
            </p:spPr>
          </p:pic>
          <p:cxnSp>
            <p:nvCxnSpPr>
              <p:cNvPr id="36" name="Connettore diritto 10">
                <a:extLst>
                  <a:ext uri="{FF2B5EF4-FFF2-40B4-BE49-F238E27FC236}">
                    <a16:creationId xmlns:a16="http://schemas.microsoft.com/office/drawing/2014/main" id="{0CE63FA1-A418-415B-85B3-9CCFD64605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77440" y="3058460"/>
                <a:ext cx="47244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ttore diritto 17">
                <a:extLst>
                  <a:ext uri="{FF2B5EF4-FFF2-40B4-BE49-F238E27FC236}">
                    <a16:creationId xmlns:a16="http://schemas.microsoft.com/office/drawing/2014/main" id="{345724BD-8088-4700-9683-8C59072FB3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5362" y="3058460"/>
                <a:ext cx="47244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ttore diritto 18">
                <a:extLst>
                  <a:ext uri="{FF2B5EF4-FFF2-40B4-BE49-F238E27FC236}">
                    <a16:creationId xmlns:a16="http://schemas.microsoft.com/office/drawing/2014/main" id="{28C13603-33DD-4A4B-AE1D-D57A094B97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80120" y="3068920"/>
                <a:ext cx="47244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CasellaDiTesto 19">
                <a:extLst>
                  <a:ext uri="{FF2B5EF4-FFF2-40B4-BE49-F238E27FC236}">
                    <a16:creationId xmlns:a16="http://schemas.microsoft.com/office/drawing/2014/main" id="{7940ECA9-D9A2-40B9-A3AF-6C794DD4AC5A}"/>
                  </a:ext>
                </a:extLst>
              </p:cNvPr>
              <p:cNvSpPr txBox="1"/>
              <p:nvPr/>
            </p:nvSpPr>
            <p:spPr>
              <a:xfrm>
                <a:off x="2147136" y="2720157"/>
                <a:ext cx="458780" cy="20005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700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100 µm</a:t>
                </a:r>
              </a:p>
            </p:txBody>
          </p:sp>
          <p:sp>
            <p:nvSpPr>
              <p:cNvPr id="40" name="CasellaDiTesto 20">
                <a:extLst>
                  <a:ext uri="{FF2B5EF4-FFF2-40B4-BE49-F238E27FC236}">
                    <a16:creationId xmlns:a16="http://schemas.microsoft.com/office/drawing/2014/main" id="{0C5EC248-50ED-4E8A-A4C5-79723F731F65}"/>
                  </a:ext>
                </a:extLst>
              </p:cNvPr>
              <p:cNvSpPr txBox="1"/>
              <p:nvPr/>
            </p:nvSpPr>
            <p:spPr>
              <a:xfrm>
                <a:off x="5245973" y="2720157"/>
                <a:ext cx="458780" cy="20005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700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100 µm</a:t>
                </a:r>
              </a:p>
            </p:txBody>
          </p:sp>
          <p:sp>
            <p:nvSpPr>
              <p:cNvPr id="41" name="CasellaDiTesto 21">
                <a:extLst>
                  <a:ext uri="{FF2B5EF4-FFF2-40B4-BE49-F238E27FC236}">
                    <a16:creationId xmlns:a16="http://schemas.microsoft.com/office/drawing/2014/main" id="{9574CA0D-953E-4CB3-9EBC-FDB27CEA9053}"/>
                  </a:ext>
                </a:extLst>
              </p:cNvPr>
              <p:cNvSpPr txBox="1"/>
              <p:nvPr/>
            </p:nvSpPr>
            <p:spPr>
              <a:xfrm>
                <a:off x="8344809" y="2736220"/>
                <a:ext cx="458780" cy="20005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700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100 µm</a:t>
                </a:r>
              </a:p>
            </p:txBody>
          </p:sp>
        </p:grpSp>
        <p:sp>
          <p:nvSpPr>
            <p:cNvPr id="42" name="CasellaDiTesto 35">
              <a:extLst>
                <a:ext uri="{FF2B5EF4-FFF2-40B4-BE49-F238E27FC236}">
                  <a16:creationId xmlns:a16="http://schemas.microsoft.com/office/drawing/2014/main" id="{BB24FD9C-51D1-4C29-A47A-DEB5FBF4AC43}"/>
                </a:ext>
              </a:extLst>
            </p:cNvPr>
            <p:cNvSpPr txBox="1"/>
            <p:nvPr/>
          </p:nvSpPr>
          <p:spPr>
            <a:xfrm>
              <a:off x="6856742" y="4778164"/>
              <a:ext cx="521297" cy="1692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GB" sz="500" dirty="0">
                  <a:solidFill>
                    <a:srgbClr val="FFFF00"/>
                  </a:solidFill>
                </a:rPr>
                <a:t>Giant nuclei</a:t>
              </a:r>
            </a:p>
          </p:txBody>
        </p:sp>
        <p:sp>
          <p:nvSpPr>
            <p:cNvPr id="43" name="CasellaDiTesto 6">
              <a:extLst>
                <a:ext uri="{FF2B5EF4-FFF2-40B4-BE49-F238E27FC236}">
                  <a16:creationId xmlns:a16="http://schemas.microsoft.com/office/drawing/2014/main" id="{6A0D5946-F623-4FB9-A925-5C13FF7520FE}"/>
                </a:ext>
              </a:extLst>
            </p:cNvPr>
            <p:cNvSpPr txBox="1"/>
            <p:nvPr/>
          </p:nvSpPr>
          <p:spPr>
            <a:xfrm>
              <a:off x="6856742" y="4687342"/>
              <a:ext cx="710451" cy="1692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GB" sz="500" dirty="0">
                  <a:solidFill>
                    <a:schemeClr val="bg1"/>
                  </a:solidFill>
                </a:rPr>
                <a:t>Fragmented nuclei</a:t>
              </a:r>
            </a:p>
          </p:txBody>
        </p:sp>
      </p:grpSp>
      <p:sp>
        <p:nvSpPr>
          <p:cNvPr id="2" name="CasellaDiTesto 27">
            <a:extLst>
              <a:ext uri="{FF2B5EF4-FFF2-40B4-BE49-F238E27FC236}">
                <a16:creationId xmlns:a16="http://schemas.microsoft.com/office/drawing/2014/main" id="{3F00B75C-54A9-285D-2DA9-D7E4E1352D1B}"/>
              </a:ext>
            </a:extLst>
          </p:cNvPr>
          <p:cNvSpPr txBox="1"/>
          <p:nvPr/>
        </p:nvSpPr>
        <p:spPr>
          <a:xfrm>
            <a:off x="2158224" y="2534630"/>
            <a:ext cx="1154482" cy="1692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GB" sz="5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Vanpouille</a:t>
            </a:r>
            <a:r>
              <a:rPr lang="en-GB" sz="5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-Box et al., 2017, Nat. Com.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CDE1854-2516-DE51-3F12-8E1BC86840CC}"/>
              </a:ext>
            </a:extLst>
          </p:cNvPr>
          <p:cNvSpPr txBox="1"/>
          <p:nvPr/>
        </p:nvSpPr>
        <p:spPr>
          <a:xfrm>
            <a:off x="6262709" y="4905210"/>
            <a:ext cx="948398" cy="2616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1100" i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unpublished</a:t>
            </a:r>
            <a:endParaRPr lang="it-IT" sz="1100" i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59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3066024" y="4927924"/>
            <a:ext cx="239200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INSIGHTS Workshop Pisa 18</a:t>
            </a:r>
            <a:r>
              <a:rPr lang="de-DE" sz="1000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October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2023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6185" y="4935988"/>
            <a:ext cx="845103" cy="2308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c.totis@gsi.de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352122" y="215440"/>
            <a:ext cx="6700838" cy="595312"/>
          </a:xfrm>
        </p:spPr>
        <p:txBody>
          <a:bodyPr/>
          <a:lstStyle/>
          <a:p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mitotic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catastrophe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correlated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cytoplasmic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dsDNA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22" y="2362791"/>
            <a:ext cx="5172040" cy="2073812"/>
          </a:xfrm>
          <a:prstGeom prst="rect">
            <a:avLst/>
          </a:prstGeom>
        </p:spPr>
      </p:pic>
      <p:pic>
        <p:nvPicPr>
          <p:cNvPr id="9" name="Immagine 4">
            <a:extLst>
              <a:ext uri="{FF2B5EF4-FFF2-40B4-BE49-F238E27FC236}">
                <a16:creationId xmlns:a16="http://schemas.microsoft.com/office/drawing/2014/main" id="{7AE5A8FA-F49E-B7E2-3EF4-0794DED0B5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" r="14811" b="15686"/>
          <a:stretch/>
        </p:blipFill>
        <p:spPr>
          <a:xfrm>
            <a:off x="5678186" y="1180584"/>
            <a:ext cx="2889854" cy="21570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29626" y="4236548"/>
            <a:ext cx="596638" cy="20005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7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Mean</a:t>
            </a:r>
            <a:r>
              <a:rPr lang="en-DE" sz="700" dirty="0">
                <a:latin typeface="Calibri Light" panose="020F0302020204030204" pitchFamily="34" charset="0"/>
                <a:cs typeface="Calibri Light" panose="020F0302020204030204" pitchFamily="34" charset="0"/>
              </a:rPr>
              <a:t>±</a:t>
            </a:r>
            <a:r>
              <a:rPr lang="de-DE" sz="700" dirty="0">
                <a:latin typeface="Calibri Light" panose="020F0302020204030204" pitchFamily="34" charset="0"/>
                <a:cs typeface="Calibri Light" panose="020F0302020204030204" pitchFamily="34" charset="0"/>
              </a:rPr>
              <a:t>SEM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97400" y="3137307"/>
            <a:ext cx="86113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sz="700" dirty="0">
                <a:latin typeface="Calibri Light" panose="020F0302020204030204" pitchFamily="34" charset="0"/>
                <a:cs typeface="Calibri Light" panose="020F0302020204030204" pitchFamily="34" charset="0"/>
              </a:rPr>
              <a:t>Line: median</a:t>
            </a:r>
          </a:p>
          <a:p>
            <a:pPr algn="ctr"/>
            <a:r>
              <a:rPr lang="de-DE" sz="7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Kruskall</a:t>
            </a:r>
            <a:r>
              <a:rPr lang="de-DE" sz="700" dirty="0">
                <a:latin typeface="Calibri Light" panose="020F0302020204030204" pitchFamily="34" charset="0"/>
                <a:cs typeface="Calibri Light" panose="020F0302020204030204" pitchFamily="34" charset="0"/>
              </a:rPr>
              <a:t>-Wallis </a:t>
            </a:r>
            <a:r>
              <a:rPr lang="de-DE" sz="7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test</a:t>
            </a:r>
            <a:endParaRPr lang="de-DE" sz="7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CasellaDiTesto 24">
            <a:extLst>
              <a:ext uri="{FF2B5EF4-FFF2-40B4-BE49-F238E27FC236}">
                <a16:creationId xmlns:a16="http://schemas.microsoft.com/office/drawing/2014/main" id="{631C2C8A-162C-5A42-9000-CD839BCEEB33}"/>
              </a:ext>
            </a:extLst>
          </p:cNvPr>
          <p:cNvSpPr txBox="1"/>
          <p:nvPr/>
        </p:nvSpPr>
        <p:spPr>
          <a:xfrm>
            <a:off x="1252298" y="4466873"/>
            <a:ext cx="3239413" cy="430887"/>
          </a:xfrm>
          <a:prstGeom prst="rect">
            <a:avLst/>
          </a:prstGeom>
          <a:ln w="28575"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Fragmented nuclei and giant cell nuclei are hallmarks of </a:t>
            </a:r>
            <a:r>
              <a:rPr lang="en-GB" sz="1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mitotic catastrophe</a:t>
            </a:r>
          </a:p>
        </p:txBody>
      </p:sp>
      <p:sp>
        <p:nvSpPr>
          <p:cNvPr id="12" name="CasellaDiTesto 24">
            <a:extLst>
              <a:ext uri="{FF2B5EF4-FFF2-40B4-BE49-F238E27FC236}">
                <a16:creationId xmlns:a16="http://schemas.microsoft.com/office/drawing/2014/main" id="{631C2C8A-162C-5A42-9000-CD839BCEEB33}"/>
              </a:ext>
            </a:extLst>
          </p:cNvPr>
          <p:cNvSpPr txBox="1"/>
          <p:nvPr/>
        </p:nvSpPr>
        <p:spPr>
          <a:xfrm>
            <a:off x="5612045" y="3833477"/>
            <a:ext cx="3239413" cy="430887"/>
          </a:xfrm>
          <a:prstGeom prst="rect">
            <a:avLst/>
          </a:prstGeom>
          <a:ln w="28575"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results suggest that mitotic catastrophe plays a role in cytoplasmic dsDNA formation</a:t>
            </a:r>
            <a:endParaRPr lang="en-GB" sz="11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65260" y="1028009"/>
            <a:ext cx="4609285" cy="1174857"/>
            <a:chOff x="3825705" y="3772584"/>
            <a:chExt cx="4609285" cy="1174857"/>
          </a:xfrm>
        </p:grpSpPr>
        <p:grpSp>
          <p:nvGrpSpPr>
            <p:cNvPr id="14" name="Gruppo 14">
              <a:extLst>
                <a:ext uri="{FF2B5EF4-FFF2-40B4-BE49-F238E27FC236}">
                  <a16:creationId xmlns:a16="http://schemas.microsoft.com/office/drawing/2014/main" id="{47B31403-B624-452B-96DC-0A889A601F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25705" y="3772584"/>
              <a:ext cx="4609285" cy="1144587"/>
              <a:chOff x="-91243" y="1103450"/>
              <a:chExt cx="9235243" cy="2293315"/>
            </a:xfrm>
          </p:grpSpPr>
          <p:pic>
            <p:nvPicPr>
              <p:cNvPr id="18" name="Immagine 5">
                <a:extLst>
                  <a:ext uri="{FF2B5EF4-FFF2-40B4-BE49-F238E27FC236}">
                    <a16:creationId xmlns:a16="http://schemas.microsoft.com/office/drawing/2014/main" id="{1D5A3A41-C3B8-47AC-A57C-1BFD23A19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91243" y="1103450"/>
                <a:ext cx="9235243" cy="2293315"/>
              </a:xfrm>
              <a:prstGeom prst="rect">
                <a:avLst/>
              </a:prstGeom>
            </p:spPr>
          </p:pic>
          <p:cxnSp>
            <p:nvCxnSpPr>
              <p:cNvPr id="19" name="Connettore diritto 10">
                <a:extLst>
                  <a:ext uri="{FF2B5EF4-FFF2-40B4-BE49-F238E27FC236}">
                    <a16:creationId xmlns:a16="http://schemas.microsoft.com/office/drawing/2014/main" id="{0CE63FA1-A418-415B-85B3-9CCFD64605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77440" y="3058460"/>
                <a:ext cx="47244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diritto 17">
                <a:extLst>
                  <a:ext uri="{FF2B5EF4-FFF2-40B4-BE49-F238E27FC236}">
                    <a16:creationId xmlns:a16="http://schemas.microsoft.com/office/drawing/2014/main" id="{345724BD-8088-4700-9683-8C59072FB3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5362" y="3058460"/>
                <a:ext cx="47244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diritto 18">
                <a:extLst>
                  <a:ext uri="{FF2B5EF4-FFF2-40B4-BE49-F238E27FC236}">
                    <a16:creationId xmlns:a16="http://schemas.microsoft.com/office/drawing/2014/main" id="{28C13603-33DD-4A4B-AE1D-D57A094B97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80120" y="3068920"/>
                <a:ext cx="47244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CasellaDiTesto 19">
                <a:extLst>
                  <a:ext uri="{FF2B5EF4-FFF2-40B4-BE49-F238E27FC236}">
                    <a16:creationId xmlns:a16="http://schemas.microsoft.com/office/drawing/2014/main" id="{7940ECA9-D9A2-40B9-A3AF-6C794DD4AC5A}"/>
                  </a:ext>
                </a:extLst>
              </p:cNvPr>
              <p:cNvSpPr txBox="1"/>
              <p:nvPr/>
            </p:nvSpPr>
            <p:spPr>
              <a:xfrm>
                <a:off x="2147136" y="2720157"/>
                <a:ext cx="458780" cy="20005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700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100 µm</a:t>
                </a:r>
              </a:p>
            </p:txBody>
          </p:sp>
          <p:sp>
            <p:nvSpPr>
              <p:cNvPr id="23" name="CasellaDiTesto 20">
                <a:extLst>
                  <a:ext uri="{FF2B5EF4-FFF2-40B4-BE49-F238E27FC236}">
                    <a16:creationId xmlns:a16="http://schemas.microsoft.com/office/drawing/2014/main" id="{0C5EC248-50ED-4E8A-A4C5-79723F731F65}"/>
                  </a:ext>
                </a:extLst>
              </p:cNvPr>
              <p:cNvSpPr txBox="1"/>
              <p:nvPr/>
            </p:nvSpPr>
            <p:spPr>
              <a:xfrm>
                <a:off x="5245973" y="2720157"/>
                <a:ext cx="458780" cy="20005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700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100 µm</a:t>
                </a:r>
              </a:p>
            </p:txBody>
          </p:sp>
          <p:sp>
            <p:nvSpPr>
              <p:cNvPr id="24" name="CasellaDiTesto 21">
                <a:extLst>
                  <a:ext uri="{FF2B5EF4-FFF2-40B4-BE49-F238E27FC236}">
                    <a16:creationId xmlns:a16="http://schemas.microsoft.com/office/drawing/2014/main" id="{9574CA0D-953E-4CB3-9EBC-FDB27CEA9053}"/>
                  </a:ext>
                </a:extLst>
              </p:cNvPr>
              <p:cNvSpPr txBox="1"/>
              <p:nvPr/>
            </p:nvSpPr>
            <p:spPr>
              <a:xfrm>
                <a:off x="8344809" y="2736220"/>
                <a:ext cx="458780" cy="20005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700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100 µm</a:t>
                </a:r>
              </a:p>
            </p:txBody>
          </p:sp>
        </p:grpSp>
        <p:sp>
          <p:nvSpPr>
            <p:cNvPr id="16" name="CasellaDiTesto 35">
              <a:extLst>
                <a:ext uri="{FF2B5EF4-FFF2-40B4-BE49-F238E27FC236}">
                  <a16:creationId xmlns:a16="http://schemas.microsoft.com/office/drawing/2014/main" id="{BB24FD9C-51D1-4C29-A47A-DEB5FBF4AC43}"/>
                </a:ext>
              </a:extLst>
            </p:cNvPr>
            <p:cNvSpPr txBox="1"/>
            <p:nvPr/>
          </p:nvSpPr>
          <p:spPr>
            <a:xfrm>
              <a:off x="6856742" y="4778164"/>
              <a:ext cx="521297" cy="1692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GB" sz="500" dirty="0">
                  <a:solidFill>
                    <a:srgbClr val="FFFF00"/>
                  </a:solidFill>
                </a:rPr>
                <a:t>Giant nuclei</a:t>
              </a:r>
            </a:p>
          </p:txBody>
        </p:sp>
        <p:sp>
          <p:nvSpPr>
            <p:cNvPr id="17" name="CasellaDiTesto 6">
              <a:extLst>
                <a:ext uri="{FF2B5EF4-FFF2-40B4-BE49-F238E27FC236}">
                  <a16:creationId xmlns:a16="http://schemas.microsoft.com/office/drawing/2014/main" id="{6A0D5946-F623-4FB9-A925-5C13FF7520FE}"/>
                </a:ext>
              </a:extLst>
            </p:cNvPr>
            <p:cNvSpPr txBox="1"/>
            <p:nvPr/>
          </p:nvSpPr>
          <p:spPr>
            <a:xfrm>
              <a:off x="6856742" y="4687342"/>
              <a:ext cx="710451" cy="1692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GB" sz="500" dirty="0">
                  <a:solidFill>
                    <a:schemeClr val="bg1"/>
                  </a:solidFill>
                </a:rPr>
                <a:t>Fragmented nuclei</a:t>
              </a: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058561D-EDBD-F629-6C40-F7746A41B71D}"/>
              </a:ext>
            </a:extLst>
          </p:cNvPr>
          <p:cNvSpPr txBox="1"/>
          <p:nvPr/>
        </p:nvSpPr>
        <p:spPr>
          <a:xfrm>
            <a:off x="6262709" y="4905210"/>
            <a:ext cx="948398" cy="2616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1100" i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unpublished</a:t>
            </a:r>
            <a:endParaRPr lang="it-IT" sz="1100" i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38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3066024" y="4927924"/>
            <a:ext cx="239200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INSIGHTS Workshop Pisa 18</a:t>
            </a:r>
            <a:r>
              <a:rPr lang="de-DE" sz="1000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October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2023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6185" y="4935988"/>
            <a:ext cx="845103" cy="2308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c.totis@gsi.de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422275" y="230188"/>
            <a:ext cx="6700838" cy="595312"/>
          </a:xfrm>
        </p:spPr>
        <p:txBody>
          <a:bodyPr/>
          <a:lstStyle/>
          <a:p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cytosolic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dsDNA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type I IFN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release</a:t>
            </a:r>
            <a:endParaRPr lang="de-D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322" t="16609" r="44641" b="29534"/>
          <a:stretch/>
        </p:blipFill>
        <p:spPr>
          <a:xfrm>
            <a:off x="422275" y="1590560"/>
            <a:ext cx="1526292" cy="1720110"/>
          </a:xfrm>
          <a:prstGeom prst="rect">
            <a:avLst/>
          </a:prstGeom>
        </p:spPr>
      </p:pic>
      <p:sp>
        <p:nvSpPr>
          <p:cNvPr id="8" name="CasellaDiTesto 12">
            <a:extLst>
              <a:ext uri="{FF2B5EF4-FFF2-40B4-BE49-F238E27FC236}">
                <a16:creationId xmlns:a16="http://schemas.microsoft.com/office/drawing/2014/main" id="{DDF0305F-FF59-4266-A297-041C5A45F668}"/>
              </a:ext>
            </a:extLst>
          </p:cNvPr>
          <p:cNvSpPr txBox="1"/>
          <p:nvPr/>
        </p:nvSpPr>
        <p:spPr>
          <a:xfrm>
            <a:off x="515162" y="3375496"/>
            <a:ext cx="1433405" cy="1692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GB" sz="5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Vanpouille</a:t>
            </a:r>
            <a:r>
              <a:rPr lang="en-GB" sz="5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-Box et al., 2017, Nat Communications</a:t>
            </a:r>
          </a:p>
        </p:txBody>
      </p:sp>
      <p:sp>
        <p:nvSpPr>
          <p:cNvPr id="10" name="Oval 9"/>
          <p:cNvSpPr/>
          <p:nvPr/>
        </p:nvSpPr>
        <p:spPr>
          <a:xfrm>
            <a:off x="1328353" y="2689050"/>
            <a:ext cx="580955" cy="266856"/>
          </a:xfrm>
          <a:prstGeom prst="ellipse">
            <a:avLst/>
          </a:prstGeom>
          <a:noFill/>
          <a:ln w="19050">
            <a:solidFill>
              <a:srgbClr val="F7964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11" name="Immagine 418805806">
            <a:extLst>
              <a:ext uri="{FF2B5EF4-FFF2-40B4-BE49-F238E27FC236}">
                <a16:creationId xmlns:a16="http://schemas.microsoft.com/office/drawing/2014/main" id="{1F6A37B2-7AB0-DE67-D983-B14DDC1E43D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94" y="1462589"/>
            <a:ext cx="3345644" cy="23084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64052" y="3643210"/>
            <a:ext cx="596638" cy="20005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7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Mean</a:t>
            </a:r>
            <a:r>
              <a:rPr lang="en-DE" sz="700" dirty="0">
                <a:latin typeface="Calibri Light" panose="020F0302020204030204" pitchFamily="34" charset="0"/>
                <a:cs typeface="Calibri Light" panose="020F0302020204030204" pitchFamily="34" charset="0"/>
              </a:rPr>
              <a:t>±</a:t>
            </a:r>
            <a:r>
              <a:rPr lang="de-DE" sz="700" dirty="0">
                <a:latin typeface="Calibri Light" panose="020F0302020204030204" pitchFamily="34" charset="0"/>
                <a:cs typeface="Calibri Light" panose="020F0302020204030204" pitchFamily="34" charset="0"/>
              </a:rPr>
              <a:t>SEM</a:t>
            </a:r>
          </a:p>
        </p:txBody>
      </p:sp>
      <p:pic>
        <p:nvPicPr>
          <p:cNvPr id="13" name="Immagine 1822418097" descr="Immagine che contiene testo, luce, rosso, strada&#10;&#10;Descrizione generata automaticamente">
            <a:extLst>
              <a:ext uri="{FF2B5EF4-FFF2-40B4-BE49-F238E27FC236}">
                <a16:creationId xmlns:a16="http://schemas.microsoft.com/office/drawing/2014/main" id="{6E8A73A2-F530-E4D1-70D9-242BDB89DA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146" y="1534834"/>
            <a:ext cx="3149914" cy="230843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78E810-759A-47C0-CE48-42977F3A726C}"/>
              </a:ext>
            </a:extLst>
          </p:cNvPr>
          <p:cNvSpPr txBox="1"/>
          <p:nvPr/>
        </p:nvSpPr>
        <p:spPr>
          <a:xfrm>
            <a:off x="2171700" y="3974593"/>
            <a:ext cx="4800600" cy="93871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171450" indent="-171450" algn="ctr">
              <a:buClr>
                <a:srgbClr val="F79646"/>
              </a:buClr>
              <a:buFont typeface="Wingdings" panose="05000000000000000000" pitchFamily="2" charset="2"/>
              <a:buChar char="v"/>
            </a:pP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Linear dose-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dependent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increase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in IFN-</a:t>
            </a:r>
            <a:r>
              <a:rPr lang="el-GR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β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gene 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expression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and release.</a:t>
            </a:r>
          </a:p>
          <a:p>
            <a:pPr algn="ctr"/>
            <a:endParaRPr lang="it-IT" sz="11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 algn="ctr">
              <a:buClr>
                <a:srgbClr val="F79646"/>
              </a:buClr>
              <a:buFont typeface="Wingdings" panose="05000000000000000000" pitchFamily="2" charset="2"/>
              <a:buChar char="v"/>
            </a:pP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IFN-</a:t>
            </a:r>
            <a:r>
              <a:rPr lang="el-GR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β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reflects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the linear dose 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response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cytoplasmic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dsDNA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algn="ctr"/>
            <a:endParaRPr lang="it-IT" sz="11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 algn="ctr">
              <a:buClr>
                <a:srgbClr val="F79646"/>
              </a:buClr>
              <a:buFont typeface="Wingdings" panose="05000000000000000000" pitchFamily="2" charset="2"/>
              <a:buChar char="v"/>
            </a:pP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C-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ions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tend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to 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have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higher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efficiency</a:t>
            </a:r>
            <a:endParaRPr lang="it-IT" sz="11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46C676A-3027-4D0C-FAA5-91A127C502CC}"/>
              </a:ext>
            </a:extLst>
          </p:cNvPr>
          <p:cNvSpPr txBox="1"/>
          <p:nvPr/>
        </p:nvSpPr>
        <p:spPr>
          <a:xfrm>
            <a:off x="6262709" y="4905210"/>
            <a:ext cx="948398" cy="2616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1100" i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unpublished</a:t>
            </a:r>
            <a:endParaRPr lang="it-IT" sz="1100" i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76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3066024" y="4927924"/>
            <a:ext cx="239200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INSIGHTS Workshop Pisa 18</a:t>
            </a:r>
            <a:r>
              <a:rPr lang="de-DE" sz="1000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October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2023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6185" y="4935988"/>
            <a:ext cx="845103" cy="2308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c.totis@gsi.de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422275" y="230188"/>
            <a:ext cx="6700838" cy="595312"/>
          </a:xfrm>
        </p:spPr>
        <p:txBody>
          <a:bodyPr/>
          <a:lstStyle/>
          <a:p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cGAS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/STING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pathway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activation</a:t>
            </a:r>
            <a:endParaRPr lang="de-D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1322" t="16609" r="44641" b="29534"/>
          <a:stretch/>
        </p:blipFill>
        <p:spPr>
          <a:xfrm>
            <a:off x="3931733" y="1031002"/>
            <a:ext cx="1526292" cy="172011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DF0305F-FF59-4266-A297-041C5A45F668}"/>
              </a:ext>
            </a:extLst>
          </p:cNvPr>
          <p:cNvSpPr txBox="1"/>
          <p:nvPr/>
        </p:nvSpPr>
        <p:spPr>
          <a:xfrm>
            <a:off x="4024620" y="2815938"/>
            <a:ext cx="1433405" cy="1692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GB" sz="5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Vanpouille</a:t>
            </a:r>
            <a:r>
              <a:rPr lang="en-GB" sz="5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-Box et al., 2017, Nat Communications</a:t>
            </a:r>
          </a:p>
        </p:txBody>
      </p:sp>
      <p:sp>
        <p:nvSpPr>
          <p:cNvPr id="14" name="Oval 13"/>
          <p:cNvSpPr/>
          <p:nvPr/>
        </p:nvSpPr>
        <p:spPr>
          <a:xfrm>
            <a:off x="4385451" y="1194537"/>
            <a:ext cx="580955" cy="266856"/>
          </a:xfrm>
          <a:prstGeom prst="ellipse">
            <a:avLst/>
          </a:prstGeom>
          <a:noFill/>
          <a:ln w="19050">
            <a:solidFill>
              <a:srgbClr val="F7964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16" name="Immagine 1985582037" descr="Immagine che contiene oscurità, nero, notte, luce&#10;&#10;Descrizione generata automaticamente">
            <a:extLst>
              <a:ext uri="{FF2B5EF4-FFF2-40B4-BE49-F238E27FC236}">
                <a16:creationId xmlns:a16="http://schemas.microsoft.com/office/drawing/2014/main" id="{98CEE013-7DB5-1C97-AE24-48253C60AF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659" y="1737976"/>
            <a:ext cx="2838755" cy="20962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66024" y="3659351"/>
            <a:ext cx="596638" cy="20005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7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Mean</a:t>
            </a:r>
            <a:r>
              <a:rPr lang="en-DE" sz="700" dirty="0">
                <a:latin typeface="Calibri Light" panose="020F0302020204030204" pitchFamily="34" charset="0"/>
                <a:cs typeface="Calibri Light" panose="020F0302020204030204" pitchFamily="34" charset="0"/>
              </a:rPr>
              <a:t>±</a:t>
            </a:r>
            <a:r>
              <a:rPr lang="de-DE" sz="700" dirty="0">
                <a:latin typeface="Calibri Light" panose="020F0302020204030204" pitchFamily="34" charset="0"/>
                <a:cs typeface="Calibri Light" panose="020F0302020204030204" pitchFamily="34" charset="0"/>
              </a:rPr>
              <a:t>SEM</a:t>
            </a:r>
          </a:p>
        </p:txBody>
      </p:sp>
      <p:sp>
        <p:nvSpPr>
          <p:cNvPr id="18" name="Oval 17"/>
          <p:cNvSpPr/>
          <p:nvPr/>
        </p:nvSpPr>
        <p:spPr>
          <a:xfrm>
            <a:off x="4378627" y="1600145"/>
            <a:ext cx="580955" cy="266856"/>
          </a:xfrm>
          <a:prstGeom prst="ellipse">
            <a:avLst/>
          </a:prstGeom>
          <a:noFill/>
          <a:ln w="19050">
            <a:solidFill>
              <a:srgbClr val="F7964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606" y="1543528"/>
            <a:ext cx="2465423" cy="264212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420552" y="3575200"/>
            <a:ext cx="596638" cy="20005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7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Mean</a:t>
            </a:r>
            <a:r>
              <a:rPr lang="en-DE" sz="700" dirty="0">
                <a:latin typeface="Calibri Light" panose="020F0302020204030204" pitchFamily="34" charset="0"/>
                <a:cs typeface="Calibri Light" panose="020F0302020204030204" pitchFamily="34" charset="0"/>
              </a:rPr>
              <a:t>±</a:t>
            </a:r>
            <a:r>
              <a:rPr lang="de-DE" sz="700" dirty="0">
                <a:latin typeface="Calibri Light" panose="020F0302020204030204" pitchFamily="34" charset="0"/>
                <a:cs typeface="Calibri Light" panose="020F0302020204030204" pitchFamily="34" charset="0"/>
              </a:rPr>
              <a:t>SEM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77B338-E8FA-9E62-37FC-8B3558D03514}"/>
              </a:ext>
            </a:extLst>
          </p:cNvPr>
          <p:cNvSpPr txBox="1"/>
          <p:nvPr/>
        </p:nvSpPr>
        <p:spPr>
          <a:xfrm>
            <a:off x="2302021" y="4188255"/>
            <a:ext cx="5328770" cy="6001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171450" indent="-171450" algn="ctr">
              <a:buClr>
                <a:srgbClr val="F79646"/>
              </a:buClr>
              <a:buFont typeface="Wingdings" panose="05000000000000000000" pitchFamily="2" charset="2"/>
              <a:buChar char="v"/>
            </a:pP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Confirmation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cGAS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activation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following 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photon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and C-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ion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irradiation</a:t>
            </a:r>
            <a:endParaRPr lang="it-IT" sz="11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 algn="ctr">
              <a:buClr>
                <a:srgbClr val="F79646"/>
              </a:buClr>
              <a:buFont typeface="Wingdings" panose="05000000000000000000" pitchFamily="2" charset="2"/>
              <a:buChar char="v"/>
            </a:pPr>
            <a:endParaRPr lang="it-IT" sz="11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 algn="ctr">
              <a:buClr>
                <a:srgbClr val="F79646"/>
              </a:buClr>
              <a:buFont typeface="Wingdings" panose="05000000000000000000" pitchFamily="2" charset="2"/>
              <a:buChar char="v"/>
            </a:pP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STING 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inhibition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(H-151, small 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molecule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inhibitor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 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hampers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IFN-</a:t>
            </a:r>
            <a:r>
              <a:rPr lang="el-GR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β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induction</a:t>
            </a:r>
            <a:r>
              <a:rPr lang="it-IT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by </a:t>
            </a:r>
            <a:r>
              <a:rPr lang="it-IT" sz="1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radiation</a:t>
            </a:r>
            <a:endParaRPr lang="it-IT" sz="11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514DA0-E18F-4997-2AC8-1BAE13219494}"/>
              </a:ext>
            </a:extLst>
          </p:cNvPr>
          <p:cNvSpPr txBox="1"/>
          <p:nvPr/>
        </p:nvSpPr>
        <p:spPr>
          <a:xfrm>
            <a:off x="6262709" y="4905210"/>
            <a:ext cx="948398" cy="2616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1100" i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unpublished</a:t>
            </a:r>
            <a:endParaRPr lang="it-IT" sz="1100" i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89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8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3066024" y="4927924"/>
            <a:ext cx="239200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INSIGHTS Workshop Pisa 18</a:t>
            </a:r>
            <a:r>
              <a:rPr lang="de-DE" sz="1000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October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2023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6185" y="4935988"/>
            <a:ext cx="845103" cy="2308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c.totis@gsi.de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422275" y="230188"/>
            <a:ext cx="6700838" cy="595312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messages</a:t>
            </a:r>
            <a:endParaRPr lang="de-D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B8938B2-156A-E3A8-46B6-306BF1B2F351}"/>
              </a:ext>
            </a:extLst>
          </p:cNvPr>
          <p:cNvSpPr txBox="1"/>
          <p:nvPr/>
        </p:nvSpPr>
        <p:spPr>
          <a:xfrm>
            <a:off x="509636" y="1501925"/>
            <a:ext cx="7846346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F79646"/>
              </a:buClr>
              <a:buFont typeface="Wingdings" panose="05000000000000000000" pitchFamily="2" charset="2"/>
              <a:buChar char="v"/>
            </a:pPr>
            <a:r>
              <a:rPr lang="en-US" sz="1400" b="0" i="0" u="none" strike="noStrike" baseline="0" dirty="0">
                <a:solidFill>
                  <a:srgbClr val="40404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 immune system plays an important role in the treatment of metastatic cancer </a:t>
            </a:r>
          </a:p>
          <a:p>
            <a:pPr marL="285750" indent="-285750" algn="just">
              <a:buClr>
                <a:srgbClr val="F79646"/>
              </a:buClr>
              <a:buFont typeface="Wingdings" panose="05000000000000000000" pitchFamily="2" charset="2"/>
              <a:buChar char="v"/>
            </a:pPr>
            <a:endParaRPr lang="en-US" sz="1400" b="0" i="0" u="none" strike="noStrike" baseline="0" dirty="0">
              <a:solidFill>
                <a:srgbClr val="40404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 algn="just">
              <a:buClr>
                <a:srgbClr val="F79646"/>
              </a:buClr>
              <a:buFont typeface="Wingdings" panose="05000000000000000000" pitchFamily="2" charset="2"/>
              <a:buChar char="v"/>
            </a:pPr>
            <a:r>
              <a:rPr lang="en-US" sz="1400" b="0" i="0" u="none" strike="noStrike" baseline="0" dirty="0">
                <a:solidFill>
                  <a:srgbClr val="40404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Immunotherapy</a:t>
            </a:r>
            <a:r>
              <a:rPr lang="en-US" sz="1400" dirty="0">
                <a:solidFill>
                  <a:srgbClr val="40404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400" b="0" i="0" u="none" strike="noStrike" baseline="0" dirty="0">
                <a:solidFill>
                  <a:srgbClr val="40404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is established as additional pillar in cancer therapy</a:t>
            </a:r>
          </a:p>
          <a:p>
            <a:pPr marL="742950" lvl="1" indent="-285750" algn="just">
              <a:buClr>
                <a:srgbClr val="F79646"/>
              </a:buClr>
              <a:buFont typeface="Wingdings" panose="05000000000000000000" pitchFamily="2" charset="2"/>
              <a:buChar char="v"/>
            </a:pPr>
            <a:endParaRPr lang="en-US" sz="1400" b="0" i="0" u="none" strike="noStrike" baseline="0" dirty="0">
              <a:solidFill>
                <a:srgbClr val="40404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00150" lvl="2" indent="-285750" algn="just">
              <a:buClr>
                <a:srgbClr val="F79646"/>
              </a:buClr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40404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Understanding the mechanisms by which the immune system is triggered and interacts with radiotherapy is essential for a wider application of a combined treatment</a:t>
            </a:r>
          </a:p>
          <a:p>
            <a:pPr marL="1200150" lvl="2" indent="-285750" algn="just">
              <a:buClr>
                <a:srgbClr val="F79646"/>
              </a:buClr>
              <a:buFont typeface="Wingdings" panose="05000000000000000000" pitchFamily="2" charset="2"/>
              <a:buChar char="v"/>
            </a:pPr>
            <a:endParaRPr lang="en-US" sz="1400" b="0" i="0" u="none" strike="noStrike" baseline="0" dirty="0">
              <a:solidFill>
                <a:srgbClr val="40404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657350" lvl="3" indent="-285750" algn="just">
              <a:buClr>
                <a:srgbClr val="F79646"/>
              </a:buClr>
              <a:buFont typeface="Wingdings" panose="05000000000000000000" pitchFamily="2" charset="2"/>
              <a:buChar char="v"/>
            </a:pPr>
            <a:r>
              <a:rPr lang="en-US" sz="1400" b="0" i="0" u="none" strike="noStrike" baseline="0" dirty="0" err="1">
                <a:solidFill>
                  <a:srgbClr val="40404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Hadrontherapy</a:t>
            </a:r>
            <a:r>
              <a:rPr lang="en-US" sz="1400" b="0" i="0" u="none" strike="noStrike" baseline="0" dirty="0">
                <a:solidFill>
                  <a:srgbClr val="40404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has the potential to improve the outcome of a combined therapy:</a:t>
            </a:r>
          </a:p>
          <a:p>
            <a:pPr marL="2114550" lvl="4" indent="-285750" algn="just">
              <a:lnSpc>
                <a:spcPct val="150000"/>
              </a:lnSpc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0404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more immune cells available can be involved in anti-tumor immune responses</a:t>
            </a:r>
          </a:p>
          <a:p>
            <a:pPr marL="2114550" lvl="4" indent="-285750" algn="just"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0404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for some immunogenic mechanisms (</a:t>
            </a:r>
            <a:r>
              <a:rPr lang="en-US" sz="1050" dirty="0">
                <a:solidFill>
                  <a:srgbClr val="40404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cytoplasmic dsDNA formation, IFN-</a:t>
            </a:r>
            <a:r>
              <a:rPr lang="el-GR" sz="1050" dirty="0">
                <a:solidFill>
                  <a:srgbClr val="40404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β</a:t>
            </a:r>
            <a:r>
              <a:rPr lang="it-IT" sz="1050" dirty="0">
                <a:solidFill>
                  <a:srgbClr val="40404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050" dirty="0" err="1">
                <a:solidFill>
                  <a:srgbClr val="40404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expression</a:t>
            </a:r>
            <a:r>
              <a:rPr lang="it-IT" sz="1050" dirty="0">
                <a:solidFill>
                  <a:srgbClr val="40404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</a:t>
            </a:r>
            <a:r>
              <a:rPr lang="en-US" sz="1400" dirty="0">
                <a:solidFill>
                  <a:srgbClr val="40404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lvl="4" algn="just">
              <a:buClr>
                <a:srgbClr val="F79646"/>
              </a:buClr>
            </a:pPr>
            <a:r>
              <a:rPr lang="en-US" sz="1400" dirty="0">
                <a:solidFill>
                  <a:srgbClr val="40404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	C-ions show a higher efficiency than photons</a:t>
            </a:r>
          </a:p>
          <a:p>
            <a:pPr marL="2114550" lvl="4" indent="-285750" algn="just">
              <a:buClr>
                <a:srgbClr val="F79646"/>
              </a:buClr>
              <a:buFont typeface="Wingdings" panose="05000000000000000000" pitchFamily="2" charset="2"/>
              <a:buChar char="v"/>
            </a:pPr>
            <a:endParaRPr lang="en-US" sz="1400" b="0" i="0" u="none" strike="noStrike" baseline="0" dirty="0">
              <a:solidFill>
                <a:srgbClr val="40404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lvl="4" algn="just">
              <a:buClr>
                <a:srgbClr val="F79646"/>
              </a:buClr>
            </a:pPr>
            <a:endParaRPr lang="it-IT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0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248" t="16493" r="809" b="18743"/>
          <a:stretch/>
        </p:blipFill>
        <p:spPr>
          <a:xfrm>
            <a:off x="0" y="906449"/>
            <a:ext cx="9151951" cy="405516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453644" y="2126037"/>
            <a:ext cx="4198942" cy="2507869"/>
            <a:chOff x="3745687" y="1927723"/>
            <a:chExt cx="5003564" cy="2988440"/>
          </a:xfrm>
        </p:grpSpPr>
        <p:pic>
          <p:nvPicPr>
            <p:cNvPr id="6" name="Immagine 5" descr="Immagine che contiene albero, erba, esterni, persone&#10;&#10;Descrizione generata automaticamente">
              <a:extLst>
                <a:ext uri="{FF2B5EF4-FFF2-40B4-BE49-F238E27FC236}">
                  <a16:creationId xmlns:a16="http://schemas.microsoft.com/office/drawing/2014/main" id="{5F7387C7-3016-8BAA-0416-3ABBD37BE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286"/>
            <a:stretch/>
          </p:blipFill>
          <p:spPr>
            <a:xfrm>
              <a:off x="3745687" y="1927723"/>
              <a:ext cx="4992125" cy="2988440"/>
            </a:xfrm>
            <a:prstGeom prst="rect">
              <a:avLst/>
            </a:prstGeom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AD11936E-7291-13DC-C16F-912C8A82C52A}"/>
                </a:ext>
              </a:extLst>
            </p:cNvPr>
            <p:cNvSpPr txBox="1"/>
            <p:nvPr/>
          </p:nvSpPr>
          <p:spPr>
            <a:xfrm>
              <a:off x="6748832" y="4639164"/>
              <a:ext cx="2000419" cy="276999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r"/>
              <a:r>
                <a:rPr lang="en-GB" sz="135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Biophysics department, GSI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26" y="942064"/>
            <a:ext cx="2523167" cy="332510"/>
          </a:xfrm>
        </p:spPr>
        <p:txBody>
          <a:bodyPr/>
          <a:lstStyle/>
          <a:p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Acknowledgments</a:t>
            </a:r>
            <a:endParaRPr lang="de-DE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5776E73D-C3E1-4A11-B651-42B22E890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6" y="1260769"/>
            <a:ext cx="3020573" cy="3401030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v"/>
            </a:pPr>
            <a:r>
              <a:rPr lang="en-GB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Prof. Marco Durante</a:t>
            </a:r>
          </a:p>
          <a:p>
            <a:pPr marL="0" indent="0">
              <a:buNone/>
            </a:pPr>
            <a:endParaRPr lang="en-GB" sz="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GB" sz="1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Immune system and tissue radiobiology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Prof. Claudia Fournier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Dr.</a:t>
            </a:r>
            <a:r>
              <a:rPr lang="en-GB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 Alexander Helm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Gaia Volpi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Dr.</a:t>
            </a:r>
            <a:r>
              <a:rPr lang="en-GB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 Daniela Kraft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Dr.</a:t>
            </a:r>
            <a:r>
              <a:rPr lang="en-GB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 Aylin Benzer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Dr.</a:t>
            </a:r>
            <a:r>
              <a:rPr lang="en-GB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 Liliana Davkova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Dennis Hintze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Paul Schulte</a:t>
            </a:r>
          </a:p>
          <a:p>
            <a:pPr marL="0" indent="0">
              <a:buNone/>
            </a:pPr>
            <a:r>
              <a:rPr lang="en-GB" sz="1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Molecular radiobiology and imaging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Prof.</a:t>
            </a:r>
            <a:r>
              <a:rPr lang="en-GB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 Burkhard Jakob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Dr.</a:t>
            </a:r>
            <a:r>
              <a:rPr lang="en-GB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 Nicole Averbeck</a:t>
            </a:r>
          </a:p>
          <a:p>
            <a:pPr marL="0" indent="0">
              <a:buNone/>
            </a:pPr>
            <a:endParaRPr lang="de-DE" sz="11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de-DE" sz="1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Marburger Ionenstrahl-Therapiezentrum (MIT)</a:t>
            </a:r>
            <a:endParaRPr lang="en-GB" sz="11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125CBDDA-5CCF-8748-8988-9DC6C8981774}" type="slidenum">
              <a:rPr lang="de-DE"/>
              <a:pPr defTabSz="457189"/>
              <a:t>15</a:t>
            </a:fld>
            <a:endParaRPr lang="de-DE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CA8B8566-FE34-490E-A962-C52018054D68}"/>
              </a:ext>
            </a:extLst>
          </p:cNvPr>
          <p:cNvSpPr txBox="1">
            <a:spLocks/>
          </p:cNvSpPr>
          <p:nvPr/>
        </p:nvSpPr>
        <p:spPr>
          <a:xfrm>
            <a:off x="4318212" y="1096670"/>
            <a:ext cx="4419600" cy="9690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342892"/>
            <a:r>
              <a:rPr lang="en-GB" sz="28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THANK YOU VERY MUCH FOR YOUR ATTENTION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C5225F38-7212-44BF-4512-82963D8EB0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72940" cy="734293"/>
          </a:xfrm>
          <a:prstGeom prst="rect">
            <a:avLst/>
          </a:prstGeom>
        </p:spPr>
      </p:pic>
      <p:pic>
        <p:nvPicPr>
          <p:cNvPr id="11" name="Picture 2" descr="Index of /~koeppel/logos/hgs-hire/">
            <a:extLst>
              <a:ext uri="{FF2B5EF4-FFF2-40B4-BE49-F238E27FC236}">
                <a16:creationId xmlns:a16="http://schemas.microsoft.com/office/drawing/2014/main" id="{8891C5DE-8F73-8333-7BD2-8440ADB3E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663" y="143563"/>
            <a:ext cx="3020573" cy="46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906350" y="4923940"/>
            <a:ext cx="1657826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Cristina Totis; c.totis@gsi.de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36" y="4058555"/>
            <a:ext cx="1063976" cy="75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86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5597BD-A354-2C92-2678-B8DEBD89F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3737E65-F763-DD5A-F6BC-9CE34400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9490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Metastatic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cancer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disease</a:t>
            </a:r>
            <a:endParaRPr lang="de-D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3066024" y="4927924"/>
            <a:ext cx="239200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INSIGHTS Workshop Pisa 18</a:t>
            </a:r>
            <a:r>
              <a:rPr lang="de-DE" sz="1000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October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2023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6185" y="4935988"/>
            <a:ext cx="845103" cy="2308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c.totis@gsi.de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22569" y="1025593"/>
            <a:ext cx="4562900" cy="1526902"/>
          </a:xfrm>
        </p:spPr>
        <p:txBody>
          <a:bodyPr/>
          <a:lstStyle/>
          <a:p>
            <a:pPr algn="just"/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Cancer is the second leading cause of death globally, accounting for an estimated 9.6 million deaths, or </a:t>
            </a:r>
            <a:r>
              <a:rPr lang="en-U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 in 6 deaths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in 2018 </a:t>
            </a:r>
            <a:r>
              <a:rPr lang="en-US" sz="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(WHO)</a:t>
            </a:r>
          </a:p>
          <a:p>
            <a:pPr algn="just"/>
            <a:endParaRPr lang="de-DE" sz="9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At least </a:t>
            </a:r>
            <a:r>
              <a:rPr lang="de-DE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2/3 </a:t>
            </a:r>
            <a:r>
              <a:rPr lang="de-DE" sz="1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deaths</a:t>
            </a:r>
            <a:r>
              <a:rPr lang="de-DE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from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solid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tumors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are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caused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by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metastasis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de-DE" sz="8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Dillekas</a:t>
            </a:r>
            <a:r>
              <a:rPr lang="de-DE" sz="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et al., 2019, </a:t>
            </a:r>
            <a:r>
              <a:rPr lang="de-DE" sz="8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Canc</a:t>
            </a:r>
            <a:r>
              <a:rPr lang="de-DE" sz="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. Med.)</a:t>
            </a:r>
          </a:p>
          <a:p>
            <a:pPr algn="just"/>
            <a:endParaRPr lang="de-DE" sz="9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de-DE" sz="1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Therapy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metastatic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cancer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normally</a:t>
            </a:r>
            <a:r>
              <a:rPr lang="de-DE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palliative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goal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improving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quality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life</a:t>
            </a:r>
            <a:endParaRPr lang="de-DE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de-DE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194" y="2632020"/>
            <a:ext cx="2841650" cy="2327708"/>
          </a:xfrm>
          <a:prstGeom prst="rect">
            <a:avLst/>
          </a:prstGeom>
        </p:spPr>
      </p:pic>
      <p:pic>
        <p:nvPicPr>
          <p:cNvPr id="8" name="Immagine 6">
            <a:extLst>
              <a:ext uri="{FF2B5EF4-FFF2-40B4-BE49-F238E27FC236}">
                <a16:creationId xmlns:a16="http://schemas.microsoft.com/office/drawing/2014/main" id="{FF251813-33BF-FB8E-84D7-25173A9D3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586" y="1789044"/>
            <a:ext cx="3137989" cy="27181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58025" y="1025593"/>
            <a:ext cx="3467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Metastatic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cancer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systemic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disease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-&gt; 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need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systemic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treatment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-&gt; </a:t>
            </a:r>
            <a:r>
              <a:rPr lang="de-DE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immune </a:t>
            </a:r>
            <a:r>
              <a:rPr lang="de-DE" sz="1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system</a:t>
            </a:r>
            <a:r>
              <a:rPr lang="de-DE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Exploiting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immune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immunotherapy</a:t>
            </a:r>
            <a:endParaRPr lang="de-D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3066024" y="4927924"/>
            <a:ext cx="239200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INSIGHTS Workshop Pisa 18</a:t>
            </a:r>
            <a:r>
              <a:rPr lang="de-DE" sz="1000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October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2023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6185" y="4935988"/>
            <a:ext cx="845103" cy="2308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c.totis@gsi.de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973" y="999133"/>
            <a:ext cx="3032000" cy="2919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68" y="1025646"/>
            <a:ext cx="3288135" cy="2214631"/>
          </a:xfrm>
          <a:prstGeom prst="rect">
            <a:avLst/>
          </a:prstGeom>
        </p:spPr>
      </p:pic>
      <p:pic>
        <p:nvPicPr>
          <p:cNvPr id="9" name="Picture 2" descr="Immunologists Allison and Honjo won the Nobel prize for their work on  checkpoints | Cancer World Archive">
            <a:extLst>
              <a:ext uri="{FF2B5EF4-FFF2-40B4-BE49-F238E27FC236}">
                <a16:creationId xmlns:a16="http://schemas.microsoft.com/office/drawing/2014/main" id="{C7EC04BE-CF2D-C49F-BED7-39014F990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703" y="2450443"/>
            <a:ext cx="1971241" cy="197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5828306" y="1502797"/>
            <a:ext cx="580445" cy="1144987"/>
          </a:xfrm>
          <a:prstGeom prst="roundRect">
            <a:avLst/>
          </a:prstGeom>
          <a:noFill/>
          <a:ln w="28575">
            <a:solidFill>
              <a:srgbClr val="F7964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Rounded Rectangle 10"/>
          <p:cNvSpPr/>
          <p:nvPr/>
        </p:nvSpPr>
        <p:spPr>
          <a:xfrm>
            <a:off x="7569642" y="1502797"/>
            <a:ext cx="580445" cy="1144987"/>
          </a:xfrm>
          <a:prstGeom prst="roundRect">
            <a:avLst/>
          </a:prstGeom>
          <a:noFill/>
          <a:ln w="28575">
            <a:solidFill>
              <a:srgbClr val="F7964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4876959-6651-10D9-555F-38611C8195EC}"/>
              </a:ext>
            </a:extLst>
          </p:cNvPr>
          <p:cNvSpPr txBox="1"/>
          <p:nvPr/>
        </p:nvSpPr>
        <p:spPr>
          <a:xfrm>
            <a:off x="4572000" y="4144367"/>
            <a:ext cx="4128868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it-IT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 goal </a:t>
            </a:r>
            <a:r>
              <a:rPr lang="it-IT" sz="12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it-IT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to </a:t>
            </a:r>
            <a:r>
              <a:rPr lang="it-IT" sz="12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reach</a:t>
            </a:r>
            <a:r>
              <a:rPr lang="it-IT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it-IT" sz="12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long-lasting </a:t>
            </a:r>
            <a:r>
              <a:rPr lang="it-IT" sz="1200" b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tumor</a:t>
            </a:r>
            <a:r>
              <a:rPr lang="it-IT" sz="12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control</a:t>
            </a:r>
            <a:r>
              <a:rPr lang="it-IT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algn="ctr"/>
            <a:r>
              <a:rPr lang="it-IT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Clinical studies </a:t>
            </a:r>
            <a:r>
              <a:rPr lang="it-IT" sz="12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using</a:t>
            </a:r>
            <a:r>
              <a:rPr lang="it-IT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2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combination</a:t>
            </a:r>
            <a:r>
              <a:rPr lang="it-IT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treatment </a:t>
            </a:r>
            <a:r>
              <a:rPr lang="it-IT" sz="12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have</a:t>
            </a:r>
            <a:r>
              <a:rPr lang="it-IT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2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yielded</a:t>
            </a:r>
            <a:r>
              <a:rPr lang="it-IT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2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promising</a:t>
            </a:r>
            <a:r>
              <a:rPr lang="it-IT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2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results</a:t>
            </a:r>
            <a:r>
              <a:rPr lang="it-IT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800" i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(Ko et al., 2018, </a:t>
            </a:r>
            <a:r>
              <a:rPr lang="it-IT" sz="800" i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Clin</a:t>
            </a:r>
            <a:r>
              <a:rPr lang="it-IT" sz="800" i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Cancer. Res.)</a:t>
            </a:r>
            <a:endParaRPr lang="it-IT" sz="1200" i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34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Combination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radiotherapy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immunotherapy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b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shift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3066024" y="4927924"/>
            <a:ext cx="239200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INSIGHTS Workshop Pisa 18</a:t>
            </a:r>
            <a:r>
              <a:rPr lang="de-DE" sz="1000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October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2023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6185" y="4935988"/>
            <a:ext cx="845103" cy="2308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c.totis@gsi.de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17635" y="969845"/>
            <a:ext cx="8420176" cy="363609"/>
          </a:xfrm>
        </p:spPr>
        <p:txBody>
          <a:bodyPr/>
          <a:lstStyle/>
          <a:p>
            <a:pPr marL="0" indent="0">
              <a:buNone/>
            </a:pPr>
            <a:r>
              <a:rPr lang="de-DE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There</a:t>
            </a:r>
            <a:r>
              <a:rPr lang="de-DE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de-DE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more</a:t>
            </a:r>
            <a:r>
              <a:rPr lang="de-DE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de-DE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radiotherapy</a:t>
            </a:r>
            <a:r>
              <a:rPr lang="de-DE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than</a:t>
            </a:r>
            <a:r>
              <a:rPr lang="de-DE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 „simple“ </a:t>
            </a:r>
            <a:r>
              <a:rPr lang="de-DE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cell</a:t>
            </a:r>
            <a:r>
              <a:rPr lang="de-DE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inactivation</a:t>
            </a:r>
            <a:endParaRPr lang="de-DE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9117" y="1390650"/>
            <a:ext cx="3465421" cy="3523832"/>
            <a:chOff x="569117" y="1390650"/>
            <a:chExt cx="3465421" cy="3523832"/>
          </a:xfrm>
        </p:grpSpPr>
        <p:grpSp>
          <p:nvGrpSpPr>
            <p:cNvPr id="9" name="Group 8"/>
            <p:cNvGrpSpPr/>
            <p:nvPr/>
          </p:nvGrpSpPr>
          <p:grpSpPr>
            <a:xfrm>
              <a:off x="569117" y="1390650"/>
              <a:ext cx="3465421" cy="3523832"/>
              <a:chOff x="569117" y="1390650"/>
              <a:chExt cx="3465421" cy="3523832"/>
            </a:xfrm>
          </p:grpSpPr>
          <p:pic>
            <p:nvPicPr>
              <p:cNvPr id="8" name="Immagine 8">
                <a:extLst>
                  <a:ext uri="{FF2B5EF4-FFF2-40B4-BE49-F238E27FC236}">
                    <a16:creationId xmlns:a16="http://schemas.microsoft.com/office/drawing/2014/main" id="{CC6A6EE2-0B77-05D3-164B-F15E57B253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90" t="1031" r="1726" b="16614"/>
              <a:stretch/>
            </p:blipFill>
            <p:spPr>
              <a:xfrm>
                <a:off x="569117" y="1390650"/>
                <a:ext cx="3465421" cy="3523832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2222500" y="3568700"/>
                <a:ext cx="381000" cy="101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sp>
          <p:nvSpPr>
            <p:cNvPr id="11" name="Freeform 10"/>
            <p:cNvSpPr/>
            <p:nvPr/>
          </p:nvSpPr>
          <p:spPr>
            <a:xfrm>
              <a:off x="2514600" y="3086100"/>
              <a:ext cx="933450" cy="311150"/>
            </a:xfrm>
            <a:custGeom>
              <a:avLst/>
              <a:gdLst>
                <a:gd name="connsiteX0" fmla="*/ 0 w 933450"/>
                <a:gd name="connsiteY0" fmla="*/ 50800 h 311150"/>
                <a:gd name="connsiteX1" fmla="*/ 19050 w 933450"/>
                <a:gd name="connsiteY1" fmla="*/ 292100 h 311150"/>
                <a:gd name="connsiteX2" fmla="*/ 501650 w 933450"/>
                <a:gd name="connsiteY2" fmla="*/ 311150 h 311150"/>
                <a:gd name="connsiteX3" fmla="*/ 508000 w 933450"/>
                <a:gd name="connsiteY3" fmla="*/ 209550 h 311150"/>
                <a:gd name="connsiteX4" fmla="*/ 933450 w 933450"/>
                <a:gd name="connsiteY4" fmla="*/ 215900 h 311150"/>
                <a:gd name="connsiteX5" fmla="*/ 920750 w 933450"/>
                <a:gd name="connsiteY5" fmla="*/ 0 h 311150"/>
                <a:gd name="connsiteX6" fmla="*/ 0 w 933450"/>
                <a:gd name="connsiteY6" fmla="*/ 50800 h 31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3450" h="311150">
                  <a:moveTo>
                    <a:pt x="0" y="50800"/>
                  </a:moveTo>
                  <a:lnTo>
                    <a:pt x="19050" y="292100"/>
                  </a:lnTo>
                  <a:lnTo>
                    <a:pt x="501650" y="311150"/>
                  </a:lnTo>
                  <a:lnTo>
                    <a:pt x="508000" y="209550"/>
                  </a:lnTo>
                  <a:lnTo>
                    <a:pt x="933450" y="215900"/>
                  </a:lnTo>
                  <a:lnTo>
                    <a:pt x="920750" y="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647700" y="2012950"/>
            <a:ext cx="119380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Freeform 13"/>
          <p:cNvSpPr/>
          <p:nvPr/>
        </p:nvSpPr>
        <p:spPr>
          <a:xfrm>
            <a:off x="1784350" y="1555750"/>
            <a:ext cx="1587500" cy="558800"/>
          </a:xfrm>
          <a:custGeom>
            <a:avLst/>
            <a:gdLst>
              <a:gd name="connsiteX0" fmla="*/ 82550 w 1587500"/>
              <a:gd name="connsiteY0" fmla="*/ 482600 h 558800"/>
              <a:gd name="connsiteX1" fmla="*/ 82550 w 1587500"/>
              <a:gd name="connsiteY1" fmla="*/ 482600 h 558800"/>
              <a:gd name="connsiteX2" fmla="*/ 584200 w 1587500"/>
              <a:gd name="connsiteY2" fmla="*/ 552450 h 558800"/>
              <a:gd name="connsiteX3" fmla="*/ 1225550 w 1587500"/>
              <a:gd name="connsiteY3" fmla="*/ 558800 h 558800"/>
              <a:gd name="connsiteX4" fmla="*/ 1587500 w 1587500"/>
              <a:gd name="connsiteY4" fmla="*/ 209550 h 558800"/>
              <a:gd name="connsiteX5" fmla="*/ 1155700 w 1587500"/>
              <a:gd name="connsiteY5" fmla="*/ 0 h 558800"/>
              <a:gd name="connsiteX6" fmla="*/ 266700 w 1587500"/>
              <a:gd name="connsiteY6" fmla="*/ 19050 h 558800"/>
              <a:gd name="connsiteX7" fmla="*/ 0 w 1587500"/>
              <a:gd name="connsiteY7" fmla="*/ 450850 h 558800"/>
              <a:gd name="connsiteX8" fmla="*/ 82550 w 1587500"/>
              <a:gd name="connsiteY8" fmla="*/ 4826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7500" h="558800">
                <a:moveTo>
                  <a:pt x="82550" y="482600"/>
                </a:moveTo>
                <a:lnTo>
                  <a:pt x="82550" y="482600"/>
                </a:lnTo>
                <a:lnTo>
                  <a:pt x="584200" y="552450"/>
                </a:lnTo>
                <a:lnTo>
                  <a:pt x="1225550" y="558800"/>
                </a:lnTo>
                <a:lnTo>
                  <a:pt x="1587500" y="209550"/>
                </a:lnTo>
                <a:lnTo>
                  <a:pt x="1155700" y="0"/>
                </a:lnTo>
                <a:lnTo>
                  <a:pt x="266700" y="19050"/>
                </a:lnTo>
                <a:lnTo>
                  <a:pt x="0" y="450850"/>
                </a:lnTo>
                <a:lnTo>
                  <a:pt x="82550" y="4826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5" name="Rectangle 14"/>
          <p:cNvSpPr/>
          <p:nvPr/>
        </p:nvSpPr>
        <p:spPr>
          <a:xfrm>
            <a:off x="2222500" y="3213100"/>
            <a:ext cx="161925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6" name="Rectangle 15"/>
          <p:cNvSpPr/>
          <p:nvPr/>
        </p:nvSpPr>
        <p:spPr>
          <a:xfrm>
            <a:off x="1689100" y="1919615"/>
            <a:ext cx="2622550" cy="912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Rectangle 16"/>
          <p:cNvSpPr/>
          <p:nvPr/>
        </p:nvSpPr>
        <p:spPr>
          <a:xfrm>
            <a:off x="3556000" y="2730500"/>
            <a:ext cx="374650" cy="596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712" y="969846"/>
            <a:ext cx="3847909" cy="29481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293" y="3940851"/>
            <a:ext cx="3801762" cy="39341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503807" y="4311590"/>
            <a:ext cx="1393330" cy="1692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5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Formenti</a:t>
            </a:r>
            <a:r>
              <a:rPr lang="de-DE" sz="5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5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de-DE" sz="5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5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Demaria</a:t>
            </a:r>
            <a:r>
              <a:rPr lang="de-DE" sz="5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2013, J </a:t>
            </a:r>
            <a:r>
              <a:rPr lang="de-DE" sz="5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Natl</a:t>
            </a:r>
            <a:r>
              <a:rPr lang="de-DE" sz="5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Cancer </a:t>
            </a:r>
            <a:r>
              <a:rPr lang="de-DE" sz="5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Inst</a:t>
            </a:r>
            <a:endParaRPr lang="de-DE" sz="5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2377" y="4501727"/>
            <a:ext cx="3909968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Traditional palliative role of </a:t>
            </a:r>
            <a:r>
              <a:rPr lang="en-GB" sz="105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radiotherap</a:t>
            </a:r>
            <a:r>
              <a:rPr lang="de-DE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y</a:t>
            </a:r>
            <a:r>
              <a:rPr lang="de-DE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de-DE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metastatic</a:t>
            </a:r>
            <a:r>
              <a:rPr lang="de-DE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disease</a:t>
            </a:r>
            <a:r>
              <a:rPr lang="de-DE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de-DE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evolving</a:t>
            </a:r>
            <a:r>
              <a:rPr lang="de-DE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into</a:t>
            </a:r>
            <a:r>
              <a:rPr lang="de-DE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that</a:t>
            </a:r>
            <a:r>
              <a:rPr lang="de-DE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 a  </a:t>
            </a:r>
            <a:r>
              <a:rPr lang="de-DE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powerful </a:t>
            </a:r>
            <a:r>
              <a:rPr lang="de-DE" sz="105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adjuvant</a:t>
            </a:r>
            <a:r>
              <a:rPr lang="de-DE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05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de-DE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05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immunotherapy</a:t>
            </a:r>
            <a:endParaRPr lang="de-DE" sz="105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54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Combination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radiotherapy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immunotherapy</a:t>
            </a:r>
            <a:endParaRPr lang="de-D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3066024" y="4927924"/>
            <a:ext cx="239200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INSIGHTS Workshop Pisa 18</a:t>
            </a:r>
            <a:r>
              <a:rPr lang="de-DE" sz="1000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October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2023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6185" y="4935988"/>
            <a:ext cx="845103" cy="2308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c.totis@gsi.de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814" y="946300"/>
            <a:ext cx="4991905" cy="3346405"/>
          </a:xfrm>
          <a:prstGeom prst="rect">
            <a:avLst/>
          </a:prstGeom>
        </p:spPr>
      </p:pic>
      <p:sp>
        <p:nvSpPr>
          <p:cNvPr id="23" name="CasellaDiTesto 8">
            <a:extLst>
              <a:ext uri="{FF2B5EF4-FFF2-40B4-BE49-F238E27FC236}">
                <a16:creationId xmlns:a16="http://schemas.microsoft.com/office/drawing/2014/main" id="{2AEB569F-2081-D83E-27C1-ADAB37B1AD0C}"/>
              </a:ext>
            </a:extLst>
          </p:cNvPr>
          <p:cNvSpPr txBox="1"/>
          <p:nvPr/>
        </p:nvSpPr>
        <p:spPr>
          <a:xfrm>
            <a:off x="140723" y="4641085"/>
            <a:ext cx="2023221" cy="200055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defTabSz="609585"/>
            <a:r>
              <a:rPr lang="en-GB" sz="500" i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Adapted from </a:t>
            </a:r>
            <a:r>
              <a:rPr lang="en-GB" sz="500" i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Varricchi</a:t>
            </a:r>
            <a:r>
              <a:rPr lang="en-GB" sz="500" i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al., 2017, Circulation</a:t>
            </a: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3D626BDC-F828-8A4B-BDAF-B17C66A6C915}"/>
              </a:ext>
            </a:extLst>
          </p:cNvPr>
          <p:cNvSpPr txBox="1"/>
          <p:nvPr/>
        </p:nvSpPr>
        <p:spPr>
          <a:xfrm>
            <a:off x="5995442" y="4452518"/>
            <a:ext cx="1612892" cy="392415"/>
          </a:xfrm>
          <a:prstGeom prst="rect">
            <a:avLst/>
          </a:prstGeom>
          <a:ln w="19050">
            <a:solidFill>
              <a:srgbClr val="F79646"/>
            </a:solidFill>
          </a:ln>
        </p:spPr>
        <p:txBody>
          <a:bodyPr vert="horz" wrap="square" lIns="68580" tIns="34290" rIns="68580" bIns="34290" rtlCol="0" anchor="t">
            <a:spAutoFit/>
          </a:bodyPr>
          <a:lstStyle/>
          <a:p>
            <a:pPr algn="ctr"/>
            <a:r>
              <a:rPr lang="de-DE" sz="105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r>
              <a:rPr lang="de-DE" sz="10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5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control</a:t>
            </a:r>
            <a:r>
              <a:rPr lang="de-DE" sz="1050" b="1" dirty="0">
                <a:latin typeface="Calibri" panose="020F0502020204030204" pitchFamily="34" charset="0"/>
                <a:cs typeface="Calibri" panose="020F0502020204030204" pitchFamily="34" charset="0"/>
              </a:rPr>
              <a:t> (CR+PR+SD) in ∼31%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87E1E56B-3FB6-A97A-27FF-D203F33DA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25" y="964139"/>
            <a:ext cx="3528462" cy="1447093"/>
          </a:xfrm>
          <a:prstGeom prst="rect">
            <a:avLst/>
          </a:prstGeom>
        </p:spPr>
      </p:pic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199662" y="3553508"/>
            <a:ext cx="3886332" cy="1087577"/>
            <a:chOff x="6757780" y="5224260"/>
            <a:chExt cx="4425460" cy="123845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7" t="1312" r="48584" b="53214"/>
            <a:stretch/>
          </p:blipFill>
          <p:spPr>
            <a:xfrm>
              <a:off x="6757780" y="5234615"/>
              <a:ext cx="2351981" cy="122809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" t="46371" r="48583" b="1891"/>
            <a:stretch/>
          </p:blipFill>
          <p:spPr>
            <a:xfrm>
              <a:off x="9109100" y="5224260"/>
              <a:ext cx="2074140" cy="1227600"/>
            </a:xfrm>
            <a:prstGeom prst="rect">
              <a:avLst/>
            </a:prstGeom>
          </p:spPr>
        </p:pic>
      </p:grpSp>
      <p:sp>
        <p:nvSpPr>
          <p:cNvPr id="29" name="Freeform 28"/>
          <p:cNvSpPr/>
          <p:nvPr/>
        </p:nvSpPr>
        <p:spPr>
          <a:xfrm>
            <a:off x="1491081" y="3724991"/>
            <a:ext cx="334672" cy="248963"/>
          </a:xfrm>
          <a:custGeom>
            <a:avLst/>
            <a:gdLst>
              <a:gd name="connsiteX0" fmla="*/ 13648 w 559558"/>
              <a:gd name="connsiteY0" fmla="*/ 252483 h 416256"/>
              <a:gd name="connsiteX1" fmla="*/ 81886 w 559558"/>
              <a:gd name="connsiteY1" fmla="*/ 416256 h 416256"/>
              <a:gd name="connsiteX2" fmla="*/ 382137 w 559558"/>
              <a:gd name="connsiteY2" fmla="*/ 375313 h 416256"/>
              <a:gd name="connsiteX3" fmla="*/ 464024 w 559558"/>
              <a:gd name="connsiteY3" fmla="*/ 307074 h 416256"/>
              <a:gd name="connsiteX4" fmla="*/ 518615 w 559558"/>
              <a:gd name="connsiteY4" fmla="*/ 266131 h 416256"/>
              <a:gd name="connsiteX5" fmla="*/ 511791 w 559558"/>
              <a:gd name="connsiteY5" fmla="*/ 177420 h 416256"/>
              <a:gd name="connsiteX6" fmla="*/ 559558 w 559558"/>
              <a:gd name="connsiteY6" fmla="*/ 75062 h 416256"/>
              <a:gd name="connsiteX7" fmla="*/ 313898 w 559558"/>
              <a:gd name="connsiteY7" fmla="*/ 0 h 416256"/>
              <a:gd name="connsiteX8" fmla="*/ 0 w 559558"/>
              <a:gd name="connsiteY8" fmla="*/ 20471 h 416256"/>
              <a:gd name="connsiteX9" fmla="*/ 13648 w 559558"/>
              <a:gd name="connsiteY9" fmla="*/ 252483 h 41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558" h="416256">
                <a:moveTo>
                  <a:pt x="13648" y="252483"/>
                </a:moveTo>
                <a:lnTo>
                  <a:pt x="81886" y="416256"/>
                </a:lnTo>
                <a:lnTo>
                  <a:pt x="382137" y="375313"/>
                </a:lnTo>
                <a:lnTo>
                  <a:pt x="464024" y="307074"/>
                </a:lnTo>
                <a:lnTo>
                  <a:pt x="518615" y="266131"/>
                </a:lnTo>
                <a:lnTo>
                  <a:pt x="511791" y="177420"/>
                </a:lnTo>
                <a:lnTo>
                  <a:pt x="559558" y="75062"/>
                </a:lnTo>
                <a:lnTo>
                  <a:pt x="313898" y="0"/>
                </a:lnTo>
                <a:lnTo>
                  <a:pt x="0" y="20471"/>
                </a:lnTo>
                <a:lnTo>
                  <a:pt x="13648" y="25248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0" name="Freeform 29"/>
          <p:cNvSpPr/>
          <p:nvPr/>
        </p:nvSpPr>
        <p:spPr>
          <a:xfrm>
            <a:off x="1491081" y="4088232"/>
            <a:ext cx="285695" cy="163255"/>
          </a:xfrm>
          <a:custGeom>
            <a:avLst/>
            <a:gdLst>
              <a:gd name="connsiteX0" fmla="*/ 61415 w 477671"/>
              <a:gd name="connsiteY0" fmla="*/ 0 h 272955"/>
              <a:gd name="connsiteX1" fmla="*/ 0 w 477671"/>
              <a:gd name="connsiteY1" fmla="*/ 150125 h 272955"/>
              <a:gd name="connsiteX2" fmla="*/ 232012 w 477671"/>
              <a:gd name="connsiteY2" fmla="*/ 272955 h 272955"/>
              <a:gd name="connsiteX3" fmla="*/ 464024 w 477671"/>
              <a:gd name="connsiteY3" fmla="*/ 218364 h 272955"/>
              <a:gd name="connsiteX4" fmla="*/ 477671 w 477671"/>
              <a:gd name="connsiteY4" fmla="*/ 184245 h 272955"/>
              <a:gd name="connsiteX5" fmla="*/ 443552 w 477671"/>
              <a:gd name="connsiteY5" fmla="*/ 170597 h 272955"/>
              <a:gd name="connsiteX6" fmla="*/ 361665 w 477671"/>
              <a:gd name="connsiteY6" fmla="*/ 81887 h 272955"/>
              <a:gd name="connsiteX7" fmla="*/ 211540 w 477671"/>
              <a:gd name="connsiteY7" fmla="*/ 13648 h 272955"/>
              <a:gd name="connsiteX8" fmla="*/ 61415 w 477671"/>
              <a:gd name="connsiteY8" fmla="*/ 0 h 27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7671" h="272955">
                <a:moveTo>
                  <a:pt x="61415" y="0"/>
                </a:moveTo>
                <a:lnTo>
                  <a:pt x="0" y="150125"/>
                </a:lnTo>
                <a:lnTo>
                  <a:pt x="232012" y="272955"/>
                </a:lnTo>
                <a:lnTo>
                  <a:pt x="464024" y="218364"/>
                </a:lnTo>
                <a:lnTo>
                  <a:pt x="477671" y="184245"/>
                </a:lnTo>
                <a:lnTo>
                  <a:pt x="443552" y="170597"/>
                </a:lnTo>
                <a:lnTo>
                  <a:pt x="361665" y="81887"/>
                </a:lnTo>
                <a:lnTo>
                  <a:pt x="211540" y="13648"/>
                </a:lnTo>
                <a:lnTo>
                  <a:pt x="6141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2" name="Freeform 31"/>
          <p:cNvSpPr/>
          <p:nvPr/>
        </p:nvSpPr>
        <p:spPr>
          <a:xfrm>
            <a:off x="3168523" y="3985724"/>
            <a:ext cx="959122" cy="444869"/>
          </a:xfrm>
          <a:custGeom>
            <a:avLst/>
            <a:gdLst>
              <a:gd name="connsiteX0" fmla="*/ 150125 w 1603612"/>
              <a:gd name="connsiteY0" fmla="*/ 156949 h 743803"/>
              <a:gd name="connsiteX1" fmla="*/ 81886 w 1603612"/>
              <a:gd name="connsiteY1" fmla="*/ 225188 h 743803"/>
              <a:gd name="connsiteX2" fmla="*/ 6824 w 1603612"/>
              <a:gd name="connsiteY2" fmla="*/ 368490 h 743803"/>
              <a:gd name="connsiteX3" fmla="*/ 0 w 1603612"/>
              <a:gd name="connsiteY3" fmla="*/ 457200 h 743803"/>
              <a:gd name="connsiteX4" fmla="*/ 232012 w 1603612"/>
              <a:gd name="connsiteY4" fmla="*/ 457200 h 743803"/>
              <a:gd name="connsiteX5" fmla="*/ 259307 w 1603612"/>
              <a:gd name="connsiteY5" fmla="*/ 634621 h 743803"/>
              <a:gd name="connsiteX6" fmla="*/ 1603612 w 1603612"/>
              <a:gd name="connsiteY6" fmla="*/ 743803 h 743803"/>
              <a:gd name="connsiteX7" fmla="*/ 1549021 w 1603612"/>
              <a:gd name="connsiteY7" fmla="*/ 395785 h 743803"/>
              <a:gd name="connsiteX8" fmla="*/ 1091821 w 1603612"/>
              <a:gd name="connsiteY8" fmla="*/ 272955 h 743803"/>
              <a:gd name="connsiteX9" fmla="*/ 1091821 w 1603612"/>
              <a:gd name="connsiteY9" fmla="*/ 122830 h 743803"/>
              <a:gd name="connsiteX10" fmla="*/ 982639 w 1603612"/>
              <a:gd name="connsiteY10" fmla="*/ 61415 h 743803"/>
              <a:gd name="connsiteX11" fmla="*/ 866633 w 1603612"/>
              <a:gd name="connsiteY11" fmla="*/ 6824 h 743803"/>
              <a:gd name="connsiteX12" fmla="*/ 573206 w 1603612"/>
              <a:gd name="connsiteY12" fmla="*/ 0 h 743803"/>
              <a:gd name="connsiteX13" fmla="*/ 150125 w 1603612"/>
              <a:gd name="connsiteY13" fmla="*/ 156949 h 74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03612" h="743803">
                <a:moveTo>
                  <a:pt x="150125" y="156949"/>
                </a:moveTo>
                <a:lnTo>
                  <a:pt x="81886" y="225188"/>
                </a:lnTo>
                <a:lnTo>
                  <a:pt x="6824" y="368490"/>
                </a:lnTo>
                <a:lnTo>
                  <a:pt x="0" y="457200"/>
                </a:lnTo>
                <a:lnTo>
                  <a:pt x="232012" y="457200"/>
                </a:lnTo>
                <a:lnTo>
                  <a:pt x="259307" y="634621"/>
                </a:lnTo>
                <a:lnTo>
                  <a:pt x="1603612" y="743803"/>
                </a:lnTo>
                <a:lnTo>
                  <a:pt x="1549021" y="395785"/>
                </a:lnTo>
                <a:lnTo>
                  <a:pt x="1091821" y="272955"/>
                </a:lnTo>
                <a:lnTo>
                  <a:pt x="1091821" y="122830"/>
                </a:lnTo>
                <a:lnTo>
                  <a:pt x="982639" y="61415"/>
                </a:lnTo>
                <a:lnTo>
                  <a:pt x="866633" y="6824"/>
                </a:lnTo>
                <a:lnTo>
                  <a:pt x="573206" y="0"/>
                </a:lnTo>
                <a:lnTo>
                  <a:pt x="150125" y="15694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4" name="Rectangle 33"/>
          <p:cNvSpPr/>
          <p:nvPr/>
        </p:nvSpPr>
        <p:spPr>
          <a:xfrm>
            <a:off x="247125" y="2615336"/>
            <a:ext cx="341519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Chemo-refractory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metastatic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NSCLC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patients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where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anti-CTLA-4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antobodies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had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failed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to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demonstrate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efficacy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alone or in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combination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with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chemotherapy</a:t>
            </a:r>
            <a:endParaRPr lang="it-IT" sz="10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8A7F3EF-0D54-C56F-BF52-BAEFA480A9AC}"/>
              </a:ext>
            </a:extLst>
          </p:cNvPr>
          <p:cNvSpPr/>
          <p:nvPr/>
        </p:nvSpPr>
        <p:spPr>
          <a:xfrm>
            <a:off x="4232787" y="2219631"/>
            <a:ext cx="2343859" cy="20730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CED58A6-46AA-3126-97BF-4F849C1426AB}"/>
              </a:ext>
            </a:extLst>
          </p:cNvPr>
          <p:cNvSpPr/>
          <p:nvPr/>
        </p:nvSpPr>
        <p:spPr>
          <a:xfrm>
            <a:off x="6576646" y="2082018"/>
            <a:ext cx="2320229" cy="2210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3D626BDC-F828-8A4B-BDAF-B17C66A6C915}"/>
              </a:ext>
            </a:extLst>
          </p:cNvPr>
          <p:cNvSpPr txBox="1"/>
          <p:nvPr/>
        </p:nvSpPr>
        <p:spPr>
          <a:xfrm>
            <a:off x="7123547" y="2462969"/>
            <a:ext cx="1456834" cy="823302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7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CR = </a:t>
            </a:r>
            <a:r>
              <a:rPr lang="de-DE" sz="7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complete</a:t>
            </a:r>
            <a:r>
              <a:rPr lang="de-DE" sz="7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7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response</a:t>
            </a:r>
            <a:endParaRPr lang="de-DE" sz="7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r>
              <a:rPr lang="de-DE" sz="7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PR = partial </a:t>
            </a:r>
            <a:r>
              <a:rPr lang="de-DE" sz="7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response</a:t>
            </a:r>
            <a:endParaRPr lang="de-DE" sz="7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r>
              <a:rPr lang="de-DE" sz="7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SD = </a:t>
            </a:r>
            <a:r>
              <a:rPr lang="de-DE" sz="7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stable</a:t>
            </a:r>
            <a:r>
              <a:rPr lang="de-DE" sz="7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7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disease</a:t>
            </a:r>
            <a:endParaRPr lang="de-DE" sz="7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r>
              <a:rPr lang="de-DE" sz="7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PD = progressive </a:t>
            </a:r>
            <a:r>
              <a:rPr lang="de-DE" sz="7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disease</a:t>
            </a:r>
            <a:endParaRPr lang="de-DE" sz="7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de-DE" sz="7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r>
              <a:rPr lang="de-DE" sz="7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RECIST = Response </a:t>
            </a:r>
            <a:r>
              <a:rPr lang="de-DE" sz="7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Criteria</a:t>
            </a:r>
            <a:r>
              <a:rPr lang="de-DE" sz="7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In Solid Tumors</a:t>
            </a:r>
          </a:p>
        </p:txBody>
      </p:sp>
    </p:spTree>
    <p:extLst>
      <p:ext uri="{BB962C8B-B14F-4D97-AF65-F5344CB8AC3E}">
        <p14:creationId xmlns:p14="http://schemas.microsoft.com/office/powerpoint/2010/main" val="415604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3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Combination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radiotherapy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immunotherapy</a:t>
            </a:r>
            <a:endParaRPr lang="de-D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3066024" y="4927924"/>
            <a:ext cx="239200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INSIGHTS Workshop Pisa 18</a:t>
            </a:r>
            <a:r>
              <a:rPr lang="de-DE" sz="1000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October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2023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6185" y="4935988"/>
            <a:ext cx="845103" cy="2308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c.totis@gsi.de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3D626BDC-F828-8A4B-BDAF-B17C66A6C915}"/>
              </a:ext>
            </a:extLst>
          </p:cNvPr>
          <p:cNvSpPr txBox="1"/>
          <p:nvPr/>
        </p:nvSpPr>
        <p:spPr>
          <a:xfrm>
            <a:off x="3533607" y="2928714"/>
            <a:ext cx="1456834" cy="561692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CR = </a:t>
            </a:r>
            <a:r>
              <a:rPr lang="de-DE" sz="8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complete</a:t>
            </a:r>
            <a:r>
              <a:rPr lang="de-DE" sz="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8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response</a:t>
            </a:r>
            <a:endParaRPr lang="de-DE" sz="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r>
              <a:rPr lang="de-DE" sz="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PR = partial </a:t>
            </a:r>
            <a:r>
              <a:rPr lang="de-DE" sz="8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response</a:t>
            </a:r>
            <a:endParaRPr lang="de-DE" sz="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r>
              <a:rPr lang="de-DE" sz="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SD = </a:t>
            </a:r>
            <a:r>
              <a:rPr lang="de-DE" sz="8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stable</a:t>
            </a:r>
            <a:r>
              <a:rPr lang="de-DE" sz="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8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disease</a:t>
            </a:r>
            <a:endParaRPr lang="de-DE" sz="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r>
              <a:rPr lang="de-DE" sz="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PD = progressive </a:t>
            </a:r>
            <a:r>
              <a:rPr lang="de-DE" sz="8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disease</a:t>
            </a:r>
            <a:endParaRPr lang="de-DE" sz="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6" name="Grafik 5">
            <a:extLst>
              <a:ext uri="{FF2B5EF4-FFF2-40B4-BE49-F238E27FC236}">
                <a16:creationId xmlns:a16="http://schemas.microsoft.com/office/drawing/2014/main" id="{A9353CBB-45C4-6D9E-B411-C338495E3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86" y="2581142"/>
            <a:ext cx="2386678" cy="2279069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7E1E56B-3FB6-A97A-27FF-D203F33DA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25" y="964139"/>
            <a:ext cx="3528462" cy="144709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403E82-07E7-E967-3C8A-D0B1A3D69540}"/>
              </a:ext>
            </a:extLst>
          </p:cNvPr>
          <p:cNvSpPr txBox="1"/>
          <p:nvPr/>
        </p:nvSpPr>
        <p:spPr>
          <a:xfrm>
            <a:off x="3321023" y="3844350"/>
            <a:ext cx="170817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 patients who achieved disease control, the median OS was </a:t>
            </a:r>
            <a:r>
              <a:rPr lang="en-US" sz="105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20.4 months </a:t>
            </a:r>
            <a:r>
              <a:rPr lang="en-US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compared to </a:t>
            </a:r>
            <a:r>
              <a:rPr lang="en-US" sz="105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3.5 months </a:t>
            </a:r>
            <a:r>
              <a:rPr lang="en-US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 patients who did not.</a:t>
            </a:r>
            <a:endParaRPr lang="it-IT" sz="10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DA64C5B-37E6-FA25-DAB0-B07EBAE7A3E1}"/>
              </a:ext>
            </a:extLst>
          </p:cNvPr>
          <p:cNvSpPr txBox="1"/>
          <p:nvPr/>
        </p:nvSpPr>
        <p:spPr>
          <a:xfrm>
            <a:off x="5424460" y="3688773"/>
            <a:ext cx="352796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sz="105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en-US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 Radiation therapy induction of </a:t>
            </a:r>
            <a:r>
              <a:rPr lang="en-US" sz="105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interferon-β (IFN-β)  </a:t>
            </a:r>
            <a:r>
              <a:rPr lang="en-US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correlates with the </a:t>
            </a:r>
            <a:r>
              <a:rPr lang="en-US" sz="105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abscopal response</a:t>
            </a:r>
            <a:r>
              <a:rPr lang="en-US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algn="just"/>
            <a:endParaRPr lang="en-US" sz="10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n-US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sz="105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en-US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 Expansion of a large number of </a:t>
            </a:r>
            <a:r>
              <a:rPr lang="en-US" sz="105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tumor-specific T cell</a:t>
            </a:r>
          </a:p>
          <a:p>
            <a:pPr algn="just"/>
            <a:r>
              <a:rPr lang="en-US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clones in peripheral blood and their persistence over time correlate with achievement of abscopal responses</a:t>
            </a:r>
            <a:endParaRPr lang="it-IT" sz="10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7B1F4E5-5808-98B2-7744-D9E81FF63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866" y="1132918"/>
            <a:ext cx="1456834" cy="223855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73E3C68-0185-8589-DFB4-3BE72418B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1740" y="1132918"/>
            <a:ext cx="1621807" cy="22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2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5716"/>
          </a:xfrm>
        </p:spPr>
        <p:txBody>
          <a:bodyPr/>
          <a:lstStyle/>
          <a:p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Molecular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mechanisms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cGAS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/STING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pathway</a:t>
            </a:r>
            <a:endParaRPr lang="de-D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3066024" y="4927924"/>
            <a:ext cx="239200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INSIGHTS Workshop Pisa 18</a:t>
            </a:r>
            <a:r>
              <a:rPr lang="de-DE" sz="1000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October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2023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6185" y="4935988"/>
            <a:ext cx="845103" cy="2308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c.totis@gsi.de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861704" y="1000559"/>
            <a:ext cx="1972100" cy="2092450"/>
            <a:chOff x="540058" y="1406284"/>
            <a:chExt cx="2606739" cy="2765819"/>
          </a:xfrm>
        </p:grpSpPr>
        <p:grpSp>
          <p:nvGrpSpPr>
            <p:cNvPr id="11" name="Group 10"/>
            <p:cNvGrpSpPr/>
            <p:nvPr/>
          </p:nvGrpSpPr>
          <p:grpSpPr>
            <a:xfrm>
              <a:off x="540058" y="1406284"/>
              <a:ext cx="2606739" cy="2765819"/>
              <a:chOff x="540058" y="1406284"/>
              <a:chExt cx="2606739" cy="2765819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40058" y="1406284"/>
                <a:ext cx="2525966" cy="2765819"/>
                <a:chOff x="540058" y="1860331"/>
                <a:chExt cx="2525966" cy="2765819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20937"/>
                <a:stretch/>
              </p:blipFill>
              <p:spPr>
                <a:xfrm>
                  <a:off x="540058" y="1860331"/>
                  <a:ext cx="2525966" cy="2765819"/>
                </a:xfrm>
                <a:prstGeom prst="rect">
                  <a:avLst/>
                </a:prstGeom>
              </p:spPr>
            </p:pic>
            <p:sp>
              <p:nvSpPr>
                <p:cNvPr id="8" name="Rectangle 7"/>
                <p:cNvSpPr/>
                <p:nvPr/>
              </p:nvSpPr>
              <p:spPr>
                <a:xfrm>
                  <a:off x="1557633" y="1860331"/>
                  <a:ext cx="498190" cy="1639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0" name="Rectangle 9"/>
              <p:cNvSpPr/>
              <p:nvPr/>
            </p:nvSpPr>
            <p:spPr>
              <a:xfrm>
                <a:off x="2749506" y="1406284"/>
                <a:ext cx="397291" cy="1639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3059718" y="1589165"/>
              <a:ext cx="80773" cy="10594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14" name="CasellaDiTesto 27">
            <a:extLst>
              <a:ext uri="{FF2B5EF4-FFF2-40B4-BE49-F238E27FC236}">
                <a16:creationId xmlns:a16="http://schemas.microsoft.com/office/drawing/2014/main" id="{BB0EE112-1DD3-45B1-95BE-BCF6416AA4E4}"/>
              </a:ext>
            </a:extLst>
          </p:cNvPr>
          <p:cNvSpPr txBox="1"/>
          <p:nvPr/>
        </p:nvSpPr>
        <p:spPr>
          <a:xfrm>
            <a:off x="7311254" y="4772155"/>
            <a:ext cx="1449436" cy="1692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GB" sz="5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Vanpouille</a:t>
            </a:r>
            <a:r>
              <a:rPr lang="en-GB" sz="5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-Box et al., 2017, Nat. Communications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1704" y="1861619"/>
            <a:ext cx="1419880" cy="723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8" name="Rectangle 17"/>
          <p:cNvSpPr/>
          <p:nvPr/>
        </p:nvSpPr>
        <p:spPr>
          <a:xfrm>
            <a:off x="1435603" y="2453517"/>
            <a:ext cx="1120468" cy="614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13" y="3433459"/>
            <a:ext cx="1419452" cy="15093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614" y="3433459"/>
            <a:ext cx="1443568" cy="15093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2736" y="1392702"/>
            <a:ext cx="5442233" cy="307381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145194" y="3454561"/>
            <a:ext cx="671259" cy="886057"/>
          </a:xfrm>
          <a:prstGeom prst="rect">
            <a:avLst/>
          </a:prstGeom>
          <a:noFill/>
          <a:ln w="19050">
            <a:solidFill>
              <a:srgbClr val="F7964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4" name="Rectangle 23"/>
          <p:cNvSpPr/>
          <p:nvPr/>
        </p:nvSpPr>
        <p:spPr>
          <a:xfrm>
            <a:off x="2008439" y="2118760"/>
            <a:ext cx="641815" cy="3957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930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Charged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particles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</a:t>
            </a:r>
            <a:endParaRPr lang="de-D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3066024" y="4927924"/>
            <a:ext cx="239200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INSIGHTS Workshop Pisa 18</a:t>
            </a:r>
            <a:r>
              <a:rPr lang="de-DE" sz="1000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October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2023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6185" y="4935988"/>
            <a:ext cx="845103" cy="2308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c.totis@gsi.de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3AA1974-A643-DC3A-AE29-F33973E68B76}"/>
              </a:ext>
            </a:extLst>
          </p:cNvPr>
          <p:cNvSpPr txBox="1"/>
          <p:nvPr/>
        </p:nvSpPr>
        <p:spPr>
          <a:xfrm>
            <a:off x="422568" y="969834"/>
            <a:ext cx="5986956" cy="138499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buClr>
                <a:srgbClr val="F79646"/>
              </a:buClr>
            </a:pP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Charged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particles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especially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C-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ion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radiotherapy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(CIRT)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offer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algn="l">
              <a:buClr>
                <a:srgbClr val="F79646"/>
              </a:buClr>
            </a:pPr>
            <a:endParaRPr lang="it-IT" sz="10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Clr>
                <a:srgbClr val="F79646"/>
              </a:buClr>
              <a:buFont typeface="Wingdings" panose="05000000000000000000" pitchFamily="2" charset="2"/>
              <a:buChar char="v"/>
            </a:pPr>
            <a:r>
              <a:rPr lang="it-IT" sz="105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High </a:t>
            </a:r>
            <a:r>
              <a:rPr lang="it-IT" sz="1050" b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tumor</a:t>
            </a:r>
            <a:r>
              <a:rPr lang="it-IT" sz="105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control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probability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high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local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control in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patients</a:t>
            </a:r>
            <a:endParaRPr lang="it-IT" sz="10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Clr>
                <a:srgbClr val="F79646"/>
              </a:buClr>
              <a:buFont typeface="Wingdings" panose="05000000000000000000" pitchFamily="2" charset="2"/>
              <a:buChar char="v"/>
            </a:pPr>
            <a:endParaRPr lang="it-IT" sz="10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Clr>
                <a:srgbClr val="F79646"/>
              </a:buClr>
              <a:buFont typeface="Wingdings" panose="05000000000000000000" pitchFamily="2" charset="2"/>
              <a:buChar char="v"/>
            </a:pP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Treatment of </a:t>
            </a:r>
            <a:r>
              <a:rPr lang="it-IT" sz="105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radio-</a:t>
            </a:r>
            <a:r>
              <a:rPr lang="it-IT" sz="1050" b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resistant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it-IT" sz="1050" b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hypoxic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tumors</a:t>
            </a:r>
            <a:endParaRPr lang="it-IT" sz="10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Clr>
                <a:srgbClr val="F79646"/>
              </a:buClr>
              <a:buFont typeface="Wingdings" panose="05000000000000000000" pitchFamily="2" charset="2"/>
              <a:buChar char="v"/>
            </a:pPr>
            <a:endParaRPr lang="it-IT" sz="10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Clr>
                <a:srgbClr val="F79646"/>
              </a:buClr>
              <a:buFont typeface="Wingdings" panose="05000000000000000000" pitchFamily="2" charset="2"/>
              <a:buChar char="v"/>
            </a:pP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Reduced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integral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dose to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healthy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tissues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it-IT" sz="1050" b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sparing</a:t>
            </a:r>
            <a:r>
              <a:rPr lang="it-IT" sz="105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it-IT" sz="1050" b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circulating</a:t>
            </a:r>
            <a:r>
              <a:rPr lang="it-IT" sz="105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immune </a:t>
            </a:r>
            <a:r>
              <a:rPr lang="it-IT" sz="1050" b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cells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that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are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available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for an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efficient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immune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response</a:t>
            </a:r>
            <a:endParaRPr lang="it-IT" sz="10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2C1556D1-E33C-E2D8-F7AB-20513A1ED980}"/>
              </a:ext>
            </a:extLst>
          </p:cNvPr>
          <p:cNvGrpSpPr/>
          <p:nvPr/>
        </p:nvGrpSpPr>
        <p:grpSpPr>
          <a:xfrm>
            <a:off x="205739" y="2528254"/>
            <a:ext cx="2997786" cy="2344064"/>
            <a:chOff x="703060" y="2530713"/>
            <a:chExt cx="2997786" cy="2344064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1AF8BD1B-F41F-0F22-900F-D48AA30B1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1160" y="2530713"/>
              <a:ext cx="2039686" cy="2344064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5DA27D71-021A-C065-86D4-DB226B4A4033}"/>
                </a:ext>
              </a:extLst>
            </p:cNvPr>
            <p:cNvSpPr txBox="1"/>
            <p:nvPr/>
          </p:nvSpPr>
          <p:spPr>
            <a:xfrm>
              <a:off x="703060" y="2956560"/>
              <a:ext cx="958099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it-IT" sz="800" dirty="0"/>
                <a:t>Treatment plan with </a:t>
              </a:r>
              <a:r>
                <a:rPr lang="it-IT" sz="800" dirty="0" err="1"/>
                <a:t>particles</a:t>
              </a:r>
              <a:endParaRPr lang="it-IT" sz="800" dirty="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5BCA95DA-3479-0E72-A0A3-3F5E7FC70838}"/>
                </a:ext>
              </a:extLst>
            </p:cNvPr>
            <p:cNvSpPr txBox="1"/>
            <p:nvPr/>
          </p:nvSpPr>
          <p:spPr>
            <a:xfrm>
              <a:off x="703060" y="4122420"/>
              <a:ext cx="958099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it-IT" sz="800" dirty="0"/>
                <a:t>Treatment plan with </a:t>
              </a:r>
              <a:r>
                <a:rPr lang="it-IT" sz="800" dirty="0" err="1"/>
                <a:t>photons</a:t>
              </a:r>
              <a:endParaRPr lang="it-IT" sz="800" dirty="0"/>
            </a:p>
          </p:txBody>
        </p:sp>
      </p:grpSp>
      <p:sp>
        <p:nvSpPr>
          <p:cNvPr id="17" name="CasellaDiTesto 27">
            <a:extLst>
              <a:ext uri="{FF2B5EF4-FFF2-40B4-BE49-F238E27FC236}">
                <a16:creationId xmlns:a16="http://schemas.microsoft.com/office/drawing/2014/main" id="{7162CF1E-9281-02BB-5336-53A8FBC9CF5F}"/>
              </a:ext>
            </a:extLst>
          </p:cNvPr>
          <p:cNvSpPr txBox="1"/>
          <p:nvPr/>
        </p:nvSpPr>
        <p:spPr>
          <a:xfrm>
            <a:off x="2023098" y="4816712"/>
            <a:ext cx="1269899" cy="1692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GB" sz="5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Durante et al., 2017, Nat. Rev. Clin. Oncol.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FD4ECC60-F24B-F1AE-30EA-050755994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851" y="1041708"/>
            <a:ext cx="2143100" cy="2812774"/>
          </a:xfrm>
          <a:prstGeom prst="rect">
            <a:avLst/>
          </a:prstGeom>
        </p:spPr>
      </p:pic>
      <p:sp>
        <p:nvSpPr>
          <p:cNvPr id="20" name="CasellaDiTesto 27">
            <a:extLst>
              <a:ext uri="{FF2B5EF4-FFF2-40B4-BE49-F238E27FC236}">
                <a16:creationId xmlns:a16="http://schemas.microsoft.com/office/drawing/2014/main" id="{79812A29-8A3D-22CC-83B9-CB8002918BC3}"/>
              </a:ext>
            </a:extLst>
          </p:cNvPr>
          <p:cNvSpPr txBox="1"/>
          <p:nvPr/>
        </p:nvSpPr>
        <p:spPr>
          <a:xfrm>
            <a:off x="8215701" y="3769843"/>
            <a:ext cx="670376" cy="1692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GB" sz="5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Durante, 2018, BJC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619884DD-8F3F-329E-F13D-F7C1C3352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997" y="2618717"/>
            <a:ext cx="2392000" cy="1859252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A1AB4407-7BB4-5DE6-4BFA-265308689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432" y="3910533"/>
            <a:ext cx="1048344" cy="1009993"/>
          </a:xfrm>
          <a:prstGeom prst="rect">
            <a:avLst/>
          </a:prstGeom>
        </p:spPr>
      </p:pic>
      <p:sp>
        <p:nvSpPr>
          <p:cNvPr id="25" name="CasellaDiTesto 27">
            <a:extLst>
              <a:ext uri="{FF2B5EF4-FFF2-40B4-BE49-F238E27FC236}">
                <a16:creationId xmlns:a16="http://schemas.microsoft.com/office/drawing/2014/main" id="{55C0AFE2-8F8E-282B-964F-057A587F58B3}"/>
              </a:ext>
            </a:extLst>
          </p:cNvPr>
          <p:cNvSpPr txBox="1"/>
          <p:nvPr/>
        </p:nvSpPr>
        <p:spPr>
          <a:xfrm>
            <a:off x="4550377" y="4445332"/>
            <a:ext cx="902812" cy="1692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GB" sz="5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Durante et al., 2000, IJROBP</a:t>
            </a:r>
          </a:p>
        </p:txBody>
      </p:sp>
    </p:spTree>
    <p:extLst>
      <p:ext uri="{BB962C8B-B14F-4D97-AF65-F5344CB8AC3E}">
        <p14:creationId xmlns:p14="http://schemas.microsoft.com/office/powerpoint/2010/main" val="29476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Charged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particles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</a:t>
            </a:r>
            <a:endParaRPr lang="de-D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3066024" y="4927924"/>
            <a:ext cx="239200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INSIGHTS Workshop Pisa 18</a:t>
            </a:r>
            <a:r>
              <a:rPr lang="de-DE" sz="1000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October</a:t>
            </a:r>
            <a:r>
              <a:rPr lang="de-DE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2023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6185" y="4935988"/>
            <a:ext cx="845103" cy="2308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c.totis@gsi.de</a:t>
            </a:r>
          </a:p>
        </p:txBody>
      </p:sp>
      <p:pic>
        <p:nvPicPr>
          <p:cNvPr id="8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68" y="1372228"/>
            <a:ext cx="4149432" cy="1638397"/>
          </a:xfrm>
          <a:prstGeom prst="rect">
            <a:avLst/>
          </a:prstGeom>
        </p:spPr>
      </p:pic>
      <p:pic>
        <p:nvPicPr>
          <p:cNvPr id="9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157" y="1058061"/>
            <a:ext cx="1121685" cy="944252"/>
          </a:xfrm>
          <a:prstGeom prst="rect">
            <a:avLst/>
          </a:prstGeom>
        </p:spPr>
      </p:pic>
      <p:sp>
        <p:nvSpPr>
          <p:cNvPr id="14" name="CasellaDiTesto 27">
            <a:extLst>
              <a:ext uri="{FF2B5EF4-FFF2-40B4-BE49-F238E27FC236}">
                <a16:creationId xmlns:a16="http://schemas.microsoft.com/office/drawing/2014/main" id="{276DD5EB-CB73-FEA0-76F1-90E466847B35}"/>
              </a:ext>
            </a:extLst>
          </p:cNvPr>
          <p:cNvSpPr txBox="1"/>
          <p:nvPr/>
        </p:nvSpPr>
        <p:spPr>
          <a:xfrm>
            <a:off x="2099298" y="4706587"/>
            <a:ext cx="1269899" cy="1692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GB" sz="5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Durante et al., 2017, Nat. Rev. Clin. Oncol.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4D9A04FA-30B8-909F-C693-CD8DFDFD0D7F}"/>
              </a:ext>
            </a:extLst>
          </p:cNvPr>
          <p:cNvGrpSpPr/>
          <p:nvPr/>
        </p:nvGrpSpPr>
        <p:grpSpPr>
          <a:xfrm>
            <a:off x="1083124" y="3094445"/>
            <a:ext cx="2209873" cy="1645541"/>
            <a:chOff x="1083124" y="3010625"/>
            <a:chExt cx="2209873" cy="1645541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E1DFD9C4-1656-A451-BD1A-6E3DDF674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3124" y="3171171"/>
              <a:ext cx="2209873" cy="1484995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9E2D20B5-31C1-B64C-CC78-3D0A4C848ED3}"/>
                </a:ext>
              </a:extLst>
            </p:cNvPr>
            <p:cNvSpPr txBox="1"/>
            <p:nvPr/>
          </p:nvSpPr>
          <p:spPr>
            <a:xfrm>
              <a:off x="1440180" y="3010625"/>
              <a:ext cx="541020" cy="26161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it-IT" sz="11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X-rays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19C254C9-F622-86F2-99DB-CB7F9540D190}"/>
                </a:ext>
              </a:extLst>
            </p:cNvPr>
            <p:cNvSpPr txBox="1"/>
            <p:nvPr/>
          </p:nvSpPr>
          <p:spPr>
            <a:xfrm>
              <a:off x="2463737" y="3010625"/>
              <a:ext cx="541020" cy="26161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it-IT" sz="11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C-</a:t>
              </a:r>
              <a:r>
                <a:rPr lang="it-IT" sz="1100" b="1" dirty="0" err="1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ions</a:t>
              </a:r>
              <a:endParaRPr lang="it-IT" sz="11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64AAC42-FE60-6EF4-2AFF-65AAE8015E51}"/>
              </a:ext>
            </a:extLst>
          </p:cNvPr>
          <p:cNvSpPr txBox="1"/>
          <p:nvPr/>
        </p:nvSpPr>
        <p:spPr>
          <a:xfrm>
            <a:off x="3206138" y="3821075"/>
            <a:ext cx="1926704" cy="4154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More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complex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DNA </a:t>
            </a:r>
            <a:r>
              <a:rPr lang="it-IT" sz="105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damage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it-IT" sz="1050" b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higher</a:t>
            </a:r>
            <a:r>
              <a:rPr lang="it-IT" sz="105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050" b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mutagenicity</a:t>
            </a:r>
            <a:r>
              <a:rPr lang="it-IT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6775E36-C3C3-F049-7150-409B696383FF}"/>
              </a:ext>
            </a:extLst>
          </p:cNvPr>
          <p:cNvSpPr txBox="1"/>
          <p:nvPr/>
        </p:nvSpPr>
        <p:spPr>
          <a:xfrm>
            <a:off x="6267198" y="4120253"/>
            <a:ext cx="257334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0" i="0" u="none" strike="noStrike" kern="1200" baseline="0" dirty="0">
                <a:solidFill>
                  <a:srgbClr val="000000"/>
                </a:solidFill>
                <a:latin typeface="Calibri Light" panose="020F0302020204030204" pitchFamily="34" charset="0"/>
              </a:rPr>
              <a:t>Indications for a stronger induction of immune stimulatory signals: </a:t>
            </a:r>
            <a:r>
              <a:rPr lang="en-US" sz="1100" b="1" i="0" u="none" strike="noStrike" kern="1200" baseline="0" dirty="0">
                <a:solidFill>
                  <a:srgbClr val="000000"/>
                </a:solidFill>
                <a:latin typeface="Calibri Light" panose="020F0302020204030204" pitchFamily="34" charset="0"/>
              </a:rPr>
              <a:t>higher adjuvanticity</a:t>
            </a:r>
            <a:r>
              <a:rPr lang="en-US" sz="1100" b="0" i="0" u="none" strike="noStrike" kern="1200" baseline="0" dirty="0">
                <a:solidFill>
                  <a:srgbClr val="000000"/>
                </a:solidFill>
                <a:latin typeface="Calibri Light" panose="020F0302020204030204" pitchFamily="34" charset="0"/>
              </a:rPr>
              <a:t>?</a:t>
            </a:r>
            <a:endParaRPr lang="it-IT" sz="1100" dirty="0"/>
          </a:p>
        </p:txBody>
      </p:sp>
      <p:pic>
        <p:nvPicPr>
          <p:cNvPr id="3" name="Grafik 7">
            <a:extLst>
              <a:ext uri="{FF2B5EF4-FFF2-40B4-BE49-F238E27FC236}">
                <a16:creationId xmlns:a16="http://schemas.microsoft.com/office/drawing/2014/main" id="{ABCF7F40-2190-6C33-3AC4-8A25BC2A9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025" y="1799322"/>
            <a:ext cx="3434135" cy="1690569"/>
          </a:xfrm>
          <a:prstGeom prst="rect">
            <a:avLst/>
          </a:prstGeom>
        </p:spPr>
      </p:pic>
      <p:pic>
        <p:nvPicPr>
          <p:cNvPr id="7" name="Grafik 8">
            <a:extLst>
              <a:ext uri="{FF2B5EF4-FFF2-40B4-BE49-F238E27FC236}">
                <a16:creationId xmlns:a16="http://schemas.microsoft.com/office/drawing/2014/main" id="{0B204ACC-8180-93C0-9A84-771E46B96F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6005" y="3623222"/>
            <a:ext cx="811835" cy="360816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D52B6A7D-3CF9-E79D-1A73-A05CA5299CF3}"/>
              </a:ext>
            </a:extLst>
          </p:cNvPr>
          <p:cNvSpPr txBox="1"/>
          <p:nvPr/>
        </p:nvSpPr>
        <p:spPr>
          <a:xfrm>
            <a:off x="5567311" y="3614873"/>
            <a:ext cx="2136509" cy="169158"/>
          </a:xfrm>
          <a:prstGeom prst="rect">
            <a:avLst/>
          </a:prstGeom>
          <a:noFill/>
        </p:spPr>
        <p:txBody>
          <a:bodyPr wrap="square" lIns="91324" tIns="45661" rIns="91324" bIns="45661" rtlCol="0">
            <a:spAutoFit/>
          </a:bodyPr>
          <a:lstStyle/>
          <a:p>
            <a:pPr>
              <a:buNone/>
            </a:pPr>
            <a:r>
              <a:rPr lang="en-US" sz="5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Onishi</a:t>
            </a:r>
            <a:r>
              <a:rPr lang="en-US" sz="5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et al., Rad Res. 2018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25F690C-6C63-DBCD-0634-82B3A7953C7E}"/>
              </a:ext>
            </a:extLst>
          </p:cNvPr>
          <p:cNvSpPr txBox="1"/>
          <p:nvPr/>
        </p:nvSpPr>
        <p:spPr>
          <a:xfrm rot="16200000">
            <a:off x="4897182" y="2571038"/>
            <a:ext cx="1121684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it-IT" sz="1000" b="1" dirty="0"/>
              <a:t>HMGB1</a:t>
            </a:r>
          </a:p>
        </p:txBody>
      </p:sp>
    </p:spTree>
    <p:extLst>
      <p:ext uri="{BB962C8B-B14F-4D97-AF65-F5344CB8AC3E}">
        <p14:creationId xmlns:p14="http://schemas.microsoft.com/office/powerpoint/2010/main" val="424216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5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1250</Words>
  <Application>Microsoft Office PowerPoint</Application>
  <PresentationFormat>Presentazione su schermo (16:9)</PresentationFormat>
  <Paragraphs>198</Paragraphs>
  <Slides>16</Slides>
  <Notes>10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MinionPro-Regular</vt:lpstr>
      <vt:lpstr>Wingdings</vt:lpstr>
      <vt:lpstr>fair-gsi-folienmaster_2017_onering</vt:lpstr>
      <vt:lpstr>Graph</vt:lpstr>
      <vt:lpstr>Towards a combination of heavy ion  and immunotherapy:  putative mechanisms behind the immunogenicity of carbon ions  Cristina Totis  GSI Helmholtz Center for Heavy Ion Research Darmstadt, Germany</vt:lpstr>
      <vt:lpstr>Metastatic cancer disease</vt:lpstr>
      <vt:lpstr>Exploiting the immune system: immunotherapy</vt:lpstr>
      <vt:lpstr>Combination of radiotherapy and immunotherapy:  a paradigm shift</vt:lpstr>
      <vt:lpstr>Combination of radiotherapy and immunotherapy</vt:lpstr>
      <vt:lpstr>Combination of radiotherapy and immunotherapy</vt:lpstr>
      <vt:lpstr>Molecular mechanisms: the cGAS/STING pathway</vt:lpstr>
      <vt:lpstr>Charged particles advantages</vt:lpstr>
      <vt:lpstr>Charged particles advantages</vt:lpstr>
      <vt:lpstr>Linear increase in cytoplasmic dsDNA</vt:lpstr>
      <vt:lpstr>Is mitotic catastrophe correlated to cytoplasmic dsDNA?</vt:lpstr>
      <vt:lpstr>From cytosolic dsDNA to type I IFN release</vt:lpstr>
      <vt:lpstr>cGAS/STING pathway activation</vt:lpstr>
      <vt:lpstr>Take home messages</vt:lpstr>
      <vt:lpstr>Acknowledgments</vt:lpstr>
      <vt:lpstr>Presentazione standard di PowerPoint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a combination of heavy ion  and immunotherapy:  putative mechanisms behind the immunogenicity of carbon ions</dc:title>
  <dc:creator>Totis, Cristina</dc:creator>
  <cp:lastModifiedBy>Stella Diego</cp:lastModifiedBy>
  <cp:revision>132</cp:revision>
  <dcterms:created xsi:type="dcterms:W3CDTF">2023-10-11T16:10:13Z</dcterms:created>
  <dcterms:modified xsi:type="dcterms:W3CDTF">2023-10-16T12:45:21Z</dcterms:modified>
</cp:coreProperties>
</file>