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7" r:id="rId3"/>
    <p:sldId id="275" r:id="rId4"/>
    <p:sldId id="263" r:id="rId5"/>
    <p:sldId id="276" r:id="rId6"/>
    <p:sldId id="273" r:id="rId7"/>
    <p:sldId id="260" r:id="rId8"/>
    <p:sldId id="261" r:id="rId9"/>
    <p:sldId id="262" r:id="rId10"/>
    <p:sldId id="268" r:id="rId11"/>
    <p:sldId id="274" r:id="rId12"/>
    <p:sldId id="269" r:id="rId13"/>
    <p:sldId id="280" r:id="rId14"/>
    <p:sldId id="264" r:id="rId15"/>
    <p:sldId id="279" r:id="rId16"/>
    <p:sldId id="272" r:id="rId17"/>
    <p:sldId id="277" r:id="rId18"/>
    <p:sldId id="266" r:id="rId19"/>
    <p:sldId id="259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ampus\groups\Clinical%20Radiobiology\Scoring_Mice\2023\BARB\Weights\230912__Weight_BARB_DA17_200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ifth%20trial%20gait%20analysis\Gait%20parameters%20comparison%2046-47-4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ifth%20trial%20gait%20analysis\Gait%20parameters%20comparison%2046-47-4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ifth%20trial%20gait%20analysis\Gait%20parameters%20comparison%2046-47-4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ifth%20trial%20gait%20analysis\Gait%20parameters%20comparison%2046-47-4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ifth%20trial%20gait%20analysis\Gait%20parameters%20comparison%2046-47-48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ifth%20trial%20gait%20analysis\Gait%20parameters%20comparison%2046-47-48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Tumor growth curves</a:t>
            </a:r>
            <a:endParaRPr lang="en-GB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4240326977215801"/>
          <c:y val="1.538401743486452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71873765861739"/>
          <c:y val="0.1041023524090636"/>
          <c:w val="0.85939496511857072"/>
          <c:h val="0.68597497045031186"/>
        </c:manualLayout>
      </c:layout>
      <c:scatterChart>
        <c:scatterStyle val="lineMarker"/>
        <c:varyColors val="0"/>
        <c:ser>
          <c:idx val="4"/>
          <c:order val="0"/>
          <c:tx>
            <c:strRef>
              <c:f>'Right volumes! (1)'!$A$9</c:f>
              <c:strCache>
                <c:ptCount val="1"/>
                <c:pt idx="0">
                  <c:v>Mouse 1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'Right volumes! (1)'!$H$2:$H$20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2.5855961941160452E-3</c:v>
                  </c:pt>
                  <c:pt idx="12">
                    <c:v>3.2503589497412467E-3</c:v>
                  </c:pt>
                  <c:pt idx="14">
                    <c:v>4.1884815023136759E-3</c:v>
                  </c:pt>
                  <c:pt idx="18">
                    <c:v>5.8567699774190601E-3</c:v>
                  </c:pt>
                </c:numCache>
              </c:numRef>
            </c:plus>
            <c:minus>
              <c:numRef>
                <c:f>'Right volumes! (1)'!$H$2:$H$20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2.5855961941160452E-3</c:v>
                  </c:pt>
                  <c:pt idx="12">
                    <c:v>3.2503589497412467E-3</c:v>
                  </c:pt>
                  <c:pt idx="14">
                    <c:v>4.1884815023136759E-3</c:v>
                  </c:pt>
                  <c:pt idx="18">
                    <c:v>5.8567699774190601E-3</c:v>
                  </c:pt>
                </c:numCache>
              </c:numRef>
            </c:minus>
          </c:errBars>
          <c:xVal>
            <c:numRef>
              <c:f>'Right volumes! (1)'!$AH$61:$AH$79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'Right volumes! (1)'!$F$2:$F$20</c:f>
              <c:numCache>
                <c:formatCode>General</c:formatCode>
                <c:ptCount val="19"/>
                <c:pt idx="0">
                  <c:v>0</c:v>
                </c:pt>
                <c:pt idx="7">
                  <c:v>1.8661060362323369E-2</c:v>
                </c:pt>
                <c:pt idx="12">
                  <c:v>2.6521848780380629E-2</c:v>
                </c:pt>
                <c:pt idx="14">
                  <c:v>3.8000704737822126E-2</c:v>
                </c:pt>
                <c:pt idx="18">
                  <c:v>6.4140850010791603E-2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540-41AD-894C-F8328518A94F}"/>
            </c:ext>
          </c:extLst>
        </c:ser>
        <c:ser>
          <c:idx val="5"/>
          <c:order val="1"/>
          <c:tx>
            <c:strRef>
              <c:f>'Right volumes! (1)'!$A$36</c:f>
              <c:strCache>
                <c:ptCount val="1"/>
                <c:pt idx="0">
                  <c:v>Mouse 2</c:v>
                </c:pt>
              </c:strCache>
            </c:strRef>
          </c:tx>
          <c:spPr>
            <a:ln w="19050"/>
          </c:spPr>
          <c:marker>
            <c:spPr>
              <a:solidFill>
                <a:srgbClr val="DA8137"/>
              </a:solidFill>
              <a:ln w="3175">
                <a:noFill/>
                <a:beve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'Right volumes! (1)'!$H$29:$H$47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0</c:v>
                  </c:pt>
                  <c:pt idx="12">
                    <c:v>3.0770384345240836E-3</c:v>
                  </c:pt>
                  <c:pt idx="14">
                    <c:v>3.6112463978970879E-3</c:v>
                  </c:pt>
                  <c:pt idx="18">
                    <c:v>5.1706096986740167E-3</c:v>
                  </c:pt>
                </c:numCache>
              </c:numRef>
            </c:plus>
            <c:minus>
              <c:numRef>
                <c:f>'Right volumes! (1)'!$H$29:$H$47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0</c:v>
                  </c:pt>
                  <c:pt idx="12">
                    <c:v>3.0770384345240836E-3</c:v>
                  </c:pt>
                  <c:pt idx="14">
                    <c:v>3.6112463978970879E-3</c:v>
                  </c:pt>
                  <c:pt idx="18">
                    <c:v>5.1706096986740167E-3</c:v>
                  </c:pt>
                </c:numCache>
              </c:numRef>
            </c:minus>
          </c:errBars>
          <c:xVal>
            <c:numRef>
              <c:f>'Right volumes! (1)'!$B$29:$B$47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'Right volumes! (1)'!$F$29:$F$47</c:f>
              <c:numCache>
                <c:formatCode>General</c:formatCode>
                <c:ptCount val="19"/>
                <c:pt idx="0">
                  <c:v>0</c:v>
                </c:pt>
                <c:pt idx="7">
                  <c:v>0</c:v>
                </c:pt>
                <c:pt idx="12">
                  <c:v>2.4410174918392688E-2</c:v>
                </c:pt>
                <c:pt idx="14">
                  <c:v>3.1038935417467158E-2</c:v>
                </c:pt>
                <c:pt idx="18">
                  <c:v>5.3204965983645533E-2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540-41AD-894C-F8328518A94F}"/>
            </c:ext>
          </c:extLst>
        </c:ser>
        <c:ser>
          <c:idx val="6"/>
          <c:order val="2"/>
          <c:tx>
            <c:strRef>
              <c:f>'Right volumes! (1)'!$A$63</c:f>
              <c:strCache>
                <c:ptCount val="1"/>
                <c:pt idx="0">
                  <c:v>Mouse 3</c:v>
                </c:pt>
              </c:strCache>
            </c:strRef>
          </c:tx>
          <c:spPr>
            <a:ln w="19050"/>
          </c:spPr>
          <c:marker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'Right volumes! (1)'!$H$56:$H$74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2.1368320341615204E-3</c:v>
                  </c:pt>
                  <c:pt idx="12">
                    <c:v>4.6664332594654034E-3</c:v>
                  </c:pt>
                  <c:pt idx="14">
                    <c:v>5.4702901792024645E-3</c:v>
                  </c:pt>
                  <c:pt idx="18">
                    <c:v>6.0150467961817954E-3</c:v>
                  </c:pt>
                </c:numCache>
              </c:numRef>
            </c:plus>
            <c:minus>
              <c:numRef>
                <c:f>'Right volumes! (1)'!$H$56:$H$74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2.1368320341615204E-3</c:v>
                  </c:pt>
                  <c:pt idx="12">
                    <c:v>4.6664332594654034E-3</c:v>
                  </c:pt>
                  <c:pt idx="14">
                    <c:v>5.4702901792024645E-3</c:v>
                  </c:pt>
                  <c:pt idx="18">
                    <c:v>6.0150467961817954E-3</c:v>
                  </c:pt>
                </c:numCache>
              </c:numRef>
            </c:minus>
          </c:errBars>
          <c:xVal>
            <c:numRef>
              <c:f>'Right volumes! (1)'!$B$56:$B$74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'Right volumes! (1)'!$F$56:$F$74</c:f>
              <c:numCache>
                <c:formatCode>General</c:formatCode>
                <c:ptCount val="19"/>
                <c:pt idx="0">
                  <c:v>0</c:v>
                </c:pt>
                <c:pt idx="7">
                  <c:v>1.4137166941154066E-2</c:v>
                </c:pt>
                <c:pt idx="12">
                  <c:v>4.5569848637871141E-2</c:v>
                </c:pt>
                <c:pt idx="14">
                  <c:v>5.7880703049738337E-2</c:v>
                </c:pt>
                <c:pt idx="18">
                  <c:v>6.6758843888783101E-2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540-41AD-894C-F8328518A94F}"/>
            </c:ext>
          </c:extLst>
        </c:ser>
        <c:ser>
          <c:idx val="7"/>
          <c:order val="3"/>
          <c:tx>
            <c:strRef>
              <c:f>'Right volumes! (1)'!$A$90</c:f>
              <c:strCache>
                <c:ptCount val="1"/>
                <c:pt idx="0">
                  <c:v>Mouse 4</c:v>
                </c:pt>
              </c:strCache>
            </c:strRef>
          </c:tx>
          <c:spPr>
            <a:ln w="19050"/>
          </c:spPr>
          <c:marker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'Right volumes! (1)'!$H$83:$H$101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1.8614181275362588E-3</c:v>
                  </c:pt>
                  <c:pt idx="12">
                    <c:v>5.8175252230983432E-3</c:v>
                  </c:pt>
                  <c:pt idx="14">
                    <c:v>6.0150467961817954E-3</c:v>
                  </c:pt>
                  <c:pt idx="18">
                    <c:v>7.3573005316613189E-3</c:v>
                  </c:pt>
                </c:numCache>
              </c:numRef>
            </c:plus>
            <c:minus>
              <c:numRef>
                <c:f>'Right volumes! (1)'!$H$83:$H$101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1.8614181275362588E-3</c:v>
                  </c:pt>
                  <c:pt idx="12">
                    <c:v>5.8175252230983432E-3</c:v>
                  </c:pt>
                  <c:pt idx="14">
                    <c:v>6.0150467961817954E-3</c:v>
                  </c:pt>
                  <c:pt idx="18">
                    <c:v>7.3573005316613189E-3</c:v>
                  </c:pt>
                </c:numCache>
              </c:numRef>
            </c:minus>
          </c:errBars>
          <c:xVal>
            <c:numRef>
              <c:f>'Right volumes! (1)'!$B$83:$B$101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'Right volumes! (1)'!$F$83:$F$101</c:f>
              <c:numCache>
                <c:formatCode>General</c:formatCode>
                <c:ptCount val="19"/>
                <c:pt idx="0">
                  <c:v>0</c:v>
                </c:pt>
                <c:pt idx="7">
                  <c:v>1.149404032193386E-2</c:v>
                </c:pt>
                <c:pt idx="12">
                  <c:v>6.349944151068368E-2</c:v>
                </c:pt>
                <c:pt idx="14">
                  <c:v>6.6758843888783101E-2</c:v>
                </c:pt>
                <c:pt idx="18">
                  <c:v>9.0310316815194608E-2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540-41AD-894C-F8328518A94F}"/>
            </c:ext>
          </c:extLst>
        </c:ser>
        <c:ser>
          <c:idx val="0"/>
          <c:order val="4"/>
          <c:tx>
            <c:strRef>
              <c:f>'Right volumes! (2)'!$A$9</c:f>
              <c:strCache>
                <c:ptCount val="1"/>
                <c:pt idx="0">
                  <c:v>Mouse 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'Right volumes! (2)'!$H$2:$H$20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3.5192449988859027E-3</c:v>
                  </c:pt>
                  <c:pt idx="12">
                    <c:v>3.6112463978970879E-3</c:v>
                  </c:pt>
                  <c:pt idx="14">
                    <c:v>3.6731973267006292E-3</c:v>
                  </c:pt>
                  <c:pt idx="18">
                    <c:v>6.5025611999118185E-3</c:v>
                  </c:pt>
                </c:numCache>
              </c:numRef>
            </c:plus>
            <c:minus>
              <c:numRef>
                <c:f>'Right volumes! (2)'!$H$2:$H$20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3.5192449988859027E-3</c:v>
                  </c:pt>
                  <c:pt idx="12">
                    <c:v>3.6112463978970879E-3</c:v>
                  </c:pt>
                  <c:pt idx="14">
                    <c:v>3.6731973267006292E-3</c:v>
                  </c:pt>
                  <c:pt idx="18">
                    <c:v>6.5025611999118185E-3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'Right volumes! (2)'!$B$2:$B$20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'Right volumes! (2)'!$F$2:$F$20</c:f>
              <c:numCache>
                <c:formatCode>General</c:formatCode>
                <c:ptCount val="19"/>
                <c:pt idx="0">
                  <c:v>0</c:v>
                </c:pt>
                <c:pt idx="7">
                  <c:v>2.9834658233591067E-2</c:v>
                </c:pt>
                <c:pt idx="12">
                  <c:v>3.1038935417467158E-2</c:v>
                </c:pt>
                <c:pt idx="14">
                  <c:v>3.181490880290383E-2</c:v>
                </c:pt>
                <c:pt idx="18">
                  <c:v>7.5037987728543407E-2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540-41AD-894C-F8328518A94F}"/>
            </c:ext>
          </c:extLst>
        </c:ser>
        <c:ser>
          <c:idx val="1"/>
          <c:order val="5"/>
          <c:tx>
            <c:strRef>
              <c:f>'Right volumes! (2)'!$A$36</c:f>
              <c:strCache>
                <c:ptCount val="1"/>
                <c:pt idx="0">
                  <c:v>Mouse 6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'Right volumes! (2)'!$H$29:$H$47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3.163106478694392E-3</c:v>
                  </c:pt>
                  <c:pt idx="12">
                    <c:v>7.4456726363279525E-3</c:v>
                  </c:pt>
                  <c:pt idx="14">
                    <c:v>7.8498945784808913E-3</c:v>
                  </c:pt>
                  <c:pt idx="18">
                    <c:v>1.5964509611852622E-2</c:v>
                  </c:pt>
                </c:numCache>
              </c:numRef>
            </c:plus>
            <c:minus>
              <c:numRef>
                <c:f>'Right volumes! (2)'!$H$29:$H$47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3.163106478694392E-3</c:v>
                  </c:pt>
                  <c:pt idx="12">
                    <c:v>7.4456726363279525E-3</c:v>
                  </c:pt>
                  <c:pt idx="14">
                    <c:v>7.8498945784808913E-3</c:v>
                  </c:pt>
                  <c:pt idx="18">
                    <c:v>1.5964509611852622E-2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'Right volumes! (2)'!$B$29:$B$47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'Right volumes! (2)'!$F$29:$F$47</c:f>
              <c:numCache>
                <c:formatCode>General</c:formatCode>
                <c:ptCount val="19"/>
                <c:pt idx="0">
                  <c:v>0</c:v>
                </c:pt>
                <c:pt idx="7">
                  <c:v>2.5418102561419412E-2</c:v>
                </c:pt>
                <c:pt idx="12">
                  <c:v>9.1923001044037361E-2</c:v>
                </c:pt>
                <c:pt idx="14">
                  <c:v>9.935286766977719E-2</c:v>
                </c:pt>
                <c:pt idx="18">
                  <c:v>0.28865267460448374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540-41AD-894C-F8328518A94F}"/>
            </c:ext>
          </c:extLst>
        </c:ser>
        <c:ser>
          <c:idx val="2"/>
          <c:order val="6"/>
          <c:tx>
            <c:strRef>
              <c:f>'Right volumes! (2)'!$A$63</c:f>
              <c:strCache>
                <c:ptCount val="1"/>
                <c:pt idx="0">
                  <c:v>Mouse 7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'Right volumes! (2)'!$H$56:$H$74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3.07703812919259E-3</c:v>
                  </c:pt>
                  <c:pt idx="12">
                    <c:v>3.1342793160117591E-3</c:v>
                  </c:pt>
                  <c:pt idx="14">
                    <c:v>3.7044357728517811E-3</c:v>
                  </c:pt>
                  <c:pt idx="18">
                    <c:v>6.6692903452717457E-3</c:v>
                  </c:pt>
                </c:numCache>
              </c:numRef>
            </c:plus>
            <c:minus>
              <c:numRef>
                <c:f>'Right volumes! (2)'!$H$56:$H$74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3.07703812919259E-3</c:v>
                  </c:pt>
                  <c:pt idx="12">
                    <c:v>3.1342793160117591E-3</c:v>
                  </c:pt>
                  <c:pt idx="14">
                    <c:v>3.7044357728517811E-3</c:v>
                  </c:pt>
                  <c:pt idx="18">
                    <c:v>6.6692903452717457E-3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'Right volumes! (2)'!$B$56:$B$74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'Right volumes! (2)'!$F$56:$F$74</c:f>
              <c:numCache>
                <c:formatCode>General</c:formatCode>
                <c:ptCount val="19"/>
                <c:pt idx="0">
                  <c:v>0</c:v>
                </c:pt>
                <c:pt idx="7">
                  <c:v>2.4429024474314227E-2</c:v>
                </c:pt>
                <c:pt idx="12">
                  <c:v>2.5107608487489622E-2</c:v>
                </c:pt>
                <c:pt idx="14">
                  <c:v>3.2264156552367175E-2</c:v>
                </c:pt>
                <c:pt idx="18">
                  <c:v>7.7924064179641234E-2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540-41AD-894C-F8328518A94F}"/>
            </c:ext>
          </c:extLst>
        </c:ser>
        <c:ser>
          <c:idx val="3"/>
          <c:order val="7"/>
          <c:tx>
            <c:strRef>
              <c:f>'Right volumes! (2)'!$A$90</c:f>
              <c:strCache>
                <c:ptCount val="1"/>
                <c:pt idx="0">
                  <c:v>Mouse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'Right volumes! (2)'!$H$83:$H$101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3.2503589497412467E-3</c:v>
                  </c:pt>
                  <c:pt idx="12">
                    <c:v>3.3091831030001039E-3</c:v>
                  </c:pt>
                  <c:pt idx="14">
                    <c:v>3.4284282859213728E-3</c:v>
                  </c:pt>
                  <c:pt idx="18">
                    <c:v>3.8623855199412518E-3</c:v>
                  </c:pt>
                </c:numCache>
              </c:numRef>
            </c:plus>
            <c:minus>
              <c:numRef>
                <c:f>'Right volumes! (2)'!$H$83:$H$101</c:f>
                <c:numCache>
                  <c:formatCode>General</c:formatCode>
                  <c:ptCount val="19"/>
                  <c:pt idx="0">
                    <c:v>0</c:v>
                  </c:pt>
                  <c:pt idx="7">
                    <c:v>3.2503589497412467E-3</c:v>
                  </c:pt>
                  <c:pt idx="12">
                    <c:v>3.3091831030001039E-3</c:v>
                  </c:pt>
                  <c:pt idx="14">
                    <c:v>3.4284282859213728E-3</c:v>
                  </c:pt>
                  <c:pt idx="18">
                    <c:v>3.8623855199412518E-3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'Right volumes! (2)'!$B$83:$B$101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'Right volumes! (2)'!$F$83:$F$101</c:f>
              <c:numCache>
                <c:formatCode>General</c:formatCode>
                <c:ptCount val="19"/>
                <c:pt idx="0">
                  <c:v>0</c:v>
                </c:pt>
                <c:pt idx="7">
                  <c:v>2.6521848780380629E-2</c:v>
                </c:pt>
                <c:pt idx="12">
                  <c:v>2.7238655504174706E-2</c:v>
                </c:pt>
                <c:pt idx="14">
                  <c:v>2.8730912014629854E-2</c:v>
                </c:pt>
                <c:pt idx="18">
                  <c:v>3.4348079679248404E-2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540-41AD-894C-F8328518A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36400"/>
        <c:axId val="67337056"/>
      </c:scatterChart>
      <c:valAx>
        <c:axId val="67336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Days</a:t>
                </a:r>
              </a:p>
            </c:rich>
          </c:tx>
          <c:layout>
            <c:manualLayout>
              <c:xMode val="edge"/>
              <c:yMode val="edge"/>
              <c:x val="0.50393214779071105"/>
              <c:y val="0.8517114997575531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37056"/>
        <c:crosses val="autoZero"/>
        <c:crossBetween val="midCat"/>
      </c:valAx>
      <c:valAx>
        <c:axId val="67337056"/>
        <c:scaling>
          <c:orientation val="minMax"/>
          <c:max val="0.31000000000000005"/>
          <c:min val="0"/>
        </c:scaling>
        <c:delete val="0"/>
        <c:axPos val="l"/>
        <c:title>
          <c:tx>
            <c:rich>
              <a:bodyPr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0" i="0" baseline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Volume </a:t>
                </a:r>
                <a:r>
                  <a:rPr lang="en-GB" sz="1400" b="1" i="0" baseline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GB" sz="1400" b="0" i="0" baseline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cm³</a:t>
                </a:r>
                <a:r>
                  <a:rPr lang="en-GB" sz="1400" b="1" i="0" baseline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GB" sz="1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3640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2.7141430744130567E-2"/>
          <c:y val="0.88752123957298001"/>
          <c:w val="0.96308514393461564"/>
          <c:h val="0.10451359655653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Stride Length (Mouse 1)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755152423741"/>
          <c:y val="0.16712962962962963"/>
          <c:w val="0.81068938368919052"/>
          <c:h val="0.72547098279381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'BA46 gait parameters'!$C$11</c:f>
              <c:strCache>
                <c:ptCount val="1"/>
                <c:pt idx="0">
                  <c:v>Stride Length</c:v>
                </c:pt>
              </c:strCache>
            </c:strRef>
          </c:tx>
          <c:spPr>
            <a:pattFill prst="dkUpDiag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'BA46 gait parameters'!$A$12:$A$17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'BA46 gait parameters'!$C$12:$C$17</c:f>
              <c:numCache>
                <c:formatCode>General</c:formatCode>
                <c:ptCount val="6"/>
                <c:pt idx="0">
                  <c:v>6.2802276199579143</c:v>
                </c:pt>
                <c:pt idx="1">
                  <c:v>4.7363429398225847</c:v>
                </c:pt>
                <c:pt idx="2">
                  <c:v>5.3066435506957594</c:v>
                </c:pt>
                <c:pt idx="3">
                  <c:v>6.0702399886231992</c:v>
                </c:pt>
                <c:pt idx="4">
                  <c:v>6.1913629813608164</c:v>
                </c:pt>
                <c:pt idx="5">
                  <c:v>5.7811989334038678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12-441B-B872-BEC3C865F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643138464"/>
        <c:axId val="643139776"/>
      </c:barChart>
      <c:catAx>
        <c:axId val="64313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139776"/>
        <c:crosses val="autoZero"/>
        <c:auto val="1"/>
        <c:lblAlgn val="ctr"/>
        <c:lblOffset val="100"/>
        <c:noMultiLvlLbl val="0"/>
      </c:catAx>
      <c:valAx>
        <c:axId val="643139776"/>
        <c:scaling>
          <c:orientation val="minMax"/>
          <c:max val="9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GB" sz="7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13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Length (Mouse 1)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134929262580393"/>
          <c:y val="0.16712962962962963"/>
          <c:w val="0.78809528589484634"/>
          <c:h val="0.72452172645086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'BA46 gait parameters'!$D$11</c:f>
              <c:strCache>
                <c:ptCount val="1"/>
                <c:pt idx="0">
                  <c:v>Step Length</c:v>
                </c:pt>
              </c:strCache>
            </c:strRef>
          </c:tx>
          <c:spPr>
            <a:pattFill prst="dkDnDiag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'BA46 gait parameters'!$A$12:$A$17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'BA46 gait parameters'!$D$12:$D$17</c:f>
              <c:numCache>
                <c:formatCode>General</c:formatCode>
                <c:ptCount val="6"/>
                <c:pt idx="0">
                  <c:v>2.890366352923933</c:v>
                </c:pt>
                <c:pt idx="1">
                  <c:v>2.5341880629239326</c:v>
                </c:pt>
                <c:pt idx="2">
                  <c:v>2.71432421</c:v>
                </c:pt>
                <c:pt idx="3">
                  <c:v>2.8617083299999999</c:v>
                </c:pt>
                <c:pt idx="4">
                  <c:v>3.1851345929239328</c:v>
                </c:pt>
                <c:pt idx="5">
                  <c:v>2.8453323170760672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F-456A-97AF-21AB633B2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643138464"/>
        <c:axId val="643139776"/>
      </c:barChart>
      <c:catAx>
        <c:axId val="64313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139776"/>
        <c:crosses val="autoZero"/>
        <c:auto val="1"/>
        <c:lblAlgn val="ctr"/>
        <c:lblOffset val="100"/>
        <c:noMultiLvlLbl val="0"/>
      </c:catAx>
      <c:valAx>
        <c:axId val="643139776"/>
        <c:scaling>
          <c:orientation val="minMax"/>
          <c:max val="9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GB" sz="7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13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Stance Duration (Mouse 1)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'BA46 gait parameters'!$E$11</c:f>
              <c:strCache>
                <c:ptCount val="1"/>
                <c:pt idx="0">
                  <c:v>Stance Duration</c:v>
                </c:pt>
              </c:strCache>
            </c:strRef>
          </c:tx>
          <c:spPr>
            <a:pattFill prst="dkDnDiag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'BA46 gait parameters'!$A$12:$A$17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'BA46 gait parameters'!$E$12:$E$17</c:f>
              <c:numCache>
                <c:formatCode>General</c:formatCode>
                <c:ptCount val="6"/>
                <c:pt idx="0">
                  <c:v>2.14935175E-2</c:v>
                </c:pt>
                <c:pt idx="1">
                  <c:v>4.6057537499999995E-2</c:v>
                </c:pt>
                <c:pt idx="2">
                  <c:v>6.4480552499999996E-2</c:v>
                </c:pt>
                <c:pt idx="3">
                  <c:v>2.7634522499999998E-2</c:v>
                </c:pt>
                <c:pt idx="4">
                  <c:v>3.6846030000000002E-2</c:v>
                </c:pt>
                <c:pt idx="5">
                  <c:v>4.6057537499999995E-2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CC-4C03-9A17-6036ACBEB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643138464"/>
        <c:axId val="643139776"/>
      </c:barChart>
      <c:catAx>
        <c:axId val="64313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139776"/>
        <c:crosses val="autoZero"/>
        <c:auto val="1"/>
        <c:lblAlgn val="ctr"/>
        <c:lblOffset val="100"/>
        <c:noMultiLvlLbl val="0"/>
      </c:catAx>
      <c:valAx>
        <c:axId val="643139776"/>
        <c:scaling>
          <c:orientation val="minMax"/>
          <c:max val="0.1200000000000000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[s]</a:t>
                </a:r>
                <a:endParaRPr lang="en-GB" sz="7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4.941130966249991E-2"/>
              <c:y val="0.486670535239349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13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Stride Length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Analysis!$C$1</c:f>
              <c:strCache>
                <c:ptCount val="1"/>
                <c:pt idx="0">
                  <c:v>Stride Length</c:v>
                </c:pt>
              </c:strCache>
            </c:strRef>
          </c:tx>
          <c:spPr>
            <a:pattFill prst="ltDnDiag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pct60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4D-4887-846F-964B0F8014A7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4D-4887-846F-964B0F8014A7}"/>
              </c:ext>
            </c:extLst>
          </c:dPt>
          <c:errBars>
            <c:errBarType val="both"/>
            <c:errValType val="cust"/>
            <c:noEndCap val="0"/>
            <c:plus>
              <c:numRef>
                <c:f>Analysis!$C$8:$C$10</c:f>
                <c:numCache>
                  <c:formatCode>General</c:formatCode>
                  <c:ptCount val="3"/>
                  <c:pt idx="0">
                    <c:v>0.60009053640339582</c:v>
                  </c:pt>
                  <c:pt idx="1">
                    <c:v>2.610374555860425</c:v>
                  </c:pt>
                  <c:pt idx="2">
                    <c:v>2.9261120249406543</c:v>
                  </c:pt>
                </c:numCache>
              </c:numRef>
            </c:plus>
            <c:minus>
              <c:numRef>
                <c:f>Analysis!$C$8:$C$10</c:f>
                <c:numCache>
                  <c:formatCode>General</c:formatCode>
                  <c:ptCount val="3"/>
                  <c:pt idx="0">
                    <c:v>0.60009053640339582</c:v>
                  </c:pt>
                  <c:pt idx="1">
                    <c:v>2.610374555860425</c:v>
                  </c:pt>
                  <c:pt idx="2">
                    <c:v>2.9261120249406543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Analysis!$A$8:$A$10</c:f>
              <c:strCache>
                <c:ptCount val="3"/>
                <c:pt idx="0">
                  <c:v>Mouse 1</c:v>
                </c:pt>
                <c:pt idx="1">
                  <c:v>Mouse 2</c:v>
                </c:pt>
                <c:pt idx="2">
                  <c:v>Mouse 3</c:v>
                </c:pt>
              </c:strCache>
            </c:strRef>
          </c:cat>
          <c:val>
            <c:numRef>
              <c:f>Analysis!$C$2:$C$4</c:f>
              <c:numCache>
                <c:formatCode>General</c:formatCode>
                <c:ptCount val="3"/>
                <c:pt idx="0">
                  <c:v>5.7276693356440234</c:v>
                </c:pt>
                <c:pt idx="1">
                  <c:v>5.3721285807513244</c:v>
                </c:pt>
                <c:pt idx="2">
                  <c:v>5.2547133406374362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4D-4887-846F-964B0F801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17"/>
        <c:axId val="439305592"/>
        <c:axId val="439305920"/>
      </c:barChart>
      <c:catAx>
        <c:axId val="439305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305920"/>
        <c:crosses val="autoZero"/>
        <c:auto val="1"/>
        <c:lblAlgn val="ctr"/>
        <c:lblOffset val="100"/>
        <c:noMultiLvlLbl val="0"/>
      </c:catAx>
      <c:valAx>
        <c:axId val="43930592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GB" sz="7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305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Step Length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Analysis!$D$1</c:f>
              <c:strCache>
                <c:ptCount val="1"/>
                <c:pt idx="0">
                  <c:v>Step Length</c:v>
                </c:pt>
              </c:strCache>
            </c:strRef>
          </c:tx>
          <c:spPr>
            <a:pattFill prst="ltDnDiag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pct60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EF-4312-B5B1-53AC4D893AE6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EF-4312-B5B1-53AC4D893AE6}"/>
              </c:ext>
            </c:extLst>
          </c:dPt>
          <c:errBars>
            <c:errBarType val="both"/>
            <c:errValType val="cust"/>
            <c:noEndCap val="0"/>
            <c:plus>
              <c:numRef>
                <c:f>Analysis!$D$8:$D$10</c:f>
                <c:numCache>
                  <c:formatCode>General</c:formatCode>
                  <c:ptCount val="3"/>
                  <c:pt idx="0">
                    <c:v>0.21515406019906366</c:v>
                  </c:pt>
                  <c:pt idx="1">
                    <c:v>1.4228276140595515</c:v>
                  </c:pt>
                  <c:pt idx="2">
                    <c:v>1.664096799640653</c:v>
                  </c:pt>
                </c:numCache>
              </c:numRef>
            </c:plus>
            <c:minus>
              <c:numRef>
                <c:f>Analysis!$D$8:$D$10</c:f>
                <c:numCache>
                  <c:formatCode>General</c:formatCode>
                  <c:ptCount val="3"/>
                  <c:pt idx="0">
                    <c:v>0.21515406019906366</c:v>
                  </c:pt>
                  <c:pt idx="1">
                    <c:v>1.4228276140595515</c:v>
                  </c:pt>
                  <c:pt idx="2">
                    <c:v>1.664096799640653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Analysis!$A$8:$A$10</c:f>
              <c:strCache>
                <c:ptCount val="3"/>
                <c:pt idx="0">
                  <c:v>Mouse 1</c:v>
                </c:pt>
                <c:pt idx="1">
                  <c:v>Mouse 2</c:v>
                </c:pt>
                <c:pt idx="2">
                  <c:v>Mouse 3</c:v>
                </c:pt>
              </c:strCache>
            </c:strRef>
          </c:cat>
          <c:val>
            <c:numRef>
              <c:f>Analysis!$D$2:$D$4</c:f>
              <c:numCache>
                <c:formatCode>General</c:formatCode>
                <c:ptCount val="3"/>
                <c:pt idx="0">
                  <c:v>2.8385089776413106</c:v>
                </c:pt>
                <c:pt idx="1">
                  <c:v>2.9263935825847867</c:v>
                </c:pt>
                <c:pt idx="2">
                  <c:v>2.9828908288304263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F-4312-B5B1-53AC4D893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17"/>
        <c:axId val="439305592"/>
        <c:axId val="439305920"/>
      </c:barChart>
      <c:catAx>
        <c:axId val="439305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305920"/>
        <c:crosses val="autoZero"/>
        <c:auto val="1"/>
        <c:lblAlgn val="ctr"/>
        <c:lblOffset val="100"/>
        <c:noMultiLvlLbl val="0"/>
      </c:catAx>
      <c:valAx>
        <c:axId val="439305920"/>
        <c:scaling>
          <c:orientation val="minMax"/>
          <c:max val="9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GB" sz="7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305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Stance Duration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Analysis!$E$1</c:f>
              <c:strCache>
                <c:ptCount val="1"/>
                <c:pt idx="0">
                  <c:v>Stance Duration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F0-42AD-9BF5-2E25189049DB}"/>
              </c:ext>
            </c:extLst>
          </c:dPt>
          <c:dPt>
            <c:idx val="1"/>
            <c:invertIfNegative val="0"/>
            <c:bubble3D val="0"/>
            <c:spPr>
              <a:pattFill prst="pct60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F0-42AD-9BF5-2E25189049DB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F0-42AD-9BF5-2E25189049DB}"/>
              </c:ext>
            </c:extLst>
          </c:dPt>
          <c:errBars>
            <c:errBarType val="both"/>
            <c:errValType val="cust"/>
            <c:noEndCap val="0"/>
            <c:plus>
              <c:numRef>
                <c:f>Analysis!$E$8:$E$10</c:f>
                <c:numCache>
                  <c:formatCode>General</c:formatCode>
                  <c:ptCount val="3"/>
                  <c:pt idx="0">
                    <c:v>1.534227407772088E-2</c:v>
                  </c:pt>
                  <c:pt idx="1">
                    <c:v>2.6204139853357806E-2</c:v>
                  </c:pt>
                  <c:pt idx="2">
                    <c:v>3.1576806007986069E-2</c:v>
                  </c:pt>
                </c:numCache>
              </c:numRef>
            </c:plus>
            <c:minus>
              <c:numRef>
                <c:f>Analysis!$E$8:$E$10</c:f>
                <c:numCache>
                  <c:formatCode>General</c:formatCode>
                  <c:ptCount val="3"/>
                  <c:pt idx="0">
                    <c:v>1.534227407772088E-2</c:v>
                  </c:pt>
                  <c:pt idx="1">
                    <c:v>2.6204139853357806E-2</c:v>
                  </c:pt>
                  <c:pt idx="2">
                    <c:v>3.1576806007986069E-2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Analysis!$A$8:$A$10</c:f>
              <c:strCache>
                <c:ptCount val="3"/>
                <c:pt idx="0">
                  <c:v>Mouse 1</c:v>
                </c:pt>
                <c:pt idx="1">
                  <c:v>Mouse 2</c:v>
                </c:pt>
                <c:pt idx="2">
                  <c:v>Mouse 3</c:v>
                </c:pt>
              </c:strCache>
            </c:strRef>
          </c:cat>
          <c:val>
            <c:numRef>
              <c:f>Analysis!$E$2:$E$4</c:f>
              <c:numCache>
                <c:formatCode>General</c:formatCode>
                <c:ptCount val="3"/>
                <c:pt idx="0">
                  <c:v>4.0428282916666662E-2</c:v>
                </c:pt>
                <c:pt idx="1">
                  <c:v>3.5617828999999997E-2</c:v>
                </c:pt>
                <c:pt idx="2">
                  <c:v>8.597407E-2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F0-42AD-9BF5-2E25189049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17"/>
        <c:axId val="439305592"/>
        <c:axId val="439305920"/>
      </c:barChart>
      <c:catAx>
        <c:axId val="439305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305920"/>
        <c:crosses val="autoZero"/>
        <c:auto val="1"/>
        <c:lblAlgn val="ctr"/>
        <c:lblOffset val="100"/>
        <c:noMultiLvlLbl val="0"/>
      </c:catAx>
      <c:valAx>
        <c:axId val="439305920"/>
        <c:scaling>
          <c:orientation val="minMax"/>
          <c:max val="0.1200000000000000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GB" sz="7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305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C9F8-91A4-4DE5-8D7B-6EC77F6E77EB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45E9C-3993-456E-832B-AA7A663F4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98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815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05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9"/>
          <p:cNvGrpSpPr/>
          <p:nvPr/>
        </p:nvGrpSpPr>
        <p:grpSpPr>
          <a:xfrm>
            <a:off x="2003436" y="1301597"/>
            <a:ext cx="9901696" cy="5170253"/>
            <a:chOff x="0" y="0"/>
            <a:chExt cx="7426270" cy="3877688"/>
          </a:xfrm>
        </p:grpSpPr>
        <p:sp>
          <p:nvSpPr>
            <p:cNvPr id="18" name="Rechteck 3"/>
            <p:cNvSpPr/>
            <p:nvPr/>
          </p:nvSpPr>
          <p:spPr>
            <a:xfrm>
              <a:off x="6278787" y="2878625"/>
              <a:ext cx="1147484" cy="9990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pic>
          <p:nvPicPr>
            <p:cNvPr id="19" name="Grafik 7" descr="Grafik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" y="-1"/>
              <a:ext cx="6099500" cy="387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79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0799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9190" y="5266"/>
                  </a:moveTo>
                  <a:cubicBezTo>
                    <a:pt x="10041" y="5267"/>
                    <a:pt x="10423" y="5299"/>
                    <a:pt x="11394" y="5449"/>
                  </a:cubicBezTo>
                  <a:cubicBezTo>
                    <a:pt x="12513" y="5622"/>
                    <a:pt x="13628" y="5948"/>
                    <a:pt x="14323" y="6305"/>
                  </a:cubicBezTo>
                  <a:cubicBezTo>
                    <a:pt x="15536" y="6929"/>
                    <a:pt x="16939" y="8341"/>
                    <a:pt x="17975" y="9977"/>
                  </a:cubicBezTo>
                  <a:cubicBezTo>
                    <a:pt x="18310" y="10504"/>
                    <a:pt x="18418" y="10703"/>
                    <a:pt x="18495" y="10947"/>
                  </a:cubicBezTo>
                  <a:cubicBezTo>
                    <a:pt x="18588" y="11238"/>
                    <a:pt x="18592" y="11273"/>
                    <a:pt x="18577" y="11610"/>
                  </a:cubicBezTo>
                  <a:cubicBezTo>
                    <a:pt x="18539" y="12485"/>
                    <a:pt x="18019" y="13696"/>
                    <a:pt x="16999" y="15291"/>
                  </a:cubicBezTo>
                  <a:cubicBezTo>
                    <a:pt x="15751" y="17241"/>
                    <a:pt x="14736" y="18282"/>
                    <a:pt x="13786" y="18585"/>
                  </a:cubicBezTo>
                  <a:cubicBezTo>
                    <a:pt x="13198" y="18772"/>
                    <a:pt x="12685" y="18745"/>
                    <a:pt x="10670" y="18428"/>
                  </a:cubicBezTo>
                  <a:cubicBezTo>
                    <a:pt x="8245" y="18046"/>
                    <a:pt x="5356" y="17097"/>
                    <a:pt x="3873" y="16193"/>
                  </a:cubicBezTo>
                  <a:cubicBezTo>
                    <a:pt x="2457" y="15330"/>
                    <a:pt x="1940" y="14398"/>
                    <a:pt x="1893" y="12623"/>
                  </a:cubicBezTo>
                  <a:cubicBezTo>
                    <a:pt x="1862" y="11437"/>
                    <a:pt x="2115" y="9851"/>
                    <a:pt x="2497" y="8856"/>
                  </a:cubicBezTo>
                  <a:cubicBezTo>
                    <a:pt x="2637" y="8493"/>
                    <a:pt x="2990" y="7914"/>
                    <a:pt x="3183" y="7731"/>
                  </a:cubicBezTo>
                  <a:cubicBezTo>
                    <a:pt x="3863" y="7085"/>
                    <a:pt x="6558" y="5742"/>
                    <a:pt x="7929" y="5367"/>
                  </a:cubicBezTo>
                  <a:cubicBezTo>
                    <a:pt x="8266" y="5275"/>
                    <a:pt x="8401" y="5265"/>
                    <a:pt x="9190" y="526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868703" y="3650763"/>
            <a:ext cx="5737415" cy="779871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68703" y="4430632"/>
            <a:ext cx="5737416" cy="70913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1pPr>
            <a:lvl2pPr marL="0" indent="0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2pPr>
            <a:lvl3pPr marL="0" indent="0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3pPr>
            <a:lvl4pPr marL="0" indent="0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4pPr>
            <a:lvl5pPr marL="0" indent="0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Rechteck 12"/>
          <p:cNvSpPr/>
          <p:nvPr/>
        </p:nvSpPr>
        <p:spPr>
          <a:xfrm>
            <a:off x="538789" y="6650180"/>
            <a:ext cx="4495031" cy="20782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33"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7797" y="6238403"/>
            <a:ext cx="239805" cy="2358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30012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5" y="307196"/>
            <a:ext cx="8934639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34FD3B-DE47-08BC-7E40-B5A9722813B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915681" y="6556693"/>
            <a:ext cx="3381652" cy="429353"/>
          </a:xfrm>
        </p:spPr>
        <p:txBody>
          <a:bodyPr>
            <a:normAutofit/>
          </a:bodyPr>
          <a:lstStyle/>
          <a:p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Ph.D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day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9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-10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March 2023</a:t>
            </a:r>
          </a:p>
        </p:txBody>
      </p:sp>
    </p:spTree>
    <p:extLst>
      <p:ext uri="{BB962C8B-B14F-4D97-AF65-F5344CB8AC3E}">
        <p14:creationId xmlns:p14="http://schemas.microsoft.com/office/powerpoint/2010/main" val="23354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5" y="307196"/>
            <a:ext cx="8934639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34FD3B-DE47-08BC-7E40-B5A9722813B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915681" y="6556693"/>
            <a:ext cx="3381652" cy="429353"/>
          </a:xfrm>
        </p:spPr>
        <p:txBody>
          <a:bodyPr>
            <a:normAutofit/>
          </a:bodyPr>
          <a:lstStyle/>
          <a:p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Ph.D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day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9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-10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March 2023</a:t>
            </a:r>
          </a:p>
        </p:txBody>
      </p:sp>
    </p:spTree>
    <p:extLst>
      <p:ext uri="{BB962C8B-B14F-4D97-AF65-F5344CB8AC3E}">
        <p14:creationId xmlns:p14="http://schemas.microsoft.com/office/powerpoint/2010/main" val="194337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5" y="307196"/>
            <a:ext cx="8934639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34FD3B-DE47-08BC-7E40-B5A9722813B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915681" y="6556693"/>
            <a:ext cx="3381652" cy="429353"/>
          </a:xfrm>
        </p:spPr>
        <p:txBody>
          <a:bodyPr>
            <a:normAutofit/>
          </a:bodyPr>
          <a:lstStyle/>
          <a:p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Ph.D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day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9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-10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March 2023</a:t>
            </a:r>
          </a:p>
        </p:txBody>
      </p:sp>
    </p:spTree>
    <p:extLst>
      <p:ext uri="{BB962C8B-B14F-4D97-AF65-F5344CB8AC3E}">
        <p14:creationId xmlns:p14="http://schemas.microsoft.com/office/powerpoint/2010/main" val="18480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3511" y="174172"/>
            <a:ext cx="8095059" cy="935048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667" b="1"/>
            </a:lvl1pPr>
          </a:lstStyle>
          <a:p>
            <a:r>
              <a:t>Titel hinzufügen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1118" y="6617258"/>
            <a:ext cx="239805" cy="2358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717967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erade Verbindung 26"/>
          <p:cNvSpPr/>
          <p:nvPr/>
        </p:nvSpPr>
        <p:spPr>
          <a:xfrm>
            <a:off x="1" y="6732776"/>
            <a:ext cx="12192001" cy="3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pic>
        <p:nvPicPr>
          <p:cNvPr id="41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453" y="485167"/>
            <a:ext cx="1505444" cy="50181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Gerade Verbindung 22"/>
          <p:cNvSpPr/>
          <p:nvPr/>
        </p:nvSpPr>
        <p:spPr>
          <a:xfrm>
            <a:off x="1" y="1101631"/>
            <a:ext cx="12192001" cy="3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sp>
        <p:nvSpPr>
          <p:cNvPr id="43" name="Rechteck 23"/>
          <p:cNvSpPr/>
          <p:nvPr/>
        </p:nvSpPr>
        <p:spPr>
          <a:xfrm>
            <a:off x="-3" y="969431"/>
            <a:ext cx="268803" cy="268803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44" name="Rechteck 24"/>
          <p:cNvSpPr/>
          <p:nvPr/>
        </p:nvSpPr>
        <p:spPr>
          <a:xfrm>
            <a:off x="-2" y="6599765"/>
            <a:ext cx="271039" cy="271039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45" name="Textfeld 10"/>
          <p:cNvSpPr txBox="1"/>
          <p:nvPr/>
        </p:nvSpPr>
        <p:spPr>
          <a:xfrm>
            <a:off x="641317" y="6605853"/>
            <a:ext cx="4580928" cy="266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>
            <a:lvl1pPr defTabSz="342900"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933"/>
              <a:t>FAIR GmbH | GSI GmbH</a:t>
            </a:r>
          </a:p>
        </p:txBody>
      </p:sp>
      <p:pic>
        <p:nvPicPr>
          <p:cNvPr id="46" name="Bild 12" descr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37" y="275766"/>
            <a:ext cx="1033409" cy="861175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23517" y="308100"/>
            <a:ext cx="8172315" cy="78756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1118" y="6617258"/>
            <a:ext cx="239805" cy="2358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32017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erade Verbindung 26"/>
          <p:cNvSpPr/>
          <p:nvPr/>
        </p:nvSpPr>
        <p:spPr>
          <a:xfrm>
            <a:off x="1" y="6732776"/>
            <a:ext cx="12192001" cy="3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pic>
        <p:nvPicPr>
          <p:cNvPr id="57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453" y="485167"/>
            <a:ext cx="1505444" cy="50181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Gerade Verbindung 22"/>
          <p:cNvSpPr/>
          <p:nvPr/>
        </p:nvSpPr>
        <p:spPr>
          <a:xfrm>
            <a:off x="1" y="1101631"/>
            <a:ext cx="12192001" cy="3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sp>
        <p:nvSpPr>
          <p:cNvPr id="59" name="Rechteck 23"/>
          <p:cNvSpPr/>
          <p:nvPr/>
        </p:nvSpPr>
        <p:spPr>
          <a:xfrm>
            <a:off x="-3" y="969431"/>
            <a:ext cx="268803" cy="268803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60" name="Rechteck 24"/>
          <p:cNvSpPr/>
          <p:nvPr/>
        </p:nvSpPr>
        <p:spPr>
          <a:xfrm>
            <a:off x="-2" y="6599765"/>
            <a:ext cx="271039" cy="271039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61" name="Textfeld 10"/>
          <p:cNvSpPr txBox="1"/>
          <p:nvPr/>
        </p:nvSpPr>
        <p:spPr>
          <a:xfrm>
            <a:off x="641317" y="6605853"/>
            <a:ext cx="4580928" cy="266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>
            <a:lvl1pPr defTabSz="342900"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933"/>
              <a:t>FAIR GmbH | GSI GmbH</a:t>
            </a:r>
          </a:p>
        </p:txBody>
      </p:sp>
      <p:pic>
        <p:nvPicPr>
          <p:cNvPr id="62" name="Bild 12" descr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37" y="275766"/>
            <a:ext cx="1033409" cy="861175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423517" y="308100"/>
            <a:ext cx="8172315" cy="78756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1118" y="6617258"/>
            <a:ext cx="239805" cy="2358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36733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49"/>
            <a:ext cx="10985501" cy="716585"/>
          </a:xfrm>
          <a:prstGeom prst="rect">
            <a:avLst/>
          </a:prstGeom>
        </p:spPr>
        <p:txBody>
          <a:bodyPr lIns="19050" tIns="19050" rIns="19050" bIns="19050" anchor="t"/>
          <a:lstStyle>
            <a:lvl1pPr defTabSz="1219139">
              <a:lnSpc>
                <a:spcPct val="80000"/>
              </a:lnSpc>
              <a:defRPr sz="4000" spc="-7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1" cy="467393"/>
          </a:xfrm>
          <a:prstGeom prst="rect">
            <a:avLst/>
          </a:prstGeom>
        </p:spPr>
        <p:txBody>
          <a:bodyPr lIns="17143" tIns="17143" rIns="17143" bIns="17143"/>
          <a:lstStyle>
            <a:lvl1pPr marL="0" indent="0" defTabSz="412738">
              <a:spcBef>
                <a:spcPts val="0"/>
              </a:spcBef>
              <a:buClrTx/>
              <a:buSzTx/>
              <a:buNone/>
              <a:defRPr sz="26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38179" indent="-380990" defTabSz="412738">
              <a:spcBef>
                <a:spcPts val="0"/>
              </a:spcBef>
              <a:buClrTx/>
              <a:defRPr sz="26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66059" indent="-351682" defTabSz="412738">
              <a:spcBef>
                <a:spcPts val="0"/>
              </a:spcBef>
              <a:buClrTx/>
              <a:defRPr sz="26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52556" indent="-380990" defTabSz="412738">
              <a:spcBef>
                <a:spcPts val="0"/>
              </a:spcBef>
              <a:buClrTx/>
              <a:defRPr sz="26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indent="-457189" defTabSz="412738">
              <a:spcBef>
                <a:spcPts val="0"/>
              </a:spcBef>
              <a:buClrTx/>
              <a:defRPr sz="26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603250" y="2124252"/>
            <a:ext cx="10985501" cy="4128009"/>
          </a:xfrm>
          <a:prstGeom prst="rect">
            <a:avLst/>
          </a:prstGeom>
        </p:spPr>
        <p:txBody>
          <a:bodyPr lIns="19050" tIns="19050" rIns="19050" bIns="19050"/>
          <a:lstStyle>
            <a:lvl1pPr marL="304792" indent="-304792" defTabSz="1219139">
              <a:lnSpc>
                <a:spcPct val="90000"/>
              </a:lnSpc>
              <a:spcBef>
                <a:spcPts val="2133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1123" y="6566218"/>
            <a:ext cx="163506" cy="161583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 defTabSz="292093">
              <a:defRPr sz="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31124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5FA3-28E0-4B0C-BEC5-6FCC7BD65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9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5" y="307196"/>
            <a:ext cx="8934639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34FD3B-DE47-08BC-7E40-B5A9722813B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915681" y="6556693"/>
            <a:ext cx="3381652" cy="429353"/>
          </a:xfrm>
        </p:spPr>
        <p:txBody>
          <a:bodyPr>
            <a:normAutofit/>
          </a:bodyPr>
          <a:lstStyle/>
          <a:p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Ph.D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day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9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-10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March 2023</a:t>
            </a:r>
          </a:p>
        </p:txBody>
      </p:sp>
    </p:spTree>
    <p:extLst>
      <p:ext uri="{BB962C8B-B14F-4D97-AF65-F5344CB8AC3E}">
        <p14:creationId xmlns:p14="http://schemas.microsoft.com/office/powerpoint/2010/main" val="18070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5" y="307196"/>
            <a:ext cx="8934639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34FD3B-DE47-08BC-7E40-B5A9722813B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915681" y="6556693"/>
            <a:ext cx="3381652" cy="429353"/>
          </a:xfrm>
        </p:spPr>
        <p:txBody>
          <a:bodyPr>
            <a:normAutofit/>
          </a:bodyPr>
          <a:lstStyle/>
          <a:p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Ph.D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day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9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-10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March 2023</a:t>
            </a:r>
          </a:p>
        </p:txBody>
      </p:sp>
    </p:spTree>
    <p:extLst>
      <p:ext uri="{BB962C8B-B14F-4D97-AF65-F5344CB8AC3E}">
        <p14:creationId xmlns:p14="http://schemas.microsoft.com/office/powerpoint/2010/main" val="246496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5" y="307196"/>
            <a:ext cx="8934639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34FD3B-DE47-08BC-7E40-B5A9722813B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915681" y="6556693"/>
            <a:ext cx="3381652" cy="429353"/>
          </a:xfrm>
        </p:spPr>
        <p:txBody>
          <a:bodyPr>
            <a:normAutofit/>
          </a:bodyPr>
          <a:lstStyle/>
          <a:p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Ph.D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day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9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-10</a:t>
            </a:r>
            <a:r>
              <a:rPr lang="de-DE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March 2023</a:t>
            </a:r>
          </a:p>
        </p:txBody>
      </p:sp>
    </p:spTree>
    <p:extLst>
      <p:ext uri="{BB962C8B-B14F-4D97-AF65-F5344CB8AC3E}">
        <p14:creationId xmlns:p14="http://schemas.microsoft.com/office/powerpoint/2010/main" val="860217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/>
          <p:nvPr/>
        </p:nvSpPr>
        <p:spPr>
          <a:xfrm>
            <a:off x="1" y="6732776"/>
            <a:ext cx="12192001" cy="3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pic>
        <p:nvPicPr>
          <p:cNvPr id="3" name="Bild 6" descr="Bild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46453" y="485167"/>
            <a:ext cx="1505444" cy="5018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22"/>
          <p:cNvSpPr/>
          <p:nvPr/>
        </p:nvSpPr>
        <p:spPr>
          <a:xfrm>
            <a:off x="1" y="1101631"/>
            <a:ext cx="12192001" cy="3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sp>
        <p:nvSpPr>
          <p:cNvPr id="5" name="Rechteck 23"/>
          <p:cNvSpPr/>
          <p:nvPr/>
        </p:nvSpPr>
        <p:spPr>
          <a:xfrm>
            <a:off x="-3" y="969431"/>
            <a:ext cx="268803" cy="268803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6" name="Rechteck 24"/>
          <p:cNvSpPr/>
          <p:nvPr/>
        </p:nvSpPr>
        <p:spPr>
          <a:xfrm>
            <a:off x="-2" y="6599765"/>
            <a:ext cx="271039" cy="271039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7" name="Textfeld 10"/>
          <p:cNvSpPr txBox="1"/>
          <p:nvPr/>
        </p:nvSpPr>
        <p:spPr>
          <a:xfrm>
            <a:off x="641317" y="6605853"/>
            <a:ext cx="4580928" cy="266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>
            <a:lvl1pPr defTabSz="342900"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933"/>
              <a:t>FAIR GmbH | GSI GmbH</a:t>
            </a:r>
          </a:p>
        </p:txBody>
      </p:sp>
      <p:pic>
        <p:nvPicPr>
          <p:cNvPr id="8" name="Bild 12" descr="Bild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4437" y="275766"/>
            <a:ext cx="1033409" cy="86117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141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423513" y="1450686"/>
            <a:ext cx="11226903" cy="490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1116" y="6617258"/>
            <a:ext cx="239805" cy="23589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33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20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hf hdr="0" ftr="0" dt="0"/>
  <p:txStyles>
    <p:titleStyle>
      <a:lvl1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891" marR="0" indent="-342891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1pPr>
      <a:lvl2pPr marL="800080" marR="0" indent="-342891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2pPr>
      <a:lvl3pPr marL="1230892" marR="0" indent="-316515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3pPr>
      <a:lvl4pPr marL="1714457" marR="0" indent="-342891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4pPr>
      <a:lvl5pPr marL="2240224" marR="0" indent="-411470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5pPr>
      <a:lvl6pPr marL="2560253" marR="0" indent="-274310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6pPr>
      <a:lvl7pPr marL="3017442" marR="0" indent="-274310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7pPr>
      <a:lvl8pPr marL="3474630" marR="0" indent="-274310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8pPr>
      <a:lvl9pPr marL="3931819" marR="0" indent="-274310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ve.com/de/t/59596/paw-print-analysis-contrast-enhanced-recordings-prancer-low-cost-op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6.png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x.plos.org/10.1371/journal.pone.0133806" TargetMode="External"/><Relationship Id="rId7" Type="http://schemas.openxmlformats.org/officeDocument/2006/relationships/hyperlink" Target="https://radiologykey.com/spinal-cord-radiobiology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 1"/>
          <p:cNvSpPr txBox="1">
            <a:spLocks noGrp="1"/>
          </p:cNvSpPr>
          <p:nvPr>
            <p:ph type="ctrTitle"/>
          </p:nvPr>
        </p:nvSpPr>
        <p:spPr>
          <a:xfrm>
            <a:off x="2453679" y="3116118"/>
            <a:ext cx="6425356" cy="8611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65751">
              <a:defRPr sz="1600"/>
            </a:pPr>
            <a:r>
              <a:rPr lang="en-US" sz="1800" dirty="0"/>
              <a:t>Preclinical studies with radioactive ion beams: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the BARB project</a:t>
            </a:r>
            <a:r>
              <a:rPr lang="en-GB" sz="1600" dirty="0"/>
              <a:t/>
            </a:r>
            <a:br>
              <a:rPr lang="en-GB" sz="1600" dirty="0"/>
            </a:br>
            <a:endParaRPr dirty="0"/>
          </a:p>
        </p:txBody>
      </p:sp>
      <p:sp>
        <p:nvSpPr>
          <p:cNvPr id="118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2662948" y="3705756"/>
            <a:ext cx="6277047" cy="12914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it-IT" b="1" u="sng" dirty="0"/>
              <a:t>Tamara Vitacchio</a:t>
            </a:r>
            <a:r>
              <a:rPr lang="it-IT" b="1" dirty="0"/>
              <a:t>*</a:t>
            </a:r>
            <a:r>
              <a:rPr lang="it-IT" b="1" baseline="30000" dirty="0"/>
              <a:t>1</a:t>
            </a:r>
            <a:r>
              <a:rPr lang="it-IT" b="1" dirty="0"/>
              <a:t>, Olga Sokol</a:t>
            </a:r>
            <a:r>
              <a:rPr lang="it-IT" b="1" baseline="30000" dirty="0"/>
              <a:t>1</a:t>
            </a:r>
            <a:r>
              <a:rPr lang="it-IT" b="1" dirty="0"/>
              <a:t>,</a:t>
            </a:r>
            <a:r>
              <a:rPr lang="it-IT" b="1" baseline="30000" dirty="0"/>
              <a:t> </a:t>
            </a:r>
            <a:r>
              <a:rPr lang="it-IT" b="1" dirty="0"/>
              <a:t>Daria Boscolo</a:t>
            </a:r>
            <a:r>
              <a:rPr lang="it-IT" b="1" baseline="30000" dirty="0"/>
              <a:t>1</a:t>
            </a:r>
            <a:r>
              <a:rPr lang="it-IT" b="1" dirty="0"/>
              <a:t>, Anggraeini Puspitasari</a:t>
            </a:r>
            <a:r>
              <a:rPr lang="it-IT" b="1" baseline="30000" dirty="0"/>
              <a:t>1,2</a:t>
            </a:r>
            <a:r>
              <a:rPr lang="it-IT" b="1" dirty="0"/>
              <a:t>, Julius Oppermann</a:t>
            </a:r>
            <a:r>
              <a:rPr lang="it-IT" b="1" baseline="30000" dirty="0"/>
              <a:t>1</a:t>
            </a:r>
            <a:r>
              <a:rPr lang="it-IT" b="1" dirty="0"/>
              <a:t>, Walter Tinganelli</a:t>
            </a:r>
            <a:r>
              <a:rPr lang="it-IT" b="1" baseline="30000" dirty="0"/>
              <a:t>1</a:t>
            </a:r>
            <a:r>
              <a:rPr lang="it-IT" b="1" dirty="0"/>
              <a:t>, Marco Durante</a:t>
            </a:r>
            <a:r>
              <a:rPr lang="it-IT" b="1" baseline="30000" dirty="0"/>
              <a:t>1,3</a:t>
            </a:r>
            <a:r>
              <a:rPr lang="it-IT" b="1" dirty="0"/>
              <a:t>.</a:t>
            </a:r>
            <a:endParaRPr lang="en-GB" dirty="0"/>
          </a:p>
          <a:p>
            <a:r>
              <a:rPr lang="en-US" sz="1000" dirty="0"/>
              <a:t>*lead presenter</a:t>
            </a:r>
            <a:endParaRPr lang="en-GB" sz="1000" dirty="0"/>
          </a:p>
        </p:txBody>
      </p:sp>
      <p:sp>
        <p:nvSpPr>
          <p:cNvPr id="119" name="TextBox 12"/>
          <p:cNvSpPr txBox="1"/>
          <p:nvPr/>
        </p:nvSpPr>
        <p:spPr>
          <a:xfrm>
            <a:off x="2832851" y="4838174"/>
            <a:ext cx="6046184" cy="31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769449" y="6644244"/>
            <a:ext cx="295881" cy="168499"/>
          </a:xfrm>
        </p:spPr>
        <p:txBody>
          <a:bodyPr/>
          <a:lstStyle/>
          <a:p>
            <a:pPr marL="0" marR="0" lvl="0" indent="0" algn="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933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933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" y="548257"/>
            <a:ext cx="2638261" cy="409175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1F4A42-C206-A6DD-1E39-D7FF1FE2D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6"/>
          <a:stretch/>
        </p:blipFill>
        <p:spPr>
          <a:xfrm>
            <a:off x="6519554" y="100652"/>
            <a:ext cx="2292742" cy="856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11862" r="11465" b="13615"/>
          <a:stretch/>
        </p:blipFill>
        <p:spPr>
          <a:xfrm>
            <a:off x="2946534" y="455815"/>
            <a:ext cx="1302808" cy="50161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73E786C-EAD1-7881-84D1-6509641554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b="13257"/>
          <a:stretch/>
        </p:blipFill>
        <p:spPr>
          <a:xfrm>
            <a:off x="4249342" y="4315076"/>
            <a:ext cx="3113359" cy="1046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758" y="6589994"/>
            <a:ext cx="1727859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1</a:t>
            </a:r>
            <a:r>
              <a:rPr kumimoji="0" lang="en-GB" sz="12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st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</a:t>
            </a:r>
            <a:r>
              <a:rPr kumimoji="0" lang="en-GB" sz="1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                 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0" y="6612714"/>
            <a:ext cx="648678" cy="231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2013" y="6620493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18 - 20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96976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61157" y="551402"/>
            <a:ext cx="8934639" cy="787557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67" dirty="0">
                <a:latin typeface="Calibri Light" panose="020F0302020204030204" pitchFamily="34" charset="0"/>
                <a:cs typeface="Calibri Light" panose="020F0302020204030204" pitchFamily="34" charset="0"/>
              </a:rPr>
              <a:t>Post-irradiation follow-up: paralysis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9407297" y="1885443"/>
            <a:ext cx="2757719" cy="312470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If the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spinal cord is damaged during irradiation</a:t>
            </a:r>
            <a:r>
              <a:rPr lang="en-US" sz="1600" dirty="0"/>
              <a:t>, the signal can´t be transmitted from the brain to the limbs</a:t>
            </a:r>
          </a:p>
          <a:p>
            <a:endParaRPr lang="en-US" sz="1600" dirty="0"/>
          </a:p>
          <a:p>
            <a:r>
              <a:rPr lang="en-US" sz="1600" dirty="0"/>
              <a:t>The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gait</a:t>
            </a:r>
            <a:r>
              <a:rPr lang="en-US" sz="1600" dirty="0"/>
              <a:t> of the animals will be affected (speed, stride length and other parameters) </a:t>
            </a:r>
          </a:p>
          <a:p>
            <a:endParaRPr lang="en-US" sz="1600" dirty="0"/>
          </a:p>
          <a:p>
            <a:r>
              <a:rPr lang="en-US" sz="1600" dirty="0"/>
              <a:t>Paralysis is expected in the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forelimbs</a:t>
            </a:r>
            <a:r>
              <a:rPr lang="en-US" sz="1600" dirty="0"/>
              <a:t>, with a reduction in the grip strength of the animals </a:t>
            </a:r>
            <a:endParaRPr lang="en-US" sz="2133" dirty="0"/>
          </a:p>
        </p:txBody>
      </p:sp>
      <p:grpSp>
        <p:nvGrpSpPr>
          <p:cNvPr id="3" name="Group 2"/>
          <p:cNvGrpSpPr/>
          <p:nvPr/>
        </p:nvGrpSpPr>
        <p:grpSpPr>
          <a:xfrm>
            <a:off x="239002" y="6105535"/>
            <a:ext cx="5904623" cy="538609"/>
            <a:chOff x="230928" y="3318571"/>
            <a:chExt cx="10427287" cy="1005862"/>
          </a:xfrm>
        </p:grpSpPr>
        <p:sp>
          <p:nvSpPr>
            <p:cNvPr id="10" name="TextBox 9"/>
            <p:cNvSpPr txBox="1"/>
            <p:nvPr/>
          </p:nvSpPr>
          <p:spPr>
            <a:xfrm>
              <a:off x="230928" y="3821502"/>
              <a:ext cx="1648672" cy="230833"/>
            </a:xfrm>
            <a:prstGeom prst="rect">
              <a:avLst/>
            </a:prstGeom>
          </p:spPr>
          <p:txBody>
            <a:bodyPr vert="horz" wrap="none" lIns="121920" tIns="60960" rIns="121920" bIns="60960" rtlCol="0" anchor="t">
              <a:spAutoFit/>
            </a:bodyPr>
            <a:lstStyle/>
            <a:p>
              <a:r>
                <a:rPr lang="en-GB" sz="1200" dirty="0"/>
                <a:t>Created with BioRender.com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862651" y="3318571"/>
              <a:ext cx="6795564" cy="1005862"/>
            </a:xfrm>
            <a:prstGeom prst="rect">
              <a:avLst/>
            </a:prstGeom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r>
                <a:rPr lang="de-DE" sz="900" dirty="0" err="1"/>
                <a:t>Adapted</a:t>
              </a:r>
              <a:r>
                <a:rPr lang="de-DE" sz="900" dirty="0"/>
                <a:t> </a:t>
              </a:r>
              <a:r>
                <a:rPr lang="de-DE" sz="900" dirty="0" err="1"/>
                <a:t>from</a:t>
              </a:r>
              <a:r>
                <a:rPr lang="de-DE" sz="900" dirty="0"/>
                <a:t>: </a:t>
              </a:r>
              <a:r>
                <a:rPr lang="en-US" sz="900" b="1" dirty="0">
                  <a:hlinkClick r:id="rId3"/>
                </a:rPr>
                <a:t>Paw-Print Analysis of Contrast-Enhanced Recordings (</a:t>
              </a:r>
              <a:r>
                <a:rPr lang="en-US" sz="900" b="1" dirty="0" err="1">
                  <a:hlinkClick r:id="rId3"/>
                </a:rPr>
                <a:t>PrAnCER</a:t>
              </a:r>
              <a:r>
                <a:rPr lang="en-US" sz="900" b="1" dirty="0">
                  <a:hlinkClick r:id="rId3"/>
                </a:rPr>
                <a:t>): A Low-Cost, Open-Access Automated Gait Analysis System for Assessing Motor Deficits</a:t>
              </a:r>
              <a:endParaRPr lang="en-US" sz="900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r="953" b="16744"/>
          <a:stretch/>
        </p:blipFill>
        <p:spPr>
          <a:xfrm>
            <a:off x="26259" y="1295123"/>
            <a:ext cx="9261876" cy="4687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9695" y="6618006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538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Preliminary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Gait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481556" y="1747313"/>
            <a:ext cx="5295839" cy="89105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 </a:t>
            </a:r>
            <a:r>
              <a:rPr lang="en-US" sz="1600" dirty="0" err="1"/>
              <a:t>PrAnCER</a:t>
            </a:r>
            <a:r>
              <a:rPr lang="en-US" sz="1600" dirty="0"/>
              <a:t> software (custom version) measures for how long a paw is in contact with the floor and it contours it, distinguishing the four different paws</a:t>
            </a:r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2CDE8FC5-437F-5A38-FCF4-EB693DE74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742" b="52917"/>
          <a:stretch/>
        </p:blipFill>
        <p:spPr>
          <a:xfrm>
            <a:off x="6544113" y="1464348"/>
            <a:ext cx="5242009" cy="1456982"/>
          </a:xfrm>
          <a:prstGeom prst="rect">
            <a:avLst/>
          </a:prstGeom>
        </p:spPr>
      </p:pic>
      <p:pic>
        <p:nvPicPr>
          <p:cNvPr id="7" name="Picture 6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CE7531F0-11A7-34CE-1E56-A6EFA34A8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99" y="3125930"/>
            <a:ext cx="5248223" cy="85830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51469" y="4299068"/>
            <a:ext cx="4756661" cy="2224321"/>
            <a:chOff x="6851469" y="4299068"/>
            <a:chExt cx="4756661" cy="2224321"/>
          </a:xfrm>
        </p:grpSpPr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8AE98EE-BC2C-AC8F-C1C0-F07C0E9B7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" t="12774" r="26328" b="37017"/>
            <a:stretch/>
          </p:blipFill>
          <p:spPr>
            <a:xfrm rot="10800000">
              <a:off x="6854100" y="4299068"/>
              <a:ext cx="4692060" cy="171543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51469" y="5570158"/>
              <a:ext cx="255835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43256" y="5737041"/>
              <a:ext cx="241409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</a:t>
              </a: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63388" y="4982721"/>
              <a:ext cx="278277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01941" y="5141725"/>
              <a:ext cx="263851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131038" y="5787934"/>
              <a:ext cx="241409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</a:t>
              </a: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12526" y="5598384"/>
              <a:ext cx="255835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282309" y="5264833"/>
              <a:ext cx="263851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36416" y="4990366"/>
              <a:ext cx="278277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51470" y="6246394"/>
              <a:ext cx="4756660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Legend: HL (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hind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left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), FL (front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left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), HR (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hind</a:t>
              </a:r>
              <a:r>
                <a:rPr kumimoji="0" lang="de-DE" sz="12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</a:t>
              </a:r>
              <a:r>
                <a:rPr kumimoji="0" lang="de-DE" sz="1200" b="0" i="0" u="none" strike="noStrike" cap="none" spc="0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right</a:t>
              </a:r>
              <a:r>
                <a:rPr kumimoji="0" lang="de-DE" sz="12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), FR (front </a:t>
              </a:r>
              <a:r>
                <a:rPr kumimoji="0" lang="de-DE" sz="1200" b="0" i="0" u="none" strike="noStrike" cap="none" spc="0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right</a:t>
              </a:r>
              <a:r>
                <a:rPr kumimoji="0" lang="de-DE" sz="12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)</a:t>
              </a:r>
              <a:endPara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481556" y="3361394"/>
            <a:ext cx="5295839" cy="38737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An “ink track” is produced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481555" y="4963098"/>
            <a:ext cx="5295839" cy="38737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 gait of the animals can be visualized and neatened (e. g. if the tail is present in the field of view)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79444" y="6609781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6828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18" y="308100"/>
            <a:ext cx="4617558" cy="787561"/>
          </a:xfrm>
        </p:spPr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Preliminary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Gait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pic>
        <p:nvPicPr>
          <p:cNvPr id="5" name="BA34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073" b="44383"/>
          <a:stretch/>
        </p:blipFill>
        <p:spPr>
          <a:xfrm>
            <a:off x="6988030" y="1696146"/>
            <a:ext cx="4453844" cy="1266275"/>
          </a:xfrm>
          <a:prstGeom prst="rect">
            <a:avLst/>
          </a:prstGeom>
        </p:spPr>
      </p:pic>
      <p:pic>
        <p:nvPicPr>
          <p:cNvPr id="6" name="BA37 j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b="50509"/>
          <a:stretch/>
        </p:blipFill>
        <p:spPr>
          <a:xfrm>
            <a:off x="815284" y="1696146"/>
            <a:ext cx="4453844" cy="1239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EFFF54-5C36-FE5D-4801-342ED3303F3F}"/>
              </a:ext>
            </a:extLst>
          </p:cNvPr>
          <p:cNvSpPr txBox="1"/>
          <p:nvPr/>
        </p:nvSpPr>
        <p:spPr>
          <a:xfrm>
            <a:off x="1571644" y="1261852"/>
            <a:ext cx="29161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behaving</a:t>
            </a:r>
            <a:r>
              <a:rPr lang="it-IT" dirty="0"/>
              <a:t> mouse</a:t>
            </a:r>
            <a:endParaRPr lang="en-US" dirty="0"/>
          </a:p>
        </p:txBody>
      </p:sp>
      <p:pic>
        <p:nvPicPr>
          <p:cNvPr id="10" name="Picture 9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AB5A7D88-8AA7-16D3-A449-CAF4FD8021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7199"/>
          <a:stretch/>
        </p:blipFill>
        <p:spPr>
          <a:xfrm>
            <a:off x="801491" y="3361579"/>
            <a:ext cx="4467637" cy="86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3DD216-7857-BA7E-F72E-49483090E230}"/>
              </a:ext>
            </a:extLst>
          </p:cNvPr>
          <p:cNvSpPr txBox="1"/>
          <p:nvPr/>
        </p:nvSpPr>
        <p:spPr>
          <a:xfrm>
            <a:off x="7320842" y="1251311"/>
            <a:ext cx="37882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Mouse with </a:t>
            </a:r>
            <a:r>
              <a:rPr lang="it-IT" dirty="0" err="1"/>
              <a:t>stereotypical</a:t>
            </a:r>
            <a:r>
              <a:rPr lang="it-IT" dirty="0"/>
              <a:t> </a:t>
            </a:r>
            <a:r>
              <a:rPr lang="it-IT" dirty="0" err="1"/>
              <a:t>behaviour</a:t>
            </a:r>
            <a:endParaRPr lang="en-US" dirty="0"/>
          </a:p>
        </p:txBody>
      </p:sp>
      <p:pic>
        <p:nvPicPr>
          <p:cNvPr id="13" name="Picture 12" descr="A black ink splatter on a white background&#10;&#10;Description automatically generated">
            <a:extLst>
              <a:ext uri="{FF2B5EF4-FFF2-40B4-BE49-F238E27FC236}">
                <a16:creationId xmlns:a16="http://schemas.microsoft.com/office/drawing/2014/main" id="{197D22E8-5920-306B-CBEA-07B2434968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29" y="3378240"/>
            <a:ext cx="4453845" cy="816538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864179" y="4467612"/>
            <a:ext cx="4650233" cy="1728489"/>
            <a:chOff x="912744" y="4282946"/>
            <a:chExt cx="4650233" cy="1728489"/>
          </a:xfrm>
        </p:grpSpPr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8AE98EE-BC2C-AC8F-C1C0-F07C0E9B7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" t="12774" r="26328" b="37017"/>
            <a:stretch/>
          </p:blipFill>
          <p:spPr>
            <a:xfrm rot="10800000">
              <a:off x="915350" y="4282946"/>
              <a:ext cx="4647627" cy="17089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12744" y="5549205"/>
              <a:ext cx="253412" cy="24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8927" y="5715454"/>
              <a:ext cx="239123" cy="24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</a:t>
              </a: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13186" y="4964001"/>
              <a:ext cx="275642" cy="24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43798" y="5122401"/>
              <a:ext cx="261352" cy="24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61256" y="5766154"/>
              <a:ext cx="239123" cy="24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</a:t>
              </a: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7654" y="5577324"/>
              <a:ext cx="253412" cy="24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01625" y="5245041"/>
              <a:ext cx="261352" cy="24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59007" y="4971617"/>
              <a:ext cx="275642" cy="24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88029" y="4408671"/>
            <a:ext cx="4705618" cy="1950214"/>
            <a:chOff x="7356171" y="4403907"/>
            <a:chExt cx="4705618" cy="1950214"/>
          </a:xfrm>
        </p:grpSpPr>
        <p:pic>
          <p:nvPicPr>
            <p:cNvPr id="26" name="Picture 25" descr="A screenshot of a computer game&#10;&#10;Description automatically generated">
              <a:extLst>
                <a:ext uri="{FF2B5EF4-FFF2-40B4-BE49-F238E27FC236}">
                  <a16:creationId xmlns:a16="http://schemas.microsoft.com/office/drawing/2014/main" id="{0377B7B9-A1D0-03A9-1687-9AC1A93EE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" t="12739" r="26484" b="36528"/>
            <a:stretch/>
          </p:blipFill>
          <p:spPr>
            <a:xfrm rot="10800000">
              <a:off x="7356171" y="4403907"/>
              <a:ext cx="4694691" cy="195021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128366" y="5440537"/>
              <a:ext cx="278277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301979" y="5502094"/>
              <a:ext cx="278277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734502" y="5386100"/>
              <a:ext cx="263851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97747" y="5301508"/>
              <a:ext cx="263851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797938" y="5563645"/>
              <a:ext cx="263851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FR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47958" y="6034814"/>
              <a:ext cx="255835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117227" y="6073661"/>
              <a:ext cx="255835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HL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01283" y="6009250"/>
              <a:ext cx="241409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</a:t>
              </a: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35421" y="5911705"/>
              <a:ext cx="241409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F</a:t>
              </a:r>
              <a:r>
                <a:rPr kumimoji="0" lang="de-DE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73ED6F-C5A5-9EFB-FF87-9DEA75D54077}"/>
              </a:ext>
            </a:extLst>
          </p:cNvPr>
          <p:cNvCxnSpPr/>
          <p:nvPr/>
        </p:nvCxnSpPr>
        <p:spPr>
          <a:xfrm flipH="1" flipV="1">
            <a:off x="6050479" y="1401289"/>
            <a:ext cx="17812" cy="490003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6355652"/>
            <a:ext cx="4311433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457200" hangingPunct="0"/>
            <a:r>
              <a:rPr lang="de-DE" sz="1100" dirty="0">
                <a:solidFill>
                  <a:srgbClr val="000000"/>
                </a:solidFill>
                <a:sym typeface="Helvetica"/>
              </a:rPr>
              <a:t>Legend: HL (</a:t>
            </a:r>
            <a:r>
              <a:rPr lang="de-DE" sz="1100" dirty="0" err="1">
                <a:solidFill>
                  <a:srgbClr val="000000"/>
                </a:solidFill>
                <a:sym typeface="Helvetica"/>
              </a:rPr>
              <a:t>hind</a:t>
            </a:r>
            <a:r>
              <a:rPr lang="de-DE" sz="1100" dirty="0">
                <a:solidFill>
                  <a:srgbClr val="000000"/>
                </a:solidFill>
                <a:sym typeface="Helvetica"/>
              </a:rPr>
              <a:t> </a:t>
            </a:r>
            <a:r>
              <a:rPr lang="de-DE" sz="1100" dirty="0" err="1">
                <a:solidFill>
                  <a:srgbClr val="000000"/>
                </a:solidFill>
                <a:sym typeface="Helvetica"/>
              </a:rPr>
              <a:t>left</a:t>
            </a:r>
            <a:r>
              <a:rPr lang="de-DE" sz="1100" dirty="0">
                <a:solidFill>
                  <a:srgbClr val="000000"/>
                </a:solidFill>
                <a:sym typeface="Helvetica"/>
              </a:rPr>
              <a:t>), FL (front </a:t>
            </a:r>
            <a:r>
              <a:rPr lang="de-DE" sz="1100" dirty="0" err="1">
                <a:solidFill>
                  <a:srgbClr val="000000"/>
                </a:solidFill>
                <a:sym typeface="Helvetica"/>
              </a:rPr>
              <a:t>left</a:t>
            </a:r>
            <a:r>
              <a:rPr lang="de-DE" sz="1100" dirty="0">
                <a:solidFill>
                  <a:srgbClr val="000000"/>
                </a:solidFill>
                <a:sym typeface="Helvetica"/>
              </a:rPr>
              <a:t>), HR (</a:t>
            </a:r>
            <a:r>
              <a:rPr lang="de-DE" sz="1100" dirty="0" err="1">
                <a:solidFill>
                  <a:srgbClr val="000000"/>
                </a:solidFill>
                <a:sym typeface="Helvetica"/>
              </a:rPr>
              <a:t>hind</a:t>
            </a:r>
            <a:r>
              <a:rPr lang="de-DE" sz="1100" dirty="0">
                <a:solidFill>
                  <a:srgbClr val="000000"/>
                </a:solidFill>
                <a:sym typeface="Helvetica"/>
              </a:rPr>
              <a:t> </a:t>
            </a:r>
            <a:r>
              <a:rPr lang="de-DE" sz="1100" dirty="0" err="1">
                <a:solidFill>
                  <a:srgbClr val="000000"/>
                </a:solidFill>
                <a:sym typeface="Helvetica"/>
              </a:rPr>
              <a:t>right</a:t>
            </a:r>
            <a:r>
              <a:rPr lang="de-DE" sz="1100" dirty="0">
                <a:solidFill>
                  <a:srgbClr val="000000"/>
                </a:solidFill>
                <a:sym typeface="Helvetica"/>
              </a:rPr>
              <a:t>), FR (front </a:t>
            </a:r>
            <a:r>
              <a:rPr lang="de-DE" sz="1100" dirty="0" err="1">
                <a:solidFill>
                  <a:srgbClr val="000000"/>
                </a:solidFill>
                <a:sym typeface="Helvetica"/>
              </a:rPr>
              <a:t>right</a:t>
            </a:r>
            <a:r>
              <a:rPr lang="de-DE" sz="1100" dirty="0">
                <a:solidFill>
                  <a:srgbClr val="000000"/>
                </a:solidFill>
                <a:sym typeface="Helvetica"/>
              </a:rPr>
              <a:t>)</a:t>
            </a:r>
            <a:endParaRPr lang="en-GB" sz="1100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83736" y="6617258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8955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3517" y="308100"/>
            <a:ext cx="8172315" cy="787561"/>
          </a:xfrm>
        </p:spPr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Preliminary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Gait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9349" y="1529539"/>
            <a:ext cx="1877203" cy="523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Intra-mouse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variability</a:t>
            </a:r>
            <a:endParaRPr kumimoji="0" lang="de-DE" sz="1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>
                <a:solidFill>
                  <a:srgbClr val="000000"/>
                </a:solidFill>
                <a:sym typeface="Helvetica"/>
              </a:rPr>
              <a:t>(</a:t>
            </a:r>
            <a:r>
              <a:rPr lang="de-DE" sz="1400" dirty="0" err="1">
                <a:solidFill>
                  <a:srgbClr val="000000"/>
                </a:solidFill>
                <a:sym typeface="Helvetica"/>
              </a:rPr>
              <a:t>six</a:t>
            </a:r>
            <a:r>
              <a:rPr lang="de-DE" sz="1400" dirty="0">
                <a:solidFill>
                  <a:srgbClr val="000000"/>
                </a:solidFill>
                <a:sym typeface="Helvetica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Helvetica"/>
              </a:rPr>
              <a:t>runs</a:t>
            </a:r>
            <a:r>
              <a:rPr lang="de-DE" sz="1400" dirty="0">
                <a:solidFill>
                  <a:srgbClr val="000000"/>
                </a:solidFill>
                <a:sym typeface="Helvetica"/>
              </a:rPr>
              <a:t>)</a:t>
            </a:r>
            <a:endParaRPr kumimoji="0" lang="de-DE" sz="1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428" y="5797720"/>
            <a:ext cx="2011124" cy="523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Inter-mouse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variability</a:t>
            </a:r>
            <a:endParaRPr kumimoji="0" lang="de-DE" sz="1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baseline="0" dirty="0">
                <a:solidFill>
                  <a:srgbClr val="000000"/>
                </a:solidFill>
                <a:sym typeface="Helvetica"/>
              </a:rPr>
              <a:t>(</a:t>
            </a:r>
            <a:r>
              <a:rPr lang="de-DE" sz="1400" baseline="0" dirty="0" err="1">
                <a:solidFill>
                  <a:srgbClr val="000000"/>
                </a:solidFill>
                <a:sym typeface="Helvetica"/>
              </a:rPr>
              <a:t>between</a:t>
            </a:r>
            <a:r>
              <a:rPr lang="de-DE" sz="1400" baseline="0" dirty="0">
                <a:solidFill>
                  <a:srgbClr val="000000"/>
                </a:solidFill>
                <a:sym typeface="Helvetica"/>
              </a:rPr>
              <a:t> </a:t>
            </a:r>
            <a:r>
              <a:rPr lang="de-DE" sz="1400" baseline="0" dirty="0" err="1">
                <a:solidFill>
                  <a:srgbClr val="000000"/>
                </a:solidFill>
                <a:sym typeface="Helvetica"/>
              </a:rPr>
              <a:t>three</a:t>
            </a:r>
            <a:r>
              <a:rPr lang="de-DE" sz="1400" baseline="0" dirty="0">
                <a:solidFill>
                  <a:srgbClr val="000000"/>
                </a:solidFill>
                <a:sym typeface="Helvetica"/>
              </a:rPr>
              <a:t> </a:t>
            </a:r>
            <a:r>
              <a:rPr lang="de-DE" sz="1400" baseline="0" dirty="0" err="1">
                <a:solidFill>
                  <a:srgbClr val="000000"/>
                </a:solidFill>
                <a:sym typeface="Helvetica"/>
              </a:rPr>
              <a:t>animals</a:t>
            </a:r>
            <a:r>
              <a:rPr lang="de-DE" sz="1400" baseline="0" dirty="0">
                <a:solidFill>
                  <a:srgbClr val="000000"/>
                </a:solidFill>
                <a:sym typeface="Helvetica"/>
              </a:rPr>
              <a:t>)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639276"/>
              </p:ext>
            </p:extLst>
          </p:nvPr>
        </p:nvGraphicFramePr>
        <p:xfrm>
          <a:off x="135107" y="2556880"/>
          <a:ext cx="4076550" cy="24683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8866">
                  <a:extLst>
                    <a:ext uri="{9D8B030D-6E8A-4147-A177-3AD203B41FA5}">
                      <a16:colId xmlns:a16="http://schemas.microsoft.com/office/drawing/2014/main" val="1652447881"/>
                    </a:ext>
                  </a:extLst>
                </a:gridCol>
                <a:gridCol w="2907684">
                  <a:extLst>
                    <a:ext uri="{9D8B030D-6E8A-4147-A177-3AD203B41FA5}">
                      <a16:colId xmlns:a16="http://schemas.microsoft.com/office/drawing/2014/main" val="2167619891"/>
                    </a:ext>
                  </a:extLst>
                </a:gridCol>
              </a:tblGrid>
              <a:tr h="325053"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Name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err="1"/>
                        <a:t>Gait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parameter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841316"/>
                  </a:ext>
                </a:extLst>
              </a:tr>
              <a:tr h="599362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/>
                        <a:t>Stride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Distance between successive contacts of the </a:t>
                      </a:r>
                      <a:r>
                        <a:rPr lang="en-GB" sz="1400" b="1" dirty="0"/>
                        <a:t>same paw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11934"/>
                  </a:ext>
                </a:extLst>
              </a:tr>
              <a:tr h="1012054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/>
                        <a:t>Step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Distance between </a:t>
                      </a:r>
                      <a:r>
                        <a:rPr lang="en-GB" sz="1400" b="1" dirty="0"/>
                        <a:t>successive contacts of contralateral front or hind paws</a:t>
                      </a:r>
                      <a:r>
                        <a:rPr lang="en-GB" sz="1400" dirty="0"/>
                        <a:t> along the axis of the direction of</a:t>
                      </a:r>
                      <a:r>
                        <a:rPr lang="en-GB" sz="1400" baseline="0" dirty="0"/>
                        <a:t> </a:t>
                      </a:r>
                      <a:r>
                        <a:rPr lang="de-DE" sz="1400" dirty="0" err="1"/>
                        <a:t>motion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49694"/>
                  </a:ext>
                </a:extLst>
              </a:tr>
              <a:tr h="53190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/>
                        <a:t>Stance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The length of time a paw was in </a:t>
                      </a:r>
                      <a:r>
                        <a:rPr lang="en-US" sz="1400" b="1" dirty="0"/>
                        <a:t>contact with the ground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311032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509674" y="1212714"/>
            <a:ext cx="7555655" cy="2736716"/>
            <a:chOff x="4509674" y="1212714"/>
            <a:chExt cx="7555655" cy="2736716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00000000-0008-0000-0000-000004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12118721"/>
                </p:ext>
              </p:extLst>
            </p:nvPr>
          </p:nvGraphicFramePr>
          <p:xfrm>
            <a:off x="4509674" y="1212714"/>
            <a:ext cx="2545404" cy="27367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00000000-0008-0000-0000-000005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4870764"/>
                </p:ext>
              </p:extLst>
            </p:nvPr>
          </p:nvGraphicFramePr>
          <p:xfrm>
            <a:off x="7114162" y="1217579"/>
            <a:ext cx="2341123" cy="27318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00000000-0008-0000-0000-000006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74516472"/>
                </p:ext>
              </p:extLst>
            </p:nvPr>
          </p:nvGraphicFramePr>
          <p:xfrm>
            <a:off x="9345881" y="1212715"/>
            <a:ext cx="2719448" cy="26883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4405102" y="3901045"/>
            <a:ext cx="7786898" cy="2716212"/>
            <a:chOff x="4405101" y="3901045"/>
            <a:chExt cx="7786898" cy="2716212"/>
          </a:xfrm>
        </p:grpSpPr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00000000-0008-0000-0300-000003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3958903"/>
                </p:ext>
              </p:extLst>
            </p:nvPr>
          </p:nvGraphicFramePr>
          <p:xfrm>
            <a:off x="4405101" y="3901045"/>
            <a:ext cx="2709061" cy="2716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00000000-0008-0000-0300-000004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37498869"/>
                </p:ext>
              </p:extLst>
            </p:nvPr>
          </p:nvGraphicFramePr>
          <p:xfrm>
            <a:off x="7055078" y="3901045"/>
            <a:ext cx="2400205" cy="27093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00000000-0008-0000-0300-000005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36432036"/>
                </p:ext>
              </p:extLst>
            </p:nvPr>
          </p:nvGraphicFramePr>
          <p:xfrm>
            <a:off x="9455284" y="3901045"/>
            <a:ext cx="2736715" cy="2716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73ED6F-C5A5-9EFB-FF87-9DEA75D54077}"/>
              </a:ext>
            </a:extLst>
          </p:cNvPr>
          <p:cNvCxnSpPr/>
          <p:nvPr/>
        </p:nvCxnSpPr>
        <p:spPr>
          <a:xfrm flipH="1">
            <a:off x="4672939" y="3919410"/>
            <a:ext cx="7392390" cy="582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30497" y="6610369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7247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Histology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protocols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20694" r="1250" b="16666"/>
          <a:stretch/>
        </p:blipFill>
        <p:spPr>
          <a:xfrm>
            <a:off x="6134966" y="2230637"/>
            <a:ext cx="6019800" cy="296713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6584868" y="1390144"/>
            <a:ext cx="5435682" cy="64053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If the spinal cord is hit during irradiation, there will be damages that can be visualized via </a:t>
            </a:r>
            <a:r>
              <a:rPr lang="en-US" sz="1600" u="sng" dirty="0">
                <a:solidFill>
                  <a:schemeClr val="accent6">
                    <a:lumMod val="75000"/>
                  </a:schemeClr>
                </a:solidFill>
              </a:rPr>
              <a:t>histology sampling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6656119" y="5722644"/>
            <a:ext cx="5535881" cy="610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technique can also show the inner structure of the tumor tissue and the presence of metastasis in the lung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2133" b="29955"/>
          <a:stretch/>
        </p:blipFill>
        <p:spPr>
          <a:xfrm>
            <a:off x="641505" y="1226055"/>
            <a:ext cx="4664378" cy="53912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2070" y="6607579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98844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A06C6-507D-F642-6C25-1C4D5A79FF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CD1DCD-1A5A-27E6-6C36-B840EFBB3C9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141244" y="2509026"/>
            <a:ext cx="3865418" cy="3440511"/>
          </a:xfrm>
        </p:spPr>
        <p:txBody>
          <a:bodyPr>
            <a:normAutofit/>
          </a:bodyPr>
          <a:lstStyle/>
          <a:p>
            <a:r>
              <a:rPr lang="en-US" sz="1800" dirty="0"/>
              <a:t>Tumor histology useful to confirm the presence or </a:t>
            </a:r>
            <a:r>
              <a:rPr lang="en-US" sz="1800" dirty="0" err="1"/>
              <a:t>abscence</a:t>
            </a:r>
            <a:r>
              <a:rPr lang="en-US" sz="1800" dirty="0"/>
              <a:t> of tumor tissue</a:t>
            </a:r>
          </a:p>
          <a:p>
            <a:endParaRPr lang="en-US" sz="1800" dirty="0"/>
          </a:p>
          <a:p>
            <a:r>
              <a:rPr lang="en-US" sz="1800" dirty="0"/>
              <a:t>Animals will be kept for 6 months</a:t>
            </a:r>
          </a:p>
          <a:p>
            <a:pPr lvl="1"/>
            <a:r>
              <a:rPr lang="en-US" sz="1800" dirty="0"/>
              <a:t>Osteosarcoma is </a:t>
            </a:r>
            <a:r>
              <a:rPr lang="en-US" sz="1800" dirty="0">
                <a:solidFill>
                  <a:srgbClr val="FF0000"/>
                </a:solidFill>
              </a:rPr>
              <a:t>highly metastatic </a:t>
            </a:r>
            <a:r>
              <a:rPr lang="en-US" sz="1800" dirty="0"/>
              <a:t>to the lungs</a:t>
            </a:r>
          </a:p>
          <a:p>
            <a:pPr lvl="1"/>
            <a:r>
              <a:rPr lang="en-US" sz="1800" dirty="0"/>
              <a:t>The presence of metastases will be monitored on the µCT during the health checks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76" y="4089445"/>
            <a:ext cx="2687544" cy="2015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76" y="1672453"/>
            <a:ext cx="2687544" cy="2015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7" y="1678355"/>
            <a:ext cx="2679652" cy="2009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7" y="4093441"/>
            <a:ext cx="2682193" cy="20116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2378" y="1334297"/>
            <a:ext cx="1418686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solidFill>
                  <a:srgbClr val="000000"/>
                </a:solidFill>
                <a:sym typeface="Helvetica"/>
              </a:rPr>
              <a:t>Tumor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517" y="3766411"/>
            <a:ext cx="2679652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solidFill>
                  <a:srgbClr val="000000"/>
                </a:solidFill>
                <a:sym typeface="Helvetica"/>
              </a:rPr>
              <a:t>Tumor + </a:t>
            </a:r>
            <a:r>
              <a:rPr lang="de-DE" sz="1600" dirty="0">
                <a:solidFill>
                  <a:srgbClr val="FFCC00"/>
                </a:solidFill>
                <a:sym typeface="Helvetica"/>
              </a:rPr>
              <a:t>Vascupaint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FFCC00"/>
              </a:solidFill>
              <a:effectLst/>
              <a:uFillTx/>
              <a:sym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0945" y="1305083"/>
            <a:ext cx="2637282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solidFill>
                  <a:srgbClr val="000000"/>
                </a:solidFill>
                <a:sym typeface="Helvetica"/>
              </a:rPr>
              <a:t>Lung + </a:t>
            </a:r>
            <a:r>
              <a:rPr lang="de-DE" sz="1600" dirty="0" err="1">
                <a:solidFill>
                  <a:srgbClr val="000000"/>
                </a:solidFill>
                <a:sym typeface="Helvetica"/>
              </a:rPr>
              <a:t>metastasis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0945" y="3745752"/>
            <a:ext cx="2650559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solidFill>
                  <a:srgbClr val="000000"/>
                </a:solidFill>
                <a:sym typeface="Helvetica"/>
              </a:rPr>
              <a:t>Lung + </a:t>
            </a:r>
            <a:r>
              <a:rPr lang="de-DE" sz="1600" dirty="0" err="1">
                <a:solidFill>
                  <a:srgbClr val="000000"/>
                </a:solidFill>
                <a:sym typeface="Helvetica"/>
              </a:rPr>
              <a:t>metastasis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40908" y="4611992"/>
            <a:ext cx="1079332" cy="86633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582764" y="2068644"/>
            <a:ext cx="1417320" cy="1356360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33" name="Straight Connector 32"/>
          <p:cNvCxnSpPr>
            <a:stCxn id="25" idx="5"/>
          </p:cNvCxnSpPr>
          <p:nvPr/>
        </p:nvCxnSpPr>
        <p:spPr>
          <a:xfrm>
            <a:off x="1762175" y="5351455"/>
            <a:ext cx="706705" cy="75363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/>
          <p:cNvCxnSpPr/>
          <p:nvPr/>
        </p:nvCxnSpPr>
        <p:spPr>
          <a:xfrm>
            <a:off x="2468880" y="6110594"/>
            <a:ext cx="426720" cy="388998"/>
          </a:xfrm>
          <a:prstGeom prst="straightConnector1">
            <a:avLst/>
          </a:prstGeom>
          <a:ln w="28575">
            <a:solidFill>
              <a:srgbClr val="80096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95600" y="6305093"/>
            <a:ext cx="3223609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 err="1">
                <a:solidFill>
                  <a:srgbClr val="000000"/>
                </a:solidFill>
                <a:sym typeface="Helvetica"/>
              </a:rPr>
              <a:t>Vessels</a:t>
            </a:r>
            <a:r>
              <a:rPr lang="de-DE" sz="1600" dirty="0">
                <a:solidFill>
                  <a:srgbClr val="000000"/>
                </a:solidFill>
                <a:sym typeface="Helvetica"/>
              </a:rPr>
              <a:t> </a:t>
            </a:r>
            <a:r>
              <a:rPr lang="de-DE" sz="1600" dirty="0" err="1">
                <a:solidFill>
                  <a:srgbClr val="000000"/>
                </a:solidFill>
                <a:sym typeface="Helvetica"/>
              </a:rPr>
              <a:t>filled</a:t>
            </a:r>
            <a:r>
              <a:rPr lang="de-DE" sz="1600" dirty="0">
                <a:solidFill>
                  <a:srgbClr val="000000"/>
                </a:solidFill>
                <a:sym typeface="Helvetica"/>
              </a:rPr>
              <a:t> </a:t>
            </a:r>
            <a:r>
              <a:rPr lang="de-DE" sz="1600" dirty="0" err="1">
                <a:solidFill>
                  <a:srgbClr val="000000"/>
                </a:solidFill>
                <a:sym typeface="Helvetica"/>
              </a:rPr>
              <a:t>with</a:t>
            </a:r>
            <a:r>
              <a:rPr lang="de-DE" sz="1600" dirty="0">
                <a:solidFill>
                  <a:srgbClr val="000000"/>
                </a:solidFill>
                <a:sym typeface="Helvetica"/>
              </a:rPr>
              <a:t> </a:t>
            </a:r>
            <a:r>
              <a:rPr lang="de-DE" sz="1600" dirty="0">
                <a:solidFill>
                  <a:srgbClr val="FFC000"/>
                </a:solidFill>
                <a:sym typeface="Helvetica"/>
              </a:rPr>
              <a:t>Vascupaint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Helvetica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37536" y="3248055"/>
            <a:ext cx="403068" cy="436043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/>
          <p:cNvCxnSpPr/>
          <p:nvPr/>
        </p:nvCxnSpPr>
        <p:spPr>
          <a:xfrm>
            <a:off x="6134012" y="3659118"/>
            <a:ext cx="792008" cy="792466"/>
          </a:xfrm>
          <a:prstGeom prst="straightConnector1">
            <a:avLst/>
          </a:prstGeom>
          <a:noFill/>
          <a:ln w="28575" cap="flat">
            <a:solidFill>
              <a:srgbClr val="9D708D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TextBox 45"/>
          <p:cNvSpPr txBox="1"/>
          <p:nvPr/>
        </p:nvSpPr>
        <p:spPr>
          <a:xfrm>
            <a:off x="6926020" y="4326686"/>
            <a:ext cx="114326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9D708D"/>
                </a:solidFill>
                <a:effectLst/>
                <a:uFillTx/>
                <a:sym typeface="Helvetica"/>
              </a:rPr>
              <a:t>Metastases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9D708D"/>
                </a:solidFill>
                <a:effectLst/>
                <a:uFillTx/>
                <a:sym typeface="Helvetica"/>
              </a:rPr>
              <a:t> 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effectLst/>
                <a:uFillTx/>
                <a:sym typeface="Helvetica"/>
              </a:rPr>
              <a:t>in</a:t>
            </a:r>
            <a:r>
              <a:rPr kumimoji="0" lang="de-DE" sz="1600" b="0" i="0" u="none" strike="noStrike" cap="none" spc="0" normalizeH="0" dirty="0">
                <a:ln>
                  <a:noFill/>
                </a:ln>
                <a:effectLst/>
                <a:uFillTx/>
                <a:sym typeface="Helvetica"/>
              </a:rPr>
              <a:t> </a:t>
            </a:r>
            <a:r>
              <a:rPr kumimoji="0" lang="de-DE" sz="1600" b="0" i="0" u="none" strike="noStrike" cap="none" spc="0" normalizeH="0" dirty="0" err="1">
                <a:ln>
                  <a:noFill/>
                </a:ln>
                <a:effectLst/>
                <a:uFillTx/>
                <a:sym typeface="Helvetica"/>
              </a:rPr>
              <a:t>the</a:t>
            </a:r>
            <a:r>
              <a:rPr kumimoji="0" lang="de-DE" sz="1600" b="0" i="0" u="none" strike="noStrike" cap="none" spc="0" normalizeH="0" dirty="0">
                <a:ln>
                  <a:noFill/>
                </a:ln>
                <a:effectLst/>
                <a:uFillTx/>
                <a:sym typeface="Helvetica"/>
              </a:rPr>
              <a:t> </a:t>
            </a:r>
            <a:r>
              <a:rPr kumimoji="0" lang="de-DE" sz="1600" b="0" i="0" u="none" strike="noStrike" cap="none" spc="0" normalizeH="0" dirty="0" err="1">
                <a:ln>
                  <a:noFill/>
                </a:ln>
                <a:effectLst/>
                <a:uFillTx/>
                <a:sym typeface="Helvetica"/>
              </a:rPr>
              <a:t>lung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9D708D"/>
              </a:solidFill>
              <a:effectLst/>
              <a:uFillTx/>
              <a:sym typeface="Helvetica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96124" y="4674651"/>
            <a:ext cx="579120" cy="672808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386104" y="4725526"/>
            <a:ext cx="895400" cy="28789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/>
          <p:cNvCxnSpPr/>
          <p:nvPr/>
        </p:nvCxnSpPr>
        <p:spPr>
          <a:xfrm flipV="1">
            <a:off x="6268227" y="4540337"/>
            <a:ext cx="657793" cy="185189"/>
          </a:xfrm>
          <a:prstGeom prst="straightConnector1">
            <a:avLst/>
          </a:prstGeom>
          <a:noFill/>
          <a:ln w="25400" cap="flat">
            <a:solidFill>
              <a:srgbClr val="9D708D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421246" y="242616"/>
            <a:ext cx="8172315" cy="78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Histology</a:t>
            </a:r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tumors</a:t>
            </a:r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lungs</a:t>
            </a:r>
            <a:endParaRPr lang="en-GB" sz="26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3221" y="1300881"/>
            <a:ext cx="1410446" cy="769437"/>
          </a:xfrm>
          <a:prstGeom prst="rect">
            <a:avLst/>
          </a:prstGeom>
          <a:noFill/>
          <a:ln w="127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1100" kern="0" dirty="0" err="1"/>
              <a:t>Slices</a:t>
            </a:r>
            <a:r>
              <a:rPr lang="it-IT" sz="1100" kern="0" dirty="0"/>
              <a:t> of 10 µm</a:t>
            </a:r>
          </a:p>
          <a:p>
            <a:r>
              <a:rPr lang="it-IT" sz="1100" kern="0" dirty="0" err="1"/>
              <a:t>Hematoxylin-eosin</a:t>
            </a:r>
            <a:r>
              <a:rPr lang="it-IT" sz="1100" kern="0" dirty="0"/>
              <a:t> </a:t>
            </a:r>
            <a:r>
              <a:rPr lang="it-IT" sz="1100" kern="0" dirty="0" err="1"/>
              <a:t>staining</a:t>
            </a:r>
            <a:endParaRPr lang="it-IT" sz="1100" kern="0" dirty="0"/>
          </a:p>
          <a:p>
            <a:r>
              <a:rPr lang="it-IT" sz="1100" kern="0" dirty="0"/>
              <a:t>10x </a:t>
            </a:r>
            <a:r>
              <a:rPr lang="it-IT" sz="1100" kern="0" dirty="0" err="1"/>
              <a:t>magnification</a:t>
            </a:r>
            <a:endParaRPr lang="it-IT" sz="1100" kern="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836247" y="3126981"/>
            <a:ext cx="486668" cy="261606"/>
            <a:chOff x="5836247" y="3126981"/>
            <a:chExt cx="486668" cy="26160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016781" y="3385109"/>
              <a:ext cx="234461" cy="67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TextBox 9"/>
            <p:cNvSpPr txBox="1"/>
            <p:nvPr/>
          </p:nvSpPr>
          <p:spPr>
            <a:xfrm>
              <a:off x="5836247" y="3126981"/>
              <a:ext cx="486668" cy="261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50 µm</a:t>
              </a:r>
              <a:endParaRPr kumimoji="0" lang="en-GB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16501" y="3082046"/>
            <a:ext cx="486668" cy="261606"/>
            <a:chOff x="5836247" y="3126981"/>
            <a:chExt cx="486668" cy="261606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6016781" y="3385109"/>
              <a:ext cx="234461" cy="67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TextBox 33"/>
            <p:cNvSpPr txBox="1"/>
            <p:nvPr/>
          </p:nvSpPr>
          <p:spPr>
            <a:xfrm>
              <a:off x="5836247" y="3126981"/>
              <a:ext cx="486668" cy="261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50 µm</a:t>
              </a:r>
              <a:endParaRPr kumimoji="0" lang="en-GB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33804" y="5526324"/>
            <a:ext cx="486668" cy="261606"/>
            <a:chOff x="5836247" y="3126981"/>
            <a:chExt cx="486668" cy="261606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6016781" y="3385109"/>
              <a:ext cx="234461" cy="67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" name="TextBox 39"/>
            <p:cNvSpPr txBox="1"/>
            <p:nvPr/>
          </p:nvSpPr>
          <p:spPr>
            <a:xfrm>
              <a:off x="5836247" y="3126981"/>
              <a:ext cx="486668" cy="261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50 µm</a:t>
              </a:r>
              <a:endParaRPr kumimoji="0" lang="en-GB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630920" y="5657127"/>
            <a:ext cx="486668" cy="261606"/>
            <a:chOff x="5836247" y="3126981"/>
            <a:chExt cx="486668" cy="261606"/>
          </a:xfrm>
        </p:grpSpPr>
        <p:cxnSp>
          <p:nvCxnSpPr>
            <p:cNvPr id="42" name="Straight Connector 41"/>
            <p:cNvCxnSpPr/>
            <p:nvPr/>
          </p:nvCxnSpPr>
          <p:spPr>
            <a:xfrm flipV="1">
              <a:off x="6016781" y="3385109"/>
              <a:ext cx="234461" cy="67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3" name="TextBox 42"/>
            <p:cNvSpPr txBox="1"/>
            <p:nvPr/>
          </p:nvSpPr>
          <p:spPr>
            <a:xfrm>
              <a:off x="5836247" y="3126981"/>
              <a:ext cx="486668" cy="261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50 µm</a:t>
              </a:r>
              <a:endParaRPr kumimoji="0" lang="en-GB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267638" y="6604402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1010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Histology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spinal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cord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895" y="1597288"/>
            <a:ext cx="3243589" cy="2432693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C1E1850-64A6-FDA4-792D-D03B1BA97023}"/>
              </a:ext>
            </a:extLst>
          </p:cNvPr>
          <p:cNvSpPr txBox="1">
            <a:spLocks/>
          </p:cNvSpPr>
          <p:nvPr/>
        </p:nvSpPr>
        <p:spPr>
          <a:xfrm>
            <a:off x="3052215" y="3717364"/>
            <a:ext cx="296269" cy="31261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342891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080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0892" marR="0" indent="-316515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457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40224" marR="0" indent="-41147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253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442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630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819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it-IT" sz="1400" kern="0" dirty="0"/>
              <a:t>4x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364" y="4108907"/>
            <a:ext cx="3243120" cy="243234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C1E1850-64A6-FDA4-792D-D03B1BA97023}"/>
              </a:ext>
            </a:extLst>
          </p:cNvPr>
          <p:cNvSpPr txBox="1">
            <a:spLocks/>
          </p:cNvSpPr>
          <p:nvPr/>
        </p:nvSpPr>
        <p:spPr>
          <a:xfrm>
            <a:off x="2912664" y="6251388"/>
            <a:ext cx="435820" cy="28985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 fontScale="92500" lnSpcReduction="20000"/>
          </a:bodyPr>
          <a:lstStyle>
            <a:lvl1pPr marL="342891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080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0892" marR="0" indent="-316515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457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40224" marR="0" indent="-41147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253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442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630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819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it-IT" sz="1600" kern="0" dirty="0"/>
              <a:t>20x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129586" y="1198094"/>
            <a:ext cx="3194205" cy="64053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u="sng" kern="0" dirty="0" err="1"/>
              <a:t>Healthy</a:t>
            </a:r>
            <a:r>
              <a:rPr lang="it-IT" sz="1600" u="sng" kern="0" dirty="0"/>
              <a:t> mouse </a:t>
            </a:r>
            <a:r>
              <a:rPr lang="it-IT" sz="1600" u="sng" kern="0" dirty="0" err="1"/>
              <a:t>spinal</a:t>
            </a:r>
            <a:r>
              <a:rPr lang="it-IT" sz="1600" u="sng" kern="0" dirty="0"/>
              <a:t> </a:t>
            </a:r>
            <a:r>
              <a:rPr lang="it-IT" sz="1600" u="sng" kern="0" dirty="0" err="1"/>
              <a:t>cord</a:t>
            </a:r>
            <a:r>
              <a:rPr lang="it-IT" sz="1600" u="sng" kern="0" dirty="0"/>
              <a:t> </a:t>
            </a:r>
            <a:endParaRPr lang="it-IT" sz="1200" kern="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663221" y="1300881"/>
            <a:ext cx="1410446" cy="600160"/>
          </a:xfrm>
          <a:prstGeom prst="rect">
            <a:avLst/>
          </a:prstGeom>
          <a:noFill/>
          <a:ln w="127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1100" kern="0" dirty="0" err="1"/>
              <a:t>Slices</a:t>
            </a:r>
            <a:r>
              <a:rPr lang="it-IT" sz="1100" kern="0" dirty="0"/>
              <a:t> of 10 µm</a:t>
            </a:r>
          </a:p>
          <a:p>
            <a:r>
              <a:rPr lang="it-IT" sz="1100" kern="0" dirty="0" err="1"/>
              <a:t>Masson´s</a:t>
            </a:r>
            <a:r>
              <a:rPr lang="it-IT" sz="1100" kern="0" dirty="0"/>
              <a:t> </a:t>
            </a:r>
            <a:r>
              <a:rPr lang="it-IT" sz="1100" kern="0" dirty="0" err="1"/>
              <a:t>Goldner</a:t>
            </a:r>
            <a:r>
              <a:rPr lang="it-IT" sz="1100" kern="0" dirty="0"/>
              <a:t> </a:t>
            </a:r>
            <a:r>
              <a:rPr lang="it-IT" sz="1100" kern="0" dirty="0" err="1"/>
              <a:t>Staining</a:t>
            </a:r>
            <a:r>
              <a:rPr lang="it-IT" sz="1100" kern="0" dirty="0"/>
              <a:t> Kit (Merck)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553923" y="2269785"/>
            <a:ext cx="8276977" cy="4120278"/>
            <a:chOff x="719958" y="1300202"/>
            <a:chExt cx="10346871" cy="516033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9"/>
            <a:stretch/>
          </p:blipFill>
          <p:spPr>
            <a:xfrm rot="10800000">
              <a:off x="3113115" y="1341912"/>
              <a:ext cx="5686501" cy="5118624"/>
            </a:xfrm>
            <a:prstGeom prst="rect">
              <a:avLst/>
            </a:prstGeom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8253351" y="3817917"/>
              <a:ext cx="0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8389917" y="1592588"/>
              <a:ext cx="1217221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9607138" y="1300202"/>
              <a:ext cx="1459691" cy="584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Subcutaneous</a:t>
              </a: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 </a:t>
              </a: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m</a:t>
              </a:r>
              <a:r>
                <a:rPr kumimoji="0" lang="de-DE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uscle</a:t>
              </a: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</a:t>
              </a:r>
              <a:r>
                <a:rPr kumimoji="0" lang="de-DE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tissue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2726271" y="5182880"/>
              <a:ext cx="612810" cy="62493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015775" y="5574322"/>
              <a:ext cx="1414679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Vertebral </a:t>
              </a: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body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403860" y="4932222"/>
              <a:ext cx="1116648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Spinal </a:t>
              </a: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cord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6133148" y="4564059"/>
              <a:ext cx="3173985" cy="55282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endCxn id="71" idx="1"/>
            </p:cNvCxnSpPr>
            <p:nvPr/>
          </p:nvCxnSpPr>
          <p:spPr>
            <a:xfrm>
              <a:off x="7199961" y="1851961"/>
              <a:ext cx="2379407" cy="78722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9579368" y="2346796"/>
              <a:ext cx="1459692" cy="584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Subcutaneous</a:t>
              </a: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 </a:t>
              </a: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fat</a:t>
              </a: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</a:t>
              </a:r>
              <a:r>
                <a:rPr kumimoji="0" lang="de-DE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tissue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2145561" y="1921969"/>
              <a:ext cx="4260897" cy="1998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19958" y="1430897"/>
              <a:ext cx="2006313" cy="584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Supraspinal </a:t>
              </a: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process</a:t>
              </a: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 </a:t>
              </a: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of</a:t>
              </a: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 </a:t>
              </a: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vertebra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cxnSp>
          <p:nvCxnSpPr>
            <p:cNvPr id="76" name="Straight Connector 75"/>
            <p:cNvCxnSpPr>
              <a:stCxn id="77" idx="1"/>
            </p:cNvCxnSpPr>
            <p:nvPr/>
          </p:nvCxnSpPr>
          <p:spPr>
            <a:xfrm flipH="1" flipV="1">
              <a:off x="6224669" y="2551517"/>
              <a:ext cx="2848973" cy="983869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9073641" y="3366111"/>
              <a:ext cx="1446867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Epidural</a:t>
              </a: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 </a:t>
              </a: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space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cxnSp>
          <p:nvCxnSpPr>
            <p:cNvPr id="78" name="Straight Connector 77"/>
            <p:cNvCxnSpPr>
              <a:stCxn id="79" idx="3"/>
            </p:cNvCxnSpPr>
            <p:nvPr/>
          </p:nvCxnSpPr>
          <p:spPr>
            <a:xfrm flipV="1">
              <a:off x="2403516" y="3003709"/>
              <a:ext cx="1372050" cy="27499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1145803" y="3109425"/>
              <a:ext cx="1257713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White matter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2365232" y="3884867"/>
              <a:ext cx="1869821" cy="2561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1215722" y="3716492"/>
              <a:ext cx="1179165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>
                  <a:solidFill>
                    <a:srgbClr val="000000"/>
                  </a:solidFill>
                  <a:sym typeface="Helvetica"/>
                </a:rPr>
                <a:t>Grey matter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70964" y="3268093"/>
            <a:ext cx="544376" cy="253912"/>
            <a:chOff x="5936479" y="3352759"/>
            <a:chExt cx="544376" cy="253912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016781" y="3382570"/>
              <a:ext cx="389418" cy="2608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" name="TextBox 30"/>
            <p:cNvSpPr txBox="1"/>
            <p:nvPr/>
          </p:nvSpPr>
          <p:spPr>
            <a:xfrm>
              <a:off x="5936479" y="3352759"/>
              <a:ext cx="544376" cy="2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50" dirty="0">
                  <a:solidFill>
                    <a:schemeClr val="bg1"/>
                  </a:solidFill>
                  <a:sym typeface="Helvetica"/>
                </a:rPr>
                <a:t>20</a:t>
              </a: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0 µm</a:t>
              </a:r>
              <a:endParaRPr kumimoji="0" lang="en-GB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88277" y="2120227"/>
            <a:ext cx="544376" cy="253912"/>
            <a:chOff x="5869927" y="3346167"/>
            <a:chExt cx="544376" cy="253912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6016781" y="3385177"/>
              <a:ext cx="250669" cy="3410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6" name="TextBox 35"/>
            <p:cNvSpPr txBox="1"/>
            <p:nvPr/>
          </p:nvSpPr>
          <p:spPr>
            <a:xfrm>
              <a:off x="5869927" y="3346167"/>
              <a:ext cx="544376" cy="2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50" dirty="0">
                  <a:solidFill>
                    <a:schemeClr val="bg1"/>
                  </a:solidFill>
                  <a:sym typeface="Helvetica"/>
                </a:rPr>
                <a:t>20</a:t>
              </a: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0 µm</a:t>
              </a:r>
              <a:endParaRPr kumimoji="0" lang="en-GB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8277" y="4810100"/>
            <a:ext cx="469035" cy="253912"/>
            <a:chOff x="5836247" y="3353593"/>
            <a:chExt cx="469035" cy="253912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5983101" y="3384805"/>
              <a:ext cx="268141" cy="306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" name="TextBox 39"/>
            <p:cNvSpPr txBox="1"/>
            <p:nvPr/>
          </p:nvSpPr>
          <p:spPr>
            <a:xfrm>
              <a:off x="5836247" y="3353593"/>
              <a:ext cx="469035" cy="2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50" dirty="0">
                  <a:solidFill>
                    <a:schemeClr val="bg1"/>
                  </a:solidFill>
                  <a:sym typeface="Helvetica"/>
                </a:rPr>
                <a:t>25</a:t>
              </a: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µm</a:t>
              </a:r>
              <a:endParaRPr kumimoji="0" lang="en-GB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107034" y="6626240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61521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17" y="308100"/>
            <a:ext cx="6582925" cy="787561"/>
          </a:xfrm>
        </p:spPr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Expected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histology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0" y="5768100"/>
            <a:ext cx="12192000" cy="6463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defTabSz="457200" hangingPunct="0"/>
            <a:r>
              <a:rPr lang="en-GB" u="sng" dirty="0">
                <a:solidFill>
                  <a:schemeClr val="accent4">
                    <a:lumMod val="75000"/>
                  </a:schemeClr>
                </a:solidFill>
              </a:rPr>
              <a:t>Expected results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: differences in the dorsal part of the spinal cord and surrounding tissues (e.g., </a:t>
            </a:r>
            <a:r>
              <a:rPr lang="en-GB" u="sng" dirty="0">
                <a:solidFill>
                  <a:schemeClr val="accent4">
                    <a:lumMod val="75000"/>
                  </a:schemeClr>
                </a:solidFill>
              </a:rPr>
              <a:t>radiation-induced epidural fibrosis, differences inside in the myelin, radiation-induced necrosis of the bones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5616" y="1188966"/>
            <a:ext cx="7365082" cy="4319777"/>
            <a:chOff x="185616" y="1188966"/>
            <a:chExt cx="7365082" cy="4319777"/>
          </a:xfrm>
        </p:grpSpPr>
        <p:grpSp>
          <p:nvGrpSpPr>
            <p:cNvPr id="16" name="Group 15"/>
            <p:cNvGrpSpPr/>
            <p:nvPr/>
          </p:nvGrpSpPr>
          <p:grpSpPr>
            <a:xfrm>
              <a:off x="185616" y="2035342"/>
              <a:ext cx="7365082" cy="3473401"/>
              <a:chOff x="188243" y="1505710"/>
              <a:chExt cx="7365082" cy="3473401"/>
            </a:xfrm>
          </p:grpSpPr>
          <p:pic>
            <p:nvPicPr>
              <p:cNvPr id="10" name="Picture 9" descr="Capture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44" y="1505710"/>
                <a:ext cx="7365081" cy="30036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8243" y="4548224"/>
                <a:ext cx="736508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(Masson’s trichrome stain; above, magnification ×40; below, magnification ×400 objective). Abbreviations: D, dura mater; ED, epidural space.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Section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from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the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thoracolumbar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trasition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region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of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the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</a:rPr>
                  <a:t>spine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</a:rPr>
                  <a:t>.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  <a:hlinkClick r:id="rId3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  <a:hlinkClick r:id="rId3"/>
                  </a:rPr>
                  <a:t>From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  <a:hlinkClick r:id="rId3"/>
                  </a:rPr>
                  <a:t> </a:t>
                </a:r>
                <a:r>
                  <a:rPr lang="de-DE" sz="1100" dirty="0" err="1">
                    <a:solidFill>
                      <a:srgbClr val="000000"/>
                    </a:solidFill>
                    <a:sym typeface="Helvetica"/>
                    <a:hlinkClick r:id="rId3"/>
                  </a:rPr>
                  <a:t>Yokogawa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  <a:hlinkClick r:id="rId3"/>
                  </a:rPr>
                  <a:t> </a:t>
                </a:r>
                <a:r>
                  <a:rPr lang="de-DE" sz="1100" i="1" dirty="0">
                    <a:solidFill>
                      <a:srgbClr val="000000"/>
                    </a:solidFill>
                    <a:sym typeface="Helvetica"/>
                    <a:hlinkClick r:id="rId3"/>
                  </a:rPr>
                  <a:t>et al</a:t>
                </a:r>
                <a:r>
                  <a:rPr lang="de-DE" sz="1100" dirty="0">
                    <a:solidFill>
                      <a:srgbClr val="000000"/>
                    </a:solidFill>
                    <a:sym typeface="Helvetica"/>
                    <a:hlinkClick r:id="rId3"/>
                  </a:rPr>
                  <a:t>., 2015</a:t>
                </a:r>
                <a:endParaRPr lang="en-GB" sz="11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0006" y="1188966"/>
              <a:ext cx="3091548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1" i="0" u="sng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Radiation-</a:t>
              </a:r>
              <a:r>
                <a:rPr kumimoji="0" lang="de-DE" sz="1400" b="1" i="0" u="sng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induced</a:t>
              </a:r>
              <a:r>
                <a:rPr kumimoji="0" lang="de-DE" sz="1400" b="1" i="0" u="sng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</a:t>
              </a:r>
              <a:r>
                <a:rPr kumimoji="0" lang="de-DE" sz="1400" b="1" i="0" u="sng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epidural</a:t>
              </a:r>
              <a:r>
                <a:rPr kumimoji="0" lang="de-DE" sz="1400" b="1" i="0" u="sng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</a:t>
              </a:r>
              <a:r>
                <a:rPr kumimoji="0" lang="de-DE" sz="1400" b="1" i="0" u="sng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fibrosis</a:t>
              </a:r>
              <a:endParaRPr kumimoji="0" lang="en-GB" sz="14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5570" y="1535619"/>
              <a:ext cx="938714" cy="523216"/>
            </a:xfrm>
            <a:prstGeom prst="rect">
              <a:avLst/>
            </a:prstGeom>
            <a:noFill/>
            <a:ln w="12700" cap="flat">
              <a:solidFill>
                <a:schemeClr val="accent1">
                  <a:lumMod val="20000"/>
                  <a:lumOff val="8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algn="ctr" defTabSz="457200" hangingPunct="0"/>
              <a:r>
                <a:rPr lang="en-GB" sz="1400" dirty="0"/>
                <a:t>Grade 0</a:t>
              </a:r>
            </a:p>
            <a:p>
              <a:pPr algn="ctr" defTabSz="457200" hangingPunct="0"/>
              <a:r>
                <a:rPr lang="en-GB" sz="1400" dirty="0"/>
                <a:t>No fibrosis</a:t>
              </a:r>
              <a:endPara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84237" y="1512867"/>
              <a:ext cx="1435646" cy="5232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algn="ctr" defTabSz="457200" hangingPunct="0"/>
              <a:r>
                <a:rPr lang="en-GB" sz="1400" dirty="0"/>
                <a:t>Grade 1</a:t>
              </a:r>
            </a:p>
            <a:p>
              <a:pPr algn="ctr" defTabSz="457200" hangingPunct="0"/>
              <a:r>
                <a:rPr lang="en-GB" sz="1400" dirty="0"/>
                <a:t>Minimum fibrosis</a:t>
              </a:r>
              <a:endPara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63789" y="1512867"/>
              <a:ext cx="1464500" cy="5232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algn="ctr" defTabSz="457200" hangingPunct="0"/>
              <a:r>
                <a:rPr lang="en-GB" sz="1400" dirty="0"/>
                <a:t>Grade 2</a:t>
              </a:r>
            </a:p>
            <a:p>
              <a:pPr algn="ctr" defTabSz="457200" hangingPunct="0"/>
              <a:r>
                <a:rPr lang="en-GB" sz="1400" dirty="0"/>
                <a:t>Moderate fibrosis</a:t>
              </a:r>
              <a:endPara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72195" y="1512497"/>
              <a:ext cx="1276949" cy="5232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algn="ctr" defTabSz="457200" hangingPunct="0"/>
              <a:r>
                <a:rPr lang="en-GB" sz="1400" dirty="0"/>
                <a:t>Grade 3</a:t>
              </a:r>
            </a:p>
            <a:p>
              <a:pPr algn="ctr" defTabSz="457200" hangingPunct="0"/>
              <a:r>
                <a:rPr lang="en-GB" sz="1400" dirty="0"/>
                <a:t>Severe fibrosis</a:t>
              </a:r>
              <a:endPara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238702" y="1358981"/>
            <a:ext cx="3732384" cy="4145289"/>
            <a:chOff x="8238702" y="1358981"/>
            <a:chExt cx="3732384" cy="4145289"/>
          </a:xfrm>
        </p:grpSpPr>
        <p:grpSp>
          <p:nvGrpSpPr>
            <p:cNvPr id="15" name="Group 14"/>
            <p:cNvGrpSpPr/>
            <p:nvPr/>
          </p:nvGrpSpPr>
          <p:grpSpPr>
            <a:xfrm>
              <a:off x="8238702" y="1782435"/>
              <a:ext cx="3732384" cy="3721835"/>
              <a:chOff x="8190891" y="1331243"/>
              <a:chExt cx="3732384" cy="3721835"/>
            </a:xfrm>
          </p:grpSpPr>
          <p:pic>
            <p:nvPicPr>
              <p:cNvPr id="12" name="Picture 11" descr="image"/>
              <p:cNvPicPr/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3" t="33436" r="49833" b="33508"/>
              <a:stretch/>
            </p:blipFill>
            <p:spPr bwMode="auto">
              <a:xfrm>
                <a:off x="8692737" y="1331244"/>
                <a:ext cx="2635755" cy="1676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2" descr="image"/>
              <p:cNvPicPr/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03" t="33436" r="3721" b="33508"/>
              <a:stretch/>
            </p:blipFill>
            <p:spPr bwMode="auto">
              <a:xfrm>
                <a:off x="8692737" y="3007527"/>
                <a:ext cx="2635755" cy="16832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8190891" y="4791468"/>
                <a:ext cx="37323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From </a:t>
                </a:r>
                <a:r>
                  <a:rPr lang="en-GB" sz="1100" dirty="0">
                    <a:hlinkClick r:id="rId7"/>
                  </a:rPr>
                  <a:t>https://radiologykey.com/spinal-cord-radiobiology/</a:t>
                </a:r>
                <a:endParaRPr lang="en-GB" sz="11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736375" y="1331243"/>
                <a:ext cx="239805" cy="2062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C</a:t>
                </a: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de-DE" sz="1600" dirty="0">
                  <a:solidFill>
                    <a:srgbClr val="000000"/>
                  </a:solidFill>
                  <a:sym typeface="Helvetica"/>
                </a:endParaRP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 </a:t>
                </a: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endParaRP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de-DE" sz="1600" dirty="0">
                  <a:solidFill>
                    <a:srgbClr val="000000"/>
                  </a:solidFill>
                  <a:sym typeface="Helvetica"/>
                </a:endParaRP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endParaRP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de-DE" sz="1600" dirty="0">
                  <a:solidFill>
                    <a:srgbClr val="000000"/>
                  </a:solidFill>
                  <a:sym typeface="Helvetica"/>
                </a:endParaRP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D</a:t>
                </a:r>
                <a:endParaRPr kumimoji="0" lang="en-GB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977522" y="4834171"/>
              <a:ext cx="2161806" cy="30777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defTabSz="457200" hangingPunct="0"/>
              <a:r>
                <a:rPr lang="en-GB" sz="1400" u="sng" dirty="0">
                  <a:solidFill>
                    <a:schemeClr val="accent1"/>
                  </a:solidFill>
                </a:rPr>
                <a:t>Demyelination after 22 </a:t>
              </a:r>
              <a:r>
                <a:rPr lang="en-GB" sz="1400" u="sng" dirty="0" err="1">
                  <a:solidFill>
                    <a:schemeClr val="accent1"/>
                  </a:solidFill>
                </a:rPr>
                <a:t>Gy</a:t>
              </a:r>
              <a:endParaRPr kumimoji="0" lang="en-GB" sz="14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27879" y="3140483"/>
              <a:ext cx="2713239" cy="30777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defTabSz="457200" hangingPunct="0"/>
              <a:r>
                <a:rPr lang="en-GB" sz="1400" u="sng" dirty="0">
                  <a:solidFill>
                    <a:schemeClr val="accent1"/>
                  </a:solidFill>
                </a:rPr>
                <a:t>No irradiation = no demyelination</a:t>
              </a:r>
              <a:endParaRPr kumimoji="0" lang="en-GB" sz="14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Helvetic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58626" y="1358981"/>
              <a:ext cx="2902394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1" i="0" u="sng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Radiation-</a:t>
              </a:r>
              <a:r>
                <a:rPr kumimoji="0" lang="de-DE" sz="1400" b="1" i="0" u="sng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induced</a:t>
              </a:r>
              <a:r>
                <a:rPr kumimoji="0" lang="de-DE" sz="1400" b="1" i="0" u="sng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</a:t>
              </a:r>
              <a:r>
                <a:rPr kumimoji="0" lang="de-DE" sz="1400" b="1" i="0" u="sng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demyelination</a:t>
              </a:r>
              <a:endParaRPr kumimoji="0" lang="en-GB" sz="14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278582" y="6619112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35329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Conclusions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future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outlook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135326" y="1388154"/>
            <a:ext cx="11808756" cy="15701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murine tumor model in the proximity of the spinal cord was established</a:t>
            </a:r>
          </a:p>
          <a:p>
            <a:r>
              <a:rPr lang="en-US" dirty="0"/>
              <a:t>The following endpoints and the respective protocols for the post-irradiation follow-up were identified:</a:t>
            </a:r>
          </a:p>
          <a:p>
            <a:pPr lvl="1"/>
            <a:r>
              <a:rPr lang="en-US" sz="1400" dirty="0"/>
              <a:t>Tumor control and metastases: caliper, </a:t>
            </a:r>
            <a:r>
              <a:rPr lang="de-DE" sz="1400" dirty="0"/>
              <a:t>µCT</a:t>
            </a:r>
            <a:r>
              <a:rPr lang="en-US" sz="1400" dirty="0"/>
              <a:t>, histology</a:t>
            </a:r>
          </a:p>
          <a:p>
            <a:pPr lvl="1"/>
            <a:r>
              <a:rPr lang="en-US" sz="1400" dirty="0"/>
              <a:t>Spinal cord damage: gait analysis, grip strength test, histology</a:t>
            </a:r>
          </a:p>
          <a:p>
            <a:pPr lvl="1"/>
            <a:r>
              <a:rPr lang="en-US" sz="1400" dirty="0"/>
              <a:t>Vasculature damage: perfusion and </a:t>
            </a:r>
            <a:r>
              <a:rPr lang="de-DE" sz="1400" dirty="0"/>
              <a:t>µ</a:t>
            </a:r>
            <a:r>
              <a:rPr lang="en-US" sz="1400" dirty="0"/>
              <a:t>CT assessment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C1BD35-90D5-5F78-A7D4-505522F50A30}"/>
              </a:ext>
            </a:extLst>
          </p:cNvPr>
          <p:cNvSpPr txBox="1">
            <a:spLocks/>
          </p:cNvSpPr>
          <p:nvPr/>
        </p:nvSpPr>
        <p:spPr>
          <a:xfrm>
            <a:off x="135326" y="3290839"/>
            <a:ext cx="11324662" cy="312470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X-rays irradiation </a:t>
            </a:r>
            <a:r>
              <a:rPr lang="en-US" dirty="0"/>
              <a:t>in November</a:t>
            </a:r>
          </a:p>
          <a:p>
            <a:pPr lvl="1"/>
            <a:r>
              <a:rPr lang="en-US" dirty="0"/>
              <a:t>Animals will be followed-up for six months for </a:t>
            </a:r>
            <a:r>
              <a:rPr lang="en-US" u="sng" dirty="0"/>
              <a:t>tumor </a:t>
            </a:r>
            <a:r>
              <a:rPr lang="en-US" u="sng" dirty="0" smtClean="0"/>
              <a:t>growth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u="sng" dirty="0"/>
              <a:t>paralysis</a:t>
            </a:r>
            <a:r>
              <a:rPr lang="en-US" dirty="0"/>
              <a:t> development</a:t>
            </a:r>
          </a:p>
          <a:p>
            <a:endParaRPr lang="en-US" dirty="0"/>
          </a:p>
          <a:p>
            <a:r>
              <a:rPr lang="en-US" dirty="0" err="1"/>
              <a:t>Beamtime</a:t>
            </a:r>
            <a:r>
              <a:rPr lang="en-US" dirty="0"/>
              <a:t>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C-ions</a:t>
            </a:r>
            <a:r>
              <a:rPr lang="en-US" dirty="0"/>
              <a:t> in February 2024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Irradiation with range verification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Irradiation without range verification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Low-dose and high dose irradiation (PET signal washout)</a:t>
            </a:r>
          </a:p>
          <a:p>
            <a:pPr lvl="1"/>
            <a:r>
              <a:rPr lang="en-US" u="sng" dirty="0"/>
              <a:t>Same follow-up</a:t>
            </a:r>
            <a:r>
              <a:rPr lang="en-US" dirty="0"/>
              <a:t> of the animals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46577" y="6617258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612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0E5B39-9CC0-D48D-D99F-4FFD857DA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1539" y="4134369"/>
            <a:ext cx="3092229" cy="18518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4800" b="1" dirty="0"/>
              <a:t>Clinical </a:t>
            </a:r>
            <a:r>
              <a:rPr lang="it-IT" sz="4800" b="1" dirty="0" err="1"/>
              <a:t>Radiobiology</a:t>
            </a:r>
            <a:r>
              <a:rPr lang="it-IT" sz="4800" b="1" dirty="0"/>
              <a:t> Group</a:t>
            </a:r>
            <a:endParaRPr lang="it-IT" sz="267" b="1" dirty="0"/>
          </a:p>
          <a:p>
            <a:r>
              <a:rPr lang="it-IT" sz="3600" b="1" dirty="0"/>
              <a:t>Group leader</a:t>
            </a:r>
            <a:r>
              <a:rPr lang="it-IT" sz="3600" dirty="0"/>
              <a:t>: Dr. Walter </a:t>
            </a:r>
            <a:r>
              <a:rPr lang="it-IT" sz="3600" dirty="0" err="1"/>
              <a:t>Tinganelli</a:t>
            </a:r>
            <a:endParaRPr lang="it-IT" sz="3600" dirty="0"/>
          </a:p>
          <a:p>
            <a:r>
              <a:rPr lang="it-IT" sz="3600" b="1" dirty="0"/>
              <a:t>Post-</a:t>
            </a:r>
            <a:r>
              <a:rPr lang="it-IT" sz="3600" b="1" dirty="0" err="1"/>
              <a:t>docs</a:t>
            </a:r>
            <a:r>
              <a:rPr lang="it-IT" sz="3600" dirty="0"/>
              <a:t>:</a:t>
            </a:r>
          </a:p>
          <a:p>
            <a:pPr lvl="1"/>
            <a:r>
              <a:rPr lang="it-IT" sz="3600" dirty="0"/>
              <a:t>Dr. Olga </a:t>
            </a:r>
            <a:r>
              <a:rPr lang="it-IT" sz="3600" dirty="0" err="1"/>
              <a:t>Sokol</a:t>
            </a:r>
            <a:endParaRPr lang="it-IT" sz="3600" dirty="0"/>
          </a:p>
          <a:p>
            <a:pPr lvl="1"/>
            <a:r>
              <a:rPr lang="it-IT" sz="3600" dirty="0"/>
              <a:t>Dr. MD. Anggraeini Puspitasari</a:t>
            </a:r>
          </a:p>
          <a:p>
            <a:pPr lvl="1"/>
            <a:r>
              <a:rPr lang="it-IT" sz="3600" dirty="0"/>
              <a:t>Dr. Reema Chowdhury	</a:t>
            </a:r>
          </a:p>
          <a:p>
            <a:r>
              <a:rPr lang="it-IT" sz="3600" b="1" dirty="0"/>
              <a:t>Technical </a:t>
            </a:r>
            <a:r>
              <a:rPr lang="it-IT" sz="3600" b="1" dirty="0" err="1"/>
              <a:t>Assistants</a:t>
            </a:r>
            <a:r>
              <a:rPr lang="it-IT" sz="3600" dirty="0"/>
              <a:t>: </a:t>
            </a:r>
          </a:p>
          <a:p>
            <a:pPr lvl="1"/>
            <a:r>
              <a:rPr lang="it-IT" sz="3600" dirty="0"/>
              <a:t>Julius Oppermann</a:t>
            </a:r>
          </a:p>
          <a:p>
            <a:pPr lvl="1"/>
            <a:r>
              <a:rPr lang="it-IT" sz="3600" dirty="0"/>
              <a:t>Leonie Hartig</a:t>
            </a:r>
          </a:p>
          <a:p>
            <a:r>
              <a:rPr lang="it-IT" sz="3600" b="1" dirty="0" err="1"/>
              <a:t>PhD</a:t>
            </a:r>
            <a:r>
              <a:rPr lang="it-IT" sz="3600" b="1" dirty="0"/>
              <a:t> </a:t>
            </a:r>
            <a:r>
              <a:rPr lang="it-IT" sz="3600" b="1" dirty="0" err="1"/>
              <a:t>student</a:t>
            </a:r>
            <a:r>
              <a:rPr lang="it-IT" sz="3600" dirty="0"/>
              <a:t>:</a:t>
            </a:r>
          </a:p>
          <a:p>
            <a:pPr lvl="1"/>
            <a:r>
              <a:rPr lang="it-IT" sz="3600" dirty="0"/>
              <a:t>Tamara Vitacchio</a:t>
            </a:r>
          </a:p>
          <a:p>
            <a:r>
              <a:rPr lang="it-IT" sz="3600" b="1" dirty="0"/>
              <a:t>Students</a:t>
            </a:r>
            <a:r>
              <a:rPr lang="it-IT" sz="3600" dirty="0"/>
              <a:t>:</a:t>
            </a:r>
          </a:p>
          <a:p>
            <a:pPr lvl="1"/>
            <a:r>
              <a:rPr lang="it-IT" sz="3600" dirty="0"/>
              <a:t>Katelin Sherman</a:t>
            </a:r>
          </a:p>
          <a:p>
            <a:pPr lvl="1"/>
            <a:r>
              <a:rPr lang="it-IT" sz="3600" dirty="0"/>
              <a:t>Dennis Fritsche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0DA6-E007-6894-8FAA-9CF7DA25E8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479023" y="6617258"/>
            <a:ext cx="239805" cy="235894"/>
          </a:xfrm>
        </p:spPr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1A3EF-2483-6AA4-C07C-640EF25DE6CA}"/>
              </a:ext>
            </a:extLst>
          </p:cNvPr>
          <p:cNvSpPr txBox="1"/>
          <p:nvPr/>
        </p:nvSpPr>
        <p:spPr>
          <a:xfrm>
            <a:off x="2865200" y="1209852"/>
            <a:ext cx="604564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189" hangingPunct="0"/>
            <a:r>
              <a:rPr lang="it-IT" sz="1600" b="1" dirty="0">
                <a:solidFill>
                  <a:srgbClr val="000000"/>
                </a:solidFill>
                <a:sym typeface="Helvetica"/>
              </a:rPr>
              <a:t>GSI </a:t>
            </a:r>
            <a:r>
              <a:rPr lang="it-IT" sz="1600" b="1" dirty="0" err="1">
                <a:solidFill>
                  <a:srgbClr val="000000"/>
                </a:solidFill>
                <a:sym typeface="Helvetica"/>
              </a:rPr>
              <a:t>Biophysics</a:t>
            </a:r>
            <a:r>
              <a:rPr lang="it-IT" sz="1600" b="1" dirty="0">
                <a:solidFill>
                  <a:srgbClr val="000000"/>
                </a:solidFill>
                <a:sym typeface="Helvetica"/>
              </a:rPr>
              <a:t> Department - Director: </a:t>
            </a:r>
            <a:r>
              <a:rPr lang="it-IT" sz="1600" dirty="0">
                <a:solidFill>
                  <a:srgbClr val="000000"/>
                </a:solidFill>
                <a:sym typeface="Helvetica"/>
              </a:rPr>
              <a:t>Prof. Dr. Marco Durante</a:t>
            </a:r>
            <a:endParaRPr lang="en-US" sz="1600" b="1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2A342F3-81EA-8AA4-088E-84CADBA5C02B}"/>
              </a:ext>
            </a:extLst>
          </p:cNvPr>
          <p:cNvSpPr txBox="1">
            <a:spLocks/>
          </p:cNvSpPr>
          <p:nvPr/>
        </p:nvSpPr>
        <p:spPr>
          <a:xfrm>
            <a:off x="6290174" y="4137359"/>
            <a:ext cx="1928515" cy="1066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342891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080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0892" marR="0" indent="-316515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457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40224" marR="0" indent="-41147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253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442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630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819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it-IT" sz="1200" b="1" kern="0" dirty="0" err="1"/>
              <a:t>Radiation</a:t>
            </a:r>
            <a:r>
              <a:rPr lang="it-IT" sz="1200" b="1" kern="0" dirty="0"/>
              <a:t> </a:t>
            </a:r>
            <a:r>
              <a:rPr lang="it-IT" sz="1200" b="1" kern="0" dirty="0" err="1"/>
              <a:t>Physics</a:t>
            </a:r>
            <a:r>
              <a:rPr lang="it-IT" sz="1200" b="1" kern="0" dirty="0"/>
              <a:t> Group</a:t>
            </a:r>
          </a:p>
          <a:p>
            <a:r>
              <a:rPr lang="it-IT" sz="1050" kern="0" dirty="0"/>
              <a:t>Dr. Daria Boscolo</a:t>
            </a:r>
          </a:p>
          <a:p>
            <a:r>
              <a:rPr lang="it-IT" sz="1050" kern="0" dirty="0"/>
              <a:t>Dr. Christoph </a:t>
            </a:r>
            <a:r>
              <a:rPr lang="it-IT" sz="1050" kern="0" dirty="0" err="1"/>
              <a:t>Schuy</a:t>
            </a:r>
            <a:endParaRPr lang="it-IT" sz="1050" kern="0" dirty="0"/>
          </a:p>
          <a:p>
            <a:r>
              <a:rPr lang="it-IT" sz="1050" kern="0" dirty="0"/>
              <a:t>Dr. </a:t>
            </a:r>
            <a:r>
              <a:rPr lang="it-IT" sz="1050" kern="0" dirty="0" err="1"/>
              <a:t>Uli</a:t>
            </a:r>
            <a:r>
              <a:rPr lang="it-IT" sz="1050" kern="0" dirty="0"/>
              <a:t> Weber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D7883A-0F2A-010D-678F-A37AD3713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27" y="5294651"/>
            <a:ext cx="2027068" cy="1061835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C696C4F-CED3-A36B-8066-313561DAF932}"/>
              </a:ext>
            </a:extLst>
          </p:cNvPr>
          <p:cNvSpPr txBox="1">
            <a:spLocks/>
          </p:cNvSpPr>
          <p:nvPr/>
        </p:nvSpPr>
        <p:spPr>
          <a:xfrm>
            <a:off x="8404103" y="4134369"/>
            <a:ext cx="1928515" cy="1066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342891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080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0892" marR="0" indent="-316515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457" marR="0" indent="-342891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40224" marR="0" indent="-41147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253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442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630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819" marR="0" indent="-274310" algn="l" defTabSz="457189" rtl="0" latinLnBrk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it-IT" sz="1200" b="1" kern="0" dirty="0"/>
              <a:t>LMU Group</a:t>
            </a:r>
          </a:p>
          <a:p>
            <a:r>
              <a:rPr lang="it-IT" sz="1050" kern="0" dirty="0"/>
              <a:t>Prof. Dr. Katia Parodi</a:t>
            </a:r>
          </a:p>
          <a:p>
            <a:r>
              <a:rPr lang="it-IT" sz="1050" kern="0" dirty="0"/>
              <a:t>Giulio Lovatti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B7CAC602-F5AD-790C-FA20-094F65D2F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15" y="5487413"/>
            <a:ext cx="1433279" cy="1073596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716B9EEE-C8AC-95E6-22ED-AAA672772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82" y="5326234"/>
            <a:ext cx="998667" cy="998667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070D4C-B6B8-3983-505B-D3DF77D4C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449" y="4774498"/>
            <a:ext cx="1036411" cy="5715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3BE9E80-5CD6-6358-2BAA-EFC43F686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22262" r="6832" b="19055"/>
          <a:stretch/>
        </p:blipFill>
        <p:spPr bwMode="auto">
          <a:xfrm>
            <a:off x="6746568" y="91250"/>
            <a:ext cx="1837363" cy="8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green, mammal, rodent&#10;&#10;Description automatically generated">
            <a:extLst>
              <a:ext uri="{FF2B5EF4-FFF2-40B4-BE49-F238E27FC236}">
                <a16:creationId xmlns:a16="http://schemas.microsoft.com/office/drawing/2014/main" id="{398B6811-0621-1C63-0B0A-F6AFFACE71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557" y="3247440"/>
            <a:ext cx="1160193" cy="1210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236027" y="551402"/>
            <a:ext cx="8934639" cy="787557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67" dirty="0">
                <a:latin typeface="Calibri Light" panose="020F0302020204030204" pitchFamily="34" charset="0"/>
                <a:cs typeface="Calibri Light" panose="020F0302020204030204" pitchFamily="34" charset="0"/>
              </a:rPr>
              <a:t>Acknowledgements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 b="29144"/>
          <a:stretch/>
        </p:blipFill>
        <p:spPr>
          <a:xfrm>
            <a:off x="2456962" y="1548404"/>
            <a:ext cx="6862123" cy="25448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49838" y="6617258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5" t="8950" r="24486" b="9772"/>
          <a:stretch/>
        </p:blipFill>
        <p:spPr>
          <a:xfrm>
            <a:off x="405847" y="4221559"/>
            <a:ext cx="2491907" cy="23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58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Context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595832" y="3983741"/>
            <a:ext cx="3234398" cy="1569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solidFill>
                  <a:srgbClr val="000000"/>
                </a:solidFill>
                <a:sym typeface="Helvetica"/>
              </a:rPr>
              <a:t>Radiobiological </a:t>
            </a:r>
            <a:r>
              <a:rPr lang="de-DE" sz="1600" dirty="0" err="1">
                <a:solidFill>
                  <a:srgbClr val="000000"/>
                </a:solidFill>
                <a:sym typeface="Helvetica"/>
              </a:rPr>
              <a:t>v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alidation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in a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preclinical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context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→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From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physics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model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to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	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human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health</a:t>
            </a:r>
            <a:r>
              <a:rPr lang="de-DE" sz="1600" dirty="0">
                <a:solidFill>
                  <a:schemeClr val="accent6">
                    <a:lumMod val="75000"/>
                  </a:schemeClr>
                </a:solidFill>
                <a:sym typeface="Helvetica"/>
              </a:rPr>
              <a:t> </a:t>
            </a:r>
            <a:r>
              <a:rPr kumimoji="0" lang="de-DE" sz="1600" b="0" i="0" u="none" strike="noStrike" cap="none" spc="0" normalizeH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application</a:t>
            </a: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61" t="17746" r="5389" b="2467"/>
          <a:stretch/>
        </p:blipFill>
        <p:spPr>
          <a:xfrm>
            <a:off x="0" y="1903271"/>
            <a:ext cx="8405384" cy="392779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611C30A-7503-CF31-C947-67FC73F7C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32" y="1253220"/>
            <a:ext cx="3534109" cy="25031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130" y="1903271"/>
            <a:ext cx="6486673" cy="4009938"/>
          </a:xfrm>
          <a:prstGeom prst="rect">
            <a:avLst/>
          </a:prstGeom>
          <a:solidFill>
            <a:srgbClr val="FFFFFF">
              <a:alpha val="83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828031"/>
            <a:ext cx="4029075" cy="2560853"/>
            <a:chOff x="0" y="2828031"/>
            <a:chExt cx="4029075" cy="25608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28031"/>
              <a:ext cx="4029075" cy="256085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4050" y="3000375"/>
              <a:ext cx="1745025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Physicists</a:t>
              </a: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´ </a:t>
              </a:r>
              <a:r>
                <a:rPr kumimoji="0" lang="de-DE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mouse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56152" y="2996293"/>
            <a:ext cx="2116096" cy="2207533"/>
            <a:chOff x="4456152" y="2996293"/>
            <a:chExt cx="2116096" cy="2207533"/>
          </a:xfrm>
        </p:grpSpPr>
        <p:pic>
          <p:nvPicPr>
            <p:cNvPr id="9" name="Picture 8" descr="A picture containing green, mammal, rodent&#10;&#10;Description automatically generated">
              <a:extLst>
                <a:ext uri="{FF2B5EF4-FFF2-40B4-BE49-F238E27FC236}">
                  <a16:creationId xmlns:a16="http://schemas.microsoft.com/office/drawing/2014/main" id="{398B6811-0621-1C63-0B0A-F6AFFACE7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6152" y="2996293"/>
              <a:ext cx="2116096" cy="22075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4659321" y="2996293"/>
              <a:ext cx="1709759" cy="3385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err="1">
                  <a:solidFill>
                    <a:srgbClr val="000000"/>
                  </a:solidFill>
                  <a:sym typeface="Helvetica"/>
                </a:rPr>
                <a:t>Biologis</a:t>
              </a:r>
              <a:r>
                <a:rPr kumimoji="0" lang="de-DE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ts</a:t>
              </a: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´ </a:t>
              </a:r>
              <a:r>
                <a:rPr kumimoji="0" lang="de-DE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mouse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32070" y="6612061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3076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 1"/>
          <p:cNvSpPr txBox="1">
            <a:spLocks noGrp="1"/>
          </p:cNvSpPr>
          <p:nvPr>
            <p:ph type="ctrTitle"/>
          </p:nvPr>
        </p:nvSpPr>
        <p:spPr>
          <a:xfrm>
            <a:off x="2883322" y="3429000"/>
            <a:ext cx="6425356" cy="8611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65751">
              <a:defRPr sz="1600"/>
            </a:pPr>
            <a:r>
              <a:rPr lang="en-GB" sz="1600" u="sng" dirty="0"/>
              <a:t>Thank you for your attention!</a:t>
            </a:r>
            <a:r>
              <a:rPr lang="en-GB" sz="1600" dirty="0"/>
              <a:t/>
            </a:r>
            <a:br>
              <a:rPr lang="en-GB" sz="1600" dirty="0"/>
            </a:br>
            <a:endParaRPr dirty="0"/>
          </a:p>
        </p:txBody>
      </p:sp>
      <p:sp>
        <p:nvSpPr>
          <p:cNvPr id="119" name="TextBox 12"/>
          <p:cNvSpPr txBox="1"/>
          <p:nvPr/>
        </p:nvSpPr>
        <p:spPr>
          <a:xfrm>
            <a:off x="2832851" y="4838174"/>
            <a:ext cx="6046184" cy="31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/>
          <a:p>
            <a:pPr marL="0" marR="0" lvl="0" indent="0" algn="ctr" defTabSz="609585" rtl="0" eaLnBrk="1" fontAlgn="auto" latinLnBrk="0" hangingPunct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769449" y="6644244"/>
            <a:ext cx="295881" cy="168499"/>
          </a:xfrm>
        </p:spPr>
        <p:txBody>
          <a:bodyPr/>
          <a:lstStyle/>
          <a:p>
            <a:pPr marL="0" marR="0" lvl="0" indent="0" algn="r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933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933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" y="548257"/>
            <a:ext cx="2638261" cy="409175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1F4A42-C206-A6DD-1E39-D7FF1FE2D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6"/>
          <a:stretch/>
        </p:blipFill>
        <p:spPr>
          <a:xfrm>
            <a:off x="6519554" y="100652"/>
            <a:ext cx="2292742" cy="856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11862" r="11465" b="13615"/>
          <a:stretch/>
        </p:blipFill>
        <p:spPr>
          <a:xfrm>
            <a:off x="2946534" y="455815"/>
            <a:ext cx="1302808" cy="50161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73E786C-EAD1-7881-84D1-6509641554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b="13257"/>
          <a:stretch/>
        </p:blipFill>
        <p:spPr>
          <a:xfrm>
            <a:off x="4539320" y="4290175"/>
            <a:ext cx="3113359" cy="1046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758" y="6589994"/>
            <a:ext cx="1727859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1</a:t>
            </a:r>
            <a:r>
              <a:rPr kumimoji="0" lang="en-GB" sz="12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st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</a:t>
            </a:r>
            <a:r>
              <a:rPr kumimoji="0" lang="en-GB" sz="1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                 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0" y="6612714"/>
            <a:ext cx="648678" cy="231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32070" y="6626545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689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A0AF31-8CFC-3ED2-33A5-ABA0026A546B}"/>
              </a:ext>
            </a:extLst>
          </p:cNvPr>
          <p:cNvGrpSpPr/>
          <p:nvPr/>
        </p:nvGrpSpPr>
        <p:grpSpPr>
          <a:xfrm>
            <a:off x="599608" y="1456245"/>
            <a:ext cx="10726454" cy="4224927"/>
            <a:chOff x="329947" y="1064832"/>
            <a:chExt cx="10726454" cy="42249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E02AC1-BBD1-7E4A-1810-A18068EE882E}"/>
                </a:ext>
              </a:extLst>
            </p:cNvPr>
            <p:cNvSpPr/>
            <p:nvPr/>
          </p:nvSpPr>
          <p:spPr>
            <a:xfrm>
              <a:off x="3799643" y="1806043"/>
              <a:ext cx="3915052" cy="1687884"/>
            </a:xfrm>
            <a:prstGeom prst="ellipse">
              <a:avLst/>
            </a:prstGeom>
            <a:solidFill>
              <a:srgbClr val="FFCC99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algn="ctr" defTabSz="457200" hangingPunct="0"/>
              <a:r>
                <a:rPr lang="en-GB" dirty="0">
                  <a:solidFill>
                    <a:schemeClr val="bg2"/>
                  </a:solidFill>
                </a:rPr>
                <a:t>The potential application of </a:t>
              </a:r>
              <a:r>
                <a:rPr lang="en-GB" u="sng" dirty="0">
                  <a:solidFill>
                    <a:schemeClr val="bg2"/>
                  </a:solidFill>
                </a:rPr>
                <a:t>radioactive ion beams</a:t>
              </a:r>
              <a:r>
                <a:rPr lang="en-GB" dirty="0">
                  <a:solidFill>
                    <a:schemeClr val="bg2"/>
                  </a:solidFill>
                </a:rPr>
                <a:t> (RIBs) of heavy ions in the field of radiotherapy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23FBEA-A49E-E763-4AAB-119D846EE695}"/>
                </a:ext>
              </a:extLst>
            </p:cNvPr>
            <p:cNvCxnSpPr>
              <a:stCxn id="7" idx="3"/>
            </p:cNvCxnSpPr>
            <p:nvPr/>
          </p:nvCxnSpPr>
          <p:spPr>
            <a:xfrm flipH="1">
              <a:off x="3373515" y="3246742"/>
              <a:ext cx="999474" cy="79727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7A2BE2-4FD6-34C9-8A93-F777C8F69717}"/>
                </a:ext>
              </a:extLst>
            </p:cNvPr>
            <p:cNvCxnSpPr>
              <a:cxnSpLocks/>
              <a:stCxn id="7" idx="5"/>
            </p:cNvCxnSpPr>
            <p:nvPr/>
          </p:nvCxnSpPr>
          <p:spPr>
            <a:xfrm>
              <a:off x="7141349" y="3246742"/>
              <a:ext cx="1166067" cy="75287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A8E023-20EE-B96C-00E7-31259737AB36}"/>
                </a:ext>
              </a:extLst>
            </p:cNvPr>
            <p:cNvSpPr/>
            <p:nvPr/>
          </p:nvSpPr>
          <p:spPr>
            <a:xfrm>
              <a:off x="329947" y="3991388"/>
              <a:ext cx="4313831" cy="1298371"/>
            </a:xfrm>
            <a:prstGeom prst="ellipse">
              <a:avLst/>
            </a:prstGeom>
            <a:solidFill>
              <a:srgbClr val="FFCC99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algn="ctr" defTabSz="457200" hangingPunct="0"/>
              <a:r>
                <a:rPr lang="en-GB" dirty="0">
                  <a:solidFill>
                    <a:schemeClr val="bg2"/>
                  </a:solidFill>
                </a:rPr>
                <a:t>Study I: </a:t>
              </a:r>
            </a:p>
            <a:p>
              <a:pPr algn="ctr" defTabSz="457200" hangingPunct="0"/>
              <a:r>
                <a:rPr lang="de-DE" dirty="0"/>
                <a:t>Tumor </a:t>
              </a:r>
              <a:r>
                <a:rPr lang="de-DE" dirty="0" err="1"/>
                <a:t>margin</a:t>
              </a:r>
              <a:r>
                <a:rPr lang="de-DE" dirty="0"/>
                <a:t> </a:t>
              </a:r>
              <a:r>
                <a:rPr lang="de-DE" dirty="0" err="1"/>
                <a:t>reduction</a:t>
              </a:r>
              <a:r>
                <a:rPr lang="de-DE" dirty="0"/>
                <a:t> </a:t>
              </a:r>
              <a:r>
                <a:rPr lang="de-DE" dirty="0" err="1"/>
                <a:t>with</a:t>
              </a:r>
              <a:r>
                <a:rPr lang="de-DE" dirty="0"/>
                <a:t> RIBs </a:t>
              </a:r>
              <a:r>
                <a:rPr lang="de-DE" dirty="0" err="1"/>
                <a:t>combined</a:t>
              </a:r>
              <a:r>
                <a:rPr lang="de-DE" dirty="0"/>
                <a:t> </a:t>
              </a:r>
              <a:r>
                <a:rPr lang="de-DE" dirty="0" err="1"/>
                <a:t>with</a:t>
              </a:r>
              <a:r>
                <a:rPr lang="de-DE" dirty="0"/>
                <a:t> PET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92D1BD-22D9-C2E9-0E1E-A0BC5AC98C47}"/>
                </a:ext>
              </a:extLst>
            </p:cNvPr>
            <p:cNvSpPr/>
            <p:nvPr/>
          </p:nvSpPr>
          <p:spPr>
            <a:xfrm>
              <a:off x="7141349" y="3946173"/>
              <a:ext cx="3915052" cy="1298371"/>
            </a:xfrm>
            <a:prstGeom prst="ellipse">
              <a:avLst/>
            </a:prstGeom>
            <a:solidFill>
              <a:srgbClr val="FFCC99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algn="ctr" defTabSz="457200" hangingPunct="0"/>
              <a:r>
                <a:rPr lang="en-GB" dirty="0">
                  <a:solidFill>
                    <a:schemeClr val="bg2"/>
                  </a:solidFill>
                </a:rPr>
                <a:t>Study II: </a:t>
              </a:r>
            </a:p>
            <a:p>
              <a:pPr algn="ctr" defTabSz="457200" hangingPunct="0"/>
              <a:r>
                <a:rPr lang="de-DE" sz="1800" dirty="0"/>
                <a:t>RIBs </a:t>
              </a:r>
              <a:r>
                <a:rPr lang="de-DE" sz="1800" dirty="0" err="1"/>
                <a:t>as</a:t>
              </a:r>
              <a:r>
                <a:rPr lang="de-DE" sz="1800" dirty="0"/>
                <a:t> </a:t>
              </a:r>
              <a:r>
                <a:rPr lang="de-DE" sz="1800" i="1" dirty="0"/>
                <a:t>in vivo</a:t>
              </a:r>
              <a:r>
                <a:rPr lang="de-DE" sz="1800" dirty="0"/>
                <a:t> </a:t>
              </a:r>
              <a:r>
                <a:rPr lang="de-DE" sz="1800" dirty="0" err="1"/>
                <a:t>tracers</a:t>
              </a:r>
              <a:r>
                <a:rPr lang="de-DE" sz="1800" dirty="0"/>
                <a:t> </a:t>
              </a:r>
              <a:r>
                <a:rPr lang="de-DE" sz="1800" dirty="0" err="1"/>
                <a:t>for</a:t>
              </a:r>
              <a:r>
                <a:rPr lang="de-DE" sz="1800" dirty="0"/>
                <a:t> </a:t>
              </a:r>
              <a:r>
                <a:rPr lang="de-DE" sz="1800" dirty="0" err="1"/>
                <a:t>vasculature</a:t>
              </a:r>
              <a:r>
                <a:rPr lang="de-DE" sz="1800" dirty="0"/>
                <a:t> </a:t>
              </a:r>
              <a:r>
                <a:rPr lang="de-DE" sz="1800" dirty="0" err="1"/>
                <a:t>damage</a:t>
              </a:r>
              <a:endParaRPr lang="en-GB" dirty="0">
                <a:solidFill>
                  <a:schemeClr val="bg2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9F014A-AC51-8BBB-21E0-D99C5741AD17}"/>
                </a:ext>
              </a:extLst>
            </p:cNvPr>
            <p:cNvSpPr/>
            <p:nvPr/>
          </p:nvSpPr>
          <p:spPr>
            <a:xfrm>
              <a:off x="3206922" y="1713390"/>
              <a:ext cx="798990" cy="559293"/>
            </a:xfrm>
            <a:custGeom>
              <a:avLst/>
              <a:gdLst>
                <a:gd name="connsiteX0" fmla="*/ 798990 w 798990"/>
                <a:gd name="connsiteY0" fmla="*/ 559293 h 559293"/>
                <a:gd name="connsiteX1" fmla="*/ 763480 w 798990"/>
                <a:gd name="connsiteY1" fmla="*/ 514904 h 559293"/>
                <a:gd name="connsiteX2" fmla="*/ 719091 w 798990"/>
                <a:gd name="connsiteY2" fmla="*/ 452761 h 559293"/>
                <a:gd name="connsiteX3" fmla="*/ 683581 w 798990"/>
                <a:gd name="connsiteY3" fmla="*/ 435005 h 559293"/>
                <a:gd name="connsiteX4" fmla="*/ 532660 w 798990"/>
                <a:gd name="connsiteY4" fmla="*/ 452761 h 559293"/>
                <a:gd name="connsiteX5" fmla="*/ 523783 w 798990"/>
                <a:gd name="connsiteY5" fmla="*/ 479394 h 559293"/>
                <a:gd name="connsiteX6" fmla="*/ 497150 w 798990"/>
                <a:gd name="connsiteY6" fmla="*/ 461638 h 559293"/>
                <a:gd name="connsiteX7" fmla="*/ 470517 w 798990"/>
                <a:gd name="connsiteY7" fmla="*/ 390617 h 559293"/>
                <a:gd name="connsiteX8" fmla="*/ 452761 w 798990"/>
                <a:gd name="connsiteY8" fmla="*/ 372862 h 559293"/>
                <a:gd name="connsiteX9" fmla="*/ 417251 w 798990"/>
                <a:gd name="connsiteY9" fmla="*/ 346229 h 559293"/>
                <a:gd name="connsiteX10" fmla="*/ 328474 w 798990"/>
                <a:gd name="connsiteY10" fmla="*/ 328473 h 559293"/>
                <a:gd name="connsiteX11" fmla="*/ 301841 w 798990"/>
                <a:gd name="connsiteY11" fmla="*/ 319596 h 559293"/>
                <a:gd name="connsiteX12" fmla="*/ 221942 w 798990"/>
                <a:gd name="connsiteY12" fmla="*/ 239697 h 559293"/>
                <a:gd name="connsiteX13" fmla="*/ 150921 w 798990"/>
                <a:gd name="connsiteY13" fmla="*/ 186431 h 559293"/>
                <a:gd name="connsiteX14" fmla="*/ 79899 w 798990"/>
                <a:gd name="connsiteY14" fmla="*/ 79899 h 559293"/>
                <a:gd name="connsiteX15" fmla="*/ 44388 w 798990"/>
                <a:gd name="connsiteY15" fmla="*/ 35510 h 559293"/>
                <a:gd name="connsiteX16" fmla="*/ 0 w 798990"/>
                <a:gd name="connsiteY16" fmla="*/ 0 h 55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98990" h="559293">
                  <a:moveTo>
                    <a:pt x="798990" y="559293"/>
                  </a:moveTo>
                  <a:cubicBezTo>
                    <a:pt x="787153" y="544497"/>
                    <a:pt x="774849" y="530063"/>
                    <a:pt x="763480" y="514904"/>
                  </a:cubicBezTo>
                  <a:cubicBezTo>
                    <a:pt x="748206" y="494539"/>
                    <a:pt x="737091" y="470761"/>
                    <a:pt x="719091" y="452761"/>
                  </a:cubicBezTo>
                  <a:cubicBezTo>
                    <a:pt x="709733" y="443403"/>
                    <a:pt x="695418" y="440924"/>
                    <a:pt x="683581" y="435005"/>
                  </a:cubicBezTo>
                  <a:cubicBezTo>
                    <a:pt x="633274" y="440924"/>
                    <a:pt x="581466" y="439204"/>
                    <a:pt x="532660" y="452761"/>
                  </a:cubicBezTo>
                  <a:cubicBezTo>
                    <a:pt x="523644" y="455266"/>
                    <a:pt x="532861" y="477125"/>
                    <a:pt x="523783" y="479394"/>
                  </a:cubicBezTo>
                  <a:cubicBezTo>
                    <a:pt x="513432" y="481982"/>
                    <a:pt x="506028" y="467557"/>
                    <a:pt x="497150" y="461638"/>
                  </a:cubicBezTo>
                  <a:cubicBezTo>
                    <a:pt x="488272" y="437964"/>
                    <a:pt x="481824" y="413231"/>
                    <a:pt x="470517" y="390617"/>
                  </a:cubicBezTo>
                  <a:cubicBezTo>
                    <a:pt x="466774" y="383131"/>
                    <a:pt x="459191" y="378220"/>
                    <a:pt x="452761" y="372862"/>
                  </a:cubicBezTo>
                  <a:cubicBezTo>
                    <a:pt x="441394" y="363390"/>
                    <a:pt x="431185" y="351205"/>
                    <a:pt x="417251" y="346229"/>
                  </a:cubicBezTo>
                  <a:cubicBezTo>
                    <a:pt x="388831" y="336079"/>
                    <a:pt x="357880" y="335259"/>
                    <a:pt x="328474" y="328473"/>
                  </a:cubicBezTo>
                  <a:cubicBezTo>
                    <a:pt x="319356" y="326369"/>
                    <a:pt x="310719" y="322555"/>
                    <a:pt x="301841" y="319596"/>
                  </a:cubicBezTo>
                  <a:cubicBezTo>
                    <a:pt x="275208" y="292963"/>
                    <a:pt x="250184" y="264617"/>
                    <a:pt x="221942" y="239697"/>
                  </a:cubicBezTo>
                  <a:cubicBezTo>
                    <a:pt x="199753" y="220118"/>
                    <a:pt x="169582" y="209398"/>
                    <a:pt x="150921" y="186431"/>
                  </a:cubicBezTo>
                  <a:cubicBezTo>
                    <a:pt x="34726" y="43422"/>
                    <a:pt x="155678" y="130418"/>
                    <a:pt x="79899" y="79899"/>
                  </a:cubicBezTo>
                  <a:cubicBezTo>
                    <a:pt x="64668" y="57052"/>
                    <a:pt x="64066" y="52377"/>
                    <a:pt x="44388" y="35510"/>
                  </a:cubicBezTo>
                  <a:cubicBezTo>
                    <a:pt x="30002" y="23179"/>
                    <a:pt x="0" y="0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CBE9E1-CCBD-A259-8359-5402B192D6EE}"/>
                </a:ext>
              </a:extLst>
            </p:cNvPr>
            <p:cNvSpPr/>
            <p:nvPr/>
          </p:nvSpPr>
          <p:spPr>
            <a:xfrm>
              <a:off x="7506070" y="1826920"/>
              <a:ext cx="1047565" cy="488837"/>
            </a:xfrm>
            <a:custGeom>
              <a:avLst/>
              <a:gdLst>
                <a:gd name="connsiteX0" fmla="*/ 0 w 1047565"/>
                <a:gd name="connsiteY0" fmla="*/ 443884 h 488837"/>
                <a:gd name="connsiteX1" fmla="*/ 44389 w 1047565"/>
                <a:gd name="connsiteY1" fmla="*/ 426128 h 488837"/>
                <a:gd name="connsiteX2" fmla="*/ 97655 w 1047565"/>
                <a:gd name="connsiteY2" fmla="*/ 399495 h 488837"/>
                <a:gd name="connsiteX3" fmla="*/ 142043 w 1047565"/>
                <a:gd name="connsiteY3" fmla="*/ 390618 h 488837"/>
                <a:gd name="connsiteX4" fmla="*/ 159798 w 1047565"/>
                <a:gd name="connsiteY4" fmla="*/ 417251 h 488837"/>
                <a:gd name="connsiteX5" fmla="*/ 239698 w 1047565"/>
                <a:gd name="connsiteY5" fmla="*/ 443884 h 488837"/>
                <a:gd name="connsiteX6" fmla="*/ 257453 w 1047565"/>
                <a:gd name="connsiteY6" fmla="*/ 488272 h 488837"/>
                <a:gd name="connsiteX7" fmla="*/ 372863 w 1047565"/>
                <a:gd name="connsiteY7" fmla="*/ 417251 h 488837"/>
                <a:gd name="connsiteX8" fmla="*/ 390618 w 1047565"/>
                <a:gd name="connsiteY8" fmla="*/ 328474 h 488837"/>
                <a:gd name="connsiteX9" fmla="*/ 399496 w 1047565"/>
                <a:gd name="connsiteY9" fmla="*/ 266330 h 488837"/>
                <a:gd name="connsiteX10" fmla="*/ 461639 w 1047565"/>
                <a:gd name="connsiteY10" fmla="*/ 239697 h 488837"/>
                <a:gd name="connsiteX11" fmla="*/ 701336 w 1047565"/>
                <a:gd name="connsiteY11" fmla="*/ 230820 h 488837"/>
                <a:gd name="connsiteX12" fmla="*/ 870012 w 1047565"/>
                <a:gd name="connsiteY12" fmla="*/ 142043 h 488837"/>
                <a:gd name="connsiteX13" fmla="*/ 1038688 w 1047565"/>
                <a:gd name="connsiteY13" fmla="*/ 17756 h 488837"/>
                <a:gd name="connsiteX14" fmla="*/ 1047565 w 1047565"/>
                <a:gd name="connsiteY14" fmla="*/ 0 h 48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7565" h="488837">
                  <a:moveTo>
                    <a:pt x="0" y="443884"/>
                  </a:moveTo>
                  <a:cubicBezTo>
                    <a:pt x="14796" y="437965"/>
                    <a:pt x="29881" y="432722"/>
                    <a:pt x="44389" y="426128"/>
                  </a:cubicBezTo>
                  <a:cubicBezTo>
                    <a:pt x="62461" y="417914"/>
                    <a:pt x="78999" y="406279"/>
                    <a:pt x="97655" y="399495"/>
                  </a:cubicBezTo>
                  <a:cubicBezTo>
                    <a:pt x="111836" y="394339"/>
                    <a:pt x="127247" y="393577"/>
                    <a:pt x="142043" y="390618"/>
                  </a:cubicBezTo>
                  <a:cubicBezTo>
                    <a:pt x="147961" y="399496"/>
                    <a:pt x="152253" y="409706"/>
                    <a:pt x="159798" y="417251"/>
                  </a:cubicBezTo>
                  <a:cubicBezTo>
                    <a:pt x="184764" y="442217"/>
                    <a:pt x="203988" y="437932"/>
                    <a:pt x="239698" y="443884"/>
                  </a:cubicBezTo>
                  <a:cubicBezTo>
                    <a:pt x="245616" y="458680"/>
                    <a:pt x="241572" y="486949"/>
                    <a:pt x="257453" y="488272"/>
                  </a:cubicBezTo>
                  <a:cubicBezTo>
                    <a:pt x="324992" y="493900"/>
                    <a:pt x="343344" y="456609"/>
                    <a:pt x="372863" y="417251"/>
                  </a:cubicBezTo>
                  <a:cubicBezTo>
                    <a:pt x="378781" y="387659"/>
                    <a:pt x="385373" y="358193"/>
                    <a:pt x="390618" y="328474"/>
                  </a:cubicBezTo>
                  <a:cubicBezTo>
                    <a:pt x="394254" y="307867"/>
                    <a:pt x="386424" y="282670"/>
                    <a:pt x="399496" y="266330"/>
                  </a:cubicBezTo>
                  <a:cubicBezTo>
                    <a:pt x="413574" y="248732"/>
                    <a:pt x="439257" y="242330"/>
                    <a:pt x="461639" y="239697"/>
                  </a:cubicBezTo>
                  <a:cubicBezTo>
                    <a:pt x="541045" y="230355"/>
                    <a:pt x="621437" y="233779"/>
                    <a:pt x="701336" y="230820"/>
                  </a:cubicBezTo>
                  <a:cubicBezTo>
                    <a:pt x="920753" y="129551"/>
                    <a:pt x="738868" y="220729"/>
                    <a:pt x="870012" y="142043"/>
                  </a:cubicBezTo>
                  <a:cubicBezTo>
                    <a:pt x="976139" y="78367"/>
                    <a:pt x="938469" y="117976"/>
                    <a:pt x="1038688" y="17756"/>
                  </a:cubicBezTo>
                  <a:cubicBezTo>
                    <a:pt x="1043367" y="13077"/>
                    <a:pt x="1044606" y="5919"/>
                    <a:pt x="1047565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808E953-F501-B805-A232-E2484A60F153}"/>
                </a:ext>
              </a:extLst>
            </p:cNvPr>
            <p:cNvSpPr/>
            <p:nvPr/>
          </p:nvSpPr>
          <p:spPr>
            <a:xfrm rot="1201937">
              <a:off x="4786139" y="3412004"/>
              <a:ext cx="320392" cy="887767"/>
            </a:xfrm>
            <a:custGeom>
              <a:avLst/>
              <a:gdLst>
                <a:gd name="connsiteX0" fmla="*/ 159798 w 320392"/>
                <a:gd name="connsiteY0" fmla="*/ 0 h 887767"/>
                <a:gd name="connsiteX1" fmla="*/ 168676 w 320392"/>
                <a:gd name="connsiteY1" fmla="*/ 62143 h 887767"/>
                <a:gd name="connsiteX2" fmla="*/ 221942 w 320392"/>
                <a:gd name="connsiteY2" fmla="*/ 71021 h 887767"/>
                <a:gd name="connsiteX3" fmla="*/ 292964 w 320392"/>
                <a:gd name="connsiteY3" fmla="*/ 88776 h 887767"/>
                <a:gd name="connsiteX4" fmla="*/ 301841 w 320392"/>
                <a:gd name="connsiteY4" fmla="*/ 213064 h 887767"/>
                <a:gd name="connsiteX5" fmla="*/ 0 w 320392"/>
                <a:gd name="connsiteY5" fmla="*/ 328473 h 887767"/>
                <a:gd name="connsiteX6" fmla="*/ 88777 w 320392"/>
                <a:gd name="connsiteY6" fmla="*/ 461638 h 887767"/>
                <a:gd name="connsiteX7" fmla="*/ 248575 w 320392"/>
                <a:gd name="connsiteY7" fmla="*/ 523782 h 887767"/>
                <a:gd name="connsiteX8" fmla="*/ 284086 w 320392"/>
                <a:gd name="connsiteY8" fmla="*/ 550415 h 887767"/>
                <a:gd name="connsiteX9" fmla="*/ 248575 w 320392"/>
                <a:gd name="connsiteY9" fmla="*/ 736846 h 887767"/>
                <a:gd name="connsiteX10" fmla="*/ 213064 w 320392"/>
                <a:gd name="connsiteY10" fmla="*/ 843378 h 887767"/>
                <a:gd name="connsiteX11" fmla="*/ 195309 w 320392"/>
                <a:gd name="connsiteY11" fmla="*/ 887767 h 88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392" h="887767">
                  <a:moveTo>
                    <a:pt x="159798" y="0"/>
                  </a:moveTo>
                  <a:cubicBezTo>
                    <a:pt x="162757" y="20714"/>
                    <a:pt x="154897" y="46396"/>
                    <a:pt x="168676" y="62143"/>
                  </a:cubicBezTo>
                  <a:cubicBezTo>
                    <a:pt x="180529" y="75690"/>
                    <a:pt x="204341" y="67249"/>
                    <a:pt x="221942" y="71021"/>
                  </a:cubicBezTo>
                  <a:cubicBezTo>
                    <a:pt x="245803" y="76134"/>
                    <a:pt x="269290" y="82858"/>
                    <a:pt x="292964" y="88776"/>
                  </a:cubicBezTo>
                  <a:cubicBezTo>
                    <a:pt x="296860" y="104359"/>
                    <a:pt x="328174" y="189503"/>
                    <a:pt x="301841" y="213064"/>
                  </a:cubicBezTo>
                  <a:cubicBezTo>
                    <a:pt x="175211" y="326364"/>
                    <a:pt x="147511" y="310034"/>
                    <a:pt x="0" y="328473"/>
                  </a:cubicBezTo>
                  <a:cubicBezTo>
                    <a:pt x="29592" y="372861"/>
                    <a:pt x="46828" y="428678"/>
                    <a:pt x="88777" y="461638"/>
                  </a:cubicBezTo>
                  <a:cubicBezTo>
                    <a:pt x="133717" y="496948"/>
                    <a:pt x="196546" y="500132"/>
                    <a:pt x="248575" y="523782"/>
                  </a:cubicBezTo>
                  <a:cubicBezTo>
                    <a:pt x="262045" y="529905"/>
                    <a:pt x="272249" y="541537"/>
                    <a:pt x="284086" y="550415"/>
                  </a:cubicBezTo>
                  <a:cubicBezTo>
                    <a:pt x="347678" y="661701"/>
                    <a:pt x="322619" y="576419"/>
                    <a:pt x="248575" y="736846"/>
                  </a:cubicBezTo>
                  <a:cubicBezTo>
                    <a:pt x="232889" y="770832"/>
                    <a:pt x="226965" y="808624"/>
                    <a:pt x="213064" y="843378"/>
                  </a:cubicBezTo>
                  <a:lnTo>
                    <a:pt x="195309" y="887767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2D21887-CCAD-496E-CAC2-D23E5E8F2CBF}"/>
                </a:ext>
              </a:extLst>
            </p:cNvPr>
            <p:cNvSpPr/>
            <p:nvPr/>
          </p:nvSpPr>
          <p:spPr>
            <a:xfrm>
              <a:off x="6464753" y="1401655"/>
              <a:ext cx="257452" cy="452823"/>
            </a:xfrm>
            <a:custGeom>
              <a:avLst/>
              <a:gdLst>
                <a:gd name="connsiteX0" fmla="*/ 0 w 257452"/>
                <a:gd name="connsiteY0" fmla="*/ 452823 h 452823"/>
                <a:gd name="connsiteX1" fmla="*/ 35511 w 257452"/>
                <a:gd name="connsiteY1" fmla="*/ 408435 h 452823"/>
                <a:gd name="connsiteX2" fmla="*/ 115410 w 257452"/>
                <a:gd name="connsiteY2" fmla="*/ 372924 h 452823"/>
                <a:gd name="connsiteX3" fmla="*/ 150920 w 257452"/>
                <a:gd name="connsiteY3" fmla="*/ 346291 h 452823"/>
                <a:gd name="connsiteX4" fmla="*/ 159798 w 257452"/>
                <a:gd name="connsiteY4" fmla="*/ 319658 h 452823"/>
                <a:gd name="connsiteX5" fmla="*/ 257452 w 257452"/>
                <a:gd name="connsiteY5" fmla="*/ 248637 h 452823"/>
                <a:gd name="connsiteX6" fmla="*/ 248575 w 257452"/>
                <a:gd name="connsiteY6" fmla="*/ 168738 h 452823"/>
                <a:gd name="connsiteX7" fmla="*/ 239697 w 257452"/>
                <a:gd name="connsiteY7" fmla="*/ 142105 h 452823"/>
                <a:gd name="connsiteX8" fmla="*/ 115410 w 257452"/>
                <a:gd name="connsiteY8" fmla="*/ 26695 h 452823"/>
                <a:gd name="connsiteX9" fmla="*/ 186431 w 257452"/>
                <a:gd name="connsiteY9" fmla="*/ 62 h 4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452" h="452823">
                  <a:moveTo>
                    <a:pt x="0" y="452823"/>
                  </a:moveTo>
                  <a:cubicBezTo>
                    <a:pt x="11837" y="438027"/>
                    <a:pt x="20715" y="420272"/>
                    <a:pt x="35511" y="408435"/>
                  </a:cubicBezTo>
                  <a:cubicBezTo>
                    <a:pt x="57523" y="390825"/>
                    <a:pt x="88624" y="381853"/>
                    <a:pt x="115410" y="372924"/>
                  </a:cubicBezTo>
                  <a:cubicBezTo>
                    <a:pt x="127247" y="364046"/>
                    <a:pt x="141448" y="357658"/>
                    <a:pt x="150920" y="346291"/>
                  </a:cubicBezTo>
                  <a:cubicBezTo>
                    <a:pt x="156911" y="339102"/>
                    <a:pt x="153581" y="326652"/>
                    <a:pt x="159798" y="319658"/>
                  </a:cubicBezTo>
                  <a:cubicBezTo>
                    <a:pt x="201051" y="273249"/>
                    <a:pt x="212547" y="271090"/>
                    <a:pt x="257452" y="248637"/>
                  </a:cubicBezTo>
                  <a:cubicBezTo>
                    <a:pt x="254493" y="222004"/>
                    <a:pt x="252980" y="195170"/>
                    <a:pt x="248575" y="168738"/>
                  </a:cubicBezTo>
                  <a:cubicBezTo>
                    <a:pt x="247037" y="159507"/>
                    <a:pt x="245623" y="149348"/>
                    <a:pt x="239697" y="142105"/>
                  </a:cubicBezTo>
                  <a:cubicBezTo>
                    <a:pt x="202257" y="96345"/>
                    <a:pt x="159931" y="63797"/>
                    <a:pt x="115410" y="26695"/>
                  </a:cubicBezTo>
                  <a:cubicBezTo>
                    <a:pt x="173970" y="-2585"/>
                    <a:pt x="148825" y="62"/>
                    <a:pt x="186431" y="62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E8FD30C-1485-5353-6BB6-EA49579E4498}"/>
                </a:ext>
              </a:extLst>
            </p:cNvPr>
            <p:cNvSpPr/>
            <p:nvPr/>
          </p:nvSpPr>
          <p:spPr>
            <a:xfrm rot="1099236">
              <a:off x="4237169" y="1513465"/>
              <a:ext cx="722928" cy="275563"/>
            </a:xfrm>
            <a:custGeom>
              <a:avLst/>
              <a:gdLst>
                <a:gd name="connsiteX0" fmla="*/ 905522 w 905522"/>
                <a:gd name="connsiteY0" fmla="*/ 435014 h 435014"/>
                <a:gd name="connsiteX1" fmla="*/ 843379 w 905522"/>
                <a:gd name="connsiteY1" fmla="*/ 346237 h 435014"/>
                <a:gd name="connsiteX2" fmla="*/ 727969 w 905522"/>
                <a:gd name="connsiteY2" fmla="*/ 301849 h 435014"/>
                <a:gd name="connsiteX3" fmla="*/ 603682 w 905522"/>
                <a:gd name="connsiteY3" fmla="*/ 248583 h 435014"/>
                <a:gd name="connsiteX4" fmla="*/ 523783 w 905522"/>
                <a:gd name="connsiteY4" fmla="*/ 257460 h 435014"/>
                <a:gd name="connsiteX5" fmla="*/ 461639 w 905522"/>
                <a:gd name="connsiteY5" fmla="*/ 301849 h 435014"/>
                <a:gd name="connsiteX6" fmla="*/ 417251 w 905522"/>
                <a:gd name="connsiteY6" fmla="*/ 257460 h 435014"/>
                <a:gd name="connsiteX7" fmla="*/ 381740 w 905522"/>
                <a:gd name="connsiteY7" fmla="*/ 213072 h 435014"/>
                <a:gd name="connsiteX8" fmla="*/ 337352 w 905522"/>
                <a:gd name="connsiteY8" fmla="*/ 177561 h 435014"/>
                <a:gd name="connsiteX9" fmla="*/ 284086 w 905522"/>
                <a:gd name="connsiteY9" fmla="*/ 115418 h 435014"/>
                <a:gd name="connsiteX10" fmla="*/ 275208 w 905522"/>
                <a:gd name="connsiteY10" fmla="*/ 79907 h 435014"/>
                <a:gd name="connsiteX11" fmla="*/ 186431 w 905522"/>
                <a:gd name="connsiteY11" fmla="*/ 44396 h 435014"/>
                <a:gd name="connsiteX12" fmla="*/ 124288 w 905522"/>
                <a:gd name="connsiteY12" fmla="*/ 17763 h 435014"/>
                <a:gd name="connsiteX13" fmla="*/ 0 w 905522"/>
                <a:gd name="connsiteY13" fmla="*/ 8 h 43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5522" h="435014">
                  <a:moveTo>
                    <a:pt x="905522" y="435014"/>
                  </a:moveTo>
                  <a:cubicBezTo>
                    <a:pt x="893268" y="414590"/>
                    <a:pt x="863174" y="359941"/>
                    <a:pt x="843379" y="346237"/>
                  </a:cubicBezTo>
                  <a:cubicBezTo>
                    <a:pt x="803350" y="318524"/>
                    <a:pt x="770396" y="312455"/>
                    <a:pt x="727969" y="301849"/>
                  </a:cubicBezTo>
                  <a:cubicBezTo>
                    <a:pt x="719939" y="297834"/>
                    <a:pt x="637488" y="248583"/>
                    <a:pt x="603682" y="248583"/>
                  </a:cubicBezTo>
                  <a:cubicBezTo>
                    <a:pt x="576885" y="248583"/>
                    <a:pt x="550416" y="254501"/>
                    <a:pt x="523783" y="257460"/>
                  </a:cubicBezTo>
                  <a:cubicBezTo>
                    <a:pt x="503068" y="272256"/>
                    <a:pt x="487095" y="301849"/>
                    <a:pt x="461639" y="301849"/>
                  </a:cubicBezTo>
                  <a:cubicBezTo>
                    <a:pt x="440714" y="301849"/>
                    <a:pt x="431249" y="273013"/>
                    <a:pt x="417251" y="257460"/>
                  </a:cubicBezTo>
                  <a:cubicBezTo>
                    <a:pt x="404575" y="243376"/>
                    <a:pt x="395138" y="226470"/>
                    <a:pt x="381740" y="213072"/>
                  </a:cubicBezTo>
                  <a:cubicBezTo>
                    <a:pt x="368342" y="199674"/>
                    <a:pt x="351514" y="190149"/>
                    <a:pt x="337352" y="177561"/>
                  </a:cubicBezTo>
                  <a:cubicBezTo>
                    <a:pt x="302123" y="146246"/>
                    <a:pt x="306138" y="148497"/>
                    <a:pt x="284086" y="115418"/>
                  </a:cubicBezTo>
                  <a:cubicBezTo>
                    <a:pt x="281127" y="103581"/>
                    <a:pt x="283148" y="89171"/>
                    <a:pt x="275208" y="79907"/>
                  </a:cubicBezTo>
                  <a:cubicBezTo>
                    <a:pt x="251487" y="52232"/>
                    <a:pt x="218352" y="50780"/>
                    <a:pt x="186431" y="44396"/>
                  </a:cubicBezTo>
                  <a:cubicBezTo>
                    <a:pt x="165717" y="35518"/>
                    <a:pt x="146083" y="23498"/>
                    <a:pt x="124288" y="17763"/>
                  </a:cubicBezTo>
                  <a:cubicBezTo>
                    <a:pt x="53121" y="-965"/>
                    <a:pt x="46982" y="8"/>
                    <a:pt x="0" y="8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CAF63A9-B88B-3B05-8FE5-89060A1D974A}"/>
                </a:ext>
              </a:extLst>
            </p:cNvPr>
            <p:cNvSpPr/>
            <p:nvPr/>
          </p:nvSpPr>
          <p:spPr>
            <a:xfrm>
              <a:off x="2849732" y="2734250"/>
              <a:ext cx="1047565" cy="337424"/>
            </a:xfrm>
            <a:custGeom>
              <a:avLst/>
              <a:gdLst>
                <a:gd name="connsiteX0" fmla="*/ 1047565 w 1047565"/>
                <a:gd name="connsiteY0" fmla="*/ 168748 h 337424"/>
                <a:gd name="connsiteX1" fmla="*/ 781235 w 1047565"/>
                <a:gd name="connsiteY1" fmla="*/ 159870 h 337424"/>
                <a:gd name="connsiteX2" fmla="*/ 559293 w 1047565"/>
                <a:gd name="connsiteY2" fmla="*/ 79971 h 337424"/>
                <a:gd name="connsiteX3" fmla="*/ 381740 w 1047565"/>
                <a:gd name="connsiteY3" fmla="*/ 213136 h 337424"/>
                <a:gd name="connsiteX4" fmla="*/ 292963 w 1047565"/>
                <a:gd name="connsiteY4" fmla="*/ 319668 h 337424"/>
                <a:gd name="connsiteX5" fmla="*/ 275208 w 1047565"/>
                <a:gd name="connsiteY5" fmla="*/ 337424 h 337424"/>
                <a:gd name="connsiteX6" fmla="*/ 150920 w 1047565"/>
                <a:gd name="connsiteY6" fmla="*/ 301913 h 337424"/>
                <a:gd name="connsiteX7" fmla="*/ 115410 w 1047565"/>
                <a:gd name="connsiteY7" fmla="*/ 266402 h 337424"/>
                <a:gd name="connsiteX8" fmla="*/ 0 w 1047565"/>
                <a:gd name="connsiteY8" fmla="*/ 71094 h 33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565" h="337424">
                  <a:moveTo>
                    <a:pt x="1047565" y="168748"/>
                  </a:moveTo>
                  <a:cubicBezTo>
                    <a:pt x="902146" y="226916"/>
                    <a:pt x="989708" y="211989"/>
                    <a:pt x="781235" y="159870"/>
                  </a:cubicBezTo>
                  <a:cubicBezTo>
                    <a:pt x="667319" y="-45179"/>
                    <a:pt x="744709" y="-31278"/>
                    <a:pt x="559293" y="79971"/>
                  </a:cubicBezTo>
                  <a:cubicBezTo>
                    <a:pt x="483366" y="250810"/>
                    <a:pt x="585565" y="72027"/>
                    <a:pt x="381740" y="213136"/>
                  </a:cubicBezTo>
                  <a:cubicBezTo>
                    <a:pt x="343734" y="239447"/>
                    <a:pt x="323045" y="284572"/>
                    <a:pt x="292963" y="319668"/>
                  </a:cubicBezTo>
                  <a:cubicBezTo>
                    <a:pt x="287516" y="326023"/>
                    <a:pt x="281126" y="331505"/>
                    <a:pt x="275208" y="337424"/>
                  </a:cubicBezTo>
                  <a:cubicBezTo>
                    <a:pt x="233779" y="325587"/>
                    <a:pt x="190293" y="319412"/>
                    <a:pt x="150920" y="301913"/>
                  </a:cubicBezTo>
                  <a:cubicBezTo>
                    <a:pt x="135623" y="295114"/>
                    <a:pt x="124863" y="280218"/>
                    <a:pt x="115410" y="266402"/>
                  </a:cubicBezTo>
                  <a:cubicBezTo>
                    <a:pt x="88789" y="227494"/>
                    <a:pt x="30982" y="125311"/>
                    <a:pt x="0" y="71094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9DF4ABD-3DEC-C2AC-98AC-65871362261D}"/>
                </a:ext>
              </a:extLst>
            </p:cNvPr>
            <p:cNvSpPr/>
            <p:nvPr/>
          </p:nvSpPr>
          <p:spPr>
            <a:xfrm>
              <a:off x="7679184" y="2814221"/>
              <a:ext cx="985422" cy="408373"/>
            </a:xfrm>
            <a:custGeom>
              <a:avLst/>
              <a:gdLst>
                <a:gd name="connsiteX0" fmla="*/ 0 w 985422"/>
                <a:gd name="connsiteY0" fmla="*/ 0 h 408373"/>
                <a:gd name="connsiteX1" fmla="*/ 79899 w 985422"/>
                <a:gd name="connsiteY1" fmla="*/ 88777 h 408373"/>
                <a:gd name="connsiteX2" fmla="*/ 177554 w 985422"/>
                <a:gd name="connsiteY2" fmla="*/ 97655 h 408373"/>
                <a:gd name="connsiteX3" fmla="*/ 266331 w 985422"/>
                <a:gd name="connsiteY3" fmla="*/ 71022 h 408373"/>
                <a:gd name="connsiteX4" fmla="*/ 328474 w 985422"/>
                <a:gd name="connsiteY4" fmla="*/ 53266 h 408373"/>
                <a:gd name="connsiteX5" fmla="*/ 355107 w 985422"/>
                <a:gd name="connsiteY5" fmla="*/ 97655 h 408373"/>
                <a:gd name="connsiteX6" fmla="*/ 426129 w 985422"/>
                <a:gd name="connsiteY6" fmla="*/ 106532 h 408373"/>
                <a:gd name="connsiteX7" fmla="*/ 603682 w 985422"/>
                <a:gd name="connsiteY7" fmla="*/ 133165 h 408373"/>
                <a:gd name="connsiteX8" fmla="*/ 843379 w 985422"/>
                <a:gd name="connsiteY8" fmla="*/ 133165 h 408373"/>
                <a:gd name="connsiteX9" fmla="*/ 905523 w 985422"/>
                <a:gd name="connsiteY9" fmla="*/ 159798 h 408373"/>
                <a:gd name="connsiteX10" fmla="*/ 941033 w 985422"/>
                <a:gd name="connsiteY10" fmla="*/ 230820 h 408373"/>
                <a:gd name="connsiteX11" fmla="*/ 985422 w 985422"/>
                <a:gd name="connsiteY11" fmla="*/ 275208 h 408373"/>
                <a:gd name="connsiteX12" fmla="*/ 967666 w 985422"/>
                <a:gd name="connsiteY12" fmla="*/ 408373 h 40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5422" h="408373">
                  <a:moveTo>
                    <a:pt x="0" y="0"/>
                  </a:moveTo>
                  <a:cubicBezTo>
                    <a:pt x="20364" y="33940"/>
                    <a:pt x="37702" y="73884"/>
                    <a:pt x="79899" y="88777"/>
                  </a:cubicBezTo>
                  <a:cubicBezTo>
                    <a:pt x="110722" y="99655"/>
                    <a:pt x="145002" y="94696"/>
                    <a:pt x="177554" y="97655"/>
                  </a:cubicBezTo>
                  <a:cubicBezTo>
                    <a:pt x="207146" y="88777"/>
                    <a:pt x="237934" y="83192"/>
                    <a:pt x="266331" y="71022"/>
                  </a:cubicBezTo>
                  <a:cubicBezTo>
                    <a:pt x="327468" y="44821"/>
                    <a:pt x="276331" y="35886"/>
                    <a:pt x="328474" y="53266"/>
                  </a:cubicBezTo>
                  <a:cubicBezTo>
                    <a:pt x="337352" y="68062"/>
                    <a:pt x="339959" y="89392"/>
                    <a:pt x="355107" y="97655"/>
                  </a:cubicBezTo>
                  <a:cubicBezTo>
                    <a:pt x="376052" y="109079"/>
                    <a:pt x="402511" y="103158"/>
                    <a:pt x="426129" y="106532"/>
                  </a:cubicBezTo>
                  <a:lnTo>
                    <a:pt x="603682" y="133165"/>
                  </a:lnTo>
                  <a:cubicBezTo>
                    <a:pt x="726425" y="182264"/>
                    <a:pt x="559758" y="123386"/>
                    <a:pt x="843379" y="133165"/>
                  </a:cubicBezTo>
                  <a:cubicBezTo>
                    <a:pt x="865902" y="133942"/>
                    <a:pt x="884808" y="150920"/>
                    <a:pt x="905523" y="159798"/>
                  </a:cubicBezTo>
                  <a:cubicBezTo>
                    <a:pt x="917360" y="183472"/>
                    <a:pt x="925967" y="209058"/>
                    <a:pt x="941033" y="230820"/>
                  </a:cubicBezTo>
                  <a:cubicBezTo>
                    <a:pt x="952944" y="248024"/>
                    <a:pt x="985422" y="275208"/>
                    <a:pt x="985422" y="275208"/>
                  </a:cubicBezTo>
                  <a:lnTo>
                    <a:pt x="967666" y="408373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0A98BD-3C2E-34B7-42F9-ACCB34E5D629}"/>
                </a:ext>
              </a:extLst>
            </p:cNvPr>
            <p:cNvSpPr/>
            <p:nvPr/>
          </p:nvSpPr>
          <p:spPr>
            <a:xfrm>
              <a:off x="6258757" y="3462291"/>
              <a:ext cx="523045" cy="717890"/>
            </a:xfrm>
            <a:custGeom>
              <a:avLst/>
              <a:gdLst>
                <a:gd name="connsiteX0" fmla="*/ 0 w 514904"/>
                <a:gd name="connsiteY0" fmla="*/ 0 h 686254"/>
                <a:gd name="connsiteX1" fmla="*/ 44388 w 514904"/>
                <a:gd name="connsiteY1" fmla="*/ 26633 h 686254"/>
                <a:gd name="connsiteX2" fmla="*/ 71021 w 514904"/>
                <a:gd name="connsiteY2" fmla="*/ 44389 h 686254"/>
                <a:gd name="connsiteX3" fmla="*/ 115409 w 514904"/>
                <a:gd name="connsiteY3" fmla="*/ 106532 h 686254"/>
                <a:gd name="connsiteX4" fmla="*/ 133165 w 514904"/>
                <a:gd name="connsiteY4" fmla="*/ 221942 h 686254"/>
                <a:gd name="connsiteX5" fmla="*/ 142042 w 514904"/>
                <a:gd name="connsiteY5" fmla="*/ 275208 h 686254"/>
                <a:gd name="connsiteX6" fmla="*/ 230819 w 514904"/>
                <a:gd name="connsiteY6" fmla="*/ 328474 h 686254"/>
                <a:gd name="connsiteX7" fmla="*/ 381739 w 514904"/>
                <a:gd name="connsiteY7" fmla="*/ 417251 h 686254"/>
                <a:gd name="connsiteX8" fmla="*/ 408372 w 514904"/>
                <a:gd name="connsiteY8" fmla="*/ 452761 h 686254"/>
                <a:gd name="connsiteX9" fmla="*/ 417250 w 514904"/>
                <a:gd name="connsiteY9" fmla="*/ 532660 h 686254"/>
                <a:gd name="connsiteX10" fmla="*/ 426128 w 514904"/>
                <a:gd name="connsiteY10" fmla="*/ 594804 h 686254"/>
                <a:gd name="connsiteX11" fmla="*/ 435005 w 514904"/>
                <a:gd name="connsiteY11" fmla="*/ 674703 h 686254"/>
                <a:gd name="connsiteX12" fmla="*/ 514904 w 514904"/>
                <a:gd name="connsiteY12" fmla="*/ 683581 h 68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4904" h="686254">
                  <a:moveTo>
                    <a:pt x="0" y="0"/>
                  </a:moveTo>
                  <a:cubicBezTo>
                    <a:pt x="14796" y="8878"/>
                    <a:pt x="29756" y="17488"/>
                    <a:pt x="44388" y="26633"/>
                  </a:cubicBezTo>
                  <a:cubicBezTo>
                    <a:pt x="53436" y="32288"/>
                    <a:pt x="63932" y="36414"/>
                    <a:pt x="71021" y="44389"/>
                  </a:cubicBezTo>
                  <a:cubicBezTo>
                    <a:pt x="87933" y="63415"/>
                    <a:pt x="100613" y="85818"/>
                    <a:pt x="115409" y="106532"/>
                  </a:cubicBezTo>
                  <a:cubicBezTo>
                    <a:pt x="137540" y="239312"/>
                    <a:pt x="110334" y="73539"/>
                    <a:pt x="133165" y="221942"/>
                  </a:cubicBezTo>
                  <a:cubicBezTo>
                    <a:pt x="135902" y="239733"/>
                    <a:pt x="129879" y="261939"/>
                    <a:pt x="142042" y="275208"/>
                  </a:cubicBezTo>
                  <a:cubicBezTo>
                    <a:pt x="165361" y="300647"/>
                    <a:pt x="200856" y="311352"/>
                    <a:pt x="230819" y="328474"/>
                  </a:cubicBezTo>
                  <a:cubicBezTo>
                    <a:pt x="254420" y="341960"/>
                    <a:pt x="351022" y="389947"/>
                    <a:pt x="381739" y="417251"/>
                  </a:cubicBezTo>
                  <a:cubicBezTo>
                    <a:pt x="392798" y="427081"/>
                    <a:pt x="399494" y="440924"/>
                    <a:pt x="408372" y="452761"/>
                  </a:cubicBezTo>
                  <a:cubicBezTo>
                    <a:pt x="411331" y="479394"/>
                    <a:pt x="413926" y="506070"/>
                    <a:pt x="417250" y="532660"/>
                  </a:cubicBezTo>
                  <a:cubicBezTo>
                    <a:pt x="419846" y="553423"/>
                    <a:pt x="423533" y="574041"/>
                    <a:pt x="426128" y="594804"/>
                  </a:cubicBezTo>
                  <a:cubicBezTo>
                    <a:pt x="429452" y="621394"/>
                    <a:pt x="416057" y="655755"/>
                    <a:pt x="435005" y="674703"/>
                  </a:cubicBezTo>
                  <a:cubicBezTo>
                    <a:pt x="453953" y="693651"/>
                    <a:pt x="514904" y="683581"/>
                    <a:pt x="514904" y="683581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7A1C1C6-B7BF-9B9C-903E-171E45DD7990}"/>
                </a:ext>
              </a:extLst>
            </p:cNvPr>
            <p:cNvSpPr/>
            <p:nvPr/>
          </p:nvSpPr>
          <p:spPr>
            <a:xfrm>
              <a:off x="5584054" y="1064832"/>
              <a:ext cx="250384" cy="737335"/>
            </a:xfrm>
            <a:custGeom>
              <a:avLst/>
              <a:gdLst>
                <a:gd name="connsiteX0" fmla="*/ 133165 w 197083"/>
                <a:gd name="connsiteY0" fmla="*/ 577049 h 577049"/>
                <a:gd name="connsiteX1" fmla="*/ 150921 w 197083"/>
                <a:gd name="connsiteY1" fmla="*/ 443884 h 577049"/>
                <a:gd name="connsiteX2" fmla="*/ 159798 w 197083"/>
                <a:gd name="connsiteY2" fmla="*/ 337352 h 577049"/>
                <a:gd name="connsiteX3" fmla="*/ 195309 w 197083"/>
                <a:gd name="connsiteY3" fmla="*/ 301841 h 577049"/>
                <a:gd name="connsiteX4" fmla="*/ 150921 w 197083"/>
                <a:gd name="connsiteY4" fmla="*/ 221942 h 577049"/>
                <a:gd name="connsiteX5" fmla="*/ 44389 w 197083"/>
                <a:gd name="connsiteY5" fmla="*/ 186432 h 577049"/>
                <a:gd name="connsiteX6" fmla="*/ 0 w 197083"/>
                <a:gd name="connsiteY6" fmla="*/ 168676 h 577049"/>
                <a:gd name="connsiteX7" fmla="*/ 150921 w 197083"/>
                <a:gd name="connsiteY7" fmla="*/ 124288 h 577049"/>
                <a:gd name="connsiteX8" fmla="*/ 133165 w 197083"/>
                <a:gd name="connsiteY8" fmla="*/ 53266 h 577049"/>
                <a:gd name="connsiteX9" fmla="*/ 106532 w 197083"/>
                <a:gd name="connsiteY9" fmla="*/ 0 h 57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083" h="577049">
                  <a:moveTo>
                    <a:pt x="133165" y="577049"/>
                  </a:moveTo>
                  <a:cubicBezTo>
                    <a:pt x="182383" y="458928"/>
                    <a:pt x="204756" y="497719"/>
                    <a:pt x="150921" y="443884"/>
                  </a:cubicBezTo>
                  <a:cubicBezTo>
                    <a:pt x="153880" y="408373"/>
                    <a:pt x="149169" y="371364"/>
                    <a:pt x="159798" y="337352"/>
                  </a:cubicBezTo>
                  <a:cubicBezTo>
                    <a:pt x="164791" y="321374"/>
                    <a:pt x="190015" y="317722"/>
                    <a:pt x="195309" y="301841"/>
                  </a:cubicBezTo>
                  <a:cubicBezTo>
                    <a:pt x="204997" y="272777"/>
                    <a:pt x="172861" y="232912"/>
                    <a:pt x="150921" y="221942"/>
                  </a:cubicBezTo>
                  <a:cubicBezTo>
                    <a:pt x="117441" y="205202"/>
                    <a:pt x="79687" y="198890"/>
                    <a:pt x="44389" y="186432"/>
                  </a:cubicBezTo>
                  <a:cubicBezTo>
                    <a:pt x="29361" y="181128"/>
                    <a:pt x="14796" y="174595"/>
                    <a:pt x="0" y="168676"/>
                  </a:cubicBezTo>
                  <a:cubicBezTo>
                    <a:pt x="25340" y="166142"/>
                    <a:pt x="132891" y="167561"/>
                    <a:pt x="150921" y="124288"/>
                  </a:cubicBezTo>
                  <a:cubicBezTo>
                    <a:pt x="160306" y="101762"/>
                    <a:pt x="141373" y="76247"/>
                    <a:pt x="133165" y="53266"/>
                  </a:cubicBezTo>
                  <a:cubicBezTo>
                    <a:pt x="126488" y="34571"/>
                    <a:pt x="106532" y="0"/>
                    <a:pt x="106532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428502" y="626865"/>
            <a:ext cx="8172315" cy="7875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BARB – Biomedical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Application</a:t>
            </a:r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Radioactive</a:t>
            </a:r>
            <a:r>
              <a:rPr lang="de-DE" sz="2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 Ion </a:t>
            </a:r>
            <a:r>
              <a:rPr lang="de-DE" sz="26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Beams</a:t>
            </a:r>
            <a:endParaRPr lang="en-GB" sz="26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2900" y="6604402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0995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990FAF-587C-4F35-B234-AB3D484D8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9D5CB78-98B1-436D-AA9B-1737556E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23" y="261494"/>
            <a:ext cx="8934639" cy="787557"/>
          </a:xfrm>
        </p:spPr>
        <p:txBody>
          <a:bodyPr/>
          <a:lstStyle/>
          <a:p>
            <a:r>
              <a:rPr lang="en-US" sz="2667" dirty="0">
                <a:latin typeface="Calibri Light" panose="020F0302020204030204" pitchFamily="34" charset="0"/>
                <a:cs typeface="Calibri Light" panose="020F0302020204030204" pitchFamily="34" charset="0"/>
              </a:rPr>
              <a:t>Aims of the project - 1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322F9-C7DE-53D5-D6EA-B28087025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105" y="1252864"/>
            <a:ext cx="7647361" cy="2624314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1600" dirty="0"/>
              <a:t>Produce radioactive (</a:t>
            </a:r>
            <a:r>
              <a:rPr lang="en-GB" sz="1600" dirty="0"/>
              <a:t>ß</a:t>
            </a:r>
            <a:r>
              <a:rPr lang="en-GB" sz="1600" baseline="30000" dirty="0"/>
              <a:t>+</a:t>
            </a:r>
            <a:r>
              <a:rPr lang="en-GB" sz="1600" dirty="0"/>
              <a:t>-emitters) ion beams (</a:t>
            </a:r>
            <a:r>
              <a:rPr lang="de-DE" sz="1600" baseline="30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de-DE" sz="1600" baseline="30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de-DE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de-DE" sz="1600" baseline="30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de-DE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/>
              <a:t>at high intensities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/>
              <a:t>Real-time beam monitoring with a new gamma-PET hybrid detector				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Improved image-guided treatment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Treat a small tumour in a murine model with sub-millimeter precision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	Less damage to healthy tissue, while maintaining the same tumour 			control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73E786C-EAD1-7881-84D1-650964155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b="13257"/>
          <a:stretch/>
        </p:blipFill>
        <p:spPr>
          <a:xfrm>
            <a:off x="4785543" y="108825"/>
            <a:ext cx="2502839" cy="84104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1F4A42-C206-A6DD-1E39-D7FF1FE2D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71" y="390838"/>
            <a:ext cx="1366335" cy="58296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9A8E023-20EE-B96C-00E7-31259737AB36}"/>
              </a:ext>
            </a:extLst>
          </p:cNvPr>
          <p:cNvSpPr/>
          <p:nvPr/>
        </p:nvSpPr>
        <p:spPr>
          <a:xfrm>
            <a:off x="454208" y="1720622"/>
            <a:ext cx="3458595" cy="1298371"/>
          </a:xfrm>
          <a:prstGeom prst="ellipse">
            <a:avLst/>
          </a:prstGeom>
          <a:solidFill>
            <a:srgbClr val="FFCC99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defTabSz="457200" hangingPunct="0"/>
            <a:r>
              <a:rPr lang="en-GB" dirty="0">
                <a:solidFill>
                  <a:schemeClr val="bg2"/>
                </a:solidFill>
              </a:rPr>
              <a:t>Study I: </a:t>
            </a:r>
          </a:p>
          <a:p>
            <a:pPr algn="ctr" defTabSz="457200" hangingPunct="0"/>
            <a:r>
              <a:rPr lang="de-DE" dirty="0"/>
              <a:t>Tumor </a:t>
            </a:r>
            <a:r>
              <a:rPr lang="de-DE" dirty="0" err="1"/>
              <a:t>margin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it-IT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34214" y="4471604"/>
            <a:ext cx="1253607" cy="1169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Model: </a:t>
            </a: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tumor</a:t>
            </a: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close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to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the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cervical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area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of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the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spinal </a:t>
            </a:r>
            <a:r>
              <a:rPr kumimoji="0" lang="de-DE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cord</a:t>
            </a:r>
            <a:r>
              <a:rPr kumimoji="0" lang="de-DE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(OAR)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2070" y="6609970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5022" y="3856217"/>
            <a:ext cx="10712639" cy="2549400"/>
            <a:chOff x="105022" y="3856217"/>
            <a:chExt cx="10712639" cy="2549400"/>
          </a:xfrm>
        </p:grpSpPr>
        <p:grpSp>
          <p:nvGrpSpPr>
            <p:cNvPr id="15" name="Group 14"/>
            <p:cNvGrpSpPr/>
            <p:nvPr/>
          </p:nvGrpSpPr>
          <p:grpSpPr>
            <a:xfrm>
              <a:off x="105022" y="3856217"/>
              <a:ext cx="10712639" cy="2549400"/>
              <a:chOff x="728476" y="3850279"/>
              <a:chExt cx="10712639" cy="254940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0F6AF70-1521-C9B3-80AA-8EE833E32040}"/>
                  </a:ext>
                </a:extLst>
              </p:cNvPr>
              <p:cNvGrpSpPr/>
              <p:nvPr/>
            </p:nvGrpSpPr>
            <p:grpSpPr>
              <a:xfrm>
                <a:off x="728476" y="3877178"/>
                <a:ext cx="10712639" cy="2522501"/>
                <a:chOff x="17664" y="2801192"/>
                <a:chExt cx="9126336" cy="1955165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7CF9360-9E93-5B98-FE32-A851FFD68ABF}"/>
                    </a:ext>
                  </a:extLst>
                </p:cNvPr>
                <p:cNvSpPr/>
                <p:nvPr/>
              </p:nvSpPr>
              <p:spPr>
                <a:xfrm>
                  <a:off x="17664" y="3562654"/>
                  <a:ext cx="9126336" cy="295843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DE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41" name="Picture 40" descr="A picture containing text, clock&#10;&#10;Description automatically generated">
                  <a:extLst>
                    <a:ext uri="{FF2B5EF4-FFF2-40B4-BE49-F238E27FC236}">
                      <a16:creationId xmlns:a16="http://schemas.microsoft.com/office/drawing/2014/main" id="{8E6A17E4-ECC2-B94D-AFEB-02F462DC8D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664" y="2801192"/>
                  <a:ext cx="5685790" cy="1955165"/>
                </a:xfrm>
                <a:prstGeom prst="rect">
                  <a:avLst/>
                </a:prstGeom>
              </p:spPr>
            </p:pic>
            <p:pic>
              <p:nvPicPr>
                <p:cNvPr id="42" name="Picture 41" descr="Bubble chart&#10;&#10;Description automatically generated">
                  <a:extLst>
                    <a:ext uri="{FF2B5EF4-FFF2-40B4-BE49-F238E27FC236}">
                      <a16:creationId xmlns:a16="http://schemas.microsoft.com/office/drawing/2014/main" id="{0D847D2A-3C97-22A9-3EEF-67E168A41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9791" r="5418" b="11042"/>
                <a:stretch/>
              </p:blipFill>
              <p:spPr>
                <a:xfrm>
                  <a:off x="5683819" y="2910182"/>
                  <a:ext cx="3443736" cy="1801528"/>
                </a:xfrm>
                <a:prstGeom prst="rect">
                  <a:avLst/>
                </a:prstGeom>
              </p:spPr>
            </p:pic>
          </p:grpSp>
          <p:sp>
            <p:nvSpPr>
              <p:cNvPr id="38" name="TextBox 37"/>
              <p:cNvSpPr txBox="1"/>
              <p:nvPr/>
            </p:nvSpPr>
            <p:spPr>
              <a:xfrm>
                <a:off x="7753423" y="3850279"/>
                <a:ext cx="1546229" cy="40010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defTabSz="457200" hangingPunct="0"/>
                <a:r>
                  <a:rPr kumimoji="0" lang="de-DE" sz="1000" b="0" i="0" u="sng" strike="noStrike" cap="none" spc="0" normalizeH="0" baseline="0" dirty="0" err="1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sym typeface="Helvetica"/>
                  </a:rPr>
                  <a:t>With</a:t>
                </a:r>
                <a:r>
                  <a:rPr kumimoji="0" lang="de-DE" sz="1000" b="0" i="0" u="none" strike="noStrike" cap="none" spc="0" normalizeH="0" baseline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sym typeface="Helvetica"/>
                  </a:rPr>
                  <a:t> </a:t>
                </a:r>
                <a:r>
                  <a:rPr kumimoji="0" lang="de-DE" sz="1000" b="0" i="0" u="none" strike="noStrike" cap="none" spc="0" normalizeH="0" baseline="0" dirty="0" err="1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sym typeface="Helvetica"/>
                  </a:rPr>
                  <a:t>range</a:t>
                </a:r>
                <a:r>
                  <a:rPr kumimoji="0" lang="de-DE" sz="1000" b="0" i="0" u="none" strike="noStrike" cap="none" spc="0" normalizeH="0" baseline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sym typeface="Helvetica"/>
                  </a:rPr>
                  <a:t> </a:t>
                </a:r>
                <a:r>
                  <a:rPr kumimoji="0" lang="de-DE" sz="1000" b="0" i="0" u="none" strike="noStrike" cap="none" spc="0" normalizeH="0" baseline="0" dirty="0" err="1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sym typeface="Helvetica"/>
                  </a:rPr>
                  <a:t>verification</a:t>
                </a:r>
                <a:endParaRPr kumimoji="0" lang="de-DE" sz="1000" b="0" i="0" u="none" strike="noStrike" cap="none" spc="0" normalizeH="0" baseline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FillTx/>
                  <a:sym typeface="Helvetica"/>
                </a:endParaRPr>
              </a:p>
              <a:p>
                <a:pPr defTabSz="457200" hangingPunct="0"/>
                <a:r>
                  <a:rPr lang="de-DE" sz="1000" dirty="0" smtClean="0">
                    <a:solidFill>
                      <a:schemeClr val="accent6">
                        <a:lumMod val="75000"/>
                      </a:schemeClr>
                    </a:solidFill>
                    <a:sym typeface="Helvetica"/>
                  </a:rPr>
                  <a:t>(</a:t>
                </a:r>
                <a:r>
                  <a:rPr lang="de-DE" sz="1000" dirty="0" err="1" smtClean="0">
                    <a:solidFill>
                      <a:schemeClr val="accent6">
                        <a:lumMod val="75000"/>
                      </a:schemeClr>
                    </a:solidFill>
                    <a:sym typeface="Helvetica"/>
                  </a:rPr>
                  <a:t>Reduced</a:t>
                </a:r>
                <a:r>
                  <a:rPr lang="de-DE" sz="1000" dirty="0" smtClean="0">
                    <a:solidFill>
                      <a:schemeClr val="accent6">
                        <a:lumMod val="75000"/>
                      </a:schemeClr>
                    </a:solidFill>
                    <a:sym typeface="Helvetica"/>
                  </a:rPr>
                  <a:t> </a:t>
                </a:r>
                <a:r>
                  <a:rPr lang="de-DE" sz="1000" dirty="0" err="1" smtClean="0">
                    <a:solidFill>
                      <a:schemeClr val="accent6">
                        <a:lumMod val="75000"/>
                      </a:schemeClr>
                    </a:solidFill>
                    <a:sym typeface="Helvetica"/>
                  </a:rPr>
                  <a:t>tumor</a:t>
                </a:r>
                <a:r>
                  <a:rPr lang="de-DE" sz="1000" dirty="0" smtClean="0">
                    <a:solidFill>
                      <a:schemeClr val="accent6">
                        <a:lumMod val="75000"/>
                      </a:schemeClr>
                    </a:solidFill>
                    <a:sym typeface="Helvetica"/>
                  </a:rPr>
                  <a:t> </a:t>
                </a:r>
                <a:r>
                  <a:rPr lang="de-DE" sz="1000" dirty="0" err="1" smtClean="0">
                    <a:solidFill>
                      <a:schemeClr val="accent6">
                        <a:lumMod val="75000"/>
                      </a:schemeClr>
                    </a:solidFill>
                    <a:sym typeface="Helvetica"/>
                  </a:rPr>
                  <a:t>margins</a:t>
                </a:r>
                <a:r>
                  <a:rPr lang="de-DE" sz="1000" dirty="0" smtClean="0">
                    <a:solidFill>
                      <a:schemeClr val="accent6">
                        <a:lumMod val="75000"/>
                      </a:schemeClr>
                    </a:solidFill>
                    <a:sym typeface="Helvetica"/>
                  </a:rPr>
                  <a:t>)</a:t>
                </a:r>
                <a:endParaRPr lang="en-GB" sz="1000" dirty="0">
                  <a:solidFill>
                    <a:srgbClr val="000000"/>
                  </a:solidFill>
                  <a:sym typeface="Helvetica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52862" y="3856217"/>
              <a:ext cx="1531826" cy="40010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defTabSz="457200" hangingPunct="0"/>
              <a:r>
                <a:rPr lang="de-DE" sz="1000" dirty="0" err="1">
                  <a:solidFill>
                    <a:srgbClr val="000000"/>
                  </a:solidFill>
                  <a:sym typeface="Helvetica"/>
                </a:rPr>
                <a:t>Without</a:t>
              </a: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 </a:t>
              </a:r>
              <a:r>
                <a:rPr lang="de-DE" sz="1000" dirty="0" err="1">
                  <a:solidFill>
                    <a:srgbClr val="000000"/>
                  </a:solidFill>
                  <a:sym typeface="Helvetica"/>
                </a:rPr>
                <a:t>range</a:t>
              </a:r>
              <a:r>
                <a:rPr lang="de-DE" sz="1000" dirty="0">
                  <a:solidFill>
                    <a:srgbClr val="000000"/>
                  </a:solidFill>
                  <a:sym typeface="Helvetica"/>
                </a:rPr>
                <a:t> </a:t>
              </a:r>
              <a:r>
                <a:rPr lang="de-DE" sz="1000" dirty="0" err="1" smtClean="0">
                  <a:solidFill>
                    <a:srgbClr val="000000"/>
                  </a:solidFill>
                  <a:sym typeface="Helvetica"/>
                </a:rPr>
                <a:t>verification</a:t>
              </a:r>
              <a:endParaRPr lang="de-DE" sz="1000" dirty="0" smtClean="0">
                <a:solidFill>
                  <a:srgbClr val="000000"/>
                </a:solidFill>
                <a:sym typeface="Helvetica"/>
              </a:endParaRPr>
            </a:p>
            <a:p>
              <a:pPr defTabSz="457200" hangingPunct="0"/>
              <a:r>
                <a:rPr kumimoji="0" lang="de-DE" sz="1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rPr>
                <a:t>(Normal</a:t>
              </a:r>
              <a:r>
                <a:rPr kumimoji="0" lang="de-DE" sz="10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rPr>
                <a:t> </a:t>
              </a:r>
              <a:r>
                <a:rPr kumimoji="0" lang="de-DE" sz="1000" b="0" i="0" u="none" strike="noStrike" cap="none" spc="0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rPr>
                <a:t>tumor</a:t>
              </a:r>
              <a:r>
                <a:rPr kumimoji="0" lang="de-DE" sz="10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rPr>
                <a:t> </a:t>
              </a:r>
              <a:r>
                <a:rPr kumimoji="0" lang="de-DE" sz="1000" b="0" i="0" u="none" strike="noStrike" cap="none" spc="0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rPr>
                <a:t>margins</a:t>
              </a:r>
              <a:r>
                <a:rPr kumimoji="0" lang="de-DE" sz="10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rPr>
                <a:t>)</a:t>
              </a:r>
              <a:endParaRPr kumimoji="0" lang="en-GB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3517" y="308100"/>
            <a:ext cx="8172315" cy="787561"/>
          </a:xfrm>
        </p:spPr>
        <p:txBody>
          <a:bodyPr>
            <a:normAutofit/>
          </a:bodyPr>
          <a:lstStyle/>
          <a:p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Aims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project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- 2</a:t>
            </a:r>
            <a:endParaRPr lang="en-GB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677" y="4377399"/>
            <a:ext cx="2926512" cy="176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21920" tIns="60960" rIns="121920" bIns="60960" rtlCol="0" anchor="t">
            <a:spAutoFit/>
          </a:bodyPr>
          <a:lstStyle/>
          <a:p>
            <a:pPr algn="just" defTabSz="457189">
              <a:lnSpc>
                <a:spcPct val="150000"/>
              </a:lnSpc>
              <a:spcBef>
                <a:spcPct val="20000"/>
              </a:spcBef>
              <a:buClr>
                <a:srgbClr val="FDBB63"/>
              </a:buClr>
            </a:pPr>
            <a:r>
              <a:rPr lang="en-GB" sz="1467" dirty="0">
                <a:solidFill>
                  <a:srgbClr val="F79646">
                    <a:lumMod val="75000"/>
                  </a:srgbClr>
                </a:solidFill>
                <a:cs typeface="Arial"/>
              </a:rPr>
              <a:t>Method:</a:t>
            </a:r>
            <a:r>
              <a:rPr lang="en-US" sz="1467" dirty="0">
                <a:solidFill>
                  <a:srgbClr val="F79646">
                    <a:lumMod val="75000"/>
                  </a:srgbClr>
                </a:solidFill>
                <a:cs typeface="Arial"/>
              </a:rPr>
              <a:t> measure the PET signal washout </a:t>
            </a:r>
            <a:r>
              <a:rPr lang="en-US" sz="1467" u="sng" dirty="0">
                <a:solidFill>
                  <a:srgbClr val="F79646">
                    <a:lumMod val="75000"/>
                  </a:srgbClr>
                </a:solidFill>
                <a:cs typeface="Arial"/>
              </a:rPr>
              <a:t>online</a:t>
            </a:r>
            <a:r>
              <a:rPr lang="en-US" sz="1467" dirty="0">
                <a:solidFill>
                  <a:srgbClr val="F79646">
                    <a:lumMod val="75000"/>
                  </a:srgbClr>
                </a:solidFill>
                <a:cs typeface="Arial"/>
              </a:rPr>
              <a:t>, to c</a:t>
            </a:r>
            <a:r>
              <a:rPr lang="en-US" sz="1400" dirty="0">
                <a:solidFill>
                  <a:srgbClr val="F79646">
                    <a:lumMod val="75000"/>
                  </a:srgbClr>
                </a:solidFill>
                <a:cs typeface="Arial"/>
              </a:rPr>
              <a:t>heck eventual changes in the vascular system of the tumor induced by high radiation doses</a:t>
            </a:r>
            <a:endParaRPr lang="en-GB" sz="213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192D1BD-22D9-C2E9-0E1E-A0BC5AC98C47}"/>
              </a:ext>
            </a:extLst>
          </p:cNvPr>
          <p:cNvSpPr/>
          <p:nvPr/>
        </p:nvSpPr>
        <p:spPr>
          <a:xfrm>
            <a:off x="149197" y="1688730"/>
            <a:ext cx="3027473" cy="103869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defTabSz="457200" hangingPunct="0"/>
            <a:r>
              <a:rPr lang="en-GB" sz="1400" dirty="0">
                <a:solidFill>
                  <a:schemeClr val="bg2"/>
                </a:solidFill>
              </a:rPr>
              <a:t>Study II: </a:t>
            </a:r>
          </a:p>
          <a:p>
            <a:pPr algn="ctr" defTabSz="457200" hangingPunct="0"/>
            <a:r>
              <a:rPr lang="de-DE" sz="1400" dirty="0"/>
              <a:t>RIBs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i="1" dirty="0"/>
              <a:t>in vivo</a:t>
            </a:r>
            <a:r>
              <a:rPr lang="de-DE" sz="1400" dirty="0"/>
              <a:t> </a:t>
            </a:r>
            <a:r>
              <a:rPr lang="de-DE" sz="1400" dirty="0" err="1"/>
              <a:t>tracers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vasculature</a:t>
            </a:r>
            <a:r>
              <a:rPr lang="de-DE" sz="1400" dirty="0"/>
              <a:t> </a:t>
            </a:r>
            <a:r>
              <a:rPr lang="de-DE" sz="1400" dirty="0" err="1"/>
              <a:t>damage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677" y="3090891"/>
            <a:ext cx="2926512" cy="830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just" defTabSz="457200" hangingPunct="0"/>
            <a:r>
              <a:rPr lang="en-US" sz="1600" dirty="0">
                <a:solidFill>
                  <a:srgbClr val="F79646">
                    <a:lumMod val="75000"/>
                  </a:srgbClr>
                </a:solidFill>
                <a:cs typeface="Arial"/>
              </a:rPr>
              <a:t>Aim: To investigate the correlation between vascular permeability and tumor control</a:t>
            </a:r>
            <a:endParaRPr lang="en-GB" sz="2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73E786C-EAD1-7881-84D1-650964155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b="13257"/>
          <a:stretch/>
        </p:blipFill>
        <p:spPr>
          <a:xfrm>
            <a:off x="4785543" y="108825"/>
            <a:ext cx="2502839" cy="84104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1F4A42-C206-A6DD-1E39-D7FF1FE2D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71" y="390838"/>
            <a:ext cx="1366335" cy="5829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79837" y="1534874"/>
            <a:ext cx="8553797" cy="4534289"/>
            <a:chOff x="3638203" y="1528388"/>
            <a:chExt cx="8553797" cy="45342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"/>
            <a:stretch/>
          </p:blipFill>
          <p:spPr>
            <a:xfrm>
              <a:off x="3638203" y="1617615"/>
              <a:ext cx="8553797" cy="444506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43547" y="1528388"/>
              <a:ext cx="8343108" cy="47705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     Day -21                                                   Day 0                                                                    Day +28</a:t>
              </a: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100" dirty="0">
                  <a:solidFill>
                    <a:srgbClr val="000000"/>
                  </a:solidFill>
                  <a:sym typeface="Helvetica"/>
                </a:rPr>
                <a:t>Tumor </a:t>
              </a:r>
              <a:r>
                <a:rPr lang="de-DE" sz="1100" dirty="0" err="1">
                  <a:solidFill>
                    <a:srgbClr val="000000"/>
                  </a:solidFill>
                  <a:sym typeface="Helvetica"/>
                </a:rPr>
                <a:t>cells</a:t>
              </a:r>
              <a:r>
                <a:rPr lang="de-DE" sz="1100" dirty="0">
                  <a:solidFill>
                    <a:srgbClr val="000000"/>
                  </a:solidFill>
                  <a:sym typeface="Helvetica"/>
                </a:rPr>
                <a:t> </a:t>
              </a:r>
              <a:r>
                <a:rPr lang="de-DE" sz="1100" dirty="0" err="1">
                  <a:solidFill>
                    <a:srgbClr val="000000"/>
                  </a:solidFill>
                  <a:sym typeface="Helvetica"/>
                </a:rPr>
                <a:t>injection</a:t>
              </a:r>
              <a:r>
                <a:rPr lang="de-DE" sz="1100" dirty="0">
                  <a:solidFill>
                    <a:srgbClr val="000000"/>
                  </a:solidFill>
                  <a:sym typeface="Helvetica"/>
                </a:rPr>
                <a:t>                               RIB </a:t>
              </a:r>
              <a:r>
                <a:rPr lang="de-DE" sz="1100" dirty="0" err="1">
                  <a:solidFill>
                    <a:srgbClr val="000000"/>
                  </a:solidFill>
                  <a:sym typeface="Helvetica"/>
                </a:rPr>
                <a:t>irradiation</a:t>
              </a:r>
              <a:r>
                <a:rPr lang="de-DE" sz="1100" dirty="0">
                  <a:solidFill>
                    <a:srgbClr val="000000"/>
                  </a:solidFill>
                  <a:sym typeface="Helvetica"/>
                </a:rPr>
                <a:t> &amp; PET </a:t>
              </a:r>
              <a:r>
                <a:rPr lang="de-DE" sz="1100" dirty="0" err="1">
                  <a:solidFill>
                    <a:srgbClr val="000000"/>
                  </a:solidFill>
                  <a:sym typeface="Helvetica"/>
                </a:rPr>
                <a:t>signal</a:t>
              </a:r>
              <a:r>
                <a:rPr lang="de-DE" sz="1100" dirty="0">
                  <a:solidFill>
                    <a:srgbClr val="000000"/>
                  </a:solidFill>
                  <a:sym typeface="Helvetica"/>
                </a:rPr>
                <a:t> </a:t>
              </a:r>
              <a:r>
                <a:rPr lang="de-DE" sz="1100" dirty="0" err="1">
                  <a:solidFill>
                    <a:srgbClr val="000000"/>
                  </a:solidFill>
                  <a:sym typeface="Helvetica"/>
                </a:rPr>
                <a:t>monitoring</a:t>
              </a:r>
              <a:r>
                <a:rPr lang="de-DE" sz="1100" dirty="0">
                  <a:solidFill>
                    <a:srgbClr val="000000"/>
                  </a:solidFill>
                  <a:sym typeface="Helvetica"/>
                </a:rPr>
                <a:t>                                                         </a:t>
              </a:r>
              <a:r>
                <a:rPr lang="de-DE" sz="1100" dirty="0" err="1">
                  <a:solidFill>
                    <a:srgbClr val="000000"/>
                  </a:solidFill>
                  <a:sym typeface="Helvetica"/>
                </a:rPr>
                <a:t>Animal</a:t>
              </a:r>
              <a:r>
                <a:rPr lang="de-DE" sz="1100" dirty="0">
                  <a:solidFill>
                    <a:srgbClr val="000000"/>
                  </a:solidFill>
                  <a:sym typeface="Helvetica"/>
                </a:rPr>
                <a:t> </a:t>
              </a:r>
              <a:r>
                <a:rPr lang="de-DE" sz="1100" dirty="0" err="1">
                  <a:solidFill>
                    <a:srgbClr val="000000"/>
                  </a:solidFill>
                  <a:sym typeface="Helvetica"/>
                </a:rPr>
                <a:t>monitoring</a:t>
              </a:r>
              <a:endPara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32070" y="6591546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572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885A4-7945-2542-4650-D34CB2F3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D5CB78-98B1-436D-AA9B-1737556E5016}"/>
              </a:ext>
            </a:extLst>
          </p:cNvPr>
          <p:cNvSpPr txBox="1">
            <a:spLocks/>
          </p:cNvSpPr>
          <p:nvPr/>
        </p:nvSpPr>
        <p:spPr>
          <a:xfrm>
            <a:off x="283546" y="291860"/>
            <a:ext cx="8934639" cy="787557"/>
          </a:xfrm>
          <a:prstGeom prst="rect">
            <a:avLst/>
          </a:prstGeom>
        </p:spPr>
        <p:txBody>
          <a:bodyPr vert="horz" lIns="121920" tIns="60960" rIns="121920" bIns="6096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67" dirty="0">
                <a:latin typeface="Calibri Light" panose="020F0302020204030204" pitchFamily="34" charset="0"/>
                <a:cs typeface="Calibri Light" panose="020F0302020204030204" pitchFamily="34" charset="0"/>
              </a:rPr>
              <a:t>Experiments timeline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80918" y="2264248"/>
            <a:ext cx="3616037" cy="313931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hangingPunct="0"/>
            <a:r>
              <a:rPr lang="de-DE" dirty="0" err="1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February</a:t>
            </a:r>
            <a:r>
              <a:rPr lang="de-DE" dirty="0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 2024</a:t>
            </a:r>
            <a:endParaRPr lang="en-GB" dirty="0">
              <a:solidFill>
                <a:srgbClr val="000000"/>
              </a:solidFill>
              <a:sym typeface="Helvetica"/>
            </a:endParaRPr>
          </a:p>
          <a:p>
            <a:pPr defTabSz="457200" hangingPunct="0"/>
            <a:r>
              <a:rPr lang="de-DE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de-DE" dirty="0">
                <a:ea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de-D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Beamtime</a:t>
            </a:r>
            <a:endParaRPr lang="de-D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hangingPunct="0"/>
            <a:endParaRPr lang="de-D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Irradiation 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de-DE" sz="1600" dirty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verification</a:t>
            </a:r>
            <a:endParaRPr lang="de-DE" sz="1600" dirty="0">
              <a:solidFill>
                <a:schemeClr val="accent6">
                  <a:lumMod val="60000"/>
                  <a:lumOff val="4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Irradiation 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verification</a:t>
            </a:r>
            <a:endParaRPr lang="de-DE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Vasculature</a:t>
            </a:r>
            <a:r>
              <a:rPr lang="de-DE" sz="16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de-DE" sz="16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endParaRPr lang="de-DE" sz="16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 hangingPunct="0">
              <a:lnSpc>
                <a:spcPct val="150000"/>
              </a:lnSpc>
              <a:buFontTx/>
              <a:buChar char="-"/>
            </a:pPr>
            <a:endParaRPr lang="de-DE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hangingPunct="0">
              <a:lnSpc>
                <a:spcPct val="150000"/>
              </a:lnSpc>
            </a:pPr>
            <a:r>
              <a:rPr lang="de-DE" sz="1600" b="1" u="sng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demonstrate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potential 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RIBs in </a:t>
            </a:r>
            <a:r>
              <a:rPr lang="de-DE" sz="1600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radiotherapy</a:t>
            </a:r>
            <a:endParaRPr lang="de-DE" sz="1600" dirty="0">
              <a:solidFill>
                <a:schemeClr val="accent6">
                  <a:lumMod val="60000"/>
                  <a:lumOff val="4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2232" y="2264248"/>
            <a:ext cx="3616037" cy="31085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hangingPunct="0"/>
            <a:r>
              <a:rPr lang="de-DE" dirty="0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November 2023</a:t>
            </a:r>
            <a:endParaRPr lang="en-GB" dirty="0">
              <a:solidFill>
                <a:srgbClr val="000000"/>
              </a:solidFill>
              <a:sym typeface="Helvetica"/>
            </a:endParaRPr>
          </a:p>
          <a:p>
            <a:pPr defTabSz="457200" hangingPunct="0"/>
            <a:r>
              <a:rPr lang="de-DE" dirty="0">
                <a:ea typeface="Times New Roman" panose="02020603050405020304" pitchFamily="18" charset="0"/>
                <a:cs typeface="Times New Roman" panose="02020603050405020304" pitchFamily="18" charset="0"/>
              </a:rPr>
              <a:t>X- </a:t>
            </a:r>
            <a:r>
              <a:rPr lang="de-D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rays</a:t>
            </a:r>
            <a:r>
              <a:rPr lang="de-DE" dirty="0">
                <a:ea typeface="Times New Roman" panose="02020603050405020304" pitchFamily="18" charset="0"/>
                <a:cs typeface="Times New Roman" panose="02020603050405020304" pitchFamily="18" charset="0"/>
              </a:rPr>
              <a:t> dose </a:t>
            </a:r>
            <a:r>
              <a:rPr lang="de-D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escalation</a:t>
            </a:r>
            <a:r>
              <a:rPr lang="de-D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de-D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 hangingPunct="0"/>
            <a:endParaRPr lang="de-DE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hangingPunct="0">
              <a:lnSpc>
                <a:spcPct val="150000"/>
              </a:lnSpc>
            </a:pP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Doses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: 0 Gy (</a:t>
            </a:r>
            <a:r>
              <a:rPr lang="de-DE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de-D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), 5 Gy, 10, 15, 20 Gy)</a:t>
            </a: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Finding the </a:t>
            </a:r>
            <a:r>
              <a:rPr lang="en-US" sz="1600" dirty="0">
                <a:solidFill>
                  <a:srgbClr val="FF0000"/>
                </a:solidFill>
              </a:rPr>
              <a:t>dose</a:t>
            </a:r>
            <a:r>
              <a:rPr lang="en-US" sz="1600" dirty="0"/>
              <a:t> leading to </a:t>
            </a:r>
            <a:r>
              <a:rPr lang="en-US" sz="1600" dirty="0">
                <a:solidFill>
                  <a:srgbClr val="FF0000"/>
                </a:solidFill>
              </a:rPr>
              <a:t>tumor </a:t>
            </a:r>
            <a:r>
              <a:rPr lang="en-US" sz="1600" dirty="0" smtClean="0">
                <a:solidFill>
                  <a:srgbClr val="FF0000"/>
                </a:solidFill>
              </a:rPr>
              <a:t>control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Finding the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dose</a:t>
            </a:r>
            <a:r>
              <a:rPr lang="en-US" sz="1600" dirty="0"/>
              <a:t> leading to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paralysis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546" y="2264248"/>
            <a:ext cx="3616037" cy="3185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hangingPunct="0"/>
            <a:r>
              <a:rPr lang="de-DE" dirty="0"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de-D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de-DE" dirty="0"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defTabSz="457200" hangingPunct="0"/>
            <a:endParaRPr lang="de-D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"/>
              </a:rPr>
              <a:t>Tumor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"/>
              </a:rPr>
              <a:t>model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"/>
              </a:rPr>
              <a:t>development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"/>
              </a:rPr>
              <a:t>studies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"/>
              </a:rPr>
              <a:t> </a:t>
            </a:r>
          </a:p>
          <a:p>
            <a:pPr defTabSz="457200" hangingPunct="0">
              <a:lnSpc>
                <a:spcPct val="150000"/>
              </a:lnSpc>
            </a:pPr>
            <a:r>
              <a:rPr lang="en-US" sz="1600" dirty="0"/>
              <a:t>	→ </a:t>
            </a:r>
            <a:r>
              <a:rPr lang="en-US" sz="1400" dirty="0"/>
              <a:t>Osteosarcoma tumor in the cervical 	area of the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spinal cord (organ at risk)</a:t>
            </a: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cs typeface="Times New Roman" panose="02020603050405020304" pitchFamily="18" charset="0"/>
              <a:sym typeface="Helvetica"/>
            </a:endParaRP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  <a:sym typeface="Helvetica"/>
              </a:rPr>
              <a:t>Paralysis</a:t>
            </a:r>
            <a:r>
              <a:rPr lang="de-DE" sz="1600" dirty="0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development</a:t>
            </a:r>
            <a:r>
              <a:rPr lang="de-DE" sz="1600" dirty="0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and</a:t>
            </a:r>
            <a:r>
              <a:rPr lang="de-DE" sz="1600" dirty="0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assessment</a:t>
            </a:r>
            <a:r>
              <a:rPr lang="de-DE" sz="1600" dirty="0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protocols</a:t>
            </a:r>
            <a:endParaRPr lang="de-DE" sz="1600" dirty="0">
              <a:solidFill>
                <a:srgbClr val="000000"/>
              </a:solidFill>
              <a:cs typeface="Times New Roman" panose="02020603050405020304" pitchFamily="18" charset="0"/>
              <a:sym typeface="Helvetica"/>
            </a:endParaRP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u="sng" dirty="0">
                <a:solidFill>
                  <a:srgbClr val="000000"/>
                </a:solidFill>
                <a:cs typeface="Times New Roman" panose="02020603050405020304" pitchFamily="18" charset="0"/>
                <a:sym typeface="Helvetica"/>
              </a:rPr>
              <a:t>Post-irradiation f</a:t>
            </a:r>
            <a:r>
              <a:rPr kumimoji="0" lang="de-DE" sz="16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Times New Roman" panose="02020603050405020304" pitchFamily="18" charset="0"/>
                <a:sym typeface="Helvetica"/>
              </a:rPr>
              <a:t>ollow-</a:t>
            </a:r>
            <a:r>
              <a:rPr kumimoji="0" lang="de-DE" sz="1600" b="0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cs typeface="Times New Roman" panose="02020603050405020304" pitchFamily="18" charset="0"/>
                <a:sym typeface="Helvetica"/>
              </a:rPr>
              <a:t>up</a:t>
            </a:r>
            <a:r>
              <a:rPr kumimoji="0" lang="de-DE" sz="16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Times New Roman" panose="02020603050405020304" pitchFamily="18" charset="0"/>
                <a:sym typeface="Helvetica"/>
              </a:rPr>
              <a:t> </a:t>
            </a:r>
            <a:r>
              <a:rPr kumimoji="0" lang="de-DE" sz="1600" b="0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cs typeface="Times New Roman" panose="02020603050405020304" pitchFamily="18" charset="0"/>
                <a:sym typeface="Helvetica"/>
              </a:rPr>
              <a:t>protocol</a:t>
            </a:r>
            <a:endParaRPr kumimoji="0" lang="de-DE" sz="16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cs typeface="Times New Roman" panose="02020603050405020304" pitchFamily="18" charset="0"/>
              <a:sym typeface="Helvetica"/>
            </a:endParaRPr>
          </a:p>
          <a:p>
            <a:pPr marL="285750" indent="-285750" defTabSz="45720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err="1">
                <a:solidFill>
                  <a:srgbClr val="C00000"/>
                </a:solidFill>
                <a:cs typeface="Times New Roman" panose="02020603050405020304" pitchFamily="18" charset="0"/>
                <a:sym typeface="Helvetica"/>
              </a:rPr>
              <a:t>Vasculature</a:t>
            </a:r>
            <a:r>
              <a:rPr lang="de-DE" sz="1600" dirty="0">
                <a:solidFill>
                  <a:srgbClr val="C00000"/>
                </a:solidFill>
                <a:cs typeface="Times New Roman" panose="02020603050405020304" pitchFamily="18" charset="0"/>
                <a:sym typeface="Helvetica"/>
              </a:rPr>
              <a:t> </a:t>
            </a:r>
            <a:r>
              <a:rPr lang="de-DE" sz="1600" dirty="0" err="1">
                <a:solidFill>
                  <a:srgbClr val="C00000"/>
                </a:solidFill>
                <a:cs typeface="Times New Roman" panose="02020603050405020304" pitchFamily="18" charset="0"/>
                <a:sym typeface="Helvetica"/>
              </a:rPr>
              <a:t>mapping</a:t>
            </a:r>
            <a:r>
              <a:rPr lang="de-DE" sz="1600" dirty="0">
                <a:solidFill>
                  <a:srgbClr val="C00000"/>
                </a:solidFill>
                <a:cs typeface="Times New Roman" panose="02020603050405020304" pitchFamily="18" charset="0"/>
                <a:sym typeface="Helvetica"/>
              </a:rPr>
              <a:t> </a:t>
            </a:r>
            <a:r>
              <a:rPr lang="de-DE" sz="1600" dirty="0" err="1">
                <a:solidFill>
                  <a:srgbClr val="C00000"/>
                </a:solidFill>
                <a:cs typeface="Times New Roman" panose="02020603050405020304" pitchFamily="18" charset="0"/>
                <a:sym typeface="Helvetica"/>
              </a:rPr>
              <a:t>studies</a:t>
            </a:r>
            <a:endParaRPr kumimoji="0" lang="en-GB" sz="1600" b="0" i="0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2070" y="6600451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3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885A4-7945-2542-4650-D34CB2F3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D5CB78-98B1-436D-AA9B-1737556E5016}"/>
              </a:ext>
            </a:extLst>
          </p:cNvPr>
          <p:cNvSpPr txBox="1">
            <a:spLocks/>
          </p:cNvSpPr>
          <p:nvPr/>
        </p:nvSpPr>
        <p:spPr>
          <a:xfrm>
            <a:off x="283546" y="291860"/>
            <a:ext cx="8934639" cy="787557"/>
          </a:xfrm>
          <a:prstGeom prst="rect">
            <a:avLst/>
          </a:prstGeom>
        </p:spPr>
        <p:txBody>
          <a:bodyPr vert="horz" lIns="121920" tIns="60960" rIns="121920" bIns="6096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67" dirty="0">
                <a:latin typeface="Calibri Light" panose="020F0302020204030204" pitchFamily="34" charset="0"/>
                <a:cs typeface="Calibri Light" panose="020F0302020204030204" pitchFamily="34" charset="0"/>
              </a:rPr>
              <a:t>Establishment of the osteosarcoma tumor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" b="26373"/>
          <a:stretch/>
        </p:blipFill>
        <p:spPr>
          <a:xfrm>
            <a:off x="657545" y="1288211"/>
            <a:ext cx="10691220" cy="5264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019" y="6244867"/>
            <a:ext cx="1788310" cy="266676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r>
              <a:rPr lang="en-GB" sz="933" dirty="0"/>
              <a:t>Created with BioRender.com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9225" y="6609781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00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69F2E-D56A-A9A4-4D3E-8BCBDCB4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9D5CB78-98B1-436D-AA9B-1737556E5016}"/>
              </a:ext>
            </a:extLst>
          </p:cNvPr>
          <p:cNvSpPr txBox="1">
            <a:spLocks/>
          </p:cNvSpPr>
          <p:nvPr/>
        </p:nvSpPr>
        <p:spPr>
          <a:xfrm>
            <a:off x="318051" y="316046"/>
            <a:ext cx="8934639" cy="787557"/>
          </a:xfrm>
          <a:prstGeom prst="rect">
            <a:avLst/>
          </a:prstGeom>
        </p:spPr>
        <p:txBody>
          <a:bodyPr vert="horz" lIns="121920" tIns="60960" rIns="121920" bIns="6096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67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 – Tumour growth rate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18051" y="1549531"/>
            <a:ext cx="6038251" cy="1865888"/>
            <a:chOff x="144059" y="1026405"/>
            <a:chExt cx="4528688" cy="1399416"/>
          </a:xfrm>
        </p:grpSpPr>
        <p:sp>
          <p:nvSpPr>
            <p:cNvPr id="13" name="TextBox 12"/>
            <p:cNvSpPr txBox="1"/>
            <p:nvPr/>
          </p:nvSpPr>
          <p:spPr>
            <a:xfrm>
              <a:off x="529279" y="1026405"/>
              <a:ext cx="4101633" cy="246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7" tIns="60957" rIns="60957" bIns="60957" numCol="1" spcCol="38100" rtlCol="0" anchor="t">
              <a:spAutoFit/>
            </a:bodyPr>
            <a:lstStyle/>
            <a:p>
              <a:pPr defTabSz="609585" hangingPunct="0"/>
              <a:r>
                <a:rPr lang="de-DE" sz="1333" dirty="0" err="1">
                  <a:solidFill>
                    <a:srgbClr val="000000"/>
                  </a:solidFill>
                  <a:sym typeface="Helvetica"/>
                </a:rPr>
                <a:t>Week</a:t>
              </a:r>
              <a:r>
                <a:rPr lang="de-DE" sz="1333" dirty="0">
                  <a:solidFill>
                    <a:srgbClr val="000000"/>
                  </a:solidFill>
                  <a:sym typeface="Helvetica"/>
                </a:rPr>
                <a:t> 1                     </a:t>
              </a:r>
              <a:r>
                <a:rPr lang="de-DE" sz="1333" dirty="0" err="1">
                  <a:solidFill>
                    <a:srgbClr val="000000"/>
                  </a:solidFill>
                  <a:sym typeface="Helvetica"/>
                </a:rPr>
                <a:t>Week</a:t>
              </a:r>
              <a:r>
                <a:rPr lang="de-DE" sz="1333" dirty="0">
                  <a:solidFill>
                    <a:srgbClr val="000000"/>
                  </a:solidFill>
                  <a:sym typeface="Helvetica"/>
                </a:rPr>
                <a:t> 2                    </a:t>
              </a:r>
              <a:r>
                <a:rPr lang="de-DE" sz="1333" dirty="0" err="1">
                  <a:solidFill>
                    <a:srgbClr val="000000"/>
                  </a:solidFill>
                  <a:sym typeface="Helvetica"/>
                </a:rPr>
                <a:t>Week</a:t>
              </a:r>
              <a:r>
                <a:rPr lang="de-DE" sz="1333" dirty="0">
                  <a:solidFill>
                    <a:srgbClr val="000000"/>
                  </a:solidFill>
                  <a:sym typeface="Helvetica"/>
                </a:rPr>
                <a:t> 3                   </a:t>
              </a:r>
              <a:r>
                <a:rPr lang="de-DE" sz="1333" dirty="0" err="1">
                  <a:solidFill>
                    <a:srgbClr val="000000"/>
                  </a:solidFill>
                  <a:sym typeface="Helvetica"/>
                </a:rPr>
                <a:t>Week</a:t>
              </a:r>
              <a:r>
                <a:rPr lang="de-DE" sz="1333" dirty="0">
                  <a:solidFill>
                    <a:srgbClr val="000000"/>
                  </a:solidFill>
                  <a:sym typeface="Helvetica"/>
                </a:rPr>
                <a:t> 4          </a:t>
              </a:r>
              <a:endParaRPr lang="en-GB" sz="1333" dirty="0">
                <a:solidFill>
                  <a:srgbClr val="000000"/>
                </a:solidFill>
                <a:sym typeface="Helvetica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44059" y="1280856"/>
              <a:ext cx="4528688" cy="1144965"/>
              <a:chOff x="341283" y="3163564"/>
              <a:chExt cx="4528688" cy="114496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80786" t="60750" r="7580" b="7307"/>
              <a:stretch/>
            </p:blipFill>
            <p:spPr>
              <a:xfrm>
                <a:off x="3803783" y="3163564"/>
                <a:ext cx="1066188" cy="11448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4517" t="60791" r="81931" b="7214"/>
              <a:stretch/>
            </p:blipFill>
            <p:spPr>
              <a:xfrm>
                <a:off x="341283" y="3164373"/>
                <a:ext cx="1239253" cy="114415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29902" t="60925" r="57549" b="7058"/>
              <a:stretch/>
            </p:blipFill>
            <p:spPr>
              <a:xfrm>
                <a:off x="1580536" y="3163564"/>
                <a:ext cx="1147484" cy="1144965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56046" t="61093" r="32190" b="6890"/>
              <a:stretch/>
            </p:blipFill>
            <p:spPr>
              <a:xfrm>
                <a:off x="2728020" y="3163564"/>
                <a:ext cx="1075764" cy="1144965"/>
              </a:xfrm>
              <a:prstGeom prst="rect">
                <a:avLst/>
              </a:prstGeom>
            </p:spPr>
          </p:pic>
        </p:grpSp>
        <p:sp>
          <p:nvSpPr>
            <p:cNvPr id="5" name="Freeform 4"/>
            <p:cNvSpPr/>
            <p:nvPr/>
          </p:nvSpPr>
          <p:spPr>
            <a:xfrm>
              <a:off x="588070" y="1795463"/>
              <a:ext cx="188218" cy="238125"/>
            </a:xfrm>
            <a:custGeom>
              <a:avLst/>
              <a:gdLst>
                <a:gd name="connsiteX0" fmla="*/ 66774 w 188218"/>
                <a:gd name="connsiteY0" fmla="*/ 0 h 238125"/>
                <a:gd name="connsiteX1" fmla="*/ 50105 w 188218"/>
                <a:gd name="connsiteY1" fmla="*/ 2381 h 238125"/>
                <a:gd name="connsiteX2" fmla="*/ 42961 w 188218"/>
                <a:gd name="connsiteY2" fmla="*/ 7143 h 238125"/>
                <a:gd name="connsiteX3" fmla="*/ 31055 w 188218"/>
                <a:gd name="connsiteY3" fmla="*/ 21431 h 238125"/>
                <a:gd name="connsiteX4" fmla="*/ 23911 w 188218"/>
                <a:gd name="connsiteY4" fmla="*/ 35718 h 238125"/>
                <a:gd name="connsiteX5" fmla="*/ 19149 w 188218"/>
                <a:gd name="connsiteY5" fmla="*/ 50006 h 238125"/>
                <a:gd name="connsiteX6" fmla="*/ 16768 w 188218"/>
                <a:gd name="connsiteY6" fmla="*/ 57150 h 238125"/>
                <a:gd name="connsiteX7" fmla="*/ 12005 w 188218"/>
                <a:gd name="connsiteY7" fmla="*/ 64293 h 238125"/>
                <a:gd name="connsiteX8" fmla="*/ 9624 w 188218"/>
                <a:gd name="connsiteY8" fmla="*/ 85725 h 238125"/>
                <a:gd name="connsiteX9" fmla="*/ 4861 w 188218"/>
                <a:gd name="connsiteY9" fmla="*/ 100012 h 238125"/>
                <a:gd name="connsiteX10" fmla="*/ 2480 w 188218"/>
                <a:gd name="connsiteY10" fmla="*/ 107156 h 238125"/>
                <a:gd name="connsiteX11" fmla="*/ 2480 w 188218"/>
                <a:gd name="connsiteY11" fmla="*/ 171450 h 238125"/>
                <a:gd name="connsiteX12" fmla="*/ 4861 w 188218"/>
                <a:gd name="connsiteY12" fmla="*/ 178593 h 238125"/>
                <a:gd name="connsiteX13" fmla="*/ 9624 w 188218"/>
                <a:gd name="connsiteY13" fmla="*/ 185737 h 238125"/>
                <a:gd name="connsiteX14" fmla="*/ 12005 w 188218"/>
                <a:gd name="connsiteY14" fmla="*/ 192881 h 238125"/>
                <a:gd name="connsiteX15" fmla="*/ 33436 w 188218"/>
                <a:gd name="connsiteY15" fmla="*/ 202406 h 238125"/>
                <a:gd name="connsiteX16" fmla="*/ 47724 w 188218"/>
                <a:gd name="connsiteY16" fmla="*/ 211931 h 238125"/>
                <a:gd name="connsiteX17" fmla="*/ 52486 w 188218"/>
                <a:gd name="connsiteY17" fmla="*/ 219075 h 238125"/>
                <a:gd name="connsiteX18" fmla="*/ 73918 w 188218"/>
                <a:gd name="connsiteY18" fmla="*/ 228600 h 238125"/>
                <a:gd name="connsiteX19" fmla="*/ 81061 w 188218"/>
                <a:gd name="connsiteY19" fmla="*/ 230981 h 238125"/>
                <a:gd name="connsiteX20" fmla="*/ 100111 w 188218"/>
                <a:gd name="connsiteY20" fmla="*/ 238125 h 238125"/>
                <a:gd name="connsiteX21" fmla="*/ 154880 w 188218"/>
                <a:gd name="connsiteY21" fmla="*/ 235743 h 238125"/>
                <a:gd name="connsiteX22" fmla="*/ 162024 w 188218"/>
                <a:gd name="connsiteY22" fmla="*/ 230981 h 238125"/>
                <a:gd name="connsiteX23" fmla="*/ 171549 w 188218"/>
                <a:gd name="connsiteY23" fmla="*/ 216693 h 238125"/>
                <a:gd name="connsiteX24" fmla="*/ 178693 w 188218"/>
                <a:gd name="connsiteY24" fmla="*/ 192881 h 238125"/>
                <a:gd name="connsiteX25" fmla="*/ 188218 w 188218"/>
                <a:gd name="connsiteY25" fmla="*/ 178593 h 238125"/>
                <a:gd name="connsiteX26" fmla="*/ 183455 w 188218"/>
                <a:gd name="connsiteY26" fmla="*/ 119062 h 238125"/>
                <a:gd name="connsiteX27" fmla="*/ 181074 w 188218"/>
                <a:gd name="connsiteY27" fmla="*/ 111918 h 238125"/>
                <a:gd name="connsiteX28" fmla="*/ 173930 w 188218"/>
                <a:gd name="connsiteY28" fmla="*/ 104775 h 238125"/>
                <a:gd name="connsiteX29" fmla="*/ 169168 w 188218"/>
                <a:gd name="connsiteY29" fmla="*/ 97631 h 238125"/>
                <a:gd name="connsiteX30" fmla="*/ 154880 w 188218"/>
                <a:gd name="connsiteY30" fmla="*/ 85725 h 238125"/>
                <a:gd name="connsiteX31" fmla="*/ 147736 w 188218"/>
                <a:gd name="connsiteY31" fmla="*/ 83343 h 238125"/>
                <a:gd name="connsiteX32" fmla="*/ 140593 w 188218"/>
                <a:gd name="connsiteY32" fmla="*/ 76200 h 238125"/>
                <a:gd name="connsiteX33" fmla="*/ 126305 w 188218"/>
                <a:gd name="connsiteY33" fmla="*/ 69056 h 238125"/>
                <a:gd name="connsiteX34" fmla="*/ 112018 w 188218"/>
                <a:gd name="connsiteY34" fmla="*/ 59531 h 238125"/>
                <a:gd name="connsiteX35" fmla="*/ 102493 w 188218"/>
                <a:gd name="connsiteY35" fmla="*/ 45243 h 238125"/>
                <a:gd name="connsiteX36" fmla="*/ 97730 w 188218"/>
                <a:gd name="connsiteY36" fmla="*/ 30956 h 238125"/>
                <a:gd name="connsiteX37" fmla="*/ 83443 w 188218"/>
                <a:gd name="connsiteY37" fmla="*/ 21431 h 238125"/>
                <a:gd name="connsiteX38" fmla="*/ 66774 w 188218"/>
                <a:gd name="connsiteY38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8218" h="238125">
                  <a:moveTo>
                    <a:pt x="66774" y="0"/>
                  </a:moveTo>
                  <a:cubicBezTo>
                    <a:pt x="61218" y="794"/>
                    <a:pt x="55481" y="768"/>
                    <a:pt x="50105" y="2381"/>
                  </a:cubicBezTo>
                  <a:cubicBezTo>
                    <a:pt x="47364" y="3203"/>
                    <a:pt x="45160" y="5311"/>
                    <a:pt x="42961" y="7143"/>
                  </a:cubicBezTo>
                  <a:cubicBezTo>
                    <a:pt x="36088" y="12870"/>
                    <a:pt x="35736" y="14409"/>
                    <a:pt x="31055" y="21431"/>
                  </a:cubicBezTo>
                  <a:cubicBezTo>
                    <a:pt x="22371" y="47486"/>
                    <a:pt x="36221" y="8021"/>
                    <a:pt x="23911" y="35718"/>
                  </a:cubicBezTo>
                  <a:cubicBezTo>
                    <a:pt x="21872" y="40306"/>
                    <a:pt x="20736" y="45243"/>
                    <a:pt x="19149" y="50006"/>
                  </a:cubicBezTo>
                  <a:cubicBezTo>
                    <a:pt x="18355" y="52387"/>
                    <a:pt x="18161" y="55062"/>
                    <a:pt x="16768" y="57150"/>
                  </a:cubicBezTo>
                  <a:lnTo>
                    <a:pt x="12005" y="64293"/>
                  </a:lnTo>
                  <a:cubicBezTo>
                    <a:pt x="11211" y="71437"/>
                    <a:pt x="11034" y="78677"/>
                    <a:pt x="9624" y="85725"/>
                  </a:cubicBezTo>
                  <a:cubicBezTo>
                    <a:pt x="8639" y="90648"/>
                    <a:pt x="6449" y="95250"/>
                    <a:pt x="4861" y="100012"/>
                  </a:cubicBezTo>
                  <a:lnTo>
                    <a:pt x="2480" y="107156"/>
                  </a:lnTo>
                  <a:cubicBezTo>
                    <a:pt x="-201" y="139337"/>
                    <a:pt x="-1399" y="136539"/>
                    <a:pt x="2480" y="171450"/>
                  </a:cubicBezTo>
                  <a:cubicBezTo>
                    <a:pt x="2757" y="173944"/>
                    <a:pt x="3739" y="176348"/>
                    <a:pt x="4861" y="178593"/>
                  </a:cubicBezTo>
                  <a:cubicBezTo>
                    <a:pt x="6141" y="181153"/>
                    <a:pt x="8036" y="183356"/>
                    <a:pt x="9624" y="185737"/>
                  </a:cubicBezTo>
                  <a:cubicBezTo>
                    <a:pt x="10418" y="188118"/>
                    <a:pt x="10437" y="190921"/>
                    <a:pt x="12005" y="192881"/>
                  </a:cubicBezTo>
                  <a:cubicBezTo>
                    <a:pt x="17541" y="199801"/>
                    <a:pt x="26581" y="197836"/>
                    <a:pt x="33436" y="202406"/>
                  </a:cubicBezTo>
                  <a:lnTo>
                    <a:pt x="47724" y="211931"/>
                  </a:lnTo>
                  <a:cubicBezTo>
                    <a:pt x="49311" y="214312"/>
                    <a:pt x="50462" y="217051"/>
                    <a:pt x="52486" y="219075"/>
                  </a:cubicBezTo>
                  <a:cubicBezTo>
                    <a:pt x="58145" y="224734"/>
                    <a:pt x="66848" y="226243"/>
                    <a:pt x="73918" y="228600"/>
                  </a:cubicBezTo>
                  <a:cubicBezTo>
                    <a:pt x="76299" y="229394"/>
                    <a:pt x="78816" y="229859"/>
                    <a:pt x="81061" y="230981"/>
                  </a:cubicBezTo>
                  <a:cubicBezTo>
                    <a:pt x="93513" y="237207"/>
                    <a:pt x="87142" y="234882"/>
                    <a:pt x="100111" y="238125"/>
                  </a:cubicBezTo>
                  <a:cubicBezTo>
                    <a:pt x="118367" y="237331"/>
                    <a:pt x="136727" y="237838"/>
                    <a:pt x="154880" y="235743"/>
                  </a:cubicBezTo>
                  <a:cubicBezTo>
                    <a:pt x="157723" y="235415"/>
                    <a:pt x="160139" y="233135"/>
                    <a:pt x="162024" y="230981"/>
                  </a:cubicBezTo>
                  <a:cubicBezTo>
                    <a:pt x="165793" y="226673"/>
                    <a:pt x="171549" y="216693"/>
                    <a:pt x="171549" y="216693"/>
                  </a:cubicBezTo>
                  <a:cubicBezTo>
                    <a:pt x="172881" y="211366"/>
                    <a:pt x="176372" y="196362"/>
                    <a:pt x="178693" y="192881"/>
                  </a:cubicBezTo>
                  <a:lnTo>
                    <a:pt x="188218" y="178593"/>
                  </a:lnTo>
                  <a:cubicBezTo>
                    <a:pt x="186617" y="144985"/>
                    <a:pt x="189699" y="140919"/>
                    <a:pt x="183455" y="119062"/>
                  </a:cubicBezTo>
                  <a:cubicBezTo>
                    <a:pt x="182765" y="116648"/>
                    <a:pt x="182466" y="114007"/>
                    <a:pt x="181074" y="111918"/>
                  </a:cubicBezTo>
                  <a:cubicBezTo>
                    <a:pt x="179206" y="109116"/>
                    <a:pt x="176086" y="107362"/>
                    <a:pt x="173930" y="104775"/>
                  </a:cubicBezTo>
                  <a:cubicBezTo>
                    <a:pt x="172098" y="102576"/>
                    <a:pt x="171000" y="99830"/>
                    <a:pt x="169168" y="97631"/>
                  </a:cubicBezTo>
                  <a:cubicBezTo>
                    <a:pt x="165405" y="93115"/>
                    <a:pt x="160233" y="88402"/>
                    <a:pt x="154880" y="85725"/>
                  </a:cubicBezTo>
                  <a:cubicBezTo>
                    <a:pt x="152635" y="84602"/>
                    <a:pt x="150117" y="84137"/>
                    <a:pt x="147736" y="83343"/>
                  </a:cubicBezTo>
                  <a:cubicBezTo>
                    <a:pt x="145355" y="80962"/>
                    <a:pt x="143395" y="78068"/>
                    <a:pt x="140593" y="76200"/>
                  </a:cubicBezTo>
                  <a:cubicBezTo>
                    <a:pt x="119116" y="61881"/>
                    <a:pt x="148784" y="87787"/>
                    <a:pt x="126305" y="69056"/>
                  </a:cubicBezTo>
                  <a:cubicBezTo>
                    <a:pt x="114412" y="59146"/>
                    <a:pt x="124572" y="63716"/>
                    <a:pt x="112018" y="59531"/>
                  </a:cubicBezTo>
                  <a:cubicBezTo>
                    <a:pt x="108843" y="54768"/>
                    <a:pt x="104303" y="50673"/>
                    <a:pt x="102493" y="45243"/>
                  </a:cubicBezTo>
                  <a:cubicBezTo>
                    <a:pt x="100905" y="40481"/>
                    <a:pt x="101907" y="33741"/>
                    <a:pt x="97730" y="30956"/>
                  </a:cubicBezTo>
                  <a:cubicBezTo>
                    <a:pt x="92968" y="27781"/>
                    <a:pt x="88873" y="23241"/>
                    <a:pt x="83443" y="21431"/>
                  </a:cubicBezTo>
                  <a:lnTo>
                    <a:pt x="66774" y="0"/>
                  </a:lnTo>
                  <a:close/>
                </a:path>
              </a:pathLst>
            </a:custGeom>
            <a:noFill/>
            <a:ln w="635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757363" y="1788319"/>
              <a:ext cx="214312" cy="342900"/>
            </a:xfrm>
            <a:custGeom>
              <a:avLst/>
              <a:gdLst>
                <a:gd name="connsiteX0" fmla="*/ 76200 w 214312"/>
                <a:gd name="connsiteY0" fmla="*/ 0 h 342900"/>
                <a:gd name="connsiteX1" fmla="*/ 50006 w 214312"/>
                <a:gd name="connsiteY1" fmla="*/ 19050 h 342900"/>
                <a:gd name="connsiteX2" fmla="*/ 35718 w 214312"/>
                <a:gd name="connsiteY2" fmla="*/ 23812 h 342900"/>
                <a:gd name="connsiteX3" fmla="*/ 28575 w 214312"/>
                <a:gd name="connsiteY3" fmla="*/ 38100 h 342900"/>
                <a:gd name="connsiteX4" fmla="*/ 23812 w 214312"/>
                <a:gd name="connsiteY4" fmla="*/ 45244 h 342900"/>
                <a:gd name="connsiteX5" fmla="*/ 16668 w 214312"/>
                <a:gd name="connsiteY5" fmla="*/ 66675 h 342900"/>
                <a:gd name="connsiteX6" fmla="*/ 14287 w 214312"/>
                <a:gd name="connsiteY6" fmla="*/ 73819 h 342900"/>
                <a:gd name="connsiteX7" fmla="*/ 11906 w 214312"/>
                <a:gd name="connsiteY7" fmla="*/ 80962 h 342900"/>
                <a:gd name="connsiteX8" fmla="*/ 9525 w 214312"/>
                <a:gd name="connsiteY8" fmla="*/ 92869 h 342900"/>
                <a:gd name="connsiteX9" fmla="*/ 4762 w 214312"/>
                <a:gd name="connsiteY9" fmla="*/ 107156 h 342900"/>
                <a:gd name="connsiteX10" fmla="*/ 2381 w 214312"/>
                <a:gd name="connsiteY10" fmla="*/ 114300 h 342900"/>
                <a:gd name="connsiteX11" fmla="*/ 0 w 214312"/>
                <a:gd name="connsiteY11" fmla="*/ 121444 h 342900"/>
                <a:gd name="connsiteX12" fmla="*/ 4762 w 214312"/>
                <a:gd name="connsiteY12" fmla="*/ 190500 h 342900"/>
                <a:gd name="connsiteX13" fmla="*/ 9525 w 214312"/>
                <a:gd name="connsiteY13" fmla="*/ 207169 h 342900"/>
                <a:gd name="connsiteX14" fmla="*/ 14287 w 214312"/>
                <a:gd name="connsiteY14" fmla="*/ 214312 h 342900"/>
                <a:gd name="connsiteX15" fmla="*/ 26193 w 214312"/>
                <a:gd name="connsiteY15" fmla="*/ 235744 h 342900"/>
                <a:gd name="connsiteX16" fmla="*/ 30956 w 214312"/>
                <a:gd name="connsiteY16" fmla="*/ 242887 h 342900"/>
                <a:gd name="connsiteX17" fmla="*/ 35718 w 214312"/>
                <a:gd name="connsiteY17" fmla="*/ 250031 h 342900"/>
                <a:gd name="connsiteX18" fmla="*/ 42862 w 214312"/>
                <a:gd name="connsiteY18" fmla="*/ 257175 h 342900"/>
                <a:gd name="connsiteX19" fmla="*/ 50006 w 214312"/>
                <a:gd name="connsiteY19" fmla="*/ 261937 h 342900"/>
                <a:gd name="connsiteX20" fmla="*/ 57150 w 214312"/>
                <a:gd name="connsiteY20" fmla="*/ 276225 h 342900"/>
                <a:gd name="connsiteX21" fmla="*/ 59531 w 214312"/>
                <a:gd name="connsiteY21" fmla="*/ 283369 h 342900"/>
                <a:gd name="connsiteX22" fmla="*/ 76200 w 214312"/>
                <a:gd name="connsiteY22" fmla="*/ 302419 h 342900"/>
                <a:gd name="connsiteX23" fmla="*/ 78581 w 214312"/>
                <a:gd name="connsiteY23" fmla="*/ 309562 h 342900"/>
                <a:gd name="connsiteX24" fmla="*/ 100012 w 214312"/>
                <a:gd name="connsiteY24" fmla="*/ 328612 h 342900"/>
                <a:gd name="connsiteX25" fmla="*/ 109537 w 214312"/>
                <a:gd name="connsiteY25" fmla="*/ 330994 h 342900"/>
                <a:gd name="connsiteX26" fmla="*/ 116681 w 214312"/>
                <a:gd name="connsiteY26" fmla="*/ 338137 h 342900"/>
                <a:gd name="connsiteX27" fmla="*/ 142875 w 214312"/>
                <a:gd name="connsiteY27" fmla="*/ 342900 h 342900"/>
                <a:gd name="connsiteX28" fmla="*/ 176212 w 214312"/>
                <a:gd name="connsiteY28" fmla="*/ 340519 h 342900"/>
                <a:gd name="connsiteX29" fmla="*/ 192881 w 214312"/>
                <a:gd name="connsiteY29" fmla="*/ 338137 h 342900"/>
                <a:gd name="connsiteX30" fmla="*/ 195262 w 214312"/>
                <a:gd name="connsiteY30" fmla="*/ 330994 h 342900"/>
                <a:gd name="connsiteX31" fmla="*/ 200025 w 214312"/>
                <a:gd name="connsiteY31" fmla="*/ 323850 h 342900"/>
                <a:gd name="connsiteX32" fmla="*/ 202406 w 214312"/>
                <a:gd name="connsiteY32" fmla="*/ 316706 h 342900"/>
                <a:gd name="connsiteX33" fmla="*/ 207168 w 214312"/>
                <a:gd name="connsiteY33" fmla="*/ 285750 h 342900"/>
                <a:gd name="connsiteX34" fmla="*/ 211931 w 214312"/>
                <a:gd name="connsiteY34" fmla="*/ 235744 h 342900"/>
                <a:gd name="connsiteX35" fmla="*/ 214312 w 214312"/>
                <a:gd name="connsiteY35" fmla="*/ 221456 h 342900"/>
                <a:gd name="connsiteX36" fmla="*/ 211931 w 214312"/>
                <a:gd name="connsiteY36" fmla="*/ 116681 h 342900"/>
                <a:gd name="connsiteX37" fmla="*/ 207168 w 214312"/>
                <a:gd name="connsiteY37" fmla="*/ 109537 h 342900"/>
                <a:gd name="connsiteX38" fmla="*/ 202406 w 214312"/>
                <a:gd name="connsiteY38" fmla="*/ 88106 h 342900"/>
                <a:gd name="connsiteX39" fmla="*/ 200025 w 214312"/>
                <a:gd name="connsiteY39" fmla="*/ 80962 h 342900"/>
                <a:gd name="connsiteX40" fmla="*/ 192881 w 214312"/>
                <a:gd name="connsiteY40" fmla="*/ 76200 h 342900"/>
                <a:gd name="connsiteX41" fmla="*/ 180975 w 214312"/>
                <a:gd name="connsiteY41" fmla="*/ 64294 h 342900"/>
                <a:gd name="connsiteX42" fmla="*/ 169068 w 214312"/>
                <a:gd name="connsiteY42" fmla="*/ 54769 h 342900"/>
                <a:gd name="connsiteX43" fmla="*/ 157162 w 214312"/>
                <a:gd name="connsiteY43" fmla="*/ 45244 h 342900"/>
                <a:gd name="connsiteX44" fmla="*/ 150018 w 214312"/>
                <a:gd name="connsiteY44" fmla="*/ 38100 h 342900"/>
                <a:gd name="connsiteX45" fmla="*/ 126206 w 214312"/>
                <a:gd name="connsiteY45" fmla="*/ 30956 h 342900"/>
                <a:gd name="connsiteX46" fmla="*/ 119062 w 214312"/>
                <a:gd name="connsiteY46" fmla="*/ 26194 h 342900"/>
                <a:gd name="connsiteX47" fmla="*/ 92868 w 214312"/>
                <a:gd name="connsiteY47" fmla="*/ 19050 h 342900"/>
                <a:gd name="connsiteX48" fmla="*/ 76200 w 214312"/>
                <a:gd name="connsiteY48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4312" h="342900">
                  <a:moveTo>
                    <a:pt x="76200" y="0"/>
                  </a:moveTo>
                  <a:cubicBezTo>
                    <a:pt x="71571" y="3703"/>
                    <a:pt x="55293" y="17288"/>
                    <a:pt x="50006" y="19050"/>
                  </a:cubicBezTo>
                  <a:lnTo>
                    <a:pt x="35718" y="23812"/>
                  </a:lnTo>
                  <a:cubicBezTo>
                    <a:pt x="22065" y="44295"/>
                    <a:pt x="38438" y="18374"/>
                    <a:pt x="28575" y="38100"/>
                  </a:cubicBezTo>
                  <a:cubicBezTo>
                    <a:pt x="27295" y="40660"/>
                    <a:pt x="25400" y="42863"/>
                    <a:pt x="23812" y="45244"/>
                  </a:cubicBezTo>
                  <a:lnTo>
                    <a:pt x="16668" y="66675"/>
                  </a:lnTo>
                  <a:lnTo>
                    <a:pt x="14287" y="73819"/>
                  </a:lnTo>
                  <a:cubicBezTo>
                    <a:pt x="13493" y="76200"/>
                    <a:pt x="12398" y="78501"/>
                    <a:pt x="11906" y="80962"/>
                  </a:cubicBezTo>
                  <a:cubicBezTo>
                    <a:pt x="11112" y="84931"/>
                    <a:pt x="10590" y="88964"/>
                    <a:pt x="9525" y="92869"/>
                  </a:cubicBezTo>
                  <a:cubicBezTo>
                    <a:pt x="8204" y="97712"/>
                    <a:pt x="6350" y="102394"/>
                    <a:pt x="4762" y="107156"/>
                  </a:cubicBezTo>
                  <a:lnTo>
                    <a:pt x="2381" y="114300"/>
                  </a:lnTo>
                  <a:lnTo>
                    <a:pt x="0" y="121444"/>
                  </a:lnTo>
                  <a:cubicBezTo>
                    <a:pt x="1458" y="154990"/>
                    <a:pt x="-324" y="165069"/>
                    <a:pt x="4762" y="190500"/>
                  </a:cubicBezTo>
                  <a:cubicBezTo>
                    <a:pt x="5272" y="193048"/>
                    <a:pt x="8010" y="204140"/>
                    <a:pt x="9525" y="207169"/>
                  </a:cubicBezTo>
                  <a:cubicBezTo>
                    <a:pt x="10805" y="209728"/>
                    <a:pt x="12700" y="211931"/>
                    <a:pt x="14287" y="214312"/>
                  </a:cubicBezTo>
                  <a:cubicBezTo>
                    <a:pt x="18477" y="226885"/>
                    <a:pt x="15277" y="219370"/>
                    <a:pt x="26193" y="235744"/>
                  </a:cubicBezTo>
                  <a:lnTo>
                    <a:pt x="30956" y="242887"/>
                  </a:lnTo>
                  <a:cubicBezTo>
                    <a:pt x="32544" y="245268"/>
                    <a:pt x="33694" y="248007"/>
                    <a:pt x="35718" y="250031"/>
                  </a:cubicBezTo>
                  <a:cubicBezTo>
                    <a:pt x="38099" y="252412"/>
                    <a:pt x="40275" y="255019"/>
                    <a:pt x="42862" y="257175"/>
                  </a:cubicBezTo>
                  <a:cubicBezTo>
                    <a:pt x="45061" y="259007"/>
                    <a:pt x="47625" y="260350"/>
                    <a:pt x="50006" y="261937"/>
                  </a:cubicBezTo>
                  <a:cubicBezTo>
                    <a:pt x="55991" y="279893"/>
                    <a:pt x="47918" y="257760"/>
                    <a:pt x="57150" y="276225"/>
                  </a:cubicBezTo>
                  <a:cubicBezTo>
                    <a:pt x="58273" y="278470"/>
                    <a:pt x="58312" y="281175"/>
                    <a:pt x="59531" y="283369"/>
                  </a:cubicBezTo>
                  <a:cubicBezTo>
                    <a:pt x="67701" y="298076"/>
                    <a:pt x="65765" y="295462"/>
                    <a:pt x="76200" y="302419"/>
                  </a:cubicBezTo>
                  <a:cubicBezTo>
                    <a:pt x="76994" y="304800"/>
                    <a:pt x="77336" y="307383"/>
                    <a:pt x="78581" y="309562"/>
                  </a:cubicBezTo>
                  <a:cubicBezTo>
                    <a:pt x="82833" y="317003"/>
                    <a:pt x="91546" y="326495"/>
                    <a:pt x="100012" y="328612"/>
                  </a:cubicBezTo>
                  <a:lnTo>
                    <a:pt x="109537" y="330994"/>
                  </a:lnTo>
                  <a:cubicBezTo>
                    <a:pt x="111918" y="333375"/>
                    <a:pt x="113757" y="336466"/>
                    <a:pt x="116681" y="338137"/>
                  </a:cubicBezTo>
                  <a:cubicBezTo>
                    <a:pt x="120427" y="340277"/>
                    <a:pt x="142215" y="342806"/>
                    <a:pt x="142875" y="342900"/>
                  </a:cubicBezTo>
                  <a:cubicBezTo>
                    <a:pt x="153987" y="342106"/>
                    <a:pt x="165122" y="341575"/>
                    <a:pt x="176212" y="340519"/>
                  </a:cubicBezTo>
                  <a:cubicBezTo>
                    <a:pt x="181799" y="339987"/>
                    <a:pt x="187861" y="340647"/>
                    <a:pt x="192881" y="338137"/>
                  </a:cubicBezTo>
                  <a:cubicBezTo>
                    <a:pt x="195126" y="337015"/>
                    <a:pt x="194140" y="333239"/>
                    <a:pt x="195262" y="330994"/>
                  </a:cubicBezTo>
                  <a:cubicBezTo>
                    <a:pt x="196542" y="328434"/>
                    <a:pt x="198437" y="326231"/>
                    <a:pt x="200025" y="323850"/>
                  </a:cubicBezTo>
                  <a:cubicBezTo>
                    <a:pt x="200819" y="321469"/>
                    <a:pt x="201862" y="319156"/>
                    <a:pt x="202406" y="316706"/>
                  </a:cubicBezTo>
                  <a:cubicBezTo>
                    <a:pt x="203483" y="311859"/>
                    <a:pt x="206693" y="289787"/>
                    <a:pt x="207168" y="285750"/>
                  </a:cubicBezTo>
                  <a:cubicBezTo>
                    <a:pt x="209125" y="269121"/>
                    <a:pt x="209975" y="252373"/>
                    <a:pt x="211931" y="235744"/>
                  </a:cubicBezTo>
                  <a:cubicBezTo>
                    <a:pt x="212495" y="230949"/>
                    <a:pt x="213518" y="226219"/>
                    <a:pt x="214312" y="221456"/>
                  </a:cubicBezTo>
                  <a:cubicBezTo>
                    <a:pt x="213518" y="186531"/>
                    <a:pt x="214156" y="151544"/>
                    <a:pt x="211931" y="116681"/>
                  </a:cubicBezTo>
                  <a:cubicBezTo>
                    <a:pt x="211749" y="113825"/>
                    <a:pt x="208295" y="112168"/>
                    <a:pt x="207168" y="109537"/>
                  </a:cubicBezTo>
                  <a:cubicBezTo>
                    <a:pt x="205702" y="106116"/>
                    <a:pt x="203084" y="90817"/>
                    <a:pt x="202406" y="88106"/>
                  </a:cubicBezTo>
                  <a:cubicBezTo>
                    <a:pt x="201797" y="85671"/>
                    <a:pt x="201593" y="82922"/>
                    <a:pt x="200025" y="80962"/>
                  </a:cubicBezTo>
                  <a:cubicBezTo>
                    <a:pt x="198237" y="78727"/>
                    <a:pt x="195262" y="77787"/>
                    <a:pt x="192881" y="76200"/>
                  </a:cubicBezTo>
                  <a:cubicBezTo>
                    <a:pt x="180179" y="57148"/>
                    <a:pt x="196850" y="80169"/>
                    <a:pt x="180975" y="64294"/>
                  </a:cubicBezTo>
                  <a:cubicBezTo>
                    <a:pt x="170204" y="53523"/>
                    <a:pt x="182975" y="59404"/>
                    <a:pt x="169068" y="54769"/>
                  </a:cubicBezTo>
                  <a:cubicBezTo>
                    <a:pt x="158418" y="38792"/>
                    <a:pt x="170964" y="54445"/>
                    <a:pt x="157162" y="45244"/>
                  </a:cubicBezTo>
                  <a:cubicBezTo>
                    <a:pt x="154360" y="43376"/>
                    <a:pt x="152942" y="39771"/>
                    <a:pt x="150018" y="38100"/>
                  </a:cubicBezTo>
                  <a:cubicBezTo>
                    <a:pt x="126696" y="24773"/>
                    <a:pt x="157291" y="51677"/>
                    <a:pt x="126206" y="30956"/>
                  </a:cubicBezTo>
                  <a:cubicBezTo>
                    <a:pt x="123825" y="29369"/>
                    <a:pt x="121677" y="27356"/>
                    <a:pt x="119062" y="26194"/>
                  </a:cubicBezTo>
                  <a:cubicBezTo>
                    <a:pt x="112136" y="23116"/>
                    <a:pt x="100666" y="20025"/>
                    <a:pt x="92868" y="19050"/>
                  </a:cubicBezTo>
                  <a:cubicBezTo>
                    <a:pt x="90505" y="18755"/>
                    <a:pt x="88106" y="19050"/>
                    <a:pt x="76200" y="0"/>
                  </a:cubicBezTo>
                  <a:close/>
                </a:path>
              </a:pathLst>
            </a:custGeom>
            <a:noFill/>
            <a:ln w="635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739897" y="1833563"/>
              <a:ext cx="277147" cy="345425"/>
            </a:xfrm>
            <a:custGeom>
              <a:avLst/>
              <a:gdLst>
                <a:gd name="connsiteX0" fmla="*/ 58072 w 305750"/>
                <a:gd name="connsiteY0" fmla="*/ 0 h 345425"/>
                <a:gd name="connsiteX1" fmla="*/ 46166 w 305750"/>
                <a:gd name="connsiteY1" fmla="*/ 2381 h 345425"/>
                <a:gd name="connsiteX2" fmla="*/ 39022 w 305750"/>
                <a:gd name="connsiteY2" fmla="*/ 4762 h 345425"/>
                <a:gd name="connsiteX3" fmla="*/ 36641 w 305750"/>
                <a:gd name="connsiteY3" fmla="*/ 11906 h 345425"/>
                <a:gd name="connsiteX4" fmla="*/ 22353 w 305750"/>
                <a:gd name="connsiteY4" fmla="*/ 26193 h 345425"/>
                <a:gd name="connsiteX5" fmla="*/ 12828 w 305750"/>
                <a:gd name="connsiteY5" fmla="*/ 42862 h 345425"/>
                <a:gd name="connsiteX6" fmla="*/ 5684 w 305750"/>
                <a:gd name="connsiteY6" fmla="*/ 47625 h 345425"/>
                <a:gd name="connsiteX7" fmla="*/ 5684 w 305750"/>
                <a:gd name="connsiteY7" fmla="*/ 185737 h 345425"/>
                <a:gd name="connsiteX8" fmla="*/ 8066 w 305750"/>
                <a:gd name="connsiteY8" fmla="*/ 204787 h 345425"/>
                <a:gd name="connsiteX9" fmla="*/ 17591 w 305750"/>
                <a:gd name="connsiteY9" fmla="*/ 226218 h 345425"/>
                <a:gd name="connsiteX10" fmla="*/ 24734 w 305750"/>
                <a:gd name="connsiteY10" fmla="*/ 230981 h 345425"/>
                <a:gd name="connsiteX11" fmla="*/ 34259 w 305750"/>
                <a:gd name="connsiteY11" fmla="*/ 245268 h 345425"/>
                <a:gd name="connsiteX12" fmla="*/ 41403 w 305750"/>
                <a:gd name="connsiteY12" fmla="*/ 259556 h 345425"/>
                <a:gd name="connsiteX13" fmla="*/ 55691 w 305750"/>
                <a:gd name="connsiteY13" fmla="*/ 273843 h 345425"/>
                <a:gd name="connsiteX14" fmla="*/ 67597 w 305750"/>
                <a:gd name="connsiteY14" fmla="*/ 288131 h 345425"/>
                <a:gd name="connsiteX15" fmla="*/ 69978 w 305750"/>
                <a:gd name="connsiteY15" fmla="*/ 295275 h 345425"/>
                <a:gd name="connsiteX16" fmla="*/ 91409 w 305750"/>
                <a:gd name="connsiteY16" fmla="*/ 314325 h 345425"/>
                <a:gd name="connsiteX17" fmla="*/ 100934 w 305750"/>
                <a:gd name="connsiteY17" fmla="*/ 316706 h 345425"/>
                <a:gd name="connsiteX18" fmla="*/ 108078 w 305750"/>
                <a:gd name="connsiteY18" fmla="*/ 319087 h 345425"/>
                <a:gd name="connsiteX19" fmla="*/ 122366 w 305750"/>
                <a:gd name="connsiteY19" fmla="*/ 326231 h 345425"/>
                <a:gd name="connsiteX20" fmla="*/ 141416 w 305750"/>
                <a:gd name="connsiteY20" fmla="*/ 335756 h 345425"/>
                <a:gd name="connsiteX21" fmla="*/ 169991 w 305750"/>
                <a:gd name="connsiteY21" fmla="*/ 342900 h 345425"/>
                <a:gd name="connsiteX22" fmla="*/ 241428 w 305750"/>
                <a:gd name="connsiteY22" fmla="*/ 333375 h 345425"/>
                <a:gd name="connsiteX23" fmla="*/ 248572 w 305750"/>
                <a:gd name="connsiteY23" fmla="*/ 328612 h 345425"/>
                <a:gd name="connsiteX24" fmla="*/ 253334 w 305750"/>
                <a:gd name="connsiteY24" fmla="*/ 321468 h 345425"/>
                <a:gd name="connsiteX25" fmla="*/ 258097 w 305750"/>
                <a:gd name="connsiteY25" fmla="*/ 307181 h 345425"/>
                <a:gd name="connsiteX26" fmla="*/ 262859 w 305750"/>
                <a:gd name="connsiteY26" fmla="*/ 300037 h 345425"/>
                <a:gd name="connsiteX27" fmla="*/ 267622 w 305750"/>
                <a:gd name="connsiteY27" fmla="*/ 280987 h 345425"/>
                <a:gd name="connsiteX28" fmla="*/ 270003 w 305750"/>
                <a:gd name="connsiteY28" fmla="*/ 273843 h 345425"/>
                <a:gd name="connsiteX29" fmla="*/ 274766 w 305750"/>
                <a:gd name="connsiteY29" fmla="*/ 266700 h 345425"/>
                <a:gd name="connsiteX30" fmla="*/ 286672 w 305750"/>
                <a:gd name="connsiteY30" fmla="*/ 245268 h 345425"/>
                <a:gd name="connsiteX31" fmla="*/ 291434 w 305750"/>
                <a:gd name="connsiteY31" fmla="*/ 235743 h 345425"/>
                <a:gd name="connsiteX32" fmla="*/ 293816 w 305750"/>
                <a:gd name="connsiteY32" fmla="*/ 228600 h 345425"/>
                <a:gd name="connsiteX33" fmla="*/ 300959 w 305750"/>
                <a:gd name="connsiteY33" fmla="*/ 221456 h 345425"/>
                <a:gd name="connsiteX34" fmla="*/ 305722 w 305750"/>
                <a:gd name="connsiteY34" fmla="*/ 207168 h 345425"/>
                <a:gd name="connsiteX35" fmla="*/ 298578 w 305750"/>
                <a:gd name="connsiteY35" fmla="*/ 161925 h 345425"/>
                <a:gd name="connsiteX36" fmla="*/ 293816 w 305750"/>
                <a:gd name="connsiteY36" fmla="*/ 145256 h 345425"/>
                <a:gd name="connsiteX37" fmla="*/ 289053 w 305750"/>
                <a:gd name="connsiteY37" fmla="*/ 138112 h 345425"/>
                <a:gd name="connsiteX38" fmla="*/ 281909 w 305750"/>
                <a:gd name="connsiteY38" fmla="*/ 121443 h 345425"/>
                <a:gd name="connsiteX39" fmla="*/ 274766 w 305750"/>
                <a:gd name="connsiteY39" fmla="*/ 107156 h 345425"/>
                <a:gd name="connsiteX40" fmla="*/ 262859 w 305750"/>
                <a:gd name="connsiteY40" fmla="*/ 83343 h 345425"/>
                <a:gd name="connsiteX41" fmla="*/ 250953 w 305750"/>
                <a:gd name="connsiteY41" fmla="*/ 64293 h 345425"/>
                <a:gd name="connsiteX42" fmla="*/ 246191 w 305750"/>
                <a:gd name="connsiteY42" fmla="*/ 57150 h 345425"/>
                <a:gd name="connsiteX43" fmla="*/ 224759 w 305750"/>
                <a:gd name="connsiteY43" fmla="*/ 45243 h 345425"/>
                <a:gd name="connsiteX44" fmla="*/ 215234 w 305750"/>
                <a:gd name="connsiteY44" fmla="*/ 42862 h 345425"/>
                <a:gd name="connsiteX45" fmla="*/ 200947 w 305750"/>
                <a:gd name="connsiteY45" fmla="*/ 33337 h 345425"/>
                <a:gd name="connsiteX46" fmla="*/ 153322 w 305750"/>
                <a:gd name="connsiteY46" fmla="*/ 28575 h 345425"/>
                <a:gd name="connsiteX47" fmla="*/ 134272 w 305750"/>
                <a:gd name="connsiteY47" fmla="*/ 23812 h 345425"/>
                <a:gd name="connsiteX48" fmla="*/ 124747 w 305750"/>
                <a:gd name="connsiteY48" fmla="*/ 21431 h 345425"/>
                <a:gd name="connsiteX49" fmla="*/ 110459 w 305750"/>
                <a:gd name="connsiteY49" fmla="*/ 16668 h 345425"/>
                <a:gd name="connsiteX50" fmla="*/ 89028 w 305750"/>
                <a:gd name="connsiteY50" fmla="*/ 7143 h 345425"/>
                <a:gd name="connsiteX51" fmla="*/ 58072 w 305750"/>
                <a:gd name="connsiteY51" fmla="*/ 0 h 34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05750" h="345425">
                  <a:moveTo>
                    <a:pt x="58072" y="0"/>
                  </a:moveTo>
                  <a:cubicBezTo>
                    <a:pt x="54103" y="794"/>
                    <a:pt x="50092" y="1399"/>
                    <a:pt x="46166" y="2381"/>
                  </a:cubicBezTo>
                  <a:cubicBezTo>
                    <a:pt x="43731" y="2990"/>
                    <a:pt x="40797" y="2987"/>
                    <a:pt x="39022" y="4762"/>
                  </a:cubicBezTo>
                  <a:cubicBezTo>
                    <a:pt x="37247" y="6537"/>
                    <a:pt x="38182" y="9925"/>
                    <a:pt x="36641" y="11906"/>
                  </a:cubicBezTo>
                  <a:cubicBezTo>
                    <a:pt x="32506" y="17222"/>
                    <a:pt x="22353" y="26193"/>
                    <a:pt x="22353" y="26193"/>
                  </a:cubicBezTo>
                  <a:cubicBezTo>
                    <a:pt x="20484" y="29931"/>
                    <a:pt x="16195" y="39495"/>
                    <a:pt x="12828" y="42862"/>
                  </a:cubicBezTo>
                  <a:cubicBezTo>
                    <a:pt x="10804" y="44886"/>
                    <a:pt x="8065" y="46037"/>
                    <a:pt x="5684" y="47625"/>
                  </a:cubicBezTo>
                  <a:cubicBezTo>
                    <a:pt x="-4798" y="100041"/>
                    <a:pt x="1668" y="63276"/>
                    <a:pt x="5684" y="185737"/>
                  </a:cubicBezTo>
                  <a:cubicBezTo>
                    <a:pt x="5894" y="192133"/>
                    <a:pt x="6725" y="198530"/>
                    <a:pt x="8066" y="204787"/>
                  </a:cubicBezTo>
                  <a:cubicBezTo>
                    <a:pt x="9353" y="210794"/>
                    <a:pt x="12539" y="221166"/>
                    <a:pt x="17591" y="226218"/>
                  </a:cubicBezTo>
                  <a:cubicBezTo>
                    <a:pt x="19615" y="228242"/>
                    <a:pt x="22353" y="229393"/>
                    <a:pt x="24734" y="230981"/>
                  </a:cubicBezTo>
                  <a:cubicBezTo>
                    <a:pt x="30398" y="247968"/>
                    <a:pt x="22367" y="227431"/>
                    <a:pt x="34259" y="245268"/>
                  </a:cubicBezTo>
                  <a:cubicBezTo>
                    <a:pt x="45288" y="261811"/>
                    <a:pt x="26423" y="242703"/>
                    <a:pt x="41403" y="259556"/>
                  </a:cubicBezTo>
                  <a:cubicBezTo>
                    <a:pt x="45878" y="264590"/>
                    <a:pt x="51955" y="268239"/>
                    <a:pt x="55691" y="273843"/>
                  </a:cubicBezTo>
                  <a:cubicBezTo>
                    <a:pt x="62321" y="283789"/>
                    <a:pt x="58429" y="278963"/>
                    <a:pt x="67597" y="288131"/>
                  </a:cubicBezTo>
                  <a:cubicBezTo>
                    <a:pt x="68391" y="290512"/>
                    <a:pt x="68437" y="293294"/>
                    <a:pt x="69978" y="295275"/>
                  </a:cubicBezTo>
                  <a:cubicBezTo>
                    <a:pt x="72514" y="298535"/>
                    <a:pt x="84516" y="311370"/>
                    <a:pt x="91409" y="314325"/>
                  </a:cubicBezTo>
                  <a:cubicBezTo>
                    <a:pt x="94417" y="315614"/>
                    <a:pt x="97787" y="315807"/>
                    <a:pt x="100934" y="316706"/>
                  </a:cubicBezTo>
                  <a:cubicBezTo>
                    <a:pt x="103348" y="317396"/>
                    <a:pt x="105697" y="318293"/>
                    <a:pt x="108078" y="319087"/>
                  </a:cubicBezTo>
                  <a:cubicBezTo>
                    <a:pt x="123734" y="329525"/>
                    <a:pt x="106873" y="319189"/>
                    <a:pt x="122366" y="326231"/>
                  </a:cubicBezTo>
                  <a:cubicBezTo>
                    <a:pt x="128829" y="329169"/>
                    <a:pt x="134681" y="333511"/>
                    <a:pt x="141416" y="335756"/>
                  </a:cubicBezTo>
                  <a:cubicBezTo>
                    <a:pt x="160284" y="342045"/>
                    <a:pt x="150751" y="339693"/>
                    <a:pt x="169991" y="342900"/>
                  </a:cubicBezTo>
                  <a:cubicBezTo>
                    <a:pt x="267372" y="339292"/>
                    <a:pt x="214451" y="355854"/>
                    <a:pt x="241428" y="333375"/>
                  </a:cubicBezTo>
                  <a:cubicBezTo>
                    <a:pt x="243627" y="331543"/>
                    <a:pt x="246191" y="330200"/>
                    <a:pt x="248572" y="328612"/>
                  </a:cubicBezTo>
                  <a:cubicBezTo>
                    <a:pt x="250159" y="326231"/>
                    <a:pt x="252172" y="324083"/>
                    <a:pt x="253334" y="321468"/>
                  </a:cubicBezTo>
                  <a:cubicBezTo>
                    <a:pt x="255373" y="316881"/>
                    <a:pt x="255313" y="311358"/>
                    <a:pt x="258097" y="307181"/>
                  </a:cubicBezTo>
                  <a:lnTo>
                    <a:pt x="262859" y="300037"/>
                  </a:lnTo>
                  <a:cubicBezTo>
                    <a:pt x="264447" y="293687"/>
                    <a:pt x="265552" y="287197"/>
                    <a:pt x="267622" y="280987"/>
                  </a:cubicBezTo>
                  <a:cubicBezTo>
                    <a:pt x="268416" y="278606"/>
                    <a:pt x="268880" y="276088"/>
                    <a:pt x="270003" y="273843"/>
                  </a:cubicBezTo>
                  <a:cubicBezTo>
                    <a:pt x="271283" y="271283"/>
                    <a:pt x="273178" y="269081"/>
                    <a:pt x="274766" y="266700"/>
                  </a:cubicBezTo>
                  <a:cubicBezTo>
                    <a:pt x="280593" y="249217"/>
                    <a:pt x="275978" y="255962"/>
                    <a:pt x="286672" y="245268"/>
                  </a:cubicBezTo>
                  <a:cubicBezTo>
                    <a:pt x="288259" y="242093"/>
                    <a:pt x="290036" y="239006"/>
                    <a:pt x="291434" y="235743"/>
                  </a:cubicBezTo>
                  <a:cubicBezTo>
                    <a:pt x="292423" y="233436"/>
                    <a:pt x="292424" y="230688"/>
                    <a:pt x="293816" y="228600"/>
                  </a:cubicBezTo>
                  <a:cubicBezTo>
                    <a:pt x="295684" y="225798"/>
                    <a:pt x="298578" y="223837"/>
                    <a:pt x="300959" y="221456"/>
                  </a:cubicBezTo>
                  <a:cubicBezTo>
                    <a:pt x="302547" y="216693"/>
                    <a:pt x="306107" y="212174"/>
                    <a:pt x="305722" y="207168"/>
                  </a:cubicBezTo>
                  <a:cubicBezTo>
                    <a:pt x="301114" y="147256"/>
                    <a:pt x="307508" y="197647"/>
                    <a:pt x="298578" y="161925"/>
                  </a:cubicBezTo>
                  <a:cubicBezTo>
                    <a:pt x="297815" y="158875"/>
                    <a:pt x="295524" y="148671"/>
                    <a:pt x="293816" y="145256"/>
                  </a:cubicBezTo>
                  <a:cubicBezTo>
                    <a:pt x="292536" y="142696"/>
                    <a:pt x="290641" y="140493"/>
                    <a:pt x="289053" y="138112"/>
                  </a:cubicBezTo>
                  <a:cubicBezTo>
                    <a:pt x="284098" y="118290"/>
                    <a:pt x="290131" y="137887"/>
                    <a:pt x="281909" y="121443"/>
                  </a:cubicBezTo>
                  <a:cubicBezTo>
                    <a:pt x="272045" y="101717"/>
                    <a:pt x="288420" y="127640"/>
                    <a:pt x="274766" y="107156"/>
                  </a:cubicBezTo>
                  <a:cubicBezTo>
                    <a:pt x="269373" y="85589"/>
                    <a:pt x="277037" y="111703"/>
                    <a:pt x="262859" y="83343"/>
                  </a:cubicBezTo>
                  <a:cubicBezTo>
                    <a:pt x="255401" y="68425"/>
                    <a:pt x="261257" y="78718"/>
                    <a:pt x="250953" y="64293"/>
                  </a:cubicBezTo>
                  <a:cubicBezTo>
                    <a:pt x="249290" y="61964"/>
                    <a:pt x="248345" y="59034"/>
                    <a:pt x="246191" y="57150"/>
                  </a:cubicBezTo>
                  <a:cubicBezTo>
                    <a:pt x="237925" y="49917"/>
                    <a:pt x="233776" y="47820"/>
                    <a:pt x="224759" y="45243"/>
                  </a:cubicBezTo>
                  <a:cubicBezTo>
                    <a:pt x="221612" y="44344"/>
                    <a:pt x="218409" y="43656"/>
                    <a:pt x="215234" y="42862"/>
                  </a:cubicBezTo>
                  <a:cubicBezTo>
                    <a:pt x="210472" y="39687"/>
                    <a:pt x="206593" y="34278"/>
                    <a:pt x="200947" y="33337"/>
                  </a:cubicBezTo>
                  <a:cubicBezTo>
                    <a:pt x="175670" y="29125"/>
                    <a:pt x="191475" y="31300"/>
                    <a:pt x="153322" y="28575"/>
                  </a:cubicBezTo>
                  <a:cubicBezTo>
                    <a:pt x="129107" y="23730"/>
                    <a:pt x="151363" y="28695"/>
                    <a:pt x="134272" y="23812"/>
                  </a:cubicBezTo>
                  <a:cubicBezTo>
                    <a:pt x="131125" y="22913"/>
                    <a:pt x="127882" y="22371"/>
                    <a:pt x="124747" y="21431"/>
                  </a:cubicBezTo>
                  <a:cubicBezTo>
                    <a:pt x="119938" y="19988"/>
                    <a:pt x="114636" y="19453"/>
                    <a:pt x="110459" y="16668"/>
                  </a:cubicBezTo>
                  <a:cubicBezTo>
                    <a:pt x="103985" y="12352"/>
                    <a:pt x="97529" y="7143"/>
                    <a:pt x="89028" y="7143"/>
                  </a:cubicBezTo>
                  <a:lnTo>
                    <a:pt x="58072" y="0"/>
                  </a:lnTo>
                  <a:close/>
                </a:path>
              </a:pathLst>
            </a:custGeom>
            <a:noFill/>
            <a:ln w="635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690938" y="1772793"/>
              <a:ext cx="354806" cy="444151"/>
            </a:xfrm>
            <a:custGeom>
              <a:avLst/>
              <a:gdLst>
                <a:gd name="connsiteX0" fmla="*/ 157162 w 354806"/>
                <a:gd name="connsiteY0" fmla="*/ 15526 h 444151"/>
                <a:gd name="connsiteX1" fmla="*/ 126206 w 354806"/>
                <a:gd name="connsiteY1" fmla="*/ 20288 h 444151"/>
                <a:gd name="connsiteX2" fmla="*/ 119062 w 354806"/>
                <a:gd name="connsiteY2" fmla="*/ 25051 h 444151"/>
                <a:gd name="connsiteX3" fmla="*/ 111918 w 354806"/>
                <a:gd name="connsiteY3" fmla="*/ 27432 h 444151"/>
                <a:gd name="connsiteX4" fmla="*/ 104775 w 354806"/>
                <a:gd name="connsiteY4" fmla="*/ 32195 h 444151"/>
                <a:gd name="connsiteX5" fmla="*/ 100012 w 354806"/>
                <a:gd name="connsiteY5" fmla="*/ 39338 h 444151"/>
                <a:gd name="connsiteX6" fmla="*/ 90487 w 354806"/>
                <a:gd name="connsiteY6" fmla="*/ 41720 h 444151"/>
                <a:gd name="connsiteX7" fmla="*/ 83343 w 354806"/>
                <a:gd name="connsiteY7" fmla="*/ 44101 h 444151"/>
                <a:gd name="connsiteX8" fmla="*/ 76200 w 354806"/>
                <a:gd name="connsiteY8" fmla="*/ 48863 h 444151"/>
                <a:gd name="connsiteX9" fmla="*/ 69056 w 354806"/>
                <a:gd name="connsiteY9" fmla="*/ 51245 h 444151"/>
                <a:gd name="connsiteX10" fmla="*/ 64293 w 354806"/>
                <a:gd name="connsiteY10" fmla="*/ 58388 h 444151"/>
                <a:gd name="connsiteX11" fmla="*/ 61912 w 354806"/>
                <a:gd name="connsiteY11" fmla="*/ 65532 h 444151"/>
                <a:gd name="connsiteX12" fmla="*/ 59531 w 354806"/>
                <a:gd name="connsiteY12" fmla="*/ 75057 h 444151"/>
                <a:gd name="connsiteX13" fmla="*/ 52387 w 354806"/>
                <a:gd name="connsiteY13" fmla="*/ 79820 h 444151"/>
                <a:gd name="connsiteX14" fmla="*/ 35718 w 354806"/>
                <a:gd name="connsiteY14" fmla="*/ 101251 h 444151"/>
                <a:gd name="connsiteX15" fmla="*/ 33337 w 354806"/>
                <a:gd name="connsiteY15" fmla="*/ 110776 h 444151"/>
                <a:gd name="connsiteX16" fmla="*/ 21431 w 354806"/>
                <a:gd name="connsiteY16" fmla="*/ 122682 h 444151"/>
                <a:gd name="connsiteX17" fmla="*/ 14287 w 354806"/>
                <a:gd name="connsiteY17" fmla="*/ 125063 h 444151"/>
                <a:gd name="connsiteX18" fmla="*/ 9525 w 354806"/>
                <a:gd name="connsiteY18" fmla="*/ 144113 h 444151"/>
                <a:gd name="connsiteX19" fmla="*/ 4762 w 354806"/>
                <a:gd name="connsiteY19" fmla="*/ 158401 h 444151"/>
                <a:gd name="connsiteX20" fmla="*/ 0 w 354806"/>
                <a:gd name="connsiteY20" fmla="*/ 175070 h 444151"/>
                <a:gd name="connsiteX21" fmla="*/ 2381 w 354806"/>
                <a:gd name="connsiteY21" fmla="*/ 267938 h 444151"/>
                <a:gd name="connsiteX22" fmla="*/ 4762 w 354806"/>
                <a:gd name="connsiteY22" fmla="*/ 279845 h 444151"/>
                <a:gd name="connsiteX23" fmla="*/ 23812 w 354806"/>
                <a:gd name="connsiteY23" fmla="*/ 301276 h 444151"/>
                <a:gd name="connsiteX24" fmla="*/ 33337 w 354806"/>
                <a:gd name="connsiteY24" fmla="*/ 315563 h 444151"/>
                <a:gd name="connsiteX25" fmla="*/ 38100 w 354806"/>
                <a:gd name="connsiteY25" fmla="*/ 322707 h 444151"/>
                <a:gd name="connsiteX26" fmla="*/ 42862 w 354806"/>
                <a:gd name="connsiteY26" fmla="*/ 339376 h 444151"/>
                <a:gd name="connsiteX27" fmla="*/ 45243 w 354806"/>
                <a:gd name="connsiteY27" fmla="*/ 365570 h 444151"/>
                <a:gd name="connsiteX28" fmla="*/ 47625 w 354806"/>
                <a:gd name="connsiteY28" fmla="*/ 375095 h 444151"/>
                <a:gd name="connsiteX29" fmla="*/ 50006 w 354806"/>
                <a:gd name="connsiteY29" fmla="*/ 387001 h 444151"/>
                <a:gd name="connsiteX30" fmla="*/ 54768 w 354806"/>
                <a:gd name="connsiteY30" fmla="*/ 394145 h 444151"/>
                <a:gd name="connsiteX31" fmla="*/ 59531 w 354806"/>
                <a:gd name="connsiteY31" fmla="*/ 403670 h 444151"/>
                <a:gd name="connsiteX32" fmla="*/ 69056 w 354806"/>
                <a:gd name="connsiteY32" fmla="*/ 410813 h 444151"/>
                <a:gd name="connsiteX33" fmla="*/ 73818 w 354806"/>
                <a:gd name="connsiteY33" fmla="*/ 417957 h 444151"/>
                <a:gd name="connsiteX34" fmla="*/ 80962 w 354806"/>
                <a:gd name="connsiteY34" fmla="*/ 420338 h 444151"/>
                <a:gd name="connsiteX35" fmla="*/ 83343 w 354806"/>
                <a:gd name="connsiteY35" fmla="*/ 427482 h 444151"/>
                <a:gd name="connsiteX36" fmla="*/ 104775 w 354806"/>
                <a:gd name="connsiteY36" fmla="*/ 439388 h 444151"/>
                <a:gd name="connsiteX37" fmla="*/ 123825 w 354806"/>
                <a:gd name="connsiteY37" fmla="*/ 441770 h 444151"/>
                <a:gd name="connsiteX38" fmla="*/ 133350 w 354806"/>
                <a:gd name="connsiteY38" fmla="*/ 444151 h 444151"/>
                <a:gd name="connsiteX39" fmla="*/ 190500 w 354806"/>
                <a:gd name="connsiteY39" fmla="*/ 441770 h 444151"/>
                <a:gd name="connsiteX40" fmla="*/ 202406 w 354806"/>
                <a:gd name="connsiteY40" fmla="*/ 439388 h 444151"/>
                <a:gd name="connsiteX41" fmla="*/ 216693 w 354806"/>
                <a:gd name="connsiteY41" fmla="*/ 437007 h 444151"/>
                <a:gd name="connsiteX42" fmla="*/ 254793 w 354806"/>
                <a:gd name="connsiteY42" fmla="*/ 434626 h 444151"/>
                <a:gd name="connsiteX43" fmla="*/ 290512 w 354806"/>
                <a:gd name="connsiteY43" fmla="*/ 429863 h 444151"/>
                <a:gd name="connsiteX44" fmla="*/ 311943 w 354806"/>
                <a:gd name="connsiteY44" fmla="*/ 417957 h 444151"/>
                <a:gd name="connsiteX45" fmla="*/ 326231 w 354806"/>
                <a:gd name="connsiteY45" fmla="*/ 406051 h 444151"/>
                <a:gd name="connsiteX46" fmla="*/ 335756 w 354806"/>
                <a:gd name="connsiteY46" fmla="*/ 391763 h 444151"/>
                <a:gd name="connsiteX47" fmla="*/ 340518 w 354806"/>
                <a:gd name="connsiteY47" fmla="*/ 377476 h 444151"/>
                <a:gd name="connsiteX48" fmla="*/ 342900 w 354806"/>
                <a:gd name="connsiteY48" fmla="*/ 367951 h 444151"/>
                <a:gd name="connsiteX49" fmla="*/ 347662 w 354806"/>
                <a:gd name="connsiteY49" fmla="*/ 353663 h 444151"/>
                <a:gd name="connsiteX50" fmla="*/ 350043 w 354806"/>
                <a:gd name="connsiteY50" fmla="*/ 334613 h 444151"/>
                <a:gd name="connsiteX51" fmla="*/ 352425 w 354806"/>
                <a:gd name="connsiteY51" fmla="*/ 317945 h 444151"/>
                <a:gd name="connsiteX52" fmla="*/ 354806 w 354806"/>
                <a:gd name="connsiteY52" fmla="*/ 286988 h 444151"/>
                <a:gd name="connsiteX53" fmla="*/ 352425 w 354806"/>
                <a:gd name="connsiteY53" fmla="*/ 201263 h 444151"/>
                <a:gd name="connsiteX54" fmla="*/ 347662 w 354806"/>
                <a:gd name="connsiteY54" fmla="*/ 186976 h 444151"/>
                <a:gd name="connsiteX55" fmla="*/ 345281 w 354806"/>
                <a:gd name="connsiteY55" fmla="*/ 177451 h 444151"/>
                <a:gd name="connsiteX56" fmla="*/ 342900 w 354806"/>
                <a:gd name="connsiteY56" fmla="*/ 163163 h 444151"/>
                <a:gd name="connsiteX57" fmla="*/ 338137 w 354806"/>
                <a:gd name="connsiteY57" fmla="*/ 146495 h 444151"/>
                <a:gd name="connsiteX58" fmla="*/ 335756 w 354806"/>
                <a:gd name="connsiteY58" fmla="*/ 136970 h 444151"/>
                <a:gd name="connsiteX59" fmla="*/ 330993 w 354806"/>
                <a:gd name="connsiteY59" fmla="*/ 122682 h 444151"/>
                <a:gd name="connsiteX60" fmla="*/ 328612 w 354806"/>
                <a:gd name="connsiteY60" fmla="*/ 115538 h 444151"/>
                <a:gd name="connsiteX61" fmla="*/ 319087 w 354806"/>
                <a:gd name="connsiteY61" fmla="*/ 101251 h 444151"/>
                <a:gd name="connsiteX62" fmla="*/ 314325 w 354806"/>
                <a:gd name="connsiteY62" fmla="*/ 91726 h 444151"/>
                <a:gd name="connsiteX63" fmla="*/ 300037 w 354806"/>
                <a:gd name="connsiteY63" fmla="*/ 79820 h 444151"/>
                <a:gd name="connsiteX64" fmla="*/ 295275 w 354806"/>
                <a:gd name="connsiteY64" fmla="*/ 72676 h 444151"/>
                <a:gd name="connsiteX65" fmla="*/ 288131 w 354806"/>
                <a:gd name="connsiteY65" fmla="*/ 65532 h 444151"/>
                <a:gd name="connsiteX66" fmla="*/ 285750 w 354806"/>
                <a:gd name="connsiteY66" fmla="*/ 58388 h 444151"/>
                <a:gd name="connsiteX67" fmla="*/ 280987 w 354806"/>
                <a:gd name="connsiteY67" fmla="*/ 51245 h 444151"/>
                <a:gd name="connsiteX68" fmla="*/ 276225 w 354806"/>
                <a:gd name="connsiteY68" fmla="*/ 41720 h 444151"/>
                <a:gd name="connsiteX69" fmla="*/ 269081 w 354806"/>
                <a:gd name="connsiteY69" fmla="*/ 36957 h 444151"/>
                <a:gd name="connsiteX70" fmla="*/ 257175 w 354806"/>
                <a:gd name="connsiteY70" fmla="*/ 27432 h 444151"/>
                <a:gd name="connsiteX71" fmla="*/ 250031 w 354806"/>
                <a:gd name="connsiteY71" fmla="*/ 22670 h 444151"/>
                <a:gd name="connsiteX72" fmla="*/ 235743 w 354806"/>
                <a:gd name="connsiteY72" fmla="*/ 17907 h 444151"/>
                <a:gd name="connsiteX73" fmla="*/ 228600 w 354806"/>
                <a:gd name="connsiteY73" fmla="*/ 15526 h 444151"/>
                <a:gd name="connsiteX74" fmla="*/ 214312 w 354806"/>
                <a:gd name="connsiteY74" fmla="*/ 6001 h 444151"/>
                <a:gd name="connsiteX75" fmla="*/ 207168 w 354806"/>
                <a:gd name="connsiteY75" fmla="*/ 1238 h 444151"/>
                <a:gd name="connsiteX76" fmla="*/ 157162 w 354806"/>
                <a:gd name="connsiteY76" fmla="*/ 15526 h 44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54806" h="444151">
                  <a:moveTo>
                    <a:pt x="157162" y="15526"/>
                  </a:moveTo>
                  <a:cubicBezTo>
                    <a:pt x="143668" y="18701"/>
                    <a:pt x="131660" y="18243"/>
                    <a:pt x="126206" y="20288"/>
                  </a:cubicBezTo>
                  <a:cubicBezTo>
                    <a:pt x="123526" y="21293"/>
                    <a:pt x="121622" y="23771"/>
                    <a:pt x="119062" y="25051"/>
                  </a:cubicBezTo>
                  <a:cubicBezTo>
                    <a:pt x="116817" y="26174"/>
                    <a:pt x="114299" y="26638"/>
                    <a:pt x="111918" y="27432"/>
                  </a:cubicBezTo>
                  <a:cubicBezTo>
                    <a:pt x="109537" y="29020"/>
                    <a:pt x="106799" y="30171"/>
                    <a:pt x="104775" y="32195"/>
                  </a:cubicBezTo>
                  <a:cubicBezTo>
                    <a:pt x="102751" y="34219"/>
                    <a:pt x="102393" y="37751"/>
                    <a:pt x="100012" y="39338"/>
                  </a:cubicBezTo>
                  <a:cubicBezTo>
                    <a:pt x="97289" y="41153"/>
                    <a:pt x="93634" y="40821"/>
                    <a:pt x="90487" y="41720"/>
                  </a:cubicBezTo>
                  <a:cubicBezTo>
                    <a:pt x="88073" y="42410"/>
                    <a:pt x="85724" y="43307"/>
                    <a:pt x="83343" y="44101"/>
                  </a:cubicBezTo>
                  <a:cubicBezTo>
                    <a:pt x="80962" y="45688"/>
                    <a:pt x="78759" y="47583"/>
                    <a:pt x="76200" y="48863"/>
                  </a:cubicBezTo>
                  <a:cubicBezTo>
                    <a:pt x="73955" y="49986"/>
                    <a:pt x="71016" y="49677"/>
                    <a:pt x="69056" y="51245"/>
                  </a:cubicBezTo>
                  <a:cubicBezTo>
                    <a:pt x="66821" y="53033"/>
                    <a:pt x="65881" y="56007"/>
                    <a:pt x="64293" y="58388"/>
                  </a:cubicBezTo>
                  <a:cubicBezTo>
                    <a:pt x="63499" y="60769"/>
                    <a:pt x="62602" y="63118"/>
                    <a:pt x="61912" y="65532"/>
                  </a:cubicBezTo>
                  <a:cubicBezTo>
                    <a:pt x="61013" y="68679"/>
                    <a:pt x="61346" y="72334"/>
                    <a:pt x="59531" y="75057"/>
                  </a:cubicBezTo>
                  <a:cubicBezTo>
                    <a:pt x="57943" y="77438"/>
                    <a:pt x="54768" y="78232"/>
                    <a:pt x="52387" y="79820"/>
                  </a:cubicBezTo>
                  <a:cubicBezTo>
                    <a:pt x="40994" y="96909"/>
                    <a:pt x="46909" y="90060"/>
                    <a:pt x="35718" y="101251"/>
                  </a:cubicBezTo>
                  <a:cubicBezTo>
                    <a:pt x="34924" y="104426"/>
                    <a:pt x="34626" y="107768"/>
                    <a:pt x="33337" y="110776"/>
                  </a:cubicBezTo>
                  <a:cubicBezTo>
                    <a:pt x="30739" y="116839"/>
                    <a:pt x="27205" y="119795"/>
                    <a:pt x="21431" y="122682"/>
                  </a:cubicBezTo>
                  <a:cubicBezTo>
                    <a:pt x="19186" y="123804"/>
                    <a:pt x="16668" y="124269"/>
                    <a:pt x="14287" y="125063"/>
                  </a:cubicBezTo>
                  <a:cubicBezTo>
                    <a:pt x="12700" y="131413"/>
                    <a:pt x="11595" y="137904"/>
                    <a:pt x="9525" y="144113"/>
                  </a:cubicBezTo>
                  <a:cubicBezTo>
                    <a:pt x="7937" y="148876"/>
                    <a:pt x="5979" y="153531"/>
                    <a:pt x="4762" y="158401"/>
                  </a:cubicBezTo>
                  <a:cubicBezTo>
                    <a:pt x="1772" y="170361"/>
                    <a:pt x="3416" y="164821"/>
                    <a:pt x="0" y="175070"/>
                  </a:cubicBezTo>
                  <a:cubicBezTo>
                    <a:pt x="794" y="206026"/>
                    <a:pt x="975" y="237004"/>
                    <a:pt x="2381" y="267938"/>
                  </a:cubicBezTo>
                  <a:cubicBezTo>
                    <a:pt x="2565" y="271981"/>
                    <a:pt x="3341" y="276055"/>
                    <a:pt x="4762" y="279845"/>
                  </a:cubicBezTo>
                  <a:cubicBezTo>
                    <a:pt x="7730" y="287758"/>
                    <a:pt x="20521" y="296339"/>
                    <a:pt x="23812" y="301276"/>
                  </a:cubicBezTo>
                  <a:lnTo>
                    <a:pt x="33337" y="315563"/>
                  </a:lnTo>
                  <a:lnTo>
                    <a:pt x="38100" y="322707"/>
                  </a:lnTo>
                  <a:cubicBezTo>
                    <a:pt x="39732" y="327604"/>
                    <a:pt x="42198" y="334393"/>
                    <a:pt x="42862" y="339376"/>
                  </a:cubicBezTo>
                  <a:cubicBezTo>
                    <a:pt x="44021" y="348066"/>
                    <a:pt x="44084" y="356880"/>
                    <a:pt x="45243" y="365570"/>
                  </a:cubicBezTo>
                  <a:cubicBezTo>
                    <a:pt x="45676" y="368814"/>
                    <a:pt x="46915" y="371900"/>
                    <a:pt x="47625" y="375095"/>
                  </a:cubicBezTo>
                  <a:cubicBezTo>
                    <a:pt x="48503" y="379046"/>
                    <a:pt x="48585" y="383211"/>
                    <a:pt x="50006" y="387001"/>
                  </a:cubicBezTo>
                  <a:cubicBezTo>
                    <a:pt x="51011" y="389681"/>
                    <a:pt x="53348" y="391660"/>
                    <a:pt x="54768" y="394145"/>
                  </a:cubicBezTo>
                  <a:cubicBezTo>
                    <a:pt x="56529" y="397227"/>
                    <a:pt x="57221" y="400975"/>
                    <a:pt x="59531" y="403670"/>
                  </a:cubicBezTo>
                  <a:cubicBezTo>
                    <a:pt x="62114" y="406683"/>
                    <a:pt x="65881" y="408432"/>
                    <a:pt x="69056" y="410813"/>
                  </a:cubicBezTo>
                  <a:cubicBezTo>
                    <a:pt x="70643" y="413194"/>
                    <a:pt x="71583" y="416169"/>
                    <a:pt x="73818" y="417957"/>
                  </a:cubicBezTo>
                  <a:cubicBezTo>
                    <a:pt x="75778" y="419525"/>
                    <a:pt x="79187" y="418563"/>
                    <a:pt x="80962" y="420338"/>
                  </a:cubicBezTo>
                  <a:cubicBezTo>
                    <a:pt x="82737" y="422113"/>
                    <a:pt x="81568" y="425707"/>
                    <a:pt x="83343" y="427482"/>
                  </a:cubicBezTo>
                  <a:cubicBezTo>
                    <a:pt x="87739" y="431878"/>
                    <a:pt x="97454" y="438057"/>
                    <a:pt x="104775" y="439388"/>
                  </a:cubicBezTo>
                  <a:cubicBezTo>
                    <a:pt x="111071" y="440533"/>
                    <a:pt x="117513" y="440718"/>
                    <a:pt x="123825" y="441770"/>
                  </a:cubicBezTo>
                  <a:cubicBezTo>
                    <a:pt x="127053" y="442308"/>
                    <a:pt x="130175" y="443357"/>
                    <a:pt x="133350" y="444151"/>
                  </a:cubicBezTo>
                  <a:cubicBezTo>
                    <a:pt x="152400" y="443357"/>
                    <a:pt x="171479" y="443082"/>
                    <a:pt x="190500" y="441770"/>
                  </a:cubicBezTo>
                  <a:cubicBezTo>
                    <a:pt x="194538" y="441492"/>
                    <a:pt x="198424" y="440112"/>
                    <a:pt x="202406" y="439388"/>
                  </a:cubicBezTo>
                  <a:cubicBezTo>
                    <a:pt x="207156" y="438524"/>
                    <a:pt x="211885" y="437444"/>
                    <a:pt x="216693" y="437007"/>
                  </a:cubicBezTo>
                  <a:cubicBezTo>
                    <a:pt x="229366" y="435855"/>
                    <a:pt x="242112" y="435683"/>
                    <a:pt x="254793" y="434626"/>
                  </a:cubicBezTo>
                  <a:cubicBezTo>
                    <a:pt x="262196" y="434009"/>
                    <a:pt x="282608" y="430992"/>
                    <a:pt x="290512" y="429863"/>
                  </a:cubicBezTo>
                  <a:cubicBezTo>
                    <a:pt x="303087" y="425672"/>
                    <a:pt x="295566" y="428875"/>
                    <a:pt x="311943" y="417957"/>
                  </a:cubicBezTo>
                  <a:cubicBezTo>
                    <a:pt x="318295" y="413723"/>
                    <a:pt x="321293" y="412400"/>
                    <a:pt x="326231" y="406051"/>
                  </a:cubicBezTo>
                  <a:cubicBezTo>
                    <a:pt x="329745" y="401533"/>
                    <a:pt x="335756" y="391763"/>
                    <a:pt x="335756" y="391763"/>
                  </a:cubicBezTo>
                  <a:cubicBezTo>
                    <a:pt x="337343" y="387001"/>
                    <a:pt x="339300" y="382346"/>
                    <a:pt x="340518" y="377476"/>
                  </a:cubicBezTo>
                  <a:cubicBezTo>
                    <a:pt x="341312" y="374301"/>
                    <a:pt x="341960" y="371086"/>
                    <a:pt x="342900" y="367951"/>
                  </a:cubicBezTo>
                  <a:cubicBezTo>
                    <a:pt x="344343" y="363143"/>
                    <a:pt x="347662" y="353663"/>
                    <a:pt x="347662" y="353663"/>
                  </a:cubicBezTo>
                  <a:cubicBezTo>
                    <a:pt x="348456" y="347313"/>
                    <a:pt x="349197" y="340956"/>
                    <a:pt x="350043" y="334613"/>
                  </a:cubicBezTo>
                  <a:cubicBezTo>
                    <a:pt x="350785" y="329050"/>
                    <a:pt x="351866" y="323530"/>
                    <a:pt x="352425" y="317945"/>
                  </a:cubicBezTo>
                  <a:cubicBezTo>
                    <a:pt x="353455" y="307647"/>
                    <a:pt x="354012" y="297307"/>
                    <a:pt x="354806" y="286988"/>
                  </a:cubicBezTo>
                  <a:cubicBezTo>
                    <a:pt x="354012" y="258413"/>
                    <a:pt x="354462" y="229776"/>
                    <a:pt x="352425" y="201263"/>
                  </a:cubicBezTo>
                  <a:cubicBezTo>
                    <a:pt x="352067" y="196256"/>
                    <a:pt x="348879" y="191846"/>
                    <a:pt x="347662" y="186976"/>
                  </a:cubicBezTo>
                  <a:cubicBezTo>
                    <a:pt x="346868" y="183801"/>
                    <a:pt x="345923" y="180660"/>
                    <a:pt x="345281" y="177451"/>
                  </a:cubicBezTo>
                  <a:cubicBezTo>
                    <a:pt x="344334" y="172716"/>
                    <a:pt x="343847" y="167898"/>
                    <a:pt x="342900" y="163163"/>
                  </a:cubicBezTo>
                  <a:cubicBezTo>
                    <a:pt x="340420" y="150762"/>
                    <a:pt x="341162" y="157082"/>
                    <a:pt x="338137" y="146495"/>
                  </a:cubicBezTo>
                  <a:cubicBezTo>
                    <a:pt x="337238" y="143348"/>
                    <a:pt x="336696" y="140105"/>
                    <a:pt x="335756" y="136970"/>
                  </a:cubicBezTo>
                  <a:cubicBezTo>
                    <a:pt x="334313" y="132161"/>
                    <a:pt x="332581" y="127445"/>
                    <a:pt x="330993" y="122682"/>
                  </a:cubicBezTo>
                  <a:cubicBezTo>
                    <a:pt x="330199" y="120301"/>
                    <a:pt x="330004" y="117627"/>
                    <a:pt x="328612" y="115538"/>
                  </a:cubicBezTo>
                  <a:cubicBezTo>
                    <a:pt x="325437" y="110776"/>
                    <a:pt x="321646" y="106371"/>
                    <a:pt x="319087" y="101251"/>
                  </a:cubicBezTo>
                  <a:cubicBezTo>
                    <a:pt x="317500" y="98076"/>
                    <a:pt x="316388" y="94615"/>
                    <a:pt x="314325" y="91726"/>
                  </a:cubicBezTo>
                  <a:cubicBezTo>
                    <a:pt x="310158" y="85891"/>
                    <a:pt x="305734" y="83618"/>
                    <a:pt x="300037" y="79820"/>
                  </a:cubicBezTo>
                  <a:cubicBezTo>
                    <a:pt x="298450" y="77439"/>
                    <a:pt x="297107" y="74875"/>
                    <a:pt x="295275" y="72676"/>
                  </a:cubicBezTo>
                  <a:cubicBezTo>
                    <a:pt x="293119" y="70089"/>
                    <a:pt x="289999" y="68334"/>
                    <a:pt x="288131" y="65532"/>
                  </a:cubicBezTo>
                  <a:cubicBezTo>
                    <a:pt x="286739" y="63443"/>
                    <a:pt x="286873" y="60633"/>
                    <a:pt x="285750" y="58388"/>
                  </a:cubicBezTo>
                  <a:cubicBezTo>
                    <a:pt x="284470" y="55828"/>
                    <a:pt x="282407" y="53730"/>
                    <a:pt x="280987" y="51245"/>
                  </a:cubicBezTo>
                  <a:cubicBezTo>
                    <a:pt x="279226" y="48163"/>
                    <a:pt x="278497" y="44447"/>
                    <a:pt x="276225" y="41720"/>
                  </a:cubicBezTo>
                  <a:cubicBezTo>
                    <a:pt x="274393" y="39521"/>
                    <a:pt x="271462" y="38545"/>
                    <a:pt x="269081" y="36957"/>
                  </a:cubicBezTo>
                  <a:cubicBezTo>
                    <a:pt x="261052" y="24915"/>
                    <a:pt x="268676" y="33182"/>
                    <a:pt x="257175" y="27432"/>
                  </a:cubicBezTo>
                  <a:cubicBezTo>
                    <a:pt x="254615" y="26152"/>
                    <a:pt x="252646" y="23832"/>
                    <a:pt x="250031" y="22670"/>
                  </a:cubicBezTo>
                  <a:cubicBezTo>
                    <a:pt x="245443" y="20631"/>
                    <a:pt x="240506" y="19495"/>
                    <a:pt x="235743" y="17907"/>
                  </a:cubicBezTo>
                  <a:lnTo>
                    <a:pt x="228600" y="15526"/>
                  </a:lnTo>
                  <a:lnTo>
                    <a:pt x="214312" y="6001"/>
                  </a:lnTo>
                  <a:cubicBezTo>
                    <a:pt x="211931" y="4413"/>
                    <a:pt x="209945" y="1932"/>
                    <a:pt x="207168" y="1238"/>
                  </a:cubicBezTo>
                  <a:cubicBezTo>
                    <a:pt x="183498" y="-4679"/>
                    <a:pt x="170656" y="12351"/>
                    <a:pt x="157162" y="15526"/>
                  </a:cubicBezTo>
                  <a:close/>
                </a:path>
              </a:pathLst>
            </a:custGeom>
            <a:noFill/>
            <a:ln w="635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7140735-A2E9-1F4C-05FE-C5C05C9623B4}"/>
              </a:ext>
            </a:extLst>
          </p:cNvPr>
          <p:cNvSpPr txBox="1"/>
          <p:nvPr/>
        </p:nvSpPr>
        <p:spPr>
          <a:xfrm>
            <a:off x="318051" y="1277199"/>
            <a:ext cx="3267660" cy="3282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609585" hangingPunct="0"/>
            <a:r>
              <a:rPr lang="de-DE" sz="1333" u="sng" dirty="0"/>
              <a:t>µCT </a:t>
            </a:r>
            <a:r>
              <a:rPr lang="de-DE" sz="1333" u="sng" dirty="0" err="1"/>
              <a:t>scans</a:t>
            </a:r>
            <a:r>
              <a:rPr lang="de-DE" sz="1333" u="sng" dirty="0"/>
              <a:t>, </a:t>
            </a:r>
            <a:r>
              <a:rPr lang="de-DE" sz="1333" u="sng" dirty="0" err="1"/>
              <a:t>resolution</a:t>
            </a:r>
            <a:r>
              <a:rPr lang="de-DE" sz="1333" u="sng" dirty="0"/>
              <a:t> 100 µm</a:t>
            </a:r>
            <a:endParaRPr lang="en-US" sz="1333" u="sng" dirty="0">
              <a:solidFill>
                <a:srgbClr val="000000"/>
              </a:solidFill>
              <a:sym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40934" y="1277199"/>
            <a:ext cx="4584372" cy="5340059"/>
            <a:chOff x="210741" y="1353436"/>
            <a:chExt cx="4584372" cy="5340059"/>
          </a:xfrm>
        </p:grpSpPr>
        <p:grpSp>
          <p:nvGrpSpPr>
            <p:cNvPr id="12" name="Group 11"/>
            <p:cNvGrpSpPr/>
            <p:nvPr/>
          </p:nvGrpSpPr>
          <p:grpSpPr>
            <a:xfrm>
              <a:off x="210741" y="1353436"/>
              <a:ext cx="4584372" cy="5086881"/>
              <a:chOff x="6718718" y="1186770"/>
              <a:chExt cx="3438279" cy="381516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8718" y="1186770"/>
                <a:ext cx="3438279" cy="3815161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907620" y="1402826"/>
                <a:ext cx="1032254" cy="923330"/>
              </a:xfrm>
              <a:prstGeom prst="rect">
                <a:avLst/>
              </a:prstGeom>
              <a:noFill/>
            </p:spPr>
            <p:txBody>
              <a:bodyPr vert="horz" wrap="none" lIns="121920" tIns="60960" rIns="121920" bIns="60960" rtlCol="0" anchor="t">
                <a:spAutoFit/>
              </a:bodyPr>
              <a:lstStyle/>
              <a:p>
                <a:pPr algn="l"/>
                <a:r>
                  <a:rPr lang="de-DE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2 </a:t>
                </a:r>
                <a:r>
                  <a:rPr lang="de-DE" sz="2400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weeks</a:t>
                </a:r>
                <a:endParaRPr lang="de-DE" sz="24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algn="l"/>
                <a:endParaRPr lang="de-DE" sz="2400" dirty="0"/>
              </a:p>
              <a:p>
                <a:pPr algn="l"/>
                <a:r>
                  <a:rPr lang="de-DE" sz="24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3 </a:t>
                </a:r>
                <a:r>
                  <a:rPr lang="de-DE" sz="2400" dirty="0" err="1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weeks</a:t>
                </a:r>
                <a:endParaRPr lang="en-GB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140735-A2E9-1F4C-05FE-C5C05C9623B4}"/>
                </a:ext>
              </a:extLst>
            </p:cNvPr>
            <p:cNvSpPr txBox="1"/>
            <p:nvPr/>
          </p:nvSpPr>
          <p:spPr>
            <a:xfrm>
              <a:off x="318051" y="6365270"/>
              <a:ext cx="3267660" cy="3282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7" tIns="60957" rIns="60957" bIns="60957" numCol="1" spcCol="38100" rtlCol="0" anchor="t">
              <a:spAutoFit/>
            </a:bodyPr>
            <a:lstStyle/>
            <a:p>
              <a:pPr defTabSz="609585" hangingPunct="0"/>
              <a:r>
                <a:rPr lang="de-DE" sz="1333" u="sng" dirty="0" err="1"/>
                <a:t>Slicer</a:t>
              </a:r>
              <a:r>
                <a:rPr lang="de-DE" sz="1333" u="sng" dirty="0"/>
                <a:t> </a:t>
              </a:r>
              <a:r>
                <a:rPr lang="de-DE" sz="1333" u="sng" dirty="0" err="1"/>
                <a:t>reconstructions</a:t>
              </a:r>
              <a:r>
                <a:rPr lang="de-DE" sz="1333" u="sng" dirty="0"/>
                <a:t> </a:t>
              </a:r>
              <a:r>
                <a:rPr lang="de-DE" sz="1333" u="sng" dirty="0" err="1"/>
                <a:t>from</a:t>
              </a:r>
              <a:r>
                <a:rPr lang="de-DE" sz="1333" u="sng" dirty="0"/>
                <a:t> µCT</a:t>
              </a:r>
              <a:endParaRPr lang="en-US" sz="1333" u="sng" dirty="0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74912" y="6617258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C3A1F05-DB42-6776-066B-2F943543AC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0077080"/>
              </p:ext>
            </p:extLst>
          </p:nvPr>
        </p:nvGraphicFramePr>
        <p:xfrm>
          <a:off x="0" y="3426869"/>
          <a:ext cx="6581009" cy="319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487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69F2E-D56A-A9A4-4D3E-8BCBDCB4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2281046" y="5841813"/>
            <a:ext cx="1472241" cy="492443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de-DE" sz="2400" dirty="0" err="1"/>
              <a:t>Tumour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157764" y="5831663"/>
            <a:ext cx="1472241" cy="492443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de-DE" sz="2400" dirty="0" err="1"/>
              <a:t>Kidney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395678" y="6164979"/>
            <a:ext cx="18421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it-IT" sz="1600" u="sng" dirty="0" err="1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Resolution</a:t>
            </a:r>
            <a:r>
              <a:rPr lang="it-IT" sz="160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: 10 </a:t>
            </a:r>
            <a:r>
              <a:rPr lang="de-DE" sz="1600" dirty="0">
                <a:solidFill>
                  <a:srgbClr val="000000"/>
                </a:solidFill>
                <a:latin typeface="Helvetica"/>
                <a:cs typeface="Helvetica"/>
              </a:rPr>
              <a:t>µm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395678" y="593711"/>
            <a:ext cx="8934639" cy="787557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 – Vascupaint perfusion: 3D maps of vasculature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16739" r="12044" b="13298"/>
          <a:stretch/>
        </p:blipFill>
        <p:spPr>
          <a:xfrm>
            <a:off x="7013277" y="1626347"/>
            <a:ext cx="3707681" cy="4127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1978" r="-1"/>
          <a:stretch/>
        </p:blipFill>
        <p:spPr>
          <a:xfrm>
            <a:off x="674389" y="1626347"/>
            <a:ext cx="4685553" cy="4133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88" y="1626347"/>
            <a:ext cx="4685553" cy="4104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77" y="1623928"/>
            <a:ext cx="4721551" cy="4136189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6718860" y="2127380"/>
            <a:ext cx="0" cy="323432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6113179" y="3444326"/>
            <a:ext cx="872808" cy="33855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de-DE" sz="1400" dirty="0"/>
              <a:t>7,5 mm</a:t>
            </a:r>
            <a:endParaRPr lang="en-GB" sz="1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95678" y="1917865"/>
            <a:ext cx="0" cy="340228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-239924" y="3394845"/>
            <a:ext cx="872808" cy="33855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de-DE" sz="1400" dirty="0"/>
              <a:t>10 mm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78724" y="6617998"/>
            <a:ext cx="172786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 October</a:t>
            </a: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2023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072059-46CF-807E-AADF-32416540A420}"/>
              </a:ext>
            </a:extLst>
          </p:cNvPr>
          <p:cNvSpPr txBox="1"/>
          <p:nvPr/>
        </p:nvSpPr>
        <p:spPr>
          <a:xfrm>
            <a:off x="5602967" y="5067808"/>
            <a:ext cx="105578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u="sng" dirty="0"/>
              <a:t>Parameters</a:t>
            </a:r>
            <a:r>
              <a:rPr lang="de-DE" sz="1200" dirty="0"/>
              <a:t>:</a:t>
            </a: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22D0DD-51FC-863F-1D0A-37FD11A4D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685096"/>
              </p:ext>
            </p:extLst>
          </p:nvPr>
        </p:nvGraphicFramePr>
        <p:xfrm>
          <a:off x="5178724" y="5404360"/>
          <a:ext cx="1965165" cy="117348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49164">
                  <a:extLst>
                    <a:ext uri="{9D8B030D-6E8A-4147-A177-3AD203B41FA5}">
                      <a16:colId xmlns:a16="http://schemas.microsoft.com/office/drawing/2014/main" val="2969695338"/>
                    </a:ext>
                  </a:extLst>
                </a:gridCol>
                <a:gridCol w="616001">
                  <a:extLst>
                    <a:ext uri="{9D8B030D-6E8A-4147-A177-3AD203B41FA5}">
                      <a16:colId xmlns:a16="http://schemas.microsoft.com/office/drawing/2014/main" val="344852981"/>
                    </a:ext>
                  </a:extLst>
                </a:gridCol>
              </a:tblGrid>
              <a:tr h="1125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Vessel volume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[mm</a:t>
                      </a:r>
                      <a:r>
                        <a:rPr lang="en-US" sz="1100" b="0" baseline="30000" dirty="0">
                          <a:effectLst/>
                        </a:rPr>
                        <a:t>3</a:t>
                      </a:r>
                      <a:r>
                        <a:rPr lang="en-US" sz="1100" b="0" dirty="0">
                          <a:effectLst/>
                        </a:rPr>
                        <a:t>]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780451"/>
                  </a:ext>
                </a:extLst>
              </a:tr>
              <a:tr h="1125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Density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[%]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1815343"/>
                  </a:ext>
                </a:extLst>
              </a:tr>
              <a:tr h="1125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[mm</a:t>
                      </a:r>
                      <a:r>
                        <a:rPr lang="en-US" sz="1100" baseline="30000" dirty="0">
                          <a:effectLst/>
                        </a:rPr>
                        <a:t>-1</a:t>
                      </a:r>
                      <a:r>
                        <a:rPr lang="en-US" sz="1100" dirty="0">
                          <a:effectLst/>
                        </a:rPr>
                        <a:t>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5767814"/>
                  </a:ext>
                </a:extLst>
              </a:tr>
              <a:tr h="1125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Thickness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[mm]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0513890"/>
                  </a:ext>
                </a:extLst>
              </a:tr>
              <a:tr h="1125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Separation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[mm]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2194934"/>
                  </a:ext>
                </a:extLst>
              </a:tr>
              <a:tr h="1125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Connectivity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[mm</a:t>
                      </a:r>
                      <a:r>
                        <a:rPr lang="en-US" sz="1100" baseline="30000" dirty="0">
                          <a:effectLst/>
                        </a:rPr>
                        <a:t>-3</a:t>
                      </a:r>
                      <a:r>
                        <a:rPr lang="en-US" sz="1100" dirty="0">
                          <a:effectLst/>
                        </a:rPr>
                        <a:t>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681693"/>
                  </a:ext>
                </a:extLst>
              </a:tr>
              <a:tr h="1125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Surface area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[mm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365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21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fair-gsi-folienmaster_2017_oner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fair-gsi-folienmaster_2017_onering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air-gsi-folienmaster_2017_oner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1402</Words>
  <Application>Microsoft Office PowerPoint</Application>
  <PresentationFormat>Widescreen</PresentationFormat>
  <Paragraphs>308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Helvetica Neue</vt:lpstr>
      <vt:lpstr>Times New Roman</vt:lpstr>
      <vt:lpstr>Wingdings</vt:lpstr>
      <vt:lpstr>fair-gsi-folienmaster_2017_onering</vt:lpstr>
      <vt:lpstr>Preclinical studies with radioactive ion beams:  the BARB project </vt:lpstr>
      <vt:lpstr>Context</vt:lpstr>
      <vt:lpstr>PowerPoint Presentation</vt:lpstr>
      <vt:lpstr>Aims of the project - 1</vt:lpstr>
      <vt:lpstr>Aims of the project - 2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results – Gait analysis</vt:lpstr>
      <vt:lpstr>Preliminary results – Gait analysis</vt:lpstr>
      <vt:lpstr>Preliminary results – Gait analysis</vt:lpstr>
      <vt:lpstr>Histology protocols</vt:lpstr>
      <vt:lpstr>PowerPoint Presentation</vt:lpstr>
      <vt:lpstr>Results – Histology of the spinal cord</vt:lpstr>
      <vt:lpstr>Expected results from histology</vt:lpstr>
      <vt:lpstr>Conclusions and future outlook</vt:lpstr>
      <vt:lpstr>PowerPoint Presentation</vt:lpstr>
      <vt:lpstr>Thank you for your attention! 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Preclinical studies with radioactive ion beams:  the BARB project</dc:title>
  <dc:creator>Vitacchio, Tamara</dc:creator>
  <cp:lastModifiedBy>Vitacchio, Tamara</cp:lastModifiedBy>
  <cp:revision>96</cp:revision>
  <dcterms:created xsi:type="dcterms:W3CDTF">2023-09-15T14:39:32Z</dcterms:created>
  <dcterms:modified xsi:type="dcterms:W3CDTF">2023-10-17T09:06:29Z</dcterms:modified>
</cp:coreProperties>
</file>