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5EE38-815C-D591-EE3E-1DB893E34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0D23C-D08E-1B62-B49E-0656003A7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EC06F-F7CC-2514-4247-179C671A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E7864-077D-7390-49E4-378C6473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1B5A1-B0CC-E43D-A0A4-22D1F6F68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89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4914-1C8D-4CA5-14F0-12641DF5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B204A-DED2-5A85-3CF0-1D0D6CC42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54D51-4381-D97F-FBC6-5C5E7DB4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038DF-E6C8-092B-7116-AD83D053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D1078-F4E8-FA82-8F36-9727CF746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82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5469A2-C18A-C252-D435-65D2D923D7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9175D-D803-9B10-D4D2-B94CD7E94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6E8B3-A60D-A086-EB72-F6320450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5D0B1-1F8D-9E5B-6D45-442B1CFFC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6AD8F-DC05-DE67-E2CA-A96AC5E7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28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711E7-6D71-9E82-80B0-F4D4A7A71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E37A7-5B1E-EE29-A0FA-E8193E14B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A8CD6-188F-2A15-3EB7-AB7BA5F4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8B31B-096F-FBA7-5ABD-FE7FB442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1B209-B6AA-6A0A-8AC9-43BECF21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94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C2A05-AB5F-6EFD-3A9A-00B2D3A1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84B51-4179-C7DB-13D0-08B5DDE0A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1213D-5BA9-8D1D-EB9B-ADB0B20D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F8955-8275-EBBD-48F4-D4F87108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6635C-1825-5F4A-9933-F0065512F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32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347E2-342A-FD05-6AB9-129D31A7A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7C147-BCDD-AC68-EC31-D77E7FE094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89DD21-973B-7539-38F4-3606F9103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3C34A-2DE1-9E56-376E-5C6D9BBAF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2195B-FE70-2593-C16B-BF49DAD15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A6F95-C939-EAAE-0D1B-8FFD2A29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40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FC0C-85E9-58E5-F08C-D646C69C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C3B20-911D-F038-46C2-EA726E131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6D275A-401B-9476-DBA5-5C6214E9D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FB2EF-F644-52DA-0F4D-6646DC446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B990B-A9FD-C90D-518D-CFE666791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9B482A-FDE4-B855-88A1-B56722E0D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F04B03-D5A9-71BF-2658-CA98748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497CCF-0B3B-717C-5F5E-FDA810AF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8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1E11-CD68-33CE-5AAC-FFD5755ED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E9C7E9-DFBF-D40F-784D-36424E3E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4D388-FCA4-13D6-81FD-E59F4DC2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1BBAAC-1F6C-3736-9825-89C90087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02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83E298-609E-C7F0-FEA3-5D48A0D9C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FA3DB5-38BB-D452-FA26-2BE12804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DACD8-1C71-B4CB-DC21-1FD8D5F2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80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AE9EF-30F0-A164-FB7A-9778078B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A6EC3-D290-0FB6-F8ED-2D8207CD7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FC28B-0D66-949E-9C33-06EFEF9A3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8C76B-4173-8EF0-C8A0-F3A07D8A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69F4F-BE46-2A41-2F9A-59ADBA89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E6FEF-2CE4-AE4D-B6DD-384CC22A9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59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264F2-B53C-AC12-5FCB-AD991EB21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28F6F5-4982-D606-CFD1-63E234877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58E1C-6260-06E6-238A-851CE312E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F8957-7E30-D8E1-98F5-E6D56593E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8A899-A57F-28F8-7F55-5BA37D6A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B0BB3-4A47-92B3-F77A-429A9CA8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6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CBF8BC-95FB-4614-F098-BF19F861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B1810-E4CA-3EA9-F501-E2FE14509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98B9E-D461-571C-5102-7D9C57ADB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65577-7655-544D-BEC5-886484047AD1}" type="datetimeFigureOut">
              <a:rPr lang="it-IT" smtClean="0"/>
              <a:t>24/03/23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1A9A0-9815-830B-F6CF-05D469C3D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982FC-E304-8B54-E5B9-AF4958837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F0A2-BF98-F843-8C53-A9B72B46ED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4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b1nei0ed_o5pw6yC6YpFLzJcve4TtPop_Bh2RK4GZL4/edit?usp=shar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Appfn5ojuC7HmVPkh4YuML2e09PrvqwU/edit?usp=sharing&amp;ouid=111898204022568399126&amp;rtpof=true&amp;sd=tru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7B25A-5F09-0F83-0B99-CCAB19EB96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Some news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78920D-3347-C2A4-0B0B-9FF0263B2F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95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0798-9F34-1166-9C5A-084D08B7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Templates per </a:t>
            </a:r>
            <a:r>
              <a:rPr lang="it-IT" dirty="0" err="1"/>
              <a:t>Flagship</a:t>
            </a:r>
            <a:r>
              <a:rPr lang="it-IT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771CE-4EE4-0289-59CB-2DD5009A5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Vi ricorderete che abbiamo un </a:t>
            </a:r>
            <a:r>
              <a:rPr lang="it-IT" dirty="0" err="1"/>
              <a:t>template</a:t>
            </a:r>
            <a:r>
              <a:rPr lang="it-IT" dirty="0"/>
              <a:t> </a:t>
            </a:r>
            <a:r>
              <a:rPr lang="it-IT" dirty="0">
                <a:hlinkClick r:id="rId2"/>
              </a:rPr>
              <a:t>qui</a:t>
            </a:r>
            <a:endParaRPr lang="it-IT" dirty="0"/>
          </a:p>
          <a:p>
            <a:r>
              <a:rPr lang="it-IT" dirty="0"/>
              <a:t>Visto che la selezione degli use </a:t>
            </a:r>
            <a:r>
              <a:rPr lang="it-IT" dirty="0" err="1"/>
              <a:t>cases</a:t>
            </a:r>
            <a:r>
              <a:rPr lang="it-IT" dirty="0"/>
              <a:t> in alcuni WP </a:t>
            </a:r>
            <a:r>
              <a:rPr lang="it-IT" dirty="0" err="1"/>
              <a:t>e’</a:t>
            </a:r>
            <a:r>
              <a:rPr lang="it-IT" dirty="0"/>
              <a:t> avanzata, vorremmo provare a avere una prima versione entro </a:t>
            </a:r>
            <a:r>
              <a:rPr lang="it-IT"/>
              <a:t>Fine Aprile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71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C8D63-D386-88E5-D7C9-35405DB57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oggi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ACEF0-6FF7-A332-627B-0B9EC55D2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Innovation </a:t>
            </a:r>
            <a:r>
              <a:rPr lang="it-IT" dirty="0" err="1"/>
              <a:t>grants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comunicate agli affiliati accademici, in attesa di input</a:t>
            </a:r>
            <a:endParaRPr lang="it-IT" dirty="0"/>
          </a:p>
          <a:p>
            <a:r>
              <a:rPr lang="it-IT" dirty="0"/>
              <a:t>2 parole sulle open calls </a:t>
            </a:r>
            <a:r>
              <a:rPr lang="it-IT" dirty="0">
                <a:sym typeface="Wingdings" pitchFamily="2" charset="2"/>
              </a:rPr>
              <a:t> oggi … cominciamo a scaldare i motori</a:t>
            </a:r>
          </a:p>
          <a:p>
            <a:r>
              <a:rPr lang="it-IT" dirty="0">
                <a:sym typeface="Wingdings" pitchFamily="2" charset="2"/>
              </a:rPr>
              <a:t>Round </a:t>
            </a:r>
            <a:r>
              <a:rPr lang="it-IT" dirty="0" err="1">
                <a:sym typeface="Wingdings" pitchFamily="2" charset="2"/>
              </a:rPr>
              <a:t>table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249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6DF6A-8625-1F44-8D1E-3EE40E561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Open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D57A3-A223-7244-9EEB-A161E4F1E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IT" dirty="0"/>
              <a:t>soldi per “esterni”</a:t>
            </a:r>
          </a:p>
          <a:p>
            <a:r>
              <a:rPr lang="en-IT" dirty="0"/>
              <a:t>Abbiamo 3.2 MEur, piano draft-0 e’ 50% accademico 50% industrie (come da interazioni HUB)</a:t>
            </a:r>
          </a:p>
          <a:p>
            <a:r>
              <a:rPr lang="en-IT" dirty="0"/>
              <a:t>Piano iniziale era gia’ nel doc iniziale, ridiscusso con </a:t>
            </a:r>
            <a:r>
              <a:rPr lang="en-GB" dirty="0"/>
              <a:t>I</a:t>
            </a:r>
            <a:r>
              <a:rPr lang="en-IT" dirty="0"/>
              <a:t> WP leaders perche’ ci si aspetta che si usino le open calls per aiutare / completare </a:t>
            </a:r>
            <a:r>
              <a:rPr lang="en-GB" dirty="0"/>
              <a:t>il </a:t>
            </a:r>
            <a:r>
              <a:rPr lang="en-GB" dirty="0" err="1"/>
              <a:t>lavoro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WP</a:t>
            </a:r>
          </a:p>
          <a:p>
            <a:endParaRPr lang="en-GB" dirty="0"/>
          </a:p>
          <a:p>
            <a:r>
              <a:rPr lang="en-GB" dirty="0"/>
              <a:t>Idea </a:t>
            </a:r>
            <a:r>
              <a:rPr lang="en-GB" dirty="0" err="1"/>
              <a:t>attuale</a:t>
            </a:r>
            <a:r>
              <a:rPr lang="en-GB" dirty="0"/>
              <a:t>:</a:t>
            </a: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7E4E8-2BC0-ED41-B9CE-A4AF97F6A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146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947A-D1FA-C346-8337-8722E8401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Note al contorno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AD463-9A96-5A43-8A4A-FB405A3F0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After the release of a first draft of the guidelines for Open Calls, the plan has been revisited as such follows :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the calls to involve academic partners (not beneficiaries in the CN) have been sized at about 200 </a:t>
            </a:r>
            <a:r>
              <a:rPr lang="en-GB" dirty="0" err="1">
                <a:solidFill>
                  <a:schemeClr val="accent1"/>
                </a:solidFill>
              </a:rPr>
              <a:t>kEur</a:t>
            </a:r>
            <a:r>
              <a:rPr lang="en-GB" dirty="0">
                <a:solidFill>
                  <a:schemeClr val="accent1"/>
                </a:solidFill>
              </a:rPr>
              <a:t>, the amount considered adequate for collaboration with groups which can eventually hire additional personnel (a 3-year University fixed term staff + overhead);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A second option (depending on what the universities prefer) is a matching of 2 years of </a:t>
            </a:r>
            <a:r>
              <a:rPr lang="en-GB" dirty="0" err="1">
                <a:solidFill>
                  <a:schemeClr val="accent1"/>
                </a:solidFill>
              </a:rPr>
              <a:t>AdR</a:t>
            </a:r>
            <a:r>
              <a:rPr lang="en-GB" dirty="0">
                <a:solidFill>
                  <a:schemeClr val="accent1"/>
                </a:solidFill>
              </a:rPr>
              <a:t>, still possible in 2023. That would cost roughly ½ and in the following we simply account for this by allowing 1 200kEur position to become 2 100kEur positions.</a:t>
            </a:r>
          </a:p>
          <a:p>
            <a:r>
              <a:rPr lang="en-GB" dirty="0"/>
              <a:t>the calls to involve the productive systems have been sized generally at 100 </a:t>
            </a:r>
            <a:r>
              <a:rPr lang="en-GB" dirty="0" err="1"/>
              <a:t>kEur</a:t>
            </a:r>
            <a:r>
              <a:rPr lang="en-GB" dirty="0"/>
              <a:t> to avoid state aid laws;</a:t>
            </a:r>
          </a:p>
          <a:p>
            <a:r>
              <a:rPr lang="en-GB" dirty="0"/>
              <a:t>the target for budget allocation is towards a 50% share between academic and industrial calls, thus leaving room for about 8-16 academic calls and a range of 10-16 industrial calls.</a:t>
            </a:r>
          </a:p>
          <a:p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DBBDE-3B98-EF42-8C59-1F2260044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5514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01A6F-1DB2-B64D-9421-645AB627C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Call accademiche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93FF0-122A-BE4A-A9DD-7E0095490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current (not final) plan for the 8 academic calls is:</a:t>
            </a:r>
          </a:p>
          <a:p>
            <a:pPr lvl="1"/>
            <a:r>
              <a:rPr lang="en-GB" dirty="0"/>
              <a:t>Two calls dedicated to each Scientific WPs (1, 2, 3)</a:t>
            </a:r>
          </a:p>
          <a:p>
            <a:pPr lvl="2"/>
            <a:r>
              <a:rPr lang="en-GB" dirty="0"/>
              <a:t>Two call for developing and testing further or existing use cases relevant for “Design and development of science-driven tools and innovative algorithms for Theoretical Physics” (Spoke 2 WP1).</a:t>
            </a:r>
          </a:p>
          <a:p>
            <a:pPr lvl="2"/>
            <a:r>
              <a:rPr lang="en-GB" dirty="0"/>
              <a:t>Two calls for developing and testing further or existing use cases relevant for “Design and development of science-driven tools and innovative algorithms for Experimental High Energy Physics” (Spoke 2 WP2).</a:t>
            </a:r>
          </a:p>
          <a:p>
            <a:pPr lvl="2"/>
            <a:r>
              <a:rPr lang="en-GB" dirty="0"/>
              <a:t>Two calls for developing and testing further or existing use cases relevant for “Design and development of science-driven tools and innovative algorithms for Experimental </a:t>
            </a:r>
            <a:r>
              <a:rPr lang="en-GB" dirty="0" err="1"/>
              <a:t>Astroparticle</a:t>
            </a:r>
            <a:r>
              <a:rPr lang="en-GB" dirty="0"/>
              <a:t> Physics and Gravitational Waves” (Spoke 2 WP3).</a:t>
            </a:r>
          </a:p>
          <a:p>
            <a:pPr lvl="3"/>
            <a:r>
              <a:rPr lang="en-GB" dirty="0" err="1"/>
              <a:t>Diciamo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in media fa ~ 1 </a:t>
            </a:r>
            <a:r>
              <a:rPr lang="en-GB" dirty="0" err="1"/>
              <a:t>MEur</a:t>
            </a:r>
            <a:endParaRPr lang="en-GB" dirty="0"/>
          </a:p>
          <a:p>
            <a:r>
              <a:rPr lang="en-GB" dirty="0"/>
              <a:t>One-Two calls to support Cross Domain initiatives in Spoke2 WP6, for the part relative to </a:t>
            </a:r>
            <a:r>
              <a:rPr lang="en-GB" dirty="0" err="1"/>
              <a:t>sw</a:t>
            </a:r>
            <a:r>
              <a:rPr lang="en-GB" dirty="0"/>
              <a:t> packages for simulation.</a:t>
            </a:r>
          </a:p>
          <a:p>
            <a:pPr lvl="3"/>
            <a:r>
              <a:rPr lang="en-GB" dirty="0" err="1"/>
              <a:t>Diciamo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in media fa ~250 </a:t>
            </a:r>
            <a:r>
              <a:rPr lang="en-GB" dirty="0" err="1"/>
              <a:t>kEur</a:t>
            </a:r>
            <a:endParaRPr lang="en-GB" dirty="0"/>
          </a:p>
          <a:p>
            <a:r>
              <a:rPr lang="en-GB" dirty="0"/>
              <a:t>Two additional calls not yet attributed to Spoke 2 WP activities; the final decision will depend on the finalization of the use case collection, to cover </a:t>
            </a:r>
            <a:r>
              <a:rPr lang="en-GB" dirty="0" err="1"/>
              <a:t>thematics</a:t>
            </a:r>
            <a:r>
              <a:rPr lang="en-GB" dirty="0"/>
              <a:t> and tasks not covered at full satisfaction.</a:t>
            </a:r>
          </a:p>
          <a:p>
            <a:pPr lvl="3"/>
            <a:r>
              <a:rPr lang="en-GB" dirty="0" err="1"/>
              <a:t>Diciamo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in media </a:t>
            </a:r>
            <a:r>
              <a:rPr lang="en-GB" dirty="0" err="1"/>
              <a:t>rimangono</a:t>
            </a:r>
            <a:r>
              <a:rPr lang="en-GB" dirty="0"/>
              <a:t> 350 </a:t>
            </a:r>
            <a:r>
              <a:rPr lang="en-GB" dirty="0" err="1"/>
              <a:t>kEur</a:t>
            </a:r>
            <a:r>
              <a:rPr lang="en-GB" dirty="0"/>
              <a:t> per </a:t>
            </a:r>
            <a:r>
              <a:rPr lang="en-GB" dirty="0" err="1"/>
              <a:t>altre</a:t>
            </a:r>
            <a:r>
              <a:rPr lang="en-GB" dirty="0"/>
              <a:t> idee</a:t>
            </a:r>
          </a:p>
          <a:p>
            <a:endParaRPr lang="en-GB" dirty="0"/>
          </a:p>
          <a:p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D5874-B47F-C047-9704-A449EB27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86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915BE-942F-F140-A9DC-1409B0F3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</a:t>
            </a:r>
            <a:r>
              <a:rPr lang="en-IT" dirty="0"/>
              <a:t>biamo possibili interessi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6D036-315E-184D-A673-C2ECE3D66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dirty="0"/>
              <a:t> … a voce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26AFE-1E5C-514B-98CD-5830E0EB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05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275C3-FE96-6742-9E43-E1C7402A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IT" dirty="0"/>
              <a:t>all industriali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B6C7A-D68A-F94D-890C-ED74AE2D0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</a:t>
            </a:r>
            <a:r>
              <a:rPr lang="en-IT" dirty="0"/>
              <a:t>eeting con IFAB, ci sono interessi chiari fra </a:t>
            </a:r>
            <a:r>
              <a:rPr lang="en-GB" dirty="0"/>
              <a:t>I</a:t>
            </a:r>
            <a:r>
              <a:rPr lang="en-IT" dirty="0"/>
              <a:t> partecipanti (a voce)</a:t>
            </a:r>
          </a:p>
          <a:p>
            <a:r>
              <a:rPr lang="en-IT" dirty="0"/>
              <a:t>Il piano potrebbe essere</a:t>
            </a:r>
          </a:p>
          <a:p>
            <a:pPr lvl="1"/>
            <a:r>
              <a:rPr lang="en-GB" dirty="0"/>
              <a:t>one open call to provide support for experimentation on the ARM platform, as of interest of WP4 and all the scientific WPs (200 </a:t>
            </a:r>
            <a:r>
              <a:rPr lang="en-GB" dirty="0" err="1"/>
              <a:t>kEur</a:t>
            </a:r>
            <a:r>
              <a:rPr lang="en-GB" dirty="0"/>
              <a:t> allocated)</a:t>
            </a:r>
          </a:p>
          <a:p>
            <a:pPr lvl="1"/>
            <a:r>
              <a:rPr lang="en-GB" dirty="0"/>
              <a:t>two calls to </a:t>
            </a:r>
            <a:r>
              <a:rPr lang="en-GB" dirty="0" err="1"/>
              <a:t>spillover</a:t>
            </a:r>
            <a:r>
              <a:rPr lang="en-GB" dirty="0"/>
              <a:t> transfer and validate the </a:t>
            </a:r>
            <a:r>
              <a:rPr lang="en-GB" b="1" dirty="0"/>
              <a:t>software</a:t>
            </a:r>
            <a:r>
              <a:rPr lang="en-GB" dirty="0"/>
              <a:t> technologies developed in the WPs to commercial/industrial environments and use cases (100 </a:t>
            </a:r>
            <a:r>
              <a:rPr lang="en-GB" dirty="0" err="1"/>
              <a:t>kEur</a:t>
            </a:r>
            <a:r>
              <a:rPr lang="en-GB" dirty="0"/>
              <a:t> each)</a:t>
            </a:r>
          </a:p>
          <a:p>
            <a:pPr lvl="1"/>
            <a:r>
              <a:rPr lang="en-GB" dirty="0"/>
              <a:t>two calls to </a:t>
            </a:r>
            <a:r>
              <a:rPr lang="en-GB" dirty="0" err="1"/>
              <a:t>spillover</a:t>
            </a:r>
            <a:r>
              <a:rPr lang="en-GB" dirty="0"/>
              <a:t> transfer and validate the </a:t>
            </a:r>
            <a:r>
              <a:rPr lang="en-GB" b="1" dirty="0"/>
              <a:t>hardware</a:t>
            </a:r>
            <a:r>
              <a:rPr lang="en-GB" dirty="0"/>
              <a:t> demonstrators developed in the WPs to commercial/industrial environments and use cases (100 </a:t>
            </a:r>
            <a:r>
              <a:rPr lang="en-GB" dirty="0" err="1"/>
              <a:t>kEur</a:t>
            </a:r>
            <a:r>
              <a:rPr lang="en-GB" dirty="0"/>
              <a:t> each)</a:t>
            </a:r>
          </a:p>
          <a:p>
            <a:pPr lvl="1"/>
            <a:r>
              <a:rPr lang="en-GB" dirty="0"/>
              <a:t>two calls dedicated to engineering and development of domain scientific services (100 </a:t>
            </a:r>
            <a:r>
              <a:rPr lang="en-GB" dirty="0" err="1"/>
              <a:t>kEur</a:t>
            </a:r>
            <a:r>
              <a:rPr lang="en-GB" dirty="0"/>
              <a:t> each) </a:t>
            </a:r>
            <a:r>
              <a:rPr lang="en-GB" dirty="0">
                <a:sym typeface="Wingdings" pitchFamily="2" charset="2"/>
              </a:rPr>
              <a:t> INAF’s specific interest</a:t>
            </a:r>
            <a:endParaRPr lang="en-GB" dirty="0"/>
          </a:p>
          <a:p>
            <a:pPr lvl="1"/>
            <a:r>
              <a:rPr lang="en-GB" dirty="0"/>
              <a:t>two calls dedicated to the engineering and implementation of the services developed for the Space Economy use cases (100 </a:t>
            </a:r>
            <a:r>
              <a:rPr lang="en-GB" dirty="0" err="1"/>
              <a:t>kEur</a:t>
            </a:r>
            <a:r>
              <a:rPr lang="en-GB" dirty="0"/>
              <a:t> each)</a:t>
            </a:r>
          </a:p>
          <a:p>
            <a:pPr lvl="2"/>
            <a:r>
              <a:rPr lang="en-GB" dirty="0" err="1"/>
              <a:t>Totale</a:t>
            </a:r>
            <a:r>
              <a:rPr lang="en-GB" dirty="0"/>
              <a:t> </a:t>
            </a:r>
            <a:r>
              <a:rPr lang="en-GB" dirty="0" err="1"/>
              <a:t>farebbe</a:t>
            </a:r>
            <a:r>
              <a:rPr lang="en-GB" dirty="0"/>
              <a:t> 1 </a:t>
            </a:r>
            <a:r>
              <a:rPr lang="en-GB" dirty="0" err="1"/>
              <a:t>MEur</a:t>
            </a:r>
            <a:endParaRPr lang="en-GB" dirty="0"/>
          </a:p>
          <a:p>
            <a:r>
              <a:rPr lang="en-GB" dirty="0"/>
              <a:t>the remaining 600 </a:t>
            </a:r>
            <a:r>
              <a:rPr lang="en-GB" dirty="0" err="1"/>
              <a:t>kEur</a:t>
            </a:r>
            <a:r>
              <a:rPr lang="en-GB" dirty="0"/>
              <a:t> is still undivided and its use depends on the finalization of the use case collection, to cover </a:t>
            </a:r>
            <a:r>
              <a:rPr lang="en-GB" dirty="0" err="1"/>
              <a:t>thematics</a:t>
            </a:r>
            <a:r>
              <a:rPr lang="en-GB" dirty="0"/>
              <a:t> and tasks not covered at full satisfaction.</a:t>
            </a:r>
          </a:p>
          <a:p>
            <a:pPr lvl="2"/>
            <a:r>
              <a:rPr lang="en-GB" dirty="0" err="1"/>
              <a:t>Proposte</a:t>
            </a:r>
            <a:r>
              <a:rPr lang="en-GB" dirty="0"/>
              <a:t> please!</a:t>
            </a:r>
          </a:p>
          <a:p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4F4C9-28AE-F14C-9077-8A7DDD9D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68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356AE-97BC-1545-AAAB-258690DD0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IT" dirty="0"/>
              <a:t>ossibile template per open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432CF-899E-1D40-B803-D6FFB286D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T" dirty="0"/>
              <a:t>E’ davvero preliminare, ma possiamo dare un occhio; l’HUB ha preliminarmente visto sia il template sia la lista delle calls come fatta vedere prima</a:t>
            </a:r>
          </a:p>
          <a:p>
            <a:r>
              <a:rPr lang="en-IT" dirty="0"/>
              <a:t>E’stato rubato al PE AI, visto che nel CN non ne abbiamo ancora uno</a:t>
            </a:r>
          </a:p>
          <a:p>
            <a:r>
              <a:rPr lang="en-GB" dirty="0">
                <a:hlinkClick r:id="rId2"/>
              </a:rPr>
              <a:t>Q</a:t>
            </a:r>
            <a:r>
              <a:rPr lang="en-IT" dirty="0">
                <a:hlinkClick r:id="rId2"/>
              </a:rPr>
              <a:t>ui</a:t>
            </a:r>
            <a:endParaRPr lang="en-IT" dirty="0"/>
          </a:p>
          <a:p>
            <a:endParaRPr lang="en-IT" dirty="0"/>
          </a:p>
          <a:p>
            <a:r>
              <a:rPr lang="en-IT" dirty="0"/>
              <a:t>In prima approssimanzione le open calls vorremmo fossero decise a livello dei WPLeaders, visto che servono a completare il loro lavoro…</a:t>
            </a:r>
          </a:p>
          <a:p>
            <a:r>
              <a:rPr lang="en-IT" dirty="0">
                <a:solidFill>
                  <a:schemeClr val="accent6">
                    <a:lumMod val="50000"/>
                  </a:schemeClr>
                </a:solidFill>
              </a:rPr>
              <a:t>… MA: se avete idee di partecipazioni anche puntuali (pero’ ricordiamoci che sono OPEN: non e’ ammissibile che nei messaggi ci sia scritto ”per UniXX o ditta YY”) fatecelo sapere.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D54C1-83EF-D849-B0D8-B8A2EBCE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27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B4B7-C6EE-1276-D30D-ABEA13C2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quello che sappiamo </a:t>
            </a:r>
            <a:r>
              <a:rPr lang="it-IT" dirty="0" err="1"/>
              <a:t>gia’</a:t>
            </a:r>
            <a:r>
              <a:rPr lang="it-IT" dirty="0"/>
              <a:t> come interesse …	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0577C-AEE2-A254-82EE-623EEC9BA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Possiamo provare tempo scala 1 settimana a riempire per vedere «se funziona»?</a:t>
            </a:r>
          </a:p>
          <a:p>
            <a:r>
              <a:rPr lang="it-IT" dirty="0"/>
              <a:t>Sarebbe </a:t>
            </a:r>
            <a:r>
              <a:rPr lang="it-IT"/>
              <a:t>interessante almeno 1 tentativo per WP, per provare</a:t>
            </a:r>
          </a:p>
        </p:txBody>
      </p:sp>
    </p:spTree>
    <p:extLst>
      <p:ext uri="{BB962C8B-B14F-4D97-AF65-F5344CB8AC3E}">
        <p14:creationId xmlns:p14="http://schemas.microsoft.com/office/powerpoint/2010/main" val="155909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866</Words>
  <Application>Microsoft Macintosh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Some news</vt:lpstr>
      <vt:lpstr>oggi</vt:lpstr>
      <vt:lpstr>Open Calls</vt:lpstr>
      <vt:lpstr>Note al contorno</vt:lpstr>
      <vt:lpstr>Call accademiche</vt:lpstr>
      <vt:lpstr>abbiamo possibili interessi </vt:lpstr>
      <vt:lpstr>Call industriali</vt:lpstr>
      <vt:lpstr>Possibile template per open calls</vt:lpstr>
      <vt:lpstr>Per quello che sappiamo gia’ come interesse …   </vt:lpstr>
      <vt:lpstr>Templates per Flagship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(news)</dc:title>
  <dc:creator>Tommaso Boccali</dc:creator>
  <cp:lastModifiedBy>Tommaso Boccali</cp:lastModifiedBy>
  <cp:revision>4</cp:revision>
  <dcterms:created xsi:type="dcterms:W3CDTF">2023-03-23T13:13:31Z</dcterms:created>
  <dcterms:modified xsi:type="dcterms:W3CDTF">2023-03-24T08:35:51Z</dcterms:modified>
</cp:coreProperties>
</file>