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29"/>
  </p:notesMasterIdLst>
  <p:sldIdLst>
    <p:sldId id="256" r:id="rId2"/>
    <p:sldId id="277" r:id="rId3"/>
    <p:sldId id="279" r:id="rId4"/>
    <p:sldId id="286" r:id="rId5"/>
    <p:sldId id="329" r:id="rId6"/>
    <p:sldId id="328" r:id="rId7"/>
    <p:sldId id="330" r:id="rId8"/>
    <p:sldId id="337" r:id="rId9"/>
    <p:sldId id="331" r:id="rId10"/>
    <p:sldId id="332" r:id="rId11"/>
    <p:sldId id="333" r:id="rId12"/>
    <p:sldId id="334" r:id="rId13"/>
    <p:sldId id="338" r:id="rId14"/>
    <p:sldId id="339" r:id="rId15"/>
    <p:sldId id="340" r:id="rId16"/>
    <p:sldId id="341" r:id="rId17"/>
    <p:sldId id="298" r:id="rId18"/>
    <p:sldId id="318" r:id="rId19"/>
    <p:sldId id="316" r:id="rId20"/>
    <p:sldId id="311" r:id="rId21"/>
    <p:sldId id="310" r:id="rId22"/>
    <p:sldId id="317" r:id="rId23"/>
    <p:sldId id="319" r:id="rId24"/>
    <p:sldId id="321" r:id="rId25"/>
    <p:sldId id="342" r:id="rId26"/>
    <p:sldId id="343" r:id="rId27"/>
    <p:sldId id="344" r:id="rId28"/>
  </p:sldIdLst>
  <p:sldSz cx="12192000" cy="6858000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5879784-BD8F-4D91-88E8-56AA48AA8662}" type="datetimeFigureOut">
              <a:rPr lang="it-IT" smtClean="0"/>
              <a:t>06/04/2023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671BDC6-7ED1-40A4-B49E-4C6A45FAA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99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ED0E-BEFB-493D-AB75-F7AD89BC1A29}" type="datetime1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90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FB17A-39DB-428B-BD33-8E61AFDFD67D}" type="datetime1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40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B7C7-58B4-48D5-A0A1-DF5AD4237AE2}" type="datetime1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72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281A-00DA-4489-B222-D1BA8A0E3519}" type="datetime1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81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191A-AD5F-4F3A-93ED-EE57EA5F6C32}" type="datetime1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03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FA72-4DFA-4CE4-AD56-841EC0C20B08}" type="datetime1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60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F907-F5AD-4872-8B2B-95419AFAB153}" type="datetime1">
              <a:rPr lang="en-US" smtClean="0"/>
              <a:t>4/6/2023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72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0879-5FF3-4CF7-BD85-99C6BED8F4D9}" type="datetime1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0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B052-DD8D-4C5E-9EB5-6D9975974AE5}" type="datetime1">
              <a:rPr lang="en-US" smtClean="0"/>
              <a:t>4/6/2023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31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13C9-6150-44C6-90E1-97BEA782C303}" type="datetime1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92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D7DF-8859-49E0-900A-9D58472319B0}" type="datetime1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75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1903A-6102-4CE2-B9C0-DFF0C814D532}" type="datetime1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Francesca Torelli - Consigliera di fiducia - INFN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5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2" r:id="rId6"/>
    <p:sldLayoutId id="2147483667" r:id="rId7"/>
    <p:sldLayoutId id="2147483663" r:id="rId8"/>
    <p:sldLayoutId id="2147483664" r:id="rId9"/>
    <p:sldLayoutId id="2147483665" r:id="rId10"/>
    <p:sldLayoutId id="214748366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LI70MkKVC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PGjRQLJ-J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g7k5x--k8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Cons.fiducia@infn.it" TargetMode="External"/><Relationship Id="rId2" Type="http://schemas.openxmlformats.org/officeDocument/2006/relationships/hyperlink" Target="mailto:ftorelli@lnf.infn.i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34B69731-5DC0-4DEA-B132-9725DA833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2C88B42A-6452-46FB-9213-1351DEC8B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38688" y="0"/>
            <a:ext cx="745331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4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E5362F7-5B2B-42DF-ACBA-322E93A5A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3999" y="484632"/>
            <a:ext cx="6364224" cy="3566160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6000" dirty="0">
                <a:solidFill>
                  <a:schemeClr val="bg1"/>
                </a:solidFill>
              </a:rPr>
              <a:t>Dialogando con Francesca Torelli </a:t>
            </a:r>
            <a:br>
              <a:rPr lang="it-IT" sz="6000" dirty="0">
                <a:solidFill>
                  <a:schemeClr val="bg1"/>
                </a:solidFill>
              </a:rPr>
            </a:br>
            <a:r>
              <a:rPr lang="it-IT" sz="6000" dirty="0">
                <a:solidFill>
                  <a:schemeClr val="bg1"/>
                </a:solidFill>
              </a:rPr>
              <a:t>Consigliera di fiducia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24E7D54-A02B-48A7-B9E8-ECC01FBE7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3999" y="5719665"/>
            <a:ext cx="6364224" cy="711228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Incontro del 3 aprile 2023 </a:t>
            </a:r>
          </a:p>
        </p:txBody>
      </p:sp>
      <p:sp>
        <p:nvSpPr>
          <p:cNvPr id="139" name="Rectangle 6">
            <a:extLst>
              <a:ext uri="{FF2B5EF4-FFF2-40B4-BE49-F238E27FC236}">
                <a16:creationId xmlns:a16="http://schemas.microsoft.com/office/drawing/2014/main" id="{35BC54F7-1315-4D6C-9420-A5BF0CDDB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3999" y="42521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4C31D10-AF50-42EC-B7B9-932C68184782}"/>
              </a:ext>
            </a:extLst>
          </p:cNvPr>
          <p:cNvSpPr txBox="1"/>
          <p:nvPr/>
        </p:nvSpPr>
        <p:spPr>
          <a:xfrm>
            <a:off x="428126" y="5450012"/>
            <a:ext cx="3819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INFN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Elemento grafico 9" descr="Connessioni">
            <a:extLst>
              <a:ext uri="{FF2B5EF4-FFF2-40B4-BE49-F238E27FC236}">
                <a16:creationId xmlns:a16="http://schemas.microsoft.com/office/drawing/2014/main" id="{28007097-536F-4EFB-88CF-4FAF577D0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185" y="312524"/>
            <a:ext cx="3259688" cy="325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34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D900D8-F806-31D2-605A-022CA171F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Discriminazione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CFC688-03E3-E23C-66F7-EEBC9ED28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073" y="1929384"/>
            <a:ext cx="8146472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800" b="1" dirty="0">
              <a:effectLst/>
              <a:ea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it-IT" sz="2800" b="1" dirty="0">
              <a:effectLst/>
              <a:ea typeface="Calibri" panose="020F0502020204030204" pitchFamily="34" charset="0"/>
            </a:endParaRP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FBABA08-641E-3931-B3DA-489D4F0E6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AAFACAF-175B-EF23-BF11-654CCE53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10</a:t>
            </a:fld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3FC0F43-3A36-7BB8-8AC2-5A1735E80DD7}"/>
              </a:ext>
            </a:extLst>
          </p:cNvPr>
          <p:cNvSpPr txBox="1"/>
          <p:nvPr/>
        </p:nvSpPr>
        <p:spPr>
          <a:xfrm>
            <a:off x="999860" y="1865694"/>
            <a:ext cx="1018754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it-IT" altLang="it-IT" sz="3600" b="1" dirty="0">
                <a:solidFill>
                  <a:srgbClr val="000000"/>
                </a:solidFill>
              </a:rPr>
              <a:t>Non si è vittima di discriminazione:</a:t>
            </a:r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3600" b="1" dirty="0">
                <a:solidFill>
                  <a:srgbClr val="000000"/>
                </a:solidFill>
              </a:rPr>
              <a:t> se viene promosso un collega perché appare più meritevole;</a:t>
            </a:r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3600" b="1" dirty="0">
                <a:solidFill>
                  <a:srgbClr val="000000"/>
                </a:solidFill>
              </a:rPr>
              <a:t>se ad un iniziativa formativa si fanno partecipare solo coloro che già operano nella materia trattata dal corso;</a:t>
            </a:r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3600" b="1" dirty="0">
                <a:solidFill>
                  <a:srgbClr val="000000"/>
                </a:solidFill>
              </a:rPr>
              <a:t>se viene dato un premio solo a chi ha raggiunto un determinato risultato;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it-IT" altLang="it-IT" sz="3600" b="1" dirty="0">
                <a:solidFill>
                  <a:srgbClr val="000000"/>
                </a:solidFill>
              </a:rPr>
              <a:t>perché alla base della decisione non vi sono questioni di sesso, religione o altro.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it-IT" altLang="it-IT" sz="3600" b="1" u="sng" dirty="0">
                <a:solidFill>
                  <a:srgbClr val="000000"/>
                </a:solidFill>
              </a:rPr>
              <a:t>Potrebbero esservi fattori che non sono condivisi, ma non per questo illegittimi.  </a:t>
            </a:r>
          </a:p>
        </p:txBody>
      </p:sp>
    </p:spTree>
    <p:extLst>
      <p:ext uri="{BB962C8B-B14F-4D97-AF65-F5344CB8AC3E}">
        <p14:creationId xmlns:p14="http://schemas.microsoft.com/office/powerpoint/2010/main" val="2292665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D900D8-F806-31D2-605A-022CA171F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Discriminazione diretta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CFC688-03E3-E23C-66F7-EEBC9ED28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073" y="1929384"/>
            <a:ext cx="8146472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800" b="1" dirty="0">
              <a:effectLst/>
              <a:ea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it-IT" sz="2800" b="1" dirty="0">
              <a:effectLst/>
              <a:ea typeface="Calibri" panose="020F0502020204030204" pitchFamily="34" charset="0"/>
            </a:endParaRP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FBABA08-641E-3931-B3DA-489D4F0E6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AAFACAF-175B-EF23-BF11-654CCE53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11</a:t>
            </a:fld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3FC0F43-3A36-7BB8-8AC2-5A1735E80DD7}"/>
              </a:ext>
            </a:extLst>
          </p:cNvPr>
          <p:cNvSpPr txBox="1"/>
          <p:nvPr/>
        </p:nvSpPr>
        <p:spPr>
          <a:xfrm>
            <a:off x="999860" y="1865694"/>
            <a:ext cx="1018754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it-IT" altLang="it-IT" sz="3600" b="1" dirty="0">
                <a:cs typeface="Arial" panose="020B0604020202020204" pitchFamily="34" charset="0"/>
              </a:rPr>
              <a:t>Costituisce discriminazione diretta, qualsiasi disposizione (…..) che produca un effetto pregiudizievole o un trattamento meno favorevole  discriminando le lavoratrici o i lavoratori </a:t>
            </a:r>
            <a:r>
              <a:rPr lang="it-IT" altLang="it-IT" sz="3600" b="1" u="sng" dirty="0">
                <a:cs typeface="Arial" panose="020B0604020202020204" pitchFamily="34" charset="0"/>
              </a:rPr>
              <a:t>in ragione di uno dei parametri vietati</a:t>
            </a:r>
            <a:r>
              <a:rPr lang="it-IT" altLang="it-IT" sz="3600" b="1" dirty="0">
                <a:cs typeface="Arial" panose="020B0604020202020204" pitchFamily="34" charset="0"/>
              </a:rPr>
              <a:t> rispetto a quello di un'altra lavoratrice o di un altro lavoratore in situazione analoga.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it-IT" altLang="it-IT" sz="3600" dirty="0">
              <a:cs typeface="Arial" panose="020B0604020202020204" pitchFamily="34" charset="0"/>
            </a:endParaRPr>
          </a:p>
          <a:p>
            <a:pPr algn="ctr"/>
            <a:r>
              <a:rPr lang="it-IT" altLang="it-IT" sz="4800" dirty="0">
                <a:hlinkClick r:id="rId2"/>
              </a:rPr>
              <a:t>VIDEO COME REAGISCONO I BAMBINI</a:t>
            </a:r>
            <a:endParaRPr lang="it-IT" altLang="it-IT" sz="4800" dirty="0"/>
          </a:p>
          <a:p>
            <a:pPr algn="ctr"/>
            <a:r>
              <a:rPr lang="it-IT" altLang="it-IT" sz="3600" b="1" dirty="0">
                <a:cs typeface="Arial" panose="020B0604020202020204" pitchFamily="34" charset="0"/>
              </a:rPr>
              <a:t>Esempio discriminazione di genere nell’ambito della parità retributiva 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it-IT" altLang="it-IT" sz="4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81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D900D8-F806-31D2-605A-022CA171F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Discriminazione indiretta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CFC688-03E3-E23C-66F7-EEBC9ED28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073" y="1929384"/>
            <a:ext cx="8146472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800" b="1" dirty="0">
              <a:effectLst/>
              <a:ea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it-IT" sz="2800" b="1" dirty="0">
              <a:effectLst/>
              <a:ea typeface="Calibri" panose="020F0502020204030204" pitchFamily="34" charset="0"/>
            </a:endParaRP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FBABA08-641E-3931-B3DA-489D4F0E6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AAFACAF-175B-EF23-BF11-654CCE53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12</a:t>
            </a:fld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3FC0F43-3A36-7BB8-8AC2-5A1735E80DD7}"/>
              </a:ext>
            </a:extLst>
          </p:cNvPr>
          <p:cNvSpPr txBox="1"/>
          <p:nvPr/>
        </p:nvSpPr>
        <p:spPr>
          <a:xfrm>
            <a:off x="999860" y="1865694"/>
            <a:ext cx="10187544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altLang="it-IT" sz="3600" b="1" dirty="0">
                <a:cs typeface="Arial" panose="020B0604020202020204" pitchFamily="34" charset="0"/>
              </a:rPr>
              <a:t>Si ha discriminazione indiretta, quando una disposizione (….) o un comportamento </a:t>
            </a:r>
            <a:r>
              <a:rPr lang="it-IT" altLang="it-IT" sz="3600" b="1" u="sng" dirty="0">
                <a:cs typeface="Arial" panose="020B0604020202020204" pitchFamily="34" charset="0"/>
              </a:rPr>
              <a:t>apparentemente neutri</a:t>
            </a:r>
            <a:r>
              <a:rPr lang="it-IT" altLang="it-IT" sz="3600" b="1" dirty="0">
                <a:cs typeface="Arial" panose="020B0604020202020204" pitchFamily="34" charset="0"/>
              </a:rPr>
              <a:t> mettono, o possono mettere, i lavoratori di un determinato sesso in una posizione di particolare svantaggio rispetto a lavoratori dell'altro sesso,  salvo: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altLang="it-IT" sz="3600" b="1" dirty="0">
                <a:cs typeface="Arial" panose="020B0604020202020204" pitchFamily="34" charset="0"/>
              </a:rPr>
              <a:t> riguardino requisiti essenziali allo svolgimento dell'attività lavorativa,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altLang="it-IT" sz="3600" b="1" dirty="0">
                <a:cs typeface="Arial" panose="020B0604020202020204" pitchFamily="34" charset="0"/>
              </a:rPr>
              <a:t>l'obiettivo sia legittimo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altLang="it-IT" sz="3600" b="1" dirty="0">
                <a:cs typeface="Arial" panose="020B0604020202020204" pitchFamily="34" charset="0"/>
              </a:rPr>
              <a:t>i mezzi impiegati per il suo conseguimento siano appropriati e necessari.</a:t>
            </a:r>
          </a:p>
          <a:p>
            <a:pPr algn="ctr"/>
            <a:r>
              <a:rPr lang="it-IT" altLang="it-IT" sz="4400" dirty="0"/>
              <a:t> </a:t>
            </a:r>
            <a:endParaRPr lang="it-IT" altLang="it-IT" sz="3600" b="1" dirty="0">
              <a:cs typeface="Arial" panose="020B0604020202020204" pitchFamily="34" charset="0"/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it-IT" altLang="it-IT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10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203FAF-AD29-05C1-B409-B3F098C65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Discriminazione mediata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7D5D10-1AA0-8A9F-6634-C4731C982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3600" b="1" dirty="0">
                <a:cs typeface="Arial" panose="020B0604020202020204" pitchFamily="34" charset="0"/>
              </a:rPr>
              <a:t>Si ha discriminazione mediata quando il soggetto svantaggiato non è il diretto destinatario della disposizione, criterio o prassi (es. </a:t>
            </a:r>
            <a:r>
              <a:rPr lang="it-IT" altLang="it-IT" sz="3600" b="1" dirty="0" err="1">
                <a:cs typeface="Arial" panose="020B0604020202020204" pitchFamily="34" charset="0"/>
              </a:rPr>
              <a:t>usufruibilità</a:t>
            </a:r>
            <a:r>
              <a:rPr lang="it-IT" altLang="it-IT" sz="3600" b="1" dirty="0">
                <a:cs typeface="Arial" panose="020B0604020202020204" pitchFamily="34" charset="0"/>
              </a:rPr>
              <a:t> permessi art. 3 c. 3,  l. 104/91)</a:t>
            </a:r>
            <a:endParaRPr lang="it-IT" sz="3600" b="1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A4B61B6-D6DE-B405-AAE6-AF61251F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BC77E58-C409-8678-5C4A-9A6CE1E4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95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D5B7FC-2750-C1D7-F5CA-D5CFBADA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…un ulteriore specificazione 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D4A6F35-99B8-C68A-8F72-D923B457B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36BD916-6F8B-F51A-F7DF-7295C0195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14</a:t>
            </a:fld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7AA4E4-06AF-FDA3-5342-47DAD5978BEE}"/>
              </a:ext>
            </a:extLst>
          </p:cNvPr>
          <p:cNvSpPr txBox="1"/>
          <p:nvPr/>
        </p:nvSpPr>
        <p:spPr>
          <a:xfrm>
            <a:off x="838200" y="1864006"/>
            <a:ext cx="1034920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it-IT" sz="2800" b="1" dirty="0">
                <a:solidFill>
                  <a:srgbClr val="C00000"/>
                </a:solidFill>
                <a:latin typeface="+mn-lt"/>
              </a:rPr>
              <a:t>All’art. 25 del </a:t>
            </a:r>
            <a:r>
              <a:rPr lang="it-IT" altLang="it-IT" sz="2800" b="1" dirty="0" err="1">
                <a:solidFill>
                  <a:srgbClr val="C00000"/>
                </a:solidFill>
                <a:latin typeface="+mn-lt"/>
              </a:rPr>
              <a:t>d.lgs</a:t>
            </a:r>
            <a:r>
              <a:rPr lang="it-IT" altLang="it-IT" sz="2800" b="1" dirty="0">
                <a:solidFill>
                  <a:srgbClr val="C00000"/>
                </a:solidFill>
                <a:latin typeface="+mn-lt"/>
              </a:rPr>
              <a:t> 198/2006 si specifica il caso in cui i comportamenti di natura organizzativa o incidenti sull'orario di lavoro possono essere qualificati come discriminazione.</a:t>
            </a:r>
          </a:p>
          <a:p>
            <a:pPr>
              <a:defRPr/>
            </a:pPr>
            <a:r>
              <a:rPr lang="it-IT" altLang="it-IT" sz="2800" b="1" dirty="0">
                <a:solidFill>
                  <a:srgbClr val="19191A"/>
                </a:solidFill>
                <a:latin typeface="+mn-lt"/>
              </a:rPr>
              <a:t>Costituisce discriminazione ogni trattamento o modifica dell'organizzazione delle condizioni e dei tempi di lavoro che, in ragione del sesso, </a:t>
            </a:r>
            <a:r>
              <a:rPr lang="it-IT" altLang="it-IT" sz="2800" b="1" dirty="0" err="1">
                <a:solidFill>
                  <a:srgbClr val="19191A"/>
                </a:solidFill>
                <a:latin typeface="+mn-lt"/>
              </a:rPr>
              <a:t>dell'eta'</a:t>
            </a:r>
            <a:r>
              <a:rPr lang="it-IT" altLang="it-IT" sz="2800" b="1" dirty="0">
                <a:solidFill>
                  <a:srgbClr val="19191A"/>
                </a:solidFill>
                <a:latin typeface="+mn-lt"/>
              </a:rPr>
              <a:t> anagrafica, delle esigenze di cura personale o familiare, dello stato di gravidanza </a:t>
            </a:r>
            <a:r>
              <a:rPr lang="it-IT" altLang="it-IT" sz="2800" b="1" dirty="0" err="1">
                <a:solidFill>
                  <a:srgbClr val="19191A"/>
                </a:solidFill>
                <a:latin typeface="+mn-lt"/>
              </a:rPr>
              <a:t>nonche</a:t>
            </a:r>
            <a:r>
              <a:rPr lang="it-IT" altLang="it-IT" sz="2800" b="1" dirty="0">
                <a:solidFill>
                  <a:srgbClr val="19191A"/>
                </a:solidFill>
                <a:latin typeface="+mn-lt"/>
              </a:rPr>
              <a:t>' di </a:t>
            </a:r>
            <a:r>
              <a:rPr lang="it-IT" altLang="it-IT" sz="2800" b="1" dirty="0" err="1">
                <a:solidFill>
                  <a:srgbClr val="19191A"/>
                </a:solidFill>
                <a:latin typeface="+mn-lt"/>
              </a:rPr>
              <a:t>maternita'</a:t>
            </a:r>
            <a:r>
              <a:rPr lang="it-IT" altLang="it-IT" sz="2800" b="1" dirty="0">
                <a:solidFill>
                  <a:srgbClr val="19191A"/>
                </a:solidFill>
                <a:latin typeface="+mn-lt"/>
              </a:rPr>
              <a:t> o </a:t>
            </a:r>
            <a:r>
              <a:rPr lang="it-IT" altLang="it-IT" sz="2800" b="1" dirty="0" err="1">
                <a:solidFill>
                  <a:srgbClr val="19191A"/>
                </a:solidFill>
                <a:latin typeface="+mn-lt"/>
              </a:rPr>
              <a:t>paternita'</a:t>
            </a:r>
            <a:r>
              <a:rPr lang="it-IT" altLang="it-IT" sz="2800" b="1" dirty="0">
                <a:solidFill>
                  <a:srgbClr val="19191A"/>
                </a:solidFill>
                <a:latin typeface="+mn-lt"/>
              </a:rPr>
              <a:t>, ovvero in ragione della </a:t>
            </a:r>
            <a:r>
              <a:rPr lang="it-IT" altLang="it-IT" sz="2800" b="1" dirty="0" err="1">
                <a:solidFill>
                  <a:srgbClr val="19191A"/>
                </a:solidFill>
                <a:latin typeface="+mn-lt"/>
              </a:rPr>
              <a:t>titolarita'</a:t>
            </a:r>
            <a:r>
              <a:rPr lang="it-IT" altLang="it-IT" sz="2800" b="1" dirty="0">
                <a:solidFill>
                  <a:srgbClr val="19191A"/>
                </a:solidFill>
                <a:latin typeface="+mn-lt"/>
              </a:rPr>
              <a:t> e dell'esercizio dei relativi diritti, pone o </a:t>
            </a:r>
            <a:r>
              <a:rPr lang="it-IT" altLang="it-IT" sz="2800" b="1" dirty="0" err="1">
                <a:solidFill>
                  <a:srgbClr val="19191A"/>
                </a:solidFill>
                <a:latin typeface="+mn-lt"/>
              </a:rPr>
              <a:t>puo'</a:t>
            </a:r>
            <a:r>
              <a:rPr lang="it-IT" altLang="it-IT" sz="2800" b="1" dirty="0">
                <a:solidFill>
                  <a:srgbClr val="19191A"/>
                </a:solidFill>
                <a:latin typeface="+mn-lt"/>
              </a:rPr>
              <a:t> porre il lavoratore in almeno una delle seguenti condizioni: 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it-IT" altLang="it-IT" sz="2800" b="1" dirty="0">
                <a:solidFill>
                  <a:srgbClr val="19191A"/>
                </a:solidFill>
                <a:latin typeface="+mn-lt"/>
              </a:rPr>
              <a:t>posizione di svantaggio rispetto alla </a:t>
            </a:r>
            <a:r>
              <a:rPr lang="it-IT" altLang="it-IT" sz="2800" b="1" dirty="0" err="1">
                <a:solidFill>
                  <a:srgbClr val="19191A"/>
                </a:solidFill>
                <a:latin typeface="+mn-lt"/>
              </a:rPr>
              <a:t>generalita'</a:t>
            </a:r>
            <a:r>
              <a:rPr lang="it-IT" altLang="it-IT" sz="2800" b="1" dirty="0">
                <a:solidFill>
                  <a:srgbClr val="19191A"/>
                </a:solidFill>
                <a:latin typeface="+mn-lt"/>
              </a:rPr>
              <a:t> degli altri lavoratori; 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it-IT" altLang="it-IT" sz="2800" b="1" dirty="0">
                <a:solidFill>
                  <a:srgbClr val="19191A"/>
                </a:solidFill>
                <a:latin typeface="+mn-lt"/>
              </a:rPr>
              <a:t> limitazione delle </a:t>
            </a:r>
            <a:r>
              <a:rPr lang="it-IT" altLang="it-IT" sz="2800" b="1" dirty="0" err="1">
                <a:solidFill>
                  <a:srgbClr val="19191A"/>
                </a:solidFill>
                <a:latin typeface="+mn-lt"/>
              </a:rPr>
              <a:t>opportunita'</a:t>
            </a:r>
            <a:r>
              <a:rPr lang="it-IT" altLang="it-IT" sz="2800" b="1" dirty="0">
                <a:solidFill>
                  <a:srgbClr val="19191A"/>
                </a:solidFill>
                <a:latin typeface="+mn-lt"/>
              </a:rPr>
              <a:t> di partecipazione alla vita o alle scelte aziendali;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it-IT" altLang="it-IT" sz="2800" b="1" dirty="0">
                <a:solidFill>
                  <a:srgbClr val="19191A"/>
                </a:solidFill>
                <a:latin typeface="+mn-lt"/>
              </a:rPr>
              <a:t> limitazione dell'accesso ai meccanismi di avanzamento e di progressione nella carriera</a:t>
            </a:r>
            <a:r>
              <a:rPr lang="it-IT" altLang="it-IT" sz="3600" b="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5911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D313B6-71B4-A971-C9EA-23055228E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Pregiudizi vs discriminazione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EE5928-CA1D-0755-B001-2EF4775D5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it-IT" altLang="it-IT" sz="3600" b="1" dirty="0"/>
              <a:t>Il pregiudizio è un giudizio anticipato rispetto alla valutazione dei fatti. E’ un atteggiamento sfavorevole od ostile che si basa su opinioni precostituite e non sulla conoscenza reale dell’altro.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it-IT" altLang="it-IT" sz="3600" b="1" dirty="0"/>
              <a:t>E’ nell’azione del </a:t>
            </a:r>
            <a:r>
              <a:rPr lang="it-IT" altLang="it-IT" sz="3600" b="1" dirty="0">
                <a:solidFill>
                  <a:srgbClr val="FF0000"/>
                </a:solidFill>
              </a:rPr>
              <a:t>valutare</a:t>
            </a:r>
            <a:r>
              <a:rPr lang="it-IT" altLang="it-IT" sz="3600" b="1" dirty="0"/>
              <a:t> che entrano in  gioco  i pregiudizi verso una persona o un gruppo di persone.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it-IT" altLang="it-IT" sz="3600" b="1" dirty="0"/>
              <a:t>Si ha discriminazione quando si tiene un </a:t>
            </a:r>
            <a:r>
              <a:rPr lang="it-IT" altLang="it-IT" sz="3600" b="1" dirty="0">
                <a:solidFill>
                  <a:srgbClr val="FF0000"/>
                </a:solidFill>
              </a:rPr>
              <a:t>comportamento</a:t>
            </a:r>
            <a:r>
              <a:rPr lang="it-IT" altLang="it-IT" sz="3600" b="1" dirty="0"/>
              <a:t> verso una persona non per le qualità della persona,  ma per la sua appartenenza ad un gruppo sociale specifico a cui la persona viene percepita come appartenente.</a:t>
            </a:r>
            <a:endParaRPr lang="it-IT" altLang="it-IT" sz="3600" b="1" dirty="0">
              <a:solidFill>
                <a:srgbClr val="C0000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it-IT" altLang="it-IT" sz="3600" b="1" dirty="0"/>
              <a:t>Una persona può avere dei pregiudizi </a:t>
            </a:r>
            <a:r>
              <a:rPr lang="it-IT" altLang="it-IT" sz="3600" b="1" u="sng" dirty="0"/>
              <a:t>ma non tradurli in comportamenti discriminatori</a:t>
            </a:r>
            <a:r>
              <a:rPr lang="it-IT" altLang="it-IT" sz="3600" b="1" dirty="0"/>
              <a:t>, mentre alla base di un comportamento discriminatorio vi è sempre un pregiudizio e uno stereotipo.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6ABF0B0-8A44-4D7C-C593-AA583EEC0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AD29A8-36DA-76C3-745F-9C805213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41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3A0A9C-00E3-CAEA-B5AD-3A4FB60E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Eguaglianza sostanziale vs Equità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8FA315-8B52-52A1-321C-C5002CE24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1041380" cy="4251960"/>
          </a:xfrm>
        </p:spPr>
        <p:txBody>
          <a:bodyPr/>
          <a:lstStyle/>
          <a:p>
            <a:pPr marL="0" indent="0">
              <a:buNone/>
            </a:pPr>
            <a:r>
              <a:rPr lang="it-IT" altLang="it-IT" sz="3600" b="1" dirty="0">
                <a:cs typeface="Arial" panose="020B0604020202020204" pitchFamily="34" charset="0"/>
              </a:rPr>
              <a:t>La nozione di discriminazione indiretta richiama il principio di eguaglianza sostanziale e il concetto di pari opportunità. A differenza del principio di uguaglianza formale che stabilisce che una norma/regola deve essere uguale per tutti, il principio di uguaglianza sostanziale afferma che l’uguaglianza è una situazione in cui agli individui sono date le stesse opportunità.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7B725B4-F3AC-8F64-D227-E2AA0503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4AE3C86-4985-1C3A-BC8F-D0774E6B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3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D900D8-F806-31D2-605A-022CA171F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Uguaglianza sostanziale vs l’Equità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CFC688-03E3-E23C-66F7-EEBC9ED28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896" y="5904574"/>
            <a:ext cx="3459684" cy="645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b="1" dirty="0"/>
              <a:t>Uguaglianza formale 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1397EAF-E733-9B83-9D30-6BA36CF3D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896" y="2858249"/>
            <a:ext cx="3580327" cy="272374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4844C75-912F-FB54-B6C1-E1CB3A34E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779" y="2858249"/>
            <a:ext cx="3503054" cy="2762655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B0B90BC1-6C44-C062-5DB7-3F32A701CDB7}"/>
              </a:ext>
            </a:extLst>
          </p:cNvPr>
          <p:cNvSpPr txBox="1">
            <a:spLocks/>
          </p:cNvSpPr>
          <p:nvPr/>
        </p:nvSpPr>
        <p:spPr>
          <a:xfrm>
            <a:off x="2175164" y="2213061"/>
            <a:ext cx="8146472" cy="645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5BC09204-3550-C9C2-E21A-7B2D36EE9AC6}"/>
              </a:ext>
            </a:extLst>
          </p:cNvPr>
          <p:cNvSpPr txBox="1">
            <a:spLocks/>
          </p:cNvSpPr>
          <p:nvPr/>
        </p:nvSpPr>
        <p:spPr>
          <a:xfrm>
            <a:off x="7061654" y="5847659"/>
            <a:ext cx="3459685" cy="645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b="1" dirty="0"/>
              <a:t>Uguaglianza sostanziale - equità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9CC3F0-4244-44E0-B385-10942735F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20EC0A1-4539-CA71-FD89-61FA2B525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88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D900D8-F806-31D2-605A-022CA171F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002060"/>
                </a:solidFill>
              </a:rPr>
              <a:t>Le molestie vietate dal d.lgs. 198/2006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CFC688-03E3-E23C-66F7-EEBC9ED28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073" y="1929384"/>
            <a:ext cx="8146472" cy="25687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800" b="1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it-IT" sz="2800" b="1" dirty="0">
              <a:effectLst/>
              <a:ea typeface="Calibri" panose="020F0502020204030204" pitchFamily="34" charset="0"/>
            </a:endParaRP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6A7CF5-B152-4073-782D-209ECC0376CE}"/>
              </a:ext>
            </a:extLst>
          </p:cNvPr>
          <p:cNvSpPr txBox="1"/>
          <p:nvPr/>
        </p:nvSpPr>
        <p:spPr>
          <a:xfrm>
            <a:off x="1265382" y="2000147"/>
            <a:ext cx="9596582" cy="3704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it-IT" sz="3200" b="1" dirty="0"/>
              <a:t>Comportamenti </a:t>
            </a:r>
            <a:r>
              <a:rPr lang="it-IT" sz="3200" b="1" dirty="0">
                <a:solidFill>
                  <a:srgbClr val="C00000"/>
                </a:solidFill>
              </a:rPr>
              <a:t>indesiderati</a:t>
            </a:r>
            <a:r>
              <a:rPr lang="it-IT" sz="3200" b="1" dirty="0"/>
              <a:t> posti in essere per ragioni connesse al sesso, aventi lo scopo o l’effetto di violare la dignità di una lavoratrice o di un lavoratore e di creare un clima intimidatorio</a:t>
            </a:r>
            <a:r>
              <a:rPr lang="it-IT" sz="3200" b="1"/>
              <a:t>, ostile</a:t>
            </a:r>
            <a:r>
              <a:rPr lang="it-IT" sz="3200" b="1" dirty="0"/>
              <a:t>, degradante, umiliante o offensivo (</a:t>
            </a:r>
            <a:r>
              <a:rPr lang="it-IT" sz="3200" b="1" dirty="0">
                <a:solidFill>
                  <a:srgbClr val="FF0000"/>
                </a:solidFill>
              </a:rPr>
              <a:t>Mobbing di genere</a:t>
            </a:r>
            <a:r>
              <a:rPr lang="it-IT" sz="3200" b="1" dirty="0"/>
              <a:t>).</a:t>
            </a: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it-IT" sz="3200" b="1" dirty="0"/>
              <a:t>Le molestie in senso lato possono essere la marginalizzazione al rientro della maternità, il mobbing conseguente al matrimonio, il mobbing conseguente al rifiuto di un invito a cena.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B26C02B-5AE9-662C-46E0-7E10124AC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8B05BB-00CE-E825-F328-E2F1B6B6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7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3F92EF-1257-2903-5D08-B587FB8D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Esempio di molestie di genere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382A87-E114-1358-02E7-6AD834607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it-IT" sz="3600" b="1" dirty="0">
                <a:solidFill>
                  <a:srgbClr val="373C4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Nel video che segue verranno messe in atto comportamenti riconducibili sia alla categoria delle molestie (c.d. molestie di genere) che di molestie sessuali di tipo verbale.</a:t>
            </a: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it-IT" b="1" dirty="0"/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it-IT" b="1" dirty="0">
                <a:solidFill>
                  <a:schemeClr val="accent4">
                    <a:lumMod val="50000"/>
                  </a:schemeClr>
                </a:solidFill>
                <a:hlinkClick r:id="rId2"/>
              </a:rPr>
              <a:t>VIDEO  – DONNE E INSULTI SESSISTI</a:t>
            </a:r>
            <a:endParaRPr lang="it-IT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90CFA6B-3830-789E-1C71-C535EEB8F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F21133B-C54A-E59E-D7C9-C82B746C6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28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9A41CB-891B-47C1-AEB7-202C6FED3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Le origini della figura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4DA64A-A9BB-44F5-A68F-0064BA8C5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633364" cy="4222034"/>
          </a:xfrm>
        </p:spPr>
        <p:txBody>
          <a:bodyPr>
            <a:noAutofit/>
          </a:bodyPr>
          <a:lstStyle/>
          <a:p>
            <a:pPr marL="0" indent="0" algn="just" eaLnBrk="1" hangingPunct="1">
              <a:spcAft>
                <a:spcPts val="575"/>
              </a:spcAft>
              <a:buFont typeface="Arial" panose="020B0604020202020204" pitchFamily="34" charset="0"/>
              <a:buNone/>
              <a:defRPr/>
            </a:pPr>
            <a:r>
              <a:rPr lang="it-IT" altLang="it-IT" sz="3600" dirty="0">
                <a:cs typeface="Arial" panose="020B0604020202020204" pitchFamily="34" charset="0"/>
              </a:rPr>
              <a:t>La figura del/della Consigliere/a di Fiducia è contenuta nella </a:t>
            </a:r>
            <a:r>
              <a:rPr lang="it-IT" altLang="it-IT" sz="3600" dirty="0" err="1">
                <a:cs typeface="Arial" panose="020B0604020202020204" pitchFamily="34" charset="0"/>
              </a:rPr>
              <a:t>Racc.Comm</a:t>
            </a:r>
            <a:r>
              <a:rPr lang="it-IT" altLang="it-IT" sz="3600" dirty="0">
                <a:cs typeface="Arial" panose="020B0604020202020204" pitchFamily="34" charset="0"/>
              </a:rPr>
              <a:t>. Eur. n. 92/131 Tutela della dignità delle donne e degli uomini sul lavoro e dalla Risoluzione A3-0043/94 PE.</a:t>
            </a:r>
          </a:p>
          <a:p>
            <a:pPr marL="0" indent="0" algn="just" eaLnBrk="1" hangingPunct="1">
              <a:spcAft>
                <a:spcPts val="575"/>
              </a:spcAft>
              <a:buFont typeface="Arial" panose="020B0604020202020204" pitchFamily="34" charset="0"/>
              <a:buNone/>
              <a:defRPr/>
            </a:pPr>
            <a:r>
              <a:rPr lang="it-IT" altLang="it-IT" sz="3600" dirty="0">
                <a:cs typeface="Arial" panose="020B0604020202020204" pitchFamily="34" charset="0"/>
              </a:rPr>
              <a:t>E’ un esperto chiamato ad affrontare il tema delle molestie sessuali sui luoghi di lavoro e del mobbing, agisce nell’ambito codice di condotta approvato dall’organizzazione di riferimento. </a:t>
            </a:r>
          </a:p>
          <a:p>
            <a:pPr marL="0" indent="0" algn="just">
              <a:buNone/>
            </a:pPr>
            <a:r>
              <a:rPr lang="it-IT" sz="3200" b="1" kern="50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indent="0" algn="just">
              <a:buNone/>
            </a:pPr>
            <a:endParaRPr lang="it-IT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6948786-CAB2-40B6-D59D-446024300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1637" y="6356350"/>
            <a:ext cx="9707418" cy="365125"/>
          </a:xfrm>
        </p:spPr>
        <p:txBody>
          <a:bodyPr/>
          <a:lstStyle/>
          <a:p>
            <a:r>
              <a:rPr lang="it-IT"/>
              <a:t>Francesca Torelli - Consigliera di fiducia - INFN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C5B882-FF92-5516-6A43-B55A40C53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43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D900D8-F806-31D2-605A-022CA171F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Molestie sessuali: definizione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CFC688-03E3-E23C-66F7-EEBC9ED28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073" y="1929384"/>
            <a:ext cx="8146472" cy="25687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800" b="1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it-IT" sz="2800" b="1" dirty="0">
              <a:effectLst/>
              <a:ea typeface="Calibri" panose="020F0502020204030204" pitchFamily="34" charset="0"/>
            </a:endParaRP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6A7CF5-B152-4073-782D-209ECC0376CE}"/>
              </a:ext>
            </a:extLst>
          </p:cNvPr>
          <p:cNvSpPr txBox="1"/>
          <p:nvPr/>
        </p:nvSpPr>
        <p:spPr>
          <a:xfrm>
            <a:off x="1265382" y="2000147"/>
            <a:ext cx="959658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800" b="1" dirty="0"/>
              <a:t>Comportamenti </a:t>
            </a:r>
            <a:r>
              <a:rPr lang="it-IT" altLang="it-IT" sz="2800" b="1" dirty="0">
                <a:solidFill>
                  <a:srgbClr val="C00000"/>
                </a:solidFill>
              </a:rPr>
              <a:t>indesiderati</a:t>
            </a:r>
            <a:r>
              <a:rPr lang="it-IT" altLang="it-IT" sz="2800" b="1" dirty="0"/>
              <a:t> a connotazione sessuale, espressi in forma fisica, verbale o non verbale, aventi lo scopo o l'effetto di violare la </a:t>
            </a:r>
            <a:r>
              <a:rPr lang="it-IT" altLang="it-IT" sz="2800" b="1" dirty="0" err="1"/>
              <a:t>dignita'</a:t>
            </a:r>
            <a:r>
              <a:rPr lang="it-IT" altLang="it-IT" sz="2800" b="1" dirty="0"/>
              <a:t> di una lavoratrice o di un lavoratore e di creare un clima intimidatorio, ostile, degradante, umiliante o offensivo.</a:t>
            </a:r>
          </a:p>
          <a:p>
            <a:pPr marL="0" indent="0"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800" b="1" dirty="0"/>
              <a:t>Sono molestie sessuali gli apprezzamenti allusivi, alle battute a sfondo sessuale, dagli inviti a cena tendenziosi alle telefonate continue con costanti ricadute sul piano sessuale, dalle proposte di approccio all’approccio tramite baci o toccamenti anche in parti intime.</a:t>
            </a:r>
          </a:p>
          <a:p>
            <a:pPr marL="0" indent="0"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dirty="0">
                <a:hlinkClick r:id="rId2"/>
              </a:rPr>
              <a:t>VIDEO  - PRIMO IMPIEGO</a:t>
            </a:r>
            <a:endParaRPr lang="it-IT" altLang="it-IT" sz="24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it-IT" altLang="it-IT" sz="2400" b="1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0FBC00A-2599-038A-0C0F-57DAD49A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EC5E07-774A-F9D1-E418-76FBF40A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41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D900D8-F806-31D2-605A-022CA171F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18" y="365125"/>
            <a:ext cx="11756572" cy="1325563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002060"/>
                </a:solidFill>
              </a:rPr>
              <a:t>Le molestie come forme di discriminazione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CFC688-03E3-E23C-66F7-EEBC9ED28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073" y="1929384"/>
            <a:ext cx="8146472" cy="25687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800" b="1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it-IT" sz="2800" b="1" dirty="0">
              <a:effectLst/>
              <a:ea typeface="Calibri" panose="020F0502020204030204" pitchFamily="34" charset="0"/>
            </a:endParaRP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6A7CF5-B152-4073-782D-209ECC0376CE}"/>
              </a:ext>
            </a:extLst>
          </p:cNvPr>
          <p:cNvSpPr txBox="1"/>
          <p:nvPr/>
        </p:nvSpPr>
        <p:spPr>
          <a:xfrm>
            <a:off x="838200" y="2000147"/>
            <a:ext cx="10023764" cy="446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it-IT" altLang="it-IT" sz="3600" b="1" dirty="0"/>
              <a:t>Le molestie di genere e le molestie sessuali sono contrarie al principio della parità di trattamento fra uomini e donne e </a:t>
            </a:r>
            <a:r>
              <a:rPr lang="it-IT" altLang="it-IT" sz="3600" b="1" dirty="0">
                <a:solidFill>
                  <a:srgbClr val="C00000"/>
                </a:solidFill>
              </a:rPr>
              <a:t>costituiscono forme di discriminazione fondate sul sesso.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it-IT" altLang="it-IT" sz="3600" b="1" dirty="0"/>
              <a:t>Queste forme di discriminazione non si producono soltanto sul posto di lavoro, ma anche nel quadro dell'accesso al lavoro, alla formazione professionale nonché alla promozione professionale. 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it-IT" altLang="it-IT" sz="3600" b="1" dirty="0"/>
              <a:t>E’ da considerarsi aggravante la pratica di molestie sessuali esercitate nei confronti di persone subordinate.</a:t>
            </a: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it-IT" sz="2400" b="1" dirty="0"/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BF9460A-F984-7556-D683-51E2722D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505F36-A374-D90A-AB95-97A74066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38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525168-010D-3E62-7E6A-2A0D684AE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L’elemento soggettivo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9F08AA-300D-D5E4-E64E-EC57A90F3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b="1" dirty="0"/>
              <a:t>Nelle molestie sessuali NON E’ IMPORTANTE se chi ha tenuto i comportamenti molesti vuole creare un ambiente umiliante, ostile, degradante, E’ IMPORTANTE quello che DESIDERA O NON DESIDERA colui/colei che riceve il comportamento. 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b="1" dirty="0"/>
              <a:t>E’  colui o colei  che riceve i comportamenti che decide secondo ragionevolezza, se l’attenzione ricevuta è intollerabile, offensiva e sconveniente. 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b="1" dirty="0"/>
              <a:t>Quando si fa anche una battuta connessa al sesso o orientamento sessuale è necessario chiedersi se quella battuta è gradita a tutti coloro che in quel momento stanno ascoltando. Se non lo è, diventa MOLESTA.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41CCB82-07FA-50D2-3B7E-E2B382CE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F80888-EFE8-45B2-A317-43D4962B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11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525168-010D-3E62-7E6A-2A0D684AE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Le molestie morali o mobbing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9F08AA-300D-D5E4-E64E-EC57A90F3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altLang="it-IT" sz="3600" b="1" dirty="0"/>
              <a:t>Costituiscono molestia morale sul luogo di lavoro, o mobbing, quegli atti e comportamenti ostili, aggressivi o vessatori, posti in essere reiteratamente e sistematicamente, con modalità persecutorie,  nei confronti della lavoratrice o del lavoratore da chi si trova in posizione </a:t>
            </a:r>
            <a:r>
              <a:rPr lang="it-IT" altLang="it-IT" sz="3600" b="1" dirty="0" err="1"/>
              <a:t>sopraordinata</a:t>
            </a:r>
            <a:r>
              <a:rPr lang="it-IT" altLang="it-IT" sz="3600" b="1" dirty="0"/>
              <a:t> o </a:t>
            </a:r>
            <a:r>
              <a:rPr lang="it-IT" altLang="it-IT" sz="3600" b="1" dirty="0" err="1"/>
              <a:t>sottordinata</a:t>
            </a:r>
            <a:r>
              <a:rPr lang="it-IT" altLang="it-IT" sz="3600" b="1" dirty="0"/>
              <a:t> (mobbing verticale ascendente e discendente) ovvero da colleghi/e (mobbing orizzontale) e che, creando un clima intimidatorio, umiliante, degradante e offensivo, hanno lo scopo o l'effetto, anche emarginandola/o dall'ambiente di lavoro, di violarne la dignità personale e di danneggiarne l'integrità psicofisica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273444D-8030-C1CF-99C1-0D6686BB1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5217D29-A9B7-29EA-E10B-A2D1E686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82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525168-010D-3E62-7E6A-2A0D684AE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…non è un mobber chi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9F08AA-300D-D5E4-E64E-EC57A90F3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hangingPunct="1">
              <a:defRPr/>
            </a:pPr>
            <a:r>
              <a:rPr lang="it-IT" altLang="it-IT" b="1" dirty="0"/>
              <a:t>Ostacola la libertà di espressione </a:t>
            </a:r>
          </a:p>
          <a:p>
            <a:pPr algn="just" eaLnBrk="1" hangingPunct="1">
              <a:defRPr/>
            </a:pPr>
            <a:r>
              <a:rPr lang="it-IT" altLang="it-IT" b="1" dirty="0"/>
              <a:t>Ruba le idee altrui</a:t>
            </a:r>
          </a:p>
          <a:p>
            <a:pPr algn="just" eaLnBrk="1" hangingPunct="1">
              <a:defRPr/>
            </a:pPr>
            <a:r>
              <a:rPr lang="it-IT" altLang="it-IT" b="1" dirty="0"/>
              <a:t>Sta frodando l’organizzazione e tiene a distanza chi non è suo complice </a:t>
            </a:r>
          </a:p>
          <a:p>
            <a:pPr algn="just" eaLnBrk="1" hangingPunct="1">
              <a:defRPr/>
            </a:pPr>
            <a:r>
              <a:rPr lang="it-IT" altLang="it-IT" b="1" dirty="0"/>
              <a:t>Privilegia un parente o soggetto nei confronti dei quali ha interessi extraprofessionali </a:t>
            </a:r>
          </a:p>
          <a:p>
            <a:pPr algn="just" eaLnBrk="1" hangingPunct="1">
              <a:defRPr/>
            </a:pPr>
            <a:r>
              <a:rPr lang="it-IT" altLang="it-IT" b="1" dirty="0"/>
              <a:t>Esercita un controllo ossessivo</a:t>
            </a:r>
          </a:p>
          <a:p>
            <a:pPr algn="just" eaLnBrk="1" hangingPunct="1">
              <a:defRPr/>
            </a:pPr>
            <a:r>
              <a:rPr lang="it-IT" altLang="it-IT" b="1" dirty="0"/>
              <a:t>Non ha la capacità di contenere la propria emotività, frustrazione e  stress si lascia andare comportamenti aggressivi  e riversa lo stress sui collaboratori </a:t>
            </a:r>
            <a:r>
              <a:rPr lang="it-IT" altLang="it-IT" b="1" u="sng" dirty="0"/>
              <a:t>in maniera generalizzata </a:t>
            </a:r>
          </a:p>
          <a:p>
            <a:pPr algn="just" eaLnBrk="1" hangingPunct="1">
              <a:defRPr/>
            </a:pPr>
            <a:r>
              <a:rPr lang="it-IT" altLang="it-IT" b="1" dirty="0"/>
              <a:t>Gestisce in maniera non meritocratica e non trasparente in propri collaboratori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2D27D67-717A-66C2-AFD5-2DC551486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7076C9-B3B8-ECEF-DD28-822456943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66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CBDD45-2909-40F0-ACCE-2383228B4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Mobber vs soggetto maltrattante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A11259-A561-33B3-9012-6E46E0466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Sono molto più frequenti casi di soggetti maltrattanti rispetto a Mobber.</a:t>
            </a:r>
          </a:p>
          <a:p>
            <a:pPr marL="0" indent="0">
              <a:buNone/>
            </a:pPr>
            <a:r>
              <a:rPr lang="it-IT" b="1" dirty="0"/>
              <a:t>Questo deve mettere in guardia comunque l’organizzazione, il fatto di non avere conclamati casi di mobbing all’interno della propria organizzazione non significa che il benessere organizzativo sia ai massimi livelli.</a:t>
            </a:r>
          </a:p>
          <a:p>
            <a:pPr marL="0" indent="0">
              <a:buNone/>
            </a:pPr>
            <a:r>
              <a:rPr lang="it-IT" b="1" dirty="0"/>
              <a:t>In maniera talvolta inconsapevole è molto frequente che si verifichino comportamenti che non hanno tutte le caratteristiche del mobbing, ma hanno effetto sulle persone e sulla loro produttività. Esistono le micro aggressioni, ad esempio, togliere il saluto ad un collega è considerata a livello </a:t>
            </a:r>
            <a:r>
              <a:rPr lang="it-IT" b="1" dirty="0" err="1"/>
              <a:t>spicologico</a:t>
            </a:r>
            <a:r>
              <a:rPr lang="it-IT" b="1" dirty="0"/>
              <a:t> una aggressione……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D1B832E-E0F3-E0BD-CF35-EE21525DF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FC334E6-F2CF-F4B7-C38E-2CF3FCF2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37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E5A83A-5FE1-FEF0-76E3-84C4C31B6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Grazie per la partecipazione e ricordiamoci  che 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D6174D50-019C-5755-4274-D2D693963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21" y="1928813"/>
            <a:ext cx="4219158" cy="4252912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E80211-2F12-4F90-60E9-A0B3D9F5B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58C431F-AD5F-22B6-4A9D-674664014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57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9065C7-6E98-9C98-0091-50A24341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I miei riferimenti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DACE0C-5C05-0FD0-A5D2-A49533D15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/>
              <a:t>Francesca Torelli</a:t>
            </a:r>
          </a:p>
          <a:p>
            <a:pPr marL="0" indent="0" algn="ctr">
              <a:buNone/>
            </a:pPr>
            <a:endParaRPr lang="it-IT" sz="3600" b="1" dirty="0"/>
          </a:p>
          <a:p>
            <a:pPr marL="0" indent="0" algn="ctr">
              <a:buNone/>
            </a:pPr>
            <a:r>
              <a:rPr lang="it-IT" sz="3600" b="1" dirty="0">
                <a:hlinkClick r:id="rId2"/>
              </a:rPr>
              <a:t>ftorelli@lnf.infn.it</a:t>
            </a:r>
            <a:endParaRPr lang="it-IT" sz="3600" b="1" dirty="0"/>
          </a:p>
          <a:p>
            <a:pPr marL="0" indent="0" algn="ctr">
              <a:buNone/>
            </a:pPr>
            <a:r>
              <a:rPr lang="it-IT" sz="3600" b="1" dirty="0">
                <a:hlinkClick r:id="rId3"/>
              </a:rPr>
              <a:t>Cons.fiducia@infn.it</a:t>
            </a:r>
            <a:endParaRPr lang="it-IT" sz="3600" b="1" dirty="0"/>
          </a:p>
          <a:p>
            <a:pPr marL="0" indent="0" algn="ctr">
              <a:buNone/>
            </a:pPr>
            <a:endParaRPr lang="it-IT" sz="3600" b="1" dirty="0"/>
          </a:p>
          <a:p>
            <a:pPr marL="0" indent="0" algn="ctr">
              <a:buNone/>
            </a:pPr>
            <a:r>
              <a:rPr lang="it-IT" sz="3600" b="1" dirty="0"/>
              <a:t>Rispondo nell’arco di due – tre giorni lavorativi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31813DD-5F8D-40CB-9C07-2C7AE7F1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1E4A872-64E2-9CE3-DDA9-8AAFEE73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85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9A41CB-891B-47C1-AEB7-202C6FED3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002060"/>
                </a:solidFill>
              </a:rPr>
              <a:t>Obiettivi e  Caratteristiche principali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4DA64A-A9BB-44F5-A68F-0064BA8C5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633364" cy="4251960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it-IT" sz="36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it-IT" altLang="it-IT" sz="3200" b="1" dirty="0">
                <a:solidFill>
                  <a:srgbClr val="000000"/>
                </a:solidFill>
              </a:rPr>
              <a:t>L’attività del/della Consigliere/a di Fiducia è finalizzata al perseguimento degli obiettivi delineati dai Codice di condotta o Codice etico dell’ente in cui è inserita, in particolare la sua aziende è rivolta a contrastare gli effetti di azioni discriminanti, molestie sessuali e molestie morali. 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it-IT" altLang="it-IT" sz="3200" b="1" dirty="0">
              <a:solidFill>
                <a:srgbClr val="000000"/>
              </a:solidFill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it-IT" altLang="it-IT" sz="3200" b="1" dirty="0">
                <a:solidFill>
                  <a:srgbClr val="000000"/>
                </a:solidFill>
              </a:rPr>
              <a:t>Agisce in maniera RISERVATA, 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it-IT" altLang="it-IT" sz="3200" b="1" dirty="0">
                <a:solidFill>
                  <a:srgbClr val="000000"/>
                </a:solidFill>
              </a:rPr>
              <a:t>secondo logiche di INDIPENDENZA E IMPARZIALITA’. 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DFC893A-B8EB-1B93-50C0-2B67624F0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C94D86C-A291-F333-C444-83620AC7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30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D900D8-F806-31D2-605A-022CA171F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Le funzioni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CFC688-03E3-E23C-66F7-EEBC9ED28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073" y="1929384"/>
            <a:ext cx="8146472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800" b="1" dirty="0">
              <a:effectLst/>
              <a:ea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it-IT" sz="2800" b="1" dirty="0">
              <a:effectLst/>
              <a:ea typeface="Calibri" panose="020F0502020204030204" pitchFamily="34" charset="0"/>
            </a:endParaRP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FBABA08-641E-3931-B3DA-489D4F0E6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AAFACAF-175B-EF23-BF11-654CCE53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4</a:t>
            </a:fld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3FC0F43-3A36-7BB8-8AC2-5A1735E80DD7}"/>
              </a:ext>
            </a:extLst>
          </p:cNvPr>
          <p:cNvSpPr txBox="1"/>
          <p:nvPr/>
        </p:nvSpPr>
        <p:spPr>
          <a:xfrm>
            <a:off x="999860" y="1865694"/>
            <a:ext cx="1018754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it-IT" altLang="it-IT" sz="3600" b="1" dirty="0">
                <a:solidFill>
                  <a:srgbClr val="000000"/>
                </a:solidFill>
              </a:rPr>
              <a:t>Svolge le sue funzioni di: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it-IT" altLang="it-IT" sz="3600" b="1" dirty="0">
              <a:solidFill>
                <a:srgbClr val="000000"/>
              </a:solidFill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it-IT" altLang="it-IT" sz="3600" b="1" dirty="0">
                <a:solidFill>
                  <a:srgbClr val="000000"/>
                </a:solidFill>
              </a:rPr>
              <a:t>1. di assistenza a chi, a qualsivoglia titolo collabora con l’amministrazione, al fine di prevenire e far cessare eventuali situazione di molestie morali, molestie sessuali e discriminazioni.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it-IT" altLang="it-IT" sz="3600" b="1" dirty="0">
              <a:solidFill>
                <a:srgbClr val="000000"/>
              </a:solidFill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it-IT" altLang="it-IT" sz="3600" b="1" dirty="0">
                <a:solidFill>
                  <a:srgbClr val="000000"/>
                </a:solidFill>
              </a:rPr>
              <a:t>2. di consulenza per la direzione risorse umane, i direttori delle sedi la Giunta regionale, il CUG per prevenire i fenomeni;</a:t>
            </a:r>
          </a:p>
        </p:txBody>
      </p:sp>
    </p:spTree>
    <p:extLst>
      <p:ext uri="{BB962C8B-B14F-4D97-AF65-F5344CB8AC3E}">
        <p14:creationId xmlns:p14="http://schemas.microsoft.com/office/powerpoint/2010/main" val="1980575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D900D8-F806-31D2-605A-022CA171F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Il modus operandi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CFC688-03E3-E23C-66F7-EEBC9ED28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073" y="1929384"/>
            <a:ext cx="8146472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800" b="1" dirty="0">
              <a:effectLst/>
              <a:ea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it-IT" sz="2800" b="1" dirty="0">
              <a:effectLst/>
              <a:ea typeface="Calibri" panose="020F0502020204030204" pitchFamily="34" charset="0"/>
            </a:endParaRP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FBABA08-641E-3931-B3DA-489D4F0E6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AAFACAF-175B-EF23-BF11-654CCE53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5</a:t>
            </a:fld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3FC0F43-3A36-7BB8-8AC2-5A1735E80DD7}"/>
              </a:ext>
            </a:extLst>
          </p:cNvPr>
          <p:cNvSpPr txBox="1"/>
          <p:nvPr/>
        </p:nvSpPr>
        <p:spPr>
          <a:xfrm>
            <a:off x="999860" y="1865694"/>
            <a:ext cx="1018754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it-IT" sz="4400" b="1" dirty="0">
                <a:solidFill>
                  <a:srgbClr val="000000"/>
                </a:solidFill>
              </a:rPr>
              <a:t>In particolare, al fine di istruire il caso ed ottenere l’eliminazione del comportamento lesivo, può:</a:t>
            </a:r>
          </a:p>
          <a:p>
            <a:pPr algn="just" eaLnBrk="1" hangingPunct="1">
              <a:defRPr/>
            </a:pPr>
            <a:r>
              <a:rPr lang="it-IT" sz="4400" b="1" dirty="0">
                <a:solidFill>
                  <a:srgbClr val="000000"/>
                </a:solidFill>
              </a:rPr>
              <a:t>a. ascoltare e consigliare la persona, esaminare la situazione ed acquisire le informazioni necessarie ed utili per la trattazione e la risoluzione del caso;</a:t>
            </a:r>
          </a:p>
          <a:p>
            <a:pPr algn="just" eaLnBrk="1" hangingPunct="1">
              <a:defRPr/>
            </a:pPr>
            <a:r>
              <a:rPr lang="it-IT" sz="4400" b="1" dirty="0">
                <a:solidFill>
                  <a:srgbClr val="000000"/>
                </a:solidFill>
              </a:rPr>
              <a:t>b. invitare a colloquio la persona indicata quale autrice dei comportamenti lamentati;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it-IT" altLang="it-IT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98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D900D8-F806-31D2-605A-022CA171F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Il modus operandi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CFC688-03E3-E23C-66F7-EEBC9ED28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073" y="1929384"/>
            <a:ext cx="8146472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800" b="1" dirty="0">
              <a:effectLst/>
              <a:ea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it-IT" sz="2800" b="1" dirty="0">
              <a:effectLst/>
              <a:ea typeface="Calibri" panose="020F0502020204030204" pitchFamily="34" charset="0"/>
            </a:endParaRP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FBABA08-641E-3931-B3DA-489D4F0E6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AAFACAF-175B-EF23-BF11-654CCE53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6</a:t>
            </a:fld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3FC0F43-3A36-7BB8-8AC2-5A1735E80DD7}"/>
              </a:ext>
            </a:extLst>
          </p:cNvPr>
          <p:cNvSpPr txBox="1"/>
          <p:nvPr/>
        </p:nvSpPr>
        <p:spPr>
          <a:xfrm>
            <a:off x="999860" y="1865694"/>
            <a:ext cx="10187544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it-IT" altLang="it-IT" sz="4400" b="1" dirty="0">
                <a:solidFill>
                  <a:srgbClr val="000000"/>
                </a:solidFill>
              </a:rPr>
              <a:t>c</a:t>
            </a:r>
            <a:r>
              <a:rPr lang="it-IT" altLang="it-IT" sz="3600" b="1" dirty="0">
                <a:solidFill>
                  <a:srgbClr val="000000"/>
                </a:solidFill>
              </a:rPr>
              <a:t>. acquisire informazioni necessarie ed utili all’espletamento delle proprie funzioni, anche a mezzo di raccolta di eventuali testimonianze da parte di persone informate dei fatti e accedere agli atti amministrativi inerenti il caso in esame, il tutto nel rispetto e nell’osservanza delle vigenti disposizioni di legge;</a:t>
            </a:r>
          </a:p>
          <a:p>
            <a:pPr algn="just" eaLnBrk="1" hangingPunct="1"/>
            <a:r>
              <a:rPr lang="it-IT" altLang="it-IT" sz="3600" b="1" dirty="0">
                <a:solidFill>
                  <a:srgbClr val="000000"/>
                </a:solidFill>
              </a:rPr>
              <a:t>d. valutare l’opportunità di far incontrare la persona che si ritiene lesa e la persona che si presume abbia posto in essere tali comportamenti al fine di acquisire maggiori informazioni sugli eventi occorsi;</a:t>
            </a:r>
          </a:p>
          <a:p>
            <a:pPr algn="just" eaLnBrk="1" hangingPunct="1">
              <a:defRPr/>
            </a:pPr>
            <a:endParaRPr lang="it-IT" altLang="it-IT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218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D900D8-F806-31D2-605A-022CA171F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Il modus operandi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CFC688-03E3-E23C-66F7-EEBC9ED28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073" y="1929384"/>
            <a:ext cx="8146472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800" b="1" dirty="0">
              <a:effectLst/>
              <a:ea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it-IT" sz="2800" b="1" dirty="0">
              <a:effectLst/>
              <a:ea typeface="Calibri" panose="020F0502020204030204" pitchFamily="34" charset="0"/>
            </a:endParaRP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FBABA08-641E-3931-B3DA-489D4F0E6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AAFACAF-175B-EF23-BF11-654CCE53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7</a:t>
            </a:fld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3FC0F43-3A36-7BB8-8AC2-5A1735E80DD7}"/>
              </a:ext>
            </a:extLst>
          </p:cNvPr>
          <p:cNvSpPr txBox="1"/>
          <p:nvPr/>
        </p:nvSpPr>
        <p:spPr>
          <a:xfrm>
            <a:off x="999860" y="1865694"/>
            <a:ext cx="10187544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it-IT" altLang="it-IT" sz="3600" b="1" dirty="0">
                <a:solidFill>
                  <a:srgbClr val="000000"/>
                </a:solidFill>
              </a:rPr>
              <a:t>e. proporre incontri, ai fini conciliativi, tra le parti;</a:t>
            </a:r>
          </a:p>
          <a:p>
            <a:pPr algn="just" eaLnBrk="1" hangingPunct="1"/>
            <a:r>
              <a:rPr lang="it-IT" altLang="it-IT" sz="3600" b="1" dirty="0">
                <a:solidFill>
                  <a:srgbClr val="000000"/>
                </a:solidFill>
              </a:rPr>
              <a:t>f. proporre alla direzione competente in materia di personale  azioni da realizzare al fine di poter ricostituire un ambiente di lavoro rispettoso della libertà e della dignità del personale coinvolto nel caso e a tempo stesso prevenire l’eventuale ricomparsa di situazioni discriminatorie/vessatorie e moleste bonificando le circostanze che le hanno in passato prodotte</a:t>
            </a:r>
            <a:r>
              <a:rPr lang="it-IT" altLang="it-IT" sz="4400" dirty="0">
                <a:solidFill>
                  <a:srgbClr val="000000"/>
                </a:solidFill>
              </a:rPr>
              <a:t>. 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it-IT" altLang="it-IT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57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3A34BE-6C59-A3DA-28DD-0942AE1D4B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sz="5400" dirty="0">
                <a:solidFill>
                  <a:srgbClr val="002060"/>
                </a:solidFill>
              </a:rPr>
              <a:t>Gli ambiti di intervento e definizioni </a:t>
            </a:r>
            <a:endParaRPr lang="it-IT" sz="5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F30B486-98E3-6C05-F98F-32AACB9934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723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D900D8-F806-31D2-605A-022CA171F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002060"/>
                </a:solidFill>
              </a:rPr>
              <a:t>Discriminazione vs trattamento differenziato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CFC688-03E3-E23C-66F7-EEBC9ED28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073" y="1929384"/>
            <a:ext cx="8146472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800" b="1" dirty="0">
              <a:effectLst/>
              <a:ea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it-IT" sz="2800" b="1" dirty="0">
              <a:effectLst/>
              <a:ea typeface="Calibri" panose="020F0502020204030204" pitchFamily="34" charset="0"/>
            </a:endParaRP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FBABA08-641E-3931-B3DA-489D4F0E6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Torelli - Consigliera di fiducia - INFN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AAFACAF-175B-EF23-BF11-654CCE53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9</a:t>
            </a:fld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3FC0F43-3A36-7BB8-8AC2-5A1735E80DD7}"/>
              </a:ext>
            </a:extLst>
          </p:cNvPr>
          <p:cNvSpPr txBox="1"/>
          <p:nvPr/>
        </p:nvSpPr>
        <p:spPr>
          <a:xfrm>
            <a:off x="999860" y="1865694"/>
            <a:ext cx="10187544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it-IT" altLang="it-IT" sz="3600" b="1" dirty="0">
                <a:cs typeface="Arial" panose="020B0604020202020204" pitchFamily="34" charset="0"/>
              </a:rPr>
              <a:t>La parola discriminare significa  «distinguere, differenziare sulla base di un elemento oggettivo».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it-IT" altLang="it-IT" sz="4400" b="1" dirty="0">
              <a:latin typeface="+mj-lt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it-IT" altLang="it-IT" sz="3600" b="1" dirty="0">
                <a:cs typeface="Arial" panose="020B0604020202020204" pitchFamily="34" charset="0"/>
              </a:rPr>
              <a:t>Differenziare non è di per sé una pratica illegittima, è illegittimo quando l’elemento oggettivo che sta alla base della decisione è uno degli elementi vietati dalla legge: sesso, religione, appartenenza etnica, nazionalità, iscrizione al sindacato, ideologia politica, età, condizioni personali (disabilità), censo.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it-IT" altLang="it-IT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08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2064</Words>
  <Application>Microsoft Office PowerPoint</Application>
  <PresentationFormat>Widescreen</PresentationFormat>
  <Paragraphs>172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Arial</vt:lpstr>
      <vt:lpstr>Calibri</vt:lpstr>
      <vt:lpstr>Modern Love</vt:lpstr>
      <vt:lpstr>Tahoma</vt:lpstr>
      <vt:lpstr>The Hand</vt:lpstr>
      <vt:lpstr>Wingdings</vt:lpstr>
      <vt:lpstr>SketchyVTI</vt:lpstr>
      <vt:lpstr>Dialogando con Francesca Torelli  Consigliera di fiducia</vt:lpstr>
      <vt:lpstr>Le origini della figura </vt:lpstr>
      <vt:lpstr>Obiettivi e  Caratteristiche principali </vt:lpstr>
      <vt:lpstr>Le funzioni</vt:lpstr>
      <vt:lpstr>Il modus operandi </vt:lpstr>
      <vt:lpstr>Il modus operandi</vt:lpstr>
      <vt:lpstr>Il modus operandi </vt:lpstr>
      <vt:lpstr>Gli ambiti di intervento e definizioni </vt:lpstr>
      <vt:lpstr>Discriminazione vs trattamento differenziato</vt:lpstr>
      <vt:lpstr>Discriminazione</vt:lpstr>
      <vt:lpstr>Discriminazione diretta </vt:lpstr>
      <vt:lpstr>Discriminazione indiretta </vt:lpstr>
      <vt:lpstr>Discriminazione mediata</vt:lpstr>
      <vt:lpstr>…un ulteriore specificazione </vt:lpstr>
      <vt:lpstr>Pregiudizi vs discriminazione</vt:lpstr>
      <vt:lpstr>Eguaglianza sostanziale vs Equità</vt:lpstr>
      <vt:lpstr>Uguaglianza sostanziale vs l’Equità </vt:lpstr>
      <vt:lpstr>Le molestie vietate dal d.lgs. 198/2006</vt:lpstr>
      <vt:lpstr>Esempio di molestie di genere </vt:lpstr>
      <vt:lpstr>Molestie sessuali: definizione </vt:lpstr>
      <vt:lpstr>Le molestie come forme di discriminazione </vt:lpstr>
      <vt:lpstr>L’elemento soggettivo </vt:lpstr>
      <vt:lpstr>Le molestie morali o mobbing </vt:lpstr>
      <vt:lpstr>…non è un mobber chi </vt:lpstr>
      <vt:lpstr>Mobber vs soggetto maltrattante</vt:lpstr>
      <vt:lpstr>Grazie per la partecipazione e ricordiamoci  che </vt:lpstr>
      <vt:lpstr>I miei riferimenti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Implementare lo smart workig e il lavoro agile</dc:title>
  <dc:creator>torelli</dc:creator>
  <cp:lastModifiedBy>francesca Torelli</cp:lastModifiedBy>
  <cp:revision>58</cp:revision>
  <cp:lastPrinted>2023-04-06T19:15:29Z</cp:lastPrinted>
  <dcterms:created xsi:type="dcterms:W3CDTF">2020-11-11T15:01:59Z</dcterms:created>
  <dcterms:modified xsi:type="dcterms:W3CDTF">2023-04-06T19:15:34Z</dcterms:modified>
</cp:coreProperties>
</file>