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19"/>
  </p:notesMasterIdLst>
  <p:handoutMasterIdLst>
    <p:handoutMasterId r:id="rId20"/>
  </p:handoutMasterIdLst>
  <p:sldIdLst>
    <p:sldId id="331" r:id="rId2"/>
    <p:sldId id="332" r:id="rId3"/>
    <p:sldId id="333" r:id="rId4"/>
    <p:sldId id="334" r:id="rId5"/>
    <p:sldId id="346" r:id="rId6"/>
    <p:sldId id="347" r:id="rId7"/>
    <p:sldId id="335" r:id="rId8"/>
    <p:sldId id="338" r:id="rId9"/>
    <p:sldId id="336" r:id="rId10"/>
    <p:sldId id="337" r:id="rId11"/>
    <p:sldId id="343" r:id="rId12"/>
    <p:sldId id="339" r:id="rId13"/>
    <p:sldId id="340" r:id="rId14"/>
    <p:sldId id="341" r:id="rId15"/>
    <p:sldId id="344" r:id="rId16"/>
    <p:sldId id="342" r:id="rId17"/>
    <p:sldId id="330" r:id="rId18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31"/>
            <p14:sldId id="332"/>
            <p14:sldId id="333"/>
            <p14:sldId id="334"/>
            <p14:sldId id="346"/>
            <p14:sldId id="347"/>
            <p14:sldId id="335"/>
            <p14:sldId id="338"/>
            <p14:sldId id="336"/>
            <p14:sldId id="337"/>
            <p14:sldId id="343"/>
            <p14:sldId id="339"/>
            <p14:sldId id="340"/>
            <p14:sldId id="341"/>
            <p14:sldId id="344"/>
            <p14:sldId id="342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orient="horz" pos="3793">
          <p15:clr>
            <a:srgbClr val="A4A3A4"/>
          </p15:clr>
        </p15:guide>
        <p15:guide id="4" orient="horz" pos="1117">
          <p15:clr>
            <a:srgbClr val="A4A3A4"/>
          </p15:clr>
        </p15:guide>
        <p15:guide id="5" orient="horz" pos="187">
          <p15:clr>
            <a:srgbClr val="A4A3A4"/>
          </p15:clr>
        </p15:guide>
        <p15:guide id="6" orient="horz" pos="504">
          <p15:clr>
            <a:srgbClr val="A4A3A4"/>
          </p15:clr>
        </p15:guide>
        <p15:guide id="7" orient="horz" pos="4156">
          <p15:clr>
            <a:srgbClr val="A4A3A4"/>
          </p15:clr>
        </p15:guide>
        <p15:guide id="8" orient="horz">
          <p15:clr>
            <a:srgbClr val="A4A3A4"/>
          </p15:clr>
        </p15:guide>
        <p15:guide id="9" pos="657">
          <p15:clr>
            <a:srgbClr val="A4A3A4"/>
          </p15:clr>
        </p15:guide>
        <p15:guide id="10" pos="5534">
          <p15:clr>
            <a:srgbClr val="A4A3A4"/>
          </p15:clr>
        </p15:guide>
        <p15:guide id="11" pos="521">
          <p15:clr>
            <a:srgbClr val="A4A3A4"/>
          </p15:clr>
        </p15:guide>
        <p15:guide id="12" pos="453">
          <p15:clr>
            <a:srgbClr val="A4A3A4"/>
          </p15:clr>
        </p15:guide>
        <p15:guide id="13" pos="1315">
          <p15:clr>
            <a:srgbClr val="A4A3A4"/>
          </p15:clr>
        </p15:guide>
        <p15:guide id="14" pos="3039">
          <p15:clr>
            <a:srgbClr val="A4A3A4"/>
          </p15:clr>
        </p15:guide>
        <p15:guide id="15" pos="3152">
          <p15:clr>
            <a:srgbClr val="A4A3A4"/>
          </p15:clr>
        </p15:guide>
        <p15:guide id="16" pos="5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00"/>
    <a:srgbClr val="FFFFFF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1908" autoAdjust="0"/>
  </p:normalViewPr>
  <p:slideViewPr>
    <p:cSldViewPr snapToObjects="1">
      <p:cViewPr varScale="1">
        <p:scale>
          <a:sx n="115" d="100"/>
          <a:sy n="115" d="100"/>
        </p:scale>
        <p:origin x="1362" y="108"/>
      </p:cViewPr>
      <p:guideLst>
        <p:guide orient="horz" pos="890"/>
        <p:guide orient="horz" pos="845"/>
        <p:guide orient="horz" pos="3793"/>
        <p:guide orient="horz" pos="1117"/>
        <p:guide orient="horz" pos="187"/>
        <p:guide orient="horz" pos="504"/>
        <p:guide orient="horz" pos="4156"/>
        <p:guide orient="horz"/>
        <p:guide pos="657"/>
        <p:guide pos="5534"/>
        <p:guide pos="521"/>
        <p:guide pos="453"/>
        <p:guide pos="1315"/>
        <p:guide pos="3039"/>
        <p:guide pos="3152"/>
        <p:guide pos="5738"/>
      </p:guideLst>
    </p:cSldViewPr>
  </p:slideViewPr>
  <p:outlineViewPr>
    <p:cViewPr>
      <p:scale>
        <a:sx n="33" d="100"/>
        <a:sy n="33" d="100"/>
      </p:scale>
      <p:origin x="0" y="-18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98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87" y="4572000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smtClean="0"/>
              <a:t>Edit title master format by clicking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GB" noProof="0" dirty="0" smtClean="0"/>
              <a:t>Edit subtitle master style sheet by clicking on it</a:t>
            </a:r>
            <a:endParaRPr lang="en-GB" noProof="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2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"/>
          <p:cNvSpPr>
            <a:spLocks noChangeArrowheads="1"/>
          </p:cNvSpPr>
          <p:nvPr userDrawn="1"/>
        </p:nvSpPr>
        <p:spPr bwMode="auto">
          <a:xfrm>
            <a:off x="5292080" y="3412620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1100" b="1" i="0" kern="0" spc="30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5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smtClean="0"/>
              <a:t>Edit title master format by clicking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GB" noProof="0" dirty="0" smtClean="0"/>
              <a:t>Edit title master format by clicking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Edit title master format by clicking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Edit title master format by clicking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Edit title master format by clicking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Edit title master format by clicking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811"/>
            <a:ext cx="8370753" cy="55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Edit title master format by clicking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GB" noProof="0" dirty="0" smtClean="0"/>
              <a:t>Edit text master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Enter slide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14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14387" y="4572001"/>
            <a:ext cx="7969249" cy="1090800"/>
          </a:xfrm>
        </p:spPr>
        <p:txBody>
          <a:bodyPr/>
          <a:lstStyle/>
          <a:p>
            <a:r>
              <a:rPr lang="de-CH" sz="2500" dirty="0" err="1" smtClean="0"/>
              <a:t>Using</a:t>
            </a:r>
            <a:r>
              <a:rPr lang="de-CH" sz="2500" dirty="0" smtClean="0"/>
              <a:t> </a:t>
            </a:r>
            <a:r>
              <a:rPr lang="de-CH" sz="2500" dirty="0" err="1"/>
              <a:t>Cold</a:t>
            </a:r>
            <a:r>
              <a:rPr lang="de-CH" sz="2500" dirty="0"/>
              <a:t> Target </a:t>
            </a:r>
            <a:r>
              <a:rPr lang="de-CH" sz="2500" dirty="0" err="1"/>
              <a:t>Recoil</a:t>
            </a:r>
            <a:r>
              <a:rPr lang="de-CH" sz="2500" dirty="0"/>
              <a:t> Ion </a:t>
            </a:r>
            <a:r>
              <a:rPr lang="de-CH" sz="2500" dirty="0" err="1"/>
              <a:t>Momentum</a:t>
            </a:r>
            <a:r>
              <a:rPr lang="de-CH" sz="2500" dirty="0"/>
              <a:t> </a:t>
            </a:r>
            <a:r>
              <a:rPr lang="de-CH" sz="2500" dirty="0" err="1"/>
              <a:t>Spectroscopy</a:t>
            </a:r>
            <a:r>
              <a:rPr lang="de-CH" sz="2500" dirty="0"/>
              <a:t> </a:t>
            </a:r>
            <a:r>
              <a:rPr lang="de-CH" sz="2500" dirty="0" err="1"/>
              <a:t>for</a:t>
            </a:r>
            <a:r>
              <a:rPr lang="de-CH" sz="2500" dirty="0"/>
              <a:t> </a:t>
            </a:r>
            <a:r>
              <a:rPr lang="de-CH" sz="2500" dirty="0" err="1"/>
              <a:t>Polarization</a:t>
            </a:r>
            <a:r>
              <a:rPr lang="de-CH" sz="2500" dirty="0"/>
              <a:t> </a:t>
            </a:r>
            <a:r>
              <a:rPr lang="de-CH" sz="2500" dirty="0" err="1"/>
              <a:t>Characterization</a:t>
            </a:r>
            <a:r>
              <a:rPr lang="de-CH" sz="2500" dirty="0"/>
              <a:t> </a:t>
            </a:r>
            <a:r>
              <a:rPr lang="de-CH" sz="2500" dirty="0" err="1"/>
              <a:t>of</a:t>
            </a:r>
            <a:r>
              <a:rPr lang="de-CH" sz="2500" dirty="0"/>
              <a:t> SASE Pulses</a:t>
            </a:r>
            <a:endParaRPr lang="en-GB" sz="2500" noProof="0" dirty="0"/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noProof="0" dirty="0" smtClean="0"/>
              <a:t>Antoine Sarracini  ::  Postdoc | Maloja | </a:t>
            </a:r>
            <a:r>
              <a:rPr lang="en-GB" noProof="0" dirty="0" err="1" smtClean="0"/>
              <a:t>SwissFEL</a:t>
            </a:r>
            <a:r>
              <a:rPr lang="en-GB" noProof="0" dirty="0" smtClean="0"/>
              <a:t>  </a:t>
            </a:r>
            <a:r>
              <a:rPr lang="en-GB" noProof="0" dirty="0"/>
              <a:t>::  Paul Scherrer </a:t>
            </a:r>
            <a:r>
              <a:rPr lang="en-GB" noProof="0" dirty="0" smtClean="0"/>
              <a:t>Institute</a:t>
            </a:r>
            <a:endParaRPr lang="en-GB" noProof="0" dirty="0"/>
          </a:p>
        </p:txBody>
      </p:sp>
      <p:sp>
        <p:nvSpPr>
          <p:cNvPr id="7" name="Textfeld 6"/>
          <p:cNvSpPr txBox="1"/>
          <p:nvPr/>
        </p:nvSpPr>
        <p:spPr>
          <a:xfrm>
            <a:off x="814387" y="5517232"/>
            <a:ext cx="685395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 err="1" smtClean="0">
                <a:solidFill>
                  <a:srgbClr val="969696"/>
                </a:solidFill>
                <a:latin typeface="+mn-lt"/>
              </a:rPr>
              <a:t>EuPRAXIA</a:t>
            </a:r>
            <a:r>
              <a:rPr lang="en-US" sz="1800" b="1" dirty="0" smtClean="0">
                <a:solidFill>
                  <a:srgbClr val="969696"/>
                </a:solidFill>
                <a:latin typeface="+mn-lt"/>
              </a:rPr>
              <a:t> Electron &amp; Photon Diagnostics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solidFill>
                  <a:srgbClr val="969696"/>
                </a:solidFill>
                <a:latin typeface="+mn-lt"/>
                <a:cs typeface="Franklin Gothic Book"/>
              </a:rPr>
              <a:t>June 13 2023</a:t>
            </a:r>
            <a:endParaRPr lang="en-GB" sz="1800" b="1" kern="1000" spc="30" dirty="0" smtClean="0">
              <a:solidFill>
                <a:srgbClr val="969696"/>
              </a:solidFill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9519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Reconstruction Process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7" y="732442"/>
            <a:ext cx="3340756" cy="35606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9512" y="4801288"/>
            <a:ext cx="4350052" cy="1942049"/>
            <a:chOff x="274833" y="4881281"/>
            <a:chExt cx="4350052" cy="19420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833" y="4881281"/>
              <a:ext cx="2188008" cy="16830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2841" y="4941168"/>
              <a:ext cx="2162044" cy="16231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7200" y="6566909"/>
              <a:ext cx="868984" cy="256421"/>
            </a:xfrm>
            <a:prstGeom prst="rect">
              <a:avLst/>
            </a:prstGeom>
          </p:spPr>
        </p:pic>
      </p:grpSp>
      <p:sp>
        <p:nvSpPr>
          <p:cNvPr id="13" name="Down Arrow 12"/>
          <p:cNvSpPr/>
          <p:nvPr/>
        </p:nvSpPr>
        <p:spPr bwMode="auto">
          <a:xfrm>
            <a:off x="1482990" y="4365104"/>
            <a:ext cx="216024" cy="436184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3203848" y="4365104"/>
            <a:ext cx="216024" cy="436184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482990" y="6165304"/>
            <a:ext cx="4601178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>
            <a:off x="3923928" y="5188651"/>
            <a:ext cx="100811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1819" y="4637175"/>
            <a:ext cx="1327195" cy="328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MCP Signal</a:t>
            </a:r>
            <a:endParaRPr lang="de-CH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55823" y="4638964"/>
            <a:ext cx="1674468" cy="328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Delay Line Signal</a:t>
            </a:r>
            <a:endParaRPr lang="de-CH" sz="1800" kern="1000" spc="30" dirty="0" smtClean="0">
              <a:latin typeface="+mn-lt"/>
              <a:cs typeface="Franklin Gothic Book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6246096" y="5730447"/>
                <a:ext cx="2286344" cy="800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sSubPr>
                        <m:e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𝑦</m:t>
                          </m:r>
                        </m:sub>
                      </m:sSub>
                      <m:r>
                        <a:rPr lang="en-US" sz="1800" b="0" i="1" kern="1000" spc="30" smtClean="0">
                          <a:latin typeface="Cambria Math" panose="02040503050406030204" pitchFamily="18" charset="0"/>
                          <a:cs typeface="Franklin Gothic Book"/>
                        </a:rPr>
                        <m:t>=</m:t>
                      </m:r>
                      <m:f>
                        <m:fPr>
                          <m:ctrlPr>
                            <a:rPr lang="en-US" sz="1800" b="0" i="1" kern="1000" spc="3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2</m:t>
                          </m:r>
                          <m:r>
                            <a:rPr lang="en-US" sz="18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8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sSupPr>
                            <m:e>
                              <m:r>
                                <a:rPr lang="en-US" sz="18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8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−</m:t>
                          </m:r>
                          <m:r>
                            <a:rPr lang="en-US" sz="18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𝑈𝑄</m:t>
                          </m:r>
                          <m:sSubSup>
                            <m:sSubSupPr>
                              <m:ctrlPr>
                                <a:rPr lang="en-US" sz="18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sSubSupPr>
                            <m:e>
                              <m:r>
                                <a:rPr lang="en-US" sz="18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𝑀𝐶𝑃</m:t>
                              </m:r>
                            </m:sub>
                            <m:sup>
                              <m:r>
                                <a:rPr lang="en-US" sz="18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800" b="0" i="1" kern="1000" spc="3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kern="1000" spc="3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b="0" i="1" kern="1000" spc="30" smtClean="0">
                                  <a:latin typeface="Cambria Math" panose="02040503050406030204" pitchFamily="18" charset="0"/>
                                </a:rPr>
                                <m:t>𝑀𝐶𝑃</m:t>
                              </m:r>
                            </m:sub>
                          </m:sSub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de-CH" sz="1800" kern="1000" spc="30" dirty="0" smtClean="0">
                  <a:latin typeface="+mn-lt"/>
                  <a:cs typeface="Franklin Gothic Book"/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096" y="5730447"/>
                <a:ext cx="2286344" cy="80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788024" y="4858260"/>
                <a:ext cx="914400" cy="682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sSubPr>
                        <m:e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𝑥</m:t>
                          </m:r>
                        </m:e>
                        <m:sub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𝐷𝐿</m:t>
                          </m:r>
                        </m:sub>
                      </m:sSub>
                    </m:oMath>
                  </m:oMathPara>
                </a14:m>
                <a:endParaRPr lang="en-US" sz="1800" b="0" i="1" kern="1000" spc="30" dirty="0" smtClean="0">
                  <a:latin typeface="Cambria Math" panose="02040503050406030204" pitchFamily="18" charset="0"/>
                  <a:cs typeface="Franklin Gothic Book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sSubPr>
                        <m:e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𝑧</m:t>
                          </m:r>
                        </m:e>
                        <m:sub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𝐷𝐿</m:t>
                          </m:r>
                        </m:sub>
                      </m:sSub>
                    </m:oMath>
                  </m:oMathPara>
                </a14:m>
                <a:endParaRPr lang="de-CH" sz="1800" kern="1000" spc="30" dirty="0" smtClean="0">
                  <a:latin typeface="+mn-lt"/>
                  <a:cs typeface="Franklin Gothic Book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858260"/>
                <a:ext cx="914400" cy="6821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 bwMode="auto">
          <a:xfrm>
            <a:off x="5558408" y="5199319"/>
            <a:ext cx="525760" cy="3412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6246096" y="4694701"/>
                <a:ext cx="914400" cy="11036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sSubPr>
                        <m:e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𝑥</m:t>
                          </m:r>
                        </m:sub>
                      </m:sSub>
                      <m:r>
                        <a:rPr lang="en-US" sz="1800" b="0" i="1" kern="1000" spc="30" smtClean="0">
                          <a:latin typeface="Cambria Math" panose="02040503050406030204" pitchFamily="18" charset="0"/>
                          <a:cs typeface="Franklin Gothic Book"/>
                        </a:rPr>
                        <m:t>=</m:t>
                      </m:r>
                      <m:r>
                        <a:rPr lang="en-US" sz="1800" b="0" i="1" kern="1000" spc="30" smtClean="0">
                          <a:latin typeface="Cambria Math" panose="02040503050406030204" pitchFamily="18" charset="0"/>
                          <a:cs typeface="Franklin Gothic Book"/>
                        </a:rPr>
                        <m:t>𝑚</m:t>
                      </m:r>
                      <m:d>
                        <m:dPr>
                          <m:ctrlP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0" i="1" kern="1000" spc="30" smtClean="0">
                                      <a:latin typeface="Cambria Math" panose="02040503050406030204" pitchFamily="18" charset="0"/>
                                      <a:cs typeface="Franklin Gothic Book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kern="1000" spc="30" smtClean="0">
                                      <a:latin typeface="Cambria Math" panose="02040503050406030204" pitchFamily="18" charset="0"/>
                                      <a:cs typeface="Franklin Gothic Book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b="0" i="1" kern="1000" spc="30" smtClean="0">
                                      <a:latin typeface="Cambria Math" panose="02040503050406030204" pitchFamily="18" charset="0"/>
                                      <a:cs typeface="Franklin Gothic Book"/>
                                    </a:rPr>
                                    <m:t>𝐷𝐿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sSubPr>
                            <m:e>
                              <m:r>
                                <a:rPr lang="en-US" sz="18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𝑗𝑒𝑡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b="0" i="1" kern="1000" spc="30" dirty="0" smtClean="0">
                  <a:latin typeface="Cambria Math" panose="02040503050406030204" pitchFamily="18" charset="0"/>
                  <a:cs typeface="Franklin Gothic Book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sSubPr>
                        <m:e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𝑧</m:t>
                          </m:r>
                        </m:sub>
                      </m:sSub>
                      <m:r>
                        <a:rPr lang="en-US" sz="1800" b="0" i="1" kern="1000" spc="30" smtClean="0">
                          <a:latin typeface="Cambria Math" panose="02040503050406030204" pitchFamily="18" charset="0"/>
                          <a:cs typeface="Franklin Gothic Book"/>
                        </a:rPr>
                        <m:t>=</m:t>
                      </m:r>
                      <m:f>
                        <m:fPr>
                          <m:ctrlP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fPr>
                        <m:num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sz="18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sSubPr>
                            <m:e>
                              <m:r>
                                <a:rPr lang="en-US" sz="18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8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𝐷𝐿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800" b="0" i="1" kern="1000" spc="30" dirty="0" smtClean="0">
                  <a:latin typeface="Cambria Math" panose="02040503050406030204" pitchFamily="18" charset="0"/>
                  <a:cs typeface="Franklin Gothic Book"/>
                </a:endParaRPr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096" y="4694701"/>
                <a:ext cx="914400" cy="1103645"/>
              </a:xfrm>
              <a:prstGeom prst="rect">
                <a:avLst/>
              </a:prstGeom>
              <a:blipFill>
                <a:blip r:embed="rId8"/>
                <a:stretch>
                  <a:fillRect r="-11666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34277"/>
            <a:ext cx="4248472" cy="3552682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 bwMode="auto">
          <a:xfrm>
            <a:off x="6120118" y="4653136"/>
            <a:ext cx="2412321" cy="183378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4" name="Down Arrow 43"/>
          <p:cNvSpPr/>
          <p:nvPr/>
        </p:nvSpPr>
        <p:spPr bwMode="auto">
          <a:xfrm flipV="1">
            <a:off x="7281256" y="4147012"/>
            <a:ext cx="216024" cy="436184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4572000" y="1268760"/>
            <a:ext cx="0" cy="273630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213" y="729897"/>
            <a:ext cx="2054405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L. Fechner PhD Thesis. 2014</a:t>
            </a:r>
            <a:endParaRPr lang="de-CH" sz="12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45602" y="6573803"/>
            <a:ext cx="2054405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K. Schnorr. PhD Thesis. 2014</a:t>
            </a:r>
            <a:endParaRPr lang="de-CH" sz="12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12419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COLTRIMS Detector at Maloja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pic>
        <p:nvPicPr>
          <p:cNvPr id="5" name="Obraz 12" descr="Obraz zawierający wewnątrz, silnik, zamknąć, sprzęt&#10;&#10;Opis wygenerowany automatycznie">
            <a:extLst>
              <a:ext uri="{FF2B5EF4-FFF2-40B4-BE49-F238E27FC236}">
                <a16:creationId xmlns:a16="http://schemas.microsoft.com/office/drawing/2014/main" id="{9DBA7188-E339-CE93-0614-13DA42F00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1" r="15598"/>
          <a:stretch/>
        </p:blipFill>
        <p:spPr>
          <a:xfrm>
            <a:off x="899592" y="1268760"/>
            <a:ext cx="2936131" cy="4936661"/>
          </a:xfrm>
          <a:prstGeom prst="rect">
            <a:avLst/>
          </a:prstGeom>
        </p:spPr>
      </p:pic>
      <p:pic>
        <p:nvPicPr>
          <p:cNvPr id="6" name="Obraz 11" descr="Obraz zawierający ściana, wewnątrz, stojak&#10;&#10;Opis wygenerowany automatycznie">
            <a:extLst>
              <a:ext uri="{FF2B5EF4-FFF2-40B4-BE49-F238E27FC236}">
                <a16:creationId xmlns:a16="http://schemas.microsoft.com/office/drawing/2014/main" id="{A26BF9D7-4284-016D-0320-7F61081BF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1" t="19790" r="11656" b="8886"/>
          <a:stretch/>
        </p:blipFill>
        <p:spPr>
          <a:xfrm>
            <a:off x="3995936" y="2059391"/>
            <a:ext cx="5031324" cy="3312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6489340"/>
            <a:ext cx="2054405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I. 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Swiderska</a:t>
            </a:r>
            <a:r>
              <a:rPr lang="en-US" sz="1200" kern="1000" spc="30" dirty="0" smtClean="0">
                <a:latin typeface="+mn-lt"/>
                <a:cs typeface="Franklin Gothic Book"/>
              </a:rPr>
              <a:t> MSc Thesis. 2022</a:t>
            </a:r>
            <a:endParaRPr lang="de-CH" sz="12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535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7200" y="291600"/>
            <a:ext cx="6815280" cy="508500"/>
          </a:xfrm>
        </p:spPr>
        <p:txBody>
          <a:bodyPr/>
          <a:lstStyle/>
          <a:p>
            <a:r>
              <a:rPr lang="en-US" dirty="0" smtClean="0"/>
              <a:t>Angular Dependence of Photoelectron Momenta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80" y="1313016"/>
            <a:ext cx="5927620" cy="49240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27584" y="1341438"/>
                <a:ext cx="2880320" cy="4823866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 smtClean="0"/>
                  <a:t>Angular dependence comes from initial angular momentum of electron in atom</a:t>
                </a:r>
              </a:p>
              <a:p>
                <a:pPr>
                  <a:lnSpc>
                    <a:spcPct val="100000"/>
                  </a:lnSpc>
                </a:pPr>
                <a:endParaRPr lang="en-US" dirty="0" smtClean="0"/>
              </a:p>
              <a:p>
                <a:pPr>
                  <a:lnSpc>
                    <a:spcPct val="100000"/>
                  </a:lnSpc>
                </a:pPr>
                <a:r>
                  <a:rPr lang="en-US" dirty="0" smtClean="0"/>
                  <a:t>Angular dependence of cross section for single photon ionization: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fPr>
                        <m:num>
                          <m: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𝑑</m:t>
                          </m:r>
                          <m: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𝜎</m:t>
                          </m:r>
                        </m:num>
                        <m:den>
                          <m: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1600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Ω</m:t>
                          </m:r>
                        </m:den>
                      </m:f>
                      <m:r>
                        <a:rPr lang="en-US" sz="1600" i="1" kern="1000" spc="30">
                          <a:latin typeface="Cambria Math" panose="02040503050406030204" pitchFamily="18" charset="0"/>
                          <a:cs typeface="Franklin Gothic Book"/>
                        </a:rPr>
                        <m:t>=</m:t>
                      </m:r>
                      <m:f>
                        <m:fPr>
                          <m:ctrlP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fPr>
                        <m:num>
                          <m: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𝜎</m:t>
                          </m:r>
                        </m:num>
                        <m:den>
                          <m: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4</m:t>
                          </m:r>
                          <m: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dPr>
                        <m:e>
                          <m: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1+</m:t>
                          </m:r>
                          <m: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𝛽</m:t>
                          </m:r>
                          <m:r>
                            <a:rPr lang="en-US" sz="16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sSubPr>
                            <m:e>
                              <m:r>
                                <a:rPr lang="en-US" sz="16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dPr>
                            <m:e>
                              <m:r>
                                <a:rPr lang="en-US" sz="16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𝑐𝑜𝑠</m:t>
                              </m:r>
                              <m:r>
                                <a:rPr lang="en-US" sz="16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177800" lvl="1" indent="0">
                  <a:lnSpc>
                    <a:spcPct val="100000"/>
                  </a:lnSpc>
                  <a:buNone/>
                </a:pP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 kern="1000" spc="30">
                        <a:latin typeface="Cambria Math" panose="02040503050406030204" pitchFamily="18" charset="0"/>
                        <a:cs typeface="Franklin Gothic Book"/>
                      </a:rPr>
                      <m:t>𝜃</m:t>
                    </m:r>
                    <m:r>
                      <a:rPr lang="en-US" b="0" i="0" kern="1000" spc="30" smtClean="0">
                        <a:latin typeface="Cambria Math" panose="02040503050406030204" pitchFamily="18" charset="0"/>
                        <a:cs typeface="Franklin Gothic Book"/>
                      </a:rPr>
                      <m:t>:</m:t>
                    </m:r>
                  </m:oMath>
                </a14:m>
                <a:r>
                  <a:rPr lang="de-CH" dirty="0" smtClean="0"/>
                  <a:t> </a:t>
                </a:r>
                <a:r>
                  <a:rPr lang="de-CH" dirty="0"/>
                  <a:t>A</a:t>
                </a:r>
                <a:r>
                  <a:rPr lang="de-CH" dirty="0" smtClean="0"/>
                  <a:t>ngle </a:t>
                </a:r>
                <a:r>
                  <a:rPr lang="de-CH" dirty="0" err="1" smtClean="0"/>
                  <a:t>between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electric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field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vector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and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electron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momentum</a:t>
                </a:r>
                <a:endParaRPr lang="de-CH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 kern="1000" spc="30">
                        <a:latin typeface="Cambria Math" panose="02040503050406030204" pitchFamily="18" charset="0"/>
                        <a:cs typeface="Franklin Gothic Book"/>
                      </a:rPr>
                      <m:t>𝛽</m:t>
                    </m:r>
                    <m:r>
                      <a:rPr lang="en-US" b="0" i="0" kern="1000" spc="30" smtClean="0">
                        <a:latin typeface="Cambria Math" panose="02040503050406030204" pitchFamily="18" charset="0"/>
                        <a:cs typeface="Franklin Gothic Book"/>
                      </a:rPr>
                      <m:t>:</m:t>
                    </m:r>
                  </m:oMath>
                </a14:m>
                <a:r>
                  <a:rPr lang="de-CH" dirty="0" smtClean="0"/>
                  <a:t> </a:t>
                </a:r>
                <a:r>
                  <a:rPr lang="de-CH" dirty="0" err="1"/>
                  <a:t>A</a:t>
                </a:r>
                <a:r>
                  <a:rPr lang="de-CH" dirty="0" err="1" smtClean="0"/>
                  <a:t>symmetry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parameter</a:t>
                </a:r>
                <a:r>
                  <a:rPr lang="de-CH" dirty="0"/>
                  <a:t>,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depends</a:t>
                </a:r>
                <a:r>
                  <a:rPr lang="de-CH" dirty="0" smtClean="0"/>
                  <a:t> on </a:t>
                </a:r>
                <a:r>
                  <a:rPr lang="de-CH" dirty="0" err="1" smtClean="0"/>
                  <a:t>photon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energy</a:t>
                </a:r>
                <a:endParaRPr lang="de-CH" dirty="0" smtClean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endParaRPr lang="de-CH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27584" y="1341438"/>
                <a:ext cx="2880320" cy="4823866"/>
              </a:xfrm>
              <a:blipFill>
                <a:blip r:embed="rId3"/>
                <a:stretch>
                  <a:fillRect l="-4661" t="-1643" r="-656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7234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7200" y="291600"/>
            <a:ext cx="6887288" cy="508500"/>
          </a:xfrm>
        </p:spPr>
        <p:txBody>
          <a:bodyPr/>
          <a:lstStyle/>
          <a:p>
            <a:r>
              <a:rPr lang="en-US" dirty="0"/>
              <a:t>Angular Dependence of Photoelectron Momenta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18247"/>
            <a:ext cx="2880219" cy="2880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92" y="3418247"/>
            <a:ext cx="2880219" cy="2880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06" y="3418247"/>
            <a:ext cx="2880219" cy="2880219"/>
          </a:xfrm>
          <a:prstGeom prst="rect">
            <a:avLst/>
          </a:prstGeom>
        </p:spPr>
      </p:pic>
      <p:sp>
        <p:nvSpPr>
          <p:cNvPr id="13" name="Curved Down Arrow 12"/>
          <p:cNvSpPr/>
          <p:nvPr/>
        </p:nvSpPr>
        <p:spPr bwMode="auto">
          <a:xfrm>
            <a:off x="2339752" y="2894160"/>
            <a:ext cx="1368152" cy="596095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Curved Down Arrow 13"/>
          <p:cNvSpPr/>
          <p:nvPr/>
        </p:nvSpPr>
        <p:spPr bwMode="auto">
          <a:xfrm>
            <a:off x="5141305" y="2894160"/>
            <a:ext cx="1368152" cy="596095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1740" y="2243891"/>
            <a:ext cx="1584176" cy="650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Convert to Polar Coordinates</a:t>
            </a:r>
            <a:endParaRPr lang="de-CH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5887" y="2243891"/>
            <a:ext cx="2058987" cy="3929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Integrate &amp;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Fit to Dipole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275151" y="5949280"/>
                <a:ext cx="2189189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fPr>
                        <m:num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𝑑</m:t>
                          </m:r>
                          <m:r>
                            <a:rPr lang="en-US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𝜎</m:t>
                          </m:r>
                        </m:num>
                        <m:den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b="0" i="0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lang="en-US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dPr>
                        <m:e>
                          <m:r>
                            <a:rPr lang="en-US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𝛼</m:t>
                          </m:r>
                        </m:e>
                      </m:d>
                      <m:r>
                        <a:rPr lang="en-US" i="1" kern="1000" spc="3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Franklin Gothic Book"/>
                        </a:rPr>
                        <m:t>∝</m:t>
                      </m:r>
                      <m:func>
                        <m:funcPr>
                          <m:ctrlPr>
                            <a:rPr lang="en-US" i="1" kern="1000" spc="3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Franklin Gothic Book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</m:ctrlPr>
                            </m:dPr>
                            <m:e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𝜃</m:t>
                              </m:r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−</m:t>
                              </m:r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CH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151" y="5949280"/>
                <a:ext cx="2189189" cy="5598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899592" y="908721"/>
            <a:ext cx="7776864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Angular distribution of emitted photoelectrons described by: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b="0" kern="1000" spc="30" dirty="0" smtClean="0">
              <a:latin typeface="+mn-lt"/>
              <a:cs typeface="Franklin Gothic 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77005" y="1422312"/>
                <a:ext cx="2608278" cy="572657"/>
              </a:xfrm>
              <a:prstGeom prst="rect">
                <a:avLst/>
              </a:prstGeom>
              <a:ln w="19050">
                <a:solidFill>
                  <a:schemeClr val="accent3"/>
                </a:solidFill>
              </a:ln>
            </p:spPr>
            <p:txBody>
              <a:bodyPr wrap="none" anchor="t">
                <a:spAutoFit/>
              </a:bodyPr>
              <a:lstStyle/>
              <a:p>
                <a:pPr>
                  <a:spcAft>
                    <a:spcPts val="6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fPr>
                        <m:num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𝑑</m:t>
                          </m:r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𝜎</m:t>
                          </m:r>
                        </m:num>
                        <m:den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Ω</m:t>
                          </m:r>
                        </m:den>
                      </m:f>
                      <m:r>
                        <a:rPr lang="en-US" i="1" kern="1000" spc="30">
                          <a:latin typeface="Cambria Math" panose="02040503050406030204" pitchFamily="18" charset="0"/>
                          <a:cs typeface="Franklin Gothic Book"/>
                        </a:rPr>
                        <m:t>=</m:t>
                      </m:r>
                      <m:f>
                        <m:fPr>
                          <m:ctrlP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fPr>
                        <m:num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𝜎</m:t>
                          </m:r>
                        </m:num>
                        <m:den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4</m:t>
                          </m:r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dPr>
                        <m:e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1+</m:t>
                          </m:r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𝛽</m:t>
                          </m:r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sSubPr>
                            <m:e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dPr>
                            <m:e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𝑐𝑜𝑠</m:t>
                              </m:r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CH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05" y="1422312"/>
                <a:ext cx="2608278" cy="5726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 bwMode="auto">
          <a:xfrm>
            <a:off x="3971357" y="1332393"/>
            <a:ext cx="0" cy="7284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259389" y="1322641"/>
                <a:ext cx="4752528" cy="8314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1400" b="0" i="1" kern="1000" spc="30" smtClean="0">
                        <a:latin typeface="Cambria Math" panose="02040503050406030204" pitchFamily="18" charset="0"/>
                        <a:cs typeface="Franklin Gothic Book"/>
                      </a:rPr>
                      <m:t>𝜎</m:t>
                    </m:r>
                  </m:oMath>
                </a14:m>
                <a:r>
                  <a:rPr lang="de-CH" sz="1400" kern="1000" spc="30" dirty="0" smtClean="0">
                    <a:latin typeface="+mn-lt"/>
                    <a:cs typeface="Franklin Gothic Book"/>
                  </a:rPr>
                  <a:t> – Partial </a:t>
                </a:r>
                <a:r>
                  <a:rPr lang="de-CH" sz="1400" kern="1000" spc="30" dirty="0" err="1" smtClean="0">
                    <a:latin typeface="+mn-lt"/>
                    <a:cs typeface="Franklin Gothic Book"/>
                  </a:rPr>
                  <a:t>cross-section</a:t>
                </a:r>
                <a:endParaRPr lang="de-CH" sz="1400" kern="1000" spc="30" dirty="0" smtClean="0">
                  <a:latin typeface="+mn-lt"/>
                  <a:cs typeface="Franklin Gothic Book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1400" b="0" i="1" kern="1000" spc="30" smtClean="0">
                        <a:latin typeface="Cambria Math" panose="02040503050406030204" pitchFamily="18" charset="0"/>
                        <a:cs typeface="Franklin Gothic Book"/>
                      </a:rPr>
                      <m:t>𝛽</m:t>
                    </m:r>
                    <m:r>
                      <a:rPr lang="en-US" sz="1400" b="0" i="1" kern="1000" spc="30" smtClean="0">
                        <a:latin typeface="Cambria Math" panose="02040503050406030204" pitchFamily="18" charset="0"/>
                        <a:cs typeface="Franklin Gothic Book"/>
                      </a:rPr>
                      <m:t>=2</m:t>
                    </m:r>
                  </m:oMath>
                </a14:m>
                <a:r>
                  <a:rPr lang="de-CH" sz="1400" kern="1000" spc="30" dirty="0" smtClean="0">
                    <a:latin typeface="+mn-lt"/>
                    <a:cs typeface="Franklin Gothic Book"/>
                  </a:rPr>
                  <a:t> – </a:t>
                </a:r>
                <a:r>
                  <a:rPr lang="de-CH" sz="1400" kern="1000" spc="30" dirty="0" err="1" smtClean="0">
                    <a:latin typeface="+mn-lt"/>
                    <a:cs typeface="Franklin Gothic Book"/>
                  </a:rPr>
                  <a:t>Asymmetry</a:t>
                </a:r>
                <a:r>
                  <a:rPr lang="de-CH" sz="1400" kern="1000" spc="30" dirty="0" smtClean="0">
                    <a:latin typeface="+mn-lt"/>
                    <a:cs typeface="Franklin Gothic Book"/>
                  </a:rPr>
                  <a:t> </a:t>
                </a:r>
                <a:r>
                  <a:rPr lang="de-CH" sz="1400" kern="1000" spc="30" dirty="0" err="1" smtClean="0">
                    <a:latin typeface="+mn-lt"/>
                    <a:cs typeface="Franklin Gothic Book"/>
                  </a:rPr>
                  <a:t>parameter</a:t>
                </a:r>
                <a:endParaRPr lang="de-CH" sz="1400" kern="1000" spc="30" dirty="0" smtClean="0">
                  <a:latin typeface="+mn-lt"/>
                  <a:cs typeface="Franklin Gothic Book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</m:ctrlPr>
                      </m:sSubPr>
                      <m:e>
                        <m: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  <m:t>𝑃</m:t>
                        </m:r>
                      </m:e>
                      <m:sub>
                        <m: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</m:ctrlPr>
                      </m:dPr>
                      <m:e>
                        <m: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  <m:t>𝑐𝑜𝑠</m:t>
                        </m:r>
                        <m: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  <m:t>𝜃</m:t>
                        </m:r>
                      </m:e>
                    </m:d>
                    <m:r>
                      <a:rPr lang="en-US" sz="1400" b="0" i="1" kern="1000" spc="30" smtClean="0">
                        <a:latin typeface="Cambria Math" panose="02040503050406030204" pitchFamily="18" charset="0"/>
                        <a:cs typeface="Franklin Gothic Book"/>
                      </a:rPr>
                      <m:t>=</m:t>
                    </m:r>
                    <m:f>
                      <m:fPr>
                        <m:ctrlP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</m:ctrlPr>
                      </m:fPr>
                      <m:num>
                        <m: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  <m:t>1</m:t>
                        </m:r>
                      </m:num>
                      <m:den>
                        <m: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  <m:t>2</m:t>
                        </m:r>
                      </m:den>
                    </m:f>
                    <m:r>
                      <a:rPr lang="en-US" sz="1400" b="0" i="1" kern="1000" spc="30" smtClean="0">
                        <a:latin typeface="Cambria Math" panose="02040503050406030204" pitchFamily="18" charset="0"/>
                        <a:cs typeface="Franklin Gothic Book"/>
                      </a:rPr>
                      <m:t>(3</m:t>
                    </m:r>
                    <m:func>
                      <m:funcPr>
                        <m:ctrlP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400" b="0" i="1" kern="1000" spc="30" smtClean="0">
                                <a:latin typeface="Cambria Math" panose="02040503050406030204" pitchFamily="18" charset="0"/>
                                <a:cs typeface="Franklin Gothic Book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400" b="0" i="0" kern="1000" spc="30" smtClean="0">
                                <a:latin typeface="Cambria Math" panose="02040503050406030204" pitchFamily="18" charset="0"/>
                                <a:cs typeface="Franklin Gothic Book"/>
                              </a:rPr>
                              <m:t>cos</m:t>
                            </m:r>
                          </m:e>
                          <m:sup>
                            <m:r>
                              <a:rPr lang="en-US" sz="1400" b="0" i="1" kern="1000" spc="30" smtClean="0">
                                <a:latin typeface="Cambria Math" panose="02040503050406030204" pitchFamily="18" charset="0"/>
                                <a:cs typeface="Franklin Gothic Book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  <m:t>𝜃</m:t>
                        </m:r>
                        <m:r>
                          <a:rPr lang="en-US" sz="1400" b="0" i="1" kern="1000" spc="30" smtClean="0">
                            <a:latin typeface="Cambria Math" panose="02040503050406030204" pitchFamily="18" charset="0"/>
                            <a:cs typeface="Franklin Gothic Book"/>
                          </a:rPr>
                          <m:t>−1</m:t>
                        </m:r>
                      </m:e>
                    </m:func>
                    <m:r>
                      <a:rPr lang="en-US" sz="1400" b="0" i="1" kern="1000" spc="30" smtClean="0">
                        <a:latin typeface="Cambria Math" panose="02040503050406030204" pitchFamily="18" charset="0"/>
                        <a:cs typeface="Franklin Gothic Book"/>
                      </a:rPr>
                      <m:t>)</m:t>
                    </m:r>
                  </m:oMath>
                </a14:m>
                <a:r>
                  <a:rPr lang="de-CH" sz="1400" kern="1000" spc="30" dirty="0" smtClean="0">
                    <a:latin typeface="+mn-lt"/>
                    <a:cs typeface="Franklin Gothic Book"/>
                  </a:rPr>
                  <a:t> – 2nd Order Legendre </a:t>
                </a:r>
                <a:r>
                  <a:rPr lang="de-CH" sz="1400" kern="1000" spc="30" dirty="0" err="1" smtClean="0">
                    <a:latin typeface="+mn-lt"/>
                    <a:cs typeface="Franklin Gothic Book"/>
                  </a:rPr>
                  <a:t>Polynomial</a:t>
                </a:r>
                <a:endParaRPr lang="de-CH" sz="1400" kern="1000" spc="30" dirty="0" smtClean="0">
                  <a:latin typeface="+mn-lt"/>
                  <a:cs typeface="Franklin Gothic Book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389" y="1322641"/>
                <a:ext cx="4752528" cy="831408"/>
              </a:xfrm>
              <a:prstGeom prst="rect">
                <a:avLst/>
              </a:prstGeom>
              <a:blipFill>
                <a:blip r:embed="rId7"/>
                <a:stretch>
                  <a:fillRect l="-1797" t="-5147" r="-2054" b="-147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3177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Undulator</a:t>
            </a:r>
            <a:r>
              <a:rPr lang="en-US" dirty="0" smtClean="0"/>
              <a:t> Scan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7" y="2420888"/>
            <a:ext cx="3979817" cy="4028850"/>
          </a:xfrm>
        </p:spPr>
      </p:pic>
      <p:grpSp>
        <p:nvGrpSpPr>
          <p:cNvPr id="12" name="Group 11"/>
          <p:cNvGrpSpPr/>
          <p:nvPr/>
        </p:nvGrpSpPr>
        <p:grpSpPr>
          <a:xfrm>
            <a:off x="5076056" y="233562"/>
            <a:ext cx="3168352" cy="6323466"/>
            <a:chOff x="3779282" y="1224588"/>
            <a:chExt cx="2836296" cy="566074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224588"/>
              <a:ext cx="2835666" cy="283566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282" y="4049033"/>
              <a:ext cx="2836296" cy="283629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67644" y="1556792"/>
                <a:ext cx="2808312" cy="647148"/>
              </a:xfrm>
              <a:prstGeom prst="rect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kern="1000" spc="30" smtClean="0">
                          <a:latin typeface="Cambria Math" panose="02040503050406030204" pitchFamily="18" charset="0"/>
                          <a:cs typeface="Franklin Gothic Book"/>
                        </a:rPr>
                        <m:t>𝛼</m:t>
                      </m:r>
                      <m:r>
                        <a:rPr lang="en-US" sz="1800" b="0" i="1" kern="1000" spc="30" smtClean="0">
                          <a:latin typeface="Cambria Math" panose="02040503050406030204" pitchFamily="18" charset="0"/>
                          <a:cs typeface="Franklin Gothic Book"/>
                        </a:rPr>
                        <m:t>=</m:t>
                      </m:r>
                      <m:func>
                        <m:funcPr>
                          <m:ctrlPr>
                            <a:rPr lang="en-US" sz="1800" b="0" i="1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kern="1000" spc="30" smtClean="0">
                              <a:latin typeface="Cambria Math" panose="02040503050406030204" pitchFamily="18" charset="0"/>
                              <a:cs typeface="Franklin Gothic Book"/>
                            </a:rPr>
                            <m:t>arctan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800" b="0" i="1" kern="1000" spc="30" smtClean="0">
                                      <a:latin typeface="Cambria Math" panose="02040503050406030204" pitchFamily="18" charset="0"/>
                                      <a:cs typeface="Franklin Gothic Book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800" b="0" i="1" kern="1000" spc="30" smtClean="0">
                                          <a:latin typeface="Cambria Math" panose="02040503050406030204" pitchFamily="18" charset="0"/>
                                          <a:cs typeface="Franklin Gothic Book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kern="1000" spc="30" smtClean="0">
                                          <a:latin typeface="Cambria Math" panose="02040503050406030204" pitchFamily="18" charset="0"/>
                                          <a:cs typeface="Franklin Gothic Book"/>
                                        </a:rPr>
                                        <m:t>cot</m:t>
                                      </m:r>
                                    </m:e>
                                    <m:sup>
                                      <m:r>
                                        <a:rPr lang="en-US" sz="1800" b="0" i="1" kern="1000" spc="30" smtClean="0">
                                          <a:latin typeface="Cambria Math" panose="02040503050406030204" pitchFamily="18" charset="0"/>
                                          <a:cs typeface="Franklin Gothic Book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800" b="0" i="1" kern="1000" spc="30" smtClean="0">
                                          <a:latin typeface="Cambria Math" panose="02040503050406030204" pitchFamily="18" charset="0"/>
                                          <a:cs typeface="Franklin Gothic Book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b="0" i="1" kern="1000" spc="30" smtClean="0">
                                              <a:latin typeface="Cambria Math" panose="02040503050406030204" pitchFamily="18" charset="0"/>
                                              <a:cs typeface="Franklin Gothic Book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800" b="0" i="1" kern="1000" spc="30" smtClean="0">
                                              <a:latin typeface="Cambria Math" panose="02040503050406030204" pitchFamily="18" charset="0"/>
                                              <a:cs typeface="Franklin Gothic Book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1800" b="0" i="1" kern="1000" spc="30" smtClean="0">
                                              <a:latin typeface="Cambria Math" panose="02040503050406030204" pitchFamily="18" charset="0"/>
                                              <a:cs typeface="Franklin Gothic Book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en-US" sz="1800" b="0" i="1" kern="1000" spc="30" smtClean="0">
                                          <a:latin typeface="Cambria Math" panose="02040503050406030204" pitchFamily="18" charset="0"/>
                                          <a:cs typeface="Franklin Gothic Book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de-CH" sz="1800" kern="1000" spc="30" dirty="0" smtClean="0">
                  <a:latin typeface="+mn-lt"/>
                  <a:cs typeface="Franklin Gothic Book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644" y="1556792"/>
                <a:ext cx="2808312" cy="6471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99592" y="836712"/>
                <a:ext cx="3744416" cy="5546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sz="1800" kern="1000" spc="30" dirty="0" smtClean="0">
                    <a:latin typeface="+mn-lt"/>
                    <a:cs typeface="Franklin Gothic Book"/>
                  </a:rPr>
                  <a:t>Model for polarization of beam (</a:t>
                </a:r>
                <a14:m>
                  <m:oMath xmlns:m="http://schemas.openxmlformats.org/officeDocument/2006/math">
                    <m:r>
                      <a:rPr lang="en-US" sz="1800" b="0" i="1" kern="1000" spc="30" smtClean="0">
                        <a:latin typeface="Cambria Math" panose="02040503050406030204" pitchFamily="18" charset="0"/>
                        <a:cs typeface="Franklin Gothic Book"/>
                      </a:rPr>
                      <m:t>𝛼</m:t>
                    </m:r>
                  </m:oMath>
                </a14:m>
                <a:r>
                  <a:rPr lang="en-US" sz="1800" kern="1000" spc="30" dirty="0" smtClean="0">
                    <a:latin typeface="+mn-lt"/>
                    <a:cs typeface="Franklin Gothic Book"/>
                  </a:rPr>
                  <a:t>) vs </a:t>
                </a:r>
                <a:r>
                  <a:rPr lang="en-US" sz="1800" kern="1000" spc="30" dirty="0" err="1" smtClean="0">
                    <a:latin typeface="+mn-lt"/>
                    <a:cs typeface="Franklin Gothic Book"/>
                  </a:rPr>
                  <a:t>undulator</a:t>
                </a:r>
                <a:r>
                  <a:rPr lang="en-US" sz="1800" kern="1000" spc="30" dirty="0" smtClean="0">
                    <a:latin typeface="+mn-lt"/>
                    <a:cs typeface="Franklin Gothic Book"/>
                  </a:rPr>
                  <a:t> phase parameter (</a:t>
                </a:r>
                <a14:m>
                  <m:oMath xmlns:m="http://schemas.openxmlformats.org/officeDocument/2006/math">
                    <m:r>
                      <a:rPr lang="en-US" sz="1800" b="0" i="1" kern="1000" spc="30" smtClean="0">
                        <a:latin typeface="Cambria Math" panose="02040503050406030204" pitchFamily="18" charset="0"/>
                        <a:cs typeface="Franklin Gothic Book"/>
                      </a:rPr>
                      <m:t>𝜙</m:t>
                    </m:r>
                  </m:oMath>
                </a14:m>
                <a:r>
                  <a:rPr lang="de-CH" sz="1800" kern="1000" spc="30" dirty="0" smtClean="0">
                    <a:latin typeface="+mn-lt"/>
                    <a:cs typeface="Franklin Gothic Book"/>
                  </a:rPr>
                  <a:t>):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836712"/>
                <a:ext cx="3744416" cy="554638"/>
              </a:xfrm>
              <a:prstGeom prst="rect">
                <a:avLst/>
              </a:prstGeom>
              <a:blipFill>
                <a:blip r:embed="rId6"/>
                <a:stretch>
                  <a:fillRect l="-2280" t="-12088" r="-3420" b="-3296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/>
          <p:cNvSpPr/>
          <p:nvPr/>
        </p:nvSpPr>
        <p:spPr bwMode="auto">
          <a:xfrm>
            <a:off x="4333846" y="1736350"/>
            <a:ext cx="720784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5340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 and Elliptical Polarizations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27584" y="2205534"/>
                <a:ext cx="4608512" cy="309567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Ellipticity were also characterized by fitting to perpendicular dipoles: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fPr>
                        <m:num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𝑑</m:t>
                          </m:r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𝜎</m:t>
                          </m:r>
                        </m:num>
                        <m:den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dPr>
                        <m:e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𝛼</m:t>
                          </m:r>
                        </m:e>
                      </m:d>
                      <m:r>
                        <a:rPr lang="en-US" i="1" kern="1000" spc="30">
                          <a:latin typeface="Cambria Math" panose="02040503050406030204" pitchFamily="18" charset="0"/>
                          <a:cs typeface="Franklin Gothic Book"/>
                        </a:rPr>
                        <m:t>=</m:t>
                      </m:r>
                      <m:sSup>
                        <m:sSupPr>
                          <m:ctrlP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sSupPr>
                        <m:e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𝐴</m:t>
                          </m:r>
                        </m:e>
                        <m:sup>
                          <m:r>
                            <a:rPr lang="en-US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i="1" kern="1000" spc="3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Franklin Gothic Book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</m:ctrlPr>
                            </m:dPr>
                            <m:e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𝜃</m:t>
                              </m:r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−</m:t>
                              </m:r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i="1" kern="1000" spc="3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Franklin Gothic Book"/>
                        </a:rPr>
                        <m:t>+</m:t>
                      </m:r>
                      <m:sSup>
                        <m:sSupPr>
                          <m:ctrlPr>
                            <a:rPr lang="en-US" i="1" kern="1000" spc="3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Franklin Gothic Book"/>
                            </a:rPr>
                          </m:ctrlPr>
                        </m:sSupPr>
                        <m:e>
                          <m:r>
                            <a:rPr lang="en-US" i="1" kern="1000" spc="3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Franklin Gothic Book"/>
                            </a:rPr>
                            <m:t>𝐵</m:t>
                          </m:r>
                        </m:e>
                        <m:sup>
                          <m:r>
                            <a:rPr lang="en-US" i="1" kern="1000" spc="3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Franklin Gothic Book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i="1" kern="1000" spc="3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Franklin Gothic Book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i="1" kern="1000" spc="3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Franklin Gothic Book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 kern="1000" spc="3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Franklin Gothic Book"/>
                            </a:rPr>
                            <m:t>(</m:t>
                          </m:r>
                          <m:r>
                            <a:rPr lang="en-US" i="1" kern="1000" spc="3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Franklin Gothic Book"/>
                            </a:rPr>
                            <m:t>𝜃</m:t>
                          </m:r>
                          <m:r>
                            <a:rPr lang="en-US" i="1" kern="1000" spc="3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Franklin Gothic Book"/>
                            </a:rPr>
                            <m:t>−</m:t>
                          </m:r>
                          <m:r>
                            <a:rPr lang="en-US" i="1" kern="1000" spc="3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Franklin Gothic Book"/>
                            </a:rPr>
                            <m:t>𝛼</m:t>
                          </m:r>
                          <m:r>
                            <a:rPr lang="en-US" i="1" kern="1000" spc="3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Franklin Gothic Book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kern="1000" spc="30" dirty="0" smtClean="0">
                  <a:ea typeface="Cambria Math" panose="02040503050406030204" pitchFamily="18" charset="0"/>
                  <a:cs typeface="Franklin Gothic Book"/>
                </a:endParaRPr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Ratio of B/A gives degree of ellipticity</a:t>
                </a:r>
              </a:p>
              <a:p>
                <a:pPr lvl="1"/>
                <a:r>
                  <a:rPr lang="en-US" dirty="0" smtClean="0"/>
                  <a:t>B/A = 0 is purely linear</a:t>
                </a:r>
              </a:p>
              <a:p>
                <a:pPr lvl="1"/>
                <a:r>
                  <a:rPr lang="en-US" dirty="0" smtClean="0"/>
                  <a:t>B/A = 1 is purely circular</a:t>
                </a:r>
                <a:endParaRPr lang="de-CH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27584" y="2205534"/>
                <a:ext cx="4608512" cy="3095674"/>
              </a:xfrm>
              <a:blipFill>
                <a:blip r:embed="rId2"/>
                <a:stretch>
                  <a:fillRect l="-3175" t="-2165" b="-59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848798"/>
            <a:ext cx="3619342" cy="57465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12020" y="2276872"/>
            <a:ext cx="1092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50" dirty="0">
                <a:latin typeface="+mn-lt"/>
              </a:rPr>
              <a:t>B/A = </a:t>
            </a:r>
            <a:r>
              <a:rPr lang="en-US" sz="1550" dirty="0" smtClean="0">
                <a:latin typeface="+mn-lt"/>
              </a:rPr>
              <a:t>0.18 </a:t>
            </a:r>
            <a:endParaRPr lang="de-CH" sz="15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06387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898972" y="1341438"/>
            <a:ext cx="7633468" cy="12954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Arbitrary linear, elliptical and circular polarization of XFEL beam achieved in Athos by </a:t>
            </a:r>
            <a:r>
              <a:rPr lang="en-US" dirty="0" err="1" smtClean="0"/>
              <a:t>SwissFEL</a:t>
            </a:r>
            <a:r>
              <a:rPr lang="en-US" dirty="0" smtClean="0"/>
              <a:t> </a:t>
            </a:r>
            <a:r>
              <a:rPr lang="en-US" dirty="0" err="1" smtClean="0"/>
              <a:t>undulator</a:t>
            </a:r>
            <a:r>
              <a:rPr lang="en-US" dirty="0" smtClean="0"/>
              <a:t> / operations groups</a:t>
            </a:r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Polarizations characterized at Maloja endstation using COLTRIMS</a:t>
            </a:r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810091" y="2915359"/>
            <a:ext cx="268178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Excellent agreement with theoretical model</a:t>
            </a:r>
          </a:p>
          <a:p>
            <a:pPr marL="177800" lvl="0" indent="-177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Calibri"/>
            </a:endParaRPr>
          </a:p>
          <a:p>
            <a:pPr marL="177800" lvl="0" indent="-177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Nice example of collaboration between machine development groups and experimental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endstations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(more in the future)</a:t>
            </a:r>
            <a:endParaRPr lang="de-CH" sz="1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99" y="2915359"/>
            <a:ext cx="5464839" cy="36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44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Wir</a:t>
            </a:r>
            <a:r>
              <a:rPr lang="en-GB" noProof="0" dirty="0" smtClean="0"/>
              <a:t> </a:t>
            </a:r>
            <a:r>
              <a:rPr lang="en-GB" noProof="0" dirty="0" err="1" smtClean="0"/>
              <a:t>schaffen</a:t>
            </a:r>
            <a:r>
              <a:rPr lang="en-GB" noProof="0" dirty="0" smtClean="0"/>
              <a:t> </a:t>
            </a:r>
            <a:r>
              <a:rPr lang="en-GB" noProof="0" dirty="0" err="1" smtClean="0"/>
              <a:t>Wissen</a:t>
            </a:r>
            <a:r>
              <a:rPr lang="en-GB" noProof="0" dirty="0" smtClean="0"/>
              <a:t> – </a:t>
            </a:r>
            <a:r>
              <a:rPr lang="en-GB" noProof="0" dirty="0" err="1" smtClean="0"/>
              <a:t>heute</a:t>
            </a:r>
            <a:r>
              <a:rPr lang="en-GB" noProof="0" dirty="0" smtClean="0"/>
              <a:t> </a:t>
            </a:r>
            <a:r>
              <a:rPr lang="en-GB" noProof="0" dirty="0" err="1" smtClean="0"/>
              <a:t>für</a:t>
            </a:r>
            <a:r>
              <a:rPr lang="en-GB" noProof="0" dirty="0" smtClean="0"/>
              <a:t> morgen</a:t>
            </a:r>
            <a:endParaRPr lang="en-GB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Many thanks to:</a:t>
            </a:r>
            <a:endParaRPr lang="en-GB" b="1" noProof="0" dirty="0" smtClean="0"/>
          </a:p>
          <a:p>
            <a:pPr marL="0" indent="0">
              <a:buNone/>
            </a:pPr>
            <a:endParaRPr lang="en-GB" noProof="0" dirty="0" smtClean="0"/>
          </a:p>
          <a:p>
            <a:r>
              <a:rPr lang="en-US" noProof="0" dirty="0" smtClean="0"/>
              <a:t>Maloja Group</a:t>
            </a:r>
          </a:p>
          <a:p>
            <a:r>
              <a:rPr lang="en-US" dirty="0" err="1" smtClean="0"/>
              <a:t>Undulator</a:t>
            </a:r>
            <a:r>
              <a:rPr lang="en-US" dirty="0" smtClean="0"/>
              <a:t> Group</a:t>
            </a:r>
          </a:p>
          <a:p>
            <a:r>
              <a:rPr lang="en-US" noProof="0" dirty="0" smtClean="0"/>
              <a:t>Operations Group</a:t>
            </a:r>
          </a:p>
          <a:p>
            <a:r>
              <a:rPr lang="en-US" dirty="0" smtClean="0"/>
              <a:t>Science IT Group</a:t>
            </a:r>
          </a:p>
          <a:p>
            <a:r>
              <a:rPr lang="en-US" noProof="0" dirty="0" smtClean="0"/>
              <a:t>Everyone who contributed!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970522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ATHOS Beamline at </a:t>
            </a:r>
            <a:r>
              <a:rPr lang="en-US" dirty="0" err="1" smtClean="0"/>
              <a:t>SwissFEL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t="10562" r="3366" b="8151"/>
          <a:stretch/>
        </p:blipFill>
        <p:spPr>
          <a:xfrm>
            <a:off x="992013" y="1124743"/>
            <a:ext cx="7502170" cy="2088233"/>
          </a:xfrm>
        </p:spPr>
      </p:pic>
      <p:sp>
        <p:nvSpPr>
          <p:cNvPr id="12" name="TextBox 11"/>
          <p:cNvSpPr txBox="1"/>
          <p:nvPr/>
        </p:nvSpPr>
        <p:spPr>
          <a:xfrm>
            <a:off x="827584" y="3140968"/>
            <a:ext cx="7416824" cy="33843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de-CH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2988" y="3573016"/>
            <a:ext cx="7742237" cy="2376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Up to 3.4 GeV </a:t>
            </a:r>
            <a:r>
              <a:rPr lang="en-US" sz="1800" kern="1000" spc="30" dirty="0" err="1" smtClean="0">
                <a:latin typeface="+mn-lt"/>
                <a:cs typeface="Franklin Gothic Book"/>
              </a:rPr>
              <a:t>linac</a:t>
            </a:r>
            <a:r>
              <a:rPr lang="en-US" sz="1800" kern="1000" spc="30" dirty="0" smtClean="0">
                <a:latin typeface="+mn-lt"/>
                <a:cs typeface="Franklin Gothic Book"/>
              </a:rPr>
              <a:t>, 16 APPLE X undulators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250 – 1800 eV soft X-ray beamline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80 fs pulse duration @ 100 Hz with special modes (short pulse 20 fs, two color X-ray pump-probe up to 500 fs delay)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Maloja: modular atomic, molecular and nonlinear X-ray physics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CH" sz="18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818795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7200" y="274974"/>
            <a:ext cx="6708025" cy="508500"/>
          </a:xfrm>
        </p:spPr>
        <p:txBody>
          <a:bodyPr/>
          <a:lstStyle/>
          <a:p>
            <a:r>
              <a:rPr lang="en-US" dirty="0" smtClean="0"/>
              <a:t>APPLE X Soft X-Ray </a:t>
            </a:r>
            <a:r>
              <a:rPr lang="en-US" dirty="0" err="1" smtClean="0"/>
              <a:t>Undulators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grpSp>
        <p:nvGrpSpPr>
          <p:cNvPr id="41" name="Group 40"/>
          <p:cNvGrpSpPr/>
          <p:nvPr/>
        </p:nvGrpSpPr>
        <p:grpSpPr>
          <a:xfrm>
            <a:off x="5180444" y="1735357"/>
            <a:ext cx="3683546" cy="3826527"/>
            <a:chOff x="5180444" y="830445"/>
            <a:chExt cx="3683546" cy="38265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1203019"/>
              <a:ext cx="3324740" cy="345395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58406" y="830445"/>
              <a:ext cx="792088" cy="294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b="1" kern="1000" spc="30" dirty="0" smtClean="0">
                  <a:latin typeface="+mn-lt"/>
                  <a:cs typeface="Franklin Gothic Book"/>
                </a:rPr>
                <a:t>APPLE</a:t>
              </a:r>
              <a:r>
                <a:rPr lang="en-US" sz="1800" kern="1000" spc="30" dirty="0" smtClean="0">
                  <a:latin typeface="+mn-lt"/>
                  <a:cs typeface="Franklin Gothic Book"/>
                </a:rPr>
                <a:t> X</a:t>
              </a:r>
              <a:endParaRPr lang="de-CH" sz="1800" kern="1000" spc="30" dirty="0" smtClean="0">
                <a:latin typeface="+mn-lt"/>
                <a:cs typeface="Franklin Gothic Book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H="1">
              <a:off x="8366645" y="1410862"/>
              <a:ext cx="411797" cy="36004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5431212" y="2814180"/>
              <a:ext cx="448054" cy="360040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flipH="1" flipV="1">
              <a:off x="6606515" y="2288077"/>
              <a:ext cx="377753" cy="52610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6732240" y="2814180"/>
              <a:ext cx="252028" cy="1800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rot="10800000" flipH="1" flipV="1">
              <a:off x="6981054" y="2805867"/>
              <a:ext cx="377753" cy="52610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10800000" flipH="1">
              <a:off x="6970970" y="2648381"/>
              <a:ext cx="252028" cy="1800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H="1">
              <a:off x="5180444" y="1140496"/>
              <a:ext cx="594298" cy="254780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 flipH="1">
              <a:off x="8316659" y="3286559"/>
              <a:ext cx="287871" cy="462110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8622182" y="1491263"/>
              <a:ext cx="241808" cy="294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l-GR" sz="1800" kern="1000" spc="30" dirty="0" smtClean="0">
                  <a:solidFill>
                    <a:schemeClr val="accent1"/>
                  </a:solidFill>
                  <a:latin typeface="+mn-lt"/>
                  <a:cs typeface="Franklin Gothic Book"/>
                </a:rPr>
                <a:t>φ</a:t>
              </a:r>
              <a:r>
                <a:rPr lang="en-US" sz="1800" kern="1000" spc="30" baseline="-25000" dirty="0">
                  <a:solidFill>
                    <a:schemeClr val="accent1"/>
                  </a:solidFill>
                  <a:latin typeface="+mn-lt"/>
                  <a:cs typeface="Franklin Gothic Book"/>
                </a:rPr>
                <a:t>1</a:t>
              </a:r>
              <a:endParaRPr lang="de-CH" sz="1800" kern="1000" spc="30" dirty="0" smtClean="0">
                <a:solidFill>
                  <a:schemeClr val="accent1"/>
                </a:solidFill>
                <a:latin typeface="+mn-lt"/>
                <a:cs typeface="Franklin Gothic Book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38775" y="962085"/>
              <a:ext cx="241808" cy="294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l-GR" sz="1800" kern="1000" spc="30" dirty="0" smtClean="0">
                  <a:solidFill>
                    <a:schemeClr val="accent5"/>
                  </a:solidFill>
                  <a:latin typeface="+mn-lt"/>
                  <a:cs typeface="Franklin Gothic Book"/>
                </a:rPr>
                <a:t>φ</a:t>
              </a:r>
              <a:r>
                <a:rPr lang="en-US" sz="1800" kern="1000" spc="30" baseline="-25000" dirty="0" smtClean="0">
                  <a:solidFill>
                    <a:schemeClr val="accent5"/>
                  </a:solidFill>
                  <a:latin typeface="+mn-lt"/>
                  <a:cs typeface="Franklin Gothic Book"/>
                </a:rPr>
                <a:t>2</a:t>
              </a:r>
              <a:endParaRPr lang="de-CH" sz="1800" kern="1000" spc="30" dirty="0" smtClean="0">
                <a:solidFill>
                  <a:schemeClr val="accent5"/>
                </a:solidFill>
                <a:latin typeface="+mn-lt"/>
                <a:cs typeface="Franklin Gothic Book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75174" y="2666408"/>
              <a:ext cx="241808" cy="294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l-GR" sz="1800" kern="1000" spc="30" dirty="0" smtClean="0">
                  <a:solidFill>
                    <a:schemeClr val="accent3"/>
                  </a:solidFill>
                  <a:latin typeface="+mn-lt"/>
                  <a:cs typeface="Franklin Gothic Book"/>
                </a:rPr>
                <a:t>φ</a:t>
              </a:r>
              <a:r>
                <a:rPr lang="en-US" sz="1800" kern="1000" spc="30" baseline="-25000" dirty="0" smtClean="0">
                  <a:solidFill>
                    <a:schemeClr val="accent3"/>
                  </a:solidFill>
                  <a:latin typeface="+mn-lt"/>
                  <a:cs typeface="Franklin Gothic Book"/>
                </a:rPr>
                <a:t>3</a:t>
              </a:r>
              <a:endParaRPr lang="de-CH" sz="1800" kern="1000" spc="30" dirty="0" smtClean="0">
                <a:solidFill>
                  <a:schemeClr val="accent3"/>
                </a:solidFill>
                <a:latin typeface="+mn-lt"/>
                <a:cs typeface="Franklin Gothic Book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540246" y="3370464"/>
              <a:ext cx="241808" cy="294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l-GR" sz="1800" kern="1000" spc="30" dirty="0" smtClean="0">
                  <a:solidFill>
                    <a:schemeClr val="accent6"/>
                  </a:solidFill>
                  <a:latin typeface="+mn-lt"/>
                  <a:cs typeface="Franklin Gothic Book"/>
                </a:rPr>
                <a:t>φ</a:t>
              </a:r>
              <a:r>
                <a:rPr lang="en-US" sz="1800" kern="1000" spc="30" baseline="-25000" dirty="0" smtClean="0">
                  <a:solidFill>
                    <a:schemeClr val="accent6"/>
                  </a:solidFill>
                  <a:latin typeface="+mn-lt"/>
                  <a:cs typeface="Franklin Gothic Book"/>
                </a:rPr>
                <a:t>4</a:t>
              </a:r>
              <a:endParaRPr lang="de-CH" sz="1800" kern="1000" spc="30" dirty="0" smtClean="0">
                <a:solidFill>
                  <a:schemeClr val="accent6"/>
                </a:solidFill>
                <a:latin typeface="+mn-lt"/>
                <a:cs typeface="Franklin Gothic Book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20272" y="2348880"/>
              <a:ext cx="179983" cy="294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smtClean="0">
                  <a:solidFill>
                    <a:schemeClr val="accent1"/>
                  </a:solidFill>
                  <a:latin typeface="+mn-lt"/>
                  <a:cs typeface="Franklin Gothic Book"/>
                </a:rPr>
                <a:t>r</a:t>
              </a:r>
              <a:r>
                <a:rPr lang="en-US" sz="1800" kern="1000" spc="30" baseline="-25000" dirty="0" smtClean="0">
                  <a:solidFill>
                    <a:schemeClr val="accent1"/>
                  </a:solidFill>
                  <a:latin typeface="+mn-lt"/>
                  <a:cs typeface="Franklin Gothic Book"/>
                </a:rPr>
                <a:t>1</a:t>
              </a:r>
              <a:endParaRPr lang="de-CH" sz="1800" kern="1000" spc="30" dirty="0" smtClean="0">
                <a:solidFill>
                  <a:schemeClr val="accent1"/>
                </a:solidFill>
                <a:latin typeface="+mn-lt"/>
                <a:cs typeface="Franklin Gothic Book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58406" y="2329383"/>
              <a:ext cx="179983" cy="294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smtClean="0">
                  <a:solidFill>
                    <a:schemeClr val="accent5"/>
                  </a:solidFill>
                  <a:latin typeface="+mn-lt"/>
                  <a:cs typeface="Franklin Gothic Book"/>
                </a:rPr>
                <a:t>r</a:t>
              </a:r>
              <a:r>
                <a:rPr lang="en-US" sz="1800" kern="1000" spc="30" baseline="-25000" dirty="0">
                  <a:solidFill>
                    <a:schemeClr val="accent5"/>
                  </a:solidFill>
                  <a:latin typeface="+mn-lt"/>
                  <a:cs typeface="Franklin Gothic Book"/>
                </a:rPr>
                <a:t>2</a:t>
              </a:r>
              <a:endParaRPr lang="de-CH" sz="1800" kern="1000" spc="30" dirty="0" smtClean="0">
                <a:solidFill>
                  <a:schemeClr val="accent5"/>
                </a:solidFill>
                <a:latin typeface="+mn-lt"/>
                <a:cs typeface="Franklin Gothic Book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14232" y="2865700"/>
              <a:ext cx="179983" cy="294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smtClean="0">
                  <a:solidFill>
                    <a:schemeClr val="accent3"/>
                  </a:solidFill>
                  <a:latin typeface="+mn-lt"/>
                  <a:cs typeface="Franklin Gothic Book"/>
                </a:rPr>
                <a:t>r</a:t>
              </a:r>
              <a:r>
                <a:rPr lang="en-US" sz="1800" kern="1000" spc="30" baseline="-25000" dirty="0" smtClean="0">
                  <a:solidFill>
                    <a:schemeClr val="accent3"/>
                  </a:solidFill>
                  <a:latin typeface="+mn-lt"/>
                  <a:cs typeface="Franklin Gothic Book"/>
                </a:rPr>
                <a:t>3</a:t>
              </a:r>
              <a:endParaRPr lang="de-CH" sz="1800" kern="1000" spc="30" dirty="0" smtClean="0">
                <a:solidFill>
                  <a:schemeClr val="accent3"/>
                </a:solidFill>
                <a:latin typeface="+mn-lt"/>
                <a:cs typeface="Franklin Gothic Book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308939" y="2929995"/>
              <a:ext cx="179983" cy="294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smtClean="0">
                  <a:solidFill>
                    <a:schemeClr val="accent6"/>
                  </a:solidFill>
                  <a:latin typeface="+mn-lt"/>
                  <a:cs typeface="Franklin Gothic Book"/>
                </a:rPr>
                <a:t>r</a:t>
              </a:r>
              <a:r>
                <a:rPr lang="en-US" sz="1800" kern="1000" spc="30" baseline="-25000" dirty="0" smtClean="0">
                  <a:solidFill>
                    <a:schemeClr val="accent6"/>
                  </a:solidFill>
                  <a:latin typeface="+mn-lt"/>
                  <a:cs typeface="Franklin Gothic Book"/>
                </a:rPr>
                <a:t>4</a:t>
              </a:r>
              <a:endParaRPr lang="de-CH" sz="1800" kern="1000" spc="30" dirty="0" smtClean="0">
                <a:solidFill>
                  <a:schemeClr val="accent6"/>
                </a:solidFill>
                <a:latin typeface="+mn-lt"/>
                <a:cs typeface="Franklin Gothic Book"/>
              </a:endParaRPr>
            </a:p>
          </p:txBody>
        </p:sp>
      </p:grpSp>
      <p:sp>
        <p:nvSpPr>
          <p:cNvPr id="42" name="Content Placeholder 41"/>
          <p:cNvSpPr>
            <a:spLocks noGrp="1"/>
          </p:cNvSpPr>
          <p:nvPr>
            <p:ph sz="quarter" idx="13"/>
          </p:nvPr>
        </p:nvSpPr>
        <p:spPr>
          <a:xfrm>
            <a:off x="971600" y="765375"/>
            <a:ext cx="4137456" cy="259161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Symmetric and compact 2m long design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Can arbitrarily tune sinusoidal electron trajectory by independent adjustment of phase and gap of magnet arrays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4x translation degrees of freedom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4x radial degrees of freedom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marL="177800" lvl="1" indent="0">
              <a:lnSpc>
                <a:spcPct val="150000"/>
              </a:lnSpc>
              <a:buNone/>
            </a:pPr>
            <a:endParaRPr lang="de-CH" dirty="0"/>
          </a:p>
        </p:txBody>
      </p:sp>
      <p:sp>
        <p:nvSpPr>
          <p:cNvPr id="2" name="Down Arrow 1"/>
          <p:cNvSpPr/>
          <p:nvPr/>
        </p:nvSpPr>
        <p:spPr bwMode="auto">
          <a:xfrm>
            <a:off x="2824304" y="3212976"/>
            <a:ext cx="432048" cy="447252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6904" y="3645024"/>
            <a:ext cx="2926848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Arbitrary polarization control</a:t>
            </a:r>
            <a:endParaRPr lang="de-CH" sz="1800" b="1" kern="1000" spc="30" dirty="0" smtClean="0">
              <a:latin typeface="+mn-lt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3523" y="5661248"/>
            <a:ext cx="2626921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M. Calvi et al. J. Synchrotron. Rad. 2017</a:t>
            </a:r>
            <a:endParaRPr lang="de-CH" sz="1200" kern="1000" spc="30" dirty="0" smtClean="0">
              <a:latin typeface="+mn-lt"/>
              <a:cs typeface="Franklin Gothic Book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2078A3-314B-AB4E-A75C-E8D8FFDE0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49" y="3973830"/>
            <a:ext cx="4201019" cy="280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45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27585" y="1484784"/>
                <a:ext cx="4320479" cy="4104456"/>
              </a:xfrm>
            </p:spPr>
            <p:txBody>
              <a:bodyPr/>
              <a:lstStyle/>
              <a:p>
                <a:r>
                  <a:rPr lang="en-US" dirty="0" smtClean="0"/>
                  <a:t>Diagonal magnet arrays shifted to produce different polarizations</a:t>
                </a:r>
              </a:p>
              <a:p>
                <a:endParaRPr lang="en-US" dirty="0"/>
              </a:p>
              <a:p>
                <a:r>
                  <a:rPr lang="en-US" dirty="0" smtClean="0"/>
                  <a:t>Linear Polarizations:</a:t>
                </a:r>
              </a:p>
              <a:p>
                <a:pPr lvl="1"/>
                <a:r>
                  <a:rPr lang="en-US" dirty="0" smtClean="0"/>
                  <a:t>Horizontal </a:t>
                </a:r>
                <a14:m>
                  <m:oMath xmlns:m="http://schemas.openxmlformats.org/officeDocument/2006/math">
                    <m:r>
                      <a:rPr lang="en-US" i="1" kern="1000" spc="30">
                        <a:latin typeface="Cambria Math" panose="02040503050406030204" pitchFamily="18" charset="0"/>
                        <a:cs typeface="Franklin Gothic Book"/>
                      </a:rPr>
                      <m:t>𝛼</m:t>
                    </m:r>
                    <m:r>
                      <a:rPr lang="en-US" b="0" i="1" kern="1000" spc="30" smtClean="0">
                        <a:latin typeface="Cambria Math" panose="02040503050406030204" pitchFamily="18" charset="0"/>
                        <a:cs typeface="Franklin Gothic Book"/>
                      </a:rPr>
                      <m:t>=0</m:t>
                    </m:r>
                    <m:r>
                      <a:rPr lang="en-US" i="1" kern="1000" spc="30">
                        <a:latin typeface="Cambria Math" panose="02040503050406030204" pitchFamily="18" charset="0"/>
                        <a:cs typeface="Franklin Gothic Book"/>
                      </a:rPr>
                      <m:t>°</m:t>
                    </m:r>
                  </m:oMath>
                </a14:m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Vertical </a:t>
                </a:r>
                <a14:m>
                  <m:oMath xmlns:m="http://schemas.openxmlformats.org/officeDocument/2006/math">
                    <m:r>
                      <a:rPr lang="en-US" i="1" kern="1000" spc="30">
                        <a:latin typeface="Cambria Math" panose="02040503050406030204" pitchFamily="18" charset="0"/>
                        <a:cs typeface="Franklin Gothic Book"/>
                      </a:rPr>
                      <m:t>𝛼</m:t>
                    </m:r>
                    <m:r>
                      <a:rPr lang="en-US" b="0" i="1" kern="1000" spc="30" smtClean="0">
                        <a:latin typeface="Cambria Math" panose="02040503050406030204" pitchFamily="18" charset="0"/>
                        <a:cs typeface="Franklin Gothic Book"/>
                      </a:rPr>
                      <m:t>=90°</m:t>
                    </m:r>
                  </m:oMath>
                </a14:m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b="0" dirty="0" smtClean="0"/>
              </a:p>
              <a:p>
                <a:pPr lvl="1"/>
                <a:r>
                  <a:rPr lang="en-US" dirty="0" smtClean="0"/>
                  <a:t>Other </a:t>
                </a:r>
                <a14:m>
                  <m:oMath xmlns:m="http://schemas.openxmlformats.org/officeDocument/2006/math">
                    <m:r>
                      <a:rPr lang="en-US" i="1" kern="1000" spc="30">
                        <a:latin typeface="Cambria Math" panose="02040503050406030204" pitchFamily="18" charset="0"/>
                        <a:cs typeface="Franklin Gothic Book"/>
                      </a:rPr>
                      <m:t>𝛼</m:t>
                    </m:r>
                    <m:r>
                      <a:rPr lang="en-US" i="1" kern="1000" spc="30">
                        <a:latin typeface="Cambria Math" panose="02040503050406030204" pitchFamily="18" charset="0"/>
                        <a:cs typeface="Franklin Gothic Book"/>
                      </a:rPr>
                      <m:t> </m:t>
                    </m:r>
                  </m:oMath>
                </a14:m>
                <a:r>
                  <a:rPr lang="en-US" dirty="0" smtClean="0"/>
                  <a:t>: Shift arrays in opposite direction</a:t>
                </a:r>
              </a:p>
              <a:p>
                <a:pPr marL="1778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1000" spc="30">
                          <a:latin typeface="Cambria Math" panose="02040503050406030204" pitchFamily="18" charset="0"/>
                          <a:cs typeface="Franklin Gothic Book"/>
                        </a:rPr>
                        <m:t>𝛼</m:t>
                      </m:r>
                      <m:r>
                        <a:rPr lang="en-US" sz="1400" i="1" kern="1000" spc="30">
                          <a:latin typeface="Cambria Math" panose="02040503050406030204" pitchFamily="18" charset="0"/>
                          <a:cs typeface="Franklin Gothic Book"/>
                        </a:rPr>
                        <m:t>=</m:t>
                      </m:r>
                      <m:func>
                        <m:funcPr>
                          <m:ctrlPr>
                            <a:rPr lang="en-US" sz="1400" i="1" kern="1000" spc="30">
                              <a:latin typeface="Cambria Math" panose="02040503050406030204" pitchFamily="18" charset="0"/>
                              <a:cs typeface="Franklin Gothic Book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400" b="0" i="1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400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400" b="0" i="0" kern="1000" spc="30" smtClean="0">
                                  <a:latin typeface="Cambria Math" panose="02040503050406030204" pitchFamily="18" charset="0"/>
                                  <a:cs typeface="Franklin Gothic Book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400" i="1" kern="1000" spc="30">
                                  <a:latin typeface="Cambria Math" panose="02040503050406030204" pitchFamily="18" charset="0"/>
                                  <a:cs typeface="Franklin Gothic Book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400" i="1" kern="1000" spc="30">
                                      <a:latin typeface="Cambria Math" panose="02040503050406030204" pitchFamily="18" charset="0"/>
                                      <a:cs typeface="Franklin Gothic Book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400" i="1" kern="1000" spc="30">
                                          <a:latin typeface="Cambria Math" panose="02040503050406030204" pitchFamily="18" charset="0"/>
                                          <a:cs typeface="Franklin Gothic Book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 kern="1000" spc="30">
                                          <a:latin typeface="Cambria Math" panose="02040503050406030204" pitchFamily="18" charset="0"/>
                                          <a:cs typeface="Franklin Gothic Book"/>
                                        </a:rPr>
                                        <m:t>cot</m:t>
                                      </m:r>
                                    </m:e>
                                    <m:sup>
                                      <m:r>
                                        <a:rPr lang="en-US" sz="1400" i="1" kern="1000" spc="30">
                                          <a:latin typeface="Cambria Math" panose="02040503050406030204" pitchFamily="18" charset="0"/>
                                          <a:cs typeface="Franklin Gothic Book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 kern="1000" spc="30">
                                          <a:latin typeface="Cambria Math" panose="02040503050406030204" pitchFamily="18" charset="0"/>
                                          <a:cs typeface="Franklin Gothic Book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i="1" kern="1000" spc="30">
                                              <a:latin typeface="Cambria Math" panose="02040503050406030204" pitchFamily="18" charset="0"/>
                                              <a:cs typeface="Franklin Gothic Book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1" kern="1000" spc="30">
                                              <a:latin typeface="Cambria Math" panose="02040503050406030204" pitchFamily="18" charset="0"/>
                                              <a:cs typeface="Franklin Gothic Book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1400" i="1" kern="1000" spc="30">
                                              <a:latin typeface="Cambria Math" panose="02040503050406030204" pitchFamily="18" charset="0"/>
                                              <a:cs typeface="Franklin Gothic Book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en-US" sz="1400" b="0" i="1" kern="1000" spc="30" smtClean="0">
                                              <a:latin typeface="Cambria Math" panose="02040503050406030204" pitchFamily="18" charset="0"/>
                                              <a:cs typeface="Franklin Gothic Book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 kern="1000" spc="30">
                                              <a:latin typeface="Cambria Math" panose="02040503050406030204" pitchFamily="18" charset="0"/>
                                              <a:cs typeface="Franklin Gothic Book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kern="1000" spc="30" smtClean="0">
                                              <a:latin typeface="Cambria Math" panose="02040503050406030204" pitchFamily="18" charset="0"/>
                                              <a:cs typeface="Franklin Gothic Book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Circular Polarizations:</a:t>
                </a:r>
              </a:p>
              <a:p>
                <a:pPr lvl="1"/>
                <a:r>
                  <a:rPr lang="en-US" dirty="0" smtClean="0"/>
                  <a:t>Fully circular: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Elliptical: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0−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|| 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27585" y="1484784"/>
                <a:ext cx="4320479" cy="4104456"/>
              </a:xfrm>
              <a:blipFill>
                <a:blip r:embed="rId2"/>
                <a:stretch>
                  <a:fillRect l="-3107" t="-1634" r="-2542" b="-1055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Control with APPLE X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85262"/>
            <a:ext cx="3954147" cy="3715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29789" y="5437742"/>
            <a:ext cx="324668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C. Schmitz-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Antoniak</a:t>
            </a:r>
            <a:r>
              <a:rPr lang="en-US" sz="1200" kern="1000" spc="30" dirty="0" smtClean="0">
                <a:latin typeface="+mn-lt"/>
                <a:cs typeface="Franklin Gothic Book"/>
              </a:rPr>
              <a:t>. Rep. 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Prog</a:t>
            </a:r>
            <a:r>
              <a:rPr lang="en-US" sz="1200" kern="1000" spc="30" dirty="0" smtClean="0">
                <a:latin typeface="+mn-lt"/>
                <a:cs typeface="Franklin Gothic Book"/>
              </a:rPr>
              <a:t>. Phys. 2015</a:t>
            </a:r>
            <a:endParaRPr lang="de-CH" sz="12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822001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Control with APPLE X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pic>
        <p:nvPicPr>
          <p:cNvPr id="5" name="pol_movie" descr="pol_movie">
            <a:hlinkClick r:id="" action="ppaction://ole?verb=0"/>
            <a:hlinkHover r:id="" action="ppaction://ole?verb=0"/>
            <a:extLst>
              <a:ext uri="{FF2B5EF4-FFF2-40B4-BE49-F238E27FC236}">
                <a16:creationId xmlns:a16="http://schemas.microsoft.com/office/drawing/2014/main" id="{3E9066C8-1C54-AC4E-A9B3-0D87E1E83D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148348"/>
            <a:ext cx="8258368" cy="4944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6161199"/>
            <a:ext cx="324668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M. Calvi. 2021</a:t>
            </a:r>
            <a:endParaRPr lang="de-CH" sz="12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190211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UCrfigure.png"/>
          <p:cNvPicPr>
            <a:picLocks noChangeAspect="1"/>
          </p:cNvPicPr>
          <p:nvPr/>
        </p:nvPicPr>
        <p:blipFill rotWithShape="1">
          <a:blip r:embed="rId2" cstate="print"/>
          <a:srcRect b="8371"/>
          <a:stretch/>
        </p:blipFill>
        <p:spPr>
          <a:xfrm>
            <a:off x="4067944" y="1054221"/>
            <a:ext cx="4974888" cy="240133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827584" y="1341439"/>
            <a:ext cx="3312988" cy="2114116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Cookiebox</a:t>
            </a:r>
            <a:r>
              <a:rPr lang="en-US" dirty="0" smtClean="0"/>
              <a:t>” e</a:t>
            </a:r>
            <a:r>
              <a:rPr lang="en-US" baseline="30000" dirty="0" smtClean="0"/>
              <a:t>-</a:t>
            </a:r>
            <a:r>
              <a:rPr lang="en-US" dirty="0" smtClean="0"/>
              <a:t>-TOF</a:t>
            </a:r>
            <a:endParaRPr lang="de-CH" dirty="0"/>
          </a:p>
          <a:p>
            <a:pPr lvl="1"/>
            <a:r>
              <a:rPr lang="en-US" dirty="0" smtClean="0"/>
              <a:t>16 TOF spectrometers arranged radially</a:t>
            </a:r>
          </a:p>
          <a:p>
            <a:pPr lvl="1"/>
            <a:r>
              <a:rPr lang="en-US" dirty="0" smtClean="0"/>
              <a:t>Developed at Petra III - P04 beamline</a:t>
            </a:r>
          </a:p>
          <a:p>
            <a:pPr lvl="1"/>
            <a:r>
              <a:rPr lang="en-US" dirty="0" smtClean="0"/>
              <a:t>In use at </a:t>
            </a:r>
            <a:r>
              <a:rPr lang="en-US" dirty="0" err="1" smtClean="0"/>
              <a:t>Eu</a:t>
            </a:r>
            <a:r>
              <a:rPr lang="en-US" dirty="0" smtClean="0"/>
              <a:t>-XFEL, LCLS, FLASH, FERMI</a:t>
            </a:r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Polarization at XFEL Facilities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571" y="4061305"/>
            <a:ext cx="4987067" cy="195998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971600" y="3747475"/>
            <a:ext cx="712879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Content Placeholder 1"/>
          <p:cNvSpPr txBox="1">
            <a:spLocks/>
          </p:cNvSpPr>
          <p:nvPr/>
        </p:nvSpPr>
        <p:spPr>
          <a:xfrm>
            <a:off x="827584" y="4085260"/>
            <a:ext cx="3312988" cy="21520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Silicon channel-cut crystal</a:t>
            </a:r>
            <a:endParaRPr lang="de-CH" dirty="0" smtClean="0"/>
          </a:p>
          <a:p>
            <a:pPr lvl="1"/>
            <a:r>
              <a:rPr lang="en-US" dirty="0" smtClean="0"/>
              <a:t>Bragg reflections from crystal select polarization</a:t>
            </a:r>
          </a:p>
          <a:p>
            <a:pPr lvl="1"/>
            <a:r>
              <a:rPr lang="en-US" dirty="0" smtClean="0"/>
              <a:t>Rotatable analyzer</a:t>
            </a:r>
          </a:p>
          <a:p>
            <a:pPr lvl="1"/>
            <a:r>
              <a:rPr lang="en-US" dirty="0" smtClean="0"/>
              <a:t>Photodiodes measures X-rays downstream of analyzer</a:t>
            </a:r>
          </a:p>
          <a:p>
            <a:pPr lvl="1"/>
            <a:r>
              <a:rPr lang="en-US" dirty="0" smtClean="0"/>
              <a:t>Tested at </a:t>
            </a:r>
            <a:r>
              <a:rPr lang="en-US" dirty="0" err="1" smtClean="0"/>
              <a:t>Eu</a:t>
            </a:r>
            <a:r>
              <a:rPr lang="en-US" dirty="0" smtClean="0"/>
              <a:t>-XFEL</a:t>
            </a:r>
            <a:endParaRPr lang="de-CH" dirty="0"/>
          </a:p>
        </p:txBody>
      </p:sp>
      <p:sp>
        <p:nvSpPr>
          <p:cNvPr id="10" name="TextBox 9"/>
          <p:cNvSpPr txBox="1"/>
          <p:nvPr/>
        </p:nvSpPr>
        <p:spPr>
          <a:xfrm>
            <a:off x="6228184" y="838197"/>
            <a:ext cx="2736304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P. Walter et al. J. Synchrotron. Rad. 2021</a:t>
            </a:r>
            <a:endParaRPr lang="de-CH" sz="12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2875" y="6021288"/>
            <a:ext cx="2626921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K. S. 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Schultze</a:t>
            </a:r>
            <a:r>
              <a:rPr lang="en-US" sz="1200" kern="1000" spc="30" dirty="0" smtClean="0">
                <a:latin typeface="+mn-lt"/>
                <a:cs typeface="Franklin Gothic Book"/>
              </a:rPr>
              <a:t> et al. Phys. Rev. Res. 2022</a:t>
            </a:r>
            <a:endParaRPr lang="de-CH" sz="12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7233033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800100"/>
            <a:ext cx="4763001" cy="328607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SASE Polarization: COLTRIMS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4139952" y="3551644"/>
            <a:ext cx="1063845" cy="4304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Supersonic Gas Jet</a:t>
            </a:r>
            <a:endParaRPr lang="de-CH" sz="14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8435" y="2924944"/>
            <a:ext cx="1063845" cy="4304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Ionizing Radiation</a:t>
            </a:r>
            <a:endParaRPr lang="de-CH" sz="14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3336432"/>
            <a:ext cx="1063845" cy="4304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Electron Detector</a:t>
            </a:r>
            <a:endParaRPr lang="de-CH" sz="14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2303" y="2277677"/>
            <a:ext cx="816514" cy="2594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Ion Detector</a:t>
            </a:r>
            <a:endParaRPr lang="de-CH" sz="14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4359776"/>
            <a:ext cx="7776864" cy="1805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Use XFEL beam of varying polarization to ionize He gas target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Measure angular distribution of photoelectron momentum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1800" kern="1000" spc="30" dirty="0" smtClean="0">
                <a:latin typeface="+mn-lt"/>
                <a:cs typeface="Franklin Gothic Book"/>
              </a:rPr>
              <a:t>Cold Target Recoil Ion Momentum Spectroscopy (COLTRIMS)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Fit photoelectron momentum distribution to dipole &amp; extract angle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95" y="6514491"/>
            <a:ext cx="324668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H</a:t>
            </a:r>
            <a:r>
              <a:rPr lang="en-US" sz="1200" kern="1000" spc="30" dirty="0">
                <a:latin typeface="+mn-lt"/>
                <a:cs typeface="Franklin Gothic Book"/>
              </a:rPr>
              <a:t>. </a:t>
            </a:r>
            <a:r>
              <a:rPr lang="en-US" sz="1200" kern="1000" spc="30" dirty="0" smtClean="0">
                <a:latin typeface="+mn-lt"/>
                <a:cs typeface="Franklin Gothic Book"/>
              </a:rPr>
              <a:t>Schmidt-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Böcking</a:t>
            </a:r>
            <a:r>
              <a:rPr lang="en-US" sz="1200" kern="1000" spc="30" dirty="0" smtClean="0">
                <a:latin typeface="+mn-lt"/>
                <a:cs typeface="Franklin Gothic Book"/>
              </a:rPr>
              <a:t> et al. Ann. Phys. 2021</a:t>
            </a:r>
            <a:endParaRPr lang="de-CH" sz="12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18989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42988" y="980728"/>
            <a:ext cx="7561460" cy="4679951"/>
          </a:xfrm>
        </p:spPr>
        <p:txBody>
          <a:bodyPr/>
          <a:lstStyle/>
          <a:p>
            <a:r>
              <a:rPr lang="en-US" dirty="0" smtClean="0"/>
              <a:t>Momentum imaging technique</a:t>
            </a:r>
          </a:p>
          <a:p>
            <a:pPr lvl="1"/>
            <a:r>
              <a:rPr lang="el-GR" dirty="0" smtClean="0"/>
              <a:t>Δ</a:t>
            </a:r>
            <a:r>
              <a:rPr lang="en-US" dirty="0" smtClean="0"/>
              <a:t>p &lt; 0.1 </a:t>
            </a:r>
            <a:r>
              <a:rPr lang="en-US" dirty="0" err="1" smtClean="0"/>
              <a:t>a.u</a:t>
            </a:r>
            <a:r>
              <a:rPr lang="en-US" dirty="0" smtClean="0"/>
              <a:t>. momentum </a:t>
            </a:r>
            <a:r>
              <a:rPr lang="en-US" dirty="0"/>
              <a:t>resolution and 4</a:t>
            </a:r>
            <a:r>
              <a:rPr lang="el-GR" dirty="0"/>
              <a:t>π</a:t>
            </a:r>
            <a:r>
              <a:rPr lang="en-US" dirty="0"/>
              <a:t> solid </a:t>
            </a:r>
            <a:r>
              <a:rPr lang="en-US" dirty="0" smtClean="0"/>
              <a:t>angle collection</a:t>
            </a:r>
          </a:p>
          <a:p>
            <a:endParaRPr lang="en-US" dirty="0" smtClean="0"/>
          </a:p>
          <a:p>
            <a:r>
              <a:rPr lang="en-US" dirty="0" smtClean="0"/>
              <a:t>Uses time-of-flight and ion / e</a:t>
            </a:r>
            <a:r>
              <a:rPr lang="en-US" baseline="30000" dirty="0" smtClean="0"/>
              <a:t>-</a:t>
            </a:r>
            <a:r>
              <a:rPr lang="en-US" dirty="0" smtClean="0"/>
              <a:t> position detection to reconstruct momenta in ionization / fragmentation processes</a:t>
            </a:r>
          </a:p>
          <a:p>
            <a:pPr lvl="1"/>
            <a:r>
              <a:rPr lang="en-US" dirty="0" smtClean="0"/>
              <a:t>4</a:t>
            </a:r>
            <a:r>
              <a:rPr lang="el-GR" dirty="0" smtClean="0"/>
              <a:t>π</a:t>
            </a:r>
            <a:r>
              <a:rPr lang="en-US" dirty="0" smtClean="0"/>
              <a:t> solid angle collection by confining ions and electrons to detector areas</a:t>
            </a:r>
          </a:p>
          <a:p>
            <a:pPr lvl="1"/>
            <a:r>
              <a:rPr lang="en-US" dirty="0" smtClean="0"/>
              <a:t>Ions accelerated to detector using E-field</a:t>
            </a:r>
          </a:p>
          <a:p>
            <a:pPr lvl="1"/>
            <a:r>
              <a:rPr lang="en-US" dirty="0" smtClean="0"/>
              <a:t>Electrons confined to detector area using B-field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Target Recoil Ion Spectroscopy Basics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32" y="3479614"/>
            <a:ext cx="4242048" cy="3181536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1042988" y="3395749"/>
            <a:ext cx="3601020" cy="18334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Resolution limited by gas velocity spread (temperature)</a:t>
            </a:r>
          </a:p>
          <a:p>
            <a:pPr lvl="1"/>
            <a:r>
              <a:rPr lang="en-US" dirty="0" smtClean="0"/>
              <a:t>Supersonic gas jet into vacuum cools target to &lt; 1K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3807" y="6445126"/>
            <a:ext cx="1800201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R. 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Doerner</a:t>
            </a:r>
            <a:r>
              <a:rPr lang="en-US" sz="1200" kern="1000" spc="30" dirty="0" smtClean="0">
                <a:latin typeface="+mn-lt"/>
                <a:cs typeface="Franklin Gothic Book"/>
              </a:rPr>
              <a:t>, Uni. Frankfurt.</a:t>
            </a:r>
            <a:endParaRPr lang="de-CH" sz="12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92042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COLTRIMS Detector at Maloja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6" name="Obraz 9">
            <a:extLst>
              <a:ext uri="{FF2B5EF4-FFF2-40B4-BE49-F238E27FC236}">
                <a16:creationId xmlns:a16="http://schemas.microsoft.com/office/drawing/2014/main" id="{401B2AF6-B04D-60E4-7AB5-E7F90B834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5" t="13973" r="13402" b="22841"/>
          <a:stretch/>
        </p:blipFill>
        <p:spPr>
          <a:xfrm>
            <a:off x="1922095" y="800100"/>
            <a:ext cx="6034281" cy="2719858"/>
          </a:xfrm>
          <a:prstGeom prst="rect">
            <a:avLst/>
          </a:pr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1B565767-4ADE-61F4-59DF-CF1E47AB06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561" y="3519958"/>
            <a:ext cx="5348145" cy="26772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27231" y="5013176"/>
            <a:ext cx="3593782" cy="15841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Slow ion detection on long side (photoemission)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Fast ion detection on short side (Coulomb explosion)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No direct electron detection (yet)</a:t>
            </a:r>
            <a:endParaRPr lang="de-CH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489340"/>
            <a:ext cx="2054405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I. 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Swiderska</a:t>
            </a:r>
            <a:r>
              <a:rPr lang="en-US" sz="1200" kern="1000" spc="30" dirty="0" smtClean="0">
                <a:latin typeface="+mn-lt"/>
                <a:cs typeface="Franklin Gothic Book"/>
              </a:rPr>
              <a:t> MSc Thesis. 2022</a:t>
            </a:r>
            <a:endParaRPr lang="de-CH" sz="12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29883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4_3.potx" id="{5765F3A5-C807-40A8-A02D-92727387B257}" vid="{056310D9-9A79-47DB-A30C-49EEDD3FB39B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PSI_PowerPoint-Master_4-3_e</Template>
  <TotalTime>0</TotalTime>
  <Words>1124</Words>
  <Application>Microsoft Office PowerPoint</Application>
  <PresentationFormat>On-screen Show (4:3)</PresentationFormat>
  <Paragraphs>154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ＭＳ Ｐゴシック</vt:lpstr>
      <vt:lpstr>Arial</vt:lpstr>
      <vt:lpstr>Arial Narrow</vt:lpstr>
      <vt:lpstr>Calibri</vt:lpstr>
      <vt:lpstr>Cambria Math</vt:lpstr>
      <vt:lpstr>Franklin Gothic Book</vt:lpstr>
      <vt:lpstr>Georgia</vt:lpstr>
      <vt:lpstr>Symbol</vt:lpstr>
      <vt:lpstr>Times</vt:lpstr>
      <vt:lpstr>ヒラギノ角ゴ Pro W3</vt:lpstr>
      <vt:lpstr>PSI-Powerpoint-Master Calibri V2</vt:lpstr>
      <vt:lpstr>Using Cold Target Recoil Ion Momentum Spectroscopy for Polarization Characterization of SASE Pulses</vt:lpstr>
      <vt:lpstr>The ATHOS Beamline at SwissFEL</vt:lpstr>
      <vt:lpstr>APPLE X Soft X-Ray Undulators</vt:lpstr>
      <vt:lpstr>Polarization Control with APPLE X</vt:lpstr>
      <vt:lpstr>Polarization Control with APPLE X</vt:lpstr>
      <vt:lpstr>Measuring Polarization at XFEL Facilities</vt:lpstr>
      <vt:lpstr>Measuring SASE Polarization: COLTRIMS</vt:lpstr>
      <vt:lpstr>Cold Target Recoil Ion Spectroscopy Basics</vt:lpstr>
      <vt:lpstr>The COLTRIMS Detector at Maloja</vt:lpstr>
      <vt:lpstr>Momentum Reconstruction Process</vt:lpstr>
      <vt:lpstr>The COLTRIMS Detector at Maloja</vt:lpstr>
      <vt:lpstr>Angular Dependence of Photoelectron Momenta</vt:lpstr>
      <vt:lpstr>Angular Dependence of Photoelectron Momenta</vt:lpstr>
      <vt:lpstr>Undulator Scan</vt:lpstr>
      <vt:lpstr>Circular and Elliptical Polarizations</vt:lpstr>
      <vt:lpstr>Summary</vt:lpstr>
      <vt:lpstr>Wir schaffen Wissen – heute für morgen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Cold Target Recoil Ion Momentum Spectroscopy for Polarization Characterization of SASE Pulses</dc:title>
  <dc:creator>Sarracini Antoine</dc:creator>
  <cp:lastModifiedBy>Sarracini Antoine</cp:lastModifiedBy>
  <cp:revision>106</cp:revision>
  <cp:lastPrinted>2015-07-23T13:50:07Z</cp:lastPrinted>
  <dcterms:created xsi:type="dcterms:W3CDTF">2023-04-12T08:42:10Z</dcterms:created>
  <dcterms:modified xsi:type="dcterms:W3CDTF">2023-06-12T18:10:54Z</dcterms:modified>
</cp:coreProperties>
</file>