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2" r:id="rId2"/>
    <p:sldId id="359" r:id="rId3"/>
    <p:sldId id="503" r:id="rId4"/>
    <p:sldId id="357" r:id="rId5"/>
    <p:sldId id="446" r:id="rId6"/>
    <p:sldId id="447" r:id="rId7"/>
    <p:sldId id="448" r:id="rId8"/>
    <p:sldId id="449" r:id="rId9"/>
    <p:sldId id="533" r:id="rId10"/>
    <p:sldId id="534" r:id="rId11"/>
    <p:sldId id="537" r:id="rId12"/>
    <p:sldId id="535" r:id="rId13"/>
    <p:sldId id="536" r:id="rId14"/>
    <p:sldId id="539" r:id="rId15"/>
    <p:sldId id="540" r:id="rId16"/>
    <p:sldId id="541" r:id="rId17"/>
    <p:sldId id="543" r:id="rId18"/>
    <p:sldId id="544" r:id="rId19"/>
    <p:sldId id="545" r:id="rId20"/>
    <p:sldId id="560" r:id="rId21"/>
    <p:sldId id="561" r:id="rId22"/>
    <p:sldId id="562" r:id="rId23"/>
    <p:sldId id="554" r:id="rId24"/>
    <p:sldId id="546" r:id="rId25"/>
    <p:sldId id="555" r:id="rId26"/>
    <p:sldId id="557" r:id="rId27"/>
    <p:sldId id="556" r:id="rId28"/>
    <p:sldId id="550" r:id="rId29"/>
    <p:sldId id="552" r:id="rId30"/>
    <p:sldId id="505" r:id="rId31"/>
    <p:sldId id="558" r:id="rId32"/>
    <p:sldId id="506" r:id="rId33"/>
    <p:sldId id="559" r:id="rId34"/>
    <p:sldId id="507" r:id="rId35"/>
    <p:sldId id="548" r:id="rId36"/>
    <p:sldId id="504" r:id="rId37"/>
    <p:sldId id="508" r:id="rId38"/>
    <p:sldId id="509" r:id="rId39"/>
    <p:sldId id="355" r:id="rId40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6429" autoAdjust="0"/>
  </p:normalViewPr>
  <p:slideViewPr>
    <p:cSldViewPr snapToGrid="0">
      <p:cViewPr varScale="1">
        <p:scale>
          <a:sx n="87" d="100"/>
          <a:sy n="87" d="100"/>
        </p:scale>
        <p:origin x="341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668"/>
    </p:cViewPr>
  </p:sorterViewPr>
  <p:notesViewPr>
    <p:cSldViewPr snapToGrid="0">
      <p:cViewPr varScale="1">
        <p:scale>
          <a:sx n="79" d="100"/>
          <a:sy n="79" d="100"/>
        </p:scale>
        <p:origin x="397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302F12C0-7FA9-4F75-B037-30C2984489C4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014"/>
            <a:ext cx="2919413" cy="49530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17A32AAB-81FA-4CFE-A009-1E58D6BCE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7379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C9236798-0AE7-49CF-A053-DD8C377AE825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014"/>
            <a:ext cx="2919413" cy="49530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C62851DC-C2B1-46AC-9CDB-533D9935F2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536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51DC-C2B1-46AC-9CDB-533D9935F270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34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grpSp>
        <p:nvGrpSpPr>
          <p:cNvPr id="4" name="그룹 3"/>
          <p:cNvGrpSpPr/>
          <p:nvPr userDrawn="1"/>
        </p:nvGrpSpPr>
        <p:grpSpPr>
          <a:xfrm>
            <a:off x="501813" y="0"/>
            <a:ext cx="6265891" cy="430974"/>
            <a:chOff x="626973" y="0"/>
            <a:chExt cx="7830913" cy="53861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06473" y="177047"/>
              <a:ext cx="6751413" cy="36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8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2023 </a:t>
              </a:r>
              <a:r>
                <a:rPr lang="en-US" altLang="ko-KR" sz="1280" b="1" dirty="0" err="1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EuPRAXIA</a:t>
              </a:r>
              <a:endParaRPr lang="en-US" altLang="ko-KR" sz="1280" b="1" dirty="0" smtClean="0">
                <a:solidFill>
                  <a:schemeClr val="bg2">
                    <a:lumMod val="50000"/>
                  </a:schemeClr>
                </a:solidFill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89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2B74A96-1D5F-4EEF-A8FD-A6AA60D5C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83" y="0"/>
            <a:ext cx="86378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86651F8-80AC-4BB1-B427-40B4A2F795C7}"/>
              </a:ext>
            </a:extLst>
          </p:cNvPr>
          <p:cNvSpPr/>
          <p:nvPr userDrawn="1"/>
        </p:nvSpPr>
        <p:spPr>
          <a:xfrm>
            <a:off x="493306" y="613852"/>
            <a:ext cx="11187947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2000" b="1" kern="0" dirty="0" smtClean="0">
                <a:solidFill>
                  <a:schemeClr val="tx1"/>
                </a:solidFill>
                <a:latin typeface="+mj-ea"/>
                <a:ea typeface="+mj-ea"/>
                <a:cs typeface="Verdana" panose="020B0604030504040204" pitchFamily="34" charset="0"/>
              </a:rPr>
              <a:t>  </a:t>
            </a:r>
            <a:r>
              <a:rPr lang="ko-KR" altLang="en-US" sz="2000" b="1" kern="0" dirty="0" smtClean="0">
                <a:solidFill>
                  <a:schemeClr val="tx1"/>
                </a:solidFill>
                <a:latin typeface="+mj-ea"/>
                <a:ea typeface="+mj-ea"/>
                <a:cs typeface="Verdana" panose="020B0604030504040204" pitchFamily="34" charset="0"/>
              </a:rPr>
              <a:t> </a:t>
            </a:r>
            <a:endParaRPr lang="en-US" altLang="ko-KR" sz="2000" b="1" kern="0" dirty="0">
              <a:solidFill>
                <a:schemeClr val="tx1"/>
              </a:solidFill>
              <a:latin typeface="+mj-ea"/>
              <a:ea typeface="+mj-ea"/>
              <a:cs typeface="Verdana" panose="020B0604030504040204" pitchFamily="34" charset="0"/>
            </a:endParaRP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93305" y="622548"/>
            <a:ext cx="11187947" cy="427484"/>
          </a:xfrm>
        </p:spPr>
        <p:txBody>
          <a:bodyPr>
            <a:normAutofit/>
          </a:bodyPr>
          <a:lstStyle>
            <a:lvl1pPr>
              <a:defRPr sz="2000" b="1" i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6" name="그룹 5"/>
          <p:cNvGrpSpPr/>
          <p:nvPr userDrawn="1"/>
        </p:nvGrpSpPr>
        <p:grpSpPr>
          <a:xfrm>
            <a:off x="501813" y="0"/>
            <a:ext cx="6265891" cy="430974"/>
            <a:chOff x="626973" y="0"/>
            <a:chExt cx="7830913" cy="538618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06473" y="177047"/>
              <a:ext cx="6751413" cy="36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8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2023 </a:t>
              </a:r>
              <a:r>
                <a:rPr lang="en-US" altLang="ko-KR" sz="1280" b="1" dirty="0" err="1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EuPRAXIA</a:t>
              </a:r>
              <a:endParaRPr lang="en-US" altLang="ko-KR" sz="1280" b="1" dirty="0" smtClean="0">
                <a:solidFill>
                  <a:schemeClr val="bg2">
                    <a:lumMod val="50000"/>
                  </a:schemeClr>
                </a:solidFill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4401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2719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74A96-1D5F-4EEF-A8FD-A6AA60D5C9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1683" y="0"/>
            <a:ext cx="86378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3C7233E-7C66-4E7F-9845-8FE02A53ED6A}"/>
              </a:ext>
            </a:extLst>
          </p:cNvPr>
          <p:cNvGrpSpPr/>
          <p:nvPr userDrawn="1"/>
        </p:nvGrpSpPr>
        <p:grpSpPr>
          <a:xfrm>
            <a:off x="8609" y="6404783"/>
            <a:ext cx="12191999" cy="459809"/>
            <a:chOff x="1" y="7996258"/>
            <a:chExt cx="15236824" cy="574655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8D50119F-690A-401F-A959-1D7EC4E23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941DF6D-F6CA-4EB2-97B3-77113DC59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슬라이드 번호 개체 틀 4"/>
          <p:cNvSpPr txBox="1">
            <a:spLocks/>
          </p:cNvSpPr>
          <p:nvPr userDrawn="1"/>
        </p:nvSpPr>
        <p:spPr>
          <a:xfrm>
            <a:off x="4724400" y="6623223"/>
            <a:ext cx="2743200" cy="23477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47B3C00-8A85-4A17-A06A-B235308FBAEB}" type="slidenum">
              <a:rPr lang="ko-KR" altLang="en-US" sz="1400" smtClean="0"/>
              <a:pPr algn="ctr"/>
              <a:t>‹#›</a:t>
            </a:fld>
            <a:endParaRPr lang="ko-KR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82622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57300" y="1122363"/>
            <a:ext cx="9677400" cy="238760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Beam P</a:t>
            </a:r>
            <a:r>
              <a:rPr lang="en-US" altLang="ko-KR" dirty="0" smtClean="0"/>
              <a:t>rofile Monitors </a:t>
            </a:r>
            <a:r>
              <a:rPr lang="en-US" altLang="ko-KR" dirty="0"/>
              <a:t>for </a:t>
            </a:r>
            <a:r>
              <a:rPr lang="en-US" altLang="ko-KR" dirty="0" smtClean="0"/>
              <a:t>Electron Beams in PAL-XFEL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79095"/>
          </a:xfrm>
        </p:spPr>
        <p:txBody>
          <a:bodyPr>
            <a:normAutofit lnSpcReduction="10000"/>
          </a:bodyPr>
          <a:lstStyle/>
          <a:p>
            <a:endParaRPr lang="en-US" altLang="ko-KR" dirty="0" smtClean="0"/>
          </a:p>
          <a:p>
            <a:r>
              <a:rPr lang="en-US" altLang="ko-KR" dirty="0" smtClean="0"/>
              <a:t>June 12</a:t>
            </a:r>
            <a:r>
              <a:rPr lang="en-US" altLang="ko-KR" dirty="0" smtClean="0"/>
              <a:t>, 2023</a:t>
            </a:r>
            <a:endParaRPr lang="en-US" altLang="ko-KR" dirty="0" smtClean="0"/>
          </a:p>
          <a:p>
            <a:r>
              <a:rPr lang="en-US" altLang="ko-KR" dirty="0" err="1" smtClean="0"/>
              <a:t>Changbum</a:t>
            </a:r>
            <a:r>
              <a:rPr lang="en-US" altLang="ko-KR" dirty="0" smtClean="0"/>
              <a:t> </a:t>
            </a:r>
            <a:r>
              <a:rPr lang="en-US" altLang="ko-KR" dirty="0" smtClean="0"/>
              <a:t>Kim</a:t>
            </a:r>
          </a:p>
          <a:p>
            <a:r>
              <a:rPr lang="en-US" altLang="ko-KR" dirty="0" smtClean="0"/>
              <a:t>On behalf of PAL-XFEL</a:t>
            </a:r>
            <a:endParaRPr lang="en-US" altLang="ko-KR" dirty="0" smtClean="0"/>
          </a:p>
          <a:p>
            <a:r>
              <a:rPr lang="en-US" altLang="ko-KR" dirty="0" smtClean="0"/>
              <a:t>Pohang Accelerator Laboratory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02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Screen Monitor</a:t>
            </a:r>
            <a:endParaRPr lang="ko-KR" altLang="en-US" dirty="0"/>
          </a:p>
        </p:txBody>
      </p:sp>
      <p:sp>
        <p:nvSpPr>
          <p:cNvPr id="3" name="Rectangle 77"/>
          <p:cNvSpPr txBox="1">
            <a:spLocks noChangeArrowheads="1"/>
          </p:cNvSpPr>
          <p:nvPr/>
        </p:nvSpPr>
        <p:spPr>
          <a:xfrm>
            <a:off x="867352" y="1668174"/>
            <a:ext cx="5562601" cy="28774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ko-KR" sz="2000" dirty="0" smtClean="0"/>
              <a:t>Generally destructive to the beam (energy absorbed, scattering of particles as they pass through screen)</a:t>
            </a:r>
          </a:p>
          <a:p>
            <a:pPr>
              <a:lnSpc>
                <a:spcPct val="150000"/>
              </a:lnSpc>
            </a:pPr>
            <a:r>
              <a:rPr lang="en-GB" altLang="ko-KR" sz="2000" dirty="0" smtClean="0"/>
              <a:t>Camera </a:t>
            </a:r>
            <a:r>
              <a:rPr lang="en-GB" altLang="ko-KR" sz="2000" dirty="0" smtClean="0"/>
              <a:t>shutter should be synchronised to beam arrival for best results</a:t>
            </a:r>
          </a:p>
          <a:p>
            <a:pPr>
              <a:lnSpc>
                <a:spcPct val="150000"/>
              </a:lnSpc>
            </a:pPr>
            <a:r>
              <a:rPr lang="en-GB" altLang="ko-KR" sz="2000" dirty="0"/>
              <a:t>Full 2D transverse profile in one </a:t>
            </a:r>
            <a:r>
              <a:rPr lang="en-GB" altLang="ko-KR" sz="2000" dirty="0" smtClean="0"/>
              <a:t>shot</a:t>
            </a:r>
          </a:p>
          <a:p>
            <a:pPr>
              <a:lnSpc>
                <a:spcPct val="150000"/>
              </a:lnSpc>
            </a:pPr>
            <a:r>
              <a:rPr lang="en-GB" altLang="ko-KR" sz="2000" dirty="0"/>
              <a:t>Actuator required to remove screen from beam </a:t>
            </a:r>
            <a:r>
              <a:rPr lang="en-GB" altLang="ko-KR" sz="2000" dirty="0" smtClean="0"/>
              <a:t>path</a:t>
            </a:r>
            <a:endParaRPr lang="en-GB" altLang="ko-KR" sz="2000" dirty="0"/>
          </a:p>
        </p:txBody>
      </p:sp>
      <p:pic>
        <p:nvPicPr>
          <p:cNvPr id="45" name="Picture 3" descr="Screen Moni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953" y="1199356"/>
            <a:ext cx="4672013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80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Various </a:t>
            </a:r>
            <a:r>
              <a:rPr lang="en-US" altLang="ko-KR" dirty="0" smtClean="0"/>
              <a:t>Targets</a:t>
            </a:r>
            <a:endParaRPr lang="ko-KR" altLang="en-US" dirty="0"/>
          </a:p>
        </p:txBody>
      </p:sp>
      <p:pic>
        <p:nvPicPr>
          <p:cNvPr id="3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6" y="1177663"/>
            <a:ext cx="8233392" cy="55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Phosphor Screens</a:t>
            </a:r>
            <a:endParaRPr lang="ko-KR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35959" y="1224799"/>
            <a:ext cx="10702637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ko-KR" sz="1800" dirty="0" smtClean="0">
                <a:cs typeface="Arial" panose="020B0604020202020204" pitchFamily="34" charset="0"/>
              </a:rPr>
              <a:t>High conversion efficiency (300-400 photons from one 10 </a:t>
            </a:r>
            <a:r>
              <a:rPr lang="en-GB" altLang="ko-KR" sz="1800" dirty="0" err="1" smtClean="0">
                <a:cs typeface="Arial" panose="020B0604020202020204" pitchFamily="34" charset="0"/>
              </a:rPr>
              <a:t>keV</a:t>
            </a:r>
            <a:r>
              <a:rPr lang="en-GB" altLang="ko-KR" sz="1800" dirty="0" smtClean="0">
                <a:cs typeface="Arial" panose="020B0604020202020204" pitchFamily="34" charset="0"/>
              </a:rPr>
              <a:t> electron on a 5 </a:t>
            </a:r>
            <a:r>
              <a:rPr lang="el-GR" altLang="ko-KR" sz="1800" dirty="0" smtClean="0">
                <a:cs typeface="Arial" panose="020B0604020202020204" pitchFamily="34" charset="0"/>
              </a:rPr>
              <a:t>μ</a:t>
            </a:r>
            <a:r>
              <a:rPr lang="en-GB" altLang="ko-KR" sz="1800" dirty="0" smtClean="0">
                <a:cs typeface="Arial" panose="020B0604020202020204" pitchFamily="34" charset="0"/>
              </a:rPr>
              <a:t>m thick layer)</a:t>
            </a:r>
          </a:p>
          <a:p>
            <a:pPr>
              <a:lnSpc>
                <a:spcPct val="100000"/>
              </a:lnSpc>
            </a:pPr>
            <a:r>
              <a:rPr lang="en-GB" altLang="ko-KR" sz="1800" dirty="0" smtClean="0">
                <a:cs typeface="Arial" panose="020B0604020202020204" pitchFamily="34" charset="0"/>
              </a:rPr>
              <a:t>Relatively </a:t>
            </a:r>
            <a:r>
              <a:rPr lang="en-GB" altLang="ko-KR" sz="1800" dirty="0">
                <a:cs typeface="Arial" panose="020B0604020202020204" pitchFamily="34" charset="0"/>
              </a:rPr>
              <a:t>long fluorescence decay time (up to many </a:t>
            </a:r>
            <a:r>
              <a:rPr lang="en-GB" altLang="ko-KR" sz="1800" dirty="0" err="1">
                <a:cs typeface="Arial" panose="020B0604020202020204" pitchFamily="34" charset="0"/>
              </a:rPr>
              <a:t>ms</a:t>
            </a:r>
            <a:r>
              <a:rPr lang="en-GB" altLang="ko-KR" sz="1800" dirty="0" smtClean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altLang="ko-KR" sz="1800" dirty="0"/>
              <a:t>Opaque, thus typically used as thin layer of small grains (down to </a:t>
            </a:r>
            <a:r>
              <a:rPr lang="en-GB" altLang="ko-KR" sz="1800" dirty="0" smtClean="0"/>
              <a:t>1 </a:t>
            </a:r>
            <a:r>
              <a:rPr lang="el-GR" altLang="ko-KR" sz="1800" dirty="0" smtClean="0">
                <a:cs typeface="Arial" panose="020B0604020202020204" pitchFamily="34" charset="0"/>
              </a:rPr>
              <a:t>μ</a:t>
            </a:r>
            <a:r>
              <a:rPr lang="en-GB" altLang="ko-KR" sz="1800" dirty="0">
                <a:cs typeface="Arial" panose="020B0604020202020204" pitchFamily="34" charset="0"/>
              </a:rPr>
              <a:t>m) deposited on a </a:t>
            </a:r>
            <a:r>
              <a:rPr lang="en-GB" altLang="ko-KR" sz="1800" dirty="0" smtClean="0">
                <a:cs typeface="Arial" panose="020B0604020202020204" pitchFamily="34" charset="0"/>
              </a:rPr>
              <a:t>substrate</a:t>
            </a:r>
          </a:p>
          <a:p>
            <a:pPr>
              <a:lnSpc>
                <a:spcPct val="100000"/>
              </a:lnSpc>
            </a:pPr>
            <a:r>
              <a:rPr lang="en-GB" altLang="ko-KR" sz="1800" dirty="0" smtClean="0">
                <a:cs typeface="Arial" panose="020B0604020202020204" pitchFamily="34" charset="0"/>
              </a:rPr>
              <a:t>Resolution is about twice phosphor layer thickness</a:t>
            </a:r>
          </a:p>
          <a:p>
            <a:pPr>
              <a:lnSpc>
                <a:spcPct val="100000"/>
              </a:lnSpc>
            </a:pPr>
            <a:r>
              <a:rPr lang="en-GB" altLang="ko-KR" sz="1800" dirty="0" smtClean="0">
                <a:cs typeface="Arial" panose="020B0604020202020204" pitchFamily="34" charset="0"/>
              </a:rPr>
              <a:t>Layers are mechanically fragile and can be damaged by high intensity beam </a:t>
            </a:r>
            <a:endParaRPr lang="el-GR" altLang="ko-KR" sz="1800" dirty="0"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0" y="3476166"/>
            <a:ext cx="9824032" cy="31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021696" y="3168388"/>
            <a:ext cx="19661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ko-KR" sz="1400" i="1" dirty="0" err="1"/>
              <a:t>Proxitronic</a:t>
            </a:r>
            <a:r>
              <a:rPr lang="en-GB" altLang="ko-KR" sz="1400" i="1" dirty="0"/>
              <a:t> data sheet</a:t>
            </a:r>
            <a:endParaRPr lang="en-US" altLang="ko-KR" sz="1400" i="1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9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Scintillator Screens</a:t>
            </a:r>
            <a:endParaRPr lang="ko-KR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50260" y="1210815"/>
            <a:ext cx="10830992" cy="2362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ko-KR" sz="2000" dirty="0" smtClean="0">
                <a:ea typeface="굴림" panose="020B0600000101010101" pitchFamily="50" charset="-127"/>
              </a:rPr>
              <a:t>Optical transparency at wavelengths of their own specific emission energy</a:t>
            </a:r>
          </a:p>
          <a:p>
            <a:pPr>
              <a:lnSpc>
                <a:spcPct val="80000"/>
              </a:lnSpc>
            </a:pPr>
            <a:r>
              <a:rPr lang="en-GB" altLang="ko-KR" sz="2000" dirty="0" smtClean="0"/>
              <a:t>Resolution is comparable to screen thickness</a:t>
            </a:r>
          </a:p>
          <a:p>
            <a:pPr>
              <a:lnSpc>
                <a:spcPct val="80000"/>
              </a:lnSpc>
            </a:pPr>
            <a:r>
              <a:rPr lang="en-US" altLang="ko-KR" sz="2000" dirty="0">
                <a:ea typeface="굴림" panose="020B0600000101010101" pitchFamily="50" charset="-127"/>
              </a:rPr>
              <a:t>Short fluorescence decay times </a:t>
            </a:r>
            <a:r>
              <a:rPr lang="en-US" altLang="ko-KR" sz="2000" dirty="0" smtClean="0">
                <a:ea typeface="굴림" panose="020B0600000101010101" pitchFamily="50" charset="-127"/>
              </a:rPr>
              <a:t>(&lt; 1 </a:t>
            </a:r>
            <a:r>
              <a:rPr lang="el-GR" altLang="ko-KR" sz="2000" dirty="0" smtClean="0">
                <a:cs typeface="Arial" panose="020B0604020202020204" pitchFamily="34" charset="0"/>
              </a:rPr>
              <a:t>μ</a:t>
            </a:r>
            <a:r>
              <a:rPr lang="en-GB" altLang="ko-KR" sz="2000" dirty="0">
                <a:cs typeface="Arial" panose="020B0604020202020204" pitchFamily="34" charset="0"/>
              </a:rPr>
              <a:t>s)</a:t>
            </a:r>
            <a:endParaRPr lang="en-US" altLang="ko-KR" sz="2000" dirty="0" smtClean="0"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r>
              <a:rPr lang="en-GB" altLang="ko-KR" sz="2000" dirty="0" smtClean="0"/>
              <a:t>Some have high mechanical strength, so thin (&gt; </a:t>
            </a:r>
            <a:r>
              <a:rPr lang="en-GB" altLang="ko-KR" sz="2000" dirty="0" smtClean="0"/>
              <a:t>50 </a:t>
            </a:r>
            <a:r>
              <a:rPr lang="el-GR" altLang="ko-KR" sz="2000" dirty="0" smtClean="0">
                <a:cs typeface="Arial" panose="020B0604020202020204" pitchFamily="34" charset="0"/>
              </a:rPr>
              <a:t>μ</a:t>
            </a:r>
            <a:r>
              <a:rPr lang="en-GB" altLang="ko-KR" sz="2000" dirty="0" smtClean="0">
                <a:cs typeface="Arial" panose="020B0604020202020204" pitchFamily="34" charset="0"/>
              </a:rPr>
              <a:t>m)</a:t>
            </a:r>
            <a:r>
              <a:rPr lang="en-GB" altLang="ko-KR" sz="2000" dirty="0" smtClean="0"/>
              <a:t>, freestanding screens are feasible</a:t>
            </a:r>
          </a:p>
          <a:p>
            <a:pPr>
              <a:lnSpc>
                <a:spcPct val="80000"/>
              </a:lnSpc>
            </a:pPr>
            <a:r>
              <a:rPr lang="en-GB" altLang="ko-KR" sz="2000" dirty="0" smtClean="0"/>
              <a:t>Desirable:	</a:t>
            </a:r>
          </a:p>
          <a:p>
            <a:pPr lvl="1">
              <a:lnSpc>
                <a:spcPct val="80000"/>
              </a:lnSpc>
            </a:pPr>
            <a:r>
              <a:rPr lang="en-GB" altLang="ko-KR" sz="1800" dirty="0" smtClean="0"/>
              <a:t>High density, more energy absorbed for same thickness</a:t>
            </a:r>
          </a:p>
          <a:p>
            <a:pPr lvl="1">
              <a:lnSpc>
                <a:spcPct val="80000"/>
              </a:lnSpc>
            </a:pPr>
            <a:r>
              <a:rPr lang="en-GB" altLang="ko-KR" sz="1800" dirty="0" smtClean="0"/>
              <a:t>High conversion efficiency, more photons per energy absorbed</a:t>
            </a:r>
            <a:endParaRPr lang="en-US" altLang="ko-KR" sz="1800" dirty="0">
              <a:ea typeface="굴림" panose="020B0600000101010101" pitchFamily="50" charset="-127"/>
            </a:endParaRPr>
          </a:p>
        </p:txBody>
      </p:sp>
      <p:graphicFrame>
        <p:nvGraphicFramePr>
          <p:cNvPr id="4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2053"/>
              </p:ext>
            </p:extLst>
          </p:nvPr>
        </p:nvGraphicFramePr>
        <p:xfrm>
          <a:off x="1903205" y="3779163"/>
          <a:ext cx="8394187" cy="2739736"/>
        </p:xfrm>
        <a:graphic>
          <a:graphicData uri="http://schemas.openxmlformats.org/drawingml/2006/table">
            <a:tbl>
              <a:tblPr/>
              <a:tblGrid>
                <a:gridCol w="3880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4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YAG:Ce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LuAG:Ce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YAP:Ce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BGO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Density [g/cm</a:t>
                      </a:r>
                      <a:r>
                        <a:rPr kumimoji="0" lang="en-US" altLang="ko-KR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]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4.57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6.73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5.37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7.13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Hardness [Mho]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8.5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8.5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8.6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4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Chemical formula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Y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Al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O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12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Lu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Al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O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12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YAlO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Bi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(GeO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)</a:t>
                      </a:r>
                      <a:r>
                        <a:rPr kumimoji="0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</a:t>
                      </a:r>
                      <a:endParaRPr kumimoji="0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Wavelength of max. emission [nm]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550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480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Decay constant [ns]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300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Photon yield at 300 K [10</a:t>
                      </a:r>
                      <a:r>
                        <a:rPr kumimoji="0" lang="en-US" altLang="ko-KR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</a:t>
                      </a: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 Ph/MeV]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8-10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5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/>
              <a:t>Optical Transition </a:t>
            </a:r>
            <a:r>
              <a:rPr lang="en-GB" altLang="ko-KR" dirty="0" smtClean="0"/>
              <a:t>Radiation (OTR) Target</a:t>
            </a:r>
            <a:endParaRPr lang="ko-KR" altLang="en-US" dirty="0"/>
          </a:p>
        </p:txBody>
      </p:sp>
      <p:sp>
        <p:nvSpPr>
          <p:cNvPr id="3" name="Rectangle 29"/>
          <p:cNvSpPr txBox="1">
            <a:spLocks noChangeArrowheads="1"/>
          </p:cNvSpPr>
          <p:nvPr/>
        </p:nvSpPr>
        <p:spPr>
          <a:xfrm>
            <a:off x="783109" y="1643565"/>
            <a:ext cx="5867476" cy="39292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ko-KR" sz="2000" dirty="0" smtClean="0"/>
              <a:t>Transition Radiation is created when relativistic charged particle cross a dielectric boundary</a:t>
            </a:r>
          </a:p>
          <a:p>
            <a:pPr>
              <a:lnSpc>
                <a:spcPct val="100000"/>
              </a:lnSpc>
            </a:pPr>
            <a:r>
              <a:rPr lang="en-GB" altLang="ko-KR" sz="2000" dirty="0" smtClean="0"/>
              <a:t>Typically, metal targets are used, as metals have large negative dielectric constant at optical frequencies</a:t>
            </a:r>
          </a:p>
          <a:p>
            <a:pPr>
              <a:lnSpc>
                <a:spcPct val="100000"/>
              </a:lnSpc>
            </a:pPr>
            <a:r>
              <a:rPr lang="en-GB" altLang="ko-KR" sz="2000" dirty="0" smtClean="0"/>
              <a:t>A part of the emitted photons (OTR) is in the visible and can be used to image the particle distribution</a:t>
            </a:r>
          </a:p>
          <a:p>
            <a:pPr>
              <a:lnSpc>
                <a:spcPct val="100000"/>
              </a:lnSpc>
            </a:pPr>
            <a:r>
              <a:rPr lang="en-GB" altLang="ko-KR" sz="2000" dirty="0" smtClean="0"/>
              <a:t>Forward OTR is emitted in a cone around the particle trajectory</a:t>
            </a:r>
          </a:p>
          <a:p>
            <a:pPr>
              <a:lnSpc>
                <a:spcPct val="100000"/>
              </a:lnSpc>
            </a:pPr>
            <a:r>
              <a:rPr lang="en-GB" altLang="ko-KR" sz="2000" dirty="0" smtClean="0"/>
              <a:t>Backward OTR is emitted in a cone around the ‘reflected’ particle trajectory</a:t>
            </a:r>
            <a:endParaRPr lang="en-US" altLang="ko-KR" sz="2000" dirty="0">
              <a:ea typeface="굴림" panose="020B0600000101010101" pitchFamily="50" charset="-127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7356772" y="3560615"/>
            <a:ext cx="3352800" cy="2587625"/>
            <a:chOff x="3504" y="2544"/>
            <a:chExt cx="2112" cy="163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 flipV="1">
              <a:off x="4525" y="3090"/>
              <a:ext cx="1087" cy="1084"/>
              <a:chOff x="2846" y="1151"/>
              <a:chExt cx="1087" cy="1084"/>
            </a:xfrm>
          </p:grpSpPr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2993" y="2145"/>
                <a:ext cx="600" cy="90"/>
              </a:xfrm>
              <a:custGeom>
                <a:avLst/>
                <a:gdLst>
                  <a:gd name="T0" fmla="*/ 9 w 600"/>
                  <a:gd name="T1" fmla="*/ 5 h 90"/>
                  <a:gd name="T2" fmla="*/ 24 w 600"/>
                  <a:gd name="T3" fmla="*/ 9 h 90"/>
                  <a:gd name="T4" fmla="*/ 38 w 600"/>
                  <a:gd name="T5" fmla="*/ 19 h 90"/>
                  <a:gd name="T6" fmla="*/ 52 w 600"/>
                  <a:gd name="T7" fmla="*/ 24 h 90"/>
                  <a:gd name="T8" fmla="*/ 66 w 600"/>
                  <a:gd name="T9" fmla="*/ 28 h 90"/>
                  <a:gd name="T10" fmla="*/ 80 w 600"/>
                  <a:gd name="T11" fmla="*/ 28 h 90"/>
                  <a:gd name="T12" fmla="*/ 94 w 600"/>
                  <a:gd name="T13" fmla="*/ 33 h 90"/>
                  <a:gd name="T14" fmla="*/ 109 w 600"/>
                  <a:gd name="T15" fmla="*/ 38 h 90"/>
                  <a:gd name="T16" fmla="*/ 123 w 600"/>
                  <a:gd name="T17" fmla="*/ 42 h 90"/>
                  <a:gd name="T18" fmla="*/ 137 w 600"/>
                  <a:gd name="T19" fmla="*/ 42 h 90"/>
                  <a:gd name="T20" fmla="*/ 151 w 600"/>
                  <a:gd name="T21" fmla="*/ 47 h 90"/>
                  <a:gd name="T22" fmla="*/ 165 w 600"/>
                  <a:gd name="T23" fmla="*/ 47 h 90"/>
                  <a:gd name="T24" fmla="*/ 179 w 600"/>
                  <a:gd name="T25" fmla="*/ 52 h 90"/>
                  <a:gd name="T26" fmla="*/ 194 w 600"/>
                  <a:gd name="T27" fmla="*/ 52 h 90"/>
                  <a:gd name="T28" fmla="*/ 208 w 600"/>
                  <a:gd name="T29" fmla="*/ 57 h 90"/>
                  <a:gd name="T30" fmla="*/ 222 w 600"/>
                  <a:gd name="T31" fmla="*/ 57 h 90"/>
                  <a:gd name="T32" fmla="*/ 236 w 600"/>
                  <a:gd name="T33" fmla="*/ 61 h 90"/>
                  <a:gd name="T34" fmla="*/ 250 w 600"/>
                  <a:gd name="T35" fmla="*/ 61 h 90"/>
                  <a:gd name="T36" fmla="*/ 264 w 600"/>
                  <a:gd name="T37" fmla="*/ 66 h 90"/>
                  <a:gd name="T38" fmla="*/ 279 w 600"/>
                  <a:gd name="T39" fmla="*/ 66 h 90"/>
                  <a:gd name="T40" fmla="*/ 293 w 600"/>
                  <a:gd name="T41" fmla="*/ 66 h 90"/>
                  <a:gd name="T42" fmla="*/ 307 w 600"/>
                  <a:gd name="T43" fmla="*/ 71 h 90"/>
                  <a:gd name="T44" fmla="*/ 321 w 600"/>
                  <a:gd name="T45" fmla="*/ 71 h 90"/>
                  <a:gd name="T46" fmla="*/ 335 w 600"/>
                  <a:gd name="T47" fmla="*/ 71 h 90"/>
                  <a:gd name="T48" fmla="*/ 350 w 600"/>
                  <a:gd name="T49" fmla="*/ 75 h 90"/>
                  <a:gd name="T50" fmla="*/ 364 w 600"/>
                  <a:gd name="T51" fmla="*/ 75 h 90"/>
                  <a:gd name="T52" fmla="*/ 378 w 600"/>
                  <a:gd name="T53" fmla="*/ 75 h 90"/>
                  <a:gd name="T54" fmla="*/ 392 w 600"/>
                  <a:gd name="T55" fmla="*/ 80 h 90"/>
                  <a:gd name="T56" fmla="*/ 406 w 600"/>
                  <a:gd name="T57" fmla="*/ 80 h 90"/>
                  <a:gd name="T58" fmla="*/ 420 w 600"/>
                  <a:gd name="T59" fmla="*/ 80 h 90"/>
                  <a:gd name="T60" fmla="*/ 435 w 600"/>
                  <a:gd name="T61" fmla="*/ 80 h 90"/>
                  <a:gd name="T62" fmla="*/ 449 w 600"/>
                  <a:gd name="T63" fmla="*/ 85 h 90"/>
                  <a:gd name="T64" fmla="*/ 463 w 600"/>
                  <a:gd name="T65" fmla="*/ 85 h 90"/>
                  <a:gd name="T66" fmla="*/ 477 w 600"/>
                  <a:gd name="T67" fmla="*/ 85 h 90"/>
                  <a:gd name="T68" fmla="*/ 491 w 600"/>
                  <a:gd name="T69" fmla="*/ 85 h 90"/>
                  <a:gd name="T70" fmla="*/ 505 w 600"/>
                  <a:gd name="T71" fmla="*/ 85 h 90"/>
                  <a:gd name="T72" fmla="*/ 520 w 600"/>
                  <a:gd name="T73" fmla="*/ 85 h 90"/>
                  <a:gd name="T74" fmla="*/ 534 w 600"/>
                  <a:gd name="T75" fmla="*/ 90 h 90"/>
                  <a:gd name="T76" fmla="*/ 548 w 600"/>
                  <a:gd name="T77" fmla="*/ 90 h 90"/>
                  <a:gd name="T78" fmla="*/ 562 w 600"/>
                  <a:gd name="T79" fmla="*/ 90 h 90"/>
                  <a:gd name="T80" fmla="*/ 576 w 600"/>
                  <a:gd name="T81" fmla="*/ 90 h 90"/>
                  <a:gd name="T82" fmla="*/ 590 w 600"/>
                  <a:gd name="T8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90">
                    <a:moveTo>
                      <a:pt x="0" y="0"/>
                    </a:moveTo>
                    <a:lnTo>
                      <a:pt x="5" y="5"/>
                    </a:lnTo>
                    <a:lnTo>
                      <a:pt x="9" y="5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8" y="19"/>
                    </a:lnTo>
                    <a:lnTo>
                      <a:pt x="42" y="19"/>
                    </a:lnTo>
                    <a:lnTo>
                      <a:pt x="47" y="19"/>
                    </a:lnTo>
                    <a:lnTo>
                      <a:pt x="52" y="24"/>
                    </a:lnTo>
                    <a:lnTo>
                      <a:pt x="57" y="24"/>
                    </a:lnTo>
                    <a:lnTo>
                      <a:pt x="61" y="24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0" y="28"/>
                    </a:lnTo>
                    <a:lnTo>
                      <a:pt x="85" y="33"/>
                    </a:lnTo>
                    <a:lnTo>
                      <a:pt x="90" y="33"/>
                    </a:lnTo>
                    <a:lnTo>
                      <a:pt x="94" y="33"/>
                    </a:lnTo>
                    <a:lnTo>
                      <a:pt x="99" y="33"/>
                    </a:lnTo>
                    <a:lnTo>
                      <a:pt x="104" y="38"/>
                    </a:lnTo>
                    <a:lnTo>
                      <a:pt x="109" y="38"/>
                    </a:lnTo>
                    <a:lnTo>
                      <a:pt x="113" y="38"/>
                    </a:lnTo>
                    <a:lnTo>
                      <a:pt x="118" y="38"/>
                    </a:lnTo>
                    <a:lnTo>
                      <a:pt x="123" y="42"/>
                    </a:lnTo>
                    <a:lnTo>
                      <a:pt x="127" y="42"/>
                    </a:lnTo>
                    <a:lnTo>
                      <a:pt x="132" y="42"/>
                    </a:lnTo>
                    <a:lnTo>
                      <a:pt x="137" y="42"/>
                    </a:lnTo>
                    <a:lnTo>
                      <a:pt x="142" y="42"/>
                    </a:lnTo>
                    <a:lnTo>
                      <a:pt x="146" y="47"/>
                    </a:lnTo>
                    <a:lnTo>
                      <a:pt x="151" y="47"/>
                    </a:lnTo>
                    <a:lnTo>
                      <a:pt x="156" y="47"/>
                    </a:lnTo>
                    <a:lnTo>
                      <a:pt x="161" y="47"/>
                    </a:lnTo>
                    <a:lnTo>
                      <a:pt x="165" y="47"/>
                    </a:lnTo>
                    <a:lnTo>
                      <a:pt x="170" y="52"/>
                    </a:lnTo>
                    <a:lnTo>
                      <a:pt x="175" y="52"/>
                    </a:lnTo>
                    <a:lnTo>
                      <a:pt x="179" y="52"/>
                    </a:lnTo>
                    <a:lnTo>
                      <a:pt x="184" y="52"/>
                    </a:lnTo>
                    <a:lnTo>
                      <a:pt x="189" y="52"/>
                    </a:lnTo>
                    <a:lnTo>
                      <a:pt x="194" y="52"/>
                    </a:lnTo>
                    <a:lnTo>
                      <a:pt x="198" y="57"/>
                    </a:lnTo>
                    <a:lnTo>
                      <a:pt x="203" y="57"/>
                    </a:lnTo>
                    <a:lnTo>
                      <a:pt x="208" y="57"/>
                    </a:lnTo>
                    <a:lnTo>
                      <a:pt x="213" y="57"/>
                    </a:lnTo>
                    <a:lnTo>
                      <a:pt x="217" y="57"/>
                    </a:lnTo>
                    <a:lnTo>
                      <a:pt x="222" y="57"/>
                    </a:lnTo>
                    <a:lnTo>
                      <a:pt x="227" y="57"/>
                    </a:lnTo>
                    <a:lnTo>
                      <a:pt x="231" y="61"/>
                    </a:lnTo>
                    <a:lnTo>
                      <a:pt x="236" y="61"/>
                    </a:lnTo>
                    <a:lnTo>
                      <a:pt x="241" y="61"/>
                    </a:lnTo>
                    <a:lnTo>
                      <a:pt x="246" y="61"/>
                    </a:lnTo>
                    <a:lnTo>
                      <a:pt x="250" y="61"/>
                    </a:lnTo>
                    <a:lnTo>
                      <a:pt x="255" y="61"/>
                    </a:lnTo>
                    <a:lnTo>
                      <a:pt x="260" y="61"/>
                    </a:lnTo>
                    <a:lnTo>
                      <a:pt x="264" y="66"/>
                    </a:lnTo>
                    <a:lnTo>
                      <a:pt x="269" y="66"/>
                    </a:lnTo>
                    <a:lnTo>
                      <a:pt x="274" y="66"/>
                    </a:lnTo>
                    <a:lnTo>
                      <a:pt x="279" y="66"/>
                    </a:lnTo>
                    <a:lnTo>
                      <a:pt x="283" y="66"/>
                    </a:lnTo>
                    <a:lnTo>
                      <a:pt x="288" y="66"/>
                    </a:lnTo>
                    <a:lnTo>
                      <a:pt x="293" y="66"/>
                    </a:lnTo>
                    <a:lnTo>
                      <a:pt x="298" y="66"/>
                    </a:lnTo>
                    <a:lnTo>
                      <a:pt x="302" y="71"/>
                    </a:lnTo>
                    <a:lnTo>
                      <a:pt x="307" y="71"/>
                    </a:lnTo>
                    <a:lnTo>
                      <a:pt x="312" y="71"/>
                    </a:lnTo>
                    <a:lnTo>
                      <a:pt x="316" y="71"/>
                    </a:lnTo>
                    <a:lnTo>
                      <a:pt x="321" y="71"/>
                    </a:lnTo>
                    <a:lnTo>
                      <a:pt x="326" y="71"/>
                    </a:lnTo>
                    <a:lnTo>
                      <a:pt x="331" y="71"/>
                    </a:lnTo>
                    <a:lnTo>
                      <a:pt x="335" y="71"/>
                    </a:lnTo>
                    <a:lnTo>
                      <a:pt x="340" y="75"/>
                    </a:lnTo>
                    <a:lnTo>
                      <a:pt x="345" y="75"/>
                    </a:lnTo>
                    <a:lnTo>
                      <a:pt x="350" y="75"/>
                    </a:lnTo>
                    <a:lnTo>
                      <a:pt x="354" y="75"/>
                    </a:lnTo>
                    <a:lnTo>
                      <a:pt x="359" y="75"/>
                    </a:lnTo>
                    <a:lnTo>
                      <a:pt x="364" y="75"/>
                    </a:lnTo>
                    <a:lnTo>
                      <a:pt x="368" y="75"/>
                    </a:lnTo>
                    <a:lnTo>
                      <a:pt x="373" y="75"/>
                    </a:lnTo>
                    <a:lnTo>
                      <a:pt x="378" y="75"/>
                    </a:lnTo>
                    <a:lnTo>
                      <a:pt x="383" y="75"/>
                    </a:lnTo>
                    <a:lnTo>
                      <a:pt x="387" y="75"/>
                    </a:lnTo>
                    <a:lnTo>
                      <a:pt x="392" y="80"/>
                    </a:lnTo>
                    <a:lnTo>
                      <a:pt x="397" y="80"/>
                    </a:lnTo>
                    <a:lnTo>
                      <a:pt x="401" y="80"/>
                    </a:lnTo>
                    <a:lnTo>
                      <a:pt x="406" y="80"/>
                    </a:lnTo>
                    <a:lnTo>
                      <a:pt x="411" y="80"/>
                    </a:lnTo>
                    <a:lnTo>
                      <a:pt x="416" y="80"/>
                    </a:lnTo>
                    <a:lnTo>
                      <a:pt x="420" y="80"/>
                    </a:lnTo>
                    <a:lnTo>
                      <a:pt x="425" y="80"/>
                    </a:lnTo>
                    <a:lnTo>
                      <a:pt x="430" y="80"/>
                    </a:lnTo>
                    <a:lnTo>
                      <a:pt x="435" y="80"/>
                    </a:lnTo>
                    <a:lnTo>
                      <a:pt x="439" y="80"/>
                    </a:lnTo>
                    <a:lnTo>
                      <a:pt x="444" y="80"/>
                    </a:lnTo>
                    <a:lnTo>
                      <a:pt x="449" y="85"/>
                    </a:lnTo>
                    <a:lnTo>
                      <a:pt x="453" y="85"/>
                    </a:lnTo>
                    <a:lnTo>
                      <a:pt x="458" y="85"/>
                    </a:lnTo>
                    <a:lnTo>
                      <a:pt x="463" y="85"/>
                    </a:lnTo>
                    <a:lnTo>
                      <a:pt x="468" y="85"/>
                    </a:lnTo>
                    <a:lnTo>
                      <a:pt x="472" y="85"/>
                    </a:lnTo>
                    <a:lnTo>
                      <a:pt x="477" y="85"/>
                    </a:lnTo>
                    <a:lnTo>
                      <a:pt x="482" y="85"/>
                    </a:lnTo>
                    <a:lnTo>
                      <a:pt x="487" y="85"/>
                    </a:lnTo>
                    <a:lnTo>
                      <a:pt x="491" y="85"/>
                    </a:lnTo>
                    <a:lnTo>
                      <a:pt x="496" y="85"/>
                    </a:lnTo>
                    <a:lnTo>
                      <a:pt x="501" y="85"/>
                    </a:lnTo>
                    <a:lnTo>
                      <a:pt x="505" y="85"/>
                    </a:lnTo>
                    <a:lnTo>
                      <a:pt x="510" y="85"/>
                    </a:lnTo>
                    <a:lnTo>
                      <a:pt x="515" y="85"/>
                    </a:lnTo>
                    <a:lnTo>
                      <a:pt x="520" y="85"/>
                    </a:lnTo>
                    <a:lnTo>
                      <a:pt x="524" y="85"/>
                    </a:lnTo>
                    <a:lnTo>
                      <a:pt x="529" y="90"/>
                    </a:lnTo>
                    <a:lnTo>
                      <a:pt x="534" y="90"/>
                    </a:lnTo>
                    <a:lnTo>
                      <a:pt x="539" y="90"/>
                    </a:lnTo>
                    <a:lnTo>
                      <a:pt x="543" y="90"/>
                    </a:lnTo>
                    <a:lnTo>
                      <a:pt x="548" y="90"/>
                    </a:lnTo>
                    <a:lnTo>
                      <a:pt x="553" y="90"/>
                    </a:lnTo>
                    <a:lnTo>
                      <a:pt x="557" y="90"/>
                    </a:lnTo>
                    <a:lnTo>
                      <a:pt x="562" y="90"/>
                    </a:lnTo>
                    <a:lnTo>
                      <a:pt x="567" y="90"/>
                    </a:lnTo>
                    <a:lnTo>
                      <a:pt x="572" y="90"/>
                    </a:lnTo>
                    <a:lnTo>
                      <a:pt x="576" y="90"/>
                    </a:lnTo>
                    <a:lnTo>
                      <a:pt x="581" y="90"/>
                    </a:lnTo>
                    <a:lnTo>
                      <a:pt x="586" y="90"/>
                    </a:lnTo>
                    <a:lnTo>
                      <a:pt x="590" y="90"/>
                    </a:lnTo>
                    <a:lnTo>
                      <a:pt x="595" y="90"/>
                    </a:lnTo>
                    <a:lnTo>
                      <a:pt x="600" y="9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3593" y="2150"/>
                <a:ext cx="340" cy="85"/>
              </a:xfrm>
              <a:custGeom>
                <a:avLst/>
                <a:gdLst>
                  <a:gd name="T0" fmla="*/ 9 w 340"/>
                  <a:gd name="T1" fmla="*/ 85 h 85"/>
                  <a:gd name="T2" fmla="*/ 24 w 340"/>
                  <a:gd name="T3" fmla="*/ 85 h 85"/>
                  <a:gd name="T4" fmla="*/ 38 w 340"/>
                  <a:gd name="T5" fmla="*/ 85 h 85"/>
                  <a:gd name="T6" fmla="*/ 52 w 340"/>
                  <a:gd name="T7" fmla="*/ 85 h 85"/>
                  <a:gd name="T8" fmla="*/ 66 w 340"/>
                  <a:gd name="T9" fmla="*/ 85 h 85"/>
                  <a:gd name="T10" fmla="*/ 80 w 340"/>
                  <a:gd name="T11" fmla="*/ 85 h 85"/>
                  <a:gd name="T12" fmla="*/ 94 w 340"/>
                  <a:gd name="T13" fmla="*/ 85 h 85"/>
                  <a:gd name="T14" fmla="*/ 109 w 340"/>
                  <a:gd name="T15" fmla="*/ 85 h 85"/>
                  <a:gd name="T16" fmla="*/ 123 w 340"/>
                  <a:gd name="T17" fmla="*/ 85 h 85"/>
                  <a:gd name="T18" fmla="*/ 137 w 340"/>
                  <a:gd name="T19" fmla="*/ 85 h 85"/>
                  <a:gd name="T20" fmla="*/ 151 w 340"/>
                  <a:gd name="T21" fmla="*/ 85 h 85"/>
                  <a:gd name="T22" fmla="*/ 165 w 340"/>
                  <a:gd name="T23" fmla="*/ 85 h 85"/>
                  <a:gd name="T24" fmla="*/ 179 w 340"/>
                  <a:gd name="T25" fmla="*/ 85 h 85"/>
                  <a:gd name="T26" fmla="*/ 194 w 340"/>
                  <a:gd name="T27" fmla="*/ 85 h 85"/>
                  <a:gd name="T28" fmla="*/ 208 w 340"/>
                  <a:gd name="T29" fmla="*/ 85 h 85"/>
                  <a:gd name="T30" fmla="*/ 222 w 340"/>
                  <a:gd name="T31" fmla="*/ 85 h 85"/>
                  <a:gd name="T32" fmla="*/ 236 w 340"/>
                  <a:gd name="T33" fmla="*/ 85 h 85"/>
                  <a:gd name="T34" fmla="*/ 250 w 340"/>
                  <a:gd name="T35" fmla="*/ 80 h 85"/>
                  <a:gd name="T36" fmla="*/ 265 w 340"/>
                  <a:gd name="T37" fmla="*/ 80 h 85"/>
                  <a:gd name="T38" fmla="*/ 279 w 340"/>
                  <a:gd name="T39" fmla="*/ 80 h 85"/>
                  <a:gd name="T40" fmla="*/ 293 w 340"/>
                  <a:gd name="T41" fmla="*/ 75 h 85"/>
                  <a:gd name="T42" fmla="*/ 307 w 340"/>
                  <a:gd name="T43" fmla="*/ 75 h 85"/>
                  <a:gd name="T44" fmla="*/ 321 w 340"/>
                  <a:gd name="T45" fmla="*/ 70 h 85"/>
                  <a:gd name="T46" fmla="*/ 335 w 340"/>
                  <a:gd name="T47" fmla="*/ 66 h 85"/>
                  <a:gd name="T48" fmla="*/ 335 w 340"/>
                  <a:gd name="T49" fmla="*/ 47 h 85"/>
                  <a:gd name="T50" fmla="*/ 321 w 340"/>
                  <a:gd name="T51" fmla="*/ 42 h 85"/>
                  <a:gd name="T52" fmla="*/ 307 w 340"/>
                  <a:gd name="T53" fmla="*/ 37 h 85"/>
                  <a:gd name="T54" fmla="*/ 293 w 340"/>
                  <a:gd name="T55" fmla="*/ 33 h 85"/>
                  <a:gd name="T56" fmla="*/ 279 w 340"/>
                  <a:gd name="T57" fmla="*/ 33 h 85"/>
                  <a:gd name="T58" fmla="*/ 265 w 340"/>
                  <a:gd name="T59" fmla="*/ 28 h 85"/>
                  <a:gd name="T60" fmla="*/ 250 w 340"/>
                  <a:gd name="T61" fmla="*/ 23 h 85"/>
                  <a:gd name="T62" fmla="*/ 236 w 340"/>
                  <a:gd name="T63" fmla="*/ 23 h 85"/>
                  <a:gd name="T64" fmla="*/ 222 w 340"/>
                  <a:gd name="T65" fmla="*/ 19 h 85"/>
                  <a:gd name="T66" fmla="*/ 208 w 340"/>
                  <a:gd name="T67" fmla="*/ 19 h 85"/>
                  <a:gd name="T68" fmla="*/ 194 w 340"/>
                  <a:gd name="T69" fmla="*/ 14 h 85"/>
                  <a:gd name="T70" fmla="*/ 179 w 340"/>
                  <a:gd name="T71" fmla="*/ 14 h 85"/>
                  <a:gd name="T72" fmla="*/ 165 w 340"/>
                  <a:gd name="T73" fmla="*/ 9 h 85"/>
                  <a:gd name="T74" fmla="*/ 151 w 340"/>
                  <a:gd name="T75" fmla="*/ 9 h 85"/>
                  <a:gd name="T76" fmla="*/ 137 w 340"/>
                  <a:gd name="T77" fmla="*/ 9 h 85"/>
                  <a:gd name="T78" fmla="*/ 123 w 340"/>
                  <a:gd name="T79" fmla="*/ 4 h 85"/>
                  <a:gd name="T80" fmla="*/ 109 w 340"/>
                  <a:gd name="T81" fmla="*/ 4 h 85"/>
                  <a:gd name="T82" fmla="*/ 94 w 340"/>
                  <a:gd name="T83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0" h="85">
                    <a:moveTo>
                      <a:pt x="0" y="85"/>
                    </a:moveTo>
                    <a:lnTo>
                      <a:pt x="5" y="85"/>
                    </a:lnTo>
                    <a:lnTo>
                      <a:pt x="9" y="85"/>
                    </a:lnTo>
                    <a:lnTo>
                      <a:pt x="14" y="85"/>
                    </a:lnTo>
                    <a:lnTo>
                      <a:pt x="19" y="85"/>
                    </a:lnTo>
                    <a:lnTo>
                      <a:pt x="24" y="85"/>
                    </a:lnTo>
                    <a:lnTo>
                      <a:pt x="28" y="85"/>
                    </a:lnTo>
                    <a:lnTo>
                      <a:pt x="33" y="85"/>
                    </a:lnTo>
                    <a:lnTo>
                      <a:pt x="38" y="85"/>
                    </a:lnTo>
                    <a:lnTo>
                      <a:pt x="42" y="85"/>
                    </a:lnTo>
                    <a:lnTo>
                      <a:pt x="47" y="85"/>
                    </a:lnTo>
                    <a:lnTo>
                      <a:pt x="52" y="85"/>
                    </a:lnTo>
                    <a:lnTo>
                      <a:pt x="57" y="85"/>
                    </a:lnTo>
                    <a:lnTo>
                      <a:pt x="61" y="85"/>
                    </a:lnTo>
                    <a:lnTo>
                      <a:pt x="66" y="85"/>
                    </a:lnTo>
                    <a:lnTo>
                      <a:pt x="71" y="85"/>
                    </a:lnTo>
                    <a:lnTo>
                      <a:pt x="76" y="85"/>
                    </a:lnTo>
                    <a:lnTo>
                      <a:pt x="80" y="85"/>
                    </a:lnTo>
                    <a:lnTo>
                      <a:pt x="85" y="85"/>
                    </a:lnTo>
                    <a:lnTo>
                      <a:pt x="90" y="85"/>
                    </a:lnTo>
                    <a:lnTo>
                      <a:pt x="94" y="85"/>
                    </a:lnTo>
                    <a:lnTo>
                      <a:pt x="99" y="85"/>
                    </a:lnTo>
                    <a:lnTo>
                      <a:pt x="104" y="85"/>
                    </a:lnTo>
                    <a:lnTo>
                      <a:pt x="109" y="85"/>
                    </a:lnTo>
                    <a:lnTo>
                      <a:pt x="113" y="85"/>
                    </a:lnTo>
                    <a:lnTo>
                      <a:pt x="118" y="85"/>
                    </a:lnTo>
                    <a:lnTo>
                      <a:pt x="123" y="85"/>
                    </a:lnTo>
                    <a:lnTo>
                      <a:pt x="127" y="85"/>
                    </a:lnTo>
                    <a:lnTo>
                      <a:pt x="132" y="85"/>
                    </a:lnTo>
                    <a:lnTo>
                      <a:pt x="137" y="85"/>
                    </a:lnTo>
                    <a:lnTo>
                      <a:pt x="142" y="85"/>
                    </a:lnTo>
                    <a:lnTo>
                      <a:pt x="146" y="85"/>
                    </a:lnTo>
                    <a:lnTo>
                      <a:pt x="151" y="85"/>
                    </a:lnTo>
                    <a:lnTo>
                      <a:pt x="156" y="85"/>
                    </a:lnTo>
                    <a:lnTo>
                      <a:pt x="161" y="85"/>
                    </a:lnTo>
                    <a:lnTo>
                      <a:pt x="165" y="85"/>
                    </a:lnTo>
                    <a:lnTo>
                      <a:pt x="170" y="85"/>
                    </a:lnTo>
                    <a:lnTo>
                      <a:pt x="175" y="85"/>
                    </a:lnTo>
                    <a:lnTo>
                      <a:pt x="179" y="85"/>
                    </a:lnTo>
                    <a:lnTo>
                      <a:pt x="184" y="85"/>
                    </a:lnTo>
                    <a:lnTo>
                      <a:pt x="189" y="85"/>
                    </a:lnTo>
                    <a:lnTo>
                      <a:pt x="194" y="85"/>
                    </a:lnTo>
                    <a:lnTo>
                      <a:pt x="198" y="85"/>
                    </a:lnTo>
                    <a:lnTo>
                      <a:pt x="203" y="85"/>
                    </a:lnTo>
                    <a:lnTo>
                      <a:pt x="208" y="85"/>
                    </a:lnTo>
                    <a:lnTo>
                      <a:pt x="213" y="85"/>
                    </a:lnTo>
                    <a:lnTo>
                      <a:pt x="217" y="85"/>
                    </a:lnTo>
                    <a:lnTo>
                      <a:pt x="222" y="85"/>
                    </a:lnTo>
                    <a:lnTo>
                      <a:pt x="227" y="85"/>
                    </a:lnTo>
                    <a:lnTo>
                      <a:pt x="231" y="85"/>
                    </a:lnTo>
                    <a:lnTo>
                      <a:pt x="236" y="85"/>
                    </a:lnTo>
                    <a:lnTo>
                      <a:pt x="241" y="80"/>
                    </a:lnTo>
                    <a:lnTo>
                      <a:pt x="246" y="80"/>
                    </a:lnTo>
                    <a:lnTo>
                      <a:pt x="250" y="80"/>
                    </a:lnTo>
                    <a:lnTo>
                      <a:pt x="255" y="80"/>
                    </a:lnTo>
                    <a:lnTo>
                      <a:pt x="260" y="80"/>
                    </a:lnTo>
                    <a:lnTo>
                      <a:pt x="265" y="80"/>
                    </a:lnTo>
                    <a:lnTo>
                      <a:pt x="269" y="80"/>
                    </a:lnTo>
                    <a:lnTo>
                      <a:pt x="274" y="80"/>
                    </a:lnTo>
                    <a:lnTo>
                      <a:pt x="279" y="80"/>
                    </a:lnTo>
                    <a:lnTo>
                      <a:pt x="283" y="80"/>
                    </a:lnTo>
                    <a:lnTo>
                      <a:pt x="288" y="75"/>
                    </a:lnTo>
                    <a:lnTo>
                      <a:pt x="293" y="75"/>
                    </a:lnTo>
                    <a:lnTo>
                      <a:pt x="298" y="75"/>
                    </a:lnTo>
                    <a:lnTo>
                      <a:pt x="302" y="75"/>
                    </a:lnTo>
                    <a:lnTo>
                      <a:pt x="307" y="75"/>
                    </a:lnTo>
                    <a:lnTo>
                      <a:pt x="312" y="70"/>
                    </a:lnTo>
                    <a:lnTo>
                      <a:pt x="316" y="70"/>
                    </a:lnTo>
                    <a:lnTo>
                      <a:pt x="321" y="70"/>
                    </a:lnTo>
                    <a:lnTo>
                      <a:pt x="326" y="70"/>
                    </a:lnTo>
                    <a:lnTo>
                      <a:pt x="331" y="66"/>
                    </a:lnTo>
                    <a:lnTo>
                      <a:pt x="335" y="66"/>
                    </a:lnTo>
                    <a:lnTo>
                      <a:pt x="340" y="61"/>
                    </a:lnTo>
                    <a:lnTo>
                      <a:pt x="340" y="52"/>
                    </a:lnTo>
                    <a:lnTo>
                      <a:pt x="335" y="47"/>
                    </a:lnTo>
                    <a:lnTo>
                      <a:pt x="331" y="47"/>
                    </a:lnTo>
                    <a:lnTo>
                      <a:pt x="326" y="42"/>
                    </a:lnTo>
                    <a:lnTo>
                      <a:pt x="321" y="42"/>
                    </a:lnTo>
                    <a:lnTo>
                      <a:pt x="316" y="42"/>
                    </a:lnTo>
                    <a:lnTo>
                      <a:pt x="312" y="37"/>
                    </a:lnTo>
                    <a:lnTo>
                      <a:pt x="307" y="37"/>
                    </a:lnTo>
                    <a:lnTo>
                      <a:pt x="302" y="37"/>
                    </a:lnTo>
                    <a:lnTo>
                      <a:pt x="298" y="37"/>
                    </a:lnTo>
                    <a:lnTo>
                      <a:pt x="293" y="33"/>
                    </a:lnTo>
                    <a:lnTo>
                      <a:pt x="288" y="33"/>
                    </a:lnTo>
                    <a:lnTo>
                      <a:pt x="283" y="33"/>
                    </a:lnTo>
                    <a:lnTo>
                      <a:pt x="279" y="33"/>
                    </a:lnTo>
                    <a:lnTo>
                      <a:pt x="274" y="28"/>
                    </a:lnTo>
                    <a:lnTo>
                      <a:pt x="269" y="28"/>
                    </a:lnTo>
                    <a:lnTo>
                      <a:pt x="265" y="28"/>
                    </a:lnTo>
                    <a:lnTo>
                      <a:pt x="260" y="28"/>
                    </a:lnTo>
                    <a:lnTo>
                      <a:pt x="255" y="28"/>
                    </a:lnTo>
                    <a:lnTo>
                      <a:pt x="250" y="23"/>
                    </a:lnTo>
                    <a:lnTo>
                      <a:pt x="246" y="23"/>
                    </a:lnTo>
                    <a:lnTo>
                      <a:pt x="241" y="23"/>
                    </a:lnTo>
                    <a:lnTo>
                      <a:pt x="236" y="23"/>
                    </a:lnTo>
                    <a:lnTo>
                      <a:pt x="231" y="23"/>
                    </a:lnTo>
                    <a:lnTo>
                      <a:pt x="227" y="19"/>
                    </a:lnTo>
                    <a:lnTo>
                      <a:pt x="222" y="19"/>
                    </a:lnTo>
                    <a:lnTo>
                      <a:pt x="217" y="19"/>
                    </a:lnTo>
                    <a:lnTo>
                      <a:pt x="213" y="19"/>
                    </a:lnTo>
                    <a:lnTo>
                      <a:pt x="208" y="19"/>
                    </a:lnTo>
                    <a:lnTo>
                      <a:pt x="203" y="19"/>
                    </a:lnTo>
                    <a:lnTo>
                      <a:pt x="198" y="19"/>
                    </a:lnTo>
                    <a:lnTo>
                      <a:pt x="194" y="14"/>
                    </a:lnTo>
                    <a:lnTo>
                      <a:pt x="189" y="14"/>
                    </a:lnTo>
                    <a:lnTo>
                      <a:pt x="184" y="14"/>
                    </a:lnTo>
                    <a:lnTo>
                      <a:pt x="179" y="14"/>
                    </a:lnTo>
                    <a:lnTo>
                      <a:pt x="175" y="14"/>
                    </a:lnTo>
                    <a:lnTo>
                      <a:pt x="170" y="14"/>
                    </a:lnTo>
                    <a:lnTo>
                      <a:pt x="165" y="9"/>
                    </a:lnTo>
                    <a:lnTo>
                      <a:pt x="161" y="9"/>
                    </a:lnTo>
                    <a:lnTo>
                      <a:pt x="156" y="9"/>
                    </a:lnTo>
                    <a:lnTo>
                      <a:pt x="151" y="9"/>
                    </a:lnTo>
                    <a:lnTo>
                      <a:pt x="146" y="9"/>
                    </a:lnTo>
                    <a:lnTo>
                      <a:pt x="142" y="9"/>
                    </a:lnTo>
                    <a:lnTo>
                      <a:pt x="137" y="9"/>
                    </a:lnTo>
                    <a:lnTo>
                      <a:pt x="132" y="9"/>
                    </a:lnTo>
                    <a:lnTo>
                      <a:pt x="127" y="4"/>
                    </a:lnTo>
                    <a:lnTo>
                      <a:pt x="123" y="4"/>
                    </a:lnTo>
                    <a:lnTo>
                      <a:pt x="118" y="4"/>
                    </a:lnTo>
                    <a:lnTo>
                      <a:pt x="113" y="4"/>
                    </a:lnTo>
                    <a:lnTo>
                      <a:pt x="109" y="4"/>
                    </a:lnTo>
                    <a:lnTo>
                      <a:pt x="104" y="4"/>
                    </a:lnTo>
                    <a:lnTo>
                      <a:pt x="99" y="4"/>
                    </a:lnTo>
                    <a:lnTo>
                      <a:pt x="94" y="4"/>
                    </a:lnTo>
                    <a:lnTo>
                      <a:pt x="90" y="0"/>
                    </a:lnTo>
                    <a:lnTo>
                      <a:pt x="85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3078" y="2112"/>
                <a:ext cx="600" cy="38"/>
              </a:xfrm>
              <a:custGeom>
                <a:avLst/>
                <a:gdLst>
                  <a:gd name="T0" fmla="*/ 591 w 600"/>
                  <a:gd name="T1" fmla="*/ 38 h 38"/>
                  <a:gd name="T2" fmla="*/ 576 w 600"/>
                  <a:gd name="T3" fmla="*/ 38 h 38"/>
                  <a:gd name="T4" fmla="*/ 562 w 600"/>
                  <a:gd name="T5" fmla="*/ 38 h 38"/>
                  <a:gd name="T6" fmla="*/ 548 w 600"/>
                  <a:gd name="T7" fmla="*/ 33 h 38"/>
                  <a:gd name="T8" fmla="*/ 534 w 600"/>
                  <a:gd name="T9" fmla="*/ 33 h 38"/>
                  <a:gd name="T10" fmla="*/ 520 w 600"/>
                  <a:gd name="T11" fmla="*/ 33 h 38"/>
                  <a:gd name="T12" fmla="*/ 505 w 600"/>
                  <a:gd name="T13" fmla="*/ 28 h 38"/>
                  <a:gd name="T14" fmla="*/ 491 w 600"/>
                  <a:gd name="T15" fmla="*/ 28 h 38"/>
                  <a:gd name="T16" fmla="*/ 477 w 600"/>
                  <a:gd name="T17" fmla="*/ 28 h 38"/>
                  <a:gd name="T18" fmla="*/ 463 w 600"/>
                  <a:gd name="T19" fmla="*/ 28 h 38"/>
                  <a:gd name="T20" fmla="*/ 449 w 600"/>
                  <a:gd name="T21" fmla="*/ 24 h 38"/>
                  <a:gd name="T22" fmla="*/ 435 w 600"/>
                  <a:gd name="T23" fmla="*/ 24 h 38"/>
                  <a:gd name="T24" fmla="*/ 420 w 600"/>
                  <a:gd name="T25" fmla="*/ 24 h 38"/>
                  <a:gd name="T26" fmla="*/ 406 w 600"/>
                  <a:gd name="T27" fmla="*/ 24 h 38"/>
                  <a:gd name="T28" fmla="*/ 392 w 600"/>
                  <a:gd name="T29" fmla="*/ 19 h 38"/>
                  <a:gd name="T30" fmla="*/ 378 w 600"/>
                  <a:gd name="T31" fmla="*/ 19 h 38"/>
                  <a:gd name="T32" fmla="*/ 364 w 600"/>
                  <a:gd name="T33" fmla="*/ 19 h 38"/>
                  <a:gd name="T34" fmla="*/ 350 w 600"/>
                  <a:gd name="T35" fmla="*/ 19 h 38"/>
                  <a:gd name="T36" fmla="*/ 335 w 600"/>
                  <a:gd name="T37" fmla="*/ 19 h 38"/>
                  <a:gd name="T38" fmla="*/ 321 w 600"/>
                  <a:gd name="T39" fmla="*/ 14 h 38"/>
                  <a:gd name="T40" fmla="*/ 307 w 600"/>
                  <a:gd name="T41" fmla="*/ 14 h 38"/>
                  <a:gd name="T42" fmla="*/ 293 w 600"/>
                  <a:gd name="T43" fmla="*/ 14 h 38"/>
                  <a:gd name="T44" fmla="*/ 279 w 600"/>
                  <a:gd name="T45" fmla="*/ 14 h 38"/>
                  <a:gd name="T46" fmla="*/ 265 w 600"/>
                  <a:gd name="T47" fmla="*/ 14 h 38"/>
                  <a:gd name="T48" fmla="*/ 250 w 600"/>
                  <a:gd name="T49" fmla="*/ 14 h 38"/>
                  <a:gd name="T50" fmla="*/ 236 w 600"/>
                  <a:gd name="T51" fmla="*/ 9 h 38"/>
                  <a:gd name="T52" fmla="*/ 222 w 600"/>
                  <a:gd name="T53" fmla="*/ 9 h 38"/>
                  <a:gd name="T54" fmla="*/ 208 w 600"/>
                  <a:gd name="T55" fmla="*/ 9 h 38"/>
                  <a:gd name="T56" fmla="*/ 194 w 600"/>
                  <a:gd name="T57" fmla="*/ 9 h 38"/>
                  <a:gd name="T58" fmla="*/ 179 w 600"/>
                  <a:gd name="T59" fmla="*/ 9 h 38"/>
                  <a:gd name="T60" fmla="*/ 165 w 600"/>
                  <a:gd name="T61" fmla="*/ 9 h 38"/>
                  <a:gd name="T62" fmla="*/ 151 w 600"/>
                  <a:gd name="T63" fmla="*/ 9 h 38"/>
                  <a:gd name="T64" fmla="*/ 137 w 600"/>
                  <a:gd name="T65" fmla="*/ 5 h 38"/>
                  <a:gd name="T66" fmla="*/ 123 w 600"/>
                  <a:gd name="T67" fmla="*/ 5 h 38"/>
                  <a:gd name="T68" fmla="*/ 109 w 600"/>
                  <a:gd name="T69" fmla="*/ 5 h 38"/>
                  <a:gd name="T70" fmla="*/ 94 w 600"/>
                  <a:gd name="T71" fmla="*/ 5 h 38"/>
                  <a:gd name="T72" fmla="*/ 80 w 600"/>
                  <a:gd name="T73" fmla="*/ 5 h 38"/>
                  <a:gd name="T74" fmla="*/ 66 w 600"/>
                  <a:gd name="T75" fmla="*/ 5 h 38"/>
                  <a:gd name="T76" fmla="*/ 52 w 600"/>
                  <a:gd name="T77" fmla="*/ 5 h 38"/>
                  <a:gd name="T78" fmla="*/ 38 w 600"/>
                  <a:gd name="T79" fmla="*/ 5 h 38"/>
                  <a:gd name="T80" fmla="*/ 24 w 600"/>
                  <a:gd name="T81" fmla="*/ 5 h 38"/>
                  <a:gd name="T82" fmla="*/ 9 w 600"/>
                  <a:gd name="T8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38">
                    <a:moveTo>
                      <a:pt x="600" y="38"/>
                    </a:moveTo>
                    <a:lnTo>
                      <a:pt x="595" y="38"/>
                    </a:lnTo>
                    <a:lnTo>
                      <a:pt x="591" y="38"/>
                    </a:lnTo>
                    <a:lnTo>
                      <a:pt x="586" y="38"/>
                    </a:lnTo>
                    <a:lnTo>
                      <a:pt x="581" y="38"/>
                    </a:lnTo>
                    <a:lnTo>
                      <a:pt x="576" y="38"/>
                    </a:lnTo>
                    <a:lnTo>
                      <a:pt x="572" y="38"/>
                    </a:lnTo>
                    <a:lnTo>
                      <a:pt x="567" y="38"/>
                    </a:lnTo>
                    <a:lnTo>
                      <a:pt x="562" y="38"/>
                    </a:lnTo>
                    <a:lnTo>
                      <a:pt x="557" y="33"/>
                    </a:lnTo>
                    <a:lnTo>
                      <a:pt x="553" y="33"/>
                    </a:lnTo>
                    <a:lnTo>
                      <a:pt x="548" y="33"/>
                    </a:lnTo>
                    <a:lnTo>
                      <a:pt x="543" y="33"/>
                    </a:lnTo>
                    <a:lnTo>
                      <a:pt x="539" y="33"/>
                    </a:lnTo>
                    <a:lnTo>
                      <a:pt x="534" y="33"/>
                    </a:lnTo>
                    <a:lnTo>
                      <a:pt x="529" y="33"/>
                    </a:lnTo>
                    <a:lnTo>
                      <a:pt x="524" y="33"/>
                    </a:lnTo>
                    <a:lnTo>
                      <a:pt x="520" y="33"/>
                    </a:lnTo>
                    <a:lnTo>
                      <a:pt x="515" y="33"/>
                    </a:lnTo>
                    <a:lnTo>
                      <a:pt x="510" y="33"/>
                    </a:lnTo>
                    <a:lnTo>
                      <a:pt x="505" y="28"/>
                    </a:lnTo>
                    <a:lnTo>
                      <a:pt x="501" y="28"/>
                    </a:lnTo>
                    <a:lnTo>
                      <a:pt x="496" y="28"/>
                    </a:lnTo>
                    <a:lnTo>
                      <a:pt x="491" y="28"/>
                    </a:lnTo>
                    <a:lnTo>
                      <a:pt x="487" y="28"/>
                    </a:lnTo>
                    <a:lnTo>
                      <a:pt x="482" y="28"/>
                    </a:lnTo>
                    <a:lnTo>
                      <a:pt x="477" y="28"/>
                    </a:lnTo>
                    <a:lnTo>
                      <a:pt x="472" y="28"/>
                    </a:lnTo>
                    <a:lnTo>
                      <a:pt x="468" y="28"/>
                    </a:lnTo>
                    <a:lnTo>
                      <a:pt x="463" y="28"/>
                    </a:lnTo>
                    <a:lnTo>
                      <a:pt x="458" y="28"/>
                    </a:lnTo>
                    <a:lnTo>
                      <a:pt x="454" y="24"/>
                    </a:lnTo>
                    <a:lnTo>
                      <a:pt x="449" y="24"/>
                    </a:lnTo>
                    <a:lnTo>
                      <a:pt x="444" y="24"/>
                    </a:lnTo>
                    <a:lnTo>
                      <a:pt x="439" y="24"/>
                    </a:lnTo>
                    <a:lnTo>
                      <a:pt x="435" y="24"/>
                    </a:lnTo>
                    <a:lnTo>
                      <a:pt x="430" y="24"/>
                    </a:lnTo>
                    <a:lnTo>
                      <a:pt x="425" y="24"/>
                    </a:lnTo>
                    <a:lnTo>
                      <a:pt x="420" y="24"/>
                    </a:lnTo>
                    <a:lnTo>
                      <a:pt x="416" y="24"/>
                    </a:lnTo>
                    <a:lnTo>
                      <a:pt x="411" y="24"/>
                    </a:lnTo>
                    <a:lnTo>
                      <a:pt x="406" y="24"/>
                    </a:lnTo>
                    <a:lnTo>
                      <a:pt x="402" y="24"/>
                    </a:lnTo>
                    <a:lnTo>
                      <a:pt x="397" y="24"/>
                    </a:lnTo>
                    <a:lnTo>
                      <a:pt x="392" y="19"/>
                    </a:lnTo>
                    <a:lnTo>
                      <a:pt x="387" y="19"/>
                    </a:lnTo>
                    <a:lnTo>
                      <a:pt x="383" y="19"/>
                    </a:lnTo>
                    <a:lnTo>
                      <a:pt x="378" y="19"/>
                    </a:lnTo>
                    <a:lnTo>
                      <a:pt x="373" y="19"/>
                    </a:lnTo>
                    <a:lnTo>
                      <a:pt x="368" y="19"/>
                    </a:lnTo>
                    <a:lnTo>
                      <a:pt x="364" y="19"/>
                    </a:lnTo>
                    <a:lnTo>
                      <a:pt x="359" y="19"/>
                    </a:lnTo>
                    <a:lnTo>
                      <a:pt x="354" y="19"/>
                    </a:lnTo>
                    <a:lnTo>
                      <a:pt x="350" y="19"/>
                    </a:lnTo>
                    <a:lnTo>
                      <a:pt x="345" y="19"/>
                    </a:lnTo>
                    <a:lnTo>
                      <a:pt x="340" y="19"/>
                    </a:lnTo>
                    <a:lnTo>
                      <a:pt x="335" y="19"/>
                    </a:lnTo>
                    <a:lnTo>
                      <a:pt x="331" y="19"/>
                    </a:lnTo>
                    <a:lnTo>
                      <a:pt x="326" y="14"/>
                    </a:lnTo>
                    <a:lnTo>
                      <a:pt x="321" y="14"/>
                    </a:lnTo>
                    <a:lnTo>
                      <a:pt x="316" y="14"/>
                    </a:lnTo>
                    <a:lnTo>
                      <a:pt x="312" y="14"/>
                    </a:lnTo>
                    <a:lnTo>
                      <a:pt x="307" y="14"/>
                    </a:lnTo>
                    <a:lnTo>
                      <a:pt x="302" y="14"/>
                    </a:lnTo>
                    <a:lnTo>
                      <a:pt x="298" y="14"/>
                    </a:lnTo>
                    <a:lnTo>
                      <a:pt x="293" y="14"/>
                    </a:lnTo>
                    <a:lnTo>
                      <a:pt x="288" y="14"/>
                    </a:lnTo>
                    <a:lnTo>
                      <a:pt x="283" y="14"/>
                    </a:lnTo>
                    <a:lnTo>
                      <a:pt x="279" y="14"/>
                    </a:lnTo>
                    <a:lnTo>
                      <a:pt x="274" y="14"/>
                    </a:lnTo>
                    <a:lnTo>
                      <a:pt x="269" y="14"/>
                    </a:lnTo>
                    <a:lnTo>
                      <a:pt x="265" y="14"/>
                    </a:lnTo>
                    <a:lnTo>
                      <a:pt x="260" y="14"/>
                    </a:lnTo>
                    <a:lnTo>
                      <a:pt x="255" y="14"/>
                    </a:lnTo>
                    <a:lnTo>
                      <a:pt x="250" y="14"/>
                    </a:lnTo>
                    <a:lnTo>
                      <a:pt x="246" y="9"/>
                    </a:lnTo>
                    <a:lnTo>
                      <a:pt x="241" y="9"/>
                    </a:lnTo>
                    <a:lnTo>
                      <a:pt x="236" y="9"/>
                    </a:lnTo>
                    <a:lnTo>
                      <a:pt x="231" y="9"/>
                    </a:lnTo>
                    <a:lnTo>
                      <a:pt x="227" y="9"/>
                    </a:lnTo>
                    <a:lnTo>
                      <a:pt x="222" y="9"/>
                    </a:lnTo>
                    <a:lnTo>
                      <a:pt x="217" y="9"/>
                    </a:lnTo>
                    <a:lnTo>
                      <a:pt x="213" y="9"/>
                    </a:lnTo>
                    <a:lnTo>
                      <a:pt x="208" y="9"/>
                    </a:lnTo>
                    <a:lnTo>
                      <a:pt x="203" y="9"/>
                    </a:lnTo>
                    <a:lnTo>
                      <a:pt x="198" y="9"/>
                    </a:lnTo>
                    <a:lnTo>
                      <a:pt x="194" y="9"/>
                    </a:lnTo>
                    <a:lnTo>
                      <a:pt x="189" y="9"/>
                    </a:lnTo>
                    <a:lnTo>
                      <a:pt x="184" y="9"/>
                    </a:lnTo>
                    <a:lnTo>
                      <a:pt x="179" y="9"/>
                    </a:lnTo>
                    <a:lnTo>
                      <a:pt x="175" y="9"/>
                    </a:lnTo>
                    <a:lnTo>
                      <a:pt x="170" y="9"/>
                    </a:lnTo>
                    <a:lnTo>
                      <a:pt x="165" y="9"/>
                    </a:lnTo>
                    <a:lnTo>
                      <a:pt x="161" y="9"/>
                    </a:lnTo>
                    <a:lnTo>
                      <a:pt x="156" y="9"/>
                    </a:lnTo>
                    <a:lnTo>
                      <a:pt x="151" y="9"/>
                    </a:lnTo>
                    <a:lnTo>
                      <a:pt x="146" y="5"/>
                    </a:lnTo>
                    <a:lnTo>
                      <a:pt x="142" y="5"/>
                    </a:lnTo>
                    <a:lnTo>
                      <a:pt x="137" y="5"/>
                    </a:lnTo>
                    <a:lnTo>
                      <a:pt x="132" y="5"/>
                    </a:lnTo>
                    <a:lnTo>
                      <a:pt x="128" y="5"/>
                    </a:lnTo>
                    <a:lnTo>
                      <a:pt x="123" y="5"/>
                    </a:lnTo>
                    <a:lnTo>
                      <a:pt x="118" y="5"/>
                    </a:lnTo>
                    <a:lnTo>
                      <a:pt x="113" y="5"/>
                    </a:lnTo>
                    <a:lnTo>
                      <a:pt x="109" y="5"/>
                    </a:lnTo>
                    <a:lnTo>
                      <a:pt x="104" y="5"/>
                    </a:lnTo>
                    <a:lnTo>
                      <a:pt x="99" y="5"/>
                    </a:lnTo>
                    <a:lnTo>
                      <a:pt x="94" y="5"/>
                    </a:lnTo>
                    <a:lnTo>
                      <a:pt x="90" y="5"/>
                    </a:lnTo>
                    <a:lnTo>
                      <a:pt x="85" y="5"/>
                    </a:lnTo>
                    <a:lnTo>
                      <a:pt x="80" y="5"/>
                    </a:lnTo>
                    <a:lnTo>
                      <a:pt x="76" y="5"/>
                    </a:lnTo>
                    <a:lnTo>
                      <a:pt x="71" y="5"/>
                    </a:lnTo>
                    <a:lnTo>
                      <a:pt x="66" y="5"/>
                    </a:lnTo>
                    <a:lnTo>
                      <a:pt x="61" y="5"/>
                    </a:lnTo>
                    <a:lnTo>
                      <a:pt x="57" y="5"/>
                    </a:lnTo>
                    <a:lnTo>
                      <a:pt x="52" y="5"/>
                    </a:lnTo>
                    <a:lnTo>
                      <a:pt x="47" y="5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28" y="5"/>
                    </a:lnTo>
                    <a:lnTo>
                      <a:pt x="24" y="5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2974" y="2093"/>
                <a:ext cx="496" cy="19"/>
              </a:xfrm>
              <a:custGeom>
                <a:avLst/>
                <a:gdLst>
                  <a:gd name="T0" fmla="*/ 94 w 496"/>
                  <a:gd name="T1" fmla="*/ 19 h 19"/>
                  <a:gd name="T2" fmla="*/ 80 w 496"/>
                  <a:gd name="T3" fmla="*/ 19 h 19"/>
                  <a:gd name="T4" fmla="*/ 66 w 496"/>
                  <a:gd name="T5" fmla="*/ 19 h 19"/>
                  <a:gd name="T6" fmla="*/ 52 w 496"/>
                  <a:gd name="T7" fmla="*/ 19 h 19"/>
                  <a:gd name="T8" fmla="*/ 38 w 496"/>
                  <a:gd name="T9" fmla="*/ 19 h 19"/>
                  <a:gd name="T10" fmla="*/ 24 w 496"/>
                  <a:gd name="T11" fmla="*/ 19 h 19"/>
                  <a:gd name="T12" fmla="*/ 9 w 496"/>
                  <a:gd name="T13" fmla="*/ 19 h 19"/>
                  <a:gd name="T14" fmla="*/ 5 w 496"/>
                  <a:gd name="T15" fmla="*/ 19 h 19"/>
                  <a:gd name="T16" fmla="*/ 19 w 496"/>
                  <a:gd name="T17" fmla="*/ 19 h 19"/>
                  <a:gd name="T18" fmla="*/ 33 w 496"/>
                  <a:gd name="T19" fmla="*/ 19 h 19"/>
                  <a:gd name="T20" fmla="*/ 47 w 496"/>
                  <a:gd name="T21" fmla="*/ 19 h 19"/>
                  <a:gd name="T22" fmla="*/ 61 w 496"/>
                  <a:gd name="T23" fmla="*/ 19 h 19"/>
                  <a:gd name="T24" fmla="*/ 76 w 496"/>
                  <a:gd name="T25" fmla="*/ 19 h 19"/>
                  <a:gd name="T26" fmla="*/ 90 w 496"/>
                  <a:gd name="T27" fmla="*/ 19 h 19"/>
                  <a:gd name="T28" fmla="*/ 104 w 496"/>
                  <a:gd name="T29" fmla="*/ 19 h 19"/>
                  <a:gd name="T30" fmla="*/ 118 w 496"/>
                  <a:gd name="T31" fmla="*/ 19 h 19"/>
                  <a:gd name="T32" fmla="*/ 132 w 496"/>
                  <a:gd name="T33" fmla="*/ 14 h 19"/>
                  <a:gd name="T34" fmla="*/ 146 w 496"/>
                  <a:gd name="T35" fmla="*/ 14 h 19"/>
                  <a:gd name="T36" fmla="*/ 161 w 496"/>
                  <a:gd name="T37" fmla="*/ 14 h 19"/>
                  <a:gd name="T38" fmla="*/ 175 w 496"/>
                  <a:gd name="T39" fmla="*/ 14 h 19"/>
                  <a:gd name="T40" fmla="*/ 189 w 496"/>
                  <a:gd name="T41" fmla="*/ 14 h 19"/>
                  <a:gd name="T42" fmla="*/ 203 w 496"/>
                  <a:gd name="T43" fmla="*/ 14 h 19"/>
                  <a:gd name="T44" fmla="*/ 217 w 496"/>
                  <a:gd name="T45" fmla="*/ 14 h 19"/>
                  <a:gd name="T46" fmla="*/ 232 w 496"/>
                  <a:gd name="T47" fmla="*/ 14 h 19"/>
                  <a:gd name="T48" fmla="*/ 246 w 496"/>
                  <a:gd name="T49" fmla="*/ 14 h 19"/>
                  <a:gd name="T50" fmla="*/ 260 w 496"/>
                  <a:gd name="T51" fmla="*/ 10 h 19"/>
                  <a:gd name="T52" fmla="*/ 274 w 496"/>
                  <a:gd name="T53" fmla="*/ 10 h 19"/>
                  <a:gd name="T54" fmla="*/ 288 w 496"/>
                  <a:gd name="T55" fmla="*/ 10 h 19"/>
                  <a:gd name="T56" fmla="*/ 302 w 496"/>
                  <a:gd name="T57" fmla="*/ 10 h 19"/>
                  <a:gd name="T58" fmla="*/ 317 w 496"/>
                  <a:gd name="T59" fmla="*/ 10 h 19"/>
                  <a:gd name="T60" fmla="*/ 331 w 496"/>
                  <a:gd name="T61" fmla="*/ 10 h 19"/>
                  <a:gd name="T62" fmla="*/ 345 w 496"/>
                  <a:gd name="T63" fmla="*/ 10 h 19"/>
                  <a:gd name="T64" fmla="*/ 359 w 496"/>
                  <a:gd name="T65" fmla="*/ 5 h 19"/>
                  <a:gd name="T66" fmla="*/ 373 w 496"/>
                  <a:gd name="T67" fmla="*/ 5 h 19"/>
                  <a:gd name="T68" fmla="*/ 387 w 496"/>
                  <a:gd name="T69" fmla="*/ 5 h 19"/>
                  <a:gd name="T70" fmla="*/ 402 w 496"/>
                  <a:gd name="T71" fmla="*/ 5 h 19"/>
                  <a:gd name="T72" fmla="*/ 416 w 496"/>
                  <a:gd name="T73" fmla="*/ 5 h 19"/>
                  <a:gd name="T74" fmla="*/ 430 w 496"/>
                  <a:gd name="T75" fmla="*/ 5 h 19"/>
                  <a:gd name="T76" fmla="*/ 444 w 496"/>
                  <a:gd name="T77" fmla="*/ 0 h 19"/>
                  <a:gd name="T78" fmla="*/ 458 w 496"/>
                  <a:gd name="T79" fmla="*/ 0 h 19"/>
                  <a:gd name="T80" fmla="*/ 472 w 496"/>
                  <a:gd name="T81" fmla="*/ 0 h 19"/>
                  <a:gd name="T82" fmla="*/ 487 w 496"/>
                  <a:gd name="T8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6" h="19">
                    <a:moveTo>
                      <a:pt x="104" y="19"/>
                    </a:moveTo>
                    <a:lnTo>
                      <a:pt x="99" y="19"/>
                    </a:lnTo>
                    <a:lnTo>
                      <a:pt x="94" y="19"/>
                    </a:lnTo>
                    <a:lnTo>
                      <a:pt x="90" y="19"/>
                    </a:lnTo>
                    <a:lnTo>
                      <a:pt x="85" y="19"/>
                    </a:lnTo>
                    <a:lnTo>
                      <a:pt x="80" y="19"/>
                    </a:lnTo>
                    <a:lnTo>
                      <a:pt x="76" y="19"/>
                    </a:lnTo>
                    <a:lnTo>
                      <a:pt x="71" y="19"/>
                    </a:lnTo>
                    <a:lnTo>
                      <a:pt x="66" y="19"/>
                    </a:lnTo>
                    <a:lnTo>
                      <a:pt x="61" y="19"/>
                    </a:lnTo>
                    <a:lnTo>
                      <a:pt x="57" y="19"/>
                    </a:lnTo>
                    <a:lnTo>
                      <a:pt x="52" y="19"/>
                    </a:lnTo>
                    <a:lnTo>
                      <a:pt x="47" y="19"/>
                    </a:lnTo>
                    <a:lnTo>
                      <a:pt x="43" y="19"/>
                    </a:lnTo>
                    <a:lnTo>
                      <a:pt x="38" y="19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4" y="19"/>
                    </a:lnTo>
                    <a:lnTo>
                      <a:pt x="19" y="19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4" y="19"/>
                    </a:lnTo>
                    <a:lnTo>
                      <a:pt x="19" y="19"/>
                    </a:lnTo>
                    <a:lnTo>
                      <a:pt x="24" y="19"/>
                    </a:lnTo>
                    <a:lnTo>
                      <a:pt x="28" y="19"/>
                    </a:lnTo>
                    <a:lnTo>
                      <a:pt x="33" y="19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7" y="19"/>
                    </a:lnTo>
                    <a:lnTo>
                      <a:pt x="52" y="19"/>
                    </a:lnTo>
                    <a:lnTo>
                      <a:pt x="57" y="19"/>
                    </a:lnTo>
                    <a:lnTo>
                      <a:pt x="61" y="19"/>
                    </a:lnTo>
                    <a:lnTo>
                      <a:pt x="66" y="19"/>
                    </a:lnTo>
                    <a:lnTo>
                      <a:pt x="71" y="19"/>
                    </a:lnTo>
                    <a:lnTo>
                      <a:pt x="76" y="19"/>
                    </a:lnTo>
                    <a:lnTo>
                      <a:pt x="80" y="19"/>
                    </a:lnTo>
                    <a:lnTo>
                      <a:pt x="85" y="19"/>
                    </a:lnTo>
                    <a:lnTo>
                      <a:pt x="90" y="19"/>
                    </a:lnTo>
                    <a:lnTo>
                      <a:pt x="94" y="19"/>
                    </a:lnTo>
                    <a:lnTo>
                      <a:pt x="99" y="19"/>
                    </a:lnTo>
                    <a:lnTo>
                      <a:pt x="104" y="19"/>
                    </a:lnTo>
                    <a:lnTo>
                      <a:pt x="109" y="19"/>
                    </a:lnTo>
                    <a:lnTo>
                      <a:pt x="113" y="19"/>
                    </a:lnTo>
                    <a:lnTo>
                      <a:pt x="118" y="19"/>
                    </a:lnTo>
                    <a:lnTo>
                      <a:pt x="123" y="14"/>
                    </a:lnTo>
                    <a:lnTo>
                      <a:pt x="128" y="14"/>
                    </a:lnTo>
                    <a:lnTo>
                      <a:pt x="132" y="14"/>
                    </a:lnTo>
                    <a:lnTo>
                      <a:pt x="137" y="14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1" y="14"/>
                    </a:lnTo>
                    <a:lnTo>
                      <a:pt x="156" y="14"/>
                    </a:lnTo>
                    <a:lnTo>
                      <a:pt x="161" y="14"/>
                    </a:lnTo>
                    <a:lnTo>
                      <a:pt x="165" y="14"/>
                    </a:lnTo>
                    <a:lnTo>
                      <a:pt x="170" y="14"/>
                    </a:lnTo>
                    <a:lnTo>
                      <a:pt x="175" y="14"/>
                    </a:lnTo>
                    <a:lnTo>
                      <a:pt x="180" y="14"/>
                    </a:lnTo>
                    <a:lnTo>
                      <a:pt x="184" y="14"/>
                    </a:lnTo>
                    <a:lnTo>
                      <a:pt x="189" y="14"/>
                    </a:lnTo>
                    <a:lnTo>
                      <a:pt x="194" y="14"/>
                    </a:lnTo>
                    <a:lnTo>
                      <a:pt x="198" y="14"/>
                    </a:lnTo>
                    <a:lnTo>
                      <a:pt x="203" y="14"/>
                    </a:lnTo>
                    <a:lnTo>
                      <a:pt x="208" y="14"/>
                    </a:lnTo>
                    <a:lnTo>
                      <a:pt x="213" y="14"/>
                    </a:lnTo>
                    <a:lnTo>
                      <a:pt x="217" y="14"/>
                    </a:lnTo>
                    <a:lnTo>
                      <a:pt x="222" y="14"/>
                    </a:lnTo>
                    <a:lnTo>
                      <a:pt x="227" y="14"/>
                    </a:lnTo>
                    <a:lnTo>
                      <a:pt x="232" y="14"/>
                    </a:lnTo>
                    <a:lnTo>
                      <a:pt x="236" y="14"/>
                    </a:lnTo>
                    <a:lnTo>
                      <a:pt x="241" y="14"/>
                    </a:lnTo>
                    <a:lnTo>
                      <a:pt x="246" y="14"/>
                    </a:lnTo>
                    <a:lnTo>
                      <a:pt x="250" y="14"/>
                    </a:lnTo>
                    <a:lnTo>
                      <a:pt x="255" y="10"/>
                    </a:lnTo>
                    <a:lnTo>
                      <a:pt x="260" y="10"/>
                    </a:lnTo>
                    <a:lnTo>
                      <a:pt x="265" y="10"/>
                    </a:lnTo>
                    <a:lnTo>
                      <a:pt x="269" y="10"/>
                    </a:lnTo>
                    <a:lnTo>
                      <a:pt x="274" y="10"/>
                    </a:lnTo>
                    <a:lnTo>
                      <a:pt x="279" y="10"/>
                    </a:lnTo>
                    <a:lnTo>
                      <a:pt x="283" y="10"/>
                    </a:lnTo>
                    <a:lnTo>
                      <a:pt x="288" y="10"/>
                    </a:lnTo>
                    <a:lnTo>
                      <a:pt x="293" y="10"/>
                    </a:lnTo>
                    <a:lnTo>
                      <a:pt x="298" y="10"/>
                    </a:lnTo>
                    <a:lnTo>
                      <a:pt x="302" y="10"/>
                    </a:lnTo>
                    <a:lnTo>
                      <a:pt x="307" y="10"/>
                    </a:lnTo>
                    <a:lnTo>
                      <a:pt x="312" y="10"/>
                    </a:lnTo>
                    <a:lnTo>
                      <a:pt x="317" y="10"/>
                    </a:lnTo>
                    <a:lnTo>
                      <a:pt x="321" y="10"/>
                    </a:lnTo>
                    <a:lnTo>
                      <a:pt x="326" y="10"/>
                    </a:lnTo>
                    <a:lnTo>
                      <a:pt x="331" y="10"/>
                    </a:lnTo>
                    <a:lnTo>
                      <a:pt x="335" y="10"/>
                    </a:lnTo>
                    <a:lnTo>
                      <a:pt x="340" y="10"/>
                    </a:lnTo>
                    <a:lnTo>
                      <a:pt x="345" y="10"/>
                    </a:lnTo>
                    <a:lnTo>
                      <a:pt x="350" y="5"/>
                    </a:lnTo>
                    <a:lnTo>
                      <a:pt x="354" y="5"/>
                    </a:lnTo>
                    <a:lnTo>
                      <a:pt x="359" y="5"/>
                    </a:lnTo>
                    <a:lnTo>
                      <a:pt x="364" y="5"/>
                    </a:lnTo>
                    <a:lnTo>
                      <a:pt x="369" y="5"/>
                    </a:lnTo>
                    <a:lnTo>
                      <a:pt x="373" y="5"/>
                    </a:lnTo>
                    <a:lnTo>
                      <a:pt x="378" y="5"/>
                    </a:lnTo>
                    <a:lnTo>
                      <a:pt x="383" y="5"/>
                    </a:lnTo>
                    <a:lnTo>
                      <a:pt x="387" y="5"/>
                    </a:lnTo>
                    <a:lnTo>
                      <a:pt x="392" y="5"/>
                    </a:lnTo>
                    <a:lnTo>
                      <a:pt x="397" y="5"/>
                    </a:lnTo>
                    <a:lnTo>
                      <a:pt x="402" y="5"/>
                    </a:lnTo>
                    <a:lnTo>
                      <a:pt x="406" y="5"/>
                    </a:lnTo>
                    <a:lnTo>
                      <a:pt x="411" y="5"/>
                    </a:lnTo>
                    <a:lnTo>
                      <a:pt x="416" y="5"/>
                    </a:lnTo>
                    <a:lnTo>
                      <a:pt x="420" y="5"/>
                    </a:lnTo>
                    <a:lnTo>
                      <a:pt x="425" y="5"/>
                    </a:lnTo>
                    <a:lnTo>
                      <a:pt x="430" y="5"/>
                    </a:lnTo>
                    <a:lnTo>
                      <a:pt x="435" y="0"/>
                    </a:lnTo>
                    <a:lnTo>
                      <a:pt x="439" y="0"/>
                    </a:lnTo>
                    <a:lnTo>
                      <a:pt x="444" y="0"/>
                    </a:lnTo>
                    <a:lnTo>
                      <a:pt x="449" y="0"/>
                    </a:lnTo>
                    <a:lnTo>
                      <a:pt x="454" y="0"/>
                    </a:lnTo>
                    <a:lnTo>
                      <a:pt x="458" y="0"/>
                    </a:lnTo>
                    <a:lnTo>
                      <a:pt x="463" y="0"/>
                    </a:lnTo>
                    <a:lnTo>
                      <a:pt x="468" y="0"/>
                    </a:lnTo>
                    <a:lnTo>
                      <a:pt x="472" y="0"/>
                    </a:lnTo>
                    <a:lnTo>
                      <a:pt x="477" y="0"/>
                    </a:lnTo>
                    <a:lnTo>
                      <a:pt x="482" y="0"/>
                    </a:lnTo>
                    <a:lnTo>
                      <a:pt x="487" y="0"/>
                    </a:lnTo>
                    <a:lnTo>
                      <a:pt x="491" y="0"/>
                    </a:lnTo>
                    <a:lnTo>
                      <a:pt x="496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470" y="1990"/>
                <a:ext cx="463" cy="103"/>
              </a:xfrm>
              <a:custGeom>
                <a:avLst/>
                <a:gdLst>
                  <a:gd name="T0" fmla="*/ 10 w 463"/>
                  <a:gd name="T1" fmla="*/ 98 h 103"/>
                  <a:gd name="T2" fmla="*/ 24 w 463"/>
                  <a:gd name="T3" fmla="*/ 98 h 103"/>
                  <a:gd name="T4" fmla="*/ 38 w 463"/>
                  <a:gd name="T5" fmla="*/ 98 h 103"/>
                  <a:gd name="T6" fmla="*/ 52 w 463"/>
                  <a:gd name="T7" fmla="*/ 98 h 103"/>
                  <a:gd name="T8" fmla="*/ 66 w 463"/>
                  <a:gd name="T9" fmla="*/ 94 h 103"/>
                  <a:gd name="T10" fmla="*/ 80 w 463"/>
                  <a:gd name="T11" fmla="*/ 94 h 103"/>
                  <a:gd name="T12" fmla="*/ 95 w 463"/>
                  <a:gd name="T13" fmla="*/ 94 h 103"/>
                  <a:gd name="T14" fmla="*/ 109 w 463"/>
                  <a:gd name="T15" fmla="*/ 94 h 103"/>
                  <a:gd name="T16" fmla="*/ 123 w 463"/>
                  <a:gd name="T17" fmla="*/ 89 h 103"/>
                  <a:gd name="T18" fmla="*/ 137 w 463"/>
                  <a:gd name="T19" fmla="*/ 89 h 103"/>
                  <a:gd name="T20" fmla="*/ 151 w 463"/>
                  <a:gd name="T21" fmla="*/ 89 h 103"/>
                  <a:gd name="T22" fmla="*/ 165 w 463"/>
                  <a:gd name="T23" fmla="*/ 84 h 103"/>
                  <a:gd name="T24" fmla="*/ 180 w 463"/>
                  <a:gd name="T25" fmla="*/ 84 h 103"/>
                  <a:gd name="T26" fmla="*/ 194 w 463"/>
                  <a:gd name="T27" fmla="*/ 84 h 103"/>
                  <a:gd name="T28" fmla="*/ 208 w 463"/>
                  <a:gd name="T29" fmla="*/ 84 h 103"/>
                  <a:gd name="T30" fmla="*/ 222 w 463"/>
                  <a:gd name="T31" fmla="*/ 80 h 103"/>
                  <a:gd name="T32" fmla="*/ 236 w 463"/>
                  <a:gd name="T33" fmla="*/ 80 h 103"/>
                  <a:gd name="T34" fmla="*/ 250 w 463"/>
                  <a:gd name="T35" fmla="*/ 75 h 103"/>
                  <a:gd name="T36" fmla="*/ 265 w 463"/>
                  <a:gd name="T37" fmla="*/ 75 h 103"/>
                  <a:gd name="T38" fmla="*/ 279 w 463"/>
                  <a:gd name="T39" fmla="*/ 75 h 103"/>
                  <a:gd name="T40" fmla="*/ 293 w 463"/>
                  <a:gd name="T41" fmla="*/ 70 h 103"/>
                  <a:gd name="T42" fmla="*/ 307 w 463"/>
                  <a:gd name="T43" fmla="*/ 70 h 103"/>
                  <a:gd name="T44" fmla="*/ 321 w 463"/>
                  <a:gd name="T45" fmla="*/ 65 h 103"/>
                  <a:gd name="T46" fmla="*/ 336 w 463"/>
                  <a:gd name="T47" fmla="*/ 65 h 103"/>
                  <a:gd name="T48" fmla="*/ 350 w 463"/>
                  <a:gd name="T49" fmla="*/ 61 h 103"/>
                  <a:gd name="T50" fmla="*/ 364 w 463"/>
                  <a:gd name="T51" fmla="*/ 61 h 103"/>
                  <a:gd name="T52" fmla="*/ 378 w 463"/>
                  <a:gd name="T53" fmla="*/ 56 h 103"/>
                  <a:gd name="T54" fmla="*/ 392 w 463"/>
                  <a:gd name="T55" fmla="*/ 56 h 103"/>
                  <a:gd name="T56" fmla="*/ 406 w 463"/>
                  <a:gd name="T57" fmla="*/ 51 h 103"/>
                  <a:gd name="T58" fmla="*/ 421 w 463"/>
                  <a:gd name="T59" fmla="*/ 47 h 103"/>
                  <a:gd name="T60" fmla="*/ 435 w 463"/>
                  <a:gd name="T61" fmla="*/ 42 h 103"/>
                  <a:gd name="T62" fmla="*/ 449 w 463"/>
                  <a:gd name="T63" fmla="*/ 37 h 103"/>
                  <a:gd name="T64" fmla="*/ 463 w 463"/>
                  <a:gd name="T65" fmla="*/ 28 h 103"/>
                  <a:gd name="T66" fmla="*/ 454 w 463"/>
                  <a:gd name="T67" fmla="*/ 14 h 103"/>
                  <a:gd name="T68" fmla="*/ 439 w 463"/>
                  <a:gd name="T69" fmla="*/ 14 h 103"/>
                  <a:gd name="T70" fmla="*/ 425 w 463"/>
                  <a:gd name="T71" fmla="*/ 9 h 103"/>
                  <a:gd name="T72" fmla="*/ 411 w 463"/>
                  <a:gd name="T73" fmla="*/ 4 h 103"/>
                  <a:gd name="T74" fmla="*/ 397 w 463"/>
                  <a:gd name="T75" fmla="*/ 4 h 103"/>
                  <a:gd name="T76" fmla="*/ 383 w 463"/>
                  <a:gd name="T77" fmla="*/ 4 h 103"/>
                  <a:gd name="T78" fmla="*/ 369 w 463"/>
                  <a:gd name="T79" fmla="*/ 4 h 103"/>
                  <a:gd name="T80" fmla="*/ 354 w 463"/>
                  <a:gd name="T81" fmla="*/ 0 h 103"/>
                  <a:gd name="T82" fmla="*/ 340 w 463"/>
                  <a:gd name="T8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3" h="103">
                    <a:moveTo>
                      <a:pt x="0" y="103"/>
                    </a:moveTo>
                    <a:lnTo>
                      <a:pt x="5" y="98"/>
                    </a:lnTo>
                    <a:lnTo>
                      <a:pt x="10" y="98"/>
                    </a:lnTo>
                    <a:lnTo>
                      <a:pt x="14" y="98"/>
                    </a:lnTo>
                    <a:lnTo>
                      <a:pt x="19" y="98"/>
                    </a:lnTo>
                    <a:lnTo>
                      <a:pt x="24" y="98"/>
                    </a:lnTo>
                    <a:lnTo>
                      <a:pt x="28" y="98"/>
                    </a:lnTo>
                    <a:lnTo>
                      <a:pt x="33" y="98"/>
                    </a:lnTo>
                    <a:lnTo>
                      <a:pt x="38" y="98"/>
                    </a:lnTo>
                    <a:lnTo>
                      <a:pt x="43" y="98"/>
                    </a:lnTo>
                    <a:lnTo>
                      <a:pt x="47" y="98"/>
                    </a:lnTo>
                    <a:lnTo>
                      <a:pt x="52" y="98"/>
                    </a:lnTo>
                    <a:lnTo>
                      <a:pt x="57" y="98"/>
                    </a:lnTo>
                    <a:lnTo>
                      <a:pt x="62" y="94"/>
                    </a:lnTo>
                    <a:lnTo>
                      <a:pt x="66" y="94"/>
                    </a:lnTo>
                    <a:lnTo>
                      <a:pt x="71" y="94"/>
                    </a:lnTo>
                    <a:lnTo>
                      <a:pt x="76" y="94"/>
                    </a:lnTo>
                    <a:lnTo>
                      <a:pt x="80" y="94"/>
                    </a:lnTo>
                    <a:lnTo>
                      <a:pt x="85" y="94"/>
                    </a:lnTo>
                    <a:lnTo>
                      <a:pt x="90" y="94"/>
                    </a:lnTo>
                    <a:lnTo>
                      <a:pt x="95" y="94"/>
                    </a:lnTo>
                    <a:lnTo>
                      <a:pt x="99" y="94"/>
                    </a:lnTo>
                    <a:lnTo>
                      <a:pt x="104" y="94"/>
                    </a:lnTo>
                    <a:lnTo>
                      <a:pt x="109" y="94"/>
                    </a:lnTo>
                    <a:lnTo>
                      <a:pt x="113" y="94"/>
                    </a:lnTo>
                    <a:lnTo>
                      <a:pt x="118" y="89"/>
                    </a:lnTo>
                    <a:lnTo>
                      <a:pt x="123" y="89"/>
                    </a:lnTo>
                    <a:lnTo>
                      <a:pt x="128" y="89"/>
                    </a:lnTo>
                    <a:lnTo>
                      <a:pt x="132" y="89"/>
                    </a:lnTo>
                    <a:lnTo>
                      <a:pt x="137" y="89"/>
                    </a:lnTo>
                    <a:lnTo>
                      <a:pt x="142" y="89"/>
                    </a:lnTo>
                    <a:lnTo>
                      <a:pt x="147" y="89"/>
                    </a:lnTo>
                    <a:lnTo>
                      <a:pt x="151" y="89"/>
                    </a:lnTo>
                    <a:lnTo>
                      <a:pt x="156" y="89"/>
                    </a:lnTo>
                    <a:lnTo>
                      <a:pt x="161" y="89"/>
                    </a:lnTo>
                    <a:lnTo>
                      <a:pt x="165" y="84"/>
                    </a:lnTo>
                    <a:lnTo>
                      <a:pt x="170" y="84"/>
                    </a:lnTo>
                    <a:lnTo>
                      <a:pt x="175" y="84"/>
                    </a:lnTo>
                    <a:lnTo>
                      <a:pt x="180" y="84"/>
                    </a:lnTo>
                    <a:lnTo>
                      <a:pt x="184" y="84"/>
                    </a:lnTo>
                    <a:lnTo>
                      <a:pt x="189" y="84"/>
                    </a:lnTo>
                    <a:lnTo>
                      <a:pt x="194" y="84"/>
                    </a:lnTo>
                    <a:lnTo>
                      <a:pt x="199" y="84"/>
                    </a:lnTo>
                    <a:lnTo>
                      <a:pt x="203" y="84"/>
                    </a:lnTo>
                    <a:lnTo>
                      <a:pt x="208" y="84"/>
                    </a:lnTo>
                    <a:lnTo>
                      <a:pt x="213" y="80"/>
                    </a:lnTo>
                    <a:lnTo>
                      <a:pt x="217" y="80"/>
                    </a:lnTo>
                    <a:lnTo>
                      <a:pt x="222" y="80"/>
                    </a:lnTo>
                    <a:lnTo>
                      <a:pt x="227" y="80"/>
                    </a:lnTo>
                    <a:lnTo>
                      <a:pt x="232" y="80"/>
                    </a:lnTo>
                    <a:lnTo>
                      <a:pt x="236" y="80"/>
                    </a:lnTo>
                    <a:lnTo>
                      <a:pt x="241" y="80"/>
                    </a:lnTo>
                    <a:lnTo>
                      <a:pt x="246" y="80"/>
                    </a:lnTo>
                    <a:lnTo>
                      <a:pt x="250" y="75"/>
                    </a:lnTo>
                    <a:lnTo>
                      <a:pt x="255" y="75"/>
                    </a:lnTo>
                    <a:lnTo>
                      <a:pt x="260" y="75"/>
                    </a:lnTo>
                    <a:lnTo>
                      <a:pt x="265" y="75"/>
                    </a:lnTo>
                    <a:lnTo>
                      <a:pt x="269" y="75"/>
                    </a:lnTo>
                    <a:lnTo>
                      <a:pt x="274" y="75"/>
                    </a:lnTo>
                    <a:lnTo>
                      <a:pt x="279" y="75"/>
                    </a:lnTo>
                    <a:lnTo>
                      <a:pt x="284" y="75"/>
                    </a:lnTo>
                    <a:lnTo>
                      <a:pt x="288" y="70"/>
                    </a:lnTo>
                    <a:lnTo>
                      <a:pt x="293" y="70"/>
                    </a:lnTo>
                    <a:lnTo>
                      <a:pt x="298" y="70"/>
                    </a:lnTo>
                    <a:lnTo>
                      <a:pt x="302" y="70"/>
                    </a:lnTo>
                    <a:lnTo>
                      <a:pt x="307" y="70"/>
                    </a:lnTo>
                    <a:lnTo>
                      <a:pt x="312" y="70"/>
                    </a:lnTo>
                    <a:lnTo>
                      <a:pt x="317" y="70"/>
                    </a:lnTo>
                    <a:lnTo>
                      <a:pt x="321" y="65"/>
                    </a:lnTo>
                    <a:lnTo>
                      <a:pt x="326" y="65"/>
                    </a:lnTo>
                    <a:lnTo>
                      <a:pt x="331" y="65"/>
                    </a:lnTo>
                    <a:lnTo>
                      <a:pt x="336" y="65"/>
                    </a:lnTo>
                    <a:lnTo>
                      <a:pt x="340" y="65"/>
                    </a:lnTo>
                    <a:lnTo>
                      <a:pt x="345" y="65"/>
                    </a:lnTo>
                    <a:lnTo>
                      <a:pt x="350" y="61"/>
                    </a:lnTo>
                    <a:lnTo>
                      <a:pt x="354" y="61"/>
                    </a:lnTo>
                    <a:lnTo>
                      <a:pt x="359" y="61"/>
                    </a:lnTo>
                    <a:lnTo>
                      <a:pt x="364" y="61"/>
                    </a:lnTo>
                    <a:lnTo>
                      <a:pt x="369" y="61"/>
                    </a:lnTo>
                    <a:lnTo>
                      <a:pt x="373" y="61"/>
                    </a:lnTo>
                    <a:lnTo>
                      <a:pt x="378" y="56"/>
                    </a:lnTo>
                    <a:lnTo>
                      <a:pt x="383" y="56"/>
                    </a:lnTo>
                    <a:lnTo>
                      <a:pt x="388" y="56"/>
                    </a:lnTo>
                    <a:lnTo>
                      <a:pt x="392" y="56"/>
                    </a:lnTo>
                    <a:lnTo>
                      <a:pt x="397" y="51"/>
                    </a:lnTo>
                    <a:lnTo>
                      <a:pt x="402" y="51"/>
                    </a:lnTo>
                    <a:lnTo>
                      <a:pt x="406" y="51"/>
                    </a:lnTo>
                    <a:lnTo>
                      <a:pt x="411" y="51"/>
                    </a:lnTo>
                    <a:lnTo>
                      <a:pt x="416" y="51"/>
                    </a:lnTo>
                    <a:lnTo>
                      <a:pt x="421" y="47"/>
                    </a:lnTo>
                    <a:lnTo>
                      <a:pt x="425" y="47"/>
                    </a:lnTo>
                    <a:lnTo>
                      <a:pt x="430" y="47"/>
                    </a:lnTo>
                    <a:lnTo>
                      <a:pt x="435" y="42"/>
                    </a:lnTo>
                    <a:lnTo>
                      <a:pt x="439" y="42"/>
                    </a:lnTo>
                    <a:lnTo>
                      <a:pt x="444" y="42"/>
                    </a:lnTo>
                    <a:lnTo>
                      <a:pt x="449" y="37"/>
                    </a:lnTo>
                    <a:lnTo>
                      <a:pt x="454" y="37"/>
                    </a:lnTo>
                    <a:lnTo>
                      <a:pt x="458" y="32"/>
                    </a:lnTo>
                    <a:lnTo>
                      <a:pt x="463" y="28"/>
                    </a:lnTo>
                    <a:lnTo>
                      <a:pt x="463" y="18"/>
                    </a:lnTo>
                    <a:lnTo>
                      <a:pt x="458" y="18"/>
                    </a:lnTo>
                    <a:lnTo>
                      <a:pt x="454" y="14"/>
                    </a:lnTo>
                    <a:lnTo>
                      <a:pt x="449" y="14"/>
                    </a:lnTo>
                    <a:lnTo>
                      <a:pt x="444" y="14"/>
                    </a:lnTo>
                    <a:lnTo>
                      <a:pt x="439" y="14"/>
                    </a:lnTo>
                    <a:lnTo>
                      <a:pt x="435" y="9"/>
                    </a:lnTo>
                    <a:lnTo>
                      <a:pt x="430" y="9"/>
                    </a:lnTo>
                    <a:lnTo>
                      <a:pt x="425" y="9"/>
                    </a:lnTo>
                    <a:lnTo>
                      <a:pt x="421" y="9"/>
                    </a:lnTo>
                    <a:lnTo>
                      <a:pt x="416" y="9"/>
                    </a:lnTo>
                    <a:lnTo>
                      <a:pt x="411" y="4"/>
                    </a:lnTo>
                    <a:lnTo>
                      <a:pt x="406" y="4"/>
                    </a:lnTo>
                    <a:lnTo>
                      <a:pt x="402" y="4"/>
                    </a:lnTo>
                    <a:lnTo>
                      <a:pt x="397" y="4"/>
                    </a:lnTo>
                    <a:lnTo>
                      <a:pt x="392" y="4"/>
                    </a:lnTo>
                    <a:lnTo>
                      <a:pt x="388" y="4"/>
                    </a:lnTo>
                    <a:lnTo>
                      <a:pt x="383" y="4"/>
                    </a:lnTo>
                    <a:lnTo>
                      <a:pt x="378" y="4"/>
                    </a:lnTo>
                    <a:lnTo>
                      <a:pt x="373" y="4"/>
                    </a:lnTo>
                    <a:lnTo>
                      <a:pt x="369" y="4"/>
                    </a:lnTo>
                    <a:lnTo>
                      <a:pt x="364" y="0"/>
                    </a:lnTo>
                    <a:lnTo>
                      <a:pt x="359" y="0"/>
                    </a:lnTo>
                    <a:lnTo>
                      <a:pt x="354" y="0"/>
                    </a:lnTo>
                    <a:lnTo>
                      <a:pt x="350" y="0"/>
                    </a:lnTo>
                    <a:lnTo>
                      <a:pt x="345" y="0"/>
                    </a:lnTo>
                    <a:lnTo>
                      <a:pt x="340" y="0"/>
                    </a:lnTo>
                    <a:lnTo>
                      <a:pt x="336" y="0"/>
                    </a:lnTo>
                    <a:lnTo>
                      <a:pt x="331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3201" y="1990"/>
                <a:ext cx="600" cy="32"/>
              </a:xfrm>
              <a:custGeom>
                <a:avLst/>
                <a:gdLst>
                  <a:gd name="T0" fmla="*/ 590 w 600"/>
                  <a:gd name="T1" fmla="*/ 0 h 32"/>
                  <a:gd name="T2" fmla="*/ 576 w 600"/>
                  <a:gd name="T3" fmla="*/ 0 h 32"/>
                  <a:gd name="T4" fmla="*/ 562 w 600"/>
                  <a:gd name="T5" fmla="*/ 0 h 32"/>
                  <a:gd name="T6" fmla="*/ 548 w 600"/>
                  <a:gd name="T7" fmla="*/ 0 h 32"/>
                  <a:gd name="T8" fmla="*/ 534 w 600"/>
                  <a:gd name="T9" fmla="*/ 0 h 32"/>
                  <a:gd name="T10" fmla="*/ 519 w 600"/>
                  <a:gd name="T11" fmla="*/ 0 h 32"/>
                  <a:gd name="T12" fmla="*/ 505 w 600"/>
                  <a:gd name="T13" fmla="*/ 0 h 32"/>
                  <a:gd name="T14" fmla="*/ 491 w 600"/>
                  <a:gd name="T15" fmla="*/ 0 h 32"/>
                  <a:gd name="T16" fmla="*/ 477 w 600"/>
                  <a:gd name="T17" fmla="*/ 0 h 32"/>
                  <a:gd name="T18" fmla="*/ 463 w 600"/>
                  <a:gd name="T19" fmla="*/ 0 h 32"/>
                  <a:gd name="T20" fmla="*/ 449 w 600"/>
                  <a:gd name="T21" fmla="*/ 0 h 32"/>
                  <a:gd name="T22" fmla="*/ 434 w 600"/>
                  <a:gd name="T23" fmla="*/ 0 h 32"/>
                  <a:gd name="T24" fmla="*/ 420 w 600"/>
                  <a:gd name="T25" fmla="*/ 0 h 32"/>
                  <a:gd name="T26" fmla="*/ 406 w 600"/>
                  <a:gd name="T27" fmla="*/ 0 h 32"/>
                  <a:gd name="T28" fmla="*/ 392 w 600"/>
                  <a:gd name="T29" fmla="*/ 0 h 32"/>
                  <a:gd name="T30" fmla="*/ 378 w 600"/>
                  <a:gd name="T31" fmla="*/ 0 h 32"/>
                  <a:gd name="T32" fmla="*/ 364 w 600"/>
                  <a:gd name="T33" fmla="*/ 0 h 32"/>
                  <a:gd name="T34" fmla="*/ 349 w 600"/>
                  <a:gd name="T35" fmla="*/ 0 h 32"/>
                  <a:gd name="T36" fmla="*/ 335 w 600"/>
                  <a:gd name="T37" fmla="*/ 0 h 32"/>
                  <a:gd name="T38" fmla="*/ 321 w 600"/>
                  <a:gd name="T39" fmla="*/ 0 h 32"/>
                  <a:gd name="T40" fmla="*/ 307 w 600"/>
                  <a:gd name="T41" fmla="*/ 4 h 32"/>
                  <a:gd name="T42" fmla="*/ 293 w 600"/>
                  <a:gd name="T43" fmla="*/ 4 h 32"/>
                  <a:gd name="T44" fmla="*/ 279 w 600"/>
                  <a:gd name="T45" fmla="*/ 4 h 32"/>
                  <a:gd name="T46" fmla="*/ 264 w 600"/>
                  <a:gd name="T47" fmla="*/ 4 h 32"/>
                  <a:gd name="T48" fmla="*/ 250 w 600"/>
                  <a:gd name="T49" fmla="*/ 4 h 32"/>
                  <a:gd name="T50" fmla="*/ 236 w 600"/>
                  <a:gd name="T51" fmla="*/ 9 h 32"/>
                  <a:gd name="T52" fmla="*/ 222 w 600"/>
                  <a:gd name="T53" fmla="*/ 9 h 32"/>
                  <a:gd name="T54" fmla="*/ 208 w 600"/>
                  <a:gd name="T55" fmla="*/ 9 h 32"/>
                  <a:gd name="T56" fmla="*/ 193 w 600"/>
                  <a:gd name="T57" fmla="*/ 9 h 32"/>
                  <a:gd name="T58" fmla="*/ 179 w 600"/>
                  <a:gd name="T59" fmla="*/ 14 h 32"/>
                  <a:gd name="T60" fmla="*/ 165 w 600"/>
                  <a:gd name="T61" fmla="*/ 14 h 32"/>
                  <a:gd name="T62" fmla="*/ 151 w 600"/>
                  <a:gd name="T63" fmla="*/ 14 h 32"/>
                  <a:gd name="T64" fmla="*/ 137 w 600"/>
                  <a:gd name="T65" fmla="*/ 14 h 32"/>
                  <a:gd name="T66" fmla="*/ 123 w 600"/>
                  <a:gd name="T67" fmla="*/ 18 h 32"/>
                  <a:gd name="T68" fmla="*/ 108 w 600"/>
                  <a:gd name="T69" fmla="*/ 18 h 32"/>
                  <a:gd name="T70" fmla="*/ 94 w 600"/>
                  <a:gd name="T71" fmla="*/ 18 h 32"/>
                  <a:gd name="T72" fmla="*/ 80 w 600"/>
                  <a:gd name="T73" fmla="*/ 23 h 32"/>
                  <a:gd name="T74" fmla="*/ 66 w 600"/>
                  <a:gd name="T75" fmla="*/ 23 h 32"/>
                  <a:gd name="T76" fmla="*/ 52 w 600"/>
                  <a:gd name="T77" fmla="*/ 28 h 32"/>
                  <a:gd name="T78" fmla="*/ 38 w 600"/>
                  <a:gd name="T79" fmla="*/ 28 h 32"/>
                  <a:gd name="T80" fmla="*/ 23 w 600"/>
                  <a:gd name="T81" fmla="*/ 28 h 32"/>
                  <a:gd name="T82" fmla="*/ 9 w 600"/>
                  <a:gd name="T8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32">
                    <a:moveTo>
                      <a:pt x="600" y="0"/>
                    </a:moveTo>
                    <a:lnTo>
                      <a:pt x="595" y="0"/>
                    </a:lnTo>
                    <a:lnTo>
                      <a:pt x="590" y="0"/>
                    </a:lnTo>
                    <a:lnTo>
                      <a:pt x="586" y="0"/>
                    </a:lnTo>
                    <a:lnTo>
                      <a:pt x="581" y="0"/>
                    </a:lnTo>
                    <a:lnTo>
                      <a:pt x="576" y="0"/>
                    </a:lnTo>
                    <a:lnTo>
                      <a:pt x="571" y="0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57" y="0"/>
                    </a:lnTo>
                    <a:lnTo>
                      <a:pt x="553" y="0"/>
                    </a:lnTo>
                    <a:lnTo>
                      <a:pt x="548" y="0"/>
                    </a:lnTo>
                    <a:lnTo>
                      <a:pt x="543" y="0"/>
                    </a:lnTo>
                    <a:lnTo>
                      <a:pt x="538" y="0"/>
                    </a:lnTo>
                    <a:lnTo>
                      <a:pt x="534" y="0"/>
                    </a:lnTo>
                    <a:lnTo>
                      <a:pt x="529" y="0"/>
                    </a:lnTo>
                    <a:lnTo>
                      <a:pt x="524" y="0"/>
                    </a:lnTo>
                    <a:lnTo>
                      <a:pt x="519" y="0"/>
                    </a:lnTo>
                    <a:lnTo>
                      <a:pt x="515" y="0"/>
                    </a:lnTo>
                    <a:lnTo>
                      <a:pt x="510" y="0"/>
                    </a:lnTo>
                    <a:lnTo>
                      <a:pt x="505" y="0"/>
                    </a:lnTo>
                    <a:lnTo>
                      <a:pt x="501" y="0"/>
                    </a:lnTo>
                    <a:lnTo>
                      <a:pt x="496" y="0"/>
                    </a:lnTo>
                    <a:lnTo>
                      <a:pt x="491" y="0"/>
                    </a:lnTo>
                    <a:lnTo>
                      <a:pt x="486" y="0"/>
                    </a:lnTo>
                    <a:lnTo>
                      <a:pt x="482" y="0"/>
                    </a:lnTo>
                    <a:lnTo>
                      <a:pt x="477" y="0"/>
                    </a:lnTo>
                    <a:lnTo>
                      <a:pt x="472" y="0"/>
                    </a:lnTo>
                    <a:lnTo>
                      <a:pt x="468" y="0"/>
                    </a:lnTo>
                    <a:lnTo>
                      <a:pt x="463" y="0"/>
                    </a:lnTo>
                    <a:lnTo>
                      <a:pt x="458" y="0"/>
                    </a:lnTo>
                    <a:lnTo>
                      <a:pt x="453" y="0"/>
                    </a:lnTo>
                    <a:lnTo>
                      <a:pt x="449" y="0"/>
                    </a:lnTo>
                    <a:lnTo>
                      <a:pt x="444" y="0"/>
                    </a:lnTo>
                    <a:lnTo>
                      <a:pt x="439" y="0"/>
                    </a:lnTo>
                    <a:lnTo>
                      <a:pt x="434" y="0"/>
                    </a:lnTo>
                    <a:lnTo>
                      <a:pt x="430" y="0"/>
                    </a:lnTo>
                    <a:lnTo>
                      <a:pt x="425" y="0"/>
                    </a:lnTo>
                    <a:lnTo>
                      <a:pt x="420" y="0"/>
                    </a:lnTo>
                    <a:lnTo>
                      <a:pt x="416" y="0"/>
                    </a:lnTo>
                    <a:lnTo>
                      <a:pt x="411" y="0"/>
                    </a:lnTo>
                    <a:lnTo>
                      <a:pt x="406" y="0"/>
                    </a:lnTo>
                    <a:lnTo>
                      <a:pt x="401" y="0"/>
                    </a:lnTo>
                    <a:lnTo>
                      <a:pt x="397" y="0"/>
                    </a:lnTo>
                    <a:lnTo>
                      <a:pt x="392" y="0"/>
                    </a:lnTo>
                    <a:lnTo>
                      <a:pt x="387" y="0"/>
                    </a:lnTo>
                    <a:lnTo>
                      <a:pt x="382" y="0"/>
                    </a:lnTo>
                    <a:lnTo>
                      <a:pt x="378" y="0"/>
                    </a:lnTo>
                    <a:lnTo>
                      <a:pt x="373" y="0"/>
                    </a:lnTo>
                    <a:lnTo>
                      <a:pt x="368" y="0"/>
                    </a:lnTo>
                    <a:lnTo>
                      <a:pt x="364" y="0"/>
                    </a:lnTo>
                    <a:lnTo>
                      <a:pt x="359" y="0"/>
                    </a:lnTo>
                    <a:lnTo>
                      <a:pt x="354" y="0"/>
                    </a:lnTo>
                    <a:lnTo>
                      <a:pt x="349" y="0"/>
                    </a:lnTo>
                    <a:lnTo>
                      <a:pt x="345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31" y="0"/>
                    </a:lnTo>
                    <a:lnTo>
                      <a:pt x="326" y="0"/>
                    </a:lnTo>
                    <a:lnTo>
                      <a:pt x="321" y="0"/>
                    </a:lnTo>
                    <a:lnTo>
                      <a:pt x="316" y="4"/>
                    </a:lnTo>
                    <a:lnTo>
                      <a:pt x="312" y="4"/>
                    </a:lnTo>
                    <a:lnTo>
                      <a:pt x="307" y="4"/>
                    </a:lnTo>
                    <a:lnTo>
                      <a:pt x="302" y="4"/>
                    </a:lnTo>
                    <a:lnTo>
                      <a:pt x="297" y="4"/>
                    </a:lnTo>
                    <a:lnTo>
                      <a:pt x="293" y="4"/>
                    </a:lnTo>
                    <a:lnTo>
                      <a:pt x="288" y="4"/>
                    </a:lnTo>
                    <a:lnTo>
                      <a:pt x="283" y="4"/>
                    </a:lnTo>
                    <a:lnTo>
                      <a:pt x="279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4" y="4"/>
                    </a:lnTo>
                    <a:lnTo>
                      <a:pt x="260" y="4"/>
                    </a:lnTo>
                    <a:lnTo>
                      <a:pt x="255" y="4"/>
                    </a:lnTo>
                    <a:lnTo>
                      <a:pt x="250" y="4"/>
                    </a:lnTo>
                    <a:lnTo>
                      <a:pt x="245" y="4"/>
                    </a:lnTo>
                    <a:lnTo>
                      <a:pt x="241" y="9"/>
                    </a:lnTo>
                    <a:lnTo>
                      <a:pt x="236" y="9"/>
                    </a:lnTo>
                    <a:lnTo>
                      <a:pt x="231" y="9"/>
                    </a:lnTo>
                    <a:lnTo>
                      <a:pt x="227" y="9"/>
                    </a:lnTo>
                    <a:lnTo>
                      <a:pt x="222" y="9"/>
                    </a:lnTo>
                    <a:lnTo>
                      <a:pt x="217" y="9"/>
                    </a:lnTo>
                    <a:lnTo>
                      <a:pt x="212" y="9"/>
                    </a:lnTo>
                    <a:lnTo>
                      <a:pt x="208" y="9"/>
                    </a:lnTo>
                    <a:lnTo>
                      <a:pt x="203" y="9"/>
                    </a:lnTo>
                    <a:lnTo>
                      <a:pt x="198" y="9"/>
                    </a:lnTo>
                    <a:lnTo>
                      <a:pt x="193" y="9"/>
                    </a:lnTo>
                    <a:lnTo>
                      <a:pt x="189" y="9"/>
                    </a:lnTo>
                    <a:lnTo>
                      <a:pt x="184" y="14"/>
                    </a:lnTo>
                    <a:lnTo>
                      <a:pt x="179" y="14"/>
                    </a:lnTo>
                    <a:lnTo>
                      <a:pt x="175" y="14"/>
                    </a:lnTo>
                    <a:lnTo>
                      <a:pt x="170" y="14"/>
                    </a:lnTo>
                    <a:lnTo>
                      <a:pt x="165" y="14"/>
                    </a:lnTo>
                    <a:lnTo>
                      <a:pt x="160" y="14"/>
                    </a:lnTo>
                    <a:lnTo>
                      <a:pt x="156" y="14"/>
                    </a:lnTo>
                    <a:lnTo>
                      <a:pt x="151" y="14"/>
                    </a:lnTo>
                    <a:lnTo>
                      <a:pt x="146" y="14"/>
                    </a:lnTo>
                    <a:lnTo>
                      <a:pt x="142" y="14"/>
                    </a:lnTo>
                    <a:lnTo>
                      <a:pt x="137" y="14"/>
                    </a:lnTo>
                    <a:lnTo>
                      <a:pt x="132" y="18"/>
                    </a:lnTo>
                    <a:lnTo>
                      <a:pt x="127" y="18"/>
                    </a:lnTo>
                    <a:lnTo>
                      <a:pt x="123" y="18"/>
                    </a:lnTo>
                    <a:lnTo>
                      <a:pt x="118" y="18"/>
                    </a:lnTo>
                    <a:lnTo>
                      <a:pt x="113" y="18"/>
                    </a:lnTo>
                    <a:lnTo>
                      <a:pt x="108" y="18"/>
                    </a:lnTo>
                    <a:lnTo>
                      <a:pt x="104" y="18"/>
                    </a:lnTo>
                    <a:lnTo>
                      <a:pt x="99" y="18"/>
                    </a:lnTo>
                    <a:lnTo>
                      <a:pt x="94" y="18"/>
                    </a:lnTo>
                    <a:lnTo>
                      <a:pt x="90" y="23"/>
                    </a:lnTo>
                    <a:lnTo>
                      <a:pt x="85" y="23"/>
                    </a:lnTo>
                    <a:lnTo>
                      <a:pt x="80" y="23"/>
                    </a:lnTo>
                    <a:lnTo>
                      <a:pt x="75" y="23"/>
                    </a:lnTo>
                    <a:lnTo>
                      <a:pt x="71" y="23"/>
                    </a:lnTo>
                    <a:lnTo>
                      <a:pt x="66" y="23"/>
                    </a:lnTo>
                    <a:lnTo>
                      <a:pt x="61" y="23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47" y="28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3" y="28"/>
                    </a:lnTo>
                    <a:lnTo>
                      <a:pt x="28" y="28"/>
                    </a:lnTo>
                    <a:lnTo>
                      <a:pt x="23" y="28"/>
                    </a:lnTo>
                    <a:lnTo>
                      <a:pt x="19" y="32"/>
                    </a:lnTo>
                    <a:lnTo>
                      <a:pt x="14" y="32"/>
                    </a:lnTo>
                    <a:lnTo>
                      <a:pt x="9" y="32"/>
                    </a:lnTo>
                    <a:lnTo>
                      <a:pt x="5" y="32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2993" y="2022"/>
                <a:ext cx="208" cy="57"/>
              </a:xfrm>
              <a:custGeom>
                <a:avLst/>
                <a:gdLst>
                  <a:gd name="T0" fmla="*/ 208 w 208"/>
                  <a:gd name="T1" fmla="*/ 0 h 57"/>
                  <a:gd name="T2" fmla="*/ 203 w 208"/>
                  <a:gd name="T3" fmla="*/ 0 h 57"/>
                  <a:gd name="T4" fmla="*/ 198 w 208"/>
                  <a:gd name="T5" fmla="*/ 5 h 57"/>
                  <a:gd name="T6" fmla="*/ 194 w 208"/>
                  <a:gd name="T7" fmla="*/ 5 h 57"/>
                  <a:gd name="T8" fmla="*/ 189 w 208"/>
                  <a:gd name="T9" fmla="*/ 5 h 57"/>
                  <a:gd name="T10" fmla="*/ 184 w 208"/>
                  <a:gd name="T11" fmla="*/ 5 h 57"/>
                  <a:gd name="T12" fmla="*/ 179 w 208"/>
                  <a:gd name="T13" fmla="*/ 5 h 57"/>
                  <a:gd name="T14" fmla="*/ 175 w 208"/>
                  <a:gd name="T15" fmla="*/ 5 h 57"/>
                  <a:gd name="T16" fmla="*/ 170 w 208"/>
                  <a:gd name="T17" fmla="*/ 10 h 57"/>
                  <a:gd name="T18" fmla="*/ 165 w 208"/>
                  <a:gd name="T19" fmla="*/ 10 h 57"/>
                  <a:gd name="T20" fmla="*/ 161 w 208"/>
                  <a:gd name="T21" fmla="*/ 10 h 57"/>
                  <a:gd name="T22" fmla="*/ 156 w 208"/>
                  <a:gd name="T23" fmla="*/ 10 h 57"/>
                  <a:gd name="T24" fmla="*/ 151 w 208"/>
                  <a:gd name="T25" fmla="*/ 10 h 57"/>
                  <a:gd name="T26" fmla="*/ 146 w 208"/>
                  <a:gd name="T27" fmla="*/ 15 h 57"/>
                  <a:gd name="T28" fmla="*/ 142 w 208"/>
                  <a:gd name="T29" fmla="*/ 15 h 57"/>
                  <a:gd name="T30" fmla="*/ 137 w 208"/>
                  <a:gd name="T31" fmla="*/ 15 h 57"/>
                  <a:gd name="T32" fmla="*/ 132 w 208"/>
                  <a:gd name="T33" fmla="*/ 15 h 57"/>
                  <a:gd name="T34" fmla="*/ 127 w 208"/>
                  <a:gd name="T35" fmla="*/ 15 h 57"/>
                  <a:gd name="T36" fmla="*/ 123 w 208"/>
                  <a:gd name="T37" fmla="*/ 19 h 57"/>
                  <a:gd name="T38" fmla="*/ 118 w 208"/>
                  <a:gd name="T39" fmla="*/ 19 h 57"/>
                  <a:gd name="T40" fmla="*/ 113 w 208"/>
                  <a:gd name="T41" fmla="*/ 19 h 57"/>
                  <a:gd name="T42" fmla="*/ 109 w 208"/>
                  <a:gd name="T43" fmla="*/ 19 h 57"/>
                  <a:gd name="T44" fmla="*/ 104 w 208"/>
                  <a:gd name="T45" fmla="*/ 24 h 57"/>
                  <a:gd name="T46" fmla="*/ 99 w 208"/>
                  <a:gd name="T47" fmla="*/ 24 h 57"/>
                  <a:gd name="T48" fmla="*/ 94 w 208"/>
                  <a:gd name="T49" fmla="*/ 24 h 57"/>
                  <a:gd name="T50" fmla="*/ 90 w 208"/>
                  <a:gd name="T51" fmla="*/ 24 h 57"/>
                  <a:gd name="T52" fmla="*/ 85 w 208"/>
                  <a:gd name="T53" fmla="*/ 29 h 57"/>
                  <a:gd name="T54" fmla="*/ 80 w 208"/>
                  <a:gd name="T55" fmla="*/ 29 h 57"/>
                  <a:gd name="T56" fmla="*/ 75 w 208"/>
                  <a:gd name="T57" fmla="*/ 29 h 57"/>
                  <a:gd name="T58" fmla="*/ 71 w 208"/>
                  <a:gd name="T59" fmla="*/ 29 h 57"/>
                  <a:gd name="T60" fmla="*/ 66 w 208"/>
                  <a:gd name="T61" fmla="*/ 33 h 57"/>
                  <a:gd name="T62" fmla="*/ 61 w 208"/>
                  <a:gd name="T63" fmla="*/ 33 h 57"/>
                  <a:gd name="T64" fmla="*/ 57 w 208"/>
                  <a:gd name="T65" fmla="*/ 33 h 57"/>
                  <a:gd name="T66" fmla="*/ 52 w 208"/>
                  <a:gd name="T67" fmla="*/ 38 h 57"/>
                  <a:gd name="T68" fmla="*/ 47 w 208"/>
                  <a:gd name="T69" fmla="*/ 38 h 57"/>
                  <a:gd name="T70" fmla="*/ 42 w 208"/>
                  <a:gd name="T71" fmla="*/ 38 h 57"/>
                  <a:gd name="T72" fmla="*/ 38 w 208"/>
                  <a:gd name="T73" fmla="*/ 43 h 57"/>
                  <a:gd name="T74" fmla="*/ 33 w 208"/>
                  <a:gd name="T75" fmla="*/ 43 h 57"/>
                  <a:gd name="T76" fmla="*/ 28 w 208"/>
                  <a:gd name="T77" fmla="*/ 48 h 57"/>
                  <a:gd name="T78" fmla="*/ 24 w 208"/>
                  <a:gd name="T79" fmla="*/ 48 h 57"/>
                  <a:gd name="T80" fmla="*/ 19 w 208"/>
                  <a:gd name="T81" fmla="*/ 48 h 57"/>
                  <a:gd name="T82" fmla="*/ 14 w 208"/>
                  <a:gd name="T83" fmla="*/ 52 h 57"/>
                  <a:gd name="T84" fmla="*/ 9 w 208"/>
                  <a:gd name="T85" fmla="*/ 52 h 57"/>
                  <a:gd name="T86" fmla="*/ 5 w 208"/>
                  <a:gd name="T87" fmla="*/ 57 h 57"/>
                  <a:gd name="T88" fmla="*/ 0 w 208"/>
                  <a:gd name="T8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8" h="57">
                    <a:moveTo>
                      <a:pt x="208" y="0"/>
                    </a:moveTo>
                    <a:lnTo>
                      <a:pt x="203" y="0"/>
                    </a:lnTo>
                    <a:lnTo>
                      <a:pt x="198" y="5"/>
                    </a:lnTo>
                    <a:lnTo>
                      <a:pt x="194" y="5"/>
                    </a:lnTo>
                    <a:lnTo>
                      <a:pt x="189" y="5"/>
                    </a:lnTo>
                    <a:lnTo>
                      <a:pt x="184" y="5"/>
                    </a:lnTo>
                    <a:lnTo>
                      <a:pt x="179" y="5"/>
                    </a:lnTo>
                    <a:lnTo>
                      <a:pt x="175" y="5"/>
                    </a:lnTo>
                    <a:lnTo>
                      <a:pt x="170" y="10"/>
                    </a:lnTo>
                    <a:lnTo>
                      <a:pt x="165" y="10"/>
                    </a:lnTo>
                    <a:lnTo>
                      <a:pt x="161" y="10"/>
                    </a:lnTo>
                    <a:lnTo>
                      <a:pt x="156" y="10"/>
                    </a:lnTo>
                    <a:lnTo>
                      <a:pt x="151" y="10"/>
                    </a:lnTo>
                    <a:lnTo>
                      <a:pt x="146" y="15"/>
                    </a:lnTo>
                    <a:lnTo>
                      <a:pt x="142" y="15"/>
                    </a:lnTo>
                    <a:lnTo>
                      <a:pt x="137" y="15"/>
                    </a:lnTo>
                    <a:lnTo>
                      <a:pt x="132" y="15"/>
                    </a:lnTo>
                    <a:lnTo>
                      <a:pt x="127" y="15"/>
                    </a:lnTo>
                    <a:lnTo>
                      <a:pt x="123" y="19"/>
                    </a:lnTo>
                    <a:lnTo>
                      <a:pt x="118" y="19"/>
                    </a:lnTo>
                    <a:lnTo>
                      <a:pt x="113" y="19"/>
                    </a:lnTo>
                    <a:lnTo>
                      <a:pt x="109" y="19"/>
                    </a:lnTo>
                    <a:lnTo>
                      <a:pt x="104" y="24"/>
                    </a:lnTo>
                    <a:lnTo>
                      <a:pt x="99" y="24"/>
                    </a:lnTo>
                    <a:lnTo>
                      <a:pt x="94" y="24"/>
                    </a:lnTo>
                    <a:lnTo>
                      <a:pt x="90" y="24"/>
                    </a:lnTo>
                    <a:lnTo>
                      <a:pt x="85" y="29"/>
                    </a:lnTo>
                    <a:lnTo>
                      <a:pt x="80" y="29"/>
                    </a:lnTo>
                    <a:lnTo>
                      <a:pt x="75" y="29"/>
                    </a:lnTo>
                    <a:lnTo>
                      <a:pt x="71" y="29"/>
                    </a:lnTo>
                    <a:lnTo>
                      <a:pt x="66" y="33"/>
                    </a:lnTo>
                    <a:lnTo>
                      <a:pt x="61" y="33"/>
                    </a:lnTo>
                    <a:lnTo>
                      <a:pt x="57" y="33"/>
                    </a:lnTo>
                    <a:lnTo>
                      <a:pt x="52" y="38"/>
                    </a:lnTo>
                    <a:lnTo>
                      <a:pt x="47" y="38"/>
                    </a:lnTo>
                    <a:lnTo>
                      <a:pt x="42" y="38"/>
                    </a:lnTo>
                    <a:lnTo>
                      <a:pt x="38" y="43"/>
                    </a:lnTo>
                    <a:lnTo>
                      <a:pt x="33" y="43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19" y="48"/>
                    </a:lnTo>
                    <a:lnTo>
                      <a:pt x="14" y="52"/>
                    </a:lnTo>
                    <a:lnTo>
                      <a:pt x="9" y="52"/>
                    </a:lnTo>
                    <a:lnTo>
                      <a:pt x="5" y="57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2856" y="1151"/>
                <a:ext cx="241" cy="961"/>
              </a:xfrm>
              <a:custGeom>
                <a:avLst/>
                <a:gdLst>
                  <a:gd name="T0" fmla="*/ 161 w 241"/>
                  <a:gd name="T1" fmla="*/ 919 h 961"/>
                  <a:gd name="T2" fmla="*/ 165 w 241"/>
                  <a:gd name="T3" fmla="*/ 895 h 961"/>
                  <a:gd name="T4" fmla="*/ 175 w 241"/>
                  <a:gd name="T5" fmla="*/ 876 h 961"/>
                  <a:gd name="T6" fmla="*/ 179 w 241"/>
                  <a:gd name="T7" fmla="*/ 848 h 961"/>
                  <a:gd name="T8" fmla="*/ 189 w 241"/>
                  <a:gd name="T9" fmla="*/ 820 h 961"/>
                  <a:gd name="T10" fmla="*/ 194 w 241"/>
                  <a:gd name="T11" fmla="*/ 782 h 961"/>
                  <a:gd name="T12" fmla="*/ 203 w 241"/>
                  <a:gd name="T13" fmla="*/ 749 h 961"/>
                  <a:gd name="T14" fmla="*/ 208 w 241"/>
                  <a:gd name="T15" fmla="*/ 697 h 961"/>
                  <a:gd name="T16" fmla="*/ 217 w 241"/>
                  <a:gd name="T17" fmla="*/ 655 h 961"/>
                  <a:gd name="T18" fmla="*/ 222 w 241"/>
                  <a:gd name="T19" fmla="*/ 575 h 961"/>
                  <a:gd name="T20" fmla="*/ 231 w 241"/>
                  <a:gd name="T21" fmla="*/ 518 h 961"/>
                  <a:gd name="T22" fmla="*/ 236 w 241"/>
                  <a:gd name="T23" fmla="*/ 363 h 961"/>
                  <a:gd name="T24" fmla="*/ 236 w 241"/>
                  <a:gd name="T25" fmla="*/ 136 h 961"/>
                  <a:gd name="T26" fmla="*/ 231 w 241"/>
                  <a:gd name="T27" fmla="*/ 42 h 961"/>
                  <a:gd name="T28" fmla="*/ 217 w 241"/>
                  <a:gd name="T29" fmla="*/ 9 h 961"/>
                  <a:gd name="T30" fmla="*/ 208 w 241"/>
                  <a:gd name="T31" fmla="*/ 4 h 961"/>
                  <a:gd name="T32" fmla="*/ 194 w 241"/>
                  <a:gd name="T33" fmla="*/ 28 h 961"/>
                  <a:gd name="T34" fmla="*/ 189 w 241"/>
                  <a:gd name="T35" fmla="*/ 56 h 961"/>
                  <a:gd name="T36" fmla="*/ 179 w 241"/>
                  <a:gd name="T37" fmla="*/ 80 h 961"/>
                  <a:gd name="T38" fmla="*/ 175 w 241"/>
                  <a:gd name="T39" fmla="*/ 127 h 961"/>
                  <a:gd name="T40" fmla="*/ 165 w 241"/>
                  <a:gd name="T41" fmla="*/ 165 h 961"/>
                  <a:gd name="T42" fmla="*/ 161 w 241"/>
                  <a:gd name="T43" fmla="*/ 231 h 961"/>
                  <a:gd name="T44" fmla="*/ 151 w 241"/>
                  <a:gd name="T45" fmla="*/ 278 h 961"/>
                  <a:gd name="T46" fmla="*/ 146 w 241"/>
                  <a:gd name="T47" fmla="*/ 372 h 961"/>
                  <a:gd name="T48" fmla="*/ 137 w 241"/>
                  <a:gd name="T49" fmla="*/ 433 h 961"/>
                  <a:gd name="T50" fmla="*/ 132 w 241"/>
                  <a:gd name="T51" fmla="*/ 565 h 961"/>
                  <a:gd name="T52" fmla="*/ 123 w 241"/>
                  <a:gd name="T53" fmla="*/ 659 h 961"/>
                  <a:gd name="T54" fmla="*/ 118 w 241"/>
                  <a:gd name="T55" fmla="*/ 961 h 961"/>
                  <a:gd name="T56" fmla="*/ 109 w 241"/>
                  <a:gd name="T57" fmla="*/ 763 h 961"/>
                  <a:gd name="T58" fmla="*/ 104 w 241"/>
                  <a:gd name="T59" fmla="*/ 570 h 961"/>
                  <a:gd name="T60" fmla="*/ 94 w 241"/>
                  <a:gd name="T61" fmla="*/ 495 h 961"/>
                  <a:gd name="T62" fmla="*/ 90 w 241"/>
                  <a:gd name="T63" fmla="*/ 377 h 961"/>
                  <a:gd name="T64" fmla="*/ 80 w 241"/>
                  <a:gd name="T65" fmla="*/ 315 h 961"/>
                  <a:gd name="T66" fmla="*/ 75 w 241"/>
                  <a:gd name="T67" fmla="*/ 235 h 961"/>
                  <a:gd name="T68" fmla="*/ 66 w 241"/>
                  <a:gd name="T69" fmla="*/ 193 h 961"/>
                  <a:gd name="T70" fmla="*/ 61 w 241"/>
                  <a:gd name="T71" fmla="*/ 132 h 961"/>
                  <a:gd name="T72" fmla="*/ 52 w 241"/>
                  <a:gd name="T73" fmla="*/ 99 h 961"/>
                  <a:gd name="T74" fmla="*/ 47 w 241"/>
                  <a:gd name="T75" fmla="*/ 56 h 961"/>
                  <a:gd name="T76" fmla="*/ 38 w 241"/>
                  <a:gd name="T77" fmla="*/ 33 h 961"/>
                  <a:gd name="T78" fmla="*/ 28 w 241"/>
                  <a:gd name="T79" fmla="*/ 4 h 961"/>
                  <a:gd name="T80" fmla="*/ 9 w 241"/>
                  <a:gd name="T81" fmla="*/ 9 h 961"/>
                  <a:gd name="T82" fmla="*/ 5 w 241"/>
                  <a:gd name="T83" fmla="*/ 42 h 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1" h="961">
                    <a:moveTo>
                      <a:pt x="151" y="937"/>
                    </a:moveTo>
                    <a:lnTo>
                      <a:pt x="151" y="928"/>
                    </a:lnTo>
                    <a:lnTo>
                      <a:pt x="161" y="919"/>
                    </a:lnTo>
                    <a:lnTo>
                      <a:pt x="161" y="909"/>
                    </a:lnTo>
                    <a:lnTo>
                      <a:pt x="165" y="904"/>
                    </a:lnTo>
                    <a:lnTo>
                      <a:pt x="165" y="895"/>
                    </a:lnTo>
                    <a:lnTo>
                      <a:pt x="170" y="890"/>
                    </a:lnTo>
                    <a:lnTo>
                      <a:pt x="170" y="881"/>
                    </a:lnTo>
                    <a:lnTo>
                      <a:pt x="175" y="876"/>
                    </a:lnTo>
                    <a:lnTo>
                      <a:pt x="175" y="862"/>
                    </a:lnTo>
                    <a:lnTo>
                      <a:pt x="179" y="857"/>
                    </a:lnTo>
                    <a:lnTo>
                      <a:pt x="179" y="848"/>
                    </a:lnTo>
                    <a:lnTo>
                      <a:pt x="184" y="843"/>
                    </a:lnTo>
                    <a:lnTo>
                      <a:pt x="184" y="824"/>
                    </a:lnTo>
                    <a:lnTo>
                      <a:pt x="189" y="820"/>
                    </a:lnTo>
                    <a:lnTo>
                      <a:pt x="189" y="806"/>
                    </a:lnTo>
                    <a:lnTo>
                      <a:pt x="194" y="801"/>
                    </a:lnTo>
                    <a:lnTo>
                      <a:pt x="194" y="782"/>
                    </a:lnTo>
                    <a:lnTo>
                      <a:pt x="198" y="777"/>
                    </a:lnTo>
                    <a:lnTo>
                      <a:pt x="198" y="754"/>
                    </a:lnTo>
                    <a:lnTo>
                      <a:pt x="203" y="749"/>
                    </a:lnTo>
                    <a:lnTo>
                      <a:pt x="203" y="725"/>
                    </a:lnTo>
                    <a:lnTo>
                      <a:pt x="208" y="721"/>
                    </a:lnTo>
                    <a:lnTo>
                      <a:pt x="208" y="697"/>
                    </a:lnTo>
                    <a:lnTo>
                      <a:pt x="212" y="692"/>
                    </a:lnTo>
                    <a:lnTo>
                      <a:pt x="212" y="659"/>
                    </a:lnTo>
                    <a:lnTo>
                      <a:pt x="217" y="655"/>
                    </a:lnTo>
                    <a:lnTo>
                      <a:pt x="217" y="622"/>
                    </a:lnTo>
                    <a:lnTo>
                      <a:pt x="222" y="617"/>
                    </a:lnTo>
                    <a:lnTo>
                      <a:pt x="222" y="575"/>
                    </a:lnTo>
                    <a:lnTo>
                      <a:pt x="227" y="570"/>
                    </a:lnTo>
                    <a:lnTo>
                      <a:pt x="227" y="523"/>
                    </a:lnTo>
                    <a:lnTo>
                      <a:pt x="231" y="518"/>
                    </a:lnTo>
                    <a:lnTo>
                      <a:pt x="231" y="457"/>
                    </a:lnTo>
                    <a:lnTo>
                      <a:pt x="236" y="452"/>
                    </a:lnTo>
                    <a:lnTo>
                      <a:pt x="236" y="363"/>
                    </a:lnTo>
                    <a:lnTo>
                      <a:pt x="241" y="358"/>
                    </a:lnTo>
                    <a:lnTo>
                      <a:pt x="241" y="141"/>
                    </a:lnTo>
                    <a:lnTo>
                      <a:pt x="236" y="136"/>
                    </a:lnTo>
                    <a:lnTo>
                      <a:pt x="236" y="75"/>
                    </a:lnTo>
                    <a:lnTo>
                      <a:pt x="231" y="70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7" y="19"/>
                    </a:lnTo>
                    <a:lnTo>
                      <a:pt x="217" y="9"/>
                    </a:lnTo>
                    <a:lnTo>
                      <a:pt x="217" y="0"/>
                    </a:lnTo>
                    <a:lnTo>
                      <a:pt x="212" y="0"/>
                    </a:lnTo>
                    <a:lnTo>
                      <a:pt x="208" y="4"/>
                    </a:lnTo>
                    <a:lnTo>
                      <a:pt x="198" y="14"/>
                    </a:lnTo>
                    <a:lnTo>
                      <a:pt x="198" y="23"/>
                    </a:lnTo>
                    <a:lnTo>
                      <a:pt x="194" y="28"/>
                    </a:lnTo>
                    <a:lnTo>
                      <a:pt x="194" y="37"/>
                    </a:lnTo>
                    <a:lnTo>
                      <a:pt x="189" y="42"/>
                    </a:lnTo>
                    <a:lnTo>
                      <a:pt x="189" y="56"/>
                    </a:lnTo>
                    <a:lnTo>
                      <a:pt x="184" y="61"/>
                    </a:lnTo>
                    <a:lnTo>
                      <a:pt x="184" y="75"/>
                    </a:lnTo>
                    <a:lnTo>
                      <a:pt x="179" y="80"/>
                    </a:lnTo>
                    <a:lnTo>
                      <a:pt x="179" y="99"/>
                    </a:lnTo>
                    <a:lnTo>
                      <a:pt x="175" y="103"/>
                    </a:lnTo>
                    <a:lnTo>
                      <a:pt x="175" y="127"/>
                    </a:lnTo>
                    <a:lnTo>
                      <a:pt x="170" y="132"/>
                    </a:lnTo>
                    <a:lnTo>
                      <a:pt x="170" y="160"/>
                    </a:lnTo>
                    <a:lnTo>
                      <a:pt x="165" y="165"/>
                    </a:lnTo>
                    <a:lnTo>
                      <a:pt x="165" y="193"/>
                    </a:lnTo>
                    <a:lnTo>
                      <a:pt x="161" y="198"/>
                    </a:lnTo>
                    <a:lnTo>
                      <a:pt x="161" y="231"/>
                    </a:lnTo>
                    <a:lnTo>
                      <a:pt x="156" y="235"/>
                    </a:lnTo>
                    <a:lnTo>
                      <a:pt x="156" y="273"/>
                    </a:lnTo>
                    <a:lnTo>
                      <a:pt x="151" y="278"/>
                    </a:lnTo>
                    <a:lnTo>
                      <a:pt x="151" y="320"/>
                    </a:lnTo>
                    <a:lnTo>
                      <a:pt x="146" y="325"/>
                    </a:lnTo>
                    <a:lnTo>
                      <a:pt x="146" y="372"/>
                    </a:lnTo>
                    <a:lnTo>
                      <a:pt x="142" y="377"/>
                    </a:lnTo>
                    <a:lnTo>
                      <a:pt x="142" y="429"/>
                    </a:lnTo>
                    <a:lnTo>
                      <a:pt x="137" y="433"/>
                    </a:lnTo>
                    <a:lnTo>
                      <a:pt x="137" y="495"/>
                    </a:lnTo>
                    <a:lnTo>
                      <a:pt x="132" y="499"/>
                    </a:lnTo>
                    <a:lnTo>
                      <a:pt x="132" y="565"/>
                    </a:lnTo>
                    <a:lnTo>
                      <a:pt x="127" y="570"/>
                    </a:lnTo>
                    <a:lnTo>
                      <a:pt x="127" y="655"/>
                    </a:lnTo>
                    <a:lnTo>
                      <a:pt x="123" y="659"/>
                    </a:lnTo>
                    <a:lnTo>
                      <a:pt x="123" y="763"/>
                    </a:lnTo>
                    <a:lnTo>
                      <a:pt x="118" y="768"/>
                    </a:lnTo>
                    <a:lnTo>
                      <a:pt x="118" y="961"/>
                    </a:lnTo>
                    <a:lnTo>
                      <a:pt x="113" y="956"/>
                    </a:lnTo>
                    <a:lnTo>
                      <a:pt x="113" y="768"/>
                    </a:lnTo>
                    <a:lnTo>
                      <a:pt x="109" y="763"/>
                    </a:lnTo>
                    <a:lnTo>
                      <a:pt x="109" y="659"/>
                    </a:lnTo>
                    <a:lnTo>
                      <a:pt x="104" y="655"/>
                    </a:lnTo>
                    <a:lnTo>
                      <a:pt x="104" y="570"/>
                    </a:lnTo>
                    <a:lnTo>
                      <a:pt x="99" y="565"/>
                    </a:lnTo>
                    <a:lnTo>
                      <a:pt x="99" y="499"/>
                    </a:lnTo>
                    <a:lnTo>
                      <a:pt x="94" y="495"/>
                    </a:lnTo>
                    <a:lnTo>
                      <a:pt x="94" y="433"/>
                    </a:lnTo>
                    <a:lnTo>
                      <a:pt x="90" y="429"/>
                    </a:lnTo>
                    <a:lnTo>
                      <a:pt x="90" y="377"/>
                    </a:lnTo>
                    <a:lnTo>
                      <a:pt x="85" y="372"/>
                    </a:lnTo>
                    <a:lnTo>
                      <a:pt x="85" y="320"/>
                    </a:lnTo>
                    <a:lnTo>
                      <a:pt x="80" y="315"/>
                    </a:lnTo>
                    <a:lnTo>
                      <a:pt x="80" y="278"/>
                    </a:lnTo>
                    <a:lnTo>
                      <a:pt x="75" y="273"/>
                    </a:lnTo>
                    <a:lnTo>
                      <a:pt x="75" y="235"/>
                    </a:lnTo>
                    <a:lnTo>
                      <a:pt x="71" y="231"/>
                    </a:lnTo>
                    <a:lnTo>
                      <a:pt x="71" y="198"/>
                    </a:lnTo>
                    <a:lnTo>
                      <a:pt x="66" y="193"/>
                    </a:lnTo>
                    <a:lnTo>
                      <a:pt x="66" y="160"/>
                    </a:lnTo>
                    <a:lnTo>
                      <a:pt x="61" y="155"/>
                    </a:lnTo>
                    <a:lnTo>
                      <a:pt x="61" y="132"/>
                    </a:lnTo>
                    <a:lnTo>
                      <a:pt x="57" y="127"/>
                    </a:lnTo>
                    <a:lnTo>
                      <a:pt x="57" y="103"/>
                    </a:lnTo>
                    <a:lnTo>
                      <a:pt x="52" y="99"/>
                    </a:lnTo>
                    <a:lnTo>
                      <a:pt x="52" y="75"/>
                    </a:lnTo>
                    <a:lnTo>
                      <a:pt x="47" y="70"/>
                    </a:lnTo>
                    <a:lnTo>
                      <a:pt x="47" y="56"/>
                    </a:lnTo>
                    <a:lnTo>
                      <a:pt x="42" y="52"/>
                    </a:lnTo>
                    <a:lnTo>
                      <a:pt x="42" y="37"/>
                    </a:lnTo>
                    <a:lnTo>
                      <a:pt x="38" y="33"/>
                    </a:lnTo>
                    <a:lnTo>
                      <a:pt x="38" y="23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9" y="9"/>
                    </a:lnTo>
                    <a:lnTo>
                      <a:pt x="9" y="19"/>
                    </a:lnTo>
                    <a:lnTo>
                      <a:pt x="5" y="23"/>
                    </a:lnTo>
                    <a:lnTo>
                      <a:pt x="5" y="42"/>
                    </a:lnTo>
                    <a:lnTo>
                      <a:pt x="0" y="47"/>
                    </a:lnTo>
                    <a:lnTo>
                      <a:pt x="0" y="75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2846" y="1226"/>
                <a:ext cx="95" cy="867"/>
              </a:xfrm>
              <a:custGeom>
                <a:avLst/>
                <a:gdLst>
                  <a:gd name="T0" fmla="*/ 10 w 95"/>
                  <a:gd name="T1" fmla="*/ 0 h 867"/>
                  <a:gd name="T2" fmla="*/ 5 w 95"/>
                  <a:gd name="T3" fmla="*/ 5 h 867"/>
                  <a:gd name="T4" fmla="*/ 5 w 95"/>
                  <a:gd name="T5" fmla="*/ 66 h 867"/>
                  <a:gd name="T6" fmla="*/ 0 w 95"/>
                  <a:gd name="T7" fmla="*/ 71 h 867"/>
                  <a:gd name="T8" fmla="*/ 0 w 95"/>
                  <a:gd name="T9" fmla="*/ 288 h 867"/>
                  <a:gd name="T10" fmla="*/ 5 w 95"/>
                  <a:gd name="T11" fmla="*/ 292 h 867"/>
                  <a:gd name="T12" fmla="*/ 5 w 95"/>
                  <a:gd name="T13" fmla="*/ 382 h 867"/>
                  <a:gd name="T14" fmla="*/ 10 w 95"/>
                  <a:gd name="T15" fmla="*/ 387 h 867"/>
                  <a:gd name="T16" fmla="*/ 10 w 95"/>
                  <a:gd name="T17" fmla="*/ 448 h 867"/>
                  <a:gd name="T18" fmla="*/ 15 w 95"/>
                  <a:gd name="T19" fmla="*/ 452 h 867"/>
                  <a:gd name="T20" fmla="*/ 15 w 95"/>
                  <a:gd name="T21" fmla="*/ 500 h 867"/>
                  <a:gd name="T22" fmla="*/ 19 w 95"/>
                  <a:gd name="T23" fmla="*/ 504 h 867"/>
                  <a:gd name="T24" fmla="*/ 19 w 95"/>
                  <a:gd name="T25" fmla="*/ 547 h 867"/>
                  <a:gd name="T26" fmla="*/ 24 w 95"/>
                  <a:gd name="T27" fmla="*/ 551 h 867"/>
                  <a:gd name="T28" fmla="*/ 24 w 95"/>
                  <a:gd name="T29" fmla="*/ 584 h 867"/>
                  <a:gd name="T30" fmla="*/ 29 w 95"/>
                  <a:gd name="T31" fmla="*/ 589 h 867"/>
                  <a:gd name="T32" fmla="*/ 29 w 95"/>
                  <a:gd name="T33" fmla="*/ 622 h 867"/>
                  <a:gd name="T34" fmla="*/ 34 w 95"/>
                  <a:gd name="T35" fmla="*/ 627 h 867"/>
                  <a:gd name="T36" fmla="*/ 34 w 95"/>
                  <a:gd name="T37" fmla="*/ 650 h 867"/>
                  <a:gd name="T38" fmla="*/ 38 w 95"/>
                  <a:gd name="T39" fmla="*/ 655 h 867"/>
                  <a:gd name="T40" fmla="*/ 38 w 95"/>
                  <a:gd name="T41" fmla="*/ 679 h 867"/>
                  <a:gd name="T42" fmla="*/ 43 w 95"/>
                  <a:gd name="T43" fmla="*/ 683 h 867"/>
                  <a:gd name="T44" fmla="*/ 43 w 95"/>
                  <a:gd name="T45" fmla="*/ 707 h 867"/>
                  <a:gd name="T46" fmla="*/ 48 w 95"/>
                  <a:gd name="T47" fmla="*/ 712 h 867"/>
                  <a:gd name="T48" fmla="*/ 48 w 95"/>
                  <a:gd name="T49" fmla="*/ 731 h 867"/>
                  <a:gd name="T50" fmla="*/ 52 w 95"/>
                  <a:gd name="T51" fmla="*/ 735 h 867"/>
                  <a:gd name="T52" fmla="*/ 52 w 95"/>
                  <a:gd name="T53" fmla="*/ 749 h 867"/>
                  <a:gd name="T54" fmla="*/ 57 w 95"/>
                  <a:gd name="T55" fmla="*/ 754 h 867"/>
                  <a:gd name="T56" fmla="*/ 57 w 95"/>
                  <a:gd name="T57" fmla="*/ 773 h 867"/>
                  <a:gd name="T58" fmla="*/ 62 w 95"/>
                  <a:gd name="T59" fmla="*/ 778 h 867"/>
                  <a:gd name="T60" fmla="*/ 62 w 95"/>
                  <a:gd name="T61" fmla="*/ 787 h 867"/>
                  <a:gd name="T62" fmla="*/ 67 w 95"/>
                  <a:gd name="T63" fmla="*/ 792 h 867"/>
                  <a:gd name="T64" fmla="*/ 67 w 95"/>
                  <a:gd name="T65" fmla="*/ 806 h 867"/>
                  <a:gd name="T66" fmla="*/ 71 w 95"/>
                  <a:gd name="T67" fmla="*/ 811 h 867"/>
                  <a:gd name="T68" fmla="*/ 71 w 95"/>
                  <a:gd name="T69" fmla="*/ 820 h 867"/>
                  <a:gd name="T70" fmla="*/ 76 w 95"/>
                  <a:gd name="T71" fmla="*/ 825 h 867"/>
                  <a:gd name="T72" fmla="*/ 76 w 95"/>
                  <a:gd name="T73" fmla="*/ 834 h 867"/>
                  <a:gd name="T74" fmla="*/ 85 w 95"/>
                  <a:gd name="T75" fmla="*/ 844 h 867"/>
                  <a:gd name="T76" fmla="*/ 85 w 95"/>
                  <a:gd name="T77" fmla="*/ 853 h 867"/>
                  <a:gd name="T78" fmla="*/ 95 w 95"/>
                  <a:gd name="T79" fmla="*/ 862 h 867"/>
                  <a:gd name="T80" fmla="*/ 95 w 95"/>
                  <a:gd name="T81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5" h="867">
                    <a:moveTo>
                      <a:pt x="10" y="0"/>
                    </a:moveTo>
                    <a:lnTo>
                      <a:pt x="5" y="5"/>
                    </a:lnTo>
                    <a:lnTo>
                      <a:pt x="5" y="66"/>
                    </a:lnTo>
                    <a:lnTo>
                      <a:pt x="0" y="71"/>
                    </a:lnTo>
                    <a:lnTo>
                      <a:pt x="0" y="288"/>
                    </a:lnTo>
                    <a:lnTo>
                      <a:pt x="5" y="292"/>
                    </a:lnTo>
                    <a:lnTo>
                      <a:pt x="5" y="382"/>
                    </a:lnTo>
                    <a:lnTo>
                      <a:pt x="10" y="387"/>
                    </a:lnTo>
                    <a:lnTo>
                      <a:pt x="10" y="448"/>
                    </a:lnTo>
                    <a:lnTo>
                      <a:pt x="15" y="452"/>
                    </a:lnTo>
                    <a:lnTo>
                      <a:pt x="15" y="500"/>
                    </a:lnTo>
                    <a:lnTo>
                      <a:pt x="19" y="504"/>
                    </a:lnTo>
                    <a:lnTo>
                      <a:pt x="19" y="547"/>
                    </a:lnTo>
                    <a:lnTo>
                      <a:pt x="24" y="551"/>
                    </a:lnTo>
                    <a:lnTo>
                      <a:pt x="24" y="584"/>
                    </a:lnTo>
                    <a:lnTo>
                      <a:pt x="29" y="589"/>
                    </a:lnTo>
                    <a:lnTo>
                      <a:pt x="29" y="622"/>
                    </a:lnTo>
                    <a:lnTo>
                      <a:pt x="34" y="627"/>
                    </a:lnTo>
                    <a:lnTo>
                      <a:pt x="34" y="650"/>
                    </a:lnTo>
                    <a:lnTo>
                      <a:pt x="38" y="655"/>
                    </a:lnTo>
                    <a:lnTo>
                      <a:pt x="38" y="679"/>
                    </a:lnTo>
                    <a:lnTo>
                      <a:pt x="43" y="683"/>
                    </a:lnTo>
                    <a:lnTo>
                      <a:pt x="43" y="707"/>
                    </a:lnTo>
                    <a:lnTo>
                      <a:pt x="48" y="712"/>
                    </a:lnTo>
                    <a:lnTo>
                      <a:pt x="48" y="731"/>
                    </a:lnTo>
                    <a:lnTo>
                      <a:pt x="52" y="735"/>
                    </a:lnTo>
                    <a:lnTo>
                      <a:pt x="52" y="749"/>
                    </a:lnTo>
                    <a:lnTo>
                      <a:pt x="57" y="754"/>
                    </a:lnTo>
                    <a:lnTo>
                      <a:pt x="57" y="773"/>
                    </a:lnTo>
                    <a:lnTo>
                      <a:pt x="62" y="778"/>
                    </a:lnTo>
                    <a:lnTo>
                      <a:pt x="62" y="787"/>
                    </a:lnTo>
                    <a:lnTo>
                      <a:pt x="67" y="792"/>
                    </a:lnTo>
                    <a:lnTo>
                      <a:pt x="67" y="806"/>
                    </a:lnTo>
                    <a:lnTo>
                      <a:pt x="71" y="811"/>
                    </a:lnTo>
                    <a:lnTo>
                      <a:pt x="71" y="820"/>
                    </a:lnTo>
                    <a:lnTo>
                      <a:pt x="76" y="825"/>
                    </a:lnTo>
                    <a:lnTo>
                      <a:pt x="76" y="834"/>
                    </a:lnTo>
                    <a:lnTo>
                      <a:pt x="85" y="844"/>
                    </a:lnTo>
                    <a:lnTo>
                      <a:pt x="85" y="853"/>
                    </a:lnTo>
                    <a:lnTo>
                      <a:pt x="95" y="862"/>
                    </a:lnTo>
                    <a:lnTo>
                      <a:pt x="95" y="86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3984" y="2544"/>
              <a:ext cx="1296" cy="1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Oval 24"/>
            <p:cNvSpPr>
              <a:spLocks noChangeArrowheads="1"/>
            </p:cNvSpPr>
            <p:nvPr/>
          </p:nvSpPr>
          <p:spPr bwMode="auto">
            <a:xfrm flipV="1">
              <a:off x="3504" y="3168"/>
              <a:ext cx="96" cy="9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flipV="1">
              <a:off x="3648" y="3216"/>
              <a:ext cx="196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18" name="Group 65"/>
          <p:cNvGrpSpPr>
            <a:grpSpLocks/>
          </p:cNvGrpSpPr>
          <p:nvPr/>
        </p:nvGrpSpPr>
        <p:grpSpPr bwMode="auto">
          <a:xfrm>
            <a:off x="7329062" y="1427014"/>
            <a:ext cx="3352800" cy="2057400"/>
            <a:chOff x="3552" y="1200"/>
            <a:chExt cx="2112" cy="1296"/>
          </a:xfrm>
        </p:grpSpPr>
        <p:grpSp>
          <p:nvGrpSpPr>
            <p:cNvPr id="19" name="Group 48"/>
            <p:cNvGrpSpPr>
              <a:grpSpLocks/>
            </p:cNvGrpSpPr>
            <p:nvPr/>
          </p:nvGrpSpPr>
          <p:grpSpPr bwMode="auto">
            <a:xfrm>
              <a:off x="4701" y="1698"/>
              <a:ext cx="959" cy="245"/>
              <a:chOff x="4701" y="1698"/>
              <a:chExt cx="959" cy="245"/>
            </a:xfrm>
          </p:grpSpPr>
          <p:sp>
            <p:nvSpPr>
              <p:cNvPr id="31" name="Freeform 36"/>
              <p:cNvSpPr>
                <a:spLocks/>
              </p:cNvSpPr>
              <p:nvPr/>
            </p:nvSpPr>
            <p:spPr bwMode="auto">
              <a:xfrm flipV="1">
                <a:off x="4720" y="1698"/>
                <a:ext cx="600" cy="90"/>
              </a:xfrm>
              <a:custGeom>
                <a:avLst/>
                <a:gdLst>
                  <a:gd name="T0" fmla="*/ 9 w 600"/>
                  <a:gd name="T1" fmla="*/ 5 h 90"/>
                  <a:gd name="T2" fmla="*/ 24 w 600"/>
                  <a:gd name="T3" fmla="*/ 9 h 90"/>
                  <a:gd name="T4" fmla="*/ 38 w 600"/>
                  <a:gd name="T5" fmla="*/ 19 h 90"/>
                  <a:gd name="T6" fmla="*/ 52 w 600"/>
                  <a:gd name="T7" fmla="*/ 24 h 90"/>
                  <a:gd name="T8" fmla="*/ 66 w 600"/>
                  <a:gd name="T9" fmla="*/ 28 h 90"/>
                  <a:gd name="T10" fmla="*/ 80 w 600"/>
                  <a:gd name="T11" fmla="*/ 28 h 90"/>
                  <a:gd name="T12" fmla="*/ 94 w 600"/>
                  <a:gd name="T13" fmla="*/ 33 h 90"/>
                  <a:gd name="T14" fmla="*/ 109 w 600"/>
                  <a:gd name="T15" fmla="*/ 38 h 90"/>
                  <a:gd name="T16" fmla="*/ 123 w 600"/>
                  <a:gd name="T17" fmla="*/ 42 h 90"/>
                  <a:gd name="T18" fmla="*/ 137 w 600"/>
                  <a:gd name="T19" fmla="*/ 42 h 90"/>
                  <a:gd name="T20" fmla="*/ 151 w 600"/>
                  <a:gd name="T21" fmla="*/ 47 h 90"/>
                  <a:gd name="T22" fmla="*/ 165 w 600"/>
                  <a:gd name="T23" fmla="*/ 47 h 90"/>
                  <a:gd name="T24" fmla="*/ 179 w 600"/>
                  <a:gd name="T25" fmla="*/ 52 h 90"/>
                  <a:gd name="T26" fmla="*/ 194 w 600"/>
                  <a:gd name="T27" fmla="*/ 52 h 90"/>
                  <a:gd name="T28" fmla="*/ 208 w 600"/>
                  <a:gd name="T29" fmla="*/ 57 h 90"/>
                  <a:gd name="T30" fmla="*/ 222 w 600"/>
                  <a:gd name="T31" fmla="*/ 57 h 90"/>
                  <a:gd name="T32" fmla="*/ 236 w 600"/>
                  <a:gd name="T33" fmla="*/ 61 h 90"/>
                  <a:gd name="T34" fmla="*/ 250 w 600"/>
                  <a:gd name="T35" fmla="*/ 61 h 90"/>
                  <a:gd name="T36" fmla="*/ 264 w 600"/>
                  <a:gd name="T37" fmla="*/ 66 h 90"/>
                  <a:gd name="T38" fmla="*/ 279 w 600"/>
                  <a:gd name="T39" fmla="*/ 66 h 90"/>
                  <a:gd name="T40" fmla="*/ 293 w 600"/>
                  <a:gd name="T41" fmla="*/ 66 h 90"/>
                  <a:gd name="T42" fmla="*/ 307 w 600"/>
                  <a:gd name="T43" fmla="*/ 71 h 90"/>
                  <a:gd name="T44" fmla="*/ 321 w 600"/>
                  <a:gd name="T45" fmla="*/ 71 h 90"/>
                  <a:gd name="T46" fmla="*/ 335 w 600"/>
                  <a:gd name="T47" fmla="*/ 71 h 90"/>
                  <a:gd name="T48" fmla="*/ 350 w 600"/>
                  <a:gd name="T49" fmla="*/ 75 h 90"/>
                  <a:gd name="T50" fmla="*/ 364 w 600"/>
                  <a:gd name="T51" fmla="*/ 75 h 90"/>
                  <a:gd name="T52" fmla="*/ 378 w 600"/>
                  <a:gd name="T53" fmla="*/ 75 h 90"/>
                  <a:gd name="T54" fmla="*/ 392 w 600"/>
                  <a:gd name="T55" fmla="*/ 80 h 90"/>
                  <a:gd name="T56" fmla="*/ 406 w 600"/>
                  <a:gd name="T57" fmla="*/ 80 h 90"/>
                  <a:gd name="T58" fmla="*/ 420 w 600"/>
                  <a:gd name="T59" fmla="*/ 80 h 90"/>
                  <a:gd name="T60" fmla="*/ 435 w 600"/>
                  <a:gd name="T61" fmla="*/ 80 h 90"/>
                  <a:gd name="T62" fmla="*/ 449 w 600"/>
                  <a:gd name="T63" fmla="*/ 85 h 90"/>
                  <a:gd name="T64" fmla="*/ 463 w 600"/>
                  <a:gd name="T65" fmla="*/ 85 h 90"/>
                  <a:gd name="T66" fmla="*/ 477 w 600"/>
                  <a:gd name="T67" fmla="*/ 85 h 90"/>
                  <a:gd name="T68" fmla="*/ 491 w 600"/>
                  <a:gd name="T69" fmla="*/ 85 h 90"/>
                  <a:gd name="T70" fmla="*/ 505 w 600"/>
                  <a:gd name="T71" fmla="*/ 85 h 90"/>
                  <a:gd name="T72" fmla="*/ 520 w 600"/>
                  <a:gd name="T73" fmla="*/ 85 h 90"/>
                  <a:gd name="T74" fmla="*/ 534 w 600"/>
                  <a:gd name="T75" fmla="*/ 90 h 90"/>
                  <a:gd name="T76" fmla="*/ 548 w 600"/>
                  <a:gd name="T77" fmla="*/ 90 h 90"/>
                  <a:gd name="T78" fmla="*/ 562 w 600"/>
                  <a:gd name="T79" fmla="*/ 90 h 90"/>
                  <a:gd name="T80" fmla="*/ 576 w 600"/>
                  <a:gd name="T81" fmla="*/ 90 h 90"/>
                  <a:gd name="T82" fmla="*/ 590 w 600"/>
                  <a:gd name="T8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90">
                    <a:moveTo>
                      <a:pt x="0" y="0"/>
                    </a:moveTo>
                    <a:lnTo>
                      <a:pt x="5" y="5"/>
                    </a:lnTo>
                    <a:lnTo>
                      <a:pt x="9" y="5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8" y="19"/>
                    </a:lnTo>
                    <a:lnTo>
                      <a:pt x="42" y="19"/>
                    </a:lnTo>
                    <a:lnTo>
                      <a:pt x="47" y="19"/>
                    </a:lnTo>
                    <a:lnTo>
                      <a:pt x="52" y="24"/>
                    </a:lnTo>
                    <a:lnTo>
                      <a:pt x="57" y="24"/>
                    </a:lnTo>
                    <a:lnTo>
                      <a:pt x="61" y="24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0" y="28"/>
                    </a:lnTo>
                    <a:lnTo>
                      <a:pt x="85" y="33"/>
                    </a:lnTo>
                    <a:lnTo>
                      <a:pt x="90" y="33"/>
                    </a:lnTo>
                    <a:lnTo>
                      <a:pt x="94" y="33"/>
                    </a:lnTo>
                    <a:lnTo>
                      <a:pt x="99" y="33"/>
                    </a:lnTo>
                    <a:lnTo>
                      <a:pt x="104" y="38"/>
                    </a:lnTo>
                    <a:lnTo>
                      <a:pt x="109" y="38"/>
                    </a:lnTo>
                    <a:lnTo>
                      <a:pt x="113" y="38"/>
                    </a:lnTo>
                    <a:lnTo>
                      <a:pt x="118" y="38"/>
                    </a:lnTo>
                    <a:lnTo>
                      <a:pt x="123" y="42"/>
                    </a:lnTo>
                    <a:lnTo>
                      <a:pt x="127" y="42"/>
                    </a:lnTo>
                    <a:lnTo>
                      <a:pt x="132" y="42"/>
                    </a:lnTo>
                    <a:lnTo>
                      <a:pt x="137" y="42"/>
                    </a:lnTo>
                    <a:lnTo>
                      <a:pt x="142" y="42"/>
                    </a:lnTo>
                    <a:lnTo>
                      <a:pt x="146" y="47"/>
                    </a:lnTo>
                    <a:lnTo>
                      <a:pt x="151" y="47"/>
                    </a:lnTo>
                    <a:lnTo>
                      <a:pt x="156" y="47"/>
                    </a:lnTo>
                    <a:lnTo>
                      <a:pt x="161" y="47"/>
                    </a:lnTo>
                    <a:lnTo>
                      <a:pt x="165" y="47"/>
                    </a:lnTo>
                    <a:lnTo>
                      <a:pt x="170" y="52"/>
                    </a:lnTo>
                    <a:lnTo>
                      <a:pt x="175" y="52"/>
                    </a:lnTo>
                    <a:lnTo>
                      <a:pt x="179" y="52"/>
                    </a:lnTo>
                    <a:lnTo>
                      <a:pt x="184" y="52"/>
                    </a:lnTo>
                    <a:lnTo>
                      <a:pt x="189" y="52"/>
                    </a:lnTo>
                    <a:lnTo>
                      <a:pt x="194" y="52"/>
                    </a:lnTo>
                    <a:lnTo>
                      <a:pt x="198" y="57"/>
                    </a:lnTo>
                    <a:lnTo>
                      <a:pt x="203" y="57"/>
                    </a:lnTo>
                    <a:lnTo>
                      <a:pt x="208" y="57"/>
                    </a:lnTo>
                    <a:lnTo>
                      <a:pt x="213" y="57"/>
                    </a:lnTo>
                    <a:lnTo>
                      <a:pt x="217" y="57"/>
                    </a:lnTo>
                    <a:lnTo>
                      <a:pt x="222" y="57"/>
                    </a:lnTo>
                    <a:lnTo>
                      <a:pt x="227" y="57"/>
                    </a:lnTo>
                    <a:lnTo>
                      <a:pt x="231" y="61"/>
                    </a:lnTo>
                    <a:lnTo>
                      <a:pt x="236" y="61"/>
                    </a:lnTo>
                    <a:lnTo>
                      <a:pt x="241" y="61"/>
                    </a:lnTo>
                    <a:lnTo>
                      <a:pt x="246" y="61"/>
                    </a:lnTo>
                    <a:lnTo>
                      <a:pt x="250" y="61"/>
                    </a:lnTo>
                    <a:lnTo>
                      <a:pt x="255" y="61"/>
                    </a:lnTo>
                    <a:lnTo>
                      <a:pt x="260" y="61"/>
                    </a:lnTo>
                    <a:lnTo>
                      <a:pt x="264" y="66"/>
                    </a:lnTo>
                    <a:lnTo>
                      <a:pt x="269" y="66"/>
                    </a:lnTo>
                    <a:lnTo>
                      <a:pt x="274" y="66"/>
                    </a:lnTo>
                    <a:lnTo>
                      <a:pt x="279" y="66"/>
                    </a:lnTo>
                    <a:lnTo>
                      <a:pt x="283" y="66"/>
                    </a:lnTo>
                    <a:lnTo>
                      <a:pt x="288" y="66"/>
                    </a:lnTo>
                    <a:lnTo>
                      <a:pt x="293" y="66"/>
                    </a:lnTo>
                    <a:lnTo>
                      <a:pt x="298" y="66"/>
                    </a:lnTo>
                    <a:lnTo>
                      <a:pt x="302" y="71"/>
                    </a:lnTo>
                    <a:lnTo>
                      <a:pt x="307" y="71"/>
                    </a:lnTo>
                    <a:lnTo>
                      <a:pt x="312" y="71"/>
                    </a:lnTo>
                    <a:lnTo>
                      <a:pt x="316" y="71"/>
                    </a:lnTo>
                    <a:lnTo>
                      <a:pt x="321" y="71"/>
                    </a:lnTo>
                    <a:lnTo>
                      <a:pt x="326" y="71"/>
                    </a:lnTo>
                    <a:lnTo>
                      <a:pt x="331" y="71"/>
                    </a:lnTo>
                    <a:lnTo>
                      <a:pt x="335" y="71"/>
                    </a:lnTo>
                    <a:lnTo>
                      <a:pt x="340" y="75"/>
                    </a:lnTo>
                    <a:lnTo>
                      <a:pt x="345" y="75"/>
                    </a:lnTo>
                    <a:lnTo>
                      <a:pt x="350" y="75"/>
                    </a:lnTo>
                    <a:lnTo>
                      <a:pt x="354" y="75"/>
                    </a:lnTo>
                    <a:lnTo>
                      <a:pt x="359" y="75"/>
                    </a:lnTo>
                    <a:lnTo>
                      <a:pt x="364" y="75"/>
                    </a:lnTo>
                    <a:lnTo>
                      <a:pt x="368" y="75"/>
                    </a:lnTo>
                    <a:lnTo>
                      <a:pt x="373" y="75"/>
                    </a:lnTo>
                    <a:lnTo>
                      <a:pt x="378" y="75"/>
                    </a:lnTo>
                    <a:lnTo>
                      <a:pt x="383" y="75"/>
                    </a:lnTo>
                    <a:lnTo>
                      <a:pt x="387" y="75"/>
                    </a:lnTo>
                    <a:lnTo>
                      <a:pt x="392" y="80"/>
                    </a:lnTo>
                    <a:lnTo>
                      <a:pt x="397" y="80"/>
                    </a:lnTo>
                    <a:lnTo>
                      <a:pt x="401" y="80"/>
                    </a:lnTo>
                    <a:lnTo>
                      <a:pt x="406" y="80"/>
                    </a:lnTo>
                    <a:lnTo>
                      <a:pt x="411" y="80"/>
                    </a:lnTo>
                    <a:lnTo>
                      <a:pt x="416" y="80"/>
                    </a:lnTo>
                    <a:lnTo>
                      <a:pt x="420" y="80"/>
                    </a:lnTo>
                    <a:lnTo>
                      <a:pt x="425" y="80"/>
                    </a:lnTo>
                    <a:lnTo>
                      <a:pt x="430" y="80"/>
                    </a:lnTo>
                    <a:lnTo>
                      <a:pt x="435" y="80"/>
                    </a:lnTo>
                    <a:lnTo>
                      <a:pt x="439" y="80"/>
                    </a:lnTo>
                    <a:lnTo>
                      <a:pt x="444" y="80"/>
                    </a:lnTo>
                    <a:lnTo>
                      <a:pt x="449" y="85"/>
                    </a:lnTo>
                    <a:lnTo>
                      <a:pt x="453" y="85"/>
                    </a:lnTo>
                    <a:lnTo>
                      <a:pt x="458" y="85"/>
                    </a:lnTo>
                    <a:lnTo>
                      <a:pt x="463" y="85"/>
                    </a:lnTo>
                    <a:lnTo>
                      <a:pt x="468" y="85"/>
                    </a:lnTo>
                    <a:lnTo>
                      <a:pt x="472" y="85"/>
                    </a:lnTo>
                    <a:lnTo>
                      <a:pt x="477" y="85"/>
                    </a:lnTo>
                    <a:lnTo>
                      <a:pt x="482" y="85"/>
                    </a:lnTo>
                    <a:lnTo>
                      <a:pt x="487" y="85"/>
                    </a:lnTo>
                    <a:lnTo>
                      <a:pt x="491" y="85"/>
                    </a:lnTo>
                    <a:lnTo>
                      <a:pt x="496" y="85"/>
                    </a:lnTo>
                    <a:lnTo>
                      <a:pt x="501" y="85"/>
                    </a:lnTo>
                    <a:lnTo>
                      <a:pt x="505" y="85"/>
                    </a:lnTo>
                    <a:lnTo>
                      <a:pt x="510" y="85"/>
                    </a:lnTo>
                    <a:lnTo>
                      <a:pt x="515" y="85"/>
                    </a:lnTo>
                    <a:lnTo>
                      <a:pt x="520" y="85"/>
                    </a:lnTo>
                    <a:lnTo>
                      <a:pt x="524" y="85"/>
                    </a:lnTo>
                    <a:lnTo>
                      <a:pt x="529" y="90"/>
                    </a:lnTo>
                    <a:lnTo>
                      <a:pt x="534" y="90"/>
                    </a:lnTo>
                    <a:lnTo>
                      <a:pt x="539" y="90"/>
                    </a:lnTo>
                    <a:lnTo>
                      <a:pt x="543" y="90"/>
                    </a:lnTo>
                    <a:lnTo>
                      <a:pt x="548" y="90"/>
                    </a:lnTo>
                    <a:lnTo>
                      <a:pt x="553" y="90"/>
                    </a:lnTo>
                    <a:lnTo>
                      <a:pt x="557" y="90"/>
                    </a:lnTo>
                    <a:lnTo>
                      <a:pt x="562" y="90"/>
                    </a:lnTo>
                    <a:lnTo>
                      <a:pt x="567" y="90"/>
                    </a:lnTo>
                    <a:lnTo>
                      <a:pt x="572" y="90"/>
                    </a:lnTo>
                    <a:lnTo>
                      <a:pt x="576" y="90"/>
                    </a:lnTo>
                    <a:lnTo>
                      <a:pt x="581" y="90"/>
                    </a:lnTo>
                    <a:lnTo>
                      <a:pt x="586" y="90"/>
                    </a:lnTo>
                    <a:lnTo>
                      <a:pt x="590" y="90"/>
                    </a:lnTo>
                    <a:lnTo>
                      <a:pt x="595" y="90"/>
                    </a:lnTo>
                    <a:lnTo>
                      <a:pt x="600" y="9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2" name="Freeform 37"/>
              <p:cNvSpPr>
                <a:spLocks/>
              </p:cNvSpPr>
              <p:nvPr/>
            </p:nvSpPr>
            <p:spPr bwMode="auto">
              <a:xfrm flipV="1">
                <a:off x="5320" y="1698"/>
                <a:ext cx="340" cy="85"/>
              </a:xfrm>
              <a:custGeom>
                <a:avLst/>
                <a:gdLst>
                  <a:gd name="T0" fmla="*/ 9 w 340"/>
                  <a:gd name="T1" fmla="*/ 85 h 85"/>
                  <a:gd name="T2" fmla="*/ 24 w 340"/>
                  <a:gd name="T3" fmla="*/ 85 h 85"/>
                  <a:gd name="T4" fmla="*/ 38 w 340"/>
                  <a:gd name="T5" fmla="*/ 85 h 85"/>
                  <a:gd name="T6" fmla="*/ 52 w 340"/>
                  <a:gd name="T7" fmla="*/ 85 h 85"/>
                  <a:gd name="T8" fmla="*/ 66 w 340"/>
                  <a:gd name="T9" fmla="*/ 85 h 85"/>
                  <a:gd name="T10" fmla="*/ 80 w 340"/>
                  <a:gd name="T11" fmla="*/ 85 h 85"/>
                  <a:gd name="T12" fmla="*/ 94 w 340"/>
                  <a:gd name="T13" fmla="*/ 85 h 85"/>
                  <a:gd name="T14" fmla="*/ 109 w 340"/>
                  <a:gd name="T15" fmla="*/ 85 h 85"/>
                  <a:gd name="T16" fmla="*/ 123 w 340"/>
                  <a:gd name="T17" fmla="*/ 85 h 85"/>
                  <a:gd name="T18" fmla="*/ 137 w 340"/>
                  <a:gd name="T19" fmla="*/ 85 h 85"/>
                  <a:gd name="T20" fmla="*/ 151 w 340"/>
                  <a:gd name="T21" fmla="*/ 85 h 85"/>
                  <a:gd name="T22" fmla="*/ 165 w 340"/>
                  <a:gd name="T23" fmla="*/ 85 h 85"/>
                  <a:gd name="T24" fmla="*/ 179 w 340"/>
                  <a:gd name="T25" fmla="*/ 85 h 85"/>
                  <a:gd name="T26" fmla="*/ 194 w 340"/>
                  <a:gd name="T27" fmla="*/ 85 h 85"/>
                  <a:gd name="T28" fmla="*/ 208 w 340"/>
                  <a:gd name="T29" fmla="*/ 85 h 85"/>
                  <a:gd name="T30" fmla="*/ 222 w 340"/>
                  <a:gd name="T31" fmla="*/ 85 h 85"/>
                  <a:gd name="T32" fmla="*/ 236 w 340"/>
                  <a:gd name="T33" fmla="*/ 85 h 85"/>
                  <a:gd name="T34" fmla="*/ 250 w 340"/>
                  <a:gd name="T35" fmla="*/ 80 h 85"/>
                  <a:gd name="T36" fmla="*/ 265 w 340"/>
                  <a:gd name="T37" fmla="*/ 80 h 85"/>
                  <a:gd name="T38" fmla="*/ 279 w 340"/>
                  <a:gd name="T39" fmla="*/ 80 h 85"/>
                  <a:gd name="T40" fmla="*/ 293 w 340"/>
                  <a:gd name="T41" fmla="*/ 75 h 85"/>
                  <a:gd name="T42" fmla="*/ 307 w 340"/>
                  <a:gd name="T43" fmla="*/ 75 h 85"/>
                  <a:gd name="T44" fmla="*/ 321 w 340"/>
                  <a:gd name="T45" fmla="*/ 70 h 85"/>
                  <a:gd name="T46" fmla="*/ 335 w 340"/>
                  <a:gd name="T47" fmla="*/ 66 h 85"/>
                  <a:gd name="T48" fmla="*/ 335 w 340"/>
                  <a:gd name="T49" fmla="*/ 47 h 85"/>
                  <a:gd name="T50" fmla="*/ 321 w 340"/>
                  <a:gd name="T51" fmla="*/ 42 h 85"/>
                  <a:gd name="T52" fmla="*/ 307 w 340"/>
                  <a:gd name="T53" fmla="*/ 37 h 85"/>
                  <a:gd name="T54" fmla="*/ 293 w 340"/>
                  <a:gd name="T55" fmla="*/ 33 h 85"/>
                  <a:gd name="T56" fmla="*/ 279 w 340"/>
                  <a:gd name="T57" fmla="*/ 33 h 85"/>
                  <a:gd name="T58" fmla="*/ 265 w 340"/>
                  <a:gd name="T59" fmla="*/ 28 h 85"/>
                  <a:gd name="T60" fmla="*/ 250 w 340"/>
                  <a:gd name="T61" fmla="*/ 23 h 85"/>
                  <a:gd name="T62" fmla="*/ 236 w 340"/>
                  <a:gd name="T63" fmla="*/ 23 h 85"/>
                  <a:gd name="T64" fmla="*/ 222 w 340"/>
                  <a:gd name="T65" fmla="*/ 19 h 85"/>
                  <a:gd name="T66" fmla="*/ 208 w 340"/>
                  <a:gd name="T67" fmla="*/ 19 h 85"/>
                  <a:gd name="T68" fmla="*/ 194 w 340"/>
                  <a:gd name="T69" fmla="*/ 14 h 85"/>
                  <a:gd name="T70" fmla="*/ 179 w 340"/>
                  <a:gd name="T71" fmla="*/ 14 h 85"/>
                  <a:gd name="T72" fmla="*/ 165 w 340"/>
                  <a:gd name="T73" fmla="*/ 9 h 85"/>
                  <a:gd name="T74" fmla="*/ 151 w 340"/>
                  <a:gd name="T75" fmla="*/ 9 h 85"/>
                  <a:gd name="T76" fmla="*/ 137 w 340"/>
                  <a:gd name="T77" fmla="*/ 9 h 85"/>
                  <a:gd name="T78" fmla="*/ 123 w 340"/>
                  <a:gd name="T79" fmla="*/ 4 h 85"/>
                  <a:gd name="T80" fmla="*/ 109 w 340"/>
                  <a:gd name="T81" fmla="*/ 4 h 85"/>
                  <a:gd name="T82" fmla="*/ 94 w 340"/>
                  <a:gd name="T83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0" h="85">
                    <a:moveTo>
                      <a:pt x="0" y="85"/>
                    </a:moveTo>
                    <a:lnTo>
                      <a:pt x="5" y="85"/>
                    </a:lnTo>
                    <a:lnTo>
                      <a:pt x="9" y="85"/>
                    </a:lnTo>
                    <a:lnTo>
                      <a:pt x="14" y="85"/>
                    </a:lnTo>
                    <a:lnTo>
                      <a:pt x="19" y="85"/>
                    </a:lnTo>
                    <a:lnTo>
                      <a:pt x="24" y="85"/>
                    </a:lnTo>
                    <a:lnTo>
                      <a:pt x="28" y="85"/>
                    </a:lnTo>
                    <a:lnTo>
                      <a:pt x="33" y="85"/>
                    </a:lnTo>
                    <a:lnTo>
                      <a:pt x="38" y="85"/>
                    </a:lnTo>
                    <a:lnTo>
                      <a:pt x="42" y="85"/>
                    </a:lnTo>
                    <a:lnTo>
                      <a:pt x="47" y="85"/>
                    </a:lnTo>
                    <a:lnTo>
                      <a:pt x="52" y="85"/>
                    </a:lnTo>
                    <a:lnTo>
                      <a:pt x="57" y="85"/>
                    </a:lnTo>
                    <a:lnTo>
                      <a:pt x="61" y="85"/>
                    </a:lnTo>
                    <a:lnTo>
                      <a:pt x="66" y="85"/>
                    </a:lnTo>
                    <a:lnTo>
                      <a:pt x="71" y="85"/>
                    </a:lnTo>
                    <a:lnTo>
                      <a:pt x="76" y="85"/>
                    </a:lnTo>
                    <a:lnTo>
                      <a:pt x="80" y="85"/>
                    </a:lnTo>
                    <a:lnTo>
                      <a:pt x="85" y="85"/>
                    </a:lnTo>
                    <a:lnTo>
                      <a:pt x="90" y="85"/>
                    </a:lnTo>
                    <a:lnTo>
                      <a:pt x="94" y="85"/>
                    </a:lnTo>
                    <a:lnTo>
                      <a:pt x="99" y="85"/>
                    </a:lnTo>
                    <a:lnTo>
                      <a:pt x="104" y="85"/>
                    </a:lnTo>
                    <a:lnTo>
                      <a:pt x="109" y="85"/>
                    </a:lnTo>
                    <a:lnTo>
                      <a:pt x="113" y="85"/>
                    </a:lnTo>
                    <a:lnTo>
                      <a:pt x="118" y="85"/>
                    </a:lnTo>
                    <a:lnTo>
                      <a:pt x="123" y="85"/>
                    </a:lnTo>
                    <a:lnTo>
                      <a:pt x="127" y="85"/>
                    </a:lnTo>
                    <a:lnTo>
                      <a:pt x="132" y="85"/>
                    </a:lnTo>
                    <a:lnTo>
                      <a:pt x="137" y="85"/>
                    </a:lnTo>
                    <a:lnTo>
                      <a:pt x="142" y="85"/>
                    </a:lnTo>
                    <a:lnTo>
                      <a:pt x="146" y="85"/>
                    </a:lnTo>
                    <a:lnTo>
                      <a:pt x="151" y="85"/>
                    </a:lnTo>
                    <a:lnTo>
                      <a:pt x="156" y="85"/>
                    </a:lnTo>
                    <a:lnTo>
                      <a:pt x="161" y="85"/>
                    </a:lnTo>
                    <a:lnTo>
                      <a:pt x="165" y="85"/>
                    </a:lnTo>
                    <a:lnTo>
                      <a:pt x="170" y="85"/>
                    </a:lnTo>
                    <a:lnTo>
                      <a:pt x="175" y="85"/>
                    </a:lnTo>
                    <a:lnTo>
                      <a:pt x="179" y="85"/>
                    </a:lnTo>
                    <a:lnTo>
                      <a:pt x="184" y="85"/>
                    </a:lnTo>
                    <a:lnTo>
                      <a:pt x="189" y="85"/>
                    </a:lnTo>
                    <a:lnTo>
                      <a:pt x="194" y="85"/>
                    </a:lnTo>
                    <a:lnTo>
                      <a:pt x="198" y="85"/>
                    </a:lnTo>
                    <a:lnTo>
                      <a:pt x="203" y="85"/>
                    </a:lnTo>
                    <a:lnTo>
                      <a:pt x="208" y="85"/>
                    </a:lnTo>
                    <a:lnTo>
                      <a:pt x="213" y="85"/>
                    </a:lnTo>
                    <a:lnTo>
                      <a:pt x="217" y="85"/>
                    </a:lnTo>
                    <a:lnTo>
                      <a:pt x="222" y="85"/>
                    </a:lnTo>
                    <a:lnTo>
                      <a:pt x="227" y="85"/>
                    </a:lnTo>
                    <a:lnTo>
                      <a:pt x="231" y="85"/>
                    </a:lnTo>
                    <a:lnTo>
                      <a:pt x="236" y="85"/>
                    </a:lnTo>
                    <a:lnTo>
                      <a:pt x="241" y="80"/>
                    </a:lnTo>
                    <a:lnTo>
                      <a:pt x="246" y="80"/>
                    </a:lnTo>
                    <a:lnTo>
                      <a:pt x="250" y="80"/>
                    </a:lnTo>
                    <a:lnTo>
                      <a:pt x="255" y="80"/>
                    </a:lnTo>
                    <a:lnTo>
                      <a:pt x="260" y="80"/>
                    </a:lnTo>
                    <a:lnTo>
                      <a:pt x="265" y="80"/>
                    </a:lnTo>
                    <a:lnTo>
                      <a:pt x="269" y="80"/>
                    </a:lnTo>
                    <a:lnTo>
                      <a:pt x="274" y="80"/>
                    </a:lnTo>
                    <a:lnTo>
                      <a:pt x="279" y="80"/>
                    </a:lnTo>
                    <a:lnTo>
                      <a:pt x="283" y="80"/>
                    </a:lnTo>
                    <a:lnTo>
                      <a:pt x="288" y="75"/>
                    </a:lnTo>
                    <a:lnTo>
                      <a:pt x="293" y="75"/>
                    </a:lnTo>
                    <a:lnTo>
                      <a:pt x="298" y="75"/>
                    </a:lnTo>
                    <a:lnTo>
                      <a:pt x="302" y="75"/>
                    </a:lnTo>
                    <a:lnTo>
                      <a:pt x="307" y="75"/>
                    </a:lnTo>
                    <a:lnTo>
                      <a:pt x="312" y="70"/>
                    </a:lnTo>
                    <a:lnTo>
                      <a:pt x="316" y="70"/>
                    </a:lnTo>
                    <a:lnTo>
                      <a:pt x="321" y="70"/>
                    </a:lnTo>
                    <a:lnTo>
                      <a:pt x="326" y="70"/>
                    </a:lnTo>
                    <a:lnTo>
                      <a:pt x="331" y="66"/>
                    </a:lnTo>
                    <a:lnTo>
                      <a:pt x="335" y="66"/>
                    </a:lnTo>
                    <a:lnTo>
                      <a:pt x="340" y="61"/>
                    </a:lnTo>
                    <a:lnTo>
                      <a:pt x="340" y="52"/>
                    </a:lnTo>
                    <a:lnTo>
                      <a:pt x="335" y="47"/>
                    </a:lnTo>
                    <a:lnTo>
                      <a:pt x="331" y="47"/>
                    </a:lnTo>
                    <a:lnTo>
                      <a:pt x="326" y="42"/>
                    </a:lnTo>
                    <a:lnTo>
                      <a:pt x="321" y="42"/>
                    </a:lnTo>
                    <a:lnTo>
                      <a:pt x="316" y="42"/>
                    </a:lnTo>
                    <a:lnTo>
                      <a:pt x="312" y="37"/>
                    </a:lnTo>
                    <a:lnTo>
                      <a:pt x="307" y="37"/>
                    </a:lnTo>
                    <a:lnTo>
                      <a:pt x="302" y="37"/>
                    </a:lnTo>
                    <a:lnTo>
                      <a:pt x="298" y="37"/>
                    </a:lnTo>
                    <a:lnTo>
                      <a:pt x="293" y="33"/>
                    </a:lnTo>
                    <a:lnTo>
                      <a:pt x="288" y="33"/>
                    </a:lnTo>
                    <a:lnTo>
                      <a:pt x="283" y="33"/>
                    </a:lnTo>
                    <a:lnTo>
                      <a:pt x="279" y="33"/>
                    </a:lnTo>
                    <a:lnTo>
                      <a:pt x="274" y="28"/>
                    </a:lnTo>
                    <a:lnTo>
                      <a:pt x="269" y="28"/>
                    </a:lnTo>
                    <a:lnTo>
                      <a:pt x="265" y="28"/>
                    </a:lnTo>
                    <a:lnTo>
                      <a:pt x="260" y="28"/>
                    </a:lnTo>
                    <a:lnTo>
                      <a:pt x="255" y="28"/>
                    </a:lnTo>
                    <a:lnTo>
                      <a:pt x="250" y="23"/>
                    </a:lnTo>
                    <a:lnTo>
                      <a:pt x="246" y="23"/>
                    </a:lnTo>
                    <a:lnTo>
                      <a:pt x="241" y="23"/>
                    </a:lnTo>
                    <a:lnTo>
                      <a:pt x="236" y="23"/>
                    </a:lnTo>
                    <a:lnTo>
                      <a:pt x="231" y="23"/>
                    </a:lnTo>
                    <a:lnTo>
                      <a:pt x="227" y="19"/>
                    </a:lnTo>
                    <a:lnTo>
                      <a:pt x="222" y="19"/>
                    </a:lnTo>
                    <a:lnTo>
                      <a:pt x="217" y="19"/>
                    </a:lnTo>
                    <a:lnTo>
                      <a:pt x="213" y="19"/>
                    </a:lnTo>
                    <a:lnTo>
                      <a:pt x="208" y="19"/>
                    </a:lnTo>
                    <a:lnTo>
                      <a:pt x="203" y="19"/>
                    </a:lnTo>
                    <a:lnTo>
                      <a:pt x="198" y="19"/>
                    </a:lnTo>
                    <a:lnTo>
                      <a:pt x="194" y="14"/>
                    </a:lnTo>
                    <a:lnTo>
                      <a:pt x="189" y="14"/>
                    </a:lnTo>
                    <a:lnTo>
                      <a:pt x="184" y="14"/>
                    </a:lnTo>
                    <a:lnTo>
                      <a:pt x="179" y="14"/>
                    </a:lnTo>
                    <a:lnTo>
                      <a:pt x="175" y="14"/>
                    </a:lnTo>
                    <a:lnTo>
                      <a:pt x="170" y="14"/>
                    </a:lnTo>
                    <a:lnTo>
                      <a:pt x="165" y="9"/>
                    </a:lnTo>
                    <a:lnTo>
                      <a:pt x="161" y="9"/>
                    </a:lnTo>
                    <a:lnTo>
                      <a:pt x="156" y="9"/>
                    </a:lnTo>
                    <a:lnTo>
                      <a:pt x="151" y="9"/>
                    </a:lnTo>
                    <a:lnTo>
                      <a:pt x="146" y="9"/>
                    </a:lnTo>
                    <a:lnTo>
                      <a:pt x="142" y="9"/>
                    </a:lnTo>
                    <a:lnTo>
                      <a:pt x="137" y="9"/>
                    </a:lnTo>
                    <a:lnTo>
                      <a:pt x="132" y="9"/>
                    </a:lnTo>
                    <a:lnTo>
                      <a:pt x="127" y="4"/>
                    </a:lnTo>
                    <a:lnTo>
                      <a:pt x="123" y="4"/>
                    </a:lnTo>
                    <a:lnTo>
                      <a:pt x="118" y="4"/>
                    </a:lnTo>
                    <a:lnTo>
                      <a:pt x="113" y="4"/>
                    </a:lnTo>
                    <a:lnTo>
                      <a:pt x="109" y="4"/>
                    </a:lnTo>
                    <a:lnTo>
                      <a:pt x="104" y="4"/>
                    </a:lnTo>
                    <a:lnTo>
                      <a:pt x="99" y="4"/>
                    </a:lnTo>
                    <a:lnTo>
                      <a:pt x="94" y="4"/>
                    </a:lnTo>
                    <a:lnTo>
                      <a:pt x="90" y="0"/>
                    </a:lnTo>
                    <a:lnTo>
                      <a:pt x="85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 flipV="1">
                <a:off x="4805" y="1783"/>
                <a:ext cx="600" cy="38"/>
              </a:xfrm>
              <a:custGeom>
                <a:avLst/>
                <a:gdLst>
                  <a:gd name="T0" fmla="*/ 591 w 600"/>
                  <a:gd name="T1" fmla="*/ 38 h 38"/>
                  <a:gd name="T2" fmla="*/ 576 w 600"/>
                  <a:gd name="T3" fmla="*/ 38 h 38"/>
                  <a:gd name="T4" fmla="*/ 562 w 600"/>
                  <a:gd name="T5" fmla="*/ 38 h 38"/>
                  <a:gd name="T6" fmla="*/ 548 w 600"/>
                  <a:gd name="T7" fmla="*/ 33 h 38"/>
                  <a:gd name="T8" fmla="*/ 534 w 600"/>
                  <a:gd name="T9" fmla="*/ 33 h 38"/>
                  <a:gd name="T10" fmla="*/ 520 w 600"/>
                  <a:gd name="T11" fmla="*/ 33 h 38"/>
                  <a:gd name="T12" fmla="*/ 505 w 600"/>
                  <a:gd name="T13" fmla="*/ 28 h 38"/>
                  <a:gd name="T14" fmla="*/ 491 w 600"/>
                  <a:gd name="T15" fmla="*/ 28 h 38"/>
                  <a:gd name="T16" fmla="*/ 477 w 600"/>
                  <a:gd name="T17" fmla="*/ 28 h 38"/>
                  <a:gd name="T18" fmla="*/ 463 w 600"/>
                  <a:gd name="T19" fmla="*/ 28 h 38"/>
                  <a:gd name="T20" fmla="*/ 449 w 600"/>
                  <a:gd name="T21" fmla="*/ 24 h 38"/>
                  <a:gd name="T22" fmla="*/ 435 w 600"/>
                  <a:gd name="T23" fmla="*/ 24 h 38"/>
                  <a:gd name="T24" fmla="*/ 420 w 600"/>
                  <a:gd name="T25" fmla="*/ 24 h 38"/>
                  <a:gd name="T26" fmla="*/ 406 w 600"/>
                  <a:gd name="T27" fmla="*/ 24 h 38"/>
                  <a:gd name="T28" fmla="*/ 392 w 600"/>
                  <a:gd name="T29" fmla="*/ 19 h 38"/>
                  <a:gd name="T30" fmla="*/ 378 w 600"/>
                  <a:gd name="T31" fmla="*/ 19 h 38"/>
                  <a:gd name="T32" fmla="*/ 364 w 600"/>
                  <a:gd name="T33" fmla="*/ 19 h 38"/>
                  <a:gd name="T34" fmla="*/ 350 w 600"/>
                  <a:gd name="T35" fmla="*/ 19 h 38"/>
                  <a:gd name="T36" fmla="*/ 335 w 600"/>
                  <a:gd name="T37" fmla="*/ 19 h 38"/>
                  <a:gd name="T38" fmla="*/ 321 w 600"/>
                  <a:gd name="T39" fmla="*/ 14 h 38"/>
                  <a:gd name="T40" fmla="*/ 307 w 600"/>
                  <a:gd name="T41" fmla="*/ 14 h 38"/>
                  <a:gd name="T42" fmla="*/ 293 w 600"/>
                  <a:gd name="T43" fmla="*/ 14 h 38"/>
                  <a:gd name="T44" fmla="*/ 279 w 600"/>
                  <a:gd name="T45" fmla="*/ 14 h 38"/>
                  <a:gd name="T46" fmla="*/ 265 w 600"/>
                  <a:gd name="T47" fmla="*/ 14 h 38"/>
                  <a:gd name="T48" fmla="*/ 250 w 600"/>
                  <a:gd name="T49" fmla="*/ 14 h 38"/>
                  <a:gd name="T50" fmla="*/ 236 w 600"/>
                  <a:gd name="T51" fmla="*/ 9 h 38"/>
                  <a:gd name="T52" fmla="*/ 222 w 600"/>
                  <a:gd name="T53" fmla="*/ 9 h 38"/>
                  <a:gd name="T54" fmla="*/ 208 w 600"/>
                  <a:gd name="T55" fmla="*/ 9 h 38"/>
                  <a:gd name="T56" fmla="*/ 194 w 600"/>
                  <a:gd name="T57" fmla="*/ 9 h 38"/>
                  <a:gd name="T58" fmla="*/ 179 w 600"/>
                  <a:gd name="T59" fmla="*/ 9 h 38"/>
                  <a:gd name="T60" fmla="*/ 165 w 600"/>
                  <a:gd name="T61" fmla="*/ 9 h 38"/>
                  <a:gd name="T62" fmla="*/ 151 w 600"/>
                  <a:gd name="T63" fmla="*/ 9 h 38"/>
                  <a:gd name="T64" fmla="*/ 137 w 600"/>
                  <a:gd name="T65" fmla="*/ 5 h 38"/>
                  <a:gd name="T66" fmla="*/ 123 w 600"/>
                  <a:gd name="T67" fmla="*/ 5 h 38"/>
                  <a:gd name="T68" fmla="*/ 109 w 600"/>
                  <a:gd name="T69" fmla="*/ 5 h 38"/>
                  <a:gd name="T70" fmla="*/ 94 w 600"/>
                  <a:gd name="T71" fmla="*/ 5 h 38"/>
                  <a:gd name="T72" fmla="*/ 80 w 600"/>
                  <a:gd name="T73" fmla="*/ 5 h 38"/>
                  <a:gd name="T74" fmla="*/ 66 w 600"/>
                  <a:gd name="T75" fmla="*/ 5 h 38"/>
                  <a:gd name="T76" fmla="*/ 52 w 600"/>
                  <a:gd name="T77" fmla="*/ 5 h 38"/>
                  <a:gd name="T78" fmla="*/ 38 w 600"/>
                  <a:gd name="T79" fmla="*/ 5 h 38"/>
                  <a:gd name="T80" fmla="*/ 24 w 600"/>
                  <a:gd name="T81" fmla="*/ 5 h 38"/>
                  <a:gd name="T82" fmla="*/ 9 w 600"/>
                  <a:gd name="T8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38">
                    <a:moveTo>
                      <a:pt x="600" y="38"/>
                    </a:moveTo>
                    <a:lnTo>
                      <a:pt x="595" y="38"/>
                    </a:lnTo>
                    <a:lnTo>
                      <a:pt x="591" y="38"/>
                    </a:lnTo>
                    <a:lnTo>
                      <a:pt x="586" y="38"/>
                    </a:lnTo>
                    <a:lnTo>
                      <a:pt x="581" y="38"/>
                    </a:lnTo>
                    <a:lnTo>
                      <a:pt x="576" y="38"/>
                    </a:lnTo>
                    <a:lnTo>
                      <a:pt x="572" y="38"/>
                    </a:lnTo>
                    <a:lnTo>
                      <a:pt x="567" y="38"/>
                    </a:lnTo>
                    <a:lnTo>
                      <a:pt x="562" y="38"/>
                    </a:lnTo>
                    <a:lnTo>
                      <a:pt x="557" y="33"/>
                    </a:lnTo>
                    <a:lnTo>
                      <a:pt x="553" y="33"/>
                    </a:lnTo>
                    <a:lnTo>
                      <a:pt x="548" y="33"/>
                    </a:lnTo>
                    <a:lnTo>
                      <a:pt x="543" y="33"/>
                    </a:lnTo>
                    <a:lnTo>
                      <a:pt x="539" y="33"/>
                    </a:lnTo>
                    <a:lnTo>
                      <a:pt x="534" y="33"/>
                    </a:lnTo>
                    <a:lnTo>
                      <a:pt x="529" y="33"/>
                    </a:lnTo>
                    <a:lnTo>
                      <a:pt x="524" y="33"/>
                    </a:lnTo>
                    <a:lnTo>
                      <a:pt x="520" y="33"/>
                    </a:lnTo>
                    <a:lnTo>
                      <a:pt x="515" y="33"/>
                    </a:lnTo>
                    <a:lnTo>
                      <a:pt x="510" y="33"/>
                    </a:lnTo>
                    <a:lnTo>
                      <a:pt x="505" y="28"/>
                    </a:lnTo>
                    <a:lnTo>
                      <a:pt x="501" y="28"/>
                    </a:lnTo>
                    <a:lnTo>
                      <a:pt x="496" y="28"/>
                    </a:lnTo>
                    <a:lnTo>
                      <a:pt x="491" y="28"/>
                    </a:lnTo>
                    <a:lnTo>
                      <a:pt x="487" y="28"/>
                    </a:lnTo>
                    <a:lnTo>
                      <a:pt x="482" y="28"/>
                    </a:lnTo>
                    <a:lnTo>
                      <a:pt x="477" y="28"/>
                    </a:lnTo>
                    <a:lnTo>
                      <a:pt x="472" y="28"/>
                    </a:lnTo>
                    <a:lnTo>
                      <a:pt x="468" y="28"/>
                    </a:lnTo>
                    <a:lnTo>
                      <a:pt x="463" y="28"/>
                    </a:lnTo>
                    <a:lnTo>
                      <a:pt x="458" y="28"/>
                    </a:lnTo>
                    <a:lnTo>
                      <a:pt x="454" y="24"/>
                    </a:lnTo>
                    <a:lnTo>
                      <a:pt x="449" y="24"/>
                    </a:lnTo>
                    <a:lnTo>
                      <a:pt x="444" y="24"/>
                    </a:lnTo>
                    <a:lnTo>
                      <a:pt x="439" y="24"/>
                    </a:lnTo>
                    <a:lnTo>
                      <a:pt x="435" y="24"/>
                    </a:lnTo>
                    <a:lnTo>
                      <a:pt x="430" y="24"/>
                    </a:lnTo>
                    <a:lnTo>
                      <a:pt x="425" y="24"/>
                    </a:lnTo>
                    <a:lnTo>
                      <a:pt x="420" y="24"/>
                    </a:lnTo>
                    <a:lnTo>
                      <a:pt x="416" y="24"/>
                    </a:lnTo>
                    <a:lnTo>
                      <a:pt x="411" y="24"/>
                    </a:lnTo>
                    <a:lnTo>
                      <a:pt x="406" y="24"/>
                    </a:lnTo>
                    <a:lnTo>
                      <a:pt x="402" y="24"/>
                    </a:lnTo>
                    <a:lnTo>
                      <a:pt x="397" y="24"/>
                    </a:lnTo>
                    <a:lnTo>
                      <a:pt x="392" y="19"/>
                    </a:lnTo>
                    <a:lnTo>
                      <a:pt x="387" y="19"/>
                    </a:lnTo>
                    <a:lnTo>
                      <a:pt x="383" y="19"/>
                    </a:lnTo>
                    <a:lnTo>
                      <a:pt x="378" y="19"/>
                    </a:lnTo>
                    <a:lnTo>
                      <a:pt x="373" y="19"/>
                    </a:lnTo>
                    <a:lnTo>
                      <a:pt x="368" y="19"/>
                    </a:lnTo>
                    <a:lnTo>
                      <a:pt x="364" y="19"/>
                    </a:lnTo>
                    <a:lnTo>
                      <a:pt x="359" y="19"/>
                    </a:lnTo>
                    <a:lnTo>
                      <a:pt x="354" y="19"/>
                    </a:lnTo>
                    <a:lnTo>
                      <a:pt x="350" y="19"/>
                    </a:lnTo>
                    <a:lnTo>
                      <a:pt x="345" y="19"/>
                    </a:lnTo>
                    <a:lnTo>
                      <a:pt x="340" y="19"/>
                    </a:lnTo>
                    <a:lnTo>
                      <a:pt x="335" y="19"/>
                    </a:lnTo>
                    <a:lnTo>
                      <a:pt x="331" y="19"/>
                    </a:lnTo>
                    <a:lnTo>
                      <a:pt x="326" y="14"/>
                    </a:lnTo>
                    <a:lnTo>
                      <a:pt x="321" y="14"/>
                    </a:lnTo>
                    <a:lnTo>
                      <a:pt x="316" y="14"/>
                    </a:lnTo>
                    <a:lnTo>
                      <a:pt x="312" y="14"/>
                    </a:lnTo>
                    <a:lnTo>
                      <a:pt x="307" y="14"/>
                    </a:lnTo>
                    <a:lnTo>
                      <a:pt x="302" y="14"/>
                    </a:lnTo>
                    <a:lnTo>
                      <a:pt x="298" y="14"/>
                    </a:lnTo>
                    <a:lnTo>
                      <a:pt x="293" y="14"/>
                    </a:lnTo>
                    <a:lnTo>
                      <a:pt x="288" y="14"/>
                    </a:lnTo>
                    <a:lnTo>
                      <a:pt x="283" y="14"/>
                    </a:lnTo>
                    <a:lnTo>
                      <a:pt x="279" y="14"/>
                    </a:lnTo>
                    <a:lnTo>
                      <a:pt x="274" y="14"/>
                    </a:lnTo>
                    <a:lnTo>
                      <a:pt x="269" y="14"/>
                    </a:lnTo>
                    <a:lnTo>
                      <a:pt x="265" y="14"/>
                    </a:lnTo>
                    <a:lnTo>
                      <a:pt x="260" y="14"/>
                    </a:lnTo>
                    <a:lnTo>
                      <a:pt x="255" y="14"/>
                    </a:lnTo>
                    <a:lnTo>
                      <a:pt x="250" y="14"/>
                    </a:lnTo>
                    <a:lnTo>
                      <a:pt x="246" y="9"/>
                    </a:lnTo>
                    <a:lnTo>
                      <a:pt x="241" y="9"/>
                    </a:lnTo>
                    <a:lnTo>
                      <a:pt x="236" y="9"/>
                    </a:lnTo>
                    <a:lnTo>
                      <a:pt x="231" y="9"/>
                    </a:lnTo>
                    <a:lnTo>
                      <a:pt x="227" y="9"/>
                    </a:lnTo>
                    <a:lnTo>
                      <a:pt x="222" y="9"/>
                    </a:lnTo>
                    <a:lnTo>
                      <a:pt x="217" y="9"/>
                    </a:lnTo>
                    <a:lnTo>
                      <a:pt x="213" y="9"/>
                    </a:lnTo>
                    <a:lnTo>
                      <a:pt x="208" y="9"/>
                    </a:lnTo>
                    <a:lnTo>
                      <a:pt x="203" y="9"/>
                    </a:lnTo>
                    <a:lnTo>
                      <a:pt x="198" y="9"/>
                    </a:lnTo>
                    <a:lnTo>
                      <a:pt x="194" y="9"/>
                    </a:lnTo>
                    <a:lnTo>
                      <a:pt x="189" y="9"/>
                    </a:lnTo>
                    <a:lnTo>
                      <a:pt x="184" y="9"/>
                    </a:lnTo>
                    <a:lnTo>
                      <a:pt x="179" y="9"/>
                    </a:lnTo>
                    <a:lnTo>
                      <a:pt x="175" y="9"/>
                    </a:lnTo>
                    <a:lnTo>
                      <a:pt x="170" y="9"/>
                    </a:lnTo>
                    <a:lnTo>
                      <a:pt x="165" y="9"/>
                    </a:lnTo>
                    <a:lnTo>
                      <a:pt x="161" y="9"/>
                    </a:lnTo>
                    <a:lnTo>
                      <a:pt x="156" y="9"/>
                    </a:lnTo>
                    <a:lnTo>
                      <a:pt x="151" y="9"/>
                    </a:lnTo>
                    <a:lnTo>
                      <a:pt x="146" y="5"/>
                    </a:lnTo>
                    <a:lnTo>
                      <a:pt x="142" y="5"/>
                    </a:lnTo>
                    <a:lnTo>
                      <a:pt x="137" y="5"/>
                    </a:lnTo>
                    <a:lnTo>
                      <a:pt x="132" y="5"/>
                    </a:lnTo>
                    <a:lnTo>
                      <a:pt x="128" y="5"/>
                    </a:lnTo>
                    <a:lnTo>
                      <a:pt x="123" y="5"/>
                    </a:lnTo>
                    <a:lnTo>
                      <a:pt x="118" y="5"/>
                    </a:lnTo>
                    <a:lnTo>
                      <a:pt x="113" y="5"/>
                    </a:lnTo>
                    <a:lnTo>
                      <a:pt x="109" y="5"/>
                    </a:lnTo>
                    <a:lnTo>
                      <a:pt x="104" y="5"/>
                    </a:lnTo>
                    <a:lnTo>
                      <a:pt x="99" y="5"/>
                    </a:lnTo>
                    <a:lnTo>
                      <a:pt x="94" y="5"/>
                    </a:lnTo>
                    <a:lnTo>
                      <a:pt x="90" y="5"/>
                    </a:lnTo>
                    <a:lnTo>
                      <a:pt x="85" y="5"/>
                    </a:lnTo>
                    <a:lnTo>
                      <a:pt x="80" y="5"/>
                    </a:lnTo>
                    <a:lnTo>
                      <a:pt x="76" y="5"/>
                    </a:lnTo>
                    <a:lnTo>
                      <a:pt x="71" y="5"/>
                    </a:lnTo>
                    <a:lnTo>
                      <a:pt x="66" y="5"/>
                    </a:lnTo>
                    <a:lnTo>
                      <a:pt x="61" y="5"/>
                    </a:lnTo>
                    <a:lnTo>
                      <a:pt x="57" y="5"/>
                    </a:lnTo>
                    <a:lnTo>
                      <a:pt x="52" y="5"/>
                    </a:lnTo>
                    <a:lnTo>
                      <a:pt x="47" y="5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28" y="5"/>
                    </a:lnTo>
                    <a:lnTo>
                      <a:pt x="24" y="5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4" name="Freeform 39"/>
              <p:cNvSpPr>
                <a:spLocks/>
              </p:cNvSpPr>
              <p:nvPr/>
            </p:nvSpPr>
            <p:spPr bwMode="auto">
              <a:xfrm flipV="1">
                <a:off x="4701" y="1821"/>
                <a:ext cx="496" cy="19"/>
              </a:xfrm>
              <a:custGeom>
                <a:avLst/>
                <a:gdLst>
                  <a:gd name="T0" fmla="*/ 94 w 496"/>
                  <a:gd name="T1" fmla="*/ 19 h 19"/>
                  <a:gd name="T2" fmla="*/ 80 w 496"/>
                  <a:gd name="T3" fmla="*/ 19 h 19"/>
                  <a:gd name="T4" fmla="*/ 66 w 496"/>
                  <a:gd name="T5" fmla="*/ 19 h 19"/>
                  <a:gd name="T6" fmla="*/ 52 w 496"/>
                  <a:gd name="T7" fmla="*/ 19 h 19"/>
                  <a:gd name="T8" fmla="*/ 38 w 496"/>
                  <a:gd name="T9" fmla="*/ 19 h 19"/>
                  <a:gd name="T10" fmla="*/ 24 w 496"/>
                  <a:gd name="T11" fmla="*/ 19 h 19"/>
                  <a:gd name="T12" fmla="*/ 9 w 496"/>
                  <a:gd name="T13" fmla="*/ 19 h 19"/>
                  <a:gd name="T14" fmla="*/ 5 w 496"/>
                  <a:gd name="T15" fmla="*/ 19 h 19"/>
                  <a:gd name="T16" fmla="*/ 19 w 496"/>
                  <a:gd name="T17" fmla="*/ 19 h 19"/>
                  <a:gd name="T18" fmla="*/ 33 w 496"/>
                  <a:gd name="T19" fmla="*/ 19 h 19"/>
                  <a:gd name="T20" fmla="*/ 47 w 496"/>
                  <a:gd name="T21" fmla="*/ 19 h 19"/>
                  <a:gd name="T22" fmla="*/ 61 w 496"/>
                  <a:gd name="T23" fmla="*/ 19 h 19"/>
                  <a:gd name="T24" fmla="*/ 76 w 496"/>
                  <a:gd name="T25" fmla="*/ 19 h 19"/>
                  <a:gd name="T26" fmla="*/ 90 w 496"/>
                  <a:gd name="T27" fmla="*/ 19 h 19"/>
                  <a:gd name="T28" fmla="*/ 104 w 496"/>
                  <a:gd name="T29" fmla="*/ 19 h 19"/>
                  <a:gd name="T30" fmla="*/ 118 w 496"/>
                  <a:gd name="T31" fmla="*/ 19 h 19"/>
                  <a:gd name="T32" fmla="*/ 132 w 496"/>
                  <a:gd name="T33" fmla="*/ 14 h 19"/>
                  <a:gd name="T34" fmla="*/ 146 w 496"/>
                  <a:gd name="T35" fmla="*/ 14 h 19"/>
                  <a:gd name="T36" fmla="*/ 161 w 496"/>
                  <a:gd name="T37" fmla="*/ 14 h 19"/>
                  <a:gd name="T38" fmla="*/ 175 w 496"/>
                  <a:gd name="T39" fmla="*/ 14 h 19"/>
                  <a:gd name="T40" fmla="*/ 189 w 496"/>
                  <a:gd name="T41" fmla="*/ 14 h 19"/>
                  <a:gd name="T42" fmla="*/ 203 w 496"/>
                  <a:gd name="T43" fmla="*/ 14 h 19"/>
                  <a:gd name="T44" fmla="*/ 217 w 496"/>
                  <a:gd name="T45" fmla="*/ 14 h 19"/>
                  <a:gd name="T46" fmla="*/ 232 w 496"/>
                  <a:gd name="T47" fmla="*/ 14 h 19"/>
                  <a:gd name="T48" fmla="*/ 246 w 496"/>
                  <a:gd name="T49" fmla="*/ 14 h 19"/>
                  <a:gd name="T50" fmla="*/ 260 w 496"/>
                  <a:gd name="T51" fmla="*/ 10 h 19"/>
                  <a:gd name="T52" fmla="*/ 274 w 496"/>
                  <a:gd name="T53" fmla="*/ 10 h 19"/>
                  <a:gd name="T54" fmla="*/ 288 w 496"/>
                  <a:gd name="T55" fmla="*/ 10 h 19"/>
                  <a:gd name="T56" fmla="*/ 302 w 496"/>
                  <a:gd name="T57" fmla="*/ 10 h 19"/>
                  <a:gd name="T58" fmla="*/ 317 w 496"/>
                  <a:gd name="T59" fmla="*/ 10 h 19"/>
                  <a:gd name="T60" fmla="*/ 331 w 496"/>
                  <a:gd name="T61" fmla="*/ 10 h 19"/>
                  <a:gd name="T62" fmla="*/ 345 w 496"/>
                  <a:gd name="T63" fmla="*/ 10 h 19"/>
                  <a:gd name="T64" fmla="*/ 359 w 496"/>
                  <a:gd name="T65" fmla="*/ 5 h 19"/>
                  <a:gd name="T66" fmla="*/ 373 w 496"/>
                  <a:gd name="T67" fmla="*/ 5 h 19"/>
                  <a:gd name="T68" fmla="*/ 387 w 496"/>
                  <a:gd name="T69" fmla="*/ 5 h 19"/>
                  <a:gd name="T70" fmla="*/ 402 w 496"/>
                  <a:gd name="T71" fmla="*/ 5 h 19"/>
                  <a:gd name="T72" fmla="*/ 416 w 496"/>
                  <a:gd name="T73" fmla="*/ 5 h 19"/>
                  <a:gd name="T74" fmla="*/ 430 w 496"/>
                  <a:gd name="T75" fmla="*/ 5 h 19"/>
                  <a:gd name="T76" fmla="*/ 444 w 496"/>
                  <a:gd name="T77" fmla="*/ 0 h 19"/>
                  <a:gd name="T78" fmla="*/ 458 w 496"/>
                  <a:gd name="T79" fmla="*/ 0 h 19"/>
                  <a:gd name="T80" fmla="*/ 472 w 496"/>
                  <a:gd name="T81" fmla="*/ 0 h 19"/>
                  <a:gd name="T82" fmla="*/ 487 w 496"/>
                  <a:gd name="T8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6" h="19">
                    <a:moveTo>
                      <a:pt x="104" y="19"/>
                    </a:moveTo>
                    <a:lnTo>
                      <a:pt x="99" y="19"/>
                    </a:lnTo>
                    <a:lnTo>
                      <a:pt x="94" y="19"/>
                    </a:lnTo>
                    <a:lnTo>
                      <a:pt x="90" y="19"/>
                    </a:lnTo>
                    <a:lnTo>
                      <a:pt x="85" y="19"/>
                    </a:lnTo>
                    <a:lnTo>
                      <a:pt x="80" y="19"/>
                    </a:lnTo>
                    <a:lnTo>
                      <a:pt x="76" y="19"/>
                    </a:lnTo>
                    <a:lnTo>
                      <a:pt x="71" y="19"/>
                    </a:lnTo>
                    <a:lnTo>
                      <a:pt x="66" y="19"/>
                    </a:lnTo>
                    <a:lnTo>
                      <a:pt x="61" y="19"/>
                    </a:lnTo>
                    <a:lnTo>
                      <a:pt x="57" y="19"/>
                    </a:lnTo>
                    <a:lnTo>
                      <a:pt x="52" y="19"/>
                    </a:lnTo>
                    <a:lnTo>
                      <a:pt x="47" y="19"/>
                    </a:lnTo>
                    <a:lnTo>
                      <a:pt x="43" y="19"/>
                    </a:lnTo>
                    <a:lnTo>
                      <a:pt x="38" y="19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4" y="19"/>
                    </a:lnTo>
                    <a:lnTo>
                      <a:pt x="19" y="19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4" y="19"/>
                    </a:lnTo>
                    <a:lnTo>
                      <a:pt x="19" y="19"/>
                    </a:lnTo>
                    <a:lnTo>
                      <a:pt x="24" y="19"/>
                    </a:lnTo>
                    <a:lnTo>
                      <a:pt x="28" y="19"/>
                    </a:lnTo>
                    <a:lnTo>
                      <a:pt x="33" y="19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7" y="19"/>
                    </a:lnTo>
                    <a:lnTo>
                      <a:pt x="52" y="19"/>
                    </a:lnTo>
                    <a:lnTo>
                      <a:pt x="57" y="19"/>
                    </a:lnTo>
                    <a:lnTo>
                      <a:pt x="61" y="19"/>
                    </a:lnTo>
                    <a:lnTo>
                      <a:pt x="66" y="19"/>
                    </a:lnTo>
                    <a:lnTo>
                      <a:pt x="71" y="19"/>
                    </a:lnTo>
                    <a:lnTo>
                      <a:pt x="76" y="19"/>
                    </a:lnTo>
                    <a:lnTo>
                      <a:pt x="80" y="19"/>
                    </a:lnTo>
                    <a:lnTo>
                      <a:pt x="85" y="19"/>
                    </a:lnTo>
                    <a:lnTo>
                      <a:pt x="90" y="19"/>
                    </a:lnTo>
                    <a:lnTo>
                      <a:pt x="94" y="19"/>
                    </a:lnTo>
                    <a:lnTo>
                      <a:pt x="99" y="19"/>
                    </a:lnTo>
                    <a:lnTo>
                      <a:pt x="104" y="19"/>
                    </a:lnTo>
                    <a:lnTo>
                      <a:pt x="109" y="19"/>
                    </a:lnTo>
                    <a:lnTo>
                      <a:pt x="113" y="19"/>
                    </a:lnTo>
                    <a:lnTo>
                      <a:pt x="118" y="19"/>
                    </a:lnTo>
                    <a:lnTo>
                      <a:pt x="123" y="14"/>
                    </a:lnTo>
                    <a:lnTo>
                      <a:pt x="128" y="14"/>
                    </a:lnTo>
                    <a:lnTo>
                      <a:pt x="132" y="14"/>
                    </a:lnTo>
                    <a:lnTo>
                      <a:pt x="137" y="14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1" y="14"/>
                    </a:lnTo>
                    <a:lnTo>
                      <a:pt x="156" y="14"/>
                    </a:lnTo>
                    <a:lnTo>
                      <a:pt x="161" y="14"/>
                    </a:lnTo>
                    <a:lnTo>
                      <a:pt x="165" y="14"/>
                    </a:lnTo>
                    <a:lnTo>
                      <a:pt x="170" y="14"/>
                    </a:lnTo>
                    <a:lnTo>
                      <a:pt x="175" y="14"/>
                    </a:lnTo>
                    <a:lnTo>
                      <a:pt x="180" y="14"/>
                    </a:lnTo>
                    <a:lnTo>
                      <a:pt x="184" y="14"/>
                    </a:lnTo>
                    <a:lnTo>
                      <a:pt x="189" y="14"/>
                    </a:lnTo>
                    <a:lnTo>
                      <a:pt x="194" y="14"/>
                    </a:lnTo>
                    <a:lnTo>
                      <a:pt x="198" y="14"/>
                    </a:lnTo>
                    <a:lnTo>
                      <a:pt x="203" y="14"/>
                    </a:lnTo>
                    <a:lnTo>
                      <a:pt x="208" y="14"/>
                    </a:lnTo>
                    <a:lnTo>
                      <a:pt x="213" y="14"/>
                    </a:lnTo>
                    <a:lnTo>
                      <a:pt x="217" y="14"/>
                    </a:lnTo>
                    <a:lnTo>
                      <a:pt x="222" y="14"/>
                    </a:lnTo>
                    <a:lnTo>
                      <a:pt x="227" y="14"/>
                    </a:lnTo>
                    <a:lnTo>
                      <a:pt x="232" y="14"/>
                    </a:lnTo>
                    <a:lnTo>
                      <a:pt x="236" y="14"/>
                    </a:lnTo>
                    <a:lnTo>
                      <a:pt x="241" y="14"/>
                    </a:lnTo>
                    <a:lnTo>
                      <a:pt x="246" y="14"/>
                    </a:lnTo>
                    <a:lnTo>
                      <a:pt x="250" y="14"/>
                    </a:lnTo>
                    <a:lnTo>
                      <a:pt x="255" y="10"/>
                    </a:lnTo>
                    <a:lnTo>
                      <a:pt x="260" y="10"/>
                    </a:lnTo>
                    <a:lnTo>
                      <a:pt x="265" y="10"/>
                    </a:lnTo>
                    <a:lnTo>
                      <a:pt x="269" y="10"/>
                    </a:lnTo>
                    <a:lnTo>
                      <a:pt x="274" y="10"/>
                    </a:lnTo>
                    <a:lnTo>
                      <a:pt x="279" y="10"/>
                    </a:lnTo>
                    <a:lnTo>
                      <a:pt x="283" y="10"/>
                    </a:lnTo>
                    <a:lnTo>
                      <a:pt x="288" y="10"/>
                    </a:lnTo>
                    <a:lnTo>
                      <a:pt x="293" y="10"/>
                    </a:lnTo>
                    <a:lnTo>
                      <a:pt x="298" y="10"/>
                    </a:lnTo>
                    <a:lnTo>
                      <a:pt x="302" y="10"/>
                    </a:lnTo>
                    <a:lnTo>
                      <a:pt x="307" y="10"/>
                    </a:lnTo>
                    <a:lnTo>
                      <a:pt x="312" y="10"/>
                    </a:lnTo>
                    <a:lnTo>
                      <a:pt x="317" y="10"/>
                    </a:lnTo>
                    <a:lnTo>
                      <a:pt x="321" y="10"/>
                    </a:lnTo>
                    <a:lnTo>
                      <a:pt x="326" y="10"/>
                    </a:lnTo>
                    <a:lnTo>
                      <a:pt x="331" y="10"/>
                    </a:lnTo>
                    <a:lnTo>
                      <a:pt x="335" y="10"/>
                    </a:lnTo>
                    <a:lnTo>
                      <a:pt x="340" y="10"/>
                    </a:lnTo>
                    <a:lnTo>
                      <a:pt x="345" y="10"/>
                    </a:lnTo>
                    <a:lnTo>
                      <a:pt x="350" y="5"/>
                    </a:lnTo>
                    <a:lnTo>
                      <a:pt x="354" y="5"/>
                    </a:lnTo>
                    <a:lnTo>
                      <a:pt x="359" y="5"/>
                    </a:lnTo>
                    <a:lnTo>
                      <a:pt x="364" y="5"/>
                    </a:lnTo>
                    <a:lnTo>
                      <a:pt x="369" y="5"/>
                    </a:lnTo>
                    <a:lnTo>
                      <a:pt x="373" y="5"/>
                    </a:lnTo>
                    <a:lnTo>
                      <a:pt x="378" y="5"/>
                    </a:lnTo>
                    <a:lnTo>
                      <a:pt x="383" y="5"/>
                    </a:lnTo>
                    <a:lnTo>
                      <a:pt x="387" y="5"/>
                    </a:lnTo>
                    <a:lnTo>
                      <a:pt x="392" y="5"/>
                    </a:lnTo>
                    <a:lnTo>
                      <a:pt x="397" y="5"/>
                    </a:lnTo>
                    <a:lnTo>
                      <a:pt x="402" y="5"/>
                    </a:lnTo>
                    <a:lnTo>
                      <a:pt x="406" y="5"/>
                    </a:lnTo>
                    <a:lnTo>
                      <a:pt x="411" y="5"/>
                    </a:lnTo>
                    <a:lnTo>
                      <a:pt x="416" y="5"/>
                    </a:lnTo>
                    <a:lnTo>
                      <a:pt x="420" y="5"/>
                    </a:lnTo>
                    <a:lnTo>
                      <a:pt x="425" y="5"/>
                    </a:lnTo>
                    <a:lnTo>
                      <a:pt x="430" y="5"/>
                    </a:lnTo>
                    <a:lnTo>
                      <a:pt x="435" y="0"/>
                    </a:lnTo>
                    <a:lnTo>
                      <a:pt x="439" y="0"/>
                    </a:lnTo>
                    <a:lnTo>
                      <a:pt x="444" y="0"/>
                    </a:lnTo>
                    <a:lnTo>
                      <a:pt x="449" y="0"/>
                    </a:lnTo>
                    <a:lnTo>
                      <a:pt x="454" y="0"/>
                    </a:lnTo>
                    <a:lnTo>
                      <a:pt x="458" y="0"/>
                    </a:lnTo>
                    <a:lnTo>
                      <a:pt x="463" y="0"/>
                    </a:lnTo>
                    <a:lnTo>
                      <a:pt x="468" y="0"/>
                    </a:lnTo>
                    <a:lnTo>
                      <a:pt x="472" y="0"/>
                    </a:lnTo>
                    <a:lnTo>
                      <a:pt x="477" y="0"/>
                    </a:lnTo>
                    <a:lnTo>
                      <a:pt x="482" y="0"/>
                    </a:lnTo>
                    <a:lnTo>
                      <a:pt x="487" y="0"/>
                    </a:lnTo>
                    <a:lnTo>
                      <a:pt x="491" y="0"/>
                    </a:lnTo>
                    <a:lnTo>
                      <a:pt x="496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5" name="Freeform 40"/>
              <p:cNvSpPr>
                <a:spLocks/>
              </p:cNvSpPr>
              <p:nvPr/>
            </p:nvSpPr>
            <p:spPr bwMode="auto">
              <a:xfrm flipV="1">
                <a:off x="5197" y="1840"/>
                <a:ext cx="463" cy="103"/>
              </a:xfrm>
              <a:custGeom>
                <a:avLst/>
                <a:gdLst>
                  <a:gd name="T0" fmla="*/ 10 w 463"/>
                  <a:gd name="T1" fmla="*/ 98 h 103"/>
                  <a:gd name="T2" fmla="*/ 24 w 463"/>
                  <a:gd name="T3" fmla="*/ 98 h 103"/>
                  <a:gd name="T4" fmla="*/ 38 w 463"/>
                  <a:gd name="T5" fmla="*/ 98 h 103"/>
                  <a:gd name="T6" fmla="*/ 52 w 463"/>
                  <a:gd name="T7" fmla="*/ 98 h 103"/>
                  <a:gd name="T8" fmla="*/ 66 w 463"/>
                  <a:gd name="T9" fmla="*/ 94 h 103"/>
                  <a:gd name="T10" fmla="*/ 80 w 463"/>
                  <a:gd name="T11" fmla="*/ 94 h 103"/>
                  <a:gd name="T12" fmla="*/ 95 w 463"/>
                  <a:gd name="T13" fmla="*/ 94 h 103"/>
                  <a:gd name="T14" fmla="*/ 109 w 463"/>
                  <a:gd name="T15" fmla="*/ 94 h 103"/>
                  <a:gd name="T16" fmla="*/ 123 w 463"/>
                  <a:gd name="T17" fmla="*/ 89 h 103"/>
                  <a:gd name="T18" fmla="*/ 137 w 463"/>
                  <a:gd name="T19" fmla="*/ 89 h 103"/>
                  <a:gd name="T20" fmla="*/ 151 w 463"/>
                  <a:gd name="T21" fmla="*/ 89 h 103"/>
                  <a:gd name="T22" fmla="*/ 165 w 463"/>
                  <a:gd name="T23" fmla="*/ 84 h 103"/>
                  <a:gd name="T24" fmla="*/ 180 w 463"/>
                  <a:gd name="T25" fmla="*/ 84 h 103"/>
                  <a:gd name="T26" fmla="*/ 194 w 463"/>
                  <a:gd name="T27" fmla="*/ 84 h 103"/>
                  <a:gd name="T28" fmla="*/ 208 w 463"/>
                  <a:gd name="T29" fmla="*/ 84 h 103"/>
                  <a:gd name="T30" fmla="*/ 222 w 463"/>
                  <a:gd name="T31" fmla="*/ 80 h 103"/>
                  <a:gd name="T32" fmla="*/ 236 w 463"/>
                  <a:gd name="T33" fmla="*/ 80 h 103"/>
                  <a:gd name="T34" fmla="*/ 250 w 463"/>
                  <a:gd name="T35" fmla="*/ 75 h 103"/>
                  <a:gd name="T36" fmla="*/ 265 w 463"/>
                  <a:gd name="T37" fmla="*/ 75 h 103"/>
                  <a:gd name="T38" fmla="*/ 279 w 463"/>
                  <a:gd name="T39" fmla="*/ 75 h 103"/>
                  <a:gd name="T40" fmla="*/ 293 w 463"/>
                  <a:gd name="T41" fmla="*/ 70 h 103"/>
                  <a:gd name="T42" fmla="*/ 307 w 463"/>
                  <a:gd name="T43" fmla="*/ 70 h 103"/>
                  <a:gd name="T44" fmla="*/ 321 w 463"/>
                  <a:gd name="T45" fmla="*/ 65 h 103"/>
                  <a:gd name="T46" fmla="*/ 336 w 463"/>
                  <a:gd name="T47" fmla="*/ 65 h 103"/>
                  <a:gd name="T48" fmla="*/ 350 w 463"/>
                  <a:gd name="T49" fmla="*/ 61 h 103"/>
                  <a:gd name="T50" fmla="*/ 364 w 463"/>
                  <a:gd name="T51" fmla="*/ 61 h 103"/>
                  <a:gd name="T52" fmla="*/ 378 w 463"/>
                  <a:gd name="T53" fmla="*/ 56 h 103"/>
                  <a:gd name="T54" fmla="*/ 392 w 463"/>
                  <a:gd name="T55" fmla="*/ 56 h 103"/>
                  <a:gd name="T56" fmla="*/ 406 w 463"/>
                  <a:gd name="T57" fmla="*/ 51 h 103"/>
                  <a:gd name="T58" fmla="*/ 421 w 463"/>
                  <a:gd name="T59" fmla="*/ 47 h 103"/>
                  <a:gd name="T60" fmla="*/ 435 w 463"/>
                  <a:gd name="T61" fmla="*/ 42 h 103"/>
                  <a:gd name="T62" fmla="*/ 449 w 463"/>
                  <a:gd name="T63" fmla="*/ 37 h 103"/>
                  <a:gd name="T64" fmla="*/ 463 w 463"/>
                  <a:gd name="T65" fmla="*/ 28 h 103"/>
                  <a:gd name="T66" fmla="*/ 454 w 463"/>
                  <a:gd name="T67" fmla="*/ 14 h 103"/>
                  <a:gd name="T68" fmla="*/ 439 w 463"/>
                  <a:gd name="T69" fmla="*/ 14 h 103"/>
                  <a:gd name="T70" fmla="*/ 425 w 463"/>
                  <a:gd name="T71" fmla="*/ 9 h 103"/>
                  <a:gd name="T72" fmla="*/ 411 w 463"/>
                  <a:gd name="T73" fmla="*/ 4 h 103"/>
                  <a:gd name="T74" fmla="*/ 397 w 463"/>
                  <a:gd name="T75" fmla="*/ 4 h 103"/>
                  <a:gd name="T76" fmla="*/ 383 w 463"/>
                  <a:gd name="T77" fmla="*/ 4 h 103"/>
                  <a:gd name="T78" fmla="*/ 369 w 463"/>
                  <a:gd name="T79" fmla="*/ 4 h 103"/>
                  <a:gd name="T80" fmla="*/ 354 w 463"/>
                  <a:gd name="T81" fmla="*/ 0 h 103"/>
                  <a:gd name="T82" fmla="*/ 340 w 463"/>
                  <a:gd name="T8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3" h="103">
                    <a:moveTo>
                      <a:pt x="0" y="103"/>
                    </a:moveTo>
                    <a:lnTo>
                      <a:pt x="5" y="98"/>
                    </a:lnTo>
                    <a:lnTo>
                      <a:pt x="10" y="98"/>
                    </a:lnTo>
                    <a:lnTo>
                      <a:pt x="14" y="98"/>
                    </a:lnTo>
                    <a:lnTo>
                      <a:pt x="19" y="98"/>
                    </a:lnTo>
                    <a:lnTo>
                      <a:pt x="24" y="98"/>
                    </a:lnTo>
                    <a:lnTo>
                      <a:pt x="28" y="98"/>
                    </a:lnTo>
                    <a:lnTo>
                      <a:pt x="33" y="98"/>
                    </a:lnTo>
                    <a:lnTo>
                      <a:pt x="38" y="98"/>
                    </a:lnTo>
                    <a:lnTo>
                      <a:pt x="43" y="98"/>
                    </a:lnTo>
                    <a:lnTo>
                      <a:pt x="47" y="98"/>
                    </a:lnTo>
                    <a:lnTo>
                      <a:pt x="52" y="98"/>
                    </a:lnTo>
                    <a:lnTo>
                      <a:pt x="57" y="98"/>
                    </a:lnTo>
                    <a:lnTo>
                      <a:pt x="62" y="94"/>
                    </a:lnTo>
                    <a:lnTo>
                      <a:pt x="66" y="94"/>
                    </a:lnTo>
                    <a:lnTo>
                      <a:pt x="71" y="94"/>
                    </a:lnTo>
                    <a:lnTo>
                      <a:pt x="76" y="94"/>
                    </a:lnTo>
                    <a:lnTo>
                      <a:pt x="80" y="94"/>
                    </a:lnTo>
                    <a:lnTo>
                      <a:pt x="85" y="94"/>
                    </a:lnTo>
                    <a:lnTo>
                      <a:pt x="90" y="94"/>
                    </a:lnTo>
                    <a:lnTo>
                      <a:pt x="95" y="94"/>
                    </a:lnTo>
                    <a:lnTo>
                      <a:pt x="99" y="94"/>
                    </a:lnTo>
                    <a:lnTo>
                      <a:pt x="104" y="94"/>
                    </a:lnTo>
                    <a:lnTo>
                      <a:pt x="109" y="94"/>
                    </a:lnTo>
                    <a:lnTo>
                      <a:pt x="113" y="94"/>
                    </a:lnTo>
                    <a:lnTo>
                      <a:pt x="118" y="89"/>
                    </a:lnTo>
                    <a:lnTo>
                      <a:pt x="123" y="89"/>
                    </a:lnTo>
                    <a:lnTo>
                      <a:pt x="128" y="89"/>
                    </a:lnTo>
                    <a:lnTo>
                      <a:pt x="132" y="89"/>
                    </a:lnTo>
                    <a:lnTo>
                      <a:pt x="137" y="89"/>
                    </a:lnTo>
                    <a:lnTo>
                      <a:pt x="142" y="89"/>
                    </a:lnTo>
                    <a:lnTo>
                      <a:pt x="147" y="89"/>
                    </a:lnTo>
                    <a:lnTo>
                      <a:pt x="151" y="89"/>
                    </a:lnTo>
                    <a:lnTo>
                      <a:pt x="156" y="89"/>
                    </a:lnTo>
                    <a:lnTo>
                      <a:pt x="161" y="89"/>
                    </a:lnTo>
                    <a:lnTo>
                      <a:pt x="165" y="84"/>
                    </a:lnTo>
                    <a:lnTo>
                      <a:pt x="170" y="84"/>
                    </a:lnTo>
                    <a:lnTo>
                      <a:pt x="175" y="84"/>
                    </a:lnTo>
                    <a:lnTo>
                      <a:pt x="180" y="84"/>
                    </a:lnTo>
                    <a:lnTo>
                      <a:pt x="184" y="84"/>
                    </a:lnTo>
                    <a:lnTo>
                      <a:pt x="189" y="84"/>
                    </a:lnTo>
                    <a:lnTo>
                      <a:pt x="194" y="84"/>
                    </a:lnTo>
                    <a:lnTo>
                      <a:pt x="199" y="84"/>
                    </a:lnTo>
                    <a:lnTo>
                      <a:pt x="203" y="84"/>
                    </a:lnTo>
                    <a:lnTo>
                      <a:pt x="208" y="84"/>
                    </a:lnTo>
                    <a:lnTo>
                      <a:pt x="213" y="80"/>
                    </a:lnTo>
                    <a:lnTo>
                      <a:pt x="217" y="80"/>
                    </a:lnTo>
                    <a:lnTo>
                      <a:pt x="222" y="80"/>
                    </a:lnTo>
                    <a:lnTo>
                      <a:pt x="227" y="80"/>
                    </a:lnTo>
                    <a:lnTo>
                      <a:pt x="232" y="80"/>
                    </a:lnTo>
                    <a:lnTo>
                      <a:pt x="236" y="80"/>
                    </a:lnTo>
                    <a:lnTo>
                      <a:pt x="241" y="80"/>
                    </a:lnTo>
                    <a:lnTo>
                      <a:pt x="246" y="80"/>
                    </a:lnTo>
                    <a:lnTo>
                      <a:pt x="250" y="75"/>
                    </a:lnTo>
                    <a:lnTo>
                      <a:pt x="255" y="75"/>
                    </a:lnTo>
                    <a:lnTo>
                      <a:pt x="260" y="75"/>
                    </a:lnTo>
                    <a:lnTo>
                      <a:pt x="265" y="75"/>
                    </a:lnTo>
                    <a:lnTo>
                      <a:pt x="269" y="75"/>
                    </a:lnTo>
                    <a:lnTo>
                      <a:pt x="274" y="75"/>
                    </a:lnTo>
                    <a:lnTo>
                      <a:pt x="279" y="75"/>
                    </a:lnTo>
                    <a:lnTo>
                      <a:pt x="284" y="75"/>
                    </a:lnTo>
                    <a:lnTo>
                      <a:pt x="288" y="70"/>
                    </a:lnTo>
                    <a:lnTo>
                      <a:pt x="293" y="70"/>
                    </a:lnTo>
                    <a:lnTo>
                      <a:pt x="298" y="70"/>
                    </a:lnTo>
                    <a:lnTo>
                      <a:pt x="302" y="70"/>
                    </a:lnTo>
                    <a:lnTo>
                      <a:pt x="307" y="70"/>
                    </a:lnTo>
                    <a:lnTo>
                      <a:pt x="312" y="70"/>
                    </a:lnTo>
                    <a:lnTo>
                      <a:pt x="317" y="70"/>
                    </a:lnTo>
                    <a:lnTo>
                      <a:pt x="321" y="65"/>
                    </a:lnTo>
                    <a:lnTo>
                      <a:pt x="326" y="65"/>
                    </a:lnTo>
                    <a:lnTo>
                      <a:pt x="331" y="65"/>
                    </a:lnTo>
                    <a:lnTo>
                      <a:pt x="336" y="65"/>
                    </a:lnTo>
                    <a:lnTo>
                      <a:pt x="340" y="65"/>
                    </a:lnTo>
                    <a:lnTo>
                      <a:pt x="345" y="65"/>
                    </a:lnTo>
                    <a:lnTo>
                      <a:pt x="350" y="61"/>
                    </a:lnTo>
                    <a:lnTo>
                      <a:pt x="354" y="61"/>
                    </a:lnTo>
                    <a:lnTo>
                      <a:pt x="359" y="61"/>
                    </a:lnTo>
                    <a:lnTo>
                      <a:pt x="364" y="61"/>
                    </a:lnTo>
                    <a:lnTo>
                      <a:pt x="369" y="61"/>
                    </a:lnTo>
                    <a:lnTo>
                      <a:pt x="373" y="61"/>
                    </a:lnTo>
                    <a:lnTo>
                      <a:pt x="378" y="56"/>
                    </a:lnTo>
                    <a:lnTo>
                      <a:pt x="383" y="56"/>
                    </a:lnTo>
                    <a:lnTo>
                      <a:pt x="388" y="56"/>
                    </a:lnTo>
                    <a:lnTo>
                      <a:pt x="392" y="56"/>
                    </a:lnTo>
                    <a:lnTo>
                      <a:pt x="397" y="51"/>
                    </a:lnTo>
                    <a:lnTo>
                      <a:pt x="402" y="51"/>
                    </a:lnTo>
                    <a:lnTo>
                      <a:pt x="406" y="51"/>
                    </a:lnTo>
                    <a:lnTo>
                      <a:pt x="411" y="51"/>
                    </a:lnTo>
                    <a:lnTo>
                      <a:pt x="416" y="51"/>
                    </a:lnTo>
                    <a:lnTo>
                      <a:pt x="421" y="47"/>
                    </a:lnTo>
                    <a:lnTo>
                      <a:pt x="425" y="47"/>
                    </a:lnTo>
                    <a:lnTo>
                      <a:pt x="430" y="47"/>
                    </a:lnTo>
                    <a:lnTo>
                      <a:pt x="435" y="42"/>
                    </a:lnTo>
                    <a:lnTo>
                      <a:pt x="439" y="42"/>
                    </a:lnTo>
                    <a:lnTo>
                      <a:pt x="444" y="42"/>
                    </a:lnTo>
                    <a:lnTo>
                      <a:pt x="449" y="37"/>
                    </a:lnTo>
                    <a:lnTo>
                      <a:pt x="454" y="37"/>
                    </a:lnTo>
                    <a:lnTo>
                      <a:pt x="458" y="32"/>
                    </a:lnTo>
                    <a:lnTo>
                      <a:pt x="463" y="28"/>
                    </a:lnTo>
                    <a:lnTo>
                      <a:pt x="463" y="18"/>
                    </a:lnTo>
                    <a:lnTo>
                      <a:pt x="458" y="18"/>
                    </a:lnTo>
                    <a:lnTo>
                      <a:pt x="454" y="14"/>
                    </a:lnTo>
                    <a:lnTo>
                      <a:pt x="449" y="14"/>
                    </a:lnTo>
                    <a:lnTo>
                      <a:pt x="444" y="14"/>
                    </a:lnTo>
                    <a:lnTo>
                      <a:pt x="439" y="14"/>
                    </a:lnTo>
                    <a:lnTo>
                      <a:pt x="435" y="9"/>
                    </a:lnTo>
                    <a:lnTo>
                      <a:pt x="430" y="9"/>
                    </a:lnTo>
                    <a:lnTo>
                      <a:pt x="425" y="9"/>
                    </a:lnTo>
                    <a:lnTo>
                      <a:pt x="421" y="9"/>
                    </a:lnTo>
                    <a:lnTo>
                      <a:pt x="416" y="9"/>
                    </a:lnTo>
                    <a:lnTo>
                      <a:pt x="411" y="4"/>
                    </a:lnTo>
                    <a:lnTo>
                      <a:pt x="406" y="4"/>
                    </a:lnTo>
                    <a:lnTo>
                      <a:pt x="402" y="4"/>
                    </a:lnTo>
                    <a:lnTo>
                      <a:pt x="397" y="4"/>
                    </a:lnTo>
                    <a:lnTo>
                      <a:pt x="392" y="4"/>
                    </a:lnTo>
                    <a:lnTo>
                      <a:pt x="388" y="4"/>
                    </a:lnTo>
                    <a:lnTo>
                      <a:pt x="383" y="4"/>
                    </a:lnTo>
                    <a:lnTo>
                      <a:pt x="378" y="4"/>
                    </a:lnTo>
                    <a:lnTo>
                      <a:pt x="373" y="4"/>
                    </a:lnTo>
                    <a:lnTo>
                      <a:pt x="369" y="4"/>
                    </a:lnTo>
                    <a:lnTo>
                      <a:pt x="364" y="0"/>
                    </a:lnTo>
                    <a:lnTo>
                      <a:pt x="359" y="0"/>
                    </a:lnTo>
                    <a:lnTo>
                      <a:pt x="354" y="0"/>
                    </a:lnTo>
                    <a:lnTo>
                      <a:pt x="350" y="0"/>
                    </a:lnTo>
                    <a:lnTo>
                      <a:pt x="345" y="0"/>
                    </a:lnTo>
                    <a:lnTo>
                      <a:pt x="340" y="0"/>
                    </a:lnTo>
                    <a:lnTo>
                      <a:pt x="336" y="0"/>
                    </a:lnTo>
                    <a:lnTo>
                      <a:pt x="331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 flipV="1">
                <a:off x="4928" y="1911"/>
                <a:ext cx="600" cy="32"/>
              </a:xfrm>
              <a:custGeom>
                <a:avLst/>
                <a:gdLst>
                  <a:gd name="T0" fmla="*/ 590 w 600"/>
                  <a:gd name="T1" fmla="*/ 0 h 32"/>
                  <a:gd name="T2" fmla="*/ 576 w 600"/>
                  <a:gd name="T3" fmla="*/ 0 h 32"/>
                  <a:gd name="T4" fmla="*/ 562 w 600"/>
                  <a:gd name="T5" fmla="*/ 0 h 32"/>
                  <a:gd name="T6" fmla="*/ 548 w 600"/>
                  <a:gd name="T7" fmla="*/ 0 h 32"/>
                  <a:gd name="T8" fmla="*/ 534 w 600"/>
                  <a:gd name="T9" fmla="*/ 0 h 32"/>
                  <a:gd name="T10" fmla="*/ 519 w 600"/>
                  <a:gd name="T11" fmla="*/ 0 h 32"/>
                  <a:gd name="T12" fmla="*/ 505 w 600"/>
                  <a:gd name="T13" fmla="*/ 0 h 32"/>
                  <a:gd name="T14" fmla="*/ 491 w 600"/>
                  <a:gd name="T15" fmla="*/ 0 h 32"/>
                  <a:gd name="T16" fmla="*/ 477 w 600"/>
                  <a:gd name="T17" fmla="*/ 0 h 32"/>
                  <a:gd name="T18" fmla="*/ 463 w 600"/>
                  <a:gd name="T19" fmla="*/ 0 h 32"/>
                  <a:gd name="T20" fmla="*/ 449 w 600"/>
                  <a:gd name="T21" fmla="*/ 0 h 32"/>
                  <a:gd name="T22" fmla="*/ 434 w 600"/>
                  <a:gd name="T23" fmla="*/ 0 h 32"/>
                  <a:gd name="T24" fmla="*/ 420 w 600"/>
                  <a:gd name="T25" fmla="*/ 0 h 32"/>
                  <a:gd name="T26" fmla="*/ 406 w 600"/>
                  <a:gd name="T27" fmla="*/ 0 h 32"/>
                  <a:gd name="T28" fmla="*/ 392 w 600"/>
                  <a:gd name="T29" fmla="*/ 0 h 32"/>
                  <a:gd name="T30" fmla="*/ 378 w 600"/>
                  <a:gd name="T31" fmla="*/ 0 h 32"/>
                  <a:gd name="T32" fmla="*/ 364 w 600"/>
                  <a:gd name="T33" fmla="*/ 0 h 32"/>
                  <a:gd name="T34" fmla="*/ 349 w 600"/>
                  <a:gd name="T35" fmla="*/ 0 h 32"/>
                  <a:gd name="T36" fmla="*/ 335 w 600"/>
                  <a:gd name="T37" fmla="*/ 0 h 32"/>
                  <a:gd name="T38" fmla="*/ 321 w 600"/>
                  <a:gd name="T39" fmla="*/ 0 h 32"/>
                  <a:gd name="T40" fmla="*/ 307 w 600"/>
                  <a:gd name="T41" fmla="*/ 4 h 32"/>
                  <a:gd name="T42" fmla="*/ 293 w 600"/>
                  <a:gd name="T43" fmla="*/ 4 h 32"/>
                  <a:gd name="T44" fmla="*/ 279 w 600"/>
                  <a:gd name="T45" fmla="*/ 4 h 32"/>
                  <a:gd name="T46" fmla="*/ 264 w 600"/>
                  <a:gd name="T47" fmla="*/ 4 h 32"/>
                  <a:gd name="T48" fmla="*/ 250 w 600"/>
                  <a:gd name="T49" fmla="*/ 4 h 32"/>
                  <a:gd name="T50" fmla="*/ 236 w 600"/>
                  <a:gd name="T51" fmla="*/ 9 h 32"/>
                  <a:gd name="T52" fmla="*/ 222 w 600"/>
                  <a:gd name="T53" fmla="*/ 9 h 32"/>
                  <a:gd name="T54" fmla="*/ 208 w 600"/>
                  <a:gd name="T55" fmla="*/ 9 h 32"/>
                  <a:gd name="T56" fmla="*/ 193 w 600"/>
                  <a:gd name="T57" fmla="*/ 9 h 32"/>
                  <a:gd name="T58" fmla="*/ 179 w 600"/>
                  <a:gd name="T59" fmla="*/ 14 h 32"/>
                  <a:gd name="T60" fmla="*/ 165 w 600"/>
                  <a:gd name="T61" fmla="*/ 14 h 32"/>
                  <a:gd name="T62" fmla="*/ 151 w 600"/>
                  <a:gd name="T63" fmla="*/ 14 h 32"/>
                  <a:gd name="T64" fmla="*/ 137 w 600"/>
                  <a:gd name="T65" fmla="*/ 14 h 32"/>
                  <a:gd name="T66" fmla="*/ 123 w 600"/>
                  <a:gd name="T67" fmla="*/ 18 h 32"/>
                  <a:gd name="T68" fmla="*/ 108 w 600"/>
                  <a:gd name="T69" fmla="*/ 18 h 32"/>
                  <a:gd name="T70" fmla="*/ 94 w 600"/>
                  <a:gd name="T71" fmla="*/ 18 h 32"/>
                  <a:gd name="T72" fmla="*/ 80 w 600"/>
                  <a:gd name="T73" fmla="*/ 23 h 32"/>
                  <a:gd name="T74" fmla="*/ 66 w 600"/>
                  <a:gd name="T75" fmla="*/ 23 h 32"/>
                  <a:gd name="T76" fmla="*/ 52 w 600"/>
                  <a:gd name="T77" fmla="*/ 28 h 32"/>
                  <a:gd name="T78" fmla="*/ 38 w 600"/>
                  <a:gd name="T79" fmla="*/ 28 h 32"/>
                  <a:gd name="T80" fmla="*/ 23 w 600"/>
                  <a:gd name="T81" fmla="*/ 28 h 32"/>
                  <a:gd name="T82" fmla="*/ 9 w 600"/>
                  <a:gd name="T8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32">
                    <a:moveTo>
                      <a:pt x="600" y="0"/>
                    </a:moveTo>
                    <a:lnTo>
                      <a:pt x="595" y="0"/>
                    </a:lnTo>
                    <a:lnTo>
                      <a:pt x="590" y="0"/>
                    </a:lnTo>
                    <a:lnTo>
                      <a:pt x="586" y="0"/>
                    </a:lnTo>
                    <a:lnTo>
                      <a:pt x="581" y="0"/>
                    </a:lnTo>
                    <a:lnTo>
                      <a:pt x="576" y="0"/>
                    </a:lnTo>
                    <a:lnTo>
                      <a:pt x="571" y="0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57" y="0"/>
                    </a:lnTo>
                    <a:lnTo>
                      <a:pt x="553" y="0"/>
                    </a:lnTo>
                    <a:lnTo>
                      <a:pt x="548" y="0"/>
                    </a:lnTo>
                    <a:lnTo>
                      <a:pt x="543" y="0"/>
                    </a:lnTo>
                    <a:lnTo>
                      <a:pt x="538" y="0"/>
                    </a:lnTo>
                    <a:lnTo>
                      <a:pt x="534" y="0"/>
                    </a:lnTo>
                    <a:lnTo>
                      <a:pt x="529" y="0"/>
                    </a:lnTo>
                    <a:lnTo>
                      <a:pt x="524" y="0"/>
                    </a:lnTo>
                    <a:lnTo>
                      <a:pt x="519" y="0"/>
                    </a:lnTo>
                    <a:lnTo>
                      <a:pt x="515" y="0"/>
                    </a:lnTo>
                    <a:lnTo>
                      <a:pt x="510" y="0"/>
                    </a:lnTo>
                    <a:lnTo>
                      <a:pt x="505" y="0"/>
                    </a:lnTo>
                    <a:lnTo>
                      <a:pt x="501" y="0"/>
                    </a:lnTo>
                    <a:lnTo>
                      <a:pt x="496" y="0"/>
                    </a:lnTo>
                    <a:lnTo>
                      <a:pt x="491" y="0"/>
                    </a:lnTo>
                    <a:lnTo>
                      <a:pt x="486" y="0"/>
                    </a:lnTo>
                    <a:lnTo>
                      <a:pt x="482" y="0"/>
                    </a:lnTo>
                    <a:lnTo>
                      <a:pt x="477" y="0"/>
                    </a:lnTo>
                    <a:lnTo>
                      <a:pt x="472" y="0"/>
                    </a:lnTo>
                    <a:lnTo>
                      <a:pt x="468" y="0"/>
                    </a:lnTo>
                    <a:lnTo>
                      <a:pt x="463" y="0"/>
                    </a:lnTo>
                    <a:lnTo>
                      <a:pt x="458" y="0"/>
                    </a:lnTo>
                    <a:lnTo>
                      <a:pt x="453" y="0"/>
                    </a:lnTo>
                    <a:lnTo>
                      <a:pt x="449" y="0"/>
                    </a:lnTo>
                    <a:lnTo>
                      <a:pt x="444" y="0"/>
                    </a:lnTo>
                    <a:lnTo>
                      <a:pt x="439" y="0"/>
                    </a:lnTo>
                    <a:lnTo>
                      <a:pt x="434" y="0"/>
                    </a:lnTo>
                    <a:lnTo>
                      <a:pt x="430" y="0"/>
                    </a:lnTo>
                    <a:lnTo>
                      <a:pt x="425" y="0"/>
                    </a:lnTo>
                    <a:lnTo>
                      <a:pt x="420" y="0"/>
                    </a:lnTo>
                    <a:lnTo>
                      <a:pt x="416" y="0"/>
                    </a:lnTo>
                    <a:lnTo>
                      <a:pt x="411" y="0"/>
                    </a:lnTo>
                    <a:lnTo>
                      <a:pt x="406" y="0"/>
                    </a:lnTo>
                    <a:lnTo>
                      <a:pt x="401" y="0"/>
                    </a:lnTo>
                    <a:lnTo>
                      <a:pt x="397" y="0"/>
                    </a:lnTo>
                    <a:lnTo>
                      <a:pt x="392" y="0"/>
                    </a:lnTo>
                    <a:lnTo>
                      <a:pt x="387" y="0"/>
                    </a:lnTo>
                    <a:lnTo>
                      <a:pt x="382" y="0"/>
                    </a:lnTo>
                    <a:lnTo>
                      <a:pt x="378" y="0"/>
                    </a:lnTo>
                    <a:lnTo>
                      <a:pt x="373" y="0"/>
                    </a:lnTo>
                    <a:lnTo>
                      <a:pt x="368" y="0"/>
                    </a:lnTo>
                    <a:lnTo>
                      <a:pt x="364" y="0"/>
                    </a:lnTo>
                    <a:lnTo>
                      <a:pt x="359" y="0"/>
                    </a:lnTo>
                    <a:lnTo>
                      <a:pt x="354" y="0"/>
                    </a:lnTo>
                    <a:lnTo>
                      <a:pt x="349" y="0"/>
                    </a:lnTo>
                    <a:lnTo>
                      <a:pt x="345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31" y="0"/>
                    </a:lnTo>
                    <a:lnTo>
                      <a:pt x="326" y="0"/>
                    </a:lnTo>
                    <a:lnTo>
                      <a:pt x="321" y="0"/>
                    </a:lnTo>
                    <a:lnTo>
                      <a:pt x="316" y="4"/>
                    </a:lnTo>
                    <a:lnTo>
                      <a:pt x="312" y="4"/>
                    </a:lnTo>
                    <a:lnTo>
                      <a:pt x="307" y="4"/>
                    </a:lnTo>
                    <a:lnTo>
                      <a:pt x="302" y="4"/>
                    </a:lnTo>
                    <a:lnTo>
                      <a:pt x="297" y="4"/>
                    </a:lnTo>
                    <a:lnTo>
                      <a:pt x="293" y="4"/>
                    </a:lnTo>
                    <a:lnTo>
                      <a:pt x="288" y="4"/>
                    </a:lnTo>
                    <a:lnTo>
                      <a:pt x="283" y="4"/>
                    </a:lnTo>
                    <a:lnTo>
                      <a:pt x="279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4" y="4"/>
                    </a:lnTo>
                    <a:lnTo>
                      <a:pt x="260" y="4"/>
                    </a:lnTo>
                    <a:lnTo>
                      <a:pt x="255" y="4"/>
                    </a:lnTo>
                    <a:lnTo>
                      <a:pt x="250" y="4"/>
                    </a:lnTo>
                    <a:lnTo>
                      <a:pt x="245" y="4"/>
                    </a:lnTo>
                    <a:lnTo>
                      <a:pt x="241" y="9"/>
                    </a:lnTo>
                    <a:lnTo>
                      <a:pt x="236" y="9"/>
                    </a:lnTo>
                    <a:lnTo>
                      <a:pt x="231" y="9"/>
                    </a:lnTo>
                    <a:lnTo>
                      <a:pt x="227" y="9"/>
                    </a:lnTo>
                    <a:lnTo>
                      <a:pt x="222" y="9"/>
                    </a:lnTo>
                    <a:lnTo>
                      <a:pt x="217" y="9"/>
                    </a:lnTo>
                    <a:lnTo>
                      <a:pt x="212" y="9"/>
                    </a:lnTo>
                    <a:lnTo>
                      <a:pt x="208" y="9"/>
                    </a:lnTo>
                    <a:lnTo>
                      <a:pt x="203" y="9"/>
                    </a:lnTo>
                    <a:lnTo>
                      <a:pt x="198" y="9"/>
                    </a:lnTo>
                    <a:lnTo>
                      <a:pt x="193" y="9"/>
                    </a:lnTo>
                    <a:lnTo>
                      <a:pt x="189" y="9"/>
                    </a:lnTo>
                    <a:lnTo>
                      <a:pt x="184" y="14"/>
                    </a:lnTo>
                    <a:lnTo>
                      <a:pt x="179" y="14"/>
                    </a:lnTo>
                    <a:lnTo>
                      <a:pt x="175" y="14"/>
                    </a:lnTo>
                    <a:lnTo>
                      <a:pt x="170" y="14"/>
                    </a:lnTo>
                    <a:lnTo>
                      <a:pt x="165" y="14"/>
                    </a:lnTo>
                    <a:lnTo>
                      <a:pt x="160" y="14"/>
                    </a:lnTo>
                    <a:lnTo>
                      <a:pt x="156" y="14"/>
                    </a:lnTo>
                    <a:lnTo>
                      <a:pt x="151" y="14"/>
                    </a:lnTo>
                    <a:lnTo>
                      <a:pt x="146" y="14"/>
                    </a:lnTo>
                    <a:lnTo>
                      <a:pt x="142" y="14"/>
                    </a:lnTo>
                    <a:lnTo>
                      <a:pt x="137" y="14"/>
                    </a:lnTo>
                    <a:lnTo>
                      <a:pt x="132" y="18"/>
                    </a:lnTo>
                    <a:lnTo>
                      <a:pt x="127" y="18"/>
                    </a:lnTo>
                    <a:lnTo>
                      <a:pt x="123" y="18"/>
                    </a:lnTo>
                    <a:lnTo>
                      <a:pt x="118" y="18"/>
                    </a:lnTo>
                    <a:lnTo>
                      <a:pt x="113" y="18"/>
                    </a:lnTo>
                    <a:lnTo>
                      <a:pt x="108" y="18"/>
                    </a:lnTo>
                    <a:lnTo>
                      <a:pt x="104" y="18"/>
                    </a:lnTo>
                    <a:lnTo>
                      <a:pt x="99" y="18"/>
                    </a:lnTo>
                    <a:lnTo>
                      <a:pt x="94" y="18"/>
                    </a:lnTo>
                    <a:lnTo>
                      <a:pt x="90" y="23"/>
                    </a:lnTo>
                    <a:lnTo>
                      <a:pt x="85" y="23"/>
                    </a:lnTo>
                    <a:lnTo>
                      <a:pt x="80" y="23"/>
                    </a:lnTo>
                    <a:lnTo>
                      <a:pt x="75" y="23"/>
                    </a:lnTo>
                    <a:lnTo>
                      <a:pt x="71" y="23"/>
                    </a:lnTo>
                    <a:lnTo>
                      <a:pt x="66" y="23"/>
                    </a:lnTo>
                    <a:lnTo>
                      <a:pt x="61" y="23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47" y="28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3" y="28"/>
                    </a:lnTo>
                    <a:lnTo>
                      <a:pt x="28" y="28"/>
                    </a:lnTo>
                    <a:lnTo>
                      <a:pt x="23" y="28"/>
                    </a:lnTo>
                    <a:lnTo>
                      <a:pt x="19" y="32"/>
                    </a:lnTo>
                    <a:lnTo>
                      <a:pt x="14" y="32"/>
                    </a:lnTo>
                    <a:lnTo>
                      <a:pt x="9" y="32"/>
                    </a:lnTo>
                    <a:lnTo>
                      <a:pt x="5" y="32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Freeform 42"/>
              <p:cNvSpPr>
                <a:spLocks/>
              </p:cNvSpPr>
              <p:nvPr/>
            </p:nvSpPr>
            <p:spPr bwMode="auto">
              <a:xfrm flipV="1">
                <a:off x="4720" y="1854"/>
                <a:ext cx="208" cy="57"/>
              </a:xfrm>
              <a:custGeom>
                <a:avLst/>
                <a:gdLst>
                  <a:gd name="T0" fmla="*/ 208 w 208"/>
                  <a:gd name="T1" fmla="*/ 0 h 57"/>
                  <a:gd name="T2" fmla="*/ 203 w 208"/>
                  <a:gd name="T3" fmla="*/ 0 h 57"/>
                  <a:gd name="T4" fmla="*/ 198 w 208"/>
                  <a:gd name="T5" fmla="*/ 5 h 57"/>
                  <a:gd name="T6" fmla="*/ 194 w 208"/>
                  <a:gd name="T7" fmla="*/ 5 h 57"/>
                  <a:gd name="T8" fmla="*/ 189 w 208"/>
                  <a:gd name="T9" fmla="*/ 5 h 57"/>
                  <a:gd name="T10" fmla="*/ 184 w 208"/>
                  <a:gd name="T11" fmla="*/ 5 h 57"/>
                  <a:gd name="T12" fmla="*/ 179 w 208"/>
                  <a:gd name="T13" fmla="*/ 5 h 57"/>
                  <a:gd name="T14" fmla="*/ 175 w 208"/>
                  <a:gd name="T15" fmla="*/ 5 h 57"/>
                  <a:gd name="T16" fmla="*/ 170 w 208"/>
                  <a:gd name="T17" fmla="*/ 10 h 57"/>
                  <a:gd name="T18" fmla="*/ 165 w 208"/>
                  <a:gd name="T19" fmla="*/ 10 h 57"/>
                  <a:gd name="T20" fmla="*/ 161 w 208"/>
                  <a:gd name="T21" fmla="*/ 10 h 57"/>
                  <a:gd name="T22" fmla="*/ 156 w 208"/>
                  <a:gd name="T23" fmla="*/ 10 h 57"/>
                  <a:gd name="T24" fmla="*/ 151 w 208"/>
                  <a:gd name="T25" fmla="*/ 10 h 57"/>
                  <a:gd name="T26" fmla="*/ 146 w 208"/>
                  <a:gd name="T27" fmla="*/ 15 h 57"/>
                  <a:gd name="T28" fmla="*/ 142 w 208"/>
                  <a:gd name="T29" fmla="*/ 15 h 57"/>
                  <a:gd name="T30" fmla="*/ 137 w 208"/>
                  <a:gd name="T31" fmla="*/ 15 h 57"/>
                  <a:gd name="T32" fmla="*/ 132 w 208"/>
                  <a:gd name="T33" fmla="*/ 15 h 57"/>
                  <a:gd name="T34" fmla="*/ 127 w 208"/>
                  <a:gd name="T35" fmla="*/ 15 h 57"/>
                  <a:gd name="T36" fmla="*/ 123 w 208"/>
                  <a:gd name="T37" fmla="*/ 19 h 57"/>
                  <a:gd name="T38" fmla="*/ 118 w 208"/>
                  <a:gd name="T39" fmla="*/ 19 h 57"/>
                  <a:gd name="T40" fmla="*/ 113 w 208"/>
                  <a:gd name="T41" fmla="*/ 19 h 57"/>
                  <a:gd name="T42" fmla="*/ 109 w 208"/>
                  <a:gd name="T43" fmla="*/ 19 h 57"/>
                  <a:gd name="T44" fmla="*/ 104 w 208"/>
                  <a:gd name="T45" fmla="*/ 24 h 57"/>
                  <a:gd name="T46" fmla="*/ 99 w 208"/>
                  <a:gd name="T47" fmla="*/ 24 h 57"/>
                  <a:gd name="T48" fmla="*/ 94 w 208"/>
                  <a:gd name="T49" fmla="*/ 24 h 57"/>
                  <a:gd name="T50" fmla="*/ 90 w 208"/>
                  <a:gd name="T51" fmla="*/ 24 h 57"/>
                  <a:gd name="T52" fmla="*/ 85 w 208"/>
                  <a:gd name="T53" fmla="*/ 29 h 57"/>
                  <a:gd name="T54" fmla="*/ 80 w 208"/>
                  <a:gd name="T55" fmla="*/ 29 h 57"/>
                  <a:gd name="T56" fmla="*/ 75 w 208"/>
                  <a:gd name="T57" fmla="*/ 29 h 57"/>
                  <a:gd name="T58" fmla="*/ 71 w 208"/>
                  <a:gd name="T59" fmla="*/ 29 h 57"/>
                  <a:gd name="T60" fmla="*/ 66 w 208"/>
                  <a:gd name="T61" fmla="*/ 33 h 57"/>
                  <a:gd name="T62" fmla="*/ 61 w 208"/>
                  <a:gd name="T63" fmla="*/ 33 h 57"/>
                  <a:gd name="T64" fmla="*/ 57 w 208"/>
                  <a:gd name="T65" fmla="*/ 33 h 57"/>
                  <a:gd name="T66" fmla="*/ 52 w 208"/>
                  <a:gd name="T67" fmla="*/ 38 h 57"/>
                  <a:gd name="T68" fmla="*/ 47 w 208"/>
                  <a:gd name="T69" fmla="*/ 38 h 57"/>
                  <a:gd name="T70" fmla="*/ 42 w 208"/>
                  <a:gd name="T71" fmla="*/ 38 h 57"/>
                  <a:gd name="T72" fmla="*/ 38 w 208"/>
                  <a:gd name="T73" fmla="*/ 43 h 57"/>
                  <a:gd name="T74" fmla="*/ 33 w 208"/>
                  <a:gd name="T75" fmla="*/ 43 h 57"/>
                  <a:gd name="T76" fmla="*/ 28 w 208"/>
                  <a:gd name="T77" fmla="*/ 48 h 57"/>
                  <a:gd name="T78" fmla="*/ 24 w 208"/>
                  <a:gd name="T79" fmla="*/ 48 h 57"/>
                  <a:gd name="T80" fmla="*/ 19 w 208"/>
                  <a:gd name="T81" fmla="*/ 48 h 57"/>
                  <a:gd name="T82" fmla="*/ 14 w 208"/>
                  <a:gd name="T83" fmla="*/ 52 h 57"/>
                  <a:gd name="T84" fmla="*/ 9 w 208"/>
                  <a:gd name="T85" fmla="*/ 52 h 57"/>
                  <a:gd name="T86" fmla="*/ 5 w 208"/>
                  <a:gd name="T87" fmla="*/ 57 h 57"/>
                  <a:gd name="T88" fmla="*/ 0 w 208"/>
                  <a:gd name="T8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8" h="57">
                    <a:moveTo>
                      <a:pt x="208" y="0"/>
                    </a:moveTo>
                    <a:lnTo>
                      <a:pt x="203" y="0"/>
                    </a:lnTo>
                    <a:lnTo>
                      <a:pt x="198" y="5"/>
                    </a:lnTo>
                    <a:lnTo>
                      <a:pt x="194" y="5"/>
                    </a:lnTo>
                    <a:lnTo>
                      <a:pt x="189" y="5"/>
                    </a:lnTo>
                    <a:lnTo>
                      <a:pt x="184" y="5"/>
                    </a:lnTo>
                    <a:lnTo>
                      <a:pt x="179" y="5"/>
                    </a:lnTo>
                    <a:lnTo>
                      <a:pt x="175" y="5"/>
                    </a:lnTo>
                    <a:lnTo>
                      <a:pt x="170" y="10"/>
                    </a:lnTo>
                    <a:lnTo>
                      <a:pt x="165" y="10"/>
                    </a:lnTo>
                    <a:lnTo>
                      <a:pt x="161" y="10"/>
                    </a:lnTo>
                    <a:lnTo>
                      <a:pt x="156" y="10"/>
                    </a:lnTo>
                    <a:lnTo>
                      <a:pt x="151" y="10"/>
                    </a:lnTo>
                    <a:lnTo>
                      <a:pt x="146" y="15"/>
                    </a:lnTo>
                    <a:lnTo>
                      <a:pt x="142" y="15"/>
                    </a:lnTo>
                    <a:lnTo>
                      <a:pt x="137" y="15"/>
                    </a:lnTo>
                    <a:lnTo>
                      <a:pt x="132" y="15"/>
                    </a:lnTo>
                    <a:lnTo>
                      <a:pt x="127" y="15"/>
                    </a:lnTo>
                    <a:lnTo>
                      <a:pt x="123" y="19"/>
                    </a:lnTo>
                    <a:lnTo>
                      <a:pt x="118" y="19"/>
                    </a:lnTo>
                    <a:lnTo>
                      <a:pt x="113" y="19"/>
                    </a:lnTo>
                    <a:lnTo>
                      <a:pt x="109" y="19"/>
                    </a:lnTo>
                    <a:lnTo>
                      <a:pt x="104" y="24"/>
                    </a:lnTo>
                    <a:lnTo>
                      <a:pt x="99" y="24"/>
                    </a:lnTo>
                    <a:lnTo>
                      <a:pt x="94" y="24"/>
                    </a:lnTo>
                    <a:lnTo>
                      <a:pt x="90" y="24"/>
                    </a:lnTo>
                    <a:lnTo>
                      <a:pt x="85" y="29"/>
                    </a:lnTo>
                    <a:lnTo>
                      <a:pt x="80" y="29"/>
                    </a:lnTo>
                    <a:lnTo>
                      <a:pt x="75" y="29"/>
                    </a:lnTo>
                    <a:lnTo>
                      <a:pt x="71" y="29"/>
                    </a:lnTo>
                    <a:lnTo>
                      <a:pt x="66" y="33"/>
                    </a:lnTo>
                    <a:lnTo>
                      <a:pt x="61" y="33"/>
                    </a:lnTo>
                    <a:lnTo>
                      <a:pt x="57" y="33"/>
                    </a:lnTo>
                    <a:lnTo>
                      <a:pt x="52" y="38"/>
                    </a:lnTo>
                    <a:lnTo>
                      <a:pt x="47" y="38"/>
                    </a:lnTo>
                    <a:lnTo>
                      <a:pt x="42" y="38"/>
                    </a:lnTo>
                    <a:lnTo>
                      <a:pt x="38" y="43"/>
                    </a:lnTo>
                    <a:lnTo>
                      <a:pt x="33" y="43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19" y="48"/>
                    </a:lnTo>
                    <a:lnTo>
                      <a:pt x="14" y="52"/>
                    </a:lnTo>
                    <a:lnTo>
                      <a:pt x="9" y="52"/>
                    </a:lnTo>
                    <a:lnTo>
                      <a:pt x="5" y="57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4704" y="1200"/>
              <a:ext cx="0" cy="1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Oval 46"/>
            <p:cNvSpPr>
              <a:spLocks noChangeArrowheads="1"/>
            </p:cNvSpPr>
            <p:nvPr/>
          </p:nvSpPr>
          <p:spPr bwMode="auto">
            <a:xfrm flipV="1">
              <a:off x="3552" y="1776"/>
              <a:ext cx="96" cy="9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" name="Line 47"/>
            <p:cNvSpPr>
              <a:spLocks noChangeShapeType="1"/>
            </p:cNvSpPr>
            <p:nvPr/>
          </p:nvSpPr>
          <p:spPr bwMode="auto">
            <a:xfrm flipV="1">
              <a:off x="3696" y="1824"/>
              <a:ext cx="196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23" name="Group 49"/>
            <p:cNvGrpSpPr>
              <a:grpSpLocks/>
            </p:cNvGrpSpPr>
            <p:nvPr/>
          </p:nvGrpSpPr>
          <p:grpSpPr bwMode="auto">
            <a:xfrm flipH="1">
              <a:off x="3742" y="1703"/>
              <a:ext cx="959" cy="245"/>
              <a:chOff x="4701" y="1698"/>
              <a:chExt cx="959" cy="245"/>
            </a:xfrm>
          </p:grpSpPr>
          <p:sp>
            <p:nvSpPr>
              <p:cNvPr id="24" name="Freeform 50"/>
              <p:cNvSpPr>
                <a:spLocks/>
              </p:cNvSpPr>
              <p:nvPr/>
            </p:nvSpPr>
            <p:spPr bwMode="auto">
              <a:xfrm flipV="1">
                <a:off x="4720" y="1698"/>
                <a:ext cx="600" cy="90"/>
              </a:xfrm>
              <a:custGeom>
                <a:avLst/>
                <a:gdLst>
                  <a:gd name="T0" fmla="*/ 9 w 600"/>
                  <a:gd name="T1" fmla="*/ 5 h 90"/>
                  <a:gd name="T2" fmla="*/ 24 w 600"/>
                  <a:gd name="T3" fmla="*/ 9 h 90"/>
                  <a:gd name="T4" fmla="*/ 38 w 600"/>
                  <a:gd name="T5" fmla="*/ 19 h 90"/>
                  <a:gd name="T6" fmla="*/ 52 w 600"/>
                  <a:gd name="T7" fmla="*/ 24 h 90"/>
                  <a:gd name="T8" fmla="*/ 66 w 600"/>
                  <a:gd name="T9" fmla="*/ 28 h 90"/>
                  <a:gd name="T10" fmla="*/ 80 w 600"/>
                  <a:gd name="T11" fmla="*/ 28 h 90"/>
                  <a:gd name="T12" fmla="*/ 94 w 600"/>
                  <a:gd name="T13" fmla="*/ 33 h 90"/>
                  <a:gd name="T14" fmla="*/ 109 w 600"/>
                  <a:gd name="T15" fmla="*/ 38 h 90"/>
                  <a:gd name="T16" fmla="*/ 123 w 600"/>
                  <a:gd name="T17" fmla="*/ 42 h 90"/>
                  <a:gd name="T18" fmla="*/ 137 w 600"/>
                  <a:gd name="T19" fmla="*/ 42 h 90"/>
                  <a:gd name="T20" fmla="*/ 151 w 600"/>
                  <a:gd name="T21" fmla="*/ 47 h 90"/>
                  <a:gd name="T22" fmla="*/ 165 w 600"/>
                  <a:gd name="T23" fmla="*/ 47 h 90"/>
                  <a:gd name="T24" fmla="*/ 179 w 600"/>
                  <a:gd name="T25" fmla="*/ 52 h 90"/>
                  <a:gd name="T26" fmla="*/ 194 w 600"/>
                  <a:gd name="T27" fmla="*/ 52 h 90"/>
                  <a:gd name="T28" fmla="*/ 208 w 600"/>
                  <a:gd name="T29" fmla="*/ 57 h 90"/>
                  <a:gd name="T30" fmla="*/ 222 w 600"/>
                  <a:gd name="T31" fmla="*/ 57 h 90"/>
                  <a:gd name="T32" fmla="*/ 236 w 600"/>
                  <a:gd name="T33" fmla="*/ 61 h 90"/>
                  <a:gd name="T34" fmla="*/ 250 w 600"/>
                  <a:gd name="T35" fmla="*/ 61 h 90"/>
                  <a:gd name="T36" fmla="*/ 264 w 600"/>
                  <a:gd name="T37" fmla="*/ 66 h 90"/>
                  <a:gd name="T38" fmla="*/ 279 w 600"/>
                  <a:gd name="T39" fmla="*/ 66 h 90"/>
                  <a:gd name="T40" fmla="*/ 293 w 600"/>
                  <a:gd name="T41" fmla="*/ 66 h 90"/>
                  <a:gd name="T42" fmla="*/ 307 w 600"/>
                  <a:gd name="T43" fmla="*/ 71 h 90"/>
                  <a:gd name="T44" fmla="*/ 321 w 600"/>
                  <a:gd name="T45" fmla="*/ 71 h 90"/>
                  <a:gd name="T46" fmla="*/ 335 w 600"/>
                  <a:gd name="T47" fmla="*/ 71 h 90"/>
                  <a:gd name="T48" fmla="*/ 350 w 600"/>
                  <a:gd name="T49" fmla="*/ 75 h 90"/>
                  <a:gd name="T50" fmla="*/ 364 w 600"/>
                  <a:gd name="T51" fmla="*/ 75 h 90"/>
                  <a:gd name="T52" fmla="*/ 378 w 600"/>
                  <a:gd name="T53" fmla="*/ 75 h 90"/>
                  <a:gd name="T54" fmla="*/ 392 w 600"/>
                  <a:gd name="T55" fmla="*/ 80 h 90"/>
                  <a:gd name="T56" fmla="*/ 406 w 600"/>
                  <a:gd name="T57" fmla="*/ 80 h 90"/>
                  <a:gd name="T58" fmla="*/ 420 w 600"/>
                  <a:gd name="T59" fmla="*/ 80 h 90"/>
                  <a:gd name="T60" fmla="*/ 435 w 600"/>
                  <a:gd name="T61" fmla="*/ 80 h 90"/>
                  <a:gd name="T62" fmla="*/ 449 w 600"/>
                  <a:gd name="T63" fmla="*/ 85 h 90"/>
                  <a:gd name="T64" fmla="*/ 463 w 600"/>
                  <a:gd name="T65" fmla="*/ 85 h 90"/>
                  <a:gd name="T66" fmla="*/ 477 w 600"/>
                  <a:gd name="T67" fmla="*/ 85 h 90"/>
                  <a:gd name="T68" fmla="*/ 491 w 600"/>
                  <a:gd name="T69" fmla="*/ 85 h 90"/>
                  <a:gd name="T70" fmla="*/ 505 w 600"/>
                  <a:gd name="T71" fmla="*/ 85 h 90"/>
                  <a:gd name="T72" fmla="*/ 520 w 600"/>
                  <a:gd name="T73" fmla="*/ 85 h 90"/>
                  <a:gd name="T74" fmla="*/ 534 w 600"/>
                  <a:gd name="T75" fmla="*/ 90 h 90"/>
                  <a:gd name="T76" fmla="*/ 548 w 600"/>
                  <a:gd name="T77" fmla="*/ 90 h 90"/>
                  <a:gd name="T78" fmla="*/ 562 w 600"/>
                  <a:gd name="T79" fmla="*/ 90 h 90"/>
                  <a:gd name="T80" fmla="*/ 576 w 600"/>
                  <a:gd name="T81" fmla="*/ 90 h 90"/>
                  <a:gd name="T82" fmla="*/ 590 w 600"/>
                  <a:gd name="T8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90">
                    <a:moveTo>
                      <a:pt x="0" y="0"/>
                    </a:moveTo>
                    <a:lnTo>
                      <a:pt x="5" y="5"/>
                    </a:lnTo>
                    <a:lnTo>
                      <a:pt x="9" y="5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8" y="19"/>
                    </a:lnTo>
                    <a:lnTo>
                      <a:pt x="42" y="19"/>
                    </a:lnTo>
                    <a:lnTo>
                      <a:pt x="47" y="19"/>
                    </a:lnTo>
                    <a:lnTo>
                      <a:pt x="52" y="24"/>
                    </a:lnTo>
                    <a:lnTo>
                      <a:pt x="57" y="24"/>
                    </a:lnTo>
                    <a:lnTo>
                      <a:pt x="61" y="24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0" y="28"/>
                    </a:lnTo>
                    <a:lnTo>
                      <a:pt x="85" y="33"/>
                    </a:lnTo>
                    <a:lnTo>
                      <a:pt x="90" y="33"/>
                    </a:lnTo>
                    <a:lnTo>
                      <a:pt x="94" y="33"/>
                    </a:lnTo>
                    <a:lnTo>
                      <a:pt x="99" y="33"/>
                    </a:lnTo>
                    <a:lnTo>
                      <a:pt x="104" y="38"/>
                    </a:lnTo>
                    <a:lnTo>
                      <a:pt x="109" y="38"/>
                    </a:lnTo>
                    <a:lnTo>
                      <a:pt x="113" y="38"/>
                    </a:lnTo>
                    <a:lnTo>
                      <a:pt x="118" y="38"/>
                    </a:lnTo>
                    <a:lnTo>
                      <a:pt x="123" y="42"/>
                    </a:lnTo>
                    <a:lnTo>
                      <a:pt x="127" y="42"/>
                    </a:lnTo>
                    <a:lnTo>
                      <a:pt x="132" y="42"/>
                    </a:lnTo>
                    <a:lnTo>
                      <a:pt x="137" y="42"/>
                    </a:lnTo>
                    <a:lnTo>
                      <a:pt x="142" y="42"/>
                    </a:lnTo>
                    <a:lnTo>
                      <a:pt x="146" y="47"/>
                    </a:lnTo>
                    <a:lnTo>
                      <a:pt x="151" y="47"/>
                    </a:lnTo>
                    <a:lnTo>
                      <a:pt x="156" y="47"/>
                    </a:lnTo>
                    <a:lnTo>
                      <a:pt x="161" y="47"/>
                    </a:lnTo>
                    <a:lnTo>
                      <a:pt x="165" y="47"/>
                    </a:lnTo>
                    <a:lnTo>
                      <a:pt x="170" y="52"/>
                    </a:lnTo>
                    <a:lnTo>
                      <a:pt x="175" y="52"/>
                    </a:lnTo>
                    <a:lnTo>
                      <a:pt x="179" y="52"/>
                    </a:lnTo>
                    <a:lnTo>
                      <a:pt x="184" y="52"/>
                    </a:lnTo>
                    <a:lnTo>
                      <a:pt x="189" y="52"/>
                    </a:lnTo>
                    <a:lnTo>
                      <a:pt x="194" y="52"/>
                    </a:lnTo>
                    <a:lnTo>
                      <a:pt x="198" y="57"/>
                    </a:lnTo>
                    <a:lnTo>
                      <a:pt x="203" y="57"/>
                    </a:lnTo>
                    <a:lnTo>
                      <a:pt x="208" y="57"/>
                    </a:lnTo>
                    <a:lnTo>
                      <a:pt x="213" y="57"/>
                    </a:lnTo>
                    <a:lnTo>
                      <a:pt x="217" y="57"/>
                    </a:lnTo>
                    <a:lnTo>
                      <a:pt x="222" y="57"/>
                    </a:lnTo>
                    <a:lnTo>
                      <a:pt x="227" y="57"/>
                    </a:lnTo>
                    <a:lnTo>
                      <a:pt x="231" y="61"/>
                    </a:lnTo>
                    <a:lnTo>
                      <a:pt x="236" y="61"/>
                    </a:lnTo>
                    <a:lnTo>
                      <a:pt x="241" y="61"/>
                    </a:lnTo>
                    <a:lnTo>
                      <a:pt x="246" y="61"/>
                    </a:lnTo>
                    <a:lnTo>
                      <a:pt x="250" y="61"/>
                    </a:lnTo>
                    <a:lnTo>
                      <a:pt x="255" y="61"/>
                    </a:lnTo>
                    <a:lnTo>
                      <a:pt x="260" y="61"/>
                    </a:lnTo>
                    <a:lnTo>
                      <a:pt x="264" y="66"/>
                    </a:lnTo>
                    <a:lnTo>
                      <a:pt x="269" y="66"/>
                    </a:lnTo>
                    <a:lnTo>
                      <a:pt x="274" y="66"/>
                    </a:lnTo>
                    <a:lnTo>
                      <a:pt x="279" y="66"/>
                    </a:lnTo>
                    <a:lnTo>
                      <a:pt x="283" y="66"/>
                    </a:lnTo>
                    <a:lnTo>
                      <a:pt x="288" y="66"/>
                    </a:lnTo>
                    <a:lnTo>
                      <a:pt x="293" y="66"/>
                    </a:lnTo>
                    <a:lnTo>
                      <a:pt x="298" y="66"/>
                    </a:lnTo>
                    <a:lnTo>
                      <a:pt x="302" y="71"/>
                    </a:lnTo>
                    <a:lnTo>
                      <a:pt x="307" y="71"/>
                    </a:lnTo>
                    <a:lnTo>
                      <a:pt x="312" y="71"/>
                    </a:lnTo>
                    <a:lnTo>
                      <a:pt x="316" y="71"/>
                    </a:lnTo>
                    <a:lnTo>
                      <a:pt x="321" y="71"/>
                    </a:lnTo>
                    <a:lnTo>
                      <a:pt x="326" y="71"/>
                    </a:lnTo>
                    <a:lnTo>
                      <a:pt x="331" y="71"/>
                    </a:lnTo>
                    <a:lnTo>
                      <a:pt x="335" y="71"/>
                    </a:lnTo>
                    <a:lnTo>
                      <a:pt x="340" y="75"/>
                    </a:lnTo>
                    <a:lnTo>
                      <a:pt x="345" y="75"/>
                    </a:lnTo>
                    <a:lnTo>
                      <a:pt x="350" y="75"/>
                    </a:lnTo>
                    <a:lnTo>
                      <a:pt x="354" y="75"/>
                    </a:lnTo>
                    <a:lnTo>
                      <a:pt x="359" y="75"/>
                    </a:lnTo>
                    <a:lnTo>
                      <a:pt x="364" y="75"/>
                    </a:lnTo>
                    <a:lnTo>
                      <a:pt x="368" y="75"/>
                    </a:lnTo>
                    <a:lnTo>
                      <a:pt x="373" y="75"/>
                    </a:lnTo>
                    <a:lnTo>
                      <a:pt x="378" y="75"/>
                    </a:lnTo>
                    <a:lnTo>
                      <a:pt x="383" y="75"/>
                    </a:lnTo>
                    <a:lnTo>
                      <a:pt x="387" y="75"/>
                    </a:lnTo>
                    <a:lnTo>
                      <a:pt x="392" y="80"/>
                    </a:lnTo>
                    <a:lnTo>
                      <a:pt x="397" y="80"/>
                    </a:lnTo>
                    <a:lnTo>
                      <a:pt x="401" y="80"/>
                    </a:lnTo>
                    <a:lnTo>
                      <a:pt x="406" y="80"/>
                    </a:lnTo>
                    <a:lnTo>
                      <a:pt x="411" y="80"/>
                    </a:lnTo>
                    <a:lnTo>
                      <a:pt x="416" y="80"/>
                    </a:lnTo>
                    <a:lnTo>
                      <a:pt x="420" y="80"/>
                    </a:lnTo>
                    <a:lnTo>
                      <a:pt x="425" y="80"/>
                    </a:lnTo>
                    <a:lnTo>
                      <a:pt x="430" y="80"/>
                    </a:lnTo>
                    <a:lnTo>
                      <a:pt x="435" y="80"/>
                    </a:lnTo>
                    <a:lnTo>
                      <a:pt x="439" y="80"/>
                    </a:lnTo>
                    <a:lnTo>
                      <a:pt x="444" y="80"/>
                    </a:lnTo>
                    <a:lnTo>
                      <a:pt x="449" y="85"/>
                    </a:lnTo>
                    <a:lnTo>
                      <a:pt x="453" y="85"/>
                    </a:lnTo>
                    <a:lnTo>
                      <a:pt x="458" y="85"/>
                    </a:lnTo>
                    <a:lnTo>
                      <a:pt x="463" y="85"/>
                    </a:lnTo>
                    <a:lnTo>
                      <a:pt x="468" y="85"/>
                    </a:lnTo>
                    <a:lnTo>
                      <a:pt x="472" y="85"/>
                    </a:lnTo>
                    <a:lnTo>
                      <a:pt x="477" y="85"/>
                    </a:lnTo>
                    <a:lnTo>
                      <a:pt x="482" y="85"/>
                    </a:lnTo>
                    <a:lnTo>
                      <a:pt x="487" y="85"/>
                    </a:lnTo>
                    <a:lnTo>
                      <a:pt x="491" y="85"/>
                    </a:lnTo>
                    <a:lnTo>
                      <a:pt x="496" y="85"/>
                    </a:lnTo>
                    <a:lnTo>
                      <a:pt x="501" y="85"/>
                    </a:lnTo>
                    <a:lnTo>
                      <a:pt x="505" y="85"/>
                    </a:lnTo>
                    <a:lnTo>
                      <a:pt x="510" y="85"/>
                    </a:lnTo>
                    <a:lnTo>
                      <a:pt x="515" y="85"/>
                    </a:lnTo>
                    <a:lnTo>
                      <a:pt x="520" y="85"/>
                    </a:lnTo>
                    <a:lnTo>
                      <a:pt x="524" y="85"/>
                    </a:lnTo>
                    <a:lnTo>
                      <a:pt x="529" y="90"/>
                    </a:lnTo>
                    <a:lnTo>
                      <a:pt x="534" y="90"/>
                    </a:lnTo>
                    <a:lnTo>
                      <a:pt x="539" y="90"/>
                    </a:lnTo>
                    <a:lnTo>
                      <a:pt x="543" y="90"/>
                    </a:lnTo>
                    <a:lnTo>
                      <a:pt x="548" y="90"/>
                    </a:lnTo>
                    <a:lnTo>
                      <a:pt x="553" y="90"/>
                    </a:lnTo>
                    <a:lnTo>
                      <a:pt x="557" y="90"/>
                    </a:lnTo>
                    <a:lnTo>
                      <a:pt x="562" y="90"/>
                    </a:lnTo>
                    <a:lnTo>
                      <a:pt x="567" y="90"/>
                    </a:lnTo>
                    <a:lnTo>
                      <a:pt x="572" y="90"/>
                    </a:lnTo>
                    <a:lnTo>
                      <a:pt x="576" y="90"/>
                    </a:lnTo>
                    <a:lnTo>
                      <a:pt x="581" y="90"/>
                    </a:lnTo>
                    <a:lnTo>
                      <a:pt x="586" y="90"/>
                    </a:lnTo>
                    <a:lnTo>
                      <a:pt x="590" y="90"/>
                    </a:lnTo>
                    <a:lnTo>
                      <a:pt x="595" y="90"/>
                    </a:lnTo>
                    <a:lnTo>
                      <a:pt x="600" y="9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5" name="Freeform 51"/>
              <p:cNvSpPr>
                <a:spLocks/>
              </p:cNvSpPr>
              <p:nvPr/>
            </p:nvSpPr>
            <p:spPr bwMode="auto">
              <a:xfrm flipV="1">
                <a:off x="5320" y="1698"/>
                <a:ext cx="340" cy="85"/>
              </a:xfrm>
              <a:custGeom>
                <a:avLst/>
                <a:gdLst>
                  <a:gd name="T0" fmla="*/ 9 w 340"/>
                  <a:gd name="T1" fmla="*/ 85 h 85"/>
                  <a:gd name="T2" fmla="*/ 24 w 340"/>
                  <a:gd name="T3" fmla="*/ 85 h 85"/>
                  <a:gd name="T4" fmla="*/ 38 w 340"/>
                  <a:gd name="T5" fmla="*/ 85 h 85"/>
                  <a:gd name="T6" fmla="*/ 52 w 340"/>
                  <a:gd name="T7" fmla="*/ 85 h 85"/>
                  <a:gd name="T8" fmla="*/ 66 w 340"/>
                  <a:gd name="T9" fmla="*/ 85 h 85"/>
                  <a:gd name="T10" fmla="*/ 80 w 340"/>
                  <a:gd name="T11" fmla="*/ 85 h 85"/>
                  <a:gd name="T12" fmla="*/ 94 w 340"/>
                  <a:gd name="T13" fmla="*/ 85 h 85"/>
                  <a:gd name="T14" fmla="*/ 109 w 340"/>
                  <a:gd name="T15" fmla="*/ 85 h 85"/>
                  <a:gd name="T16" fmla="*/ 123 w 340"/>
                  <a:gd name="T17" fmla="*/ 85 h 85"/>
                  <a:gd name="T18" fmla="*/ 137 w 340"/>
                  <a:gd name="T19" fmla="*/ 85 h 85"/>
                  <a:gd name="T20" fmla="*/ 151 w 340"/>
                  <a:gd name="T21" fmla="*/ 85 h 85"/>
                  <a:gd name="T22" fmla="*/ 165 w 340"/>
                  <a:gd name="T23" fmla="*/ 85 h 85"/>
                  <a:gd name="T24" fmla="*/ 179 w 340"/>
                  <a:gd name="T25" fmla="*/ 85 h 85"/>
                  <a:gd name="T26" fmla="*/ 194 w 340"/>
                  <a:gd name="T27" fmla="*/ 85 h 85"/>
                  <a:gd name="T28" fmla="*/ 208 w 340"/>
                  <a:gd name="T29" fmla="*/ 85 h 85"/>
                  <a:gd name="T30" fmla="*/ 222 w 340"/>
                  <a:gd name="T31" fmla="*/ 85 h 85"/>
                  <a:gd name="T32" fmla="*/ 236 w 340"/>
                  <a:gd name="T33" fmla="*/ 85 h 85"/>
                  <a:gd name="T34" fmla="*/ 250 w 340"/>
                  <a:gd name="T35" fmla="*/ 80 h 85"/>
                  <a:gd name="T36" fmla="*/ 265 w 340"/>
                  <a:gd name="T37" fmla="*/ 80 h 85"/>
                  <a:gd name="T38" fmla="*/ 279 w 340"/>
                  <a:gd name="T39" fmla="*/ 80 h 85"/>
                  <a:gd name="T40" fmla="*/ 293 w 340"/>
                  <a:gd name="T41" fmla="*/ 75 h 85"/>
                  <a:gd name="T42" fmla="*/ 307 w 340"/>
                  <a:gd name="T43" fmla="*/ 75 h 85"/>
                  <a:gd name="T44" fmla="*/ 321 w 340"/>
                  <a:gd name="T45" fmla="*/ 70 h 85"/>
                  <a:gd name="T46" fmla="*/ 335 w 340"/>
                  <a:gd name="T47" fmla="*/ 66 h 85"/>
                  <a:gd name="T48" fmla="*/ 335 w 340"/>
                  <a:gd name="T49" fmla="*/ 47 h 85"/>
                  <a:gd name="T50" fmla="*/ 321 w 340"/>
                  <a:gd name="T51" fmla="*/ 42 h 85"/>
                  <a:gd name="T52" fmla="*/ 307 w 340"/>
                  <a:gd name="T53" fmla="*/ 37 h 85"/>
                  <a:gd name="T54" fmla="*/ 293 w 340"/>
                  <a:gd name="T55" fmla="*/ 33 h 85"/>
                  <a:gd name="T56" fmla="*/ 279 w 340"/>
                  <a:gd name="T57" fmla="*/ 33 h 85"/>
                  <a:gd name="T58" fmla="*/ 265 w 340"/>
                  <a:gd name="T59" fmla="*/ 28 h 85"/>
                  <a:gd name="T60" fmla="*/ 250 w 340"/>
                  <a:gd name="T61" fmla="*/ 23 h 85"/>
                  <a:gd name="T62" fmla="*/ 236 w 340"/>
                  <a:gd name="T63" fmla="*/ 23 h 85"/>
                  <a:gd name="T64" fmla="*/ 222 w 340"/>
                  <a:gd name="T65" fmla="*/ 19 h 85"/>
                  <a:gd name="T66" fmla="*/ 208 w 340"/>
                  <a:gd name="T67" fmla="*/ 19 h 85"/>
                  <a:gd name="T68" fmla="*/ 194 w 340"/>
                  <a:gd name="T69" fmla="*/ 14 h 85"/>
                  <a:gd name="T70" fmla="*/ 179 w 340"/>
                  <a:gd name="T71" fmla="*/ 14 h 85"/>
                  <a:gd name="T72" fmla="*/ 165 w 340"/>
                  <a:gd name="T73" fmla="*/ 9 h 85"/>
                  <a:gd name="T74" fmla="*/ 151 w 340"/>
                  <a:gd name="T75" fmla="*/ 9 h 85"/>
                  <a:gd name="T76" fmla="*/ 137 w 340"/>
                  <a:gd name="T77" fmla="*/ 9 h 85"/>
                  <a:gd name="T78" fmla="*/ 123 w 340"/>
                  <a:gd name="T79" fmla="*/ 4 h 85"/>
                  <a:gd name="T80" fmla="*/ 109 w 340"/>
                  <a:gd name="T81" fmla="*/ 4 h 85"/>
                  <a:gd name="T82" fmla="*/ 94 w 340"/>
                  <a:gd name="T83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0" h="85">
                    <a:moveTo>
                      <a:pt x="0" y="85"/>
                    </a:moveTo>
                    <a:lnTo>
                      <a:pt x="5" y="85"/>
                    </a:lnTo>
                    <a:lnTo>
                      <a:pt x="9" y="85"/>
                    </a:lnTo>
                    <a:lnTo>
                      <a:pt x="14" y="85"/>
                    </a:lnTo>
                    <a:lnTo>
                      <a:pt x="19" y="85"/>
                    </a:lnTo>
                    <a:lnTo>
                      <a:pt x="24" y="85"/>
                    </a:lnTo>
                    <a:lnTo>
                      <a:pt x="28" y="85"/>
                    </a:lnTo>
                    <a:lnTo>
                      <a:pt x="33" y="85"/>
                    </a:lnTo>
                    <a:lnTo>
                      <a:pt x="38" y="85"/>
                    </a:lnTo>
                    <a:lnTo>
                      <a:pt x="42" y="85"/>
                    </a:lnTo>
                    <a:lnTo>
                      <a:pt x="47" y="85"/>
                    </a:lnTo>
                    <a:lnTo>
                      <a:pt x="52" y="85"/>
                    </a:lnTo>
                    <a:lnTo>
                      <a:pt x="57" y="85"/>
                    </a:lnTo>
                    <a:lnTo>
                      <a:pt x="61" y="85"/>
                    </a:lnTo>
                    <a:lnTo>
                      <a:pt x="66" y="85"/>
                    </a:lnTo>
                    <a:lnTo>
                      <a:pt x="71" y="85"/>
                    </a:lnTo>
                    <a:lnTo>
                      <a:pt x="76" y="85"/>
                    </a:lnTo>
                    <a:lnTo>
                      <a:pt x="80" y="85"/>
                    </a:lnTo>
                    <a:lnTo>
                      <a:pt x="85" y="85"/>
                    </a:lnTo>
                    <a:lnTo>
                      <a:pt x="90" y="85"/>
                    </a:lnTo>
                    <a:lnTo>
                      <a:pt x="94" y="85"/>
                    </a:lnTo>
                    <a:lnTo>
                      <a:pt x="99" y="85"/>
                    </a:lnTo>
                    <a:lnTo>
                      <a:pt x="104" y="85"/>
                    </a:lnTo>
                    <a:lnTo>
                      <a:pt x="109" y="85"/>
                    </a:lnTo>
                    <a:lnTo>
                      <a:pt x="113" y="85"/>
                    </a:lnTo>
                    <a:lnTo>
                      <a:pt x="118" y="85"/>
                    </a:lnTo>
                    <a:lnTo>
                      <a:pt x="123" y="85"/>
                    </a:lnTo>
                    <a:lnTo>
                      <a:pt x="127" y="85"/>
                    </a:lnTo>
                    <a:lnTo>
                      <a:pt x="132" y="85"/>
                    </a:lnTo>
                    <a:lnTo>
                      <a:pt x="137" y="85"/>
                    </a:lnTo>
                    <a:lnTo>
                      <a:pt x="142" y="85"/>
                    </a:lnTo>
                    <a:lnTo>
                      <a:pt x="146" y="85"/>
                    </a:lnTo>
                    <a:lnTo>
                      <a:pt x="151" y="85"/>
                    </a:lnTo>
                    <a:lnTo>
                      <a:pt x="156" y="85"/>
                    </a:lnTo>
                    <a:lnTo>
                      <a:pt x="161" y="85"/>
                    </a:lnTo>
                    <a:lnTo>
                      <a:pt x="165" y="85"/>
                    </a:lnTo>
                    <a:lnTo>
                      <a:pt x="170" y="85"/>
                    </a:lnTo>
                    <a:lnTo>
                      <a:pt x="175" y="85"/>
                    </a:lnTo>
                    <a:lnTo>
                      <a:pt x="179" y="85"/>
                    </a:lnTo>
                    <a:lnTo>
                      <a:pt x="184" y="85"/>
                    </a:lnTo>
                    <a:lnTo>
                      <a:pt x="189" y="85"/>
                    </a:lnTo>
                    <a:lnTo>
                      <a:pt x="194" y="85"/>
                    </a:lnTo>
                    <a:lnTo>
                      <a:pt x="198" y="85"/>
                    </a:lnTo>
                    <a:lnTo>
                      <a:pt x="203" y="85"/>
                    </a:lnTo>
                    <a:lnTo>
                      <a:pt x="208" y="85"/>
                    </a:lnTo>
                    <a:lnTo>
                      <a:pt x="213" y="85"/>
                    </a:lnTo>
                    <a:lnTo>
                      <a:pt x="217" y="85"/>
                    </a:lnTo>
                    <a:lnTo>
                      <a:pt x="222" y="85"/>
                    </a:lnTo>
                    <a:lnTo>
                      <a:pt x="227" y="85"/>
                    </a:lnTo>
                    <a:lnTo>
                      <a:pt x="231" y="85"/>
                    </a:lnTo>
                    <a:lnTo>
                      <a:pt x="236" y="85"/>
                    </a:lnTo>
                    <a:lnTo>
                      <a:pt x="241" y="80"/>
                    </a:lnTo>
                    <a:lnTo>
                      <a:pt x="246" y="80"/>
                    </a:lnTo>
                    <a:lnTo>
                      <a:pt x="250" y="80"/>
                    </a:lnTo>
                    <a:lnTo>
                      <a:pt x="255" y="80"/>
                    </a:lnTo>
                    <a:lnTo>
                      <a:pt x="260" y="80"/>
                    </a:lnTo>
                    <a:lnTo>
                      <a:pt x="265" y="80"/>
                    </a:lnTo>
                    <a:lnTo>
                      <a:pt x="269" y="80"/>
                    </a:lnTo>
                    <a:lnTo>
                      <a:pt x="274" y="80"/>
                    </a:lnTo>
                    <a:lnTo>
                      <a:pt x="279" y="80"/>
                    </a:lnTo>
                    <a:lnTo>
                      <a:pt x="283" y="80"/>
                    </a:lnTo>
                    <a:lnTo>
                      <a:pt x="288" y="75"/>
                    </a:lnTo>
                    <a:lnTo>
                      <a:pt x="293" y="75"/>
                    </a:lnTo>
                    <a:lnTo>
                      <a:pt x="298" y="75"/>
                    </a:lnTo>
                    <a:lnTo>
                      <a:pt x="302" y="75"/>
                    </a:lnTo>
                    <a:lnTo>
                      <a:pt x="307" y="75"/>
                    </a:lnTo>
                    <a:lnTo>
                      <a:pt x="312" y="70"/>
                    </a:lnTo>
                    <a:lnTo>
                      <a:pt x="316" y="70"/>
                    </a:lnTo>
                    <a:lnTo>
                      <a:pt x="321" y="70"/>
                    </a:lnTo>
                    <a:lnTo>
                      <a:pt x="326" y="70"/>
                    </a:lnTo>
                    <a:lnTo>
                      <a:pt x="331" y="66"/>
                    </a:lnTo>
                    <a:lnTo>
                      <a:pt x="335" y="66"/>
                    </a:lnTo>
                    <a:lnTo>
                      <a:pt x="340" y="61"/>
                    </a:lnTo>
                    <a:lnTo>
                      <a:pt x="340" y="52"/>
                    </a:lnTo>
                    <a:lnTo>
                      <a:pt x="335" y="47"/>
                    </a:lnTo>
                    <a:lnTo>
                      <a:pt x="331" y="47"/>
                    </a:lnTo>
                    <a:lnTo>
                      <a:pt x="326" y="42"/>
                    </a:lnTo>
                    <a:lnTo>
                      <a:pt x="321" y="42"/>
                    </a:lnTo>
                    <a:lnTo>
                      <a:pt x="316" y="42"/>
                    </a:lnTo>
                    <a:lnTo>
                      <a:pt x="312" y="37"/>
                    </a:lnTo>
                    <a:lnTo>
                      <a:pt x="307" y="37"/>
                    </a:lnTo>
                    <a:lnTo>
                      <a:pt x="302" y="37"/>
                    </a:lnTo>
                    <a:lnTo>
                      <a:pt x="298" y="37"/>
                    </a:lnTo>
                    <a:lnTo>
                      <a:pt x="293" y="33"/>
                    </a:lnTo>
                    <a:lnTo>
                      <a:pt x="288" y="33"/>
                    </a:lnTo>
                    <a:lnTo>
                      <a:pt x="283" y="33"/>
                    </a:lnTo>
                    <a:lnTo>
                      <a:pt x="279" y="33"/>
                    </a:lnTo>
                    <a:lnTo>
                      <a:pt x="274" y="28"/>
                    </a:lnTo>
                    <a:lnTo>
                      <a:pt x="269" y="28"/>
                    </a:lnTo>
                    <a:lnTo>
                      <a:pt x="265" y="28"/>
                    </a:lnTo>
                    <a:lnTo>
                      <a:pt x="260" y="28"/>
                    </a:lnTo>
                    <a:lnTo>
                      <a:pt x="255" y="28"/>
                    </a:lnTo>
                    <a:lnTo>
                      <a:pt x="250" y="23"/>
                    </a:lnTo>
                    <a:lnTo>
                      <a:pt x="246" y="23"/>
                    </a:lnTo>
                    <a:lnTo>
                      <a:pt x="241" y="23"/>
                    </a:lnTo>
                    <a:lnTo>
                      <a:pt x="236" y="23"/>
                    </a:lnTo>
                    <a:lnTo>
                      <a:pt x="231" y="23"/>
                    </a:lnTo>
                    <a:lnTo>
                      <a:pt x="227" y="19"/>
                    </a:lnTo>
                    <a:lnTo>
                      <a:pt x="222" y="19"/>
                    </a:lnTo>
                    <a:lnTo>
                      <a:pt x="217" y="19"/>
                    </a:lnTo>
                    <a:lnTo>
                      <a:pt x="213" y="19"/>
                    </a:lnTo>
                    <a:lnTo>
                      <a:pt x="208" y="19"/>
                    </a:lnTo>
                    <a:lnTo>
                      <a:pt x="203" y="19"/>
                    </a:lnTo>
                    <a:lnTo>
                      <a:pt x="198" y="19"/>
                    </a:lnTo>
                    <a:lnTo>
                      <a:pt x="194" y="14"/>
                    </a:lnTo>
                    <a:lnTo>
                      <a:pt x="189" y="14"/>
                    </a:lnTo>
                    <a:lnTo>
                      <a:pt x="184" y="14"/>
                    </a:lnTo>
                    <a:lnTo>
                      <a:pt x="179" y="14"/>
                    </a:lnTo>
                    <a:lnTo>
                      <a:pt x="175" y="14"/>
                    </a:lnTo>
                    <a:lnTo>
                      <a:pt x="170" y="14"/>
                    </a:lnTo>
                    <a:lnTo>
                      <a:pt x="165" y="9"/>
                    </a:lnTo>
                    <a:lnTo>
                      <a:pt x="161" y="9"/>
                    </a:lnTo>
                    <a:lnTo>
                      <a:pt x="156" y="9"/>
                    </a:lnTo>
                    <a:lnTo>
                      <a:pt x="151" y="9"/>
                    </a:lnTo>
                    <a:lnTo>
                      <a:pt x="146" y="9"/>
                    </a:lnTo>
                    <a:lnTo>
                      <a:pt x="142" y="9"/>
                    </a:lnTo>
                    <a:lnTo>
                      <a:pt x="137" y="9"/>
                    </a:lnTo>
                    <a:lnTo>
                      <a:pt x="132" y="9"/>
                    </a:lnTo>
                    <a:lnTo>
                      <a:pt x="127" y="4"/>
                    </a:lnTo>
                    <a:lnTo>
                      <a:pt x="123" y="4"/>
                    </a:lnTo>
                    <a:lnTo>
                      <a:pt x="118" y="4"/>
                    </a:lnTo>
                    <a:lnTo>
                      <a:pt x="113" y="4"/>
                    </a:lnTo>
                    <a:lnTo>
                      <a:pt x="109" y="4"/>
                    </a:lnTo>
                    <a:lnTo>
                      <a:pt x="104" y="4"/>
                    </a:lnTo>
                    <a:lnTo>
                      <a:pt x="99" y="4"/>
                    </a:lnTo>
                    <a:lnTo>
                      <a:pt x="94" y="4"/>
                    </a:lnTo>
                    <a:lnTo>
                      <a:pt x="90" y="0"/>
                    </a:lnTo>
                    <a:lnTo>
                      <a:pt x="85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6" name="Freeform 52"/>
              <p:cNvSpPr>
                <a:spLocks/>
              </p:cNvSpPr>
              <p:nvPr/>
            </p:nvSpPr>
            <p:spPr bwMode="auto">
              <a:xfrm flipV="1">
                <a:off x="4805" y="1783"/>
                <a:ext cx="600" cy="38"/>
              </a:xfrm>
              <a:custGeom>
                <a:avLst/>
                <a:gdLst>
                  <a:gd name="T0" fmla="*/ 591 w 600"/>
                  <a:gd name="T1" fmla="*/ 38 h 38"/>
                  <a:gd name="T2" fmla="*/ 576 w 600"/>
                  <a:gd name="T3" fmla="*/ 38 h 38"/>
                  <a:gd name="T4" fmla="*/ 562 w 600"/>
                  <a:gd name="T5" fmla="*/ 38 h 38"/>
                  <a:gd name="T6" fmla="*/ 548 w 600"/>
                  <a:gd name="T7" fmla="*/ 33 h 38"/>
                  <a:gd name="T8" fmla="*/ 534 w 600"/>
                  <a:gd name="T9" fmla="*/ 33 h 38"/>
                  <a:gd name="T10" fmla="*/ 520 w 600"/>
                  <a:gd name="T11" fmla="*/ 33 h 38"/>
                  <a:gd name="T12" fmla="*/ 505 w 600"/>
                  <a:gd name="T13" fmla="*/ 28 h 38"/>
                  <a:gd name="T14" fmla="*/ 491 w 600"/>
                  <a:gd name="T15" fmla="*/ 28 h 38"/>
                  <a:gd name="T16" fmla="*/ 477 w 600"/>
                  <a:gd name="T17" fmla="*/ 28 h 38"/>
                  <a:gd name="T18" fmla="*/ 463 w 600"/>
                  <a:gd name="T19" fmla="*/ 28 h 38"/>
                  <a:gd name="T20" fmla="*/ 449 w 600"/>
                  <a:gd name="T21" fmla="*/ 24 h 38"/>
                  <a:gd name="T22" fmla="*/ 435 w 600"/>
                  <a:gd name="T23" fmla="*/ 24 h 38"/>
                  <a:gd name="T24" fmla="*/ 420 w 600"/>
                  <a:gd name="T25" fmla="*/ 24 h 38"/>
                  <a:gd name="T26" fmla="*/ 406 w 600"/>
                  <a:gd name="T27" fmla="*/ 24 h 38"/>
                  <a:gd name="T28" fmla="*/ 392 w 600"/>
                  <a:gd name="T29" fmla="*/ 19 h 38"/>
                  <a:gd name="T30" fmla="*/ 378 w 600"/>
                  <a:gd name="T31" fmla="*/ 19 h 38"/>
                  <a:gd name="T32" fmla="*/ 364 w 600"/>
                  <a:gd name="T33" fmla="*/ 19 h 38"/>
                  <a:gd name="T34" fmla="*/ 350 w 600"/>
                  <a:gd name="T35" fmla="*/ 19 h 38"/>
                  <a:gd name="T36" fmla="*/ 335 w 600"/>
                  <a:gd name="T37" fmla="*/ 19 h 38"/>
                  <a:gd name="T38" fmla="*/ 321 w 600"/>
                  <a:gd name="T39" fmla="*/ 14 h 38"/>
                  <a:gd name="T40" fmla="*/ 307 w 600"/>
                  <a:gd name="T41" fmla="*/ 14 h 38"/>
                  <a:gd name="T42" fmla="*/ 293 w 600"/>
                  <a:gd name="T43" fmla="*/ 14 h 38"/>
                  <a:gd name="T44" fmla="*/ 279 w 600"/>
                  <a:gd name="T45" fmla="*/ 14 h 38"/>
                  <a:gd name="T46" fmla="*/ 265 w 600"/>
                  <a:gd name="T47" fmla="*/ 14 h 38"/>
                  <a:gd name="T48" fmla="*/ 250 w 600"/>
                  <a:gd name="T49" fmla="*/ 14 h 38"/>
                  <a:gd name="T50" fmla="*/ 236 w 600"/>
                  <a:gd name="T51" fmla="*/ 9 h 38"/>
                  <a:gd name="T52" fmla="*/ 222 w 600"/>
                  <a:gd name="T53" fmla="*/ 9 h 38"/>
                  <a:gd name="T54" fmla="*/ 208 w 600"/>
                  <a:gd name="T55" fmla="*/ 9 h 38"/>
                  <a:gd name="T56" fmla="*/ 194 w 600"/>
                  <a:gd name="T57" fmla="*/ 9 h 38"/>
                  <a:gd name="T58" fmla="*/ 179 w 600"/>
                  <a:gd name="T59" fmla="*/ 9 h 38"/>
                  <a:gd name="T60" fmla="*/ 165 w 600"/>
                  <a:gd name="T61" fmla="*/ 9 h 38"/>
                  <a:gd name="T62" fmla="*/ 151 w 600"/>
                  <a:gd name="T63" fmla="*/ 9 h 38"/>
                  <a:gd name="T64" fmla="*/ 137 w 600"/>
                  <a:gd name="T65" fmla="*/ 5 h 38"/>
                  <a:gd name="T66" fmla="*/ 123 w 600"/>
                  <a:gd name="T67" fmla="*/ 5 h 38"/>
                  <a:gd name="T68" fmla="*/ 109 w 600"/>
                  <a:gd name="T69" fmla="*/ 5 h 38"/>
                  <a:gd name="T70" fmla="*/ 94 w 600"/>
                  <a:gd name="T71" fmla="*/ 5 h 38"/>
                  <a:gd name="T72" fmla="*/ 80 w 600"/>
                  <a:gd name="T73" fmla="*/ 5 h 38"/>
                  <a:gd name="T74" fmla="*/ 66 w 600"/>
                  <a:gd name="T75" fmla="*/ 5 h 38"/>
                  <a:gd name="T76" fmla="*/ 52 w 600"/>
                  <a:gd name="T77" fmla="*/ 5 h 38"/>
                  <a:gd name="T78" fmla="*/ 38 w 600"/>
                  <a:gd name="T79" fmla="*/ 5 h 38"/>
                  <a:gd name="T80" fmla="*/ 24 w 600"/>
                  <a:gd name="T81" fmla="*/ 5 h 38"/>
                  <a:gd name="T82" fmla="*/ 9 w 600"/>
                  <a:gd name="T8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38">
                    <a:moveTo>
                      <a:pt x="600" y="38"/>
                    </a:moveTo>
                    <a:lnTo>
                      <a:pt x="595" y="38"/>
                    </a:lnTo>
                    <a:lnTo>
                      <a:pt x="591" y="38"/>
                    </a:lnTo>
                    <a:lnTo>
                      <a:pt x="586" y="38"/>
                    </a:lnTo>
                    <a:lnTo>
                      <a:pt x="581" y="38"/>
                    </a:lnTo>
                    <a:lnTo>
                      <a:pt x="576" y="38"/>
                    </a:lnTo>
                    <a:lnTo>
                      <a:pt x="572" y="38"/>
                    </a:lnTo>
                    <a:lnTo>
                      <a:pt x="567" y="38"/>
                    </a:lnTo>
                    <a:lnTo>
                      <a:pt x="562" y="38"/>
                    </a:lnTo>
                    <a:lnTo>
                      <a:pt x="557" y="33"/>
                    </a:lnTo>
                    <a:lnTo>
                      <a:pt x="553" y="33"/>
                    </a:lnTo>
                    <a:lnTo>
                      <a:pt x="548" y="33"/>
                    </a:lnTo>
                    <a:lnTo>
                      <a:pt x="543" y="33"/>
                    </a:lnTo>
                    <a:lnTo>
                      <a:pt x="539" y="33"/>
                    </a:lnTo>
                    <a:lnTo>
                      <a:pt x="534" y="33"/>
                    </a:lnTo>
                    <a:lnTo>
                      <a:pt x="529" y="33"/>
                    </a:lnTo>
                    <a:lnTo>
                      <a:pt x="524" y="33"/>
                    </a:lnTo>
                    <a:lnTo>
                      <a:pt x="520" y="33"/>
                    </a:lnTo>
                    <a:lnTo>
                      <a:pt x="515" y="33"/>
                    </a:lnTo>
                    <a:lnTo>
                      <a:pt x="510" y="33"/>
                    </a:lnTo>
                    <a:lnTo>
                      <a:pt x="505" y="28"/>
                    </a:lnTo>
                    <a:lnTo>
                      <a:pt x="501" y="28"/>
                    </a:lnTo>
                    <a:lnTo>
                      <a:pt x="496" y="28"/>
                    </a:lnTo>
                    <a:lnTo>
                      <a:pt x="491" y="28"/>
                    </a:lnTo>
                    <a:lnTo>
                      <a:pt x="487" y="28"/>
                    </a:lnTo>
                    <a:lnTo>
                      <a:pt x="482" y="28"/>
                    </a:lnTo>
                    <a:lnTo>
                      <a:pt x="477" y="28"/>
                    </a:lnTo>
                    <a:lnTo>
                      <a:pt x="472" y="28"/>
                    </a:lnTo>
                    <a:lnTo>
                      <a:pt x="468" y="28"/>
                    </a:lnTo>
                    <a:lnTo>
                      <a:pt x="463" y="28"/>
                    </a:lnTo>
                    <a:lnTo>
                      <a:pt x="458" y="28"/>
                    </a:lnTo>
                    <a:lnTo>
                      <a:pt x="454" y="24"/>
                    </a:lnTo>
                    <a:lnTo>
                      <a:pt x="449" y="24"/>
                    </a:lnTo>
                    <a:lnTo>
                      <a:pt x="444" y="24"/>
                    </a:lnTo>
                    <a:lnTo>
                      <a:pt x="439" y="24"/>
                    </a:lnTo>
                    <a:lnTo>
                      <a:pt x="435" y="24"/>
                    </a:lnTo>
                    <a:lnTo>
                      <a:pt x="430" y="24"/>
                    </a:lnTo>
                    <a:lnTo>
                      <a:pt x="425" y="24"/>
                    </a:lnTo>
                    <a:lnTo>
                      <a:pt x="420" y="24"/>
                    </a:lnTo>
                    <a:lnTo>
                      <a:pt x="416" y="24"/>
                    </a:lnTo>
                    <a:lnTo>
                      <a:pt x="411" y="24"/>
                    </a:lnTo>
                    <a:lnTo>
                      <a:pt x="406" y="24"/>
                    </a:lnTo>
                    <a:lnTo>
                      <a:pt x="402" y="24"/>
                    </a:lnTo>
                    <a:lnTo>
                      <a:pt x="397" y="24"/>
                    </a:lnTo>
                    <a:lnTo>
                      <a:pt x="392" y="19"/>
                    </a:lnTo>
                    <a:lnTo>
                      <a:pt x="387" y="19"/>
                    </a:lnTo>
                    <a:lnTo>
                      <a:pt x="383" y="19"/>
                    </a:lnTo>
                    <a:lnTo>
                      <a:pt x="378" y="19"/>
                    </a:lnTo>
                    <a:lnTo>
                      <a:pt x="373" y="19"/>
                    </a:lnTo>
                    <a:lnTo>
                      <a:pt x="368" y="19"/>
                    </a:lnTo>
                    <a:lnTo>
                      <a:pt x="364" y="19"/>
                    </a:lnTo>
                    <a:lnTo>
                      <a:pt x="359" y="19"/>
                    </a:lnTo>
                    <a:lnTo>
                      <a:pt x="354" y="19"/>
                    </a:lnTo>
                    <a:lnTo>
                      <a:pt x="350" y="19"/>
                    </a:lnTo>
                    <a:lnTo>
                      <a:pt x="345" y="19"/>
                    </a:lnTo>
                    <a:lnTo>
                      <a:pt x="340" y="19"/>
                    </a:lnTo>
                    <a:lnTo>
                      <a:pt x="335" y="19"/>
                    </a:lnTo>
                    <a:lnTo>
                      <a:pt x="331" y="19"/>
                    </a:lnTo>
                    <a:lnTo>
                      <a:pt x="326" y="14"/>
                    </a:lnTo>
                    <a:lnTo>
                      <a:pt x="321" y="14"/>
                    </a:lnTo>
                    <a:lnTo>
                      <a:pt x="316" y="14"/>
                    </a:lnTo>
                    <a:lnTo>
                      <a:pt x="312" y="14"/>
                    </a:lnTo>
                    <a:lnTo>
                      <a:pt x="307" y="14"/>
                    </a:lnTo>
                    <a:lnTo>
                      <a:pt x="302" y="14"/>
                    </a:lnTo>
                    <a:lnTo>
                      <a:pt x="298" y="14"/>
                    </a:lnTo>
                    <a:lnTo>
                      <a:pt x="293" y="14"/>
                    </a:lnTo>
                    <a:lnTo>
                      <a:pt x="288" y="14"/>
                    </a:lnTo>
                    <a:lnTo>
                      <a:pt x="283" y="14"/>
                    </a:lnTo>
                    <a:lnTo>
                      <a:pt x="279" y="14"/>
                    </a:lnTo>
                    <a:lnTo>
                      <a:pt x="274" y="14"/>
                    </a:lnTo>
                    <a:lnTo>
                      <a:pt x="269" y="14"/>
                    </a:lnTo>
                    <a:lnTo>
                      <a:pt x="265" y="14"/>
                    </a:lnTo>
                    <a:lnTo>
                      <a:pt x="260" y="14"/>
                    </a:lnTo>
                    <a:lnTo>
                      <a:pt x="255" y="14"/>
                    </a:lnTo>
                    <a:lnTo>
                      <a:pt x="250" y="14"/>
                    </a:lnTo>
                    <a:lnTo>
                      <a:pt x="246" y="9"/>
                    </a:lnTo>
                    <a:lnTo>
                      <a:pt x="241" y="9"/>
                    </a:lnTo>
                    <a:lnTo>
                      <a:pt x="236" y="9"/>
                    </a:lnTo>
                    <a:lnTo>
                      <a:pt x="231" y="9"/>
                    </a:lnTo>
                    <a:lnTo>
                      <a:pt x="227" y="9"/>
                    </a:lnTo>
                    <a:lnTo>
                      <a:pt x="222" y="9"/>
                    </a:lnTo>
                    <a:lnTo>
                      <a:pt x="217" y="9"/>
                    </a:lnTo>
                    <a:lnTo>
                      <a:pt x="213" y="9"/>
                    </a:lnTo>
                    <a:lnTo>
                      <a:pt x="208" y="9"/>
                    </a:lnTo>
                    <a:lnTo>
                      <a:pt x="203" y="9"/>
                    </a:lnTo>
                    <a:lnTo>
                      <a:pt x="198" y="9"/>
                    </a:lnTo>
                    <a:lnTo>
                      <a:pt x="194" y="9"/>
                    </a:lnTo>
                    <a:lnTo>
                      <a:pt x="189" y="9"/>
                    </a:lnTo>
                    <a:lnTo>
                      <a:pt x="184" y="9"/>
                    </a:lnTo>
                    <a:lnTo>
                      <a:pt x="179" y="9"/>
                    </a:lnTo>
                    <a:lnTo>
                      <a:pt x="175" y="9"/>
                    </a:lnTo>
                    <a:lnTo>
                      <a:pt x="170" y="9"/>
                    </a:lnTo>
                    <a:lnTo>
                      <a:pt x="165" y="9"/>
                    </a:lnTo>
                    <a:lnTo>
                      <a:pt x="161" y="9"/>
                    </a:lnTo>
                    <a:lnTo>
                      <a:pt x="156" y="9"/>
                    </a:lnTo>
                    <a:lnTo>
                      <a:pt x="151" y="9"/>
                    </a:lnTo>
                    <a:lnTo>
                      <a:pt x="146" y="5"/>
                    </a:lnTo>
                    <a:lnTo>
                      <a:pt x="142" y="5"/>
                    </a:lnTo>
                    <a:lnTo>
                      <a:pt x="137" y="5"/>
                    </a:lnTo>
                    <a:lnTo>
                      <a:pt x="132" y="5"/>
                    </a:lnTo>
                    <a:lnTo>
                      <a:pt x="128" y="5"/>
                    </a:lnTo>
                    <a:lnTo>
                      <a:pt x="123" y="5"/>
                    </a:lnTo>
                    <a:lnTo>
                      <a:pt x="118" y="5"/>
                    </a:lnTo>
                    <a:lnTo>
                      <a:pt x="113" y="5"/>
                    </a:lnTo>
                    <a:lnTo>
                      <a:pt x="109" y="5"/>
                    </a:lnTo>
                    <a:lnTo>
                      <a:pt x="104" y="5"/>
                    </a:lnTo>
                    <a:lnTo>
                      <a:pt x="99" y="5"/>
                    </a:lnTo>
                    <a:lnTo>
                      <a:pt x="94" y="5"/>
                    </a:lnTo>
                    <a:lnTo>
                      <a:pt x="90" y="5"/>
                    </a:lnTo>
                    <a:lnTo>
                      <a:pt x="85" y="5"/>
                    </a:lnTo>
                    <a:lnTo>
                      <a:pt x="80" y="5"/>
                    </a:lnTo>
                    <a:lnTo>
                      <a:pt x="76" y="5"/>
                    </a:lnTo>
                    <a:lnTo>
                      <a:pt x="71" y="5"/>
                    </a:lnTo>
                    <a:lnTo>
                      <a:pt x="66" y="5"/>
                    </a:lnTo>
                    <a:lnTo>
                      <a:pt x="61" y="5"/>
                    </a:lnTo>
                    <a:lnTo>
                      <a:pt x="57" y="5"/>
                    </a:lnTo>
                    <a:lnTo>
                      <a:pt x="52" y="5"/>
                    </a:lnTo>
                    <a:lnTo>
                      <a:pt x="47" y="5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28" y="5"/>
                    </a:lnTo>
                    <a:lnTo>
                      <a:pt x="24" y="5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7" name="Freeform 53"/>
              <p:cNvSpPr>
                <a:spLocks/>
              </p:cNvSpPr>
              <p:nvPr/>
            </p:nvSpPr>
            <p:spPr bwMode="auto">
              <a:xfrm flipV="1">
                <a:off x="4701" y="1821"/>
                <a:ext cx="496" cy="19"/>
              </a:xfrm>
              <a:custGeom>
                <a:avLst/>
                <a:gdLst>
                  <a:gd name="T0" fmla="*/ 94 w 496"/>
                  <a:gd name="T1" fmla="*/ 19 h 19"/>
                  <a:gd name="T2" fmla="*/ 80 w 496"/>
                  <a:gd name="T3" fmla="*/ 19 h 19"/>
                  <a:gd name="T4" fmla="*/ 66 w 496"/>
                  <a:gd name="T5" fmla="*/ 19 h 19"/>
                  <a:gd name="T6" fmla="*/ 52 w 496"/>
                  <a:gd name="T7" fmla="*/ 19 h 19"/>
                  <a:gd name="T8" fmla="*/ 38 w 496"/>
                  <a:gd name="T9" fmla="*/ 19 h 19"/>
                  <a:gd name="T10" fmla="*/ 24 w 496"/>
                  <a:gd name="T11" fmla="*/ 19 h 19"/>
                  <a:gd name="T12" fmla="*/ 9 w 496"/>
                  <a:gd name="T13" fmla="*/ 19 h 19"/>
                  <a:gd name="T14" fmla="*/ 5 w 496"/>
                  <a:gd name="T15" fmla="*/ 19 h 19"/>
                  <a:gd name="T16" fmla="*/ 19 w 496"/>
                  <a:gd name="T17" fmla="*/ 19 h 19"/>
                  <a:gd name="T18" fmla="*/ 33 w 496"/>
                  <a:gd name="T19" fmla="*/ 19 h 19"/>
                  <a:gd name="T20" fmla="*/ 47 w 496"/>
                  <a:gd name="T21" fmla="*/ 19 h 19"/>
                  <a:gd name="T22" fmla="*/ 61 w 496"/>
                  <a:gd name="T23" fmla="*/ 19 h 19"/>
                  <a:gd name="T24" fmla="*/ 76 w 496"/>
                  <a:gd name="T25" fmla="*/ 19 h 19"/>
                  <a:gd name="T26" fmla="*/ 90 w 496"/>
                  <a:gd name="T27" fmla="*/ 19 h 19"/>
                  <a:gd name="T28" fmla="*/ 104 w 496"/>
                  <a:gd name="T29" fmla="*/ 19 h 19"/>
                  <a:gd name="T30" fmla="*/ 118 w 496"/>
                  <a:gd name="T31" fmla="*/ 19 h 19"/>
                  <a:gd name="T32" fmla="*/ 132 w 496"/>
                  <a:gd name="T33" fmla="*/ 14 h 19"/>
                  <a:gd name="T34" fmla="*/ 146 w 496"/>
                  <a:gd name="T35" fmla="*/ 14 h 19"/>
                  <a:gd name="T36" fmla="*/ 161 w 496"/>
                  <a:gd name="T37" fmla="*/ 14 h 19"/>
                  <a:gd name="T38" fmla="*/ 175 w 496"/>
                  <a:gd name="T39" fmla="*/ 14 h 19"/>
                  <a:gd name="T40" fmla="*/ 189 w 496"/>
                  <a:gd name="T41" fmla="*/ 14 h 19"/>
                  <a:gd name="T42" fmla="*/ 203 w 496"/>
                  <a:gd name="T43" fmla="*/ 14 h 19"/>
                  <a:gd name="T44" fmla="*/ 217 w 496"/>
                  <a:gd name="T45" fmla="*/ 14 h 19"/>
                  <a:gd name="T46" fmla="*/ 232 w 496"/>
                  <a:gd name="T47" fmla="*/ 14 h 19"/>
                  <a:gd name="T48" fmla="*/ 246 w 496"/>
                  <a:gd name="T49" fmla="*/ 14 h 19"/>
                  <a:gd name="T50" fmla="*/ 260 w 496"/>
                  <a:gd name="T51" fmla="*/ 10 h 19"/>
                  <a:gd name="T52" fmla="*/ 274 w 496"/>
                  <a:gd name="T53" fmla="*/ 10 h 19"/>
                  <a:gd name="T54" fmla="*/ 288 w 496"/>
                  <a:gd name="T55" fmla="*/ 10 h 19"/>
                  <a:gd name="T56" fmla="*/ 302 w 496"/>
                  <a:gd name="T57" fmla="*/ 10 h 19"/>
                  <a:gd name="T58" fmla="*/ 317 w 496"/>
                  <a:gd name="T59" fmla="*/ 10 h 19"/>
                  <a:gd name="T60" fmla="*/ 331 w 496"/>
                  <a:gd name="T61" fmla="*/ 10 h 19"/>
                  <a:gd name="T62" fmla="*/ 345 w 496"/>
                  <a:gd name="T63" fmla="*/ 10 h 19"/>
                  <a:gd name="T64" fmla="*/ 359 w 496"/>
                  <a:gd name="T65" fmla="*/ 5 h 19"/>
                  <a:gd name="T66" fmla="*/ 373 w 496"/>
                  <a:gd name="T67" fmla="*/ 5 h 19"/>
                  <a:gd name="T68" fmla="*/ 387 w 496"/>
                  <a:gd name="T69" fmla="*/ 5 h 19"/>
                  <a:gd name="T70" fmla="*/ 402 w 496"/>
                  <a:gd name="T71" fmla="*/ 5 h 19"/>
                  <a:gd name="T72" fmla="*/ 416 w 496"/>
                  <a:gd name="T73" fmla="*/ 5 h 19"/>
                  <a:gd name="T74" fmla="*/ 430 w 496"/>
                  <a:gd name="T75" fmla="*/ 5 h 19"/>
                  <a:gd name="T76" fmla="*/ 444 w 496"/>
                  <a:gd name="T77" fmla="*/ 0 h 19"/>
                  <a:gd name="T78" fmla="*/ 458 w 496"/>
                  <a:gd name="T79" fmla="*/ 0 h 19"/>
                  <a:gd name="T80" fmla="*/ 472 w 496"/>
                  <a:gd name="T81" fmla="*/ 0 h 19"/>
                  <a:gd name="T82" fmla="*/ 487 w 496"/>
                  <a:gd name="T8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6" h="19">
                    <a:moveTo>
                      <a:pt x="104" y="19"/>
                    </a:moveTo>
                    <a:lnTo>
                      <a:pt x="99" y="19"/>
                    </a:lnTo>
                    <a:lnTo>
                      <a:pt x="94" y="19"/>
                    </a:lnTo>
                    <a:lnTo>
                      <a:pt x="90" y="19"/>
                    </a:lnTo>
                    <a:lnTo>
                      <a:pt x="85" y="19"/>
                    </a:lnTo>
                    <a:lnTo>
                      <a:pt x="80" y="19"/>
                    </a:lnTo>
                    <a:lnTo>
                      <a:pt x="76" y="19"/>
                    </a:lnTo>
                    <a:lnTo>
                      <a:pt x="71" y="19"/>
                    </a:lnTo>
                    <a:lnTo>
                      <a:pt x="66" y="19"/>
                    </a:lnTo>
                    <a:lnTo>
                      <a:pt x="61" y="19"/>
                    </a:lnTo>
                    <a:lnTo>
                      <a:pt x="57" y="19"/>
                    </a:lnTo>
                    <a:lnTo>
                      <a:pt x="52" y="19"/>
                    </a:lnTo>
                    <a:lnTo>
                      <a:pt x="47" y="19"/>
                    </a:lnTo>
                    <a:lnTo>
                      <a:pt x="43" y="19"/>
                    </a:lnTo>
                    <a:lnTo>
                      <a:pt x="38" y="19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4" y="19"/>
                    </a:lnTo>
                    <a:lnTo>
                      <a:pt x="19" y="19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4" y="19"/>
                    </a:lnTo>
                    <a:lnTo>
                      <a:pt x="19" y="19"/>
                    </a:lnTo>
                    <a:lnTo>
                      <a:pt x="24" y="19"/>
                    </a:lnTo>
                    <a:lnTo>
                      <a:pt x="28" y="19"/>
                    </a:lnTo>
                    <a:lnTo>
                      <a:pt x="33" y="19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7" y="19"/>
                    </a:lnTo>
                    <a:lnTo>
                      <a:pt x="52" y="19"/>
                    </a:lnTo>
                    <a:lnTo>
                      <a:pt x="57" y="19"/>
                    </a:lnTo>
                    <a:lnTo>
                      <a:pt x="61" y="19"/>
                    </a:lnTo>
                    <a:lnTo>
                      <a:pt x="66" y="19"/>
                    </a:lnTo>
                    <a:lnTo>
                      <a:pt x="71" y="19"/>
                    </a:lnTo>
                    <a:lnTo>
                      <a:pt x="76" y="19"/>
                    </a:lnTo>
                    <a:lnTo>
                      <a:pt x="80" y="19"/>
                    </a:lnTo>
                    <a:lnTo>
                      <a:pt x="85" y="19"/>
                    </a:lnTo>
                    <a:lnTo>
                      <a:pt x="90" y="19"/>
                    </a:lnTo>
                    <a:lnTo>
                      <a:pt x="94" y="19"/>
                    </a:lnTo>
                    <a:lnTo>
                      <a:pt x="99" y="19"/>
                    </a:lnTo>
                    <a:lnTo>
                      <a:pt x="104" y="19"/>
                    </a:lnTo>
                    <a:lnTo>
                      <a:pt x="109" y="19"/>
                    </a:lnTo>
                    <a:lnTo>
                      <a:pt x="113" y="19"/>
                    </a:lnTo>
                    <a:lnTo>
                      <a:pt x="118" y="19"/>
                    </a:lnTo>
                    <a:lnTo>
                      <a:pt x="123" y="14"/>
                    </a:lnTo>
                    <a:lnTo>
                      <a:pt x="128" y="14"/>
                    </a:lnTo>
                    <a:lnTo>
                      <a:pt x="132" y="14"/>
                    </a:lnTo>
                    <a:lnTo>
                      <a:pt x="137" y="14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1" y="14"/>
                    </a:lnTo>
                    <a:lnTo>
                      <a:pt x="156" y="14"/>
                    </a:lnTo>
                    <a:lnTo>
                      <a:pt x="161" y="14"/>
                    </a:lnTo>
                    <a:lnTo>
                      <a:pt x="165" y="14"/>
                    </a:lnTo>
                    <a:lnTo>
                      <a:pt x="170" y="14"/>
                    </a:lnTo>
                    <a:lnTo>
                      <a:pt x="175" y="14"/>
                    </a:lnTo>
                    <a:lnTo>
                      <a:pt x="180" y="14"/>
                    </a:lnTo>
                    <a:lnTo>
                      <a:pt x="184" y="14"/>
                    </a:lnTo>
                    <a:lnTo>
                      <a:pt x="189" y="14"/>
                    </a:lnTo>
                    <a:lnTo>
                      <a:pt x="194" y="14"/>
                    </a:lnTo>
                    <a:lnTo>
                      <a:pt x="198" y="14"/>
                    </a:lnTo>
                    <a:lnTo>
                      <a:pt x="203" y="14"/>
                    </a:lnTo>
                    <a:lnTo>
                      <a:pt x="208" y="14"/>
                    </a:lnTo>
                    <a:lnTo>
                      <a:pt x="213" y="14"/>
                    </a:lnTo>
                    <a:lnTo>
                      <a:pt x="217" y="14"/>
                    </a:lnTo>
                    <a:lnTo>
                      <a:pt x="222" y="14"/>
                    </a:lnTo>
                    <a:lnTo>
                      <a:pt x="227" y="14"/>
                    </a:lnTo>
                    <a:lnTo>
                      <a:pt x="232" y="14"/>
                    </a:lnTo>
                    <a:lnTo>
                      <a:pt x="236" y="14"/>
                    </a:lnTo>
                    <a:lnTo>
                      <a:pt x="241" y="14"/>
                    </a:lnTo>
                    <a:lnTo>
                      <a:pt x="246" y="14"/>
                    </a:lnTo>
                    <a:lnTo>
                      <a:pt x="250" y="14"/>
                    </a:lnTo>
                    <a:lnTo>
                      <a:pt x="255" y="10"/>
                    </a:lnTo>
                    <a:lnTo>
                      <a:pt x="260" y="10"/>
                    </a:lnTo>
                    <a:lnTo>
                      <a:pt x="265" y="10"/>
                    </a:lnTo>
                    <a:lnTo>
                      <a:pt x="269" y="10"/>
                    </a:lnTo>
                    <a:lnTo>
                      <a:pt x="274" y="10"/>
                    </a:lnTo>
                    <a:lnTo>
                      <a:pt x="279" y="10"/>
                    </a:lnTo>
                    <a:lnTo>
                      <a:pt x="283" y="10"/>
                    </a:lnTo>
                    <a:lnTo>
                      <a:pt x="288" y="10"/>
                    </a:lnTo>
                    <a:lnTo>
                      <a:pt x="293" y="10"/>
                    </a:lnTo>
                    <a:lnTo>
                      <a:pt x="298" y="10"/>
                    </a:lnTo>
                    <a:lnTo>
                      <a:pt x="302" y="10"/>
                    </a:lnTo>
                    <a:lnTo>
                      <a:pt x="307" y="10"/>
                    </a:lnTo>
                    <a:lnTo>
                      <a:pt x="312" y="10"/>
                    </a:lnTo>
                    <a:lnTo>
                      <a:pt x="317" y="10"/>
                    </a:lnTo>
                    <a:lnTo>
                      <a:pt x="321" y="10"/>
                    </a:lnTo>
                    <a:lnTo>
                      <a:pt x="326" y="10"/>
                    </a:lnTo>
                    <a:lnTo>
                      <a:pt x="331" y="10"/>
                    </a:lnTo>
                    <a:lnTo>
                      <a:pt x="335" y="10"/>
                    </a:lnTo>
                    <a:lnTo>
                      <a:pt x="340" y="10"/>
                    </a:lnTo>
                    <a:lnTo>
                      <a:pt x="345" y="10"/>
                    </a:lnTo>
                    <a:lnTo>
                      <a:pt x="350" y="5"/>
                    </a:lnTo>
                    <a:lnTo>
                      <a:pt x="354" y="5"/>
                    </a:lnTo>
                    <a:lnTo>
                      <a:pt x="359" y="5"/>
                    </a:lnTo>
                    <a:lnTo>
                      <a:pt x="364" y="5"/>
                    </a:lnTo>
                    <a:lnTo>
                      <a:pt x="369" y="5"/>
                    </a:lnTo>
                    <a:lnTo>
                      <a:pt x="373" y="5"/>
                    </a:lnTo>
                    <a:lnTo>
                      <a:pt x="378" y="5"/>
                    </a:lnTo>
                    <a:lnTo>
                      <a:pt x="383" y="5"/>
                    </a:lnTo>
                    <a:lnTo>
                      <a:pt x="387" y="5"/>
                    </a:lnTo>
                    <a:lnTo>
                      <a:pt x="392" y="5"/>
                    </a:lnTo>
                    <a:lnTo>
                      <a:pt x="397" y="5"/>
                    </a:lnTo>
                    <a:lnTo>
                      <a:pt x="402" y="5"/>
                    </a:lnTo>
                    <a:lnTo>
                      <a:pt x="406" y="5"/>
                    </a:lnTo>
                    <a:lnTo>
                      <a:pt x="411" y="5"/>
                    </a:lnTo>
                    <a:lnTo>
                      <a:pt x="416" y="5"/>
                    </a:lnTo>
                    <a:lnTo>
                      <a:pt x="420" y="5"/>
                    </a:lnTo>
                    <a:lnTo>
                      <a:pt x="425" y="5"/>
                    </a:lnTo>
                    <a:lnTo>
                      <a:pt x="430" y="5"/>
                    </a:lnTo>
                    <a:lnTo>
                      <a:pt x="435" y="0"/>
                    </a:lnTo>
                    <a:lnTo>
                      <a:pt x="439" y="0"/>
                    </a:lnTo>
                    <a:lnTo>
                      <a:pt x="444" y="0"/>
                    </a:lnTo>
                    <a:lnTo>
                      <a:pt x="449" y="0"/>
                    </a:lnTo>
                    <a:lnTo>
                      <a:pt x="454" y="0"/>
                    </a:lnTo>
                    <a:lnTo>
                      <a:pt x="458" y="0"/>
                    </a:lnTo>
                    <a:lnTo>
                      <a:pt x="463" y="0"/>
                    </a:lnTo>
                    <a:lnTo>
                      <a:pt x="468" y="0"/>
                    </a:lnTo>
                    <a:lnTo>
                      <a:pt x="472" y="0"/>
                    </a:lnTo>
                    <a:lnTo>
                      <a:pt x="477" y="0"/>
                    </a:lnTo>
                    <a:lnTo>
                      <a:pt x="482" y="0"/>
                    </a:lnTo>
                    <a:lnTo>
                      <a:pt x="487" y="0"/>
                    </a:lnTo>
                    <a:lnTo>
                      <a:pt x="491" y="0"/>
                    </a:lnTo>
                    <a:lnTo>
                      <a:pt x="496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" name="Freeform 54"/>
              <p:cNvSpPr>
                <a:spLocks/>
              </p:cNvSpPr>
              <p:nvPr/>
            </p:nvSpPr>
            <p:spPr bwMode="auto">
              <a:xfrm flipV="1">
                <a:off x="5197" y="1840"/>
                <a:ext cx="463" cy="103"/>
              </a:xfrm>
              <a:custGeom>
                <a:avLst/>
                <a:gdLst>
                  <a:gd name="T0" fmla="*/ 10 w 463"/>
                  <a:gd name="T1" fmla="*/ 98 h 103"/>
                  <a:gd name="T2" fmla="*/ 24 w 463"/>
                  <a:gd name="T3" fmla="*/ 98 h 103"/>
                  <a:gd name="T4" fmla="*/ 38 w 463"/>
                  <a:gd name="T5" fmla="*/ 98 h 103"/>
                  <a:gd name="T6" fmla="*/ 52 w 463"/>
                  <a:gd name="T7" fmla="*/ 98 h 103"/>
                  <a:gd name="T8" fmla="*/ 66 w 463"/>
                  <a:gd name="T9" fmla="*/ 94 h 103"/>
                  <a:gd name="T10" fmla="*/ 80 w 463"/>
                  <a:gd name="T11" fmla="*/ 94 h 103"/>
                  <a:gd name="T12" fmla="*/ 95 w 463"/>
                  <a:gd name="T13" fmla="*/ 94 h 103"/>
                  <a:gd name="T14" fmla="*/ 109 w 463"/>
                  <a:gd name="T15" fmla="*/ 94 h 103"/>
                  <a:gd name="T16" fmla="*/ 123 w 463"/>
                  <a:gd name="T17" fmla="*/ 89 h 103"/>
                  <a:gd name="T18" fmla="*/ 137 w 463"/>
                  <a:gd name="T19" fmla="*/ 89 h 103"/>
                  <a:gd name="T20" fmla="*/ 151 w 463"/>
                  <a:gd name="T21" fmla="*/ 89 h 103"/>
                  <a:gd name="T22" fmla="*/ 165 w 463"/>
                  <a:gd name="T23" fmla="*/ 84 h 103"/>
                  <a:gd name="T24" fmla="*/ 180 w 463"/>
                  <a:gd name="T25" fmla="*/ 84 h 103"/>
                  <a:gd name="T26" fmla="*/ 194 w 463"/>
                  <a:gd name="T27" fmla="*/ 84 h 103"/>
                  <a:gd name="T28" fmla="*/ 208 w 463"/>
                  <a:gd name="T29" fmla="*/ 84 h 103"/>
                  <a:gd name="T30" fmla="*/ 222 w 463"/>
                  <a:gd name="T31" fmla="*/ 80 h 103"/>
                  <a:gd name="T32" fmla="*/ 236 w 463"/>
                  <a:gd name="T33" fmla="*/ 80 h 103"/>
                  <a:gd name="T34" fmla="*/ 250 w 463"/>
                  <a:gd name="T35" fmla="*/ 75 h 103"/>
                  <a:gd name="T36" fmla="*/ 265 w 463"/>
                  <a:gd name="T37" fmla="*/ 75 h 103"/>
                  <a:gd name="T38" fmla="*/ 279 w 463"/>
                  <a:gd name="T39" fmla="*/ 75 h 103"/>
                  <a:gd name="T40" fmla="*/ 293 w 463"/>
                  <a:gd name="T41" fmla="*/ 70 h 103"/>
                  <a:gd name="T42" fmla="*/ 307 w 463"/>
                  <a:gd name="T43" fmla="*/ 70 h 103"/>
                  <a:gd name="T44" fmla="*/ 321 w 463"/>
                  <a:gd name="T45" fmla="*/ 65 h 103"/>
                  <a:gd name="T46" fmla="*/ 336 w 463"/>
                  <a:gd name="T47" fmla="*/ 65 h 103"/>
                  <a:gd name="T48" fmla="*/ 350 w 463"/>
                  <a:gd name="T49" fmla="*/ 61 h 103"/>
                  <a:gd name="T50" fmla="*/ 364 w 463"/>
                  <a:gd name="T51" fmla="*/ 61 h 103"/>
                  <a:gd name="T52" fmla="*/ 378 w 463"/>
                  <a:gd name="T53" fmla="*/ 56 h 103"/>
                  <a:gd name="T54" fmla="*/ 392 w 463"/>
                  <a:gd name="T55" fmla="*/ 56 h 103"/>
                  <a:gd name="T56" fmla="*/ 406 w 463"/>
                  <a:gd name="T57" fmla="*/ 51 h 103"/>
                  <a:gd name="T58" fmla="*/ 421 w 463"/>
                  <a:gd name="T59" fmla="*/ 47 h 103"/>
                  <a:gd name="T60" fmla="*/ 435 w 463"/>
                  <a:gd name="T61" fmla="*/ 42 h 103"/>
                  <a:gd name="T62" fmla="*/ 449 w 463"/>
                  <a:gd name="T63" fmla="*/ 37 h 103"/>
                  <a:gd name="T64" fmla="*/ 463 w 463"/>
                  <a:gd name="T65" fmla="*/ 28 h 103"/>
                  <a:gd name="T66" fmla="*/ 454 w 463"/>
                  <a:gd name="T67" fmla="*/ 14 h 103"/>
                  <a:gd name="T68" fmla="*/ 439 w 463"/>
                  <a:gd name="T69" fmla="*/ 14 h 103"/>
                  <a:gd name="T70" fmla="*/ 425 w 463"/>
                  <a:gd name="T71" fmla="*/ 9 h 103"/>
                  <a:gd name="T72" fmla="*/ 411 w 463"/>
                  <a:gd name="T73" fmla="*/ 4 h 103"/>
                  <a:gd name="T74" fmla="*/ 397 w 463"/>
                  <a:gd name="T75" fmla="*/ 4 h 103"/>
                  <a:gd name="T76" fmla="*/ 383 w 463"/>
                  <a:gd name="T77" fmla="*/ 4 h 103"/>
                  <a:gd name="T78" fmla="*/ 369 w 463"/>
                  <a:gd name="T79" fmla="*/ 4 h 103"/>
                  <a:gd name="T80" fmla="*/ 354 w 463"/>
                  <a:gd name="T81" fmla="*/ 0 h 103"/>
                  <a:gd name="T82" fmla="*/ 340 w 463"/>
                  <a:gd name="T8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3" h="103">
                    <a:moveTo>
                      <a:pt x="0" y="103"/>
                    </a:moveTo>
                    <a:lnTo>
                      <a:pt x="5" y="98"/>
                    </a:lnTo>
                    <a:lnTo>
                      <a:pt x="10" y="98"/>
                    </a:lnTo>
                    <a:lnTo>
                      <a:pt x="14" y="98"/>
                    </a:lnTo>
                    <a:lnTo>
                      <a:pt x="19" y="98"/>
                    </a:lnTo>
                    <a:lnTo>
                      <a:pt x="24" y="98"/>
                    </a:lnTo>
                    <a:lnTo>
                      <a:pt x="28" y="98"/>
                    </a:lnTo>
                    <a:lnTo>
                      <a:pt x="33" y="98"/>
                    </a:lnTo>
                    <a:lnTo>
                      <a:pt x="38" y="98"/>
                    </a:lnTo>
                    <a:lnTo>
                      <a:pt x="43" y="98"/>
                    </a:lnTo>
                    <a:lnTo>
                      <a:pt x="47" y="98"/>
                    </a:lnTo>
                    <a:lnTo>
                      <a:pt x="52" y="98"/>
                    </a:lnTo>
                    <a:lnTo>
                      <a:pt x="57" y="98"/>
                    </a:lnTo>
                    <a:lnTo>
                      <a:pt x="62" y="94"/>
                    </a:lnTo>
                    <a:lnTo>
                      <a:pt x="66" y="94"/>
                    </a:lnTo>
                    <a:lnTo>
                      <a:pt x="71" y="94"/>
                    </a:lnTo>
                    <a:lnTo>
                      <a:pt x="76" y="94"/>
                    </a:lnTo>
                    <a:lnTo>
                      <a:pt x="80" y="94"/>
                    </a:lnTo>
                    <a:lnTo>
                      <a:pt x="85" y="94"/>
                    </a:lnTo>
                    <a:lnTo>
                      <a:pt x="90" y="94"/>
                    </a:lnTo>
                    <a:lnTo>
                      <a:pt x="95" y="94"/>
                    </a:lnTo>
                    <a:lnTo>
                      <a:pt x="99" y="94"/>
                    </a:lnTo>
                    <a:lnTo>
                      <a:pt x="104" y="94"/>
                    </a:lnTo>
                    <a:lnTo>
                      <a:pt x="109" y="94"/>
                    </a:lnTo>
                    <a:lnTo>
                      <a:pt x="113" y="94"/>
                    </a:lnTo>
                    <a:lnTo>
                      <a:pt x="118" y="89"/>
                    </a:lnTo>
                    <a:lnTo>
                      <a:pt x="123" y="89"/>
                    </a:lnTo>
                    <a:lnTo>
                      <a:pt x="128" y="89"/>
                    </a:lnTo>
                    <a:lnTo>
                      <a:pt x="132" y="89"/>
                    </a:lnTo>
                    <a:lnTo>
                      <a:pt x="137" y="89"/>
                    </a:lnTo>
                    <a:lnTo>
                      <a:pt x="142" y="89"/>
                    </a:lnTo>
                    <a:lnTo>
                      <a:pt x="147" y="89"/>
                    </a:lnTo>
                    <a:lnTo>
                      <a:pt x="151" y="89"/>
                    </a:lnTo>
                    <a:lnTo>
                      <a:pt x="156" y="89"/>
                    </a:lnTo>
                    <a:lnTo>
                      <a:pt x="161" y="89"/>
                    </a:lnTo>
                    <a:lnTo>
                      <a:pt x="165" y="84"/>
                    </a:lnTo>
                    <a:lnTo>
                      <a:pt x="170" y="84"/>
                    </a:lnTo>
                    <a:lnTo>
                      <a:pt x="175" y="84"/>
                    </a:lnTo>
                    <a:lnTo>
                      <a:pt x="180" y="84"/>
                    </a:lnTo>
                    <a:lnTo>
                      <a:pt x="184" y="84"/>
                    </a:lnTo>
                    <a:lnTo>
                      <a:pt x="189" y="84"/>
                    </a:lnTo>
                    <a:lnTo>
                      <a:pt x="194" y="84"/>
                    </a:lnTo>
                    <a:lnTo>
                      <a:pt x="199" y="84"/>
                    </a:lnTo>
                    <a:lnTo>
                      <a:pt x="203" y="84"/>
                    </a:lnTo>
                    <a:lnTo>
                      <a:pt x="208" y="84"/>
                    </a:lnTo>
                    <a:lnTo>
                      <a:pt x="213" y="80"/>
                    </a:lnTo>
                    <a:lnTo>
                      <a:pt x="217" y="80"/>
                    </a:lnTo>
                    <a:lnTo>
                      <a:pt x="222" y="80"/>
                    </a:lnTo>
                    <a:lnTo>
                      <a:pt x="227" y="80"/>
                    </a:lnTo>
                    <a:lnTo>
                      <a:pt x="232" y="80"/>
                    </a:lnTo>
                    <a:lnTo>
                      <a:pt x="236" y="80"/>
                    </a:lnTo>
                    <a:lnTo>
                      <a:pt x="241" y="80"/>
                    </a:lnTo>
                    <a:lnTo>
                      <a:pt x="246" y="80"/>
                    </a:lnTo>
                    <a:lnTo>
                      <a:pt x="250" y="75"/>
                    </a:lnTo>
                    <a:lnTo>
                      <a:pt x="255" y="75"/>
                    </a:lnTo>
                    <a:lnTo>
                      <a:pt x="260" y="75"/>
                    </a:lnTo>
                    <a:lnTo>
                      <a:pt x="265" y="75"/>
                    </a:lnTo>
                    <a:lnTo>
                      <a:pt x="269" y="75"/>
                    </a:lnTo>
                    <a:lnTo>
                      <a:pt x="274" y="75"/>
                    </a:lnTo>
                    <a:lnTo>
                      <a:pt x="279" y="75"/>
                    </a:lnTo>
                    <a:lnTo>
                      <a:pt x="284" y="75"/>
                    </a:lnTo>
                    <a:lnTo>
                      <a:pt x="288" y="70"/>
                    </a:lnTo>
                    <a:lnTo>
                      <a:pt x="293" y="70"/>
                    </a:lnTo>
                    <a:lnTo>
                      <a:pt x="298" y="70"/>
                    </a:lnTo>
                    <a:lnTo>
                      <a:pt x="302" y="70"/>
                    </a:lnTo>
                    <a:lnTo>
                      <a:pt x="307" y="70"/>
                    </a:lnTo>
                    <a:lnTo>
                      <a:pt x="312" y="70"/>
                    </a:lnTo>
                    <a:lnTo>
                      <a:pt x="317" y="70"/>
                    </a:lnTo>
                    <a:lnTo>
                      <a:pt x="321" y="65"/>
                    </a:lnTo>
                    <a:lnTo>
                      <a:pt x="326" y="65"/>
                    </a:lnTo>
                    <a:lnTo>
                      <a:pt x="331" y="65"/>
                    </a:lnTo>
                    <a:lnTo>
                      <a:pt x="336" y="65"/>
                    </a:lnTo>
                    <a:lnTo>
                      <a:pt x="340" y="65"/>
                    </a:lnTo>
                    <a:lnTo>
                      <a:pt x="345" y="65"/>
                    </a:lnTo>
                    <a:lnTo>
                      <a:pt x="350" y="61"/>
                    </a:lnTo>
                    <a:lnTo>
                      <a:pt x="354" y="61"/>
                    </a:lnTo>
                    <a:lnTo>
                      <a:pt x="359" y="61"/>
                    </a:lnTo>
                    <a:lnTo>
                      <a:pt x="364" y="61"/>
                    </a:lnTo>
                    <a:lnTo>
                      <a:pt x="369" y="61"/>
                    </a:lnTo>
                    <a:lnTo>
                      <a:pt x="373" y="61"/>
                    </a:lnTo>
                    <a:lnTo>
                      <a:pt x="378" y="56"/>
                    </a:lnTo>
                    <a:lnTo>
                      <a:pt x="383" y="56"/>
                    </a:lnTo>
                    <a:lnTo>
                      <a:pt x="388" y="56"/>
                    </a:lnTo>
                    <a:lnTo>
                      <a:pt x="392" y="56"/>
                    </a:lnTo>
                    <a:lnTo>
                      <a:pt x="397" y="51"/>
                    </a:lnTo>
                    <a:lnTo>
                      <a:pt x="402" y="51"/>
                    </a:lnTo>
                    <a:lnTo>
                      <a:pt x="406" y="51"/>
                    </a:lnTo>
                    <a:lnTo>
                      <a:pt x="411" y="51"/>
                    </a:lnTo>
                    <a:lnTo>
                      <a:pt x="416" y="51"/>
                    </a:lnTo>
                    <a:lnTo>
                      <a:pt x="421" y="47"/>
                    </a:lnTo>
                    <a:lnTo>
                      <a:pt x="425" y="47"/>
                    </a:lnTo>
                    <a:lnTo>
                      <a:pt x="430" y="47"/>
                    </a:lnTo>
                    <a:lnTo>
                      <a:pt x="435" y="42"/>
                    </a:lnTo>
                    <a:lnTo>
                      <a:pt x="439" y="42"/>
                    </a:lnTo>
                    <a:lnTo>
                      <a:pt x="444" y="42"/>
                    </a:lnTo>
                    <a:lnTo>
                      <a:pt x="449" y="37"/>
                    </a:lnTo>
                    <a:lnTo>
                      <a:pt x="454" y="37"/>
                    </a:lnTo>
                    <a:lnTo>
                      <a:pt x="458" y="32"/>
                    </a:lnTo>
                    <a:lnTo>
                      <a:pt x="463" y="28"/>
                    </a:lnTo>
                    <a:lnTo>
                      <a:pt x="463" y="18"/>
                    </a:lnTo>
                    <a:lnTo>
                      <a:pt x="458" y="18"/>
                    </a:lnTo>
                    <a:lnTo>
                      <a:pt x="454" y="14"/>
                    </a:lnTo>
                    <a:lnTo>
                      <a:pt x="449" y="14"/>
                    </a:lnTo>
                    <a:lnTo>
                      <a:pt x="444" y="14"/>
                    </a:lnTo>
                    <a:lnTo>
                      <a:pt x="439" y="14"/>
                    </a:lnTo>
                    <a:lnTo>
                      <a:pt x="435" y="9"/>
                    </a:lnTo>
                    <a:lnTo>
                      <a:pt x="430" y="9"/>
                    </a:lnTo>
                    <a:lnTo>
                      <a:pt x="425" y="9"/>
                    </a:lnTo>
                    <a:lnTo>
                      <a:pt x="421" y="9"/>
                    </a:lnTo>
                    <a:lnTo>
                      <a:pt x="416" y="9"/>
                    </a:lnTo>
                    <a:lnTo>
                      <a:pt x="411" y="4"/>
                    </a:lnTo>
                    <a:lnTo>
                      <a:pt x="406" y="4"/>
                    </a:lnTo>
                    <a:lnTo>
                      <a:pt x="402" y="4"/>
                    </a:lnTo>
                    <a:lnTo>
                      <a:pt x="397" y="4"/>
                    </a:lnTo>
                    <a:lnTo>
                      <a:pt x="392" y="4"/>
                    </a:lnTo>
                    <a:lnTo>
                      <a:pt x="388" y="4"/>
                    </a:lnTo>
                    <a:lnTo>
                      <a:pt x="383" y="4"/>
                    </a:lnTo>
                    <a:lnTo>
                      <a:pt x="378" y="4"/>
                    </a:lnTo>
                    <a:lnTo>
                      <a:pt x="373" y="4"/>
                    </a:lnTo>
                    <a:lnTo>
                      <a:pt x="369" y="4"/>
                    </a:lnTo>
                    <a:lnTo>
                      <a:pt x="364" y="0"/>
                    </a:lnTo>
                    <a:lnTo>
                      <a:pt x="359" y="0"/>
                    </a:lnTo>
                    <a:lnTo>
                      <a:pt x="354" y="0"/>
                    </a:lnTo>
                    <a:lnTo>
                      <a:pt x="350" y="0"/>
                    </a:lnTo>
                    <a:lnTo>
                      <a:pt x="345" y="0"/>
                    </a:lnTo>
                    <a:lnTo>
                      <a:pt x="340" y="0"/>
                    </a:lnTo>
                    <a:lnTo>
                      <a:pt x="336" y="0"/>
                    </a:lnTo>
                    <a:lnTo>
                      <a:pt x="331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" name="Freeform 55"/>
              <p:cNvSpPr>
                <a:spLocks/>
              </p:cNvSpPr>
              <p:nvPr/>
            </p:nvSpPr>
            <p:spPr bwMode="auto">
              <a:xfrm flipV="1">
                <a:off x="4928" y="1911"/>
                <a:ext cx="600" cy="32"/>
              </a:xfrm>
              <a:custGeom>
                <a:avLst/>
                <a:gdLst>
                  <a:gd name="T0" fmla="*/ 590 w 600"/>
                  <a:gd name="T1" fmla="*/ 0 h 32"/>
                  <a:gd name="T2" fmla="*/ 576 w 600"/>
                  <a:gd name="T3" fmla="*/ 0 h 32"/>
                  <a:gd name="T4" fmla="*/ 562 w 600"/>
                  <a:gd name="T5" fmla="*/ 0 h 32"/>
                  <a:gd name="T6" fmla="*/ 548 w 600"/>
                  <a:gd name="T7" fmla="*/ 0 h 32"/>
                  <a:gd name="T8" fmla="*/ 534 w 600"/>
                  <a:gd name="T9" fmla="*/ 0 h 32"/>
                  <a:gd name="T10" fmla="*/ 519 w 600"/>
                  <a:gd name="T11" fmla="*/ 0 h 32"/>
                  <a:gd name="T12" fmla="*/ 505 w 600"/>
                  <a:gd name="T13" fmla="*/ 0 h 32"/>
                  <a:gd name="T14" fmla="*/ 491 w 600"/>
                  <a:gd name="T15" fmla="*/ 0 h 32"/>
                  <a:gd name="T16" fmla="*/ 477 w 600"/>
                  <a:gd name="T17" fmla="*/ 0 h 32"/>
                  <a:gd name="T18" fmla="*/ 463 w 600"/>
                  <a:gd name="T19" fmla="*/ 0 h 32"/>
                  <a:gd name="T20" fmla="*/ 449 w 600"/>
                  <a:gd name="T21" fmla="*/ 0 h 32"/>
                  <a:gd name="T22" fmla="*/ 434 w 600"/>
                  <a:gd name="T23" fmla="*/ 0 h 32"/>
                  <a:gd name="T24" fmla="*/ 420 w 600"/>
                  <a:gd name="T25" fmla="*/ 0 h 32"/>
                  <a:gd name="T26" fmla="*/ 406 w 600"/>
                  <a:gd name="T27" fmla="*/ 0 h 32"/>
                  <a:gd name="T28" fmla="*/ 392 w 600"/>
                  <a:gd name="T29" fmla="*/ 0 h 32"/>
                  <a:gd name="T30" fmla="*/ 378 w 600"/>
                  <a:gd name="T31" fmla="*/ 0 h 32"/>
                  <a:gd name="T32" fmla="*/ 364 w 600"/>
                  <a:gd name="T33" fmla="*/ 0 h 32"/>
                  <a:gd name="T34" fmla="*/ 349 w 600"/>
                  <a:gd name="T35" fmla="*/ 0 h 32"/>
                  <a:gd name="T36" fmla="*/ 335 w 600"/>
                  <a:gd name="T37" fmla="*/ 0 h 32"/>
                  <a:gd name="T38" fmla="*/ 321 w 600"/>
                  <a:gd name="T39" fmla="*/ 0 h 32"/>
                  <a:gd name="T40" fmla="*/ 307 w 600"/>
                  <a:gd name="T41" fmla="*/ 4 h 32"/>
                  <a:gd name="T42" fmla="*/ 293 w 600"/>
                  <a:gd name="T43" fmla="*/ 4 h 32"/>
                  <a:gd name="T44" fmla="*/ 279 w 600"/>
                  <a:gd name="T45" fmla="*/ 4 h 32"/>
                  <a:gd name="T46" fmla="*/ 264 w 600"/>
                  <a:gd name="T47" fmla="*/ 4 h 32"/>
                  <a:gd name="T48" fmla="*/ 250 w 600"/>
                  <a:gd name="T49" fmla="*/ 4 h 32"/>
                  <a:gd name="T50" fmla="*/ 236 w 600"/>
                  <a:gd name="T51" fmla="*/ 9 h 32"/>
                  <a:gd name="T52" fmla="*/ 222 w 600"/>
                  <a:gd name="T53" fmla="*/ 9 h 32"/>
                  <a:gd name="T54" fmla="*/ 208 w 600"/>
                  <a:gd name="T55" fmla="*/ 9 h 32"/>
                  <a:gd name="T56" fmla="*/ 193 w 600"/>
                  <a:gd name="T57" fmla="*/ 9 h 32"/>
                  <a:gd name="T58" fmla="*/ 179 w 600"/>
                  <a:gd name="T59" fmla="*/ 14 h 32"/>
                  <a:gd name="T60" fmla="*/ 165 w 600"/>
                  <a:gd name="T61" fmla="*/ 14 h 32"/>
                  <a:gd name="T62" fmla="*/ 151 w 600"/>
                  <a:gd name="T63" fmla="*/ 14 h 32"/>
                  <a:gd name="T64" fmla="*/ 137 w 600"/>
                  <a:gd name="T65" fmla="*/ 14 h 32"/>
                  <a:gd name="T66" fmla="*/ 123 w 600"/>
                  <a:gd name="T67" fmla="*/ 18 h 32"/>
                  <a:gd name="T68" fmla="*/ 108 w 600"/>
                  <a:gd name="T69" fmla="*/ 18 h 32"/>
                  <a:gd name="T70" fmla="*/ 94 w 600"/>
                  <a:gd name="T71" fmla="*/ 18 h 32"/>
                  <a:gd name="T72" fmla="*/ 80 w 600"/>
                  <a:gd name="T73" fmla="*/ 23 h 32"/>
                  <a:gd name="T74" fmla="*/ 66 w 600"/>
                  <a:gd name="T75" fmla="*/ 23 h 32"/>
                  <a:gd name="T76" fmla="*/ 52 w 600"/>
                  <a:gd name="T77" fmla="*/ 28 h 32"/>
                  <a:gd name="T78" fmla="*/ 38 w 600"/>
                  <a:gd name="T79" fmla="*/ 28 h 32"/>
                  <a:gd name="T80" fmla="*/ 23 w 600"/>
                  <a:gd name="T81" fmla="*/ 28 h 32"/>
                  <a:gd name="T82" fmla="*/ 9 w 600"/>
                  <a:gd name="T8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0" h="32">
                    <a:moveTo>
                      <a:pt x="600" y="0"/>
                    </a:moveTo>
                    <a:lnTo>
                      <a:pt x="595" y="0"/>
                    </a:lnTo>
                    <a:lnTo>
                      <a:pt x="590" y="0"/>
                    </a:lnTo>
                    <a:lnTo>
                      <a:pt x="586" y="0"/>
                    </a:lnTo>
                    <a:lnTo>
                      <a:pt x="581" y="0"/>
                    </a:lnTo>
                    <a:lnTo>
                      <a:pt x="576" y="0"/>
                    </a:lnTo>
                    <a:lnTo>
                      <a:pt x="571" y="0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57" y="0"/>
                    </a:lnTo>
                    <a:lnTo>
                      <a:pt x="553" y="0"/>
                    </a:lnTo>
                    <a:lnTo>
                      <a:pt x="548" y="0"/>
                    </a:lnTo>
                    <a:lnTo>
                      <a:pt x="543" y="0"/>
                    </a:lnTo>
                    <a:lnTo>
                      <a:pt x="538" y="0"/>
                    </a:lnTo>
                    <a:lnTo>
                      <a:pt x="534" y="0"/>
                    </a:lnTo>
                    <a:lnTo>
                      <a:pt x="529" y="0"/>
                    </a:lnTo>
                    <a:lnTo>
                      <a:pt x="524" y="0"/>
                    </a:lnTo>
                    <a:lnTo>
                      <a:pt x="519" y="0"/>
                    </a:lnTo>
                    <a:lnTo>
                      <a:pt x="515" y="0"/>
                    </a:lnTo>
                    <a:lnTo>
                      <a:pt x="510" y="0"/>
                    </a:lnTo>
                    <a:lnTo>
                      <a:pt x="505" y="0"/>
                    </a:lnTo>
                    <a:lnTo>
                      <a:pt x="501" y="0"/>
                    </a:lnTo>
                    <a:lnTo>
                      <a:pt x="496" y="0"/>
                    </a:lnTo>
                    <a:lnTo>
                      <a:pt x="491" y="0"/>
                    </a:lnTo>
                    <a:lnTo>
                      <a:pt x="486" y="0"/>
                    </a:lnTo>
                    <a:lnTo>
                      <a:pt x="482" y="0"/>
                    </a:lnTo>
                    <a:lnTo>
                      <a:pt x="477" y="0"/>
                    </a:lnTo>
                    <a:lnTo>
                      <a:pt x="472" y="0"/>
                    </a:lnTo>
                    <a:lnTo>
                      <a:pt x="468" y="0"/>
                    </a:lnTo>
                    <a:lnTo>
                      <a:pt x="463" y="0"/>
                    </a:lnTo>
                    <a:lnTo>
                      <a:pt x="458" y="0"/>
                    </a:lnTo>
                    <a:lnTo>
                      <a:pt x="453" y="0"/>
                    </a:lnTo>
                    <a:lnTo>
                      <a:pt x="449" y="0"/>
                    </a:lnTo>
                    <a:lnTo>
                      <a:pt x="444" y="0"/>
                    </a:lnTo>
                    <a:lnTo>
                      <a:pt x="439" y="0"/>
                    </a:lnTo>
                    <a:lnTo>
                      <a:pt x="434" y="0"/>
                    </a:lnTo>
                    <a:lnTo>
                      <a:pt x="430" y="0"/>
                    </a:lnTo>
                    <a:lnTo>
                      <a:pt x="425" y="0"/>
                    </a:lnTo>
                    <a:lnTo>
                      <a:pt x="420" y="0"/>
                    </a:lnTo>
                    <a:lnTo>
                      <a:pt x="416" y="0"/>
                    </a:lnTo>
                    <a:lnTo>
                      <a:pt x="411" y="0"/>
                    </a:lnTo>
                    <a:lnTo>
                      <a:pt x="406" y="0"/>
                    </a:lnTo>
                    <a:lnTo>
                      <a:pt x="401" y="0"/>
                    </a:lnTo>
                    <a:lnTo>
                      <a:pt x="397" y="0"/>
                    </a:lnTo>
                    <a:lnTo>
                      <a:pt x="392" y="0"/>
                    </a:lnTo>
                    <a:lnTo>
                      <a:pt x="387" y="0"/>
                    </a:lnTo>
                    <a:lnTo>
                      <a:pt x="382" y="0"/>
                    </a:lnTo>
                    <a:lnTo>
                      <a:pt x="378" y="0"/>
                    </a:lnTo>
                    <a:lnTo>
                      <a:pt x="373" y="0"/>
                    </a:lnTo>
                    <a:lnTo>
                      <a:pt x="368" y="0"/>
                    </a:lnTo>
                    <a:lnTo>
                      <a:pt x="364" y="0"/>
                    </a:lnTo>
                    <a:lnTo>
                      <a:pt x="359" y="0"/>
                    </a:lnTo>
                    <a:lnTo>
                      <a:pt x="354" y="0"/>
                    </a:lnTo>
                    <a:lnTo>
                      <a:pt x="349" y="0"/>
                    </a:lnTo>
                    <a:lnTo>
                      <a:pt x="345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31" y="0"/>
                    </a:lnTo>
                    <a:lnTo>
                      <a:pt x="326" y="0"/>
                    </a:lnTo>
                    <a:lnTo>
                      <a:pt x="321" y="0"/>
                    </a:lnTo>
                    <a:lnTo>
                      <a:pt x="316" y="4"/>
                    </a:lnTo>
                    <a:lnTo>
                      <a:pt x="312" y="4"/>
                    </a:lnTo>
                    <a:lnTo>
                      <a:pt x="307" y="4"/>
                    </a:lnTo>
                    <a:lnTo>
                      <a:pt x="302" y="4"/>
                    </a:lnTo>
                    <a:lnTo>
                      <a:pt x="297" y="4"/>
                    </a:lnTo>
                    <a:lnTo>
                      <a:pt x="293" y="4"/>
                    </a:lnTo>
                    <a:lnTo>
                      <a:pt x="288" y="4"/>
                    </a:lnTo>
                    <a:lnTo>
                      <a:pt x="283" y="4"/>
                    </a:lnTo>
                    <a:lnTo>
                      <a:pt x="279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4" y="4"/>
                    </a:lnTo>
                    <a:lnTo>
                      <a:pt x="260" y="4"/>
                    </a:lnTo>
                    <a:lnTo>
                      <a:pt x="255" y="4"/>
                    </a:lnTo>
                    <a:lnTo>
                      <a:pt x="250" y="4"/>
                    </a:lnTo>
                    <a:lnTo>
                      <a:pt x="245" y="4"/>
                    </a:lnTo>
                    <a:lnTo>
                      <a:pt x="241" y="9"/>
                    </a:lnTo>
                    <a:lnTo>
                      <a:pt x="236" y="9"/>
                    </a:lnTo>
                    <a:lnTo>
                      <a:pt x="231" y="9"/>
                    </a:lnTo>
                    <a:lnTo>
                      <a:pt x="227" y="9"/>
                    </a:lnTo>
                    <a:lnTo>
                      <a:pt x="222" y="9"/>
                    </a:lnTo>
                    <a:lnTo>
                      <a:pt x="217" y="9"/>
                    </a:lnTo>
                    <a:lnTo>
                      <a:pt x="212" y="9"/>
                    </a:lnTo>
                    <a:lnTo>
                      <a:pt x="208" y="9"/>
                    </a:lnTo>
                    <a:lnTo>
                      <a:pt x="203" y="9"/>
                    </a:lnTo>
                    <a:lnTo>
                      <a:pt x="198" y="9"/>
                    </a:lnTo>
                    <a:lnTo>
                      <a:pt x="193" y="9"/>
                    </a:lnTo>
                    <a:lnTo>
                      <a:pt x="189" y="9"/>
                    </a:lnTo>
                    <a:lnTo>
                      <a:pt x="184" y="14"/>
                    </a:lnTo>
                    <a:lnTo>
                      <a:pt x="179" y="14"/>
                    </a:lnTo>
                    <a:lnTo>
                      <a:pt x="175" y="14"/>
                    </a:lnTo>
                    <a:lnTo>
                      <a:pt x="170" y="14"/>
                    </a:lnTo>
                    <a:lnTo>
                      <a:pt x="165" y="14"/>
                    </a:lnTo>
                    <a:lnTo>
                      <a:pt x="160" y="14"/>
                    </a:lnTo>
                    <a:lnTo>
                      <a:pt x="156" y="14"/>
                    </a:lnTo>
                    <a:lnTo>
                      <a:pt x="151" y="14"/>
                    </a:lnTo>
                    <a:lnTo>
                      <a:pt x="146" y="14"/>
                    </a:lnTo>
                    <a:lnTo>
                      <a:pt x="142" y="14"/>
                    </a:lnTo>
                    <a:lnTo>
                      <a:pt x="137" y="14"/>
                    </a:lnTo>
                    <a:lnTo>
                      <a:pt x="132" y="18"/>
                    </a:lnTo>
                    <a:lnTo>
                      <a:pt x="127" y="18"/>
                    </a:lnTo>
                    <a:lnTo>
                      <a:pt x="123" y="18"/>
                    </a:lnTo>
                    <a:lnTo>
                      <a:pt x="118" y="18"/>
                    </a:lnTo>
                    <a:lnTo>
                      <a:pt x="113" y="18"/>
                    </a:lnTo>
                    <a:lnTo>
                      <a:pt x="108" y="18"/>
                    </a:lnTo>
                    <a:lnTo>
                      <a:pt x="104" y="18"/>
                    </a:lnTo>
                    <a:lnTo>
                      <a:pt x="99" y="18"/>
                    </a:lnTo>
                    <a:lnTo>
                      <a:pt x="94" y="18"/>
                    </a:lnTo>
                    <a:lnTo>
                      <a:pt x="90" y="23"/>
                    </a:lnTo>
                    <a:lnTo>
                      <a:pt x="85" y="23"/>
                    </a:lnTo>
                    <a:lnTo>
                      <a:pt x="80" y="23"/>
                    </a:lnTo>
                    <a:lnTo>
                      <a:pt x="75" y="23"/>
                    </a:lnTo>
                    <a:lnTo>
                      <a:pt x="71" y="23"/>
                    </a:lnTo>
                    <a:lnTo>
                      <a:pt x="66" y="23"/>
                    </a:lnTo>
                    <a:lnTo>
                      <a:pt x="61" y="23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47" y="28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3" y="28"/>
                    </a:lnTo>
                    <a:lnTo>
                      <a:pt x="28" y="28"/>
                    </a:lnTo>
                    <a:lnTo>
                      <a:pt x="23" y="28"/>
                    </a:lnTo>
                    <a:lnTo>
                      <a:pt x="19" y="32"/>
                    </a:lnTo>
                    <a:lnTo>
                      <a:pt x="14" y="32"/>
                    </a:lnTo>
                    <a:lnTo>
                      <a:pt x="9" y="32"/>
                    </a:lnTo>
                    <a:lnTo>
                      <a:pt x="5" y="32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" name="Freeform 56"/>
              <p:cNvSpPr>
                <a:spLocks/>
              </p:cNvSpPr>
              <p:nvPr/>
            </p:nvSpPr>
            <p:spPr bwMode="auto">
              <a:xfrm flipV="1">
                <a:off x="4720" y="1854"/>
                <a:ext cx="208" cy="57"/>
              </a:xfrm>
              <a:custGeom>
                <a:avLst/>
                <a:gdLst>
                  <a:gd name="T0" fmla="*/ 208 w 208"/>
                  <a:gd name="T1" fmla="*/ 0 h 57"/>
                  <a:gd name="T2" fmla="*/ 203 w 208"/>
                  <a:gd name="T3" fmla="*/ 0 h 57"/>
                  <a:gd name="T4" fmla="*/ 198 w 208"/>
                  <a:gd name="T5" fmla="*/ 5 h 57"/>
                  <a:gd name="T6" fmla="*/ 194 w 208"/>
                  <a:gd name="T7" fmla="*/ 5 h 57"/>
                  <a:gd name="T8" fmla="*/ 189 w 208"/>
                  <a:gd name="T9" fmla="*/ 5 h 57"/>
                  <a:gd name="T10" fmla="*/ 184 w 208"/>
                  <a:gd name="T11" fmla="*/ 5 h 57"/>
                  <a:gd name="T12" fmla="*/ 179 w 208"/>
                  <a:gd name="T13" fmla="*/ 5 h 57"/>
                  <a:gd name="T14" fmla="*/ 175 w 208"/>
                  <a:gd name="T15" fmla="*/ 5 h 57"/>
                  <a:gd name="T16" fmla="*/ 170 w 208"/>
                  <a:gd name="T17" fmla="*/ 10 h 57"/>
                  <a:gd name="T18" fmla="*/ 165 w 208"/>
                  <a:gd name="T19" fmla="*/ 10 h 57"/>
                  <a:gd name="T20" fmla="*/ 161 w 208"/>
                  <a:gd name="T21" fmla="*/ 10 h 57"/>
                  <a:gd name="T22" fmla="*/ 156 w 208"/>
                  <a:gd name="T23" fmla="*/ 10 h 57"/>
                  <a:gd name="T24" fmla="*/ 151 w 208"/>
                  <a:gd name="T25" fmla="*/ 10 h 57"/>
                  <a:gd name="T26" fmla="*/ 146 w 208"/>
                  <a:gd name="T27" fmla="*/ 15 h 57"/>
                  <a:gd name="T28" fmla="*/ 142 w 208"/>
                  <a:gd name="T29" fmla="*/ 15 h 57"/>
                  <a:gd name="T30" fmla="*/ 137 w 208"/>
                  <a:gd name="T31" fmla="*/ 15 h 57"/>
                  <a:gd name="T32" fmla="*/ 132 w 208"/>
                  <a:gd name="T33" fmla="*/ 15 h 57"/>
                  <a:gd name="T34" fmla="*/ 127 w 208"/>
                  <a:gd name="T35" fmla="*/ 15 h 57"/>
                  <a:gd name="T36" fmla="*/ 123 w 208"/>
                  <a:gd name="T37" fmla="*/ 19 h 57"/>
                  <a:gd name="T38" fmla="*/ 118 w 208"/>
                  <a:gd name="T39" fmla="*/ 19 h 57"/>
                  <a:gd name="T40" fmla="*/ 113 w 208"/>
                  <a:gd name="T41" fmla="*/ 19 h 57"/>
                  <a:gd name="T42" fmla="*/ 109 w 208"/>
                  <a:gd name="T43" fmla="*/ 19 h 57"/>
                  <a:gd name="T44" fmla="*/ 104 w 208"/>
                  <a:gd name="T45" fmla="*/ 24 h 57"/>
                  <a:gd name="T46" fmla="*/ 99 w 208"/>
                  <a:gd name="T47" fmla="*/ 24 h 57"/>
                  <a:gd name="T48" fmla="*/ 94 w 208"/>
                  <a:gd name="T49" fmla="*/ 24 h 57"/>
                  <a:gd name="T50" fmla="*/ 90 w 208"/>
                  <a:gd name="T51" fmla="*/ 24 h 57"/>
                  <a:gd name="T52" fmla="*/ 85 w 208"/>
                  <a:gd name="T53" fmla="*/ 29 h 57"/>
                  <a:gd name="T54" fmla="*/ 80 w 208"/>
                  <a:gd name="T55" fmla="*/ 29 h 57"/>
                  <a:gd name="T56" fmla="*/ 75 w 208"/>
                  <a:gd name="T57" fmla="*/ 29 h 57"/>
                  <a:gd name="T58" fmla="*/ 71 w 208"/>
                  <a:gd name="T59" fmla="*/ 29 h 57"/>
                  <a:gd name="T60" fmla="*/ 66 w 208"/>
                  <a:gd name="T61" fmla="*/ 33 h 57"/>
                  <a:gd name="T62" fmla="*/ 61 w 208"/>
                  <a:gd name="T63" fmla="*/ 33 h 57"/>
                  <a:gd name="T64" fmla="*/ 57 w 208"/>
                  <a:gd name="T65" fmla="*/ 33 h 57"/>
                  <a:gd name="T66" fmla="*/ 52 w 208"/>
                  <a:gd name="T67" fmla="*/ 38 h 57"/>
                  <a:gd name="T68" fmla="*/ 47 w 208"/>
                  <a:gd name="T69" fmla="*/ 38 h 57"/>
                  <a:gd name="T70" fmla="*/ 42 w 208"/>
                  <a:gd name="T71" fmla="*/ 38 h 57"/>
                  <a:gd name="T72" fmla="*/ 38 w 208"/>
                  <a:gd name="T73" fmla="*/ 43 h 57"/>
                  <a:gd name="T74" fmla="*/ 33 w 208"/>
                  <a:gd name="T75" fmla="*/ 43 h 57"/>
                  <a:gd name="T76" fmla="*/ 28 w 208"/>
                  <a:gd name="T77" fmla="*/ 48 h 57"/>
                  <a:gd name="T78" fmla="*/ 24 w 208"/>
                  <a:gd name="T79" fmla="*/ 48 h 57"/>
                  <a:gd name="T80" fmla="*/ 19 w 208"/>
                  <a:gd name="T81" fmla="*/ 48 h 57"/>
                  <a:gd name="T82" fmla="*/ 14 w 208"/>
                  <a:gd name="T83" fmla="*/ 52 h 57"/>
                  <a:gd name="T84" fmla="*/ 9 w 208"/>
                  <a:gd name="T85" fmla="*/ 52 h 57"/>
                  <a:gd name="T86" fmla="*/ 5 w 208"/>
                  <a:gd name="T87" fmla="*/ 57 h 57"/>
                  <a:gd name="T88" fmla="*/ 0 w 208"/>
                  <a:gd name="T8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8" h="57">
                    <a:moveTo>
                      <a:pt x="208" y="0"/>
                    </a:moveTo>
                    <a:lnTo>
                      <a:pt x="203" y="0"/>
                    </a:lnTo>
                    <a:lnTo>
                      <a:pt x="198" y="5"/>
                    </a:lnTo>
                    <a:lnTo>
                      <a:pt x="194" y="5"/>
                    </a:lnTo>
                    <a:lnTo>
                      <a:pt x="189" y="5"/>
                    </a:lnTo>
                    <a:lnTo>
                      <a:pt x="184" y="5"/>
                    </a:lnTo>
                    <a:lnTo>
                      <a:pt x="179" y="5"/>
                    </a:lnTo>
                    <a:lnTo>
                      <a:pt x="175" y="5"/>
                    </a:lnTo>
                    <a:lnTo>
                      <a:pt x="170" y="10"/>
                    </a:lnTo>
                    <a:lnTo>
                      <a:pt x="165" y="10"/>
                    </a:lnTo>
                    <a:lnTo>
                      <a:pt x="161" y="10"/>
                    </a:lnTo>
                    <a:lnTo>
                      <a:pt x="156" y="10"/>
                    </a:lnTo>
                    <a:lnTo>
                      <a:pt x="151" y="10"/>
                    </a:lnTo>
                    <a:lnTo>
                      <a:pt x="146" y="15"/>
                    </a:lnTo>
                    <a:lnTo>
                      <a:pt x="142" y="15"/>
                    </a:lnTo>
                    <a:lnTo>
                      <a:pt x="137" y="15"/>
                    </a:lnTo>
                    <a:lnTo>
                      <a:pt x="132" y="15"/>
                    </a:lnTo>
                    <a:lnTo>
                      <a:pt x="127" y="15"/>
                    </a:lnTo>
                    <a:lnTo>
                      <a:pt x="123" y="19"/>
                    </a:lnTo>
                    <a:lnTo>
                      <a:pt x="118" y="19"/>
                    </a:lnTo>
                    <a:lnTo>
                      <a:pt x="113" y="19"/>
                    </a:lnTo>
                    <a:lnTo>
                      <a:pt x="109" y="19"/>
                    </a:lnTo>
                    <a:lnTo>
                      <a:pt x="104" y="24"/>
                    </a:lnTo>
                    <a:lnTo>
                      <a:pt x="99" y="24"/>
                    </a:lnTo>
                    <a:lnTo>
                      <a:pt x="94" y="24"/>
                    </a:lnTo>
                    <a:lnTo>
                      <a:pt x="90" y="24"/>
                    </a:lnTo>
                    <a:lnTo>
                      <a:pt x="85" y="29"/>
                    </a:lnTo>
                    <a:lnTo>
                      <a:pt x="80" y="29"/>
                    </a:lnTo>
                    <a:lnTo>
                      <a:pt x="75" y="29"/>
                    </a:lnTo>
                    <a:lnTo>
                      <a:pt x="71" y="29"/>
                    </a:lnTo>
                    <a:lnTo>
                      <a:pt x="66" y="33"/>
                    </a:lnTo>
                    <a:lnTo>
                      <a:pt x="61" y="33"/>
                    </a:lnTo>
                    <a:lnTo>
                      <a:pt x="57" y="33"/>
                    </a:lnTo>
                    <a:lnTo>
                      <a:pt x="52" y="38"/>
                    </a:lnTo>
                    <a:lnTo>
                      <a:pt x="47" y="38"/>
                    </a:lnTo>
                    <a:lnTo>
                      <a:pt x="42" y="38"/>
                    </a:lnTo>
                    <a:lnTo>
                      <a:pt x="38" y="43"/>
                    </a:lnTo>
                    <a:lnTo>
                      <a:pt x="33" y="43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19" y="48"/>
                    </a:lnTo>
                    <a:lnTo>
                      <a:pt x="14" y="52"/>
                    </a:lnTo>
                    <a:lnTo>
                      <a:pt x="9" y="52"/>
                    </a:lnTo>
                    <a:lnTo>
                      <a:pt x="5" y="57"/>
                    </a:lnTo>
                    <a:lnTo>
                      <a:pt x="0" y="5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9463241" y="3408215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ko-KR" dirty="0"/>
              <a:t>Forward OTR</a:t>
            </a:r>
            <a:endParaRPr lang="en-US" altLang="ko-KR" dirty="0">
              <a:ea typeface="굴림" panose="020B0600000101010101" pitchFamily="50" charset="-127"/>
            </a:endParaRPr>
          </a:p>
        </p:txBody>
      </p:sp>
      <p:sp>
        <p:nvSpPr>
          <p:cNvPr id="39" name="Text Box 60"/>
          <p:cNvSpPr txBox="1">
            <a:spLocks noChangeArrowheads="1"/>
          </p:cNvSpPr>
          <p:nvPr/>
        </p:nvSpPr>
        <p:spPr bwMode="auto">
          <a:xfrm>
            <a:off x="6871860" y="5389415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ko-KR"/>
              <a:t>Backward OTR</a:t>
            </a:r>
            <a:endParaRPr lang="en-US" altLang="ko-KR">
              <a:ea typeface="굴림" panose="020B0600000101010101" pitchFamily="50" charset="-127"/>
            </a:endParaRPr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V="1">
            <a:off x="10269691" y="2722414"/>
            <a:ext cx="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1" name="Line 62"/>
          <p:cNvSpPr>
            <a:spLocks noChangeShapeType="1"/>
          </p:cNvSpPr>
          <p:nvPr/>
        </p:nvSpPr>
        <p:spPr bwMode="auto">
          <a:xfrm>
            <a:off x="10269691" y="3789214"/>
            <a:ext cx="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 flipV="1">
            <a:off x="8243460" y="5313216"/>
            <a:ext cx="651600" cy="7619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7786260" y="2722414"/>
            <a:ext cx="304800" cy="2743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3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/>
              <a:t>Properties of OTR</a:t>
            </a:r>
            <a:endParaRPr lang="ko-KR" altLang="en-US" dirty="0"/>
          </a:p>
        </p:txBody>
      </p:sp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661555" y="1555169"/>
            <a:ext cx="5384800" cy="4124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2000" dirty="0" smtClean="0"/>
              <a:t>Intensity scales with:</a:t>
            </a:r>
          </a:p>
          <a:p>
            <a:endParaRPr lang="en-GB" altLang="ko-KR" sz="2000" dirty="0" smtClean="0"/>
          </a:p>
          <a:p>
            <a:endParaRPr lang="en-GB" altLang="ko-KR" sz="2000" dirty="0" smtClean="0"/>
          </a:p>
          <a:p>
            <a:endParaRPr lang="en-GB" altLang="ko-KR" sz="2000" dirty="0" smtClean="0"/>
          </a:p>
          <a:p>
            <a:r>
              <a:rPr lang="en-GB" altLang="ko-KR" sz="2000" dirty="0" smtClean="0"/>
              <a:t>Maximum at 1/</a:t>
            </a:r>
            <a:r>
              <a:rPr lang="en-GB" altLang="ko-KR" sz="2000" dirty="0" smtClean="0">
                <a:latin typeface="Symbol" panose="05050102010706020507" pitchFamily="18" charset="2"/>
              </a:rPr>
              <a:t>g</a:t>
            </a:r>
          </a:p>
          <a:p>
            <a:endParaRPr lang="en-GB" altLang="ko-KR" sz="2000" dirty="0" smtClean="0">
              <a:latin typeface="Symbol" panose="05050102010706020507" pitchFamily="18" charset="2"/>
            </a:endParaRPr>
          </a:p>
          <a:p>
            <a:r>
              <a:rPr lang="en-GB" altLang="ko-KR" sz="2000" dirty="0" smtClean="0"/>
              <a:t>Number of (visible) photons per </a:t>
            </a:r>
            <a:r>
              <a:rPr lang="en-GB" altLang="ko-KR" sz="2000" dirty="0" smtClean="0"/>
              <a:t>particle:</a:t>
            </a:r>
            <a:endParaRPr lang="en-GB" altLang="ko-KR" sz="2000" dirty="0" smtClean="0"/>
          </a:p>
          <a:p>
            <a:endParaRPr lang="en-GB" altLang="ko-KR" sz="2000" dirty="0" smtClean="0"/>
          </a:p>
          <a:p>
            <a:endParaRPr lang="en-GB" altLang="ko-KR" sz="2000" dirty="0" smtClean="0"/>
          </a:p>
          <a:p>
            <a:endParaRPr lang="en-GB" altLang="ko-KR" sz="2000" dirty="0" smtClean="0"/>
          </a:p>
          <a:p>
            <a:r>
              <a:rPr lang="en-GB" altLang="ko-KR" sz="2000" dirty="0" smtClean="0"/>
              <a:t>Practically: 1-3% </a:t>
            </a:r>
            <a:r>
              <a:rPr lang="en-GB" altLang="ko-KR" sz="2000" dirty="0" smtClean="0"/>
              <a:t>of particle number</a:t>
            </a:r>
            <a:endParaRPr lang="en-US" altLang="ko-KR" sz="2000" dirty="0">
              <a:ea typeface="굴림" panose="020B0600000101010101" pitchFamily="50" charset="-127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736988"/>
              </p:ext>
            </p:extLst>
          </p:nvPr>
        </p:nvGraphicFramePr>
        <p:xfrm>
          <a:off x="2331027" y="2119150"/>
          <a:ext cx="16764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3" imgW="977760" imgH="444240" progId="Equation.3">
                  <p:embed/>
                </p:oleObj>
              </mc:Choice>
              <mc:Fallback>
                <p:oleObj name="Equation" r:id="rId3" imgW="977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1027" y="2119150"/>
                        <a:ext cx="16764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763409"/>
              </p:ext>
            </p:extLst>
          </p:nvPr>
        </p:nvGraphicFramePr>
        <p:xfrm>
          <a:off x="1416627" y="4478330"/>
          <a:ext cx="350520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5" imgW="1904760" imgH="482400" progId="Equation.3">
                  <p:embed/>
                </p:oleObj>
              </mc:Choice>
              <mc:Fallback>
                <p:oleObj name="Equation" r:id="rId5" imgW="1904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27" y="4478330"/>
                        <a:ext cx="3505200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90" y="1406655"/>
            <a:ext cx="5581073" cy="442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5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Advantages </a:t>
            </a:r>
            <a:r>
              <a:rPr lang="en-GB" altLang="ko-KR" dirty="0" smtClean="0"/>
              <a:t>&amp; </a:t>
            </a:r>
            <a:r>
              <a:rPr lang="en-GB" altLang="ko-KR" dirty="0"/>
              <a:t>Disadvantages of OTR </a:t>
            </a:r>
            <a:endParaRPr lang="ko-KR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ko-KR" sz="2400" dirty="0" smtClean="0"/>
              <a:t>Advantages</a:t>
            </a:r>
          </a:p>
          <a:p>
            <a:pPr lvl="1">
              <a:lnSpc>
                <a:spcPct val="100000"/>
              </a:lnSpc>
            </a:pPr>
            <a:r>
              <a:rPr lang="en-GB" altLang="ko-KR" sz="2000" dirty="0" smtClean="0"/>
              <a:t>Like a phosphor screen, but without resolution limits (resolution possible down to optical wavelength)</a:t>
            </a:r>
          </a:p>
          <a:p>
            <a:pPr lvl="1">
              <a:lnSpc>
                <a:spcPct val="100000"/>
              </a:lnSpc>
            </a:pPr>
            <a:r>
              <a:rPr lang="en-GB" altLang="ko-KR" sz="2000" dirty="0" smtClean="0"/>
              <a:t>No saturation, linear intensity to destruction threshold (&gt;10</a:t>
            </a:r>
            <a:r>
              <a:rPr lang="en-GB" altLang="ko-KR" sz="2000" baseline="30000" dirty="0" smtClean="0"/>
              <a:t>12 </a:t>
            </a:r>
            <a:r>
              <a:rPr lang="en-GB" altLang="ko-KR" sz="2000" dirty="0" smtClean="0"/>
              <a:t>e</a:t>
            </a:r>
            <a:r>
              <a:rPr lang="en-GB" altLang="ko-KR" sz="2000" baseline="30000" dirty="0" smtClean="0"/>
              <a:t>-</a:t>
            </a:r>
            <a:r>
              <a:rPr lang="en-GB" altLang="ko-KR" sz="2000" dirty="0" smtClean="0"/>
              <a:t>/mm</a:t>
            </a:r>
            <a:r>
              <a:rPr lang="en-GB" altLang="ko-KR" sz="2000" baseline="30000" dirty="0" smtClean="0"/>
              <a:t>2</a:t>
            </a:r>
            <a:r>
              <a:rPr lang="en-GB" altLang="ko-KR" sz="2000" dirty="0" smtClean="0"/>
              <a:t>)</a:t>
            </a:r>
          </a:p>
          <a:p>
            <a:pPr lvl="1">
              <a:lnSpc>
                <a:spcPct val="100000"/>
              </a:lnSpc>
            </a:pPr>
            <a:endParaRPr lang="en-GB" altLang="ko-KR" sz="2000" dirty="0" smtClean="0"/>
          </a:p>
          <a:p>
            <a:pPr>
              <a:lnSpc>
                <a:spcPct val="100000"/>
              </a:lnSpc>
            </a:pPr>
            <a:r>
              <a:rPr lang="en-GB" altLang="ko-KR" sz="2400" dirty="0" smtClean="0"/>
              <a:t>Disadvantages</a:t>
            </a:r>
          </a:p>
          <a:p>
            <a:pPr lvl="1">
              <a:lnSpc>
                <a:spcPct val="100000"/>
              </a:lnSpc>
            </a:pPr>
            <a:r>
              <a:rPr lang="en-GB" altLang="ko-KR" sz="2000" dirty="0" smtClean="0"/>
              <a:t>Few photons per electron, which are emitted into a large angle at low particle energies</a:t>
            </a:r>
          </a:p>
          <a:p>
            <a:pPr lvl="1">
              <a:lnSpc>
                <a:spcPct val="100000"/>
              </a:lnSpc>
            </a:pPr>
            <a:r>
              <a:rPr lang="en-GB" altLang="ko-KR" sz="2000" dirty="0" smtClean="0"/>
              <a:t>Practically only feasible for strongly relativistic particles (</a:t>
            </a:r>
            <a:r>
              <a:rPr lang="en-GB" altLang="ko-KR" sz="2000" dirty="0" smtClean="0">
                <a:latin typeface="Symbol" panose="05050102010706020507" pitchFamily="18" charset="2"/>
              </a:rPr>
              <a:t>g</a:t>
            </a:r>
            <a:r>
              <a:rPr lang="en-GB" altLang="ko-KR" sz="2000" dirty="0" smtClean="0"/>
              <a:t>&gt;100)</a:t>
            </a:r>
            <a:endParaRPr lang="en-US" altLang="ko-KR" sz="2000" dirty="0">
              <a:latin typeface="Symbol" panose="05050102010706020507" pitchFamily="18" charset="2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45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Screen </a:t>
            </a:r>
            <a:r>
              <a:rPr lang="en-US" altLang="ko-KR" dirty="0"/>
              <a:t>Monitor for PAL-XFEL 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763" y="1119923"/>
            <a:ext cx="5709208" cy="549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894587" y="1153391"/>
            <a:ext cx="6120246" cy="54240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ko-KR" sz="2000" dirty="0" smtClean="0"/>
              <a:t>3-position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</a:rPr>
              <a:t>pneumatic actuator </a:t>
            </a:r>
            <a:endParaRPr lang="en-US" altLang="ko-KR" sz="2000" dirty="0"/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RF shield for reducing the wake field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Scintillator (</a:t>
            </a:r>
            <a:r>
              <a:rPr lang="en-US" altLang="ko-KR" sz="2000" dirty="0" err="1"/>
              <a:t>YAG:Ce</a:t>
            </a:r>
            <a:r>
              <a:rPr lang="en-US" altLang="ko-KR" sz="20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OTR Target (Al-foil)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LED backlight lamp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Neutral density filter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DSLR </a:t>
            </a:r>
            <a:r>
              <a:rPr lang="en-US" altLang="ko-KR" sz="2000" dirty="0" smtClean="0"/>
              <a:t>lens</a:t>
            </a:r>
            <a:endParaRPr lang="en-US" altLang="ko-KR" sz="2000" dirty="0"/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ea typeface="굴림" panose="020B0600000101010101" pitchFamily="50" charset="-127"/>
              </a:rPr>
              <a:t>DC motor for remote </a:t>
            </a:r>
            <a:r>
              <a:rPr lang="en-US" altLang="ko-KR" sz="2000" dirty="0" smtClean="0">
                <a:ea typeface="굴림" panose="020B0600000101010101" pitchFamily="50" charset="-127"/>
              </a:rPr>
              <a:t>focusing</a:t>
            </a:r>
            <a:endParaRPr lang="en-US" altLang="ko-KR" sz="2000" dirty="0">
              <a:ea typeface="굴림" panose="020B0600000101010101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2000" dirty="0"/>
              <a:t>GigE</a:t>
            </a:r>
            <a:r>
              <a:rPr lang="ko-KR" altLang="en-US" sz="2000" dirty="0"/>
              <a:t> </a:t>
            </a:r>
            <a:r>
              <a:rPr lang="en-US" altLang="ko-KR" sz="2000" dirty="0" smtClean="0"/>
              <a:t>camera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ea typeface="굴림" panose="020B0600000101010101" pitchFamily="50" charset="-127"/>
              </a:rPr>
              <a:t>Tilt stage for </a:t>
            </a:r>
            <a:r>
              <a:rPr lang="en-US" altLang="ko-KR" sz="2000" dirty="0" err="1">
                <a:ea typeface="굴림" panose="020B0600000101010101" pitchFamily="50" charset="-127"/>
              </a:rPr>
              <a:t>Scheimflug’s</a:t>
            </a:r>
            <a:r>
              <a:rPr lang="en-US" altLang="ko-KR" sz="2000" dirty="0">
                <a:ea typeface="굴림" panose="020B0600000101010101" pitchFamily="50" charset="-127"/>
              </a:rPr>
              <a:t> geometry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386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Target Holder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9848" y="1551117"/>
            <a:ext cx="6711562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886564" y="3797174"/>
                <a:ext cx="2837422" cy="1122552"/>
              </a:xfrm>
              <a:prstGeom prst="rect">
                <a:avLst/>
              </a:prstGeom>
              <a:noFill/>
            </p:spPr>
            <p:txBody>
              <a:bodyPr wrap="square" lIns="36042" tIns="7208" rIns="36042" bIns="7208" rtlCol="0">
                <a:spAutoFit/>
              </a:bodyPr>
              <a:lstStyle/>
              <a:p>
                <a:pPr algn="ctr"/>
                <a:r>
                  <a:rPr lang="en-US" altLang="ko-KR" dirty="0" smtClean="0"/>
                  <a:t>YAG:Ce</a:t>
                </a:r>
                <a:r>
                  <a:rPr lang="en-US" altLang="ko-KR" dirty="0"/>
                  <a:t> with </a:t>
                </a:r>
                <a:r>
                  <a:rPr lang="en-US" altLang="ko-KR" dirty="0" smtClean="0"/>
                  <a:t>markers</a:t>
                </a:r>
                <a:endParaRPr lang="en-US" altLang="ko-KR" dirty="0"/>
              </a:p>
              <a:p>
                <a:pPr algn="ctr"/>
                <a:r>
                  <a:rPr lang="en-US" altLang="ko-KR" dirty="0"/>
                  <a:t>for </a:t>
                </a:r>
                <a:r>
                  <a:rPr lang="en-US" altLang="ko-KR" dirty="0" smtClean="0"/>
                  <a:t>beam size </a:t>
                </a:r>
                <a:r>
                  <a:rPr lang="en-US" altLang="ko-KR" dirty="0" err="1" smtClean="0"/>
                  <a:t>callibration</a:t>
                </a:r>
                <a:endParaRPr lang="en-US" altLang="ko-KR" dirty="0"/>
              </a:p>
              <a:p>
                <a:pPr algn="ctr"/>
                <a:r>
                  <a:rPr lang="en-US" altLang="ko-KR" dirty="0"/>
                  <a:t>(Measured resolution</a:t>
                </a:r>
              </a:p>
              <a:p>
                <a:pPr algn="ctr"/>
                <a:r>
                  <a:rPr lang="en-US" altLang="ko-KR" dirty="0"/>
                  <a:t>= 8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ko-KR" altLang="en-US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dirty="0"/>
                  <a:t>m X 6.5 </a:t>
                </a:r>
                <a14:m>
                  <m:oMath xmlns:m="http://schemas.openxmlformats.org/officeDocument/2006/math">
                    <m:r>
                      <a:rPr lang="ko-KR" altLang="en-US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dirty="0"/>
                  <a:t>m)</a:t>
                </a:r>
                <a:endParaRPr lang="ko-KR" alt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564" y="3797174"/>
                <a:ext cx="2837422" cy="1122552"/>
              </a:xfrm>
              <a:prstGeom prst="rect">
                <a:avLst/>
              </a:prstGeom>
              <a:blipFill>
                <a:blip r:embed="rId3"/>
                <a:stretch>
                  <a:fillRect l="-1720" t="-6522" r="-1505" b="-114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9" t="29646" r="18229" b="24288"/>
          <a:stretch/>
        </p:blipFill>
        <p:spPr>
          <a:xfrm rot="10800000">
            <a:off x="7087335" y="1297868"/>
            <a:ext cx="2482994" cy="23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OTR Target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9128" y="3796285"/>
            <a:ext cx="2926554" cy="252134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333540" y="1850351"/>
            <a:ext cx="4375100" cy="1145615"/>
          </a:xfrm>
          <a:prstGeom prst="rect">
            <a:avLst/>
          </a:prstGeom>
        </p:spPr>
        <p:txBody>
          <a:bodyPr/>
          <a:lstStyle>
            <a:lvl1pPr marL="756003" indent="-756003" algn="l" defTabSz="3024012" rtl="0" eaLnBrk="1" latinLnBrk="1" hangingPunct="1">
              <a:lnSpc>
                <a:spcPct val="90000"/>
              </a:lnSpc>
              <a:spcBef>
                <a:spcPts val="330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68009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0015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2021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04028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16034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28040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40046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52052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4010" lvl="1" indent="-457749">
              <a:buFont typeface="Wingdings" panose="05000000000000000000" pitchFamily="2" charset="2"/>
              <a:buChar char="§"/>
            </a:pPr>
            <a:r>
              <a:rPr lang="en-US" altLang="ko-KR" sz="2400" dirty="0">
                <a:ea typeface="굴림" panose="020B0600000101010101" pitchFamily="50" charset="-127"/>
              </a:rPr>
              <a:t>OTR imaging with Al foil</a:t>
            </a:r>
            <a:br>
              <a:rPr lang="en-US" altLang="ko-KR" sz="2400" dirty="0">
                <a:ea typeface="굴림" panose="020B0600000101010101" pitchFamily="50" charset="-127"/>
              </a:rPr>
            </a:br>
            <a:r>
              <a:rPr lang="en-US" altLang="ko-KR" sz="2400" dirty="0">
                <a:ea typeface="굴림" panose="020B0600000101010101" pitchFamily="50" charset="-127"/>
              </a:rPr>
              <a:t>- </a:t>
            </a:r>
            <a:r>
              <a:rPr lang="en-US" altLang="ko-KR" sz="2400" dirty="0"/>
              <a:t>thickness : 1 </a:t>
            </a:r>
            <a:r>
              <a:rPr lang="el-GR" altLang="ko-KR" sz="2400" dirty="0"/>
              <a:t>μ</a:t>
            </a:r>
            <a:r>
              <a:rPr lang="en-US" altLang="ko-KR" sz="2400" dirty="0"/>
              <a:t>m</a:t>
            </a:r>
            <a:endParaRPr lang="en-US" altLang="ko-KR" sz="2400" dirty="0">
              <a:ea typeface="굴림" panose="020B0600000101010101" pitchFamily="50" charset="-127"/>
            </a:endParaRPr>
          </a:p>
          <a:p>
            <a:pPr marL="674010" lvl="1" indent="-457749">
              <a:buFont typeface="Wingdings" panose="05000000000000000000" pitchFamily="2" charset="2"/>
              <a:buChar char="§"/>
            </a:pPr>
            <a:r>
              <a:rPr lang="en-US" altLang="ko-KR" sz="2400" dirty="0">
                <a:ea typeface="굴림" panose="020B0600000101010101" pitchFamily="50" charset="-127"/>
              </a:rPr>
              <a:t>Target rotation: 22.5 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6" y="1377697"/>
            <a:ext cx="4166837" cy="52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4294967295"/>
          </p:nvPr>
        </p:nvSpPr>
        <p:spPr>
          <a:xfrm>
            <a:off x="838200" y="1350818"/>
            <a:ext cx="10515600" cy="51346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/>
              <a:t>PAL-XFEL</a:t>
            </a:r>
            <a:endParaRPr lang="en-US" altLang="ko-KR" sz="2000" baseline="0" dirty="0" smtClean="0"/>
          </a:p>
          <a:p>
            <a:pPr>
              <a:lnSpc>
                <a:spcPct val="150000"/>
              </a:lnSpc>
            </a:pPr>
            <a:r>
              <a:rPr lang="en-US" altLang="ko-KR" sz="2400" dirty="0" smtClean="0"/>
              <a:t>Transverse Profile Monitors</a:t>
            </a:r>
            <a:endParaRPr lang="en-US" altLang="ko-KR" dirty="0" smtClean="0"/>
          </a:p>
          <a:p>
            <a:pPr lvl="1">
              <a:lnSpc>
                <a:spcPct val="150000"/>
              </a:lnSpc>
            </a:pPr>
            <a:r>
              <a:rPr lang="en-US" altLang="ko-KR" sz="2000" dirty="0" smtClean="0"/>
              <a:t>Screen Monitor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 smtClean="0"/>
              <a:t>Wire Scanner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/>
              <a:t>Lattice Matching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8121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01" y="1713"/>
            <a:ext cx="9142198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Radiation Power of Incoherent and Coherent Radiation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3" y="1112110"/>
            <a:ext cx="10013070" cy="556808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811867" y="1112111"/>
            <a:ext cx="88730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18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25" y="622548"/>
            <a:ext cx="11187947" cy="427484"/>
          </a:xfrm>
        </p:spPr>
        <p:txBody>
          <a:bodyPr/>
          <a:lstStyle/>
          <a:p>
            <a:r>
              <a:rPr lang="en-US" altLang="ko-KR" dirty="0"/>
              <a:t>Scintillator Target</a:t>
            </a:r>
            <a:endParaRPr lang="ko-KR" alt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95964" y="2136431"/>
            <a:ext cx="5515120" cy="1409221"/>
          </a:xfrm>
          <a:prstGeom prst="rect">
            <a:avLst/>
          </a:prstGeom>
        </p:spPr>
        <p:txBody>
          <a:bodyPr/>
          <a:lstStyle>
            <a:lvl1pPr marL="756003" indent="-756003" algn="l" defTabSz="3024012" rtl="0" eaLnBrk="1" latinLnBrk="1" hangingPunct="1">
              <a:lnSpc>
                <a:spcPct val="90000"/>
              </a:lnSpc>
              <a:spcBef>
                <a:spcPts val="330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68009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0015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2021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04028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16034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28040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40046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52052" indent="-756003" algn="l" defTabSz="3024012" rtl="0" eaLnBrk="1" latinLnBrk="1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Char char="•"/>
              <a:defRPr sz="59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4010" lvl="1" indent="-457749">
              <a:buFont typeface="Wingdings" panose="05000000000000000000" pitchFamily="2" charset="2"/>
              <a:buChar char="§"/>
            </a:pPr>
            <a:r>
              <a:rPr lang="en-US" altLang="ko-KR" sz="2400" dirty="0" err="1">
                <a:ea typeface="굴림" panose="020B0600000101010101" pitchFamily="50" charset="-127"/>
              </a:rPr>
              <a:t>YAG:Ce</a:t>
            </a:r>
            <a:r>
              <a:rPr lang="en-US" altLang="ko-KR" sz="2400" dirty="0">
                <a:ea typeface="굴림" panose="020B0600000101010101" pitchFamily="50" charset="-127"/>
              </a:rPr>
              <a:t> scintillator</a:t>
            </a:r>
            <a:br>
              <a:rPr lang="en-US" altLang="ko-KR" sz="2400" dirty="0">
                <a:ea typeface="굴림" panose="020B0600000101010101" pitchFamily="50" charset="-127"/>
              </a:rPr>
            </a:br>
            <a:r>
              <a:rPr lang="en-US" altLang="ko-KR" sz="2400" dirty="0">
                <a:ea typeface="굴림" panose="020B0600000101010101" pitchFamily="50" charset="-127"/>
              </a:rPr>
              <a:t>- Thickness : 100 or 30 </a:t>
            </a:r>
            <a:r>
              <a:rPr lang="el-GR" altLang="ko-KR" sz="2400" dirty="0"/>
              <a:t>μ</a:t>
            </a:r>
            <a:r>
              <a:rPr lang="en-US" altLang="ko-KR" sz="2400" dirty="0" smtClean="0"/>
              <a:t>m</a:t>
            </a:r>
            <a:endParaRPr lang="en-US" altLang="ko-KR" sz="2400" dirty="0">
              <a:ea typeface="굴림" panose="020B0600000101010101" pitchFamily="50" charset="-127"/>
            </a:endParaRPr>
          </a:p>
          <a:p>
            <a:pPr marL="674010" lvl="1" indent="-457749">
              <a:buFont typeface="Wingdings" panose="05000000000000000000" pitchFamily="2" charset="2"/>
              <a:buChar char="§"/>
            </a:pPr>
            <a:r>
              <a:rPr lang="en-US" altLang="ko-KR" sz="2400" dirty="0">
                <a:ea typeface="굴림" panose="020B0600000101010101" pitchFamily="50" charset="-127"/>
              </a:rPr>
              <a:t>Observation geometry of 45° with respect to the beam </a:t>
            </a:r>
            <a:r>
              <a:rPr lang="en-US" altLang="ko-KR" sz="2400" dirty="0" smtClean="0">
                <a:ea typeface="굴림" panose="020B0600000101010101" pitchFamily="50" charset="-127"/>
              </a:rPr>
              <a:t>axis</a:t>
            </a:r>
          </a:p>
          <a:p>
            <a:pPr marL="216261" lvl="1" indent="0">
              <a:buNone/>
            </a:pPr>
            <a:r>
              <a:rPr lang="en-US" altLang="ko-KR" sz="2400" dirty="0">
                <a:ea typeface="굴림" panose="020B0600000101010101" pitchFamily="50" charset="-127"/>
              </a:rPr>
              <a:t> </a:t>
            </a:r>
            <a:r>
              <a:rPr lang="en-US" altLang="ko-KR" sz="2400" dirty="0" smtClean="0">
                <a:ea typeface="굴림" panose="020B0600000101010101" pitchFamily="50" charset="-127"/>
              </a:rPr>
              <a:t>   </a:t>
            </a:r>
            <a:r>
              <a:rPr lang="en-US" altLang="ko-KR" sz="2400" dirty="0" smtClean="0">
                <a:ea typeface="돋움체" panose="020B0609000101010101" pitchFamily="49" charset="-127"/>
              </a:rPr>
              <a:t>⇒ </a:t>
            </a:r>
            <a:r>
              <a:rPr lang="en-US" altLang="ko-KR" sz="2400" dirty="0">
                <a:ea typeface="돋움체" panose="020B0609000101010101" pitchFamily="49" charset="-127"/>
              </a:rPr>
              <a:t>Minimized holder </a:t>
            </a:r>
            <a:r>
              <a:rPr lang="en-US" altLang="ko-KR" sz="2400" dirty="0" smtClean="0">
                <a:ea typeface="돋움체" panose="020B0609000101010101" pitchFamily="49" charset="-127"/>
              </a:rPr>
              <a:t>size</a:t>
            </a:r>
          </a:p>
          <a:p>
            <a:pPr marL="216261" lvl="1" indent="0">
              <a:buNone/>
            </a:pPr>
            <a:r>
              <a:rPr lang="en-US" altLang="ko-KR" sz="2400" dirty="0" smtClean="0">
                <a:ea typeface="돋움체" panose="020B0609000101010101" pitchFamily="49" charset="-127"/>
              </a:rPr>
              <a:t>    ⇒ Big error from target thickness </a:t>
            </a:r>
            <a:endParaRPr lang="en-US" altLang="ko-KR" sz="2400" dirty="0" smtClean="0">
              <a:ea typeface="돋움체" panose="020B0609000101010101" pitchFamily="49" charset="-127"/>
            </a:endParaRPr>
          </a:p>
          <a:p>
            <a:pPr marL="674010" lvl="1" indent="-457749">
              <a:buFont typeface="Wingdings" panose="05000000000000000000" pitchFamily="2" charset="2"/>
              <a:buChar char="§"/>
            </a:pPr>
            <a:endParaRPr lang="en-US" altLang="ko-KR" sz="2400" dirty="0">
              <a:ea typeface="굴림" panose="020B0600000101010101" pitchFamily="50" charset="-127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6931" y="1421309"/>
            <a:ext cx="3985525" cy="49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Beam Size with Observation Angle</a:t>
            </a:r>
            <a:endParaRPr lang="ko-KR" altLang="en-US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264" y="2796028"/>
            <a:ext cx="4992536" cy="342352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0" y="1115278"/>
            <a:ext cx="4329940" cy="442206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05" y="1290738"/>
            <a:ext cx="5939053" cy="113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6889" y="5582019"/>
            <a:ext cx="515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Observation of light from a scintillating crystal </a:t>
            </a:r>
          </a:p>
          <a:p>
            <a:r>
              <a:rPr lang="en-US" altLang="ko-KR" dirty="0" smtClean="0"/>
              <a:t>with an arbitrary observation angle </a:t>
            </a:r>
            <a:r>
              <a:rPr lang="el-GR" altLang="ko-KR" dirty="0" smtClean="0"/>
              <a:t>β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2951" y="6284802"/>
            <a:ext cx="690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R. </a:t>
            </a:r>
            <a:r>
              <a:rPr lang="en-US" altLang="ko-KR" dirty="0" err="1"/>
              <a:t>Ichebeck</a:t>
            </a:r>
            <a:r>
              <a:rPr lang="en-US" altLang="ko-KR" dirty="0"/>
              <a:t> </a:t>
            </a:r>
            <a:r>
              <a:rPr lang="en-US" altLang="ko-KR" i="1" dirty="0"/>
              <a:t>at al.</a:t>
            </a:r>
            <a:r>
              <a:rPr lang="en-US" altLang="ko-KR" dirty="0"/>
              <a:t>, Phys. Rev. ST </a:t>
            </a:r>
            <a:r>
              <a:rPr lang="en-US" altLang="ko-KR" dirty="0" err="1"/>
              <a:t>Accel</a:t>
            </a:r>
            <a:r>
              <a:rPr lang="en-US" altLang="ko-KR" dirty="0"/>
              <a:t>. Beams </a:t>
            </a:r>
            <a:r>
              <a:rPr lang="en-US" altLang="ko-KR" b="1" dirty="0"/>
              <a:t>18</a:t>
            </a:r>
            <a:r>
              <a:rPr lang="en-US" altLang="ko-KR" dirty="0"/>
              <a:t>, 082802 (2015)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76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SwissFEL</a:t>
            </a:r>
            <a:r>
              <a:rPr lang="en-US" altLang="ko-KR" dirty="0"/>
              <a:t> Screen Monitor</a:t>
            </a:r>
            <a:endParaRPr lang="ko-KR" altLang="en-US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7429" y="1149669"/>
            <a:ext cx="6639695" cy="5135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2951" y="6284802"/>
            <a:ext cx="690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R. </a:t>
            </a:r>
            <a:r>
              <a:rPr lang="en-US" altLang="ko-KR" dirty="0" err="1"/>
              <a:t>Ichebeck</a:t>
            </a:r>
            <a:r>
              <a:rPr lang="en-US" altLang="ko-KR" dirty="0"/>
              <a:t> </a:t>
            </a:r>
            <a:r>
              <a:rPr lang="en-US" altLang="ko-KR" i="1" dirty="0"/>
              <a:t>at al.</a:t>
            </a:r>
            <a:r>
              <a:rPr lang="en-US" altLang="ko-KR" dirty="0"/>
              <a:t>, Phys. Rev. ST </a:t>
            </a:r>
            <a:r>
              <a:rPr lang="en-US" altLang="ko-KR" dirty="0" err="1"/>
              <a:t>Accel</a:t>
            </a:r>
            <a:r>
              <a:rPr lang="en-US" altLang="ko-KR" dirty="0"/>
              <a:t>. Beams </a:t>
            </a:r>
            <a:r>
              <a:rPr lang="en-US" altLang="ko-KR" b="1" dirty="0"/>
              <a:t>18</a:t>
            </a:r>
            <a:r>
              <a:rPr lang="en-US" altLang="ko-KR" dirty="0"/>
              <a:t>, 082802 (2015)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16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Geometry </a:t>
            </a:r>
            <a:r>
              <a:rPr lang="en-US" altLang="ko-KR" dirty="0" smtClean="0"/>
              <a:t>of New Target Holder</a:t>
            </a:r>
            <a:endParaRPr lang="ko-KR" altLang="en-US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496" y="1810477"/>
            <a:ext cx="3397756" cy="3780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10" y="1810477"/>
            <a:ext cx="3273086" cy="37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2115" y="5069687"/>
            <a:ext cx="332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ea"/>
                <a:ea typeface="+mj-ea"/>
                <a:cs typeface="Times New Roman" panose="02020603050405020304" pitchFamily="18" charset="0"/>
              </a:rPr>
              <a:t>Incident Angle (</a:t>
            </a:r>
            <a:r>
              <a:rPr lang="el-GR" dirty="0" smtClean="0">
                <a:latin typeface="+mj-ea"/>
                <a:ea typeface="+mj-ea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+mj-ea"/>
                <a:ea typeface="+mj-ea"/>
                <a:cs typeface="Times New Roman" panose="02020603050405020304" pitchFamily="18" charset="0"/>
              </a:rPr>
              <a:t>) : -18°</a:t>
            </a:r>
          </a:p>
          <a:p>
            <a:r>
              <a:rPr lang="en-US" dirty="0" smtClean="0">
                <a:latin typeface="+mj-ea"/>
                <a:ea typeface="+mj-ea"/>
                <a:cs typeface="Times New Roman" panose="02020603050405020304" pitchFamily="18" charset="0"/>
              </a:rPr>
              <a:t>Observation </a:t>
            </a:r>
            <a:r>
              <a:rPr lang="en-US" dirty="0">
                <a:latin typeface="+mj-ea"/>
                <a:ea typeface="+mj-ea"/>
                <a:cs typeface="Times New Roman" panose="02020603050405020304" pitchFamily="18" charset="0"/>
              </a:rPr>
              <a:t>Angle (</a:t>
            </a:r>
            <a:r>
              <a:rPr lang="el-GR" dirty="0">
                <a:latin typeface="+mj-ea"/>
                <a:ea typeface="+mj-ea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+mj-ea"/>
                <a:ea typeface="+mj-ea"/>
                <a:cs typeface="Times New Roman" panose="02020603050405020304" pitchFamily="18" charset="0"/>
              </a:rPr>
              <a:t>) : -36°</a:t>
            </a:r>
          </a:p>
        </p:txBody>
      </p:sp>
      <p:grpSp>
        <p:nvGrpSpPr>
          <p:cNvPr id="8" name="Group 5"/>
          <p:cNvGrpSpPr/>
          <p:nvPr/>
        </p:nvGrpSpPr>
        <p:grpSpPr>
          <a:xfrm>
            <a:off x="7361252" y="1664550"/>
            <a:ext cx="4320000" cy="3240000"/>
            <a:chOff x="4571520" y="1079366"/>
            <a:chExt cx="4320000" cy="3240000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520" y="1079366"/>
              <a:ext cx="4320000" cy="3240000"/>
            </a:xfrm>
            <a:prstGeom prst="rect">
              <a:avLst/>
            </a:prstGeom>
          </p:spPr>
        </p:pic>
        <p:cxnSp>
          <p:nvCxnSpPr>
            <p:cNvPr id="10" name="Straight Connector 7"/>
            <p:cNvCxnSpPr/>
            <p:nvPr/>
          </p:nvCxnSpPr>
          <p:spPr>
            <a:xfrm flipV="1">
              <a:off x="6045134" y="1340626"/>
              <a:ext cx="0" cy="2725592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658693" y="5771535"/>
            <a:ext cx="133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OTR Target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4114" y="5771535"/>
            <a:ext cx="132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YAG Target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91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3D Design of New Target Holder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4" y="1427654"/>
            <a:ext cx="5760000" cy="4872072"/>
          </a:xfrm>
          <a:prstGeom prst="rect">
            <a:avLst/>
          </a:prstGeom>
        </p:spPr>
      </p:pic>
      <p:pic>
        <p:nvPicPr>
          <p:cNvPr id="4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857" y="1672353"/>
            <a:ext cx="2294253" cy="3921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443" y="1629025"/>
            <a:ext cx="2157413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Pictures of New Target </a:t>
            </a:r>
            <a:r>
              <a:rPr lang="en-US" altLang="ko-KR" dirty="0"/>
              <a:t>Holder </a:t>
            </a:r>
            <a:endParaRPr lang="ko-KR" altLang="en-US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523" y="1246910"/>
            <a:ext cx="2829182" cy="492886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25" y="1246909"/>
            <a:ext cx="2981960" cy="49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Measurement Results of Screen Monitor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1" y="4318445"/>
            <a:ext cx="2412067" cy="22062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99" y="4329877"/>
            <a:ext cx="2442551" cy="219486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73" y="1838424"/>
            <a:ext cx="2465414" cy="219486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46" y="1823182"/>
            <a:ext cx="2442551" cy="22101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2627670" y="4175790"/>
            <a:ext cx="65033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3477192" y="1225800"/>
            <a:ext cx="1423" cy="5274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315324" y="1199441"/>
            <a:ext cx="1423" cy="5274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00805" y="2816475"/>
            <a:ext cx="117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YAG:Ce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0638" y="5184963"/>
            <a:ext cx="759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OTR</a:t>
            </a:r>
            <a:endParaRPr lang="ko-KR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7217" y="1243644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BC Off</a:t>
            </a:r>
            <a:endParaRPr lang="ko-KR" alt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33925" y="1232850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BC On</a:t>
            </a:r>
            <a:endParaRPr lang="ko-KR" altLang="en-US" sz="2400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2626242" y="1689902"/>
            <a:ext cx="6504775" cy="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4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Working Principle </a:t>
            </a:r>
            <a:r>
              <a:rPr lang="en-GB" altLang="ko-KR" dirty="0"/>
              <a:t>of Wire Scanner</a:t>
            </a:r>
            <a:endParaRPr lang="ko-KR" altLang="en-US" dirty="0"/>
          </a:p>
        </p:txBody>
      </p:sp>
      <p:sp>
        <p:nvSpPr>
          <p:cNvPr id="3" name="Oval 6"/>
          <p:cNvSpPr/>
          <p:nvPr/>
        </p:nvSpPr>
        <p:spPr>
          <a:xfrm>
            <a:off x="2746618" y="1663444"/>
            <a:ext cx="2209800" cy="2209800"/>
          </a:xfrm>
          <a:prstGeom prst="ellipse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Oval 7"/>
          <p:cNvSpPr/>
          <p:nvPr/>
        </p:nvSpPr>
        <p:spPr>
          <a:xfrm>
            <a:off x="3707594" y="2648591"/>
            <a:ext cx="304800" cy="304800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Oval 8"/>
          <p:cNvSpPr/>
          <p:nvPr/>
        </p:nvSpPr>
        <p:spPr>
          <a:xfrm>
            <a:off x="3555194" y="2496191"/>
            <a:ext cx="609600" cy="609600"/>
          </a:xfrm>
          <a:prstGeom prst="ellipse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6" name="Oval 9"/>
          <p:cNvSpPr/>
          <p:nvPr/>
        </p:nvSpPr>
        <p:spPr>
          <a:xfrm>
            <a:off x="3402794" y="2343791"/>
            <a:ext cx="914400" cy="91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" name="Oval 10"/>
          <p:cNvSpPr/>
          <p:nvPr/>
        </p:nvSpPr>
        <p:spPr>
          <a:xfrm>
            <a:off x="3250394" y="2191391"/>
            <a:ext cx="1219200" cy="1219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" name="Oval 11"/>
          <p:cNvSpPr/>
          <p:nvPr/>
        </p:nvSpPr>
        <p:spPr>
          <a:xfrm>
            <a:off x="3097994" y="2038991"/>
            <a:ext cx="1524000" cy="1524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Oval 12"/>
          <p:cNvSpPr/>
          <p:nvPr/>
        </p:nvSpPr>
        <p:spPr>
          <a:xfrm>
            <a:off x="2945594" y="1886591"/>
            <a:ext cx="1828800" cy="1828800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 flipH="1" flipV="1">
            <a:off x="3859994" y="28009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 flipH="1" flipV="1">
            <a:off x="3783794" y="28009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 flipH="1" flipV="1">
            <a:off x="3859994" y="27247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 flipH="1" flipV="1">
            <a:off x="3859994" y="28771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 flipH="1" flipV="1">
            <a:off x="3936194" y="28009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 flipH="1" flipV="1">
            <a:off x="3783794" y="28771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 flipH="1" flipV="1">
            <a:off x="4012394" y="27247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 flipH="1" flipV="1">
            <a:off x="4012394" y="29533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 flipH="1" flipV="1">
            <a:off x="3653732" y="2781147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 flipH="1" flipV="1">
            <a:off x="3936719" y="2665584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 flipH="1" flipV="1">
            <a:off x="3679956" y="2720603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 flipH="1" flipV="1">
            <a:off x="4469594" y="33343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Oval 30"/>
          <p:cNvSpPr>
            <a:spLocks noChangeArrowheads="1"/>
          </p:cNvSpPr>
          <p:nvPr/>
        </p:nvSpPr>
        <p:spPr bwMode="auto">
          <a:xfrm flipH="1" flipV="1">
            <a:off x="3250394" y="2145355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Oval 31"/>
          <p:cNvSpPr>
            <a:spLocks noChangeArrowheads="1"/>
          </p:cNvSpPr>
          <p:nvPr/>
        </p:nvSpPr>
        <p:spPr bwMode="auto">
          <a:xfrm flipH="1" flipV="1">
            <a:off x="4012394" y="226759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Oval 38"/>
          <p:cNvSpPr>
            <a:spLocks noChangeArrowheads="1"/>
          </p:cNvSpPr>
          <p:nvPr/>
        </p:nvSpPr>
        <p:spPr bwMode="auto">
          <a:xfrm rot="17247816" flipH="1" flipV="1">
            <a:off x="3904677" y="286898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Oval 39"/>
          <p:cNvSpPr>
            <a:spLocks noChangeArrowheads="1"/>
          </p:cNvSpPr>
          <p:nvPr/>
        </p:nvSpPr>
        <p:spPr bwMode="auto">
          <a:xfrm rot="17247816" flipH="1" flipV="1">
            <a:off x="3881803" y="2941688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Oval 40"/>
          <p:cNvSpPr>
            <a:spLocks noChangeArrowheads="1"/>
          </p:cNvSpPr>
          <p:nvPr/>
        </p:nvSpPr>
        <p:spPr bwMode="auto">
          <a:xfrm rot="17247816" flipH="1" flipV="1">
            <a:off x="3831957" y="2846104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 rot="17247816" flipH="1" flipV="1">
            <a:off x="3977396" y="289185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Oval 42"/>
          <p:cNvSpPr>
            <a:spLocks noChangeArrowheads="1"/>
          </p:cNvSpPr>
          <p:nvPr/>
        </p:nvSpPr>
        <p:spPr bwMode="auto">
          <a:xfrm rot="17247816" flipH="1" flipV="1">
            <a:off x="3927550" y="279627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Oval 43"/>
          <p:cNvSpPr>
            <a:spLocks noChangeArrowheads="1"/>
          </p:cNvSpPr>
          <p:nvPr/>
        </p:nvSpPr>
        <p:spPr bwMode="auto">
          <a:xfrm rot="17247816" flipH="1" flipV="1">
            <a:off x="3954523" y="296456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 rot="17247816" flipH="1" flipV="1">
            <a:off x="3877704" y="270069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Oval 45"/>
          <p:cNvSpPr>
            <a:spLocks noChangeArrowheads="1"/>
          </p:cNvSpPr>
          <p:nvPr/>
        </p:nvSpPr>
        <p:spPr bwMode="auto">
          <a:xfrm rot="17247816" flipH="1" flipV="1">
            <a:off x="4095862" y="276932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Oval 46"/>
          <p:cNvSpPr>
            <a:spLocks noChangeArrowheads="1"/>
          </p:cNvSpPr>
          <p:nvPr/>
        </p:nvSpPr>
        <p:spPr bwMode="auto">
          <a:xfrm rot="17247816" flipH="1" flipV="1">
            <a:off x="4287048" y="2669668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47"/>
          <p:cNvSpPr>
            <a:spLocks noChangeArrowheads="1"/>
          </p:cNvSpPr>
          <p:nvPr/>
        </p:nvSpPr>
        <p:spPr bwMode="auto">
          <a:xfrm rot="17247816" flipH="1" flipV="1">
            <a:off x="4478233" y="2570010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Oval 48"/>
          <p:cNvSpPr>
            <a:spLocks noChangeArrowheads="1"/>
          </p:cNvSpPr>
          <p:nvPr/>
        </p:nvSpPr>
        <p:spPr bwMode="auto">
          <a:xfrm rot="17247816" flipH="1" flipV="1">
            <a:off x="4074562" y="2520100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Oval 49"/>
          <p:cNvSpPr>
            <a:spLocks noChangeArrowheads="1"/>
          </p:cNvSpPr>
          <p:nvPr/>
        </p:nvSpPr>
        <p:spPr bwMode="auto">
          <a:xfrm rot="17247816" flipH="1" flipV="1">
            <a:off x="4305822" y="235596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Oval 51"/>
          <p:cNvSpPr>
            <a:spLocks noChangeArrowheads="1"/>
          </p:cNvSpPr>
          <p:nvPr/>
        </p:nvSpPr>
        <p:spPr bwMode="auto">
          <a:xfrm rot="17247816" flipH="1" flipV="1">
            <a:off x="4573761" y="242934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Oval 56"/>
          <p:cNvSpPr>
            <a:spLocks noChangeArrowheads="1"/>
          </p:cNvSpPr>
          <p:nvPr/>
        </p:nvSpPr>
        <p:spPr bwMode="auto">
          <a:xfrm rot="17247816" flipH="1" flipV="1">
            <a:off x="3710136" y="276064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Oval 59"/>
          <p:cNvSpPr>
            <a:spLocks noChangeArrowheads="1"/>
          </p:cNvSpPr>
          <p:nvPr/>
        </p:nvSpPr>
        <p:spPr bwMode="auto">
          <a:xfrm rot="14822980" flipH="1" flipV="1">
            <a:off x="3922732" y="2768914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Oval 60"/>
          <p:cNvSpPr>
            <a:spLocks noChangeArrowheads="1"/>
          </p:cNvSpPr>
          <p:nvPr/>
        </p:nvSpPr>
        <p:spPr bwMode="auto">
          <a:xfrm rot="14822980" flipH="1" flipV="1">
            <a:off x="3952452" y="2839100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Oval 61"/>
          <p:cNvSpPr>
            <a:spLocks noChangeArrowheads="1"/>
          </p:cNvSpPr>
          <p:nvPr/>
        </p:nvSpPr>
        <p:spPr bwMode="auto">
          <a:xfrm rot="14822980" flipH="1" flipV="1">
            <a:off x="3852609" y="2798607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Oval 62"/>
          <p:cNvSpPr>
            <a:spLocks noChangeArrowheads="1"/>
          </p:cNvSpPr>
          <p:nvPr/>
        </p:nvSpPr>
        <p:spPr bwMode="auto">
          <a:xfrm rot="14822980" flipH="1" flipV="1">
            <a:off x="3992854" y="2739220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Oval 63"/>
          <p:cNvSpPr>
            <a:spLocks noChangeArrowheads="1"/>
          </p:cNvSpPr>
          <p:nvPr/>
        </p:nvSpPr>
        <p:spPr bwMode="auto">
          <a:xfrm rot="14822980" flipH="1" flipV="1">
            <a:off x="3893011" y="2698728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Oval 64"/>
          <p:cNvSpPr>
            <a:spLocks noChangeArrowheads="1"/>
          </p:cNvSpPr>
          <p:nvPr/>
        </p:nvSpPr>
        <p:spPr bwMode="auto">
          <a:xfrm rot="14822980" flipH="1" flipV="1">
            <a:off x="4022575" y="2809406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Oval 65"/>
          <p:cNvSpPr>
            <a:spLocks noChangeArrowheads="1"/>
          </p:cNvSpPr>
          <p:nvPr/>
        </p:nvSpPr>
        <p:spPr bwMode="auto">
          <a:xfrm rot="14822980" flipH="1" flipV="1">
            <a:off x="3793168" y="2658236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Oval 66"/>
          <p:cNvSpPr>
            <a:spLocks noChangeArrowheads="1"/>
          </p:cNvSpPr>
          <p:nvPr/>
        </p:nvSpPr>
        <p:spPr bwMode="auto">
          <a:xfrm rot="14822980" flipH="1" flipV="1">
            <a:off x="4003536" y="2569155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Oval 69"/>
          <p:cNvSpPr>
            <a:spLocks noChangeArrowheads="1"/>
          </p:cNvSpPr>
          <p:nvPr/>
        </p:nvSpPr>
        <p:spPr bwMode="auto">
          <a:xfrm rot="14822980" flipH="1" flipV="1">
            <a:off x="4105705" y="2029265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Oval 70"/>
          <p:cNvSpPr>
            <a:spLocks noChangeArrowheads="1"/>
          </p:cNvSpPr>
          <p:nvPr/>
        </p:nvSpPr>
        <p:spPr bwMode="auto">
          <a:xfrm rot="14822980" flipH="1" flipV="1">
            <a:off x="3986557" y="2484434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Oval 71"/>
          <p:cNvSpPr>
            <a:spLocks noChangeArrowheads="1"/>
          </p:cNvSpPr>
          <p:nvPr/>
        </p:nvSpPr>
        <p:spPr bwMode="auto">
          <a:xfrm rot="14822980" flipH="1" flipV="1">
            <a:off x="4178007" y="2935081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Oval 72"/>
          <p:cNvSpPr>
            <a:spLocks noChangeArrowheads="1"/>
          </p:cNvSpPr>
          <p:nvPr/>
        </p:nvSpPr>
        <p:spPr bwMode="auto">
          <a:xfrm rot="14822980" flipH="1" flipV="1">
            <a:off x="4107130" y="2616858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Oval 73"/>
          <p:cNvSpPr>
            <a:spLocks noChangeArrowheads="1"/>
          </p:cNvSpPr>
          <p:nvPr/>
        </p:nvSpPr>
        <p:spPr bwMode="auto">
          <a:xfrm rot="14822980" flipH="1" flipV="1">
            <a:off x="4245950" y="1969877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Oval 75"/>
          <p:cNvSpPr>
            <a:spLocks noChangeArrowheads="1"/>
          </p:cNvSpPr>
          <p:nvPr/>
        </p:nvSpPr>
        <p:spPr bwMode="auto">
          <a:xfrm rot="14822980" flipH="1" flipV="1">
            <a:off x="3638878" y="3324101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Oval 76"/>
          <p:cNvSpPr>
            <a:spLocks noChangeArrowheads="1"/>
          </p:cNvSpPr>
          <p:nvPr/>
        </p:nvSpPr>
        <p:spPr bwMode="auto">
          <a:xfrm rot="14822980" flipH="1" flipV="1">
            <a:off x="3772311" y="3477882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Oval 77"/>
          <p:cNvSpPr>
            <a:spLocks noChangeArrowheads="1"/>
          </p:cNvSpPr>
          <p:nvPr/>
        </p:nvSpPr>
        <p:spPr bwMode="auto">
          <a:xfrm rot="14822980" flipH="1" flipV="1">
            <a:off x="3372432" y="2836397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Oval 79"/>
          <p:cNvSpPr/>
          <p:nvPr/>
        </p:nvSpPr>
        <p:spPr bwMode="auto">
          <a:xfrm rot="8670719" flipH="1" flipV="1">
            <a:off x="3831419" y="2669229"/>
            <a:ext cx="44450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1" name="Oval 80"/>
          <p:cNvSpPr/>
          <p:nvPr/>
        </p:nvSpPr>
        <p:spPr bwMode="auto">
          <a:xfrm rot="8670719" flipH="1" flipV="1">
            <a:off x="3893331" y="2624779"/>
            <a:ext cx="44450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2" name="Oval 81"/>
          <p:cNvSpPr/>
          <p:nvPr/>
        </p:nvSpPr>
        <p:spPr bwMode="auto">
          <a:xfrm rot="8670719" flipH="1" flipV="1">
            <a:off x="3874282" y="2732729"/>
            <a:ext cx="44450" cy="44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3" name="Oval 82"/>
          <p:cNvSpPr/>
          <p:nvPr/>
        </p:nvSpPr>
        <p:spPr bwMode="auto">
          <a:xfrm rot="8670719" flipH="1" flipV="1">
            <a:off x="3786969" y="2607316"/>
            <a:ext cx="44450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4" name="Oval 83"/>
          <p:cNvSpPr/>
          <p:nvPr/>
        </p:nvSpPr>
        <p:spPr bwMode="auto">
          <a:xfrm rot="8670719" flipH="1" flipV="1">
            <a:off x="3767919" y="2713680"/>
            <a:ext cx="44450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5" name="Oval 84"/>
          <p:cNvSpPr/>
          <p:nvPr/>
        </p:nvSpPr>
        <p:spPr bwMode="auto">
          <a:xfrm rot="8670719" flipH="1" flipV="1">
            <a:off x="3848881" y="2562866"/>
            <a:ext cx="44450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6" name="Oval 85"/>
          <p:cNvSpPr/>
          <p:nvPr/>
        </p:nvSpPr>
        <p:spPr bwMode="auto">
          <a:xfrm rot="8670719" flipH="1" flipV="1">
            <a:off x="3750457" y="2821629"/>
            <a:ext cx="44450" cy="44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7" name="Oval 86"/>
          <p:cNvSpPr/>
          <p:nvPr/>
        </p:nvSpPr>
        <p:spPr bwMode="auto">
          <a:xfrm rot="8670719" flipH="1" flipV="1">
            <a:off x="3618694" y="2634304"/>
            <a:ext cx="44450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8" name="Oval 87"/>
          <p:cNvSpPr/>
          <p:nvPr/>
        </p:nvSpPr>
        <p:spPr bwMode="auto">
          <a:xfrm rot="8670719" flipH="1" flipV="1">
            <a:off x="3404382" y="2597791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79" name="Oval 88"/>
          <p:cNvSpPr/>
          <p:nvPr/>
        </p:nvSpPr>
        <p:spPr bwMode="auto">
          <a:xfrm rot="8670719" flipH="1" flipV="1">
            <a:off x="3249313" y="2545403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0" name="Oval 89"/>
          <p:cNvSpPr/>
          <p:nvPr/>
        </p:nvSpPr>
        <p:spPr bwMode="auto">
          <a:xfrm rot="8670719" flipH="1" flipV="1">
            <a:off x="3067832" y="2650179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1" name="Oval 90"/>
          <p:cNvSpPr/>
          <p:nvPr/>
        </p:nvSpPr>
        <p:spPr bwMode="auto">
          <a:xfrm rot="8670719" flipH="1" flipV="1">
            <a:off x="3199595" y="2837504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3" name="Oval 92"/>
          <p:cNvSpPr/>
          <p:nvPr/>
        </p:nvSpPr>
        <p:spPr bwMode="auto">
          <a:xfrm rot="8670719" flipH="1" flipV="1">
            <a:off x="3297595" y="2697171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4" name="Oval 93"/>
          <p:cNvSpPr/>
          <p:nvPr/>
        </p:nvSpPr>
        <p:spPr bwMode="auto">
          <a:xfrm rot="8670719" flipH="1" flipV="1">
            <a:off x="2978932" y="2526354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8" name="Oval 97"/>
          <p:cNvSpPr/>
          <p:nvPr/>
        </p:nvSpPr>
        <p:spPr bwMode="auto">
          <a:xfrm rot="8670719" flipH="1" flipV="1">
            <a:off x="4015569" y="3193105"/>
            <a:ext cx="44450" cy="44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9" name="Oval 105"/>
          <p:cNvSpPr>
            <a:spLocks noChangeArrowheads="1"/>
          </p:cNvSpPr>
          <p:nvPr/>
        </p:nvSpPr>
        <p:spPr bwMode="auto">
          <a:xfrm rot="2286664" flipH="1" flipV="1">
            <a:off x="3866344" y="27692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Oval 106"/>
          <p:cNvSpPr>
            <a:spLocks noChangeArrowheads="1"/>
          </p:cNvSpPr>
          <p:nvPr/>
        </p:nvSpPr>
        <p:spPr bwMode="auto">
          <a:xfrm rot="2286664" flipH="1" flipV="1">
            <a:off x="3790144" y="27692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Oval 107"/>
          <p:cNvSpPr>
            <a:spLocks noChangeArrowheads="1"/>
          </p:cNvSpPr>
          <p:nvPr/>
        </p:nvSpPr>
        <p:spPr bwMode="auto">
          <a:xfrm rot="2286664" flipH="1" flipV="1">
            <a:off x="3866344" y="26930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Oval 108"/>
          <p:cNvSpPr>
            <a:spLocks noChangeArrowheads="1"/>
          </p:cNvSpPr>
          <p:nvPr/>
        </p:nvSpPr>
        <p:spPr bwMode="auto">
          <a:xfrm rot="2286664" flipH="1" flipV="1">
            <a:off x="3866344" y="28454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Oval 109"/>
          <p:cNvSpPr>
            <a:spLocks noChangeArrowheads="1"/>
          </p:cNvSpPr>
          <p:nvPr/>
        </p:nvSpPr>
        <p:spPr bwMode="auto">
          <a:xfrm rot="2286664" flipH="1" flipV="1">
            <a:off x="3942544" y="27692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Oval 111"/>
          <p:cNvSpPr>
            <a:spLocks noChangeArrowheads="1"/>
          </p:cNvSpPr>
          <p:nvPr/>
        </p:nvSpPr>
        <p:spPr bwMode="auto">
          <a:xfrm rot="2286664" flipH="1" flipV="1">
            <a:off x="4018744" y="26930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Oval 112"/>
          <p:cNvSpPr>
            <a:spLocks noChangeArrowheads="1"/>
          </p:cNvSpPr>
          <p:nvPr/>
        </p:nvSpPr>
        <p:spPr bwMode="auto">
          <a:xfrm rot="2286664" flipH="1" flipV="1">
            <a:off x="4018744" y="29216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Oval 113"/>
          <p:cNvSpPr>
            <a:spLocks noChangeArrowheads="1"/>
          </p:cNvSpPr>
          <p:nvPr/>
        </p:nvSpPr>
        <p:spPr bwMode="auto">
          <a:xfrm rot="2286664" flipH="1" flipV="1">
            <a:off x="4171144" y="30740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Oval 114"/>
          <p:cNvSpPr>
            <a:spLocks noChangeArrowheads="1"/>
          </p:cNvSpPr>
          <p:nvPr/>
        </p:nvSpPr>
        <p:spPr bwMode="auto">
          <a:xfrm rot="2286664" flipH="1" flipV="1">
            <a:off x="4365743" y="3201415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Oval 116"/>
          <p:cNvSpPr>
            <a:spLocks noChangeArrowheads="1"/>
          </p:cNvSpPr>
          <p:nvPr/>
        </p:nvSpPr>
        <p:spPr bwMode="auto">
          <a:xfrm rot="2286664" flipH="1" flipV="1">
            <a:off x="4475944" y="29978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Oval 117"/>
          <p:cNvSpPr>
            <a:spLocks noChangeArrowheads="1"/>
          </p:cNvSpPr>
          <p:nvPr/>
        </p:nvSpPr>
        <p:spPr bwMode="auto">
          <a:xfrm rot="2286664" flipH="1" flipV="1">
            <a:off x="3790144" y="322644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6" name="Oval 123"/>
          <p:cNvSpPr>
            <a:spLocks noChangeArrowheads="1"/>
          </p:cNvSpPr>
          <p:nvPr/>
        </p:nvSpPr>
        <p:spPr bwMode="auto">
          <a:xfrm rot="2286664" flipH="1" flipV="1">
            <a:off x="3748673" y="2984561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8" name="Oval 125"/>
          <p:cNvSpPr>
            <a:spLocks noChangeArrowheads="1"/>
          </p:cNvSpPr>
          <p:nvPr/>
        </p:nvSpPr>
        <p:spPr bwMode="auto">
          <a:xfrm rot="19534480" flipH="1" flipV="1">
            <a:off x="3871663" y="2889173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Oval 126"/>
          <p:cNvSpPr>
            <a:spLocks noChangeArrowheads="1"/>
          </p:cNvSpPr>
          <p:nvPr/>
        </p:nvSpPr>
        <p:spPr bwMode="auto">
          <a:xfrm rot="19534480" flipH="1" flipV="1">
            <a:off x="3808792" y="2932262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Oval 127"/>
          <p:cNvSpPr>
            <a:spLocks noChangeArrowheads="1"/>
          </p:cNvSpPr>
          <p:nvPr/>
        </p:nvSpPr>
        <p:spPr bwMode="auto">
          <a:xfrm rot="19534480" flipH="1" flipV="1">
            <a:off x="3828613" y="2826359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1" name="Oval 128"/>
          <p:cNvSpPr>
            <a:spLocks noChangeArrowheads="1"/>
          </p:cNvSpPr>
          <p:nvPr/>
        </p:nvSpPr>
        <p:spPr bwMode="auto">
          <a:xfrm rot="19534480" flipH="1" flipV="1">
            <a:off x="3914713" y="2951987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Oval 129"/>
          <p:cNvSpPr>
            <a:spLocks noChangeArrowheads="1"/>
          </p:cNvSpPr>
          <p:nvPr/>
        </p:nvSpPr>
        <p:spPr bwMode="auto">
          <a:xfrm rot="19534480" flipH="1" flipV="1">
            <a:off x="3934533" y="2846084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3" name="Oval 130"/>
          <p:cNvSpPr>
            <a:spLocks noChangeArrowheads="1"/>
          </p:cNvSpPr>
          <p:nvPr/>
        </p:nvSpPr>
        <p:spPr bwMode="auto">
          <a:xfrm rot="19534480" flipH="1" flipV="1">
            <a:off x="3851843" y="2995076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Oval 131"/>
          <p:cNvSpPr>
            <a:spLocks noChangeArrowheads="1"/>
          </p:cNvSpPr>
          <p:nvPr/>
        </p:nvSpPr>
        <p:spPr bwMode="auto">
          <a:xfrm rot="19534480" flipH="1" flipV="1">
            <a:off x="3954353" y="2740181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5" name="Oval 132"/>
          <p:cNvSpPr>
            <a:spLocks noChangeArrowheads="1"/>
          </p:cNvSpPr>
          <p:nvPr/>
        </p:nvSpPr>
        <p:spPr bwMode="auto">
          <a:xfrm rot="19534480" flipH="1" flipV="1">
            <a:off x="4083504" y="2928622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6" name="Oval 133"/>
          <p:cNvSpPr>
            <a:spLocks noChangeArrowheads="1"/>
          </p:cNvSpPr>
          <p:nvPr/>
        </p:nvSpPr>
        <p:spPr bwMode="auto">
          <a:xfrm rot="19534480" flipH="1" flipV="1">
            <a:off x="4295346" y="2968071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8" name="Oval 135"/>
          <p:cNvSpPr>
            <a:spLocks noChangeArrowheads="1"/>
          </p:cNvSpPr>
          <p:nvPr/>
        </p:nvSpPr>
        <p:spPr bwMode="auto">
          <a:xfrm rot="19534480" flipH="1" flipV="1">
            <a:off x="4632928" y="2921342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0" name="Oval 137"/>
          <p:cNvSpPr>
            <a:spLocks noChangeArrowheads="1"/>
          </p:cNvSpPr>
          <p:nvPr/>
        </p:nvSpPr>
        <p:spPr bwMode="auto">
          <a:xfrm rot="19534480" flipH="1" flipV="1">
            <a:off x="3948076" y="3314738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2" name="Oval 139"/>
          <p:cNvSpPr>
            <a:spLocks noChangeArrowheads="1"/>
          </p:cNvSpPr>
          <p:nvPr/>
        </p:nvSpPr>
        <p:spPr bwMode="auto">
          <a:xfrm rot="19534480" flipH="1" flipV="1">
            <a:off x="4719029" y="3046970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3" name="Oval 140"/>
          <p:cNvSpPr>
            <a:spLocks noChangeArrowheads="1"/>
          </p:cNvSpPr>
          <p:nvPr/>
        </p:nvSpPr>
        <p:spPr bwMode="auto">
          <a:xfrm rot="19534480" flipH="1" flipV="1">
            <a:off x="3493221" y="2700229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6" name="Oval 143"/>
          <p:cNvSpPr>
            <a:spLocks noChangeArrowheads="1"/>
          </p:cNvSpPr>
          <p:nvPr/>
        </p:nvSpPr>
        <p:spPr bwMode="auto">
          <a:xfrm rot="19534480" flipH="1" flipV="1">
            <a:off x="3759234" y="2335945"/>
            <a:ext cx="45731" cy="4568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8" name="Oval 145"/>
          <p:cNvSpPr>
            <a:spLocks noChangeArrowheads="1"/>
          </p:cNvSpPr>
          <p:nvPr/>
        </p:nvSpPr>
        <p:spPr bwMode="auto">
          <a:xfrm rot="17109644" flipH="1" flipV="1">
            <a:off x="3932783" y="280165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9" name="Oval 146"/>
          <p:cNvSpPr>
            <a:spLocks noChangeArrowheads="1"/>
          </p:cNvSpPr>
          <p:nvPr/>
        </p:nvSpPr>
        <p:spPr bwMode="auto">
          <a:xfrm rot="17109644" flipH="1" flipV="1">
            <a:off x="3912850" y="287522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0" name="Oval 147"/>
          <p:cNvSpPr>
            <a:spLocks noChangeArrowheads="1"/>
          </p:cNvSpPr>
          <p:nvPr/>
        </p:nvSpPr>
        <p:spPr bwMode="auto">
          <a:xfrm rot="17109644" flipH="1" flipV="1">
            <a:off x="3859203" y="278172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Oval 148"/>
          <p:cNvSpPr>
            <a:spLocks noChangeArrowheads="1"/>
          </p:cNvSpPr>
          <p:nvPr/>
        </p:nvSpPr>
        <p:spPr bwMode="auto">
          <a:xfrm rot="17109644" flipH="1" flipV="1">
            <a:off x="4006363" y="282159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2" name="Oval 149"/>
          <p:cNvSpPr>
            <a:spLocks noChangeArrowheads="1"/>
          </p:cNvSpPr>
          <p:nvPr/>
        </p:nvSpPr>
        <p:spPr bwMode="auto">
          <a:xfrm rot="17109644" flipH="1" flipV="1">
            <a:off x="3952717" y="2728093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3" name="Oval 150"/>
          <p:cNvSpPr>
            <a:spLocks noChangeArrowheads="1"/>
          </p:cNvSpPr>
          <p:nvPr/>
        </p:nvSpPr>
        <p:spPr bwMode="auto">
          <a:xfrm rot="17109644" flipH="1" flipV="1">
            <a:off x="3986430" y="2895163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4" name="Oval 151"/>
          <p:cNvSpPr>
            <a:spLocks noChangeArrowheads="1"/>
          </p:cNvSpPr>
          <p:nvPr/>
        </p:nvSpPr>
        <p:spPr bwMode="auto">
          <a:xfrm rot="17109644" flipH="1" flipV="1">
            <a:off x="3899070" y="263458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5" name="Oval 152"/>
          <p:cNvSpPr>
            <a:spLocks noChangeArrowheads="1"/>
          </p:cNvSpPr>
          <p:nvPr/>
        </p:nvSpPr>
        <p:spPr bwMode="auto">
          <a:xfrm rot="17109644" flipH="1" flipV="1">
            <a:off x="4119810" y="2694400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6" name="Oval 153"/>
          <p:cNvSpPr>
            <a:spLocks noChangeArrowheads="1"/>
          </p:cNvSpPr>
          <p:nvPr/>
        </p:nvSpPr>
        <p:spPr bwMode="auto">
          <a:xfrm rot="17109644" flipH="1" flipV="1">
            <a:off x="4306837" y="258714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9" name="Oval 156"/>
          <p:cNvSpPr>
            <a:spLocks noChangeArrowheads="1"/>
          </p:cNvSpPr>
          <p:nvPr/>
        </p:nvSpPr>
        <p:spPr bwMode="auto">
          <a:xfrm rot="17109644" flipH="1" flipV="1">
            <a:off x="3664653" y="303522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0" name="Oval 157"/>
          <p:cNvSpPr>
            <a:spLocks noChangeArrowheads="1"/>
          </p:cNvSpPr>
          <p:nvPr/>
        </p:nvSpPr>
        <p:spPr bwMode="auto">
          <a:xfrm rot="17109644" flipH="1" flipV="1">
            <a:off x="4344321" y="278804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1" name="Oval 158"/>
          <p:cNvSpPr>
            <a:spLocks noChangeArrowheads="1"/>
          </p:cNvSpPr>
          <p:nvPr/>
        </p:nvSpPr>
        <p:spPr bwMode="auto">
          <a:xfrm rot="17109644" flipH="1" flipV="1">
            <a:off x="3623218" y="274880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2" name="Oval 159"/>
          <p:cNvSpPr>
            <a:spLocks noChangeArrowheads="1"/>
          </p:cNvSpPr>
          <p:nvPr/>
        </p:nvSpPr>
        <p:spPr bwMode="auto">
          <a:xfrm rot="17109644" flipH="1" flipV="1">
            <a:off x="4749629" y="2489341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4" name="Oval 161"/>
          <p:cNvSpPr>
            <a:spLocks noChangeArrowheads="1"/>
          </p:cNvSpPr>
          <p:nvPr/>
        </p:nvSpPr>
        <p:spPr bwMode="auto">
          <a:xfrm rot="17109644" flipH="1" flipV="1">
            <a:off x="3591730" y="2896531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5" name="Oval 162"/>
          <p:cNvSpPr>
            <a:spLocks noChangeArrowheads="1"/>
          </p:cNvSpPr>
          <p:nvPr/>
        </p:nvSpPr>
        <p:spPr bwMode="auto">
          <a:xfrm rot="17109644" flipH="1" flipV="1">
            <a:off x="3701671" y="2834900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6" name="Oval 163"/>
          <p:cNvSpPr>
            <a:spLocks noChangeArrowheads="1"/>
          </p:cNvSpPr>
          <p:nvPr/>
        </p:nvSpPr>
        <p:spPr bwMode="auto">
          <a:xfrm rot="17109644" flipH="1" flipV="1">
            <a:off x="3457590" y="2514967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8" name="Oval 165"/>
          <p:cNvSpPr/>
          <p:nvPr/>
        </p:nvSpPr>
        <p:spPr bwMode="auto">
          <a:xfrm rot="10957383" flipH="1" flipV="1">
            <a:off x="3896509" y="2618430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49" name="Oval 166"/>
          <p:cNvSpPr/>
          <p:nvPr/>
        </p:nvSpPr>
        <p:spPr bwMode="auto">
          <a:xfrm rot="10957383" flipH="1" flipV="1">
            <a:off x="3972708" y="262160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0" name="Oval 167"/>
          <p:cNvSpPr/>
          <p:nvPr/>
        </p:nvSpPr>
        <p:spPr bwMode="auto">
          <a:xfrm rot="10957383" flipH="1" flipV="1">
            <a:off x="3893333" y="2694630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1" name="Oval 168"/>
          <p:cNvSpPr/>
          <p:nvPr/>
        </p:nvSpPr>
        <p:spPr bwMode="auto">
          <a:xfrm rot="10957383" flipH="1" flipV="1">
            <a:off x="3901270" y="2542230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2" name="Oval 169"/>
          <p:cNvSpPr/>
          <p:nvPr/>
        </p:nvSpPr>
        <p:spPr bwMode="auto">
          <a:xfrm rot="10957383" flipH="1" flipV="1">
            <a:off x="3820308" y="2613667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3" name="Oval 170"/>
          <p:cNvSpPr/>
          <p:nvPr/>
        </p:nvSpPr>
        <p:spPr bwMode="auto">
          <a:xfrm rot="10957383" flipH="1" flipV="1">
            <a:off x="3977471" y="2545405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4" name="Oval 171"/>
          <p:cNvSpPr/>
          <p:nvPr/>
        </p:nvSpPr>
        <p:spPr bwMode="auto">
          <a:xfrm rot="10957383" flipH="1" flipV="1">
            <a:off x="3740933" y="2686692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5" name="Oval 172"/>
          <p:cNvSpPr/>
          <p:nvPr/>
        </p:nvSpPr>
        <p:spPr bwMode="auto">
          <a:xfrm rot="10957383" flipH="1" flipV="1">
            <a:off x="3752046" y="2458092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6" name="Oval 173"/>
          <p:cNvSpPr/>
          <p:nvPr/>
        </p:nvSpPr>
        <p:spPr bwMode="auto">
          <a:xfrm rot="10957383" flipH="1" flipV="1">
            <a:off x="3605996" y="2299342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7" name="Oval 174"/>
          <p:cNvSpPr/>
          <p:nvPr/>
        </p:nvSpPr>
        <p:spPr bwMode="auto">
          <a:xfrm rot="10957383" flipH="1" flipV="1">
            <a:off x="3461533" y="2140592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9" name="Oval 176"/>
          <p:cNvSpPr/>
          <p:nvPr/>
        </p:nvSpPr>
        <p:spPr bwMode="auto">
          <a:xfrm rot="10957383" flipH="1" flipV="1">
            <a:off x="3298021" y="2361255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0" name="Oval 177"/>
          <p:cNvSpPr/>
          <p:nvPr/>
        </p:nvSpPr>
        <p:spPr bwMode="auto">
          <a:xfrm rot="10957383" flipH="1" flipV="1">
            <a:off x="3994934" y="216440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1" name="Oval 178"/>
          <p:cNvSpPr/>
          <p:nvPr/>
        </p:nvSpPr>
        <p:spPr bwMode="auto">
          <a:xfrm rot="10957383" flipH="1" flipV="1">
            <a:off x="3869284" y="2465144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2" name="Oval 179"/>
          <p:cNvSpPr/>
          <p:nvPr/>
        </p:nvSpPr>
        <p:spPr bwMode="auto">
          <a:xfrm rot="10957383" flipH="1" flipV="1">
            <a:off x="3315484" y="198025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3" name="Oval 180"/>
          <p:cNvSpPr/>
          <p:nvPr/>
        </p:nvSpPr>
        <p:spPr bwMode="auto">
          <a:xfrm rot="10957383" flipH="1" flipV="1">
            <a:off x="4164796" y="3439167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4" name="Oval 181"/>
          <p:cNvSpPr/>
          <p:nvPr/>
        </p:nvSpPr>
        <p:spPr bwMode="auto">
          <a:xfrm rot="10957383" flipH="1" flipV="1">
            <a:off x="3899485" y="3093982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6" name="Oval 183"/>
          <p:cNvSpPr/>
          <p:nvPr/>
        </p:nvSpPr>
        <p:spPr bwMode="auto">
          <a:xfrm rot="10957383" flipH="1" flipV="1">
            <a:off x="3720295" y="3143892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67" name="Oval 185"/>
          <p:cNvSpPr>
            <a:spLocks noChangeArrowheads="1"/>
          </p:cNvSpPr>
          <p:nvPr/>
        </p:nvSpPr>
        <p:spPr bwMode="auto">
          <a:xfrm rot="-1700929" flipH="1" flipV="1">
            <a:off x="3906033" y="28803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8" name="Oval 186"/>
          <p:cNvSpPr>
            <a:spLocks noChangeArrowheads="1"/>
          </p:cNvSpPr>
          <p:nvPr/>
        </p:nvSpPr>
        <p:spPr bwMode="auto">
          <a:xfrm rot="-1700929" flipH="1" flipV="1">
            <a:off x="3829833" y="28803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9" name="Oval 187"/>
          <p:cNvSpPr>
            <a:spLocks noChangeArrowheads="1"/>
          </p:cNvSpPr>
          <p:nvPr/>
        </p:nvSpPr>
        <p:spPr bwMode="auto">
          <a:xfrm rot="-1700929" flipH="1" flipV="1">
            <a:off x="3906033" y="28041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0" name="Oval 188"/>
          <p:cNvSpPr>
            <a:spLocks noChangeArrowheads="1"/>
          </p:cNvSpPr>
          <p:nvPr/>
        </p:nvSpPr>
        <p:spPr bwMode="auto">
          <a:xfrm rot="-1700929" flipH="1" flipV="1">
            <a:off x="3906033" y="29565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1" name="Oval 189"/>
          <p:cNvSpPr>
            <a:spLocks noChangeArrowheads="1"/>
          </p:cNvSpPr>
          <p:nvPr/>
        </p:nvSpPr>
        <p:spPr bwMode="auto">
          <a:xfrm rot="-1700929" flipH="1" flipV="1">
            <a:off x="3982233" y="28803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2" name="Oval 190"/>
          <p:cNvSpPr>
            <a:spLocks noChangeArrowheads="1"/>
          </p:cNvSpPr>
          <p:nvPr/>
        </p:nvSpPr>
        <p:spPr bwMode="auto">
          <a:xfrm rot="-1700929" flipH="1" flipV="1">
            <a:off x="4058433" y="28041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3" name="Oval 191"/>
          <p:cNvSpPr>
            <a:spLocks noChangeArrowheads="1"/>
          </p:cNvSpPr>
          <p:nvPr/>
        </p:nvSpPr>
        <p:spPr bwMode="auto">
          <a:xfrm rot="-1700929" flipH="1" flipV="1">
            <a:off x="4058433" y="30327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4" name="Oval 192"/>
          <p:cNvSpPr>
            <a:spLocks noChangeArrowheads="1"/>
          </p:cNvSpPr>
          <p:nvPr/>
        </p:nvSpPr>
        <p:spPr bwMode="auto">
          <a:xfrm rot="-1700929" flipH="1" flipV="1">
            <a:off x="4210833" y="31851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7" name="Oval 195"/>
          <p:cNvSpPr>
            <a:spLocks noChangeArrowheads="1"/>
          </p:cNvSpPr>
          <p:nvPr/>
        </p:nvSpPr>
        <p:spPr bwMode="auto">
          <a:xfrm rot="-1700929" flipH="1" flipV="1">
            <a:off x="4213136" y="2808852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0" name="Oval 198"/>
          <p:cNvSpPr>
            <a:spLocks noChangeArrowheads="1"/>
          </p:cNvSpPr>
          <p:nvPr/>
        </p:nvSpPr>
        <p:spPr bwMode="auto">
          <a:xfrm rot="-1700929" flipH="1" flipV="1">
            <a:off x="4515633" y="34899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1" name="Oval 199"/>
          <p:cNvSpPr>
            <a:spLocks noChangeArrowheads="1"/>
          </p:cNvSpPr>
          <p:nvPr/>
        </p:nvSpPr>
        <p:spPr bwMode="auto">
          <a:xfrm rot="-1700929" flipH="1" flipV="1">
            <a:off x="3548038" y="253538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2" name="Oval 200"/>
          <p:cNvSpPr>
            <a:spLocks noChangeArrowheads="1"/>
          </p:cNvSpPr>
          <p:nvPr/>
        </p:nvSpPr>
        <p:spPr bwMode="auto">
          <a:xfrm rot="-1700929" flipH="1" flipV="1">
            <a:off x="3639961" y="2175748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3" name="Oval 201"/>
          <p:cNvSpPr>
            <a:spLocks noChangeArrowheads="1"/>
          </p:cNvSpPr>
          <p:nvPr/>
        </p:nvSpPr>
        <p:spPr bwMode="auto">
          <a:xfrm rot="-1700929" flipH="1" flipV="1">
            <a:off x="3451246" y="2329039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4" name="Oval 202"/>
          <p:cNvSpPr>
            <a:spLocks noChangeArrowheads="1"/>
          </p:cNvSpPr>
          <p:nvPr/>
        </p:nvSpPr>
        <p:spPr bwMode="auto">
          <a:xfrm rot="-1700929" flipH="1" flipV="1">
            <a:off x="4058433" y="2346966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6" name="Oval 204"/>
          <p:cNvSpPr>
            <a:spLocks noChangeArrowheads="1"/>
          </p:cNvSpPr>
          <p:nvPr/>
        </p:nvSpPr>
        <p:spPr bwMode="auto">
          <a:xfrm rot="15546887" flipH="1" flipV="1">
            <a:off x="3953499" y="2899901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7" name="Oval 205"/>
          <p:cNvSpPr>
            <a:spLocks noChangeArrowheads="1"/>
          </p:cNvSpPr>
          <p:nvPr/>
        </p:nvSpPr>
        <p:spPr bwMode="auto">
          <a:xfrm rot="15546887" flipH="1" flipV="1">
            <a:off x="3967893" y="297474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8" name="Oval 206"/>
          <p:cNvSpPr>
            <a:spLocks noChangeArrowheads="1"/>
          </p:cNvSpPr>
          <p:nvPr/>
        </p:nvSpPr>
        <p:spPr bwMode="auto">
          <a:xfrm rot="15546887" flipH="1" flipV="1">
            <a:off x="3878638" y="2914297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9" name="Oval 207"/>
          <p:cNvSpPr>
            <a:spLocks noChangeArrowheads="1"/>
          </p:cNvSpPr>
          <p:nvPr/>
        </p:nvSpPr>
        <p:spPr bwMode="auto">
          <a:xfrm rot="15546887" flipH="1" flipV="1">
            <a:off x="4028361" y="288550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0" name="Oval 208"/>
          <p:cNvSpPr>
            <a:spLocks noChangeArrowheads="1"/>
          </p:cNvSpPr>
          <p:nvPr/>
        </p:nvSpPr>
        <p:spPr bwMode="auto">
          <a:xfrm rot="15546887" flipH="1" flipV="1">
            <a:off x="3939106" y="2825053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1" name="Oval 209"/>
          <p:cNvSpPr>
            <a:spLocks noChangeArrowheads="1"/>
          </p:cNvSpPr>
          <p:nvPr/>
        </p:nvSpPr>
        <p:spPr bwMode="auto">
          <a:xfrm rot="15546887" flipH="1" flipV="1">
            <a:off x="4042754" y="2960353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2" name="Oval 210"/>
          <p:cNvSpPr>
            <a:spLocks noChangeArrowheads="1"/>
          </p:cNvSpPr>
          <p:nvPr/>
        </p:nvSpPr>
        <p:spPr bwMode="auto">
          <a:xfrm rot="15546887" flipH="1" flipV="1">
            <a:off x="3849851" y="276460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3" name="Oval 211"/>
          <p:cNvSpPr>
            <a:spLocks noChangeArrowheads="1"/>
          </p:cNvSpPr>
          <p:nvPr/>
        </p:nvSpPr>
        <p:spPr bwMode="auto">
          <a:xfrm rot="15546887" flipH="1" flipV="1">
            <a:off x="4074436" y="2721414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4" name="Oval 212"/>
          <p:cNvSpPr>
            <a:spLocks noChangeArrowheads="1"/>
          </p:cNvSpPr>
          <p:nvPr/>
        </p:nvSpPr>
        <p:spPr bwMode="auto">
          <a:xfrm rot="15546887" flipH="1" flipV="1">
            <a:off x="4195372" y="254292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6" name="Oval 214"/>
          <p:cNvSpPr>
            <a:spLocks noChangeArrowheads="1"/>
          </p:cNvSpPr>
          <p:nvPr/>
        </p:nvSpPr>
        <p:spPr bwMode="auto">
          <a:xfrm rot="15546887" flipH="1" flipV="1">
            <a:off x="4287521" y="221474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7" name="Oval 215"/>
          <p:cNvSpPr>
            <a:spLocks noChangeArrowheads="1"/>
          </p:cNvSpPr>
          <p:nvPr/>
        </p:nvSpPr>
        <p:spPr bwMode="auto">
          <a:xfrm rot="15546887" flipH="1" flipV="1">
            <a:off x="4195098" y="241622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8" name="Oval 216"/>
          <p:cNvSpPr>
            <a:spLocks noChangeArrowheads="1"/>
          </p:cNvSpPr>
          <p:nvPr/>
        </p:nvSpPr>
        <p:spPr bwMode="auto">
          <a:xfrm rot="15546887" flipH="1" flipV="1">
            <a:off x="4508826" y="2724093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9" name="Oval 217"/>
          <p:cNvSpPr>
            <a:spLocks noChangeArrowheads="1"/>
          </p:cNvSpPr>
          <p:nvPr/>
        </p:nvSpPr>
        <p:spPr bwMode="auto">
          <a:xfrm rot="15546887" flipH="1" flipV="1">
            <a:off x="3742359" y="254861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0" name="Oval 218"/>
          <p:cNvSpPr>
            <a:spLocks noChangeArrowheads="1"/>
          </p:cNvSpPr>
          <p:nvPr/>
        </p:nvSpPr>
        <p:spPr bwMode="auto">
          <a:xfrm rot="15546887" flipH="1" flipV="1">
            <a:off x="4437244" y="2185950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1" name="Oval 219"/>
          <p:cNvSpPr>
            <a:spLocks noChangeArrowheads="1"/>
          </p:cNvSpPr>
          <p:nvPr/>
        </p:nvSpPr>
        <p:spPr bwMode="auto">
          <a:xfrm rot="15546887" flipH="1" flipV="1">
            <a:off x="3681902" y="2667994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2" name="Oval 220"/>
          <p:cNvSpPr>
            <a:spLocks noChangeArrowheads="1"/>
          </p:cNvSpPr>
          <p:nvPr/>
        </p:nvSpPr>
        <p:spPr bwMode="auto">
          <a:xfrm rot="15546887" flipH="1" flipV="1">
            <a:off x="3276851" y="3418101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3" name="Oval 221"/>
          <p:cNvSpPr>
            <a:spLocks noChangeArrowheads="1"/>
          </p:cNvSpPr>
          <p:nvPr/>
        </p:nvSpPr>
        <p:spPr bwMode="auto">
          <a:xfrm rot="15546887" flipH="1" flipV="1">
            <a:off x="3424838" y="3622490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4" name="Oval 222"/>
          <p:cNvSpPr>
            <a:spLocks noChangeArrowheads="1"/>
          </p:cNvSpPr>
          <p:nvPr/>
        </p:nvSpPr>
        <p:spPr bwMode="auto">
          <a:xfrm rot="15546887" flipH="1" flipV="1">
            <a:off x="3735942" y="289653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6" name="Oval 224"/>
          <p:cNvSpPr/>
          <p:nvPr/>
        </p:nvSpPr>
        <p:spPr bwMode="auto">
          <a:xfrm rot="13122051" flipH="1" flipV="1">
            <a:off x="3939370" y="2807342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07" name="Oval 225"/>
          <p:cNvSpPr/>
          <p:nvPr/>
        </p:nvSpPr>
        <p:spPr bwMode="auto">
          <a:xfrm rot="13122051" flipH="1" flipV="1">
            <a:off x="3998109" y="2854967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08" name="Oval 226"/>
          <p:cNvSpPr/>
          <p:nvPr/>
        </p:nvSpPr>
        <p:spPr bwMode="auto">
          <a:xfrm rot="13122051" flipH="1" flipV="1">
            <a:off x="3891745" y="2867667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09" name="Oval 227"/>
          <p:cNvSpPr/>
          <p:nvPr/>
        </p:nvSpPr>
        <p:spPr bwMode="auto">
          <a:xfrm rot="13122051" flipH="1" flipV="1">
            <a:off x="3986995" y="2748606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0" name="Oval 228"/>
          <p:cNvSpPr/>
          <p:nvPr/>
        </p:nvSpPr>
        <p:spPr bwMode="auto">
          <a:xfrm rot="13122051" flipH="1" flipV="1">
            <a:off x="3879046" y="2759717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1" name="Oval 229"/>
          <p:cNvSpPr/>
          <p:nvPr/>
        </p:nvSpPr>
        <p:spPr bwMode="auto">
          <a:xfrm rot="13122051" flipH="1" flipV="1">
            <a:off x="4045733" y="2796230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2" name="Oval 230"/>
          <p:cNvSpPr/>
          <p:nvPr/>
        </p:nvSpPr>
        <p:spPr bwMode="auto">
          <a:xfrm rot="13122051" flipH="1" flipV="1">
            <a:off x="3772684" y="2772417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3" name="Oval 231"/>
          <p:cNvSpPr/>
          <p:nvPr/>
        </p:nvSpPr>
        <p:spPr bwMode="auto">
          <a:xfrm rot="13122051" flipH="1" flipV="1">
            <a:off x="3915559" y="2593030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4" name="Oval 232"/>
          <p:cNvSpPr/>
          <p:nvPr/>
        </p:nvSpPr>
        <p:spPr bwMode="auto">
          <a:xfrm rot="13122051" flipH="1" flipV="1">
            <a:off x="3891746" y="2378717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5" name="Oval 233"/>
          <p:cNvSpPr/>
          <p:nvPr/>
        </p:nvSpPr>
        <p:spPr bwMode="auto">
          <a:xfrm rot="13122051" flipH="1" flipV="1">
            <a:off x="3867933" y="216440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6" name="Oval 234"/>
          <p:cNvSpPr/>
          <p:nvPr/>
        </p:nvSpPr>
        <p:spPr bwMode="auto">
          <a:xfrm rot="13122051" flipH="1" flipV="1">
            <a:off x="3748871" y="2069155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8" name="Oval 236"/>
          <p:cNvSpPr/>
          <p:nvPr/>
        </p:nvSpPr>
        <p:spPr bwMode="auto">
          <a:xfrm rot="13122051" flipH="1" flipV="1">
            <a:off x="4283858" y="2499367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19" name="Oval 237"/>
          <p:cNvSpPr/>
          <p:nvPr/>
        </p:nvSpPr>
        <p:spPr bwMode="auto">
          <a:xfrm rot="13122051" flipH="1" flipV="1">
            <a:off x="3649028" y="2518862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20" name="Oval 238"/>
          <p:cNvSpPr/>
          <p:nvPr/>
        </p:nvSpPr>
        <p:spPr bwMode="auto">
          <a:xfrm rot="13122051" flipH="1" flipV="1">
            <a:off x="3844121" y="1951680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21" name="Oval 239"/>
          <p:cNvSpPr/>
          <p:nvPr/>
        </p:nvSpPr>
        <p:spPr bwMode="auto">
          <a:xfrm rot="13122051" flipH="1" flipV="1">
            <a:off x="3671083" y="3629667"/>
            <a:ext cx="46037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23" name="Oval 241"/>
          <p:cNvSpPr/>
          <p:nvPr/>
        </p:nvSpPr>
        <p:spPr bwMode="auto">
          <a:xfrm rot="13122051" flipH="1" flipV="1">
            <a:off x="4004459" y="370110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24" name="Oval 242"/>
          <p:cNvSpPr/>
          <p:nvPr/>
        </p:nvSpPr>
        <p:spPr bwMode="auto">
          <a:xfrm rot="13122051" flipH="1" flipV="1">
            <a:off x="3486933" y="3129605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26" name="Oval 244"/>
          <p:cNvSpPr>
            <a:spLocks noChangeArrowheads="1"/>
          </p:cNvSpPr>
          <p:nvPr/>
        </p:nvSpPr>
        <p:spPr bwMode="auto">
          <a:xfrm rot="6969790" flipH="1" flipV="1">
            <a:off x="3845018" y="278601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7" name="Oval 245"/>
          <p:cNvSpPr>
            <a:spLocks noChangeArrowheads="1"/>
          </p:cNvSpPr>
          <p:nvPr/>
        </p:nvSpPr>
        <p:spPr bwMode="auto">
          <a:xfrm rot="6969790" flipH="1" flipV="1">
            <a:off x="3878625" y="271760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8" name="Oval 246"/>
          <p:cNvSpPr>
            <a:spLocks noChangeArrowheads="1"/>
          </p:cNvSpPr>
          <p:nvPr/>
        </p:nvSpPr>
        <p:spPr bwMode="auto">
          <a:xfrm rot="6969790" flipH="1" flipV="1">
            <a:off x="3913440" y="281963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9" name="Oval 247"/>
          <p:cNvSpPr>
            <a:spLocks noChangeArrowheads="1"/>
          </p:cNvSpPr>
          <p:nvPr/>
        </p:nvSpPr>
        <p:spPr bwMode="auto">
          <a:xfrm rot="6969790" flipH="1" flipV="1">
            <a:off x="3776595" y="275240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0" name="Oval 248"/>
          <p:cNvSpPr>
            <a:spLocks noChangeArrowheads="1"/>
          </p:cNvSpPr>
          <p:nvPr/>
        </p:nvSpPr>
        <p:spPr bwMode="auto">
          <a:xfrm rot="6969790" flipH="1" flipV="1">
            <a:off x="3811411" y="2854429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1" name="Oval 249"/>
          <p:cNvSpPr>
            <a:spLocks noChangeArrowheads="1"/>
          </p:cNvSpPr>
          <p:nvPr/>
        </p:nvSpPr>
        <p:spPr bwMode="auto">
          <a:xfrm rot="6969790" flipH="1" flipV="1">
            <a:off x="3810203" y="268399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2" name="Oval 250"/>
          <p:cNvSpPr>
            <a:spLocks noChangeArrowheads="1"/>
          </p:cNvSpPr>
          <p:nvPr/>
        </p:nvSpPr>
        <p:spPr bwMode="auto">
          <a:xfrm rot="6969790" flipH="1" flipV="1">
            <a:off x="3846226" y="295645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3" name="Oval 251"/>
          <p:cNvSpPr>
            <a:spLocks noChangeArrowheads="1"/>
          </p:cNvSpPr>
          <p:nvPr/>
        </p:nvSpPr>
        <p:spPr bwMode="auto">
          <a:xfrm rot="6969790" flipH="1" flipV="1">
            <a:off x="3640958" y="2855612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4" name="Oval 252"/>
          <p:cNvSpPr>
            <a:spLocks noChangeArrowheads="1"/>
          </p:cNvSpPr>
          <p:nvPr/>
        </p:nvSpPr>
        <p:spPr bwMode="auto">
          <a:xfrm rot="6969790" flipH="1" flipV="1">
            <a:off x="3436899" y="2925205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6" name="Oval 254"/>
          <p:cNvSpPr>
            <a:spLocks noChangeArrowheads="1"/>
          </p:cNvSpPr>
          <p:nvPr/>
        </p:nvSpPr>
        <p:spPr bwMode="auto">
          <a:xfrm rot="6969790" flipH="1" flipV="1">
            <a:off x="3246058" y="317095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7" name="Oval 255"/>
          <p:cNvSpPr>
            <a:spLocks noChangeArrowheads="1"/>
          </p:cNvSpPr>
          <p:nvPr/>
        </p:nvSpPr>
        <p:spPr bwMode="auto">
          <a:xfrm rot="6969790" flipH="1" flipV="1">
            <a:off x="3434780" y="3310657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8" name="Oval 256"/>
          <p:cNvSpPr>
            <a:spLocks noChangeArrowheads="1"/>
          </p:cNvSpPr>
          <p:nvPr/>
        </p:nvSpPr>
        <p:spPr bwMode="auto">
          <a:xfrm rot="6969790" flipH="1" flipV="1">
            <a:off x="3468090" y="2515928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0" name="Oval 258"/>
          <p:cNvSpPr>
            <a:spLocks noChangeArrowheads="1"/>
          </p:cNvSpPr>
          <p:nvPr/>
        </p:nvSpPr>
        <p:spPr bwMode="auto">
          <a:xfrm rot="6969790" flipH="1" flipV="1">
            <a:off x="3028780" y="3064391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4" name="Oval 262"/>
          <p:cNvSpPr>
            <a:spLocks noChangeArrowheads="1"/>
          </p:cNvSpPr>
          <p:nvPr/>
        </p:nvSpPr>
        <p:spPr bwMode="auto">
          <a:xfrm rot="6969790" flipH="1" flipV="1">
            <a:off x="3751347" y="2639956"/>
            <a:ext cx="45731" cy="45739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CH" altLang="ko-K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45" name="Group 269"/>
          <p:cNvGrpSpPr>
            <a:grpSpLocks/>
          </p:cNvGrpSpPr>
          <p:nvPr/>
        </p:nvGrpSpPr>
        <p:grpSpPr bwMode="auto">
          <a:xfrm>
            <a:off x="1878794" y="1657991"/>
            <a:ext cx="3810000" cy="381000"/>
            <a:chOff x="609600" y="2057400"/>
            <a:chExt cx="3810000" cy="381000"/>
          </a:xfrm>
        </p:grpSpPr>
        <p:cxnSp>
          <p:nvCxnSpPr>
            <p:cNvPr id="246" name="Straight Connector 264"/>
            <p:cNvCxnSpPr>
              <a:cxnSpLocks noChangeShapeType="1"/>
            </p:cNvCxnSpPr>
            <p:nvPr/>
          </p:nvCxnSpPr>
          <p:spPr bwMode="auto">
            <a:xfrm>
              <a:off x="685800" y="2057400"/>
              <a:ext cx="3657600" cy="1588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7" name="Down Arrow 265"/>
            <p:cNvSpPr>
              <a:spLocks noChangeArrowheads="1"/>
            </p:cNvSpPr>
            <p:nvPr/>
          </p:nvSpPr>
          <p:spPr bwMode="auto">
            <a:xfrm>
              <a:off x="609600" y="2057400"/>
              <a:ext cx="304800" cy="381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8575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fr-CH" altLang="ko-KR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Down Arrow 268"/>
            <p:cNvSpPr>
              <a:spLocks noChangeArrowheads="1"/>
            </p:cNvSpPr>
            <p:nvPr/>
          </p:nvSpPr>
          <p:spPr bwMode="auto">
            <a:xfrm>
              <a:off x="4114800" y="2057400"/>
              <a:ext cx="304800" cy="381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8575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fr-CH" altLang="ko-KR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00" y="1853947"/>
            <a:ext cx="28670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" name="Rectangle 271"/>
          <p:cNvSpPr/>
          <p:nvPr/>
        </p:nvSpPr>
        <p:spPr>
          <a:xfrm>
            <a:off x="7132499" y="1777747"/>
            <a:ext cx="27432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51" name="Rectangle 263"/>
          <p:cNvSpPr/>
          <p:nvPr/>
        </p:nvSpPr>
        <p:spPr>
          <a:xfrm>
            <a:off x="4436256" y="3739204"/>
            <a:ext cx="762000" cy="990601"/>
          </a:xfrm>
          <a:prstGeom prst="rect">
            <a:avLst/>
          </a:prstGeom>
          <a:solidFill>
            <a:srgbClr val="FF0000"/>
          </a:solidFill>
          <a:ln>
            <a:solidFill>
              <a:srgbClr val="7030A0"/>
            </a:solidFill>
          </a:ln>
          <a:scene3d>
            <a:camera prst="orthographicFront">
              <a:rot lat="17099985" lon="2999994" rev="0"/>
            </a:camera>
            <a:lightRig rig="threePt" dir="t"/>
          </a:scene3d>
          <a:sp3d>
            <a:bevelT w="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1" name="Text Box 311"/>
          <p:cNvSpPr txBox="1">
            <a:spLocks noChangeArrowheads="1"/>
          </p:cNvSpPr>
          <p:nvPr/>
        </p:nvSpPr>
        <p:spPr bwMode="auto">
          <a:xfrm>
            <a:off x="4926794" y="4248792"/>
            <a:ext cx="11689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ko-KR"/>
              <a:t>Radiation</a:t>
            </a:r>
          </a:p>
          <a:p>
            <a:r>
              <a:rPr lang="en-GB" altLang="ko-KR"/>
              <a:t>detector</a:t>
            </a:r>
            <a:endParaRPr lang="en-US" altLang="ko-KR">
              <a:ea typeface="굴림" panose="020B0600000101010101" pitchFamily="50" charset="-127"/>
            </a:endParaRPr>
          </a:p>
        </p:txBody>
      </p:sp>
      <p:sp>
        <p:nvSpPr>
          <p:cNvPr id="302" name="Rectangle 314"/>
          <p:cNvSpPr txBox="1">
            <a:spLocks noChangeArrowheads="1"/>
          </p:cNvSpPr>
          <p:nvPr/>
        </p:nvSpPr>
        <p:spPr>
          <a:xfrm>
            <a:off x="727364" y="5198917"/>
            <a:ext cx="10785764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ko-KR" sz="2000" dirty="0" smtClean="0"/>
              <a:t>1D Profile is measured either as intensity of radiation (Bremsstrahlung) or as secondary emitted electron current over position of wire</a:t>
            </a:r>
          </a:p>
          <a:p>
            <a:pPr>
              <a:lnSpc>
                <a:spcPct val="80000"/>
              </a:lnSpc>
            </a:pPr>
            <a:r>
              <a:rPr lang="en-GB" altLang="ko-KR" sz="2000" dirty="0" smtClean="0"/>
              <a:t>Resolution down to wire diameter (5-6 </a:t>
            </a:r>
            <a:r>
              <a:rPr lang="el-GR" altLang="ko-KR" sz="2000" dirty="0" smtClean="0">
                <a:cs typeface="Arial" panose="020B0604020202020204" pitchFamily="34" charset="0"/>
              </a:rPr>
              <a:t>μ</a:t>
            </a:r>
            <a:r>
              <a:rPr lang="en-GB" altLang="ko-KR" sz="2000" dirty="0" smtClean="0">
                <a:cs typeface="Arial" panose="020B0604020202020204" pitchFamily="34" charset="0"/>
              </a:rPr>
              <a:t>m)</a:t>
            </a: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ea typeface="굴림" panose="020B0600000101010101" pitchFamily="50" charset="-127"/>
                <a:cs typeface="Arial" panose="020B0604020202020204" pitchFamily="34" charset="0"/>
              </a:rPr>
              <a:t>Instead of movement, many wires can be used in a ‘harp’</a:t>
            </a:r>
            <a:endParaRPr lang="en-US" altLang="ko-KR" sz="2000" dirty="0"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03" name="Text Box 315"/>
          <p:cNvSpPr txBox="1">
            <a:spLocks noChangeArrowheads="1"/>
          </p:cNvSpPr>
          <p:nvPr/>
        </p:nvSpPr>
        <p:spPr bwMode="auto">
          <a:xfrm>
            <a:off x="8808899" y="4520947"/>
            <a:ext cx="1007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ko-KR"/>
              <a:t>Position</a:t>
            </a:r>
            <a:endParaRPr lang="en-US" altLang="ko-KR">
              <a:ea typeface="굴림" panose="020B0600000101010101" pitchFamily="50" charset="-127"/>
            </a:endParaRPr>
          </a:p>
        </p:txBody>
      </p:sp>
      <p:sp>
        <p:nvSpPr>
          <p:cNvPr id="304" name="Text Box 316"/>
          <p:cNvSpPr txBox="1">
            <a:spLocks noChangeArrowheads="1"/>
          </p:cNvSpPr>
          <p:nvPr/>
        </p:nvSpPr>
        <p:spPr bwMode="auto">
          <a:xfrm rot="16200000">
            <a:off x="6402659" y="2034406"/>
            <a:ext cx="10643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ko-KR"/>
              <a:t>Intensity</a:t>
            </a:r>
            <a:endParaRPr lang="en-US" altLang="ko-KR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8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2.22222E-6 L 0.287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61" y="2757883"/>
            <a:ext cx="308269" cy="317517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94" y="2765577"/>
            <a:ext cx="280526" cy="30210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r="52"/>
          <a:stretch/>
        </p:blipFill>
        <p:spPr>
          <a:xfrm>
            <a:off x="1638386" y="1420461"/>
            <a:ext cx="8578821" cy="4880117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6459134" y="1560991"/>
            <a:ext cx="413799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Apr. 2011: PAL-XFEL project started</a:t>
            </a:r>
          </a:p>
          <a:p>
            <a:pPr>
              <a:defRPr/>
            </a:pP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Apr. 2016: Commissioning started</a:t>
            </a:r>
          </a:p>
          <a:p>
            <a:pPr>
              <a:defRPr/>
            </a:pP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Jun. 2017: User-service started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 - 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120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days for user (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95% 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of availability)</a:t>
            </a:r>
          </a:p>
          <a:p>
            <a:pPr>
              <a:defRPr/>
            </a:pP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Achieved in 2018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 - 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140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days for user (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95% 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of availability)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Achieved in 2019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 - 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160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days for user (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96.8% 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of availability)</a:t>
            </a:r>
          </a:p>
          <a:p>
            <a:pPr>
              <a:defRPr/>
            </a:pP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Achieved in 2020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 - 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170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days for user (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96.9% 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of availability)</a:t>
            </a:r>
          </a:p>
          <a:p>
            <a:pPr>
              <a:defRPr/>
            </a:pP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Achieved in 2021</a:t>
            </a:r>
          </a:p>
          <a:p>
            <a:pPr>
              <a:defRPr/>
            </a:pP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 - 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180 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days for user (</a:t>
            </a:r>
            <a:r>
              <a:rPr lang="en-US" altLang="ko-KR" sz="1600" dirty="0">
                <a:solidFill>
                  <a:srgbClr val="FF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96.9%</a:t>
            </a:r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 of availability)</a:t>
            </a:r>
          </a:p>
          <a:p>
            <a:pPr>
              <a:defRPr/>
            </a:pP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/>
          <a:stretch/>
        </p:blipFill>
        <p:spPr>
          <a:xfrm>
            <a:off x="1662994" y="1408292"/>
            <a:ext cx="4785970" cy="48922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PAL-XFEL</a:t>
            </a:r>
          </a:p>
        </p:txBody>
      </p:sp>
    </p:spTree>
    <p:extLst>
      <p:ext uri="{BB962C8B-B14F-4D97-AF65-F5344CB8AC3E}">
        <p14:creationId xmlns:p14="http://schemas.microsoft.com/office/powerpoint/2010/main" val="2774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Wire </a:t>
            </a:r>
            <a:r>
              <a:rPr lang="en-US" altLang="ko-KR" dirty="0" smtClean="0"/>
              <a:t>Scanner of PAL-XFEL</a:t>
            </a:r>
            <a:endParaRPr lang="ko-KR" altLang="en-US" dirty="0"/>
          </a:p>
        </p:txBody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7611357" y="1185045"/>
            <a:ext cx="3924000" cy="4211113"/>
            <a:chOff x="251520" y="708147"/>
            <a:chExt cx="3619500" cy="4338638"/>
          </a:xfrm>
        </p:grpSpPr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0" y="708147"/>
              <a:ext cx="3619500" cy="4338638"/>
            </a:xfrm>
            <a:prstGeom prst="rect">
              <a:avLst/>
            </a:prstGeom>
          </p:spPr>
        </p:pic>
        <p:cxnSp>
          <p:nvCxnSpPr>
            <p:cNvPr id="5" name="Straight Arrow Connector 9"/>
            <p:cNvCxnSpPr/>
            <p:nvPr/>
          </p:nvCxnSpPr>
          <p:spPr>
            <a:xfrm flipV="1">
              <a:off x="1899461" y="1149795"/>
              <a:ext cx="677221" cy="1131483"/>
            </a:xfrm>
            <a:prstGeom prst="straightConnector1">
              <a:avLst/>
            </a:prstGeom>
            <a:ln w="25400" cap="rnd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10"/>
            <p:cNvCxnSpPr/>
            <p:nvPr/>
          </p:nvCxnSpPr>
          <p:spPr>
            <a:xfrm flipH="1" flipV="1">
              <a:off x="666133" y="1650594"/>
              <a:ext cx="2231812" cy="1310655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7974808">
              <a:off x="1938644" y="1542357"/>
              <a:ext cx="970673" cy="21647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rgbClr val="FFC000"/>
                  </a:solidFill>
                </a:rPr>
                <a:t>motion</a:t>
              </a:r>
              <a:endParaRPr lang="ko-KR" altLang="en-US" sz="1600">
                <a:solidFill>
                  <a:srgbClr val="FFC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743496">
              <a:off x="2190995" y="2465183"/>
              <a:ext cx="970674" cy="28880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rgbClr val="FF0000"/>
                  </a:solidFill>
                </a:rPr>
                <a:t>e-beam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9" y="1153154"/>
            <a:ext cx="3341142" cy="5229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262" y="6383046"/>
            <a:ext cx="36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Screen monitor and wire scanner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21882" y="1217166"/>
            <a:ext cx="3636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Wire material</a:t>
            </a:r>
            <a:endParaRPr lang="en-US" altLang="ko-KR" dirty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Tungsten (18 </a:t>
            </a:r>
            <a:r>
              <a:rPr lang="el-GR" altLang="ko-KR" dirty="0" smtClean="0"/>
              <a:t>μ</a:t>
            </a:r>
            <a:r>
              <a:rPr lang="en-US" altLang="ko-KR" dirty="0" smtClean="0"/>
              <a:t>m)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Carbon (34 </a:t>
            </a:r>
            <a:r>
              <a:rPr lang="el-GR" altLang="ko-KR" dirty="0" smtClean="0"/>
              <a:t>μ</a:t>
            </a:r>
            <a:r>
              <a:rPr lang="en-US" altLang="ko-KR" dirty="0" smtClean="0"/>
              <a:t>m)</a:t>
            </a:r>
            <a:endParaRPr lang="ko-KR" altLang="en-US" dirty="0"/>
          </a:p>
        </p:txBody>
      </p:sp>
      <p:grpSp>
        <p:nvGrpSpPr>
          <p:cNvPr id="16" name="Group 199">
            <a:extLst>
              <a:ext uri="{FF2B5EF4-FFF2-40B4-BE49-F238E27FC236}">
                <a16:creationId xmlns:a16="http://schemas.microsoft.com/office/drawing/2014/main" id="{4C3FBE3B-F10E-4DF0-AE7C-BF521EE1DE2D}"/>
              </a:ext>
            </a:extLst>
          </p:cNvPr>
          <p:cNvGrpSpPr>
            <a:grpSpLocks noChangeAspect="1"/>
          </p:cNvGrpSpPr>
          <p:nvPr/>
        </p:nvGrpSpPr>
        <p:grpSpPr>
          <a:xfrm>
            <a:off x="4468604" y="2339381"/>
            <a:ext cx="2880000" cy="2450851"/>
            <a:chOff x="1510591" y="13204115"/>
            <a:chExt cx="3622822" cy="3082981"/>
          </a:xfrm>
        </p:grpSpPr>
        <p:pic>
          <p:nvPicPr>
            <p:cNvPr id="17" name="Picture 153">
              <a:extLst>
                <a:ext uri="{FF2B5EF4-FFF2-40B4-BE49-F238E27FC236}">
                  <a16:creationId xmlns:a16="http://schemas.microsoft.com/office/drawing/2014/main" id="{2E0EBBA5-E215-4B42-829A-A92E8DDB3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0591" y="13204115"/>
              <a:ext cx="2900572" cy="288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65E5E6-5BF0-4C70-8E5E-0175103DB40C}"/>
                </a:ext>
              </a:extLst>
            </p:cNvPr>
            <p:cNvSpPr txBox="1"/>
            <p:nvPr/>
          </p:nvSpPr>
          <p:spPr>
            <a:xfrm>
              <a:off x="2674194" y="15822505"/>
              <a:ext cx="2459219" cy="464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RF</a:t>
              </a:r>
              <a:r>
                <a:rPr lang="ko-KR" altLang="en-US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altLang="ko-KR" dirty="0">
                  <a:solidFill>
                    <a:schemeClr val="tx2">
                      <a:lumMod val="50000"/>
                    </a:schemeClr>
                  </a:solidFill>
                </a:rPr>
                <a:t>shield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19" name="Straight Arrow Connector 158">
              <a:extLst>
                <a:ext uri="{FF2B5EF4-FFF2-40B4-BE49-F238E27FC236}">
                  <a16:creationId xmlns:a16="http://schemas.microsoft.com/office/drawing/2014/main" id="{9C7B85E4-8B69-432B-BB9B-ACCC9022806A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3461258" y="14326908"/>
              <a:ext cx="442545" cy="1495597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227164" y="5386714"/>
            <a:ext cx="766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Three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wires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and a RF shield tube to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minimize </a:t>
            </a:r>
            <a:r>
              <a:rPr lang="en-US" altLang="ko-KR" dirty="0" err="1">
                <a:solidFill>
                  <a:schemeClr val="tx2">
                    <a:lumMod val="50000"/>
                  </a:schemeClr>
                </a:solidFill>
              </a:rPr>
              <a:t>wakefield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 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The stage mounted on 45° motion stage with linear motor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Ironless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linear motor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to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minimize the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magnetic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field at the beam position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40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Beam Loss Monitor for </a:t>
            </a:r>
            <a:r>
              <a:rPr lang="en-US" altLang="ko-KR" dirty="0" err="1" smtClean="0"/>
              <a:t>Linac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9531" y="5763887"/>
            <a:ext cx="9498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Optica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l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 fiber is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wound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on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vacuum chamber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for Cherenkov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radiation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Optical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fiber is shielded from external light and connected directly to the PMT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head</a:t>
            </a:r>
            <a:endParaRPr lang="ko-KR" altLang="en-US" dirty="0"/>
          </a:p>
        </p:txBody>
      </p:sp>
      <p:pic>
        <p:nvPicPr>
          <p:cNvPr id="4" name="Picture 120">
            <a:extLst>
              <a:ext uri="{FF2B5EF4-FFF2-40B4-BE49-F238E27FC236}">
                <a16:creationId xmlns:a16="http://schemas.microsoft.com/office/drawing/2014/main" id="{CB14F690-DBC0-4C99-8F68-A92B657E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0967" y="1227322"/>
            <a:ext cx="4658198" cy="3573786"/>
          </a:xfrm>
          <a:prstGeom prst="rect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5" name="Group 150">
            <a:extLst>
              <a:ext uri="{FF2B5EF4-FFF2-40B4-BE49-F238E27FC236}">
                <a16:creationId xmlns:a16="http://schemas.microsoft.com/office/drawing/2014/main" id="{CDE20A44-BE99-4E10-96C8-EF30C9A3DDBA}"/>
              </a:ext>
            </a:extLst>
          </p:cNvPr>
          <p:cNvGrpSpPr/>
          <p:nvPr/>
        </p:nvGrpSpPr>
        <p:grpSpPr>
          <a:xfrm>
            <a:off x="904080" y="1232091"/>
            <a:ext cx="5156828" cy="3577095"/>
            <a:chOff x="2549343" y="17663655"/>
            <a:chExt cx="5156828" cy="3577095"/>
          </a:xfrm>
        </p:grpSpPr>
        <p:pic>
          <p:nvPicPr>
            <p:cNvPr id="6" name="Picture 121">
              <a:extLst>
                <a:ext uri="{FF2B5EF4-FFF2-40B4-BE49-F238E27FC236}">
                  <a16:creationId xmlns:a16="http://schemas.microsoft.com/office/drawing/2014/main" id="{97766CB4-113C-4678-9264-8AD9D0E7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343" y="17663655"/>
              <a:ext cx="5156828" cy="3577095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7A38A1-815B-4283-8EBF-167D7B1CD669}"/>
                </a:ext>
              </a:extLst>
            </p:cNvPr>
            <p:cNvSpPr txBox="1"/>
            <p:nvPr/>
          </p:nvSpPr>
          <p:spPr>
            <a:xfrm>
              <a:off x="4287321" y="18350724"/>
              <a:ext cx="3218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e-beam path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F21F79B-5AE4-407C-8168-B4F7369C407D}"/>
              </a:ext>
            </a:extLst>
          </p:cNvPr>
          <p:cNvSpPr txBox="1"/>
          <p:nvPr/>
        </p:nvSpPr>
        <p:spPr>
          <a:xfrm>
            <a:off x="6854203" y="4801108"/>
            <a:ext cx="391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Hamamatsu H10722-110</a:t>
            </a:r>
          </a:p>
          <a:p>
            <a:r>
              <a:rPr lang="en-US" altLang="ko-KR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- 230 ~ 700 nm spectral response</a:t>
            </a:r>
            <a:endParaRPr lang="ko-KR" altLang="en-US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C5CB1A-DBB7-4B08-A23E-C35667D2F01B}"/>
                  </a:ext>
                </a:extLst>
              </p:cNvPr>
              <p:cNvSpPr txBox="1"/>
              <p:nvPr/>
            </p:nvSpPr>
            <p:spPr>
              <a:xfrm>
                <a:off x="1243963" y="4825300"/>
                <a:ext cx="44587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altLang="ko-KR" dirty="0" smtClean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BCF-20 </a:t>
                </a:r>
                <a:r>
                  <a:rPr lang="en-US" altLang="ko-KR" dirty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Scintillating fiber ( </a:t>
                </a:r>
                <a14:m>
                  <m:oMath xmlns:m="http://schemas.openxmlformats.org/officeDocument/2006/math">
                    <m:r>
                      <a:rPr lang="de-DE" altLang="ko-KR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</m:t>
                    </m:r>
                  </m:oMath>
                </a14:m>
                <a:r>
                  <a:rPr lang="de-DE" altLang="ko-KR" dirty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= 250 </a:t>
                </a:r>
                <a:r>
                  <a:rPr lang="el-GR" altLang="ko-KR" dirty="0"/>
                  <a:t>μ</a:t>
                </a:r>
                <a:r>
                  <a:rPr lang="en-US" altLang="ko-KR" dirty="0"/>
                  <a:t>m</a:t>
                </a:r>
                <a:r>
                  <a:rPr lang="de-DE" altLang="ko-KR" dirty="0" smtClean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de-DE" altLang="ko-KR" dirty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)</a:t>
                </a:r>
                <a:endParaRPr lang="en-US" altLang="ko-KR" dirty="0">
                  <a:solidFill>
                    <a:schemeClr val="tx2">
                      <a:lumMod val="50000"/>
                    </a:schemeClr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altLang="ko-KR" dirty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- 492 nm peak emission wavelength</a:t>
                </a:r>
              </a:p>
              <a:p>
                <a:r>
                  <a:rPr lang="en-US" altLang="ko-KR" dirty="0">
                    <a:solidFill>
                      <a:schemeClr val="tx2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- 2.7 ns decay time</a:t>
                </a:r>
                <a:endParaRPr lang="ko-KR" altLang="en-US" dirty="0">
                  <a:solidFill>
                    <a:schemeClr val="tx2">
                      <a:lumMod val="50000"/>
                    </a:schemeClr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C5CB1A-DBB7-4B08-A23E-C35667D2F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963" y="4825300"/>
                <a:ext cx="4458742" cy="923330"/>
              </a:xfrm>
              <a:prstGeom prst="rect">
                <a:avLst/>
              </a:prstGeom>
              <a:blipFill>
                <a:blip r:embed="rId6"/>
                <a:stretch>
                  <a:fillRect l="-1094" t="-3974" b="-993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0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Beam Loss Monitor for </a:t>
            </a:r>
            <a:r>
              <a:rPr lang="en-US" altLang="ko-KR" dirty="0" err="1" smtClean="0"/>
              <a:t>Undulator</a:t>
            </a:r>
            <a:endParaRPr lang="ko-KR" altLang="en-US" dirty="0"/>
          </a:p>
        </p:txBody>
      </p:sp>
      <p:pic>
        <p:nvPicPr>
          <p:cNvPr id="3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30209"/>
            <a:ext cx="6408712" cy="3861054"/>
          </a:xfrm>
          <a:prstGeom prst="rect">
            <a:avLst/>
          </a:prstGeom>
        </p:spPr>
      </p:pic>
      <p:cxnSp>
        <p:nvCxnSpPr>
          <p:cNvPr id="5" name="직선 화살표 연결선 88"/>
          <p:cNvCxnSpPr>
            <a:cxnSpLocks noChangeShapeType="1"/>
            <a:stCxn id="6" idx="2"/>
          </p:cNvCxnSpPr>
          <p:nvPr/>
        </p:nvCxnSpPr>
        <p:spPr bwMode="auto">
          <a:xfrm>
            <a:off x="4075271" y="2023477"/>
            <a:ext cx="292537" cy="135886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6" name="TextBox 134"/>
          <p:cNvSpPr txBox="1">
            <a:spLocks noChangeArrowheads="1"/>
          </p:cNvSpPr>
          <p:nvPr/>
        </p:nvSpPr>
        <p:spPr bwMode="auto">
          <a:xfrm>
            <a:off x="2999656" y="1654145"/>
            <a:ext cx="215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Beam loss </a:t>
            </a:r>
            <a:r>
              <a:rPr lang="en-US" altLang="ko-KR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lang="en-US" altLang="ko-KR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onitor</a:t>
            </a:r>
            <a:endParaRPr lang="ko-KR" altLang="en-US" dirty="0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0"/>
          <p:cNvSpPr txBox="1">
            <a:spLocks noChangeArrowheads="1"/>
          </p:cNvSpPr>
          <p:nvPr/>
        </p:nvSpPr>
        <p:spPr bwMode="auto">
          <a:xfrm>
            <a:off x="10414040" y="2801875"/>
            <a:ext cx="715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cs typeface="Times New Roman" pitchFamily="18" charset="0"/>
              </a:rPr>
              <a:t>PMT</a:t>
            </a:r>
          </a:p>
          <a:p>
            <a:r>
              <a:rPr lang="en-US" altLang="ko-KR" sz="1200">
                <a:cs typeface="Times New Roman" pitchFamily="18" charset="0"/>
              </a:rPr>
              <a:t>module</a:t>
            </a:r>
            <a:endParaRPr lang="ko-KR" altLang="en-US" sz="1200">
              <a:cs typeface="Times New Roman" pitchFamily="18" charset="0"/>
            </a:endParaRPr>
          </a:p>
        </p:txBody>
      </p:sp>
      <p:sp>
        <p:nvSpPr>
          <p:cNvPr id="8" name="TextBox 61"/>
          <p:cNvSpPr txBox="1">
            <a:spLocks noChangeArrowheads="1"/>
          </p:cNvSpPr>
          <p:nvPr/>
        </p:nvSpPr>
        <p:spPr bwMode="auto">
          <a:xfrm>
            <a:off x="10380173" y="3708337"/>
            <a:ext cx="11993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cs typeface="Times New Roman" pitchFamily="18" charset="0"/>
              </a:rPr>
              <a:t>LED</a:t>
            </a:r>
          </a:p>
          <a:p>
            <a:r>
              <a:rPr lang="en-US" altLang="ko-KR" sz="1200">
                <a:cs typeface="Times New Roman" pitchFamily="18" charset="0"/>
              </a:rPr>
              <a:t>(for heartbeat)</a:t>
            </a:r>
            <a:endParaRPr lang="ko-KR" altLang="en-US" sz="1200">
              <a:cs typeface="Times New Roman" pitchFamily="18" charset="0"/>
            </a:endParaRPr>
          </a:p>
        </p:txBody>
      </p:sp>
      <p:sp>
        <p:nvSpPr>
          <p:cNvPr id="9" name="TextBox 62"/>
          <p:cNvSpPr txBox="1">
            <a:spLocks noChangeArrowheads="1"/>
          </p:cNvSpPr>
          <p:nvPr/>
        </p:nvSpPr>
        <p:spPr bwMode="auto">
          <a:xfrm>
            <a:off x="10414040" y="4687825"/>
            <a:ext cx="1073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cs typeface="Times New Roman" pitchFamily="18" charset="0"/>
              </a:rPr>
              <a:t>PMMA rod</a:t>
            </a:r>
          </a:p>
          <a:p>
            <a:r>
              <a:rPr lang="en-US" altLang="ko-KR" sz="1200">
                <a:cs typeface="Times New Roman" pitchFamily="18" charset="0"/>
              </a:rPr>
              <a:t>(for radiator)</a:t>
            </a:r>
            <a:endParaRPr lang="ko-KR" altLang="en-US" sz="1200">
              <a:cs typeface="Times New Roman" pitchFamily="18" charset="0"/>
            </a:endParaRPr>
          </a:p>
        </p:txBody>
      </p:sp>
      <p:pic>
        <p:nvPicPr>
          <p:cNvPr id="10" name="Picture 2" descr="D:\PAL\XFEL\BLM\20131202_105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9192" y="1200087"/>
            <a:ext cx="306704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직선 화살표 연결선 10"/>
          <p:cNvCxnSpPr/>
          <p:nvPr/>
        </p:nvCxnSpPr>
        <p:spPr>
          <a:xfrm rot="5400000">
            <a:off x="9827724" y="2517183"/>
            <a:ext cx="0" cy="102023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rot="5400000">
            <a:off x="9684849" y="4258671"/>
            <a:ext cx="0" cy="13059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rot="5400000">
            <a:off x="9520807" y="3108791"/>
            <a:ext cx="0" cy="16340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5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Control Layout &amp; Measurement GUI</a:t>
            </a:r>
            <a:endParaRPr lang="ko-KR" altLang="en-US" dirty="0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B4196974-28EC-426A-B433-5E5FEC3D9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5" y="1183691"/>
            <a:ext cx="7635854" cy="5458000"/>
          </a:xfrm>
          <a:prstGeom prst="rect">
            <a:avLst/>
          </a:prstGeom>
        </p:spPr>
      </p:pic>
      <p:pic>
        <p:nvPicPr>
          <p:cNvPr id="4" name="Picture 116">
            <a:extLst>
              <a:ext uri="{FF2B5EF4-FFF2-40B4-BE49-F238E27FC236}">
                <a16:creationId xmlns:a16="http://schemas.microsoft.com/office/drawing/2014/main" id="{4D475D21-FB97-47E6-9345-C9EA24DDE2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66700" y="2877300"/>
            <a:ext cx="4125300" cy="30854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110513" y="5977992"/>
            <a:ext cx="20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Wire Scanner GUI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16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Correction of Beam Position Jitter</a:t>
            </a:r>
            <a:endParaRPr lang="ko-KR" altLang="en-US" dirty="0"/>
          </a:p>
        </p:txBody>
      </p:sp>
      <p:sp>
        <p:nvSpPr>
          <p:cNvPr id="3" name="Rectangle: Rounded Corners 83">
            <a:extLst>
              <a:ext uri="{FF2B5EF4-FFF2-40B4-BE49-F238E27FC236}">
                <a16:creationId xmlns:a16="http://schemas.microsoft.com/office/drawing/2014/main" id="{CBAF0097-41B6-4257-BE71-68CAB35DB378}"/>
              </a:ext>
            </a:extLst>
          </p:cNvPr>
          <p:cNvSpPr/>
          <p:nvPr/>
        </p:nvSpPr>
        <p:spPr>
          <a:xfrm>
            <a:off x="758841" y="3897606"/>
            <a:ext cx="5414101" cy="2481497"/>
          </a:xfrm>
          <a:prstGeom prst="roundRect">
            <a:avLst>
              <a:gd name="adj" fmla="val 6968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EEFE3953-BBC6-459D-A85D-B734A1065CCF}"/>
              </a:ext>
            </a:extLst>
          </p:cNvPr>
          <p:cNvSpPr/>
          <p:nvPr/>
        </p:nvSpPr>
        <p:spPr>
          <a:xfrm>
            <a:off x="991569" y="5063294"/>
            <a:ext cx="1920000" cy="36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tx1"/>
                </a:solidFill>
              </a:rPr>
              <a:t>BPM reading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61688DA3-8C0A-4E9E-A0F3-232FA0B7DAA9}"/>
              </a:ext>
            </a:extLst>
          </p:cNvPr>
          <p:cNvSpPr/>
          <p:nvPr/>
        </p:nvSpPr>
        <p:spPr>
          <a:xfrm>
            <a:off x="991569" y="5813706"/>
            <a:ext cx="1920000" cy="36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tx1"/>
                </a:solidFill>
              </a:rPr>
              <a:t>Lattice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" name="Isosceles Triangle 27">
            <a:extLst>
              <a:ext uri="{FF2B5EF4-FFF2-40B4-BE49-F238E27FC236}">
                <a16:creationId xmlns:a16="http://schemas.microsoft.com/office/drawing/2014/main" id="{71135677-A1EB-45AC-A335-24220DA3F1B1}"/>
              </a:ext>
            </a:extLst>
          </p:cNvPr>
          <p:cNvSpPr/>
          <p:nvPr/>
        </p:nvSpPr>
        <p:spPr>
          <a:xfrm rot="5400000">
            <a:off x="3670109" y="4859294"/>
            <a:ext cx="576000" cy="768000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EACFF-02C7-4C2C-9E3A-765704CF3C9A}"/>
              </a:ext>
            </a:extLst>
          </p:cNvPr>
          <p:cNvSpPr txBox="1"/>
          <p:nvPr/>
        </p:nvSpPr>
        <p:spPr>
          <a:xfrm>
            <a:off x="4210843" y="5271201"/>
            <a:ext cx="168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/>
              <a:t>Beam jitter</a:t>
            </a:r>
          </a:p>
          <a:p>
            <a:pPr algn="ctr"/>
            <a:r>
              <a:rPr lang="en-US" altLang="ko-KR" sz="1400"/>
              <a:t>correction</a:t>
            </a:r>
            <a:endParaRPr lang="ko-KR" altLang="en-US" sz="1400"/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3ACE82B2-618C-4074-B8EA-A0CF882C8AC9}"/>
              </a:ext>
            </a:extLst>
          </p:cNvPr>
          <p:cNvSpPr/>
          <p:nvPr/>
        </p:nvSpPr>
        <p:spPr>
          <a:xfrm>
            <a:off x="991569" y="4382642"/>
            <a:ext cx="1920000" cy="36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tx1"/>
                </a:solidFill>
              </a:rPr>
              <a:t>Wire position</a:t>
            </a:r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9" name="Connector: Elbow 33">
            <a:extLst>
              <a:ext uri="{FF2B5EF4-FFF2-40B4-BE49-F238E27FC236}">
                <a16:creationId xmlns:a16="http://schemas.microsoft.com/office/drawing/2014/main" id="{B677185F-6421-43A5-8D79-ACE4DFA10166}"/>
              </a:ext>
            </a:extLst>
          </p:cNvPr>
          <p:cNvCxnSpPr>
            <a:cxnSpLocks/>
            <a:stCxn id="5" idx="3"/>
            <a:endCxn id="6" idx="5"/>
          </p:cNvCxnSpPr>
          <p:nvPr/>
        </p:nvCxnSpPr>
        <p:spPr>
          <a:xfrm flipV="1">
            <a:off x="2911569" y="5387294"/>
            <a:ext cx="1046540" cy="606412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36">
            <a:extLst>
              <a:ext uri="{FF2B5EF4-FFF2-40B4-BE49-F238E27FC236}">
                <a16:creationId xmlns:a16="http://schemas.microsoft.com/office/drawing/2014/main" id="{3FCD466C-C43D-443D-B9CB-026C3ECF2132}"/>
              </a:ext>
            </a:extLst>
          </p:cNvPr>
          <p:cNvSpPr/>
          <p:nvPr/>
        </p:nvSpPr>
        <p:spPr>
          <a:xfrm rot="5400000">
            <a:off x="5383689" y="4178642"/>
            <a:ext cx="576000" cy="768000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1" name="Connector: Elbow 40">
            <a:extLst>
              <a:ext uri="{FF2B5EF4-FFF2-40B4-BE49-F238E27FC236}">
                <a16:creationId xmlns:a16="http://schemas.microsoft.com/office/drawing/2014/main" id="{ABC8D879-0CCB-4EE5-866A-0475F5049DF2}"/>
              </a:ext>
            </a:extLst>
          </p:cNvPr>
          <p:cNvCxnSpPr>
            <a:cxnSpLocks/>
            <a:stCxn id="6" idx="0"/>
            <a:endCxn id="10" idx="5"/>
          </p:cNvCxnSpPr>
          <p:nvPr/>
        </p:nvCxnSpPr>
        <p:spPr>
          <a:xfrm flipV="1">
            <a:off x="4342109" y="4706642"/>
            <a:ext cx="1329580" cy="536652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55">
            <a:extLst>
              <a:ext uri="{FF2B5EF4-FFF2-40B4-BE49-F238E27FC236}">
                <a16:creationId xmlns:a16="http://schemas.microsoft.com/office/drawing/2014/main" id="{70D4CF4D-3BAE-42C2-A526-D4A3CAA6C7DA}"/>
              </a:ext>
            </a:extLst>
          </p:cNvPr>
          <p:cNvCxnSpPr>
            <a:cxnSpLocks/>
            <a:stCxn id="8" idx="3"/>
            <a:endCxn id="10" idx="3"/>
          </p:cNvCxnSpPr>
          <p:nvPr/>
        </p:nvCxnSpPr>
        <p:spPr>
          <a:xfrm>
            <a:off x="2911569" y="4562642"/>
            <a:ext cx="237612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7">
            <a:extLst>
              <a:ext uri="{FF2B5EF4-FFF2-40B4-BE49-F238E27FC236}">
                <a16:creationId xmlns:a16="http://schemas.microsoft.com/office/drawing/2014/main" id="{54E3F276-62D9-4A7C-B0C6-8375B3542D09}"/>
              </a:ext>
            </a:extLst>
          </p:cNvPr>
          <p:cNvCxnSpPr>
            <a:cxnSpLocks/>
            <a:stCxn id="4" idx="3"/>
            <a:endCxn id="6" idx="3"/>
          </p:cNvCxnSpPr>
          <p:nvPr/>
        </p:nvCxnSpPr>
        <p:spPr>
          <a:xfrm>
            <a:off x="2911569" y="5243294"/>
            <a:ext cx="6625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5D675F-D3CB-4D19-AC42-9D8825D6F516}"/>
              </a:ext>
            </a:extLst>
          </p:cNvPr>
          <p:cNvSpPr txBox="1"/>
          <p:nvPr/>
        </p:nvSpPr>
        <p:spPr>
          <a:xfrm>
            <a:off x="1242347" y="3652945"/>
            <a:ext cx="3213947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/>
              <a:t>Wire position correction</a:t>
            </a:r>
            <a:endParaRPr lang="ko-KR" altLang="en-US" sz="1600"/>
          </a:p>
        </p:txBody>
      </p:sp>
      <p:cxnSp>
        <p:nvCxnSpPr>
          <p:cNvPr id="15" name="Connector: Elbow 281">
            <a:extLst>
              <a:ext uri="{FF2B5EF4-FFF2-40B4-BE49-F238E27FC236}">
                <a16:creationId xmlns:a16="http://schemas.microsoft.com/office/drawing/2014/main" id="{7C0AE591-9D92-402C-A767-E8F1371107E9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rot="5400000">
            <a:off x="3658490" y="2331800"/>
            <a:ext cx="511977" cy="213031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57CB723-1189-4B72-A99C-0A2383A5A7D3}"/>
              </a:ext>
            </a:extLst>
          </p:cNvPr>
          <p:cNvSpPr txBox="1"/>
          <p:nvPr/>
        </p:nvSpPr>
        <p:spPr>
          <a:xfrm>
            <a:off x="3396465" y="2802414"/>
            <a:ext cx="3166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u="sng" dirty="0">
                <a:solidFill>
                  <a:srgbClr val="002060"/>
                </a:solidFill>
              </a:rPr>
              <a:t>B</a:t>
            </a:r>
            <a:r>
              <a:rPr lang="en-US" altLang="ko-KR" sz="1600" u="sng" dirty="0">
                <a:solidFill>
                  <a:srgbClr val="002060"/>
                </a:solidFill>
              </a:rPr>
              <a:t>eam </a:t>
            </a:r>
            <a:r>
              <a:rPr lang="en-US" altLang="ko-KR" sz="1600" b="1" u="sng" dirty="0">
                <a:solidFill>
                  <a:srgbClr val="002060"/>
                </a:solidFill>
              </a:rPr>
              <a:t>S</a:t>
            </a:r>
            <a:r>
              <a:rPr lang="en-US" altLang="ko-KR" sz="1600" u="sng" dirty="0">
                <a:solidFill>
                  <a:srgbClr val="002060"/>
                </a:solidFill>
              </a:rPr>
              <a:t>ynchronous </a:t>
            </a:r>
            <a:r>
              <a:rPr lang="en-US" altLang="ko-KR" sz="1600" b="1" u="sng" dirty="0">
                <a:solidFill>
                  <a:srgbClr val="002060"/>
                </a:solidFill>
              </a:rPr>
              <a:t>A</a:t>
            </a:r>
            <a:r>
              <a:rPr lang="en-US" altLang="ko-KR" sz="1600" u="sng" dirty="0">
                <a:solidFill>
                  <a:srgbClr val="002060"/>
                </a:solidFill>
              </a:rPr>
              <a:t>cquisition</a:t>
            </a:r>
            <a:endParaRPr lang="ko-KR" altLang="en-US" sz="1600" u="sng" dirty="0">
              <a:solidFill>
                <a:srgbClr val="002060"/>
              </a:solidFill>
            </a:endParaRPr>
          </a:p>
        </p:txBody>
      </p:sp>
      <p:grpSp>
        <p:nvGrpSpPr>
          <p:cNvPr id="17" name="Group 326">
            <a:extLst>
              <a:ext uri="{FF2B5EF4-FFF2-40B4-BE49-F238E27FC236}">
                <a16:creationId xmlns:a16="http://schemas.microsoft.com/office/drawing/2014/main" id="{2B9AD4EE-073F-40BD-93EF-C7A987EF1339}"/>
              </a:ext>
            </a:extLst>
          </p:cNvPr>
          <p:cNvGrpSpPr/>
          <p:nvPr/>
        </p:nvGrpSpPr>
        <p:grpSpPr>
          <a:xfrm>
            <a:off x="1055155" y="1098778"/>
            <a:ext cx="9846525" cy="2042190"/>
            <a:chOff x="791366" y="743490"/>
            <a:chExt cx="7384894" cy="2042190"/>
          </a:xfrm>
        </p:grpSpPr>
        <p:cxnSp>
          <p:nvCxnSpPr>
            <p:cNvPr id="18" name="Straight Arrow Connector 4">
              <a:extLst>
                <a:ext uri="{FF2B5EF4-FFF2-40B4-BE49-F238E27FC236}">
                  <a16:creationId xmlns:a16="http://schemas.microsoft.com/office/drawing/2014/main" id="{3DAE15FE-70B8-4E90-A3AB-D6FC9C698F72}"/>
                </a:ext>
              </a:extLst>
            </p:cNvPr>
            <p:cNvCxnSpPr>
              <a:cxnSpLocks/>
            </p:cNvCxnSpPr>
            <p:nvPr/>
          </p:nvCxnSpPr>
          <p:spPr>
            <a:xfrm>
              <a:off x="791366" y="1092895"/>
              <a:ext cx="738489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371A0AA8-13F8-4808-A67A-295337E7B760}"/>
                </a:ext>
              </a:extLst>
            </p:cNvPr>
            <p:cNvSpPr/>
            <p:nvPr/>
          </p:nvSpPr>
          <p:spPr>
            <a:xfrm>
              <a:off x="3696063" y="1130123"/>
              <a:ext cx="401652" cy="360000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050">
                  <a:solidFill>
                    <a:schemeClr val="tx1"/>
                  </a:solidFill>
                </a:rPr>
                <a:t>PMT</a:t>
              </a:r>
            </a:p>
            <a:p>
              <a:pPr algn="ctr"/>
              <a:r>
                <a:rPr lang="en-US" altLang="ko-KR" sz="1050">
                  <a:solidFill>
                    <a:schemeClr val="tx1"/>
                  </a:solidFill>
                </a:rPr>
                <a:t>#1</a:t>
              </a:r>
              <a:endParaRPr lang="ko-KR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id="{51E44765-64F6-4168-9F0F-60303990F097}"/>
                </a:ext>
              </a:extLst>
            </p:cNvPr>
            <p:cNvSpPr/>
            <p:nvPr/>
          </p:nvSpPr>
          <p:spPr>
            <a:xfrm>
              <a:off x="2622953" y="743490"/>
              <a:ext cx="252000" cy="720000"/>
            </a:xfrm>
            <a:prstGeom prst="ellipse">
              <a:avLst/>
            </a:prstGeom>
            <a:solidFill>
              <a:srgbClr val="FFFF3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" name="Straight Connector 10">
              <a:extLst>
                <a:ext uri="{FF2B5EF4-FFF2-40B4-BE49-F238E27FC236}">
                  <a16:creationId xmlns:a16="http://schemas.microsoft.com/office/drawing/2014/main" id="{9D71F266-ABF3-492C-9CD6-22479540C985}"/>
                </a:ext>
              </a:extLst>
            </p:cNvPr>
            <p:cNvCxnSpPr>
              <a:stCxn id="20" idx="7"/>
              <a:endCxn id="20" idx="3"/>
            </p:cNvCxnSpPr>
            <p:nvPr/>
          </p:nvCxnSpPr>
          <p:spPr>
            <a:xfrm flipH="1">
              <a:off x="2659858" y="848932"/>
              <a:ext cx="178190" cy="5091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">
              <a:extLst>
                <a:ext uri="{FF2B5EF4-FFF2-40B4-BE49-F238E27FC236}">
                  <a16:creationId xmlns:a16="http://schemas.microsoft.com/office/drawing/2014/main" id="{3EE9E0F1-B765-49C5-A10C-57C0731E86C4}"/>
                </a:ext>
              </a:extLst>
            </p:cNvPr>
            <p:cNvCxnSpPr>
              <a:stCxn id="20" idx="1"/>
              <a:endCxn id="20" idx="5"/>
            </p:cNvCxnSpPr>
            <p:nvPr/>
          </p:nvCxnSpPr>
          <p:spPr>
            <a:xfrm>
              <a:off x="2659858" y="848932"/>
              <a:ext cx="178190" cy="5091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108">
              <a:extLst>
                <a:ext uri="{FF2B5EF4-FFF2-40B4-BE49-F238E27FC236}">
                  <a16:creationId xmlns:a16="http://schemas.microsoft.com/office/drawing/2014/main" id="{C674E20C-096A-4C25-9877-91C3BA5B5B6D}"/>
                </a:ext>
              </a:extLst>
            </p:cNvPr>
            <p:cNvSpPr/>
            <p:nvPr/>
          </p:nvSpPr>
          <p:spPr>
            <a:xfrm>
              <a:off x="3239987" y="822894"/>
              <a:ext cx="180000" cy="5760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4" name="Group 125">
              <a:extLst>
                <a:ext uri="{FF2B5EF4-FFF2-40B4-BE49-F238E27FC236}">
                  <a16:creationId xmlns:a16="http://schemas.microsoft.com/office/drawing/2014/main" id="{BE0EFE03-D3C4-4E70-8807-D6D640DC8939}"/>
                </a:ext>
              </a:extLst>
            </p:cNvPr>
            <p:cNvGrpSpPr/>
            <p:nvPr/>
          </p:nvGrpSpPr>
          <p:grpSpPr>
            <a:xfrm>
              <a:off x="3474695" y="1176827"/>
              <a:ext cx="144410" cy="216000"/>
              <a:chOff x="4275320" y="1689169"/>
              <a:chExt cx="144410" cy="216000"/>
            </a:xfrm>
          </p:grpSpPr>
          <p:sp>
            <p:nvSpPr>
              <p:cNvPr id="108" name="Rectangle 114">
                <a:extLst>
                  <a:ext uri="{FF2B5EF4-FFF2-40B4-BE49-F238E27FC236}">
                    <a16:creationId xmlns:a16="http://schemas.microsoft.com/office/drawing/2014/main" id="{FD7C1143-510D-4C80-9545-B70E93F0FFE2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9" name="Group 124">
                <a:extLst>
                  <a:ext uri="{FF2B5EF4-FFF2-40B4-BE49-F238E27FC236}">
                    <a16:creationId xmlns:a16="http://schemas.microsoft.com/office/drawing/2014/main" id="{C4C329EB-F2C7-4C77-8858-9052CB7406C2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110" name="Straight Connector 121">
                  <a:extLst>
                    <a:ext uri="{FF2B5EF4-FFF2-40B4-BE49-F238E27FC236}">
                      <a16:creationId xmlns:a16="http://schemas.microsoft.com/office/drawing/2014/main" id="{AD45CA39-4172-4EC0-AE46-F1D373939B11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23">
                  <a:extLst>
                    <a:ext uri="{FF2B5EF4-FFF2-40B4-BE49-F238E27FC236}">
                      <a16:creationId xmlns:a16="http://schemas.microsoft.com/office/drawing/2014/main" id="{62BCBEA8-DC69-455F-96AE-2C0437A1E5D7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126">
              <a:extLst>
                <a:ext uri="{FF2B5EF4-FFF2-40B4-BE49-F238E27FC236}">
                  <a16:creationId xmlns:a16="http://schemas.microsoft.com/office/drawing/2014/main" id="{75599AA3-0DB5-41B6-8F34-7BD50CC66D9B}"/>
                </a:ext>
              </a:extLst>
            </p:cNvPr>
            <p:cNvGrpSpPr/>
            <p:nvPr/>
          </p:nvGrpSpPr>
          <p:grpSpPr>
            <a:xfrm>
              <a:off x="3474695" y="797709"/>
              <a:ext cx="144410" cy="216000"/>
              <a:chOff x="4275320" y="1689169"/>
              <a:chExt cx="144410" cy="216000"/>
            </a:xfrm>
          </p:grpSpPr>
          <p:sp>
            <p:nvSpPr>
              <p:cNvPr id="104" name="Rectangle 127">
                <a:extLst>
                  <a:ext uri="{FF2B5EF4-FFF2-40B4-BE49-F238E27FC236}">
                    <a16:creationId xmlns:a16="http://schemas.microsoft.com/office/drawing/2014/main" id="{616B01CE-EFA4-4C48-BEC1-D808E1E4F644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5" name="Group 128">
                <a:extLst>
                  <a:ext uri="{FF2B5EF4-FFF2-40B4-BE49-F238E27FC236}">
                    <a16:creationId xmlns:a16="http://schemas.microsoft.com/office/drawing/2014/main" id="{1BBAE543-A358-413C-B282-2F8FDED7BDB6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106" name="Straight Connector 129">
                  <a:extLst>
                    <a:ext uri="{FF2B5EF4-FFF2-40B4-BE49-F238E27FC236}">
                      <a16:creationId xmlns:a16="http://schemas.microsoft.com/office/drawing/2014/main" id="{A921ED14-36BD-4034-B082-A46A6142BA5C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30">
                  <a:extLst>
                    <a:ext uri="{FF2B5EF4-FFF2-40B4-BE49-F238E27FC236}">
                      <a16:creationId xmlns:a16="http://schemas.microsoft.com/office/drawing/2014/main" id="{6B7FDF8E-BA16-483E-9925-A83B50489682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Oval 148">
              <a:extLst>
                <a:ext uri="{FF2B5EF4-FFF2-40B4-BE49-F238E27FC236}">
                  <a16:creationId xmlns:a16="http://schemas.microsoft.com/office/drawing/2014/main" id="{3193C64C-C405-4305-80D4-7B97E44578A0}"/>
                </a:ext>
              </a:extLst>
            </p:cNvPr>
            <p:cNvSpPr/>
            <p:nvPr/>
          </p:nvSpPr>
          <p:spPr>
            <a:xfrm>
              <a:off x="4926099" y="822894"/>
              <a:ext cx="180000" cy="5760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7" name="Group 149">
              <a:extLst>
                <a:ext uri="{FF2B5EF4-FFF2-40B4-BE49-F238E27FC236}">
                  <a16:creationId xmlns:a16="http://schemas.microsoft.com/office/drawing/2014/main" id="{570E5099-136E-4D50-9872-444C1060727A}"/>
                </a:ext>
              </a:extLst>
            </p:cNvPr>
            <p:cNvGrpSpPr/>
            <p:nvPr/>
          </p:nvGrpSpPr>
          <p:grpSpPr>
            <a:xfrm>
              <a:off x="5160807" y="1176827"/>
              <a:ext cx="144410" cy="216000"/>
              <a:chOff x="4275320" y="1689169"/>
              <a:chExt cx="144410" cy="216000"/>
            </a:xfrm>
          </p:grpSpPr>
          <p:sp>
            <p:nvSpPr>
              <p:cNvPr id="100" name="Rectangle 150">
                <a:extLst>
                  <a:ext uri="{FF2B5EF4-FFF2-40B4-BE49-F238E27FC236}">
                    <a16:creationId xmlns:a16="http://schemas.microsoft.com/office/drawing/2014/main" id="{43B39B8B-9EB3-4086-9FDF-0560BFA18681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1" name="Group 151">
                <a:extLst>
                  <a:ext uri="{FF2B5EF4-FFF2-40B4-BE49-F238E27FC236}">
                    <a16:creationId xmlns:a16="http://schemas.microsoft.com/office/drawing/2014/main" id="{9024EF38-67F4-482F-B8B9-FAF87DA148CE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102" name="Straight Connector 152">
                  <a:extLst>
                    <a:ext uri="{FF2B5EF4-FFF2-40B4-BE49-F238E27FC236}">
                      <a16:creationId xmlns:a16="http://schemas.microsoft.com/office/drawing/2014/main" id="{669EA036-74B7-483A-95E4-65F0803E5B34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53">
                  <a:extLst>
                    <a:ext uri="{FF2B5EF4-FFF2-40B4-BE49-F238E27FC236}">
                      <a16:creationId xmlns:a16="http://schemas.microsoft.com/office/drawing/2014/main" id="{D0F820B2-6419-44F7-A018-129ADEC4D908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 154">
              <a:extLst>
                <a:ext uri="{FF2B5EF4-FFF2-40B4-BE49-F238E27FC236}">
                  <a16:creationId xmlns:a16="http://schemas.microsoft.com/office/drawing/2014/main" id="{71D3F923-236A-4167-85F3-3FD96805C99E}"/>
                </a:ext>
              </a:extLst>
            </p:cNvPr>
            <p:cNvGrpSpPr/>
            <p:nvPr/>
          </p:nvGrpSpPr>
          <p:grpSpPr>
            <a:xfrm>
              <a:off x="5160807" y="797709"/>
              <a:ext cx="144410" cy="216000"/>
              <a:chOff x="4275320" y="1689169"/>
              <a:chExt cx="144410" cy="216000"/>
            </a:xfrm>
          </p:grpSpPr>
          <p:sp>
            <p:nvSpPr>
              <p:cNvPr id="96" name="Rectangle 155">
                <a:extLst>
                  <a:ext uri="{FF2B5EF4-FFF2-40B4-BE49-F238E27FC236}">
                    <a16:creationId xmlns:a16="http://schemas.microsoft.com/office/drawing/2014/main" id="{3E2DE9C9-8D4E-49F3-B945-BDA3AE6C3587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7" name="Group 156">
                <a:extLst>
                  <a:ext uri="{FF2B5EF4-FFF2-40B4-BE49-F238E27FC236}">
                    <a16:creationId xmlns:a16="http://schemas.microsoft.com/office/drawing/2014/main" id="{7ADB0C1A-E2C5-43D8-9024-285DA793B550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98" name="Straight Connector 157">
                  <a:extLst>
                    <a:ext uri="{FF2B5EF4-FFF2-40B4-BE49-F238E27FC236}">
                      <a16:creationId xmlns:a16="http://schemas.microsoft.com/office/drawing/2014/main" id="{02D56651-EAF2-4FC9-8DF3-8C97ACCC6F0A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158">
                  <a:extLst>
                    <a:ext uri="{FF2B5EF4-FFF2-40B4-BE49-F238E27FC236}">
                      <a16:creationId xmlns:a16="http://schemas.microsoft.com/office/drawing/2014/main" id="{D44660BE-7D71-4AA5-ACE6-EF7EA6FC0A28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Oval 160">
              <a:extLst>
                <a:ext uri="{FF2B5EF4-FFF2-40B4-BE49-F238E27FC236}">
                  <a16:creationId xmlns:a16="http://schemas.microsoft.com/office/drawing/2014/main" id="{CF25F36B-3A11-4F13-A98D-E6EE3FB9C361}"/>
                </a:ext>
              </a:extLst>
            </p:cNvPr>
            <p:cNvSpPr/>
            <p:nvPr/>
          </p:nvSpPr>
          <p:spPr>
            <a:xfrm>
              <a:off x="6614976" y="822894"/>
              <a:ext cx="180000" cy="5760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0" name="Group 161">
              <a:extLst>
                <a:ext uri="{FF2B5EF4-FFF2-40B4-BE49-F238E27FC236}">
                  <a16:creationId xmlns:a16="http://schemas.microsoft.com/office/drawing/2014/main" id="{22EE11B7-8E16-40CA-BD76-05DCDC9148B6}"/>
                </a:ext>
              </a:extLst>
            </p:cNvPr>
            <p:cNvGrpSpPr/>
            <p:nvPr/>
          </p:nvGrpSpPr>
          <p:grpSpPr>
            <a:xfrm>
              <a:off x="6849684" y="1176827"/>
              <a:ext cx="144410" cy="216000"/>
              <a:chOff x="4275320" y="1689169"/>
              <a:chExt cx="144410" cy="216000"/>
            </a:xfrm>
          </p:grpSpPr>
          <p:sp>
            <p:nvSpPr>
              <p:cNvPr id="92" name="Rectangle 162">
                <a:extLst>
                  <a:ext uri="{FF2B5EF4-FFF2-40B4-BE49-F238E27FC236}">
                    <a16:creationId xmlns:a16="http://schemas.microsoft.com/office/drawing/2014/main" id="{6C72E649-2899-42E0-868F-868949F834F2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3" name="Group 163">
                <a:extLst>
                  <a:ext uri="{FF2B5EF4-FFF2-40B4-BE49-F238E27FC236}">
                    <a16:creationId xmlns:a16="http://schemas.microsoft.com/office/drawing/2014/main" id="{78B4923C-C45D-4F15-85C6-C5B3397A4608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94" name="Straight Connector 164">
                  <a:extLst>
                    <a:ext uri="{FF2B5EF4-FFF2-40B4-BE49-F238E27FC236}">
                      <a16:creationId xmlns:a16="http://schemas.microsoft.com/office/drawing/2014/main" id="{F37369CD-FBCB-4713-BC0E-44744DCFA3CA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165">
                  <a:extLst>
                    <a:ext uri="{FF2B5EF4-FFF2-40B4-BE49-F238E27FC236}">
                      <a16:creationId xmlns:a16="http://schemas.microsoft.com/office/drawing/2014/main" id="{6D95AC30-3572-4F63-BF8C-D13F3D39428A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166">
              <a:extLst>
                <a:ext uri="{FF2B5EF4-FFF2-40B4-BE49-F238E27FC236}">
                  <a16:creationId xmlns:a16="http://schemas.microsoft.com/office/drawing/2014/main" id="{1F8C6D7F-638C-49BA-9361-7EFECCF80ABE}"/>
                </a:ext>
              </a:extLst>
            </p:cNvPr>
            <p:cNvGrpSpPr/>
            <p:nvPr/>
          </p:nvGrpSpPr>
          <p:grpSpPr>
            <a:xfrm>
              <a:off x="6849684" y="797709"/>
              <a:ext cx="144410" cy="216000"/>
              <a:chOff x="4275320" y="1689169"/>
              <a:chExt cx="144410" cy="216000"/>
            </a:xfrm>
          </p:grpSpPr>
          <p:sp>
            <p:nvSpPr>
              <p:cNvPr id="88" name="Rectangle 167">
                <a:extLst>
                  <a:ext uri="{FF2B5EF4-FFF2-40B4-BE49-F238E27FC236}">
                    <a16:creationId xmlns:a16="http://schemas.microsoft.com/office/drawing/2014/main" id="{BDBA1BEA-1324-4344-B34C-AE55973067C1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9" name="Group 168">
                <a:extLst>
                  <a:ext uri="{FF2B5EF4-FFF2-40B4-BE49-F238E27FC236}">
                    <a16:creationId xmlns:a16="http://schemas.microsoft.com/office/drawing/2014/main" id="{911EE9F0-D3A2-4733-A8C9-9B4279DBF363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90" name="Straight Connector 169">
                  <a:extLst>
                    <a:ext uri="{FF2B5EF4-FFF2-40B4-BE49-F238E27FC236}">
                      <a16:creationId xmlns:a16="http://schemas.microsoft.com/office/drawing/2014/main" id="{F4EF395A-EA61-4E6B-A39B-1AFCE05DACC4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170">
                  <a:extLst>
                    <a:ext uri="{FF2B5EF4-FFF2-40B4-BE49-F238E27FC236}">
                      <a16:creationId xmlns:a16="http://schemas.microsoft.com/office/drawing/2014/main" id="{90042B1F-48C8-41C2-8790-FCBB72A86D50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Rectangle 188">
              <a:extLst>
                <a:ext uri="{FF2B5EF4-FFF2-40B4-BE49-F238E27FC236}">
                  <a16:creationId xmlns:a16="http://schemas.microsoft.com/office/drawing/2014/main" id="{251765C4-AFFF-414A-B9AA-04864184500E}"/>
                </a:ext>
              </a:extLst>
            </p:cNvPr>
            <p:cNvSpPr/>
            <p:nvPr/>
          </p:nvSpPr>
          <p:spPr>
            <a:xfrm>
              <a:off x="3829937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PMT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3" name="Connector: Elbow 191">
              <a:extLst>
                <a:ext uri="{FF2B5EF4-FFF2-40B4-BE49-F238E27FC236}">
                  <a16:creationId xmlns:a16="http://schemas.microsoft.com/office/drawing/2014/main" id="{87D0A943-9DEA-4CA8-AA1D-57747F4768CE}"/>
                </a:ext>
              </a:extLst>
            </p:cNvPr>
            <p:cNvCxnSpPr>
              <a:cxnSpLocks/>
              <a:stCxn id="19" idx="2"/>
              <a:endCxn id="32" idx="0"/>
            </p:cNvCxnSpPr>
            <p:nvPr/>
          </p:nvCxnSpPr>
          <p:spPr>
            <a:xfrm rot="16200000" flipH="1">
              <a:off x="3816979" y="1570033"/>
              <a:ext cx="380869" cy="221048"/>
            </a:xfrm>
            <a:prstGeom prst="bentConnector3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98">
              <a:extLst>
                <a:ext uri="{FF2B5EF4-FFF2-40B4-BE49-F238E27FC236}">
                  <a16:creationId xmlns:a16="http://schemas.microsoft.com/office/drawing/2014/main" id="{0F69FDCC-87AD-47F0-AD37-37FAAB1267DB}"/>
                </a:ext>
              </a:extLst>
            </p:cNvPr>
            <p:cNvSpPr/>
            <p:nvPr/>
          </p:nvSpPr>
          <p:spPr>
            <a:xfrm>
              <a:off x="5592562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PMT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5" name="Rectangle 200">
              <a:extLst>
                <a:ext uri="{FF2B5EF4-FFF2-40B4-BE49-F238E27FC236}">
                  <a16:creationId xmlns:a16="http://schemas.microsoft.com/office/drawing/2014/main" id="{349034E7-C148-4C20-A9B8-68B4E1F69550}"/>
                </a:ext>
              </a:extLst>
            </p:cNvPr>
            <p:cNvSpPr/>
            <p:nvPr/>
          </p:nvSpPr>
          <p:spPr>
            <a:xfrm>
              <a:off x="7285976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PMT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6" name="Connector: Elbow 202">
              <a:extLst>
                <a:ext uri="{FF2B5EF4-FFF2-40B4-BE49-F238E27FC236}">
                  <a16:creationId xmlns:a16="http://schemas.microsoft.com/office/drawing/2014/main" id="{9749B605-18F9-4E28-95E8-48EF189691C5}"/>
                </a:ext>
              </a:extLst>
            </p:cNvPr>
            <p:cNvCxnSpPr>
              <a:cxnSpLocks/>
              <a:stCxn id="49" idx="2"/>
              <a:endCxn id="34" idx="0"/>
            </p:cNvCxnSpPr>
            <p:nvPr/>
          </p:nvCxnSpPr>
          <p:spPr>
            <a:xfrm rot="16200000" flipH="1">
              <a:off x="5553583" y="1544012"/>
              <a:ext cx="380869" cy="273089"/>
            </a:xfrm>
            <a:prstGeom prst="bentConnector3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204">
              <a:extLst>
                <a:ext uri="{FF2B5EF4-FFF2-40B4-BE49-F238E27FC236}">
                  <a16:creationId xmlns:a16="http://schemas.microsoft.com/office/drawing/2014/main" id="{0F483400-A3AA-4CC8-A5F5-3D9768181DEF}"/>
                </a:ext>
              </a:extLst>
            </p:cNvPr>
            <p:cNvCxnSpPr>
              <a:cxnSpLocks/>
              <a:stCxn id="50" idx="2"/>
              <a:endCxn id="35" idx="0"/>
            </p:cNvCxnSpPr>
            <p:nvPr/>
          </p:nvCxnSpPr>
          <p:spPr>
            <a:xfrm rot="16200000" flipH="1">
              <a:off x="7251321" y="1548336"/>
              <a:ext cx="380869" cy="264441"/>
            </a:xfrm>
            <a:prstGeom prst="bentConnector3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06">
              <a:extLst>
                <a:ext uri="{FF2B5EF4-FFF2-40B4-BE49-F238E27FC236}">
                  <a16:creationId xmlns:a16="http://schemas.microsoft.com/office/drawing/2014/main" id="{FDA865C1-FE3E-4149-B300-E22AE4809ECE}"/>
                </a:ext>
              </a:extLst>
            </p:cNvPr>
            <p:cNvSpPr/>
            <p:nvPr/>
          </p:nvSpPr>
          <p:spPr>
            <a:xfrm>
              <a:off x="3063442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BPM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9" name="Connector: Elbow 208">
              <a:extLst>
                <a:ext uri="{FF2B5EF4-FFF2-40B4-BE49-F238E27FC236}">
                  <a16:creationId xmlns:a16="http://schemas.microsoft.com/office/drawing/2014/main" id="{70B03D47-40BC-4EC1-8467-7C9ADE2FCCEC}"/>
                </a:ext>
              </a:extLst>
            </p:cNvPr>
            <p:cNvCxnSpPr>
              <a:cxnSpLocks/>
              <a:stCxn id="43" idx="2"/>
              <a:endCxn id="38" idx="0"/>
            </p:cNvCxnSpPr>
            <p:nvPr/>
          </p:nvCxnSpPr>
          <p:spPr>
            <a:xfrm rot="16200000" flipH="1">
              <a:off x="3000537" y="1520087"/>
              <a:ext cx="469180" cy="232630"/>
            </a:xfrm>
            <a:prstGeom prst="bentConnector3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09">
              <a:extLst>
                <a:ext uri="{FF2B5EF4-FFF2-40B4-BE49-F238E27FC236}">
                  <a16:creationId xmlns:a16="http://schemas.microsoft.com/office/drawing/2014/main" id="{070BE366-02A8-4143-AC2D-9B8F1A47C34B}"/>
                </a:ext>
              </a:extLst>
            </p:cNvPr>
            <p:cNvSpPr/>
            <p:nvPr/>
          </p:nvSpPr>
          <p:spPr>
            <a:xfrm>
              <a:off x="2333168" y="1582992"/>
              <a:ext cx="760554" cy="288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Wire</a:t>
              </a: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Scanner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213">
              <a:extLst>
                <a:ext uri="{FF2B5EF4-FFF2-40B4-BE49-F238E27FC236}">
                  <a16:creationId xmlns:a16="http://schemas.microsoft.com/office/drawing/2014/main" id="{CC14E4D7-7312-4255-BF00-107D8201AA5B}"/>
                </a:ext>
              </a:extLst>
            </p:cNvPr>
            <p:cNvSpPr/>
            <p:nvPr/>
          </p:nvSpPr>
          <p:spPr>
            <a:xfrm>
              <a:off x="4816567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BPM</a:t>
              </a: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ADC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214">
              <a:extLst>
                <a:ext uri="{FF2B5EF4-FFF2-40B4-BE49-F238E27FC236}">
                  <a16:creationId xmlns:a16="http://schemas.microsoft.com/office/drawing/2014/main" id="{3B8B583A-AEE1-4B06-850B-1AAD3056D636}"/>
                </a:ext>
              </a:extLst>
            </p:cNvPr>
            <p:cNvSpPr/>
            <p:nvPr/>
          </p:nvSpPr>
          <p:spPr>
            <a:xfrm>
              <a:off x="6542136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BPM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43" name="Rectangle 224">
              <a:extLst>
                <a:ext uri="{FF2B5EF4-FFF2-40B4-BE49-F238E27FC236}">
                  <a16:creationId xmlns:a16="http://schemas.microsoft.com/office/drawing/2014/main" id="{8AF328B3-8D61-451A-8A48-DF00AF2699FF}"/>
                </a:ext>
              </a:extLst>
            </p:cNvPr>
            <p:cNvSpPr/>
            <p:nvPr/>
          </p:nvSpPr>
          <p:spPr>
            <a:xfrm>
              <a:off x="3082812" y="825812"/>
              <a:ext cx="72000" cy="576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Rectangle 225">
              <a:extLst>
                <a:ext uri="{FF2B5EF4-FFF2-40B4-BE49-F238E27FC236}">
                  <a16:creationId xmlns:a16="http://schemas.microsoft.com/office/drawing/2014/main" id="{33D52CC9-E847-4233-ABDC-F115465C4CB4}"/>
                </a:ext>
              </a:extLst>
            </p:cNvPr>
            <p:cNvSpPr/>
            <p:nvPr/>
          </p:nvSpPr>
          <p:spPr>
            <a:xfrm>
              <a:off x="4767897" y="825812"/>
              <a:ext cx="72000" cy="576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Rectangle 226">
              <a:extLst>
                <a:ext uri="{FF2B5EF4-FFF2-40B4-BE49-F238E27FC236}">
                  <a16:creationId xmlns:a16="http://schemas.microsoft.com/office/drawing/2014/main" id="{C88362C1-7687-48C4-A358-D35107D48F71}"/>
                </a:ext>
              </a:extLst>
            </p:cNvPr>
            <p:cNvSpPr/>
            <p:nvPr/>
          </p:nvSpPr>
          <p:spPr>
            <a:xfrm>
              <a:off x="6463389" y="825812"/>
              <a:ext cx="72000" cy="576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" name="Connector: Elbow 231">
              <a:extLst>
                <a:ext uri="{FF2B5EF4-FFF2-40B4-BE49-F238E27FC236}">
                  <a16:creationId xmlns:a16="http://schemas.microsoft.com/office/drawing/2014/main" id="{FB200461-E332-43EF-A60C-BE70AF18A682}"/>
                </a:ext>
              </a:extLst>
            </p:cNvPr>
            <p:cNvCxnSpPr>
              <a:stCxn id="44" idx="2"/>
              <a:endCxn id="41" idx="0"/>
            </p:cNvCxnSpPr>
            <p:nvPr/>
          </p:nvCxnSpPr>
          <p:spPr>
            <a:xfrm rot="16200000" flipH="1">
              <a:off x="4719642" y="1486067"/>
              <a:ext cx="469180" cy="300670"/>
            </a:xfrm>
            <a:prstGeom prst="bentConnector3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or: Elbow 233">
              <a:extLst>
                <a:ext uri="{FF2B5EF4-FFF2-40B4-BE49-F238E27FC236}">
                  <a16:creationId xmlns:a16="http://schemas.microsoft.com/office/drawing/2014/main" id="{17FA4403-7D1A-497B-9DDE-5A001636793F}"/>
                </a:ext>
              </a:extLst>
            </p:cNvPr>
            <p:cNvCxnSpPr>
              <a:stCxn id="45" idx="2"/>
              <a:endCxn id="42" idx="0"/>
            </p:cNvCxnSpPr>
            <p:nvPr/>
          </p:nvCxnSpPr>
          <p:spPr>
            <a:xfrm rot="16200000" flipH="1">
              <a:off x="6430172" y="1471028"/>
              <a:ext cx="469180" cy="330747"/>
            </a:xfrm>
            <a:prstGeom prst="bentConnector3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53">
              <a:extLst>
                <a:ext uri="{FF2B5EF4-FFF2-40B4-BE49-F238E27FC236}">
                  <a16:creationId xmlns:a16="http://schemas.microsoft.com/office/drawing/2014/main" id="{5C0649E8-0405-409D-9B20-86B16A3CCDDC}"/>
                </a:ext>
              </a:extLst>
            </p:cNvPr>
            <p:cNvCxnSpPr>
              <a:cxnSpLocks/>
            </p:cNvCxnSpPr>
            <p:nvPr/>
          </p:nvCxnSpPr>
          <p:spPr>
            <a:xfrm>
              <a:off x="791366" y="2448613"/>
              <a:ext cx="7262842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62">
              <a:extLst>
                <a:ext uri="{FF2B5EF4-FFF2-40B4-BE49-F238E27FC236}">
                  <a16:creationId xmlns:a16="http://schemas.microsoft.com/office/drawing/2014/main" id="{DE6B655F-FC0E-4E98-AD21-BAE93872D06B}"/>
                </a:ext>
              </a:extLst>
            </p:cNvPr>
            <p:cNvSpPr/>
            <p:nvPr/>
          </p:nvSpPr>
          <p:spPr>
            <a:xfrm>
              <a:off x="5406647" y="1130123"/>
              <a:ext cx="401652" cy="360000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050">
                  <a:solidFill>
                    <a:schemeClr val="tx1"/>
                  </a:solidFill>
                </a:rPr>
                <a:t>PMT</a:t>
              </a:r>
            </a:p>
            <a:p>
              <a:pPr algn="ctr"/>
              <a:r>
                <a:rPr lang="en-US" altLang="ko-KR" sz="1050">
                  <a:solidFill>
                    <a:schemeClr val="tx1"/>
                  </a:solidFill>
                </a:rPr>
                <a:t>#2</a:t>
              </a:r>
              <a:endParaRPr lang="ko-KR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50" name="Rectangle 263">
              <a:extLst>
                <a:ext uri="{FF2B5EF4-FFF2-40B4-BE49-F238E27FC236}">
                  <a16:creationId xmlns:a16="http://schemas.microsoft.com/office/drawing/2014/main" id="{C86E2342-420F-46D7-B4D4-11FBE443CD6A}"/>
                </a:ext>
              </a:extLst>
            </p:cNvPr>
            <p:cNvSpPr/>
            <p:nvPr/>
          </p:nvSpPr>
          <p:spPr>
            <a:xfrm>
              <a:off x="7108709" y="1130123"/>
              <a:ext cx="401652" cy="360000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050">
                  <a:solidFill>
                    <a:schemeClr val="tx1"/>
                  </a:solidFill>
                </a:rPr>
                <a:t>PMT</a:t>
              </a:r>
            </a:p>
            <a:p>
              <a:pPr algn="ctr"/>
              <a:r>
                <a:rPr lang="en-US" altLang="ko-KR" sz="1050">
                  <a:solidFill>
                    <a:schemeClr val="tx1"/>
                  </a:solidFill>
                </a:rPr>
                <a:t>#3</a:t>
              </a:r>
              <a:endParaRPr lang="ko-KR" alt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273">
              <a:extLst>
                <a:ext uri="{FF2B5EF4-FFF2-40B4-BE49-F238E27FC236}">
                  <a16:creationId xmlns:a16="http://schemas.microsoft.com/office/drawing/2014/main" id="{8B30265B-D02D-45A9-A7CE-D6B2D16AFE6A}"/>
                </a:ext>
              </a:extLst>
            </p:cNvPr>
            <p:cNvCxnSpPr>
              <a:stCxn id="38" idx="2"/>
            </p:cNvCxnSpPr>
            <p:nvPr/>
          </p:nvCxnSpPr>
          <p:spPr>
            <a:xfrm>
              <a:off x="3351442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74">
              <a:extLst>
                <a:ext uri="{FF2B5EF4-FFF2-40B4-BE49-F238E27FC236}">
                  <a16:creationId xmlns:a16="http://schemas.microsoft.com/office/drawing/2014/main" id="{1F67D61D-E01E-4410-BDA5-042440B90FF5}"/>
                </a:ext>
              </a:extLst>
            </p:cNvPr>
            <p:cNvCxnSpPr/>
            <p:nvPr/>
          </p:nvCxnSpPr>
          <p:spPr>
            <a:xfrm>
              <a:off x="4117884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75">
              <a:extLst>
                <a:ext uri="{FF2B5EF4-FFF2-40B4-BE49-F238E27FC236}">
                  <a16:creationId xmlns:a16="http://schemas.microsoft.com/office/drawing/2014/main" id="{89C6A870-7754-42D7-A893-D5CE6368816B}"/>
                </a:ext>
              </a:extLst>
            </p:cNvPr>
            <p:cNvCxnSpPr/>
            <p:nvPr/>
          </p:nvCxnSpPr>
          <p:spPr>
            <a:xfrm>
              <a:off x="5104567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76">
              <a:extLst>
                <a:ext uri="{FF2B5EF4-FFF2-40B4-BE49-F238E27FC236}">
                  <a16:creationId xmlns:a16="http://schemas.microsoft.com/office/drawing/2014/main" id="{B1B01B2F-27EC-4591-A2A6-870FCD490762}"/>
                </a:ext>
              </a:extLst>
            </p:cNvPr>
            <p:cNvCxnSpPr/>
            <p:nvPr/>
          </p:nvCxnSpPr>
          <p:spPr>
            <a:xfrm>
              <a:off x="5880562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77">
              <a:extLst>
                <a:ext uri="{FF2B5EF4-FFF2-40B4-BE49-F238E27FC236}">
                  <a16:creationId xmlns:a16="http://schemas.microsoft.com/office/drawing/2014/main" id="{6C9DFB53-3C5F-4653-9F94-B436E25D946F}"/>
                </a:ext>
              </a:extLst>
            </p:cNvPr>
            <p:cNvCxnSpPr/>
            <p:nvPr/>
          </p:nvCxnSpPr>
          <p:spPr>
            <a:xfrm>
              <a:off x="6839023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78">
              <a:extLst>
                <a:ext uri="{FF2B5EF4-FFF2-40B4-BE49-F238E27FC236}">
                  <a16:creationId xmlns:a16="http://schemas.microsoft.com/office/drawing/2014/main" id="{9B88B417-4678-48C3-A9BA-B3CF862E7A57}"/>
                </a:ext>
              </a:extLst>
            </p:cNvPr>
            <p:cNvCxnSpPr/>
            <p:nvPr/>
          </p:nvCxnSpPr>
          <p:spPr>
            <a:xfrm>
              <a:off x="7573976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290">
              <a:extLst>
                <a:ext uri="{FF2B5EF4-FFF2-40B4-BE49-F238E27FC236}">
                  <a16:creationId xmlns:a16="http://schemas.microsoft.com/office/drawing/2014/main" id="{367802FA-70EA-4696-9BAC-37972C5C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889" y="2518980"/>
              <a:ext cx="939684" cy="266700"/>
            </a:xfrm>
            <a:prstGeom prst="rect">
              <a:avLst/>
            </a:prstGeom>
          </p:spPr>
        </p:pic>
        <p:sp>
          <p:nvSpPr>
            <p:cNvPr id="58" name="Rectangle 292">
              <a:extLst>
                <a:ext uri="{FF2B5EF4-FFF2-40B4-BE49-F238E27FC236}">
                  <a16:creationId xmlns:a16="http://schemas.microsoft.com/office/drawing/2014/main" id="{1F5D827B-A35E-45E2-B86C-6B9CD74D8019}"/>
                </a:ext>
              </a:extLst>
            </p:cNvPr>
            <p:cNvSpPr/>
            <p:nvPr/>
          </p:nvSpPr>
          <p:spPr>
            <a:xfrm>
              <a:off x="1768203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BPM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59" name="Connector: Elbow 293">
              <a:extLst>
                <a:ext uri="{FF2B5EF4-FFF2-40B4-BE49-F238E27FC236}">
                  <a16:creationId xmlns:a16="http://schemas.microsoft.com/office/drawing/2014/main" id="{E470EA3A-B424-4F2F-A21A-2C433C223523}"/>
                </a:ext>
              </a:extLst>
            </p:cNvPr>
            <p:cNvCxnSpPr>
              <a:cxnSpLocks/>
              <a:stCxn id="60" idx="2"/>
              <a:endCxn id="58" idx="0"/>
            </p:cNvCxnSpPr>
            <p:nvPr/>
          </p:nvCxnSpPr>
          <p:spPr>
            <a:xfrm rot="16200000" flipH="1">
              <a:off x="1705298" y="1520087"/>
              <a:ext cx="469180" cy="232630"/>
            </a:xfrm>
            <a:prstGeom prst="bentConnector3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94">
              <a:extLst>
                <a:ext uri="{FF2B5EF4-FFF2-40B4-BE49-F238E27FC236}">
                  <a16:creationId xmlns:a16="http://schemas.microsoft.com/office/drawing/2014/main" id="{575715D6-B266-40F4-819A-55C256420123}"/>
                </a:ext>
              </a:extLst>
            </p:cNvPr>
            <p:cNvSpPr/>
            <p:nvPr/>
          </p:nvSpPr>
          <p:spPr>
            <a:xfrm>
              <a:off x="1787573" y="825812"/>
              <a:ext cx="72000" cy="576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Rectangle 295">
              <a:extLst>
                <a:ext uri="{FF2B5EF4-FFF2-40B4-BE49-F238E27FC236}">
                  <a16:creationId xmlns:a16="http://schemas.microsoft.com/office/drawing/2014/main" id="{0099D703-E875-4321-AECB-183A935BE578}"/>
                </a:ext>
              </a:extLst>
            </p:cNvPr>
            <p:cNvSpPr/>
            <p:nvPr/>
          </p:nvSpPr>
          <p:spPr>
            <a:xfrm>
              <a:off x="983653" y="1870992"/>
              <a:ext cx="576000" cy="36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BPM</a:t>
              </a:r>
            </a:p>
            <a:p>
              <a:pPr algn="ctr"/>
              <a:r>
                <a:rPr lang="en-US" altLang="ko-KR" sz="1200">
                  <a:solidFill>
                    <a:schemeClr val="tx1"/>
                  </a:solidFill>
                </a:rPr>
                <a:t>ADC</a:t>
              </a:r>
              <a:endParaRPr lang="ko-KR" alt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62" name="Connector: Elbow 296">
              <a:extLst>
                <a:ext uri="{FF2B5EF4-FFF2-40B4-BE49-F238E27FC236}">
                  <a16:creationId xmlns:a16="http://schemas.microsoft.com/office/drawing/2014/main" id="{58650FA1-F8DB-4DB1-BAB4-7B5C12BC203C}"/>
                </a:ext>
              </a:extLst>
            </p:cNvPr>
            <p:cNvCxnSpPr>
              <a:cxnSpLocks/>
              <a:stCxn id="63" idx="2"/>
              <a:endCxn id="61" idx="0"/>
            </p:cNvCxnSpPr>
            <p:nvPr/>
          </p:nvCxnSpPr>
          <p:spPr>
            <a:xfrm rot="16200000" flipH="1">
              <a:off x="920748" y="1520087"/>
              <a:ext cx="469180" cy="232630"/>
            </a:xfrm>
            <a:prstGeom prst="bentConnector3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297">
              <a:extLst>
                <a:ext uri="{FF2B5EF4-FFF2-40B4-BE49-F238E27FC236}">
                  <a16:creationId xmlns:a16="http://schemas.microsoft.com/office/drawing/2014/main" id="{F648813F-BDD6-4842-9B66-1E1C266A61A0}"/>
                </a:ext>
              </a:extLst>
            </p:cNvPr>
            <p:cNvSpPr/>
            <p:nvPr/>
          </p:nvSpPr>
          <p:spPr>
            <a:xfrm>
              <a:off x="1003023" y="825812"/>
              <a:ext cx="72000" cy="576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Oval 300">
              <a:extLst>
                <a:ext uri="{FF2B5EF4-FFF2-40B4-BE49-F238E27FC236}">
                  <a16:creationId xmlns:a16="http://schemas.microsoft.com/office/drawing/2014/main" id="{6C2EF46B-02D5-4070-8D40-83FB03536DDF}"/>
                </a:ext>
              </a:extLst>
            </p:cNvPr>
            <p:cNvSpPr/>
            <p:nvPr/>
          </p:nvSpPr>
          <p:spPr>
            <a:xfrm>
              <a:off x="1147024" y="822894"/>
              <a:ext cx="180000" cy="5760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5" name="Group 301">
              <a:extLst>
                <a:ext uri="{FF2B5EF4-FFF2-40B4-BE49-F238E27FC236}">
                  <a16:creationId xmlns:a16="http://schemas.microsoft.com/office/drawing/2014/main" id="{803BC668-50D3-4A64-B82E-1ABC3F4B95A4}"/>
                </a:ext>
              </a:extLst>
            </p:cNvPr>
            <p:cNvGrpSpPr/>
            <p:nvPr/>
          </p:nvGrpSpPr>
          <p:grpSpPr>
            <a:xfrm>
              <a:off x="1381732" y="1176827"/>
              <a:ext cx="144410" cy="216000"/>
              <a:chOff x="4275320" y="1689169"/>
              <a:chExt cx="144410" cy="216000"/>
            </a:xfrm>
          </p:grpSpPr>
          <p:sp>
            <p:nvSpPr>
              <p:cNvPr id="84" name="Rectangle 302">
                <a:extLst>
                  <a:ext uri="{FF2B5EF4-FFF2-40B4-BE49-F238E27FC236}">
                    <a16:creationId xmlns:a16="http://schemas.microsoft.com/office/drawing/2014/main" id="{0FD4CFA1-3500-45E9-BD26-063D9A2CAD42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5" name="Group 303">
                <a:extLst>
                  <a:ext uri="{FF2B5EF4-FFF2-40B4-BE49-F238E27FC236}">
                    <a16:creationId xmlns:a16="http://schemas.microsoft.com/office/drawing/2014/main" id="{8CD19156-839C-4028-9F29-4B89DA9A660D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86" name="Straight Connector 304">
                  <a:extLst>
                    <a:ext uri="{FF2B5EF4-FFF2-40B4-BE49-F238E27FC236}">
                      <a16:creationId xmlns:a16="http://schemas.microsoft.com/office/drawing/2014/main" id="{13D07FE3-53DF-484B-8E8A-35CE827336FB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305">
                  <a:extLst>
                    <a:ext uri="{FF2B5EF4-FFF2-40B4-BE49-F238E27FC236}">
                      <a16:creationId xmlns:a16="http://schemas.microsoft.com/office/drawing/2014/main" id="{7185ECA4-6876-43E0-8515-46389E50B937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Group 306">
              <a:extLst>
                <a:ext uri="{FF2B5EF4-FFF2-40B4-BE49-F238E27FC236}">
                  <a16:creationId xmlns:a16="http://schemas.microsoft.com/office/drawing/2014/main" id="{4D67CE64-4C43-48E4-8D07-F3A120DA429D}"/>
                </a:ext>
              </a:extLst>
            </p:cNvPr>
            <p:cNvGrpSpPr/>
            <p:nvPr/>
          </p:nvGrpSpPr>
          <p:grpSpPr>
            <a:xfrm>
              <a:off x="1381732" y="797709"/>
              <a:ext cx="144410" cy="216000"/>
              <a:chOff x="4275320" y="1689169"/>
              <a:chExt cx="144410" cy="216000"/>
            </a:xfrm>
          </p:grpSpPr>
          <p:sp>
            <p:nvSpPr>
              <p:cNvPr id="80" name="Rectangle 307">
                <a:extLst>
                  <a:ext uri="{FF2B5EF4-FFF2-40B4-BE49-F238E27FC236}">
                    <a16:creationId xmlns:a16="http://schemas.microsoft.com/office/drawing/2014/main" id="{1AA06FEC-4B31-4980-9C61-B5B4B60ACB20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1" name="Group 308">
                <a:extLst>
                  <a:ext uri="{FF2B5EF4-FFF2-40B4-BE49-F238E27FC236}">
                    <a16:creationId xmlns:a16="http://schemas.microsoft.com/office/drawing/2014/main" id="{73C3B8BC-85B9-434F-B23C-166FC3F1AD94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82" name="Straight Connector 309">
                  <a:extLst>
                    <a:ext uri="{FF2B5EF4-FFF2-40B4-BE49-F238E27FC236}">
                      <a16:creationId xmlns:a16="http://schemas.microsoft.com/office/drawing/2014/main" id="{B08B38D8-D0CA-47AE-BD62-072F51DEE6CA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310">
                  <a:extLst>
                    <a:ext uri="{FF2B5EF4-FFF2-40B4-BE49-F238E27FC236}">
                      <a16:creationId xmlns:a16="http://schemas.microsoft.com/office/drawing/2014/main" id="{42123307-18DE-4027-9E08-0BA67142C37E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7" name="Oval 311">
              <a:extLst>
                <a:ext uri="{FF2B5EF4-FFF2-40B4-BE49-F238E27FC236}">
                  <a16:creationId xmlns:a16="http://schemas.microsoft.com/office/drawing/2014/main" id="{E14C8CF9-09E0-4344-A7D4-4A0452264C2F}"/>
                </a:ext>
              </a:extLst>
            </p:cNvPr>
            <p:cNvSpPr/>
            <p:nvPr/>
          </p:nvSpPr>
          <p:spPr>
            <a:xfrm>
              <a:off x="1984936" y="822894"/>
              <a:ext cx="180000" cy="5760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8" name="Group 312">
              <a:extLst>
                <a:ext uri="{FF2B5EF4-FFF2-40B4-BE49-F238E27FC236}">
                  <a16:creationId xmlns:a16="http://schemas.microsoft.com/office/drawing/2014/main" id="{2B254CE3-CAC8-44BE-9D38-94BC656E3F43}"/>
                </a:ext>
              </a:extLst>
            </p:cNvPr>
            <p:cNvGrpSpPr/>
            <p:nvPr/>
          </p:nvGrpSpPr>
          <p:grpSpPr>
            <a:xfrm>
              <a:off x="2219644" y="1176827"/>
              <a:ext cx="144410" cy="216000"/>
              <a:chOff x="4275320" y="1689169"/>
              <a:chExt cx="144410" cy="216000"/>
            </a:xfrm>
          </p:grpSpPr>
          <p:sp>
            <p:nvSpPr>
              <p:cNvPr id="76" name="Rectangle 313">
                <a:extLst>
                  <a:ext uri="{FF2B5EF4-FFF2-40B4-BE49-F238E27FC236}">
                    <a16:creationId xmlns:a16="http://schemas.microsoft.com/office/drawing/2014/main" id="{D172125E-AE7D-4E74-A089-C0750CE97E64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7" name="Group 314">
                <a:extLst>
                  <a:ext uri="{FF2B5EF4-FFF2-40B4-BE49-F238E27FC236}">
                    <a16:creationId xmlns:a16="http://schemas.microsoft.com/office/drawing/2014/main" id="{EDB9F717-3667-4EAF-A439-1C6CF100E21D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78" name="Straight Connector 315">
                  <a:extLst>
                    <a:ext uri="{FF2B5EF4-FFF2-40B4-BE49-F238E27FC236}">
                      <a16:creationId xmlns:a16="http://schemas.microsoft.com/office/drawing/2014/main" id="{C0E8BD71-7E08-4613-A74F-9244FEE39746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316">
                  <a:extLst>
                    <a:ext uri="{FF2B5EF4-FFF2-40B4-BE49-F238E27FC236}">
                      <a16:creationId xmlns:a16="http://schemas.microsoft.com/office/drawing/2014/main" id="{19300022-BA7B-4A07-A3D9-AF9C646A921C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 317">
              <a:extLst>
                <a:ext uri="{FF2B5EF4-FFF2-40B4-BE49-F238E27FC236}">
                  <a16:creationId xmlns:a16="http://schemas.microsoft.com/office/drawing/2014/main" id="{72FE4F82-B132-469D-BF50-CB57C30F5E79}"/>
                </a:ext>
              </a:extLst>
            </p:cNvPr>
            <p:cNvGrpSpPr/>
            <p:nvPr/>
          </p:nvGrpSpPr>
          <p:grpSpPr>
            <a:xfrm>
              <a:off x="2219644" y="797709"/>
              <a:ext cx="144410" cy="216000"/>
              <a:chOff x="4275320" y="1689169"/>
              <a:chExt cx="144410" cy="216000"/>
            </a:xfrm>
          </p:grpSpPr>
          <p:sp>
            <p:nvSpPr>
              <p:cNvPr id="72" name="Rectangle 318">
                <a:extLst>
                  <a:ext uri="{FF2B5EF4-FFF2-40B4-BE49-F238E27FC236}">
                    <a16:creationId xmlns:a16="http://schemas.microsoft.com/office/drawing/2014/main" id="{CE10C9D6-490C-4513-98B7-CCF73FA3A7BC}"/>
                  </a:ext>
                </a:extLst>
              </p:cNvPr>
              <p:cNvSpPr/>
              <p:nvPr/>
            </p:nvSpPr>
            <p:spPr>
              <a:xfrm>
                <a:off x="4275320" y="1689169"/>
                <a:ext cx="144000" cy="21579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3" name="Group 319">
                <a:extLst>
                  <a:ext uri="{FF2B5EF4-FFF2-40B4-BE49-F238E27FC236}">
                    <a16:creationId xmlns:a16="http://schemas.microsoft.com/office/drawing/2014/main" id="{C0FF5469-46F6-4574-AE40-AE52B76DF32D}"/>
                  </a:ext>
                </a:extLst>
              </p:cNvPr>
              <p:cNvGrpSpPr/>
              <p:nvPr/>
            </p:nvGrpSpPr>
            <p:grpSpPr>
              <a:xfrm>
                <a:off x="4275320" y="1689169"/>
                <a:ext cx="144410" cy="216000"/>
                <a:chOff x="4672842" y="1905191"/>
                <a:chExt cx="144410" cy="216000"/>
              </a:xfrm>
            </p:grpSpPr>
            <p:cxnSp>
              <p:nvCxnSpPr>
                <p:cNvPr id="74" name="Straight Connector 320">
                  <a:extLst>
                    <a:ext uri="{FF2B5EF4-FFF2-40B4-BE49-F238E27FC236}">
                      <a16:creationId xmlns:a16="http://schemas.microsoft.com/office/drawing/2014/main" id="{296EF02C-4AFE-4218-BD4E-2255B2032165}"/>
                    </a:ext>
                  </a:extLst>
                </p:cNvPr>
                <p:cNvCxnSpPr/>
                <p:nvPr/>
              </p:nvCxnSpPr>
              <p:spPr>
                <a:xfrm flipH="1">
                  <a:off x="4673252" y="1905396"/>
                  <a:ext cx="144000" cy="215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21">
                  <a:extLst>
                    <a:ext uri="{FF2B5EF4-FFF2-40B4-BE49-F238E27FC236}">
                      <a16:creationId xmlns:a16="http://schemas.microsoft.com/office/drawing/2014/main" id="{3B7C82B8-CB25-49CC-A1F7-10A512D82254}"/>
                    </a:ext>
                  </a:extLst>
                </p:cNvPr>
                <p:cNvCxnSpPr/>
                <p:nvPr/>
              </p:nvCxnSpPr>
              <p:spPr>
                <a:xfrm>
                  <a:off x="4672842" y="1905191"/>
                  <a:ext cx="144000" cy="2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0" name="Straight Connector 322">
              <a:extLst>
                <a:ext uri="{FF2B5EF4-FFF2-40B4-BE49-F238E27FC236}">
                  <a16:creationId xmlns:a16="http://schemas.microsoft.com/office/drawing/2014/main" id="{BE55C8FA-F9E9-4845-A764-5A9C6C92E29E}"/>
                </a:ext>
              </a:extLst>
            </p:cNvPr>
            <p:cNvCxnSpPr/>
            <p:nvPr/>
          </p:nvCxnSpPr>
          <p:spPr>
            <a:xfrm>
              <a:off x="1271654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323">
              <a:extLst>
                <a:ext uri="{FF2B5EF4-FFF2-40B4-BE49-F238E27FC236}">
                  <a16:creationId xmlns:a16="http://schemas.microsoft.com/office/drawing/2014/main" id="{9338B9FE-EB5F-4A33-AA4D-7076F27C6609}"/>
                </a:ext>
              </a:extLst>
            </p:cNvPr>
            <p:cNvCxnSpPr/>
            <p:nvPr/>
          </p:nvCxnSpPr>
          <p:spPr>
            <a:xfrm>
              <a:off x="2056203" y="2230992"/>
              <a:ext cx="0" cy="2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9361" y="2934990"/>
            <a:ext cx="4958671" cy="3057351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6286504" y="6068489"/>
            <a:ext cx="588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Comparison between </a:t>
            </a:r>
            <a:r>
              <a:rPr lang="en-US" altLang="ko-KR" dirty="0" smtClean="0"/>
              <a:t>Wire </a:t>
            </a:r>
            <a:r>
              <a:rPr lang="en-US" altLang="ko-KR" dirty="0"/>
              <a:t>S</a:t>
            </a:r>
            <a:r>
              <a:rPr lang="en-US" altLang="ko-KR" dirty="0" smtClean="0"/>
              <a:t>canner &amp; </a:t>
            </a:r>
            <a:r>
              <a:rPr lang="en-US" altLang="ko-KR" dirty="0"/>
              <a:t>S</a:t>
            </a:r>
            <a:r>
              <a:rPr lang="en-US" altLang="ko-KR" dirty="0" smtClean="0"/>
              <a:t>creen </a:t>
            </a:r>
            <a:r>
              <a:rPr lang="en-US" altLang="ko-KR" dirty="0"/>
              <a:t>M</a:t>
            </a:r>
            <a:r>
              <a:rPr lang="en-US" altLang="ko-KR" dirty="0" smtClean="0"/>
              <a:t>onitor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800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/>
              <a:t>Limitations of Wire Scanners</a:t>
            </a:r>
            <a:endParaRPr lang="ko-KR" altLang="en-US" dirty="0"/>
          </a:p>
        </p:txBody>
      </p:sp>
      <p:pic>
        <p:nvPicPr>
          <p:cNvPr id="3" name="내용 개체 틀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68" y="1330037"/>
            <a:ext cx="9105108" cy="50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Lattice Matching with</a:t>
            </a:r>
            <a:r>
              <a:rPr lang="en-US" altLang="ko-KR" baseline="0" dirty="0" smtClean="0"/>
              <a:t> </a:t>
            </a:r>
            <a:r>
              <a:rPr lang="en-US" altLang="ko-KR" sz="2000" b="1" i="0" kern="1200" dirty="0" smtClean="0">
                <a:solidFill>
                  <a:schemeClr val="tx2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rPr>
              <a:t>Wire Scanners</a:t>
            </a:r>
            <a:endParaRPr lang="ko-KR" altLang="en-US" dirty="0"/>
          </a:p>
        </p:txBody>
      </p:sp>
      <p:pic>
        <p:nvPicPr>
          <p:cNvPr id="3" name="Picture 2" descr="C:\Documents and Settings\user\바탕 화면\IBIC2018_WEPB09_GJKi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5840" y="4005064"/>
            <a:ext cx="8207093" cy="2355261"/>
          </a:xfrm>
          <a:prstGeom prst="rect">
            <a:avLst/>
          </a:prstGeom>
          <a:noFill/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49" y="1198018"/>
            <a:ext cx="12080423" cy="2952328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8328248" y="1198018"/>
            <a:ext cx="3384376" cy="1368152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화살표 연결선 5"/>
          <p:cNvCxnSpPr>
            <a:stCxn id="5" idx="3"/>
          </p:cNvCxnSpPr>
          <p:nvPr/>
        </p:nvCxnSpPr>
        <p:spPr>
          <a:xfrm flipH="1">
            <a:off x="6672064" y="2365809"/>
            <a:ext cx="2151815" cy="185654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Before Lattice Matching in </a:t>
            </a:r>
            <a:r>
              <a:rPr lang="en-US" altLang="ko-KR" dirty="0" err="1" smtClean="0"/>
              <a:t>Undulator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50399A4-C58A-423E-9654-351408C25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6312024" cy="35283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5FDC6EC-F491-4C36-9D6C-90BA16C60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29" y="1579796"/>
            <a:ext cx="6400271" cy="47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After Lattice Matching in </a:t>
            </a:r>
            <a:r>
              <a:rPr lang="en-US" altLang="ko-KR" dirty="0" err="1" smtClean="0"/>
              <a:t>Undulator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BB3A37-7DBF-47EC-A822-19DA2887B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6516"/>
            <a:ext cx="6168009" cy="360063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FB82BB8-6B07-48AF-AABC-5035480EF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29" y="1562388"/>
            <a:ext cx="6400271" cy="48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1" y="2250913"/>
            <a:ext cx="308269" cy="317517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94" y="2258607"/>
            <a:ext cx="280526" cy="302104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516155" y="603009"/>
            <a:ext cx="9767316" cy="5639012"/>
            <a:chOff x="644897" y="753620"/>
            <a:chExt cx="12206884" cy="704746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89" y="2633916"/>
              <a:ext cx="10581192" cy="516716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4897" y="753620"/>
              <a:ext cx="9798970" cy="500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  <a:cs typeface="Verdana" panose="020B060403050404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6980" y="1247769"/>
            <a:ext cx="109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All Members in PAL-XFEL and </a:t>
            </a:r>
            <a:r>
              <a:rPr lang="en-US" altLang="ko-KR" b="1" dirty="0" smtClean="0"/>
              <a:t>Domestic/International </a:t>
            </a:r>
            <a:r>
              <a:rPr lang="en-US" altLang="ko-KR" b="1" dirty="0"/>
              <a:t>Collaborations</a:t>
            </a:r>
            <a:endParaRPr lang="ko-KR" altLang="en-US" b="1" dirty="0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4" name="TextBox 13"/>
          <p:cNvSpPr txBox="1"/>
          <p:nvPr/>
        </p:nvSpPr>
        <p:spPr>
          <a:xfrm>
            <a:off x="2464778" y="5469515"/>
            <a:ext cx="720742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840" b="1" dirty="0">
                <a:solidFill>
                  <a:schemeClr val="bg1"/>
                </a:solidFill>
              </a:rPr>
              <a:t>Thank you for your attention!</a:t>
            </a:r>
            <a:endParaRPr lang="ko-KR" altLang="en-US" sz="3840" b="1" dirty="0">
              <a:solidFill>
                <a:schemeClr val="bg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Thanks to: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74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87" y="1301578"/>
            <a:ext cx="10896518" cy="2823889"/>
          </a:xfrm>
          <a:prstGeom prst="rect">
            <a:avLst/>
          </a:prstGeom>
        </p:spPr>
      </p:pic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B8A61B22-C6B9-499E-822E-6373371A7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610891"/>
              </p:ext>
            </p:extLst>
          </p:nvPr>
        </p:nvGraphicFramePr>
        <p:xfrm>
          <a:off x="5595414" y="4333102"/>
          <a:ext cx="5648676" cy="19022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4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3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latin typeface="Calibri" panose="020F0502020204030204" pitchFamily="34" charset="0"/>
                        </a:rPr>
                        <a:t>Undulator</a:t>
                      </a: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 Line</a:t>
                      </a:r>
                      <a:endParaRPr lang="ko-KR" altLang="en-US" sz="1600" b="1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Calibri" panose="020F0502020204030204" pitchFamily="34" charset="0"/>
                        </a:rPr>
                        <a:t>HX</a:t>
                      </a:r>
                      <a:endParaRPr lang="ko-KR" altLang="en-US" sz="1600" b="1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Calibri" panose="020F0502020204030204" pitchFamily="34" charset="0"/>
                        </a:rPr>
                        <a:t>SX</a:t>
                      </a:r>
                      <a:endParaRPr lang="ko-KR" altLang="en-US" sz="1600" b="1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3161" marR="73161" marT="36583" marB="365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Photon energy [</a:t>
                      </a:r>
                      <a:r>
                        <a:rPr lang="en-US" altLang="ko-KR" sz="16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keV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]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2.0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~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15.0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0.25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~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1.25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0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Beam Energy [GeV]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4 ~ 11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3.0 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Wavelength Tuning 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nergy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Gap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0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Undulator Type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Planar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Planar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0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Undulator</a:t>
                      </a: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Period </a:t>
                      </a: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/ Gap [mm]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26 / 8.3 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35 / 9.0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3161" marR="73161" marT="36583" marB="3658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EDC8ACDA-6B16-4250-8CFD-AAA49B6B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77" y="3979401"/>
            <a:ext cx="4388509" cy="224676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129" lvl="1"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Main parameters</a:t>
            </a:r>
          </a:p>
          <a:p>
            <a:pPr marL="71129" lvl="1"/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600" b="1" baseline="30000" dirty="0">
                <a:solidFill>
                  <a:srgbClr val="002060"/>
                </a:solidFill>
                <a:latin typeface="Calibri" pitchFamily="34" charset="0"/>
              </a:rPr>
              <a:t>-  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Energy                  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	11 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GeV</a:t>
            </a:r>
          </a:p>
          <a:p>
            <a:pPr marL="71129" lvl="1"/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600" b="1" baseline="30000" dirty="0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Bunch charge       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	20-200 </a:t>
            </a:r>
            <a:r>
              <a:rPr lang="en-US" sz="1600" b="1" dirty="0" err="1">
                <a:solidFill>
                  <a:srgbClr val="002060"/>
                </a:solidFill>
                <a:latin typeface="Calibri" pitchFamily="34" charset="0"/>
              </a:rPr>
              <a:t>pC</a:t>
            </a:r>
            <a:endParaRPr lang="en-US" sz="1600" b="1" dirty="0">
              <a:solidFill>
                <a:srgbClr val="002060"/>
              </a:solidFill>
              <a:latin typeface="Calibri" pitchFamily="34" charset="0"/>
            </a:endParaRPr>
          </a:p>
          <a:p>
            <a:pPr marL="71129" lvl="1"/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Slice </a:t>
            </a:r>
            <a:r>
              <a:rPr lang="en-US" sz="1600" b="1" dirty="0" err="1" smtClean="0">
                <a:solidFill>
                  <a:srgbClr val="002060"/>
                </a:solidFill>
                <a:latin typeface="Calibri" pitchFamily="34" charset="0"/>
              </a:rPr>
              <a:t>emittance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	&lt; 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0.4 mm </a:t>
            </a:r>
            <a:r>
              <a:rPr lang="en-US" sz="1600" b="1" dirty="0" err="1">
                <a:solidFill>
                  <a:srgbClr val="002060"/>
                </a:solidFill>
                <a:latin typeface="Calibri" pitchFamily="34" charset="0"/>
              </a:rPr>
              <a:t>mrad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pPr marL="71129" lvl="1"/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Repetition rate        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	60 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Hz</a:t>
            </a:r>
          </a:p>
          <a:p>
            <a:pPr marL="71129" lvl="1"/>
            <a:r>
              <a:rPr lang="en-US" altLang="ko-KR" sz="1600" b="1" dirty="0">
                <a:solidFill>
                  <a:srgbClr val="002060"/>
                </a:solidFill>
                <a:latin typeface="Calibri" pitchFamily="34" charset="0"/>
              </a:rPr>
              <a:t>Bunch length 	5 fs – 50 fs</a:t>
            </a:r>
          </a:p>
          <a:p>
            <a:pPr marL="71129" lvl="1"/>
            <a:r>
              <a:rPr lang="en-US" altLang="ko-KR" sz="1600" b="1" dirty="0">
                <a:solidFill>
                  <a:srgbClr val="002060"/>
                </a:solidFill>
                <a:latin typeface="Calibri" pitchFamily="34" charset="0"/>
              </a:rPr>
              <a:t>Peak current 	3 kA</a:t>
            </a:r>
            <a:r>
              <a:rPr lang="ko-KR" altLang="en-US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US" sz="1600" b="1" dirty="0">
              <a:solidFill>
                <a:srgbClr val="002060"/>
              </a:solidFill>
              <a:latin typeface="Calibri" pitchFamily="34" charset="0"/>
            </a:endParaRPr>
          </a:p>
          <a:p>
            <a:pPr marL="71129" lvl="1"/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SX line switching    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	Kicker </a:t>
            </a:r>
            <a:r>
              <a:rPr lang="en-US" sz="1600" b="1" dirty="0">
                <a:solidFill>
                  <a:srgbClr val="002060"/>
                </a:solidFill>
                <a:latin typeface="Calibri" pitchFamily="34" charset="0"/>
              </a:rPr>
              <a:t>Magnet</a:t>
            </a:r>
            <a:endParaRPr lang="en-US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Layout </a:t>
            </a:r>
            <a:r>
              <a:rPr lang="en-US" altLang="ko-KR" dirty="0" smtClean="0"/>
              <a:t>&amp; </a:t>
            </a:r>
            <a:r>
              <a:rPr lang="en-US" altLang="ko-KR" dirty="0"/>
              <a:t>Parameters of </a:t>
            </a:r>
            <a:r>
              <a:rPr lang="en-US" altLang="ko-KR" dirty="0" smtClean="0"/>
              <a:t>PAL-XFEL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625840" y="1874520"/>
            <a:ext cx="1209040" cy="16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472680" y="3068320"/>
            <a:ext cx="1209040" cy="16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66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Linear</a:t>
            </a:r>
            <a:r>
              <a:rPr lang="en-US" altLang="ko-KR" baseline="0" dirty="0" smtClean="0"/>
              <a:t> Accelerator Tunnel</a:t>
            </a:r>
            <a:endParaRPr lang="ko-KR" altLang="en-US" dirty="0"/>
          </a:p>
        </p:txBody>
      </p:sp>
      <p:pic>
        <p:nvPicPr>
          <p:cNvPr id="3" name="Picture 2" descr="C:\Users\삼성\Desktop\20150918_185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132" y="1195893"/>
            <a:ext cx="8384799" cy="5030879"/>
          </a:xfrm>
          <a:prstGeom prst="rect">
            <a:avLst/>
          </a:prstGeom>
          <a:noFill/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55148"/>
              </p:ext>
            </p:extLst>
          </p:nvPr>
        </p:nvGraphicFramePr>
        <p:xfrm>
          <a:off x="8243203" y="4591231"/>
          <a:ext cx="331916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Parameter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Unit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Value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Energy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GeV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11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Charge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pC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200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No</a:t>
                      </a:r>
                      <a:r>
                        <a:rPr lang="en-US" altLang="ko-KR" sz="1400" baseline="0" dirty="0" smtClean="0"/>
                        <a:t>. of SLED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42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4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No.</a:t>
                      </a:r>
                      <a:r>
                        <a:rPr lang="en-US" altLang="ko-KR" sz="1400" baseline="0" dirty="0" smtClean="0"/>
                        <a:t> of Acc. Column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173</a:t>
                      </a:r>
                      <a:endParaRPr lang="ko-KR" alt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5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Klystron &amp; Modulator</a:t>
            </a:r>
            <a:r>
              <a:rPr lang="en-US" altLang="ko-KR" baseline="0" dirty="0" smtClean="0"/>
              <a:t> Gallery</a:t>
            </a:r>
            <a:endParaRPr lang="ko-KR" altLang="en-US" dirty="0"/>
          </a:p>
        </p:txBody>
      </p:sp>
      <p:pic>
        <p:nvPicPr>
          <p:cNvPr id="3" name="내용 개체 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22" y="1327715"/>
            <a:ext cx="7376947" cy="4917964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395146"/>
              </p:ext>
            </p:extLst>
          </p:nvPr>
        </p:nvGraphicFramePr>
        <p:xfrm>
          <a:off x="823505" y="4970980"/>
          <a:ext cx="4891495" cy="155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39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      Parameter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Unit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Value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RF</a:t>
                      </a:r>
                      <a:r>
                        <a:rPr lang="en-US" altLang="ko-KR" sz="1400" baseline="0" dirty="0" smtClean="0"/>
                        <a:t> frequency</a:t>
                      </a:r>
                      <a:endParaRPr lang="ko-KR" altLang="en-US" sz="1400" b="1" dirty="0"/>
                    </a:p>
                  </a:txBody>
                  <a:tcPr marL="126000" marR="10800" marT="1080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MHz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2856</a:t>
                      </a:r>
                      <a:endParaRPr lang="ko-KR" altLang="en-US" sz="1400" b="1" dirty="0"/>
                    </a:p>
                  </a:txBody>
                  <a:tcPr marL="90000" marR="612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No.</a:t>
                      </a:r>
                      <a:r>
                        <a:rPr lang="en-US" altLang="ko-KR" sz="1400" baseline="0" dirty="0" smtClean="0"/>
                        <a:t> of Klystron &amp; Modulator</a:t>
                      </a:r>
                      <a:endParaRPr lang="ko-KR" altLang="en-US" sz="1400" b="1" dirty="0"/>
                    </a:p>
                  </a:txBody>
                  <a:tcPr marL="126000" marR="10800" marT="10800" marB="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51</a:t>
                      </a:r>
                      <a:endParaRPr lang="ko-KR" altLang="en-US" sz="1400" b="1" dirty="0"/>
                    </a:p>
                  </a:txBody>
                  <a:tcPr marL="90000" marR="612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Max. repetition rate</a:t>
                      </a:r>
                      <a:endParaRPr lang="ko-KR" altLang="en-US" sz="1400" b="1" dirty="0"/>
                    </a:p>
                  </a:txBody>
                  <a:tcPr marL="126000" marR="10800" marT="1080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Hz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60</a:t>
                      </a:r>
                      <a:endParaRPr lang="ko-KR" altLang="en-US" sz="1400" b="1" dirty="0"/>
                    </a:p>
                  </a:txBody>
                  <a:tcPr marL="90000" marR="612000" marT="46800" marB="46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70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RF pulse</a:t>
                      </a:r>
                      <a:r>
                        <a:rPr lang="en-US" altLang="ko-KR" sz="1400" baseline="0" dirty="0" smtClean="0"/>
                        <a:t> width</a:t>
                      </a:r>
                      <a:endParaRPr lang="ko-KR" altLang="en-US" sz="1400" b="1" dirty="0"/>
                    </a:p>
                  </a:txBody>
                  <a:tcPr marL="126000" marR="10800" marT="1080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ym typeface="Symbol"/>
                        </a:rPr>
                        <a:t></a:t>
                      </a:r>
                      <a:r>
                        <a:rPr lang="en-US" altLang="ko-KR" sz="1400" dirty="0" smtClean="0">
                          <a:sym typeface="Symbol"/>
                        </a:rPr>
                        <a:t>s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4</a:t>
                      </a:r>
                      <a:endParaRPr lang="ko-KR" altLang="en-US" sz="1400" b="1" dirty="0"/>
                    </a:p>
                  </a:txBody>
                  <a:tcPr marL="90000" marR="612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7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Undulators</a:t>
            </a:r>
            <a:endParaRPr lang="ko-KR" altLang="en-US" dirty="0"/>
          </a:p>
        </p:txBody>
      </p:sp>
      <p:pic>
        <p:nvPicPr>
          <p:cNvPr id="3" name="내용 개체 틀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83" y="1236130"/>
            <a:ext cx="7878428" cy="5252285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624755"/>
              </p:ext>
            </p:extLst>
          </p:nvPr>
        </p:nvGraphicFramePr>
        <p:xfrm>
          <a:off x="8441268" y="3862272"/>
          <a:ext cx="3336195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16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Parameter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Unit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Value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No.</a:t>
                      </a:r>
                      <a:r>
                        <a:rPr lang="en-US" altLang="ko-KR" sz="1400" baseline="0" dirty="0" smtClean="0"/>
                        <a:t> of </a:t>
                      </a:r>
                      <a:r>
                        <a:rPr lang="en-US" altLang="ko-KR" sz="1400" baseline="0" dirty="0" err="1" smtClean="0"/>
                        <a:t>Undulator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21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Length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5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62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Magnet Period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mm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26.0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62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Minimum Gap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mm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8.3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62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Wavelength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nm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0.1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1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Magnetic field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Tesla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0.8124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62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K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/>
                        <a:t>1.9727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6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Beamline</a:t>
            </a:r>
            <a:endParaRPr lang="ko-KR" altLang="en-US" dirty="0"/>
          </a:p>
        </p:txBody>
      </p:sp>
      <p:pic>
        <p:nvPicPr>
          <p:cNvPr id="3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7" y="1259169"/>
            <a:ext cx="7187941" cy="4791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7602" y="6084997"/>
            <a:ext cx="925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Experimental Station: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Hard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X-ray Pump &amp; Probe, Coherent X-ray Imaging, Soft X-ray Pump &amp; Probe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022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Diagnostics </a:t>
            </a:r>
            <a:r>
              <a:rPr lang="en-US" altLang="ko-KR" dirty="0" smtClean="0"/>
              <a:t>for</a:t>
            </a:r>
            <a:r>
              <a:rPr lang="en-US" altLang="ko-KR" b="0" dirty="0" smtClean="0"/>
              <a:t> </a:t>
            </a:r>
            <a:r>
              <a:rPr lang="en-US" altLang="ko-KR" dirty="0" smtClean="0"/>
              <a:t>PAL-XFEL</a:t>
            </a:r>
            <a:endParaRPr lang="ko-KR" altLang="en-US" dirty="0"/>
          </a:p>
        </p:txBody>
      </p:sp>
      <p:graphicFrame>
        <p:nvGraphicFramePr>
          <p:cNvPr id="3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126197"/>
              </p:ext>
            </p:extLst>
          </p:nvPr>
        </p:nvGraphicFramePr>
        <p:xfrm>
          <a:off x="937252" y="1290539"/>
          <a:ext cx="10222583" cy="487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8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01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Parameter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Instruments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Number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Resolution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64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Beam</a:t>
                      </a:r>
                      <a:r>
                        <a:rPr lang="en-US" altLang="ko-KR" sz="2000" baseline="0" dirty="0" smtClean="0"/>
                        <a:t> Position &amp; Beam Energy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err="1" smtClean="0"/>
                        <a:t>Stripline</a:t>
                      </a:r>
                      <a:r>
                        <a:rPr lang="en-US" altLang="ko-KR" sz="2000" dirty="0" smtClean="0"/>
                        <a:t> BPM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160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&lt; 5 um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Cavity BPM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49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&lt;</a:t>
                      </a:r>
                      <a:r>
                        <a:rPr lang="en-US" altLang="ko-KR" sz="2000" baseline="0" dirty="0" smtClean="0"/>
                        <a:t> 1 um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964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Beam Size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Screen</a:t>
                      </a:r>
                      <a:r>
                        <a:rPr lang="en-US" altLang="ko-KR" sz="2000" baseline="0" dirty="0" smtClean="0"/>
                        <a:t> Monitor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54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&lt;</a:t>
                      </a:r>
                      <a:r>
                        <a:rPr lang="en-US" altLang="ko-KR" sz="2000" baseline="0" dirty="0" smtClean="0"/>
                        <a:t> 10 um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9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Wire</a:t>
                      </a:r>
                      <a:r>
                        <a:rPr lang="en-US" altLang="ko-KR" sz="2000" baseline="0" dirty="0" smtClean="0"/>
                        <a:t> Scanner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9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&lt; 10 um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964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Bunch</a:t>
                      </a:r>
                      <a:r>
                        <a:rPr lang="en-US" altLang="ko-KR" sz="2000" baseline="0" dirty="0" smtClean="0"/>
                        <a:t> Length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Coherent</a:t>
                      </a:r>
                      <a:r>
                        <a:rPr lang="en-US" altLang="ko-KR" sz="2000" baseline="0" dirty="0" smtClean="0"/>
                        <a:t> Radiation Monitor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4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-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9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Transverse</a:t>
                      </a:r>
                      <a:r>
                        <a:rPr lang="en-US" altLang="ko-KR" sz="2000" baseline="0" dirty="0" smtClean="0"/>
                        <a:t> Deflecting Cavity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3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&lt; 10 </a:t>
                      </a:r>
                      <a:r>
                        <a:rPr lang="en-US" altLang="ko-KR" sz="2000" dirty="0" err="1" smtClean="0"/>
                        <a:t>fs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Beam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Turbo ICT</a:t>
                      </a:r>
                      <a:endParaRPr lang="ko-KR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10</a:t>
                      </a:r>
                      <a:endParaRPr lang="ko-KR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&lt; 1 </a:t>
                      </a:r>
                      <a:r>
                        <a:rPr lang="en-US" altLang="ko-KR" sz="2000" dirty="0" err="1" smtClean="0"/>
                        <a:t>pC</a:t>
                      </a:r>
                      <a:endParaRPr lang="ko-KR" alt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Beam Arrival Time</a:t>
                      </a:r>
                      <a:endParaRPr lang="ko-KR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Beam Arrival</a:t>
                      </a:r>
                      <a:r>
                        <a:rPr lang="en-US" altLang="ko-KR" sz="2000" baseline="0" dirty="0" smtClean="0"/>
                        <a:t> Time Monitor</a:t>
                      </a:r>
                      <a:endParaRPr lang="ko-KR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10</a:t>
                      </a:r>
                      <a:endParaRPr lang="ko-KR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/>
                        <a:t>&lt; 30 fs</a:t>
                      </a:r>
                      <a:endParaRPr lang="ko-KR" alt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01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Beam Loss 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Beam Loss Monitor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26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/>
                        <a:t>-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4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1258</Words>
  <Application>Microsoft Office PowerPoint</Application>
  <PresentationFormat>와이드스크린</PresentationFormat>
  <Paragraphs>356</Paragraphs>
  <Slides>39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53" baseType="lpstr">
      <vt:lpstr>Arial Unicode MS</vt:lpstr>
      <vt:lpstr>굴림</vt:lpstr>
      <vt:lpstr>돋움체</vt:lpstr>
      <vt:lpstr>맑은 고딕</vt:lpstr>
      <vt:lpstr>Arial</vt:lpstr>
      <vt:lpstr>Calibri</vt:lpstr>
      <vt:lpstr>Cambria Math</vt:lpstr>
      <vt:lpstr>Ebrima</vt:lpstr>
      <vt:lpstr>Symbol</vt:lpstr>
      <vt:lpstr>Times New Roman</vt:lpstr>
      <vt:lpstr>Verdana</vt:lpstr>
      <vt:lpstr>Wingdings</vt:lpstr>
      <vt:lpstr>Office 테마</vt:lpstr>
      <vt:lpstr>Equation</vt:lpstr>
      <vt:lpstr>Beam Profile Monitors for Electron Beams in PAL-XFEL</vt:lpstr>
      <vt:lpstr>Contents</vt:lpstr>
      <vt:lpstr>PAL-XFEL</vt:lpstr>
      <vt:lpstr>Layout &amp; Parameters of PAL-XFEL</vt:lpstr>
      <vt:lpstr>Linear Accelerator Tunnel</vt:lpstr>
      <vt:lpstr>Klystron &amp; Modulator Gallery</vt:lpstr>
      <vt:lpstr>Undulators</vt:lpstr>
      <vt:lpstr>Beamline</vt:lpstr>
      <vt:lpstr>Diagnostics for PAL-XFEL</vt:lpstr>
      <vt:lpstr>Screen Monitor</vt:lpstr>
      <vt:lpstr>Various Targets</vt:lpstr>
      <vt:lpstr>Phosphor Screens</vt:lpstr>
      <vt:lpstr>Scintillator Screens</vt:lpstr>
      <vt:lpstr>Optical Transition Radiation (OTR) Target</vt:lpstr>
      <vt:lpstr>Properties of OTR</vt:lpstr>
      <vt:lpstr>Advantages &amp; Disadvantages of OTR </vt:lpstr>
      <vt:lpstr>Screen Monitor for PAL-XFEL </vt:lpstr>
      <vt:lpstr>Target Holder</vt:lpstr>
      <vt:lpstr>OTR Target</vt:lpstr>
      <vt:lpstr>PowerPoint 프레젠테이션</vt:lpstr>
      <vt:lpstr>Radiation Power of Incoherent and Coherent Radiation</vt:lpstr>
      <vt:lpstr>Scintillator Target</vt:lpstr>
      <vt:lpstr>Beam Size with Observation Angle</vt:lpstr>
      <vt:lpstr>SwissFEL Screen Monitor</vt:lpstr>
      <vt:lpstr>Geometry of New Target Holder</vt:lpstr>
      <vt:lpstr>3D Design of New Target Holder</vt:lpstr>
      <vt:lpstr>Pictures of New Target Holder </vt:lpstr>
      <vt:lpstr>Measurement Results of Screen Monitor</vt:lpstr>
      <vt:lpstr>Working Principle of Wire Scanner</vt:lpstr>
      <vt:lpstr>Wire Scanner of PAL-XFEL</vt:lpstr>
      <vt:lpstr>Beam Loss Monitor for Linac</vt:lpstr>
      <vt:lpstr>Beam Loss Monitor for Undulator</vt:lpstr>
      <vt:lpstr>Control Layout &amp; Measurement GUI</vt:lpstr>
      <vt:lpstr>Correction of Beam Position Jitter</vt:lpstr>
      <vt:lpstr>Limitations of Wire Scanners</vt:lpstr>
      <vt:lpstr>Lattice Matching with Wire Scanners</vt:lpstr>
      <vt:lpstr>Before Lattice Matching in Undulator</vt:lpstr>
      <vt:lpstr>After Lattice Matching in Undulator</vt:lpstr>
      <vt:lpstr>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chbkim</dc:creator>
  <cp:lastModifiedBy>Admin</cp:lastModifiedBy>
  <cp:revision>210</cp:revision>
  <cp:lastPrinted>2023-06-08T10:08:26Z</cp:lastPrinted>
  <dcterms:created xsi:type="dcterms:W3CDTF">2021-01-20T08:59:50Z</dcterms:created>
  <dcterms:modified xsi:type="dcterms:W3CDTF">2023-06-11T22:54:46Z</dcterms:modified>
</cp:coreProperties>
</file>