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47"/>
  </p:notesMasterIdLst>
  <p:sldIdLst>
    <p:sldId id="256" r:id="rId2"/>
    <p:sldId id="426" r:id="rId3"/>
    <p:sldId id="377" r:id="rId4"/>
    <p:sldId id="520" r:id="rId5"/>
    <p:sldId id="539" r:id="rId6"/>
    <p:sldId id="506" r:id="rId7"/>
    <p:sldId id="272" r:id="rId8"/>
    <p:sldId id="548" r:id="rId9"/>
    <p:sldId id="545" r:id="rId10"/>
    <p:sldId id="300" r:id="rId11"/>
    <p:sldId id="546" r:id="rId12"/>
    <p:sldId id="540" r:id="rId13"/>
    <p:sldId id="521" r:id="rId14"/>
    <p:sldId id="529" r:id="rId15"/>
    <p:sldId id="542" r:id="rId16"/>
    <p:sldId id="528" r:id="rId17"/>
    <p:sldId id="530" r:id="rId18"/>
    <p:sldId id="366" r:id="rId19"/>
    <p:sldId id="512" r:id="rId20"/>
    <p:sldId id="513" r:id="rId21"/>
    <p:sldId id="514" r:id="rId22"/>
    <p:sldId id="515" r:id="rId23"/>
    <p:sldId id="516" r:id="rId24"/>
    <p:sldId id="517" r:id="rId25"/>
    <p:sldId id="332" r:id="rId26"/>
    <p:sldId id="543" r:id="rId27"/>
    <p:sldId id="258" r:id="rId28"/>
    <p:sldId id="534" r:id="rId29"/>
    <p:sldId id="478" r:id="rId30"/>
    <p:sldId id="266" r:id="rId31"/>
    <p:sldId id="525" r:id="rId32"/>
    <p:sldId id="547" r:id="rId33"/>
    <p:sldId id="537" r:id="rId34"/>
    <p:sldId id="485" r:id="rId35"/>
    <p:sldId id="378" r:id="rId36"/>
    <p:sldId id="532" r:id="rId37"/>
    <p:sldId id="511" r:id="rId38"/>
    <p:sldId id="535" r:id="rId39"/>
    <p:sldId id="505" r:id="rId40"/>
    <p:sldId id="264" r:id="rId41"/>
    <p:sldId id="538" r:id="rId42"/>
    <p:sldId id="276" r:id="rId43"/>
    <p:sldId id="270" r:id="rId44"/>
    <p:sldId id="373" r:id="rId45"/>
    <p:sldId id="273"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13">
          <p15:clr>
            <a:srgbClr val="A4A3A4"/>
          </p15:clr>
        </p15:guide>
        <p15:guide id="2" pos="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68" autoAdjust="0"/>
  </p:normalViewPr>
  <p:slideViewPr>
    <p:cSldViewPr snapToGrid="0">
      <p:cViewPr varScale="1">
        <p:scale>
          <a:sx n="69" d="100"/>
          <a:sy n="69" d="100"/>
        </p:scale>
        <p:origin x="540" y="44"/>
      </p:cViewPr>
      <p:guideLst>
        <p:guide orient="horz" pos="913"/>
        <p:guide pos="257"/>
      </p:guideLst>
    </p:cSldViewPr>
  </p:slideViewPr>
  <p:notesTextViewPr>
    <p:cViewPr>
      <p:scale>
        <a:sx n="1" d="1"/>
        <a:sy n="1" d="1"/>
      </p:scale>
      <p:origin x="0" y="0"/>
    </p:cViewPr>
  </p:notesTextViewPr>
  <p:sorterViewPr>
    <p:cViewPr varScale="1">
      <p:scale>
        <a:sx n="1" d="1"/>
        <a:sy n="1" d="1"/>
      </p:scale>
      <p:origin x="0" y="-8048"/>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4131890"/>
          </a:xfrm>
          <a:prstGeom prst="rect">
            <a:avLst/>
          </a:prstGeom>
          <a:noFill/>
          <a:ln>
            <a:noFill/>
          </a:ln>
        </p:spPr>
        <p:txBody>
          <a:bodyPr spcFirstLastPara="1" wrap="square" lIns="91425" tIns="45700" rIns="91425" bIns="45700" anchor="t" anchorCtr="0">
            <a:noAutofit/>
          </a:bodyPr>
          <a:lstStyle>
            <a:lvl1pPr marL="457200" marR="0" lvl="0"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txBox="1">
            <a:spLocks noGrp="1"/>
          </p:cNvSpPr>
          <p:nvPr>
            <p:ph type="body" idx="1"/>
          </p:nvPr>
        </p:nvSpPr>
        <p:spPr>
          <a:xfrm>
            <a:off x="685800" y="4400550"/>
            <a:ext cx="5486400" cy="413189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PlaceHolder 1"/>
          <p:cNvSpPr>
            <a:spLocks noGrp="1" noRot="1" noChangeAspect="1"/>
          </p:cNvSpPr>
          <p:nvPr>
            <p:ph type="sldImg"/>
          </p:nvPr>
        </p:nvSpPr>
        <p:spPr>
          <a:xfrm>
            <a:off x="382588" y="695325"/>
            <a:ext cx="6091237" cy="3427413"/>
          </a:xfrm>
          <a:prstGeom prst="rect">
            <a:avLst/>
          </a:prstGeom>
          <a:ln w="0">
            <a:noFill/>
          </a:ln>
        </p:spPr>
      </p:sp>
      <p:sp>
        <p:nvSpPr>
          <p:cNvPr id="1074" name="PlaceHolder 2"/>
          <p:cNvSpPr>
            <a:spLocks noGrp="1"/>
          </p:cNvSpPr>
          <p:nvPr>
            <p:ph type="body"/>
          </p:nvPr>
        </p:nvSpPr>
        <p:spPr>
          <a:xfrm>
            <a:off x="685800" y="4343040"/>
            <a:ext cx="5486040" cy="4114440"/>
          </a:xfrm>
          <a:prstGeom prst="rect">
            <a:avLst/>
          </a:prstGeom>
          <a:noFill/>
          <a:ln w="0">
            <a:noFill/>
          </a:ln>
        </p:spPr>
        <p:txBody>
          <a:bodyPr lIns="0" tIns="0" rIns="0" bIns="0" anchor="t">
            <a:noAutofit/>
          </a:bodyPr>
          <a:lstStyle/>
          <a:p>
            <a:pPr marL="216000" indent="0">
              <a:buNone/>
            </a:pPr>
            <a:r>
              <a:rPr lang="en-US" sz="1820" b="0" strike="noStrike" spc="-1">
                <a:solidFill>
                  <a:srgbClr val="000000"/>
                </a:solidFill>
                <a:latin typeface="Arial"/>
              </a:rPr>
              <a:t> we can also use the network for data cleaning.</a:t>
            </a:r>
          </a:p>
          <a:p>
            <a:pPr marL="216000" indent="0">
              <a:buNone/>
            </a:pPr>
            <a:endParaRPr lang="en-US" sz="1820" b="0" strike="noStrike" spc="-1">
              <a:solidFill>
                <a:srgbClr val="000000"/>
              </a:solidFill>
              <a:latin typeface="Arial"/>
            </a:endParaRPr>
          </a:p>
          <a:p>
            <a:pPr marL="216000" indent="0">
              <a:buNone/>
            </a:pPr>
            <a:r>
              <a:rPr lang="en-US" sz="1820" b="0" strike="noStrike" spc="-1">
                <a:solidFill>
                  <a:srgbClr val="000000"/>
                </a:solidFill>
                <a:latin typeface="Arial"/>
              </a:rPr>
              <a:t>Here you can see some sinle shot raw data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PlaceHolder 1"/>
          <p:cNvSpPr>
            <a:spLocks noGrp="1" noRot="1" noChangeAspect="1"/>
          </p:cNvSpPr>
          <p:nvPr>
            <p:ph type="sldImg"/>
          </p:nvPr>
        </p:nvSpPr>
        <p:spPr>
          <a:xfrm>
            <a:off x="382588" y="695325"/>
            <a:ext cx="6091237" cy="3427413"/>
          </a:xfrm>
          <a:prstGeom prst="rect">
            <a:avLst/>
          </a:prstGeom>
          <a:ln w="0">
            <a:noFill/>
          </a:ln>
        </p:spPr>
      </p:sp>
      <p:sp>
        <p:nvSpPr>
          <p:cNvPr id="1076" name="PlaceHolder 2"/>
          <p:cNvSpPr>
            <a:spLocks noGrp="1"/>
          </p:cNvSpPr>
          <p:nvPr>
            <p:ph type="body"/>
          </p:nvPr>
        </p:nvSpPr>
        <p:spPr>
          <a:xfrm>
            <a:off x="685800" y="4343040"/>
            <a:ext cx="5486040" cy="4114440"/>
          </a:xfrm>
          <a:prstGeom prst="rect">
            <a:avLst/>
          </a:prstGeom>
          <a:noFill/>
          <a:ln w="0">
            <a:noFill/>
          </a:ln>
        </p:spPr>
        <p:txBody>
          <a:bodyPr lIns="0" tIns="0" rIns="0" bIns="0" anchor="t">
            <a:noAutofit/>
          </a:bodyPr>
          <a:lstStyle/>
          <a:p>
            <a:pPr marL="216000" indent="0">
              <a:buNone/>
            </a:pPr>
            <a:endParaRPr lang="en-US" sz="1820" b="0" strike="noStrike" spc="-1">
              <a:solidFill>
                <a:srgbClr val="000000"/>
              </a:solidFill>
              <a:latin typeface="Arial"/>
            </a:endParaRPr>
          </a:p>
          <a:p>
            <a:pPr marL="216000" indent="0">
              <a:buNone/>
            </a:pPr>
            <a:r>
              <a:rPr lang="en-US" sz="1820" b="0" strike="noStrike" spc="-1">
                <a:solidFill>
                  <a:srgbClr val="000000"/>
                </a:solidFill>
                <a:latin typeface="Arial"/>
              </a:rPr>
              <a:t>As we have seen before,  the reconstruction in black removes the random hits also  the noise level is reduced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PlaceHolder 1"/>
          <p:cNvSpPr>
            <a:spLocks noGrp="1" noRot="1" noChangeAspect="1"/>
          </p:cNvSpPr>
          <p:nvPr>
            <p:ph type="sldImg"/>
          </p:nvPr>
        </p:nvSpPr>
        <p:spPr>
          <a:xfrm>
            <a:off x="382588" y="695325"/>
            <a:ext cx="6091237" cy="3427413"/>
          </a:xfrm>
          <a:prstGeom prst="rect">
            <a:avLst/>
          </a:prstGeom>
          <a:ln w="0">
            <a:noFill/>
          </a:ln>
        </p:spPr>
      </p:sp>
      <p:sp>
        <p:nvSpPr>
          <p:cNvPr id="1072" name="PlaceHolder 2"/>
          <p:cNvSpPr>
            <a:spLocks noGrp="1"/>
          </p:cNvSpPr>
          <p:nvPr>
            <p:ph type="body"/>
          </p:nvPr>
        </p:nvSpPr>
        <p:spPr>
          <a:xfrm>
            <a:off x="685800" y="4343040"/>
            <a:ext cx="5486040" cy="5097960"/>
          </a:xfrm>
          <a:prstGeom prst="rect">
            <a:avLst/>
          </a:prstGeom>
          <a:noFill/>
          <a:ln w="0">
            <a:noFill/>
          </a:ln>
        </p:spPr>
        <p:txBody>
          <a:bodyPr lIns="0" tIns="0" rIns="0" bIns="0" anchor="t">
            <a:noAutofit/>
          </a:bodyPr>
          <a:lstStyle/>
          <a:p>
            <a:pPr marL="216000" indent="0">
              <a:buNone/>
            </a:pPr>
            <a:r>
              <a:rPr lang="en-US" sz="1820" b="0" strike="noStrike" spc="-1">
                <a:solidFill>
                  <a:srgbClr val="000000"/>
                </a:solidFill>
                <a:latin typeface="Arial"/>
              </a:rPr>
              <a:t>Other values that are stored inside the latent space  include the Intensity of the Photoelectron peak,</a:t>
            </a:r>
          </a:p>
          <a:p>
            <a:pPr marL="216000" indent="0">
              <a:buNone/>
            </a:pPr>
            <a:r>
              <a:rPr lang="en-US" sz="1820" b="0" strike="noStrike" spc="-1">
                <a:solidFill>
                  <a:srgbClr val="000000"/>
                </a:solidFill>
                <a:latin typeface="Arial"/>
              </a:rPr>
              <a:t>The Baseline disturbance, the Interleaving issue and the Beampointing</a:t>
            </a:r>
          </a:p>
          <a:p>
            <a:pPr marL="216000" indent="0">
              <a:buNone/>
            </a:pPr>
            <a:endParaRPr lang="en-US" sz="1820" b="0" strike="noStrike" spc="-1">
              <a:solidFill>
                <a:srgbClr val="000000"/>
              </a:solidFill>
              <a:latin typeface="Arial"/>
            </a:endParaRPr>
          </a:p>
          <a:p>
            <a:pPr marL="216000" indent="0">
              <a:buNone/>
            </a:pPr>
            <a:r>
              <a:rPr lang="en-US" sz="1820" b="0" strike="noStrike" spc="-1">
                <a:solidFill>
                  <a:srgbClr val="000000"/>
                </a:solidFill>
                <a:latin typeface="Arial"/>
              </a:rPr>
              <a:t>Which is very remarkable, considering that we feed in the raw data from this opis device.</a:t>
            </a:r>
          </a:p>
          <a:p>
            <a:pPr marL="216000" indent="0">
              <a:buNone/>
            </a:pPr>
            <a:endParaRPr lang="en-US" sz="1820" b="0" strike="noStrike" spc="-1">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PlaceHolder 1"/>
          <p:cNvSpPr>
            <a:spLocks noGrp="1" noRot="1" noChangeAspect="1"/>
          </p:cNvSpPr>
          <p:nvPr>
            <p:ph type="sldImg"/>
          </p:nvPr>
        </p:nvSpPr>
        <p:spPr>
          <a:xfrm>
            <a:off x="382588" y="695325"/>
            <a:ext cx="6091237" cy="3427413"/>
          </a:xfrm>
          <a:prstGeom prst="rect">
            <a:avLst/>
          </a:prstGeom>
          <a:ln w="0">
            <a:noFill/>
          </a:ln>
        </p:spPr>
      </p:sp>
      <p:sp>
        <p:nvSpPr>
          <p:cNvPr id="1070" name="PlaceHolder 2"/>
          <p:cNvSpPr>
            <a:spLocks noGrp="1"/>
          </p:cNvSpPr>
          <p:nvPr>
            <p:ph type="body"/>
          </p:nvPr>
        </p:nvSpPr>
        <p:spPr>
          <a:xfrm>
            <a:off x="685800" y="4343040"/>
            <a:ext cx="5486040" cy="7816680"/>
          </a:xfrm>
          <a:prstGeom prst="rect">
            <a:avLst/>
          </a:prstGeom>
          <a:noFill/>
          <a:ln w="0">
            <a:noFill/>
          </a:ln>
        </p:spPr>
        <p:txBody>
          <a:bodyPr lIns="0" tIns="0" rIns="0" bIns="0" anchor="t">
            <a:noAutofit/>
          </a:bodyPr>
          <a:lstStyle/>
          <a:p>
            <a:pPr marL="216000" indent="0">
              <a:buNone/>
            </a:pPr>
            <a:r>
              <a:rPr lang="en-US" sz="1820" b="0" strike="noStrike" spc="-1" dirty="0">
                <a:solidFill>
                  <a:srgbClr val="000000"/>
                </a:solidFill>
                <a:latin typeface="Arial"/>
              </a:rPr>
              <a:t>- look at the latent space of 33 M. single shots</a:t>
            </a:r>
          </a:p>
          <a:p>
            <a:pPr marL="216000" indent="0">
              <a:buNone/>
            </a:pPr>
            <a:r>
              <a:rPr lang="en-US" sz="1820" b="0" strike="noStrike" spc="-1" dirty="0">
                <a:solidFill>
                  <a:srgbClr val="000000"/>
                </a:solidFill>
                <a:latin typeface="Arial"/>
              </a:rPr>
              <a:t>- 2D </a:t>
            </a:r>
            <a:r>
              <a:rPr lang="en-US" sz="1820" b="0" strike="noStrike" spc="-1" dirty="0" err="1">
                <a:solidFill>
                  <a:srgbClr val="000000"/>
                </a:solidFill>
                <a:latin typeface="Arial"/>
              </a:rPr>
              <a:t>histogam</a:t>
            </a:r>
            <a:r>
              <a:rPr lang="en-US" sz="1820" b="0" strike="noStrike" spc="-1" dirty="0">
                <a:solidFill>
                  <a:srgbClr val="000000"/>
                </a:solidFill>
                <a:latin typeface="Arial"/>
              </a:rPr>
              <a:t> all values of z0 and z1, that build a circle. </a:t>
            </a:r>
          </a:p>
          <a:p>
            <a:pPr marL="216000" indent="0">
              <a:buNone/>
            </a:pPr>
            <a:r>
              <a:rPr lang="en-US" sz="1820" b="0" strike="noStrike" spc="-1" dirty="0">
                <a:solidFill>
                  <a:srgbClr val="000000"/>
                </a:solidFill>
                <a:latin typeface="Arial"/>
              </a:rPr>
              <a:t>- phase of this circle to obtain the central wavelength.</a:t>
            </a:r>
          </a:p>
          <a:p>
            <a:pPr marL="216000" indent="0">
              <a:buNone/>
            </a:pPr>
            <a:r>
              <a:rPr lang="en-US" sz="2400" b="0" strike="noStrike" spc="-1" dirty="0">
                <a:solidFill>
                  <a:srgbClr val="000000"/>
                </a:solidFill>
                <a:latin typeface="Arial"/>
                <a:ea typeface="Noto Sans CJK SC"/>
              </a:rPr>
              <a:t>- position of the Neon 2p peak plotted over the </a:t>
            </a:r>
            <a:r>
              <a:rPr lang="en-US" sz="1820" b="0" strike="noStrike" spc="-1" dirty="0" err="1">
                <a:solidFill>
                  <a:srgbClr val="000000"/>
                </a:solidFill>
                <a:latin typeface="Arial"/>
              </a:rPr>
              <a:t>wavelenth</a:t>
            </a:r>
            <a:r>
              <a:rPr lang="en-US" sz="1820" b="0" strike="noStrike" spc="-1" dirty="0">
                <a:solidFill>
                  <a:srgbClr val="000000"/>
                </a:solidFill>
                <a:latin typeface="Arial"/>
              </a:rPr>
              <a:t> settings of the undulator.</a:t>
            </a:r>
          </a:p>
          <a:p>
            <a:pPr marL="216000" indent="0">
              <a:buNone/>
            </a:pPr>
            <a:r>
              <a:rPr lang="en-US" sz="1820" b="0" strike="noStrike" spc="-1" dirty="0">
                <a:solidFill>
                  <a:srgbClr val="000000"/>
                </a:solidFill>
                <a:latin typeface="Arial"/>
              </a:rPr>
              <a:t>- red calibrated, purple the results from the network </a:t>
            </a:r>
          </a:p>
          <a:p>
            <a:pPr marL="216000" indent="0">
              <a:buNone/>
            </a:pPr>
            <a:r>
              <a:rPr lang="en-US" sz="1820" b="0" strike="noStrike" spc="-1" dirty="0">
                <a:solidFill>
                  <a:srgbClr val="000000"/>
                </a:solidFill>
                <a:latin typeface="Arial"/>
              </a:rPr>
              <a:t>-  SASE setup, so the true central wavelength fluctuates around the one that is set by the undulator.</a:t>
            </a:r>
          </a:p>
          <a:p>
            <a:pPr marL="216000" indent="0">
              <a:buNone/>
            </a:pPr>
            <a:r>
              <a:rPr lang="en-US" sz="1820" b="0" strike="noStrike" spc="-1" dirty="0">
                <a:solidFill>
                  <a:srgbClr val="000000"/>
                </a:solidFill>
                <a:latin typeface="Arial"/>
              </a:rPr>
              <a:t>- 98% of the data  could be </a:t>
            </a:r>
            <a:r>
              <a:rPr lang="en-US" sz="1820" b="0" strike="noStrike" spc="-1" dirty="0" err="1">
                <a:solidFill>
                  <a:srgbClr val="000000"/>
                </a:solidFill>
                <a:latin typeface="Arial"/>
              </a:rPr>
              <a:t>evalueted</a:t>
            </a:r>
            <a:r>
              <a:rPr lang="en-US" sz="1820" b="0" strike="noStrike" spc="-1" dirty="0">
                <a:solidFill>
                  <a:srgbClr val="000000"/>
                </a:solidFill>
                <a:latin typeface="Arial"/>
              </a:rPr>
              <a:t>, which is all data except the shots where is no signal in all 4 e-</a:t>
            </a:r>
            <a:r>
              <a:rPr lang="en-US" sz="1820" b="0" strike="noStrike" spc="-1" dirty="0" err="1">
                <a:solidFill>
                  <a:srgbClr val="000000"/>
                </a:solidFill>
                <a:latin typeface="Arial"/>
              </a:rPr>
              <a:t>tofs</a:t>
            </a:r>
            <a:r>
              <a:rPr lang="en-US" sz="1820" b="0" strike="noStrike" spc="-1" dirty="0">
                <a:solidFill>
                  <a:srgbClr val="000000"/>
                </a:solidFill>
                <a:latin typeface="Arial"/>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Photon </a:t>
            </a:r>
            <a:r>
              <a:rPr lang="en-GB" dirty="0" err="1"/>
              <a:t>electrion</a:t>
            </a:r>
            <a:r>
              <a:rPr lang="en-GB" dirty="0"/>
              <a:t> spectroscopy </a:t>
            </a:r>
          </a:p>
          <a:p>
            <a:r>
              <a:rPr lang="en-GB" dirty="0"/>
              <a:t>Quality </a:t>
            </a:r>
            <a:r>
              <a:rPr lang="en-GB" dirty="0">
                <a:sym typeface="Wingdings" panose="05000000000000000000" pitchFamily="2" charset="2"/>
              </a:rPr>
              <a:t> to</a:t>
            </a:r>
            <a:r>
              <a:rPr lang="en-GB" baseline="0" dirty="0">
                <a:sym typeface="Wingdings" panose="05000000000000000000" pitchFamily="2" charset="2"/>
              </a:rPr>
              <a:t> setup the machine  </a:t>
            </a:r>
          </a:p>
          <a:p>
            <a:r>
              <a:rPr lang="en-GB" baseline="0" dirty="0">
                <a:sym typeface="Wingdings" panose="05000000000000000000" pitchFamily="2" charset="2"/>
              </a:rPr>
              <a:t>Fluctuation  </a:t>
            </a:r>
          </a:p>
          <a:p>
            <a:endParaRPr lang="en-GB" baseline="0" dirty="0">
              <a:sym typeface="Wingdings" panose="05000000000000000000" pitchFamily="2" charset="2"/>
            </a:endParaRPr>
          </a:p>
          <a:p>
            <a:r>
              <a:rPr lang="en-GB" baseline="0" dirty="0">
                <a:sym typeface="Wingdings" panose="05000000000000000000" pitchFamily="2" charset="2"/>
              </a:rPr>
              <a:t>Photon diagnostic for users ..   monitor </a:t>
            </a:r>
          </a:p>
          <a:p>
            <a:r>
              <a:rPr lang="en-GB" baseline="0" dirty="0">
                <a:sym typeface="Wingdings" panose="05000000000000000000" pitchFamily="2" charset="2"/>
              </a:rPr>
              <a:t> </a:t>
            </a:r>
            <a:endParaRPr lang="en-GB" dirty="0"/>
          </a:p>
        </p:txBody>
      </p:sp>
      <p:sp>
        <p:nvSpPr>
          <p:cNvPr id="4" name="Footer Placeholder 3"/>
          <p:cNvSpPr>
            <a:spLocks noGrp="1"/>
          </p:cNvSpPr>
          <p:nvPr>
            <p:ph type="ftr" sz="quarter" idx="10"/>
          </p:nvPr>
        </p:nvSpPr>
        <p:spPr/>
        <p:txBody>
          <a:bodyPr/>
          <a:lstStyle/>
          <a:p>
            <a:pPr>
              <a:defRPr/>
            </a:pPr>
            <a:r>
              <a:rPr lang="de-DE"/>
              <a:t>Prof. Dr. Max Mustermann | Musterfakultät</a:t>
            </a:r>
          </a:p>
        </p:txBody>
      </p:sp>
      <p:sp>
        <p:nvSpPr>
          <p:cNvPr id="5" name="Slide Number Placeholder 4"/>
          <p:cNvSpPr>
            <a:spLocks noGrp="1"/>
          </p:cNvSpPr>
          <p:nvPr>
            <p:ph type="sldNum" sz="quarter" idx="11"/>
          </p:nvPr>
        </p:nvSpPr>
        <p:spPr/>
        <p:txBody>
          <a:bodyPr/>
          <a:lstStyle/>
          <a:p>
            <a:pPr>
              <a:defRPr/>
            </a:pPr>
            <a:fld id="{C0ED99B0-9538-4AA1-98EA-85DB0555789A}" type="slidenum">
              <a:rPr lang="de-DE" smtClean="0"/>
              <a:pPr>
                <a:defRPr/>
              </a:pPr>
              <a:t>25</a:t>
            </a:fld>
            <a:endParaRPr lang="de-DE"/>
          </a:p>
        </p:txBody>
      </p:sp>
    </p:spTree>
    <p:extLst>
      <p:ext uri="{BB962C8B-B14F-4D97-AF65-F5344CB8AC3E}">
        <p14:creationId xmlns:p14="http://schemas.microsoft.com/office/powerpoint/2010/main" val="3163687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4131890"/>
          </a:xfrm>
          <a:prstGeom prst="rect">
            <a:avLst/>
          </a:prstGeom>
          <a:noFill/>
          <a:ln>
            <a:noFill/>
          </a:ln>
        </p:spPr>
        <p:txBody>
          <a:bodyPr spcFirstLastPara="1" wrap="square" lIns="91425" tIns="45700" rIns="91425" bIns="45700" anchor="t" anchorCtr="0">
            <a:noAutofit/>
          </a:bodyPr>
          <a:lstStyle/>
          <a:p>
            <a:pPr marL="177800" lvl="0" indent="-101600" algn="l" rtl="0">
              <a:spcBef>
                <a:spcPts val="0"/>
              </a:spcBef>
              <a:spcAft>
                <a:spcPts val="0"/>
              </a:spcAft>
              <a:buClr>
                <a:schemeClr val="dk1"/>
              </a:buClr>
              <a:buSzPts val="1200"/>
              <a:buNone/>
            </a:pPr>
            <a:r>
              <a:rPr lang="en-US" dirty="0"/>
              <a:t>Linearly polarized THz field</a:t>
            </a:r>
          </a:p>
          <a:p>
            <a:pPr marL="177800" lvl="0" indent="-101600" algn="l" rtl="0">
              <a:spcBef>
                <a:spcPts val="0"/>
              </a:spcBef>
              <a:spcAft>
                <a:spcPts val="0"/>
              </a:spcAft>
              <a:buClr>
                <a:schemeClr val="dk1"/>
              </a:buClr>
              <a:buSzPts val="1200"/>
              <a:buNone/>
            </a:pPr>
            <a:r>
              <a:rPr lang="en-US" dirty="0"/>
              <a:t>Temporal information of the FEL pulse will be mapped with the THz vector potential into the kinetic energy distribution that we measure with </a:t>
            </a:r>
            <a:r>
              <a:rPr lang="en-US" dirty="0" err="1"/>
              <a:t>eTOF</a:t>
            </a:r>
            <a:endParaRPr lang="en-US" dirty="0"/>
          </a:p>
          <a:p>
            <a:pPr marL="177800" lvl="0" indent="-101600" algn="l" rtl="0">
              <a:spcBef>
                <a:spcPts val="0"/>
              </a:spcBef>
              <a:spcAft>
                <a:spcPts val="0"/>
              </a:spcAft>
              <a:buClr>
                <a:schemeClr val="dk1"/>
              </a:buClr>
              <a:buSzPts val="1200"/>
              <a:buNone/>
            </a:pPr>
            <a:r>
              <a:rPr lang="en-US" dirty="0"/>
              <a:t>The technique is non-invasive</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7B5255-5329-45F9-87F3-A2F9FB4734DF}" type="slidenum">
              <a:rPr lang="de-DE" smtClean="0"/>
              <a:t>28</a:t>
            </a:fld>
            <a:endParaRPr lang="de-DE"/>
          </a:p>
        </p:txBody>
      </p:sp>
    </p:spTree>
    <p:extLst>
      <p:ext uri="{BB962C8B-B14F-4D97-AF65-F5344CB8AC3E}">
        <p14:creationId xmlns:p14="http://schemas.microsoft.com/office/powerpoint/2010/main" val="4234961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5255-5329-45F9-87F3-A2F9FB4734DF}" type="slidenum">
              <a:rPr lang="de-DE" smtClean="0"/>
              <a:t>29</a:t>
            </a:fld>
            <a:endParaRPr lang="de-DE"/>
          </a:p>
        </p:txBody>
      </p:sp>
    </p:spTree>
    <p:extLst>
      <p:ext uri="{BB962C8B-B14F-4D97-AF65-F5344CB8AC3E}">
        <p14:creationId xmlns:p14="http://schemas.microsoft.com/office/powerpoint/2010/main" val="1975865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7B5255-5329-45F9-87F3-A2F9FB4734DF}" type="slidenum">
              <a:rPr lang="de-DE" smtClean="0"/>
              <a:t>39</a:t>
            </a:fld>
            <a:endParaRPr lang="de-DE"/>
          </a:p>
        </p:txBody>
      </p:sp>
    </p:spTree>
    <p:extLst>
      <p:ext uri="{BB962C8B-B14F-4D97-AF65-F5344CB8AC3E}">
        <p14:creationId xmlns:p14="http://schemas.microsoft.com/office/powerpoint/2010/main" val="3527032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number of undulators was scaled to the undulator coordinate z such that the onset of measurable SASE (&gt;0.5 µJ) coincided with the z range in which the energy gain became visible in the simulated energy gain curve (z/zsat∼0.7)</a:t>
            </a:r>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099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39700" y="768350"/>
            <a:ext cx="6823075" cy="3838575"/>
          </a:xfrm>
          <a:ln/>
        </p:spPr>
      </p:sp>
      <p:sp>
        <p:nvSpPr>
          <p:cNvPr id="130051" name="Rectangle 3"/>
          <p:cNvSpPr>
            <a:spLocks noGrp="1" noChangeArrowheads="1"/>
          </p:cNvSpPr>
          <p:nvPr>
            <p:ph type="body" idx="1"/>
          </p:nvPr>
        </p:nvSpPr>
        <p:spPr>
          <a:xfrm>
            <a:off x="709600" y="4860132"/>
            <a:ext cx="5680105" cy="46062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2400" indent="0">
              <a:buNone/>
            </a:pPr>
            <a:r>
              <a:rPr lang="en-US" dirty="0"/>
              <a:t>Although we give a number for the pulse duration, we can see the pulse shape and </a:t>
            </a:r>
          </a:p>
          <a:p>
            <a:pPr marL="152400" indent="0">
              <a:buNone/>
            </a:pPr>
            <a:r>
              <a:rPr lang="en-US" dirty="0"/>
              <a:t>For instance, sometimes we see wiggles in the pulse shape that we can also see in </a:t>
            </a:r>
            <a:r>
              <a:rPr lang="en-US" dirty="0" err="1"/>
              <a:t>Polarix</a:t>
            </a:r>
            <a:r>
              <a:rPr lang="en-US" dirty="0"/>
              <a:t>.</a:t>
            </a:r>
          </a:p>
          <a:p>
            <a:pPr marL="152400" indent="0">
              <a:buNone/>
            </a:pPr>
            <a:endParaRPr lang="en-US" dirty="0"/>
          </a:p>
          <a:p>
            <a:pPr marL="152400" indent="0">
              <a:buNone/>
            </a:pPr>
            <a:r>
              <a:rPr lang="en-US" dirty="0"/>
              <a:t>- Double peak is generated at deep saturation.</a:t>
            </a:r>
            <a:endParaRPr lang="de-DE" dirty="0"/>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769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9425" y="1279525"/>
            <a:ext cx="6140450" cy="34544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44</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eaLnBrk="1" hangingPunct="1">
              <a:defRPr/>
            </a:pPr>
            <a:r>
              <a:rPr lang="en-US" altLang="de-DE" sz="1200" dirty="0">
                <a:ea typeface="ＭＳ Ｐゴシック" pitchFamily="34" charset="-128"/>
              </a:rPr>
              <a:t>The </a:t>
            </a:r>
            <a:r>
              <a:rPr lang="en-US" altLang="de-DE" sz="1200" b="1" dirty="0" err="1">
                <a:ea typeface="ＭＳ Ｐゴシック" pitchFamily="34" charset="-128"/>
              </a:rPr>
              <a:t>wavefront</a:t>
            </a:r>
            <a:r>
              <a:rPr lang="en-US" altLang="de-DE" sz="1200" dirty="0">
                <a:ea typeface="ＭＳ Ｐゴシック" pitchFamily="34" charset="-128"/>
              </a:rPr>
              <a:t> of a beam is defined as a surface perpendicular to its local direction of propagation, it carries detailed information about beam aberrations, including intrinsic ones as well as those introduced by optical elements along the beam path.</a:t>
            </a:r>
          </a:p>
          <a:p>
            <a:pPr eaLnBrk="1" hangingPunct="1">
              <a:defRPr/>
            </a:pPr>
            <a:r>
              <a:rPr lang="en-US" altLang="de-DE" sz="1200" dirty="0">
                <a:ea typeface="ＭＳ Ｐゴシック" pitchFamily="34" charset="-128"/>
              </a:rPr>
              <a:t>A Hartmann </a:t>
            </a:r>
            <a:r>
              <a:rPr lang="en-US" altLang="de-DE" sz="1200" dirty="0" err="1">
                <a:ea typeface="ＭＳ Ｐゴシック" pitchFamily="34" charset="-128"/>
              </a:rPr>
              <a:t>wavefront</a:t>
            </a:r>
            <a:r>
              <a:rPr lang="en-US" altLang="de-DE" sz="1200" dirty="0">
                <a:ea typeface="ＭＳ Ｐゴシック" pitchFamily="34" charset="-128"/>
              </a:rPr>
              <a:t> sensor consists of a pinhole array and a CCD camera in a certain distance. </a:t>
            </a:r>
          </a:p>
          <a:p>
            <a:pPr eaLnBrk="1" hangingPunct="1">
              <a:defRPr/>
            </a:pPr>
            <a:r>
              <a:rPr lang="en-US" altLang="de-DE" sz="1200" dirty="0">
                <a:ea typeface="ＭＳ Ｐゴシック" pitchFamily="34" charset="-128"/>
              </a:rPr>
              <a:t>The incident </a:t>
            </a:r>
            <a:r>
              <a:rPr lang="en-US" altLang="de-DE" sz="1200" dirty="0" err="1">
                <a:ea typeface="ＭＳ Ｐゴシック" pitchFamily="34" charset="-128"/>
              </a:rPr>
              <a:t>wavefront</a:t>
            </a:r>
            <a:r>
              <a:rPr lang="en-US" altLang="de-DE" sz="1200" dirty="0">
                <a:ea typeface="ＭＳ Ｐゴシック" pitchFamily="34" charset="-128"/>
              </a:rPr>
              <a:t> illuminates the pinhole array. Each pinhole focuses the local </a:t>
            </a:r>
            <a:r>
              <a:rPr lang="en-US" altLang="de-DE" sz="1200" dirty="0" err="1">
                <a:ea typeface="ＭＳ Ｐゴシック" pitchFamily="34" charset="-128"/>
              </a:rPr>
              <a:t>wavefront</a:t>
            </a:r>
            <a:r>
              <a:rPr lang="en-US" altLang="de-DE" sz="1200" dirty="0">
                <a:ea typeface="ＭＳ Ｐゴシック" pitchFamily="34" charset="-128"/>
              </a:rPr>
              <a:t> onto the CCD. Without aberration, the CCD signal would be a perfect array of regular spots (red). If the </a:t>
            </a:r>
            <a:r>
              <a:rPr lang="en-US" altLang="de-DE" sz="1200" dirty="0" err="1">
                <a:ea typeface="ＭＳ Ｐゴシック" pitchFamily="34" charset="-128"/>
              </a:rPr>
              <a:t>wavefront</a:t>
            </a:r>
            <a:r>
              <a:rPr lang="en-US" altLang="de-DE" sz="1200" dirty="0">
                <a:ea typeface="ＭＳ Ｐゴシック" pitchFamily="34" charset="-128"/>
              </a:rPr>
              <a:t> is distorted, each spot moves away from its ideal position (blue).</a:t>
            </a:r>
          </a:p>
          <a:p>
            <a:pPr eaLnBrk="1" hangingPunct="1">
              <a:defRPr/>
            </a:pPr>
            <a:r>
              <a:rPr lang="en-US" altLang="de-DE" sz="1200" dirty="0">
                <a:ea typeface="ＭＳ Ｐゴシック" pitchFamily="34" charset="-128"/>
              </a:rPr>
              <a:t>By measuring for each spot the displacement (</a:t>
            </a:r>
            <a:r>
              <a:rPr lang="el-GR" altLang="de-DE" sz="1200" dirty="0">
                <a:ea typeface="ＭＳ Ｐゴシック" pitchFamily="34" charset="-128"/>
              </a:rPr>
              <a:t>Δ</a:t>
            </a:r>
            <a:r>
              <a:rPr lang="de-DE" altLang="de-DE" sz="1200" dirty="0">
                <a:ea typeface="ＭＳ Ｐゴシック" pitchFamily="34" charset="-128"/>
              </a:rPr>
              <a:t>x) </a:t>
            </a:r>
            <a:r>
              <a:rPr lang="en-US" altLang="de-DE" sz="1200" dirty="0">
                <a:ea typeface="ＭＳ Ｐゴシック" pitchFamily="34" charset="-128"/>
              </a:rPr>
              <a:t>from the ideal reference spot position, the entire incident </a:t>
            </a:r>
            <a:r>
              <a:rPr lang="en-US" altLang="de-DE" sz="1200" dirty="0" err="1">
                <a:ea typeface="ＭＳ Ｐゴシック" pitchFamily="34" charset="-128"/>
              </a:rPr>
              <a:t>wavefront</a:t>
            </a:r>
            <a:r>
              <a:rPr lang="en-US" altLang="de-DE" sz="1200" dirty="0">
                <a:ea typeface="ＭＳ Ｐゴシック" pitchFamily="34" charset="-128"/>
              </a:rPr>
              <a:t> can be reconstructed (deviation proportional to the local slope). The angle </a:t>
            </a:r>
            <a:r>
              <a:rPr lang="en-US" altLang="de-DE" sz="1200" dirty="0" err="1">
                <a:ea typeface="ＭＳ Ｐゴシック" pitchFamily="34" charset="-128"/>
              </a:rPr>
              <a:t>ß</a:t>
            </a:r>
            <a:r>
              <a:rPr lang="en-US" altLang="de-DE" sz="1200" baseline="-25000" dirty="0" err="1">
                <a:ea typeface="ＭＳ Ｐゴシック" pitchFamily="34" charset="-128"/>
              </a:rPr>
              <a:t>x</a:t>
            </a:r>
            <a:r>
              <a:rPr lang="en-US" altLang="de-DE" sz="1200" dirty="0">
                <a:ea typeface="ＭＳ Ｐゴシック" pitchFamily="34" charset="-128"/>
              </a:rPr>
              <a:t> approximates the </a:t>
            </a:r>
            <a:r>
              <a:rPr lang="en-US" altLang="de-DE" sz="1200" dirty="0" err="1">
                <a:ea typeface="ＭＳ Ｐゴシック" pitchFamily="34" charset="-128"/>
              </a:rPr>
              <a:t>wavefront</a:t>
            </a:r>
            <a:r>
              <a:rPr lang="en-US" altLang="de-DE" sz="1200" dirty="0">
                <a:ea typeface="ＭＳ Ｐゴシック" pitchFamily="34" charset="-128"/>
              </a:rPr>
              <a:t> gradient.</a:t>
            </a:r>
          </a:p>
          <a:p>
            <a:pPr eaLnBrk="1" hangingPunct="1">
              <a:defRPr/>
            </a:pPr>
            <a:r>
              <a:rPr lang="en-US" altLang="de-DE" sz="1200" dirty="0">
                <a:ea typeface="ＭＳ Ｐゴシック" pitchFamily="34" charset="-128"/>
              </a:rPr>
              <a:t>In a calibration measurement the ideal spot positions were defined. A good calibration is valid for the whole range of operation, and can be used for years.</a:t>
            </a:r>
          </a:p>
          <a:p>
            <a:pPr eaLnBrk="1" hangingPunct="1">
              <a:defRPr/>
            </a:pPr>
            <a:r>
              <a:rPr lang="en-US" altLang="de-DE" sz="1200" dirty="0">
                <a:ea typeface="ＭＳ Ｐゴシック" pitchFamily="34" charset="-128"/>
              </a:rPr>
              <a:t>A benefit of the Hartmann </a:t>
            </a:r>
            <a:r>
              <a:rPr lang="en-US" altLang="de-DE" sz="1200" dirty="0" err="1">
                <a:ea typeface="ＭＳ Ｐゴシック" pitchFamily="34" charset="-128"/>
              </a:rPr>
              <a:t>wavefront</a:t>
            </a:r>
            <a:r>
              <a:rPr lang="en-US" altLang="de-DE" sz="1200" dirty="0">
                <a:ea typeface="ＭＳ Ｐゴシック" pitchFamily="34" charset="-128"/>
              </a:rPr>
              <a:t> sensor is that it provides both intensity and phase information about the beam in a single shot measurement. The measurements of these two parameters is independent: the local intensity is given by the amplitude of each spot. The local slopes and </a:t>
            </a:r>
            <a:r>
              <a:rPr lang="en-US" altLang="de-DE" sz="1200" dirty="0" err="1">
                <a:ea typeface="ＭＳ Ｐゴシック" pitchFamily="34" charset="-128"/>
              </a:rPr>
              <a:t>wavefront</a:t>
            </a:r>
            <a:r>
              <a:rPr lang="en-US" altLang="de-DE" sz="1200" dirty="0">
                <a:ea typeface="ＭＳ Ｐゴシック" pitchFamily="34" charset="-128"/>
              </a:rPr>
              <a:t> phase is given by the position of the spots. </a:t>
            </a:r>
          </a:p>
          <a:p>
            <a:pPr eaLnBrk="1" hangingPunct="1">
              <a:defRPr/>
            </a:pPr>
            <a:endParaRPr lang="en-US" altLang="de-DE" sz="1200" dirty="0">
              <a:solidFill>
                <a:srgbClr val="000000"/>
              </a:solidFill>
              <a:ea typeface="ＭＳ Ｐゴシック" pitchFamily="34" charset="-128"/>
              <a:cs typeface="Times New Roman" pitchFamily="18" charset="0"/>
            </a:endParaRPr>
          </a:p>
          <a:p>
            <a:pPr eaLnBrk="1" hangingPunct="1">
              <a:defRPr/>
            </a:pPr>
            <a:r>
              <a:rPr lang="en-US" altLang="de-DE" sz="1200" dirty="0">
                <a:ea typeface="ＭＳ Ｐゴシック" pitchFamily="34" charset="-128"/>
                <a:cs typeface="Times New Roman" pitchFamily="18" charset="0"/>
              </a:rPr>
              <a:t>Software </a:t>
            </a:r>
            <a:r>
              <a:rPr lang="en-US" altLang="de-DE" sz="1200" dirty="0" err="1">
                <a:ea typeface="ＭＳ Ｐゴシック" pitchFamily="34" charset="-128"/>
                <a:cs typeface="Times New Roman" pitchFamily="18" charset="0"/>
              </a:rPr>
              <a:t>MrBeam</a:t>
            </a:r>
            <a:r>
              <a:rPr lang="en-US" altLang="de-DE" sz="1200" dirty="0">
                <a:ea typeface="ＭＳ Ｐゴシック" pitchFamily="34" charset="-128"/>
                <a:cs typeface="Times New Roman" pitchFamily="18" charset="0"/>
              </a:rPr>
              <a:t> (from LLG) allows evaluation of: </a:t>
            </a:r>
            <a:r>
              <a:rPr lang="de-DE" altLang="de-DE" sz="1200" dirty="0" err="1">
                <a:solidFill>
                  <a:srgbClr val="000000"/>
                </a:solidFill>
                <a:ea typeface="ＭＳ Ｐゴシック" pitchFamily="34" charset="-128"/>
              </a:rPr>
              <a:t>Intensity</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profile</a:t>
            </a:r>
            <a:r>
              <a:rPr lang="de-DE" altLang="de-DE" sz="1200" dirty="0">
                <a:solidFill>
                  <a:srgbClr val="000000"/>
                </a:solidFill>
                <a:ea typeface="ＭＳ Ｐゴシック" pitchFamily="34" charset="-128"/>
              </a:rPr>
              <a:t> / beam </a:t>
            </a:r>
            <a:r>
              <a:rPr lang="de-DE" altLang="de-DE" sz="1200" dirty="0" err="1">
                <a:solidFill>
                  <a:srgbClr val="000000"/>
                </a:solidFill>
                <a:ea typeface="ＭＳ Ｐゴシック" pitchFamily="34" charset="-128"/>
              </a:rPr>
              <a:t>size</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Pointing</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stability</a:t>
            </a:r>
            <a:r>
              <a:rPr lang="de-DE" altLang="de-DE" sz="1200" dirty="0">
                <a:solidFill>
                  <a:srgbClr val="000000"/>
                </a:solidFill>
                <a:ea typeface="ＭＳ Ｐゴシック" pitchFamily="34" charset="-128"/>
              </a:rPr>
              <a:t> , </a:t>
            </a:r>
            <a:r>
              <a:rPr lang="de-DE" altLang="de-DE" sz="1200" dirty="0" err="1">
                <a:solidFill>
                  <a:srgbClr val="000000"/>
                </a:solidFill>
                <a:ea typeface="ＭＳ Ｐゴシック" pitchFamily="34" charset="-128"/>
              </a:rPr>
              <a:t>Wavefront</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w_pv</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w_rms</a:t>
            </a:r>
            <a:r>
              <a:rPr lang="de-DE" altLang="de-DE" sz="1200" dirty="0">
                <a:solidFill>
                  <a:srgbClr val="000000"/>
                </a:solidFill>
                <a:ea typeface="ＭＳ Ｐゴシック" pitchFamily="34" charset="-128"/>
              </a:rPr>
              <a:t>, Zernike </a:t>
            </a:r>
            <a:r>
              <a:rPr lang="de-DE" altLang="de-DE" sz="1200" dirty="0" err="1">
                <a:solidFill>
                  <a:srgbClr val="000000"/>
                </a:solidFill>
                <a:ea typeface="ＭＳ Ｐゴシック" pitchFamily="34" charset="-128"/>
              </a:rPr>
              <a:t>coefficients</a:t>
            </a:r>
            <a:endParaRPr lang="de-DE" altLang="de-DE" sz="1200" b="1" dirty="0">
              <a:solidFill>
                <a:srgbClr val="000000"/>
              </a:solidFill>
              <a:ea typeface="ＭＳ Ｐゴシック" pitchFamily="34" charset="-128"/>
            </a:endParaRPr>
          </a:p>
          <a:p>
            <a:pPr>
              <a:defRPr/>
            </a:pPr>
            <a:r>
              <a:rPr lang="de-DE" altLang="de-DE" sz="1200" dirty="0" err="1">
                <a:solidFill>
                  <a:srgbClr val="000000"/>
                </a:solidFill>
                <a:ea typeface="ＭＳ Ｐゴシック" pitchFamily="34" charset="-128"/>
              </a:rPr>
              <a:t>waist</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position</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and</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size</a:t>
            </a:r>
            <a:r>
              <a:rPr lang="de-DE" altLang="de-DE" sz="1200" dirty="0">
                <a:solidFill>
                  <a:srgbClr val="000000"/>
                </a:solidFill>
                <a:ea typeface="ＭＳ Ｐゴシック" pitchFamily="34" charset="-128"/>
              </a:rPr>
              <a:t>,  beam </a:t>
            </a:r>
            <a:r>
              <a:rPr lang="de-DE" altLang="de-DE" sz="1200" dirty="0" err="1">
                <a:solidFill>
                  <a:srgbClr val="000000"/>
                </a:solidFill>
                <a:ea typeface="ＭＳ Ｐゴシック" pitchFamily="34" charset="-128"/>
              </a:rPr>
              <a:t>divergence</a:t>
            </a:r>
            <a:r>
              <a:rPr lang="de-DE" altLang="de-DE" sz="1200" dirty="0">
                <a:solidFill>
                  <a:srgbClr val="000000"/>
                </a:solidFill>
                <a:ea typeface="ＭＳ Ｐゴシック" pitchFamily="34" charset="-128"/>
              </a:rPr>
              <a:t>, beam </a:t>
            </a:r>
            <a:r>
              <a:rPr lang="de-DE" altLang="de-DE" sz="1200" dirty="0" err="1">
                <a:solidFill>
                  <a:srgbClr val="000000"/>
                </a:solidFill>
                <a:ea typeface="ＭＳ Ｐゴシック" pitchFamily="34" charset="-128"/>
              </a:rPr>
              <a:t>quality</a:t>
            </a:r>
            <a:r>
              <a:rPr lang="de-DE" altLang="de-DE" sz="1200" dirty="0">
                <a:solidFill>
                  <a:srgbClr val="000000"/>
                </a:solidFill>
                <a:ea typeface="ＭＳ Ｐゴシック" pitchFamily="34" charset="-128"/>
              </a:rPr>
              <a:t> </a:t>
            </a:r>
            <a:r>
              <a:rPr lang="de-DE" altLang="de-DE" sz="1200" dirty="0" err="1">
                <a:solidFill>
                  <a:srgbClr val="000000"/>
                </a:solidFill>
                <a:ea typeface="ＭＳ Ｐゴシック" pitchFamily="34" charset="-128"/>
              </a:rPr>
              <a:t>product</a:t>
            </a:r>
            <a:r>
              <a:rPr lang="de-DE" altLang="de-DE" sz="1200" dirty="0">
                <a:solidFill>
                  <a:srgbClr val="000000"/>
                </a:solidFill>
                <a:ea typeface="ＭＳ Ｐゴシック" pitchFamily="34" charset="-128"/>
              </a:rPr>
              <a:t>  M</a:t>
            </a:r>
            <a:r>
              <a:rPr lang="de-DE" altLang="de-DE" sz="1200" baseline="30000" dirty="0">
                <a:solidFill>
                  <a:srgbClr val="000000"/>
                </a:solidFill>
                <a:ea typeface="ＭＳ Ｐゴシック" pitchFamily="34" charset="-128"/>
              </a:rPr>
              <a:t>2</a:t>
            </a:r>
            <a:endParaRPr lang="en-US" altLang="de-DE" sz="1200" dirty="0">
              <a:ea typeface="ＭＳ Ｐゴシック" pitchFamily="34" charset="-128"/>
            </a:endParaRPr>
          </a:p>
          <a:p>
            <a:pPr eaLnBrk="1" hangingPunct="1">
              <a:defRPr/>
            </a:pPr>
            <a:r>
              <a:rPr lang="en-US" altLang="de-DE" sz="1200" dirty="0">
                <a:solidFill>
                  <a:srgbClr val="000000"/>
                </a:solidFill>
                <a:ea typeface="ＭＳ Ｐゴシック" pitchFamily="34" charset="-128"/>
                <a:cs typeface="Times New Roman" pitchFamily="18" charset="0"/>
              </a:rPr>
              <a:t>Since the </a:t>
            </a:r>
            <a:r>
              <a:rPr lang="en-US" altLang="de-DE" sz="1200" dirty="0" err="1">
                <a:solidFill>
                  <a:srgbClr val="000000"/>
                </a:solidFill>
                <a:ea typeface="ＭＳ Ｐゴシック" pitchFamily="34" charset="-128"/>
                <a:cs typeface="Times New Roman" pitchFamily="18" charset="0"/>
              </a:rPr>
              <a:t>wavefront</a:t>
            </a:r>
            <a:r>
              <a:rPr lang="en-US" altLang="de-DE" sz="1200" dirty="0">
                <a:solidFill>
                  <a:srgbClr val="000000"/>
                </a:solidFill>
                <a:ea typeface="ＭＳ Ｐゴシック" pitchFamily="34" charset="-128"/>
                <a:cs typeface="Times New Roman" pitchFamily="18" charset="0"/>
              </a:rPr>
              <a:t> sensor records both intensity and phase, it allows also the prediction of intensity distributions for any position in the beam course by numerical propagation. The software </a:t>
            </a:r>
            <a:r>
              <a:rPr lang="en-US" altLang="de-DE" sz="1200" dirty="0" err="1">
                <a:solidFill>
                  <a:srgbClr val="000000"/>
                </a:solidFill>
                <a:ea typeface="ＭＳ Ｐゴシック" pitchFamily="34" charset="-128"/>
                <a:cs typeface="Times New Roman" pitchFamily="18" charset="0"/>
              </a:rPr>
              <a:t>MrBeam</a:t>
            </a:r>
            <a:r>
              <a:rPr lang="en-US" altLang="de-DE" sz="1200" dirty="0">
                <a:solidFill>
                  <a:srgbClr val="000000"/>
                </a:solidFill>
                <a:ea typeface="ＭＳ Ｐゴシック" pitchFamily="34" charset="-128"/>
                <a:cs typeface="Times New Roman" pitchFamily="18" charset="0"/>
              </a:rPr>
              <a:t> features Fresnel-Kirchhoff propagation.</a:t>
            </a:r>
            <a:endParaRPr lang="en-US" altLang="de-DE" sz="1200" dirty="0">
              <a:ea typeface="ＭＳ Ｐゴシック" pitchFamily="34" charset="-128"/>
            </a:endParaRPr>
          </a:p>
          <a:p>
            <a:pPr marL="0" indent="0" eaLnBrk="1" hangingPunct="1">
              <a:buNone/>
              <a:defRPr/>
            </a:pPr>
            <a:endParaRPr lang="en-US" altLang="de-DE" sz="1100" dirty="0">
              <a:ea typeface="ＭＳ Ｐゴシック" pitchFamily="34" charset="-128"/>
            </a:endParaRP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711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279" y="4748163"/>
            <a:ext cx="6365208" cy="5118150"/>
          </a:xfrm>
        </p:spPr>
        <p:txBody>
          <a:bodyPr/>
          <a:lstStyle/>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44482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229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9425" y="1279525"/>
            <a:ext cx="6140450" cy="34544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13</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9425" y="1279525"/>
            <a:ext cx="6140450" cy="34544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18</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PlaceHolder 1"/>
          <p:cNvSpPr>
            <a:spLocks noGrp="1" noRot="1" noChangeAspect="1"/>
          </p:cNvSpPr>
          <p:nvPr>
            <p:ph type="sldImg"/>
          </p:nvPr>
        </p:nvSpPr>
        <p:spPr>
          <a:xfrm>
            <a:off x="382588" y="695325"/>
            <a:ext cx="6092825" cy="3427413"/>
          </a:xfrm>
          <a:prstGeom prst="rect">
            <a:avLst/>
          </a:prstGeom>
          <a:ln w="0">
            <a:noFill/>
          </a:ln>
        </p:spPr>
      </p:sp>
      <p:sp>
        <p:nvSpPr>
          <p:cNvPr id="105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ea typeface="Noto Sans CJK SC"/>
              </a:rPr>
              <a:t>- example raw data</a:t>
            </a: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ea typeface="Noto Sans CJK SC"/>
              </a:rPr>
              <a:t>Each color </a:t>
            </a: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ea typeface="Noto Sans CJK SC"/>
              </a:rPr>
              <a:t>-  these 4 electron time of flight spectrometers.</a:t>
            </a: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ea typeface="Noto Sans CJK SC"/>
              </a:rPr>
              <a:t>-  On the bottom we have a zoom in.  </a:t>
            </a: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ea typeface="Noto Sans CJK SC"/>
              </a:rPr>
              <a:t>-Our main interest is the position of this photoelectron line, this is Neon 2p in this case.</a:t>
            </a: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ea typeface="Noto Sans CJK SC"/>
              </a:rPr>
              <a:t>- position of this line changes because we had varied the undulator settings </a:t>
            </a:r>
            <a:endParaRPr lang="en-US" sz="2000" b="0" strike="noStrike" spc="-1">
              <a:solidFill>
                <a:srgbClr val="000000"/>
              </a:solidFill>
              <a:latin typeface="Arial"/>
            </a:endParaRPr>
          </a:p>
          <a:p>
            <a:pPr marL="216000" indent="0">
              <a:buNone/>
            </a:pP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rPr>
              <a:t>random hits, missing signal, baseline disturbance in some traces</a:t>
            </a:r>
          </a:p>
          <a:p>
            <a:pPr marL="216000" indent="0">
              <a:buNone/>
            </a:pPr>
            <a:endParaRPr lang="en-US" sz="2000" b="0" strike="noStrike" spc="-1">
              <a:solidFill>
                <a:srgbClr val="000000"/>
              </a:solidFill>
              <a:latin typeface="Arial"/>
            </a:endParaRPr>
          </a:p>
          <a:p>
            <a:pPr marL="216000" indent="0">
              <a:buNone/>
            </a:pPr>
            <a:endParaRPr lang="en-US" sz="200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PlaceHolder 1"/>
          <p:cNvSpPr>
            <a:spLocks noGrp="1" noRot="1" noChangeAspect="1"/>
          </p:cNvSpPr>
          <p:nvPr>
            <p:ph type="sldImg"/>
          </p:nvPr>
        </p:nvSpPr>
        <p:spPr>
          <a:xfrm>
            <a:off x="217488" y="812800"/>
            <a:ext cx="7123112" cy="4008438"/>
          </a:xfrm>
          <a:prstGeom prst="rect">
            <a:avLst/>
          </a:prstGeom>
          <a:ln w="0">
            <a:noFill/>
          </a:ln>
        </p:spPr>
      </p:sp>
      <p:sp>
        <p:nvSpPr>
          <p:cNvPr id="1058" name="PlaceHolder 2"/>
          <p:cNvSpPr>
            <a:spLocks noGrp="1"/>
          </p:cNvSpPr>
          <p:nvPr>
            <p:ph type="body"/>
          </p:nvPr>
        </p:nvSpPr>
        <p:spPr>
          <a:xfrm>
            <a:off x="756000" y="5078520"/>
            <a:ext cx="6047640" cy="481680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So we trained a network with this data, </a:t>
            </a:r>
          </a:p>
          <a:p>
            <a:pPr marL="216000" indent="0">
              <a:buNone/>
            </a:pPr>
            <a:r>
              <a:rPr lang="en-US" sz="2000" b="0" strike="noStrike" spc="-1">
                <a:solidFill>
                  <a:srgbClr val="000000"/>
                </a:solidFill>
                <a:latin typeface="Arial"/>
              </a:rPr>
              <a:t>network compresses it to a bottleneck of only 12 nodes. </a:t>
            </a:r>
          </a:p>
          <a:p>
            <a:pPr marL="216000" indent="0">
              <a:buNone/>
            </a:pPr>
            <a:r>
              <a:rPr lang="en-US" sz="2000" b="0" strike="noStrike" spc="-1">
                <a:solidFill>
                  <a:srgbClr val="000000"/>
                </a:solidFill>
                <a:latin typeface="Arial"/>
              </a:rPr>
              <a:t>  </a:t>
            </a:r>
          </a:p>
          <a:p>
            <a:pPr marL="216000" indent="0">
              <a:buNone/>
            </a:pPr>
            <a:r>
              <a:rPr lang="en-US" sz="2000" b="0" strike="noStrike" spc="-1">
                <a:solidFill>
                  <a:srgbClr val="000000"/>
                </a:solidFill>
                <a:latin typeface="Arial"/>
              </a:rPr>
              <a:t>And here in  black we see the reconstruction.</a:t>
            </a:r>
          </a:p>
          <a:p>
            <a:pPr marL="216000" indent="0">
              <a:buNone/>
            </a:pPr>
            <a:endParaRPr lang="en-US" sz="2000" b="0" strike="noStrike" spc="-1">
              <a:solidFill>
                <a:srgbClr val="000000"/>
              </a:solidFill>
              <a:latin typeface="Arial"/>
            </a:endParaRPr>
          </a:p>
          <a:p>
            <a:pPr marL="216000" indent="0">
              <a:buNone/>
            </a:pP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rPr>
              <a:t>Where the photoelectron peak is,  </a:t>
            </a:r>
          </a:p>
          <a:p>
            <a:pPr marL="216000" indent="0">
              <a:buNone/>
            </a:pPr>
            <a:r>
              <a:rPr lang="en-US" sz="2000" b="0" strike="noStrike" spc="-1">
                <a:solidFill>
                  <a:srgbClr val="000000"/>
                </a:solidFill>
                <a:latin typeface="Arial"/>
              </a:rPr>
              <a:t>and baseline disturbance is reconstructed, </a:t>
            </a:r>
          </a:p>
          <a:p>
            <a:pPr marL="216000" indent="0">
              <a:buNone/>
            </a:pPr>
            <a:r>
              <a:rPr lang="en-US" sz="2000" b="0" strike="noStrike" spc="-1">
                <a:solidFill>
                  <a:srgbClr val="000000"/>
                </a:solidFill>
                <a:latin typeface="Arial"/>
              </a:rPr>
              <a:t>Noise level is reduced</a:t>
            </a:r>
          </a:p>
          <a:p>
            <a:pPr marL="216000" indent="0">
              <a:buNone/>
            </a:pPr>
            <a:endParaRPr lang="en-US" sz="2000" b="0" strike="noStrike" spc="-1">
              <a:solidFill>
                <a:srgbClr val="000000"/>
              </a:solidFill>
              <a:latin typeface="Arial"/>
            </a:endParaRPr>
          </a:p>
          <a:p>
            <a:pPr marL="216000" indent="0">
              <a:buNone/>
            </a:pPr>
            <a:r>
              <a:rPr lang="en-US" sz="2000" b="0" strike="noStrike" spc="-1">
                <a:solidFill>
                  <a:srgbClr val="000000"/>
                </a:solidFill>
                <a:latin typeface="Arial"/>
              </a:rPr>
              <a:t>And random Hits are discarded</a:t>
            </a:r>
          </a:p>
          <a:p>
            <a:pPr marL="216000" indent="0">
              <a:buNone/>
            </a:pPr>
            <a:endParaRPr lang="en-US" sz="2000" b="0" strike="noStrike" spc="-1">
              <a:solidFill>
                <a:srgbClr val="000000"/>
              </a:solidFill>
              <a:latin typeface="Arial"/>
            </a:endParaRPr>
          </a:p>
          <a:p>
            <a:pPr marL="216000" indent="0">
              <a:buNone/>
            </a:pPr>
            <a:endParaRPr lang="en-US" sz="2000" b="0" strike="noStrike" spc="-1">
              <a:solidFill>
                <a:srgbClr val="000000"/>
              </a:solidFill>
              <a:latin typeface="Arial"/>
            </a:endParaRPr>
          </a:p>
          <a:p>
            <a:pPr marL="216000" indent="0">
              <a:buNone/>
            </a:pPr>
            <a:endParaRPr lang="en-US" sz="2000" b="0" strike="noStrike" spc="-1">
              <a:solidFill>
                <a:srgbClr val="000000"/>
              </a:solidFill>
              <a:latin typeface="Arial"/>
            </a:endParaRPr>
          </a:p>
          <a:p>
            <a:pPr marL="216000" indent="0">
              <a:buNone/>
            </a:pPr>
            <a:endParaRPr lang="en-US" sz="20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407988" y="349611"/>
            <a:ext cx="11376025" cy="185525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407987" y="2335014"/>
            <a:ext cx="11376025" cy="1525787"/>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accent2"/>
              </a:buClr>
              <a:buSzPts val="1800"/>
              <a:buNone/>
              <a:defRPr sz="1800" b="1">
                <a:solidFill>
                  <a:schemeClr val="accent2"/>
                </a:solidFill>
              </a:defRPr>
            </a:lvl1pPr>
            <a:lvl2pPr lvl="1" algn="ctr">
              <a:lnSpc>
                <a:spcPct val="100000"/>
              </a:lnSpc>
              <a:spcBef>
                <a:spcPts val="1200"/>
              </a:spcBef>
              <a:spcAft>
                <a:spcPts val="0"/>
              </a:spcAft>
              <a:buClr>
                <a:schemeClr val="dk1"/>
              </a:buClr>
              <a:buSzPts val="2000"/>
              <a:buNone/>
              <a:defRPr sz="2000"/>
            </a:lvl2pPr>
            <a:lvl3pPr lvl="2" algn="ctr">
              <a:lnSpc>
                <a:spcPct val="100000"/>
              </a:lnSpc>
              <a:spcBef>
                <a:spcPts val="800"/>
              </a:spcBef>
              <a:spcAft>
                <a:spcPts val="0"/>
              </a:spcAft>
              <a:buClr>
                <a:schemeClr val="dk1"/>
              </a:buClr>
              <a:buSzPts val="1800"/>
              <a:buNone/>
              <a:defRPr sz="1800"/>
            </a:lvl3pPr>
            <a:lvl4pPr lvl="3" algn="ctr">
              <a:lnSpc>
                <a:spcPct val="100000"/>
              </a:lnSpc>
              <a:spcBef>
                <a:spcPts val="800"/>
              </a:spcBef>
              <a:spcAft>
                <a:spcPts val="0"/>
              </a:spcAft>
              <a:buClr>
                <a:schemeClr val="dk1"/>
              </a:buClr>
              <a:buSzPts val="1600"/>
              <a:buNone/>
              <a:defRPr sz="1600"/>
            </a:lvl4pPr>
            <a:lvl5pPr lvl="4" algn="ctr">
              <a:lnSpc>
                <a:spcPct val="10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body" idx="2"/>
          </p:nvPr>
        </p:nvSpPr>
        <p:spPr>
          <a:xfrm>
            <a:off x="414396" y="4096780"/>
            <a:ext cx="11369549" cy="7003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800"/>
              <a:buNone/>
              <a:defRPr sz="1800"/>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2" descr="Logo Helmholtz"/>
          <p:cNvPicPr preferRelativeResize="0"/>
          <p:nvPr/>
        </p:nvPicPr>
        <p:blipFill rotWithShape="1">
          <a:blip r:embed="rId2">
            <a:alphaModFix/>
          </a:blip>
          <a:srcRect/>
          <a:stretch/>
        </p:blipFill>
        <p:spPr>
          <a:xfrm>
            <a:off x="395287" y="6258632"/>
            <a:ext cx="1188244" cy="161813"/>
          </a:xfrm>
          <a:prstGeom prst="rect">
            <a:avLst/>
          </a:prstGeom>
          <a:noFill/>
          <a:ln>
            <a:noFill/>
          </a:ln>
        </p:spPr>
      </p:pic>
      <p:pic>
        <p:nvPicPr>
          <p:cNvPr id="20" name="Google Shape;20;p2" descr="Logo DESY"/>
          <p:cNvPicPr preferRelativeResize="0"/>
          <p:nvPr/>
        </p:nvPicPr>
        <p:blipFill rotWithShape="1">
          <a:blip r:embed="rId3">
            <a:alphaModFix/>
          </a:blip>
          <a:srcRect/>
          <a:stretch/>
        </p:blipFill>
        <p:spPr>
          <a:xfrm>
            <a:off x="10885310" y="5585299"/>
            <a:ext cx="899498" cy="900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a:spLocks noGrp="1"/>
          </p:cNvSpPr>
          <p:nvPr>
            <p:ph type="pic" idx="2"/>
          </p:nvPr>
        </p:nvSpPr>
        <p:spPr>
          <a:xfrm>
            <a:off x="407989" y="1449389"/>
            <a:ext cx="11376024" cy="4967287"/>
          </a:xfrm>
          <a:prstGeom prst="rect">
            <a:avLst/>
          </a:prstGeom>
          <a:solidFill>
            <a:srgbClr val="F2F2F2"/>
          </a:solidFill>
          <a:ln>
            <a:noFill/>
          </a:ln>
        </p:spPr>
      </p:sp>
      <p:sp>
        <p:nvSpPr>
          <p:cNvPr id="83" name="Google Shape;83;p12"/>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2 Pictures">
  <p:cSld name="Title and 2 Pictures">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a:spLocks noGrp="1"/>
          </p:cNvSpPr>
          <p:nvPr>
            <p:ph type="pic" idx="2"/>
          </p:nvPr>
        </p:nvSpPr>
        <p:spPr>
          <a:xfrm>
            <a:off x="407989" y="1449389"/>
            <a:ext cx="5616574" cy="4967287"/>
          </a:xfrm>
          <a:prstGeom prst="rect">
            <a:avLst/>
          </a:prstGeom>
          <a:solidFill>
            <a:srgbClr val="F2F2F2"/>
          </a:solidFill>
          <a:ln>
            <a:noFill/>
          </a:ln>
        </p:spPr>
      </p:sp>
      <p:sp>
        <p:nvSpPr>
          <p:cNvPr id="88" name="Google Shape;88;p13"/>
          <p:cNvSpPr>
            <a:spLocks noGrp="1"/>
          </p:cNvSpPr>
          <p:nvPr>
            <p:ph type="pic" idx="3"/>
          </p:nvPr>
        </p:nvSpPr>
        <p:spPr>
          <a:xfrm>
            <a:off x="6167437" y="1449389"/>
            <a:ext cx="5616575" cy="4967287"/>
          </a:xfrm>
          <a:prstGeom prst="rect">
            <a:avLst/>
          </a:prstGeom>
          <a:solidFill>
            <a:srgbClr val="F2F2F2"/>
          </a:solidFill>
          <a:ln>
            <a:noFill/>
          </a:ln>
        </p:spPr>
      </p:sp>
      <p:sp>
        <p:nvSpPr>
          <p:cNvPr id="89" name="Google Shape;89;p13"/>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2 Pictures B">
  <p:cSld name="Title and 2 Pictures B">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a:spLocks noGrp="1"/>
          </p:cNvSpPr>
          <p:nvPr>
            <p:ph type="pic" idx="2"/>
          </p:nvPr>
        </p:nvSpPr>
        <p:spPr>
          <a:xfrm>
            <a:off x="407989" y="1449389"/>
            <a:ext cx="3708399" cy="4967287"/>
          </a:xfrm>
          <a:prstGeom prst="rect">
            <a:avLst/>
          </a:prstGeom>
          <a:solidFill>
            <a:srgbClr val="F2F2F2"/>
          </a:solidFill>
          <a:ln>
            <a:noFill/>
          </a:ln>
        </p:spPr>
      </p:sp>
      <p:sp>
        <p:nvSpPr>
          <p:cNvPr id="94" name="Google Shape;94;p14"/>
          <p:cNvSpPr>
            <a:spLocks noGrp="1"/>
          </p:cNvSpPr>
          <p:nvPr>
            <p:ph type="pic" idx="3"/>
          </p:nvPr>
        </p:nvSpPr>
        <p:spPr>
          <a:xfrm>
            <a:off x="4259263" y="1449389"/>
            <a:ext cx="7524749" cy="4967287"/>
          </a:xfrm>
          <a:prstGeom prst="rect">
            <a:avLst/>
          </a:prstGeom>
          <a:solidFill>
            <a:srgbClr val="F2F2F2"/>
          </a:solidFill>
          <a:ln>
            <a:noFill/>
          </a:ln>
        </p:spPr>
      </p:sp>
      <p:sp>
        <p:nvSpPr>
          <p:cNvPr id="95" name="Google Shape;95;p14"/>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407988" y="817500"/>
            <a:ext cx="11376024"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6"/>
          <p:cNvSpPr txBox="1">
            <a:spLocks noGrp="1"/>
          </p:cNvSpPr>
          <p:nvPr>
            <p:ph type="body" idx="2"/>
          </p:nvPr>
        </p:nvSpPr>
        <p:spPr>
          <a:xfrm>
            <a:off x="407987" y="1406427"/>
            <a:ext cx="11376025"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6"/>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2 Objects B">
  <p:cSld name="Title, Text and 2 Objects B">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7"/>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7"/>
          <p:cNvSpPr txBox="1">
            <a:spLocks noGrp="1"/>
          </p:cNvSpPr>
          <p:nvPr>
            <p:ph type="body" idx="2"/>
          </p:nvPr>
        </p:nvSpPr>
        <p:spPr>
          <a:xfrm>
            <a:off x="407988" y="1406427"/>
            <a:ext cx="752475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7"/>
          <p:cNvSpPr txBox="1">
            <a:spLocks noGrp="1"/>
          </p:cNvSpPr>
          <p:nvPr>
            <p:ph type="body" idx="3"/>
          </p:nvPr>
        </p:nvSpPr>
        <p:spPr>
          <a:xfrm>
            <a:off x="407988" y="3963533"/>
            <a:ext cx="752475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7"/>
          <p:cNvSpPr txBox="1">
            <a:spLocks noGrp="1"/>
          </p:cNvSpPr>
          <p:nvPr>
            <p:ph type="body" idx="4"/>
          </p:nvPr>
        </p:nvSpPr>
        <p:spPr>
          <a:xfrm>
            <a:off x="8075612" y="1449388"/>
            <a:ext cx="3708399" cy="2411412"/>
          </a:xfrm>
          <a:prstGeom prst="rect">
            <a:avLst/>
          </a:prstGeom>
          <a:solidFill>
            <a:srgbClr val="F2F2F2"/>
          </a:solidFill>
          <a:ln>
            <a:noFill/>
          </a:ln>
        </p:spPr>
        <p:txBody>
          <a:bodyPr spcFirstLastPara="1" wrap="square" lIns="72000" tIns="36000" rIns="72000" bIns="3600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5"/>
          </p:nvPr>
        </p:nvSpPr>
        <p:spPr>
          <a:xfrm>
            <a:off x="8075612" y="4005263"/>
            <a:ext cx="3708399" cy="2411412"/>
          </a:xfrm>
          <a:prstGeom prst="rect">
            <a:avLst/>
          </a:prstGeom>
          <a:solidFill>
            <a:srgbClr val="F2F2F2"/>
          </a:solidFill>
          <a:ln>
            <a:noFill/>
          </a:ln>
        </p:spPr>
        <p:txBody>
          <a:bodyPr spcFirstLastPara="1" wrap="square" lIns="72000" tIns="36000" rIns="72000" bIns="3600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8"/>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8"/>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17"/>
        <p:cNvGrpSpPr/>
        <p:nvPr/>
      </p:nvGrpSpPr>
      <p:grpSpPr>
        <a:xfrm>
          <a:off x="0" y="0"/>
          <a:ext cx="0" cy="0"/>
          <a:chOff x="0" y="0"/>
          <a:chExt cx="0" cy="0"/>
        </a:xfrm>
      </p:grpSpPr>
      <p:sp>
        <p:nvSpPr>
          <p:cNvPr id="118" name="Google Shape;118;p19"/>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Footer Placeholder 2"/>
          <p:cNvSpPr>
            <a:spLocks noGrp="1"/>
          </p:cNvSpPr>
          <p:nvPr>
            <p:ph type="ftr" sz="quarter" idx="10"/>
          </p:nvPr>
        </p:nvSpPr>
        <p:spPr>
          <a:xfrm>
            <a:off x="997911" y="6554528"/>
            <a:ext cx="9754608" cy="186841"/>
          </a:xfrm>
          <a:prstGeom prst="rect">
            <a:avLst/>
          </a:prstGeom>
        </p:spPr>
        <p:txBody>
          <a:bodyPr/>
          <a:lstStyle/>
          <a:p>
            <a:r>
              <a:rPr lang="en-US"/>
              <a:t>Stefan Düsterer  |  13.6.2023  |  EuPRAXIA workshop</a:t>
            </a:r>
            <a:endParaRPr lang="en-US" dirty="0"/>
          </a:p>
        </p:txBody>
      </p:sp>
    </p:spTree>
    <p:extLst>
      <p:ext uri="{BB962C8B-B14F-4D97-AF65-F5344CB8AC3E}">
        <p14:creationId xmlns:p14="http://schemas.microsoft.com/office/powerpoint/2010/main" val="271278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a:xfrm>
            <a:off x="997911" y="6554528"/>
            <a:ext cx="9754608" cy="186841"/>
          </a:xfrm>
          <a:prstGeom prst="rect">
            <a:avLst/>
          </a:prstGeom>
        </p:spPr>
        <p:txBody>
          <a:bodyPr/>
          <a:lstStyle/>
          <a:p>
            <a:r>
              <a:rPr lang="en-US"/>
              <a:t>Stefan Düsterer  |  13.6.2023  |  EuPRAXIA workshop</a:t>
            </a:r>
            <a:endParaRPr lang="en-US" dirty="0"/>
          </a:p>
        </p:txBody>
      </p:sp>
      <p:sp>
        <p:nvSpPr>
          <p:cNvPr id="5" name="Title 1">
            <a:extLst>
              <a:ext uri="{FF2B5EF4-FFF2-40B4-BE49-F238E27FC236}">
                <a16:creationId xmlns:a16="http://schemas.microsoft.com/office/drawing/2014/main" id="{6075FD8D-88D6-4355-A769-382E2A093805}"/>
              </a:ext>
            </a:extLst>
          </p:cNvPr>
          <p:cNvSpPr>
            <a:spLocks noGrp="1"/>
          </p:cNvSpPr>
          <p:nvPr>
            <p:ph type="title"/>
          </p:nvPr>
        </p:nvSpPr>
        <p:spPr>
          <a:xfrm>
            <a:off x="407988" y="349611"/>
            <a:ext cx="11376024" cy="451098"/>
          </a:xfrm>
        </p:spPr>
        <p:txBody>
          <a:bodyPr/>
          <a:lstStyle/>
          <a:p>
            <a:r>
              <a:rPr lang="en-US" noProof="0"/>
              <a:t>Click to edit Master title style</a:t>
            </a:r>
            <a:endParaRPr lang="en-US" noProof="0" dirty="0"/>
          </a:p>
        </p:txBody>
      </p:sp>
      <p:sp>
        <p:nvSpPr>
          <p:cNvPr id="6" name="Content Placeholder 2">
            <a:extLst>
              <a:ext uri="{FF2B5EF4-FFF2-40B4-BE49-F238E27FC236}">
                <a16:creationId xmlns:a16="http://schemas.microsoft.com/office/drawing/2014/main" id="{73B9E429-16C9-49C9-B98F-3C452CC780B6}"/>
              </a:ext>
            </a:extLst>
          </p:cNvPr>
          <p:cNvSpPr>
            <a:spLocks noGrp="1"/>
          </p:cNvSpPr>
          <p:nvPr>
            <p:ph idx="1"/>
          </p:nvPr>
        </p:nvSpPr>
        <p:spPr>
          <a:xfrm>
            <a:off x="407987" y="1406427"/>
            <a:ext cx="11376025" cy="5010249"/>
          </a:xfrm>
        </p:spPr>
        <p:txBody>
          <a:bodyPr/>
          <a:lstStyle/>
          <a:p>
            <a:pPr lvl="0"/>
            <a:r>
              <a:rPr lang="en-US" noProof="0"/>
              <a:t>Click to edit Master text styles</a:t>
            </a:r>
          </a:p>
        </p:txBody>
      </p:sp>
      <p:sp>
        <p:nvSpPr>
          <p:cNvPr id="7" name="Textplatzhalter 7">
            <a:extLst>
              <a:ext uri="{FF2B5EF4-FFF2-40B4-BE49-F238E27FC236}">
                <a16:creationId xmlns:a16="http://schemas.microsoft.com/office/drawing/2014/main" id="{0C5F1345-6BC1-46AB-A691-BD5BC12185A7}"/>
              </a:ext>
            </a:extLst>
          </p:cNvPr>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596577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Stefan Düsterer  |  13.6.2023  |  EuPRAXIA workshop</a:t>
            </a:r>
            <a:endParaRPr lang="en-US" noProof="0" dirty="0"/>
          </a:p>
        </p:txBody>
      </p:sp>
    </p:spTree>
    <p:extLst>
      <p:ext uri="{BB962C8B-B14F-4D97-AF65-F5344CB8AC3E}">
        <p14:creationId xmlns:p14="http://schemas.microsoft.com/office/powerpoint/2010/main" val="14038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with Picture)">
  <p:cSld name="Title (with Picture)">
    <p:spTree>
      <p:nvGrpSpPr>
        <p:cNvPr id="1" name="Shape 21"/>
        <p:cNvGrpSpPr/>
        <p:nvPr/>
      </p:nvGrpSpPr>
      <p:grpSpPr>
        <a:xfrm>
          <a:off x="0" y="0"/>
          <a:ext cx="0" cy="0"/>
          <a:chOff x="0" y="0"/>
          <a:chExt cx="0" cy="0"/>
        </a:xfrm>
      </p:grpSpPr>
      <p:sp>
        <p:nvSpPr>
          <p:cNvPr id="22" name="Google Shape;22;p3"/>
          <p:cNvSpPr>
            <a:spLocks noGrp="1"/>
          </p:cNvSpPr>
          <p:nvPr>
            <p:ph type="pic" idx="2"/>
          </p:nvPr>
        </p:nvSpPr>
        <p:spPr>
          <a:xfrm>
            <a:off x="2" y="1"/>
            <a:ext cx="12191997" cy="3429001"/>
          </a:xfrm>
          <a:prstGeom prst="rect">
            <a:avLst/>
          </a:prstGeom>
          <a:solidFill>
            <a:schemeClr val="dk2"/>
          </a:solidFill>
          <a:ln>
            <a:noFill/>
          </a:ln>
        </p:spPr>
      </p:sp>
      <p:sp>
        <p:nvSpPr>
          <p:cNvPr id="23" name="Google Shape;23;p3"/>
          <p:cNvSpPr txBox="1">
            <a:spLocks noGrp="1"/>
          </p:cNvSpPr>
          <p:nvPr>
            <p:ph type="ctrTitle"/>
          </p:nvPr>
        </p:nvSpPr>
        <p:spPr>
          <a:xfrm>
            <a:off x="407988" y="349612"/>
            <a:ext cx="11376025" cy="10997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subTitle" idx="1"/>
          </p:nvPr>
        </p:nvSpPr>
        <p:spPr>
          <a:xfrm>
            <a:off x="407987" y="2335014"/>
            <a:ext cx="11376025" cy="889339"/>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accent2"/>
              </a:buClr>
              <a:buSzPts val="1800"/>
              <a:buNone/>
              <a:defRPr sz="1800" b="1">
                <a:solidFill>
                  <a:schemeClr val="accent2"/>
                </a:solidFill>
              </a:defRPr>
            </a:lvl1pPr>
            <a:lvl2pPr lvl="1" algn="ctr">
              <a:lnSpc>
                <a:spcPct val="100000"/>
              </a:lnSpc>
              <a:spcBef>
                <a:spcPts val="1200"/>
              </a:spcBef>
              <a:spcAft>
                <a:spcPts val="0"/>
              </a:spcAft>
              <a:buClr>
                <a:schemeClr val="dk1"/>
              </a:buClr>
              <a:buSzPts val="2000"/>
              <a:buNone/>
              <a:defRPr sz="2000"/>
            </a:lvl2pPr>
            <a:lvl3pPr lvl="2" algn="ctr">
              <a:lnSpc>
                <a:spcPct val="100000"/>
              </a:lnSpc>
              <a:spcBef>
                <a:spcPts val="800"/>
              </a:spcBef>
              <a:spcAft>
                <a:spcPts val="0"/>
              </a:spcAft>
              <a:buClr>
                <a:schemeClr val="dk1"/>
              </a:buClr>
              <a:buSzPts val="1800"/>
              <a:buNone/>
              <a:defRPr sz="1800"/>
            </a:lvl3pPr>
            <a:lvl4pPr lvl="3" algn="ctr">
              <a:lnSpc>
                <a:spcPct val="100000"/>
              </a:lnSpc>
              <a:spcBef>
                <a:spcPts val="800"/>
              </a:spcBef>
              <a:spcAft>
                <a:spcPts val="0"/>
              </a:spcAft>
              <a:buClr>
                <a:schemeClr val="dk1"/>
              </a:buClr>
              <a:buSzPts val="1600"/>
              <a:buNone/>
              <a:defRPr sz="1600"/>
            </a:lvl4pPr>
            <a:lvl5pPr lvl="4" algn="ctr">
              <a:lnSpc>
                <a:spcPct val="10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3"/>
          <p:cNvSpPr txBox="1">
            <a:spLocks noGrp="1"/>
          </p:cNvSpPr>
          <p:nvPr>
            <p:ph type="body" idx="3"/>
          </p:nvPr>
        </p:nvSpPr>
        <p:spPr>
          <a:xfrm>
            <a:off x="414396" y="4096780"/>
            <a:ext cx="11369548" cy="7003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1"/>
              </a:buClr>
              <a:buSzPts val="1800"/>
              <a:buNone/>
              <a:defRPr sz="1800"/>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 name="Google Shape;26;p3" descr="Logo DESY"/>
          <p:cNvPicPr preferRelativeResize="0"/>
          <p:nvPr/>
        </p:nvPicPr>
        <p:blipFill rotWithShape="1">
          <a:blip r:embed="rId2">
            <a:alphaModFix/>
          </a:blip>
          <a:srcRect/>
          <a:stretch/>
        </p:blipFill>
        <p:spPr>
          <a:xfrm>
            <a:off x="10885310" y="5585299"/>
            <a:ext cx="899498" cy="900000"/>
          </a:xfrm>
          <a:prstGeom prst="rect">
            <a:avLst/>
          </a:prstGeom>
          <a:noFill/>
          <a:ln>
            <a:noFill/>
          </a:ln>
        </p:spPr>
      </p:pic>
      <p:pic>
        <p:nvPicPr>
          <p:cNvPr id="27" name="Google Shape;27;p3" descr="Logo Helmholtz"/>
          <p:cNvPicPr preferRelativeResize="0"/>
          <p:nvPr/>
        </p:nvPicPr>
        <p:blipFill rotWithShape="1">
          <a:blip r:embed="rId3">
            <a:alphaModFix/>
          </a:blip>
          <a:srcRect/>
          <a:stretch/>
        </p:blipFill>
        <p:spPr>
          <a:xfrm>
            <a:off x="395287" y="6258632"/>
            <a:ext cx="1188244" cy="16181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en-US" noProof="0"/>
              <a:t>Click to edit Master text styles</a:t>
            </a:r>
          </a:p>
        </p:txBody>
      </p:sp>
      <p:sp>
        <p:nvSpPr>
          <p:cNvPr id="5" name="Footer Placeholder 4"/>
          <p:cNvSpPr>
            <a:spLocks noGrp="1"/>
          </p:cNvSpPr>
          <p:nvPr>
            <p:ph type="ftr" sz="quarter" idx="11"/>
          </p:nvPr>
        </p:nvSpPr>
        <p:spPr/>
        <p:txBody>
          <a:bodyPr/>
          <a:lstStyle/>
          <a:p>
            <a:r>
              <a:rPr lang="en-US" noProof="0"/>
              <a:t>Stefan Düsterer  |  13.6.2023  |  EuPRAXIA workshop</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Click to 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US" noProof="0"/>
              <a:t>Click to edit Master text styles</a:t>
            </a:r>
          </a:p>
        </p:txBody>
      </p:sp>
    </p:spTree>
    <p:extLst>
      <p:ext uri="{BB962C8B-B14F-4D97-AF65-F5344CB8AC3E}">
        <p14:creationId xmlns:p14="http://schemas.microsoft.com/office/powerpoint/2010/main" val="482034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376772" y="977903"/>
            <a:ext cx="5577417" cy="47926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57384" y="977903"/>
            <a:ext cx="5579533" cy="47926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894547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609600" y="273240"/>
            <a:ext cx="10972320" cy="1144800"/>
          </a:xfrm>
          <a:prstGeom prst="rect">
            <a:avLst/>
          </a:prstGeom>
          <a:noFill/>
          <a:ln w="0">
            <a:noFill/>
          </a:ln>
        </p:spPr>
        <p:txBody>
          <a:bodyPr lIns="0" tIns="0" rIns="0" bIns="0" anchor="ctr">
            <a:noAutofit/>
          </a:bodyPr>
          <a:lstStyle>
            <a:lvl1pPr indent="0" algn="ctr">
              <a:buNone/>
              <a:defRPr/>
            </a:lvl1pPr>
          </a:lstStyle>
          <a:p>
            <a:pPr indent="0" algn="ctr">
              <a:buNone/>
            </a:pPr>
            <a:endParaRPr lang="en-US" sz="3750" b="0" strike="noStrike" spc="-1">
              <a:solidFill>
                <a:srgbClr val="000000"/>
              </a:solidFill>
              <a:latin typeface="Arial"/>
            </a:endParaRPr>
          </a:p>
        </p:txBody>
      </p:sp>
      <p:sp>
        <p:nvSpPr>
          <p:cNvPr id="384" name="PlaceHolder 2"/>
          <p:cNvSpPr>
            <a:spLocks noGrp="1"/>
          </p:cNvSpPr>
          <p:nvPr>
            <p:ph/>
          </p:nvPr>
        </p:nvSpPr>
        <p:spPr>
          <a:xfrm>
            <a:off x="609600" y="1603800"/>
            <a:ext cx="10972320" cy="3977280"/>
          </a:xfrm>
          <a:prstGeom prst="rect">
            <a:avLst/>
          </a:prstGeom>
          <a:noFill/>
          <a:ln w="0">
            <a:noFill/>
          </a:ln>
        </p:spPr>
        <p:txBody>
          <a:bodyPr lIns="0" tIns="0" rIns="0" bIns="0" anchor="t">
            <a:normAutofit/>
          </a:bodyPr>
          <a:lstStyle>
            <a:lvl1pPr indent="0">
              <a:spcBef>
                <a:spcPts val="1412"/>
              </a:spcBef>
              <a:buNone/>
              <a:defRPr/>
            </a:lvl1pPr>
          </a:lstStyle>
          <a:p>
            <a:pPr indent="0">
              <a:spcBef>
                <a:spcPts val="1412"/>
              </a:spcBef>
              <a:buNone/>
            </a:pPr>
            <a:endParaRPr lang="en-US" sz="3200" b="0" strike="noStrike" spc="-1">
              <a:solidFill>
                <a:srgbClr val="000000"/>
              </a:solidFill>
              <a:latin typeface="Arial"/>
            </a:endParaRPr>
          </a:p>
        </p:txBody>
      </p:sp>
    </p:spTree>
    <p:extLst>
      <p:ext uri="{BB962C8B-B14F-4D97-AF65-F5344CB8AC3E}">
        <p14:creationId xmlns:p14="http://schemas.microsoft.com/office/powerpoint/2010/main" val="5277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2 Contents">
  <p:cSld name="Title and 2 Contents">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407988" y="1406427"/>
            <a:ext cx="5616575"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body" idx="3"/>
          </p:nvPr>
        </p:nvSpPr>
        <p:spPr>
          <a:xfrm>
            <a:off x="6167439" y="1406427"/>
            <a:ext cx="5616574"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cyan">
  <p:cSld name="Divider cyan">
    <p:bg>
      <p:bgPr>
        <a:solidFill>
          <a:schemeClr val="accent1"/>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ctrTitle"/>
          </p:nvPr>
        </p:nvSpPr>
        <p:spPr>
          <a:xfrm>
            <a:off x="407988" y="349610"/>
            <a:ext cx="11376025" cy="351119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3 Contents">
  <p:cSld name="Title and 3 Content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2"/>
          </p:nvPr>
        </p:nvSpPr>
        <p:spPr>
          <a:xfrm>
            <a:off x="407989" y="1406427"/>
            <a:ext cx="3708400"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3"/>
          </p:nvPr>
        </p:nvSpPr>
        <p:spPr>
          <a:xfrm>
            <a:off x="4259263" y="1406427"/>
            <a:ext cx="3673475"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body" idx="4"/>
          </p:nvPr>
        </p:nvSpPr>
        <p:spPr>
          <a:xfrm>
            <a:off x="8075612" y="1406427"/>
            <a:ext cx="3708399" cy="501024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ext and 4 Pictures">
  <p:cSld name="Title, Text and 4 Pictures">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
          <p:cNvSpPr txBox="1">
            <a:spLocks noGrp="1"/>
          </p:cNvSpPr>
          <p:nvPr>
            <p:ph type="body" idx="2"/>
          </p:nvPr>
        </p:nvSpPr>
        <p:spPr>
          <a:xfrm>
            <a:off x="407989" y="1406427"/>
            <a:ext cx="370840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3"/>
          </p:nvPr>
        </p:nvSpPr>
        <p:spPr>
          <a:xfrm>
            <a:off x="407989" y="3963533"/>
            <a:ext cx="370840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a:spLocks noGrp="1"/>
          </p:cNvSpPr>
          <p:nvPr>
            <p:ph type="pic" idx="4"/>
          </p:nvPr>
        </p:nvSpPr>
        <p:spPr>
          <a:xfrm>
            <a:off x="4259262" y="1449389"/>
            <a:ext cx="3673475" cy="2411412"/>
          </a:xfrm>
          <a:prstGeom prst="rect">
            <a:avLst/>
          </a:prstGeom>
          <a:solidFill>
            <a:srgbClr val="F2F2F2"/>
          </a:solidFill>
          <a:ln>
            <a:noFill/>
          </a:ln>
        </p:spPr>
      </p:sp>
      <p:sp>
        <p:nvSpPr>
          <p:cNvPr id="51" name="Google Shape;51;p8"/>
          <p:cNvSpPr>
            <a:spLocks noGrp="1"/>
          </p:cNvSpPr>
          <p:nvPr>
            <p:ph type="pic" idx="5"/>
          </p:nvPr>
        </p:nvSpPr>
        <p:spPr>
          <a:xfrm>
            <a:off x="4259263" y="4005263"/>
            <a:ext cx="3673475" cy="2412644"/>
          </a:xfrm>
          <a:prstGeom prst="rect">
            <a:avLst/>
          </a:prstGeom>
          <a:solidFill>
            <a:srgbClr val="F2F2F2"/>
          </a:solidFill>
          <a:ln>
            <a:noFill/>
          </a:ln>
        </p:spPr>
      </p:sp>
      <p:sp>
        <p:nvSpPr>
          <p:cNvPr id="52" name="Google Shape;52;p8"/>
          <p:cNvSpPr>
            <a:spLocks noGrp="1"/>
          </p:cNvSpPr>
          <p:nvPr>
            <p:ph type="pic" idx="6"/>
          </p:nvPr>
        </p:nvSpPr>
        <p:spPr>
          <a:xfrm>
            <a:off x="8075611" y="1449389"/>
            <a:ext cx="3708401" cy="2411412"/>
          </a:xfrm>
          <a:prstGeom prst="rect">
            <a:avLst/>
          </a:prstGeom>
          <a:solidFill>
            <a:srgbClr val="F2F2F2"/>
          </a:solidFill>
          <a:ln>
            <a:noFill/>
          </a:ln>
        </p:spPr>
      </p:sp>
      <p:sp>
        <p:nvSpPr>
          <p:cNvPr id="53" name="Google Shape;53;p8"/>
          <p:cNvSpPr>
            <a:spLocks noGrp="1"/>
          </p:cNvSpPr>
          <p:nvPr>
            <p:ph type="pic" idx="7"/>
          </p:nvPr>
        </p:nvSpPr>
        <p:spPr>
          <a:xfrm>
            <a:off x="8075612" y="4005263"/>
            <a:ext cx="3708401" cy="2412644"/>
          </a:xfrm>
          <a:prstGeom prst="rect">
            <a:avLst/>
          </a:prstGeom>
          <a:solidFill>
            <a:srgbClr val="F2F2F2"/>
          </a:solidFill>
          <a:ln>
            <a:noFill/>
          </a:ln>
        </p:spPr>
      </p:sp>
      <p:sp>
        <p:nvSpPr>
          <p:cNvPr id="54" name="Google Shape;54;p8"/>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ext and 2 Pictures">
  <p:cSld name="Title, Text and 2 Pictures">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body" idx="2"/>
          </p:nvPr>
        </p:nvSpPr>
        <p:spPr>
          <a:xfrm>
            <a:off x="407988" y="1406427"/>
            <a:ext cx="5616575"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body" idx="3"/>
          </p:nvPr>
        </p:nvSpPr>
        <p:spPr>
          <a:xfrm>
            <a:off x="407988" y="3963533"/>
            <a:ext cx="5616575"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a:spLocks noGrp="1"/>
          </p:cNvSpPr>
          <p:nvPr>
            <p:ph type="pic" idx="4"/>
          </p:nvPr>
        </p:nvSpPr>
        <p:spPr>
          <a:xfrm>
            <a:off x="6167437" y="1449389"/>
            <a:ext cx="5616576" cy="2411412"/>
          </a:xfrm>
          <a:prstGeom prst="rect">
            <a:avLst/>
          </a:prstGeom>
          <a:solidFill>
            <a:srgbClr val="F2F2F2"/>
          </a:solidFill>
          <a:ln>
            <a:noFill/>
          </a:ln>
        </p:spPr>
      </p:sp>
      <p:sp>
        <p:nvSpPr>
          <p:cNvPr id="61" name="Google Shape;61;p9"/>
          <p:cNvSpPr>
            <a:spLocks noGrp="1"/>
          </p:cNvSpPr>
          <p:nvPr>
            <p:ph type="pic" idx="5"/>
          </p:nvPr>
        </p:nvSpPr>
        <p:spPr>
          <a:xfrm>
            <a:off x="6167438" y="4005263"/>
            <a:ext cx="5616576" cy="2412644"/>
          </a:xfrm>
          <a:prstGeom prst="rect">
            <a:avLst/>
          </a:prstGeom>
          <a:solidFill>
            <a:srgbClr val="F2F2F2"/>
          </a:solidFill>
          <a:ln>
            <a:noFill/>
          </a:ln>
        </p:spPr>
      </p:sp>
      <p:sp>
        <p:nvSpPr>
          <p:cNvPr id="62" name="Google Shape;62;p9"/>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ext and 2 Objects">
  <p:cSld name="Title, Text and 2 Objects">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body" idx="2"/>
          </p:nvPr>
        </p:nvSpPr>
        <p:spPr>
          <a:xfrm>
            <a:off x="407988" y="1406427"/>
            <a:ext cx="5616575"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body" idx="3"/>
          </p:nvPr>
        </p:nvSpPr>
        <p:spPr>
          <a:xfrm>
            <a:off x="407988" y="3963533"/>
            <a:ext cx="5616575"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txBox="1">
            <a:spLocks noGrp="1"/>
          </p:cNvSpPr>
          <p:nvPr>
            <p:ph type="body" idx="4"/>
          </p:nvPr>
        </p:nvSpPr>
        <p:spPr>
          <a:xfrm>
            <a:off x="6167438" y="1449388"/>
            <a:ext cx="5616574" cy="2411412"/>
          </a:xfrm>
          <a:prstGeom prst="rect">
            <a:avLst/>
          </a:prstGeom>
          <a:solidFill>
            <a:srgbClr val="F2F2F2"/>
          </a:solidFill>
          <a:ln>
            <a:noFill/>
          </a:ln>
        </p:spPr>
        <p:txBody>
          <a:bodyPr spcFirstLastPara="1" wrap="square" lIns="72000" tIns="36000" rIns="72000" bIns="3600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
          <p:cNvSpPr txBox="1">
            <a:spLocks noGrp="1"/>
          </p:cNvSpPr>
          <p:nvPr>
            <p:ph type="body" idx="5"/>
          </p:nvPr>
        </p:nvSpPr>
        <p:spPr>
          <a:xfrm>
            <a:off x="6167438" y="4005263"/>
            <a:ext cx="5616574" cy="2411412"/>
          </a:xfrm>
          <a:prstGeom prst="rect">
            <a:avLst/>
          </a:prstGeom>
          <a:solidFill>
            <a:srgbClr val="F2F2F2"/>
          </a:solidFill>
          <a:ln>
            <a:noFill/>
          </a:ln>
        </p:spPr>
        <p:txBody>
          <a:bodyPr spcFirstLastPara="1" wrap="square" lIns="72000" tIns="36000" rIns="72000" bIns="3600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ext and 2 Pictures B">
  <p:cSld name="Title, Text and 2 Pictures B">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1"/>
          <p:cNvSpPr txBox="1">
            <a:spLocks noGrp="1"/>
          </p:cNvSpPr>
          <p:nvPr>
            <p:ph type="body" idx="2"/>
          </p:nvPr>
        </p:nvSpPr>
        <p:spPr>
          <a:xfrm>
            <a:off x="407988" y="1406427"/>
            <a:ext cx="752475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body" idx="3"/>
          </p:nvPr>
        </p:nvSpPr>
        <p:spPr>
          <a:xfrm>
            <a:off x="407988" y="3963533"/>
            <a:ext cx="752475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1"/>
          <p:cNvSpPr>
            <a:spLocks noGrp="1"/>
          </p:cNvSpPr>
          <p:nvPr>
            <p:ph type="pic" idx="4"/>
          </p:nvPr>
        </p:nvSpPr>
        <p:spPr>
          <a:xfrm>
            <a:off x="8075611" y="1449389"/>
            <a:ext cx="3708401" cy="2411412"/>
          </a:xfrm>
          <a:prstGeom prst="rect">
            <a:avLst/>
          </a:prstGeom>
          <a:solidFill>
            <a:srgbClr val="F2F2F2"/>
          </a:solidFill>
          <a:ln>
            <a:noFill/>
          </a:ln>
        </p:spPr>
      </p:sp>
      <p:sp>
        <p:nvSpPr>
          <p:cNvPr id="77" name="Google Shape;77;p11"/>
          <p:cNvSpPr>
            <a:spLocks noGrp="1"/>
          </p:cNvSpPr>
          <p:nvPr>
            <p:ph type="pic" idx="5"/>
          </p:nvPr>
        </p:nvSpPr>
        <p:spPr>
          <a:xfrm>
            <a:off x="8075612" y="4005263"/>
            <a:ext cx="3708401" cy="2412644"/>
          </a:xfrm>
          <a:prstGeom prst="rect">
            <a:avLst/>
          </a:prstGeom>
          <a:solidFill>
            <a:srgbClr val="F2F2F2"/>
          </a:solidFill>
          <a:ln>
            <a:noFill/>
          </a:ln>
        </p:spPr>
      </p:sp>
      <p:sp>
        <p:nvSpPr>
          <p:cNvPr id="78" name="Google Shape;78;p11"/>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Stefan Düsterer  |  13.6.2023  |  EuPRAXIA workshop</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3000"/>
              <a:buFont typeface="Arial"/>
              <a:buNone/>
              <a:defRPr sz="3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07987" y="1406427"/>
            <a:ext cx="11376025" cy="5010249"/>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p:nvPr/>
        </p:nvSpPr>
        <p:spPr>
          <a:xfrm>
            <a:off x="403112" y="6580800"/>
            <a:ext cx="436304" cy="1868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00" b="1" i="0" u="none" strike="noStrike" cap="none">
                <a:solidFill>
                  <a:schemeClr val="accent1"/>
                </a:solidFill>
                <a:latin typeface="Arial"/>
                <a:ea typeface="Arial"/>
                <a:cs typeface="Arial"/>
                <a:sym typeface="Arial"/>
              </a:rPr>
              <a:t>DESY</a:t>
            </a:r>
            <a:r>
              <a:rPr lang="en-US" sz="1000" b="1" i="0" u="none" strike="noStrike" cap="none">
                <a:solidFill>
                  <a:schemeClr val="accent2"/>
                </a:solidFill>
                <a:latin typeface="Arial"/>
                <a:ea typeface="Arial"/>
                <a:cs typeface="Arial"/>
                <a:sym typeface="Arial"/>
              </a:rPr>
              <a:t>.</a:t>
            </a:r>
            <a:endParaRPr/>
          </a:p>
        </p:txBody>
      </p:sp>
      <p:sp>
        <p:nvSpPr>
          <p:cNvPr id="13" name="Google Shape;13;p1"/>
          <p:cNvSpPr txBox="1">
            <a:spLocks noGrp="1"/>
          </p:cNvSpPr>
          <p:nvPr>
            <p:ph type="ftr" idx="11"/>
          </p:nvPr>
        </p:nvSpPr>
        <p:spPr>
          <a:xfrm>
            <a:off x="839416" y="6580800"/>
            <a:ext cx="9901099" cy="18684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Stefan Düsterer  |  13.6.2023  |  EuPRAXIA workshop</a:t>
            </a:r>
            <a:endParaRPr/>
          </a:p>
        </p:txBody>
      </p:sp>
      <p:sp>
        <p:nvSpPr>
          <p:cNvPr id="14" name="Google Shape;14;p1"/>
          <p:cNvSpPr txBox="1"/>
          <p:nvPr/>
        </p:nvSpPr>
        <p:spPr>
          <a:xfrm>
            <a:off x="10848528" y="6580800"/>
            <a:ext cx="935485" cy="186841"/>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00" b="1" i="0" u="none" strike="noStrike" cap="none">
                <a:solidFill>
                  <a:schemeClr val="dk1"/>
                </a:solidFill>
                <a:latin typeface="Arial"/>
                <a:ea typeface="Arial"/>
                <a:cs typeface="Arial"/>
                <a:sym typeface="Arial"/>
              </a:rPr>
              <a:t>Page </a:t>
            </a:r>
            <a:fld id="{00000000-1234-1234-1234-123412341234}" type="slidenum">
              <a:rPr lang="en-US" sz="1000" b="1" i="0" u="none" strike="noStrike" cap="none">
                <a:solidFill>
                  <a:schemeClr val="dk1"/>
                </a:solidFill>
                <a:latin typeface="Arial"/>
                <a:ea typeface="Arial"/>
                <a:cs typeface="Arial"/>
                <a:sym typeface="Arial"/>
              </a:rPr>
              <a:t>‹#›</a:t>
            </a:fld>
            <a:endParaRPr sz="1000" b="1"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7" r:id="rId17"/>
    <p:sldLayoutId id="2147483668" r:id="rId18"/>
    <p:sldLayoutId id="2147483669" r:id="rId19"/>
    <p:sldLayoutId id="2147483670" r:id="rId20"/>
    <p:sldLayoutId id="2147483673" r:id="rId21"/>
    <p:sldLayoutId id="2147483674" r:id="rId22"/>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4" Type="http://schemas.openxmlformats.org/officeDocument/2006/relationships/image" Target="../media/image52.gif"/></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1.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52.gif"/><Relationship Id="rId5" Type="http://schemas.openxmlformats.org/officeDocument/2006/relationships/image" Target="../media/image68.gif"/><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3.gif"/><Relationship Id="rId5" Type="http://schemas.openxmlformats.org/officeDocument/2006/relationships/image" Target="../media/image82.tiff"/><Relationship Id="rId4" Type="http://schemas.openxmlformats.org/officeDocument/2006/relationships/image" Target="../media/image81.tiff"/></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85.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60.png"/><Relationship Id="rId2" Type="http://schemas.openxmlformats.org/officeDocument/2006/relationships/image" Target="../media/image90.jpe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emf"/><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4.emf"/><Relationship Id="rId7"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99.png"/><Relationship Id="rId5" Type="http://schemas.openxmlformats.org/officeDocument/2006/relationships/image" Target="../media/image96.wmf"/><Relationship Id="rId10" Type="http://schemas.openxmlformats.org/officeDocument/2006/relationships/image" Target="../media/image98.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18.xml"/><Relationship Id="rId7" Type="http://schemas.openxmlformats.org/officeDocument/2006/relationships/image" Target="../media/image104.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03.png"/><Relationship Id="rId5" Type="http://schemas.openxmlformats.org/officeDocument/2006/relationships/image" Target="../media/image102.w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NULL"/><Relationship Id="rId2" Type="http://schemas.openxmlformats.org/officeDocument/2006/relationships/image" Target="../media/image6.gif"/><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NULL"/><Relationship Id="rId2"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NULL"/><Relationship Id="rId5" Type="http://schemas.openxmlformats.org/officeDocument/2006/relationships/image" Target="../media/image116.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8.jpe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jp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ctrTitle"/>
          </p:nvPr>
        </p:nvSpPr>
        <p:spPr>
          <a:xfrm>
            <a:off x="407988" y="349611"/>
            <a:ext cx="11376025" cy="185525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6000"/>
              <a:buFont typeface="Arial"/>
              <a:buNone/>
            </a:pPr>
            <a:r>
              <a:rPr lang="en-US" sz="5000" dirty="0"/>
              <a:t>Photon diagnostics @ FLASH</a:t>
            </a:r>
            <a:endParaRPr sz="5000" dirty="0"/>
          </a:p>
        </p:txBody>
      </p:sp>
      <p:sp>
        <p:nvSpPr>
          <p:cNvPr id="124" name="Google Shape;124;p20"/>
          <p:cNvSpPr txBox="1">
            <a:spLocks noGrp="1"/>
          </p:cNvSpPr>
          <p:nvPr>
            <p:ph type="subTitle" idx="1"/>
          </p:nvPr>
        </p:nvSpPr>
        <p:spPr>
          <a:xfrm>
            <a:off x="407987" y="2108871"/>
            <a:ext cx="8462475" cy="545839"/>
          </a:xfrm>
          <a:prstGeom prst="rect">
            <a:avLst/>
          </a:prstGeom>
          <a:noFill/>
          <a:ln>
            <a:noFill/>
          </a:ln>
        </p:spPr>
        <p:txBody>
          <a:bodyPr spcFirstLastPara="1" wrap="square" lIns="0" tIns="0" rIns="0" bIns="0" anchor="t" anchorCtr="0">
            <a:noAutofit/>
          </a:bodyPr>
          <a:lstStyle/>
          <a:p>
            <a:pPr marL="0" lvl="0" indent="0"/>
            <a:r>
              <a:rPr lang="en-US" sz="2000" dirty="0"/>
              <a:t>WP13 </a:t>
            </a:r>
            <a:r>
              <a:rPr lang="en-US" sz="2000" dirty="0" err="1"/>
              <a:t>EuPRAXIA</a:t>
            </a:r>
            <a:r>
              <a:rPr lang="en-US" sz="2000" dirty="0"/>
              <a:t> electron and photon diagnostics workshop</a:t>
            </a:r>
            <a:endParaRPr sz="2000" dirty="0"/>
          </a:p>
        </p:txBody>
      </p:sp>
      <p:sp>
        <p:nvSpPr>
          <p:cNvPr id="125" name="Google Shape;125;p20"/>
          <p:cNvSpPr txBox="1">
            <a:spLocks noGrp="1"/>
          </p:cNvSpPr>
          <p:nvPr>
            <p:ph type="body" idx="2"/>
          </p:nvPr>
        </p:nvSpPr>
        <p:spPr>
          <a:xfrm>
            <a:off x="414396" y="4106016"/>
            <a:ext cx="4831859" cy="700373"/>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1"/>
              </a:buClr>
              <a:buSzPts val="1800"/>
              <a:buNone/>
            </a:pPr>
            <a:r>
              <a:rPr lang="de-DE" dirty="0"/>
              <a:t>Stefan Düsterer </a:t>
            </a:r>
            <a:r>
              <a:rPr lang="de-DE" dirty="0" err="1"/>
              <a:t>for</a:t>
            </a:r>
            <a:r>
              <a:rPr lang="de-DE" dirty="0"/>
              <a:t> </a:t>
            </a:r>
            <a:r>
              <a:rPr lang="de-DE" dirty="0" err="1"/>
              <a:t>the</a:t>
            </a:r>
            <a:r>
              <a:rPr lang="de-DE" dirty="0"/>
              <a:t> FLASH </a:t>
            </a:r>
            <a:r>
              <a:rPr lang="de-DE" dirty="0" err="1"/>
              <a:t>team</a:t>
            </a:r>
            <a:endParaRPr dirty="0"/>
          </a:p>
          <a:p>
            <a:pPr marL="0" lvl="0" indent="0" algn="l" rtl="0">
              <a:lnSpc>
                <a:spcPct val="110000"/>
              </a:lnSpc>
              <a:spcBef>
                <a:spcPts val="0"/>
              </a:spcBef>
              <a:spcAft>
                <a:spcPts val="0"/>
              </a:spcAft>
              <a:buClr>
                <a:schemeClr val="dk1"/>
              </a:buClr>
              <a:buSzPts val="1800"/>
              <a:buNone/>
            </a:pPr>
            <a:r>
              <a:rPr lang="en-US" dirty="0"/>
              <a:t>13.06.2023</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Stefan Düsterer  |  13.6.2023  |  EuPRAXIA workshop</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Pfeil nach rechts 302"/>
          <p:cNvSpPr>
            <a:spLocks noChangeArrowheads="1"/>
          </p:cNvSpPr>
          <p:nvPr/>
        </p:nvSpPr>
        <p:spPr bwMode="auto">
          <a:xfrm rot="16020000" flipH="1">
            <a:off x="285049" y="5778573"/>
            <a:ext cx="186009" cy="66847"/>
          </a:xfrm>
          <a:prstGeom prst="rightArrow">
            <a:avLst>
              <a:gd name="adj1" fmla="val 50000"/>
              <a:gd name="adj2" fmla="val 45002"/>
            </a:avLst>
          </a:prstGeom>
          <a:solidFill>
            <a:schemeClr val="bg1"/>
          </a:solidFill>
          <a:ln w="9525">
            <a:noFill/>
            <a:round/>
            <a:headEnd/>
            <a:tailEnd/>
          </a:ln>
        </p:spPr>
        <p:txBody>
          <a:bodyPr/>
          <a:lstStyle>
            <a:lvl1pPr>
              <a:spcAft>
                <a:spcPct val="50000"/>
              </a:spcAft>
              <a:buClr>
                <a:srgbClr val="F28E00"/>
              </a:buClr>
              <a:buFont typeface="Arial Black" pitchFamily="34" charset="0"/>
              <a:buChar char="&gt;"/>
              <a:defRPr sz="2000">
                <a:solidFill>
                  <a:schemeClr val="tx1"/>
                </a:solidFill>
                <a:latin typeface="Arial" charset="0"/>
                <a:ea typeface="ＭＳ Ｐゴシック" pitchFamily="34" charset="-128"/>
              </a:defRPr>
            </a:lvl1pPr>
            <a:lvl2pPr marL="742950" indent="-285750">
              <a:spcAft>
                <a:spcPct val="50000"/>
              </a:spcAft>
              <a:buClr>
                <a:schemeClr val="bg2"/>
              </a:buClr>
              <a:buFont typeface="Wingdings" pitchFamily="2" charset="2"/>
              <a:buChar char="§"/>
              <a:defRPr sz="1600">
                <a:solidFill>
                  <a:schemeClr val="tx1"/>
                </a:solidFill>
                <a:latin typeface="Arial" charset="0"/>
                <a:ea typeface="ＭＳ Ｐゴシック" pitchFamily="34" charset="-128"/>
              </a:defRPr>
            </a:lvl2pPr>
            <a:lvl3pPr marL="1143000" indent="-228600">
              <a:buClr>
                <a:srgbClr val="FF9900"/>
              </a:buClr>
              <a:buFont typeface="Arial Black" pitchFamily="34" charset="0"/>
              <a:defRPr sz="1200">
                <a:solidFill>
                  <a:schemeClr val="tx1"/>
                </a:solidFill>
                <a:latin typeface="Arial" charset="0"/>
                <a:ea typeface="ＭＳ Ｐゴシック" pitchFamily="34" charset="-128"/>
              </a:defRPr>
            </a:lvl3pPr>
            <a:lvl4pPr marL="1600200" indent="-228600">
              <a:buFont typeface="Wingdings" pitchFamily="2" charset="2"/>
              <a:buChar char="§"/>
              <a:defRPr sz="1400">
                <a:solidFill>
                  <a:schemeClr val="tx1"/>
                </a:solidFill>
                <a:latin typeface="Arial" charset="0"/>
                <a:ea typeface="ＭＳ Ｐゴシック" pitchFamily="34" charset="-128"/>
              </a:defRPr>
            </a:lvl4pPr>
            <a:lvl5pPr marL="2057400" indent="-228600">
              <a:spcBef>
                <a:spcPct val="20000"/>
              </a:spcBef>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ct val="0"/>
              </a:spcAft>
              <a:buClrTx/>
              <a:buSzTx/>
              <a:buFontTx/>
              <a:buNone/>
              <a:tabLst/>
              <a:defRPr/>
            </a:pPr>
            <a:endParaRPr kumimoji="0" lang="en-US" altLang="de-DE"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10" name="Title 9">
            <a:extLst>
              <a:ext uri="{FF2B5EF4-FFF2-40B4-BE49-F238E27FC236}">
                <a16:creationId xmlns:a16="http://schemas.microsoft.com/office/drawing/2014/main" id="{C2CFE9E3-17BF-4B18-A1D0-DD75FA6F831E}"/>
              </a:ext>
            </a:extLst>
          </p:cNvPr>
          <p:cNvSpPr>
            <a:spLocks noGrp="1"/>
          </p:cNvSpPr>
          <p:nvPr>
            <p:ph type="title"/>
          </p:nvPr>
        </p:nvSpPr>
        <p:spPr>
          <a:xfrm>
            <a:off x="768386" y="219701"/>
            <a:ext cx="11376024" cy="363304"/>
          </a:xfrm>
        </p:spPr>
        <p:txBody>
          <a:bodyPr/>
          <a:lstStyle/>
          <a:p>
            <a:r>
              <a:rPr lang="en-US" sz="2000" dirty="0"/>
              <a:t>Permanent wave front sensing setup incorporated at beamline FL23 and FL24 at FLASH2 </a:t>
            </a:r>
            <a:endParaRPr lang="en-US" dirty="0"/>
          </a:p>
        </p:txBody>
      </p:sp>
      <p:sp>
        <p:nvSpPr>
          <p:cNvPr id="43" name="TextBox 42">
            <a:extLst>
              <a:ext uri="{FF2B5EF4-FFF2-40B4-BE49-F238E27FC236}">
                <a16:creationId xmlns:a16="http://schemas.microsoft.com/office/drawing/2014/main" id="{298DC0A3-0653-485F-945E-EF28FB318F3B}"/>
              </a:ext>
            </a:extLst>
          </p:cNvPr>
          <p:cNvSpPr txBox="1"/>
          <p:nvPr/>
        </p:nvSpPr>
        <p:spPr>
          <a:xfrm>
            <a:off x="339808" y="4889895"/>
            <a:ext cx="527770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Arial"/>
                <a:ea typeface="+mn-ea"/>
                <a:cs typeface="+mn-cs"/>
              </a:rPr>
              <a:t>Successful first proof-of-principle demonstrator: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WFS in the side arm for alignment of KB optics without disturbing users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two mirrors at 22.5°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limited wavelength range (8 nm up to 40 nm)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focus positions between 1.5 m and 3.5 m can be measured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conform results in the side arm and straight direction</a:t>
            </a:r>
          </a:p>
        </p:txBody>
      </p:sp>
      <p:sp>
        <p:nvSpPr>
          <p:cNvPr id="52" name="TextBox 51">
            <a:extLst>
              <a:ext uri="{FF2B5EF4-FFF2-40B4-BE49-F238E27FC236}">
                <a16:creationId xmlns:a16="http://schemas.microsoft.com/office/drawing/2014/main" id="{03BAED68-820A-4164-9FC0-8DEF9320860D}"/>
              </a:ext>
            </a:extLst>
          </p:cNvPr>
          <p:cNvSpPr txBox="1"/>
          <p:nvPr/>
        </p:nvSpPr>
        <p:spPr>
          <a:xfrm>
            <a:off x="6307934" y="4889895"/>
            <a:ext cx="554425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Arial"/>
                <a:ea typeface="+mn-ea"/>
                <a:cs typeface="+mn-cs"/>
              </a:rPr>
              <a:t>New design: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need to incorporate WFS into every beamline using bendable KB optics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WFS be located 45° beneath the differential pumping unit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one mirror under 22.5°  increases intensity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WFS is located </a:t>
            </a:r>
            <a:r>
              <a:rPr kumimoji="0" lang="en-US" sz="1200" b="1" i="0" u="none" strike="noStrike" kern="1200" cap="none" spc="0" normalizeH="0" baseline="0" noProof="0" dirty="0">
                <a:ln>
                  <a:noFill/>
                </a:ln>
                <a:solidFill>
                  <a:prstClr val="black"/>
                </a:solidFill>
                <a:effectLst/>
                <a:uLnTx/>
                <a:uFillTx/>
                <a:latin typeface="Arial"/>
                <a:ea typeface="+mn-ea"/>
                <a:cs typeface="+mn-cs"/>
              </a:rPr>
              <a:t>before focus </a:t>
            </a:r>
            <a:r>
              <a:rPr kumimoji="0" lang="en-US" sz="1200" b="0" i="0" u="none" strike="noStrike" kern="1200" cap="none" spc="0" normalizeH="0" baseline="0" noProof="0" dirty="0">
                <a:ln>
                  <a:noFill/>
                </a:ln>
                <a:solidFill>
                  <a:prstClr val="black"/>
                </a:solidFill>
                <a:effectLst/>
                <a:uLnTx/>
                <a:uFillTx/>
                <a:latin typeface="Arial"/>
                <a:ea typeface="+mn-ea"/>
                <a:cs typeface="+mn-cs"/>
              </a:rPr>
              <a:t>position to avoid a large arm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90DBD211-B151-4B30-85A2-726A4C9A556F}"/>
              </a:ext>
            </a:extLst>
          </p:cNvPr>
          <p:cNvGrpSpPr/>
          <p:nvPr/>
        </p:nvGrpSpPr>
        <p:grpSpPr>
          <a:xfrm>
            <a:off x="5986678" y="1177745"/>
            <a:ext cx="5950010" cy="3060454"/>
            <a:chOff x="6127354" y="852946"/>
            <a:chExt cx="5950010" cy="3060454"/>
          </a:xfrm>
        </p:grpSpPr>
        <p:sp>
          <p:nvSpPr>
            <p:cNvPr id="57" name="TextBox 56">
              <a:extLst>
                <a:ext uri="{FF2B5EF4-FFF2-40B4-BE49-F238E27FC236}">
                  <a16:creationId xmlns:a16="http://schemas.microsoft.com/office/drawing/2014/main" id="{6CFB61CB-FD03-4E3B-856B-67B09CBE9E67}"/>
                </a:ext>
              </a:extLst>
            </p:cNvPr>
            <p:cNvSpPr txBox="1"/>
            <p:nvPr/>
          </p:nvSpPr>
          <p:spPr>
            <a:xfrm>
              <a:off x="11339286" y="2416782"/>
              <a:ext cx="73807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FF0000"/>
                  </a:solidFill>
                  <a:effectLst/>
                  <a:uLnTx/>
                  <a:uFillTx/>
                  <a:latin typeface="Arial"/>
                  <a:ea typeface="+mn-ea"/>
                  <a:cs typeface="+mn-cs"/>
                </a:rPr>
                <a:t>FEL</a:t>
              </a:r>
              <a:endParaRPr kumimoji="0" lang="en-US" sz="1000" b="1" i="0" u="none" strike="noStrike" kern="1200" cap="none" spc="0" normalizeH="0" baseline="0" noProof="0" dirty="0" err="1">
                <a:ln>
                  <a:noFill/>
                </a:ln>
                <a:solidFill>
                  <a:srgbClr val="FF0000"/>
                </a:solidFill>
                <a:effectLst/>
                <a:uLnTx/>
                <a:uFillTx/>
                <a:latin typeface="Arial"/>
                <a:ea typeface="+mn-ea"/>
                <a:cs typeface="+mn-cs"/>
              </a:endParaRPr>
            </a:p>
          </p:txBody>
        </p:sp>
        <p:grpSp>
          <p:nvGrpSpPr>
            <p:cNvPr id="83" name="Group 82">
              <a:extLst>
                <a:ext uri="{FF2B5EF4-FFF2-40B4-BE49-F238E27FC236}">
                  <a16:creationId xmlns:a16="http://schemas.microsoft.com/office/drawing/2014/main" id="{774C09AA-565E-452F-8120-2D5E4738EE6F}"/>
                </a:ext>
              </a:extLst>
            </p:cNvPr>
            <p:cNvGrpSpPr/>
            <p:nvPr/>
          </p:nvGrpSpPr>
          <p:grpSpPr>
            <a:xfrm>
              <a:off x="6127354" y="852946"/>
              <a:ext cx="5633533" cy="3060454"/>
              <a:chOff x="6367123" y="651510"/>
              <a:chExt cx="5633533" cy="3060454"/>
            </a:xfrm>
          </p:grpSpPr>
          <p:pic>
            <p:nvPicPr>
              <p:cNvPr id="21" name="Picture 20">
                <a:extLst>
                  <a:ext uri="{FF2B5EF4-FFF2-40B4-BE49-F238E27FC236}">
                    <a16:creationId xmlns:a16="http://schemas.microsoft.com/office/drawing/2014/main" id="{B28399A0-F641-4290-BC1C-6BC3C3221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168" y="651510"/>
                <a:ext cx="2598420" cy="2777490"/>
              </a:xfrm>
              <a:prstGeom prst="rect">
                <a:avLst/>
              </a:prstGeom>
            </p:spPr>
          </p:pic>
          <p:pic>
            <p:nvPicPr>
              <p:cNvPr id="53" name="Picture 52">
                <a:extLst>
                  <a:ext uri="{FF2B5EF4-FFF2-40B4-BE49-F238E27FC236}">
                    <a16:creationId xmlns:a16="http://schemas.microsoft.com/office/drawing/2014/main" id="{703861E2-7B5F-4203-BC12-A4209DE52AF6}"/>
                  </a:ext>
                </a:extLst>
              </p:cNvPr>
              <p:cNvPicPr>
                <a:picLocks noChangeAspect="1"/>
              </p:cNvPicPr>
              <p:nvPr/>
            </p:nvPicPr>
            <p:blipFill rotWithShape="1">
              <a:blip r:embed="rId4"/>
              <a:srcRect l="1345" t="3982" r="284" b="92"/>
              <a:stretch/>
            </p:blipFill>
            <p:spPr>
              <a:xfrm rot="16200000">
                <a:off x="9984408" y="1688043"/>
                <a:ext cx="1368000" cy="1800000"/>
              </a:xfrm>
              <a:prstGeom prst="rect">
                <a:avLst/>
              </a:prstGeom>
            </p:spPr>
          </p:pic>
          <p:sp>
            <p:nvSpPr>
              <p:cNvPr id="54" name="TextBox 53">
                <a:extLst>
                  <a:ext uri="{FF2B5EF4-FFF2-40B4-BE49-F238E27FC236}">
                    <a16:creationId xmlns:a16="http://schemas.microsoft.com/office/drawing/2014/main" id="{0CBAEE68-B642-4D8E-A88C-7D8DC8D36200}"/>
                  </a:ext>
                </a:extLst>
              </p:cNvPr>
              <p:cNvSpPr txBox="1"/>
              <p:nvPr/>
            </p:nvSpPr>
            <p:spPr>
              <a:xfrm>
                <a:off x="10277964" y="1733871"/>
                <a:ext cx="121906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KB optics</a:t>
                </a:r>
              </a:p>
            </p:txBody>
          </p:sp>
          <p:sp>
            <p:nvSpPr>
              <p:cNvPr id="55" name="TextBox 54">
                <a:extLst>
                  <a:ext uri="{FF2B5EF4-FFF2-40B4-BE49-F238E27FC236}">
                    <a16:creationId xmlns:a16="http://schemas.microsoft.com/office/drawing/2014/main" id="{8CB86188-4D8E-4D2C-8C05-A999394A6F4D}"/>
                  </a:ext>
                </a:extLst>
              </p:cNvPr>
              <p:cNvSpPr txBox="1"/>
              <p:nvPr/>
            </p:nvSpPr>
            <p:spPr>
              <a:xfrm>
                <a:off x="8907378" y="777646"/>
                <a:ext cx="120400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differential pumping unit</a:t>
                </a:r>
              </a:p>
            </p:txBody>
          </p:sp>
          <p:cxnSp>
            <p:nvCxnSpPr>
              <p:cNvPr id="56" name="Straight Arrow Connector 55">
                <a:extLst>
                  <a:ext uri="{FF2B5EF4-FFF2-40B4-BE49-F238E27FC236}">
                    <a16:creationId xmlns:a16="http://schemas.microsoft.com/office/drawing/2014/main" id="{4DC7D918-21E1-462A-9D16-743654455BFD}"/>
                  </a:ext>
                </a:extLst>
              </p:cNvPr>
              <p:cNvCxnSpPr>
                <a:cxnSpLocks/>
              </p:cNvCxnSpPr>
              <p:nvPr/>
            </p:nvCxnSpPr>
            <p:spPr>
              <a:xfrm flipH="1">
                <a:off x="9451111" y="2450442"/>
                <a:ext cx="2209976"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A3D525F-AE9A-433D-B23C-EC616F56B88C}"/>
                  </a:ext>
                </a:extLst>
              </p:cNvPr>
              <p:cNvSpPr txBox="1"/>
              <p:nvPr/>
            </p:nvSpPr>
            <p:spPr>
              <a:xfrm>
                <a:off x="9623626" y="3462847"/>
                <a:ext cx="237703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rial"/>
                    <a:ea typeface="+mn-ea"/>
                    <a:cs typeface="+mn-cs"/>
                  </a:rPr>
                  <a:t>one mirrors at 22.5° reflects FEL down</a:t>
                </a:r>
              </a:p>
            </p:txBody>
          </p:sp>
          <p:cxnSp>
            <p:nvCxnSpPr>
              <p:cNvPr id="60" name="Straight Arrow Connector 59">
                <a:extLst>
                  <a:ext uri="{FF2B5EF4-FFF2-40B4-BE49-F238E27FC236}">
                    <a16:creationId xmlns:a16="http://schemas.microsoft.com/office/drawing/2014/main" id="{27CD7B17-9D53-4FEB-89AA-7CDA1C34117C}"/>
                  </a:ext>
                </a:extLst>
              </p:cNvPr>
              <p:cNvCxnSpPr>
                <a:cxnSpLocks/>
              </p:cNvCxnSpPr>
              <p:nvPr/>
            </p:nvCxnSpPr>
            <p:spPr>
              <a:xfrm flipH="1" flipV="1">
                <a:off x="9430639" y="2439872"/>
                <a:ext cx="538329" cy="970181"/>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4156C51-0A57-4314-9C79-1F8250F4F022}"/>
                  </a:ext>
                </a:extLst>
              </p:cNvPr>
              <p:cNvCxnSpPr>
                <a:cxnSpLocks/>
              </p:cNvCxnSpPr>
              <p:nvPr/>
            </p:nvCxnSpPr>
            <p:spPr>
              <a:xfrm flipH="1">
                <a:off x="7213838" y="2448055"/>
                <a:ext cx="2209976"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2756BD7-568D-46B1-AFE6-455610D17F5B}"/>
                  </a:ext>
                </a:extLst>
              </p:cNvPr>
              <p:cNvSpPr txBox="1"/>
              <p:nvPr/>
            </p:nvSpPr>
            <p:spPr>
              <a:xfrm>
                <a:off x="6367123" y="2131738"/>
                <a:ext cx="124104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to user experiment</a:t>
                </a:r>
              </a:p>
            </p:txBody>
          </p:sp>
          <p:cxnSp>
            <p:nvCxnSpPr>
              <p:cNvPr id="66" name="Straight Arrow Connector 65">
                <a:extLst>
                  <a:ext uri="{FF2B5EF4-FFF2-40B4-BE49-F238E27FC236}">
                    <a16:creationId xmlns:a16="http://schemas.microsoft.com/office/drawing/2014/main" id="{52B21A45-9499-49B0-A3BE-3BFE42C0EA87}"/>
                  </a:ext>
                </a:extLst>
              </p:cNvPr>
              <p:cNvCxnSpPr>
                <a:cxnSpLocks/>
              </p:cNvCxnSpPr>
              <p:nvPr/>
            </p:nvCxnSpPr>
            <p:spPr>
              <a:xfrm flipH="1">
                <a:off x="9041508" y="2458626"/>
                <a:ext cx="414647" cy="42636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32F1BF4-68C9-42B8-AFAF-5AFA591C9A9C}"/>
                  </a:ext>
                </a:extLst>
              </p:cNvPr>
              <p:cNvCxnSpPr>
                <a:cxnSpLocks/>
              </p:cNvCxnSpPr>
              <p:nvPr/>
            </p:nvCxnSpPr>
            <p:spPr>
              <a:xfrm rot="4020000">
                <a:off x="9444285" y="2329076"/>
                <a:ext cx="0" cy="2351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C744ACD-0B2B-4B64-83E6-54CC913CB3DE}"/>
                  </a:ext>
                </a:extLst>
              </p:cNvPr>
              <p:cNvSpPr txBox="1"/>
              <p:nvPr/>
            </p:nvSpPr>
            <p:spPr>
              <a:xfrm>
                <a:off x="8068819" y="3311854"/>
                <a:ext cx="11242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Arial"/>
                    <a:ea typeface="+mn-ea"/>
                    <a:cs typeface="+mn-cs"/>
                  </a:rPr>
                  <a:t>WFS before focus position</a:t>
                </a:r>
              </a:p>
            </p:txBody>
          </p:sp>
        </p:grpSp>
      </p:grpSp>
      <p:grpSp>
        <p:nvGrpSpPr>
          <p:cNvPr id="85" name="Group 84">
            <a:extLst>
              <a:ext uri="{FF2B5EF4-FFF2-40B4-BE49-F238E27FC236}">
                <a16:creationId xmlns:a16="http://schemas.microsoft.com/office/drawing/2014/main" id="{65C2B2B2-6F31-4C8A-91C4-A7793A387CB8}"/>
              </a:ext>
            </a:extLst>
          </p:cNvPr>
          <p:cNvGrpSpPr/>
          <p:nvPr/>
        </p:nvGrpSpPr>
        <p:grpSpPr>
          <a:xfrm>
            <a:off x="528507" y="501637"/>
            <a:ext cx="4919421" cy="4167449"/>
            <a:chOff x="26209" y="501637"/>
            <a:chExt cx="4919421" cy="4167449"/>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9181" t="1485" r="9207" b="3427"/>
            <a:stretch/>
          </p:blipFill>
          <p:spPr>
            <a:xfrm rot="16200000">
              <a:off x="920888" y="1274435"/>
              <a:ext cx="3769292" cy="2776027"/>
            </a:xfrm>
            <a:prstGeom prst="rect">
              <a:avLst/>
            </a:prstGeom>
          </p:spPr>
        </p:pic>
        <p:sp>
          <p:nvSpPr>
            <p:cNvPr id="11" name="TextBox 10"/>
            <p:cNvSpPr txBox="1"/>
            <p:nvPr/>
          </p:nvSpPr>
          <p:spPr>
            <a:xfrm>
              <a:off x="2526729" y="2277585"/>
              <a:ext cx="169367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Arial"/>
                  <a:ea typeface="+mn-ea"/>
                  <a:cs typeface="+mn-cs"/>
                </a:rPr>
                <a:t>two mirrors at 22.5° reflect beam sideways</a:t>
              </a:r>
            </a:p>
          </p:txBody>
        </p:sp>
        <p:cxnSp>
          <p:nvCxnSpPr>
            <p:cNvPr id="19" name="Straight Arrow Connector 18"/>
            <p:cNvCxnSpPr>
              <a:cxnSpLocks/>
            </p:cNvCxnSpPr>
            <p:nvPr/>
          </p:nvCxnSpPr>
          <p:spPr>
            <a:xfrm flipH="1" flipV="1">
              <a:off x="2333742" y="1254610"/>
              <a:ext cx="538329" cy="970181"/>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97740" y="729836"/>
              <a:ext cx="121906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KB optics</a:t>
              </a:r>
            </a:p>
          </p:txBody>
        </p:sp>
        <p:cxnSp>
          <p:nvCxnSpPr>
            <p:cNvPr id="32" name="Straight Arrow Connector 31"/>
            <p:cNvCxnSpPr>
              <a:cxnSpLocks/>
            </p:cNvCxnSpPr>
            <p:nvPr/>
          </p:nvCxnSpPr>
          <p:spPr>
            <a:xfrm flipH="1" flipV="1">
              <a:off x="833611" y="1263146"/>
              <a:ext cx="3567862" cy="136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207552" y="1054635"/>
              <a:ext cx="73807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FF0000"/>
                  </a:solidFill>
                  <a:effectLst/>
                  <a:uLnTx/>
                  <a:uFillTx/>
                  <a:latin typeface="Arial"/>
                  <a:ea typeface="+mn-ea"/>
                  <a:cs typeface="+mn-cs"/>
                </a:rPr>
                <a:t>FEL</a:t>
              </a:r>
              <a:endParaRPr kumimoji="0" lang="en-US" sz="1000" b="1" i="0" u="none" strike="noStrike" kern="1200" cap="none" spc="0" normalizeH="0" baseline="0" noProof="0" dirty="0" err="1">
                <a:ln>
                  <a:noFill/>
                </a:ln>
                <a:solidFill>
                  <a:srgbClr val="FF0000"/>
                </a:solidFill>
                <a:effectLst/>
                <a:uLnTx/>
                <a:uFillTx/>
                <a:latin typeface="Arial"/>
                <a:ea typeface="+mn-ea"/>
                <a:cs typeface="+mn-cs"/>
              </a:endParaRPr>
            </a:p>
          </p:txBody>
        </p:sp>
        <p:sp>
          <p:nvSpPr>
            <p:cNvPr id="36" name="TextBox 35"/>
            <p:cNvSpPr txBox="1"/>
            <p:nvPr/>
          </p:nvSpPr>
          <p:spPr>
            <a:xfrm>
              <a:off x="888203" y="4094266"/>
              <a:ext cx="103414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C000"/>
                  </a:solidFill>
                  <a:effectLst/>
                  <a:uLnTx/>
                  <a:uFillTx/>
                  <a:latin typeface="Arial"/>
                  <a:ea typeface="+mn-ea"/>
                  <a:cs typeface="+mn-cs"/>
                </a:rPr>
                <a:t>side arm WFS</a:t>
              </a:r>
            </a:p>
          </p:txBody>
        </p:sp>
        <p:sp>
          <p:nvSpPr>
            <p:cNvPr id="5" name="TextBox 4"/>
            <p:cNvSpPr txBox="1"/>
            <p:nvPr/>
          </p:nvSpPr>
          <p:spPr>
            <a:xfrm>
              <a:off x="132892" y="697370"/>
              <a:ext cx="1167307" cy="246221"/>
            </a:xfrm>
            <a:prstGeom prst="rect">
              <a:avLst/>
            </a:prstGeom>
            <a:noFill/>
            <a:ln w="127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FFC000"/>
                  </a:solidFill>
                  <a:effectLst/>
                  <a:uLnTx/>
                  <a:uFillTx/>
                  <a:latin typeface="Arial"/>
                  <a:ea typeface="+mn-ea"/>
                  <a:cs typeface="+mn-cs"/>
                </a:rPr>
                <a:t>WFS </a:t>
              </a:r>
              <a:r>
                <a:rPr kumimoji="0" lang="en-US" sz="1000" b="1" i="0" u="none" strike="noStrike" kern="1200" cap="none" spc="0" normalizeH="0" baseline="0" noProof="0" dirty="0">
                  <a:ln>
                    <a:noFill/>
                  </a:ln>
                  <a:solidFill>
                    <a:srgbClr val="FFC000"/>
                  </a:solidFill>
                  <a:effectLst/>
                  <a:uLnTx/>
                  <a:uFillTx/>
                  <a:latin typeface="Arial"/>
                  <a:ea typeface="+mn-ea"/>
                  <a:cs typeface="+mn-cs"/>
                </a:rPr>
                <a:t>straight</a:t>
              </a:r>
              <a:r>
                <a:rPr kumimoji="0" lang="de-DE" sz="1000" b="1" i="0" u="none" strike="noStrike" kern="1200" cap="none" spc="0" normalizeH="0" baseline="0" noProof="0" dirty="0">
                  <a:ln>
                    <a:noFill/>
                  </a:ln>
                  <a:solidFill>
                    <a:srgbClr val="FFC000"/>
                  </a:solidFill>
                  <a:effectLst/>
                  <a:uLnTx/>
                  <a:uFillTx/>
                  <a:latin typeface="Arial"/>
                  <a:ea typeface="+mn-ea"/>
                  <a:cs typeface="+mn-cs"/>
                </a:rPr>
                <a:t> on</a:t>
              </a:r>
              <a:endParaRPr kumimoji="0" lang="en-US" sz="1000" b="1" i="0" u="none" strike="noStrike" kern="1200" cap="none" spc="0" normalizeH="0" baseline="0" noProof="0" dirty="0" err="1">
                <a:ln>
                  <a:noFill/>
                </a:ln>
                <a:solidFill>
                  <a:srgbClr val="FFC000"/>
                </a:solidFill>
                <a:effectLst/>
                <a:uLnTx/>
                <a:uFillTx/>
                <a:latin typeface="Arial"/>
                <a:ea typeface="+mn-ea"/>
                <a:cs typeface="+mn-cs"/>
              </a:endParaRPr>
            </a:p>
          </p:txBody>
        </p:sp>
        <p:pic>
          <p:nvPicPr>
            <p:cNvPr id="31" name="Picture 9">
              <a:extLst>
                <a:ext uri="{FF2B5EF4-FFF2-40B4-BE49-F238E27FC236}">
                  <a16:creationId xmlns:a16="http://schemas.microsoft.com/office/drawing/2014/main" id="{B3EC5F08-98BF-4A9B-840E-855105D881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75" t="6386" r="6258" b="6393"/>
            <a:stretch/>
          </p:blipFill>
          <p:spPr bwMode="auto">
            <a:xfrm>
              <a:off x="2588455" y="2816312"/>
              <a:ext cx="1296040" cy="1458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a:extLst>
                <a:ext uri="{FF2B5EF4-FFF2-40B4-BE49-F238E27FC236}">
                  <a16:creationId xmlns:a16="http://schemas.microsoft.com/office/drawing/2014/main" id="{560E66B8-99CE-44E8-B416-B2E4A9ABAB59}"/>
                </a:ext>
              </a:extLst>
            </p:cNvPr>
            <p:cNvSpPr txBox="1"/>
            <p:nvPr/>
          </p:nvSpPr>
          <p:spPr>
            <a:xfrm>
              <a:off x="2509844" y="4299754"/>
              <a:ext cx="20649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Focus spot size: 5.4 x 6.1 µm² fwhm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Focal length: 1768mm</a:t>
              </a:r>
            </a:p>
          </p:txBody>
        </p:sp>
        <p:pic>
          <p:nvPicPr>
            <p:cNvPr id="39" name="Picture 14">
              <a:extLst>
                <a:ext uri="{FF2B5EF4-FFF2-40B4-BE49-F238E27FC236}">
                  <a16:creationId xmlns:a16="http://schemas.microsoft.com/office/drawing/2014/main" id="{80701B93-693C-4F84-966B-CE827FE0A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36" y="1506860"/>
              <a:ext cx="1290638"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a:extLst>
                <a:ext uri="{FF2B5EF4-FFF2-40B4-BE49-F238E27FC236}">
                  <a16:creationId xmlns:a16="http://schemas.microsoft.com/office/drawing/2014/main" id="{460167AA-0FA6-4A5E-B901-10B2116DF130}"/>
                </a:ext>
              </a:extLst>
            </p:cNvPr>
            <p:cNvSpPr txBox="1"/>
            <p:nvPr/>
          </p:nvSpPr>
          <p:spPr>
            <a:xfrm>
              <a:off x="26209" y="3059668"/>
              <a:ext cx="20329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Focus spot size: 4.7 x 6.4 µm² fwhm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Focal length: 1763 mm</a:t>
              </a:r>
            </a:p>
          </p:txBody>
        </p:sp>
        <p:pic>
          <p:nvPicPr>
            <p:cNvPr id="26" name="Picture 25">
              <a:extLst>
                <a:ext uri="{FF2B5EF4-FFF2-40B4-BE49-F238E27FC236}">
                  <a16:creationId xmlns:a16="http://schemas.microsoft.com/office/drawing/2014/main" id="{E2C90F7E-9E31-48F1-B548-FB8044F52D01}"/>
                </a:ext>
              </a:extLst>
            </p:cNvPr>
            <p:cNvPicPr>
              <a:picLocks noChangeAspect="1"/>
            </p:cNvPicPr>
            <p:nvPr/>
          </p:nvPicPr>
          <p:blipFill>
            <a:blip r:embed="rId8"/>
            <a:stretch>
              <a:fillRect/>
            </a:stretch>
          </p:blipFill>
          <p:spPr>
            <a:xfrm rot="16200000">
              <a:off x="177274" y="899779"/>
              <a:ext cx="504825" cy="733425"/>
            </a:xfrm>
            <a:prstGeom prst="rect">
              <a:avLst/>
            </a:prstGeom>
          </p:spPr>
        </p:pic>
        <p:cxnSp>
          <p:nvCxnSpPr>
            <p:cNvPr id="48" name="Straight Arrow Connector 47">
              <a:extLst>
                <a:ext uri="{FF2B5EF4-FFF2-40B4-BE49-F238E27FC236}">
                  <a16:creationId xmlns:a16="http://schemas.microsoft.com/office/drawing/2014/main" id="{336F1E7F-ED85-40A6-82F8-E7C278E3C5FF}"/>
                </a:ext>
              </a:extLst>
            </p:cNvPr>
            <p:cNvCxnSpPr>
              <a:cxnSpLocks/>
            </p:cNvCxnSpPr>
            <p:nvPr/>
          </p:nvCxnSpPr>
          <p:spPr>
            <a:xfrm flipH="1">
              <a:off x="2165600" y="1263979"/>
              <a:ext cx="180311" cy="281448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EB00843-42D5-4DD8-8361-5B970EEC7BFF}"/>
                </a:ext>
              </a:extLst>
            </p:cNvPr>
            <p:cNvSpPr txBox="1"/>
            <p:nvPr/>
          </p:nvSpPr>
          <p:spPr>
            <a:xfrm>
              <a:off x="1439258" y="501637"/>
              <a:ext cx="120400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differential pumping unit</a:t>
              </a:r>
            </a:p>
          </p:txBody>
        </p:sp>
        <p:grpSp>
          <p:nvGrpSpPr>
            <p:cNvPr id="82" name="Group 81">
              <a:extLst>
                <a:ext uri="{FF2B5EF4-FFF2-40B4-BE49-F238E27FC236}">
                  <a16:creationId xmlns:a16="http://schemas.microsoft.com/office/drawing/2014/main" id="{C36658EC-1BF9-4FED-8726-6842B7CC7394}"/>
                </a:ext>
              </a:extLst>
            </p:cNvPr>
            <p:cNvGrpSpPr/>
            <p:nvPr/>
          </p:nvGrpSpPr>
          <p:grpSpPr>
            <a:xfrm rot="16773787">
              <a:off x="2296382" y="1215455"/>
              <a:ext cx="62955" cy="126007"/>
              <a:chOff x="4583833" y="1639215"/>
              <a:chExt cx="62955" cy="126007"/>
            </a:xfrm>
          </p:grpSpPr>
          <p:cxnSp>
            <p:nvCxnSpPr>
              <p:cNvPr id="72" name="Straight Connector 71">
                <a:extLst>
                  <a:ext uri="{FF2B5EF4-FFF2-40B4-BE49-F238E27FC236}">
                    <a16:creationId xmlns:a16="http://schemas.microsoft.com/office/drawing/2014/main" id="{54B08930-FA15-4E22-A358-A459363D4AE4}"/>
                  </a:ext>
                </a:extLst>
              </p:cNvPr>
              <p:cNvCxnSpPr>
                <a:cxnSpLocks/>
              </p:cNvCxnSpPr>
              <p:nvPr/>
            </p:nvCxnSpPr>
            <p:spPr>
              <a:xfrm rot="1320000" flipH="1" flipV="1">
                <a:off x="4583833" y="1639215"/>
                <a:ext cx="2505" cy="12600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3E4373-2853-4C38-B311-CA00FD8FAE30}"/>
                  </a:ext>
                </a:extLst>
              </p:cNvPr>
              <p:cNvCxnSpPr>
                <a:cxnSpLocks/>
              </p:cNvCxnSpPr>
              <p:nvPr/>
            </p:nvCxnSpPr>
            <p:spPr>
              <a:xfrm rot="20280000" flipV="1">
                <a:off x="4644283" y="1639215"/>
                <a:ext cx="2505" cy="12600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41" name="TextBox 40">
            <a:extLst>
              <a:ext uri="{FF2B5EF4-FFF2-40B4-BE49-F238E27FC236}">
                <a16:creationId xmlns:a16="http://schemas.microsoft.com/office/drawing/2014/main" id="{C816D871-B93B-4CD3-A02F-D8BB84394967}"/>
              </a:ext>
            </a:extLst>
          </p:cNvPr>
          <p:cNvSpPr txBox="1"/>
          <p:nvPr/>
        </p:nvSpPr>
        <p:spPr>
          <a:xfrm>
            <a:off x="8609860" y="6450662"/>
            <a:ext cx="1826141" cy="338554"/>
          </a:xfrm>
          <a:prstGeom prst="rect">
            <a:avLst/>
          </a:prstGeom>
          <a:noFill/>
        </p:spPr>
        <p:txBody>
          <a:bodyPr wrap="none" rtlCol="0">
            <a:spAutoFit/>
          </a:bodyPr>
          <a:lstStyle/>
          <a:p>
            <a:r>
              <a:rPr lang="en-US" sz="1600" dirty="0"/>
              <a:t>Courtesy B. Keitel</a:t>
            </a:r>
          </a:p>
        </p:txBody>
      </p:sp>
    </p:spTree>
    <p:extLst>
      <p:ext uri="{BB962C8B-B14F-4D97-AF65-F5344CB8AC3E}">
        <p14:creationId xmlns:p14="http://schemas.microsoft.com/office/powerpoint/2010/main" val="153001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3DED-0F17-49A5-BD70-7910A12BAB71}"/>
              </a:ext>
            </a:extLst>
          </p:cNvPr>
          <p:cNvSpPr>
            <a:spLocks noGrp="1"/>
          </p:cNvSpPr>
          <p:nvPr>
            <p:ph type="title"/>
          </p:nvPr>
        </p:nvSpPr>
        <p:spPr/>
        <p:txBody>
          <a:bodyPr/>
          <a:lstStyle/>
          <a:p>
            <a:r>
              <a:rPr lang="en-US" dirty="0"/>
              <a:t>Compact WFS</a:t>
            </a:r>
          </a:p>
        </p:txBody>
      </p:sp>
      <p:sp>
        <p:nvSpPr>
          <p:cNvPr id="3" name="Text Placeholder 2">
            <a:extLst>
              <a:ext uri="{FF2B5EF4-FFF2-40B4-BE49-F238E27FC236}">
                <a16:creationId xmlns:a16="http://schemas.microsoft.com/office/drawing/2014/main" id="{ABFA56D9-A5B4-4A85-9358-22431B69D445}"/>
              </a:ext>
            </a:extLst>
          </p:cNvPr>
          <p:cNvSpPr>
            <a:spLocks noGrp="1"/>
          </p:cNvSpPr>
          <p:nvPr>
            <p:ph type="body" sz="quarter" idx="13"/>
          </p:nvPr>
        </p:nvSpPr>
        <p:spPr/>
        <p:txBody>
          <a:bodyPr/>
          <a:lstStyle/>
          <a:p>
            <a:r>
              <a:rPr lang="en-US" dirty="0"/>
              <a:t>Integrated in the </a:t>
            </a:r>
            <a:r>
              <a:rPr lang="en-US" dirty="0" err="1"/>
              <a:t>focussing</a:t>
            </a:r>
            <a:r>
              <a:rPr lang="en-US" dirty="0"/>
              <a:t> chamber</a:t>
            </a:r>
          </a:p>
        </p:txBody>
      </p:sp>
      <p:sp>
        <p:nvSpPr>
          <p:cNvPr id="8" name="Footer Placeholder 7">
            <a:extLst>
              <a:ext uri="{FF2B5EF4-FFF2-40B4-BE49-F238E27FC236}">
                <a16:creationId xmlns:a16="http://schemas.microsoft.com/office/drawing/2014/main" id="{AF72A1DB-4229-4CEC-B2B6-05710F86E698}"/>
              </a:ext>
            </a:extLst>
          </p:cNvPr>
          <p:cNvSpPr>
            <a:spLocks noGrp="1"/>
          </p:cNvSpPr>
          <p:nvPr>
            <p:ph type="ftr" sz="quarter" idx="11"/>
          </p:nvPr>
        </p:nvSpPr>
        <p:spPr/>
        <p:txBody>
          <a:bodyPr/>
          <a:lstStyle/>
          <a:p>
            <a:r>
              <a:rPr lang="en-US" noProof="0"/>
              <a:t>Stefan Düsterer  |  13.6.2023  |  EuPRAXIA workshop</a:t>
            </a:r>
            <a:endParaRPr lang="en-US" noProof="0" dirty="0"/>
          </a:p>
        </p:txBody>
      </p:sp>
      <p:pic>
        <p:nvPicPr>
          <p:cNvPr id="9" name="Picture 8">
            <a:extLst>
              <a:ext uri="{FF2B5EF4-FFF2-40B4-BE49-F238E27FC236}">
                <a16:creationId xmlns:a16="http://schemas.microsoft.com/office/drawing/2014/main" id="{5D394821-BA9D-480E-8FFC-17209687D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83" y="1134554"/>
            <a:ext cx="7680960" cy="4320540"/>
          </a:xfrm>
          <a:prstGeom prst="rect">
            <a:avLst/>
          </a:prstGeom>
        </p:spPr>
      </p:pic>
      <p:pic>
        <p:nvPicPr>
          <p:cNvPr id="10" name="Picture 9">
            <a:extLst>
              <a:ext uri="{FF2B5EF4-FFF2-40B4-BE49-F238E27FC236}">
                <a16:creationId xmlns:a16="http://schemas.microsoft.com/office/drawing/2014/main" id="{FC34D3CB-A30F-46DA-86C5-73FBF605C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917" y="2261555"/>
            <a:ext cx="3822700" cy="4000500"/>
          </a:xfrm>
          <a:prstGeom prst="rect">
            <a:avLst/>
          </a:prstGeom>
        </p:spPr>
      </p:pic>
      <p:cxnSp>
        <p:nvCxnSpPr>
          <p:cNvPr id="11" name="Straight Arrow Connector 10">
            <a:extLst>
              <a:ext uri="{FF2B5EF4-FFF2-40B4-BE49-F238E27FC236}">
                <a16:creationId xmlns:a16="http://schemas.microsoft.com/office/drawing/2014/main" id="{9E80FAAA-51BB-4360-8ED5-5F594AE4F644}"/>
              </a:ext>
            </a:extLst>
          </p:cNvPr>
          <p:cNvCxnSpPr>
            <a:cxnSpLocks/>
          </p:cNvCxnSpPr>
          <p:nvPr/>
        </p:nvCxnSpPr>
        <p:spPr>
          <a:xfrm flipH="1">
            <a:off x="6947877" y="3429000"/>
            <a:ext cx="3048739" cy="642815"/>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53FECCB-C67C-4FA6-B41D-9C203DBC5D08}"/>
              </a:ext>
            </a:extLst>
          </p:cNvPr>
          <p:cNvSpPr txBox="1"/>
          <p:nvPr/>
        </p:nvSpPr>
        <p:spPr>
          <a:xfrm>
            <a:off x="8609860" y="6450662"/>
            <a:ext cx="1826141" cy="338554"/>
          </a:xfrm>
          <a:prstGeom prst="rect">
            <a:avLst/>
          </a:prstGeom>
          <a:noFill/>
        </p:spPr>
        <p:txBody>
          <a:bodyPr wrap="none" rtlCol="0">
            <a:spAutoFit/>
          </a:bodyPr>
          <a:lstStyle/>
          <a:p>
            <a:r>
              <a:rPr lang="en-US" sz="1600" dirty="0"/>
              <a:t>Courtesy B. Keitel</a:t>
            </a:r>
          </a:p>
        </p:txBody>
      </p:sp>
    </p:spTree>
    <p:extLst>
      <p:ext uri="{BB962C8B-B14F-4D97-AF65-F5344CB8AC3E}">
        <p14:creationId xmlns:p14="http://schemas.microsoft.com/office/powerpoint/2010/main" val="181460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1B08-D309-4A71-BA21-45092F96C960}"/>
              </a:ext>
            </a:extLst>
          </p:cNvPr>
          <p:cNvSpPr>
            <a:spLocks noGrp="1"/>
          </p:cNvSpPr>
          <p:nvPr>
            <p:ph type="title"/>
          </p:nvPr>
        </p:nvSpPr>
        <p:spPr/>
        <p:txBody>
          <a:bodyPr/>
          <a:lstStyle/>
          <a:p>
            <a:r>
              <a:rPr lang="en-US" dirty="0"/>
              <a:t>Beam position and pulse energy</a:t>
            </a:r>
          </a:p>
        </p:txBody>
      </p:sp>
      <p:sp>
        <p:nvSpPr>
          <p:cNvPr id="4" name="Text Placeholder 3">
            <a:extLst>
              <a:ext uri="{FF2B5EF4-FFF2-40B4-BE49-F238E27FC236}">
                <a16:creationId xmlns:a16="http://schemas.microsoft.com/office/drawing/2014/main" id="{55C127B3-0BBA-47CD-8CCE-FF93F28EC8E4}"/>
              </a:ext>
            </a:extLst>
          </p:cNvPr>
          <p:cNvSpPr>
            <a:spLocks noGrp="1"/>
          </p:cNvSpPr>
          <p:nvPr>
            <p:ph type="body" sz="quarter" idx="13"/>
          </p:nvPr>
        </p:nvSpPr>
        <p:spPr/>
        <p:txBody>
          <a:bodyPr/>
          <a:lstStyle/>
          <a:p>
            <a:r>
              <a:rPr lang="en-US" dirty="0"/>
              <a:t>Screens and “GMD”</a:t>
            </a:r>
          </a:p>
        </p:txBody>
      </p:sp>
      <p:sp>
        <p:nvSpPr>
          <p:cNvPr id="6" name="Footer Placeholder 5">
            <a:extLst>
              <a:ext uri="{FF2B5EF4-FFF2-40B4-BE49-F238E27FC236}">
                <a16:creationId xmlns:a16="http://schemas.microsoft.com/office/drawing/2014/main" id="{1EAD4964-9941-46C7-9E2C-511AB0C88C3E}"/>
              </a:ext>
            </a:extLst>
          </p:cNvPr>
          <p:cNvSpPr>
            <a:spLocks noGrp="1"/>
          </p:cNvSpPr>
          <p:nvPr>
            <p:ph type="ftr" sz="quarter" idx="11"/>
          </p:nvPr>
        </p:nvSpPr>
        <p:spPr/>
        <p:txBody>
          <a:bodyPr/>
          <a:lstStyle/>
          <a:p>
            <a:r>
              <a:rPr lang="en-US" noProof="0"/>
              <a:t>Stefan Düsterer  |  13.6.2023  |  EuPRAXIA workshop</a:t>
            </a:r>
            <a:endParaRPr lang="en-US" noProof="0" dirty="0"/>
          </a:p>
        </p:txBody>
      </p:sp>
      <p:pic>
        <p:nvPicPr>
          <p:cNvPr id="7" name="Picture 4" descr="2023-04-18T10:46:25.jpg (594×447)">
            <a:extLst>
              <a:ext uri="{FF2B5EF4-FFF2-40B4-BE49-F238E27FC236}">
                <a16:creationId xmlns:a16="http://schemas.microsoft.com/office/drawing/2014/main" id="{90BC3A10-1F66-4D6A-9304-51CC058601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9135488">
            <a:off x="1227380" y="2845555"/>
            <a:ext cx="3125055" cy="235168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a:extLst>
              <a:ext uri="{FF2B5EF4-FFF2-40B4-BE49-F238E27FC236}">
                <a16:creationId xmlns:a16="http://schemas.microsoft.com/office/drawing/2014/main" id="{136DBC07-2F86-43D7-8C47-FED0E10263EC}"/>
              </a:ext>
            </a:extLst>
          </p:cNvPr>
          <p:cNvPicPr>
            <a:picLocks noChangeAspect="1"/>
          </p:cNvPicPr>
          <p:nvPr/>
        </p:nvPicPr>
        <p:blipFill>
          <a:blip r:embed="rId3"/>
          <a:stretch>
            <a:fillRect/>
          </a:stretch>
        </p:blipFill>
        <p:spPr>
          <a:xfrm rot="21165060">
            <a:off x="4970583" y="1243140"/>
            <a:ext cx="3931790" cy="3014576"/>
          </a:xfrm>
          <a:prstGeom prst="rect">
            <a:avLst/>
          </a:prstGeom>
          <a:noFill/>
          <a:ln>
            <a:noFill/>
          </a:ln>
        </p:spPr>
      </p:pic>
      <p:pic>
        <p:nvPicPr>
          <p:cNvPr id="9" name="Picture 8">
            <a:extLst>
              <a:ext uri="{FF2B5EF4-FFF2-40B4-BE49-F238E27FC236}">
                <a16:creationId xmlns:a16="http://schemas.microsoft.com/office/drawing/2014/main" id="{4E6D6F8F-A8DC-4295-912C-45914CCDCE8A}"/>
              </a:ext>
            </a:extLst>
          </p:cNvPr>
          <p:cNvPicPr>
            <a:picLocks noChangeAspect="1"/>
          </p:cNvPicPr>
          <p:nvPr/>
        </p:nvPicPr>
        <p:blipFill>
          <a:blip r:embed="rId4"/>
          <a:stretch>
            <a:fillRect/>
          </a:stretch>
        </p:blipFill>
        <p:spPr>
          <a:xfrm rot="2012779">
            <a:off x="7325096" y="4579674"/>
            <a:ext cx="2811573" cy="1688199"/>
          </a:xfrm>
          <a:prstGeom prst="rect">
            <a:avLst/>
          </a:prstGeom>
        </p:spPr>
      </p:pic>
    </p:spTree>
    <p:extLst>
      <p:ext uri="{BB962C8B-B14F-4D97-AF65-F5344CB8AC3E}">
        <p14:creationId xmlns:p14="http://schemas.microsoft.com/office/powerpoint/2010/main" val="2427011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Beam position / shape</a:t>
            </a:r>
          </a:p>
        </p:txBody>
      </p:sp>
      <p:sp>
        <p:nvSpPr>
          <p:cNvPr id="4" name="Textplatzhalter 3"/>
          <p:cNvSpPr>
            <a:spLocks noGrp="1"/>
          </p:cNvSpPr>
          <p:nvPr>
            <p:ph type="body" sz="quarter" idx="13"/>
          </p:nvPr>
        </p:nvSpPr>
        <p:spPr/>
        <p:txBody>
          <a:bodyPr/>
          <a:lstStyle/>
          <a:p>
            <a:r>
              <a:rPr lang="en-US" dirty="0"/>
              <a:t>Important for machine setup and beamline alignment</a:t>
            </a:r>
          </a:p>
        </p:txBody>
      </p:sp>
      <p:sp>
        <p:nvSpPr>
          <p:cNvPr id="6" name="Fußzeilenplatzhalter 2"/>
          <p:cNvSpPr>
            <a:spLocks noGrp="1"/>
          </p:cNvSpPr>
          <p:nvPr>
            <p:ph type="ftr" sz="quarter" idx="11"/>
          </p:nvPr>
        </p:nvSpPr>
        <p:spPr>
          <a:xfrm>
            <a:off x="791578" y="6580800"/>
            <a:ext cx="9948937" cy="186841"/>
          </a:xfrm>
        </p:spPr>
        <p:txBody>
          <a:bodyPr/>
          <a:lstStyle/>
          <a:p>
            <a:r>
              <a:rPr lang="en-US"/>
              <a:t>Stefan Düsterer  |  13.6.2023  |  EuPRAXIA workshop</a:t>
            </a:r>
            <a:endParaRPr lang="en-US" dirty="0"/>
          </a:p>
        </p:txBody>
      </p:sp>
      <p:sp>
        <p:nvSpPr>
          <p:cNvPr id="10" name="Textfeld 9"/>
          <p:cNvSpPr txBox="1"/>
          <p:nvPr/>
        </p:nvSpPr>
        <p:spPr>
          <a:xfrm>
            <a:off x="407987" y="1295255"/>
            <a:ext cx="7164141" cy="1323439"/>
          </a:xfrm>
          <a:prstGeom prst="rect">
            <a:avLst/>
          </a:prstGeom>
          <a:noFill/>
        </p:spPr>
        <p:txBody>
          <a:bodyPr wrap="none" rtlCol="0">
            <a:spAutoFit/>
          </a:bodyPr>
          <a:lstStyle/>
          <a:p>
            <a:pPr marL="342900" indent="-342900">
              <a:buFont typeface="Arial" panose="020B0604020202020204" pitchFamily="34" charset="0"/>
              <a:buChar char="•"/>
            </a:pPr>
            <a:r>
              <a:rPr lang="en-US" sz="2000" b="1" dirty="0" err="1"/>
              <a:t>Ce:YAG</a:t>
            </a:r>
            <a:r>
              <a:rPr lang="en-US" sz="2000" b="1" dirty="0"/>
              <a:t> crystals (no powder due to aging) </a:t>
            </a:r>
          </a:p>
          <a:p>
            <a:pPr marL="342900" indent="-342900">
              <a:buFont typeface="Arial" panose="020B0604020202020204" pitchFamily="34" charset="0"/>
              <a:buChar char="•"/>
            </a:pPr>
            <a:r>
              <a:rPr lang="en-US" sz="2000" dirty="0"/>
              <a:t>motorized and pneumatic </a:t>
            </a:r>
          </a:p>
          <a:p>
            <a:pPr marL="342900" indent="-342900">
              <a:buFont typeface="Arial" panose="020B0604020202020204" pitchFamily="34" charset="0"/>
              <a:buChar char="•"/>
            </a:pPr>
            <a:r>
              <a:rPr lang="en-US" sz="2000" dirty="0"/>
              <a:t>mounted at 30 deg</a:t>
            </a:r>
          </a:p>
          <a:p>
            <a:pPr marL="342900" indent="-342900">
              <a:buFont typeface="Arial" panose="020B0604020202020204" pitchFamily="34" charset="0"/>
              <a:buChar char="•"/>
            </a:pPr>
            <a:r>
              <a:rPr lang="en-US" sz="2000" b="1" dirty="0"/>
              <a:t>Diamond </a:t>
            </a:r>
            <a:r>
              <a:rPr lang="en-US" sz="2000" dirty="0"/>
              <a:t>are more robust screens for small, intense spots</a:t>
            </a:r>
          </a:p>
        </p:txBody>
      </p: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626" y="349611"/>
            <a:ext cx="3250928" cy="2439299"/>
          </a:xfrm>
          <a:prstGeom prst="rect">
            <a:avLst/>
          </a:prstGeom>
          <a:effectLst>
            <a:outerShdw blurRad="50800" dist="38100" dir="2700000" algn="tl" rotWithShape="0">
              <a:prstClr val="black">
                <a:alpha val="40000"/>
              </a:prstClr>
            </a:outerShdw>
          </a:effectLst>
        </p:spPr>
      </p:pic>
      <p:pic>
        <p:nvPicPr>
          <p:cNvPr id="16" name="Picture 4" descr="2023-04-18T10:46:25.jpg (594×447)">
            <a:extLst>
              <a:ext uri="{FF2B5EF4-FFF2-40B4-BE49-F238E27FC236}">
                <a16:creationId xmlns:a16="http://schemas.microsoft.com/office/drawing/2014/main" id="{8578DDCE-4636-4DE0-BEE2-0DB9E9093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7752" y="3262962"/>
            <a:ext cx="3213223" cy="2418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2023-06-05T11:06:31.jpg (1264×972)">
            <a:extLst>
              <a:ext uri="{FF2B5EF4-FFF2-40B4-BE49-F238E27FC236}">
                <a16:creationId xmlns:a16="http://schemas.microsoft.com/office/drawing/2014/main" id="{A2E9C1B1-C665-4E3B-BBFD-E99B33656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914" y="2718101"/>
            <a:ext cx="4438039" cy="341279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712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3D2A-F1CD-4717-8ADA-DF3A891A6DAB}"/>
              </a:ext>
            </a:extLst>
          </p:cNvPr>
          <p:cNvSpPr>
            <a:spLocks noGrp="1"/>
          </p:cNvSpPr>
          <p:nvPr>
            <p:ph type="title"/>
          </p:nvPr>
        </p:nvSpPr>
        <p:spPr/>
        <p:txBody>
          <a:bodyPr/>
          <a:lstStyle/>
          <a:p>
            <a:r>
              <a:rPr lang="en-US" dirty="0"/>
              <a:t>Pulse energy</a:t>
            </a:r>
          </a:p>
        </p:txBody>
      </p:sp>
      <p:pic>
        <p:nvPicPr>
          <p:cNvPr id="9" name="Content Placeholder 8">
            <a:extLst>
              <a:ext uri="{FF2B5EF4-FFF2-40B4-BE49-F238E27FC236}">
                <a16:creationId xmlns:a16="http://schemas.microsoft.com/office/drawing/2014/main" id="{AA88BE2E-EBF5-4A05-BDFD-F1EB744FD1B5}"/>
              </a:ext>
            </a:extLst>
          </p:cNvPr>
          <p:cNvPicPr>
            <a:picLocks noGrp="1" noChangeAspect="1"/>
          </p:cNvPicPr>
          <p:nvPr>
            <p:ph idx="1"/>
          </p:nvPr>
        </p:nvPicPr>
        <p:blipFill>
          <a:blip r:embed="rId2"/>
          <a:stretch>
            <a:fillRect/>
          </a:stretch>
        </p:blipFill>
        <p:spPr>
          <a:xfrm>
            <a:off x="352076" y="1422057"/>
            <a:ext cx="4058216" cy="4467849"/>
          </a:xfrm>
          <a:prstGeom prst="rect">
            <a:avLst/>
          </a:prstGeom>
        </p:spPr>
      </p:pic>
      <p:sp>
        <p:nvSpPr>
          <p:cNvPr id="4" name="Text Placeholder 3">
            <a:extLst>
              <a:ext uri="{FF2B5EF4-FFF2-40B4-BE49-F238E27FC236}">
                <a16:creationId xmlns:a16="http://schemas.microsoft.com/office/drawing/2014/main" id="{15CF867C-43EF-4216-B286-5915683A17D2}"/>
              </a:ext>
            </a:extLst>
          </p:cNvPr>
          <p:cNvSpPr>
            <a:spLocks noGrp="1"/>
          </p:cNvSpPr>
          <p:nvPr>
            <p:ph type="body" sz="quarter" idx="13"/>
          </p:nvPr>
        </p:nvSpPr>
        <p:spPr/>
        <p:txBody>
          <a:bodyPr/>
          <a:lstStyle/>
          <a:p>
            <a:r>
              <a:rPr lang="en-US" dirty="0"/>
              <a:t>Gas monitor detector (GMD)</a:t>
            </a:r>
          </a:p>
        </p:txBody>
      </p:sp>
      <p:sp>
        <p:nvSpPr>
          <p:cNvPr id="13" name="Rectangle 12">
            <a:extLst>
              <a:ext uri="{FF2B5EF4-FFF2-40B4-BE49-F238E27FC236}">
                <a16:creationId xmlns:a16="http://schemas.microsoft.com/office/drawing/2014/main" id="{3849F95F-CF8F-4A9F-8E86-142E639E1471}"/>
              </a:ext>
            </a:extLst>
          </p:cNvPr>
          <p:cNvSpPr/>
          <p:nvPr/>
        </p:nvSpPr>
        <p:spPr>
          <a:xfrm>
            <a:off x="287162" y="6052336"/>
            <a:ext cx="6096000" cy="307777"/>
          </a:xfrm>
          <a:prstGeom prst="rect">
            <a:avLst/>
          </a:prstGeom>
        </p:spPr>
        <p:txBody>
          <a:bodyPr>
            <a:spAutoFit/>
          </a:bodyPr>
          <a:lstStyle/>
          <a:p>
            <a:r>
              <a:rPr lang="en-US" dirty="0">
                <a:solidFill>
                  <a:srgbClr val="172B4D"/>
                </a:solidFill>
                <a:latin typeface="-apple-system"/>
              </a:rPr>
              <a:t>A. A. Sorokin et al,  J. Synchrotron Rad. </a:t>
            </a:r>
            <a:r>
              <a:rPr lang="en-US" b="1" dirty="0">
                <a:solidFill>
                  <a:srgbClr val="172B4D"/>
                </a:solidFill>
                <a:latin typeface="-apple-system"/>
              </a:rPr>
              <a:t>26</a:t>
            </a:r>
            <a:r>
              <a:rPr lang="en-US" dirty="0">
                <a:solidFill>
                  <a:srgbClr val="172B4D"/>
                </a:solidFill>
                <a:latin typeface="-apple-system"/>
              </a:rPr>
              <a:t>, 1092-1100 (2019);</a:t>
            </a:r>
            <a:endParaRPr lang="en-US" dirty="0"/>
          </a:p>
        </p:txBody>
      </p:sp>
      <p:pic>
        <p:nvPicPr>
          <p:cNvPr id="14" name="Content Placeholder 3">
            <a:extLst>
              <a:ext uri="{FF2B5EF4-FFF2-40B4-BE49-F238E27FC236}">
                <a16:creationId xmlns:a16="http://schemas.microsoft.com/office/drawing/2014/main" id="{57DA3608-6691-4F3D-980D-642BD42F7CA6}"/>
              </a:ext>
            </a:extLst>
          </p:cNvPr>
          <p:cNvPicPr>
            <a:picLocks noChangeAspect="1"/>
          </p:cNvPicPr>
          <p:nvPr/>
        </p:nvPicPr>
        <p:blipFill>
          <a:blip r:embed="rId3"/>
          <a:stretch>
            <a:fillRect/>
          </a:stretch>
        </p:blipFill>
        <p:spPr>
          <a:xfrm>
            <a:off x="5501378" y="1253331"/>
            <a:ext cx="5675274" cy="4351338"/>
          </a:xfrm>
          <a:prstGeom prst="rect">
            <a:avLst/>
          </a:prstGeom>
          <a:noFill/>
          <a:ln>
            <a:noFill/>
          </a:ln>
        </p:spPr>
      </p:pic>
      <p:sp>
        <p:nvSpPr>
          <p:cNvPr id="15" name="Footer Placeholder 14">
            <a:extLst>
              <a:ext uri="{FF2B5EF4-FFF2-40B4-BE49-F238E27FC236}">
                <a16:creationId xmlns:a16="http://schemas.microsoft.com/office/drawing/2014/main" id="{8B41C656-785B-4A90-8DD6-F85940F4CF4D}"/>
              </a:ext>
            </a:extLst>
          </p:cNvPr>
          <p:cNvSpPr>
            <a:spLocks noGrp="1"/>
          </p:cNvSpPr>
          <p:nvPr>
            <p:ph type="ftr" sz="quarter" idx="11"/>
          </p:nvPr>
        </p:nvSpPr>
        <p:spPr/>
        <p:txBody>
          <a:bodyPr/>
          <a:lstStyle/>
          <a:p>
            <a:r>
              <a:rPr lang="en-US" noProof="0"/>
              <a:t>Stefan Düsterer  |  13.6.2023  |  EuPRAXIA workshop</a:t>
            </a:r>
            <a:endParaRPr lang="en-US" noProof="0" dirty="0"/>
          </a:p>
        </p:txBody>
      </p:sp>
      <p:sp>
        <p:nvSpPr>
          <p:cNvPr id="3" name="Rectangle 2">
            <a:extLst>
              <a:ext uri="{FF2B5EF4-FFF2-40B4-BE49-F238E27FC236}">
                <a16:creationId xmlns:a16="http://schemas.microsoft.com/office/drawing/2014/main" id="{F8D40082-4F68-4F9E-8927-CB6C3AB2D8A3}"/>
              </a:ext>
            </a:extLst>
          </p:cNvPr>
          <p:cNvSpPr/>
          <p:nvPr/>
        </p:nvSpPr>
        <p:spPr>
          <a:xfrm>
            <a:off x="729673" y="1422057"/>
            <a:ext cx="1662545" cy="17367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E64CCA3-1D85-43DF-9712-97ABC9882DD3}"/>
              </a:ext>
            </a:extLst>
          </p:cNvPr>
          <p:cNvSpPr/>
          <p:nvPr/>
        </p:nvSpPr>
        <p:spPr>
          <a:xfrm>
            <a:off x="1805713" y="1482095"/>
            <a:ext cx="1662545" cy="54990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650823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3D2A-F1CD-4717-8ADA-DF3A891A6DAB}"/>
              </a:ext>
            </a:extLst>
          </p:cNvPr>
          <p:cNvSpPr>
            <a:spLocks noGrp="1"/>
          </p:cNvSpPr>
          <p:nvPr>
            <p:ph type="title"/>
          </p:nvPr>
        </p:nvSpPr>
        <p:spPr/>
        <p:txBody>
          <a:bodyPr/>
          <a:lstStyle/>
          <a:p>
            <a:r>
              <a:rPr lang="en-US" dirty="0"/>
              <a:t>Pulse energy</a:t>
            </a:r>
          </a:p>
        </p:txBody>
      </p:sp>
      <p:pic>
        <p:nvPicPr>
          <p:cNvPr id="9" name="Content Placeholder 8">
            <a:extLst>
              <a:ext uri="{FF2B5EF4-FFF2-40B4-BE49-F238E27FC236}">
                <a16:creationId xmlns:a16="http://schemas.microsoft.com/office/drawing/2014/main" id="{AA88BE2E-EBF5-4A05-BDFD-F1EB744FD1B5}"/>
              </a:ext>
            </a:extLst>
          </p:cNvPr>
          <p:cNvPicPr>
            <a:picLocks noGrp="1" noChangeAspect="1"/>
          </p:cNvPicPr>
          <p:nvPr>
            <p:ph idx="1"/>
          </p:nvPr>
        </p:nvPicPr>
        <p:blipFill>
          <a:blip r:embed="rId2"/>
          <a:stretch>
            <a:fillRect/>
          </a:stretch>
        </p:blipFill>
        <p:spPr>
          <a:xfrm>
            <a:off x="352076" y="1422057"/>
            <a:ext cx="4058216" cy="4467849"/>
          </a:xfrm>
          <a:prstGeom prst="rect">
            <a:avLst/>
          </a:prstGeom>
        </p:spPr>
      </p:pic>
      <p:sp>
        <p:nvSpPr>
          <p:cNvPr id="4" name="Text Placeholder 3">
            <a:extLst>
              <a:ext uri="{FF2B5EF4-FFF2-40B4-BE49-F238E27FC236}">
                <a16:creationId xmlns:a16="http://schemas.microsoft.com/office/drawing/2014/main" id="{15CF867C-43EF-4216-B286-5915683A17D2}"/>
              </a:ext>
            </a:extLst>
          </p:cNvPr>
          <p:cNvSpPr>
            <a:spLocks noGrp="1"/>
          </p:cNvSpPr>
          <p:nvPr>
            <p:ph type="body" sz="quarter" idx="13"/>
          </p:nvPr>
        </p:nvSpPr>
        <p:spPr/>
        <p:txBody>
          <a:bodyPr/>
          <a:lstStyle/>
          <a:p>
            <a:r>
              <a:rPr lang="en-US" dirty="0"/>
              <a:t>Gas monitor detector (GMD)</a:t>
            </a:r>
          </a:p>
        </p:txBody>
      </p:sp>
      <p:pic>
        <p:nvPicPr>
          <p:cNvPr id="10" name="Picture 9">
            <a:extLst>
              <a:ext uri="{FF2B5EF4-FFF2-40B4-BE49-F238E27FC236}">
                <a16:creationId xmlns:a16="http://schemas.microsoft.com/office/drawing/2014/main" id="{7206A3E5-15A2-4D96-A48A-4A508ECC975E}"/>
              </a:ext>
            </a:extLst>
          </p:cNvPr>
          <p:cNvPicPr>
            <a:picLocks noChangeAspect="1"/>
          </p:cNvPicPr>
          <p:nvPr/>
        </p:nvPicPr>
        <p:blipFill>
          <a:blip r:embed="rId3"/>
          <a:stretch>
            <a:fillRect/>
          </a:stretch>
        </p:blipFill>
        <p:spPr>
          <a:xfrm>
            <a:off x="5982355" y="690333"/>
            <a:ext cx="4877481" cy="1876687"/>
          </a:xfrm>
          <a:prstGeom prst="rect">
            <a:avLst/>
          </a:prstGeom>
        </p:spPr>
      </p:pic>
      <p:pic>
        <p:nvPicPr>
          <p:cNvPr id="11" name="Picture 10">
            <a:extLst>
              <a:ext uri="{FF2B5EF4-FFF2-40B4-BE49-F238E27FC236}">
                <a16:creationId xmlns:a16="http://schemas.microsoft.com/office/drawing/2014/main" id="{B73B3ACB-AA28-4859-BC2E-F5D12928024B}"/>
              </a:ext>
            </a:extLst>
          </p:cNvPr>
          <p:cNvPicPr>
            <a:picLocks noChangeAspect="1"/>
          </p:cNvPicPr>
          <p:nvPr/>
        </p:nvPicPr>
        <p:blipFill>
          <a:blip r:embed="rId4"/>
          <a:stretch>
            <a:fillRect/>
          </a:stretch>
        </p:blipFill>
        <p:spPr>
          <a:xfrm>
            <a:off x="5493873" y="2802971"/>
            <a:ext cx="5182323" cy="3534268"/>
          </a:xfrm>
          <a:prstGeom prst="rect">
            <a:avLst/>
          </a:prstGeom>
        </p:spPr>
      </p:pic>
      <p:pic>
        <p:nvPicPr>
          <p:cNvPr id="12" name="Picture 11">
            <a:extLst>
              <a:ext uri="{FF2B5EF4-FFF2-40B4-BE49-F238E27FC236}">
                <a16:creationId xmlns:a16="http://schemas.microsoft.com/office/drawing/2014/main" id="{190F7113-950A-4C75-B320-9B011FEA3054}"/>
              </a:ext>
            </a:extLst>
          </p:cNvPr>
          <p:cNvPicPr>
            <a:picLocks noChangeAspect="1"/>
          </p:cNvPicPr>
          <p:nvPr/>
        </p:nvPicPr>
        <p:blipFill>
          <a:blip r:embed="rId5"/>
          <a:stretch>
            <a:fillRect/>
          </a:stretch>
        </p:blipFill>
        <p:spPr>
          <a:xfrm>
            <a:off x="5605631" y="2956169"/>
            <a:ext cx="5630927" cy="3381070"/>
          </a:xfrm>
          <a:prstGeom prst="rect">
            <a:avLst/>
          </a:prstGeom>
        </p:spPr>
      </p:pic>
      <p:sp>
        <p:nvSpPr>
          <p:cNvPr id="13" name="Rectangle 12">
            <a:extLst>
              <a:ext uri="{FF2B5EF4-FFF2-40B4-BE49-F238E27FC236}">
                <a16:creationId xmlns:a16="http://schemas.microsoft.com/office/drawing/2014/main" id="{3849F95F-CF8F-4A9F-8E86-142E639E1471}"/>
              </a:ext>
            </a:extLst>
          </p:cNvPr>
          <p:cNvSpPr/>
          <p:nvPr/>
        </p:nvSpPr>
        <p:spPr>
          <a:xfrm>
            <a:off x="352076" y="6151242"/>
            <a:ext cx="6096000" cy="276999"/>
          </a:xfrm>
          <a:prstGeom prst="rect">
            <a:avLst/>
          </a:prstGeom>
        </p:spPr>
        <p:txBody>
          <a:bodyPr>
            <a:spAutoFit/>
          </a:bodyPr>
          <a:lstStyle/>
          <a:p>
            <a:r>
              <a:rPr lang="en-US" sz="1200" dirty="0">
                <a:solidFill>
                  <a:srgbClr val="172B4D"/>
                </a:solidFill>
                <a:latin typeface="-apple-system"/>
              </a:rPr>
              <a:t>A. A. Sorokin et al,  J. Synchrotron Rad. </a:t>
            </a:r>
            <a:r>
              <a:rPr lang="en-US" sz="1200" b="1" dirty="0">
                <a:solidFill>
                  <a:srgbClr val="172B4D"/>
                </a:solidFill>
                <a:latin typeface="-apple-system"/>
              </a:rPr>
              <a:t>26</a:t>
            </a:r>
            <a:r>
              <a:rPr lang="en-US" sz="1200" dirty="0">
                <a:solidFill>
                  <a:srgbClr val="172B4D"/>
                </a:solidFill>
                <a:latin typeface="-apple-system"/>
              </a:rPr>
              <a:t>, 1092-1100 (2019);</a:t>
            </a:r>
            <a:endParaRPr lang="en-US" sz="1200" dirty="0"/>
          </a:p>
        </p:txBody>
      </p:sp>
      <p:sp>
        <p:nvSpPr>
          <p:cNvPr id="3" name="Footer Placeholder 2">
            <a:extLst>
              <a:ext uri="{FF2B5EF4-FFF2-40B4-BE49-F238E27FC236}">
                <a16:creationId xmlns:a16="http://schemas.microsoft.com/office/drawing/2014/main" id="{9C8E9B16-82D8-40D0-A07A-D2C3346C5885}"/>
              </a:ext>
            </a:extLst>
          </p:cNvPr>
          <p:cNvSpPr>
            <a:spLocks noGrp="1"/>
          </p:cNvSpPr>
          <p:nvPr>
            <p:ph type="ftr" sz="quarter" idx="11"/>
          </p:nvPr>
        </p:nvSpPr>
        <p:spPr/>
        <p:txBody>
          <a:bodyPr/>
          <a:lstStyle/>
          <a:p>
            <a:r>
              <a:rPr lang="en-US" noProof="0"/>
              <a:t>Stefan Düsterer  |  13.6.2023  |  EuPRAXIA workshop</a:t>
            </a:r>
            <a:endParaRPr lang="en-US" noProof="0" dirty="0"/>
          </a:p>
        </p:txBody>
      </p:sp>
      <p:sp>
        <p:nvSpPr>
          <p:cNvPr id="5" name="TextBox 4">
            <a:extLst>
              <a:ext uri="{FF2B5EF4-FFF2-40B4-BE49-F238E27FC236}">
                <a16:creationId xmlns:a16="http://schemas.microsoft.com/office/drawing/2014/main" id="{34A0F70C-0E67-4CB1-AF38-6352D5D1C427}"/>
              </a:ext>
            </a:extLst>
          </p:cNvPr>
          <p:cNvSpPr txBox="1"/>
          <p:nvPr/>
        </p:nvSpPr>
        <p:spPr>
          <a:xfrm>
            <a:off x="6023960" y="546980"/>
            <a:ext cx="4652236" cy="30777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Split electrodes … allows to measure the beam position </a:t>
            </a:r>
          </a:p>
        </p:txBody>
      </p:sp>
      <p:sp>
        <p:nvSpPr>
          <p:cNvPr id="14" name="Rectangle 13">
            <a:extLst>
              <a:ext uri="{FF2B5EF4-FFF2-40B4-BE49-F238E27FC236}">
                <a16:creationId xmlns:a16="http://schemas.microsoft.com/office/drawing/2014/main" id="{4E99BA4F-0645-4A75-AEE3-23637EDB9896}"/>
              </a:ext>
            </a:extLst>
          </p:cNvPr>
          <p:cNvSpPr/>
          <p:nvPr/>
        </p:nvSpPr>
        <p:spPr>
          <a:xfrm>
            <a:off x="729673" y="1422057"/>
            <a:ext cx="1662545" cy="17367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8EE315A-8372-4AA0-A17B-14D6191F1CED}"/>
              </a:ext>
            </a:extLst>
          </p:cNvPr>
          <p:cNvSpPr/>
          <p:nvPr/>
        </p:nvSpPr>
        <p:spPr>
          <a:xfrm>
            <a:off x="1805713" y="1482095"/>
            <a:ext cx="1662545" cy="54990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3203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0B7F-084C-4CB4-BAC2-DDBFBF18DA86}"/>
              </a:ext>
            </a:extLst>
          </p:cNvPr>
          <p:cNvSpPr>
            <a:spLocks noGrp="1"/>
          </p:cNvSpPr>
          <p:nvPr>
            <p:ph type="title"/>
          </p:nvPr>
        </p:nvSpPr>
        <p:spPr/>
        <p:txBody>
          <a:bodyPr/>
          <a:lstStyle/>
          <a:p>
            <a:r>
              <a:rPr lang="en-US" dirty="0"/>
              <a:t>GMD in action</a:t>
            </a:r>
          </a:p>
        </p:txBody>
      </p:sp>
      <p:pic>
        <p:nvPicPr>
          <p:cNvPr id="1026" name="Picture 2" descr="2023-05-29T20:33:22.jpg (1004×722)">
            <a:extLst>
              <a:ext uri="{FF2B5EF4-FFF2-40B4-BE49-F238E27FC236}">
                <a16:creationId xmlns:a16="http://schemas.microsoft.com/office/drawing/2014/main" id="{033C8E85-47CB-427E-B5C5-2861ABB2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17" y="2280931"/>
            <a:ext cx="4624575" cy="332581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571EA72-D240-4DC9-93ED-F6D20B632170}"/>
              </a:ext>
            </a:extLst>
          </p:cNvPr>
          <p:cNvGrpSpPr/>
          <p:nvPr/>
        </p:nvGrpSpPr>
        <p:grpSpPr>
          <a:xfrm>
            <a:off x="6990275" y="3029232"/>
            <a:ext cx="4110166" cy="3326231"/>
            <a:chOff x="6982459" y="3232429"/>
            <a:chExt cx="4110166" cy="3326231"/>
          </a:xfrm>
        </p:grpSpPr>
        <p:pic>
          <p:nvPicPr>
            <p:cNvPr id="3" name="Picture 2">
              <a:extLst>
                <a:ext uri="{FF2B5EF4-FFF2-40B4-BE49-F238E27FC236}">
                  <a16:creationId xmlns:a16="http://schemas.microsoft.com/office/drawing/2014/main" id="{5FE29B57-3302-46C6-8DBB-EE29BE4C7A2F}"/>
                </a:ext>
              </a:extLst>
            </p:cNvPr>
            <p:cNvPicPr>
              <a:picLocks noChangeAspect="1"/>
            </p:cNvPicPr>
            <p:nvPr/>
          </p:nvPicPr>
          <p:blipFill>
            <a:blip r:embed="rId3"/>
            <a:stretch>
              <a:fillRect/>
            </a:stretch>
          </p:blipFill>
          <p:spPr>
            <a:xfrm>
              <a:off x="6982459" y="3232429"/>
              <a:ext cx="4110166" cy="3326231"/>
            </a:xfrm>
            <a:prstGeom prst="rect">
              <a:avLst/>
            </a:prstGeom>
          </p:spPr>
        </p:pic>
        <p:sp>
          <p:nvSpPr>
            <p:cNvPr id="5" name="TextBox 4">
              <a:extLst>
                <a:ext uri="{FF2B5EF4-FFF2-40B4-BE49-F238E27FC236}">
                  <a16:creationId xmlns:a16="http://schemas.microsoft.com/office/drawing/2014/main" id="{F8BA58C8-ACE5-4F41-BDDD-04EF0A4AB40B}"/>
                </a:ext>
              </a:extLst>
            </p:cNvPr>
            <p:cNvSpPr txBox="1"/>
            <p:nvPr/>
          </p:nvSpPr>
          <p:spPr>
            <a:xfrm>
              <a:off x="9011115" y="4435368"/>
              <a:ext cx="631904" cy="307777"/>
            </a:xfrm>
            <a:prstGeom prst="rect">
              <a:avLst/>
            </a:prstGeom>
            <a:noFill/>
          </p:spPr>
          <p:txBody>
            <a:bodyPr wrap="none" rtlCol="0">
              <a:spAutoFit/>
            </a:bodyPr>
            <a:lstStyle/>
            <a:p>
              <a:r>
                <a:rPr lang="en-US" dirty="0">
                  <a:solidFill>
                    <a:srgbClr val="FFFF00"/>
                  </a:solidFill>
                </a:rPr>
                <a:t>7 nm </a:t>
              </a:r>
            </a:p>
          </p:txBody>
        </p:sp>
        <p:sp>
          <p:nvSpPr>
            <p:cNvPr id="7" name="TextBox 6">
              <a:extLst>
                <a:ext uri="{FF2B5EF4-FFF2-40B4-BE49-F238E27FC236}">
                  <a16:creationId xmlns:a16="http://schemas.microsoft.com/office/drawing/2014/main" id="{84292927-E431-46CD-A6A6-C2663A079897}"/>
                </a:ext>
              </a:extLst>
            </p:cNvPr>
            <p:cNvSpPr txBox="1"/>
            <p:nvPr/>
          </p:nvSpPr>
          <p:spPr>
            <a:xfrm>
              <a:off x="8139700" y="5298968"/>
              <a:ext cx="1795684" cy="307777"/>
            </a:xfrm>
            <a:prstGeom prst="rect">
              <a:avLst/>
            </a:prstGeom>
            <a:noFill/>
          </p:spPr>
          <p:txBody>
            <a:bodyPr wrap="none" rtlCol="0">
              <a:spAutoFit/>
            </a:bodyPr>
            <a:lstStyle/>
            <a:p>
              <a:r>
                <a:rPr lang="en-US" dirty="0">
                  <a:solidFill>
                    <a:srgbClr val="FFC000"/>
                  </a:solidFill>
                </a:rPr>
                <a:t>Two color operation </a:t>
              </a:r>
            </a:p>
          </p:txBody>
        </p:sp>
        <p:sp>
          <p:nvSpPr>
            <p:cNvPr id="8" name="TextBox 7">
              <a:extLst>
                <a:ext uri="{FF2B5EF4-FFF2-40B4-BE49-F238E27FC236}">
                  <a16:creationId xmlns:a16="http://schemas.microsoft.com/office/drawing/2014/main" id="{164AE0EA-5B09-42E4-A34E-8AE746E4E404}"/>
                </a:ext>
              </a:extLst>
            </p:cNvPr>
            <p:cNvSpPr txBox="1"/>
            <p:nvPr/>
          </p:nvSpPr>
          <p:spPr>
            <a:xfrm>
              <a:off x="9643019" y="3519994"/>
              <a:ext cx="731290" cy="307777"/>
            </a:xfrm>
            <a:prstGeom prst="rect">
              <a:avLst/>
            </a:prstGeom>
            <a:noFill/>
          </p:spPr>
          <p:txBody>
            <a:bodyPr wrap="none" rtlCol="0">
              <a:spAutoFit/>
            </a:bodyPr>
            <a:lstStyle/>
            <a:p>
              <a:r>
                <a:rPr lang="en-US" dirty="0">
                  <a:solidFill>
                    <a:srgbClr val="FF0066"/>
                  </a:solidFill>
                </a:rPr>
                <a:t>10 nm </a:t>
              </a:r>
            </a:p>
          </p:txBody>
        </p:sp>
      </p:grpSp>
      <p:sp>
        <p:nvSpPr>
          <p:cNvPr id="11" name="Rectangle 10">
            <a:extLst>
              <a:ext uri="{FF2B5EF4-FFF2-40B4-BE49-F238E27FC236}">
                <a16:creationId xmlns:a16="http://schemas.microsoft.com/office/drawing/2014/main" id="{D74027B6-92C4-4F46-9923-BB49CA4CEDB9}"/>
              </a:ext>
            </a:extLst>
          </p:cNvPr>
          <p:cNvSpPr/>
          <p:nvPr/>
        </p:nvSpPr>
        <p:spPr>
          <a:xfrm>
            <a:off x="6990275" y="6452598"/>
            <a:ext cx="3449983" cy="307777"/>
          </a:xfrm>
          <a:prstGeom prst="rect">
            <a:avLst/>
          </a:prstGeom>
        </p:spPr>
        <p:txBody>
          <a:bodyPr wrap="none">
            <a:spAutoFit/>
          </a:bodyPr>
          <a:lstStyle/>
          <a:p>
            <a:r>
              <a:rPr lang="en-US" i="1" dirty="0"/>
              <a:t>E. Schneidmiller</a:t>
            </a:r>
            <a:r>
              <a:rPr lang="en-US" dirty="0"/>
              <a:t>, Appl. Sci. </a:t>
            </a:r>
            <a:r>
              <a:rPr lang="en-US" b="1" dirty="0"/>
              <a:t>13,</a:t>
            </a:r>
            <a:r>
              <a:rPr lang="en-US" dirty="0"/>
              <a:t> 67 (2023)</a:t>
            </a:r>
          </a:p>
        </p:txBody>
      </p:sp>
      <p:sp>
        <p:nvSpPr>
          <p:cNvPr id="12" name="Footer Placeholder 11">
            <a:extLst>
              <a:ext uri="{FF2B5EF4-FFF2-40B4-BE49-F238E27FC236}">
                <a16:creationId xmlns:a16="http://schemas.microsoft.com/office/drawing/2014/main" id="{A520C866-02D0-4ECC-B7D1-444EF7712BDF}"/>
              </a:ext>
            </a:extLst>
          </p:cNvPr>
          <p:cNvSpPr>
            <a:spLocks noGrp="1"/>
          </p:cNvSpPr>
          <p:nvPr>
            <p:ph type="ftr" sz="quarter" idx="10"/>
          </p:nvPr>
        </p:nvSpPr>
        <p:spPr/>
        <p:txBody>
          <a:bodyPr/>
          <a:lstStyle/>
          <a:p>
            <a:r>
              <a:rPr lang="en-US"/>
              <a:t>Stefan Düsterer  |  13.6.2023  |  EuPRAXIA workshop</a:t>
            </a:r>
            <a:endParaRPr lang="en-US" dirty="0"/>
          </a:p>
        </p:txBody>
      </p:sp>
      <p:pic>
        <p:nvPicPr>
          <p:cNvPr id="14" name="Picture 13">
            <a:extLst>
              <a:ext uri="{FF2B5EF4-FFF2-40B4-BE49-F238E27FC236}">
                <a16:creationId xmlns:a16="http://schemas.microsoft.com/office/drawing/2014/main" id="{B640AD19-4C5D-4FF9-90A4-471ADCEFD1FF}"/>
              </a:ext>
            </a:extLst>
          </p:cNvPr>
          <p:cNvPicPr>
            <a:picLocks noChangeAspect="1"/>
          </p:cNvPicPr>
          <p:nvPr/>
        </p:nvPicPr>
        <p:blipFill>
          <a:blip r:embed="rId4"/>
          <a:stretch>
            <a:fillRect/>
          </a:stretch>
        </p:blipFill>
        <p:spPr>
          <a:xfrm>
            <a:off x="6990275" y="364681"/>
            <a:ext cx="4110166" cy="2641568"/>
          </a:xfrm>
          <a:prstGeom prst="rect">
            <a:avLst/>
          </a:prstGeom>
        </p:spPr>
      </p:pic>
      <p:sp>
        <p:nvSpPr>
          <p:cNvPr id="13" name="TextBox 12">
            <a:extLst>
              <a:ext uri="{FF2B5EF4-FFF2-40B4-BE49-F238E27FC236}">
                <a16:creationId xmlns:a16="http://schemas.microsoft.com/office/drawing/2014/main" id="{19A8D4BE-D0CA-4204-A168-053432A64BB4}"/>
              </a:ext>
            </a:extLst>
          </p:cNvPr>
          <p:cNvSpPr txBox="1"/>
          <p:nvPr/>
        </p:nvSpPr>
        <p:spPr>
          <a:xfrm>
            <a:off x="482146" y="1748492"/>
            <a:ext cx="4908716" cy="307777"/>
          </a:xfrm>
          <a:prstGeom prst="rect">
            <a:avLst/>
          </a:prstGeom>
          <a:noFill/>
        </p:spPr>
        <p:txBody>
          <a:bodyPr wrap="none" rtlCol="0">
            <a:spAutoFit/>
          </a:bodyPr>
          <a:lstStyle/>
          <a:p>
            <a:r>
              <a:rPr lang="en-US" dirty="0"/>
              <a:t>Statistical pulse energy analysis -&gt; number of SASE modes</a:t>
            </a:r>
          </a:p>
        </p:txBody>
      </p:sp>
    </p:spTree>
    <p:extLst>
      <p:ext uri="{BB962C8B-B14F-4D97-AF65-F5344CB8AC3E}">
        <p14:creationId xmlns:p14="http://schemas.microsoft.com/office/powerpoint/2010/main" val="361906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E0DF-2DF7-4D7D-BA61-A310BB3DAEF6}"/>
              </a:ext>
            </a:extLst>
          </p:cNvPr>
          <p:cNvSpPr>
            <a:spLocks noGrp="1"/>
          </p:cNvSpPr>
          <p:nvPr>
            <p:ph type="title"/>
          </p:nvPr>
        </p:nvSpPr>
        <p:spPr/>
        <p:txBody>
          <a:bodyPr/>
          <a:lstStyle/>
          <a:p>
            <a:r>
              <a:rPr lang="en-US" dirty="0"/>
              <a:t>Spectrum </a:t>
            </a:r>
          </a:p>
        </p:txBody>
      </p:sp>
      <p:sp>
        <p:nvSpPr>
          <p:cNvPr id="4" name="Text Placeholder 3">
            <a:extLst>
              <a:ext uri="{FF2B5EF4-FFF2-40B4-BE49-F238E27FC236}">
                <a16:creationId xmlns:a16="http://schemas.microsoft.com/office/drawing/2014/main" id="{AB23A40B-3201-42E3-B0C1-BFEA35BCD208}"/>
              </a:ext>
            </a:extLst>
          </p:cNvPr>
          <p:cNvSpPr>
            <a:spLocks noGrp="1"/>
          </p:cNvSpPr>
          <p:nvPr>
            <p:ph type="body" sz="quarter" idx="13"/>
          </p:nvPr>
        </p:nvSpPr>
        <p:spPr/>
        <p:txBody>
          <a:bodyPr/>
          <a:lstStyle/>
          <a:p>
            <a:r>
              <a:rPr lang="en-US" dirty="0"/>
              <a:t>Photo ionization and MHz line camera</a:t>
            </a:r>
          </a:p>
        </p:txBody>
      </p:sp>
      <p:sp>
        <p:nvSpPr>
          <p:cNvPr id="6" name="Footer Placeholder 5">
            <a:extLst>
              <a:ext uri="{FF2B5EF4-FFF2-40B4-BE49-F238E27FC236}">
                <a16:creationId xmlns:a16="http://schemas.microsoft.com/office/drawing/2014/main" id="{93E0F4EE-C410-45B1-9332-1F06FBFBAFAB}"/>
              </a:ext>
            </a:extLst>
          </p:cNvPr>
          <p:cNvSpPr>
            <a:spLocks noGrp="1"/>
          </p:cNvSpPr>
          <p:nvPr>
            <p:ph type="ftr" sz="quarter" idx="11"/>
          </p:nvPr>
        </p:nvSpPr>
        <p:spPr/>
        <p:txBody>
          <a:bodyPr/>
          <a:lstStyle/>
          <a:p>
            <a:r>
              <a:rPr lang="en-US" noProof="0"/>
              <a:t>Stefan Düsterer  |  13.6.2023  |  EuPRAXIA workshop</a:t>
            </a:r>
            <a:endParaRPr lang="en-US" noProof="0" dirty="0"/>
          </a:p>
        </p:txBody>
      </p:sp>
      <p:pic>
        <p:nvPicPr>
          <p:cNvPr id="8" name="Picture 2">
            <a:extLst>
              <a:ext uri="{FF2B5EF4-FFF2-40B4-BE49-F238E27FC236}">
                <a16:creationId xmlns:a16="http://schemas.microsoft.com/office/drawing/2014/main" id="{4970B418-22F3-4564-AED1-313257CB7F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20451293">
            <a:off x="739349" y="3216032"/>
            <a:ext cx="2929517" cy="173892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047C54FC-8852-4643-9E47-F9FECB3A5135}"/>
              </a:ext>
            </a:extLst>
          </p:cNvPr>
          <p:cNvPicPr/>
          <p:nvPr/>
        </p:nvPicPr>
        <p:blipFill>
          <a:blip r:embed="rId3"/>
          <a:stretch/>
        </p:blipFill>
        <p:spPr>
          <a:xfrm>
            <a:off x="3909736" y="3058389"/>
            <a:ext cx="3187114" cy="2829658"/>
          </a:xfrm>
          <a:prstGeom prst="rect">
            <a:avLst/>
          </a:prstGeom>
          <a:ln w="0">
            <a:noFill/>
          </a:ln>
        </p:spPr>
      </p:pic>
      <p:grpSp>
        <p:nvGrpSpPr>
          <p:cNvPr id="11" name="Group 10">
            <a:extLst>
              <a:ext uri="{FF2B5EF4-FFF2-40B4-BE49-F238E27FC236}">
                <a16:creationId xmlns:a16="http://schemas.microsoft.com/office/drawing/2014/main" id="{6502A509-2F8C-4028-8BC0-E6AB2D249CDA}"/>
              </a:ext>
            </a:extLst>
          </p:cNvPr>
          <p:cNvGrpSpPr/>
          <p:nvPr/>
        </p:nvGrpSpPr>
        <p:grpSpPr>
          <a:xfrm rot="20684793">
            <a:off x="7576136" y="2037106"/>
            <a:ext cx="4478719" cy="2519280"/>
            <a:chOff x="7655625" y="1191107"/>
            <a:chExt cx="4478719" cy="2519280"/>
          </a:xfrm>
        </p:grpSpPr>
        <p:pic>
          <p:nvPicPr>
            <p:cNvPr id="12" name="Picture 11" descr="H:\My Documents\alles Wichtige\FLASH\Projekte\photon diag\Kalypso\Kalypso-during-tuning-28May2018-with_correct_wavelength_direction-color.gif">
              <a:extLst>
                <a:ext uri="{FF2B5EF4-FFF2-40B4-BE49-F238E27FC236}">
                  <a16:creationId xmlns:a16="http://schemas.microsoft.com/office/drawing/2014/main" id="{BF25BCD8-8C86-477D-899C-5C6BD2F563C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55625" y="1191107"/>
              <a:ext cx="4478719" cy="25192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1">
              <a:extLst>
                <a:ext uri="{FF2B5EF4-FFF2-40B4-BE49-F238E27FC236}">
                  <a16:creationId xmlns:a16="http://schemas.microsoft.com/office/drawing/2014/main" id="{1339DA09-950D-4D05-AC0C-77561A490D8C}"/>
                </a:ext>
              </a:extLst>
            </p:cNvPr>
            <p:cNvSpPr txBox="1">
              <a:spLocks noChangeArrowheads="1"/>
            </p:cNvSpPr>
            <p:nvPr/>
          </p:nvSpPr>
          <p:spPr bwMode="auto">
            <a:xfrm>
              <a:off x="8203367" y="1373061"/>
              <a:ext cx="929094" cy="369328"/>
            </a:xfrm>
            <a:prstGeom prst="rect">
              <a:avLst/>
            </a:prstGeom>
            <a:noFill/>
            <a:ln>
              <a:noFill/>
            </a:ln>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b="1" dirty="0">
                  <a:solidFill>
                    <a:schemeClr val="bg1"/>
                  </a:solidFill>
                </a:rPr>
                <a:t>Tuning</a:t>
              </a:r>
            </a:p>
          </p:txBody>
        </p:sp>
      </p:grpSp>
    </p:spTree>
    <p:extLst>
      <p:ext uri="{BB962C8B-B14F-4D97-AF65-F5344CB8AC3E}">
        <p14:creationId xmlns:p14="http://schemas.microsoft.com/office/powerpoint/2010/main" val="4003455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Online </a:t>
            </a:r>
            <a:r>
              <a:rPr lang="de-DE" dirty="0" err="1"/>
              <a:t>Photoionization</a:t>
            </a:r>
            <a:r>
              <a:rPr lang="de-DE" dirty="0"/>
              <a:t> </a:t>
            </a:r>
            <a:r>
              <a:rPr lang="de-DE" dirty="0" err="1"/>
              <a:t>Spectrometer</a:t>
            </a:r>
            <a:r>
              <a:rPr lang="de-DE" dirty="0"/>
              <a:t> (OPIS) @ FLASH2</a:t>
            </a:r>
            <a:r>
              <a:rPr lang="en-US" dirty="0">
                <a:solidFill>
                  <a:srgbClr val="F79709"/>
                </a:solidFill>
              </a:rPr>
              <a:t>.        	</a:t>
            </a:r>
            <a:endParaRPr lang="en-US" dirty="0"/>
          </a:p>
        </p:txBody>
      </p:sp>
      <p:sp>
        <p:nvSpPr>
          <p:cNvPr id="4" name="Textplatzhalter 3"/>
          <p:cNvSpPr>
            <a:spLocks noGrp="1"/>
          </p:cNvSpPr>
          <p:nvPr>
            <p:ph type="body" sz="quarter" idx="13"/>
          </p:nvPr>
        </p:nvSpPr>
        <p:spPr/>
        <p:txBody>
          <a:bodyPr/>
          <a:lstStyle/>
          <a:p>
            <a:r>
              <a:rPr lang="en-US" dirty="0"/>
              <a:t>Measure the wavelength with photo electron spectroscopy </a:t>
            </a:r>
          </a:p>
        </p:txBody>
      </p:sp>
      <p:grpSp>
        <p:nvGrpSpPr>
          <p:cNvPr id="5" name="Gruppieren 4"/>
          <p:cNvGrpSpPr/>
          <p:nvPr/>
        </p:nvGrpSpPr>
        <p:grpSpPr>
          <a:xfrm>
            <a:off x="5886338" y="1163311"/>
            <a:ext cx="6057453" cy="2232858"/>
            <a:chOff x="3402218" y="1333018"/>
            <a:chExt cx="8496944" cy="3132087"/>
          </a:xfrm>
        </p:grpSpPr>
        <p:sp>
          <p:nvSpPr>
            <p:cNvPr id="12" name="Freihandform 11"/>
            <p:cNvSpPr/>
            <p:nvPr/>
          </p:nvSpPr>
          <p:spPr bwMode="auto">
            <a:xfrm>
              <a:off x="4122298" y="1773727"/>
              <a:ext cx="7551505" cy="2244787"/>
            </a:xfrm>
            <a:custGeom>
              <a:avLst/>
              <a:gdLst>
                <a:gd name="connsiteX0" fmla="*/ 0 w 7551505"/>
                <a:gd name="connsiteY0" fmla="*/ 2209238 h 2245076"/>
                <a:gd name="connsiteX1" fmla="*/ 71919 w 7551505"/>
                <a:gd name="connsiteY1" fmla="*/ 2085949 h 2245076"/>
                <a:gd name="connsiteX2" fmla="*/ 102741 w 7551505"/>
                <a:gd name="connsiteY2" fmla="*/ 1510596 h 2245076"/>
                <a:gd name="connsiteX3" fmla="*/ 154112 w 7551505"/>
                <a:gd name="connsiteY3" fmla="*/ 2003755 h 2245076"/>
                <a:gd name="connsiteX4" fmla="*/ 287676 w 7551505"/>
                <a:gd name="connsiteY4" fmla="*/ 2178416 h 2245076"/>
                <a:gd name="connsiteX5" fmla="*/ 380143 w 7551505"/>
                <a:gd name="connsiteY5" fmla="*/ 2198964 h 2245076"/>
                <a:gd name="connsiteX6" fmla="*/ 3524036 w 7551505"/>
                <a:gd name="connsiteY6" fmla="*/ 2209238 h 2245076"/>
                <a:gd name="connsiteX7" fmla="*/ 4284323 w 7551505"/>
                <a:gd name="connsiteY7" fmla="*/ 1695531 h 2245076"/>
                <a:gd name="connsiteX8" fmla="*/ 4510355 w 7551505"/>
                <a:gd name="connsiteY8" fmla="*/ 295 h 2245076"/>
                <a:gd name="connsiteX9" fmla="*/ 4808305 w 7551505"/>
                <a:gd name="connsiteY9" fmla="*/ 1561967 h 2245076"/>
                <a:gd name="connsiteX10" fmla="*/ 5435029 w 7551505"/>
                <a:gd name="connsiteY10" fmla="*/ 2044852 h 2245076"/>
                <a:gd name="connsiteX11" fmla="*/ 7551505 w 7551505"/>
                <a:gd name="connsiteY11" fmla="*/ 2168142 h 2245076"/>
                <a:gd name="connsiteX0" fmla="*/ 0 w 7551505"/>
                <a:gd name="connsiteY0" fmla="*/ 2209238 h 2245075"/>
                <a:gd name="connsiteX1" fmla="*/ 71919 w 7551505"/>
                <a:gd name="connsiteY1" fmla="*/ 2085949 h 2245075"/>
                <a:gd name="connsiteX2" fmla="*/ 102741 w 7551505"/>
                <a:gd name="connsiteY2" fmla="*/ 1510596 h 2245075"/>
                <a:gd name="connsiteX3" fmla="*/ 154112 w 7551505"/>
                <a:gd name="connsiteY3" fmla="*/ 2003755 h 2245075"/>
                <a:gd name="connsiteX4" fmla="*/ 287676 w 7551505"/>
                <a:gd name="connsiteY4" fmla="*/ 2178416 h 2245075"/>
                <a:gd name="connsiteX5" fmla="*/ 380143 w 7551505"/>
                <a:gd name="connsiteY5" fmla="*/ 2198964 h 2245075"/>
                <a:gd name="connsiteX6" fmla="*/ 3524036 w 7551505"/>
                <a:gd name="connsiteY6" fmla="*/ 2209238 h 2245075"/>
                <a:gd name="connsiteX7" fmla="*/ 4150759 w 7551505"/>
                <a:gd name="connsiteY7" fmla="*/ 1695531 h 2245075"/>
                <a:gd name="connsiteX8" fmla="*/ 4510355 w 7551505"/>
                <a:gd name="connsiteY8" fmla="*/ 295 h 2245075"/>
                <a:gd name="connsiteX9" fmla="*/ 4808305 w 7551505"/>
                <a:gd name="connsiteY9" fmla="*/ 1561967 h 2245075"/>
                <a:gd name="connsiteX10" fmla="*/ 5435029 w 7551505"/>
                <a:gd name="connsiteY10" fmla="*/ 2044852 h 2245075"/>
                <a:gd name="connsiteX11" fmla="*/ 7551505 w 7551505"/>
                <a:gd name="connsiteY11" fmla="*/ 2168142 h 2245075"/>
                <a:gd name="connsiteX0" fmla="*/ 0 w 7551505"/>
                <a:gd name="connsiteY0" fmla="*/ 2209238 h 2245075"/>
                <a:gd name="connsiteX1" fmla="*/ 71919 w 7551505"/>
                <a:gd name="connsiteY1" fmla="*/ 2085949 h 2245075"/>
                <a:gd name="connsiteX2" fmla="*/ 102741 w 7551505"/>
                <a:gd name="connsiteY2" fmla="*/ 1510596 h 2245075"/>
                <a:gd name="connsiteX3" fmla="*/ 154112 w 7551505"/>
                <a:gd name="connsiteY3" fmla="*/ 2003755 h 2245075"/>
                <a:gd name="connsiteX4" fmla="*/ 287676 w 7551505"/>
                <a:gd name="connsiteY4" fmla="*/ 2178416 h 2245075"/>
                <a:gd name="connsiteX5" fmla="*/ 380143 w 7551505"/>
                <a:gd name="connsiteY5" fmla="*/ 2198964 h 2245075"/>
                <a:gd name="connsiteX6" fmla="*/ 3524036 w 7551505"/>
                <a:gd name="connsiteY6" fmla="*/ 2209238 h 2245075"/>
                <a:gd name="connsiteX7" fmla="*/ 4150759 w 7551505"/>
                <a:gd name="connsiteY7" fmla="*/ 1695531 h 2245075"/>
                <a:gd name="connsiteX8" fmla="*/ 4510355 w 7551505"/>
                <a:gd name="connsiteY8" fmla="*/ 295 h 2245075"/>
                <a:gd name="connsiteX9" fmla="*/ 4808305 w 7551505"/>
                <a:gd name="connsiteY9" fmla="*/ 1561967 h 2245075"/>
                <a:gd name="connsiteX10" fmla="*/ 5435029 w 7551505"/>
                <a:gd name="connsiteY10" fmla="*/ 2044852 h 2245075"/>
                <a:gd name="connsiteX11" fmla="*/ 7551505 w 7551505"/>
                <a:gd name="connsiteY11" fmla="*/ 2168142 h 2245075"/>
                <a:gd name="connsiteX0" fmla="*/ 0 w 7551505"/>
                <a:gd name="connsiteY0" fmla="*/ 2208950 h 2244787"/>
                <a:gd name="connsiteX1" fmla="*/ 71919 w 7551505"/>
                <a:gd name="connsiteY1" fmla="*/ 2085661 h 2244787"/>
                <a:gd name="connsiteX2" fmla="*/ 102741 w 7551505"/>
                <a:gd name="connsiteY2" fmla="*/ 1510308 h 2244787"/>
                <a:gd name="connsiteX3" fmla="*/ 154112 w 7551505"/>
                <a:gd name="connsiteY3" fmla="*/ 2003467 h 2244787"/>
                <a:gd name="connsiteX4" fmla="*/ 287676 w 7551505"/>
                <a:gd name="connsiteY4" fmla="*/ 2178128 h 2244787"/>
                <a:gd name="connsiteX5" fmla="*/ 380143 w 7551505"/>
                <a:gd name="connsiteY5" fmla="*/ 2198676 h 2244787"/>
                <a:gd name="connsiteX6" fmla="*/ 3524036 w 7551505"/>
                <a:gd name="connsiteY6" fmla="*/ 2208950 h 2244787"/>
                <a:gd name="connsiteX7" fmla="*/ 4150759 w 7551505"/>
                <a:gd name="connsiteY7" fmla="*/ 1695243 h 2244787"/>
                <a:gd name="connsiteX8" fmla="*/ 4510355 w 7551505"/>
                <a:gd name="connsiteY8" fmla="*/ 7 h 2244787"/>
                <a:gd name="connsiteX9" fmla="*/ 4859676 w 7551505"/>
                <a:gd name="connsiteY9" fmla="*/ 1715791 h 2244787"/>
                <a:gd name="connsiteX10" fmla="*/ 5435029 w 7551505"/>
                <a:gd name="connsiteY10" fmla="*/ 2044564 h 2244787"/>
                <a:gd name="connsiteX11" fmla="*/ 7551505 w 7551505"/>
                <a:gd name="connsiteY11" fmla="*/ 2167854 h 2244787"/>
                <a:gd name="connsiteX0" fmla="*/ 0 w 7551505"/>
                <a:gd name="connsiteY0" fmla="*/ 2208950 h 2244787"/>
                <a:gd name="connsiteX1" fmla="*/ 71919 w 7551505"/>
                <a:gd name="connsiteY1" fmla="*/ 2085661 h 2244787"/>
                <a:gd name="connsiteX2" fmla="*/ 102741 w 7551505"/>
                <a:gd name="connsiteY2" fmla="*/ 1510308 h 2244787"/>
                <a:gd name="connsiteX3" fmla="*/ 154112 w 7551505"/>
                <a:gd name="connsiteY3" fmla="*/ 2003467 h 2244787"/>
                <a:gd name="connsiteX4" fmla="*/ 287676 w 7551505"/>
                <a:gd name="connsiteY4" fmla="*/ 2178128 h 2244787"/>
                <a:gd name="connsiteX5" fmla="*/ 380143 w 7551505"/>
                <a:gd name="connsiteY5" fmla="*/ 2198676 h 2244787"/>
                <a:gd name="connsiteX6" fmla="*/ 3524036 w 7551505"/>
                <a:gd name="connsiteY6" fmla="*/ 2208950 h 2244787"/>
                <a:gd name="connsiteX7" fmla="*/ 4150759 w 7551505"/>
                <a:gd name="connsiteY7" fmla="*/ 1695243 h 2244787"/>
                <a:gd name="connsiteX8" fmla="*/ 4510355 w 7551505"/>
                <a:gd name="connsiteY8" fmla="*/ 7 h 2244787"/>
                <a:gd name="connsiteX9" fmla="*/ 4859676 w 7551505"/>
                <a:gd name="connsiteY9" fmla="*/ 1715791 h 2244787"/>
                <a:gd name="connsiteX10" fmla="*/ 5435029 w 7551505"/>
                <a:gd name="connsiteY10" fmla="*/ 2044564 h 2244787"/>
                <a:gd name="connsiteX11" fmla="*/ 7551505 w 7551505"/>
                <a:gd name="connsiteY11" fmla="*/ 2167854 h 2244787"/>
                <a:gd name="connsiteX0" fmla="*/ 0 w 7551505"/>
                <a:gd name="connsiteY0" fmla="*/ 2208950 h 2244787"/>
                <a:gd name="connsiteX1" fmla="*/ 71919 w 7551505"/>
                <a:gd name="connsiteY1" fmla="*/ 2085661 h 2244787"/>
                <a:gd name="connsiteX2" fmla="*/ 102741 w 7551505"/>
                <a:gd name="connsiteY2" fmla="*/ 1510308 h 2244787"/>
                <a:gd name="connsiteX3" fmla="*/ 154112 w 7551505"/>
                <a:gd name="connsiteY3" fmla="*/ 2003467 h 2244787"/>
                <a:gd name="connsiteX4" fmla="*/ 287676 w 7551505"/>
                <a:gd name="connsiteY4" fmla="*/ 2178128 h 2244787"/>
                <a:gd name="connsiteX5" fmla="*/ 380143 w 7551505"/>
                <a:gd name="connsiteY5" fmla="*/ 2198676 h 2244787"/>
                <a:gd name="connsiteX6" fmla="*/ 3524036 w 7551505"/>
                <a:gd name="connsiteY6" fmla="*/ 2208950 h 2244787"/>
                <a:gd name="connsiteX7" fmla="*/ 4150759 w 7551505"/>
                <a:gd name="connsiteY7" fmla="*/ 1695243 h 2244787"/>
                <a:gd name="connsiteX8" fmla="*/ 4510355 w 7551505"/>
                <a:gd name="connsiteY8" fmla="*/ 7 h 2244787"/>
                <a:gd name="connsiteX9" fmla="*/ 4952143 w 7551505"/>
                <a:gd name="connsiteY9" fmla="*/ 1715791 h 2244787"/>
                <a:gd name="connsiteX10" fmla="*/ 5435029 w 7551505"/>
                <a:gd name="connsiteY10" fmla="*/ 2044564 h 2244787"/>
                <a:gd name="connsiteX11" fmla="*/ 7551505 w 7551505"/>
                <a:gd name="connsiteY11" fmla="*/ 2167854 h 224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51505" h="2244787">
                  <a:moveTo>
                    <a:pt x="0" y="2208950"/>
                  </a:moveTo>
                  <a:cubicBezTo>
                    <a:pt x="27398" y="2205525"/>
                    <a:pt x="54796" y="2202101"/>
                    <a:pt x="71919" y="2085661"/>
                  </a:cubicBezTo>
                  <a:cubicBezTo>
                    <a:pt x="89042" y="1969221"/>
                    <a:pt x="89042" y="1524007"/>
                    <a:pt x="102741" y="1510308"/>
                  </a:cubicBezTo>
                  <a:cubicBezTo>
                    <a:pt x="116440" y="1496609"/>
                    <a:pt x="123289" y="1892164"/>
                    <a:pt x="154112" y="2003467"/>
                  </a:cubicBezTo>
                  <a:cubicBezTo>
                    <a:pt x="184935" y="2114770"/>
                    <a:pt x="250004" y="2145593"/>
                    <a:pt x="287676" y="2178128"/>
                  </a:cubicBezTo>
                  <a:cubicBezTo>
                    <a:pt x="325348" y="2210663"/>
                    <a:pt x="380143" y="2198676"/>
                    <a:pt x="380143" y="2198676"/>
                  </a:cubicBezTo>
                  <a:cubicBezTo>
                    <a:pt x="919536" y="2203813"/>
                    <a:pt x="2895600" y="2292855"/>
                    <a:pt x="3524036" y="2208950"/>
                  </a:cubicBezTo>
                  <a:cubicBezTo>
                    <a:pt x="4152472" y="2125045"/>
                    <a:pt x="4027469" y="2063400"/>
                    <a:pt x="4150759" y="1695243"/>
                  </a:cubicBezTo>
                  <a:cubicBezTo>
                    <a:pt x="4274049" y="1327086"/>
                    <a:pt x="4376791" y="-3418"/>
                    <a:pt x="4510355" y="7"/>
                  </a:cubicBezTo>
                  <a:cubicBezTo>
                    <a:pt x="4643919" y="3432"/>
                    <a:pt x="4726112" y="1375032"/>
                    <a:pt x="4952143" y="1715791"/>
                  </a:cubicBezTo>
                  <a:cubicBezTo>
                    <a:pt x="5178174" y="2056550"/>
                    <a:pt x="5001802" y="1969220"/>
                    <a:pt x="5435029" y="2044564"/>
                  </a:cubicBezTo>
                  <a:cubicBezTo>
                    <a:pt x="5868256" y="2119908"/>
                    <a:pt x="7143964" y="2150730"/>
                    <a:pt x="7551505" y="2167854"/>
                  </a:cubicBezTo>
                </a:path>
              </a:pathLst>
            </a:custGeom>
            <a:noFill/>
            <a:ln w="25400" cap="flat" cmpd="sng" algn="ctr">
              <a:solidFill>
                <a:schemeClr val="accent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sp>
          <p:nvSpPr>
            <p:cNvPr id="13" name="Textfeld 12"/>
            <p:cNvSpPr txBox="1"/>
            <p:nvPr/>
          </p:nvSpPr>
          <p:spPr>
            <a:xfrm>
              <a:off x="3994385" y="2634368"/>
              <a:ext cx="740908" cy="523220"/>
            </a:xfrm>
            <a:prstGeom prst="rect">
              <a:avLst/>
            </a:prstGeom>
            <a:noFill/>
          </p:spPr>
          <p:txBody>
            <a:bodyPr wrap="none" rtlCol="0">
              <a:spAutoFit/>
            </a:bodyPr>
            <a:lstStyle/>
            <a:p>
              <a:r>
                <a:rPr lang="en-US" sz="1400" dirty="0"/>
                <a:t>prompt</a:t>
              </a:r>
            </a:p>
            <a:p>
              <a:r>
                <a:rPr lang="en-US" sz="1400" dirty="0"/>
                <a:t>signal</a:t>
              </a:r>
            </a:p>
          </p:txBody>
        </p:sp>
        <p:cxnSp>
          <p:nvCxnSpPr>
            <p:cNvPr id="14" name="Gerade Verbindung mit Pfeil 13"/>
            <p:cNvCxnSpPr/>
            <p:nvPr/>
          </p:nvCxnSpPr>
          <p:spPr bwMode="auto">
            <a:xfrm>
              <a:off x="3834266" y="4132946"/>
              <a:ext cx="8064896" cy="0"/>
            </a:xfrm>
            <a:prstGeom prst="straightConnector1">
              <a:avLst/>
            </a:prstGeom>
            <a:solidFill>
              <a:schemeClr val="accent1"/>
            </a:solidFill>
            <a:ln w="158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p:cNvCxnSpPr/>
            <p:nvPr/>
          </p:nvCxnSpPr>
          <p:spPr bwMode="auto">
            <a:xfrm flipV="1">
              <a:off x="3834266" y="1756682"/>
              <a:ext cx="0" cy="2384648"/>
            </a:xfrm>
            <a:prstGeom prst="straightConnector1">
              <a:avLst/>
            </a:prstGeom>
            <a:solidFill>
              <a:schemeClr val="accent1"/>
            </a:solidFill>
            <a:ln w="158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p:cNvSpPr txBox="1"/>
            <p:nvPr/>
          </p:nvSpPr>
          <p:spPr>
            <a:xfrm>
              <a:off x="7898050" y="1333018"/>
              <a:ext cx="1617751" cy="307777"/>
            </a:xfrm>
            <a:prstGeom prst="rect">
              <a:avLst/>
            </a:prstGeom>
            <a:noFill/>
          </p:spPr>
          <p:txBody>
            <a:bodyPr wrap="none" rtlCol="0">
              <a:spAutoFit/>
            </a:bodyPr>
            <a:lstStyle/>
            <a:p>
              <a:r>
                <a:rPr lang="en-US" sz="1400" dirty="0"/>
                <a:t>photoelectron line</a:t>
              </a:r>
            </a:p>
          </p:txBody>
        </p:sp>
        <p:cxnSp>
          <p:nvCxnSpPr>
            <p:cNvPr id="17" name="Gerade Verbindung 16"/>
            <p:cNvCxnSpPr/>
            <p:nvPr/>
          </p:nvCxnSpPr>
          <p:spPr bwMode="auto">
            <a:xfrm>
              <a:off x="8632653" y="1765066"/>
              <a:ext cx="0" cy="257374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a:off x="4233574" y="3280977"/>
              <a:ext cx="0" cy="10634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p:cNvCxnSpPr/>
            <p:nvPr/>
          </p:nvCxnSpPr>
          <p:spPr bwMode="auto">
            <a:xfrm>
              <a:off x="4219429" y="4128913"/>
              <a:ext cx="4437349" cy="1050"/>
            </a:xfrm>
            <a:prstGeom prst="straightConnector1">
              <a:avLst/>
            </a:prstGeom>
            <a:solidFill>
              <a:schemeClr val="accent1"/>
            </a:solidFill>
            <a:ln w="44450" cap="flat" cmpd="sng" algn="ctr">
              <a:solidFill>
                <a:srgbClr val="029C14"/>
              </a:solidFill>
              <a:prstDash val="solid"/>
              <a:round/>
              <a:headEnd type="triangl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p:cNvSpPr txBox="1"/>
            <p:nvPr/>
          </p:nvSpPr>
          <p:spPr>
            <a:xfrm>
              <a:off x="3402218" y="1379927"/>
              <a:ext cx="2617270" cy="431727"/>
            </a:xfrm>
            <a:prstGeom prst="rect">
              <a:avLst/>
            </a:prstGeom>
            <a:noFill/>
          </p:spPr>
          <p:txBody>
            <a:bodyPr wrap="square" rtlCol="0">
              <a:spAutoFit/>
            </a:bodyPr>
            <a:lstStyle/>
            <a:p>
              <a:r>
                <a:rPr lang="en-US" sz="1400" dirty="0"/>
                <a:t>MCP signal intensity</a:t>
              </a:r>
            </a:p>
          </p:txBody>
        </p:sp>
        <p:cxnSp>
          <p:nvCxnSpPr>
            <p:cNvPr id="22" name="Gerade Verbindung mit Pfeil 21"/>
            <p:cNvCxnSpPr/>
            <p:nvPr/>
          </p:nvCxnSpPr>
          <p:spPr bwMode="auto">
            <a:xfrm>
              <a:off x="8298763" y="2901650"/>
              <a:ext cx="648072" cy="0"/>
            </a:xfrm>
            <a:prstGeom prst="straightConnector1">
              <a:avLst/>
            </a:prstGeom>
            <a:solidFill>
              <a:schemeClr val="accent1"/>
            </a:solidFill>
            <a:ln w="25400" cap="flat" cmpd="sng" algn="ctr">
              <a:solidFill>
                <a:srgbClr val="996600"/>
              </a:solidFill>
              <a:prstDash val="solid"/>
              <a:round/>
              <a:headEnd type="none" w="med" len="lg"/>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Inhaltsplatzhalter 9"/>
            <p:cNvSpPr txBox="1">
              <a:spLocks/>
            </p:cNvSpPr>
            <p:nvPr/>
          </p:nvSpPr>
          <p:spPr bwMode="auto">
            <a:xfrm>
              <a:off x="5754027" y="4105065"/>
              <a:ext cx="211268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0" fontAlgn="base" hangingPunct="0">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0" fontAlgn="base" hangingPunct="0">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spcBef>
                  <a:spcPts val="900"/>
                </a:spcBef>
                <a:spcAft>
                  <a:spcPts val="600"/>
                </a:spcAft>
                <a:buNone/>
              </a:pPr>
              <a:r>
                <a:rPr lang="en-US" sz="1400" kern="0" dirty="0">
                  <a:solidFill>
                    <a:srgbClr val="029C14"/>
                  </a:solidFill>
                </a:rPr>
                <a:t>time-of-flight</a:t>
              </a:r>
            </a:p>
          </p:txBody>
        </p:sp>
        <p:sp>
          <p:nvSpPr>
            <p:cNvPr id="27" name="Textfeld 26"/>
            <p:cNvSpPr txBox="1"/>
            <p:nvPr/>
          </p:nvSpPr>
          <p:spPr>
            <a:xfrm>
              <a:off x="11303349" y="4155349"/>
              <a:ext cx="522900" cy="307777"/>
            </a:xfrm>
            <a:prstGeom prst="rect">
              <a:avLst/>
            </a:prstGeom>
            <a:noFill/>
          </p:spPr>
          <p:txBody>
            <a:bodyPr wrap="none" rtlCol="0">
              <a:spAutoFit/>
            </a:bodyPr>
            <a:lstStyle/>
            <a:p>
              <a:r>
                <a:rPr lang="en-US" sz="1400" dirty="0"/>
                <a:t>time</a:t>
              </a:r>
            </a:p>
          </p:txBody>
        </p:sp>
        <p:sp>
          <p:nvSpPr>
            <p:cNvPr id="28" name="Textfeld 27"/>
            <p:cNvSpPr txBox="1"/>
            <p:nvPr/>
          </p:nvSpPr>
          <p:spPr>
            <a:xfrm>
              <a:off x="10314986" y="3534616"/>
              <a:ext cx="1011815" cy="307777"/>
            </a:xfrm>
            <a:prstGeom prst="rect">
              <a:avLst/>
            </a:prstGeom>
            <a:noFill/>
          </p:spPr>
          <p:txBody>
            <a:bodyPr wrap="none" rtlCol="0">
              <a:spAutoFit/>
            </a:bodyPr>
            <a:lstStyle/>
            <a:p>
              <a:r>
                <a:rPr lang="en-US" sz="1400" dirty="0">
                  <a:solidFill>
                    <a:schemeClr val="accent1">
                      <a:lumMod val="50000"/>
                    </a:schemeClr>
                  </a:solidFill>
                </a:rPr>
                <a:t>ADC trace</a:t>
              </a:r>
            </a:p>
          </p:txBody>
        </p:sp>
      </p:grpSp>
      <p:sp>
        <p:nvSpPr>
          <p:cNvPr id="36" name="Inhaltsplatzhalter 9"/>
          <p:cNvSpPr txBox="1">
            <a:spLocks/>
          </p:cNvSpPr>
          <p:nvPr/>
        </p:nvSpPr>
        <p:spPr bwMode="auto">
          <a:xfrm>
            <a:off x="252457" y="1477491"/>
            <a:ext cx="5832648" cy="143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0" fontAlgn="base" hangingPunct="0">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0" fontAlgn="base" hangingPunct="0">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a:spcBef>
                <a:spcPts val="0"/>
              </a:spcBef>
              <a:spcAft>
                <a:spcPts val="600"/>
              </a:spcAft>
              <a:buFont typeface="Arial" panose="020B0604020202020204" pitchFamily="34" charset="0"/>
              <a:buChar char="●"/>
            </a:pPr>
            <a:r>
              <a:rPr lang="en-US" sz="1600" kern="0" dirty="0"/>
              <a:t>No optical elements which can be damaged or degrade</a:t>
            </a:r>
          </a:p>
          <a:p>
            <a:pPr>
              <a:spcBef>
                <a:spcPts val="0"/>
              </a:spcBef>
              <a:spcAft>
                <a:spcPts val="600"/>
              </a:spcAft>
              <a:buFont typeface="Arial" panose="020B0604020202020204" pitchFamily="34" charset="0"/>
              <a:buChar char="●"/>
            </a:pPr>
            <a:r>
              <a:rPr lang="en-US" sz="1600" kern="0" dirty="0"/>
              <a:t>Basically 100% transmission</a:t>
            </a:r>
          </a:p>
          <a:p>
            <a:pPr>
              <a:spcBef>
                <a:spcPts val="0"/>
              </a:spcBef>
              <a:spcAft>
                <a:spcPts val="600"/>
              </a:spcAft>
              <a:buFont typeface="Arial" panose="020B0604020202020204" pitchFamily="34" charset="0"/>
              <a:buChar char="●"/>
            </a:pPr>
            <a:r>
              <a:rPr lang="en-US" sz="1600" kern="0" dirty="0"/>
              <a:t>Self-calibration capability using Auger electrons</a:t>
            </a:r>
          </a:p>
          <a:p>
            <a:pPr>
              <a:spcBef>
                <a:spcPts val="0"/>
              </a:spcBef>
              <a:spcAft>
                <a:spcPts val="600"/>
              </a:spcAft>
              <a:buFont typeface="Arial" panose="020B0604020202020204" pitchFamily="34" charset="0"/>
              <a:buChar char="●"/>
            </a:pPr>
            <a:r>
              <a:rPr lang="en-US" sz="1600" b="1" dirty="0"/>
              <a:t>Low signal level </a:t>
            </a:r>
            <a:r>
              <a:rPr lang="en-US" sz="1600" dirty="0"/>
              <a:t>to avoid space charge</a:t>
            </a:r>
            <a:endParaRPr lang="en-US" sz="1600" kern="0" dirty="0"/>
          </a:p>
          <a:p>
            <a:pPr>
              <a:spcBef>
                <a:spcPts val="0"/>
              </a:spcBef>
              <a:spcAft>
                <a:spcPts val="600"/>
              </a:spcAft>
              <a:buFont typeface="Arial" panose="020B0604020202020204" pitchFamily="34" charset="0"/>
              <a:buChar char="●"/>
            </a:pPr>
            <a:endParaRPr lang="en-US" sz="1600" kern="0" dirty="0"/>
          </a:p>
        </p:txBody>
      </p:sp>
      <p:sp>
        <p:nvSpPr>
          <p:cNvPr id="6" name="Footer Placeholder 5">
            <a:extLst>
              <a:ext uri="{FF2B5EF4-FFF2-40B4-BE49-F238E27FC236}">
                <a16:creationId xmlns:a16="http://schemas.microsoft.com/office/drawing/2014/main" id="{A3B818C1-8D56-44FA-A5F9-6D6A45489E97}"/>
              </a:ext>
            </a:extLst>
          </p:cNvPr>
          <p:cNvSpPr>
            <a:spLocks noGrp="1"/>
          </p:cNvSpPr>
          <p:nvPr>
            <p:ph type="ftr" sz="quarter" idx="11"/>
          </p:nvPr>
        </p:nvSpPr>
        <p:spPr>
          <a:xfrm>
            <a:off x="846917" y="6582676"/>
            <a:ext cx="9948937" cy="186841"/>
          </a:xfrm>
        </p:spPr>
        <p:txBody>
          <a:bodyPr/>
          <a:lstStyle/>
          <a:p>
            <a:r>
              <a:rPr lang="en-US" noProof="0"/>
              <a:t>Stefan Düsterer  |  13.6.2023  |  EuPRAXIA workshop</a:t>
            </a:r>
            <a:endParaRPr lang="en-US" noProof="0" dirty="0"/>
          </a:p>
        </p:txBody>
      </p:sp>
      <p:pic>
        <p:nvPicPr>
          <p:cNvPr id="33" name="Picture 2" descr="D:\MaB_at_DESY\8_Vortraege_Poster\2016.01_XFEL_DESY_UsersMeeting\Material\P1010998.JPG">
            <a:extLst>
              <a:ext uri="{FF2B5EF4-FFF2-40B4-BE49-F238E27FC236}">
                <a16:creationId xmlns:a16="http://schemas.microsoft.com/office/drawing/2014/main" id="{24CBD133-922E-4EAF-9409-F53DC2FF0B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90" y="3133057"/>
            <a:ext cx="4795520"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B5EEED3F-3E52-4127-B075-80AC2302596A}"/>
              </a:ext>
            </a:extLst>
          </p:cNvPr>
          <p:cNvGrpSpPr/>
          <p:nvPr/>
        </p:nvGrpSpPr>
        <p:grpSpPr>
          <a:xfrm>
            <a:off x="6479010" y="3653693"/>
            <a:ext cx="5304123" cy="2791966"/>
            <a:chOff x="5619611" y="5740148"/>
            <a:chExt cx="5304123" cy="2791966"/>
          </a:xfrm>
          <a:solidFill>
            <a:schemeClr val="bg1"/>
          </a:solidFill>
        </p:grpSpPr>
        <p:pic>
          <p:nvPicPr>
            <p:cNvPr id="37" name="Picture 2">
              <a:extLst>
                <a:ext uri="{FF2B5EF4-FFF2-40B4-BE49-F238E27FC236}">
                  <a16:creationId xmlns:a16="http://schemas.microsoft.com/office/drawing/2014/main" id="{BD1FC75B-22A0-4EA3-8724-A490466B4F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19611" y="5740148"/>
              <a:ext cx="3977511" cy="279196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8" name="Rectangle 37">
              <a:extLst>
                <a:ext uri="{FF2B5EF4-FFF2-40B4-BE49-F238E27FC236}">
                  <a16:creationId xmlns:a16="http://schemas.microsoft.com/office/drawing/2014/main" id="{75E38270-62E6-4D73-9F2A-3702E28D1E87}"/>
                </a:ext>
              </a:extLst>
            </p:cNvPr>
            <p:cNvSpPr/>
            <p:nvPr/>
          </p:nvSpPr>
          <p:spPr>
            <a:xfrm>
              <a:off x="9235451" y="6183403"/>
              <a:ext cx="1688283" cy="27699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de-DE" sz="1200" dirty="0" err="1"/>
                <a:t>steps</a:t>
              </a:r>
              <a:r>
                <a:rPr lang="de-DE" sz="1200" dirty="0"/>
                <a:t> </a:t>
              </a:r>
              <a:r>
                <a:rPr lang="de-DE" sz="1200" dirty="0" err="1"/>
                <a:t>of</a:t>
              </a:r>
              <a:r>
                <a:rPr lang="de-DE" sz="1200" dirty="0"/>
                <a:t>  </a:t>
              </a:r>
              <a:r>
                <a:rPr lang="de-DE" sz="1200" dirty="0" err="1">
                  <a:latin typeface="Symbol" panose="05050102010706020507" pitchFamily="18" charset="2"/>
                </a:rPr>
                <a:t>D</a:t>
              </a:r>
              <a:r>
                <a:rPr lang="de-DE" sz="1200" dirty="0" err="1"/>
                <a:t>h</a:t>
              </a:r>
              <a:r>
                <a:rPr lang="de-DE" sz="1200" dirty="0" err="1">
                  <a:latin typeface="Symbol" panose="05050102010706020507" pitchFamily="18" charset="2"/>
                  <a:sym typeface="Wingdings" panose="05000000000000000000" pitchFamily="2" charset="2"/>
                </a:rPr>
                <a:t>n</a:t>
              </a:r>
              <a:r>
                <a:rPr lang="de-DE" sz="1200" dirty="0"/>
                <a:t>=0.05 eV</a:t>
              </a:r>
            </a:p>
          </p:txBody>
        </p:sp>
      </p:grpSp>
      <p:sp>
        <p:nvSpPr>
          <p:cNvPr id="7" name="TextBox 6">
            <a:extLst>
              <a:ext uri="{FF2B5EF4-FFF2-40B4-BE49-F238E27FC236}">
                <a16:creationId xmlns:a16="http://schemas.microsoft.com/office/drawing/2014/main" id="{CD022C1A-BF35-4A10-A6CB-43D12FDF73EF}"/>
              </a:ext>
            </a:extLst>
          </p:cNvPr>
          <p:cNvSpPr txBox="1"/>
          <p:nvPr/>
        </p:nvSpPr>
        <p:spPr>
          <a:xfrm>
            <a:off x="8609860" y="6450662"/>
            <a:ext cx="2010487" cy="338554"/>
          </a:xfrm>
          <a:prstGeom prst="rect">
            <a:avLst/>
          </a:prstGeom>
          <a:noFill/>
        </p:spPr>
        <p:txBody>
          <a:bodyPr wrap="none" rtlCol="0">
            <a:spAutoFit/>
          </a:bodyPr>
          <a:lstStyle/>
          <a:p>
            <a:r>
              <a:rPr lang="en-US" sz="1600" dirty="0"/>
              <a:t>Courtesy M. Braune</a:t>
            </a:r>
          </a:p>
        </p:txBody>
      </p:sp>
      <p:sp>
        <p:nvSpPr>
          <p:cNvPr id="29" name="Rectangle 28">
            <a:extLst>
              <a:ext uri="{FF2B5EF4-FFF2-40B4-BE49-F238E27FC236}">
                <a16:creationId xmlns:a16="http://schemas.microsoft.com/office/drawing/2014/main" id="{C68ED1C5-73AA-441F-8667-A85A489E24CE}"/>
              </a:ext>
            </a:extLst>
          </p:cNvPr>
          <p:cNvSpPr/>
          <p:nvPr/>
        </p:nvSpPr>
        <p:spPr>
          <a:xfrm>
            <a:off x="535142" y="2867493"/>
            <a:ext cx="6096000" cy="261610"/>
          </a:xfrm>
          <a:prstGeom prst="rect">
            <a:avLst/>
          </a:prstGeom>
        </p:spPr>
        <p:txBody>
          <a:bodyPr>
            <a:spAutoFit/>
          </a:bodyPr>
          <a:lstStyle/>
          <a:p>
            <a:r>
              <a:rPr lang="en-US" sz="1100" dirty="0">
                <a:latin typeface="Arial" panose="020B0604020202020204" pitchFamily="34" charset="0"/>
              </a:rPr>
              <a:t>M. Braune, et al , J. Synchrotron Rad. </a:t>
            </a:r>
            <a:r>
              <a:rPr lang="en-US" sz="1100" b="1" dirty="0">
                <a:latin typeface="Arial" panose="020B0604020202020204" pitchFamily="34" charset="0"/>
              </a:rPr>
              <a:t>25</a:t>
            </a:r>
            <a:r>
              <a:rPr lang="en-US" sz="1100" dirty="0">
                <a:latin typeface="Arial" panose="020B0604020202020204" pitchFamily="34" charset="0"/>
              </a:rPr>
              <a:t>, 3-15 (2018);</a:t>
            </a:r>
            <a:endParaRPr lang="en-US" sz="1100" dirty="0"/>
          </a:p>
        </p:txBody>
      </p:sp>
    </p:spTree>
    <p:extLst>
      <p:ext uri="{BB962C8B-B14F-4D97-AF65-F5344CB8AC3E}">
        <p14:creationId xmlns:p14="http://schemas.microsoft.com/office/powerpoint/2010/main" val="7161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PlaceHolder 1"/>
          <p:cNvSpPr>
            <a:spLocks noGrp="1"/>
          </p:cNvSpPr>
          <p:nvPr>
            <p:ph type="title"/>
          </p:nvPr>
        </p:nvSpPr>
        <p:spPr>
          <a:xfrm>
            <a:off x="1919280" y="349560"/>
            <a:ext cx="8353080" cy="450720"/>
          </a:xfrm>
          <a:prstGeom prst="rect">
            <a:avLst/>
          </a:prstGeom>
          <a:noFill/>
          <a:ln w="0">
            <a:noFill/>
          </a:ln>
        </p:spPr>
        <p:txBody>
          <a:bodyPr lIns="0" tIns="0" rIns="0" bIns="0" anchor="t">
            <a:noAutofit/>
          </a:bodyPr>
          <a:lstStyle/>
          <a:p>
            <a:pPr>
              <a:lnSpc>
                <a:spcPct val="90000"/>
              </a:lnSpc>
            </a:pPr>
            <a:r>
              <a:rPr lang="de-DE" sz="3000" b="1" spc="-1">
                <a:solidFill>
                  <a:srgbClr val="007BC8"/>
                </a:solidFill>
                <a:latin typeface="DesySans Office"/>
              </a:rPr>
              <a:t>OPIS: Raw data</a:t>
            </a:r>
            <a:endParaRPr lang="en-US" sz="3000" spc="-1"/>
          </a:p>
        </p:txBody>
      </p:sp>
      <p:pic>
        <p:nvPicPr>
          <p:cNvPr id="629" name="Picture 628"/>
          <p:cNvPicPr/>
          <p:nvPr/>
        </p:nvPicPr>
        <p:blipFill>
          <a:blip r:embed="rId3"/>
          <a:stretch/>
        </p:blipFill>
        <p:spPr>
          <a:xfrm>
            <a:off x="5821680" y="609840"/>
            <a:ext cx="4373280" cy="5117760"/>
          </a:xfrm>
          <a:prstGeom prst="rect">
            <a:avLst/>
          </a:prstGeom>
          <a:ln w="0">
            <a:noFill/>
          </a:ln>
        </p:spPr>
      </p:pic>
      <p:sp>
        <p:nvSpPr>
          <p:cNvPr id="630" name="TextBox 629"/>
          <p:cNvSpPr txBox="1"/>
          <p:nvPr/>
        </p:nvSpPr>
        <p:spPr>
          <a:xfrm rot="16200000">
            <a:off x="4322640" y="2067120"/>
            <a:ext cx="2468880" cy="346320"/>
          </a:xfrm>
          <a:prstGeom prst="rect">
            <a:avLst/>
          </a:prstGeom>
          <a:noFill/>
          <a:ln w="0">
            <a:noFill/>
          </a:ln>
        </p:spPr>
        <p:txBody>
          <a:bodyPr lIns="90000" tIns="45000" rIns="90000" bIns="45000" anchor="t">
            <a:noAutofit/>
          </a:bodyPr>
          <a:lstStyle/>
          <a:p>
            <a:r>
              <a:rPr lang="en-US" sz="1800" spc="-1"/>
              <a:t>MCP intensity [arb. u.]</a:t>
            </a:r>
          </a:p>
        </p:txBody>
      </p:sp>
      <p:sp>
        <p:nvSpPr>
          <p:cNvPr id="631" name="TextBox 630"/>
          <p:cNvSpPr txBox="1"/>
          <p:nvPr/>
        </p:nvSpPr>
        <p:spPr>
          <a:xfrm>
            <a:off x="7010400" y="5780160"/>
            <a:ext cx="3657600" cy="346320"/>
          </a:xfrm>
          <a:prstGeom prst="rect">
            <a:avLst/>
          </a:prstGeom>
          <a:noFill/>
          <a:ln w="0">
            <a:noFill/>
          </a:ln>
        </p:spPr>
        <p:txBody>
          <a:bodyPr lIns="90000" tIns="45000" rIns="90000" bIns="45000" anchor="t">
            <a:noAutofit/>
          </a:bodyPr>
          <a:lstStyle/>
          <a:p>
            <a:r>
              <a:rPr lang="en-US" sz="1800" spc="-1"/>
              <a:t>Time of flight channels</a:t>
            </a:r>
          </a:p>
        </p:txBody>
      </p:sp>
      <p:pic>
        <p:nvPicPr>
          <p:cNvPr id="632" name="Picture 631"/>
          <p:cNvPicPr/>
          <p:nvPr/>
        </p:nvPicPr>
        <p:blipFill>
          <a:blip r:embed="rId4"/>
          <a:stretch/>
        </p:blipFill>
        <p:spPr>
          <a:xfrm>
            <a:off x="2187840" y="1645920"/>
            <a:ext cx="1896480" cy="1645920"/>
          </a:xfrm>
          <a:prstGeom prst="rect">
            <a:avLst/>
          </a:prstGeom>
          <a:ln w="0">
            <a:noFill/>
          </a:ln>
        </p:spPr>
      </p:pic>
      <p:pic>
        <p:nvPicPr>
          <p:cNvPr id="633" name="Picture 632"/>
          <p:cNvPicPr/>
          <p:nvPr/>
        </p:nvPicPr>
        <p:blipFill>
          <a:blip r:embed="rId5"/>
          <a:stretch/>
        </p:blipFill>
        <p:spPr>
          <a:xfrm>
            <a:off x="3444240" y="3284280"/>
            <a:ext cx="1645920" cy="373320"/>
          </a:xfrm>
          <a:prstGeom prst="rect">
            <a:avLst/>
          </a:prstGeom>
          <a:ln w="0">
            <a:noFill/>
          </a:ln>
        </p:spPr>
      </p:pic>
      <p:sp>
        <p:nvSpPr>
          <p:cNvPr id="2" name="Footer Placeholder 1">
            <a:extLst>
              <a:ext uri="{FF2B5EF4-FFF2-40B4-BE49-F238E27FC236}">
                <a16:creationId xmlns:a16="http://schemas.microsoft.com/office/drawing/2014/main" id="{865C200B-CA4A-4412-A76A-FA6988B3637E}"/>
              </a:ext>
            </a:extLst>
          </p:cNvPr>
          <p:cNvSpPr>
            <a:spLocks noGrp="1"/>
          </p:cNvSpPr>
          <p:nvPr>
            <p:ph type="ftr" idx="11"/>
          </p:nvPr>
        </p:nvSpPr>
        <p:spPr/>
        <p:txBody>
          <a:bodyPr/>
          <a:lstStyle/>
          <a:p>
            <a:r>
              <a:rPr lang="en-US"/>
              <a:t>Stefan Düsterer  |  13.6.2023  |  EuPRAXIA workshop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Photon beam parameters</a:t>
            </a:r>
            <a:endParaRPr lang="de-DE" dirty="0">
              <a:solidFill>
                <a:srgbClr val="FFC000"/>
              </a:solidFill>
            </a:endParaRPr>
          </a:p>
        </p:txBody>
      </p:sp>
      <p:graphicFrame>
        <p:nvGraphicFramePr>
          <p:cNvPr id="46" name="Content Placeholder 3"/>
          <p:cNvGraphicFramePr>
            <a:graphicFrameLocks noGrp="1"/>
          </p:cNvGraphicFramePr>
          <p:nvPr>
            <p:ph idx="1"/>
            <p:extLst/>
          </p:nvPr>
        </p:nvGraphicFramePr>
        <p:xfrm>
          <a:off x="1111979" y="1029981"/>
          <a:ext cx="10147302" cy="2560320"/>
        </p:xfrm>
        <a:graphic>
          <a:graphicData uri="http://schemas.openxmlformats.org/drawingml/2006/table">
            <a:tbl>
              <a:tblPr firstRow="1" bandRow="1">
                <a:tableStyleId>{5C22544A-7EE6-4342-B048-85BDC9FD1C3A}</a:tableStyleId>
              </a:tblPr>
              <a:tblGrid>
                <a:gridCol w="5139887">
                  <a:extLst>
                    <a:ext uri="{9D8B030D-6E8A-4147-A177-3AD203B41FA5}">
                      <a16:colId xmlns:a16="http://schemas.microsoft.com/office/drawing/2014/main" val="20000"/>
                    </a:ext>
                  </a:extLst>
                </a:gridCol>
                <a:gridCol w="1894340">
                  <a:extLst>
                    <a:ext uri="{9D8B030D-6E8A-4147-A177-3AD203B41FA5}">
                      <a16:colId xmlns:a16="http://schemas.microsoft.com/office/drawing/2014/main" val="20001"/>
                    </a:ext>
                  </a:extLst>
                </a:gridCol>
                <a:gridCol w="3113075">
                  <a:extLst>
                    <a:ext uri="{9D8B030D-6E8A-4147-A177-3AD203B41FA5}">
                      <a16:colId xmlns:a16="http://schemas.microsoft.com/office/drawing/2014/main" val="20002"/>
                    </a:ext>
                  </a:extLst>
                </a:gridCol>
              </a:tblGrid>
              <a:tr h="0">
                <a:tc>
                  <a:txBody>
                    <a:bodyPr/>
                    <a:lstStyle/>
                    <a:p>
                      <a:r>
                        <a:rPr lang="en-US" sz="1600" dirty="0"/>
                        <a:t>Photon beam Parameters</a:t>
                      </a:r>
                      <a:endParaRPr lang="de-DE" sz="1600" dirty="0"/>
                    </a:p>
                  </a:txBody>
                  <a:tcPr marL="121920" marR="121920"/>
                </a:tc>
                <a:tc>
                  <a:txBody>
                    <a:bodyPr/>
                    <a:lstStyle/>
                    <a:p>
                      <a:r>
                        <a:rPr lang="en-US" sz="1600" dirty="0"/>
                        <a:t>FLASH1</a:t>
                      </a:r>
                      <a:endParaRPr lang="de-DE" sz="1600" dirty="0"/>
                    </a:p>
                  </a:txBody>
                  <a:tcPr marL="121920" marR="121920"/>
                </a:tc>
                <a:tc>
                  <a:txBody>
                    <a:bodyPr/>
                    <a:lstStyle/>
                    <a:p>
                      <a:r>
                        <a:rPr lang="en-US" sz="1600" dirty="0"/>
                        <a:t>FLASH2</a:t>
                      </a:r>
                      <a:endParaRPr lang="de-DE" sz="1600" dirty="0"/>
                    </a:p>
                  </a:txBody>
                  <a:tcPr marL="121920" marR="121920"/>
                </a:tc>
                <a:extLst>
                  <a:ext uri="{0D108BD9-81ED-4DB2-BD59-A6C34878D82A}">
                    <a16:rowId xmlns:a16="http://schemas.microsoft.com/office/drawing/2014/main" val="10000"/>
                  </a:ext>
                </a:extLst>
              </a:tr>
              <a:tr h="370840">
                <a:tc>
                  <a:txBody>
                    <a:bodyPr/>
                    <a:lstStyle/>
                    <a:p>
                      <a:r>
                        <a:rPr lang="en-US" sz="1600" dirty="0"/>
                        <a:t>Photon energy fundamental (eV)</a:t>
                      </a:r>
                      <a:endParaRPr lang="de-DE" sz="1600" dirty="0"/>
                    </a:p>
                  </a:txBody>
                  <a:tcPr marL="121920" marR="121920"/>
                </a:tc>
                <a:tc>
                  <a:txBody>
                    <a:bodyPr/>
                    <a:lstStyle/>
                    <a:p>
                      <a:r>
                        <a:rPr lang="en-US" sz="1600" dirty="0"/>
                        <a:t>24 – 290 eV</a:t>
                      </a:r>
                      <a:endParaRPr lang="de-DE" sz="1600" dirty="0"/>
                    </a:p>
                  </a:txBody>
                  <a:tcPr marL="121920" marR="121920"/>
                </a:tc>
                <a:tc>
                  <a:txBody>
                    <a:bodyPr/>
                    <a:lstStyle/>
                    <a:p>
                      <a:r>
                        <a:rPr lang="en-US" sz="1600" dirty="0"/>
                        <a:t>14 – 300 eV</a:t>
                      </a:r>
                      <a:endParaRPr lang="de-DE" sz="1600" dirty="0"/>
                    </a:p>
                  </a:txBody>
                  <a:tcPr marL="121920" marR="121920"/>
                </a:tc>
                <a:extLst>
                  <a:ext uri="{0D108BD9-81ED-4DB2-BD59-A6C34878D82A}">
                    <a16:rowId xmlns:a16="http://schemas.microsoft.com/office/drawing/2014/main" val="10001"/>
                  </a:ext>
                </a:extLst>
              </a:tr>
              <a:tr h="370840">
                <a:tc>
                  <a:txBody>
                    <a:bodyPr/>
                    <a:lstStyle/>
                    <a:p>
                      <a:r>
                        <a:rPr lang="en-US" sz="1600" dirty="0"/>
                        <a:t>Wavelength fundamental</a:t>
                      </a:r>
                      <a:r>
                        <a:rPr lang="en-US" sz="1600" baseline="0" dirty="0"/>
                        <a:t> (nm)</a:t>
                      </a:r>
                      <a:endParaRPr lang="de-DE" sz="1600" dirty="0"/>
                    </a:p>
                  </a:txBody>
                  <a:tcPr marL="121920" marR="121920"/>
                </a:tc>
                <a:tc>
                  <a:txBody>
                    <a:bodyPr/>
                    <a:lstStyle/>
                    <a:p>
                      <a:r>
                        <a:rPr lang="en-US" sz="1600" dirty="0"/>
                        <a:t>4.2 – 51 nm</a:t>
                      </a:r>
                      <a:endParaRPr lang="de-DE" sz="1600" dirty="0"/>
                    </a:p>
                  </a:txBody>
                  <a:tcPr marL="121920" marR="121920"/>
                </a:tc>
                <a:tc>
                  <a:txBody>
                    <a:bodyPr/>
                    <a:lstStyle/>
                    <a:p>
                      <a:r>
                        <a:rPr lang="en-US" sz="1600" dirty="0"/>
                        <a:t>4 – 90 nm</a:t>
                      </a:r>
                      <a:endParaRPr lang="de-DE" sz="1600" dirty="0"/>
                    </a:p>
                  </a:txBody>
                  <a:tcPr marL="121920" marR="121920"/>
                </a:tc>
                <a:extLst>
                  <a:ext uri="{0D108BD9-81ED-4DB2-BD59-A6C34878D82A}">
                    <a16:rowId xmlns:a16="http://schemas.microsoft.com/office/drawing/2014/main" val="10002"/>
                  </a:ext>
                </a:extLst>
              </a:tr>
              <a:tr h="370840">
                <a:tc>
                  <a:txBody>
                    <a:bodyPr/>
                    <a:lstStyle/>
                    <a:p>
                      <a:r>
                        <a:rPr lang="en-US" sz="1600" dirty="0"/>
                        <a:t>Photon</a:t>
                      </a:r>
                      <a:r>
                        <a:rPr lang="en-US" sz="1600" baseline="0" dirty="0"/>
                        <a:t> pulse duration (FWHM)</a:t>
                      </a:r>
                      <a:endParaRPr lang="de-DE" sz="1600" dirty="0"/>
                    </a:p>
                  </a:txBody>
                  <a:tcPr marL="121920" marR="121920"/>
                </a:tc>
                <a:tc>
                  <a:txBody>
                    <a:bodyPr/>
                    <a:lstStyle/>
                    <a:p>
                      <a:r>
                        <a:rPr lang="en-US" sz="1600" dirty="0"/>
                        <a:t>&lt;30-200 fs</a:t>
                      </a:r>
                      <a:endParaRPr lang="de-DE" sz="1600" dirty="0"/>
                    </a:p>
                  </a:txBody>
                  <a:tcPr marL="121920" marR="121920"/>
                </a:tc>
                <a:tc>
                  <a:txBody>
                    <a:bodyPr/>
                    <a:lstStyle/>
                    <a:p>
                      <a:r>
                        <a:rPr lang="en-US" sz="1600" dirty="0"/>
                        <a:t>&lt;30-200 fs</a:t>
                      </a:r>
                      <a:endParaRPr lang="de-DE" sz="1600" dirty="0"/>
                    </a:p>
                  </a:txBody>
                  <a:tcPr marL="121920" marR="121920"/>
                </a:tc>
                <a:extLst>
                  <a:ext uri="{0D108BD9-81ED-4DB2-BD59-A6C34878D82A}">
                    <a16:rowId xmlns:a16="http://schemas.microsoft.com/office/drawing/2014/main" val="10003"/>
                  </a:ext>
                </a:extLst>
              </a:tr>
              <a:tr h="370840">
                <a:tc>
                  <a:txBody>
                    <a:bodyPr/>
                    <a:lstStyle/>
                    <a:p>
                      <a:r>
                        <a:rPr lang="en-US" sz="1600" dirty="0"/>
                        <a:t>Single photon pulse energy</a:t>
                      </a:r>
                      <a:r>
                        <a:rPr lang="en-US" sz="1600" baseline="0" dirty="0"/>
                        <a:t> (average)</a:t>
                      </a:r>
                      <a:endParaRPr lang="de-DE" sz="1600" dirty="0"/>
                    </a:p>
                  </a:txBody>
                  <a:tcPr marL="121920" marR="121920"/>
                </a:tc>
                <a:tc>
                  <a:txBody>
                    <a:bodyPr/>
                    <a:lstStyle/>
                    <a:p>
                      <a:r>
                        <a:rPr lang="en-US" sz="1600" dirty="0"/>
                        <a:t>1 – 500 </a:t>
                      </a:r>
                      <a:r>
                        <a:rPr lang="en-US" sz="1600" dirty="0" err="1">
                          <a:latin typeface="Symbol" panose="05050102010706020507" pitchFamily="18" charset="2"/>
                        </a:rPr>
                        <a:t>m</a:t>
                      </a:r>
                      <a:r>
                        <a:rPr lang="en-US" sz="1600" dirty="0" err="1"/>
                        <a:t>J</a:t>
                      </a:r>
                      <a:endParaRPr lang="de-DE" sz="1600" dirty="0"/>
                    </a:p>
                  </a:txBody>
                  <a:tcPr marL="121920" marR="121920"/>
                </a:tc>
                <a:tc>
                  <a:txBody>
                    <a:bodyPr/>
                    <a:lstStyle/>
                    <a:p>
                      <a:r>
                        <a:rPr lang="en-US" sz="1600" dirty="0"/>
                        <a:t>1 – 1000 </a:t>
                      </a:r>
                      <a:r>
                        <a:rPr lang="en-US" sz="1600" dirty="0" err="1">
                          <a:latin typeface="Symbol" panose="05050102010706020507" pitchFamily="18" charset="2"/>
                        </a:rPr>
                        <a:t>m</a:t>
                      </a:r>
                      <a:r>
                        <a:rPr lang="en-US" sz="1600" dirty="0" err="1"/>
                        <a:t>J</a:t>
                      </a:r>
                      <a:endParaRPr lang="de-DE" sz="1600" dirty="0"/>
                    </a:p>
                  </a:txBody>
                  <a:tcPr marL="121920" marR="121920"/>
                </a:tc>
                <a:extLst>
                  <a:ext uri="{0D108BD9-81ED-4DB2-BD59-A6C34878D82A}">
                    <a16:rowId xmlns:a16="http://schemas.microsoft.com/office/drawing/2014/main" val="10004"/>
                  </a:ext>
                </a:extLst>
              </a:tr>
              <a:tr h="370840">
                <a:tc>
                  <a:txBody>
                    <a:bodyPr/>
                    <a:lstStyle/>
                    <a:p>
                      <a:r>
                        <a:rPr lang="en-US" sz="1600" dirty="0"/>
                        <a:t>Spectral width (FWHM)</a:t>
                      </a:r>
                      <a:endParaRPr lang="de-DE" sz="1600" dirty="0"/>
                    </a:p>
                  </a:txBody>
                  <a:tcPr marL="121920" marR="121920"/>
                </a:tc>
                <a:tc>
                  <a:txBody>
                    <a:bodyPr/>
                    <a:lstStyle/>
                    <a:p>
                      <a:r>
                        <a:rPr lang="en-US" sz="1600" dirty="0"/>
                        <a:t>0.7 – 2 %</a:t>
                      </a:r>
                      <a:endParaRPr lang="de-DE" sz="1600" dirty="0"/>
                    </a:p>
                  </a:txBody>
                  <a:tcPr marL="121920" marR="121920"/>
                </a:tc>
                <a:tc>
                  <a:txBody>
                    <a:bodyPr/>
                    <a:lstStyle/>
                    <a:p>
                      <a:r>
                        <a:rPr lang="en-US" sz="1600" dirty="0"/>
                        <a:t>0.5 – 2 %</a:t>
                      </a:r>
                      <a:endParaRPr lang="de-DE" sz="1600" dirty="0"/>
                    </a:p>
                  </a:txBody>
                  <a:tcPr marL="121920" marR="121920"/>
                </a:tc>
                <a:extLst>
                  <a:ext uri="{0D108BD9-81ED-4DB2-BD59-A6C34878D82A}">
                    <a16:rowId xmlns:a16="http://schemas.microsoft.com/office/drawing/2014/main" val="10005"/>
                  </a:ext>
                </a:extLst>
              </a:tr>
              <a:tr h="370840">
                <a:tc>
                  <a:txBody>
                    <a:bodyPr/>
                    <a:lstStyle/>
                    <a:p>
                      <a:r>
                        <a:rPr lang="en-US" sz="1600" dirty="0"/>
                        <a:t>Pulses per second**</a:t>
                      </a:r>
                      <a:endParaRPr lang="de-DE" sz="1600" dirty="0"/>
                    </a:p>
                  </a:txBody>
                  <a:tcPr marL="121920" marR="121920"/>
                </a:tc>
                <a:tc>
                  <a:txBody>
                    <a:bodyPr/>
                    <a:lstStyle/>
                    <a:p>
                      <a:r>
                        <a:rPr lang="en-US" sz="1600" dirty="0"/>
                        <a:t>10</a:t>
                      </a:r>
                      <a:r>
                        <a:rPr lang="en-US" sz="1600" baseline="0" dirty="0"/>
                        <a:t> - </a:t>
                      </a:r>
                      <a:r>
                        <a:rPr lang="en-US" sz="1600" dirty="0"/>
                        <a:t>5000</a:t>
                      </a:r>
                      <a:endParaRPr lang="de-DE" sz="1600" dirty="0"/>
                    </a:p>
                  </a:txBody>
                  <a:tcPr marL="121920" marR="121920"/>
                </a:tc>
                <a:tc>
                  <a:txBody>
                    <a:bodyPr/>
                    <a:lstStyle/>
                    <a:p>
                      <a:r>
                        <a:rPr lang="en-US" sz="1600" dirty="0"/>
                        <a:t>10</a:t>
                      </a:r>
                      <a:r>
                        <a:rPr lang="en-US" sz="1600" baseline="0" dirty="0"/>
                        <a:t> - </a:t>
                      </a:r>
                      <a:r>
                        <a:rPr lang="en-US" sz="1600" dirty="0"/>
                        <a:t>5000</a:t>
                      </a:r>
                      <a:endParaRPr lang="de-DE" sz="1600" dirty="0"/>
                    </a:p>
                  </a:txBody>
                  <a:tcPr marL="121920" marR="121920"/>
                </a:tc>
                <a:extLst>
                  <a:ext uri="{0D108BD9-81ED-4DB2-BD59-A6C34878D82A}">
                    <a16:rowId xmlns:a16="http://schemas.microsoft.com/office/drawing/2014/main" val="10006"/>
                  </a:ext>
                </a:extLst>
              </a:tr>
            </a:tbl>
          </a:graphicData>
        </a:graphic>
      </p:graphicFrame>
      <p:sp>
        <p:nvSpPr>
          <p:cNvPr id="4" name="TextBox 3"/>
          <p:cNvSpPr txBox="1"/>
          <p:nvPr/>
        </p:nvSpPr>
        <p:spPr>
          <a:xfrm>
            <a:off x="6202747" y="3624976"/>
            <a:ext cx="3863558" cy="338554"/>
          </a:xfrm>
          <a:prstGeom prst="rect">
            <a:avLst/>
          </a:prstGeom>
          <a:noFill/>
        </p:spPr>
        <p:txBody>
          <a:bodyPr wrap="none" rtlCol="0">
            <a:spAutoFit/>
          </a:bodyPr>
          <a:lstStyle/>
          <a:p>
            <a:r>
              <a:rPr lang="en-US" sz="1600" dirty="0"/>
              <a:t>**shared between FLASH1 and FLASH2</a:t>
            </a:r>
            <a:endParaRPr lang="de-DE" sz="1600" dirty="0"/>
          </a:p>
        </p:txBody>
      </p:sp>
      <p:pic>
        <p:nvPicPr>
          <p:cNvPr id="5" name="Picture 2" descr="H:\aktuelle Projekte\Paper\FLASH2-Lasing\FLASH2-Lasing_2015-12-01\FLASH2_final\FLASHtiming_neu.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027"/>
          <a:stretch/>
        </p:blipFill>
        <p:spPr bwMode="auto">
          <a:xfrm>
            <a:off x="1627501" y="4162567"/>
            <a:ext cx="7715553" cy="25648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ktuelle Projekte\Paper\FLASH2-Lasing\FLASH2-Lasing_2015-12-01\FLASH2_final\FLASHtiming_neu.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427" t="1063" r="3198" b="82673"/>
          <a:stretch/>
        </p:blipFill>
        <p:spPr bwMode="auto">
          <a:xfrm>
            <a:off x="9191709" y="5168347"/>
            <a:ext cx="2592924" cy="96210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2">
            <a:extLst>
              <a:ext uri="{FF2B5EF4-FFF2-40B4-BE49-F238E27FC236}">
                <a16:creationId xmlns:a16="http://schemas.microsoft.com/office/drawing/2014/main" id="{994E1B31-67E6-403C-99A2-A89DFB73782C}"/>
              </a:ext>
            </a:extLst>
          </p:cNvPr>
          <p:cNvPicPr>
            <a:picLocks noChangeAspect="1"/>
          </p:cNvPicPr>
          <p:nvPr/>
        </p:nvPicPr>
        <p:blipFill>
          <a:blip r:embed="rId3"/>
          <a:stretch>
            <a:fillRect/>
          </a:stretch>
        </p:blipFill>
        <p:spPr>
          <a:xfrm>
            <a:off x="407987" y="4120162"/>
            <a:ext cx="11376025" cy="2607209"/>
          </a:xfrm>
          <a:prstGeom prst="rect">
            <a:avLst/>
          </a:prstGeom>
          <a:noFill/>
          <a:ln>
            <a:noFill/>
          </a:ln>
        </p:spPr>
      </p:pic>
      <p:sp>
        <p:nvSpPr>
          <p:cNvPr id="3" name="Footer Placeholder 2">
            <a:extLst>
              <a:ext uri="{FF2B5EF4-FFF2-40B4-BE49-F238E27FC236}">
                <a16:creationId xmlns:a16="http://schemas.microsoft.com/office/drawing/2014/main" id="{E381E685-BF94-42C4-BAA8-FF5C64ABDDBA}"/>
              </a:ext>
            </a:extLst>
          </p:cNvPr>
          <p:cNvSpPr>
            <a:spLocks noGrp="1"/>
          </p:cNvSpPr>
          <p:nvPr>
            <p:ph type="ftr" sz="quarter" idx="10"/>
          </p:nvPr>
        </p:nvSpPr>
        <p:spPr>
          <a:xfrm>
            <a:off x="997911" y="6656124"/>
            <a:ext cx="9754608" cy="186841"/>
          </a:xfrm>
        </p:spPr>
        <p:txBody>
          <a:bodyPr/>
          <a:lstStyle/>
          <a:p>
            <a:r>
              <a:rPr lang="en-US" dirty="0"/>
              <a:t>Stefan </a:t>
            </a:r>
            <a:r>
              <a:rPr lang="en-US" dirty="0" err="1"/>
              <a:t>Düsterer</a:t>
            </a:r>
            <a:r>
              <a:rPr lang="en-US" dirty="0"/>
              <a:t>  |  13.6.2023  |  </a:t>
            </a:r>
            <a:r>
              <a:rPr lang="en-US" dirty="0" err="1"/>
              <a:t>EuPRAXIA</a:t>
            </a:r>
            <a:r>
              <a:rPr lang="en-US" dirty="0"/>
              <a:t> workshop</a:t>
            </a:r>
          </a:p>
        </p:txBody>
      </p:sp>
    </p:spTree>
    <p:extLst>
      <p:ext uri="{BB962C8B-B14F-4D97-AF65-F5344CB8AC3E}">
        <p14:creationId xmlns:p14="http://schemas.microsoft.com/office/powerpoint/2010/main" val="10101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PlaceHolder 1"/>
          <p:cNvSpPr>
            <a:spLocks noGrp="1"/>
          </p:cNvSpPr>
          <p:nvPr>
            <p:ph type="title"/>
          </p:nvPr>
        </p:nvSpPr>
        <p:spPr>
          <a:xfrm>
            <a:off x="1919280" y="349560"/>
            <a:ext cx="8353080" cy="450720"/>
          </a:xfrm>
          <a:prstGeom prst="rect">
            <a:avLst/>
          </a:prstGeom>
          <a:noFill/>
          <a:ln w="0">
            <a:noFill/>
          </a:ln>
        </p:spPr>
        <p:txBody>
          <a:bodyPr lIns="0" tIns="0" rIns="0" bIns="0" anchor="t">
            <a:noAutofit/>
          </a:bodyPr>
          <a:lstStyle/>
          <a:p>
            <a:pPr>
              <a:lnSpc>
                <a:spcPct val="90000"/>
              </a:lnSpc>
            </a:pPr>
            <a:r>
              <a:rPr lang="de-DE" sz="3000" b="1" spc="-1">
                <a:solidFill>
                  <a:srgbClr val="007BC8"/>
                </a:solidFill>
                <a:latin typeface="DesySans Office"/>
              </a:rPr>
              <a:t>OPIS: Reconstruction</a:t>
            </a:r>
            <a:endParaRPr lang="en-US" sz="3000" spc="-1"/>
          </a:p>
        </p:txBody>
      </p:sp>
      <p:pic>
        <p:nvPicPr>
          <p:cNvPr id="652" name="Picture 651"/>
          <p:cNvPicPr/>
          <p:nvPr/>
        </p:nvPicPr>
        <p:blipFill>
          <a:blip r:embed="rId3"/>
          <a:stretch/>
        </p:blipFill>
        <p:spPr>
          <a:xfrm>
            <a:off x="3810000" y="1153440"/>
            <a:ext cx="1361520" cy="2046960"/>
          </a:xfrm>
          <a:prstGeom prst="rect">
            <a:avLst/>
          </a:prstGeom>
          <a:ln w="0">
            <a:noFill/>
          </a:ln>
        </p:spPr>
      </p:pic>
      <p:pic>
        <p:nvPicPr>
          <p:cNvPr id="653" name="Picture 652"/>
          <p:cNvPicPr/>
          <p:nvPr/>
        </p:nvPicPr>
        <p:blipFill>
          <a:blip r:embed="rId4"/>
          <a:stretch/>
        </p:blipFill>
        <p:spPr>
          <a:xfrm>
            <a:off x="3222480" y="5394960"/>
            <a:ext cx="1920240" cy="548640"/>
          </a:xfrm>
          <a:prstGeom prst="rect">
            <a:avLst/>
          </a:prstGeom>
          <a:ln w="0">
            <a:noFill/>
          </a:ln>
        </p:spPr>
      </p:pic>
      <p:pic>
        <p:nvPicPr>
          <p:cNvPr id="654" name="Picture 653"/>
          <p:cNvPicPr/>
          <p:nvPr/>
        </p:nvPicPr>
        <p:blipFill>
          <a:blip r:embed="rId5"/>
          <a:stretch/>
        </p:blipFill>
        <p:spPr>
          <a:xfrm>
            <a:off x="5181600" y="796680"/>
            <a:ext cx="4937760" cy="5695560"/>
          </a:xfrm>
          <a:prstGeom prst="rect">
            <a:avLst/>
          </a:prstGeom>
          <a:ln w="0">
            <a:noFill/>
          </a:ln>
        </p:spPr>
      </p:pic>
      <p:sp>
        <p:nvSpPr>
          <p:cNvPr id="655" name="TextBox 654"/>
          <p:cNvSpPr txBox="1"/>
          <p:nvPr/>
        </p:nvSpPr>
        <p:spPr>
          <a:xfrm>
            <a:off x="3258840" y="5963040"/>
            <a:ext cx="2297520" cy="401400"/>
          </a:xfrm>
          <a:prstGeom prst="rect">
            <a:avLst/>
          </a:prstGeom>
          <a:noFill/>
          <a:ln w="0">
            <a:noFill/>
          </a:ln>
        </p:spPr>
        <p:txBody>
          <a:bodyPr lIns="90000" tIns="45000" rIns="90000" bIns="45000" anchor="t">
            <a:noAutofit/>
          </a:bodyPr>
          <a:lstStyle/>
          <a:p>
            <a:r>
              <a:rPr lang="en-US" sz="1800" spc="-1">
                <a:latin typeface="DesySans Office"/>
              </a:rPr>
              <a:t>Reconstructed Data</a:t>
            </a:r>
            <a:endParaRPr lang="en-US" sz="1800" spc="-1"/>
          </a:p>
        </p:txBody>
      </p:sp>
      <p:pic>
        <p:nvPicPr>
          <p:cNvPr id="656" name="Picture 655"/>
          <p:cNvPicPr/>
          <p:nvPr/>
        </p:nvPicPr>
        <p:blipFill>
          <a:blip r:embed="rId6"/>
          <a:stretch/>
        </p:blipFill>
        <p:spPr>
          <a:xfrm>
            <a:off x="1848720" y="2156400"/>
            <a:ext cx="2335320" cy="3055680"/>
          </a:xfrm>
          <a:prstGeom prst="rect">
            <a:avLst/>
          </a:prstGeom>
          <a:ln w="0">
            <a:noFill/>
          </a:ln>
        </p:spPr>
      </p:pic>
      <p:sp>
        <p:nvSpPr>
          <p:cNvPr id="2" name="Rectangle 1">
            <a:extLst>
              <a:ext uri="{FF2B5EF4-FFF2-40B4-BE49-F238E27FC236}">
                <a16:creationId xmlns:a16="http://schemas.microsoft.com/office/drawing/2014/main" id="{7BC272F9-16B6-430F-BE3C-FAD23ED0CAFD}"/>
              </a:ext>
            </a:extLst>
          </p:cNvPr>
          <p:cNvSpPr/>
          <p:nvPr/>
        </p:nvSpPr>
        <p:spPr>
          <a:xfrm>
            <a:off x="1848720" y="882110"/>
            <a:ext cx="6096000" cy="261610"/>
          </a:xfrm>
          <a:prstGeom prst="rect">
            <a:avLst/>
          </a:prstGeom>
        </p:spPr>
        <p:txBody>
          <a:bodyPr>
            <a:spAutoFit/>
          </a:bodyPr>
          <a:lstStyle/>
          <a:p>
            <a:r>
              <a:rPr lang="en-US" sz="1100" dirty="0" err="1">
                <a:latin typeface="Arial" panose="020B0604020202020204" pitchFamily="34" charset="0"/>
              </a:rPr>
              <a:t>G.Hartmann</a:t>
            </a:r>
            <a:r>
              <a:rPr lang="en-US" sz="1100" dirty="0">
                <a:latin typeface="Arial" panose="020B0604020202020204" pitchFamily="34" charset="0"/>
              </a:rPr>
              <a:t>, et al  Sci. Rep. </a:t>
            </a:r>
            <a:r>
              <a:rPr lang="en-US" sz="1100" b="1" dirty="0">
                <a:latin typeface="Arial" panose="020B0604020202020204" pitchFamily="34" charset="0"/>
              </a:rPr>
              <a:t>12, </a:t>
            </a:r>
            <a:r>
              <a:rPr lang="en-US" sz="1100" dirty="0">
                <a:latin typeface="Arial" panose="020B0604020202020204" pitchFamily="34" charset="0"/>
              </a:rPr>
              <a:t>20783 (2022); </a:t>
            </a:r>
            <a:endParaRPr lang="en-US" sz="1100" dirty="0"/>
          </a:p>
        </p:txBody>
      </p:sp>
      <p:sp>
        <p:nvSpPr>
          <p:cNvPr id="3" name="Footer Placeholder 2">
            <a:extLst>
              <a:ext uri="{FF2B5EF4-FFF2-40B4-BE49-F238E27FC236}">
                <a16:creationId xmlns:a16="http://schemas.microsoft.com/office/drawing/2014/main" id="{B059B8FD-5B04-4A05-BC52-3FE6C9ED4D25}"/>
              </a:ext>
            </a:extLst>
          </p:cNvPr>
          <p:cNvSpPr>
            <a:spLocks noGrp="1"/>
          </p:cNvSpPr>
          <p:nvPr>
            <p:ph type="ftr" idx="11"/>
          </p:nvPr>
        </p:nvSpPr>
        <p:spPr/>
        <p:txBody>
          <a:bodyPr/>
          <a:lstStyle/>
          <a:p>
            <a:r>
              <a:rPr lang="en-US" dirty="0"/>
              <a:t>Stefan </a:t>
            </a:r>
            <a:r>
              <a:rPr lang="en-US" dirty="0" err="1"/>
              <a:t>Düsterer</a:t>
            </a:r>
            <a:r>
              <a:rPr lang="en-US" dirty="0"/>
              <a:t>  |  13.6.2023  |  </a:t>
            </a:r>
            <a:r>
              <a:rPr lang="en-US" dirty="0" err="1"/>
              <a:t>EuPRAXIA</a:t>
            </a:r>
            <a:r>
              <a:rPr lang="en-US" dirty="0"/>
              <a:t> workshop</a:t>
            </a:r>
          </a:p>
        </p:txBody>
      </p:sp>
      <p:pic>
        <p:nvPicPr>
          <p:cNvPr id="10" name="Picture 9">
            <a:extLst>
              <a:ext uri="{FF2B5EF4-FFF2-40B4-BE49-F238E27FC236}">
                <a16:creationId xmlns:a16="http://schemas.microsoft.com/office/drawing/2014/main" id="{87ACB5F2-E097-4045-9773-D561C664E17B}"/>
              </a:ext>
            </a:extLst>
          </p:cNvPr>
          <p:cNvPicPr>
            <a:picLocks noChangeAspect="1"/>
          </p:cNvPicPr>
          <p:nvPr/>
        </p:nvPicPr>
        <p:blipFill>
          <a:blip r:embed="rId7"/>
          <a:stretch>
            <a:fillRect/>
          </a:stretch>
        </p:blipFill>
        <p:spPr>
          <a:xfrm>
            <a:off x="341044" y="5630992"/>
            <a:ext cx="2191056" cy="676369"/>
          </a:xfrm>
          <a:prstGeom prst="rect">
            <a:avLst/>
          </a:prstGeom>
        </p:spPr>
      </p:pic>
      <p:sp>
        <p:nvSpPr>
          <p:cNvPr id="4" name="Rectangle 3">
            <a:extLst>
              <a:ext uri="{FF2B5EF4-FFF2-40B4-BE49-F238E27FC236}">
                <a16:creationId xmlns:a16="http://schemas.microsoft.com/office/drawing/2014/main" id="{4654EF7F-EEE8-415E-809E-8DE22B90F766}"/>
              </a:ext>
            </a:extLst>
          </p:cNvPr>
          <p:cNvSpPr/>
          <p:nvPr/>
        </p:nvSpPr>
        <p:spPr>
          <a:xfrm>
            <a:off x="2068945" y="3410528"/>
            <a:ext cx="2335320"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Rectangle 705"/>
          <p:cNvSpPr/>
          <p:nvPr/>
        </p:nvSpPr>
        <p:spPr>
          <a:xfrm>
            <a:off x="1706880" y="1188720"/>
            <a:ext cx="2103120" cy="4572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707" name="PlaceHolder 1"/>
          <p:cNvSpPr>
            <a:spLocks noGrp="1"/>
          </p:cNvSpPr>
          <p:nvPr>
            <p:ph type="title"/>
          </p:nvPr>
        </p:nvSpPr>
        <p:spPr>
          <a:xfrm>
            <a:off x="1920720" y="349920"/>
            <a:ext cx="8353080" cy="450720"/>
          </a:xfrm>
          <a:prstGeom prst="rect">
            <a:avLst/>
          </a:prstGeom>
          <a:noFill/>
          <a:ln w="0">
            <a:noFill/>
          </a:ln>
        </p:spPr>
        <p:txBody>
          <a:bodyPr spcFirstLastPara="1" wrap="square" lIns="0" tIns="0" rIns="0" bIns="0" anchor="t" anchorCtr="0">
            <a:noAutofit/>
          </a:bodyPr>
          <a:lstStyle/>
          <a:p>
            <a:r>
              <a:rPr lang="de-DE" spc="-1">
                <a:solidFill>
                  <a:srgbClr val="007BC8"/>
                </a:solidFill>
                <a:latin typeface="DesySans Office"/>
              </a:rPr>
              <a:t>OPIS: Data cleaning</a:t>
            </a:r>
            <a:endParaRPr lang="en-US" b="0" spc="-1">
              <a:solidFill>
                <a:srgbClr val="000000"/>
              </a:solidFill>
            </a:endParaRPr>
          </a:p>
        </p:txBody>
      </p:sp>
      <p:pic>
        <p:nvPicPr>
          <p:cNvPr id="708" name="Picture 707"/>
          <p:cNvPicPr/>
          <p:nvPr/>
        </p:nvPicPr>
        <p:blipFill>
          <a:blip r:embed="rId3"/>
          <a:stretch/>
        </p:blipFill>
        <p:spPr>
          <a:xfrm>
            <a:off x="2121600" y="1396800"/>
            <a:ext cx="7920000" cy="4456800"/>
          </a:xfrm>
          <a:prstGeom prst="rect">
            <a:avLst/>
          </a:prstGeom>
          <a:ln w="0">
            <a:noFill/>
          </a:ln>
        </p:spPr>
      </p:pic>
      <p:sp>
        <p:nvSpPr>
          <p:cNvPr id="709" name="Textfeld 5_ 1"/>
          <p:cNvSpPr/>
          <p:nvPr/>
        </p:nvSpPr>
        <p:spPr>
          <a:xfrm>
            <a:off x="9660360" y="6581520"/>
            <a:ext cx="61200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00000"/>
              </a:lnSpc>
            </a:pPr>
            <a:fld id="{130F3B85-9A91-46CE-B6A2-EA8E8C16CA01}" type="slidenum">
              <a:rPr lang="de-DE" sz="1000" b="1" spc="-1">
                <a:latin typeface="Arial"/>
              </a:rPr>
              <a:t>21</a:t>
            </a:fld>
            <a:endParaRPr lang="en-US" sz="1000" spc="-1">
              <a:latin typeface="Arial"/>
            </a:endParaRPr>
          </a:p>
        </p:txBody>
      </p:sp>
      <p:sp>
        <p:nvSpPr>
          <p:cNvPr id="7" name="Rectangle 6">
            <a:extLst>
              <a:ext uri="{FF2B5EF4-FFF2-40B4-BE49-F238E27FC236}">
                <a16:creationId xmlns:a16="http://schemas.microsoft.com/office/drawing/2014/main" id="{025864AC-C734-48BE-B06D-940DDA1B4D8C}"/>
              </a:ext>
            </a:extLst>
          </p:cNvPr>
          <p:cNvSpPr/>
          <p:nvPr/>
        </p:nvSpPr>
        <p:spPr>
          <a:xfrm>
            <a:off x="2270751" y="5853600"/>
            <a:ext cx="6096000" cy="261610"/>
          </a:xfrm>
          <a:prstGeom prst="rect">
            <a:avLst/>
          </a:prstGeom>
        </p:spPr>
        <p:txBody>
          <a:bodyPr>
            <a:spAutoFit/>
          </a:bodyPr>
          <a:lstStyle/>
          <a:p>
            <a:r>
              <a:rPr lang="en-US" sz="1100" dirty="0" err="1">
                <a:latin typeface="Arial" panose="020B0604020202020204" pitchFamily="34" charset="0"/>
              </a:rPr>
              <a:t>G.Hartmann</a:t>
            </a:r>
            <a:r>
              <a:rPr lang="en-US" sz="1100" dirty="0">
                <a:latin typeface="Arial" panose="020B0604020202020204" pitchFamily="34" charset="0"/>
              </a:rPr>
              <a:t>, et al  Sci. Rep. </a:t>
            </a:r>
            <a:r>
              <a:rPr lang="en-US" sz="1100" b="1" dirty="0">
                <a:latin typeface="Arial" panose="020B0604020202020204" pitchFamily="34" charset="0"/>
              </a:rPr>
              <a:t>12, </a:t>
            </a:r>
            <a:r>
              <a:rPr lang="en-US" sz="1100" dirty="0">
                <a:latin typeface="Arial" panose="020B0604020202020204" pitchFamily="34" charset="0"/>
              </a:rPr>
              <a:t>20783 (2022); </a:t>
            </a:r>
            <a:endParaRPr lang="en-US" sz="1100" dirty="0"/>
          </a:p>
        </p:txBody>
      </p:sp>
      <p:sp>
        <p:nvSpPr>
          <p:cNvPr id="9" name="Footer Placeholder 2">
            <a:extLst>
              <a:ext uri="{FF2B5EF4-FFF2-40B4-BE49-F238E27FC236}">
                <a16:creationId xmlns:a16="http://schemas.microsoft.com/office/drawing/2014/main" id="{C8EF76A8-5D76-4B4F-B1EE-034075153F42}"/>
              </a:ext>
            </a:extLst>
          </p:cNvPr>
          <p:cNvSpPr txBox="1">
            <a:spLocks/>
          </p:cNvSpPr>
          <p:nvPr/>
        </p:nvSpPr>
        <p:spPr>
          <a:xfrm>
            <a:off x="1019170" y="6487919"/>
            <a:ext cx="9901099" cy="186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a:t>Stefan Düsterer  |  13.6.2023  |  EuPRAXIA workshop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Rectangle 710"/>
          <p:cNvSpPr/>
          <p:nvPr/>
        </p:nvSpPr>
        <p:spPr>
          <a:xfrm>
            <a:off x="1706880" y="1188720"/>
            <a:ext cx="2103120" cy="4572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pic>
        <p:nvPicPr>
          <p:cNvPr id="712" name="Picture 711"/>
          <p:cNvPicPr/>
          <p:nvPr/>
        </p:nvPicPr>
        <p:blipFill>
          <a:blip r:embed="rId3"/>
          <a:stretch/>
        </p:blipFill>
        <p:spPr>
          <a:xfrm>
            <a:off x="2121600" y="1396800"/>
            <a:ext cx="7920000" cy="4456800"/>
          </a:xfrm>
          <a:prstGeom prst="rect">
            <a:avLst/>
          </a:prstGeom>
          <a:ln w="0">
            <a:noFill/>
          </a:ln>
        </p:spPr>
      </p:pic>
      <p:sp>
        <p:nvSpPr>
          <p:cNvPr id="713" name="PlaceHolder 1"/>
          <p:cNvSpPr>
            <a:spLocks noGrp="1"/>
          </p:cNvSpPr>
          <p:nvPr>
            <p:ph type="title"/>
          </p:nvPr>
        </p:nvSpPr>
        <p:spPr>
          <a:xfrm>
            <a:off x="1921080" y="349920"/>
            <a:ext cx="8353080" cy="450720"/>
          </a:xfrm>
          <a:prstGeom prst="rect">
            <a:avLst/>
          </a:prstGeom>
          <a:noFill/>
          <a:ln w="0">
            <a:noFill/>
          </a:ln>
        </p:spPr>
        <p:txBody>
          <a:bodyPr spcFirstLastPara="1" wrap="square" lIns="0" tIns="0" rIns="0" bIns="0" anchor="t" anchorCtr="0">
            <a:noAutofit/>
          </a:bodyPr>
          <a:lstStyle/>
          <a:p>
            <a:r>
              <a:rPr lang="de-DE" spc="-1">
                <a:solidFill>
                  <a:srgbClr val="007BC8"/>
                </a:solidFill>
                <a:latin typeface="DesySans Office"/>
              </a:rPr>
              <a:t>OPIS: Data cleaning</a:t>
            </a:r>
            <a:endParaRPr lang="en-US" b="0" spc="-1">
              <a:solidFill>
                <a:srgbClr val="000000"/>
              </a:solidFill>
            </a:endParaRPr>
          </a:p>
        </p:txBody>
      </p:sp>
      <p:sp>
        <p:nvSpPr>
          <p:cNvPr id="7" name="Rectangle 6">
            <a:extLst>
              <a:ext uri="{FF2B5EF4-FFF2-40B4-BE49-F238E27FC236}">
                <a16:creationId xmlns:a16="http://schemas.microsoft.com/office/drawing/2014/main" id="{2DE6E710-4D9F-45EA-9FEC-20088D46ACA8}"/>
              </a:ext>
            </a:extLst>
          </p:cNvPr>
          <p:cNvSpPr/>
          <p:nvPr/>
        </p:nvSpPr>
        <p:spPr>
          <a:xfrm>
            <a:off x="2145180" y="5824965"/>
            <a:ext cx="6096000" cy="261610"/>
          </a:xfrm>
          <a:prstGeom prst="rect">
            <a:avLst/>
          </a:prstGeom>
        </p:spPr>
        <p:txBody>
          <a:bodyPr>
            <a:spAutoFit/>
          </a:bodyPr>
          <a:lstStyle/>
          <a:p>
            <a:r>
              <a:rPr lang="en-US" sz="1100" dirty="0" err="1">
                <a:latin typeface="Arial" panose="020B0604020202020204" pitchFamily="34" charset="0"/>
              </a:rPr>
              <a:t>G.Hartmann</a:t>
            </a:r>
            <a:r>
              <a:rPr lang="en-US" sz="1100" dirty="0">
                <a:latin typeface="Arial" panose="020B0604020202020204" pitchFamily="34" charset="0"/>
              </a:rPr>
              <a:t>, et al  Sci. Rep. </a:t>
            </a:r>
            <a:r>
              <a:rPr lang="en-US" sz="1100" b="1" dirty="0">
                <a:latin typeface="Arial" panose="020B0604020202020204" pitchFamily="34" charset="0"/>
              </a:rPr>
              <a:t>12, </a:t>
            </a:r>
            <a:r>
              <a:rPr lang="en-US" sz="1100" dirty="0">
                <a:latin typeface="Arial" panose="020B0604020202020204" pitchFamily="34" charset="0"/>
              </a:rPr>
              <a:t>20783 (2022); </a:t>
            </a:r>
            <a:endParaRPr lang="en-US" sz="1100" dirty="0"/>
          </a:p>
        </p:txBody>
      </p:sp>
      <p:sp>
        <p:nvSpPr>
          <p:cNvPr id="8" name="Footer Placeholder 2">
            <a:extLst>
              <a:ext uri="{FF2B5EF4-FFF2-40B4-BE49-F238E27FC236}">
                <a16:creationId xmlns:a16="http://schemas.microsoft.com/office/drawing/2014/main" id="{163D8C48-199C-475C-8F86-F2DC52849249}"/>
              </a:ext>
            </a:extLst>
          </p:cNvPr>
          <p:cNvSpPr txBox="1">
            <a:spLocks/>
          </p:cNvSpPr>
          <p:nvPr/>
        </p:nvSpPr>
        <p:spPr>
          <a:xfrm>
            <a:off x="1206739" y="6508080"/>
            <a:ext cx="9901099" cy="186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t>Stefan Düsterer  |  13.6.2023  |  EuPRAXIA workshop</a:t>
            </a:r>
            <a:endParaRPr 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Rectangle 695"/>
          <p:cNvSpPr/>
          <p:nvPr/>
        </p:nvSpPr>
        <p:spPr>
          <a:xfrm>
            <a:off x="2255880" y="4663440"/>
            <a:ext cx="2286000" cy="15544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97" name="Rectangle 696"/>
          <p:cNvSpPr/>
          <p:nvPr/>
        </p:nvSpPr>
        <p:spPr>
          <a:xfrm>
            <a:off x="1707240" y="4114800"/>
            <a:ext cx="2194560" cy="23774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98" name="Rectangle 697"/>
          <p:cNvSpPr/>
          <p:nvPr/>
        </p:nvSpPr>
        <p:spPr>
          <a:xfrm>
            <a:off x="5511720" y="4114800"/>
            <a:ext cx="457200" cy="10972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99" name="PlaceHolder 1"/>
          <p:cNvSpPr>
            <a:spLocks noGrp="1"/>
          </p:cNvSpPr>
          <p:nvPr>
            <p:ph type="title"/>
          </p:nvPr>
        </p:nvSpPr>
        <p:spPr>
          <a:xfrm>
            <a:off x="1920360" y="349920"/>
            <a:ext cx="8353080" cy="450720"/>
          </a:xfrm>
          <a:prstGeom prst="rect">
            <a:avLst/>
          </a:prstGeom>
          <a:noFill/>
          <a:ln w="0">
            <a:noFill/>
          </a:ln>
        </p:spPr>
        <p:txBody>
          <a:bodyPr spcFirstLastPara="1" wrap="square" lIns="0" tIns="0" rIns="0" bIns="0" anchor="t" anchorCtr="0">
            <a:noAutofit/>
          </a:bodyPr>
          <a:lstStyle/>
          <a:p>
            <a:r>
              <a:rPr lang="de-DE" spc="-1">
                <a:solidFill>
                  <a:srgbClr val="007BC8"/>
                </a:solidFill>
                <a:latin typeface="DesySans Office"/>
              </a:rPr>
              <a:t>OPIS: Latent space</a:t>
            </a:r>
            <a:endParaRPr lang="en-US" b="0" spc="-1">
              <a:solidFill>
                <a:srgbClr val="000000"/>
              </a:solidFill>
            </a:endParaRPr>
          </a:p>
        </p:txBody>
      </p:sp>
      <p:sp>
        <p:nvSpPr>
          <p:cNvPr id="700" name="Rectangle 699"/>
          <p:cNvSpPr/>
          <p:nvPr/>
        </p:nvSpPr>
        <p:spPr>
          <a:xfrm>
            <a:off x="8930640" y="5120640"/>
            <a:ext cx="1554480" cy="3826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701" name="Textfeld 3_ 1"/>
          <p:cNvSpPr/>
          <p:nvPr/>
        </p:nvSpPr>
        <p:spPr>
          <a:xfrm>
            <a:off x="9660360" y="6581520"/>
            <a:ext cx="61200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00000"/>
              </a:lnSpc>
            </a:pPr>
            <a:fld id="{219ADBAD-59CC-4277-9A43-C8012341E4A3}" type="slidenum">
              <a:rPr lang="de-DE" sz="1000" b="1" spc="-1">
                <a:latin typeface="Arial"/>
              </a:rPr>
              <a:t>23</a:t>
            </a:fld>
            <a:endParaRPr lang="en-US" sz="1000" spc="-1">
              <a:latin typeface="Arial"/>
            </a:endParaRPr>
          </a:p>
        </p:txBody>
      </p:sp>
      <p:pic>
        <p:nvPicPr>
          <p:cNvPr id="703" name="Picture 702"/>
          <p:cNvPicPr/>
          <p:nvPr/>
        </p:nvPicPr>
        <p:blipFill>
          <a:blip r:embed="rId3"/>
          <a:stretch/>
        </p:blipFill>
        <p:spPr>
          <a:xfrm>
            <a:off x="1996680" y="950400"/>
            <a:ext cx="7872840" cy="5435280"/>
          </a:xfrm>
          <a:prstGeom prst="rect">
            <a:avLst/>
          </a:prstGeom>
          <a:ln w="0">
            <a:noFill/>
          </a:ln>
        </p:spPr>
      </p:pic>
      <p:sp>
        <p:nvSpPr>
          <p:cNvPr id="704" name="Rectangle 703"/>
          <p:cNvSpPr/>
          <p:nvPr/>
        </p:nvSpPr>
        <p:spPr>
          <a:xfrm>
            <a:off x="5821680" y="1097280"/>
            <a:ext cx="4047840" cy="50292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pic>
        <p:nvPicPr>
          <p:cNvPr id="705" name="Picture 704"/>
          <p:cNvPicPr/>
          <p:nvPr/>
        </p:nvPicPr>
        <p:blipFill>
          <a:blip r:embed="rId4"/>
          <a:stretch/>
        </p:blipFill>
        <p:spPr>
          <a:xfrm>
            <a:off x="5821680" y="2377440"/>
            <a:ext cx="3037680" cy="2647080"/>
          </a:xfrm>
          <a:prstGeom prst="rect">
            <a:avLst/>
          </a:prstGeom>
          <a:ln w="0">
            <a:noFill/>
          </a:ln>
        </p:spPr>
      </p:pic>
      <p:sp>
        <p:nvSpPr>
          <p:cNvPr id="11" name="Footer Placeholder 2">
            <a:extLst>
              <a:ext uri="{FF2B5EF4-FFF2-40B4-BE49-F238E27FC236}">
                <a16:creationId xmlns:a16="http://schemas.microsoft.com/office/drawing/2014/main" id="{54C82EF2-731C-4AEE-9DFA-4C13C2403725}"/>
              </a:ext>
            </a:extLst>
          </p:cNvPr>
          <p:cNvSpPr txBox="1">
            <a:spLocks/>
          </p:cNvSpPr>
          <p:nvPr/>
        </p:nvSpPr>
        <p:spPr>
          <a:xfrm>
            <a:off x="1018370" y="6510418"/>
            <a:ext cx="9901099" cy="186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t>Stefan Düsterer  |  13.6.2023  |  EuPRAXIA workshop</a:t>
            </a:r>
            <a:endParaRPr lang="en-US"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Rectangle 674"/>
          <p:cNvSpPr/>
          <p:nvPr/>
        </p:nvSpPr>
        <p:spPr>
          <a:xfrm>
            <a:off x="3352800" y="3749040"/>
            <a:ext cx="2286000" cy="27432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76" name="Rectangle 675"/>
          <p:cNvSpPr/>
          <p:nvPr/>
        </p:nvSpPr>
        <p:spPr>
          <a:xfrm>
            <a:off x="2255520" y="4663440"/>
            <a:ext cx="2286000" cy="15544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77" name="Rectangle 676"/>
          <p:cNvSpPr/>
          <p:nvPr/>
        </p:nvSpPr>
        <p:spPr>
          <a:xfrm>
            <a:off x="1706880" y="4114800"/>
            <a:ext cx="2194560" cy="23774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78" name="PlaceHolder 1"/>
          <p:cNvSpPr>
            <a:spLocks noGrp="1"/>
          </p:cNvSpPr>
          <p:nvPr>
            <p:ph type="title"/>
          </p:nvPr>
        </p:nvSpPr>
        <p:spPr>
          <a:xfrm>
            <a:off x="1920000" y="349920"/>
            <a:ext cx="8353080" cy="450720"/>
          </a:xfrm>
          <a:prstGeom prst="rect">
            <a:avLst/>
          </a:prstGeom>
          <a:noFill/>
          <a:ln w="0">
            <a:noFill/>
          </a:ln>
        </p:spPr>
        <p:txBody>
          <a:bodyPr spcFirstLastPara="1" wrap="square" lIns="0" tIns="0" rIns="0" bIns="0" anchor="t" anchorCtr="0">
            <a:noAutofit/>
          </a:bodyPr>
          <a:lstStyle/>
          <a:p>
            <a:r>
              <a:rPr lang="de-DE" spc="-1">
                <a:solidFill>
                  <a:srgbClr val="007BC8"/>
                </a:solidFill>
                <a:latin typeface="DesySans Office"/>
              </a:rPr>
              <a:t>OPIS: Obtain central wavelength</a:t>
            </a:r>
            <a:endParaRPr lang="en-US" b="0" spc="-1">
              <a:solidFill>
                <a:srgbClr val="000000"/>
              </a:solidFill>
            </a:endParaRPr>
          </a:p>
        </p:txBody>
      </p:sp>
      <p:pic>
        <p:nvPicPr>
          <p:cNvPr id="681" name="Picture 680"/>
          <p:cNvPicPr/>
          <p:nvPr/>
        </p:nvPicPr>
        <p:blipFill>
          <a:blip r:embed="rId3"/>
          <a:stretch/>
        </p:blipFill>
        <p:spPr>
          <a:xfrm>
            <a:off x="1063448" y="953999"/>
            <a:ext cx="7872840" cy="5435280"/>
          </a:xfrm>
          <a:prstGeom prst="rect">
            <a:avLst/>
          </a:prstGeom>
          <a:ln w="0">
            <a:noFill/>
          </a:ln>
        </p:spPr>
      </p:pic>
      <p:sp>
        <p:nvSpPr>
          <p:cNvPr id="683" name="Rectangle 682"/>
          <p:cNvSpPr/>
          <p:nvPr/>
        </p:nvSpPr>
        <p:spPr>
          <a:xfrm>
            <a:off x="4997796" y="800640"/>
            <a:ext cx="3864600" cy="31312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686" name="Arrow: Right 685"/>
          <p:cNvSpPr/>
          <p:nvPr/>
        </p:nvSpPr>
        <p:spPr>
          <a:xfrm rot="20271600">
            <a:off x="4963870" y="2810160"/>
            <a:ext cx="893880" cy="274320"/>
          </a:xfrm>
          <a:prstGeom prst="rightArrow">
            <a:avLst>
              <a:gd name="adj1" fmla="val 50000"/>
              <a:gd name="adj2" fmla="val 81463"/>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solidFill>
                <a:srgbClr val="FFFFFF"/>
              </a:solidFill>
              <a:latin typeface="Arial"/>
            </a:endParaRPr>
          </a:p>
        </p:txBody>
      </p:sp>
      <p:sp>
        <p:nvSpPr>
          <p:cNvPr id="687" name="Rectangle 686"/>
          <p:cNvSpPr/>
          <p:nvPr/>
        </p:nvSpPr>
        <p:spPr>
          <a:xfrm>
            <a:off x="5348926" y="3961055"/>
            <a:ext cx="2926080" cy="23774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spc="-1">
              <a:latin typeface="Arial"/>
            </a:endParaRPr>
          </a:p>
        </p:txBody>
      </p:sp>
      <p:sp>
        <p:nvSpPr>
          <p:cNvPr id="16" name="Rectangle 15">
            <a:extLst>
              <a:ext uri="{FF2B5EF4-FFF2-40B4-BE49-F238E27FC236}">
                <a16:creationId xmlns:a16="http://schemas.microsoft.com/office/drawing/2014/main" id="{1482A03C-B77C-44A8-A2E2-A01F283F2B0B}"/>
              </a:ext>
            </a:extLst>
          </p:cNvPr>
          <p:cNvSpPr/>
          <p:nvPr/>
        </p:nvSpPr>
        <p:spPr>
          <a:xfrm>
            <a:off x="7282375" y="6509854"/>
            <a:ext cx="6096000" cy="261610"/>
          </a:xfrm>
          <a:prstGeom prst="rect">
            <a:avLst/>
          </a:prstGeom>
        </p:spPr>
        <p:txBody>
          <a:bodyPr>
            <a:spAutoFit/>
          </a:bodyPr>
          <a:lstStyle/>
          <a:p>
            <a:r>
              <a:rPr lang="en-US" sz="1100" dirty="0" err="1">
                <a:latin typeface="Arial" panose="020B0604020202020204" pitchFamily="34" charset="0"/>
              </a:rPr>
              <a:t>G.Hartmann</a:t>
            </a:r>
            <a:r>
              <a:rPr lang="en-US" sz="1100" dirty="0">
                <a:latin typeface="Arial" panose="020B0604020202020204" pitchFamily="34" charset="0"/>
              </a:rPr>
              <a:t>, et al  Sci. Rep. </a:t>
            </a:r>
            <a:r>
              <a:rPr lang="en-US" sz="1100" b="1" dirty="0">
                <a:latin typeface="Arial" panose="020B0604020202020204" pitchFamily="34" charset="0"/>
              </a:rPr>
              <a:t>12, </a:t>
            </a:r>
            <a:r>
              <a:rPr lang="en-US" sz="1100" dirty="0">
                <a:latin typeface="Arial" panose="020B0604020202020204" pitchFamily="34" charset="0"/>
              </a:rPr>
              <a:t>20783 (2022); </a:t>
            </a:r>
            <a:endParaRPr lang="en-US" sz="1100" dirty="0"/>
          </a:p>
        </p:txBody>
      </p:sp>
      <p:sp>
        <p:nvSpPr>
          <p:cNvPr id="15" name="Footer Placeholder 2">
            <a:extLst>
              <a:ext uri="{FF2B5EF4-FFF2-40B4-BE49-F238E27FC236}">
                <a16:creationId xmlns:a16="http://schemas.microsoft.com/office/drawing/2014/main" id="{D9C2D9A7-9A00-46E8-9BE9-E13B7AFE1B19}"/>
              </a:ext>
            </a:extLst>
          </p:cNvPr>
          <p:cNvSpPr txBox="1">
            <a:spLocks/>
          </p:cNvSpPr>
          <p:nvPr/>
        </p:nvSpPr>
        <p:spPr>
          <a:xfrm>
            <a:off x="1054010" y="6480719"/>
            <a:ext cx="9901099" cy="186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t>Stefan Düsterer  |  13.6.2023  |  EuPRAXIA workshop</a:t>
            </a:r>
            <a:endParaRPr lang="en-US" sz="1100" dirty="0"/>
          </a:p>
        </p:txBody>
      </p:sp>
      <p:pic>
        <p:nvPicPr>
          <p:cNvPr id="684" name="Picture 683"/>
          <p:cNvPicPr/>
          <p:nvPr/>
        </p:nvPicPr>
        <p:blipFill>
          <a:blip r:embed="rId4"/>
          <a:stretch/>
        </p:blipFill>
        <p:spPr>
          <a:xfrm>
            <a:off x="6096000" y="1172018"/>
            <a:ext cx="5214425" cy="393192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17462F-2578-47E5-97FA-68F734B0ADB3}"/>
              </a:ext>
            </a:extLst>
          </p:cNvPr>
          <p:cNvPicPr>
            <a:picLocks noChangeAspect="1"/>
          </p:cNvPicPr>
          <p:nvPr/>
        </p:nvPicPr>
        <p:blipFill>
          <a:blip r:embed="rId3"/>
          <a:stretch>
            <a:fillRect/>
          </a:stretch>
        </p:blipFill>
        <p:spPr>
          <a:xfrm>
            <a:off x="7733252" y="1193075"/>
            <a:ext cx="4258269" cy="2838846"/>
          </a:xfrm>
          <a:prstGeom prst="rect">
            <a:avLst/>
          </a:prstGeom>
        </p:spPr>
      </p:pic>
      <p:pic>
        <p:nvPicPr>
          <p:cNvPr id="13" name="Picture 28" descr="Top-View_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43579" y="2327993"/>
            <a:ext cx="2064224" cy="37154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US" dirty="0"/>
              <a:t>VLS-Spectrometer  with MHz line camera   </a:t>
            </a:r>
            <a:endParaRPr lang="de-DE" i="1" dirty="0">
              <a:solidFill>
                <a:srgbClr val="FF9E1B"/>
              </a:solidFill>
            </a:endParaRPr>
          </a:p>
        </p:txBody>
      </p:sp>
      <p:grpSp>
        <p:nvGrpSpPr>
          <p:cNvPr id="43" name="Group 42">
            <a:extLst>
              <a:ext uri="{FF2B5EF4-FFF2-40B4-BE49-F238E27FC236}">
                <a16:creationId xmlns:a16="http://schemas.microsoft.com/office/drawing/2014/main" id="{5199B521-A7B4-8943-9612-522E7310F28D}"/>
              </a:ext>
            </a:extLst>
          </p:cNvPr>
          <p:cNvGrpSpPr/>
          <p:nvPr/>
        </p:nvGrpSpPr>
        <p:grpSpPr>
          <a:xfrm>
            <a:off x="6226504" y="2168383"/>
            <a:ext cx="605737" cy="3875019"/>
            <a:chOff x="1801698" y="1733066"/>
            <a:chExt cx="454303" cy="2906264"/>
          </a:xfrm>
        </p:grpSpPr>
        <p:sp>
          <p:nvSpPr>
            <p:cNvPr id="15" name="Line 29"/>
            <p:cNvSpPr>
              <a:spLocks noChangeShapeType="1"/>
            </p:cNvSpPr>
            <p:nvPr/>
          </p:nvSpPr>
          <p:spPr bwMode="auto">
            <a:xfrm flipH="1" flipV="1">
              <a:off x="2184442" y="3766277"/>
              <a:ext cx="71559" cy="873053"/>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DE">
                <a:solidFill>
                  <a:srgbClr val="000000"/>
                </a:solidFill>
              </a:endParaRPr>
            </a:p>
          </p:txBody>
        </p:sp>
        <p:sp>
          <p:nvSpPr>
            <p:cNvPr id="16" name="Line 30"/>
            <p:cNvSpPr>
              <a:spLocks noChangeShapeType="1"/>
            </p:cNvSpPr>
            <p:nvPr/>
          </p:nvSpPr>
          <p:spPr bwMode="auto">
            <a:xfrm flipH="1" flipV="1">
              <a:off x="1801698" y="1733066"/>
              <a:ext cx="382743" cy="2035514"/>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DE">
                <a:solidFill>
                  <a:srgbClr val="000000"/>
                </a:solidFill>
              </a:endParaRPr>
            </a:p>
          </p:txBody>
        </p:sp>
      </p:grpSp>
      <p:sp>
        <p:nvSpPr>
          <p:cNvPr id="17" name="Line 31"/>
          <p:cNvSpPr>
            <a:spLocks noChangeShapeType="1"/>
          </p:cNvSpPr>
          <p:nvPr/>
        </p:nvSpPr>
        <p:spPr bwMode="auto">
          <a:xfrm flipH="1" flipV="1">
            <a:off x="6107103" y="2858979"/>
            <a:ext cx="658836" cy="2175592"/>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lstStyle/>
          <a:p>
            <a:pPr eaLnBrk="0" fontAlgn="base" hangingPunct="0">
              <a:spcBef>
                <a:spcPct val="0"/>
              </a:spcBef>
              <a:spcAft>
                <a:spcPct val="0"/>
              </a:spcAft>
            </a:pPr>
            <a:endParaRPr lang="de-DE">
              <a:solidFill>
                <a:srgbClr val="000000"/>
              </a:solidFill>
            </a:endParaRPr>
          </a:p>
        </p:txBody>
      </p:sp>
      <p:sp>
        <p:nvSpPr>
          <p:cNvPr id="18" name="Line 32"/>
          <p:cNvSpPr>
            <a:spLocks noChangeShapeType="1"/>
          </p:cNvSpPr>
          <p:nvPr/>
        </p:nvSpPr>
        <p:spPr bwMode="auto">
          <a:xfrm flipH="1" flipV="1">
            <a:off x="5522644" y="3255164"/>
            <a:ext cx="1243299" cy="1779408"/>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lstStyle/>
          <a:p>
            <a:pPr eaLnBrk="0" fontAlgn="base" hangingPunct="0">
              <a:spcBef>
                <a:spcPct val="0"/>
              </a:spcBef>
              <a:spcAft>
                <a:spcPct val="0"/>
              </a:spcAft>
            </a:pPr>
            <a:endParaRPr lang="de-DE">
              <a:solidFill>
                <a:srgbClr val="000000"/>
              </a:solidFill>
            </a:endParaRPr>
          </a:p>
        </p:txBody>
      </p:sp>
      <p:sp>
        <p:nvSpPr>
          <p:cNvPr id="20" name="Text Box 34"/>
          <p:cNvSpPr txBox="1">
            <a:spLocks noChangeArrowheads="1"/>
          </p:cNvSpPr>
          <p:nvPr/>
        </p:nvSpPr>
        <p:spPr bwMode="auto">
          <a:xfrm>
            <a:off x="6300134" y="2062358"/>
            <a:ext cx="106695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hangingPunct="0"/>
            <a:r>
              <a:rPr lang="en-US" sz="1600" dirty="0">
                <a:solidFill>
                  <a:srgbClr val="002060"/>
                </a:solidFill>
              </a:rPr>
              <a:t>0</a:t>
            </a:r>
            <a:r>
              <a:rPr lang="en-US" sz="1600" baseline="30000" dirty="0">
                <a:solidFill>
                  <a:srgbClr val="002060"/>
                </a:solidFill>
              </a:rPr>
              <a:t>th</a:t>
            </a:r>
            <a:r>
              <a:rPr lang="en-US" sz="1600" dirty="0">
                <a:solidFill>
                  <a:srgbClr val="002060"/>
                </a:solidFill>
              </a:rPr>
              <a:t> order </a:t>
            </a:r>
          </a:p>
          <a:p>
            <a:pPr eaLnBrk="0" hangingPunct="0"/>
            <a:r>
              <a:rPr lang="en-US" sz="1600" dirty="0">
                <a:solidFill>
                  <a:srgbClr val="002060"/>
                </a:solidFill>
              </a:rPr>
              <a:t>to </a:t>
            </a:r>
            <a:r>
              <a:rPr lang="de-DE" sz="1600" dirty="0">
                <a:solidFill>
                  <a:srgbClr val="002060"/>
                </a:solidFill>
              </a:rPr>
              <a:t>BL1-3</a:t>
            </a:r>
            <a:endParaRPr lang="en-US" sz="1600" dirty="0">
              <a:solidFill>
                <a:srgbClr val="002060"/>
              </a:solidFill>
            </a:endParaRPr>
          </a:p>
        </p:txBody>
      </p:sp>
      <p:sp>
        <p:nvSpPr>
          <p:cNvPr id="21" name="Text Box 35"/>
          <p:cNvSpPr txBox="1">
            <a:spLocks noChangeArrowheads="1"/>
          </p:cNvSpPr>
          <p:nvPr/>
        </p:nvSpPr>
        <p:spPr bwMode="auto">
          <a:xfrm>
            <a:off x="4687849" y="2676617"/>
            <a:ext cx="1188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dirty="0">
                <a:solidFill>
                  <a:srgbClr val="C00000"/>
                </a:solidFill>
              </a:rPr>
              <a:t>KALYPSO</a:t>
            </a:r>
          </a:p>
        </p:txBody>
      </p:sp>
      <p:sp>
        <p:nvSpPr>
          <p:cNvPr id="22" name="Text Box 36"/>
          <p:cNvSpPr txBox="1">
            <a:spLocks noChangeArrowheads="1"/>
          </p:cNvSpPr>
          <p:nvPr/>
        </p:nvSpPr>
        <p:spPr bwMode="auto">
          <a:xfrm>
            <a:off x="5723678" y="2524731"/>
            <a:ext cx="6392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dirty="0">
                <a:solidFill>
                  <a:srgbClr val="C00000"/>
                </a:solidFill>
              </a:rPr>
              <a:t>6nm</a:t>
            </a:r>
          </a:p>
        </p:txBody>
      </p:sp>
      <p:sp>
        <p:nvSpPr>
          <p:cNvPr id="23" name="Text Box 37"/>
          <p:cNvSpPr txBox="1">
            <a:spLocks noChangeArrowheads="1"/>
          </p:cNvSpPr>
          <p:nvPr/>
        </p:nvSpPr>
        <p:spPr bwMode="auto">
          <a:xfrm>
            <a:off x="4921071" y="2902025"/>
            <a:ext cx="83821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dirty="0">
                <a:solidFill>
                  <a:srgbClr val="C00000"/>
                </a:solidFill>
              </a:rPr>
              <a:t>60nm</a:t>
            </a:r>
          </a:p>
        </p:txBody>
      </p:sp>
      <p:sp>
        <p:nvSpPr>
          <p:cNvPr id="24" name="Text Box 38"/>
          <p:cNvSpPr txBox="1">
            <a:spLocks noChangeArrowheads="1"/>
          </p:cNvSpPr>
          <p:nvPr/>
        </p:nvSpPr>
        <p:spPr bwMode="auto">
          <a:xfrm>
            <a:off x="5184290" y="4031921"/>
            <a:ext cx="10007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dirty="0">
                <a:solidFill>
                  <a:srgbClr val="C00000"/>
                </a:solidFill>
              </a:rPr>
              <a:t>1</a:t>
            </a:r>
            <a:r>
              <a:rPr lang="en-US" sz="1600" baseline="30000" dirty="0">
                <a:solidFill>
                  <a:srgbClr val="C00000"/>
                </a:solidFill>
              </a:rPr>
              <a:t>st</a:t>
            </a:r>
            <a:r>
              <a:rPr lang="en-US" sz="1600" dirty="0">
                <a:solidFill>
                  <a:srgbClr val="C00000"/>
                </a:solidFill>
              </a:rPr>
              <a:t> order</a:t>
            </a:r>
          </a:p>
        </p:txBody>
      </p:sp>
      <p:sp>
        <p:nvSpPr>
          <p:cNvPr id="26" name="Rectangle 40"/>
          <p:cNvSpPr>
            <a:spLocks noChangeArrowheads="1"/>
          </p:cNvSpPr>
          <p:nvPr/>
        </p:nvSpPr>
        <p:spPr bwMode="auto">
          <a:xfrm rot="21250085">
            <a:off x="6793226" y="4759353"/>
            <a:ext cx="148167" cy="544512"/>
          </a:xfrm>
          <a:prstGeom prst="rect">
            <a:avLst/>
          </a:prstGeom>
          <a:solidFill>
            <a:schemeClr val="accent3">
              <a:lumMod val="60000"/>
              <a:lumOff val="40000"/>
            </a:schemeClr>
          </a:solidFill>
          <a:ln w="9525">
            <a:solidFill>
              <a:srgbClr val="808000"/>
            </a:solidFill>
            <a:miter lim="800000"/>
            <a:headEnd/>
            <a:tailEnd/>
          </a:ln>
          <a:effectLst/>
          <a:extLst/>
        </p:spPr>
        <p:txBody>
          <a:bodyPr wrap="none" lIns="121917" tIns="60958" rIns="121917" bIns="60958" anchor="ctr"/>
          <a:lstStyle/>
          <a:p>
            <a:pPr algn="ctr" eaLnBrk="0" fontAlgn="base" hangingPunct="0">
              <a:spcBef>
                <a:spcPct val="0"/>
              </a:spcBef>
              <a:spcAft>
                <a:spcPct val="0"/>
              </a:spcAft>
            </a:pPr>
            <a:endParaRPr lang="en-US" sz="1900">
              <a:solidFill>
                <a:srgbClr val="808000"/>
              </a:solidFill>
            </a:endParaRPr>
          </a:p>
        </p:txBody>
      </p:sp>
      <p:sp>
        <p:nvSpPr>
          <p:cNvPr id="27" name="Text Box 41"/>
          <p:cNvSpPr txBox="1">
            <a:spLocks noChangeArrowheads="1"/>
          </p:cNvSpPr>
          <p:nvPr/>
        </p:nvSpPr>
        <p:spPr bwMode="auto">
          <a:xfrm>
            <a:off x="5147296" y="4916158"/>
            <a:ext cx="1400384" cy="369332"/>
          </a:xfrm>
          <a:prstGeom prst="rect">
            <a:avLst/>
          </a:prstGeom>
          <a:solidFill>
            <a:schemeClr val="accent3">
              <a:lumMod val="60000"/>
              <a:lumOff val="40000"/>
            </a:schemeClr>
          </a:solidFill>
          <a:ln>
            <a:noFill/>
          </a:ln>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b="1" dirty="0">
                <a:solidFill>
                  <a:srgbClr val="3333CC"/>
                </a:solidFill>
              </a:rPr>
              <a:t>VLS grating</a:t>
            </a:r>
          </a:p>
        </p:txBody>
      </p:sp>
      <p:sp>
        <p:nvSpPr>
          <p:cNvPr id="28" name="Arc 42"/>
          <p:cNvSpPr>
            <a:spLocks/>
          </p:cNvSpPr>
          <p:nvPr/>
        </p:nvSpPr>
        <p:spPr bwMode="auto">
          <a:xfrm flipV="1">
            <a:off x="5481751" y="2749551"/>
            <a:ext cx="599016" cy="466725"/>
          </a:xfrm>
          <a:custGeom>
            <a:avLst/>
            <a:gdLst>
              <a:gd name="T0" fmla="*/ 0 w 21398"/>
              <a:gd name="T1" fmla="*/ 0 h 21600"/>
              <a:gd name="T2" fmla="*/ 9432507 w 21398"/>
              <a:gd name="T3" fmla="*/ 8709369 h 21600"/>
              <a:gd name="T4" fmla="*/ 0 w 21398"/>
              <a:gd name="T5" fmla="*/ 10084825 h 21600"/>
              <a:gd name="T6" fmla="*/ 0 60000 65536"/>
              <a:gd name="T7" fmla="*/ 0 60000 65536"/>
              <a:gd name="T8" fmla="*/ 0 60000 65536"/>
            </a:gdLst>
            <a:ahLst/>
            <a:cxnLst>
              <a:cxn ang="T6">
                <a:pos x="T0" y="T1"/>
              </a:cxn>
              <a:cxn ang="T7">
                <a:pos x="T2" y="T3"/>
              </a:cxn>
              <a:cxn ang="T8">
                <a:pos x="T4" y="T5"/>
              </a:cxn>
            </a:cxnLst>
            <a:rect l="0" t="0" r="r" b="b"/>
            <a:pathLst>
              <a:path w="21398" h="21600" fill="none" extrusionOk="0">
                <a:moveTo>
                  <a:pt x="-1" y="0"/>
                </a:moveTo>
                <a:cubicBezTo>
                  <a:pt x="10790" y="0"/>
                  <a:pt x="19926" y="7963"/>
                  <a:pt x="21398" y="18653"/>
                </a:cubicBezTo>
              </a:path>
              <a:path w="21398" h="21600" stroke="0" extrusionOk="0">
                <a:moveTo>
                  <a:pt x="-1" y="0"/>
                </a:moveTo>
                <a:cubicBezTo>
                  <a:pt x="10790" y="0"/>
                  <a:pt x="19926" y="7963"/>
                  <a:pt x="21398" y="18653"/>
                </a:cubicBezTo>
                <a:lnTo>
                  <a:pt x="0" y="21600"/>
                </a:lnTo>
                <a:lnTo>
                  <a:pt x="-1" y="0"/>
                </a:lnTo>
                <a:close/>
              </a:path>
            </a:pathLst>
          </a:custGeom>
          <a:noFill/>
          <a:ln w="28575">
            <a:solidFill>
              <a:srgbClr val="C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pPr eaLnBrk="0" fontAlgn="base" hangingPunct="0">
              <a:spcBef>
                <a:spcPct val="0"/>
              </a:spcBef>
              <a:spcAft>
                <a:spcPct val="0"/>
              </a:spcAft>
            </a:pPr>
            <a:endParaRPr lang="de-DE">
              <a:solidFill>
                <a:srgbClr val="000000"/>
              </a:solidFill>
            </a:endParaRPr>
          </a:p>
        </p:txBody>
      </p:sp>
      <p:sp>
        <p:nvSpPr>
          <p:cNvPr id="3" name="Rectangle 2"/>
          <p:cNvSpPr/>
          <p:nvPr/>
        </p:nvSpPr>
        <p:spPr>
          <a:xfrm>
            <a:off x="4737069" y="5887682"/>
            <a:ext cx="2987971" cy="461661"/>
          </a:xfrm>
          <a:prstGeom prst="rect">
            <a:avLst/>
          </a:prstGeom>
        </p:spPr>
        <p:txBody>
          <a:bodyPr wrap="square" lIns="121917" tIns="60958" rIns="121917" bIns="60958">
            <a:spAutoFit/>
          </a:bodyPr>
          <a:lstStyle/>
          <a:p>
            <a:r>
              <a:rPr lang="en-US" sz="1100" dirty="0">
                <a:solidFill>
                  <a:schemeClr val="tx1">
                    <a:lumMod val="85000"/>
                    <a:lumOff val="15000"/>
                  </a:schemeClr>
                </a:solidFill>
              </a:rPr>
              <a:t>G. Brenner et al.,</a:t>
            </a:r>
            <a:r>
              <a:rPr lang="en-US" sz="1100" i="1" dirty="0">
                <a:solidFill>
                  <a:schemeClr val="tx1">
                    <a:lumMod val="85000"/>
                    <a:lumOff val="15000"/>
                  </a:schemeClr>
                </a:solidFill>
              </a:rPr>
              <a:t> </a:t>
            </a:r>
          </a:p>
          <a:p>
            <a:r>
              <a:rPr lang="en-US" sz="1100" dirty="0" err="1">
                <a:solidFill>
                  <a:schemeClr val="tx1">
                    <a:lumMod val="85000"/>
                    <a:lumOff val="15000"/>
                  </a:schemeClr>
                </a:solidFill>
              </a:rPr>
              <a:t>Nucl</a:t>
            </a:r>
            <a:r>
              <a:rPr lang="en-US" sz="1100" dirty="0">
                <a:solidFill>
                  <a:schemeClr val="tx1">
                    <a:lumMod val="85000"/>
                    <a:lumOff val="15000"/>
                  </a:schemeClr>
                </a:solidFill>
              </a:rPr>
              <a:t>. Instr. and Meth A </a:t>
            </a:r>
            <a:r>
              <a:rPr lang="en-US" sz="1100" b="1" dirty="0">
                <a:solidFill>
                  <a:schemeClr val="tx1">
                    <a:lumMod val="85000"/>
                    <a:lumOff val="15000"/>
                  </a:schemeClr>
                </a:solidFill>
              </a:rPr>
              <a:t>635</a:t>
            </a:r>
            <a:r>
              <a:rPr lang="en-US" sz="1100" dirty="0">
                <a:solidFill>
                  <a:schemeClr val="tx1">
                    <a:lumMod val="85000"/>
                    <a:lumOff val="15000"/>
                  </a:schemeClr>
                </a:solidFill>
              </a:rPr>
              <a:t>, 99–103 (2011).</a:t>
            </a:r>
            <a:endParaRPr lang="de-DE" sz="1100" dirty="0">
              <a:solidFill>
                <a:schemeClr val="tx1">
                  <a:lumMod val="85000"/>
                  <a:lumOff val="15000"/>
                </a:schemeClr>
              </a:solidFill>
            </a:endParaRPr>
          </a:p>
        </p:txBody>
      </p:sp>
      <p:pic>
        <p:nvPicPr>
          <p:cNvPr id="31" name="Picture 17" descr="H:\My Documents\alles Wichtige\FLASH\Projekte\photon diag\Kalypso\Kalypso-during-tuning-28May2018-with_correct_wavelength_direction-better-colo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55624" y="3710388"/>
            <a:ext cx="4469507" cy="25140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3EFDA15-0DC1-ED4B-9DF4-62CACB6CA938}"/>
              </a:ext>
            </a:extLst>
          </p:cNvPr>
          <p:cNvSpPr/>
          <p:nvPr/>
        </p:nvSpPr>
        <p:spPr bwMode="auto">
          <a:xfrm rot="8716930" flipV="1">
            <a:off x="5720352" y="2979967"/>
            <a:ext cx="204856" cy="102173"/>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121917" tIns="60958" rIns="121917" bIns="60958" numCol="1" rtlCol="0" anchor="t" anchorCtr="0" compatLnSpc="1">
            <a:prstTxWarp prst="textNoShape">
              <a:avLst/>
            </a:prstTxWarp>
          </a:bodyPr>
          <a:lstStyle/>
          <a:p>
            <a:pPr defTabSz="1219170" eaLnBrk="0" fontAlgn="base" hangingPunct="0">
              <a:spcBef>
                <a:spcPct val="0"/>
              </a:spcBef>
              <a:spcAft>
                <a:spcPct val="0"/>
              </a:spcAft>
            </a:pPr>
            <a:endParaRPr lang="en-GB" sz="2100">
              <a:latin typeface="Arial" charset="0"/>
            </a:endParaRPr>
          </a:p>
        </p:txBody>
      </p:sp>
      <p:sp>
        <p:nvSpPr>
          <p:cNvPr id="55" name="Text Box 41">
            <a:extLst>
              <a:ext uri="{FF2B5EF4-FFF2-40B4-BE49-F238E27FC236}">
                <a16:creationId xmlns:a16="http://schemas.microsoft.com/office/drawing/2014/main" id="{5AA47180-11A1-2742-B5EF-ADC5034C9651}"/>
              </a:ext>
            </a:extLst>
          </p:cNvPr>
          <p:cNvSpPr txBox="1">
            <a:spLocks noChangeArrowheads="1"/>
          </p:cNvSpPr>
          <p:nvPr/>
        </p:nvSpPr>
        <p:spPr bwMode="auto">
          <a:xfrm>
            <a:off x="8203367" y="3893233"/>
            <a:ext cx="1203748" cy="369332"/>
          </a:xfrm>
          <a:prstGeom prst="rect">
            <a:avLst/>
          </a:prstGeom>
          <a:noFill/>
          <a:ln>
            <a:noFill/>
          </a:ln>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b="1" dirty="0">
                <a:solidFill>
                  <a:schemeClr val="bg1"/>
                </a:solidFill>
              </a:rPr>
              <a:t>FINISHED</a:t>
            </a:r>
          </a:p>
        </p:txBody>
      </p:sp>
      <p:sp>
        <p:nvSpPr>
          <p:cNvPr id="57" name="Content Placeholder 3">
            <a:extLst>
              <a:ext uri="{FF2B5EF4-FFF2-40B4-BE49-F238E27FC236}">
                <a16:creationId xmlns:a16="http://schemas.microsoft.com/office/drawing/2014/main" id="{1FD00CC2-FB70-0C4E-A131-5DFFA5B0C1D5}"/>
              </a:ext>
            </a:extLst>
          </p:cNvPr>
          <p:cNvSpPr txBox="1">
            <a:spLocks/>
          </p:cNvSpPr>
          <p:nvPr/>
        </p:nvSpPr>
        <p:spPr bwMode="auto">
          <a:xfrm>
            <a:off x="-2074" y="759148"/>
            <a:ext cx="5245548" cy="5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8" rIns="95998" bIns="60958"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8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24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20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defRPr sz="1800">
                <a:solidFill>
                  <a:schemeClr val="tx1"/>
                </a:solidFill>
                <a:latin typeface="+mn-lt"/>
              </a:defRPr>
            </a:lvl5pPr>
            <a:lvl6pPr marL="2514600" indent="-228600" algn="l" rtl="0" eaLnBrk="1" fontAlgn="base" hangingPunct="1">
              <a:spcBef>
                <a:spcPct val="20000"/>
              </a:spcBef>
              <a:spcAft>
                <a:spcPct val="0"/>
              </a:spcAft>
              <a:defRPr sz="1800">
                <a:solidFill>
                  <a:schemeClr val="tx1"/>
                </a:solidFill>
                <a:latin typeface="+mn-lt"/>
              </a:defRPr>
            </a:lvl6pPr>
            <a:lvl7pPr marL="2971800" indent="-228600" algn="l" rtl="0" eaLnBrk="1" fontAlgn="base" hangingPunct="1">
              <a:spcBef>
                <a:spcPct val="20000"/>
              </a:spcBef>
              <a:spcAft>
                <a:spcPct val="0"/>
              </a:spcAft>
              <a:defRPr sz="1800">
                <a:solidFill>
                  <a:schemeClr val="tx1"/>
                </a:solidFill>
                <a:latin typeface="+mn-lt"/>
              </a:defRPr>
            </a:lvl7pPr>
            <a:lvl8pPr marL="3429000" indent="-228600" algn="l" rtl="0" eaLnBrk="1" fontAlgn="base" hangingPunct="1">
              <a:spcBef>
                <a:spcPct val="20000"/>
              </a:spcBef>
              <a:spcAft>
                <a:spcPct val="0"/>
              </a:spcAft>
              <a:defRPr sz="1800">
                <a:solidFill>
                  <a:schemeClr val="tx1"/>
                </a:solidFill>
                <a:latin typeface="+mn-lt"/>
              </a:defRPr>
            </a:lvl8pPr>
            <a:lvl9pPr marL="3886200" indent="-228600" algn="l" rtl="0" eaLnBrk="1" fontAlgn="base" hangingPunct="1">
              <a:spcBef>
                <a:spcPct val="20000"/>
              </a:spcBef>
              <a:spcAft>
                <a:spcPct val="0"/>
              </a:spcAft>
              <a:defRPr sz="1800">
                <a:solidFill>
                  <a:schemeClr val="tx1"/>
                </a:solidFill>
                <a:latin typeface="+mn-lt"/>
              </a:defRPr>
            </a:lvl9pPr>
          </a:lstStyle>
          <a:p>
            <a:pPr marL="234461" lvl="1" indent="0">
              <a:buClr>
                <a:srgbClr val="FA8214"/>
              </a:buClr>
              <a:buNone/>
            </a:pPr>
            <a:endParaRPr lang="en-US" sz="1600" kern="0" dirty="0"/>
          </a:p>
          <a:p>
            <a:pPr marL="479988">
              <a:buClr>
                <a:srgbClr val="FA8214"/>
              </a:buClr>
            </a:pPr>
            <a:r>
              <a:rPr lang="en-US" sz="2100" kern="0" dirty="0"/>
              <a:t>KALYPSO:</a:t>
            </a:r>
          </a:p>
          <a:p>
            <a:pPr marL="479988" lvl="1">
              <a:buClr>
                <a:srgbClr val="FA8214"/>
              </a:buClr>
            </a:pPr>
            <a:r>
              <a:rPr lang="de-DE" sz="1600" dirty="0"/>
              <a:t>256 </a:t>
            </a:r>
            <a:r>
              <a:rPr lang="de-DE" sz="1600" dirty="0" err="1"/>
              <a:t>pixels</a:t>
            </a:r>
            <a:r>
              <a:rPr lang="de-DE" sz="1600" dirty="0"/>
              <a:t>, 50 µm pitch</a:t>
            </a:r>
          </a:p>
          <a:p>
            <a:pPr marL="479988" lvl="1">
              <a:buClr>
                <a:srgbClr val="FA8214"/>
              </a:buClr>
            </a:pPr>
            <a:r>
              <a:rPr lang="de-DE" sz="1600" dirty="0"/>
              <a:t>14 </a:t>
            </a:r>
            <a:r>
              <a:rPr lang="de-DE" sz="1600" dirty="0" err="1"/>
              <a:t>bit</a:t>
            </a:r>
            <a:r>
              <a:rPr lang="de-DE" sz="1600" dirty="0"/>
              <a:t> ADC, 2.7 </a:t>
            </a:r>
            <a:r>
              <a:rPr lang="de-DE" sz="1600" dirty="0" err="1"/>
              <a:t>Mfps</a:t>
            </a:r>
            <a:endParaRPr lang="de-DE" sz="1600" dirty="0"/>
          </a:p>
          <a:p>
            <a:pPr marL="479988" lvl="1">
              <a:buClr>
                <a:srgbClr val="FA8214"/>
              </a:buClr>
            </a:pPr>
            <a:endParaRPr lang="en-US" sz="1600" kern="0" dirty="0"/>
          </a:p>
          <a:p>
            <a:pPr marL="479988" lvl="1">
              <a:buClr>
                <a:srgbClr val="FA8214"/>
              </a:buClr>
            </a:pPr>
            <a:r>
              <a:rPr lang="en-US" sz="1600" kern="0" dirty="0"/>
              <a:t>Developed within ARD Matter &amp; Technology between KIT, DESY and HZDR  </a:t>
            </a:r>
          </a:p>
          <a:p>
            <a:pPr marL="479988" lvl="1">
              <a:buClr>
                <a:srgbClr val="FA8214"/>
              </a:buClr>
            </a:pPr>
            <a:r>
              <a:rPr lang="en-US" sz="1600" kern="0" dirty="0"/>
              <a:t>Low-latency continuous read-out with up to 2.7 MHz rep rate =&gt; </a:t>
            </a:r>
            <a:r>
              <a:rPr lang="en-US" sz="1600" kern="0" dirty="0" err="1"/>
              <a:t>cw</a:t>
            </a:r>
            <a:r>
              <a:rPr lang="en-US" sz="1600" kern="0" dirty="0"/>
              <a:t> and feedback capability</a:t>
            </a:r>
          </a:p>
          <a:p>
            <a:pPr marL="479988" lvl="1">
              <a:buClr>
                <a:srgbClr val="FA8214"/>
              </a:buClr>
            </a:pPr>
            <a:r>
              <a:rPr lang="en-US" sz="1600" kern="0" dirty="0"/>
              <a:t>Under development version 3:</a:t>
            </a:r>
            <a:br>
              <a:rPr lang="en-US" sz="1600" kern="0" dirty="0"/>
            </a:br>
            <a:r>
              <a:rPr lang="en-US" sz="1600" kern="0" dirty="0"/>
              <a:t>up to 1024 pix, up to 5 MHz, better signal-to-noise</a:t>
            </a:r>
          </a:p>
          <a:p>
            <a:pPr marL="479988">
              <a:buClr>
                <a:srgbClr val="FA8214"/>
              </a:buClr>
            </a:pPr>
            <a:endParaRPr lang="en-US" sz="2100" kern="0" dirty="0"/>
          </a:p>
        </p:txBody>
      </p:sp>
      <p:sp>
        <p:nvSpPr>
          <p:cNvPr id="34" name="Rectangle 33">
            <a:extLst>
              <a:ext uri="{FF2B5EF4-FFF2-40B4-BE49-F238E27FC236}">
                <a16:creationId xmlns:a16="http://schemas.microsoft.com/office/drawing/2014/main" id="{D38400E1-1E0A-4E2D-B120-0433DAE2BC79}"/>
              </a:ext>
            </a:extLst>
          </p:cNvPr>
          <p:cNvSpPr/>
          <p:nvPr/>
        </p:nvSpPr>
        <p:spPr>
          <a:xfrm>
            <a:off x="7623028" y="6290510"/>
            <a:ext cx="4382351" cy="261610"/>
          </a:xfrm>
          <a:prstGeom prst="rect">
            <a:avLst/>
          </a:prstGeom>
        </p:spPr>
        <p:txBody>
          <a:bodyPr wrap="square">
            <a:spAutoFit/>
          </a:bodyPr>
          <a:lstStyle/>
          <a:p>
            <a:r>
              <a:rPr lang="en-US" sz="1100" dirty="0">
                <a:latin typeface="Arial" panose="020B0604020202020204" pitchFamily="34" charset="0"/>
              </a:rPr>
              <a:t>C. Gerth,  et al.  J. Synchrotron Rad. </a:t>
            </a:r>
            <a:r>
              <a:rPr lang="en-US" sz="1100" b="1" dirty="0">
                <a:latin typeface="Arial" panose="020B0604020202020204" pitchFamily="34" charset="0"/>
              </a:rPr>
              <a:t>26</a:t>
            </a:r>
            <a:r>
              <a:rPr lang="en-US" sz="1100" dirty="0">
                <a:latin typeface="Arial" panose="020B0604020202020204" pitchFamily="34" charset="0"/>
              </a:rPr>
              <a:t>, 1514 - 1522 (2019); </a:t>
            </a:r>
            <a:endParaRPr lang="en-US" sz="1100" dirty="0"/>
          </a:p>
        </p:txBody>
      </p:sp>
      <p:sp>
        <p:nvSpPr>
          <p:cNvPr id="35" name="Footer Placeholder 2">
            <a:extLst>
              <a:ext uri="{FF2B5EF4-FFF2-40B4-BE49-F238E27FC236}">
                <a16:creationId xmlns:a16="http://schemas.microsoft.com/office/drawing/2014/main" id="{56CB5954-5E0F-4174-9C04-DB9DA0FB6CBE}"/>
              </a:ext>
            </a:extLst>
          </p:cNvPr>
          <p:cNvSpPr txBox="1">
            <a:spLocks/>
          </p:cNvSpPr>
          <p:nvPr/>
        </p:nvSpPr>
        <p:spPr>
          <a:xfrm>
            <a:off x="839416" y="6580800"/>
            <a:ext cx="9901099" cy="186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t>Stefan Düsterer  |  13.6.2023  |  EuPRAXIA workshop</a:t>
            </a:r>
            <a:endParaRPr lang="en-US" sz="1100" dirty="0"/>
          </a:p>
        </p:txBody>
      </p:sp>
      <p:grpSp>
        <p:nvGrpSpPr>
          <p:cNvPr id="30" name="Group 29">
            <a:extLst>
              <a:ext uri="{FF2B5EF4-FFF2-40B4-BE49-F238E27FC236}">
                <a16:creationId xmlns:a16="http://schemas.microsoft.com/office/drawing/2014/main" id="{7F188A57-3201-4D2B-9B51-40168D46F000}"/>
              </a:ext>
            </a:extLst>
          </p:cNvPr>
          <p:cNvGrpSpPr/>
          <p:nvPr/>
        </p:nvGrpSpPr>
        <p:grpSpPr>
          <a:xfrm>
            <a:off x="7623028" y="1241732"/>
            <a:ext cx="4478719" cy="2519280"/>
            <a:chOff x="7655625" y="1191107"/>
            <a:chExt cx="4478719" cy="2519280"/>
          </a:xfrm>
        </p:grpSpPr>
        <p:pic>
          <p:nvPicPr>
            <p:cNvPr id="32" name="Picture 11" descr="H:\My Documents\alles Wichtige\FLASH\Projekte\photon diag\Kalypso\Kalypso-during-tuning-28May2018-with_correct_wavelength_direction-colo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55625" y="1191107"/>
              <a:ext cx="4478719" cy="2519280"/>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41">
              <a:extLst>
                <a:ext uri="{FF2B5EF4-FFF2-40B4-BE49-F238E27FC236}">
                  <a16:creationId xmlns:a16="http://schemas.microsoft.com/office/drawing/2014/main" id="{F6436DE6-B5FB-4848-AD7C-5218CDF33B01}"/>
                </a:ext>
              </a:extLst>
            </p:cNvPr>
            <p:cNvSpPr txBox="1">
              <a:spLocks noChangeArrowheads="1"/>
            </p:cNvSpPr>
            <p:nvPr/>
          </p:nvSpPr>
          <p:spPr bwMode="auto">
            <a:xfrm>
              <a:off x="8203367" y="1373061"/>
              <a:ext cx="929094" cy="369328"/>
            </a:xfrm>
            <a:prstGeom prst="rect">
              <a:avLst/>
            </a:prstGeom>
            <a:noFill/>
            <a:ln>
              <a:noFill/>
            </a:ln>
            <a:extLst/>
          </p:spPr>
          <p:txBody>
            <a:bodyPr wrap="none"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b="1" dirty="0">
                  <a:solidFill>
                    <a:schemeClr val="bg1"/>
                  </a:solidFill>
                </a:rPr>
                <a:t>Tuning</a:t>
              </a:r>
            </a:p>
          </p:txBody>
        </p:sp>
      </p:grpSp>
    </p:spTree>
    <p:extLst>
      <p:ext uri="{BB962C8B-B14F-4D97-AF65-F5344CB8AC3E}">
        <p14:creationId xmlns:p14="http://schemas.microsoft.com/office/powerpoint/2010/main" val="52783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E0DF-2DF7-4D7D-BA61-A310BB3DAEF6}"/>
              </a:ext>
            </a:extLst>
          </p:cNvPr>
          <p:cNvSpPr>
            <a:spLocks noGrp="1"/>
          </p:cNvSpPr>
          <p:nvPr>
            <p:ph type="title"/>
          </p:nvPr>
        </p:nvSpPr>
        <p:spPr/>
        <p:txBody>
          <a:bodyPr/>
          <a:lstStyle/>
          <a:p>
            <a:r>
              <a:rPr lang="en-US" dirty="0"/>
              <a:t>Temporal properties</a:t>
            </a:r>
          </a:p>
        </p:txBody>
      </p:sp>
      <p:sp>
        <p:nvSpPr>
          <p:cNvPr id="4" name="Text Placeholder 3">
            <a:extLst>
              <a:ext uri="{FF2B5EF4-FFF2-40B4-BE49-F238E27FC236}">
                <a16:creationId xmlns:a16="http://schemas.microsoft.com/office/drawing/2014/main" id="{AB23A40B-3201-42E3-B0C1-BFEA35BCD208}"/>
              </a:ext>
            </a:extLst>
          </p:cNvPr>
          <p:cNvSpPr>
            <a:spLocks noGrp="1"/>
          </p:cNvSpPr>
          <p:nvPr>
            <p:ph type="body" sz="quarter" idx="13"/>
          </p:nvPr>
        </p:nvSpPr>
        <p:spPr/>
        <p:txBody>
          <a:bodyPr/>
          <a:lstStyle/>
          <a:p>
            <a:r>
              <a:rPr lang="en-US" dirty="0"/>
              <a:t>Pulse duration and arrival time</a:t>
            </a:r>
          </a:p>
        </p:txBody>
      </p:sp>
      <p:sp>
        <p:nvSpPr>
          <p:cNvPr id="6" name="Footer Placeholder 5">
            <a:extLst>
              <a:ext uri="{FF2B5EF4-FFF2-40B4-BE49-F238E27FC236}">
                <a16:creationId xmlns:a16="http://schemas.microsoft.com/office/drawing/2014/main" id="{94265EE9-9BD3-4045-97D2-FAB103091DBF}"/>
              </a:ext>
            </a:extLst>
          </p:cNvPr>
          <p:cNvSpPr>
            <a:spLocks noGrp="1"/>
          </p:cNvSpPr>
          <p:nvPr>
            <p:ph type="ftr" sz="quarter" idx="11"/>
          </p:nvPr>
        </p:nvSpPr>
        <p:spPr/>
        <p:txBody>
          <a:bodyPr/>
          <a:lstStyle/>
          <a:p>
            <a:r>
              <a:rPr lang="en-US" noProof="0"/>
              <a:t>Stefan Düsterer  |  13.6.2023  |  EuPRAXIA workshop</a:t>
            </a:r>
            <a:endParaRPr lang="en-US" noProof="0" dirty="0"/>
          </a:p>
        </p:txBody>
      </p:sp>
      <p:pic>
        <p:nvPicPr>
          <p:cNvPr id="7" name="Picture 6">
            <a:extLst>
              <a:ext uri="{FF2B5EF4-FFF2-40B4-BE49-F238E27FC236}">
                <a16:creationId xmlns:a16="http://schemas.microsoft.com/office/drawing/2014/main" id="{4E95770B-42A9-4B50-9588-B7806A2DF586}"/>
              </a:ext>
            </a:extLst>
          </p:cNvPr>
          <p:cNvPicPr>
            <a:picLocks noChangeAspect="1"/>
          </p:cNvPicPr>
          <p:nvPr/>
        </p:nvPicPr>
        <p:blipFill>
          <a:blip r:embed="rId2"/>
          <a:stretch>
            <a:fillRect/>
          </a:stretch>
        </p:blipFill>
        <p:spPr>
          <a:xfrm rot="20515406">
            <a:off x="523630" y="1856765"/>
            <a:ext cx="2578613" cy="1673248"/>
          </a:xfrm>
          <a:prstGeom prst="rect">
            <a:avLst/>
          </a:prstGeom>
        </p:spPr>
      </p:pic>
      <p:pic>
        <p:nvPicPr>
          <p:cNvPr id="8" name="Grafik 20">
            <a:extLst>
              <a:ext uri="{FF2B5EF4-FFF2-40B4-BE49-F238E27FC236}">
                <a16:creationId xmlns:a16="http://schemas.microsoft.com/office/drawing/2014/main" id="{39D45D3C-B2BB-40B7-98CF-BC8D4D2F6283}"/>
              </a:ext>
            </a:extLst>
          </p:cNvPr>
          <p:cNvPicPr>
            <a:picLocks noChangeAspect="1"/>
          </p:cNvPicPr>
          <p:nvPr/>
        </p:nvPicPr>
        <p:blipFill rotWithShape="1">
          <a:blip r:embed="rId3"/>
          <a:srcRect l="50275" t="3010" r="3427" b="65055"/>
          <a:stretch/>
        </p:blipFill>
        <p:spPr>
          <a:xfrm>
            <a:off x="2277985" y="3987895"/>
            <a:ext cx="2236729" cy="1633688"/>
          </a:xfrm>
          <a:prstGeom prst="rect">
            <a:avLst/>
          </a:prstGeom>
        </p:spPr>
      </p:pic>
      <p:pic>
        <p:nvPicPr>
          <p:cNvPr id="9" name="Grafik 5">
            <a:extLst>
              <a:ext uri="{FF2B5EF4-FFF2-40B4-BE49-F238E27FC236}">
                <a16:creationId xmlns:a16="http://schemas.microsoft.com/office/drawing/2014/main" id="{041A1BF0-8C43-42FE-B4DA-E45D787B41ED}"/>
              </a:ext>
            </a:extLst>
          </p:cNvPr>
          <p:cNvPicPr>
            <a:picLocks noChangeAspect="1"/>
          </p:cNvPicPr>
          <p:nvPr/>
        </p:nvPicPr>
        <p:blipFill>
          <a:blip r:embed="rId4"/>
          <a:stretch>
            <a:fillRect/>
          </a:stretch>
        </p:blipFill>
        <p:spPr>
          <a:xfrm>
            <a:off x="4514714" y="1795312"/>
            <a:ext cx="2870735" cy="1482212"/>
          </a:xfrm>
          <a:prstGeom prst="rect">
            <a:avLst/>
          </a:prstGeom>
        </p:spPr>
      </p:pic>
      <p:pic>
        <p:nvPicPr>
          <p:cNvPr id="10" name="Grafik 22">
            <a:extLst>
              <a:ext uri="{FF2B5EF4-FFF2-40B4-BE49-F238E27FC236}">
                <a16:creationId xmlns:a16="http://schemas.microsoft.com/office/drawing/2014/main" id="{B08863B1-68AB-45FC-8890-5788985622D7}"/>
              </a:ext>
            </a:extLst>
          </p:cNvPr>
          <p:cNvPicPr>
            <a:picLocks noChangeAspect="1"/>
          </p:cNvPicPr>
          <p:nvPr/>
        </p:nvPicPr>
        <p:blipFill>
          <a:blip r:embed="rId5"/>
          <a:stretch>
            <a:fillRect/>
          </a:stretch>
        </p:blipFill>
        <p:spPr>
          <a:xfrm>
            <a:off x="5983519" y="4174611"/>
            <a:ext cx="2870736" cy="1865889"/>
          </a:xfrm>
          <a:prstGeom prst="rect">
            <a:avLst/>
          </a:prstGeom>
        </p:spPr>
      </p:pic>
      <p:pic>
        <p:nvPicPr>
          <p:cNvPr id="11" name="Picture 10">
            <a:extLst>
              <a:ext uri="{FF2B5EF4-FFF2-40B4-BE49-F238E27FC236}">
                <a16:creationId xmlns:a16="http://schemas.microsoft.com/office/drawing/2014/main" id="{7A2894BC-4C65-479A-A524-34E9B8E08FE9}"/>
              </a:ext>
            </a:extLst>
          </p:cNvPr>
          <p:cNvPicPr>
            <a:picLocks noChangeAspect="1"/>
          </p:cNvPicPr>
          <p:nvPr/>
        </p:nvPicPr>
        <p:blipFill>
          <a:blip r:embed="rId6"/>
          <a:stretch>
            <a:fillRect/>
          </a:stretch>
        </p:blipFill>
        <p:spPr>
          <a:xfrm rot="1288071">
            <a:off x="8421666" y="1438046"/>
            <a:ext cx="2975132" cy="1679185"/>
          </a:xfrm>
          <a:prstGeom prst="rect">
            <a:avLst/>
          </a:prstGeom>
        </p:spPr>
      </p:pic>
    </p:spTree>
    <p:extLst>
      <p:ext uri="{BB962C8B-B14F-4D97-AF65-F5344CB8AC3E}">
        <p14:creationId xmlns:p14="http://schemas.microsoft.com/office/powerpoint/2010/main" val="48822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62" name="Grafik 61" descr="Ein Bild, das Wurm enthält.&#10;&#10;Automatisch generierte Beschreibung">
            <a:extLst>
              <a:ext uri="{FF2B5EF4-FFF2-40B4-BE49-F238E27FC236}">
                <a16:creationId xmlns:a16="http://schemas.microsoft.com/office/drawing/2014/main" id="{4870624F-C818-C081-CF61-D896E398870E}"/>
              </a:ext>
            </a:extLst>
          </p:cNvPr>
          <p:cNvPicPr>
            <a:picLocks noChangeAspect="1"/>
          </p:cNvPicPr>
          <p:nvPr/>
        </p:nvPicPr>
        <p:blipFill>
          <a:blip r:embed="rId3"/>
          <a:stretch>
            <a:fillRect/>
          </a:stretch>
        </p:blipFill>
        <p:spPr>
          <a:xfrm>
            <a:off x="8123956" y="2514295"/>
            <a:ext cx="1936099" cy="1976794"/>
          </a:xfrm>
          <a:prstGeom prst="rect">
            <a:avLst/>
          </a:prstGeom>
        </p:spPr>
      </p:pic>
      <p:grpSp>
        <p:nvGrpSpPr>
          <p:cNvPr id="50" name="Gruppieren 49">
            <a:extLst>
              <a:ext uri="{FF2B5EF4-FFF2-40B4-BE49-F238E27FC236}">
                <a16:creationId xmlns:a16="http://schemas.microsoft.com/office/drawing/2014/main" id="{B589AE50-D93D-C314-C4CF-3ECF2F508547}"/>
              </a:ext>
            </a:extLst>
          </p:cNvPr>
          <p:cNvGrpSpPr/>
          <p:nvPr/>
        </p:nvGrpSpPr>
        <p:grpSpPr>
          <a:xfrm>
            <a:off x="8853432" y="2577991"/>
            <a:ext cx="617662" cy="1913098"/>
            <a:chOff x="9663664" y="3844413"/>
            <a:chExt cx="467680" cy="1448556"/>
          </a:xfrm>
        </p:grpSpPr>
        <p:cxnSp>
          <p:nvCxnSpPr>
            <p:cNvPr id="22" name="Gerade Verbindung mit Pfeil 21">
              <a:extLst>
                <a:ext uri="{FF2B5EF4-FFF2-40B4-BE49-F238E27FC236}">
                  <a16:creationId xmlns:a16="http://schemas.microsoft.com/office/drawing/2014/main" id="{569E59FD-A5C4-99D2-7373-BE94FE88BBA9}"/>
                </a:ext>
              </a:extLst>
            </p:cNvPr>
            <p:cNvCxnSpPr>
              <a:cxnSpLocks/>
            </p:cNvCxnSpPr>
            <p:nvPr/>
          </p:nvCxnSpPr>
          <p:spPr>
            <a:xfrm flipV="1">
              <a:off x="10131344" y="3844413"/>
              <a:ext cx="0" cy="3920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Gerade Verbindung mit Pfeil 22">
              <a:extLst>
                <a:ext uri="{FF2B5EF4-FFF2-40B4-BE49-F238E27FC236}">
                  <a16:creationId xmlns:a16="http://schemas.microsoft.com/office/drawing/2014/main" id="{019C1A15-5683-7ECD-27F9-8D5AAC69457D}"/>
                </a:ext>
              </a:extLst>
            </p:cNvPr>
            <p:cNvCxnSpPr>
              <a:cxnSpLocks/>
            </p:cNvCxnSpPr>
            <p:nvPr/>
          </p:nvCxnSpPr>
          <p:spPr>
            <a:xfrm flipV="1">
              <a:off x="9880864" y="3844413"/>
              <a:ext cx="0" cy="3037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Gerade Verbindung mit Pfeil 23">
              <a:extLst>
                <a:ext uri="{FF2B5EF4-FFF2-40B4-BE49-F238E27FC236}">
                  <a16:creationId xmlns:a16="http://schemas.microsoft.com/office/drawing/2014/main" id="{2AD3D5DB-C7E2-9643-5543-9C6694A72C8C}"/>
                </a:ext>
              </a:extLst>
            </p:cNvPr>
            <p:cNvCxnSpPr>
              <a:cxnSpLocks/>
            </p:cNvCxnSpPr>
            <p:nvPr/>
          </p:nvCxnSpPr>
          <p:spPr>
            <a:xfrm flipV="1">
              <a:off x="9663664" y="3996292"/>
              <a:ext cx="0" cy="2693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Gerade Verbindung mit Pfeil 24">
              <a:extLst>
                <a:ext uri="{FF2B5EF4-FFF2-40B4-BE49-F238E27FC236}">
                  <a16:creationId xmlns:a16="http://schemas.microsoft.com/office/drawing/2014/main" id="{980E8D6C-621F-F59B-323A-03F59B64F3CC}"/>
                </a:ext>
              </a:extLst>
            </p:cNvPr>
            <p:cNvCxnSpPr>
              <a:cxnSpLocks/>
            </p:cNvCxnSpPr>
            <p:nvPr/>
          </p:nvCxnSpPr>
          <p:spPr>
            <a:xfrm>
              <a:off x="10131344" y="4757514"/>
              <a:ext cx="0" cy="3893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Gerade Verbindung mit Pfeil 27">
              <a:extLst>
                <a:ext uri="{FF2B5EF4-FFF2-40B4-BE49-F238E27FC236}">
                  <a16:creationId xmlns:a16="http://schemas.microsoft.com/office/drawing/2014/main" id="{E9A8C8C4-AAFD-A4CC-9154-0762183EF454}"/>
                </a:ext>
              </a:extLst>
            </p:cNvPr>
            <p:cNvCxnSpPr>
              <a:cxnSpLocks/>
            </p:cNvCxnSpPr>
            <p:nvPr/>
          </p:nvCxnSpPr>
          <p:spPr>
            <a:xfrm>
              <a:off x="9663664" y="4814162"/>
              <a:ext cx="1450" cy="4788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Gerade Verbindung mit Pfeil 28">
              <a:extLst>
                <a:ext uri="{FF2B5EF4-FFF2-40B4-BE49-F238E27FC236}">
                  <a16:creationId xmlns:a16="http://schemas.microsoft.com/office/drawing/2014/main" id="{A10B5D12-BD79-D7BD-0C99-5D78FEF74C17}"/>
                </a:ext>
              </a:extLst>
            </p:cNvPr>
            <p:cNvCxnSpPr>
              <a:cxnSpLocks/>
            </p:cNvCxnSpPr>
            <p:nvPr/>
          </p:nvCxnSpPr>
          <p:spPr>
            <a:xfrm>
              <a:off x="9918211" y="4903917"/>
              <a:ext cx="0" cy="2955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38" name="Google Shape;138;p22"/>
          <p:cNvSpPr txBox="1">
            <a:spLocks noGrp="1"/>
          </p:cNvSpPr>
          <p:nvPr>
            <p:ph type="title"/>
          </p:nvPr>
        </p:nvSpPr>
        <p:spPr>
          <a:xfrm>
            <a:off x="407993" y="349600"/>
            <a:ext cx="45732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en-US" dirty="0"/>
              <a:t>THz streaking principle</a:t>
            </a:r>
            <a:endParaRPr dirty="0"/>
          </a:p>
        </p:txBody>
      </p:sp>
      <p:sp>
        <p:nvSpPr>
          <p:cNvPr id="139" name="Google Shape;139;p22"/>
          <p:cNvSpPr txBox="1">
            <a:spLocks noGrp="1"/>
          </p:cNvSpPr>
          <p:nvPr>
            <p:ph type="body" idx="2"/>
          </p:nvPr>
        </p:nvSpPr>
        <p:spPr>
          <a:xfrm>
            <a:off x="447328" y="1406426"/>
            <a:ext cx="3956649" cy="1038608"/>
          </a:xfrm>
          <a:prstGeom prst="rect">
            <a:avLst/>
          </a:prstGeom>
          <a:noFill/>
          <a:ln>
            <a:noFill/>
          </a:ln>
        </p:spPr>
        <p:txBody>
          <a:bodyPr spcFirstLastPara="1" wrap="square" lIns="0" tIns="0" rIns="0" bIns="0" anchor="t" anchorCtr="0">
            <a:noAutofit/>
          </a:bodyPr>
          <a:lstStyle/>
          <a:p>
            <a:pPr marL="361950" lvl="0" indent="-361950">
              <a:spcBef>
                <a:spcPts val="1200"/>
              </a:spcBef>
            </a:pPr>
            <a:r>
              <a:rPr lang="en-US" dirty="0"/>
              <a:t>A noble gas target is photoionized by the FEL pulse.</a:t>
            </a:r>
          </a:p>
        </p:txBody>
      </p:sp>
      <p:pic>
        <p:nvPicPr>
          <p:cNvPr id="3" name="Grafik 2" descr="Ein Bild, das Waffe, Licht enthält.&#10;&#10;Automatisch generierte Beschreibung">
            <a:extLst>
              <a:ext uri="{FF2B5EF4-FFF2-40B4-BE49-F238E27FC236}">
                <a16:creationId xmlns:a16="http://schemas.microsoft.com/office/drawing/2014/main" id="{D36A6AFB-03FE-AD77-9D36-42D99F78F2A7}"/>
              </a:ext>
            </a:extLst>
          </p:cNvPr>
          <p:cNvPicPr>
            <a:picLocks noChangeAspect="1"/>
          </p:cNvPicPr>
          <p:nvPr/>
        </p:nvPicPr>
        <p:blipFill rotWithShape="1">
          <a:blip r:embed="rId4"/>
          <a:srcRect b="42624"/>
          <a:stretch/>
        </p:blipFill>
        <p:spPr>
          <a:xfrm>
            <a:off x="8721342" y="1033224"/>
            <a:ext cx="935924" cy="1540325"/>
          </a:xfrm>
          <a:prstGeom prst="rect">
            <a:avLst/>
          </a:prstGeom>
        </p:spPr>
      </p:pic>
      <p:pic>
        <p:nvPicPr>
          <p:cNvPr id="5" name="Grafik 4">
            <a:extLst>
              <a:ext uri="{FF2B5EF4-FFF2-40B4-BE49-F238E27FC236}">
                <a16:creationId xmlns:a16="http://schemas.microsoft.com/office/drawing/2014/main" id="{D9A75603-BCA4-055E-3F8E-D224C8D11173}"/>
              </a:ext>
            </a:extLst>
          </p:cNvPr>
          <p:cNvPicPr>
            <a:picLocks noChangeAspect="1"/>
          </p:cNvPicPr>
          <p:nvPr/>
        </p:nvPicPr>
        <p:blipFill>
          <a:blip r:embed="rId5"/>
          <a:stretch>
            <a:fillRect/>
          </a:stretch>
        </p:blipFill>
        <p:spPr>
          <a:xfrm>
            <a:off x="7772033" y="2542802"/>
            <a:ext cx="394899" cy="1724516"/>
          </a:xfrm>
          <a:prstGeom prst="rect">
            <a:avLst/>
          </a:prstGeom>
        </p:spPr>
      </p:pic>
      <p:pic>
        <p:nvPicPr>
          <p:cNvPr id="7" name="Grafik 6">
            <a:extLst>
              <a:ext uri="{FF2B5EF4-FFF2-40B4-BE49-F238E27FC236}">
                <a16:creationId xmlns:a16="http://schemas.microsoft.com/office/drawing/2014/main" id="{65D62F9B-7FD2-BDC8-2C00-F772274E04AE}"/>
              </a:ext>
            </a:extLst>
          </p:cNvPr>
          <p:cNvPicPr>
            <a:picLocks noChangeAspect="1"/>
          </p:cNvPicPr>
          <p:nvPr/>
        </p:nvPicPr>
        <p:blipFill>
          <a:blip r:embed="rId6"/>
          <a:stretch>
            <a:fillRect/>
          </a:stretch>
        </p:blipFill>
        <p:spPr>
          <a:xfrm>
            <a:off x="8805467" y="3045350"/>
            <a:ext cx="824820" cy="973361"/>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A2533542-6048-C3E6-7D98-69ECCAFF76DC}"/>
              </a:ext>
            </a:extLst>
          </p:cNvPr>
          <p:cNvPicPr>
            <a:picLocks noChangeAspect="1"/>
          </p:cNvPicPr>
          <p:nvPr/>
        </p:nvPicPr>
        <p:blipFill>
          <a:blip r:embed="rId7"/>
          <a:stretch>
            <a:fillRect/>
          </a:stretch>
        </p:blipFill>
        <p:spPr>
          <a:xfrm rot="16200000">
            <a:off x="8348774" y="4857081"/>
            <a:ext cx="1685872" cy="844144"/>
          </a:xfrm>
          <a:prstGeom prst="rect">
            <a:avLst/>
          </a:prstGeom>
        </p:spPr>
      </p:pic>
      <p:sp>
        <p:nvSpPr>
          <p:cNvPr id="13" name="Textfeld 12">
            <a:extLst>
              <a:ext uri="{FF2B5EF4-FFF2-40B4-BE49-F238E27FC236}">
                <a16:creationId xmlns:a16="http://schemas.microsoft.com/office/drawing/2014/main" id="{E1E8E2B4-8E2E-78D8-A279-AA027C83E25B}"/>
              </a:ext>
            </a:extLst>
          </p:cNvPr>
          <p:cNvSpPr txBox="1"/>
          <p:nvPr/>
        </p:nvSpPr>
        <p:spPr>
          <a:xfrm>
            <a:off x="9361238" y="1523999"/>
            <a:ext cx="1537239" cy="307777"/>
          </a:xfrm>
          <a:prstGeom prst="rect">
            <a:avLst/>
          </a:prstGeom>
          <a:noFill/>
        </p:spPr>
        <p:txBody>
          <a:bodyPr wrap="square" rtlCol="0">
            <a:spAutoFit/>
          </a:bodyPr>
          <a:lstStyle/>
          <a:p>
            <a:r>
              <a:rPr lang="en-US" b="1" dirty="0"/>
              <a:t>Gas needle</a:t>
            </a:r>
            <a:endParaRPr lang="de-DE" b="1" dirty="0"/>
          </a:p>
        </p:txBody>
      </p:sp>
      <p:sp>
        <p:nvSpPr>
          <p:cNvPr id="14" name="Textfeld 13">
            <a:extLst>
              <a:ext uri="{FF2B5EF4-FFF2-40B4-BE49-F238E27FC236}">
                <a16:creationId xmlns:a16="http://schemas.microsoft.com/office/drawing/2014/main" id="{8E0F70D2-90B6-3CB9-12DA-97126B04D71F}"/>
              </a:ext>
            </a:extLst>
          </p:cNvPr>
          <p:cNvSpPr txBox="1"/>
          <p:nvPr/>
        </p:nvSpPr>
        <p:spPr>
          <a:xfrm>
            <a:off x="9995419" y="3387219"/>
            <a:ext cx="1537239" cy="307777"/>
          </a:xfrm>
          <a:prstGeom prst="rect">
            <a:avLst/>
          </a:prstGeom>
          <a:noFill/>
        </p:spPr>
        <p:txBody>
          <a:bodyPr wrap="square" rtlCol="0">
            <a:spAutoFit/>
          </a:bodyPr>
          <a:lstStyle/>
          <a:p>
            <a:r>
              <a:rPr lang="en-US" b="1" dirty="0"/>
              <a:t>Gas atoms</a:t>
            </a:r>
            <a:endParaRPr lang="de-DE" b="1" dirty="0"/>
          </a:p>
        </p:txBody>
      </p:sp>
      <p:sp>
        <p:nvSpPr>
          <p:cNvPr id="15" name="Textfeld 14">
            <a:extLst>
              <a:ext uri="{FF2B5EF4-FFF2-40B4-BE49-F238E27FC236}">
                <a16:creationId xmlns:a16="http://schemas.microsoft.com/office/drawing/2014/main" id="{A0A7EDAD-DC64-8D14-6DB0-E150793119D9}"/>
              </a:ext>
            </a:extLst>
          </p:cNvPr>
          <p:cNvSpPr txBox="1"/>
          <p:nvPr/>
        </p:nvSpPr>
        <p:spPr>
          <a:xfrm>
            <a:off x="6561294" y="3387219"/>
            <a:ext cx="1480335" cy="307777"/>
          </a:xfrm>
          <a:prstGeom prst="rect">
            <a:avLst/>
          </a:prstGeom>
          <a:noFill/>
        </p:spPr>
        <p:txBody>
          <a:bodyPr wrap="square" rtlCol="0">
            <a:spAutoFit/>
          </a:bodyPr>
          <a:lstStyle/>
          <a:p>
            <a:r>
              <a:rPr lang="en-US" b="1" dirty="0"/>
              <a:t>FEL pulse</a:t>
            </a:r>
            <a:endParaRPr lang="de-DE" b="1" dirty="0"/>
          </a:p>
        </p:txBody>
      </p:sp>
      <p:sp>
        <p:nvSpPr>
          <p:cNvPr id="16" name="Textfeld 15">
            <a:extLst>
              <a:ext uri="{FF2B5EF4-FFF2-40B4-BE49-F238E27FC236}">
                <a16:creationId xmlns:a16="http://schemas.microsoft.com/office/drawing/2014/main" id="{3619AA22-FF09-27C9-91D4-6485DB700F9C}"/>
              </a:ext>
            </a:extLst>
          </p:cNvPr>
          <p:cNvSpPr txBox="1"/>
          <p:nvPr/>
        </p:nvSpPr>
        <p:spPr>
          <a:xfrm>
            <a:off x="10018083" y="3387784"/>
            <a:ext cx="2273824" cy="307777"/>
          </a:xfrm>
          <a:prstGeom prst="rect">
            <a:avLst/>
          </a:prstGeom>
          <a:noFill/>
        </p:spPr>
        <p:txBody>
          <a:bodyPr wrap="square" rtlCol="0">
            <a:spAutoFit/>
          </a:bodyPr>
          <a:lstStyle/>
          <a:p>
            <a:r>
              <a:rPr lang="en-US" b="1" dirty="0"/>
              <a:t>Photoelectrons</a:t>
            </a:r>
            <a:endParaRPr lang="de-DE" b="1" dirty="0"/>
          </a:p>
        </p:txBody>
      </p:sp>
      <p:sp>
        <p:nvSpPr>
          <p:cNvPr id="17" name="Textfeld 16">
            <a:extLst>
              <a:ext uri="{FF2B5EF4-FFF2-40B4-BE49-F238E27FC236}">
                <a16:creationId xmlns:a16="http://schemas.microsoft.com/office/drawing/2014/main" id="{DF5542E3-400F-D1A2-852B-B5FCDF501250}"/>
              </a:ext>
            </a:extLst>
          </p:cNvPr>
          <p:cNvSpPr txBox="1"/>
          <p:nvPr/>
        </p:nvSpPr>
        <p:spPr>
          <a:xfrm>
            <a:off x="7459434" y="4128440"/>
            <a:ext cx="2078356" cy="307777"/>
          </a:xfrm>
          <a:prstGeom prst="rect">
            <a:avLst/>
          </a:prstGeom>
          <a:noFill/>
        </p:spPr>
        <p:txBody>
          <a:bodyPr wrap="square" rtlCol="0">
            <a:spAutoFit/>
          </a:bodyPr>
          <a:lstStyle/>
          <a:p>
            <a:r>
              <a:rPr lang="en-US" b="1" dirty="0"/>
              <a:t>THz field</a:t>
            </a:r>
            <a:endParaRPr lang="de-DE" b="1" dirty="0"/>
          </a:p>
        </p:txBody>
      </p:sp>
      <p:sp>
        <p:nvSpPr>
          <p:cNvPr id="51" name="Textfeld 50">
            <a:extLst>
              <a:ext uri="{FF2B5EF4-FFF2-40B4-BE49-F238E27FC236}">
                <a16:creationId xmlns:a16="http://schemas.microsoft.com/office/drawing/2014/main" id="{1A9AC36E-7F16-E402-2521-F11D454D1996}"/>
              </a:ext>
            </a:extLst>
          </p:cNvPr>
          <p:cNvSpPr txBox="1"/>
          <p:nvPr/>
        </p:nvSpPr>
        <p:spPr>
          <a:xfrm>
            <a:off x="9537790" y="5486022"/>
            <a:ext cx="844144" cy="307777"/>
          </a:xfrm>
          <a:prstGeom prst="rect">
            <a:avLst/>
          </a:prstGeom>
          <a:noFill/>
        </p:spPr>
        <p:txBody>
          <a:bodyPr wrap="square" rtlCol="0">
            <a:spAutoFit/>
          </a:bodyPr>
          <a:lstStyle/>
          <a:p>
            <a:r>
              <a:rPr lang="en-US" b="1" dirty="0" err="1"/>
              <a:t>eTOF</a:t>
            </a:r>
            <a:endParaRPr lang="de-DE" b="1" dirty="0"/>
          </a:p>
        </p:txBody>
      </p:sp>
      <p:sp>
        <p:nvSpPr>
          <p:cNvPr id="53" name="Google Shape;139;p22">
            <a:extLst>
              <a:ext uri="{FF2B5EF4-FFF2-40B4-BE49-F238E27FC236}">
                <a16:creationId xmlns:a16="http://schemas.microsoft.com/office/drawing/2014/main" id="{96D10D8F-38E3-7F74-ED0F-57604E47A8CE}"/>
              </a:ext>
            </a:extLst>
          </p:cNvPr>
          <p:cNvSpPr txBox="1">
            <a:spLocks/>
          </p:cNvSpPr>
          <p:nvPr/>
        </p:nvSpPr>
        <p:spPr>
          <a:xfrm>
            <a:off x="447321" y="2459423"/>
            <a:ext cx="3956649" cy="12903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2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61950" indent="-361950">
              <a:spcBef>
                <a:spcPts val="1200"/>
              </a:spcBef>
            </a:pPr>
            <a:r>
              <a:rPr lang="en-US" dirty="0"/>
              <a:t>Photoelectrons interact with the THz field which will accelerate or decelerate the photoelectrons.</a:t>
            </a:r>
          </a:p>
        </p:txBody>
      </p:sp>
      <p:sp>
        <p:nvSpPr>
          <p:cNvPr id="54" name="Google Shape;139;p22">
            <a:extLst>
              <a:ext uri="{FF2B5EF4-FFF2-40B4-BE49-F238E27FC236}">
                <a16:creationId xmlns:a16="http://schemas.microsoft.com/office/drawing/2014/main" id="{7838F484-6C0C-9CF8-6A1C-9C70D0BED28A}"/>
              </a:ext>
            </a:extLst>
          </p:cNvPr>
          <p:cNvSpPr txBox="1">
            <a:spLocks/>
          </p:cNvSpPr>
          <p:nvPr/>
        </p:nvSpPr>
        <p:spPr>
          <a:xfrm>
            <a:off x="444473" y="3764136"/>
            <a:ext cx="3956649" cy="12903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2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61950" indent="-361950">
              <a:spcBef>
                <a:spcPts val="1200"/>
              </a:spcBef>
            </a:pPr>
            <a:r>
              <a:rPr lang="en-US" dirty="0"/>
              <a:t>Electron time‐of‐flight (</a:t>
            </a:r>
            <a:r>
              <a:rPr lang="en-US" dirty="0" err="1"/>
              <a:t>eTOF</a:t>
            </a:r>
            <a:r>
              <a:rPr lang="en-US" dirty="0"/>
              <a:t>) spectrometer detects the ejected photoelectrons</a:t>
            </a:r>
          </a:p>
        </p:txBody>
      </p:sp>
      <p:grpSp>
        <p:nvGrpSpPr>
          <p:cNvPr id="55" name="Gruppieren 54">
            <a:extLst>
              <a:ext uri="{FF2B5EF4-FFF2-40B4-BE49-F238E27FC236}">
                <a16:creationId xmlns:a16="http://schemas.microsoft.com/office/drawing/2014/main" id="{8E7A7E3F-2014-8AF4-9E35-C94AFA9AD1E0}"/>
              </a:ext>
            </a:extLst>
          </p:cNvPr>
          <p:cNvGrpSpPr/>
          <p:nvPr/>
        </p:nvGrpSpPr>
        <p:grpSpPr>
          <a:xfrm>
            <a:off x="388800" y="1259510"/>
            <a:ext cx="6907498" cy="4829150"/>
            <a:chOff x="4687103" y="1406427"/>
            <a:chExt cx="6907498" cy="4829150"/>
          </a:xfrm>
        </p:grpSpPr>
        <p:sp>
          <p:nvSpPr>
            <p:cNvPr id="56" name="Google Shape;142;p22">
              <a:extLst>
                <a:ext uri="{FF2B5EF4-FFF2-40B4-BE49-F238E27FC236}">
                  <a16:creationId xmlns:a16="http://schemas.microsoft.com/office/drawing/2014/main" id="{6C98C279-A924-ADFB-F924-CD8BA3466D90}"/>
                </a:ext>
              </a:extLst>
            </p:cNvPr>
            <p:cNvSpPr txBox="1"/>
            <p:nvPr/>
          </p:nvSpPr>
          <p:spPr>
            <a:xfrm>
              <a:off x="10184601" y="1861874"/>
              <a:ext cx="141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38761D"/>
                  </a:solidFill>
                </a:rPr>
                <a:t>Photoelectron</a:t>
              </a:r>
              <a:endParaRPr b="1">
                <a:solidFill>
                  <a:srgbClr val="38761D"/>
                </a:solidFill>
              </a:endParaRPr>
            </a:p>
            <a:p>
              <a:pPr marL="0" lvl="0" indent="0" algn="ctr" rtl="0">
                <a:spcBef>
                  <a:spcPts val="0"/>
                </a:spcBef>
                <a:spcAft>
                  <a:spcPts val="0"/>
                </a:spcAft>
                <a:buNone/>
              </a:pPr>
              <a:r>
                <a:rPr lang="en-US" b="1">
                  <a:solidFill>
                    <a:srgbClr val="38761D"/>
                  </a:solidFill>
                </a:rPr>
                <a:t>spectrum</a:t>
              </a:r>
              <a:endParaRPr b="1">
                <a:solidFill>
                  <a:srgbClr val="38761D"/>
                </a:solidFill>
              </a:endParaRPr>
            </a:p>
          </p:txBody>
        </p:sp>
        <p:pic>
          <p:nvPicPr>
            <p:cNvPr id="57" name="Google Shape;144;p22">
              <a:extLst>
                <a:ext uri="{FF2B5EF4-FFF2-40B4-BE49-F238E27FC236}">
                  <a16:creationId xmlns:a16="http://schemas.microsoft.com/office/drawing/2014/main" id="{F5E9199C-F9D3-75B9-CE15-C3E265DD863C}"/>
                </a:ext>
              </a:extLst>
            </p:cNvPr>
            <p:cNvPicPr preferRelativeResize="0"/>
            <p:nvPr/>
          </p:nvPicPr>
          <p:blipFill>
            <a:blip r:embed="rId8">
              <a:alphaModFix/>
            </a:blip>
            <a:stretch>
              <a:fillRect/>
            </a:stretch>
          </p:blipFill>
          <p:spPr>
            <a:xfrm>
              <a:off x="4687103" y="1406427"/>
              <a:ext cx="5726101" cy="4829150"/>
            </a:xfrm>
            <a:prstGeom prst="rect">
              <a:avLst/>
            </a:prstGeom>
            <a:noFill/>
            <a:ln>
              <a:noFill/>
            </a:ln>
          </p:spPr>
        </p:pic>
        <p:sp>
          <p:nvSpPr>
            <p:cNvPr id="58" name="Google Shape;141;p22">
              <a:extLst>
                <a:ext uri="{FF2B5EF4-FFF2-40B4-BE49-F238E27FC236}">
                  <a16:creationId xmlns:a16="http://schemas.microsoft.com/office/drawing/2014/main" id="{C2EF9AB1-6579-5842-5C7B-55862D87B73A}"/>
                </a:ext>
              </a:extLst>
            </p:cNvPr>
            <p:cNvSpPr txBox="1"/>
            <p:nvPr/>
          </p:nvSpPr>
          <p:spPr>
            <a:xfrm>
              <a:off x="5385236" y="5295924"/>
              <a:ext cx="127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FF0000"/>
                  </a:solidFill>
                </a:rPr>
                <a:t>FEL pulse</a:t>
              </a:r>
              <a:endParaRPr b="1" dirty="0">
                <a:solidFill>
                  <a:srgbClr val="FF0000"/>
                </a:solidFill>
              </a:endParaRPr>
            </a:p>
          </p:txBody>
        </p:sp>
        <p:sp>
          <p:nvSpPr>
            <p:cNvPr id="59" name="Google Shape;145;p22">
              <a:extLst>
                <a:ext uri="{FF2B5EF4-FFF2-40B4-BE49-F238E27FC236}">
                  <a16:creationId xmlns:a16="http://schemas.microsoft.com/office/drawing/2014/main" id="{EBF1F4E3-C03E-185E-92B1-B4C2118D0861}"/>
                </a:ext>
              </a:extLst>
            </p:cNvPr>
            <p:cNvSpPr txBox="1"/>
            <p:nvPr/>
          </p:nvSpPr>
          <p:spPr>
            <a:xfrm>
              <a:off x="4840737" y="2477474"/>
              <a:ext cx="152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FFFF00"/>
                  </a:solidFill>
                </a:rPr>
                <a:t>Streaking trace</a:t>
              </a:r>
              <a:endParaRPr b="1" dirty="0">
                <a:solidFill>
                  <a:srgbClr val="FFFF00"/>
                </a:solidFill>
              </a:endParaRPr>
            </a:p>
          </p:txBody>
        </p:sp>
        <p:cxnSp>
          <p:nvCxnSpPr>
            <p:cNvPr id="60" name="Google Shape;143;p22">
              <a:extLst>
                <a:ext uri="{FF2B5EF4-FFF2-40B4-BE49-F238E27FC236}">
                  <a16:creationId xmlns:a16="http://schemas.microsoft.com/office/drawing/2014/main" id="{A85838C2-8C25-6C21-38CE-E9477F586F51}"/>
                </a:ext>
              </a:extLst>
            </p:cNvPr>
            <p:cNvCxnSpPr/>
            <p:nvPr/>
          </p:nvCxnSpPr>
          <p:spPr>
            <a:xfrm flipH="1">
              <a:off x="9504829" y="2100850"/>
              <a:ext cx="719100" cy="199800"/>
            </a:xfrm>
            <a:prstGeom prst="curvedConnector3">
              <a:avLst>
                <a:gd name="adj1" fmla="val 50000"/>
              </a:avLst>
            </a:prstGeom>
            <a:noFill/>
            <a:ln w="28575" cap="flat" cmpd="sng">
              <a:solidFill>
                <a:srgbClr val="38761D"/>
              </a:solidFill>
              <a:prstDash val="solid"/>
              <a:round/>
              <a:headEnd type="none" w="med" len="med"/>
              <a:tailEnd type="stealth" w="med" len="med"/>
            </a:ln>
          </p:spPr>
        </p:cxnSp>
      </p:grpSp>
      <p:pic>
        <p:nvPicPr>
          <p:cNvPr id="12" name="Grafik 11" descr="Ein Bild, das Waffe, Licht enthält.&#10;&#10;Automatisch generierte Beschreibung">
            <a:extLst>
              <a:ext uri="{FF2B5EF4-FFF2-40B4-BE49-F238E27FC236}">
                <a16:creationId xmlns:a16="http://schemas.microsoft.com/office/drawing/2014/main" id="{400CE0A3-2F7F-A600-087B-900E7F8F8906}"/>
              </a:ext>
            </a:extLst>
          </p:cNvPr>
          <p:cNvPicPr>
            <a:picLocks noChangeAspect="1"/>
          </p:cNvPicPr>
          <p:nvPr/>
        </p:nvPicPr>
        <p:blipFill rotWithShape="1">
          <a:blip r:embed="rId4"/>
          <a:srcRect t="56167"/>
          <a:stretch/>
        </p:blipFill>
        <p:spPr>
          <a:xfrm>
            <a:off x="8721342" y="2831619"/>
            <a:ext cx="935923" cy="1176732"/>
          </a:xfrm>
          <a:prstGeom prst="rect">
            <a:avLst/>
          </a:prstGeom>
        </p:spPr>
      </p:pic>
      <p:sp>
        <p:nvSpPr>
          <p:cNvPr id="63" name="Textfeld 62">
            <a:extLst>
              <a:ext uri="{FF2B5EF4-FFF2-40B4-BE49-F238E27FC236}">
                <a16:creationId xmlns:a16="http://schemas.microsoft.com/office/drawing/2014/main" id="{7ABF8D9B-FDB9-B2D9-C86F-6F26855FF818}"/>
              </a:ext>
            </a:extLst>
          </p:cNvPr>
          <p:cNvSpPr txBox="1"/>
          <p:nvPr/>
        </p:nvSpPr>
        <p:spPr>
          <a:xfrm>
            <a:off x="285388" y="6110919"/>
            <a:ext cx="3893574" cy="461665"/>
          </a:xfrm>
          <a:prstGeom prst="rect">
            <a:avLst/>
          </a:prstGeom>
          <a:noFill/>
        </p:spPr>
        <p:txBody>
          <a:bodyPr wrap="square" rtlCol="0">
            <a:spAutoFit/>
          </a:bodyPr>
          <a:lstStyle/>
          <a:p>
            <a:r>
              <a:rPr lang="en-US" sz="1200" dirty="0"/>
              <a:t>U. </a:t>
            </a:r>
            <a:r>
              <a:rPr lang="en-US" sz="1200" dirty="0" err="1"/>
              <a:t>Frühling</a:t>
            </a:r>
            <a:r>
              <a:rPr lang="en-US" sz="1200" dirty="0"/>
              <a:t> et al. Nat. Photonics 3, 523 (2009)</a:t>
            </a:r>
          </a:p>
          <a:p>
            <a:r>
              <a:rPr lang="de-DE" sz="1200" dirty="0"/>
              <a:t>I. </a:t>
            </a:r>
            <a:r>
              <a:rPr lang="de-DE" sz="1200" dirty="0" err="1"/>
              <a:t>Grguraš</a:t>
            </a:r>
            <a:r>
              <a:rPr lang="de-DE" sz="1200" dirty="0"/>
              <a:t> et al. Nat. </a:t>
            </a:r>
            <a:r>
              <a:rPr lang="de-DE" sz="1200" dirty="0" err="1"/>
              <a:t>Photonics</a:t>
            </a:r>
            <a:r>
              <a:rPr lang="de-DE" sz="1200" dirty="0"/>
              <a:t> 6, 852 (2012)</a:t>
            </a:r>
          </a:p>
        </p:txBody>
      </p:sp>
      <p:sp>
        <p:nvSpPr>
          <p:cNvPr id="2" name="Footer Placeholder 1">
            <a:extLst>
              <a:ext uri="{FF2B5EF4-FFF2-40B4-BE49-F238E27FC236}">
                <a16:creationId xmlns:a16="http://schemas.microsoft.com/office/drawing/2014/main" id="{097BD6F2-6A77-470C-A544-416EE239F8A4}"/>
              </a:ext>
            </a:extLst>
          </p:cNvPr>
          <p:cNvSpPr>
            <a:spLocks noGrp="1"/>
          </p:cNvSpPr>
          <p:nvPr>
            <p:ph type="ftr" idx="11"/>
          </p:nvPr>
        </p:nvSpPr>
        <p:spPr/>
        <p:txBody>
          <a:bodyPr/>
          <a:lstStyle/>
          <a:p>
            <a:r>
              <a:rPr lang="en-US"/>
              <a:t>Stefan Düsterer  |  13.6.2023  |  EuPRAXIA workshop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9">
                                            <p:txEl>
                                              <p:pRg st="0" end="0"/>
                                            </p:txEl>
                                          </p:spTgt>
                                        </p:tgtEl>
                                        <p:attrNameLst>
                                          <p:attrName>style.visibility</p:attrName>
                                        </p:attrNameLst>
                                      </p:cBhvr>
                                      <p:to>
                                        <p:strVal val="visible"/>
                                      </p:to>
                                    </p:set>
                                    <p:animEffect transition="in" filter="fade">
                                      <p:cBhvr>
                                        <p:cTn id="13" dur="500"/>
                                        <p:tgtEl>
                                          <p:spTgt spid="13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4.16667E-6 2.22222E-6 L 0.09466 0.00069 " pathEditMode="relative" rAng="0" ptsTypes="AA">
                                      <p:cBhvr>
                                        <p:cTn id="28" dur="2000" fill="hold"/>
                                        <p:tgtEl>
                                          <p:spTgt spid="5"/>
                                        </p:tgtEl>
                                        <p:attrNameLst>
                                          <p:attrName>ppt_x</p:attrName>
                                          <p:attrName>ppt_y</p:attrName>
                                        </p:attrNameLst>
                                      </p:cBhvr>
                                      <p:rCtr x="4727" y="23"/>
                                    </p:animMotion>
                                  </p:childTnLst>
                                </p:cTn>
                              </p:par>
                              <p:par>
                                <p:cTn id="29" presetID="10" presetClass="exit" presetSubtype="0" fill="hold" nodeType="withEffect">
                                  <p:stCondLst>
                                    <p:cond delay="150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150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15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 presetClass="exit" presetSubtype="0" fill="hold" grpId="1" nodeType="withEffect">
                                  <p:stCondLst>
                                    <p:cond delay="1500"/>
                                  </p:stCondLst>
                                  <p:childTnLst>
                                    <p:set>
                                      <p:cBhvr>
                                        <p:cTn id="39" dur="1" fill="hold">
                                          <p:stCondLst>
                                            <p:cond delay="0"/>
                                          </p:stCondLst>
                                        </p:cTn>
                                        <p:tgtEl>
                                          <p:spTgt spid="15"/>
                                        </p:tgtEl>
                                        <p:attrNameLst>
                                          <p:attrName>style.visibility</p:attrName>
                                        </p:attrNameLst>
                                      </p:cBhvr>
                                      <p:to>
                                        <p:strVal val="hidden"/>
                                      </p:to>
                                    </p:set>
                                  </p:childTnLst>
                                </p:cTn>
                              </p:par>
                              <p:par>
                                <p:cTn id="40" presetID="10" presetClass="entr" presetSubtype="0" fill="hold" nodeType="withEffect">
                                  <p:stCondLst>
                                    <p:cond delay="16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160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13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300"/>
                            </p:stCondLst>
                            <p:childTnLst>
                              <p:par>
                                <p:cTn id="58" presetID="10" presetClass="entr" presetSubtype="0"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62"/>
                                        </p:tgtEl>
                                      </p:cBhvr>
                                    </p:animEffect>
                                    <p:set>
                                      <p:cBhvr>
                                        <p:cTn id="65" dur="1" fill="hold">
                                          <p:stCondLst>
                                            <p:cond delay="499"/>
                                          </p:stCondLst>
                                        </p:cTn>
                                        <p:tgtEl>
                                          <p:spTgt spid="6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par>
                                <p:cTn id="74" presetID="10"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139">
                                            <p:txEl>
                                              <p:pRg st="0" end="0"/>
                                            </p:txEl>
                                          </p:spTgt>
                                        </p:tgtEl>
                                      </p:cBhvr>
                                    </p:animEffect>
                                    <p:set>
                                      <p:cBhvr>
                                        <p:cTn id="81" dur="1" fill="hold">
                                          <p:stCondLst>
                                            <p:cond delay="499"/>
                                          </p:stCondLst>
                                        </p:cTn>
                                        <p:tgtEl>
                                          <p:spTgt spid="139">
                                            <p:txEl>
                                              <p:pRg st="0" end="0"/>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4"/>
                                        </p:tgtEl>
                                      </p:cBhvr>
                                    </p:animEffect>
                                    <p:set>
                                      <p:cBhvr>
                                        <p:cTn id="87" dur="1" fill="hold">
                                          <p:stCondLst>
                                            <p:cond delay="499"/>
                                          </p:stCondLst>
                                        </p:cTn>
                                        <p:tgtEl>
                                          <p:spTgt spid="54"/>
                                        </p:tgtEl>
                                        <p:attrNameLst>
                                          <p:attrName>style.visibility</p:attrName>
                                        </p:attrNameLst>
                                      </p:cBhvr>
                                      <p:to>
                                        <p:strVal val="hidden"/>
                                      </p:to>
                                    </p:set>
                                  </p:childTnLst>
                                </p:cTn>
                              </p:par>
                              <p:par>
                                <p:cTn id="88" presetID="10" presetClass="entr" presetSubtype="0" fill="hold" nodeType="withEffect">
                                  <p:stCondLst>
                                    <p:cond delay="20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10" presetClass="entr" presetSubtype="0" fill="hold" grpId="0" nodeType="withEffect">
                                  <p:stCondLst>
                                    <p:cond delay="20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P spid="139" grpId="1" build="p"/>
      <p:bldP spid="13" grpId="0"/>
      <p:bldP spid="14" grpId="0"/>
      <p:bldP spid="14" grpId="1"/>
      <p:bldP spid="15" grpId="0"/>
      <p:bldP spid="15" grpId="1"/>
      <p:bldP spid="17" grpId="0"/>
      <p:bldP spid="17" grpId="1"/>
      <p:bldP spid="51" grpId="0"/>
      <p:bldP spid="53" grpId="0"/>
      <p:bldP spid="53" grpId="1"/>
      <p:bldP spid="54" grpId="0"/>
      <p:bldP spid="54" grpId="1"/>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B9401CA-C33E-4F0C-80AA-76ABB1258CA8}"/>
              </a:ext>
            </a:extLst>
          </p:cNvPr>
          <p:cNvGrpSpPr/>
          <p:nvPr/>
        </p:nvGrpSpPr>
        <p:grpSpPr>
          <a:xfrm>
            <a:off x="280524" y="942112"/>
            <a:ext cx="3978739" cy="3062952"/>
            <a:chOff x="280524" y="1099158"/>
            <a:chExt cx="4340191" cy="3192991"/>
          </a:xfrm>
        </p:grpSpPr>
        <p:grpSp>
          <p:nvGrpSpPr>
            <p:cNvPr id="3" name="Group 2">
              <a:extLst>
                <a:ext uri="{FF2B5EF4-FFF2-40B4-BE49-F238E27FC236}">
                  <a16:creationId xmlns:a16="http://schemas.microsoft.com/office/drawing/2014/main" id="{0BA02A10-7F60-4460-8669-472F151A6B7F}"/>
                </a:ext>
              </a:extLst>
            </p:cNvPr>
            <p:cNvGrpSpPr/>
            <p:nvPr/>
          </p:nvGrpSpPr>
          <p:grpSpPr>
            <a:xfrm>
              <a:off x="280524" y="1213543"/>
              <a:ext cx="4340191" cy="3078606"/>
              <a:chOff x="280524" y="1213543"/>
              <a:chExt cx="4340191" cy="3078606"/>
            </a:xfrm>
          </p:grpSpPr>
          <p:pic>
            <p:nvPicPr>
              <p:cNvPr id="23" name="Picture 22">
                <a:extLst>
                  <a:ext uri="{FF2B5EF4-FFF2-40B4-BE49-F238E27FC236}">
                    <a16:creationId xmlns:a16="http://schemas.microsoft.com/office/drawing/2014/main" id="{52FCC8F2-8A7A-439A-AA33-2C90AB09231D}"/>
                  </a:ext>
                </a:extLst>
              </p:cNvPr>
              <p:cNvPicPr>
                <a:picLocks noChangeAspect="1"/>
              </p:cNvPicPr>
              <p:nvPr/>
            </p:nvPicPr>
            <p:blipFill rotWithShape="1">
              <a:blip r:embed="rId3"/>
              <a:srcRect l="2386" t="9650" r="25086"/>
              <a:stretch/>
            </p:blipFill>
            <p:spPr>
              <a:xfrm>
                <a:off x="280524" y="1213543"/>
                <a:ext cx="4340191" cy="3078606"/>
              </a:xfrm>
              <a:prstGeom prst="rect">
                <a:avLst/>
              </a:prstGeom>
            </p:spPr>
          </p:pic>
          <p:sp>
            <p:nvSpPr>
              <p:cNvPr id="27" name="Ellipse 26"/>
              <p:cNvSpPr/>
              <p:nvPr/>
            </p:nvSpPr>
            <p:spPr>
              <a:xfrm>
                <a:off x="2639616" y="2533445"/>
                <a:ext cx="432048" cy="432048"/>
              </a:xfrm>
              <a:prstGeom prst="ellipse">
                <a:avLst/>
              </a:prstGeom>
              <a:noFill/>
              <a:ln w="38100">
                <a:solidFill>
                  <a:srgbClr val="FF9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7" name="Rectangle 6">
              <a:extLst>
                <a:ext uri="{FF2B5EF4-FFF2-40B4-BE49-F238E27FC236}">
                  <a16:creationId xmlns:a16="http://schemas.microsoft.com/office/drawing/2014/main" id="{E4B1E356-76D8-4A30-985D-B6EAE0479390}"/>
                </a:ext>
              </a:extLst>
            </p:cNvPr>
            <p:cNvSpPr/>
            <p:nvPr/>
          </p:nvSpPr>
          <p:spPr>
            <a:xfrm>
              <a:off x="2639616" y="1099158"/>
              <a:ext cx="1296144" cy="1696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grpSp>
      <p:sp>
        <p:nvSpPr>
          <p:cNvPr id="12" name="Footer Placeholder 11">
            <a:extLst>
              <a:ext uri="{FF2B5EF4-FFF2-40B4-BE49-F238E27FC236}">
                <a16:creationId xmlns:a16="http://schemas.microsoft.com/office/drawing/2014/main" id="{44B1EAC5-9EA9-4222-99DF-8DF43120526D}"/>
              </a:ext>
            </a:extLst>
          </p:cNvPr>
          <p:cNvSpPr>
            <a:spLocks noGrp="1"/>
          </p:cNvSpPr>
          <p:nvPr>
            <p:ph type="ftr" sz="quarter" idx="10"/>
          </p:nvPr>
        </p:nvSpPr>
        <p:spPr/>
        <p:txBody>
          <a:bodyPr/>
          <a:lstStyle/>
          <a:p>
            <a:r>
              <a:rPr lang="en-US"/>
              <a:t>Stefan Düsterer  |  13.6.2023  |  EuPRAXIA workshop</a:t>
            </a:r>
            <a:endParaRPr lang="en-US" dirty="0"/>
          </a:p>
        </p:txBody>
      </p:sp>
      <p:sp>
        <p:nvSpPr>
          <p:cNvPr id="2" name="Title 1"/>
          <p:cNvSpPr>
            <a:spLocks noGrp="1"/>
          </p:cNvSpPr>
          <p:nvPr>
            <p:ph type="title"/>
          </p:nvPr>
        </p:nvSpPr>
        <p:spPr/>
        <p:txBody>
          <a:bodyPr/>
          <a:lstStyle/>
          <a:p>
            <a:r>
              <a:rPr lang="de-DE" dirty="0" err="1"/>
              <a:t>THz</a:t>
            </a:r>
            <a:r>
              <a:rPr lang="de-DE" dirty="0"/>
              <a:t> </a:t>
            </a:r>
            <a:r>
              <a:rPr lang="de-DE" dirty="0" err="1"/>
              <a:t>Streaking</a:t>
            </a:r>
            <a:r>
              <a:rPr lang="de-DE" dirty="0"/>
              <a:t> - observables</a:t>
            </a:r>
            <a:endParaRPr lang="en-US" dirty="0"/>
          </a:p>
        </p:txBody>
      </p:sp>
      <p:sp>
        <p:nvSpPr>
          <p:cNvPr id="16" name="Text Placeholder 15">
            <a:extLst>
              <a:ext uri="{FF2B5EF4-FFF2-40B4-BE49-F238E27FC236}">
                <a16:creationId xmlns:a16="http://schemas.microsoft.com/office/drawing/2014/main" id="{54E753E1-0A34-45F5-B2F2-375E4A31913E}"/>
              </a:ext>
            </a:extLst>
          </p:cNvPr>
          <p:cNvSpPr>
            <a:spLocks noGrp="1"/>
          </p:cNvSpPr>
          <p:nvPr>
            <p:ph type="body" sz="quarter" idx="13"/>
          </p:nvPr>
        </p:nvSpPr>
        <p:spPr>
          <a:xfrm>
            <a:off x="407988" y="817500"/>
            <a:ext cx="4340191" cy="379252"/>
          </a:xfrm>
        </p:spPr>
        <p:txBody>
          <a:bodyPr/>
          <a:lstStyle/>
          <a:p>
            <a:r>
              <a:rPr lang="en-US" dirty="0"/>
              <a:t>What can we learn from the signal?</a:t>
            </a:r>
          </a:p>
        </p:txBody>
      </p:sp>
      <p:grpSp>
        <p:nvGrpSpPr>
          <p:cNvPr id="9" name="Group 8">
            <a:extLst>
              <a:ext uri="{FF2B5EF4-FFF2-40B4-BE49-F238E27FC236}">
                <a16:creationId xmlns:a16="http://schemas.microsoft.com/office/drawing/2014/main" id="{D1FD91FA-1A9D-504D-A5A5-4BA5AA985D8F}"/>
              </a:ext>
            </a:extLst>
          </p:cNvPr>
          <p:cNvGrpSpPr/>
          <p:nvPr/>
        </p:nvGrpSpPr>
        <p:grpSpPr>
          <a:xfrm>
            <a:off x="6166758" y="3939555"/>
            <a:ext cx="3910045" cy="2563383"/>
            <a:chOff x="6166758" y="3939555"/>
            <a:chExt cx="3910045" cy="2563383"/>
          </a:xfrm>
        </p:grpSpPr>
        <p:sp>
          <p:nvSpPr>
            <p:cNvPr id="26" name="TextBox 25">
              <a:extLst>
                <a:ext uri="{FF2B5EF4-FFF2-40B4-BE49-F238E27FC236}">
                  <a16:creationId xmlns:a16="http://schemas.microsoft.com/office/drawing/2014/main" id="{85A46EDE-89FC-4152-802D-A1DACA453D54}"/>
                </a:ext>
              </a:extLst>
            </p:cNvPr>
            <p:cNvSpPr txBox="1"/>
            <p:nvPr/>
          </p:nvSpPr>
          <p:spPr>
            <a:xfrm>
              <a:off x="6166758" y="3939555"/>
              <a:ext cx="3910045"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Arial" panose="020B0604020202020204" pitchFamily="34" charset="0"/>
                <a:buChar char="•"/>
              </a:pPr>
              <a:r>
                <a:rPr lang="de-DE" sz="1800" b="1" dirty="0">
                  <a:solidFill>
                    <a:schemeClr val="accent2"/>
                  </a:solidFill>
                </a:rPr>
                <a:t>Single </a:t>
              </a:r>
              <a:r>
                <a:rPr lang="de-DE" sz="1800" b="1" dirty="0" err="1">
                  <a:solidFill>
                    <a:schemeClr val="accent2"/>
                  </a:solidFill>
                </a:rPr>
                <a:t>shot</a:t>
              </a:r>
              <a:r>
                <a:rPr lang="de-DE" sz="1800" b="1" dirty="0">
                  <a:solidFill>
                    <a:schemeClr val="accent2"/>
                  </a:solidFill>
                </a:rPr>
                <a:t> XUV pulse </a:t>
              </a:r>
              <a:r>
                <a:rPr lang="de-DE" sz="1800" b="1" dirty="0" err="1">
                  <a:solidFill>
                    <a:schemeClr val="accent2"/>
                  </a:solidFill>
                </a:rPr>
                <a:t>duration</a:t>
              </a:r>
              <a:endParaRPr lang="de-DE" sz="1800" b="1" dirty="0">
                <a:solidFill>
                  <a:schemeClr val="accent2"/>
                </a:solidFill>
              </a:endParaRPr>
            </a:p>
          </p:txBody>
        </p:sp>
        <p:pic>
          <p:nvPicPr>
            <p:cNvPr id="4" name="Picture 3">
              <a:extLst>
                <a:ext uri="{FF2B5EF4-FFF2-40B4-BE49-F238E27FC236}">
                  <a16:creationId xmlns:a16="http://schemas.microsoft.com/office/drawing/2014/main" id="{AF56C436-702B-1644-B26D-E6F27E78BD3B}"/>
                </a:ext>
              </a:extLst>
            </p:cNvPr>
            <p:cNvPicPr>
              <a:picLocks noChangeAspect="1"/>
            </p:cNvPicPr>
            <p:nvPr/>
          </p:nvPicPr>
          <p:blipFill>
            <a:blip r:embed="rId4"/>
            <a:stretch>
              <a:fillRect/>
            </a:stretch>
          </p:blipFill>
          <p:spPr>
            <a:xfrm>
              <a:off x="6435960" y="4311279"/>
              <a:ext cx="3438943" cy="2191659"/>
            </a:xfrm>
            <a:prstGeom prst="rect">
              <a:avLst/>
            </a:prstGeom>
          </p:spPr>
        </p:pic>
      </p:grpSp>
      <p:grpSp>
        <p:nvGrpSpPr>
          <p:cNvPr id="6" name="Group 5">
            <a:extLst>
              <a:ext uri="{FF2B5EF4-FFF2-40B4-BE49-F238E27FC236}">
                <a16:creationId xmlns:a16="http://schemas.microsoft.com/office/drawing/2014/main" id="{47DB151F-F3D3-D643-818C-ACF949E0299E}"/>
              </a:ext>
            </a:extLst>
          </p:cNvPr>
          <p:cNvGrpSpPr/>
          <p:nvPr/>
        </p:nvGrpSpPr>
        <p:grpSpPr>
          <a:xfrm>
            <a:off x="2279576" y="3944532"/>
            <a:ext cx="3550972" cy="2550095"/>
            <a:chOff x="2279576" y="3944532"/>
            <a:chExt cx="3550972" cy="2550095"/>
          </a:xfrm>
        </p:grpSpPr>
        <p:sp>
          <p:nvSpPr>
            <p:cNvPr id="31" name="TextBox 30">
              <a:extLst>
                <a:ext uri="{FF2B5EF4-FFF2-40B4-BE49-F238E27FC236}">
                  <a16:creationId xmlns:a16="http://schemas.microsoft.com/office/drawing/2014/main" id="{71E4B71D-A373-473D-BD3E-B2417940190B}"/>
                </a:ext>
              </a:extLst>
            </p:cNvPr>
            <p:cNvSpPr txBox="1"/>
            <p:nvPr/>
          </p:nvSpPr>
          <p:spPr>
            <a:xfrm>
              <a:off x="2279576" y="3944532"/>
              <a:ext cx="3550972"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Arial" panose="020B0604020202020204" pitchFamily="34" charset="0"/>
                <a:buChar char="•"/>
              </a:pPr>
              <a:r>
                <a:rPr lang="de-DE" sz="1800" b="1" dirty="0">
                  <a:solidFill>
                    <a:schemeClr val="accent1"/>
                  </a:solidFill>
                </a:rPr>
                <a:t>Single </a:t>
              </a:r>
              <a:r>
                <a:rPr lang="de-DE" sz="1800" b="1" dirty="0" err="1">
                  <a:solidFill>
                    <a:schemeClr val="accent1"/>
                  </a:solidFill>
                </a:rPr>
                <a:t>shot</a:t>
              </a:r>
              <a:r>
                <a:rPr lang="de-DE" sz="1800" b="1" dirty="0">
                  <a:solidFill>
                    <a:schemeClr val="accent1"/>
                  </a:solidFill>
                </a:rPr>
                <a:t> XUV </a:t>
              </a:r>
              <a:r>
                <a:rPr lang="de-DE" sz="1800" b="1" dirty="0" err="1">
                  <a:solidFill>
                    <a:schemeClr val="accent1"/>
                  </a:solidFill>
                </a:rPr>
                <a:t>arrival</a:t>
              </a:r>
              <a:r>
                <a:rPr lang="de-DE" sz="1800" b="1" dirty="0">
                  <a:solidFill>
                    <a:schemeClr val="accent1"/>
                  </a:solidFill>
                </a:rPr>
                <a:t> time</a:t>
              </a:r>
            </a:p>
          </p:txBody>
        </p:sp>
        <p:pic>
          <p:nvPicPr>
            <p:cNvPr id="5" name="Picture 4">
              <a:extLst>
                <a:ext uri="{FF2B5EF4-FFF2-40B4-BE49-F238E27FC236}">
                  <a16:creationId xmlns:a16="http://schemas.microsoft.com/office/drawing/2014/main" id="{0E475E44-A90C-A342-B33F-ED8216775D5D}"/>
                </a:ext>
              </a:extLst>
            </p:cNvPr>
            <p:cNvPicPr>
              <a:picLocks noChangeAspect="1"/>
            </p:cNvPicPr>
            <p:nvPr/>
          </p:nvPicPr>
          <p:blipFill>
            <a:blip r:embed="rId5"/>
            <a:stretch>
              <a:fillRect/>
            </a:stretch>
          </p:blipFill>
          <p:spPr>
            <a:xfrm>
              <a:off x="2317099" y="4273879"/>
              <a:ext cx="3438943" cy="2220748"/>
            </a:xfrm>
            <a:prstGeom prst="rect">
              <a:avLst/>
            </a:prstGeom>
          </p:spPr>
        </p:pic>
      </p:grpSp>
      <p:pic>
        <p:nvPicPr>
          <p:cNvPr id="13" name="Picture 12">
            <a:extLst>
              <a:ext uri="{FF2B5EF4-FFF2-40B4-BE49-F238E27FC236}">
                <a16:creationId xmlns:a16="http://schemas.microsoft.com/office/drawing/2014/main" id="{1641570A-3CEF-E64D-BA4F-D73057AE7A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447" y="1066296"/>
            <a:ext cx="4047533" cy="3035649"/>
          </a:xfrm>
          <a:prstGeom prst="rect">
            <a:avLst/>
          </a:prstGeom>
        </p:spPr>
      </p:pic>
      <p:cxnSp>
        <p:nvCxnSpPr>
          <p:cNvPr id="11" name="Straight Arrow Connector 10">
            <a:extLst>
              <a:ext uri="{FF2B5EF4-FFF2-40B4-BE49-F238E27FC236}">
                <a16:creationId xmlns:a16="http://schemas.microsoft.com/office/drawing/2014/main" id="{3852CADA-E408-994A-AD10-8ACD586F3D9A}"/>
              </a:ext>
            </a:extLst>
          </p:cNvPr>
          <p:cNvCxnSpPr>
            <a:cxnSpLocks/>
          </p:cNvCxnSpPr>
          <p:nvPr/>
        </p:nvCxnSpPr>
        <p:spPr>
          <a:xfrm flipH="1">
            <a:off x="4728654" y="1083084"/>
            <a:ext cx="4074588" cy="282424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EA024F30-EFF9-5544-8EB3-178A36733AEB}"/>
              </a:ext>
            </a:extLst>
          </p:cNvPr>
          <p:cNvCxnSpPr>
            <a:cxnSpLocks/>
          </p:cNvCxnSpPr>
          <p:nvPr/>
        </p:nvCxnSpPr>
        <p:spPr>
          <a:xfrm flipH="1">
            <a:off x="8126342" y="2716323"/>
            <a:ext cx="676900" cy="120711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448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0416 C 0.06224 -0.0868 0.13503 -0.16921 0.21758 -0.17662 C 0.29987 -0.18449 0.43151 -0.0743 0.48411 -0.04977 C 0.53672 -0.02546 0.5349 -0.02824 0.53333 -0.03055 " pathEditMode="relative" rAng="0" ptsTypes="AAAA">
                                      <p:cBhvr>
                                        <p:cTn id="8" dur="2000" fill="hold"/>
                                        <p:tgtEl>
                                          <p:spTgt spid="13"/>
                                        </p:tgtEl>
                                        <p:attrNameLst>
                                          <p:attrName>ppt_x</p:attrName>
                                          <p:attrName>ppt_y</p:attrName>
                                        </p:attrNameLst>
                                      </p:cBhvr>
                                      <p:rCtr x="27214" y="-865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THz streaking at FLASH</a:t>
            </a:r>
            <a:endParaRPr lang="en-US" dirty="0">
              <a:solidFill>
                <a:srgbClr val="FFC000"/>
              </a:solidFill>
            </a:endParaRPr>
          </a:p>
        </p:txBody>
      </p:sp>
      <p:sp>
        <p:nvSpPr>
          <p:cNvPr id="10" name="Footer Placeholder 9">
            <a:extLst>
              <a:ext uri="{FF2B5EF4-FFF2-40B4-BE49-F238E27FC236}">
                <a16:creationId xmlns:a16="http://schemas.microsoft.com/office/drawing/2014/main" id="{BD471DA2-A9E8-AC44-A974-DDDA7CE2DC1D}"/>
              </a:ext>
            </a:extLst>
          </p:cNvPr>
          <p:cNvSpPr>
            <a:spLocks noGrp="1"/>
          </p:cNvSpPr>
          <p:nvPr>
            <p:ph type="ftr" sz="quarter" idx="10"/>
          </p:nvPr>
        </p:nvSpPr>
        <p:spPr/>
        <p:txBody>
          <a:bodyPr/>
          <a:lstStyle/>
          <a:p>
            <a:r>
              <a:rPr lang="en-US"/>
              <a:t>Stefan Düsterer  |  13.6.2023  |  EuPRAXIA workshop</a:t>
            </a:r>
            <a:endParaRPr lang="en-US" dirty="0"/>
          </a:p>
        </p:txBody>
      </p:sp>
      <p:sp>
        <p:nvSpPr>
          <p:cNvPr id="21" name="Text Placeholder 4">
            <a:extLst>
              <a:ext uri="{FF2B5EF4-FFF2-40B4-BE49-F238E27FC236}">
                <a16:creationId xmlns:a16="http://schemas.microsoft.com/office/drawing/2014/main" id="{942905F6-AEB1-C540-918F-DB9FDF8AD0A0}"/>
              </a:ext>
            </a:extLst>
          </p:cNvPr>
          <p:cNvSpPr>
            <a:spLocks noGrp="1"/>
          </p:cNvSpPr>
          <p:nvPr>
            <p:ph type="body" sz="quarter" idx="13"/>
          </p:nvPr>
        </p:nvSpPr>
        <p:spPr>
          <a:xfrm>
            <a:off x="407988" y="817500"/>
            <a:ext cx="11376024" cy="379252"/>
          </a:xfrm>
        </p:spPr>
        <p:txBody>
          <a:bodyPr/>
          <a:lstStyle/>
          <a:p>
            <a:r>
              <a:rPr lang="en-US" dirty="0"/>
              <a:t>Summary of the last years </a:t>
            </a:r>
          </a:p>
        </p:txBody>
      </p:sp>
      <p:pic>
        <p:nvPicPr>
          <p:cNvPr id="5" name="Picture 4">
            <a:extLst>
              <a:ext uri="{FF2B5EF4-FFF2-40B4-BE49-F238E27FC236}">
                <a16:creationId xmlns:a16="http://schemas.microsoft.com/office/drawing/2014/main" id="{BDDB204E-6FE3-4981-832E-6453018C2C5C}"/>
              </a:ext>
            </a:extLst>
          </p:cNvPr>
          <p:cNvPicPr>
            <a:picLocks noChangeAspect="1"/>
          </p:cNvPicPr>
          <p:nvPr/>
        </p:nvPicPr>
        <p:blipFill>
          <a:blip r:embed="rId3"/>
          <a:stretch>
            <a:fillRect/>
          </a:stretch>
        </p:blipFill>
        <p:spPr>
          <a:xfrm>
            <a:off x="5947507" y="575160"/>
            <a:ext cx="2578613" cy="1673248"/>
          </a:xfrm>
          <a:prstGeom prst="rect">
            <a:avLst/>
          </a:prstGeom>
        </p:spPr>
      </p:pic>
      <p:sp>
        <p:nvSpPr>
          <p:cNvPr id="6" name="TextBox 5">
            <a:extLst>
              <a:ext uri="{FF2B5EF4-FFF2-40B4-BE49-F238E27FC236}">
                <a16:creationId xmlns:a16="http://schemas.microsoft.com/office/drawing/2014/main" id="{A2F15C6E-DD9A-4D5E-BC82-9D181C679D04}"/>
              </a:ext>
            </a:extLst>
          </p:cNvPr>
          <p:cNvSpPr txBox="1"/>
          <p:nvPr/>
        </p:nvSpPr>
        <p:spPr>
          <a:xfrm>
            <a:off x="547077" y="1365614"/>
            <a:ext cx="5077031" cy="5078313"/>
          </a:xfrm>
          <a:prstGeom prst="rect">
            <a:avLst/>
          </a:prstGeom>
          <a:noFill/>
        </p:spPr>
        <p:txBody>
          <a:bodyPr wrap="none" rtlCol="0">
            <a:spAutoFit/>
          </a:bodyPr>
          <a:lstStyle/>
          <a:p>
            <a:pPr marL="285750" indent="-285750">
              <a:buFont typeface="Arial" panose="020B0604020202020204" pitchFamily="34" charset="0"/>
              <a:buChar char="•"/>
            </a:pPr>
            <a:r>
              <a:rPr lang="en-US" sz="1600" b="1" dirty="0"/>
              <a:t>Short and long pulses  </a:t>
            </a:r>
          </a:p>
          <a:p>
            <a:pPr lvl="5"/>
            <a:r>
              <a:rPr lang="en-US" i="1" dirty="0"/>
              <a:t>	</a:t>
            </a:r>
            <a:r>
              <a:rPr lang="en-US" sz="1200" i="1" dirty="0" err="1"/>
              <a:t>R.Ivanov</a:t>
            </a:r>
            <a:r>
              <a:rPr lang="en-US" sz="1200" i="1" dirty="0"/>
              <a:t> at al., Journal of Physics B, 53 (2020)</a:t>
            </a:r>
            <a:endParaRPr lang="en-US" sz="1200" dirty="0"/>
          </a:p>
          <a:p>
            <a:pPr marL="285750" indent="-285750">
              <a:buFont typeface="Arial" panose="020B0604020202020204" pitchFamily="34" charset="0"/>
              <a:buChar char="•"/>
            </a:pPr>
            <a:r>
              <a:rPr lang="en-US" sz="1600" b="1" dirty="0"/>
              <a:t>Correlation to other pulse parameters </a:t>
            </a:r>
          </a:p>
          <a:p>
            <a:pPr lvl="4"/>
            <a:r>
              <a:rPr lang="en-US" sz="1600" i="1" dirty="0"/>
              <a:t>	</a:t>
            </a:r>
            <a:r>
              <a:rPr lang="en-US" sz="1200" i="1" dirty="0" err="1"/>
              <a:t>I.Bermudez</a:t>
            </a:r>
            <a:r>
              <a:rPr lang="en-US" sz="1200" i="1" dirty="0"/>
              <a:t> at al., Optics Express 29, 10491-10508 (2021)</a:t>
            </a:r>
          </a:p>
          <a:p>
            <a:pPr marL="285750" indent="-285750">
              <a:buFont typeface="Arial" panose="020B0604020202020204" pitchFamily="34" charset="0"/>
              <a:buChar char="•"/>
            </a:pPr>
            <a:r>
              <a:rPr lang="en-US" sz="1600" b="1" dirty="0"/>
              <a:t>Pulse duration along the gain curve </a:t>
            </a:r>
          </a:p>
          <a:p>
            <a:r>
              <a:rPr lang="de-DE" sz="1200" i="1" dirty="0">
                <a:solidFill>
                  <a:schemeClr val="tx1"/>
                </a:solidFill>
              </a:rPr>
              <a:t>	M. Bidhendi, </a:t>
            </a:r>
            <a:r>
              <a:rPr lang="en-US" sz="1200" dirty="0">
                <a:solidFill>
                  <a:schemeClr val="tx1"/>
                </a:solidFill>
                <a:latin typeface="Arial" panose="020B0604020202020204" pitchFamily="34" charset="0"/>
              </a:rPr>
              <a:t>Appl. Sci. </a:t>
            </a:r>
            <a:r>
              <a:rPr lang="en-US" sz="1200" b="1" dirty="0">
                <a:solidFill>
                  <a:schemeClr val="tx1"/>
                </a:solidFill>
                <a:latin typeface="Arial" panose="020B0604020202020204" pitchFamily="34" charset="0"/>
              </a:rPr>
              <a:t>12</a:t>
            </a:r>
            <a:r>
              <a:rPr lang="en-US" sz="1200" dirty="0">
                <a:solidFill>
                  <a:schemeClr val="tx1"/>
                </a:solidFill>
                <a:latin typeface="Arial" panose="020B0604020202020204" pitchFamily="34" charset="0"/>
              </a:rPr>
              <a:t>, 7048 (2022)</a:t>
            </a:r>
          </a:p>
          <a:p>
            <a:r>
              <a:rPr lang="en-US" sz="1600" dirty="0">
                <a:solidFill>
                  <a:schemeClr val="bg1"/>
                </a:solidFill>
                <a:latin typeface="Arial" panose="020B0604020202020204" pitchFamily="34" charset="0"/>
              </a:rPr>
              <a:t>Ap. Sci. </a:t>
            </a:r>
            <a:r>
              <a:rPr lang="en-US" sz="1600" b="1" dirty="0">
                <a:solidFill>
                  <a:schemeClr val="bg1"/>
                </a:solidFill>
                <a:latin typeface="Arial" panose="020B0604020202020204" pitchFamily="34" charset="0"/>
              </a:rPr>
              <a:t>12</a:t>
            </a:r>
            <a:r>
              <a:rPr lang="en-US" sz="1600" dirty="0">
                <a:solidFill>
                  <a:schemeClr val="bg1"/>
                </a:solidFill>
                <a:latin typeface="Arial" panose="020B0604020202020204" pitchFamily="34" charset="0"/>
              </a:rPr>
              <a:t>, 7048 (2022)</a:t>
            </a:r>
          </a:p>
          <a:p>
            <a:pPr marL="285750" indent="-285750">
              <a:buFont typeface="Arial" panose="020B0604020202020204" pitchFamily="34" charset="0"/>
              <a:buChar char="•"/>
            </a:pPr>
            <a:r>
              <a:rPr lang="en-US" sz="1600" b="1" dirty="0"/>
              <a:t>Arrival time studies</a:t>
            </a:r>
          </a:p>
          <a:p>
            <a:r>
              <a:rPr lang="en-US" sz="1200" i="1" dirty="0"/>
              <a:t>	</a:t>
            </a:r>
            <a:r>
              <a:rPr lang="en-US" sz="1200" i="1" dirty="0" err="1"/>
              <a:t>R.Ivanov</a:t>
            </a:r>
            <a:r>
              <a:rPr lang="en-US" sz="1200" i="1" dirty="0"/>
              <a:t> at al., </a:t>
            </a:r>
            <a:r>
              <a:rPr lang="sv-SE" sz="1200" i="1" dirty="0"/>
              <a:t>J. Synchrotron Rad., 25 (2018)</a:t>
            </a:r>
            <a:r>
              <a:rPr lang="en-US" sz="1200" i="1" dirty="0"/>
              <a:t> </a:t>
            </a:r>
          </a:p>
          <a:p>
            <a:r>
              <a:rPr lang="en-US" sz="1200" i="1" dirty="0"/>
              <a:t>	</a:t>
            </a:r>
            <a:r>
              <a:rPr lang="en-US" sz="1200" i="1" dirty="0" err="1"/>
              <a:t>R.Ivanov</a:t>
            </a:r>
            <a:r>
              <a:rPr lang="en-US" sz="1200" i="1" dirty="0"/>
              <a:t> et al, </a:t>
            </a:r>
            <a:r>
              <a:rPr lang="en-US" sz="1200" dirty="0"/>
              <a:t>Opt. Express 31, 19146 (2023)</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“parasitic measurement” option</a:t>
            </a:r>
          </a:p>
          <a:p>
            <a:r>
              <a:rPr lang="en-US" sz="1200" i="1" dirty="0"/>
              <a:t>	</a:t>
            </a:r>
            <a:r>
              <a:rPr lang="en-US" sz="1200" i="1" dirty="0" err="1"/>
              <a:t>R.Ivanov</a:t>
            </a:r>
            <a:r>
              <a:rPr lang="en-US" sz="1200" i="1" dirty="0"/>
              <a:t> et al, </a:t>
            </a:r>
            <a:r>
              <a:rPr lang="en-US" sz="1200" dirty="0"/>
              <a:t>Opt. Express 31, 19146 (2023)</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2 color operation </a:t>
            </a:r>
          </a:p>
          <a:p>
            <a:r>
              <a:rPr lang="en-US" sz="1600" i="1" dirty="0"/>
              <a:t>	</a:t>
            </a:r>
            <a:r>
              <a:rPr lang="en-US" sz="1200" i="1" dirty="0"/>
              <a:t>E. Schneidmiller</a:t>
            </a:r>
            <a:r>
              <a:rPr lang="en-US" sz="1200" dirty="0"/>
              <a:t>, Appl. Sci. </a:t>
            </a:r>
            <a:r>
              <a:rPr lang="en-US" sz="1200" b="1" dirty="0"/>
              <a:t>13,</a:t>
            </a:r>
            <a:r>
              <a:rPr lang="en-US" sz="1200" dirty="0"/>
              <a:t> 67 (2023)</a:t>
            </a:r>
          </a:p>
          <a:p>
            <a:endParaRPr lang="en-US" sz="1200" dirty="0"/>
          </a:p>
          <a:p>
            <a:pPr marL="285750" indent="-285750">
              <a:buFont typeface="Arial" panose="020B0604020202020204" pitchFamily="34" charset="0"/>
              <a:buChar char="•"/>
            </a:pPr>
            <a:r>
              <a:rPr lang="en-US" sz="1600" dirty="0"/>
              <a:t>Pulse duration of FEL harmonics</a:t>
            </a:r>
          </a:p>
          <a:p>
            <a:pPr marL="285750" indent="-285750">
              <a:buFont typeface="Arial" panose="020B0604020202020204" pitchFamily="34" charset="0"/>
              <a:buChar char="•"/>
            </a:pPr>
            <a:r>
              <a:rPr lang="en-US" sz="1600" dirty="0"/>
              <a:t>Comparison to electron diagnostic (TDS)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pic>
        <p:nvPicPr>
          <p:cNvPr id="20" name="Grafik 20">
            <a:extLst>
              <a:ext uri="{FF2B5EF4-FFF2-40B4-BE49-F238E27FC236}">
                <a16:creationId xmlns:a16="http://schemas.microsoft.com/office/drawing/2014/main" id="{36C123B9-F945-4AA9-8F14-9EA2A790FA46}"/>
              </a:ext>
            </a:extLst>
          </p:cNvPr>
          <p:cNvPicPr>
            <a:picLocks noChangeAspect="1"/>
          </p:cNvPicPr>
          <p:nvPr/>
        </p:nvPicPr>
        <p:blipFill rotWithShape="1">
          <a:blip r:embed="rId4"/>
          <a:srcRect l="50275" t="3010" r="3427" b="65055"/>
          <a:stretch/>
        </p:blipFill>
        <p:spPr>
          <a:xfrm>
            <a:off x="8601963" y="1786076"/>
            <a:ext cx="2236729" cy="1633688"/>
          </a:xfrm>
          <a:prstGeom prst="rect">
            <a:avLst/>
          </a:prstGeom>
        </p:spPr>
      </p:pic>
      <p:pic>
        <p:nvPicPr>
          <p:cNvPr id="9" name="Grafik 5">
            <a:extLst>
              <a:ext uri="{FF2B5EF4-FFF2-40B4-BE49-F238E27FC236}">
                <a16:creationId xmlns:a16="http://schemas.microsoft.com/office/drawing/2014/main" id="{46583910-8335-4F9D-AEC6-79E8276E6353}"/>
              </a:ext>
            </a:extLst>
          </p:cNvPr>
          <p:cNvPicPr>
            <a:picLocks noChangeAspect="1"/>
          </p:cNvPicPr>
          <p:nvPr/>
        </p:nvPicPr>
        <p:blipFill>
          <a:blip r:embed="rId5"/>
          <a:stretch>
            <a:fillRect/>
          </a:stretch>
        </p:blipFill>
        <p:spPr>
          <a:xfrm>
            <a:off x="5677668" y="3445084"/>
            <a:ext cx="2870735" cy="1482212"/>
          </a:xfrm>
          <a:prstGeom prst="rect">
            <a:avLst/>
          </a:prstGeom>
        </p:spPr>
      </p:pic>
      <p:pic>
        <p:nvPicPr>
          <p:cNvPr id="11" name="Grafik 22">
            <a:extLst>
              <a:ext uri="{FF2B5EF4-FFF2-40B4-BE49-F238E27FC236}">
                <a16:creationId xmlns:a16="http://schemas.microsoft.com/office/drawing/2014/main" id="{F8B6D874-9391-444C-8F3D-F84F0D5BB5AE}"/>
              </a:ext>
            </a:extLst>
          </p:cNvPr>
          <p:cNvPicPr>
            <a:picLocks noChangeAspect="1"/>
          </p:cNvPicPr>
          <p:nvPr/>
        </p:nvPicPr>
        <p:blipFill>
          <a:blip r:embed="rId6"/>
          <a:stretch>
            <a:fillRect/>
          </a:stretch>
        </p:blipFill>
        <p:spPr>
          <a:xfrm>
            <a:off x="8449067" y="4688639"/>
            <a:ext cx="2870736" cy="1865889"/>
          </a:xfrm>
          <a:prstGeom prst="rect">
            <a:avLst/>
          </a:prstGeom>
        </p:spPr>
      </p:pic>
    </p:spTree>
    <p:extLst>
      <p:ext uri="{BB962C8B-B14F-4D97-AF65-F5344CB8AC3E}">
        <p14:creationId xmlns:p14="http://schemas.microsoft.com/office/powerpoint/2010/main" val="249978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783" y="4754879"/>
            <a:ext cx="3270144" cy="1731122"/>
          </a:xfrm>
          <a:prstGeom prst="rect">
            <a:avLst/>
          </a:prstGeom>
        </p:spPr>
      </p:pic>
      <p:sp>
        <p:nvSpPr>
          <p:cNvPr id="7" name="Rectangle 6"/>
          <p:cNvSpPr/>
          <p:nvPr/>
        </p:nvSpPr>
        <p:spPr bwMode="auto">
          <a:xfrm>
            <a:off x="7788482" y="6327885"/>
            <a:ext cx="3602324" cy="20447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0" charset="0"/>
            </a:endParaRPr>
          </a:p>
        </p:txBody>
      </p:sp>
      <p:sp>
        <p:nvSpPr>
          <p:cNvPr id="2" name="Title 1"/>
          <p:cNvSpPr>
            <a:spLocks noGrp="1"/>
          </p:cNvSpPr>
          <p:nvPr>
            <p:ph type="title"/>
          </p:nvPr>
        </p:nvSpPr>
        <p:spPr>
          <a:xfrm>
            <a:off x="407368" y="313607"/>
            <a:ext cx="11376024" cy="451098"/>
          </a:xfrm>
        </p:spPr>
        <p:txBody>
          <a:bodyPr/>
          <a:lstStyle/>
          <a:p>
            <a:r>
              <a:rPr lang="en-US" dirty="0"/>
              <a:t>SASE pulses  </a:t>
            </a:r>
            <a:r>
              <a:rPr lang="en-US" sz="2000" dirty="0"/>
              <a:t>(Self-Amplified Spontaneous Emission</a:t>
            </a:r>
            <a:r>
              <a:rPr lang="en-US" dirty="0"/>
              <a:t> </a:t>
            </a:r>
            <a:r>
              <a:rPr lang="en-US" sz="2000" dirty="0"/>
              <a:t>)</a:t>
            </a:r>
            <a:r>
              <a:rPr lang="en-US" dirty="0"/>
              <a:t> </a:t>
            </a:r>
          </a:p>
        </p:txBody>
      </p:sp>
      <p:pic>
        <p:nvPicPr>
          <p:cNvPr id="4" name="Picture 2" descr="D:\mess-daten\Streaking daten\PG2spectra_very_shor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52052" y="828804"/>
            <a:ext cx="3313605" cy="1863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win.desy.de\home\sndueste\My Documents\alles Wichtige\FLASH\Streaking\analysis programs\Jia Matlab\program\PG2_spectra_30f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2798" y="2804026"/>
            <a:ext cx="3302860" cy="185786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39255" y="1054705"/>
            <a:ext cx="6888501" cy="559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8073782" y="6413474"/>
            <a:ext cx="3218853" cy="487363"/>
            <a:chOff x="12504640" y="9256799"/>
            <a:chExt cx="2669094" cy="574535"/>
          </a:xfrm>
          <a:solidFill>
            <a:schemeClr val="bg1"/>
          </a:solidFill>
        </p:grpSpPr>
        <p:grpSp>
          <p:nvGrpSpPr>
            <p:cNvPr id="10" name="Group 9"/>
            <p:cNvGrpSpPr/>
            <p:nvPr/>
          </p:nvGrpSpPr>
          <p:grpSpPr>
            <a:xfrm>
              <a:off x="12504640" y="9256799"/>
              <a:ext cx="2669094" cy="346169"/>
              <a:chOff x="12504640" y="9256799"/>
              <a:chExt cx="2669094" cy="346169"/>
            </a:xfrm>
            <a:grpFill/>
          </p:grpSpPr>
          <p:sp>
            <p:nvSpPr>
              <p:cNvPr id="12" name="TextBox 11"/>
              <p:cNvSpPr txBox="1"/>
              <p:nvPr/>
            </p:nvSpPr>
            <p:spPr>
              <a:xfrm>
                <a:off x="13683489" y="9272175"/>
                <a:ext cx="400361" cy="326544"/>
              </a:xfrm>
              <a:prstGeom prst="rect">
                <a:avLst/>
              </a:prstGeom>
              <a:grpFill/>
            </p:spPr>
            <p:txBody>
              <a:bodyPr wrap="none" rtlCol="0">
                <a:spAutoFit/>
              </a:bodyPr>
              <a:lstStyle/>
              <a:p>
                <a:r>
                  <a:rPr lang="en-US" sz="1200" dirty="0"/>
                  <a:t>180 </a:t>
                </a:r>
              </a:p>
            </p:txBody>
          </p:sp>
          <p:sp>
            <p:nvSpPr>
              <p:cNvPr id="13" name="TextBox 12"/>
              <p:cNvSpPr txBox="1"/>
              <p:nvPr/>
            </p:nvSpPr>
            <p:spPr>
              <a:xfrm>
                <a:off x="14809261" y="9276424"/>
                <a:ext cx="364473" cy="326544"/>
              </a:xfrm>
              <a:prstGeom prst="rect">
                <a:avLst/>
              </a:prstGeom>
              <a:grpFill/>
            </p:spPr>
            <p:txBody>
              <a:bodyPr wrap="none" rtlCol="0">
                <a:spAutoFit/>
              </a:bodyPr>
              <a:lstStyle/>
              <a:p>
                <a:r>
                  <a:rPr lang="en-US" sz="1200" dirty="0"/>
                  <a:t>182</a:t>
                </a:r>
              </a:p>
            </p:txBody>
          </p:sp>
          <p:sp>
            <p:nvSpPr>
              <p:cNvPr id="11" name="TextBox 10"/>
              <p:cNvSpPr txBox="1"/>
              <p:nvPr/>
            </p:nvSpPr>
            <p:spPr>
              <a:xfrm>
                <a:off x="12504640" y="9256799"/>
                <a:ext cx="400361" cy="326544"/>
              </a:xfrm>
              <a:prstGeom prst="rect">
                <a:avLst/>
              </a:prstGeom>
              <a:grpFill/>
            </p:spPr>
            <p:txBody>
              <a:bodyPr wrap="none" rtlCol="0">
                <a:spAutoFit/>
              </a:bodyPr>
              <a:lstStyle/>
              <a:p>
                <a:r>
                  <a:rPr lang="en-US" sz="1200" dirty="0"/>
                  <a:t>178 </a:t>
                </a:r>
              </a:p>
            </p:txBody>
          </p:sp>
        </p:grpSp>
        <p:sp>
          <p:nvSpPr>
            <p:cNvPr id="9" name="TextBox 8"/>
            <p:cNvSpPr txBox="1"/>
            <p:nvPr/>
          </p:nvSpPr>
          <p:spPr>
            <a:xfrm>
              <a:off x="12928632" y="9432225"/>
              <a:ext cx="1628561" cy="399109"/>
            </a:xfrm>
            <a:prstGeom prst="rect">
              <a:avLst/>
            </a:prstGeom>
            <a:noFill/>
          </p:spPr>
          <p:txBody>
            <a:bodyPr wrap="none" rtlCol="0">
              <a:spAutoFit/>
            </a:bodyPr>
            <a:lstStyle/>
            <a:p>
              <a:r>
                <a:rPr lang="en-US" sz="1600" dirty="0"/>
                <a:t>Photon energy (eV)</a:t>
              </a:r>
            </a:p>
          </p:txBody>
        </p:sp>
      </p:grpSp>
      <p:sp>
        <p:nvSpPr>
          <p:cNvPr id="15" name="Rectangle 14"/>
          <p:cNvSpPr/>
          <p:nvPr/>
        </p:nvSpPr>
        <p:spPr bwMode="auto">
          <a:xfrm>
            <a:off x="7836827" y="4484537"/>
            <a:ext cx="3602324" cy="3725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0" charset="0"/>
            </a:endParaRPr>
          </a:p>
        </p:txBody>
      </p:sp>
      <p:sp>
        <p:nvSpPr>
          <p:cNvPr id="16" name="Rectangle 15"/>
          <p:cNvSpPr/>
          <p:nvPr/>
        </p:nvSpPr>
        <p:spPr bwMode="auto">
          <a:xfrm>
            <a:off x="7885173" y="2504661"/>
            <a:ext cx="3602324" cy="4296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0" charset="0"/>
            </a:endParaRPr>
          </a:p>
        </p:txBody>
      </p:sp>
      <p:sp>
        <p:nvSpPr>
          <p:cNvPr id="17" name="Rectangle 16"/>
          <p:cNvSpPr/>
          <p:nvPr/>
        </p:nvSpPr>
        <p:spPr bwMode="auto">
          <a:xfrm>
            <a:off x="7896200" y="543405"/>
            <a:ext cx="3602324" cy="43732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2"/>
                </a:solidFill>
                <a:effectLst/>
                <a:latin typeface="Arial" pitchFamily="-110" charset="0"/>
              </a:rPr>
              <a:t>Spectral measurements</a:t>
            </a:r>
          </a:p>
        </p:txBody>
      </p:sp>
      <p:sp>
        <p:nvSpPr>
          <p:cNvPr id="18" name="Rectangle 17"/>
          <p:cNvSpPr/>
          <p:nvPr/>
        </p:nvSpPr>
        <p:spPr bwMode="auto">
          <a:xfrm>
            <a:off x="980543" y="764705"/>
            <a:ext cx="3602324"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2"/>
                </a:solidFill>
                <a:effectLst/>
                <a:latin typeface="Arial" pitchFamily="-110" charset="0"/>
              </a:rPr>
              <a:t>Simulation</a:t>
            </a:r>
          </a:p>
        </p:txBody>
      </p:sp>
      <p:sp>
        <p:nvSpPr>
          <p:cNvPr id="3" name="Fußzeilenplatzhalter 2"/>
          <p:cNvSpPr>
            <a:spLocks noGrp="1"/>
          </p:cNvSpPr>
          <p:nvPr>
            <p:ph type="ftr" sz="quarter" idx="10"/>
          </p:nvPr>
        </p:nvSpPr>
        <p:spPr>
          <a:xfrm>
            <a:off x="980543" y="6646496"/>
            <a:ext cx="9754608" cy="186841"/>
          </a:xfrm>
        </p:spPr>
        <p:txBody>
          <a:bodyPr/>
          <a:lstStyle/>
          <a:p>
            <a:r>
              <a:rPr lang="en-US" sz="1100" dirty="0"/>
              <a:t>Stefan </a:t>
            </a:r>
            <a:r>
              <a:rPr lang="en-US" sz="1100" dirty="0" err="1"/>
              <a:t>Düsterer</a:t>
            </a:r>
            <a:r>
              <a:rPr lang="en-US" sz="1100" dirty="0"/>
              <a:t>  |  13.6.2023  |  </a:t>
            </a:r>
            <a:r>
              <a:rPr lang="en-US" sz="1100" dirty="0" err="1"/>
              <a:t>EuPRAXIA</a:t>
            </a:r>
            <a:r>
              <a:rPr lang="en-US" sz="1100" dirty="0"/>
              <a:t> workshop</a:t>
            </a:r>
          </a:p>
        </p:txBody>
      </p:sp>
      <p:sp>
        <p:nvSpPr>
          <p:cNvPr id="14" name="Textfeld 13"/>
          <p:cNvSpPr txBox="1"/>
          <p:nvPr/>
        </p:nvSpPr>
        <p:spPr>
          <a:xfrm>
            <a:off x="5610809" y="3532946"/>
            <a:ext cx="917239" cy="400110"/>
          </a:xfrm>
          <a:prstGeom prst="rect">
            <a:avLst/>
          </a:prstGeom>
          <a:solidFill>
            <a:schemeClr val="bg1"/>
          </a:solidFill>
        </p:spPr>
        <p:txBody>
          <a:bodyPr wrap="none" rtlCol="0">
            <a:spAutoFit/>
          </a:bodyPr>
          <a:lstStyle/>
          <a:p>
            <a:r>
              <a:rPr lang="en-US" sz="2000" b="1" dirty="0">
                <a:effectLst>
                  <a:outerShdw blurRad="38100" dist="38100" dir="2700000" algn="tl">
                    <a:srgbClr val="000000">
                      <a:alpha val="43137"/>
                    </a:srgbClr>
                  </a:outerShdw>
                </a:effectLst>
              </a:rPr>
              <a:t>~30 fs</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4132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5AE1-64FE-34AE-CBD2-3D02DFD447BB}"/>
              </a:ext>
            </a:extLst>
          </p:cNvPr>
          <p:cNvSpPr>
            <a:spLocks noGrp="1"/>
          </p:cNvSpPr>
          <p:nvPr>
            <p:ph type="title"/>
          </p:nvPr>
        </p:nvSpPr>
        <p:spPr/>
        <p:txBody>
          <a:bodyPr/>
          <a:lstStyle/>
          <a:p>
            <a:r>
              <a:rPr lang="en-US" sz="3200" b="1" dirty="0"/>
              <a:t>Testing  “parasitic” measurements</a:t>
            </a:r>
            <a:br>
              <a:rPr lang="en-US" sz="3200" b="1" dirty="0"/>
            </a:br>
            <a:endParaRPr lang="de-DE" dirty="0"/>
          </a:p>
        </p:txBody>
      </p:sp>
      <p:sp>
        <p:nvSpPr>
          <p:cNvPr id="3" name="Textplatzhalter 2">
            <a:extLst>
              <a:ext uri="{FF2B5EF4-FFF2-40B4-BE49-F238E27FC236}">
                <a16:creationId xmlns:a16="http://schemas.microsoft.com/office/drawing/2014/main" id="{5970F06F-61A6-C668-45E6-286CE17AFB41}"/>
              </a:ext>
            </a:extLst>
          </p:cNvPr>
          <p:cNvSpPr>
            <a:spLocks noGrp="1"/>
          </p:cNvSpPr>
          <p:nvPr>
            <p:ph type="body" idx="1"/>
          </p:nvPr>
        </p:nvSpPr>
        <p:spPr/>
        <p:txBody>
          <a:bodyPr/>
          <a:lstStyle/>
          <a:p>
            <a:r>
              <a:rPr lang="de-DE" dirty="0"/>
              <a:t>Use </a:t>
            </a:r>
            <a:r>
              <a:rPr lang="de-DE" dirty="0" err="1"/>
              <a:t>only</a:t>
            </a:r>
            <a:r>
              <a:rPr lang="de-DE" dirty="0"/>
              <a:t> a </a:t>
            </a:r>
            <a:r>
              <a:rPr lang="de-DE" dirty="0" err="1"/>
              <a:t>small</a:t>
            </a:r>
            <a:r>
              <a:rPr lang="de-DE" dirty="0"/>
              <a:t> </a:t>
            </a:r>
            <a:r>
              <a:rPr lang="de-DE" dirty="0" err="1"/>
              <a:t>fraction</a:t>
            </a:r>
            <a:r>
              <a:rPr lang="de-DE" dirty="0"/>
              <a:t> </a:t>
            </a:r>
            <a:r>
              <a:rPr lang="de-DE" dirty="0" err="1"/>
              <a:t>of</a:t>
            </a:r>
            <a:r>
              <a:rPr lang="de-DE" dirty="0"/>
              <a:t> </a:t>
            </a:r>
            <a:r>
              <a:rPr lang="de-DE" dirty="0" err="1"/>
              <a:t>the</a:t>
            </a:r>
            <a:r>
              <a:rPr lang="de-DE" dirty="0"/>
              <a:t> FEL beam</a:t>
            </a:r>
          </a:p>
        </p:txBody>
      </p:sp>
      <p:pic>
        <p:nvPicPr>
          <p:cNvPr id="6" name="Grafik 5">
            <a:extLst>
              <a:ext uri="{FF2B5EF4-FFF2-40B4-BE49-F238E27FC236}">
                <a16:creationId xmlns:a16="http://schemas.microsoft.com/office/drawing/2014/main" id="{6852EBBB-B6FB-6BA1-BFC9-0EF357588F77}"/>
              </a:ext>
            </a:extLst>
          </p:cNvPr>
          <p:cNvPicPr>
            <a:picLocks noChangeAspect="1"/>
          </p:cNvPicPr>
          <p:nvPr/>
        </p:nvPicPr>
        <p:blipFill>
          <a:blip r:embed="rId2"/>
          <a:stretch>
            <a:fillRect/>
          </a:stretch>
        </p:blipFill>
        <p:spPr>
          <a:xfrm>
            <a:off x="72427" y="1946788"/>
            <a:ext cx="6788038" cy="3504786"/>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9C7109FB-229C-B1C1-F03B-5EDAAF14CCEA}"/>
              </a:ext>
            </a:extLst>
          </p:cNvPr>
          <p:cNvPicPr>
            <a:picLocks noChangeAspect="1"/>
          </p:cNvPicPr>
          <p:nvPr/>
        </p:nvPicPr>
        <p:blipFill>
          <a:blip r:embed="rId3"/>
          <a:stretch>
            <a:fillRect/>
          </a:stretch>
        </p:blipFill>
        <p:spPr>
          <a:xfrm>
            <a:off x="6991393" y="1607407"/>
            <a:ext cx="5879455" cy="3844166"/>
          </a:xfrm>
          <a:prstGeom prst="rect">
            <a:avLst/>
          </a:prstGeom>
        </p:spPr>
      </p:pic>
      <p:sp>
        <p:nvSpPr>
          <p:cNvPr id="4" name="Footer Placeholder 3">
            <a:extLst>
              <a:ext uri="{FF2B5EF4-FFF2-40B4-BE49-F238E27FC236}">
                <a16:creationId xmlns:a16="http://schemas.microsoft.com/office/drawing/2014/main" id="{2CBC32AE-2B28-404A-A0C4-F6245B7910FB}"/>
              </a:ext>
            </a:extLst>
          </p:cNvPr>
          <p:cNvSpPr>
            <a:spLocks noGrp="1"/>
          </p:cNvSpPr>
          <p:nvPr>
            <p:ph type="ftr" idx="11"/>
          </p:nvPr>
        </p:nvSpPr>
        <p:spPr>
          <a:xfrm>
            <a:off x="909755" y="6553455"/>
            <a:ext cx="9901099" cy="186841"/>
          </a:xfrm>
        </p:spPr>
        <p:txBody>
          <a:bodyPr/>
          <a:lstStyle/>
          <a:p>
            <a:r>
              <a:rPr lang="en-US" dirty="0"/>
              <a:t>Stefan </a:t>
            </a:r>
            <a:r>
              <a:rPr lang="en-US" dirty="0" err="1"/>
              <a:t>Düsterer</a:t>
            </a:r>
            <a:r>
              <a:rPr lang="en-US" dirty="0"/>
              <a:t>  |  13.6.2023  |  </a:t>
            </a:r>
            <a:r>
              <a:rPr lang="en-US" dirty="0" err="1"/>
              <a:t>EuPRAXIA</a:t>
            </a:r>
            <a:r>
              <a:rPr lang="en-US" dirty="0"/>
              <a:t> workshop</a:t>
            </a:r>
          </a:p>
        </p:txBody>
      </p:sp>
    </p:spTree>
    <p:extLst>
      <p:ext uri="{BB962C8B-B14F-4D97-AF65-F5344CB8AC3E}">
        <p14:creationId xmlns:p14="http://schemas.microsoft.com/office/powerpoint/2010/main" val="957923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AB76-A373-4AC2-82CC-CAEF89450486}"/>
              </a:ext>
            </a:extLst>
          </p:cNvPr>
          <p:cNvSpPr>
            <a:spLocks noGrp="1"/>
          </p:cNvSpPr>
          <p:nvPr>
            <p:ph type="title"/>
          </p:nvPr>
        </p:nvSpPr>
        <p:spPr/>
        <p:txBody>
          <a:bodyPr/>
          <a:lstStyle/>
          <a:p>
            <a:r>
              <a:rPr lang="en-US" dirty="0"/>
              <a:t>Comparison TDS vs THz streaking</a:t>
            </a:r>
          </a:p>
        </p:txBody>
      </p:sp>
      <p:sp>
        <p:nvSpPr>
          <p:cNvPr id="3" name="Text Placeholder 2">
            <a:extLst>
              <a:ext uri="{FF2B5EF4-FFF2-40B4-BE49-F238E27FC236}">
                <a16:creationId xmlns:a16="http://schemas.microsoft.com/office/drawing/2014/main" id="{5CA42F62-84D7-4072-9626-A38493F088CE}"/>
              </a:ext>
            </a:extLst>
          </p:cNvPr>
          <p:cNvSpPr>
            <a:spLocks noGrp="1"/>
          </p:cNvSpPr>
          <p:nvPr>
            <p:ph type="body" idx="1"/>
          </p:nvPr>
        </p:nvSpPr>
        <p:spPr/>
        <p:txBody>
          <a:bodyPr/>
          <a:lstStyle/>
          <a:p>
            <a:r>
              <a:rPr lang="en-US" dirty="0"/>
              <a:t>Use electron diagnostics to measure XUV pulse duration / shape</a:t>
            </a:r>
          </a:p>
        </p:txBody>
      </p:sp>
      <p:pic>
        <p:nvPicPr>
          <p:cNvPr id="9" name="Picture 8">
            <a:extLst>
              <a:ext uri="{FF2B5EF4-FFF2-40B4-BE49-F238E27FC236}">
                <a16:creationId xmlns:a16="http://schemas.microsoft.com/office/drawing/2014/main" id="{4A5592E0-9C39-42F2-A2C5-F90732FD3F41}"/>
              </a:ext>
            </a:extLst>
          </p:cNvPr>
          <p:cNvPicPr>
            <a:picLocks noChangeAspect="1"/>
          </p:cNvPicPr>
          <p:nvPr/>
        </p:nvPicPr>
        <p:blipFill>
          <a:blip r:embed="rId2"/>
          <a:stretch>
            <a:fillRect/>
          </a:stretch>
        </p:blipFill>
        <p:spPr>
          <a:xfrm>
            <a:off x="637852" y="1520095"/>
            <a:ext cx="4040554" cy="2259971"/>
          </a:xfrm>
          <a:prstGeom prst="rect">
            <a:avLst/>
          </a:prstGeom>
        </p:spPr>
      </p:pic>
      <p:pic>
        <p:nvPicPr>
          <p:cNvPr id="10" name="Picture 9">
            <a:extLst>
              <a:ext uri="{FF2B5EF4-FFF2-40B4-BE49-F238E27FC236}">
                <a16:creationId xmlns:a16="http://schemas.microsoft.com/office/drawing/2014/main" id="{B5099294-7F89-4B98-977A-00845FAF36F5}"/>
              </a:ext>
            </a:extLst>
          </p:cNvPr>
          <p:cNvPicPr>
            <a:picLocks noChangeAspect="1"/>
          </p:cNvPicPr>
          <p:nvPr/>
        </p:nvPicPr>
        <p:blipFill>
          <a:blip r:embed="rId3"/>
          <a:stretch>
            <a:fillRect/>
          </a:stretch>
        </p:blipFill>
        <p:spPr>
          <a:xfrm>
            <a:off x="637852" y="3851030"/>
            <a:ext cx="4004152" cy="2259971"/>
          </a:xfrm>
          <a:prstGeom prst="rect">
            <a:avLst/>
          </a:prstGeom>
        </p:spPr>
      </p:pic>
      <p:sp>
        <p:nvSpPr>
          <p:cNvPr id="4" name="Footer Placeholder 3">
            <a:extLst>
              <a:ext uri="{FF2B5EF4-FFF2-40B4-BE49-F238E27FC236}">
                <a16:creationId xmlns:a16="http://schemas.microsoft.com/office/drawing/2014/main" id="{9BE11405-1517-4874-BFD6-FD4314152AE2}"/>
              </a:ext>
            </a:extLst>
          </p:cNvPr>
          <p:cNvSpPr>
            <a:spLocks noGrp="1"/>
          </p:cNvSpPr>
          <p:nvPr>
            <p:ph type="ftr" idx="11"/>
          </p:nvPr>
        </p:nvSpPr>
        <p:spPr/>
        <p:txBody>
          <a:bodyPr/>
          <a:lstStyle/>
          <a:p>
            <a:r>
              <a:rPr lang="en-US"/>
              <a:t>Stefan Düsterer  |  13.6.2023  |  EuPRAXIA workshop</a:t>
            </a:r>
          </a:p>
        </p:txBody>
      </p:sp>
      <p:pic>
        <p:nvPicPr>
          <p:cNvPr id="12" name="Picture 11">
            <a:extLst>
              <a:ext uri="{FF2B5EF4-FFF2-40B4-BE49-F238E27FC236}">
                <a16:creationId xmlns:a16="http://schemas.microsoft.com/office/drawing/2014/main" id="{AFA194A9-DF09-4E57-AB60-CC72E8AD71F2}"/>
              </a:ext>
            </a:extLst>
          </p:cNvPr>
          <p:cNvPicPr/>
          <p:nvPr/>
        </p:nvPicPr>
        <p:blipFill>
          <a:blip r:embed="rId4"/>
          <a:stretch/>
        </p:blipFill>
        <p:spPr>
          <a:xfrm>
            <a:off x="5111262" y="1397854"/>
            <a:ext cx="6433500" cy="2382212"/>
          </a:xfrm>
          <a:prstGeom prst="rect">
            <a:avLst/>
          </a:prstGeom>
          <a:ln w="0">
            <a:noFill/>
          </a:ln>
        </p:spPr>
      </p:pic>
      <p:sp>
        <p:nvSpPr>
          <p:cNvPr id="8" name="Rectangle 7">
            <a:extLst>
              <a:ext uri="{FF2B5EF4-FFF2-40B4-BE49-F238E27FC236}">
                <a16:creationId xmlns:a16="http://schemas.microsoft.com/office/drawing/2014/main" id="{3BBDF8A1-03FF-41F9-86F8-0DBC4D3CF1CE}"/>
              </a:ext>
            </a:extLst>
          </p:cNvPr>
          <p:cNvSpPr/>
          <p:nvPr/>
        </p:nvSpPr>
        <p:spPr>
          <a:xfrm>
            <a:off x="6197399" y="3543253"/>
            <a:ext cx="4700326" cy="307777"/>
          </a:xfrm>
          <a:prstGeom prst="rect">
            <a:avLst/>
          </a:prstGeom>
        </p:spPr>
        <p:txBody>
          <a:bodyPr wrap="none">
            <a:spAutoFit/>
          </a:bodyPr>
          <a:lstStyle/>
          <a:p>
            <a:r>
              <a:rPr lang="en-US" i="1" dirty="0"/>
              <a:t>C. Behrens at al, Nature Communications</a:t>
            </a:r>
            <a:r>
              <a:rPr lang="en-US" dirty="0"/>
              <a:t> </a:t>
            </a:r>
            <a:r>
              <a:rPr lang="en-US" b="1" dirty="0"/>
              <a:t>5</a:t>
            </a:r>
            <a:r>
              <a:rPr lang="en-US" dirty="0"/>
              <a:t>, 3762 (2014)</a:t>
            </a:r>
          </a:p>
        </p:txBody>
      </p:sp>
      <p:cxnSp>
        <p:nvCxnSpPr>
          <p:cNvPr id="14" name="Straight Arrow Connector 13">
            <a:extLst>
              <a:ext uri="{FF2B5EF4-FFF2-40B4-BE49-F238E27FC236}">
                <a16:creationId xmlns:a16="http://schemas.microsoft.com/office/drawing/2014/main" id="{0EFD7737-7C9B-4575-9301-1363D4B47B41}"/>
              </a:ext>
            </a:extLst>
          </p:cNvPr>
          <p:cNvCxnSpPr/>
          <p:nvPr/>
        </p:nvCxnSpPr>
        <p:spPr>
          <a:xfrm>
            <a:off x="637852" y="6252308"/>
            <a:ext cx="404055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7E280D-7133-4E33-91ED-B5AA3EF1D0AD}"/>
              </a:ext>
            </a:extLst>
          </p:cNvPr>
          <p:cNvCxnSpPr>
            <a:cxnSpLocks/>
          </p:cNvCxnSpPr>
          <p:nvPr/>
        </p:nvCxnSpPr>
        <p:spPr>
          <a:xfrm flipV="1">
            <a:off x="407988" y="3259016"/>
            <a:ext cx="0" cy="29932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CB6CDD4-C2FE-485C-B44A-B5175A2C7751}"/>
              </a:ext>
            </a:extLst>
          </p:cNvPr>
          <p:cNvSpPr txBox="1"/>
          <p:nvPr/>
        </p:nvSpPr>
        <p:spPr>
          <a:xfrm>
            <a:off x="2127721" y="6252308"/>
            <a:ext cx="631904" cy="307777"/>
          </a:xfrm>
          <a:prstGeom prst="rect">
            <a:avLst/>
          </a:prstGeom>
          <a:noFill/>
        </p:spPr>
        <p:txBody>
          <a:bodyPr wrap="none" rtlCol="0">
            <a:spAutoFit/>
          </a:bodyPr>
          <a:lstStyle/>
          <a:p>
            <a:r>
              <a:rPr lang="en-US" dirty="0"/>
              <a:t>Time </a:t>
            </a:r>
          </a:p>
        </p:txBody>
      </p:sp>
      <p:sp>
        <p:nvSpPr>
          <p:cNvPr id="19" name="TextBox 18">
            <a:extLst>
              <a:ext uri="{FF2B5EF4-FFF2-40B4-BE49-F238E27FC236}">
                <a16:creationId xmlns:a16="http://schemas.microsoft.com/office/drawing/2014/main" id="{D3FFB9D8-395A-47B0-A88A-22BE0F6B3244}"/>
              </a:ext>
            </a:extLst>
          </p:cNvPr>
          <p:cNvSpPr txBox="1"/>
          <p:nvPr/>
        </p:nvSpPr>
        <p:spPr>
          <a:xfrm rot="16200000">
            <a:off x="-477838" y="4447885"/>
            <a:ext cx="1459054" cy="307777"/>
          </a:xfrm>
          <a:prstGeom prst="rect">
            <a:avLst/>
          </a:prstGeom>
          <a:noFill/>
        </p:spPr>
        <p:txBody>
          <a:bodyPr wrap="none" rtlCol="0">
            <a:spAutoFit/>
          </a:bodyPr>
          <a:lstStyle/>
          <a:p>
            <a:r>
              <a:rPr lang="en-US" dirty="0"/>
              <a:t>Electron Energy</a:t>
            </a:r>
          </a:p>
        </p:txBody>
      </p:sp>
      <p:sp>
        <p:nvSpPr>
          <p:cNvPr id="20" name="TextBox 19">
            <a:extLst>
              <a:ext uri="{FF2B5EF4-FFF2-40B4-BE49-F238E27FC236}">
                <a16:creationId xmlns:a16="http://schemas.microsoft.com/office/drawing/2014/main" id="{05C79CBB-6EFA-42B6-B065-6E92DE57E028}"/>
              </a:ext>
            </a:extLst>
          </p:cNvPr>
          <p:cNvSpPr txBox="1"/>
          <p:nvPr/>
        </p:nvSpPr>
        <p:spPr>
          <a:xfrm>
            <a:off x="717044" y="1666182"/>
            <a:ext cx="981359" cy="307777"/>
          </a:xfrm>
          <a:prstGeom prst="rect">
            <a:avLst/>
          </a:prstGeom>
          <a:noFill/>
        </p:spPr>
        <p:txBody>
          <a:bodyPr wrap="none" rtlCol="0">
            <a:spAutoFit/>
          </a:bodyPr>
          <a:lstStyle/>
          <a:p>
            <a:r>
              <a:rPr lang="en-US" dirty="0">
                <a:solidFill>
                  <a:srgbClr val="FFFF00"/>
                </a:solidFill>
              </a:rPr>
              <a:t>No lasing </a:t>
            </a:r>
          </a:p>
        </p:txBody>
      </p:sp>
      <p:sp>
        <p:nvSpPr>
          <p:cNvPr id="21" name="TextBox 20">
            <a:extLst>
              <a:ext uri="{FF2B5EF4-FFF2-40B4-BE49-F238E27FC236}">
                <a16:creationId xmlns:a16="http://schemas.microsoft.com/office/drawing/2014/main" id="{A5FDB13B-5E21-402C-AEC4-726E5A548761}"/>
              </a:ext>
            </a:extLst>
          </p:cNvPr>
          <p:cNvSpPr txBox="1"/>
          <p:nvPr/>
        </p:nvSpPr>
        <p:spPr>
          <a:xfrm>
            <a:off x="692596" y="3877358"/>
            <a:ext cx="702436" cy="307777"/>
          </a:xfrm>
          <a:prstGeom prst="rect">
            <a:avLst/>
          </a:prstGeom>
          <a:noFill/>
        </p:spPr>
        <p:txBody>
          <a:bodyPr wrap="none" rtlCol="0">
            <a:spAutoFit/>
          </a:bodyPr>
          <a:lstStyle/>
          <a:p>
            <a:r>
              <a:rPr lang="en-US" dirty="0">
                <a:solidFill>
                  <a:srgbClr val="FFFF00"/>
                </a:solidFill>
              </a:rPr>
              <a:t>lasing </a:t>
            </a:r>
          </a:p>
        </p:txBody>
      </p:sp>
    </p:spTree>
    <p:extLst>
      <p:ext uri="{BB962C8B-B14F-4D97-AF65-F5344CB8AC3E}">
        <p14:creationId xmlns:p14="http://schemas.microsoft.com/office/powerpoint/2010/main" val="3843435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AB76-A373-4AC2-82CC-CAEF89450486}"/>
              </a:ext>
            </a:extLst>
          </p:cNvPr>
          <p:cNvSpPr>
            <a:spLocks noGrp="1"/>
          </p:cNvSpPr>
          <p:nvPr>
            <p:ph type="title"/>
          </p:nvPr>
        </p:nvSpPr>
        <p:spPr/>
        <p:txBody>
          <a:bodyPr/>
          <a:lstStyle/>
          <a:p>
            <a:r>
              <a:rPr lang="en-US" dirty="0"/>
              <a:t>Comparison TDS vs THz streaking</a:t>
            </a:r>
          </a:p>
        </p:txBody>
      </p:sp>
      <p:sp>
        <p:nvSpPr>
          <p:cNvPr id="3" name="Text Placeholder 2">
            <a:extLst>
              <a:ext uri="{FF2B5EF4-FFF2-40B4-BE49-F238E27FC236}">
                <a16:creationId xmlns:a16="http://schemas.microsoft.com/office/drawing/2014/main" id="{5CA42F62-84D7-4072-9626-A38493F088CE}"/>
              </a:ext>
            </a:extLst>
          </p:cNvPr>
          <p:cNvSpPr>
            <a:spLocks noGrp="1"/>
          </p:cNvSpPr>
          <p:nvPr>
            <p:ph type="body" idx="1"/>
          </p:nvPr>
        </p:nvSpPr>
        <p:spPr/>
        <p:txBody>
          <a:bodyPr/>
          <a:lstStyle/>
          <a:p>
            <a:r>
              <a:rPr lang="en-US" dirty="0"/>
              <a:t>Recent data … work in progress …</a:t>
            </a:r>
          </a:p>
        </p:txBody>
      </p:sp>
      <p:pic>
        <p:nvPicPr>
          <p:cNvPr id="5" name="Picture 4">
            <a:extLst>
              <a:ext uri="{FF2B5EF4-FFF2-40B4-BE49-F238E27FC236}">
                <a16:creationId xmlns:a16="http://schemas.microsoft.com/office/drawing/2014/main" id="{7E81B454-44B5-44AD-AC1C-5B793EF0513B}"/>
              </a:ext>
            </a:extLst>
          </p:cNvPr>
          <p:cNvPicPr>
            <a:picLocks noChangeAspect="1"/>
          </p:cNvPicPr>
          <p:nvPr/>
        </p:nvPicPr>
        <p:blipFill rotWithShape="1">
          <a:blip r:embed="rId2"/>
          <a:srcRect b="-784"/>
          <a:stretch/>
        </p:blipFill>
        <p:spPr>
          <a:xfrm>
            <a:off x="6506866" y="959108"/>
            <a:ext cx="3877216" cy="2448266"/>
          </a:xfrm>
          <a:prstGeom prst="rect">
            <a:avLst/>
          </a:prstGeom>
        </p:spPr>
      </p:pic>
      <p:pic>
        <p:nvPicPr>
          <p:cNvPr id="6" name="Picture 5">
            <a:extLst>
              <a:ext uri="{FF2B5EF4-FFF2-40B4-BE49-F238E27FC236}">
                <a16:creationId xmlns:a16="http://schemas.microsoft.com/office/drawing/2014/main" id="{4957DD70-6622-4159-AA39-4DF0E67944DE}"/>
              </a:ext>
            </a:extLst>
          </p:cNvPr>
          <p:cNvPicPr>
            <a:picLocks noChangeAspect="1"/>
          </p:cNvPicPr>
          <p:nvPr/>
        </p:nvPicPr>
        <p:blipFill>
          <a:blip r:embed="rId3"/>
          <a:stretch>
            <a:fillRect/>
          </a:stretch>
        </p:blipFill>
        <p:spPr>
          <a:xfrm>
            <a:off x="8388316" y="3660021"/>
            <a:ext cx="3991532" cy="2448267"/>
          </a:xfrm>
          <a:prstGeom prst="rect">
            <a:avLst/>
          </a:prstGeom>
        </p:spPr>
      </p:pic>
      <p:pic>
        <p:nvPicPr>
          <p:cNvPr id="7" name="Picture 6">
            <a:extLst>
              <a:ext uri="{FF2B5EF4-FFF2-40B4-BE49-F238E27FC236}">
                <a16:creationId xmlns:a16="http://schemas.microsoft.com/office/drawing/2014/main" id="{93424737-8BB7-4527-B2A0-89AD8186D6E5}"/>
              </a:ext>
            </a:extLst>
          </p:cNvPr>
          <p:cNvPicPr>
            <a:picLocks noChangeAspect="1"/>
          </p:cNvPicPr>
          <p:nvPr/>
        </p:nvPicPr>
        <p:blipFill>
          <a:blip r:embed="rId4"/>
          <a:stretch>
            <a:fillRect/>
          </a:stretch>
        </p:blipFill>
        <p:spPr>
          <a:xfrm>
            <a:off x="4753986" y="3697111"/>
            <a:ext cx="3658111" cy="2505425"/>
          </a:xfrm>
          <a:prstGeom prst="rect">
            <a:avLst/>
          </a:prstGeom>
        </p:spPr>
      </p:pic>
      <p:pic>
        <p:nvPicPr>
          <p:cNvPr id="9" name="Picture 8">
            <a:extLst>
              <a:ext uri="{FF2B5EF4-FFF2-40B4-BE49-F238E27FC236}">
                <a16:creationId xmlns:a16="http://schemas.microsoft.com/office/drawing/2014/main" id="{4A5592E0-9C39-42F2-A2C5-F90732FD3F41}"/>
              </a:ext>
            </a:extLst>
          </p:cNvPr>
          <p:cNvPicPr>
            <a:picLocks noChangeAspect="1"/>
          </p:cNvPicPr>
          <p:nvPr/>
        </p:nvPicPr>
        <p:blipFill>
          <a:blip r:embed="rId5"/>
          <a:stretch>
            <a:fillRect/>
          </a:stretch>
        </p:blipFill>
        <p:spPr>
          <a:xfrm>
            <a:off x="625227" y="1507972"/>
            <a:ext cx="4040554" cy="2259971"/>
          </a:xfrm>
          <a:prstGeom prst="rect">
            <a:avLst/>
          </a:prstGeom>
        </p:spPr>
      </p:pic>
      <p:pic>
        <p:nvPicPr>
          <p:cNvPr id="10" name="Picture 9">
            <a:extLst>
              <a:ext uri="{FF2B5EF4-FFF2-40B4-BE49-F238E27FC236}">
                <a16:creationId xmlns:a16="http://schemas.microsoft.com/office/drawing/2014/main" id="{B5099294-7F89-4B98-977A-00845FAF36F5}"/>
              </a:ext>
            </a:extLst>
          </p:cNvPr>
          <p:cNvPicPr>
            <a:picLocks noChangeAspect="1"/>
          </p:cNvPicPr>
          <p:nvPr/>
        </p:nvPicPr>
        <p:blipFill>
          <a:blip r:embed="rId6"/>
          <a:stretch>
            <a:fillRect/>
          </a:stretch>
        </p:blipFill>
        <p:spPr>
          <a:xfrm>
            <a:off x="637848" y="3835400"/>
            <a:ext cx="4004152" cy="2259971"/>
          </a:xfrm>
          <a:prstGeom prst="rect">
            <a:avLst/>
          </a:prstGeom>
        </p:spPr>
      </p:pic>
      <p:sp>
        <p:nvSpPr>
          <p:cNvPr id="11" name="TextBox 10">
            <a:extLst>
              <a:ext uri="{FF2B5EF4-FFF2-40B4-BE49-F238E27FC236}">
                <a16:creationId xmlns:a16="http://schemas.microsoft.com/office/drawing/2014/main" id="{5299708D-3E9B-45ED-9AD5-B1B9459E8FE4}"/>
              </a:ext>
            </a:extLst>
          </p:cNvPr>
          <p:cNvSpPr txBox="1"/>
          <p:nvPr/>
        </p:nvSpPr>
        <p:spPr>
          <a:xfrm>
            <a:off x="7463692" y="6360935"/>
            <a:ext cx="3318537" cy="307777"/>
          </a:xfrm>
          <a:prstGeom prst="rect">
            <a:avLst/>
          </a:prstGeom>
          <a:noFill/>
        </p:spPr>
        <p:txBody>
          <a:bodyPr wrap="none" rtlCol="0">
            <a:spAutoFit/>
          </a:bodyPr>
          <a:lstStyle/>
          <a:p>
            <a:r>
              <a:rPr lang="en-US" dirty="0"/>
              <a:t>Thanks to Ch. Behrens and G. Goetzke</a:t>
            </a:r>
          </a:p>
        </p:txBody>
      </p:sp>
      <p:sp>
        <p:nvSpPr>
          <p:cNvPr id="4" name="Footer Placeholder 3">
            <a:extLst>
              <a:ext uri="{FF2B5EF4-FFF2-40B4-BE49-F238E27FC236}">
                <a16:creationId xmlns:a16="http://schemas.microsoft.com/office/drawing/2014/main" id="{9BE11405-1517-4874-BFD6-FD4314152AE2}"/>
              </a:ext>
            </a:extLst>
          </p:cNvPr>
          <p:cNvSpPr>
            <a:spLocks noGrp="1"/>
          </p:cNvSpPr>
          <p:nvPr>
            <p:ph type="ftr" idx="11"/>
          </p:nvPr>
        </p:nvSpPr>
        <p:spPr/>
        <p:txBody>
          <a:bodyPr/>
          <a:lstStyle/>
          <a:p>
            <a:r>
              <a:rPr lang="en-US"/>
              <a:t>Stefan Düsterer  |  13.6.2023  |  EuPRAXIA workshop</a:t>
            </a:r>
          </a:p>
        </p:txBody>
      </p:sp>
    </p:spTree>
    <p:extLst>
      <p:ext uri="{BB962C8B-B14F-4D97-AF65-F5344CB8AC3E}">
        <p14:creationId xmlns:p14="http://schemas.microsoft.com/office/powerpoint/2010/main" val="4105513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8" y="321902"/>
            <a:ext cx="7056164" cy="451098"/>
          </a:xfrm>
        </p:spPr>
        <p:txBody>
          <a:bodyPr/>
          <a:lstStyle/>
          <a:p>
            <a:r>
              <a:rPr lang="en-US" dirty="0"/>
              <a:t>Summary</a:t>
            </a:r>
          </a:p>
        </p:txBody>
      </p:sp>
      <p:sp>
        <p:nvSpPr>
          <p:cNvPr id="6" name="Content Placeholder 5">
            <a:extLst>
              <a:ext uri="{FF2B5EF4-FFF2-40B4-BE49-F238E27FC236}">
                <a16:creationId xmlns:a16="http://schemas.microsoft.com/office/drawing/2014/main" id="{AA50B083-44AC-48D3-B3BD-90DFDDC10CA9}"/>
              </a:ext>
            </a:extLst>
          </p:cNvPr>
          <p:cNvSpPr>
            <a:spLocks noGrp="1"/>
          </p:cNvSpPr>
          <p:nvPr>
            <p:ph idx="1"/>
          </p:nvPr>
        </p:nvSpPr>
        <p:spPr>
          <a:xfrm>
            <a:off x="407987" y="1426764"/>
            <a:ext cx="11376025" cy="5010249"/>
          </a:xfrm>
        </p:spPr>
        <p:txBody>
          <a:bodyPr/>
          <a:lstStyle/>
          <a:p>
            <a:pPr marL="285750" indent="-285750"/>
            <a:endParaRPr lang="en-US" b="1" dirty="0"/>
          </a:p>
          <a:p>
            <a:pPr marL="285750" indent="-285750"/>
            <a:r>
              <a:rPr lang="en-US" b="1" dirty="0"/>
              <a:t>Focal spot size / position</a:t>
            </a:r>
          </a:p>
          <a:p>
            <a:pPr marL="285750" indent="-285750"/>
            <a:r>
              <a:rPr lang="en-US" b="1" dirty="0"/>
              <a:t>Energy, pointing </a:t>
            </a:r>
          </a:p>
          <a:p>
            <a:pPr marL="285750" indent="-285750"/>
            <a:r>
              <a:rPr lang="en-US" b="1" dirty="0"/>
              <a:t>Spectrum </a:t>
            </a:r>
          </a:p>
          <a:p>
            <a:pPr marL="285750" indent="-285750"/>
            <a:r>
              <a:rPr lang="en-US" b="1" dirty="0"/>
              <a:t>Pulse duration  (</a:t>
            </a:r>
            <a:r>
              <a:rPr lang="en-US" sz="1400" b="1" dirty="0"/>
              <a:t>~ 30 fs to ~ 300 fs)</a:t>
            </a:r>
          </a:p>
          <a:p>
            <a:pPr marL="742950" lvl="1" indent="-285750"/>
            <a:endParaRPr lang="en-US" b="1" dirty="0"/>
          </a:p>
          <a:p>
            <a:pPr marL="285750" indent="-285750"/>
            <a:r>
              <a:rPr lang="en-US" b="1" dirty="0"/>
              <a:t>Next steps</a:t>
            </a:r>
          </a:p>
          <a:p>
            <a:pPr marL="552450" lvl="1" indent="-285750"/>
            <a:r>
              <a:rPr lang="en-US" dirty="0"/>
              <a:t>More automated analysis ( AI …) </a:t>
            </a:r>
          </a:p>
          <a:p>
            <a:pPr marL="552450" lvl="1" indent="-285750"/>
            <a:r>
              <a:rPr lang="en-US" dirty="0"/>
              <a:t>More non-invasive and “little-invasive” diagnostics</a:t>
            </a:r>
          </a:p>
          <a:p>
            <a:pPr marL="552450" lvl="1" indent="-285750"/>
            <a:r>
              <a:rPr lang="en-US" dirty="0"/>
              <a:t>Measure very short pulses (0.5-20 fs) -&gt; angular streaking </a:t>
            </a:r>
          </a:p>
          <a:p>
            <a:pPr marL="552450" lvl="1" indent="-285750"/>
            <a:r>
              <a:rPr lang="en-US" dirty="0"/>
              <a:t>After 2025 … </a:t>
            </a:r>
            <a:r>
              <a:rPr lang="en-US" b="1" dirty="0">
                <a:effectLst>
                  <a:outerShdw blurRad="38100" dist="38100" dir="2700000" algn="tl">
                    <a:srgbClr val="000000">
                      <a:alpha val="43137"/>
                    </a:srgbClr>
                  </a:outerShdw>
                </a:effectLst>
              </a:rPr>
              <a:t>FLASH1 -&gt; SEEDED HIGH REPRATE FEL </a:t>
            </a:r>
          </a:p>
          <a:p>
            <a:pPr marL="285750" indent="-285750"/>
            <a:endParaRPr lang="en-US" dirty="0"/>
          </a:p>
          <a:p>
            <a:endParaRPr lang="en-US" dirty="0"/>
          </a:p>
        </p:txBody>
      </p:sp>
      <p:sp>
        <p:nvSpPr>
          <p:cNvPr id="7" name="Text Placeholder 6">
            <a:extLst>
              <a:ext uri="{FF2B5EF4-FFF2-40B4-BE49-F238E27FC236}">
                <a16:creationId xmlns:a16="http://schemas.microsoft.com/office/drawing/2014/main" id="{E92039DE-03D1-4525-B5DE-8FE07DF213BD}"/>
              </a:ext>
            </a:extLst>
          </p:cNvPr>
          <p:cNvSpPr>
            <a:spLocks noGrp="1"/>
          </p:cNvSpPr>
          <p:nvPr>
            <p:ph type="body" sz="quarter" idx="13"/>
          </p:nvPr>
        </p:nvSpPr>
        <p:spPr>
          <a:xfrm>
            <a:off x="407988" y="799603"/>
            <a:ext cx="11376024" cy="379252"/>
          </a:xfrm>
        </p:spPr>
        <p:txBody>
          <a:bodyPr/>
          <a:lstStyle/>
          <a:p>
            <a:r>
              <a:rPr lang="en-US" dirty="0"/>
              <a:t>SASE FEL needs pulse resolved diagnostics !</a:t>
            </a:r>
          </a:p>
        </p:txBody>
      </p:sp>
      <p:sp>
        <p:nvSpPr>
          <p:cNvPr id="8" name="Footer Placeholder 2">
            <a:extLst>
              <a:ext uri="{FF2B5EF4-FFF2-40B4-BE49-F238E27FC236}">
                <a16:creationId xmlns:a16="http://schemas.microsoft.com/office/drawing/2014/main" id="{48042880-A7FA-43CF-91F8-542FF1F60E64}"/>
              </a:ext>
            </a:extLst>
          </p:cNvPr>
          <p:cNvSpPr>
            <a:spLocks noGrp="1"/>
          </p:cNvSpPr>
          <p:nvPr>
            <p:ph type="ftr" sz="quarter" idx="10"/>
          </p:nvPr>
        </p:nvSpPr>
        <p:spPr>
          <a:xfrm>
            <a:off x="997911" y="6554528"/>
            <a:ext cx="9754608" cy="186841"/>
          </a:xfrm>
        </p:spPr>
        <p:txBody>
          <a:bodyPr/>
          <a:lstStyle/>
          <a:p>
            <a:r>
              <a:rPr lang="en-US"/>
              <a:t>Stefan Düsterer  |  13.6.2023  |  EuPRAXIA workshop</a:t>
            </a:r>
            <a:endParaRPr lang="en-US" dirty="0"/>
          </a:p>
        </p:txBody>
      </p:sp>
    </p:spTree>
    <p:extLst>
      <p:ext uri="{BB962C8B-B14F-4D97-AF65-F5344CB8AC3E}">
        <p14:creationId xmlns:p14="http://schemas.microsoft.com/office/powerpoint/2010/main" val="738658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p:nvPr/>
        </p:nvSpPr>
        <p:spPr>
          <a:xfrm>
            <a:off x="706699" y="1585724"/>
            <a:ext cx="8773677" cy="4401205"/>
          </a:xfrm>
          <a:prstGeom prst="rect">
            <a:avLst/>
          </a:prstGeom>
        </p:spPr>
        <p:txBody>
          <a:bodyPr wrap="square">
            <a:spAutoFit/>
          </a:bodyPr>
          <a:lstStyle/>
          <a:p>
            <a:r>
              <a:rPr lang="de-DE" sz="2000" dirty="0"/>
              <a:t>M. Bidhendi, R. Ivanov</a:t>
            </a:r>
            <a:r>
              <a:rPr lang="en-GB" sz="2000" dirty="0">
                <a:effectLst>
                  <a:outerShdw blurRad="38100" dist="38100" dir="2700000" algn="tl">
                    <a:srgbClr val="000000">
                      <a:alpha val="43137"/>
                    </a:srgbClr>
                  </a:outerShdw>
                </a:effectLst>
              </a:rPr>
              <a:t>, </a:t>
            </a:r>
            <a:r>
              <a:rPr lang="en-GB" sz="2000" dirty="0"/>
              <a:t>I. Bermudez</a:t>
            </a:r>
            <a:r>
              <a:rPr lang="en-GB" sz="2000" dirty="0">
                <a:effectLst>
                  <a:outerShdw blurRad="38100" dist="38100" dir="2700000" algn="tl">
                    <a:srgbClr val="000000">
                      <a:alpha val="43137"/>
                    </a:srgbClr>
                  </a:outerShdw>
                </a:effectLst>
              </a:rPr>
              <a:t>, </a:t>
            </a:r>
            <a:r>
              <a:rPr lang="en-GB" sz="2000" dirty="0"/>
              <a:t>M. Yurkov, E. Schneidmiller, G. Brenner,  J. Roensch-Schulenburg , M. Kuhlmann, </a:t>
            </a:r>
            <a:r>
              <a:rPr lang="en-US" sz="2000" dirty="0"/>
              <a:t>U. </a:t>
            </a:r>
            <a:r>
              <a:rPr lang="en-US" sz="2000" dirty="0" err="1"/>
              <a:t>Frühling</a:t>
            </a:r>
            <a:r>
              <a:rPr lang="en-US" sz="2000" dirty="0"/>
              <a:t>, </a:t>
            </a:r>
            <a:r>
              <a:rPr lang="en-GB" sz="2000" dirty="0"/>
              <a:t> M. K. Czwalinna, M. Brachmanski, S. Kreis, J. Müller, S. Schulz,</a:t>
            </a:r>
            <a:r>
              <a:rPr lang="en-US" sz="2000" dirty="0"/>
              <a:t> A-L Calendron</a:t>
            </a:r>
            <a:r>
              <a:rPr lang="en-GB" sz="2000" dirty="0"/>
              <a:t>, M. Degenhardt, B. Keitel, K. Tiedtke, M. Braune, G. Goetzke, Ch. Behrens … </a:t>
            </a:r>
          </a:p>
          <a:p>
            <a:endParaRPr lang="en-GB" sz="2000" dirty="0"/>
          </a:p>
          <a:p>
            <a:endParaRPr lang="en-GB" sz="2000" dirty="0"/>
          </a:p>
          <a:p>
            <a:r>
              <a:rPr lang="en-GB" sz="2000" dirty="0"/>
              <a:t>J. Liu </a:t>
            </a:r>
          </a:p>
          <a:p>
            <a:endParaRPr lang="en-GB" sz="2000" dirty="0"/>
          </a:p>
          <a:p>
            <a:endParaRPr lang="en-US" sz="2000" dirty="0"/>
          </a:p>
          <a:p>
            <a:r>
              <a:rPr lang="en-US" sz="2000" dirty="0"/>
              <a:t>N. Kabachnik</a:t>
            </a:r>
          </a:p>
          <a:p>
            <a:r>
              <a:rPr lang="en-US" sz="2000" dirty="0"/>
              <a:t>A. </a:t>
            </a:r>
            <a:r>
              <a:rPr lang="en-US" sz="2000" dirty="0" err="1"/>
              <a:t>Kasansky</a:t>
            </a:r>
            <a:endParaRPr lang="en-US" sz="2000" dirty="0"/>
          </a:p>
          <a:p>
            <a:endParaRPr lang="en-US" sz="2000" b="1" dirty="0"/>
          </a:p>
          <a:p>
            <a:endParaRPr lang="en-US" sz="2000" b="1" dirty="0"/>
          </a:p>
        </p:txBody>
      </p:sp>
      <p:sp>
        <p:nvSpPr>
          <p:cNvPr id="4" name="Titel 1"/>
          <p:cNvSpPr txBox="1">
            <a:spLocks/>
          </p:cNvSpPr>
          <p:nvPr/>
        </p:nvSpPr>
        <p:spPr>
          <a:xfrm>
            <a:off x="615708" y="348763"/>
            <a:ext cx="11137900" cy="12800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de-DE" sz="6000" dirty="0" err="1"/>
              <a:t>Thanks</a:t>
            </a:r>
            <a:r>
              <a:rPr lang="de-DE" sz="6000" dirty="0"/>
              <a:t> </a:t>
            </a:r>
            <a:r>
              <a:rPr lang="de-DE" sz="6000" dirty="0" err="1"/>
              <a:t>to</a:t>
            </a:r>
            <a:endParaRPr lang="de-DE" sz="6000" dirty="0"/>
          </a:p>
        </p:txBody>
      </p:sp>
      <p:sp>
        <p:nvSpPr>
          <p:cNvPr id="5" name="Text Placeholder 4"/>
          <p:cNvSpPr txBox="1">
            <a:spLocks/>
          </p:cNvSpPr>
          <p:nvPr/>
        </p:nvSpPr>
        <p:spPr>
          <a:xfrm>
            <a:off x="706700" y="1149049"/>
            <a:ext cx="4320480" cy="284439"/>
          </a:xfrm>
          <a:prstGeom prst="rect">
            <a:avLst/>
          </a:prstGeom>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2"/>
                </a:solidFill>
              </a:rPr>
              <a:t>Acknowledgments</a:t>
            </a:r>
            <a:endParaRPr lang="de-DE" sz="2400" b="1" dirty="0">
              <a:solidFill>
                <a:schemeClr val="accent2"/>
              </a:solidFill>
            </a:endParaRPr>
          </a:p>
        </p:txBody>
      </p:sp>
      <p:pic>
        <p:nvPicPr>
          <p:cNvPr id="7" name="Picture 8">
            <a:extLst>
              <a:ext uri="{FF2B5EF4-FFF2-40B4-BE49-F238E27FC236}">
                <a16:creationId xmlns:a16="http://schemas.microsoft.com/office/drawing/2014/main" id="{5A1F827D-8072-4B4E-B42B-471870B7E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8645" y="5696609"/>
            <a:ext cx="1350432" cy="499178"/>
          </a:xfrm>
          <a:prstGeom prst="rect">
            <a:avLst/>
          </a:prstGeom>
        </p:spPr>
      </p:pic>
      <p:pic>
        <p:nvPicPr>
          <p:cNvPr id="8" name="Picture 2" descr="https://encrypted-tbn2.gstatic.com/images?q=tbn:ANd9GcQxIHvFCIdHqrvsKLD_PJp08yYG-P7L-fLmA-nl7FS6V7bGMCbcez03CA">
            <a:extLst>
              <a:ext uri="{FF2B5EF4-FFF2-40B4-BE49-F238E27FC236}">
                <a16:creationId xmlns:a16="http://schemas.microsoft.com/office/drawing/2014/main" id="{238D3B91-740A-6644-85E2-791489F970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4801" y="4537162"/>
            <a:ext cx="1165851" cy="920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encrypted-tbn0.gstatic.com/images?q=tbn:ANd9GcSksUOJulYuzRzN5zcEn8Gw-2X7uVz02lfK9AUyCPT9CaKloxUN5q_S">
            <a:extLst>
              <a:ext uri="{FF2B5EF4-FFF2-40B4-BE49-F238E27FC236}">
                <a16:creationId xmlns:a16="http://schemas.microsoft.com/office/drawing/2014/main" id="{C2ACD2DB-C0B7-F846-8428-55465B169B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2688" y="4611528"/>
            <a:ext cx="1350433" cy="77167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10">
            <a:extLst>
              <a:ext uri="{FF2B5EF4-FFF2-40B4-BE49-F238E27FC236}">
                <a16:creationId xmlns:a16="http://schemas.microsoft.com/office/drawing/2014/main" id="{9C3691FD-9955-6246-847F-59F9BA401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384" y="1486567"/>
            <a:ext cx="1296144" cy="1299738"/>
          </a:xfrm>
          <a:prstGeom prst="rect">
            <a:avLst/>
          </a:prstGeom>
        </p:spPr>
      </p:pic>
      <p:sp>
        <p:nvSpPr>
          <p:cNvPr id="15" name="TextBox 14">
            <a:extLst>
              <a:ext uri="{FF2B5EF4-FFF2-40B4-BE49-F238E27FC236}">
                <a16:creationId xmlns:a16="http://schemas.microsoft.com/office/drawing/2014/main" id="{1C896ED6-D5B3-4475-B140-B5B65CC695EA}"/>
              </a:ext>
            </a:extLst>
          </p:cNvPr>
          <p:cNvSpPr txBox="1"/>
          <p:nvPr/>
        </p:nvSpPr>
        <p:spPr>
          <a:xfrm>
            <a:off x="670101" y="5628338"/>
            <a:ext cx="3312830" cy="707886"/>
          </a:xfrm>
          <a:prstGeom prst="rect">
            <a:avLst/>
          </a:prstGeom>
          <a:noFill/>
        </p:spPr>
        <p:txBody>
          <a:bodyPr wrap="none" rtlCol="0">
            <a:spAutoFit/>
          </a:bodyPr>
          <a:lstStyle/>
          <a:p>
            <a:r>
              <a:rPr lang="en-US" sz="2000" dirty="0"/>
              <a:t>F. Kaertner, M. Pergament, </a:t>
            </a:r>
          </a:p>
          <a:p>
            <a:r>
              <a:rPr lang="en-US" sz="2000" dirty="0"/>
              <a:t>M. Kellert, S. Reuter </a:t>
            </a:r>
          </a:p>
        </p:txBody>
      </p:sp>
      <p:sp>
        <p:nvSpPr>
          <p:cNvPr id="13" name="Footer Placeholder 2">
            <a:extLst>
              <a:ext uri="{FF2B5EF4-FFF2-40B4-BE49-F238E27FC236}">
                <a16:creationId xmlns:a16="http://schemas.microsoft.com/office/drawing/2014/main" id="{6003E863-6BE7-4A93-912A-7D1D418B5DB8}"/>
              </a:ext>
            </a:extLst>
          </p:cNvPr>
          <p:cNvSpPr>
            <a:spLocks noGrp="1"/>
          </p:cNvSpPr>
          <p:nvPr>
            <p:ph type="ftr" sz="quarter" idx="10"/>
          </p:nvPr>
        </p:nvSpPr>
        <p:spPr>
          <a:xfrm>
            <a:off x="997911" y="6554528"/>
            <a:ext cx="9754608" cy="186841"/>
          </a:xfrm>
        </p:spPr>
        <p:txBody>
          <a:bodyPr/>
          <a:lstStyle/>
          <a:p>
            <a:r>
              <a:rPr lang="en-US"/>
              <a:t>Stefan Düsterer  |  13.6.2023  |  EuPRAXIA workshop</a:t>
            </a:r>
            <a:endParaRPr lang="en-US" dirty="0"/>
          </a:p>
        </p:txBody>
      </p:sp>
      <p:pic>
        <p:nvPicPr>
          <p:cNvPr id="2" name="Picture 1">
            <a:extLst>
              <a:ext uri="{FF2B5EF4-FFF2-40B4-BE49-F238E27FC236}">
                <a16:creationId xmlns:a16="http://schemas.microsoft.com/office/drawing/2014/main" id="{E94555DB-5557-413D-97EB-8A95493D49B8}"/>
              </a:ext>
            </a:extLst>
          </p:cNvPr>
          <p:cNvPicPr>
            <a:picLocks noChangeAspect="1"/>
          </p:cNvPicPr>
          <p:nvPr/>
        </p:nvPicPr>
        <p:blipFill>
          <a:blip r:embed="rId6"/>
          <a:stretch>
            <a:fillRect/>
          </a:stretch>
        </p:blipFill>
        <p:spPr>
          <a:xfrm>
            <a:off x="3570238" y="3473839"/>
            <a:ext cx="825385" cy="854516"/>
          </a:xfrm>
          <a:prstGeom prst="rect">
            <a:avLst/>
          </a:prstGeom>
        </p:spPr>
      </p:pic>
      <p:sp>
        <p:nvSpPr>
          <p:cNvPr id="12" name="TextBox 11">
            <a:extLst>
              <a:ext uri="{FF2B5EF4-FFF2-40B4-BE49-F238E27FC236}">
                <a16:creationId xmlns:a16="http://schemas.microsoft.com/office/drawing/2014/main" id="{F8321810-8F75-4B55-AB29-B6399E2D4CCA}"/>
              </a:ext>
            </a:extLst>
          </p:cNvPr>
          <p:cNvSpPr txBox="1"/>
          <p:nvPr/>
        </p:nvSpPr>
        <p:spPr>
          <a:xfrm>
            <a:off x="6449577" y="3425776"/>
            <a:ext cx="2121093" cy="707886"/>
          </a:xfrm>
          <a:prstGeom prst="rect">
            <a:avLst/>
          </a:prstGeom>
          <a:noFill/>
        </p:spPr>
        <p:txBody>
          <a:bodyPr wrap="none" rtlCol="0">
            <a:spAutoFit/>
          </a:bodyPr>
          <a:lstStyle/>
          <a:p>
            <a:r>
              <a:rPr lang="en-US" sz="2000" dirty="0"/>
              <a:t>G. Hartmann,</a:t>
            </a:r>
          </a:p>
          <a:p>
            <a:r>
              <a:rPr lang="en-US" sz="2000" dirty="0"/>
              <a:t>P. Feuer-Forson</a:t>
            </a:r>
          </a:p>
        </p:txBody>
      </p:sp>
      <p:pic>
        <p:nvPicPr>
          <p:cNvPr id="6" name="Picture 5">
            <a:extLst>
              <a:ext uri="{FF2B5EF4-FFF2-40B4-BE49-F238E27FC236}">
                <a16:creationId xmlns:a16="http://schemas.microsoft.com/office/drawing/2014/main" id="{733A8C12-60BA-40DB-BC76-6BFBC35A4DFC}"/>
              </a:ext>
            </a:extLst>
          </p:cNvPr>
          <p:cNvPicPr>
            <a:picLocks noChangeAspect="1"/>
          </p:cNvPicPr>
          <p:nvPr/>
        </p:nvPicPr>
        <p:blipFill>
          <a:blip r:embed="rId7"/>
          <a:stretch>
            <a:fillRect/>
          </a:stretch>
        </p:blipFill>
        <p:spPr>
          <a:xfrm>
            <a:off x="8570670" y="3478916"/>
            <a:ext cx="2191056" cy="676369"/>
          </a:xfrm>
          <a:prstGeom prst="rect">
            <a:avLst/>
          </a:prstGeom>
        </p:spPr>
      </p:pic>
    </p:spTree>
    <p:extLst>
      <p:ext uri="{BB962C8B-B14F-4D97-AF65-F5344CB8AC3E}">
        <p14:creationId xmlns:p14="http://schemas.microsoft.com/office/powerpoint/2010/main" val="417541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8" name="Picture 6" descr="FELhall"/>
          <p:cNvPicPr>
            <a:picLocks noChangeAspect="1" noChangeArrowheads="1"/>
          </p:cNvPicPr>
          <p:nvPr/>
        </p:nvPicPr>
        <p:blipFill>
          <a:blip r:embed="rId2">
            <a:lum bright="6000" contrast="-54000"/>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801794" name="Rectangle 2"/>
          <p:cNvSpPr>
            <a:spLocks noGrp="1" noChangeArrowheads="1"/>
          </p:cNvSpPr>
          <p:nvPr>
            <p:ph type="title"/>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sz="5400" i="1"/>
              <a:t>Thanks</a:t>
            </a:r>
            <a:endParaRPr lang="en-GB" sz="5400" i="1"/>
          </a:p>
        </p:txBody>
      </p:sp>
      <p:sp>
        <p:nvSpPr>
          <p:cNvPr id="801795" name="Rectangle 3"/>
          <p:cNvSpPr>
            <a:spLocks noGrp="1" noChangeArrowheads="1"/>
          </p:cNvSpPr>
          <p:nvPr>
            <p:ph type="body" sz="quarter" idx="13"/>
          </p:nvPr>
        </p:nvSpPr>
        <p:spPr bwMode="auto">
          <a:xfrm>
            <a:off x="3639080" y="2715501"/>
            <a:ext cx="11376024" cy="37925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indent="-342900">
              <a:buFont typeface="Arial Black" pitchFamily="34" charset="0"/>
              <a:buNone/>
            </a:pPr>
            <a:r>
              <a:rPr lang="de-DE" sz="4800" b="1" i="1" dirty="0" err="1">
                <a:solidFill>
                  <a:schemeClr val="bg1"/>
                </a:solidFill>
              </a:rPr>
              <a:t>for</a:t>
            </a:r>
            <a:r>
              <a:rPr lang="de-DE" sz="4800" b="1" i="1" dirty="0">
                <a:solidFill>
                  <a:schemeClr val="bg1"/>
                </a:solidFill>
              </a:rPr>
              <a:t> </a:t>
            </a:r>
            <a:r>
              <a:rPr lang="de-DE" sz="4800" b="1" i="1" dirty="0" err="1">
                <a:solidFill>
                  <a:schemeClr val="bg1"/>
                </a:solidFill>
              </a:rPr>
              <a:t>your</a:t>
            </a:r>
            <a:endParaRPr lang="en-GB" sz="4800" b="1" i="1" dirty="0">
              <a:solidFill>
                <a:schemeClr val="bg1"/>
              </a:solidFill>
            </a:endParaRPr>
          </a:p>
        </p:txBody>
      </p:sp>
      <p:sp>
        <p:nvSpPr>
          <p:cNvPr id="801800" name="Rectangle 8"/>
          <p:cNvSpPr>
            <a:spLocks noChangeArrowheads="1"/>
          </p:cNvSpPr>
          <p:nvPr/>
        </p:nvSpPr>
        <p:spPr bwMode="auto">
          <a:xfrm>
            <a:off x="7427384" y="4448176"/>
            <a:ext cx="3799416"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Aft>
                <a:spcPct val="50000"/>
              </a:spcAft>
              <a:buClr>
                <a:srgbClr val="F28E00"/>
              </a:buClr>
              <a:buFont typeface="Arial Black" pitchFamily="34" charset="0"/>
              <a:buNone/>
            </a:pPr>
            <a:r>
              <a:rPr lang="en-GB" sz="4800" b="1" i="1">
                <a:solidFill>
                  <a:schemeClr val="bg1"/>
                </a:solidFill>
                <a:latin typeface="Arial" pitchFamily="34" charset="0"/>
              </a:rPr>
              <a:t>attention </a:t>
            </a:r>
          </a:p>
          <a:p>
            <a:pPr marL="342900" indent="-342900" eaLnBrk="0" hangingPunct="0">
              <a:spcAft>
                <a:spcPct val="50000"/>
              </a:spcAft>
              <a:buClr>
                <a:srgbClr val="F28E00"/>
              </a:buClr>
              <a:buFont typeface="Arial Black" pitchFamily="34" charset="0"/>
              <a:buNone/>
            </a:pPr>
            <a:endParaRPr lang="en-GB" sz="4800" b="1" i="1">
              <a:solidFill>
                <a:schemeClr val="bg1"/>
              </a:solidFill>
              <a:latin typeface="Arial" pitchFamily="34" charset="0"/>
            </a:endParaRPr>
          </a:p>
        </p:txBody>
      </p:sp>
    </p:spTree>
    <p:extLst>
      <p:ext uri="{BB962C8B-B14F-4D97-AF65-F5344CB8AC3E}">
        <p14:creationId xmlns:p14="http://schemas.microsoft.com/office/powerpoint/2010/main" val="5943861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6607-3ACF-4DC4-B986-2213F5F8FA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A0705A-6701-4312-843E-DDA75599B76B}"/>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F818208-C20E-4221-87BA-313EDD0DA41C}"/>
              </a:ext>
            </a:extLst>
          </p:cNvPr>
          <p:cNvSpPr>
            <a:spLocks noGrp="1"/>
          </p:cNvSpPr>
          <p:nvPr>
            <p:ph type="body" sz="quarter" idx="13"/>
          </p:nvPr>
        </p:nvSpPr>
        <p:spPr/>
        <p:txBody>
          <a:bodyPr/>
          <a:lstStyle/>
          <a:p>
            <a:endParaRPr lang="en-US"/>
          </a:p>
        </p:txBody>
      </p:sp>
      <p:sp>
        <p:nvSpPr>
          <p:cNvPr id="5" name="Footer Placeholder 4">
            <a:extLst>
              <a:ext uri="{FF2B5EF4-FFF2-40B4-BE49-F238E27FC236}">
                <a16:creationId xmlns:a16="http://schemas.microsoft.com/office/drawing/2014/main" id="{C6C6E8BF-C1EC-4F3C-BF30-6EBCCFAF3AF5}"/>
              </a:ext>
            </a:extLst>
          </p:cNvPr>
          <p:cNvSpPr>
            <a:spLocks noGrp="1"/>
          </p:cNvSpPr>
          <p:nvPr>
            <p:ph type="ftr" sz="quarter" idx="10"/>
          </p:nvPr>
        </p:nvSpPr>
        <p:spPr/>
        <p:txBody>
          <a:bodyPr/>
          <a:lstStyle/>
          <a:p>
            <a:r>
              <a:rPr lang="en-US"/>
              <a:t>Stefan Düsterer  |  13.6.2023  |  EuPRAXIA workshop</a:t>
            </a:r>
            <a:endParaRPr lang="en-US" dirty="0"/>
          </a:p>
        </p:txBody>
      </p:sp>
    </p:spTree>
    <p:extLst>
      <p:ext uri="{BB962C8B-B14F-4D97-AF65-F5344CB8AC3E}">
        <p14:creationId xmlns:p14="http://schemas.microsoft.com/office/powerpoint/2010/main" val="1439596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FDBBC7-A271-4CD8-8DBD-EB4EA39F9AE1}"/>
              </a:ext>
            </a:extLst>
          </p:cNvPr>
          <p:cNvPicPr>
            <a:picLocks noChangeAspect="1"/>
          </p:cNvPicPr>
          <p:nvPr/>
        </p:nvPicPr>
        <p:blipFill>
          <a:blip r:embed="rId3"/>
          <a:stretch>
            <a:fillRect/>
          </a:stretch>
        </p:blipFill>
        <p:spPr>
          <a:xfrm>
            <a:off x="103453" y="5041705"/>
            <a:ext cx="7910836" cy="1676436"/>
          </a:xfrm>
          <a:prstGeom prst="rect">
            <a:avLst/>
          </a:prstGeom>
        </p:spPr>
      </p:pic>
      <p:sp>
        <p:nvSpPr>
          <p:cNvPr id="18" name="Text Placeholder 12">
            <a:extLst>
              <a:ext uri="{FF2B5EF4-FFF2-40B4-BE49-F238E27FC236}">
                <a16:creationId xmlns:a16="http://schemas.microsoft.com/office/drawing/2014/main" id="{37FF896E-5478-45EB-A0FC-1C6D7C42C745}"/>
              </a:ext>
            </a:extLst>
          </p:cNvPr>
          <p:cNvSpPr txBox="1">
            <a:spLocks/>
          </p:cNvSpPr>
          <p:nvPr/>
        </p:nvSpPr>
        <p:spPr>
          <a:xfrm>
            <a:off x="407988" y="728429"/>
            <a:ext cx="11376024"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Precision for  pump-probe</a:t>
            </a:r>
          </a:p>
        </p:txBody>
      </p:sp>
      <p:sp>
        <p:nvSpPr>
          <p:cNvPr id="6" name="Title 1"/>
          <p:cNvSpPr>
            <a:spLocks noGrp="1"/>
          </p:cNvSpPr>
          <p:nvPr>
            <p:ph type="title"/>
          </p:nvPr>
        </p:nvSpPr>
        <p:spPr/>
        <p:txBody>
          <a:bodyPr/>
          <a:lstStyle/>
          <a:p>
            <a:r>
              <a:rPr lang="en-US" dirty="0"/>
              <a:t>Arrival time measurements</a:t>
            </a:r>
          </a:p>
        </p:txBody>
      </p:sp>
      <p:sp>
        <p:nvSpPr>
          <p:cNvPr id="4" name="Oval 3"/>
          <p:cNvSpPr/>
          <p:nvPr/>
        </p:nvSpPr>
        <p:spPr bwMode="auto">
          <a:xfrm>
            <a:off x="1860349" y="5274066"/>
            <a:ext cx="910152" cy="332507"/>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10" charset="0"/>
              </a:rPr>
              <a:t>BAM</a:t>
            </a:r>
          </a:p>
        </p:txBody>
      </p:sp>
      <p:grpSp>
        <p:nvGrpSpPr>
          <p:cNvPr id="14" name="Group 13"/>
          <p:cNvGrpSpPr/>
          <p:nvPr/>
        </p:nvGrpSpPr>
        <p:grpSpPr>
          <a:xfrm>
            <a:off x="6382075" y="5883709"/>
            <a:ext cx="1329536" cy="491723"/>
            <a:chOff x="7308370" y="5556915"/>
            <a:chExt cx="997152" cy="491723"/>
          </a:xfrm>
        </p:grpSpPr>
        <p:sp>
          <p:nvSpPr>
            <p:cNvPr id="5" name="Rectangle 4"/>
            <p:cNvSpPr/>
            <p:nvPr/>
          </p:nvSpPr>
          <p:spPr bwMode="auto">
            <a:xfrm>
              <a:off x="7594978" y="5813946"/>
              <a:ext cx="313899" cy="23469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0" charset="0"/>
              </a:endParaRPr>
            </a:p>
          </p:txBody>
        </p:sp>
        <p:sp>
          <p:nvSpPr>
            <p:cNvPr id="9" name="Oval 8"/>
            <p:cNvSpPr/>
            <p:nvPr/>
          </p:nvSpPr>
          <p:spPr bwMode="auto">
            <a:xfrm>
              <a:off x="8054261" y="5556915"/>
              <a:ext cx="251261" cy="218364"/>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0" charset="0"/>
              </a:endParaRPr>
            </a:p>
          </p:txBody>
        </p:sp>
        <p:cxnSp>
          <p:nvCxnSpPr>
            <p:cNvPr id="10" name="Straight Arrow Connector 9"/>
            <p:cNvCxnSpPr>
              <a:stCxn id="5" idx="0"/>
            </p:cNvCxnSpPr>
            <p:nvPr/>
          </p:nvCxnSpPr>
          <p:spPr bwMode="auto">
            <a:xfrm flipV="1">
              <a:off x="7751928" y="5666097"/>
              <a:ext cx="302333" cy="147849"/>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a:off x="7308370" y="5666097"/>
              <a:ext cx="459283" cy="0"/>
            </a:xfrm>
            <a:prstGeom prst="straightConnector1">
              <a:avLst/>
            </a:prstGeom>
            <a:solidFill>
              <a:schemeClr val="accent1"/>
            </a:solidFill>
            <a:ln w="38100" cap="flat" cmpd="sng" algn="ctr">
              <a:solidFill>
                <a:srgbClr val="002060"/>
              </a:solidFill>
              <a:prstDash val="solid"/>
              <a:round/>
              <a:headEnd type="none" w="med" len="med"/>
              <a:tailEnd type="arrow"/>
            </a:ln>
            <a:effectLst/>
          </p:spPr>
        </p:cxnSp>
      </p:grpSp>
      <p:graphicFrame>
        <p:nvGraphicFramePr>
          <p:cNvPr id="17" name="Object 16">
            <a:extLst>
              <a:ext uri="{FF2B5EF4-FFF2-40B4-BE49-F238E27FC236}">
                <a16:creationId xmlns:a16="http://schemas.microsoft.com/office/drawing/2014/main" id="{087E2078-8AD9-4CF7-8A60-8C9F5EC527C0}"/>
              </a:ext>
            </a:extLst>
          </p:cNvPr>
          <p:cNvGraphicFramePr>
            <a:graphicFrameLocks noChangeAspect="1"/>
          </p:cNvGraphicFramePr>
          <p:nvPr>
            <p:extLst/>
          </p:nvPr>
        </p:nvGraphicFramePr>
        <p:xfrm>
          <a:off x="842421" y="856806"/>
          <a:ext cx="5104257" cy="3910491"/>
        </p:xfrm>
        <a:graphic>
          <a:graphicData uri="http://schemas.openxmlformats.org/presentationml/2006/ole">
            <mc:AlternateContent xmlns:mc="http://schemas.openxmlformats.org/markup-compatibility/2006">
              <mc:Choice xmlns:v="urn:schemas-microsoft-com:vml" Requires="v">
                <p:oleObj spid="_x0000_s3113" name="Graph" r:id="rId4" imgW="3920760" imgH="3000960" progId="Origin95.Graph">
                  <p:embed/>
                </p:oleObj>
              </mc:Choice>
              <mc:Fallback>
                <p:oleObj name="Graph" r:id="rId4" imgW="3920760" imgH="3000960" progId="Origin95.Graph">
                  <p:embed/>
                  <p:pic>
                    <p:nvPicPr>
                      <p:cNvPr id="17" name="Object 16">
                        <a:extLst>
                          <a:ext uri="{FF2B5EF4-FFF2-40B4-BE49-F238E27FC236}">
                            <a16:creationId xmlns:a16="http://schemas.microsoft.com/office/drawing/2014/main" id="{087E2078-8AD9-4CF7-8A60-8C9F5EC527C0}"/>
                          </a:ext>
                        </a:extLst>
                      </p:cNvPr>
                      <p:cNvPicPr>
                        <a:picLocks noChangeAspect="1" noChangeArrowheads="1"/>
                      </p:cNvPicPr>
                      <p:nvPr/>
                    </p:nvPicPr>
                    <p:blipFill>
                      <a:blip r:embed="rId5"/>
                      <a:srcRect/>
                      <a:stretch>
                        <a:fillRect/>
                      </a:stretch>
                    </p:blipFill>
                    <p:spPr bwMode="auto">
                      <a:xfrm>
                        <a:off x="842421" y="856806"/>
                        <a:ext cx="5104257" cy="3910491"/>
                      </a:xfrm>
                      <a:prstGeom prst="rect">
                        <a:avLst/>
                      </a:prstGeom>
                      <a:noFill/>
                      <a:ln>
                        <a:noFill/>
                      </a:ln>
                      <a:extLst/>
                    </p:spPr>
                  </p:pic>
                </p:oleObj>
              </mc:Fallback>
            </mc:AlternateContent>
          </a:graphicData>
        </a:graphic>
      </p:graphicFrame>
      <p:sp>
        <p:nvSpPr>
          <p:cNvPr id="2" name="TextBox 1"/>
          <p:cNvSpPr txBox="1"/>
          <p:nvPr/>
        </p:nvSpPr>
        <p:spPr>
          <a:xfrm rot="18826186">
            <a:off x="1917900" y="2753817"/>
            <a:ext cx="4281941" cy="461665"/>
          </a:xfrm>
          <a:prstGeom prst="rect">
            <a:avLst/>
          </a:prstGeom>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de-DE" sz="2400" dirty="0" err="1"/>
              <a:t>Correlation</a:t>
            </a:r>
            <a:r>
              <a:rPr lang="de-DE" sz="2400" dirty="0"/>
              <a:t> </a:t>
            </a:r>
            <a:r>
              <a:rPr lang="de-DE" sz="2400" dirty="0" err="1"/>
              <a:t>width</a:t>
            </a:r>
            <a:r>
              <a:rPr lang="de-DE" sz="2400" dirty="0"/>
              <a:t> = 12 </a:t>
            </a:r>
            <a:r>
              <a:rPr lang="de-DE" sz="2400" dirty="0" err="1"/>
              <a:t>fs</a:t>
            </a:r>
            <a:r>
              <a:rPr lang="de-DE" sz="2400" dirty="0"/>
              <a:t> </a:t>
            </a:r>
            <a:r>
              <a:rPr lang="de-DE" sz="2400" dirty="0" err="1"/>
              <a:t>rms</a:t>
            </a:r>
            <a:r>
              <a:rPr lang="de-DE" sz="2400" dirty="0"/>
              <a:t> !</a:t>
            </a:r>
          </a:p>
        </p:txBody>
      </p:sp>
      <p:grpSp>
        <p:nvGrpSpPr>
          <p:cNvPr id="20" name="Gruppieren 19">
            <a:extLst>
              <a:ext uri="{FF2B5EF4-FFF2-40B4-BE49-F238E27FC236}">
                <a16:creationId xmlns:a16="http://schemas.microsoft.com/office/drawing/2014/main" id="{BF8C0372-0FE8-4E69-BCA3-AD0778DE67E5}"/>
              </a:ext>
            </a:extLst>
          </p:cNvPr>
          <p:cNvGrpSpPr/>
          <p:nvPr/>
        </p:nvGrpSpPr>
        <p:grpSpPr>
          <a:xfrm>
            <a:off x="6837669" y="-128598"/>
            <a:ext cx="5167661" cy="5515932"/>
            <a:chOff x="2109327" y="196824"/>
            <a:chExt cx="5167661" cy="5515932"/>
          </a:xfrm>
        </p:grpSpPr>
        <p:pic>
          <p:nvPicPr>
            <p:cNvPr id="21" name="Grafik 20">
              <a:extLst>
                <a:ext uri="{FF2B5EF4-FFF2-40B4-BE49-F238E27FC236}">
                  <a16:creationId xmlns:a16="http://schemas.microsoft.com/office/drawing/2014/main" id="{866111A7-7F2D-40FC-B925-3653E6AD360C}"/>
                </a:ext>
              </a:extLst>
            </p:cNvPr>
            <p:cNvPicPr>
              <a:picLocks noChangeAspect="1"/>
            </p:cNvPicPr>
            <p:nvPr/>
          </p:nvPicPr>
          <p:blipFill>
            <a:blip r:embed="rId6"/>
            <a:stretch>
              <a:fillRect/>
            </a:stretch>
          </p:blipFill>
          <p:spPr>
            <a:xfrm>
              <a:off x="2196083" y="196824"/>
              <a:ext cx="4751833" cy="3787770"/>
            </a:xfrm>
            <a:prstGeom prst="rect">
              <a:avLst/>
            </a:prstGeom>
          </p:spPr>
        </p:pic>
        <p:graphicFrame>
          <p:nvGraphicFramePr>
            <p:cNvPr id="22" name="Objekt 21">
              <a:extLst>
                <a:ext uri="{FF2B5EF4-FFF2-40B4-BE49-F238E27FC236}">
                  <a16:creationId xmlns:a16="http://schemas.microsoft.com/office/drawing/2014/main" id="{9DAAA5F7-6A5C-41C8-935A-98B4CEEBAC48}"/>
                </a:ext>
              </a:extLst>
            </p:cNvPr>
            <p:cNvGraphicFramePr>
              <a:graphicFrameLocks noChangeAspect="1"/>
            </p:cNvGraphicFramePr>
            <p:nvPr>
              <p:extLst/>
            </p:nvPr>
          </p:nvGraphicFramePr>
          <p:xfrm>
            <a:off x="2109327" y="3735295"/>
            <a:ext cx="2583830" cy="1977461"/>
          </p:xfrm>
          <a:graphic>
            <a:graphicData uri="http://schemas.openxmlformats.org/presentationml/2006/ole">
              <mc:AlternateContent xmlns:mc="http://schemas.openxmlformats.org/markup-compatibility/2006">
                <mc:Choice xmlns:v="urn:schemas-microsoft-com:vml" Requires="v">
                  <p:oleObj spid="_x0000_s3114" name="Graph" r:id="rId7" imgW="9802440" imgH="7502760" progId="Origin95.Graph">
                    <p:embed/>
                  </p:oleObj>
                </mc:Choice>
                <mc:Fallback>
                  <p:oleObj name="Graph" r:id="rId7" imgW="9802440" imgH="7502760" progId="Origin95.Graph">
                    <p:embed/>
                    <p:pic>
                      <p:nvPicPr>
                        <p:cNvPr id="22" name="Objekt 21">
                          <a:extLst>
                            <a:ext uri="{FF2B5EF4-FFF2-40B4-BE49-F238E27FC236}">
                              <a16:creationId xmlns:a16="http://schemas.microsoft.com/office/drawing/2014/main" id="{9DAAA5F7-6A5C-41C8-935A-98B4CEEBAC48}"/>
                            </a:ext>
                          </a:extLst>
                        </p:cNvPr>
                        <p:cNvPicPr/>
                        <p:nvPr/>
                      </p:nvPicPr>
                      <p:blipFill>
                        <a:blip r:embed="rId8"/>
                        <a:stretch>
                          <a:fillRect/>
                        </a:stretch>
                      </p:blipFill>
                      <p:spPr>
                        <a:xfrm>
                          <a:off x="2109327" y="3735295"/>
                          <a:ext cx="2583830" cy="1977461"/>
                        </a:xfrm>
                        <a:prstGeom prst="rect">
                          <a:avLst/>
                        </a:prstGeom>
                      </p:spPr>
                    </p:pic>
                  </p:oleObj>
                </mc:Fallback>
              </mc:AlternateContent>
            </a:graphicData>
          </a:graphic>
        </p:graphicFrame>
        <p:graphicFrame>
          <p:nvGraphicFramePr>
            <p:cNvPr id="23" name="Objekt 22">
              <a:extLst>
                <a:ext uri="{FF2B5EF4-FFF2-40B4-BE49-F238E27FC236}">
                  <a16:creationId xmlns:a16="http://schemas.microsoft.com/office/drawing/2014/main" id="{B4A09B68-019F-4106-8844-DE2B4097E6B3}"/>
                </a:ext>
              </a:extLst>
            </p:cNvPr>
            <p:cNvGraphicFramePr>
              <a:graphicFrameLocks noChangeAspect="1"/>
            </p:cNvGraphicFramePr>
            <p:nvPr>
              <p:extLst/>
            </p:nvPr>
          </p:nvGraphicFramePr>
          <p:xfrm>
            <a:off x="4693157" y="3735295"/>
            <a:ext cx="2583831" cy="1977461"/>
          </p:xfrm>
          <a:graphic>
            <a:graphicData uri="http://schemas.openxmlformats.org/presentationml/2006/ole">
              <mc:AlternateContent xmlns:mc="http://schemas.openxmlformats.org/markup-compatibility/2006">
                <mc:Choice xmlns:v="urn:schemas-microsoft-com:vml" Requires="v">
                  <p:oleObj spid="_x0000_s3115" name="Graph" r:id="rId9" imgW="9802440" imgH="7502760" progId="Origin95.Graph">
                    <p:embed/>
                  </p:oleObj>
                </mc:Choice>
                <mc:Fallback>
                  <p:oleObj name="Graph" r:id="rId9" imgW="9802440" imgH="7502760" progId="Origin95.Graph">
                    <p:embed/>
                    <p:pic>
                      <p:nvPicPr>
                        <p:cNvPr id="23" name="Objekt 22">
                          <a:extLst>
                            <a:ext uri="{FF2B5EF4-FFF2-40B4-BE49-F238E27FC236}">
                              <a16:creationId xmlns:a16="http://schemas.microsoft.com/office/drawing/2014/main" id="{B4A09B68-019F-4106-8844-DE2B4097E6B3}"/>
                            </a:ext>
                          </a:extLst>
                        </p:cNvPr>
                        <p:cNvPicPr/>
                        <p:nvPr/>
                      </p:nvPicPr>
                      <p:blipFill>
                        <a:blip r:embed="rId10"/>
                        <a:stretch>
                          <a:fillRect/>
                        </a:stretch>
                      </p:blipFill>
                      <p:spPr>
                        <a:xfrm>
                          <a:off x="4693157" y="3735295"/>
                          <a:ext cx="2583831" cy="1977461"/>
                        </a:xfrm>
                        <a:prstGeom prst="rect">
                          <a:avLst/>
                        </a:prstGeom>
                      </p:spPr>
                    </p:pic>
                  </p:oleObj>
                </mc:Fallback>
              </mc:AlternateContent>
            </a:graphicData>
          </a:graphic>
        </p:graphicFrame>
        <p:cxnSp>
          <p:nvCxnSpPr>
            <p:cNvPr id="24" name="Gerade Verbindung mit Pfeil 23">
              <a:extLst>
                <a:ext uri="{FF2B5EF4-FFF2-40B4-BE49-F238E27FC236}">
                  <a16:creationId xmlns:a16="http://schemas.microsoft.com/office/drawing/2014/main" id="{F820DFD5-A6A1-4FC8-9F2F-14F4A5A55944}"/>
                </a:ext>
              </a:extLst>
            </p:cNvPr>
            <p:cNvCxnSpPr/>
            <p:nvPr/>
          </p:nvCxnSpPr>
          <p:spPr>
            <a:xfrm flipH="1">
              <a:off x="2586446" y="2290354"/>
              <a:ext cx="814796" cy="161979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6B0F4FBD-C2F3-46AD-8BFE-13FFE137E1D6}"/>
                </a:ext>
              </a:extLst>
            </p:cNvPr>
            <p:cNvCxnSpPr>
              <a:cxnSpLocks/>
            </p:cNvCxnSpPr>
            <p:nvPr/>
          </p:nvCxnSpPr>
          <p:spPr>
            <a:xfrm>
              <a:off x="3681141" y="2290354"/>
              <a:ext cx="604618" cy="169424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4EC3B1E4-695B-4E37-9CC1-7881BC139466}"/>
                </a:ext>
              </a:extLst>
            </p:cNvPr>
            <p:cNvCxnSpPr>
              <a:cxnSpLocks/>
            </p:cNvCxnSpPr>
            <p:nvPr/>
          </p:nvCxnSpPr>
          <p:spPr>
            <a:xfrm flipH="1">
              <a:off x="5199017" y="2290354"/>
              <a:ext cx="613628" cy="161979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C01948E7-2D5A-4F04-B12C-A30CC234A635}"/>
                </a:ext>
              </a:extLst>
            </p:cNvPr>
            <p:cNvCxnSpPr>
              <a:cxnSpLocks/>
            </p:cNvCxnSpPr>
            <p:nvPr/>
          </p:nvCxnSpPr>
          <p:spPr>
            <a:xfrm>
              <a:off x="6178215" y="2279127"/>
              <a:ext cx="691374" cy="163102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1553B637-1080-460B-A192-C967E035483C}"/>
              </a:ext>
            </a:extLst>
          </p:cNvPr>
          <p:cNvSpPr/>
          <p:nvPr/>
        </p:nvSpPr>
        <p:spPr>
          <a:xfrm>
            <a:off x="8204244" y="6193891"/>
            <a:ext cx="6096000" cy="276999"/>
          </a:xfrm>
          <a:prstGeom prst="rect">
            <a:avLst/>
          </a:prstGeom>
        </p:spPr>
        <p:txBody>
          <a:bodyPr>
            <a:spAutoFit/>
          </a:bodyPr>
          <a:lstStyle/>
          <a:p>
            <a:r>
              <a:rPr lang="en-US" sz="1200" dirty="0" err="1">
                <a:solidFill>
                  <a:srgbClr val="000000"/>
                </a:solidFill>
                <a:latin typeface="Arial" panose="020B0604020202020204" pitchFamily="34" charset="0"/>
              </a:rPr>
              <a:t>R.Ivanov</a:t>
            </a:r>
            <a:r>
              <a:rPr lang="en-US" sz="1200" dirty="0">
                <a:solidFill>
                  <a:srgbClr val="000000"/>
                </a:solidFill>
                <a:latin typeface="Arial" panose="020B0604020202020204" pitchFamily="34" charset="0"/>
              </a:rPr>
              <a:t> et al, Opt. Express </a:t>
            </a:r>
            <a:r>
              <a:rPr lang="en-US" sz="1200" b="1" dirty="0">
                <a:solidFill>
                  <a:srgbClr val="000000"/>
                </a:solidFill>
                <a:latin typeface="Arial" panose="020B0604020202020204" pitchFamily="34" charset="0"/>
              </a:rPr>
              <a:t>31</a:t>
            </a:r>
            <a:r>
              <a:rPr lang="en-US" sz="1200" dirty="0">
                <a:solidFill>
                  <a:srgbClr val="000000"/>
                </a:solidFill>
                <a:latin typeface="Arial" panose="020B0604020202020204" pitchFamily="34" charset="0"/>
              </a:rPr>
              <a:t>, 19146 (2023)</a:t>
            </a:r>
            <a:endParaRPr lang="en-US"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4770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FEB0-70DB-478C-B852-85E4F2E32632}"/>
              </a:ext>
            </a:extLst>
          </p:cNvPr>
          <p:cNvSpPr>
            <a:spLocks noGrp="1"/>
          </p:cNvSpPr>
          <p:nvPr>
            <p:ph type="title"/>
          </p:nvPr>
        </p:nvSpPr>
        <p:spPr/>
        <p:txBody>
          <a:bodyPr/>
          <a:lstStyle/>
          <a:p>
            <a:r>
              <a:rPr lang="en-US" dirty="0"/>
              <a:t>Two-color operation @ FLASH2</a:t>
            </a:r>
          </a:p>
        </p:txBody>
      </p:sp>
      <p:pic>
        <p:nvPicPr>
          <p:cNvPr id="10" name="Content Placeholder 9">
            <a:extLst>
              <a:ext uri="{FF2B5EF4-FFF2-40B4-BE49-F238E27FC236}">
                <a16:creationId xmlns:a16="http://schemas.microsoft.com/office/drawing/2014/main" id="{2F4F5970-E74B-4702-9DFE-D540A697A9C0}"/>
              </a:ext>
            </a:extLst>
          </p:cNvPr>
          <p:cNvPicPr>
            <a:picLocks noGrp="1" noChangeAspect="1"/>
          </p:cNvPicPr>
          <p:nvPr>
            <p:ph idx="1"/>
          </p:nvPr>
        </p:nvPicPr>
        <p:blipFill>
          <a:blip r:embed="rId2"/>
          <a:stretch>
            <a:fillRect/>
          </a:stretch>
        </p:blipFill>
        <p:spPr>
          <a:xfrm>
            <a:off x="186713" y="1858998"/>
            <a:ext cx="4635738" cy="2209914"/>
          </a:xfrm>
          <a:prstGeom prst="rect">
            <a:avLst/>
          </a:prstGeom>
        </p:spPr>
      </p:pic>
      <p:sp>
        <p:nvSpPr>
          <p:cNvPr id="4" name="Text Placeholder 3">
            <a:extLst>
              <a:ext uri="{FF2B5EF4-FFF2-40B4-BE49-F238E27FC236}">
                <a16:creationId xmlns:a16="http://schemas.microsoft.com/office/drawing/2014/main" id="{85AD9D67-E5EE-466D-849B-C1FB23916DCF}"/>
              </a:ext>
            </a:extLst>
          </p:cNvPr>
          <p:cNvSpPr>
            <a:spLocks noGrp="1"/>
          </p:cNvSpPr>
          <p:nvPr>
            <p:ph type="body" sz="quarter" idx="13"/>
          </p:nvPr>
        </p:nvSpPr>
        <p:spPr/>
        <p:txBody>
          <a:bodyPr/>
          <a:lstStyle/>
          <a:p>
            <a:r>
              <a:rPr lang="en-US" dirty="0"/>
              <a:t>2 pulses with 2 colors from the same electron bunch</a:t>
            </a:r>
          </a:p>
        </p:txBody>
      </p:sp>
      <p:sp>
        <p:nvSpPr>
          <p:cNvPr id="3" name="TextBox 2">
            <a:extLst>
              <a:ext uri="{FF2B5EF4-FFF2-40B4-BE49-F238E27FC236}">
                <a16:creationId xmlns:a16="http://schemas.microsoft.com/office/drawing/2014/main" id="{2D393CA3-1707-42DD-ACB1-13F04B4D6481}"/>
              </a:ext>
            </a:extLst>
          </p:cNvPr>
          <p:cNvSpPr txBox="1"/>
          <p:nvPr/>
        </p:nvSpPr>
        <p:spPr>
          <a:xfrm>
            <a:off x="692405" y="1779038"/>
            <a:ext cx="1072730" cy="338554"/>
          </a:xfrm>
          <a:prstGeom prst="rect">
            <a:avLst/>
          </a:prstGeom>
          <a:noFill/>
        </p:spPr>
        <p:txBody>
          <a:bodyPr wrap="none" rtlCol="0">
            <a:spAutoFit/>
          </a:bodyPr>
          <a:lstStyle/>
          <a:p>
            <a:r>
              <a:rPr lang="en-US" sz="1600" dirty="0"/>
              <a:t>Undulator</a:t>
            </a:r>
          </a:p>
        </p:txBody>
      </p:sp>
      <p:sp>
        <p:nvSpPr>
          <p:cNvPr id="11" name="TextBox 10">
            <a:extLst>
              <a:ext uri="{FF2B5EF4-FFF2-40B4-BE49-F238E27FC236}">
                <a16:creationId xmlns:a16="http://schemas.microsoft.com/office/drawing/2014/main" id="{EB55EFB1-5C36-4B6D-BBD5-B92612D60EAB}"/>
              </a:ext>
            </a:extLst>
          </p:cNvPr>
          <p:cNvSpPr txBox="1"/>
          <p:nvPr/>
        </p:nvSpPr>
        <p:spPr>
          <a:xfrm>
            <a:off x="2971053" y="2987876"/>
            <a:ext cx="1515158" cy="276999"/>
          </a:xfrm>
          <a:prstGeom prst="rect">
            <a:avLst/>
          </a:prstGeom>
          <a:noFill/>
        </p:spPr>
        <p:txBody>
          <a:bodyPr wrap="none" rtlCol="0">
            <a:spAutoFit/>
          </a:bodyPr>
          <a:lstStyle/>
          <a:p>
            <a:r>
              <a:rPr lang="en-US" sz="1200" dirty="0"/>
              <a:t>By E. </a:t>
            </a:r>
            <a:r>
              <a:rPr lang="en-US" sz="1200" dirty="0" err="1"/>
              <a:t>Schneidmiller</a:t>
            </a:r>
            <a:endParaRPr lang="en-US" sz="1200" dirty="0"/>
          </a:p>
        </p:txBody>
      </p:sp>
      <p:sp>
        <p:nvSpPr>
          <p:cNvPr id="13" name="TextBox 12">
            <a:extLst>
              <a:ext uri="{FF2B5EF4-FFF2-40B4-BE49-F238E27FC236}">
                <a16:creationId xmlns:a16="http://schemas.microsoft.com/office/drawing/2014/main" id="{4F68315E-334D-4E2B-8AB1-F6A5E8D002C0}"/>
              </a:ext>
            </a:extLst>
          </p:cNvPr>
          <p:cNvSpPr txBox="1"/>
          <p:nvPr/>
        </p:nvSpPr>
        <p:spPr>
          <a:xfrm>
            <a:off x="735743" y="4572417"/>
            <a:ext cx="4856201" cy="58477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dirty="0"/>
              <a:t>Short WL = 15 nm (82 eV);           ~ 70 fs (FWHM)</a:t>
            </a:r>
          </a:p>
          <a:p>
            <a:r>
              <a:rPr lang="en-US" sz="1600" dirty="0"/>
              <a:t>Long WL  = 20 nm (62 eV).           ~ 90 fs (FWHM)</a:t>
            </a:r>
          </a:p>
        </p:txBody>
      </p:sp>
      <p:sp>
        <p:nvSpPr>
          <p:cNvPr id="14" name="Footer Placeholder 2">
            <a:extLst>
              <a:ext uri="{FF2B5EF4-FFF2-40B4-BE49-F238E27FC236}">
                <a16:creationId xmlns:a16="http://schemas.microsoft.com/office/drawing/2014/main" id="{D0E5153E-C79C-4084-BD41-69409ECB17EE}"/>
              </a:ext>
            </a:extLst>
          </p:cNvPr>
          <p:cNvSpPr>
            <a:spLocks noGrp="1"/>
          </p:cNvSpPr>
          <p:nvPr>
            <p:ph type="ftr" sz="quarter" idx="10"/>
          </p:nvPr>
        </p:nvSpPr>
        <p:spPr>
          <a:xfrm>
            <a:off x="997911" y="6554528"/>
            <a:ext cx="9754608" cy="186841"/>
          </a:xfrm>
        </p:spPr>
        <p:txBody>
          <a:bodyPr/>
          <a:lstStyle/>
          <a:p>
            <a:r>
              <a:rPr lang="en-US"/>
              <a:t>Stefan Düsterer  |  13.6.2023  |  EuPRAXIA workshop</a:t>
            </a:r>
            <a:endParaRPr lang="en-US" dirty="0"/>
          </a:p>
        </p:txBody>
      </p:sp>
      <p:grpSp>
        <p:nvGrpSpPr>
          <p:cNvPr id="20" name="Gruppieren 19">
            <a:extLst>
              <a:ext uri="{FF2B5EF4-FFF2-40B4-BE49-F238E27FC236}">
                <a16:creationId xmlns:a16="http://schemas.microsoft.com/office/drawing/2014/main" id="{86E17C57-9B5E-48C4-A078-87A46D2E093D}"/>
              </a:ext>
            </a:extLst>
          </p:cNvPr>
          <p:cNvGrpSpPr/>
          <p:nvPr/>
        </p:nvGrpSpPr>
        <p:grpSpPr>
          <a:xfrm>
            <a:off x="6551087" y="349611"/>
            <a:ext cx="4983113" cy="3393330"/>
            <a:chOff x="642259" y="1823964"/>
            <a:chExt cx="4983113" cy="3393330"/>
          </a:xfrm>
        </p:grpSpPr>
        <p:pic>
          <p:nvPicPr>
            <p:cNvPr id="21" name="Grafik 20">
              <a:extLst>
                <a:ext uri="{FF2B5EF4-FFF2-40B4-BE49-F238E27FC236}">
                  <a16:creationId xmlns:a16="http://schemas.microsoft.com/office/drawing/2014/main" id="{6ACE61FE-41FB-4ED7-9CE5-836BA6B42D38}"/>
                </a:ext>
              </a:extLst>
            </p:cNvPr>
            <p:cNvPicPr>
              <a:picLocks noChangeAspect="1"/>
            </p:cNvPicPr>
            <p:nvPr/>
          </p:nvPicPr>
          <p:blipFill>
            <a:blip r:embed="rId3"/>
            <a:stretch>
              <a:fillRect/>
            </a:stretch>
          </p:blipFill>
          <p:spPr>
            <a:xfrm>
              <a:off x="642259" y="1823964"/>
              <a:ext cx="4859078" cy="3393330"/>
            </a:xfrm>
            <a:prstGeom prst="rect">
              <a:avLst/>
            </a:prstGeom>
          </p:spPr>
        </p:pic>
        <p:sp>
          <p:nvSpPr>
            <p:cNvPr id="22" name="Textfeld 21">
              <a:extLst>
                <a:ext uri="{FF2B5EF4-FFF2-40B4-BE49-F238E27FC236}">
                  <a16:creationId xmlns:a16="http://schemas.microsoft.com/office/drawing/2014/main" id="{1227A8FD-83E4-4525-A1D2-C3B3AE536A08}"/>
                </a:ext>
              </a:extLst>
            </p:cNvPr>
            <p:cNvSpPr txBox="1"/>
            <p:nvPr/>
          </p:nvSpPr>
          <p:spPr>
            <a:xfrm>
              <a:off x="3534566" y="4112618"/>
              <a:ext cx="2090806" cy="584775"/>
            </a:xfrm>
            <a:prstGeom prst="rect">
              <a:avLst/>
            </a:prstGeom>
            <a:noFill/>
          </p:spPr>
          <p:txBody>
            <a:bodyPr wrap="square">
              <a:spAutoFit/>
            </a:bodyPr>
            <a:lstStyle/>
            <a:p>
              <a:r>
                <a:rPr lang="en-US" sz="1600" b="1" dirty="0">
                  <a:solidFill>
                    <a:schemeClr val="bg1"/>
                  </a:solidFill>
                </a:rPr>
                <a:t>λ1</a:t>
              </a:r>
              <a:r>
                <a:rPr lang="en-US" sz="1600" dirty="0">
                  <a:solidFill>
                    <a:schemeClr val="bg1"/>
                  </a:solidFill>
                </a:rPr>
                <a:t> = 15 nm (83 eV)</a:t>
              </a:r>
            </a:p>
            <a:p>
              <a:r>
                <a:rPr lang="en-US" sz="1600" b="1" dirty="0">
                  <a:solidFill>
                    <a:schemeClr val="bg1"/>
                  </a:solidFill>
                </a:rPr>
                <a:t>λ2 </a:t>
              </a:r>
              <a:r>
                <a:rPr lang="en-US" sz="1600" dirty="0">
                  <a:solidFill>
                    <a:schemeClr val="bg1"/>
                  </a:solidFill>
                </a:rPr>
                <a:t>= 19 nm (66 eV)</a:t>
              </a:r>
            </a:p>
          </p:txBody>
        </p:sp>
      </p:grpSp>
      <p:pic>
        <p:nvPicPr>
          <p:cNvPr id="23" name="Grafik 22">
            <a:extLst>
              <a:ext uri="{FF2B5EF4-FFF2-40B4-BE49-F238E27FC236}">
                <a16:creationId xmlns:a16="http://schemas.microsoft.com/office/drawing/2014/main" id="{75D37A68-30D7-45BC-9E24-AF914A914499}"/>
              </a:ext>
            </a:extLst>
          </p:cNvPr>
          <p:cNvPicPr>
            <a:picLocks noChangeAspect="1"/>
          </p:cNvPicPr>
          <p:nvPr/>
        </p:nvPicPr>
        <p:blipFill>
          <a:blip r:embed="rId4"/>
          <a:stretch>
            <a:fillRect/>
          </a:stretch>
        </p:blipFill>
        <p:spPr>
          <a:xfrm>
            <a:off x="6456040" y="3409522"/>
            <a:ext cx="5426470" cy="3527036"/>
          </a:xfrm>
          <a:prstGeom prst="rect">
            <a:avLst/>
          </a:prstGeom>
        </p:spPr>
      </p:pic>
      <p:sp>
        <p:nvSpPr>
          <p:cNvPr id="5" name="Rectangle 4">
            <a:extLst>
              <a:ext uri="{FF2B5EF4-FFF2-40B4-BE49-F238E27FC236}">
                <a16:creationId xmlns:a16="http://schemas.microsoft.com/office/drawing/2014/main" id="{3A25D732-D8CE-497B-B4A3-3A9366F3806F}"/>
              </a:ext>
            </a:extLst>
          </p:cNvPr>
          <p:cNvSpPr/>
          <p:nvPr/>
        </p:nvSpPr>
        <p:spPr>
          <a:xfrm>
            <a:off x="692405" y="5707130"/>
            <a:ext cx="6096000" cy="369332"/>
          </a:xfrm>
          <a:prstGeom prst="rect">
            <a:avLst/>
          </a:prstGeom>
        </p:spPr>
        <p:txBody>
          <a:bodyPr>
            <a:spAutoFit/>
          </a:bodyPr>
          <a:lstStyle/>
          <a:p>
            <a:r>
              <a:rPr lang="en-US" dirty="0">
                <a:solidFill>
                  <a:srgbClr val="000000"/>
                </a:solidFill>
                <a:latin typeface="Arial" panose="020B0604020202020204" pitchFamily="34" charset="0"/>
              </a:rPr>
              <a:t>E. Schneidmiller et al.,  Appl. Sci. </a:t>
            </a:r>
            <a:r>
              <a:rPr lang="en-US" b="1" dirty="0">
                <a:solidFill>
                  <a:srgbClr val="000000"/>
                </a:solidFill>
                <a:latin typeface="Arial" panose="020B0604020202020204" pitchFamily="34" charset="0"/>
              </a:rPr>
              <a:t>13,</a:t>
            </a:r>
            <a:r>
              <a:rPr lang="en-US" dirty="0">
                <a:solidFill>
                  <a:srgbClr val="000000"/>
                </a:solidFill>
                <a:latin typeface="Arial" panose="020B0604020202020204" pitchFamily="34" charset="0"/>
              </a:rPr>
              <a:t> 67 (2023)</a:t>
            </a:r>
            <a:endParaRPr lang="en-US" dirty="0"/>
          </a:p>
        </p:txBody>
      </p:sp>
    </p:spTree>
    <p:extLst>
      <p:ext uri="{BB962C8B-B14F-4D97-AF65-F5344CB8AC3E}">
        <p14:creationId xmlns:p14="http://schemas.microsoft.com/office/powerpoint/2010/main" val="24790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7E1D14-E7D5-4587-BFC3-05A5A596B24D}"/>
              </a:ext>
            </a:extLst>
          </p:cNvPr>
          <p:cNvSpPr>
            <a:spLocks noGrp="1"/>
          </p:cNvSpPr>
          <p:nvPr>
            <p:ph type="ftr" sz="quarter" idx="10"/>
          </p:nvPr>
        </p:nvSpPr>
        <p:spPr/>
        <p:txBody>
          <a:bodyPr/>
          <a:lstStyle/>
          <a:p>
            <a:r>
              <a:rPr lang="en-US"/>
              <a:t>Stefan Düsterer  |  13.6.2023  |  EuPRAXIA workshop</a:t>
            </a:r>
            <a:endParaRPr lang="en-US" dirty="0"/>
          </a:p>
        </p:txBody>
      </p:sp>
      <p:sp>
        <p:nvSpPr>
          <p:cNvPr id="3" name="Title 2">
            <a:extLst>
              <a:ext uri="{FF2B5EF4-FFF2-40B4-BE49-F238E27FC236}">
                <a16:creationId xmlns:a16="http://schemas.microsoft.com/office/drawing/2014/main" id="{AF0BD05F-49A3-4BB5-9F6B-5F118E7C1963}"/>
              </a:ext>
            </a:extLst>
          </p:cNvPr>
          <p:cNvSpPr>
            <a:spLocks noGrp="1"/>
          </p:cNvSpPr>
          <p:nvPr>
            <p:ph type="title"/>
          </p:nvPr>
        </p:nvSpPr>
        <p:spPr/>
        <p:txBody>
          <a:bodyPr/>
          <a:lstStyle/>
          <a:p>
            <a:r>
              <a:rPr lang="en-US" dirty="0"/>
              <a:t>Two-color operation @ FLASH2</a:t>
            </a:r>
          </a:p>
        </p:txBody>
      </p:sp>
      <p:sp>
        <p:nvSpPr>
          <p:cNvPr id="5" name="Text Placeholder 4">
            <a:extLst>
              <a:ext uri="{FF2B5EF4-FFF2-40B4-BE49-F238E27FC236}">
                <a16:creationId xmlns:a16="http://schemas.microsoft.com/office/drawing/2014/main" id="{3D99B2AB-7027-4018-A392-0DB05EC7A9DA}"/>
              </a:ext>
            </a:extLst>
          </p:cNvPr>
          <p:cNvSpPr>
            <a:spLocks noGrp="1"/>
          </p:cNvSpPr>
          <p:nvPr>
            <p:ph type="body" sz="quarter" idx="13"/>
          </p:nvPr>
        </p:nvSpPr>
        <p:spPr>
          <a:xfrm>
            <a:off x="7733694" y="1072685"/>
            <a:ext cx="5759448" cy="379252"/>
          </a:xfrm>
        </p:spPr>
        <p:txBody>
          <a:bodyPr/>
          <a:lstStyle/>
          <a:p>
            <a:r>
              <a:rPr lang="en-US" dirty="0"/>
              <a:t>Relative arrival time</a:t>
            </a:r>
          </a:p>
        </p:txBody>
      </p:sp>
      <p:graphicFrame>
        <p:nvGraphicFramePr>
          <p:cNvPr id="6" name="Object 5">
            <a:extLst>
              <a:ext uri="{FF2B5EF4-FFF2-40B4-BE49-F238E27FC236}">
                <a16:creationId xmlns:a16="http://schemas.microsoft.com/office/drawing/2014/main" id="{C2663B6A-6338-4F89-AD97-A5E54BDF5198}"/>
              </a:ext>
            </a:extLst>
          </p:cNvPr>
          <p:cNvGraphicFramePr>
            <a:graphicFrameLocks noChangeAspect="1"/>
          </p:cNvGraphicFramePr>
          <p:nvPr>
            <p:extLst/>
          </p:nvPr>
        </p:nvGraphicFramePr>
        <p:xfrm>
          <a:off x="5655163" y="1156183"/>
          <a:ext cx="5922232" cy="4531586"/>
        </p:xfrm>
        <a:graphic>
          <a:graphicData uri="http://schemas.openxmlformats.org/presentationml/2006/ole">
            <mc:AlternateContent xmlns:mc="http://schemas.openxmlformats.org/markup-compatibility/2006">
              <mc:Choice xmlns:v="urn:schemas-microsoft-com:vml" Requires="v">
                <p:oleObj spid="_x0000_s2084" name="Graph" r:id="rId4" imgW="3920760" imgH="3000960" progId="Origin95.Graph">
                  <p:embed/>
                </p:oleObj>
              </mc:Choice>
              <mc:Fallback>
                <p:oleObj name="Graph" r:id="rId4" imgW="3920760" imgH="3000960" progId="Origin95.Graph">
                  <p:embed/>
                  <p:pic>
                    <p:nvPicPr>
                      <p:cNvPr id="6" name="Object 5">
                        <a:extLst>
                          <a:ext uri="{FF2B5EF4-FFF2-40B4-BE49-F238E27FC236}">
                            <a16:creationId xmlns:a16="http://schemas.microsoft.com/office/drawing/2014/main" id="{C2663B6A-6338-4F89-AD97-A5E54BDF5198}"/>
                          </a:ext>
                        </a:extLst>
                      </p:cNvPr>
                      <p:cNvPicPr/>
                      <p:nvPr/>
                    </p:nvPicPr>
                    <p:blipFill>
                      <a:blip r:embed="rId5"/>
                      <a:stretch>
                        <a:fillRect/>
                      </a:stretch>
                    </p:blipFill>
                    <p:spPr>
                      <a:xfrm>
                        <a:off x="5655163" y="1156183"/>
                        <a:ext cx="5922232" cy="4531586"/>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3F387B01-5FDA-C745-98DB-069EFD53F3FA}"/>
              </a:ext>
            </a:extLst>
          </p:cNvPr>
          <p:cNvGrpSpPr/>
          <p:nvPr/>
        </p:nvGrpSpPr>
        <p:grpSpPr>
          <a:xfrm>
            <a:off x="5912464" y="1700808"/>
            <a:ext cx="5407630" cy="4127561"/>
            <a:chOff x="5407065" y="1735548"/>
            <a:chExt cx="5407630" cy="4127561"/>
          </a:xfrm>
        </p:grpSpPr>
        <p:pic>
          <p:nvPicPr>
            <p:cNvPr id="10" name="Picture 9">
              <a:extLst>
                <a:ext uri="{FF2B5EF4-FFF2-40B4-BE49-F238E27FC236}">
                  <a16:creationId xmlns:a16="http://schemas.microsoft.com/office/drawing/2014/main" id="{564BAC5D-80EA-4D3D-8D96-FFA68D30E314}"/>
                </a:ext>
              </a:extLst>
            </p:cNvPr>
            <p:cNvPicPr>
              <a:picLocks noChangeAspect="1"/>
            </p:cNvPicPr>
            <p:nvPr/>
          </p:nvPicPr>
          <p:blipFill rotWithShape="1">
            <a:blip r:embed="rId6">
              <a:extLst>
                <a:ext uri="{28A0092B-C50C-407E-A947-70E740481C1C}">
                  <a14:useLocalDpi xmlns:a14="http://schemas.microsoft.com/office/drawing/2010/main" val="0"/>
                </a:ext>
              </a:extLst>
            </a:blip>
            <a:srcRect t="6525"/>
            <a:stretch/>
          </p:blipFill>
          <p:spPr>
            <a:xfrm>
              <a:off x="5407065" y="1735548"/>
              <a:ext cx="5407630" cy="3791102"/>
            </a:xfrm>
            <a:prstGeom prst="rect">
              <a:avLst/>
            </a:prstGeom>
          </p:spPr>
        </p:pic>
        <p:cxnSp>
          <p:nvCxnSpPr>
            <p:cNvPr id="13" name="Straight Connector 12">
              <a:extLst>
                <a:ext uri="{FF2B5EF4-FFF2-40B4-BE49-F238E27FC236}">
                  <a16:creationId xmlns:a16="http://schemas.microsoft.com/office/drawing/2014/main" id="{993CF14A-1D9C-46DA-842D-BD833990383C}"/>
                </a:ext>
              </a:extLst>
            </p:cNvPr>
            <p:cNvCxnSpPr/>
            <p:nvPr/>
          </p:nvCxnSpPr>
          <p:spPr>
            <a:xfrm flipH="1">
              <a:off x="8201595" y="1758653"/>
              <a:ext cx="72008" cy="410445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7DC24A9-F707-443E-B4BA-6154A19D1AE3}"/>
              </a:ext>
            </a:extLst>
          </p:cNvPr>
          <p:cNvGrpSpPr/>
          <p:nvPr/>
        </p:nvGrpSpPr>
        <p:grpSpPr>
          <a:xfrm>
            <a:off x="7680176" y="1772816"/>
            <a:ext cx="864096" cy="1906483"/>
            <a:chOff x="7896200" y="2396866"/>
            <a:chExt cx="778454" cy="2165461"/>
          </a:xfrm>
        </p:grpSpPr>
        <p:pic>
          <p:nvPicPr>
            <p:cNvPr id="4" name="Picture 3">
              <a:extLst>
                <a:ext uri="{FF2B5EF4-FFF2-40B4-BE49-F238E27FC236}">
                  <a16:creationId xmlns:a16="http://schemas.microsoft.com/office/drawing/2014/main" id="{0226D0E1-72C7-440C-8321-584F96D1A90C}"/>
                </a:ext>
              </a:extLst>
            </p:cNvPr>
            <p:cNvPicPr>
              <a:picLocks noChangeAspect="1"/>
            </p:cNvPicPr>
            <p:nvPr/>
          </p:nvPicPr>
          <p:blipFill>
            <a:blip r:embed="rId7"/>
            <a:stretch>
              <a:fillRect/>
            </a:stretch>
          </p:blipFill>
          <p:spPr>
            <a:xfrm>
              <a:off x="7896200" y="2396866"/>
              <a:ext cx="641383" cy="2165461"/>
            </a:xfrm>
            <a:prstGeom prst="rect">
              <a:avLst/>
            </a:prstGeom>
          </p:spPr>
        </p:pic>
        <p:cxnSp>
          <p:nvCxnSpPr>
            <p:cNvPr id="15" name="Straight Arrow Connector 14">
              <a:extLst>
                <a:ext uri="{FF2B5EF4-FFF2-40B4-BE49-F238E27FC236}">
                  <a16:creationId xmlns:a16="http://schemas.microsoft.com/office/drawing/2014/main" id="{AE952A44-451F-436B-A921-3BA1B75E1FA8}"/>
                </a:ext>
              </a:extLst>
            </p:cNvPr>
            <p:cNvCxnSpPr>
              <a:cxnSpLocks/>
            </p:cNvCxnSpPr>
            <p:nvPr/>
          </p:nvCxnSpPr>
          <p:spPr>
            <a:xfrm flipH="1" flipV="1">
              <a:off x="8216891" y="3356992"/>
              <a:ext cx="457763" cy="216024"/>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8" name="Rectangle 7">
            <a:extLst>
              <a:ext uri="{FF2B5EF4-FFF2-40B4-BE49-F238E27FC236}">
                <a16:creationId xmlns:a16="http://schemas.microsoft.com/office/drawing/2014/main" id="{E25851CE-4FEE-42AD-8330-D1C4FA478982}"/>
              </a:ext>
            </a:extLst>
          </p:cNvPr>
          <p:cNvSpPr/>
          <p:nvPr/>
        </p:nvSpPr>
        <p:spPr>
          <a:xfrm>
            <a:off x="6188179" y="5713829"/>
            <a:ext cx="4856201"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dirty="0">
                <a:solidFill>
                  <a:schemeClr val="accent2"/>
                </a:solidFill>
              </a:rPr>
              <a:t>Longer wavelength pulses arrive on average ~ 15 fs later</a:t>
            </a:r>
          </a:p>
        </p:txBody>
      </p:sp>
      <p:pic>
        <p:nvPicPr>
          <p:cNvPr id="16" name="Content Placeholder 6" descr="Chart, histogram&#10;&#10;Description automatically generated">
            <a:extLst>
              <a:ext uri="{FF2B5EF4-FFF2-40B4-BE49-F238E27FC236}">
                <a16:creationId xmlns:a16="http://schemas.microsoft.com/office/drawing/2014/main" id="{A967B45B-8220-164C-A383-8D6EB8432CF9}"/>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5195" y="1449388"/>
            <a:ext cx="5381242" cy="3944016"/>
          </a:xfrm>
        </p:spPr>
      </p:pic>
      <p:sp>
        <p:nvSpPr>
          <p:cNvPr id="18" name="Text Placeholder 4">
            <a:extLst>
              <a:ext uri="{FF2B5EF4-FFF2-40B4-BE49-F238E27FC236}">
                <a16:creationId xmlns:a16="http://schemas.microsoft.com/office/drawing/2014/main" id="{5D7318E4-62C9-C248-8B07-711D3AC5ADB6}"/>
              </a:ext>
            </a:extLst>
          </p:cNvPr>
          <p:cNvSpPr txBox="1">
            <a:spLocks/>
          </p:cNvSpPr>
          <p:nvPr/>
        </p:nvSpPr>
        <p:spPr>
          <a:xfrm>
            <a:off x="1775520" y="1192835"/>
            <a:ext cx="5759448"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Arrival time fluctuations</a:t>
            </a:r>
          </a:p>
        </p:txBody>
      </p:sp>
    </p:spTree>
    <p:extLst>
      <p:ext uri="{BB962C8B-B14F-4D97-AF65-F5344CB8AC3E}">
        <p14:creationId xmlns:p14="http://schemas.microsoft.com/office/powerpoint/2010/main" val="21289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1" name="Rectangle 7"/>
          <p:cNvSpPr>
            <a:spLocks noGrp="1" noChangeArrowheads="1"/>
          </p:cNvSpPr>
          <p:nvPr>
            <p:ph type="title"/>
          </p:nvPr>
        </p:nvSpPr>
        <p:spPr>
          <a:xfrm>
            <a:off x="415443" y="404664"/>
            <a:ext cx="11360151" cy="5445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sz="2800" dirty="0"/>
              <a:t>Diagnostic tools for FELs</a:t>
            </a:r>
            <a:r>
              <a:rPr lang="en-US" sz="2800" dirty="0">
                <a:solidFill>
                  <a:srgbClr val="FFCC00"/>
                </a:solidFill>
              </a:rPr>
              <a:t>.</a:t>
            </a:r>
            <a:endParaRPr lang="en-GB" sz="2800" dirty="0">
              <a:solidFill>
                <a:srgbClr val="FFCC00"/>
              </a:solidFill>
            </a:endParaRPr>
          </a:p>
        </p:txBody>
      </p:sp>
      <p:sp>
        <p:nvSpPr>
          <p:cNvPr id="129026" name="Rectangle 2"/>
          <p:cNvSpPr>
            <a:spLocks noGrp="1" noChangeArrowheads="1"/>
          </p:cNvSpPr>
          <p:nvPr>
            <p:ph idx="1"/>
          </p:nvPr>
        </p:nvSpPr>
        <p:spPr>
          <a:xfrm>
            <a:off x="929217" y="1270661"/>
            <a:ext cx="10846376" cy="3569133"/>
          </a:xfrm>
          <a:noFill/>
          <a:ln/>
        </p:spPr>
        <p:txBody>
          <a:bodyPr/>
          <a:lstStyle/>
          <a:p>
            <a:pPr marL="0" indent="0">
              <a:lnSpc>
                <a:spcPct val="90000"/>
              </a:lnSpc>
              <a:buClr>
                <a:srgbClr val="26004D"/>
              </a:buClr>
              <a:buFont typeface="Wingdings" pitchFamily="2" charset="2"/>
              <a:buNone/>
            </a:pPr>
            <a:r>
              <a:rPr lang="en-GB" sz="1800" dirty="0"/>
              <a:t>What kind of diagnostic tools do users need to make efficient use of FELs? </a:t>
            </a:r>
          </a:p>
          <a:p>
            <a:pPr marL="0" indent="0">
              <a:lnSpc>
                <a:spcPct val="90000"/>
              </a:lnSpc>
              <a:buClr>
                <a:srgbClr val="26004D"/>
              </a:buClr>
              <a:buFont typeface="Wingdings" pitchFamily="2" charset="2"/>
              <a:buNone/>
            </a:pPr>
            <a:endParaRPr lang="en-GB" dirty="0"/>
          </a:p>
          <a:p>
            <a:pPr marL="0" indent="0">
              <a:lnSpc>
                <a:spcPct val="90000"/>
              </a:lnSpc>
              <a:buClr>
                <a:srgbClr val="26004D"/>
              </a:buClr>
              <a:buFont typeface="Wingdings" pitchFamily="2" charset="2"/>
              <a:buNone/>
            </a:pPr>
            <a:endParaRPr lang="en-GB" sz="1800" dirty="0"/>
          </a:p>
          <a:p>
            <a:pPr marL="0" indent="0">
              <a:lnSpc>
                <a:spcPct val="90000"/>
              </a:lnSpc>
              <a:buClr>
                <a:srgbClr val="26004D"/>
              </a:buClr>
              <a:buFont typeface="Wingdings" pitchFamily="2" charset="2"/>
              <a:buNone/>
            </a:pPr>
            <a:endParaRPr lang="en-GB" sz="1800" dirty="0"/>
          </a:p>
          <a:p>
            <a:pPr marL="0" indent="0">
              <a:lnSpc>
                <a:spcPct val="90000"/>
              </a:lnSpc>
              <a:buClr>
                <a:srgbClr val="26004D"/>
              </a:buClr>
              <a:buFont typeface="Wingdings" pitchFamily="2" charset="2"/>
              <a:buNone/>
            </a:pPr>
            <a:endParaRPr lang="en-GB" sz="1600" dirty="0"/>
          </a:p>
          <a:p>
            <a:pPr marL="441325" lvl="1" indent="-177800">
              <a:lnSpc>
                <a:spcPct val="115000"/>
              </a:lnSpc>
              <a:buClr>
                <a:schemeClr val="tx1"/>
              </a:buClr>
              <a:buFont typeface="Wingdings" pitchFamily="2" charset="2"/>
              <a:buChar char="Ø"/>
            </a:pPr>
            <a:r>
              <a:rPr lang="en-GB" sz="1800" dirty="0"/>
              <a:t>focus size </a:t>
            </a:r>
          </a:p>
          <a:p>
            <a:pPr marL="441325" lvl="1" indent="-177800">
              <a:lnSpc>
                <a:spcPct val="115000"/>
              </a:lnSpc>
              <a:buClr>
                <a:schemeClr val="tx1"/>
              </a:buClr>
              <a:buFont typeface="Wingdings" pitchFamily="2" charset="2"/>
              <a:buChar char="Ø"/>
            </a:pPr>
            <a:r>
              <a:rPr lang="en-GB" sz="1800" dirty="0"/>
              <a:t>beam position </a:t>
            </a:r>
          </a:p>
          <a:p>
            <a:pPr marL="441325" lvl="1" indent="-177800">
              <a:lnSpc>
                <a:spcPct val="115000"/>
              </a:lnSpc>
              <a:buClr>
                <a:schemeClr val="tx1"/>
              </a:buClr>
              <a:buFont typeface="Wingdings" pitchFamily="2" charset="2"/>
              <a:buChar char="Ø"/>
            </a:pPr>
            <a:r>
              <a:rPr lang="en-GB" sz="1800" dirty="0"/>
              <a:t>pulse energy</a:t>
            </a:r>
          </a:p>
          <a:p>
            <a:pPr marL="441325" lvl="1" indent="-177800">
              <a:lnSpc>
                <a:spcPct val="115000"/>
              </a:lnSpc>
              <a:buClr>
                <a:schemeClr val="tx1"/>
              </a:buClr>
              <a:buFont typeface="Wingdings" pitchFamily="2" charset="2"/>
              <a:buChar char="Ø"/>
            </a:pPr>
            <a:r>
              <a:rPr lang="en-GB" sz="1800" dirty="0"/>
              <a:t> spectral distribution</a:t>
            </a:r>
          </a:p>
          <a:p>
            <a:pPr marL="441325" lvl="1" indent="-177800">
              <a:lnSpc>
                <a:spcPct val="115000"/>
              </a:lnSpc>
              <a:buClr>
                <a:schemeClr val="tx1"/>
              </a:buClr>
              <a:buFont typeface="Wingdings" pitchFamily="2" charset="2"/>
              <a:buChar char="Ø"/>
            </a:pPr>
            <a:r>
              <a:rPr lang="en-GB" sz="1800" dirty="0"/>
              <a:t> temporal radiation pulse properties</a:t>
            </a:r>
          </a:p>
          <a:p>
            <a:pPr marL="441325" lvl="1" indent="-177800">
              <a:lnSpc>
                <a:spcPct val="115000"/>
              </a:lnSpc>
              <a:buClr>
                <a:schemeClr val="tx1"/>
              </a:buClr>
              <a:buFont typeface="Wingdings" pitchFamily="2" charset="2"/>
              <a:buChar char="Ø"/>
            </a:pPr>
            <a:r>
              <a:rPr lang="en-GB" sz="1800" dirty="0"/>
              <a:t> coherence </a:t>
            </a:r>
          </a:p>
          <a:p>
            <a:pPr marL="441325" lvl="1" indent="-177800">
              <a:lnSpc>
                <a:spcPct val="115000"/>
              </a:lnSpc>
              <a:buClr>
                <a:schemeClr val="tx1"/>
              </a:buClr>
              <a:buFont typeface="Wingdings" pitchFamily="2" charset="2"/>
              <a:buChar char="Ø"/>
            </a:pPr>
            <a:r>
              <a:rPr lang="en-GB" sz="1800" dirty="0"/>
              <a:t> polarization</a:t>
            </a:r>
          </a:p>
          <a:p>
            <a:pPr marL="263525" lvl="1" indent="0">
              <a:lnSpc>
                <a:spcPct val="115000"/>
              </a:lnSpc>
              <a:buClr>
                <a:schemeClr val="tx1"/>
              </a:buClr>
              <a:buNone/>
            </a:pPr>
            <a:endParaRPr lang="en-GB" sz="1800" dirty="0"/>
          </a:p>
        </p:txBody>
      </p:sp>
      <p:sp>
        <p:nvSpPr>
          <p:cNvPr id="129027" name="Text Box 3"/>
          <p:cNvSpPr txBox="1">
            <a:spLocks noChangeArrowheads="1"/>
          </p:cNvSpPr>
          <p:nvPr/>
        </p:nvSpPr>
        <p:spPr bwMode="auto">
          <a:xfrm>
            <a:off x="842818" y="1565965"/>
            <a:ext cx="107018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574675" eaLnBrk="0" hangingPunct="0">
              <a:defRPr sz="1600">
                <a:solidFill>
                  <a:schemeClr val="tx1"/>
                </a:solidFill>
                <a:latin typeface="Arial" charset="0"/>
              </a:defRPr>
            </a:lvl2pPr>
            <a:lvl3pPr eaLnBrk="0" hangingPunct="0">
              <a:defRPr sz="1600">
                <a:solidFill>
                  <a:schemeClr val="tx1"/>
                </a:solidFill>
                <a:latin typeface="Arial" charset="0"/>
              </a:defRPr>
            </a:lvl3pPr>
            <a:lvl4pPr eaLnBrk="0" hangingPunct="0">
              <a:defRPr sz="1600">
                <a:solidFill>
                  <a:schemeClr val="tx1"/>
                </a:solidFill>
                <a:latin typeface="Arial" charset="0"/>
              </a:defRPr>
            </a:lvl4pPr>
            <a:lvl5pPr eaLnBrk="0" hangingPunct="0">
              <a:defRPr sz="1600">
                <a:solidFill>
                  <a:schemeClr val="tx1"/>
                </a:solidFill>
                <a:latin typeface="Arial" charset="0"/>
              </a:defRPr>
            </a:lvl5pPr>
            <a:lvl6pPr eaLnBrk="0" fontAlgn="base" hangingPunct="0">
              <a:spcBef>
                <a:spcPct val="0"/>
              </a:spcBef>
              <a:spcAft>
                <a:spcPct val="0"/>
              </a:spcAft>
              <a:defRPr sz="1600">
                <a:solidFill>
                  <a:schemeClr val="tx1"/>
                </a:solidFill>
                <a:latin typeface="Arial" charset="0"/>
              </a:defRPr>
            </a:lvl6pPr>
            <a:lvl7pPr eaLnBrk="0" fontAlgn="base" hangingPunct="0">
              <a:spcBef>
                <a:spcPct val="0"/>
              </a:spcBef>
              <a:spcAft>
                <a:spcPct val="0"/>
              </a:spcAft>
              <a:defRPr sz="1600">
                <a:solidFill>
                  <a:schemeClr val="tx1"/>
                </a:solidFill>
                <a:latin typeface="Arial" charset="0"/>
              </a:defRPr>
            </a:lvl7pPr>
            <a:lvl8pPr eaLnBrk="0" fontAlgn="base" hangingPunct="0">
              <a:spcBef>
                <a:spcPct val="0"/>
              </a:spcBef>
              <a:spcAft>
                <a:spcPct val="0"/>
              </a:spcAft>
              <a:defRPr sz="1600">
                <a:solidFill>
                  <a:schemeClr val="tx1"/>
                </a:solidFill>
                <a:latin typeface="Arial" charset="0"/>
              </a:defRPr>
            </a:lvl8pPr>
            <a:lvl9pPr eaLnBrk="0" fontAlgn="base" hangingPunct="0">
              <a:spcBef>
                <a:spcPct val="0"/>
              </a:spcBef>
              <a:spcAft>
                <a:spcPct val="0"/>
              </a:spcAft>
              <a:defRPr sz="1600">
                <a:solidFill>
                  <a:schemeClr val="tx1"/>
                </a:solidFill>
                <a:latin typeface="Arial" charset="0"/>
              </a:defRPr>
            </a:lvl9pPr>
          </a:lstStyle>
          <a:p>
            <a:pPr>
              <a:spcAft>
                <a:spcPct val="25000"/>
              </a:spcAft>
            </a:pPr>
            <a:r>
              <a:rPr lang="en-GB" sz="1800" dirty="0">
                <a:solidFill>
                  <a:srgbClr val="FF9900"/>
                </a:solidFill>
                <a:ea typeface="ＭＳ Ｐゴシック" charset="-128"/>
              </a:rPr>
              <a:t>Due to the SASE </a:t>
            </a:r>
            <a:r>
              <a:rPr lang="de-DE" sz="1800" dirty="0" err="1">
                <a:solidFill>
                  <a:srgbClr val="FF9900"/>
                </a:solidFill>
                <a:ea typeface="ＭＳ Ｐゴシック" charset="-128"/>
              </a:rPr>
              <a:t>specific</a:t>
            </a:r>
            <a:r>
              <a:rPr lang="de-DE" sz="1800" dirty="0">
                <a:solidFill>
                  <a:srgbClr val="FF9900"/>
                </a:solidFill>
                <a:ea typeface="ＭＳ Ｐゴシック" charset="-128"/>
              </a:rPr>
              <a:t> </a:t>
            </a:r>
            <a:r>
              <a:rPr lang="de-DE" sz="1800" dirty="0" err="1">
                <a:solidFill>
                  <a:srgbClr val="FF9900"/>
                </a:solidFill>
                <a:ea typeface="ＭＳ Ｐゴシック" charset="-128"/>
              </a:rPr>
              <a:t>shot-to-shot</a:t>
            </a:r>
            <a:r>
              <a:rPr lang="de-DE" sz="1800" dirty="0">
                <a:solidFill>
                  <a:srgbClr val="FF9900"/>
                </a:solidFill>
                <a:ea typeface="ＭＳ Ｐゴシック" charset="-128"/>
              </a:rPr>
              <a:t> </a:t>
            </a:r>
            <a:r>
              <a:rPr lang="de-DE" sz="1800" dirty="0" err="1">
                <a:solidFill>
                  <a:srgbClr val="FF9900"/>
                </a:solidFill>
                <a:ea typeface="ＭＳ Ｐゴシック" charset="-128"/>
              </a:rPr>
              <a:t>fluctuation</a:t>
            </a:r>
            <a:r>
              <a:rPr lang="en-GB" sz="1800" dirty="0">
                <a:solidFill>
                  <a:srgbClr val="FF9900"/>
                </a:solidFill>
                <a:ea typeface="ＭＳ Ｐゴシック" charset="-128"/>
              </a:rPr>
              <a:t> the users need most this information for every single pulse =&gt; online, non-destructive</a:t>
            </a:r>
          </a:p>
        </p:txBody>
      </p:sp>
      <p:sp>
        <p:nvSpPr>
          <p:cNvPr id="4" name="Footer Placeholder 3">
            <a:extLst>
              <a:ext uri="{FF2B5EF4-FFF2-40B4-BE49-F238E27FC236}">
                <a16:creationId xmlns:a16="http://schemas.microsoft.com/office/drawing/2014/main" id="{CB836D2C-27F4-4858-9A43-24F58614FFE5}"/>
              </a:ext>
            </a:extLst>
          </p:cNvPr>
          <p:cNvSpPr>
            <a:spLocks noGrp="1"/>
          </p:cNvSpPr>
          <p:nvPr>
            <p:ph type="ftr" sz="quarter" idx="10"/>
          </p:nvPr>
        </p:nvSpPr>
        <p:spPr/>
        <p:txBody>
          <a:bodyPr/>
          <a:lstStyle/>
          <a:p>
            <a:r>
              <a:rPr lang="en-US"/>
              <a:t>Stefan Düsterer  |  13.6.2023  |  EuPRAXIA workshop</a:t>
            </a:r>
            <a:endParaRPr lang="en-US" dirty="0"/>
          </a:p>
        </p:txBody>
      </p:sp>
      <p:pic>
        <p:nvPicPr>
          <p:cNvPr id="6" name="Picture 3" descr="\\win.desy.de\home\sndueste\My Documents\alles Wichtige\FLASH\Streaking\analysis programs\Jia Matlab\program\PG2_spectra_30fs.gif">
            <a:extLst>
              <a:ext uri="{FF2B5EF4-FFF2-40B4-BE49-F238E27FC236}">
                <a16:creationId xmlns:a16="http://schemas.microsoft.com/office/drawing/2014/main" id="{8EC6E373-EA02-40DF-B980-9762A774B01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9923" y="2985278"/>
            <a:ext cx="3302860" cy="185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08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ED3E5-8557-D018-C362-26160BB1FB4A}"/>
              </a:ext>
            </a:extLst>
          </p:cNvPr>
          <p:cNvSpPr>
            <a:spLocks noGrp="1"/>
          </p:cNvSpPr>
          <p:nvPr>
            <p:ph type="title"/>
          </p:nvPr>
        </p:nvSpPr>
        <p:spPr>
          <a:xfrm>
            <a:off x="407988" y="270098"/>
            <a:ext cx="11376024" cy="451098"/>
          </a:xfrm>
        </p:spPr>
        <p:txBody>
          <a:bodyPr/>
          <a:lstStyle/>
          <a:p>
            <a:r>
              <a:rPr lang="en-US" dirty="0"/>
              <a:t>Evolution of pulse energy and pulse duration</a:t>
            </a:r>
            <a:endParaRPr lang="de-DE" dirty="0"/>
          </a:p>
        </p:txBody>
      </p:sp>
      <p:sp>
        <p:nvSpPr>
          <p:cNvPr id="3" name="Textplatzhalter 2">
            <a:extLst>
              <a:ext uri="{FF2B5EF4-FFF2-40B4-BE49-F238E27FC236}">
                <a16:creationId xmlns:a16="http://schemas.microsoft.com/office/drawing/2014/main" id="{23DE52D1-2E18-6BCD-5657-22C9CAA566FC}"/>
              </a:ext>
            </a:extLst>
          </p:cNvPr>
          <p:cNvSpPr>
            <a:spLocks noGrp="1"/>
          </p:cNvSpPr>
          <p:nvPr>
            <p:ph type="body" idx="1"/>
          </p:nvPr>
        </p:nvSpPr>
        <p:spPr/>
        <p:txBody>
          <a:bodyPr/>
          <a:lstStyle/>
          <a:p>
            <a:endParaRPr lang="de-DE" dirty="0"/>
          </a:p>
        </p:txBody>
      </p:sp>
      <p:pic>
        <p:nvPicPr>
          <p:cNvPr id="8" name="Grafik 7">
            <a:extLst>
              <a:ext uri="{FF2B5EF4-FFF2-40B4-BE49-F238E27FC236}">
                <a16:creationId xmlns:a16="http://schemas.microsoft.com/office/drawing/2014/main" id="{88D5DF1A-90F5-E5E2-C04F-E714015EB246}"/>
              </a:ext>
            </a:extLst>
          </p:cNvPr>
          <p:cNvPicPr>
            <a:picLocks noChangeAspect="1"/>
          </p:cNvPicPr>
          <p:nvPr/>
        </p:nvPicPr>
        <p:blipFill rotWithShape="1">
          <a:blip r:embed="rId3"/>
          <a:srcRect l="4187" t="4556" r="49515" b="65362"/>
          <a:stretch/>
        </p:blipFill>
        <p:spPr>
          <a:xfrm>
            <a:off x="278296" y="909107"/>
            <a:ext cx="3600861" cy="2477494"/>
          </a:xfrm>
          <a:prstGeom prst="rect">
            <a:avLst/>
          </a:prstGeom>
        </p:spPr>
      </p:pic>
      <p:pic>
        <p:nvPicPr>
          <p:cNvPr id="9" name="Grafik 8">
            <a:extLst>
              <a:ext uri="{FF2B5EF4-FFF2-40B4-BE49-F238E27FC236}">
                <a16:creationId xmlns:a16="http://schemas.microsoft.com/office/drawing/2014/main" id="{86B7A3D1-CB3F-1B5D-381F-BC3ECE804205}"/>
              </a:ext>
            </a:extLst>
          </p:cNvPr>
          <p:cNvPicPr>
            <a:picLocks noChangeAspect="1"/>
          </p:cNvPicPr>
          <p:nvPr/>
        </p:nvPicPr>
        <p:blipFill rotWithShape="1">
          <a:blip r:embed="rId3"/>
          <a:srcRect l="50275" t="3010" r="3427" b="65055"/>
          <a:stretch/>
        </p:blipFill>
        <p:spPr>
          <a:xfrm>
            <a:off x="4262495" y="817500"/>
            <a:ext cx="3600861" cy="2630038"/>
          </a:xfrm>
          <a:prstGeom prst="rect">
            <a:avLst/>
          </a:prstGeom>
        </p:spPr>
      </p:pic>
      <p:pic>
        <p:nvPicPr>
          <p:cNvPr id="10" name="Grafik 9">
            <a:extLst>
              <a:ext uri="{FF2B5EF4-FFF2-40B4-BE49-F238E27FC236}">
                <a16:creationId xmlns:a16="http://schemas.microsoft.com/office/drawing/2014/main" id="{B8EFBFBB-8E89-A91B-4AAB-84661812751D}"/>
              </a:ext>
            </a:extLst>
          </p:cNvPr>
          <p:cNvPicPr>
            <a:picLocks noChangeAspect="1"/>
          </p:cNvPicPr>
          <p:nvPr/>
        </p:nvPicPr>
        <p:blipFill rotWithShape="1">
          <a:blip r:embed="rId3"/>
          <a:srcRect l="3620" t="34956" r="50082" b="34962"/>
          <a:stretch/>
        </p:blipFill>
        <p:spPr>
          <a:xfrm>
            <a:off x="8177309" y="970044"/>
            <a:ext cx="3600861" cy="2477494"/>
          </a:xfrm>
          <a:prstGeom prst="rect">
            <a:avLst/>
          </a:prstGeom>
        </p:spPr>
      </p:pic>
      <p:pic>
        <p:nvPicPr>
          <p:cNvPr id="11" name="Grafik 10">
            <a:extLst>
              <a:ext uri="{FF2B5EF4-FFF2-40B4-BE49-F238E27FC236}">
                <a16:creationId xmlns:a16="http://schemas.microsoft.com/office/drawing/2014/main" id="{95448708-897E-125F-CEFC-95F823EF901B}"/>
              </a:ext>
            </a:extLst>
          </p:cNvPr>
          <p:cNvPicPr>
            <a:picLocks noChangeAspect="1"/>
          </p:cNvPicPr>
          <p:nvPr/>
        </p:nvPicPr>
        <p:blipFill rotWithShape="1">
          <a:blip r:embed="rId3"/>
          <a:srcRect l="50810" t="35045" r="2892" b="34873"/>
          <a:stretch/>
        </p:blipFill>
        <p:spPr>
          <a:xfrm>
            <a:off x="308112" y="3563006"/>
            <a:ext cx="3600861" cy="2477494"/>
          </a:xfrm>
          <a:prstGeom prst="rect">
            <a:avLst/>
          </a:prstGeom>
        </p:spPr>
      </p:pic>
      <p:pic>
        <p:nvPicPr>
          <p:cNvPr id="12" name="Grafik 11">
            <a:extLst>
              <a:ext uri="{FF2B5EF4-FFF2-40B4-BE49-F238E27FC236}">
                <a16:creationId xmlns:a16="http://schemas.microsoft.com/office/drawing/2014/main" id="{06D74008-2519-C5F5-330E-6EE01A1E35B7}"/>
              </a:ext>
            </a:extLst>
          </p:cNvPr>
          <p:cNvPicPr>
            <a:picLocks noChangeAspect="1"/>
          </p:cNvPicPr>
          <p:nvPr/>
        </p:nvPicPr>
        <p:blipFill rotWithShape="1">
          <a:blip r:embed="rId3"/>
          <a:srcRect l="2666" t="67949" r="51036" b="1969"/>
          <a:stretch/>
        </p:blipFill>
        <p:spPr>
          <a:xfrm>
            <a:off x="4262494" y="3642565"/>
            <a:ext cx="3600861" cy="2477494"/>
          </a:xfrm>
          <a:prstGeom prst="rect">
            <a:avLst/>
          </a:prstGeom>
        </p:spPr>
      </p:pic>
      <p:pic>
        <p:nvPicPr>
          <p:cNvPr id="13" name="Grafik 12">
            <a:extLst>
              <a:ext uri="{FF2B5EF4-FFF2-40B4-BE49-F238E27FC236}">
                <a16:creationId xmlns:a16="http://schemas.microsoft.com/office/drawing/2014/main" id="{67A7B6F1-0637-C707-365E-4626FF96123A}"/>
              </a:ext>
            </a:extLst>
          </p:cNvPr>
          <p:cNvPicPr>
            <a:picLocks noChangeAspect="1"/>
          </p:cNvPicPr>
          <p:nvPr/>
        </p:nvPicPr>
        <p:blipFill rotWithShape="1">
          <a:blip r:embed="rId3"/>
          <a:srcRect l="51530" t="67892" r="2172" b="2026"/>
          <a:stretch/>
        </p:blipFill>
        <p:spPr>
          <a:xfrm>
            <a:off x="8187248" y="3600082"/>
            <a:ext cx="3600861" cy="2477494"/>
          </a:xfrm>
          <a:prstGeom prst="rect">
            <a:avLst/>
          </a:prstGeom>
        </p:spPr>
      </p:pic>
      <p:sp>
        <p:nvSpPr>
          <p:cNvPr id="4" name="Textfeld 3">
            <a:extLst>
              <a:ext uri="{FF2B5EF4-FFF2-40B4-BE49-F238E27FC236}">
                <a16:creationId xmlns:a16="http://schemas.microsoft.com/office/drawing/2014/main" id="{EDB623EA-FEDA-9F69-9296-62CB7911983E}"/>
              </a:ext>
            </a:extLst>
          </p:cNvPr>
          <p:cNvSpPr txBox="1"/>
          <p:nvPr/>
        </p:nvSpPr>
        <p:spPr>
          <a:xfrm>
            <a:off x="963560" y="6484152"/>
            <a:ext cx="7275871" cy="307777"/>
          </a:xfrm>
          <a:prstGeom prst="rect">
            <a:avLst/>
          </a:prstGeom>
          <a:noFill/>
        </p:spPr>
        <p:txBody>
          <a:bodyPr wrap="square">
            <a:spAutoFit/>
          </a:bodyPr>
          <a:lstStyle/>
          <a:p>
            <a:r>
              <a:rPr lang="en-US" dirty="0"/>
              <a:t>M. Bidhendi et al. Appl. Sci. 12, 7048 (2022)</a:t>
            </a:r>
            <a:endParaRPr lang="de-DE" dirty="0"/>
          </a:p>
        </p:txBody>
      </p:sp>
      <p:sp>
        <p:nvSpPr>
          <p:cNvPr id="5" name="Footer Placeholder 4">
            <a:extLst>
              <a:ext uri="{FF2B5EF4-FFF2-40B4-BE49-F238E27FC236}">
                <a16:creationId xmlns:a16="http://schemas.microsoft.com/office/drawing/2014/main" id="{7F160797-885C-4C37-B758-1BCC0EFDF773}"/>
              </a:ext>
            </a:extLst>
          </p:cNvPr>
          <p:cNvSpPr>
            <a:spLocks noGrp="1"/>
          </p:cNvSpPr>
          <p:nvPr>
            <p:ph type="ftr" idx="11"/>
          </p:nvPr>
        </p:nvSpPr>
        <p:spPr/>
        <p:txBody>
          <a:bodyPr/>
          <a:lstStyle/>
          <a:p>
            <a:r>
              <a:rPr lang="en-US"/>
              <a:t>Stefan Düsterer  |  13.6.2023  |  EuPRAXIA workshop</a:t>
            </a:r>
          </a:p>
        </p:txBody>
      </p:sp>
    </p:spTree>
    <p:extLst>
      <p:ext uri="{BB962C8B-B14F-4D97-AF65-F5344CB8AC3E}">
        <p14:creationId xmlns:p14="http://schemas.microsoft.com/office/powerpoint/2010/main" val="2563234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87AC33-D078-8F4E-94AB-AE1F4B5FFF80}"/>
              </a:ext>
            </a:extLst>
          </p:cNvPr>
          <p:cNvSpPr>
            <a:spLocks noGrp="1"/>
          </p:cNvSpPr>
          <p:nvPr>
            <p:ph type="ftr" sz="quarter" idx="10"/>
          </p:nvPr>
        </p:nvSpPr>
        <p:spPr/>
        <p:txBody>
          <a:bodyPr/>
          <a:lstStyle/>
          <a:p>
            <a:r>
              <a:rPr lang="en-US"/>
              <a:t>Stefan Düsterer  |  13.6.2023  |  EuPRAXIA workshop</a:t>
            </a:r>
            <a:endParaRPr lang="en-US" dirty="0"/>
          </a:p>
        </p:txBody>
      </p:sp>
      <p:sp>
        <p:nvSpPr>
          <p:cNvPr id="5" name="Text Placeholder 4">
            <a:extLst>
              <a:ext uri="{FF2B5EF4-FFF2-40B4-BE49-F238E27FC236}">
                <a16:creationId xmlns:a16="http://schemas.microsoft.com/office/drawing/2014/main" id="{99192F08-8FE7-B548-89C7-E6F93908AFA4}"/>
              </a:ext>
            </a:extLst>
          </p:cNvPr>
          <p:cNvSpPr>
            <a:spLocks noGrp="1"/>
          </p:cNvSpPr>
          <p:nvPr>
            <p:ph type="body" sz="quarter" idx="13"/>
          </p:nvPr>
        </p:nvSpPr>
        <p:spPr/>
        <p:txBody>
          <a:bodyPr/>
          <a:lstStyle/>
          <a:p>
            <a:r>
              <a:rPr lang="en-US" dirty="0"/>
              <a:t>a) Fluctuating SASE XUV spectrum</a:t>
            </a:r>
          </a:p>
          <a:p>
            <a:endParaRPr lang="en-US" dirty="0"/>
          </a:p>
        </p:txBody>
      </p:sp>
      <p:sp>
        <p:nvSpPr>
          <p:cNvPr id="6" name="Title 2">
            <a:extLst>
              <a:ext uri="{FF2B5EF4-FFF2-40B4-BE49-F238E27FC236}">
                <a16:creationId xmlns:a16="http://schemas.microsoft.com/office/drawing/2014/main" id="{A5D19F87-0D02-7944-8BC1-CD083C1F6FAA}"/>
              </a:ext>
            </a:extLst>
          </p:cNvPr>
          <p:cNvSpPr>
            <a:spLocks noGrp="1"/>
          </p:cNvSpPr>
          <p:nvPr>
            <p:ph type="title"/>
          </p:nvPr>
        </p:nvSpPr>
        <p:spPr/>
        <p:txBody>
          <a:bodyPr/>
          <a:lstStyle/>
          <a:p>
            <a:r>
              <a:rPr lang="en-US" dirty="0"/>
              <a:t>Error sources @ different pulse duration ranges</a:t>
            </a:r>
          </a:p>
        </p:txBody>
      </p:sp>
      <p:grpSp>
        <p:nvGrpSpPr>
          <p:cNvPr id="13" name="Group 12">
            <a:extLst>
              <a:ext uri="{FF2B5EF4-FFF2-40B4-BE49-F238E27FC236}">
                <a16:creationId xmlns:a16="http://schemas.microsoft.com/office/drawing/2014/main" id="{93AE36AC-17FF-2040-A4EA-7F218DB5CC98}"/>
              </a:ext>
            </a:extLst>
          </p:cNvPr>
          <p:cNvGrpSpPr/>
          <p:nvPr/>
        </p:nvGrpSpPr>
        <p:grpSpPr>
          <a:xfrm>
            <a:off x="407988" y="1196752"/>
            <a:ext cx="3468798" cy="2409482"/>
            <a:chOff x="342727" y="1461671"/>
            <a:chExt cx="3468798" cy="2409482"/>
          </a:xfrm>
        </p:grpSpPr>
        <p:pic>
          <p:nvPicPr>
            <p:cNvPr id="7" name="Picture 2" descr="D:\mess-daten\Streaking daten\PG2spectra_very_short.gif">
              <a:extLst>
                <a:ext uri="{FF2B5EF4-FFF2-40B4-BE49-F238E27FC236}">
                  <a16:creationId xmlns:a16="http://schemas.microsoft.com/office/drawing/2014/main" id="{3DC9426B-B47C-A140-974D-FE624BA0EEE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727" y="1661003"/>
              <a:ext cx="3468798" cy="2210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1">
              <a:extLst>
                <a:ext uri="{FF2B5EF4-FFF2-40B4-BE49-F238E27FC236}">
                  <a16:creationId xmlns:a16="http://schemas.microsoft.com/office/drawing/2014/main" id="{736FC3CE-0329-AB4E-856B-EC3533789C0A}"/>
                </a:ext>
              </a:extLst>
            </p:cNvPr>
            <p:cNvSpPr txBox="1"/>
            <p:nvPr/>
          </p:nvSpPr>
          <p:spPr>
            <a:xfrm>
              <a:off x="767408" y="1461671"/>
              <a:ext cx="2619435" cy="338554"/>
            </a:xfrm>
            <a:prstGeom prst="rect">
              <a:avLst/>
            </a:prstGeom>
            <a:solidFill>
              <a:schemeClr val="bg1">
                <a:lumMod val="95000"/>
              </a:schemeClr>
            </a:solidFill>
          </p:spPr>
          <p:txBody>
            <a:bodyPr wrap="square" rtlCol="0">
              <a:spAutoFit/>
            </a:bodyPr>
            <a:lstStyle/>
            <a:p>
              <a:r>
                <a:rPr lang="en-US" sz="1600" dirty="0"/>
                <a:t>Measured XUV spectrum</a:t>
              </a:r>
            </a:p>
          </p:txBody>
        </p:sp>
      </p:grpSp>
      <p:pic>
        <p:nvPicPr>
          <p:cNvPr id="9" name="Picture 8">
            <a:extLst>
              <a:ext uri="{FF2B5EF4-FFF2-40B4-BE49-F238E27FC236}">
                <a16:creationId xmlns:a16="http://schemas.microsoft.com/office/drawing/2014/main" id="{0DE59D46-AABB-6F40-A9DC-814869A5FCA2}"/>
              </a:ext>
            </a:extLst>
          </p:cNvPr>
          <p:cNvPicPr>
            <a:picLocks noChangeAspect="1"/>
          </p:cNvPicPr>
          <p:nvPr/>
        </p:nvPicPr>
        <p:blipFill rotWithShape="1">
          <a:blip r:embed="rId3"/>
          <a:srcRect t="52541" r="2548"/>
          <a:stretch/>
        </p:blipFill>
        <p:spPr>
          <a:xfrm>
            <a:off x="83903" y="3894481"/>
            <a:ext cx="11881320" cy="2689910"/>
          </a:xfrm>
          <a:prstGeom prst="rect">
            <a:avLst/>
          </a:prstGeom>
        </p:spPr>
      </p:pic>
      <p:grpSp>
        <p:nvGrpSpPr>
          <p:cNvPr id="18" name="Group 17">
            <a:extLst>
              <a:ext uri="{FF2B5EF4-FFF2-40B4-BE49-F238E27FC236}">
                <a16:creationId xmlns:a16="http://schemas.microsoft.com/office/drawing/2014/main" id="{13067F8A-D946-9B4D-AC5B-C61FE2A09CE0}"/>
              </a:ext>
            </a:extLst>
          </p:cNvPr>
          <p:cNvGrpSpPr/>
          <p:nvPr/>
        </p:nvGrpSpPr>
        <p:grpSpPr>
          <a:xfrm>
            <a:off x="6525699" y="1715257"/>
            <a:ext cx="3769449" cy="1307739"/>
            <a:chOff x="5447928" y="1715698"/>
            <a:chExt cx="3769449" cy="1307739"/>
          </a:xfrm>
        </p:grpSpPr>
        <p:grpSp>
          <p:nvGrpSpPr>
            <p:cNvPr id="12" name="Group 11">
              <a:extLst>
                <a:ext uri="{FF2B5EF4-FFF2-40B4-BE49-F238E27FC236}">
                  <a16:creationId xmlns:a16="http://schemas.microsoft.com/office/drawing/2014/main" id="{3D3FA3CF-7D36-0146-A348-30DA3E9F6ED7}"/>
                </a:ext>
              </a:extLst>
            </p:cNvPr>
            <p:cNvGrpSpPr/>
            <p:nvPr/>
          </p:nvGrpSpPr>
          <p:grpSpPr>
            <a:xfrm>
              <a:off x="5447928" y="1715698"/>
              <a:ext cx="3769449" cy="1182439"/>
              <a:chOff x="5447928" y="1715698"/>
              <a:chExt cx="3769449" cy="1182439"/>
            </a:xfrm>
          </p:grpSpPr>
          <mc:AlternateContent xmlns:mc="http://schemas.openxmlformats.org/markup-compatibility/2006" xmlns:a14="http://schemas.microsoft.com/office/drawing/2010/main">
            <mc:Choice Requires="a14">
              <p:sp>
                <p:nvSpPr>
                  <p:cNvPr id="10" name="TextBox 62">
                    <a:extLst>
                      <a:ext uri="{FF2B5EF4-FFF2-40B4-BE49-F238E27FC236}">
                        <a16:creationId xmlns:a16="http://schemas.microsoft.com/office/drawing/2014/main" id="{8330970B-0F76-FB4C-9942-19F22A8049E9}"/>
                      </a:ext>
                    </a:extLst>
                  </p:cNvPr>
                  <p:cNvSpPr txBox="1"/>
                  <p:nvPr/>
                </p:nvSpPr>
                <p:spPr>
                  <a:xfrm>
                    <a:off x="5447928" y="1715698"/>
                    <a:ext cx="3769449" cy="843885"/>
                  </a:xfrm>
                  <a:prstGeom prst="rect">
                    <a:avLst/>
                  </a:prstGeom>
                  <a:noFill/>
                </p:spPr>
                <p:txBody>
                  <a:bodyPr wrap="square" rtlCol="0">
                    <a:spAutoFit/>
                  </a:bodyPr>
                  <a:lstStyle/>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𝜏</m:t>
                            </m:r>
                          </m:e>
                          <m:sub>
                            <m:r>
                              <a:rPr lang="en-US" sz="2400" i="1">
                                <a:latin typeface="Cambria Math"/>
                              </a:rPr>
                              <m:t>𝑥𝑢𝑣</m:t>
                            </m:r>
                          </m:sub>
                        </m:sSub>
                        <m:r>
                          <a:rPr lang="en-US" sz="2400" i="1">
                            <a:latin typeface="Cambria Math"/>
                          </a:rPr>
                          <m:t>=</m:t>
                        </m:r>
                        <m:rad>
                          <m:radPr>
                            <m:degHide m:val="on"/>
                            <m:ctrlPr>
                              <a:rPr lang="en-US" sz="2400" i="1">
                                <a:latin typeface="Cambria Math" panose="02040503050406030204" pitchFamily="18" charset="0"/>
                              </a:rPr>
                            </m:ctrlPr>
                          </m:radPr>
                          <m:deg/>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sSup>
                                      <m:sSupPr>
                                        <m:ctrlPr>
                                          <a:rPr lang="en-US" sz="2400" i="1">
                                            <a:latin typeface="Cambria Math" panose="02040503050406030204" pitchFamily="18" charset="0"/>
                                          </a:rPr>
                                        </m:ctrlPr>
                                      </m:sSupPr>
                                      <m:e>
                                        <m:r>
                                          <a:rPr lang="de-DE" sz="2400" i="1">
                                            <a:latin typeface="Cambria Math"/>
                                          </a:rPr>
                                          <m:t>𝜎</m:t>
                                        </m:r>
                                      </m:e>
                                      <m:sup>
                                        <m:r>
                                          <a:rPr lang="en-US" sz="2400" i="1">
                                            <a:latin typeface="Cambria Math"/>
                                          </a:rPr>
                                          <m:t>2</m:t>
                                        </m:r>
                                      </m:sup>
                                    </m:sSup>
                                  </m:e>
                                  <m:sub>
                                    <m:r>
                                      <a:rPr lang="en-US" sz="2400" i="1">
                                        <a:latin typeface="Cambria Math"/>
                                      </a:rPr>
                                      <m:t>𝑠𝑡𝑟𝑒𝑎𝑘</m:t>
                                    </m:r>
                                  </m:sub>
                                </m:sSub>
                                <m:r>
                                  <a:rPr lang="en-US" sz="2400" i="1">
                                    <a:latin typeface="Cambria Math"/>
                                  </a:rPr>
                                  <m:t>−</m:t>
                                </m:r>
                                <m:sSub>
                                  <m:sSubPr>
                                    <m:ctrlPr>
                                      <a:rPr lang="en-US" sz="2400" i="1">
                                        <a:latin typeface="Cambria Math" panose="02040503050406030204" pitchFamily="18" charset="0"/>
                                      </a:rPr>
                                    </m:ctrlPr>
                                  </m:sSubPr>
                                  <m:e>
                                    <m:sSup>
                                      <m:sSupPr>
                                        <m:ctrlPr>
                                          <a:rPr lang="en-US" sz="2400" i="1">
                                            <a:latin typeface="Cambria Math" panose="02040503050406030204" pitchFamily="18" charset="0"/>
                                          </a:rPr>
                                        </m:ctrlPr>
                                      </m:sSupPr>
                                      <m:e>
                                        <m:r>
                                          <a:rPr lang="de-DE" sz="2400" i="1">
                                            <a:latin typeface="Cambria Math"/>
                                          </a:rPr>
                                          <m:t>𝜎</m:t>
                                        </m:r>
                                      </m:e>
                                      <m:sup>
                                        <m:r>
                                          <a:rPr lang="en-US" sz="2400" i="1">
                                            <a:latin typeface="Cambria Math"/>
                                          </a:rPr>
                                          <m:t>2</m:t>
                                        </m:r>
                                      </m:sup>
                                    </m:sSup>
                                  </m:e>
                                  <m:sub>
                                    <m:r>
                                      <a:rPr lang="en-US" sz="2400" i="1">
                                        <a:latin typeface="Cambria Math"/>
                                      </a:rPr>
                                      <m:t>𝑟𝑒𝑓𝑒𝑟𝑒𝑛𝑐𝑒</m:t>
                                    </m:r>
                                  </m:sub>
                                </m:sSub>
                              </m:num>
                              <m:den>
                                <m:sSup>
                                  <m:sSupPr>
                                    <m:ctrlPr>
                                      <a:rPr lang="en-US" sz="2400" i="1">
                                        <a:latin typeface="Cambria Math" panose="02040503050406030204" pitchFamily="18" charset="0"/>
                                      </a:rPr>
                                    </m:ctrlPr>
                                  </m:sSupPr>
                                  <m:e>
                                    <m:r>
                                      <a:rPr lang="en-US" sz="2400" i="1">
                                        <a:latin typeface="Cambria Math"/>
                                      </a:rPr>
                                      <m:t>𝑠</m:t>
                                    </m:r>
                                  </m:e>
                                  <m:sup>
                                    <m:r>
                                      <a:rPr lang="en-US" sz="2400" i="1">
                                        <a:latin typeface="Cambria Math"/>
                                      </a:rPr>
                                      <m:t>2</m:t>
                                    </m:r>
                                  </m:sup>
                                </m:sSup>
                              </m:den>
                            </m:f>
                          </m:e>
                        </m:rad>
                      </m:oMath>
                    </a14:m>
                    <a:r>
                      <a:rPr lang="de-DE" sz="2400" dirty="0"/>
                      <a:t> </a:t>
                    </a:r>
                    <a:endParaRPr lang="de-DE" sz="2400" dirty="0" err="1"/>
                  </a:p>
                </p:txBody>
              </p:sp>
            </mc:Choice>
            <mc:Fallback xmlns="">
              <p:sp>
                <p:nvSpPr>
                  <p:cNvPr id="10" name="TextBox 62">
                    <a:extLst>
                      <a:ext uri="{FF2B5EF4-FFF2-40B4-BE49-F238E27FC236}">
                        <a16:creationId xmlns:a16="http://schemas.microsoft.com/office/drawing/2014/main" id="{8330970B-0F76-FB4C-9942-19F22A8049E9}"/>
                      </a:ext>
                    </a:extLst>
                  </p:cNvPr>
                  <p:cNvSpPr txBox="1">
                    <a:spLocks noRot="1" noChangeAspect="1" noMove="1" noResize="1" noEditPoints="1" noAdjustHandles="1" noChangeArrowheads="1" noChangeShapeType="1" noTextEdit="1"/>
                  </p:cNvSpPr>
                  <p:nvPr/>
                </p:nvSpPr>
                <p:spPr>
                  <a:xfrm>
                    <a:off x="5447928" y="1715698"/>
                    <a:ext cx="3769449" cy="843885"/>
                  </a:xfrm>
                  <a:prstGeom prst="rect">
                    <a:avLst/>
                  </a:prstGeom>
                  <a:blipFill>
                    <a:blip r:embed="rId4"/>
                    <a:stretch>
                      <a:fillRect/>
                    </a:stretch>
                  </a:blipFill>
                </p:spPr>
                <p:txBody>
                  <a:bodyPr/>
                  <a:lstStyle/>
                  <a:p>
                    <a:r>
                      <a:rPr lang="en-US">
                        <a:noFill/>
                      </a:rPr>
                      <a:t> </a:t>
                    </a:r>
                  </a:p>
                </p:txBody>
              </p:sp>
            </mc:Fallback>
          </mc:AlternateContent>
          <p:sp>
            <p:nvSpPr>
              <p:cNvPr id="11" name="Textfeld 6">
                <a:extLst>
                  <a:ext uri="{FF2B5EF4-FFF2-40B4-BE49-F238E27FC236}">
                    <a16:creationId xmlns:a16="http://schemas.microsoft.com/office/drawing/2014/main" id="{21BE2291-4B80-E042-AA2E-54B94C65F00E}"/>
                  </a:ext>
                </a:extLst>
              </p:cNvPr>
              <p:cNvSpPr txBox="1"/>
              <p:nvPr/>
            </p:nvSpPr>
            <p:spPr>
              <a:xfrm>
                <a:off x="5447928" y="2559583"/>
                <a:ext cx="3384376" cy="338554"/>
              </a:xfrm>
              <a:prstGeom prst="rect">
                <a:avLst/>
              </a:prstGeom>
              <a:noFill/>
            </p:spPr>
            <p:txBody>
              <a:bodyPr wrap="square" rtlCol="0">
                <a:spAutoFit/>
              </a:bodyPr>
              <a:lstStyle/>
              <a:p>
                <a:r>
                  <a:rPr lang="en-US" sz="1600" dirty="0"/>
                  <a:t>Streaking speed: s~ 0.1 eV/fs</a:t>
                </a:r>
              </a:p>
            </p:txBody>
          </p:sp>
        </p:grpSp>
        <p:sp>
          <p:nvSpPr>
            <p:cNvPr id="17" name="Rectangle 16">
              <a:extLst>
                <a:ext uri="{FF2B5EF4-FFF2-40B4-BE49-F238E27FC236}">
                  <a16:creationId xmlns:a16="http://schemas.microsoft.com/office/drawing/2014/main" id="{D120C781-75AE-6142-B214-4AD3B756D8FD}"/>
                </a:ext>
              </a:extLst>
            </p:cNvPr>
            <p:cNvSpPr/>
            <p:nvPr/>
          </p:nvSpPr>
          <p:spPr>
            <a:xfrm>
              <a:off x="5447928" y="1715698"/>
              <a:ext cx="3769449" cy="1307739"/>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mc:AlternateContent xmlns:mc="http://schemas.openxmlformats.org/markup-compatibility/2006" xmlns:a14="http://schemas.microsoft.com/office/drawing/2010/main">
        <mc:Choice Requires="a14">
          <p:sp>
            <p:nvSpPr>
              <p:cNvPr id="19" name="TextBox 3">
                <a:extLst>
                  <a:ext uri="{FF2B5EF4-FFF2-40B4-BE49-F238E27FC236}">
                    <a16:creationId xmlns:a16="http://schemas.microsoft.com/office/drawing/2014/main" id="{3E3A4D51-AC45-B94A-9808-0E728A6EDAFE}"/>
                  </a:ext>
                </a:extLst>
              </p:cNvPr>
              <p:cNvSpPr txBox="1"/>
              <p:nvPr/>
            </p:nvSpPr>
            <p:spPr>
              <a:xfrm>
                <a:off x="4320495" y="3436264"/>
                <a:ext cx="3829446" cy="461665"/>
              </a:xfrm>
              <a:prstGeom prst="rect">
                <a:avLst/>
              </a:prstGeom>
              <a:noFill/>
            </p:spPr>
            <p:txBody>
              <a:bodyPr wrap="none" rtlCol="0">
                <a:spAutoFit/>
              </a:bodyPr>
              <a:lstStyle/>
              <a:p>
                <a:r>
                  <a:rPr lang="de-DE" sz="2400" dirty="0">
                    <a:solidFill>
                      <a:schemeClr val="accent2"/>
                    </a:solidFill>
                  </a:rPr>
                  <a:t>30 </a:t>
                </a:r>
                <a:r>
                  <a:rPr lang="de-DE" sz="2400" dirty="0" err="1">
                    <a:solidFill>
                      <a:schemeClr val="accent2"/>
                    </a:solidFill>
                  </a:rPr>
                  <a:t>fs</a:t>
                </a:r>
                <a:r>
                  <a:rPr lang="de-DE" sz="2400" dirty="0">
                    <a:solidFill>
                      <a:schemeClr val="accent2"/>
                    </a:solidFill>
                  </a:rPr>
                  <a:t> &lt; </a:t>
                </a:r>
                <a14:m>
                  <m:oMath xmlns:m="http://schemas.openxmlformats.org/officeDocument/2006/math">
                    <m:sSub>
                      <m:sSubPr>
                        <m:ctrlPr>
                          <a:rPr lang="de-DE" sz="2400" i="1" smtClean="0">
                            <a:solidFill>
                              <a:schemeClr val="accent2"/>
                            </a:solidFill>
                            <a:latin typeface="Cambria Math" panose="02040503050406030204" pitchFamily="18" charset="0"/>
                          </a:rPr>
                        </m:ctrlPr>
                      </m:sSubPr>
                      <m:e>
                        <m:r>
                          <a:rPr lang="de-DE" sz="2400" i="1" smtClean="0">
                            <a:solidFill>
                              <a:schemeClr val="accent2"/>
                            </a:solidFill>
                            <a:latin typeface="Cambria Math" panose="02040503050406030204" pitchFamily="18" charset="0"/>
                            <a:ea typeface="Cambria Math" panose="02040503050406030204" pitchFamily="18" charset="0"/>
                          </a:rPr>
                          <m:t>𝜏</m:t>
                        </m:r>
                      </m:e>
                      <m:sub>
                        <m:r>
                          <a:rPr lang="en-US" sz="2400" b="0" i="1" smtClean="0">
                            <a:solidFill>
                              <a:schemeClr val="accent2"/>
                            </a:solidFill>
                            <a:latin typeface="Cambria Math" panose="02040503050406030204" pitchFamily="18" charset="0"/>
                          </a:rPr>
                          <m:t>𝐹𝐸𝐿</m:t>
                        </m:r>
                      </m:sub>
                    </m:sSub>
                  </m:oMath>
                </a14:m>
                <a:r>
                  <a:rPr lang="de-DE" sz="2400" dirty="0">
                    <a:solidFill>
                      <a:schemeClr val="accent2"/>
                    </a:solidFill>
                  </a:rPr>
                  <a:t>&lt; 200 </a:t>
                </a:r>
                <a:r>
                  <a:rPr lang="de-DE" sz="2400" dirty="0" err="1">
                    <a:solidFill>
                      <a:schemeClr val="accent2"/>
                    </a:solidFill>
                  </a:rPr>
                  <a:t>fs</a:t>
                </a:r>
                <a:r>
                  <a:rPr lang="de-DE" sz="2400" dirty="0">
                    <a:solidFill>
                      <a:schemeClr val="accent2"/>
                    </a:solidFill>
                  </a:rPr>
                  <a:t> </a:t>
                </a:r>
                <a:r>
                  <a:rPr lang="de-DE" dirty="0">
                    <a:solidFill>
                      <a:schemeClr val="accent2"/>
                    </a:solidFill>
                  </a:rPr>
                  <a:t>(FWHM)</a:t>
                </a:r>
                <a:endParaRPr lang="en-US" dirty="0">
                  <a:solidFill>
                    <a:schemeClr val="accent2"/>
                  </a:solidFill>
                </a:endParaRPr>
              </a:p>
            </p:txBody>
          </p:sp>
        </mc:Choice>
        <mc:Fallback xmlns="">
          <p:sp>
            <p:nvSpPr>
              <p:cNvPr id="19" name="TextBox 3">
                <a:extLst>
                  <a:ext uri="{FF2B5EF4-FFF2-40B4-BE49-F238E27FC236}">
                    <a16:creationId xmlns:a16="http://schemas.microsoft.com/office/drawing/2014/main" id="{3E3A4D51-AC45-B94A-9808-0E728A6EDAFE}"/>
                  </a:ext>
                </a:extLst>
              </p:cNvPr>
              <p:cNvSpPr txBox="1">
                <a:spLocks noRot="1" noChangeAspect="1" noMove="1" noResize="1" noEditPoints="1" noAdjustHandles="1" noChangeArrowheads="1" noChangeShapeType="1" noTextEdit="1"/>
              </p:cNvSpPr>
              <p:nvPr/>
            </p:nvSpPr>
            <p:spPr>
              <a:xfrm>
                <a:off x="4320495" y="3436264"/>
                <a:ext cx="3829446" cy="461665"/>
              </a:xfrm>
              <a:prstGeom prst="rect">
                <a:avLst/>
              </a:prstGeom>
              <a:blipFill>
                <a:blip r:embed="rId5"/>
                <a:stretch>
                  <a:fillRect l="-2649" t="-10811" r="-331"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3">
                <a:extLst>
                  <a:ext uri="{FF2B5EF4-FFF2-40B4-BE49-F238E27FC236}">
                    <a16:creationId xmlns:a16="http://schemas.microsoft.com/office/drawing/2014/main" id="{4C494209-2CB0-104A-8642-9AFD5B4ACD89}"/>
                  </a:ext>
                </a:extLst>
              </p:cNvPr>
              <p:cNvSpPr txBox="1"/>
              <p:nvPr/>
            </p:nvSpPr>
            <p:spPr>
              <a:xfrm>
                <a:off x="8886033" y="3490110"/>
                <a:ext cx="2880469" cy="461665"/>
              </a:xfrm>
              <a:prstGeom prst="rect">
                <a:avLst/>
              </a:prstGeom>
              <a:noFill/>
            </p:spPr>
            <p:txBody>
              <a:bodyPr wrap="none" rtlCol="0">
                <a:spAutoFit/>
              </a:bodyPr>
              <a:lstStyle/>
              <a:p>
                <a14:m>
                  <m:oMath xmlns:m="http://schemas.openxmlformats.org/officeDocument/2006/math">
                    <m:sSub>
                      <m:sSubPr>
                        <m:ctrlPr>
                          <a:rPr lang="de-DE" sz="2400" i="1">
                            <a:solidFill>
                              <a:schemeClr val="accent2"/>
                            </a:solidFill>
                            <a:latin typeface="Cambria Math" panose="02040503050406030204" pitchFamily="18" charset="0"/>
                          </a:rPr>
                        </m:ctrlPr>
                      </m:sSubPr>
                      <m:e>
                        <m:r>
                          <a:rPr lang="de-DE" sz="2400" i="1">
                            <a:solidFill>
                              <a:schemeClr val="accent2"/>
                            </a:solidFill>
                            <a:latin typeface="Cambria Math" panose="02040503050406030204" pitchFamily="18" charset="0"/>
                            <a:ea typeface="Cambria Math" panose="02040503050406030204" pitchFamily="18" charset="0"/>
                          </a:rPr>
                          <m:t>𝜏</m:t>
                        </m:r>
                      </m:e>
                      <m:sub>
                        <m:r>
                          <a:rPr lang="en-US" sz="2400" i="1">
                            <a:solidFill>
                              <a:schemeClr val="accent2"/>
                            </a:solidFill>
                            <a:latin typeface="Cambria Math" panose="02040503050406030204" pitchFamily="18" charset="0"/>
                          </a:rPr>
                          <m:t>𝐹𝐸𝐿</m:t>
                        </m:r>
                      </m:sub>
                    </m:sSub>
                    <m:r>
                      <a:rPr lang="en-US" sz="2400" i="1">
                        <a:solidFill>
                          <a:schemeClr val="accent2"/>
                        </a:solidFill>
                        <a:latin typeface="Cambria Math" panose="02040503050406030204" pitchFamily="18" charset="0"/>
                      </a:rPr>
                      <m:t> </m:t>
                    </m:r>
                  </m:oMath>
                </a14:m>
                <a:r>
                  <a:rPr lang="de-DE" sz="2400" dirty="0">
                    <a:solidFill>
                      <a:schemeClr val="accent2"/>
                    </a:solidFill>
                  </a:rPr>
                  <a:t>&gt; 200 </a:t>
                </a:r>
                <a:r>
                  <a:rPr lang="de-DE" sz="2400" dirty="0" err="1">
                    <a:solidFill>
                      <a:schemeClr val="accent2"/>
                    </a:solidFill>
                  </a:rPr>
                  <a:t>fs</a:t>
                </a:r>
                <a:r>
                  <a:rPr lang="de-DE" sz="2400" dirty="0">
                    <a:solidFill>
                      <a:schemeClr val="accent2"/>
                    </a:solidFill>
                  </a:rPr>
                  <a:t> </a:t>
                </a:r>
                <a:r>
                  <a:rPr lang="de-DE" dirty="0">
                    <a:solidFill>
                      <a:schemeClr val="accent2"/>
                    </a:solidFill>
                  </a:rPr>
                  <a:t>(FWHM)</a:t>
                </a:r>
                <a:endParaRPr lang="en-US" dirty="0">
                  <a:solidFill>
                    <a:schemeClr val="accent2"/>
                  </a:solidFill>
                </a:endParaRPr>
              </a:p>
            </p:txBody>
          </p:sp>
        </mc:Choice>
        <mc:Fallback xmlns="">
          <p:sp>
            <p:nvSpPr>
              <p:cNvPr id="20" name="TextBox 3">
                <a:extLst>
                  <a:ext uri="{FF2B5EF4-FFF2-40B4-BE49-F238E27FC236}">
                    <a16:creationId xmlns:a16="http://schemas.microsoft.com/office/drawing/2014/main" id="{4C494209-2CB0-104A-8642-9AFD5B4ACD89}"/>
                  </a:ext>
                </a:extLst>
              </p:cNvPr>
              <p:cNvSpPr txBox="1">
                <a:spLocks noRot="1" noChangeAspect="1" noMove="1" noResize="1" noEditPoints="1" noAdjustHandles="1" noChangeArrowheads="1" noChangeShapeType="1" noTextEdit="1"/>
              </p:cNvSpPr>
              <p:nvPr/>
            </p:nvSpPr>
            <p:spPr>
              <a:xfrm>
                <a:off x="8886033" y="3490110"/>
                <a:ext cx="2880469" cy="461665"/>
              </a:xfrm>
              <a:prstGeom prst="rect">
                <a:avLst/>
              </a:prstGeom>
              <a:blipFill>
                <a:blip r:embed="rId6"/>
                <a:stretch>
                  <a:fillRect t="-13514" r="-877"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3">
                <a:extLst>
                  <a:ext uri="{FF2B5EF4-FFF2-40B4-BE49-F238E27FC236}">
                    <a16:creationId xmlns:a16="http://schemas.microsoft.com/office/drawing/2014/main" id="{51F8F6A8-C1A5-6840-AD10-CD0F4853BDBC}"/>
                  </a:ext>
                </a:extLst>
              </p:cNvPr>
              <p:cNvSpPr txBox="1"/>
              <p:nvPr/>
            </p:nvSpPr>
            <p:spPr>
              <a:xfrm>
                <a:off x="787912" y="3501008"/>
                <a:ext cx="2708947" cy="461665"/>
              </a:xfrm>
              <a:prstGeom prst="rect">
                <a:avLst/>
              </a:prstGeom>
              <a:noFill/>
            </p:spPr>
            <p:txBody>
              <a:bodyPr wrap="none" rtlCol="0">
                <a:spAutoFit/>
              </a:bodyPr>
              <a:lstStyle/>
              <a:p>
                <a14:m>
                  <m:oMath xmlns:m="http://schemas.openxmlformats.org/officeDocument/2006/math">
                    <m:sSub>
                      <m:sSubPr>
                        <m:ctrlPr>
                          <a:rPr lang="de-DE" sz="2400" i="1">
                            <a:solidFill>
                              <a:schemeClr val="accent2"/>
                            </a:solidFill>
                            <a:latin typeface="Cambria Math" panose="02040503050406030204" pitchFamily="18" charset="0"/>
                          </a:rPr>
                        </m:ctrlPr>
                      </m:sSubPr>
                      <m:e>
                        <m:r>
                          <a:rPr lang="de-DE" sz="2400" i="1">
                            <a:solidFill>
                              <a:schemeClr val="accent2"/>
                            </a:solidFill>
                            <a:latin typeface="Cambria Math" panose="02040503050406030204" pitchFamily="18" charset="0"/>
                            <a:ea typeface="Cambria Math" panose="02040503050406030204" pitchFamily="18" charset="0"/>
                          </a:rPr>
                          <m:t>𝜏</m:t>
                        </m:r>
                      </m:e>
                      <m:sub>
                        <m:r>
                          <a:rPr lang="en-US" sz="2400" i="1">
                            <a:solidFill>
                              <a:schemeClr val="accent2"/>
                            </a:solidFill>
                            <a:latin typeface="Cambria Math" panose="02040503050406030204" pitchFamily="18" charset="0"/>
                          </a:rPr>
                          <m:t>𝐹𝐸𝐿</m:t>
                        </m:r>
                      </m:sub>
                    </m:sSub>
                    <m:r>
                      <a:rPr lang="en-US" sz="2400" i="1">
                        <a:solidFill>
                          <a:schemeClr val="accent2"/>
                        </a:solidFill>
                        <a:latin typeface="Cambria Math" panose="02040503050406030204" pitchFamily="18" charset="0"/>
                      </a:rPr>
                      <m:t> </m:t>
                    </m:r>
                  </m:oMath>
                </a14:m>
                <a:r>
                  <a:rPr lang="de-DE" sz="2400" dirty="0">
                    <a:solidFill>
                      <a:schemeClr val="accent2"/>
                    </a:solidFill>
                  </a:rPr>
                  <a:t>&lt; 30 </a:t>
                </a:r>
                <a:r>
                  <a:rPr lang="de-DE" sz="2400" dirty="0" err="1">
                    <a:solidFill>
                      <a:schemeClr val="accent2"/>
                    </a:solidFill>
                  </a:rPr>
                  <a:t>fs</a:t>
                </a:r>
                <a:r>
                  <a:rPr lang="de-DE" sz="2400" dirty="0">
                    <a:solidFill>
                      <a:schemeClr val="accent2"/>
                    </a:solidFill>
                  </a:rPr>
                  <a:t> </a:t>
                </a:r>
                <a:r>
                  <a:rPr lang="de-DE" dirty="0">
                    <a:solidFill>
                      <a:schemeClr val="accent2"/>
                    </a:solidFill>
                  </a:rPr>
                  <a:t>(FWHM)</a:t>
                </a:r>
                <a:endParaRPr lang="en-US" dirty="0">
                  <a:solidFill>
                    <a:schemeClr val="accent2"/>
                  </a:solidFill>
                </a:endParaRPr>
              </a:p>
            </p:txBody>
          </p:sp>
        </mc:Choice>
        <mc:Fallback xmlns="">
          <p:sp>
            <p:nvSpPr>
              <p:cNvPr id="21" name="TextBox 3">
                <a:extLst>
                  <a:ext uri="{FF2B5EF4-FFF2-40B4-BE49-F238E27FC236}">
                    <a16:creationId xmlns:a16="http://schemas.microsoft.com/office/drawing/2014/main" id="{51F8F6A8-C1A5-6840-AD10-CD0F4853BDBC}"/>
                  </a:ext>
                </a:extLst>
              </p:cNvPr>
              <p:cNvSpPr txBox="1">
                <a:spLocks noRot="1" noChangeAspect="1" noMove="1" noResize="1" noEditPoints="1" noAdjustHandles="1" noChangeArrowheads="1" noChangeShapeType="1" noTextEdit="1"/>
              </p:cNvSpPr>
              <p:nvPr/>
            </p:nvSpPr>
            <p:spPr>
              <a:xfrm>
                <a:off x="787912" y="3501008"/>
                <a:ext cx="2708947" cy="461665"/>
              </a:xfrm>
              <a:prstGeom prst="rect">
                <a:avLst/>
              </a:prstGeom>
              <a:blipFill>
                <a:blip r:embed="rId7"/>
                <a:stretch>
                  <a:fillRect t="-10811" r="-930" b="-29730"/>
                </a:stretch>
              </a:blipFill>
            </p:spPr>
            <p:txBody>
              <a:bodyPr/>
              <a:lstStyle/>
              <a:p>
                <a:r>
                  <a:rPr lang="en-US">
                    <a:noFill/>
                  </a:rPr>
                  <a:t> </a:t>
                </a:r>
              </a:p>
            </p:txBody>
          </p:sp>
        </mc:Fallback>
      </mc:AlternateContent>
    </p:spTree>
    <p:extLst>
      <p:ext uri="{BB962C8B-B14F-4D97-AF65-F5344CB8AC3E}">
        <p14:creationId xmlns:p14="http://schemas.microsoft.com/office/powerpoint/2010/main" val="25628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ieren 35">
            <a:extLst>
              <a:ext uri="{FF2B5EF4-FFF2-40B4-BE49-F238E27FC236}">
                <a16:creationId xmlns:a16="http://schemas.microsoft.com/office/drawing/2014/main" id="{2B65CF56-0E28-0BD3-F7FF-20786D1C72DB}"/>
              </a:ext>
            </a:extLst>
          </p:cNvPr>
          <p:cNvGrpSpPr/>
          <p:nvPr/>
        </p:nvGrpSpPr>
        <p:grpSpPr>
          <a:xfrm>
            <a:off x="6105215" y="255487"/>
            <a:ext cx="4391955" cy="3109971"/>
            <a:chOff x="6105215" y="255487"/>
            <a:chExt cx="4391955" cy="3109971"/>
          </a:xfrm>
        </p:grpSpPr>
        <p:grpSp>
          <p:nvGrpSpPr>
            <p:cNvPr id="34" name="Gruppieren 33">
              <a:extLst>
                <a:ext uri="{FF2B5EF4-FFF2-40B4-BE49-F238E27FC236}">
                  <a16:creationId xmlns:a16="http://schemas.microsoft.com/office/drawing/2014/main" id="{EF3E4442-B315-7C84-EC68-9225A08A1248}"/>
                </a:ext>
              </a:extLst>
            </p:cNvPr>
            <p:cNvGrpSpPr/>
            <p:nvPr/>
          </p:nvGrpSpPr>
          <p:grpSpPr>
            <a:xfrm>
              <a:off x="6105215" y="255487"/>
              <a:ext cx="4391955" cy="2868578"/>
              <a:chOff x="6105215" y="244193"/>
              <a:chExt cx="4391955" cy="2868578"/>
            </a:xfrm>
          </p:grpSpPr>
          <p:pic>
            <p:nvPicPr>
              <p:cNvPr id="22" name="Grafik 21">
                <a:extLst>
                  <a:ext uri="{FF2B5EF4-FFF2-40B4-BE49-F238E27FC236}">
                    <a16:creationId xmlns:a16="http://schemas.microsoft.com/office/drawing/2014/main" id="{225C0E3B-7DE2-0991-2BA9-1643DF0A8F45}"/>
                  </a:ext>
                </a:extLst>
              </p:cNvPr>
              <p:cNvPicPr>
                <a:picLocks noChangeAspect="1"/>
              </p:cNvPicPr>
              <p:nvPr/>
            </p:nvPicPr>
            <p:blipFill rotWithShape="1">
              <a:blip r:embed="rId3"/>
              <a:srcRect l="6188" t="6425" r="6861" b="5509"/>
              <a:stretch/>
            </p:blipFill>
            <p:spPr>
              <a:xfrm>
                <a:off x="6412992" y="244193"/>
                <a:ext cx="4084178" cy="2868578"/>
              </a:xfrm>
              <a:prstGeom prst="rect">
                <a:avLst/>
              </a:prstGeom>
            </p:spPr>
          </p:pic>
          <p:sp>
            <p:nvSpPr>
              <p:cNvPr id="33" name="Textfeld 32">
                <a:extLst>
                  <a:ext uri="{FF2B5EF4-FFF2-40B4-BE49-F238E27FC236}">
                    <a16:creationId xmlns:a16="http://schemas.microsoft.com/office/drawing/2014/main" id="{04B5A8FC-E9B1-709E-3F68-9DA766EC34A4}"/>
                  </a:ext>
                </a:extLst>
              </p:cNvPr>
              <p:cNvSpPr txBox="1"/>
              <p:nvPr/>
            </p:nvSpPr>
            <p:spPr>
              <a:xfrm rot="16200000">
                <a:off x="5597688" y="1458862"/>
                <a:ext cx="1322832" cy="307777"/>
              </a:xfrm>
              <a:prstGeom prst="rect">
                <a:avLst/>
              </a:prstGeom>
              <a:noFill/>
            </p:spPr>
            <p:txBody>
              <a:bodyPr wrap="square" rtlCol="0">
                <a:spAutoFit/>
              </a:bodyPr>
              <a:lstStyle/>
              <a:p>
                <a:r>
                  <a:rPr lang="en-US" dirty="0"/>
                  <a:t>Energy [eV]</a:t>
                </a:r>
                <a:endParaRPr lang="de-DE" dirty="0"/>
              </a:p>
            </p:txBody>
          </p:sp>
        </p:grpSp>
        <p:sp>
          <p:nvSpPr>
            <p:cNvPr id="35" name="Textfeld 34">
              <a:extLst>
                <a:ext uri="{FF2B5EF4-FFF2-40B4-BE49-F238E27FC236}">
                  <a16:creationId xmlns:a16="http://schemas.microsoft.com/office/drawing/2014/main" id="{6AE692A8-D077-7F41-BCEB-6F10AA490899}"/>
                </a:ext>
              </a:extLst>
            </p:cNvPr>
            <p:cNvSpPr txBox="1"/>
            <p:nvPr/>
          </p:nvSpPr>
          <p:spPr>
            <a:xfrm>
              <a:off x="8008176" y="3057681"/>
              <a:ext cx="1322832" cy="307777"/>
            </a:xfrm>
            <a:prstGeom prst="rect">
              <a:avLst/>
            </a:prstGeom>
            <a:noFill/>
          </p:spPr>
          <p:txBody>
            <a:bodyPr wrap="square" rtlCol="0">
              <a:spAutoFit/>
            </a:bodyPr>
            <a:lstStyle/>
            <a:p>
              <a:r>
                <a:rPr lang="en-US" dirty="0"/>
                <a:t>Shot number</a:t>
              </a:r>
              <a:endParaRPr lang="de-DE" dirty="0"/>
            </a:p>
          </p:txBody>
        </p:sp>
      </p:grpSp>
      <p:sp>
        <p:nvSpPr>
          <p:cNvPr id="2" name="Titel 1">
            <a:extLst>
              <a:ext uri="{FF2B5EF4-FFF2-40B4-BE49-F238E27FC236}">
                <a16:creationId xmlns:a16="http://schemas.microsoft.com/office/drawing/2014/main" id="{69251BF3-39D5-109B-CB0A-428DC4AA2209}"/>
              </a:ext>
            </a:extLst>
          </p:cNvPr>
          <p:cNvSpPr>
            <a:spLocks noGrp="1"/>
          </p:cNvSpPr>
          <p:nvPr>
            <p:ph type="title"/>
          </p:nvPr>
        </p:nvSpPr>
        <p:spPr>
          <a:xfrm>
            <a:off x="407988" y="349611"/>
            <a:ext cx="4882114" cy="451098"/>
          </a:xfrm>
        </p:spPr>
        <p:txBody>
          <a:bodyPr/>
          <a:lstStyle/>
          <a:p>
            <a:r>
              <a:rPr lang="en-US" dirty="0"/>
              <a:t>Special operation modes</a:t>
            </a:r>
            <a:endParaRPr lang="de-DE" dirty="0"/>
          </a:p>
        </p:txBody>
      </p:sp>
      <p:sp>
        <p:nvSpPr>
          <p:cNvPr id="3" name="Textplatzhalter 2">
            <a:extLst>
              <a:ext uri="{FF2B5EF4-FFF2-40B4-BE49-F238E27FC236}">
                <a16:creationId xmlns:a16="http://schemas.microsoft.com/office/drawing/2014/main" id="{C1AD1351-9369-71FF-1DEB-D2B632E5F29E}"/>
              </a:ext>
            </a:extLst>
          </p:cNvPr>
          <p:cNvSpPr>
            <a:spLocks noGrp="1"/>
          </p:cNvSpPr>
          <p:nvPr>
            <p:ph type="body" idx="1"/>
          </p:nvPr>
        </p:nvSpPr>
        <p:spPr/>
        <p:txBody>
          <a:bodyPr/>
          <a:lstStyle/>
          <a:p>
            <a:r>
              <a:rPr lang="en-US" dirty="0"/>
              <a:t>Double pulse in deep saturation regime</a:t>
            </a:r>
            <a:endParaRPr lang="de-DE" dirty="0"/>
          </a:p>
        </p:txBody>
      </p:sp>
      <p:pic>
        <p:nvPicPr>
          <p:cNvPr id="4" name="Picture 4">
            <a:extLst>
              <a:ext uri="{FF2B5EF4-FFF2-40B4-BE49-F238E27FC236}">
                <a16:creationId xmlns:a16="http://schemas.microsoft.com/office/drawing/2014/main" id="{A6B407ED-A89B-BB25-1936-AF2B390DF298}"/>
              </a:ext>
            </a:extLst>
          </p:cNvPr>
          <p:cNvPicPr>
            <a:picLocks noGrp="1" noChangeAspect="1" noChangeArrowheads="1"/>
          </p:cNvPicPr>
          <p:nvPr/>
        </p:nvPicPr>
        <p:blipFill rotWithShape="1">
          <a:blip r:embed="rId4">
            <a:extLst>
              <a:ext uri="{28A0092B-C50C-407E-A947-70E740481C1C}">
                <a14:useLocalDpi xmlns:a14="http://schemas.microsoft.com/office/drawing/2010/main" val="0"/>
              </a:ext>
            </a:extLst>
          </a:blip>
          <a:srcRect b="15790"/>
          <a:stretch/>
        </p:blipFill>
        <p:spPr bwMode="auto">
          <a:xfrm>
            <a:off x="5987220" y="3429000"/>
            <a:ext cx="4667729" cy="274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a:extLst>
              <a:ext uri="{FF2B5EF4-FFF2-40B4-BE49-F238E27FC236}">
                <a16:creationId xmlns:a16="http://schemas.microsoft.com/office/drawing/2014/main" id="{E175CC9D-8477-04AF-96DD-BEE09DA7E40C}"/>
              </a:ext>
            </a:extLst>
          </p:cNvPr>
          <p:cNvPicPr>
            <a:picLocks noChangeAspect="1"/>
          </p:cNvPicPr>
          <p:nvPr/>
        </p:nvPicPr>
        <p:blipFill>
          <a:blip r:embed="rId5"/>
          <a:stretch>
            <a:fillRect/>
          </a:stretch>
        </p:blipFill>
        <p:spPr>
          <a:xfrm>
            <a:off x="407987" y="1987316"/>
            <a:ext cx="5262472" cy="3481828"/>
          </a:xfrm>
          <a:prstGeom prst="rect">
            <a:avLst/>
          </a:prstGeom>
        </p:spPr>
      </p:pic>
      <p:grpSp>
        <p:nvGrpSpPr>
          <p:cNvPr id="37" name="Gruppieren 36">
            <a:extLst>
              <a:ext uri="{FF2B5EF4-FFF2-40B4-BE49-F238E27FC236}">
                <a16:creationId xmlns:a16="http://schemas.microsoft.com/office/drawing/2014/main" id="{9B96FF53-B06F-6BF2-B949-E9E242ECC371}"/>
              </a:ext>
            </a:extLst>
          </p:cNvPr>
          <p:cNvGrpSpPr/>
          <p:nvPr/>
        </p:nvGrpSpPr>
        <p:grpSpPr>
          <a:xfrm>
            <a:off x="7075155" y="1990007"/>
            <a:ext cx="933023" cy="2399511"/>
            <a:chOff x="7075155" y="1990007"/>
            <a:chExt cx="933023" cy="2399511"/>
          </a:xfrm>
        </p:grpSpPr>
        <p:cxnSp>
          <p:nvCxnSpPr>
            <p:cNvPr id="6" name="Verbinder: gekrümmt 5">
              <a:extLst>
                <a:ext uri="{FF2B5EF4-FFF2-40B4-BE49-F238E27FC236}">
                  <a16:creationId xmlns:a16="http://schemas.microsoft.com/office/drawing/2014/main" id="{FC40833D-068F-209E-FF83-1EB3F00C9962}"/>
                </a:ext>
              </a:extLst>
            </p:cNvPr>
            <p:cNvCxnSpPr>
              <a:cxnSpLocks/>
            </p:cNvCxnSpPr>
            <p:nvPr/>
          </p:nvCxnSpPr>
          <p:spPr>
            <a:xfrm rot="16200000" flipH="1">
              <a:off x="6503411" y="2884752"/>
              <a:ext cx="2115349" cy="894184"/>
            </a:xfrm>
            <a:prstGeom prst="curvedConnector3">
              <a:avLst>
                <a:gd name="adj1" fmla="val -347"/>
              </a:avLst>
            </a:prstGeom>
            <a:ln>
              <a:tailEnd type="triangle"/>
            </a:ln>
          </p:spPr>
          <p:style>
            <a:lnRef idx="2">
              <a:schemeClr val="dk1"/>
            </a:lnRef>
            <a:fillRef idx="0">
              <a:schemeClr val="dk1"/>
            </a:fillRef>
            <a:effectRef idx="1">
              <a:schemeClr val="dk1"/>
            </a:effectRef>
            <a:fontRef idx="minor">
              <a:schemeClr val="tx1"/>
            </a:fontRef>
          </p:style>
        </p:cxnSp>
        <p:grpSp>
          <p:nvGrpSpPr>
            <p:cNvPr id="7" name="Gruppieren 6">
              <a:extLst>
                <a:ext uri="{FF2B5EF4-FFF2-40B4-BE49-F238E27FC236}">
                  <a16:creationId xmlns:a16="http://schemas.microsoft.com/office/drawing/2014/main" id="{A5DFF228-3FAF-D83E-F877-65B6FCACA6E9}"/>
                </a:ext>
              </a:extLst>
            </p:cNvPr>
            <p:cNvGrpSpPr/>
            <p:nvPr/>
          </p:nvGrpSpPr>
          <p:grpSpPr>
            <a:xfrm>
              <a:off x="7075155" y="1990007"/>
              <a:ext cx="88666" cy="527288"/>
              <a:chOff x="8406579" y="1229033"/>
              <a:chExt cx="0" cy="919807"/>
            </a:xfrm>
          </p:grpSpPr>
          <p:cxnSp>
            <p:nvCxnSpPr>
              <p:cNvPr id="8" name="Gerader Verbinder 7">
                <a:extLst>
                  <a:ext uri="{FF2B5EF4-FFF2-40B4-BE49-F238E27FC236}">
                    <a16:creationId xmlns:a16="http://schemas.microsoft.com/office/drawing/2014/main" id="{49020879-EAC5-CC5E-A0B6-6C73269BFED8}"/>
                  </a:ext>
                </a:extLst>
              </p:cNvPr>
              <p:cNvCxnSpPr>
                <a:cxnSpLocks/>
              </p:cNvCxnSpPr>
              <p:nvPr/>
            </p:nvCxnSpPr>
            <p:spPr>
              <a:xfrm>
                <a:off x="8406579" y="1229033"/>
                <a:ext cx="0" cy="15780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Gerader Verbinder 8">
                <a:extLst>
                  <a:ext uri="{FF2B5EF4-FFF2-40B4-BE49-F238E27FC236}">
                    <a16:creationId xmlns:a16="http://schemas.microsoft.com/office/drawing/2014/main" id="{5C1AA6CF-A84B-D011-F52F-358E35659C35}"/>
                  </a:ext>
                </a:extLst>
              </p:cNvPr>
              <p:cNvCxnSpPr>
                <a:cxnSpLocks/>
              </p:cNvCxnSpPr>
              <p:nvPr/>
            </p:nvCxnSpPr>
            <p:spPr>
              <a:xfrm>
                <a:off x="8406579" y="1422073"/>
                <a:ext cx="0" cy="15780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409F93B2-9528-5271-41D3-F89685E6F1BC}"/>
                  </a:ext>
                </a:extLst>
              </p:cNvPr>
              <p:cNvCxnSpPr>
                <a:cxnSpLocks/>
              </p:cNvCxnSpPr>
              <p:nvPr/>
            </p:nvCxnSpPr>
            <p:spPr>
              <a:xfrm>
                <a:off x="8406579" y="1604953"/>
                <a:ext cx="0" cy="15780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Gerader Verbinder 10">
                <a:extLst>
                  <a:ext uri="{FF2B5EF4-FFF2-40B4-BE49-F238E27FC236}">
                    <a16:creationId xmlns:a16="http://schemas.microsoft.com/office/drawing/2014/main" id="{3D7F5148-88B6-5B06-96C5-386667C3600D}"/>
                  </a:ext>
                </a:extLst>
              </p:cNvPr>
              <p:cNvCxnSpPr>
                <a:cxnSpLocks/>
              </p:cNvCxnSpPr>
              <p:nvPr/>
            </p:nvCxnSpPr>
            <p:spPr>
              <a:xfrm>
                <a:off x="8406579" y="1797993"/>
                <a:ext cx="0" cy="15780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Gerader Verbinder 11">
                <a:extLst>
                  <a:ext uri="{FF2B5EF4-FFF2-40B4-BE49-F238E27FC236}">
                    <a16:creationId xmlns:a16="http://schemas.microsoft.com/office/drawing/2014/main" id="{E193B229-8D8D-7157-F12D-C04BAF07EB9D}"/>
                  </a:ext>
                </a:extLst>
              </p:cNvPr>
              <p:cNvCxnSpPr>
                <a:cxnSpLocks/>
              </p:cNvCxnSpPr>
              <p:nvPr/>
            </p:nvCxnSpPr>
            <p:spPr>
              <a:xfrm>
                <a:off x="8406579" y="1991033"/>
                <a:ext cx="0" cy="15780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grpSp>
      </p:grpSp>
      <p:cxnSp>
        <p:nvCxnSpPr>
          <p:cNvPr id="13" name="Straight Arrow Connector 12">
            <a:extLst>
              <a:ext uri="{FF2B5EF4-FFF2-40B4-BE49-F238E27FC236}">
                <a16:creationId xmlns:a16="http://schemas.microsoft.com/office/drawing/2014/main" id="{3878965A-455E-F8D9-4038-837FFDF6A56B}"/>
              </a:ext>
            </a:extLst>
          </p:cNvPr>
          <p:cNvCxnSpPr>
            <a:cxnSpLocks/>
          </p:cNvCxnSpPr>
          <p:nvPr/>
        </p:nvCxnSpPr>
        <p:spPr>
          <a:xfrm>
            <a:off x="8223243" y="3841826"/>
            <a:ext cx="600551" cy="0"/>
          </a:xfrm>
          <a:prstGeom prst="straightConnector1">
            <a:avLst/>
          </a:prstGeom>
          <a:ln w="285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Rectangle 24">
            <a:extLst>
              <a:ext uri="{FF2B5EF4-FFF2-40B4-BE49-F238E27FC236}">
                <a16:creationId xmlns:a16="http://schemas.microsoft.com/office/drawing/2014/main" id="{B30B5678-1BF4-8F12-D1D9-88011159E688}"/>
              </a:ext>
            </a:extLst>
          </p:cNvPr>
          <p:cNvSpPr/>
          <p:nvPr/>
        </p:nvSpPr>
        <p:spPr>
          <a:xfrm>
            <a:off x="8110492" y="3874499"/>
            <a:ext cx="978748"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ym typeface="Symbol"/>
              </a:rPr>
              <a:t>135 fs</a:t>
            </a:r>
            <a:endParaRPr lang="en-US" dirty="0"/>
          </a:p>
        </p:txBody>
      </p:sp>
      <p:sp>
        <p:nvSpPr>
          <p:cNvPr id="15" name="Textfeld 16">
            <a:extLst>
              <a:ext uri="{FF2B5EF4-FFF2-40B4-BE49-F238E27FC236}">
                <a16:creationId xmlns:a16="http://schemas.microsoft.com/office/drawing/2014/main" id="{C1DB4BFB-6819-7EC1-9B4F-58E0CADAFC8A}"/>
              </a:ext>
            </a:extLst>
          </p:cNvPr>
          <p:cNvSpPr txBox="1"/>
          <p:nvPr/>
        </p:nvSpPr>
        <p:spPr>
          <a:xfrm>
            <a:off x="6905934" y="6104111"/>
            <a:ext cx="972367"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t>-200 </a:t>
            </a:r>
            <a:r>
              <a:rPr lang="de-DE" sz="1600" dirty="0" err="1"/>
              <a:t>fs</a:t>
            </a:r>
            <a:endParaRPr lang="en-US" sz="1600" dirty="0" err="1"/>
          </a:p>
        </p:txBody>
      </p:sp>
      <p:sp>
        <p:nvSpPr>
          <p:cNvPr id="16" name="Textfeld 17">
            <a:extLst>
              <a:ext uri="{FF2B5EF4-FFF2-40B4-BE49-F238E27FC236}">
                <a16:creationId xmlns:a16="http://schemas.microsoft.com/office/drawing/2014/main" id="{B2A0B207-099C-4486-0E88-AFB013B612FD}"/>
              </a:ext>
            </a:extLst>
          </p:cNvPr>
          <p:cNvSpPr txBox="1"/>
          <p:nvPr/>
        </p:nvSpPr>
        <p:spPr>
          <a:xfrm>
            <a:off x="9295143" y="6104111"/>
            <a:ext cx="107780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t>200 </a:t>
            </a:r>
            <a:r>
              <a:rPr lang="de-DE" sz="1600" dirty="0" err="1"/>
              <a:t>fs</a:t>
            </a:r>
            <a:endParaRPr lang="en-US" sz="1600" dirty="0" err="1"/>
          </a:p>
        </p:txBody>
      </p:sp>
      <p:sp>
        <p:nvSpPr>
          <p:cNvPr id="17" name="Textfeld 18">
            <a:extLst>
              <a:ext uri="{FF2B5EF4-FFF2-40B4-BE49-F238E27FC236}">
                <a16:creationId xmlns:a16="http://schemas.microsoft.com/office/drawing/2014/main" id="{70ACC0E0-27B0-9428-D5A0-36CEAF633D04}"/>
              </a:ext>
            </a:extLst>
          </p:cNvPr>
          <p:cNvSpPr txBox="1"/>
          <p:nvPr/>
        </p:nvSpPr>
        <p:spPr>
          <a:xfrm>
            <a:off x="8223243" y="6115609"/>
            <a:ext cx="6983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t>0 </a:t>
            </a:r>
            <a:r>
              <a:rPr lang="de-DE" sz="1600" dirty="0" err="1"/>
              <a:t>fs</a:t>
            </a:r>
            <a:endParaRPr lang="en-US" sz="1600" dirty="0" err="1"/>
          </a:p>
        </p:txBody>
      </p:sp>
      <p:sp>
        <p:nvSpPr>
          <p:cNvPr id="18" name="Textfeld 17">
            <a:extLst>
              <a:ext uri="{FF2B5EF4-FFF2-40B4-BE49-F238E27FC236}">
                <a16:creationId xmlns:a16="http://schemas.microsoft.com/office/drawing/2014/main" id="{A1C76F2F-8F69-DF80-4BFC-AE247D9C2841}"/>
              </a:ext>
            </a:extLst>
          </p:cNvPr>
          <p:cNvSpPr txBox="1"/>
          <p:nvPr/>
        </p:nvSpPr>
        <p:spPr>
          <a:xfrm>
            <a:off x="8077208" y="6352282"/>
            <a:ext cx="1650229" cy="307777"/>
          </a:xfrm>
          <a:prstGeom prst="rect">
            <a:avLst/>
          </a:prstGeom>
          <a:noFill/>
        </p:spPr>
        <p:txBody>
          <a:bodyPr wrap="square" rtlCol="0">
            <a:spAutoFit/>
          </a:bodyPr>
          <a:lstStyle/>
          <a:p>
            <a:r>
              <a:rPr lang="en-US" dirty="0"/>
              <a:t>Time [fs]</a:t>
            </a:r>
            <a:endParaRPr lang="de-DE" dirty="0"/>
          </a:p>
        </p:txBody>
      </p:sp>
      <p:sp>
        <p:nvSpPr>
          <p:cNvPr id="19" name="Footer Placeholder 18">
            <a:extLst>
              <a:ext uri="{FF2B5EF4-FFF2-40B4-BE49-F238E27FC236}">
                <a16:creationId xmlns:a16="http://schemas.microsoft.com/office/drawing/2014/main" id="{D4B8DF8A-C612-49CD-A516-0A4FA7058E52}"/>
              </a:ext>
            </a:extLst>
          </p:cNvPr>
          <p:cNvSpPr>
            <a:spLocks noGrp="1"/>
          </p:cNvSpPr>
          <p:nvPr>
            <p:ph type="ftr" idx="11"/>
          </p:nvPr>
        </p:nvSpPr>
        <p:spPr/>
        <p:txBody>
          <a:bodyPr/>
          <a:lstStyle/>
          <a:p>
            <a:r>
              <a:rPr lang="en-US"/>
              <a:t>Stefan Düsterer  |  13.6.2023  |  EuPRAXIA workshop</a:t>
            </a:r>
          </a:p>
        </p:txBody>
      </p:sp>
    </p:spTree>
    <p:extLst>
      <p:ext uri="{BB962C8B-B14F-4D97-AF65-F5344CB8AC3E}">
        <p14:creationId xmlns:p14="http://schemas.microsoft.com/office/powerpoint/2010/main" val="12671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D0912C-E8E5-2105-9B57-D574D4266850}"/>
              </a:ext>
            </a:extLst>
          </p:cNvPr>
          <p:cNvSpPr>
            <a:spLocks noGrp="1"/>
          </p:cNvSpPr>
          <p:nvPr>
            <p:ph type="title"/>
          </p:nvPr>
        </p:nvSpPr>
        <p:spPr/>
        <p:txBody>
          <a:bodyPr/>
          <a:lstStyle/>
          <a:p>
            <a:r>
              <a:rPr lang="en-US" dirty="0"/>
              <a:t>THz generation</a:t>
            </a:r>
            <a:endParaRPr lang="de-DE" dirty="0"/>
          </a:p>
        </p:txBody>
      </p:sp>
      <p:sp>
        <p:nvSpPr>
          <p:cNvPr id="3" name="Textplatzhalter 2">
            <a:extLst>
              <a:ext uri="{FF2B5EF4-FFF2-40B4-BE49-F238E27FC236}">
                <a16:creationId xmlns:a16="http://schemas.microsoft.com/office/drawing/2014/main" id="{256196DF-D911-742E-FB5F-F5D8D6BED256}"/>
              </a:ext>
            </a:extLst>
          </p:cNvPr>
          <p:cNvSpPr>
            <a:spLocks noGrp="1"/>
          </p:cNvSpPr>
          <p:nvPr>
            <p:ph type="body" idx="1"/>
          </p:nvPr>
        </p:nvSpPr>
        <p:spPr/>
        <p:txBody>
          <a:bodyPr/>
          <a:lstStyle/>
          <a:p>
            <a:endParaRPr lang="de-DE"/>
          </a:p>
        </p:txBody>
      </p:sp>
      <p:pic>
        <p:nvPicPr>
          <p:cNvPr id="4" name="Content Placeholder 5">
            <a:extLst>
              <a:ext uri="{FF2B5EF4-FFF2-40B4-BE49-F238E27FC236}">
                <a16:creationId xmlns:a16="http://schemas.microsoft.com/office/drawing/2014/main" id="{4052FF9C-3E46-8E03-649D-A07AE657F3C6}"/>
              </a:ext>
            </a:extLst>
          </p:cNvPr>
          <p:cNvPicPr>
            <a:picLocks noChangeAspect="1"/>
          </p:cNvPicPr>
          <p:nvPr/>
        </p:nvPicPr>
        <p:blipFill>
          <a:blip r:embed="rId2"/>
          <a:stretch>
            <a:fillRect/>
          </a:stretch>
        </p:blipFill>
        <p:spPr>
          <a:xfrm>
            <a:off x="6230054" y="538441"/>
            <a:ext cx="5250233" cy="5549668"/>
          </a:xfrm>
          <a:prstGeom prst="rect">
            <a:avLst/>
          </a:prstGeom>
          <a:noFill/>
          <a:ln>
            <a:noFill/>
          </a:ln>
        </p:spPr>
      </p:pic>
      <p:sp>
        <p:nvSpPr>
          <p:cNvPr id="5" name="Textfeld 4">
            <a:extLst>
              <a:ext uri="{FF2B5EF4-FFF2-40B4-BE49-F238E27FC236}">
                <a16:creationId xmlns:a16="http://schemas.microsoft.com/office/drawing/2014/main" id="{54483DDD-91C6-046C-3AA9-0C0E67356378}"/>
              </a:ext>
            </a:extLst>
          </p:cNvPr>
          <p:cNvSpPr txBox="1"/>
          <p:nvPr/>
        </p:nvSpPr>
        <p:spPr>
          <a:xfrm>
            <a:off x="963560" y="6484152"/>
            <a:ext cx="7275871" cy="307777"/>
          </a:xfrm>
          <a:prstGeom prst="rect">
            <a:avLst/>
          </a:prstGeom>
          <a:noFill/>
        </p:spPr>
        <p:txBody>
          <a:bodyPr wrap="square">
            <a:spAutoFit/>
          </a:bodyPr>
          <a:lstStyle/>
          <a:p>
            <a:r>
              <a:rPr lang="de-DE" dirty="0"/>
              <a:t>I. Bermudez, PhD </a:t>
            </a:r>
            <a:r>
              <a:rPr lang="de-DE" dirty="0" err="1"/>
              <a:t>thesis</a:t>
            </a:r>
            <a:r>
              <a:rPr lang="de-DE" dirty="0"/>
              <a:t> (2022).</a:t>
            </a:r>
          </a:p>
        </p:txBody>
      </p:sp>
      <p:sp>
        <p:nvSpPr>
          <p:cNvPr id="7" name="Textfeld 6">
            <a:extLst>
              <a:ext uri="{FF2B5EF4-FFF2-40B4-BE49-F238E27FC236}">
                <a16:creationId xmlns:a16="http://schemas.microsoft.com/office/drawing/2014/main" id="{C8E5BB0B-E111-0565-649B-4665D8E821B1}"/>
              </a:ext>
            </a:extLst>
          </p:cNvPr>
          <p:cNvSpPr txBox="1"/>
          <p:nvPr/>
        </p:nvSpPr>
        <p:spPr>
          <a:xfrm>
            <a:off x="295795" y="2346869"/>
            <a:ext cx="4875972" cy="3477875"/>
          </a:xfrm>
          <a:prstGeom prst="rect">
            <a:avLst/>
          </a:prstGeom>
          <a:noFill/>
        </p:spPr>
        <p:txBody>
          <a:bodyPr wrap="square">
            <a:spAutoFit/>
          </a:bodyPr>
          <a:lstStyle/>
          <a:p>
            <a:pPr algn="justLow"/>
            <a:r>
              <a:rPr lang="en-US" sz="2000" b="0" i="0" dirty="0">
                <a:effectLst/>
                <a:latin typeface="Times New Roman" panose="02020603050405020304" pitchFamily="18" charset="0"/>
              </a:rPr>
              <a:t>Schematic layout of the THz‐streaking setup. </a:t>
            </a:r>
          </a:p>
          <a:p>
            <a:pPr algn="justLow"/>
            <a:r>
              <a:rPr lang="en-US" sz="2000" b="0" i="0" dirty="0">
                <a:effectLst/>
                <a:latin typeface="Times New Roman" panose="02020603050405020304" pitchFamily="18" charset="0"/>
              </a:rPr>
              <a:t>It consists of two parts</a:t>
            </a:r>
            <a:r>
              <a:rPr lang="en-US" sz="2000" dirty="0">
                <a:latin typeface="Times New Roman" panose="02020603050405020304" pitchFamily="18" charset="0"/>
              </a:rPr>
              <a:t>:</a:t>
            </a:r>
          </a:p>
          <a:p>
            <a:pPr algn="justLow"/>
            <a:endParaRPr lang="en-US" sz="2000" dirty="0">
              <a:latin typeface="Times New Roman" panose="02020603050405020304" pitchFamily="18" charset="0"/>
            </a:endParaRPr>
          </a:p>
          <a:p>
            <a:pPr marL="342900" indent="-342900" algn="justLow">
              <a:buFont typeface="Arial" panose="020B0604020202020204" pitchFamily="34" charset="0"/>
              <a:buChar char="•"/>
            </a:pPr>
            <a:r>
              <a:rPr lang="en-US" sz="2000" b="0" i="0" dirty="0">
                <a:effectLst/>
                <a:latin typeface="Times New Roman" panose="02020603050405020304" pitchFamily="18" charset="0"/>
              </a:rPr>
              <a:t>the THz production via tilted pulse‐front in a LiNbO3 crystal using an IR laser (1030 nm) </a:t>
            </a:r>
          </a:p>
          <a:p>
            <a:pPr marL="342900" indent="-342900" algn="justLow">
              <a:buFont typeface="Arial" panose="020B0604020202020204" pitchFamily="34" charset="0"/>
              <a:buChar char="•"/>
            </a:pPr>
            <a:endParaRPr lang="en-US" sz="2000" dirty="0">
              <a:latin typeface="Times New Roman" panose="02020603050405020304" pitchFamily="18" charset="0"/>
            </a:endParaRPr>
          </a:p>
          <a:p>
            <a:pPr marL="342900" indent="-342900" algn="justLow">
              <a:buFont typeface="Arial" panose="020B0604020202020204" pitchFamily="34" charset="0"/>
              <a:buChar char="•"/>
            </a:pPr>
            <a:r>
              <a:rPr lang="en-US" sz="2000" b="0" i="0" dirty="0">
                <a:effectLst/>
                <a:latin typeface="Times New Roman" panose="02020603050405020304" pitchFamily="18" charset="0"/>
              </a:rPr>
              <a:t>and the UHV chamber located above the optical table, where the FEL and THz beams are collinearly overlapped and focused into the interaction region</a:t>
            </a:r>
            <a:endParaRPr lang="de-DE" sz="2000" dirty="0"/>
          </a:p>
        </p:txBody>
      </p:sp>
      <p:sp>
        <p:nvSpPr>
          <p:cNvPr id="6" name="Footer Placeholder 5">
            <a:extLst>
              <a:ext uri="{FF2B5EF4-FFF2-40B4-BE49-F238E27FC236}">
                <a16:creationId xmlns:a16="http://schemas.microsoft.com/office/drawing/2014/main" id="{116D98EA-3E7D-43CC-B543-9CE21F3C4FBF}"/>
              </a:ext>
            </a:extLst>
          </p:cNvPr>
          <p:cNvSpPr>
            <a:spLocks noGrp="1"/>
          </p:cNvSpPr>
          <p:nvPr>
            <p:ph type="ftr" idx="11"/>
          </p:nvPr>
        </p:nvSpPr>
        <p:spPr/>
        <p:txBody>
          <a:bodyPr/>
          <a:lstStyle/>
          <a:p>
            <a:r>
              <a:rPr lang="en-US"/>
              <a:t>Stefan Düsterer  |  13.6.2023  |  EuPRAXIA workshop</a:t>
            </a:r>
          </a:p>
        </p:txBody>
      </p:sp>
    </p:spTree>
    <p:extLst>
      <p:ext uri="{BB962C8B-B14F-4D97-AF65-F5344CB8AC3E}">
        <p14:creationId xmlns:p14="http://schemas.microsoft.com/office/powerpoint/2010/main" val="173896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368" y="260648"/>
            <a:ext cx="11376024" cy="451098"/>
          </a:xfrm>
        </p:spPr>
        <p:txBody>
          <a:bodyPr/>
          <a:lstStyle/>
          <a:p>
            <a:r>
              <a:rPr lang="en-US" dirty="0"/>
              <a:t>Further detectors</a:t>
            </a:r>
          </a:p>
        </p:txBody>
      </p:sp>
      <p:sp>
        <p:nvSpPr>
          <p:cNvPr id="9" name="Textfeld 8"/>
          <p:cNvSpPr txBox="1"/>
          <p:nvPr/>
        </p:nvSpPr>
        <p:spPr>
          <a:xfrm>
            <a:off x="479376" y="764704"/>
            <a:ext cx="11233248" cy="6647974"/>
          </a:xfrm>
          <a:prstGeom prst="rect">
            <a:avLst/>
          </a:prstGeom>
          <a:noFill/>
        </p:spPr>
        <p:txBody>
          <a:bodyPr wrap="square" rtlCol="0">
            <a:spAutoFit/>
          </a:bodyPr>
          <a:lstStyle/>
          <a:p>
            <a:pPr marL="342900" indent="-342900">
              <a:spcAft>
                <a:spcPts val="1200"/>
              </a:spcAft>
              <a:buClr>
                <a:srgbClr val="FF9900"/>
              </a:buClr>
              <a:buSzPct val="150000"/>
              <a:buFont typeface="Arial" panose="020B0604020202020204" pitchFamily="34" charset="0"/>
              <a:buChar char="•"/>
            </a:pPr>
            <a:r>
              <a:rPr lang="de-DE" sz="2000" dirty="0"/>
              <a:t>HAMP, XGMD, Round-Robin GMD</a:t>
            </a:r>
          </a:p>
          <a:p>
            <a:pPr marL="285750" indent="-285750">
              <a:buClr>
                <a:srgbClr val="FF9900"/>
              </a:buClr>
              <a:buSzPct val="150000"/>
              <a:buFont typeface="Arial" panose="020B0604020202020204" pitchFamily="34" charset="0"/>
              <a:buChar char="•"/>
            </a:pPr>
            <a:r>
              <a:rPr lang="de-DE" sz="2000" dirty="0"/>
              <a:t> KALYPSO</a:t>
            </a:r>
            <a:br>
              <a:rPr lang="de-DE" sz="2000" dirty="0"/>
            </a:br>
            <a:r>
              <a:rPr lang="de-DE" sz="2000" dirty="0"/>
              <a:t> </a:t>
            </a:r>
            <a:r>
              <a:rPr lang="en-GB" dirty="0"/>
              <a:t>Parameters for current version 2.1</a:t>
            </a:r>
          </a:p>
          <a:p>
            <a:pPr marL="742950" lvl="1" indent="-285750">
              <a:buFont typeface="Arial" panose="020B0604020202020204" pitchFamily="34" charset="0"/>
              <a:buChar char="•"/>
            </a:pPr>
            <a:r>
              <a:rPr lang="en-GB" dirty="0"/>
              <a:t>256 pixels, 50 </a:t>
            </a:r>
            <a:r>
              <a:rPr lang="en-US" kern="0" dirty="0">
                <a:solidFill>
                  <a:srgbClr val="000000"/>
                </a:solidFill>
              </a:rPr>
              <a:t>µ</a:t>
            </a:r>
            <a:r>
              <a:rPr lang="en-GB" dirty="0"/>
              <a:t>m pitch</a:t>
            </a:r>
          </a:p>
          <a:p>
            <a:pPr marL="742950" lvl="1" indent="-285750">
              <a:buFont typeface="Arial" panose="020B0604020202020204" pitchFamily="34" charset="0"/>
              <a:buChar char="•"/>
            </a:pPr>
            <a:r>
              <a:rPr lang="en-GB" dirty="0"/>
              <a:t>14 bit ADC, 2.7 </a:t>
            </a:r>
            <a:r>
              <a:rPr lang="en-GB" dirty="0" err="1"/>
              <a:t>Mfps</a:t>
            </a:r>
            <a:endParaRPr lang="en-GB" dirty="0"/>
          </a:p>
          <a:p>
            <a:pPr>
              <a:buClr>
                <a:srgbClr val="FF9900"/>
              </a:buClr>
              <a:buSzPct val="150000"/>
            </a:pPr>
            <a:r>
              <a:rPr lang="en-GB" dirty="0"/>
              <a:t>     Parameters for prototype version 2.5</a:t>
            </a:r>
          </a:p>
          <a:p>
            <a:pPr marL="742950" lvl="1" indent="-285750">
              <a:buFont typeface="Arial" panose="020B0604020202020204" pitchFamily="34" charset="0"/>
              <a:buChar char="•"/>
            </a:pPr>
            <a:r>
              <a:rPr lang="en-GB" dirty="0"/>
              <a:t>1024 pixels, 25 </a:t>
            </a:r>
            <a:r>
              <a:rPr lang="en-US" kern="0" dirty="0">
                <a:solidFill>
                  <a:srgbClr val="000000"/>
                </a:solidFill>
              </a:rPr>
              <a:t>µ</a:t>
            </a:r>
            <a:r>
              <a:rPr lang="en-GB" dirty="0"/>
              <a:t>m pitch</a:t>
            </a:r>
          </a:p>
          <a:p>
            <a:pPr marL="742950" lvl="1" indent="-285750">
              <a:buFont typeface="Arial" panose="020B0604020202020204" pitchFamily="34" charset="0"/>
              <a:buChar char="•"/>
            </a:pPr>
            <a:r>
              <a:rPr lang="en-GB" dirty="0"/>
              <a:t>14 bit ADC, 2.2 </a:t>
            </a:r>
            <a:r>
              <a:rPr lang="en-GB" dirty="0" err="1"/>
              <a:t>Mfps</a:t>
            </a:r>
            <a:endParaRPr lang="en-GB" dirty="0"/>
          </a:p>
          <a:p>
            <a:pPr>
              <a:spcAft>
                <a:spcPts val="1200"/>
              </a:spcAft>
              <a:buClr>
                <a:srgbClr val="FF9900"/>
              </a:buClr>
              <a:buSzPct val="150000"/>
            </a:pPr>
            <a:r>
              <a:rPr lang="de-DE" sz="2000" dirty="0"/>
              <a:t> </a:t>
            </a:r>
            <a:br>
              <a:rPr lang="de-DE" sz="2000" dirty="0"/>
            </a:br>
            <a:r>
              <a:rPr lang="de-DE" sz="2000" dirty="0"/>
              <a:t>Other DESY </a:t>
            </a:r>
            <a:r>
              <a:rPr lang="de-DE" sz="2000" dirty="0" err="1"/>
              <a:t>groups</a:t>
            </a:r>
            <a:r>
              <a:rPr lang="de-DE" sz="2000" dirty="0"/>
              <a:t>:</a:t>
            </a:r>
          </a:p>
          <a:p>
            <a:pPr marL="342900" indent="-342900">
              <a:spcAft>
                <a:spcPts val="1200"/>
              </a:spcAft>
              <a:buClr>
                <a:srgbClr val="FF9900"/>
              </a:buClr>
              <a:buSzPct val="150000"/>
              <a:buFont typeface="Arial" panose="020B0604020202020204" pitchFamily="34" charset="0"/>
              <a:buChar char="•"/>
            </a:pPr>
            <a:r>
              <a:rPr lang="de-DE" sz="2000" dirty="0"/>
              <a:t>Polarimeter </a:t>
            </a:r>
            <a:r>
              <a:rPr lang="de-DE" dirty="0"/>
              <a:t>(„</a:t>
            </a:r>
            <a:r>
              <a:rPr lang="de-DE" dirty="0" err="1"/>
              <a:t>CookieBox</a:t>
            </a:r>
            <a:r>
              <a:rPr lang="de-DE" dirty="0"/>
              <a:t>“), P04 @PETRA III</a:t>
            </a:r>
            <a:br>
              <a:rPr lang="de-DE" dirty="0"/>
            </a:br>
            <a:r>
              <a:rPr lang="de-DE" dirty="0"/>
              <a:t>16-eTOF </a:t>
            </a:r>
            <a:r>
              <a:rPr lang="de-DE" dirty="0" err="1"/>
              <a:t>spectrometer</a:t>
            </a:r>
            <a:r>
              <a:rPr lang="de-DE" dirty="0"/>
              <a:t> </a:t>
            </a:r>
            <a:r>
              <a:rPr lang="de-DE" dirty="0" err="1"/>
              <a:t>instrument</a:t>
            </a:r>
            <a:r>
              <a:rPr lang="de-DE" dirty="0"/>
              <a:t> for </a:t>
            </a:r>
            <a:r>
              <a:rPr lang="de-DE" dirty="0" err="1"/>
              <a:t>monitoring</a:t>
            </a:r>
            <a:r>
              <a:rPr lang="de-DE" dirty="0"/>
              <a:t> </a:t>
            </a:r>
            <a:r>
              <a:rPr lang="de-DE" dirty="0" err="1"/>
              <a:t>the</a:t>
            </a:r>
            <a:r>
              <a:rPr lang="de-DE" dirty="0"/>
              <a:t> </a:t>
            </a:r>
            <a:r>
              <a:rPr lang="de-DE" dirty="0" err="1"/>
              <a:t>polarization</a:t>
            </a:r>
            <a:br>
              <a:rPr lang="de-DE" dirty="0"/>
            </a:br>
            <a:r>
              <a:rPr lang="de-DE" dirty="0" err="1"/>
              <a:t>by</a:t>
            </a:r>
            <a:r>
              <a:rPr lang="de-DE" dirty="0"/>
              <a:t> </a:t>
            </a:r>
            <a:r>
              <a:rPr lang="de-DE" dirty="0" err="1"/>
              <a:t>measuring</a:t>
            </a:r>
            <a:r>
              <a:rPr lang="de-DE" dirty="0"/>
              <a:t> </a:t>
            </a:r>
            <a:r>
              <a:rPr lang="de-DE" dirty="0" err="1"/>
              <a:t>the</a:t>
            </a:r>
            <a:r>
              <a:rPr lang="de-DE" dirty="0"/>
              <a:t> </a:t>
            </a:r>
            <a:r>
              <a:rPr lang="de-DE" dirty="0" err="1"/>
              <a:t>photoelectron</a:t>
            </a:r>
            <a:r>
              <a:rPr lang="de-DE" dirty="0"/>
              <a:t> angular </a:t>
            </a:r>
            <a:r>
              <a:rPr lang="de-DE" dirty="0" err="1"/>
              <a:t>distribution</a:t>
            </a:r>
            <a:endParaRPr lang="de-DE" dirty="0"/>
          </a:p>
          <a:p>
            <a:pPr marL="342900" indent="-342900">
              <a:spcAft>
                <a:spcPts val="1200"/>
              </a:spcAft>
              <a:buClr>
                <a:srgbClr val="FF9900"/>
              </a:buClr>
              <a:buSzPct val="150000"/>
              <a:buFont typeface="Arial" panose="020B0604020202020204" pitchFamily="34" charset="0"/>
              <a:buChar char="•"/>
            </a:pPr>
            <a:r>
              <a:rPr lang="de-DE" sz="2000" dirty="0"/>
              <a:t>Percival </a:t>
            </a:r>
            <a:r>
              <a:rPr lang="de-DE" dirty="0"/>
              <a:t>(</a:t>
            </a:r>
            <a:r>
              <a:rPr lang="en-US" dirty="0"/>
              <a:t>“Pixelated Energy Resolving CMOS Imager, </a:t>
            </a:r>
            <a:br>
              <a:rPr lang="en-US" dirty="0"/>
            </a:br>
            <a:r>
              <a:rPr lang="en-US" dirty="0"/>
              <a:t>Versatile and Large”)</a:t>
            </a:r>
            <a:r>
              <a:rPr lang="de-DE" dirty="0"/>
              <a:t> </a:t>
            </a:r>
            <a:br>
              <a:rPr lang="de-DE" dirty="0"/>
            </a:br>
            <a:r>
              <a:rPr lang="en-US" dirty="0"/>
              <a:t>back-thinned to access its primary energy range of 250eV to 1keV,</a:t>
            </a:r>
            <a:br>
              <a:rPr lang="en-US" dirty="0"/>
            </a:br>
            <a:r>
              <a:rPr lang="en-US" dirty="0"/>
              <a:t>the roughly 10x10cm2, 3520 x 3710 pixel monolithic sensor </a:t>
            </a:r>
            <a:br>
              <a:rPr lang="en-US" dirty="0"/>
            </a:br>
            <a:r>
              <a:rPr lang="en-US" dirty="0"/>
              <a:t>up to 120Hz</a:t>
            </a:r>
            <a:endParaRPr lang="de-DE" dirty="0"/>
          </a:p>
          <a:p>
            <a:pPr marL="342900" indent="-342900">
              <a:buSzPct val="150000"/>
              <a:buFont typeface="Arial" panose="020B0604020202020204" pitchFamily="34" charset="0"/>
              <a:buChar char="•"/>
            </a:pPr>
            <a:endParaRPr lang="de-DE" sz="2000" dirty="0"/>
          </a:p>
          <a:p>
            <a:pPr marL="285750" indent="-285750">
              <a:buSzPct val="150000"/>
              <a:buFont typeface="Arial" panose="020B0604020202020204" pitchFamily="34" charset="0"/>
              <a:buChar char="•"/>
            </a:pPr>
            <a:endParaRPr lang="de-DE" sz="1600" dirty="0"/>
          </a:p>
        </p:txBody>
      </p:sp>
      <p:sp>
        <p:nvSpPr>
          <p:cNvPr id="5" name="Rechteck 4"/>
          <p:cNvSpPr/>
          <p:nvPr/>
        </p:nvSpPr>
        <p:spPr>
          <a:xfrm>
            <a:off x="1146857" y="6449402"/>
            <a:ext cx="3228769" cy="369332"/>
          </a:xfrm>
          <a:prstGeom prst="rect">
            <a:avLst/>
          </a:prstGeom>
        </p:spPr>
        <p:txBody>
          <a:bodyPr wrap="none">
            <a:spAutoFit/>
          </a:bodyPr>
          <a:lstStyle/>
          <a:p>
            <a:r>
              <a:rPr lang="en-US" sz="1000" dirty="0"/>
              <a:t>| FLASH2020+ | Hamburg | Kai Tiedtke | 22.01.2019 </a:t>
            </a:r>
            <a:r>
              <a:rPr lang="en-US" dirty="0"/>
              <a:t>|</a:t>
            </a:r>
          </a:p>
        </p:txBody>
      </p:sp>
      <p:pic>
        <p:nvPicPr>
          <p:cNvPr id="7" name="Obraz 3">
            <a:extLst>
              <a:ext uri="{FF2B5EF4-FFF2-40B4-BE49-F238E27FC236}">
                <a16:creationId xmlns:a16="http://schemas.microsoft.com/office/drawing/2014/main" id="{49AFE46C-FE93-2542-B8FE-EA2207BF2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8376604" y="1056427"/>
            <a:ext cx="2902269" cy="2261034"/>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8269" y="4321882"/>
            <a:ext cx="2284512" cy="171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9030000" y="6049293"/>
            <a:ext cx="2316147" cy="584775"/>
          </a:xfrm>
          <a:prstGeom prst="rect">
            <a:avLst/>
          </a:prstGeom>
          <a:noFill/>
        </p:spPr>
        <p:txBody>
          <a:bodyPr wrap="none" rtlCol="0">
            <a:spAutoFit/>
          </a:bodyPr>
          <a:lstStyle/>
          <a:p>
            <a:pPr algn="ctr"/>
            <a:r>
              <a:rPr lang="de-DE" sz="1600" dirty="0"/>
              <a:t>Percival </a:t>
            </a:r>
            <a:br>
              <a:rPr lang="de-DE" sz="1600" dirty="0"/>
            </a:br>
            <a:r>
              <a:rPr lang="de-DE" sz="1600" dirty="0"/>
              <a:t>(</a:t>
            </a:r>
            <a:r>
              <a:rPr lang="de-DE" sz="1600" dirty="0" err="1"/>
              <a:t>courtesy</a:t>
            </a:r>
            <a:r>
              <a:rPr lang="de-DE" sz="1600" dirty="0"/>
              <a:t> C. Wunderer)</a:t>
            </a:r>
            <a:endParaRPr lang="en-US" sz="1600" dirty="0" err="1"/>
          </a:p>
        </p:txBody>
      </p:sp>
      <p:sp>
        <p:nvSpPr>
          <p:cNvPr id="4" name="Textfeld 3"/>
          <p:cNvSpPr txBox="1"/>
          <p:nvPr/>
        </p:nvSpPr>
        <p:spPr>
          <a:xfrm>
            <a:off x="10056440" y="908720"/>
            <a:ext cx="1124795" cy="338554"/>
          </a:xfrm>
          <a:prstGeom prst="rect">
            <a:avLst/>
          </a:prstGeom>
          <a:noFill/>
        </p:spPr>
        <p:txBody>
          <a:bodyPr wrap="none" rtlCol="0">
            <a:spAutoFit/>
          </a:bodyPr>
          <a:lstStyle/>
          <a:p>
            <a:r>
              <a:rPr lang="de-DE" sz="1600" dirty="0"/>
              <a:t>KALYPSO</a:t>
            </a:r>
            <a:endParaRPr lang="en-US" sz="1600" dirty="0" err="1"/>
          </a:p>
        </p:txBody>
      </p:sp>
      <p:sp>
        <p:nvSpPr>
          <p:cNvPr id="6" name="Footer Placeholder 5">
            <a:extLst>
              <a:ext uri="{FF2B5EF4-FFF2-40B4-BE49-F238E27FC236}">
                <a16:creationId xmlns:a16="http://schemas.microsoft.com/office/drawing/2014/main" id="{5B9280B9-6704-4E19-A04A-3F5F2912ABDA}"/>
              </a:ext>
            </a:extLst>
          </p:cNvPr>
          <p:cNvSpPr>
            <a:spLocks noGrp="1"/>
          </p:cNvSpPr>
          <p:nvPr>
            <p:ph type="ftr" sz="quarter" idx="11"/>
          </p:nvPr>
        </p:nvSpPr>
        <p:spPr/>
        <p:txBody>
          <a:bodyPr/>
          <a:lstStyle/>
          <a:p>
            <a:r>
              <a:rPr lang="en-US" noProof="0"/>
              <a:t>Stefan Düsterer  |  13.6.2023  |  EuPRAXIA workshop</a:t>
            </a:r>
            <a:endParaRPr lang="en-US" noProof="0" dirty="0"/>
          </a:p>
        </p:txBody>
      </p:sp>
    </p:spTree>
    <p:extLst>
      <p:ext uri="{BB962C8B-B14F-4D97-AF65-F5344CB8AC3E}">
        <p14:creationId xmlns:p14="http://schemas.microsoft.com/office/powerpoint/2010/main" val="3199997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F0ECCB-7D8E-4DF6-A50D-815BD4A85D2F}"/>
              </a:ext>
            </a:extLst>
          </p:cNvPr>
          <p:cNvSpPr>
            <a:spLocks noGrp="1"/>
          </p:cNvSpPr>
          <p:nvPr>
            <p:ph type="ftr" sz="quarter" idx="11"/>
          </p:nvPr>
        </p:nvSpPr>
        <p:spPr/>
        <p:txBody>
          <a:bodyPr/>
          <a:lstStyle/>
          <a:p>
            <a:r>
              <a:rPr lang="en-US" noProof="0"/>
              <a:t>Stefan Düsterer  |  13.6.2023  |  EuPRAXIA workshop</a:t>
            </a:r>
            <a:endParaRPr lang="en-US" noProof="0" dirty="0"/>
          </a:p>
        </p:txBody>
      </p:sp>
      <p:sp>
        <p:nvSpPr>
          <p:cNvPr id="3" name="Title 1">
            <a:extLst>
              <a:ext uri="{FF2B5EF4-FFF2-40B4-BE49-F238E27FC236}">
                <a16:creationId xmlns:a16="http://schemas.microsoft.com/office/drawing/2014/main" id="{7F2CC758-5760-4110-BE36-A27B1AF6C8B7}"/>
              </a:ext>
            </a:extLst>
          </p:cNvPr>
          <p:cNvSpPr txBox="1">
            <a:spLocks/>
          </p:cNvSpPr>
          <p:nvPr/>
        </p:nvSpPr>
        <p:spPr>
          <a:xfrm>
            <a:off x="407988" y="349611"/>
            <a:ext cx="11376024" cy="451098"/>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US" sz="3200"/>
              <a:t>Wavefront sensors (WFS) at FLASH</a:t>
            </a:r>
            <a:endParaRPr lang="de-DE" dirty="0"/>
          </a:p>
        </p:txBody>
      </p:sp>
      <p:sp>
        <p:nvSpPr>
          <p:cNvPr id="5" name="Rectangle 383">
            <a:extLst>
              <a:ext uri="{FF2B5EF4-FFF2-40B4-BE49-F238E27FC236}">
                <a16:creationId xmlns:a16="http://schemas.microsoft.com/office/drawing/2014/main" id="{2BCF0000-02F0-4C7E-A0E4-8FC05F82C453}"/>
              </a:ext>
            </a:extLst>
          </p:cNvPr>
          <p:cNvSpPr>
            <a:spLocks noChangeArrowheads="1"/>
          </p:cNvSpPr>
          <p:nvPr/>
        </p:nvSpPr>
        <p:spPr bwMode="auto">
          <a:xfrm>
            <a:off x="480615" y="3495494"/>
            <a:ext cx="8068341" cy="185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44000" rIns="417588" bIns="144000"/>
          <a:lstStyle/>
          <a:p>
            <a:r>
              <a:rPr lang="en-US" sz="1400" dirty="0">
                <a:solidFill>
                  <a:srgbClr val="000000"/>
                </a:solidFill>
              </a:rPr>
              <a:t>The wavefront is reconstructed by a modal approach, via a least squares fit with a polynomial basis </a:t>
            </a:r>
            <a:r>
              <a:rPr lang="en-US" sz="1400" i="1" dirty="0">
                <a:solidFill>
                  <a:srgbClr val="000000"/>
                </a:solidFill>
              </a:rPr>
              <a:t>P</a:t>
            </a:r>
            <a:r>
              <a:rPr lang="en-US" sz="1400" i="1" baseline="-25000" dirty="0">
                <a:solidFill>
                  <a:srgbClr val="000000"/>
                </a:solidFill>
              </a:rPr>
              <a:t>k</a:t>
            </a:r>
            <a:r>
              <a:rPr lang="en-US" sz="1400" dirty="0">
                <a:solidFill>
                  <a:srgbClr val="000000"/>
                </a:solidFill>
              </a:rPr>
              <a:t>. Zernike polynomials are well suited for the reconstruction at FLASH due to the circular beam shape and good representation of </a:t>
            </a:r>
            <a:r>
              <a:rPr lang="en-US" sz="1400" dirty="0"/>
              <a:t>typical focusing </a:t>
            </a:r>
            <a:r>
              <a:rPr lang="en-US" sz="1400" dirty="0">
                <a:solidFill>
                  <a:srgbClr val="000000"/>
                </a:solidFill>
              </a:rPr>
              <a:t>mirror aberrations.</a:t>
            </a:r>
          </a:p>
          <a:p>
            <a:endParaRPr lang="en-US" sz="1400" dirty="0">
              <a:solidFill>
                <a:srgbClr val="000000"/>
              </a:solidFill>
            </a:endParaRPr>
          </a:p>
          <a:p>
            <a:endParaRPr lang="en-US" sz="1400" dirty="0">
              <a:solidFill>
                <a:srgbClr val="000000"/>
              </a:solidFill>
            </a:endParaRPr>
          </a:p>
        </p:txBody>
      </p:sp>
      <p:sp>
        <p:nvSpPr>
          <p:cNvPr id="6" name="Rectangle 383">
            <a:extLst>
              <a:ext uri="{FF2B5EF4-FFF2-40B4-BE49-F238E27FC236}">
                <a16:creationId xmlns:a16="http://schemas.microsoft.com/office/drawing/2014/main" id="{95130EA4-2633-4C3C-A64C-1F12ED893799}"/>
              </a:ext>
            </a:extLst>
          </p:cNvPr>
          <p:cNvSpPr>
            <a:spLocks noChangeArrowheads="1"/>
          </p:cNvSpPr>
          <p:nvPr/>
        </p:nvSpPr>
        <p:spPr bwMode="auto">
          <a:xfrm>
            <a:off x="521940" y="4362963"/>
            <a:ext cx="10429975" cy="14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44000" rIns="417588" bIns="144000"/>
          <a:lstStyle/>
          <a:p>
            <a:r>
              <a:rPr lang="en-US" sz="1400" dirty="0">
                <a:solidFill>
                  <a:srgbClr val="00A6EB"/>
                </a:solidFill>
              </a:rPr>
              <a:t>Numerical propagation:</a:t>
            </a:r>
          </a:p>
          <a:p>
            <a:r>
              <a:rPr lang="en-US" sz="1400" dirty="0">
                <a:solidFill>
                  <a:srgbClr val="000000"/>
                </a:solidFill>
              </a:rPr>
              <a:t>Since the sensor records both intensity and phase, it allows also the prediction of intensity distributions for any position in the beam course by numerical propagation. The IFNANO software MrBeam features Fresnel-Kirchhoff propagation:</a:t>
            </a:r>
          </a:p>
        </p:txBody>
      </p:sp>
      <p:sp>
        <p:nvSpPr>
          <p:cNvPr id="7" name="Rectangle 383">
            <a:extLst>
              <a:ext uri="{FF2B5EF4-FFF2-40B4-BE49-F238E27FC236}">
                <a16:creationId xmlns:a16="http://schemas.microsoft.com/office/drawing/2014/main" id="{7B13B8D2-9876-432F-8F0C-9AAEA34C38A3}"/>
              </a:ext>
            </a:extLst>
          </p:cNvPr>
          <p:cNvSpPr>
            <a:spLocks noChangeArrowheads="1"/>
          </p:cNvSpPr>
          <p:nvPr/>
        </p:nvSpPr>
        <p:spPr bwMode="auto">
          <a:xfrm>
            <a:off x="480615" y="1314875"/>
            <a:ext cx="8257641" cy="166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44000" rIns="417588" bIns="144000"/>
          <a:lstStyle/>
          <a:p>
            <a:r>
              <a:rPr lang="en-US" sz="1400" dirty="0">
                <a:solidFill>
                  <a:srgbClr val="00A6EB"/>
                </a:solidFill>
              </a:rPr>
              <a:t>Wave front reconstruction:</a:t>
            </a:r>
          </a:p>
          <a:p>
            <a:r>
              <a:rPr lang="en-US" sz="1400" dirty="0">
                <a:solidFill>
                  <a:srgbClr val="000000"/>
                </a:solidFill>
              </a:rPr>
              <a:t>The displacement of the spot centroid </a:t>
            </a:r>
            <a:r>
              <a:rPr lang="en-US" sz="1400" i="1" dirty="0">
                <a:solidFill>
                  <a:srgbClr val="000000"/>
                </a:solidFill>
              </a:rPr>
              <a:t>(</a:t>
            </a:r>
            <a:r>
              <a:rPr lang="en-US" sz="1400" i="1" dirty="0" err="1">
                <a:solidFill>
                  <a:srgbClr val="000000"/>
                </a:solidFill>
              </a:rPr>
              <a:t>x</a:t>
            </a:r>
            <a:r>
              <a:rPr lang="en-US" sz="1400" i="1" baseline="-25000" dirty="0" err="1">
                <a:solidFill>
                  <a:srgbClr val="000000"/>
                </a:solidFill>
              </a:rPr>
              <a:t>c</a:t>
            </a:r>
            <a:r>
              <a:rPr lang="en-US" sz="1400" i="1" dirty="0" err="1">
                <a:solidFill>
                  <a:srgbClr val="000000"/>
                </a:solidFill>
              </a:rPr>
              <a:t>,y</a:t>
            </a:r>
            <a:r>
              <a:rPr lang="en-US" sz="1400" i="1" baseline="-25000" dirty="0" err="1">
                <a:solidFill>
                  <a:srgbClr val="000000"/>
                </a:solidFill>
              </a:rPr>
              <a:t>c</a:t>
            </a:r>
            <a:r>
              <a:rPr lang="en-US" sz="1400" i="1" dirty="0">
                <a:solidFill>
                  <a:srgbClr val="000000"/>
                </a:solidFill>
              </a:rPr>
              <a:t>)</a:t>
            </a:r>
            <a:r>
              <a:rPr lang="en-US" sz="1400" i="1" baseline="-25000" dirty="0" err="1">
                <a:solidFill>
                  <a:srgbClr val="000000"/>
                </a:solidFill>
              </a:rPr>
              <a:t>ij</a:t>
            </a:r>
            <a:r>
              <a:rPr lang="en-US" sz="1400" i="1" dirty="0">
                <a:solidFill>
                  <a:srgbClr val="000000"/>
                </a:solidFill>
              </a:rPr>
              <a:t> </a:t>
            </a:r>
            <a:r>
              <a:rPr lang="en-US" sz="1400" dirty="0">
                <a:solidFill>
                  <a:srgbClr val="000000"/>
                </a:solidFill>
              </a:rPr>
              <a:t>with respect to a known reference position </a:t>
            </a:r>
            <a:r>
              <a:rPr lang="en-US" sz="1400" i="1" dirty="0">
                <a:solidFill>
                  <a:srgbClr val="000000"/>
                </a:solidFill>
              </a:rPr>
              <a:t>(</a:t>
            </a:r>
            <a:r>
              <a:rPr lang="en-US" sz="1400" i="1" dirty="0" err="1">
                <a:solidFill>
                  <a:srgbClr val="000000"/>
                </a:solidFill>
              </a:rPr>
              <a:t>x</a:t>
            </a:r>
            <a:r>
              <a:rPr lang="en-US" sz="1400" i="1" baseline="-25000" dirty="0" err="1">
                <a:solidFill>
                  <a:srgbClr val="000000"/>
                </a:solidFill>
              </a:rPr>
              <a:t>r</a:t>
            </a:r>
            <a:r>
              <a:rPr lang="en-US" sz="1400" i="1" dirty="0" err="1">
                <a:solidFill>
                  <a:srgbClr val="000000"/>
                </a:solidFill>
              </a:rPr>
              <a:t>,y</a:t>
            </a:r>
            <a:r>
              <a:rPr lang="en-US" sz="1400" i="1" baseline="-25000" dirty="0" err="1">
                <a:solidFill>
                  <a:srgbClr val="000000"/>
                </a:solidFill>
              </a:rPr>
              <a:t>r</a:t>
            </a:r>
            <a:r>
              <a:rPr lang="en-US" sz="1400" i="1" dirty="0">
                <a:solidFill>
                  <a:srgbClr val="000000"/>
                </a:solidFill>
              </a:rPr>
              <a:t>)</a:t>
            </a:r>
            <a:r>
              <a:rPr lang="en-US" sz="1400" i="1" baseline="-25000" dirty="0" err="1">
                <a:solidFill>
                  <a:srgbClr val="000000"/>
                </a:solidFill>
              </a:rPr>
              <a:t>ij</a:t>
            </a:r>
            <a:r>
              <a:rPr lang="en-US" sz="1400" dirty="0">
                <a:solidFill>
                  <a:srgbClr val="000000"/>
                </a:solidFill>
              </a:rPr>
              <a:t> is a measure for the spatial average of the </a:t>
            </a:r>
            <a:r>
              <a:rPr lang="en-US" sz="1400" dirty="0" err="1">
                <a:solidFill>
                  <a:srgbClr val="000000"/>
                </a:solidFill>
              </a:rPr>
              <a:t>Poynting</a:t>
            </a:r>
            <a:r>
              <a:rPr lang="en-US" sz="1400" dirty="0">
                <a:solidFill>
                  <a:srgbClr val="000000"/>
                </a:solidFill>
              </a:rPr>
              <a:t> vector </a:t>
            </a:r>
            <a:r>
              <a:rPr lang="en-US" sz="1400" i="1" dirty="0">
                <a:solidFill>
                  <a:srgbClr val="000000"/>
                </a:solidFill>
              </a:rPr>
              <a:t>S</a:t>
            </a:r>
            <a:r>
              <a:rPr lang="en-US" sz="1400" dirty="0">
                <a:solidFill>
                  <a:srgbClr val="000000"/>
                </a:solidFill>
              </a:rPr>
              <a:t>. </a:t>
            </a:r>
            <a:r>
              <a:rPr lang="en-US" sz="1400" i="1" dirty="0">
                <a:solidFill>
                  <a:srgbClr val="000000"/>
                </a:solidFill>
              </a:rPr>
              <a:t>(</a:t>
            </a:r>
            <a:r>
              <a:rPr lang="en-US" sz="1400" i="1" dirty="0">
                <a:solidFill>
                  <a:srgbClr val="000000"/>
                </a:solidFill>
                <a:sym typeface="Symbol" pitchFamily="18" charset="2"/>
              </a:rPr>
              <a:t></a:t>
            </a:r>
            <a:r>
              <a:rPr lang="en-US" sz="1400" i="1" baseline="-25000" dirty="0" err="1">
                <a:solidFill>
                  <a:srgbClr val="000000"/>
                </a:solidFill>
              </a:rPr>
              <a:t>x,y</a:t>
            </a:r>
            <a:r>
              <a:rPr lang="en-US" sz="1400" i="1" dirty="0">
                <a:solidFill>
                  <a:srgbClr val="000000"/>
                </a:solidFill>
              </a:rPr>
              <a:t>)</a:t>
            </a:r>
            <a:r>
              <a:rPr lang="en-US" sz="1400" i="1" baseline="-25000" dirty="0" err="1">
                <a:solidFill>
                  <a:srgbClr val="000000"/>
                </a:solidFill>
              </a:rPr>
              <a:t>ij</a:t>
            </a:r>
            <a:r>
              <a:rPr lang="en-US" sz="1400" dirty="0">
                <a:solidFill>
                  <a:srgbClr val="000000"/>
                </a:solidFill>
              </a:rPr>
              <a:t> approximates the wavefront gradient.</a:t>
            </a:r>
          </a:p>
          <a:p>
            <a:endParaRPr lang="en-US" sz="1400" dirty="0">
              <a:solidFill>
                <a:srgbClr val="000000"/>
              </a:solidFill>
            </a:endParaRPr>
          </a:p>
          <a:p>
            <a:endParaRPr lang="en-US" sz="1400" dirty="0">
              <a:solidFill>
                <a:srgbClr val="000000"/>
              </a:solidFill>
            </a:endParaRPr>
          </a:p>
        </p:txBody>
      </p:sp>
      <p:pic>
        <p:nvPicPr>
          <p:cNvPr id="8" name="Grafik 17">
            <a:extLst>
              <a:ext uri="{FF2B5EF4-FFF2-40B4-BE49-F238E27FC236}">
                <a16:creationId xmlns:a16="http://schemas.microsoft.com/office/drawing/2014/main" id="{50865ED8-EDA6-4C40-8A0E-F4697DAEB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15" y="2409698"/>
            <a:ext cx="3121422" cy="960813"/>
          </a:xfrm>
          <a:prstGeom prst="rect">
            <a:avLst/>
          </a:prstGeom>
        </p:spPr>
      </p:pic>
      <p:pic>
        <p:nvPicPr>
          <p:cNvPr id="9" name="Grafik 18">
            <a:extLst>
              <a:ext uri="{FF2B5EF4-FFF2-40B4-BE49-F238E27FC236}">
                <a16:creationId xmlns:a16="http://schemas.microsoft.com/office/drawing/2014/main" id="{8A0CA025-D191-4C21-B25C-EF1E8983C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296" y="2439120"/>
            <a:ext cx="4204166" cy="697443"/>
          </a:xfrm>
          <a:prstGeom prst="rect">
            <a:avLst/>
          </a:prstGeom>
        </p:spPr>
      </p:pic>
      <p:pic>
        <p:nvPicPr>
          <p:cNvPr id="10" name="Grafik 19">
            <a:extLst>
              <a:ext uri="{FF2B5EF4-FFF2-40B4-BE49-F238E27FC236}">
                <a16:creationId xmlns:a16="http://schemas.microsoft.com/office/drawing/2014/main" id="{EECBAD6D-33B6-43FD-8012-7C69AC80A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15" y="5272675"/>
            <a:ext cx="5730737" cy="834005"/>
          </a:xfrm>
          <a:prstGeom prst="rect">
            <a:avLst/>
          </a:prstGeom>
        </p:spPr>
      </p:pic>
      <p:sp>
        <p:nvSpPr>
          <p:cNvPr id="11" name="Rectangle 11">
            <a:extLst>
              <a:ext uri="{FF2B5EF4-FFF2-40B4-BE49-F238E27FC236}">
                <a16:creationId xmlns:a16="http://schemas.microsoft.com/office/drawing/2014/main" id="{7D6EB8EC-EB64-4A7D-A718-5C787F4D3D07}"/>
              </a:ext>
            </a:extLst>
          </p:cNvPr>
          <p:cNvSpPr>
            <a:spLocks noChangeArrowheads="1"/>
          </p:cNvSpPr>
          <p:nvPr/>
        </p:nvSpPr>
        <p:spPr bwMode="auto">
          <a:xfrm>
            <a:off x="8004911" y="4076901"/>
            <a:ext cx="3370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800" dirty="0">
                <a:solidFill>
                  <a:schemeClr val="bg2"/>
                </a:solidFill>
              </a:rPr>
              <a:t>Courtesy of Pascal </a:t>
            </a:r>
            <a:r>
              <a:rPr lang="en-GB" sz="800" dirty="0" err="1">
                <a:solidFill>
                  <a:schemeClr val="bg2"/>
                </a:solidFill>
              </a:rPr>
              <a:t>Mercère,SOLEIL</a:t>
            </a:r>
            <a:endParaRPr lang="en-GB" sz="800" dirty="0">
              <a:solidFill>
                <a:schemeClr val="bg2"/>
              </a:solidFill>
            </a:endParaRPr>
          </a:p>
        </p:txBody>
      </p:sp>
      <p:sp>
        <p:nvSpPr>
          <p:cNvPr id="12" name="Text Box 28">
            <a:extLst>
              <a:ext uri="{FF2B5EF4-FFF2-40B4-BE49-F238E27FC236}">
                <a16:creationId xmlns:a16="http://schemas.microsoft.com/office/drawing/2014/main" id="{77146E0C-74E2-487E-A68A-7C34D456BFEF}"/>
              </a:ext>
            </a:extLst>
          </p:cNvPr>
          <p:cNvSpPr txBox="1">
            <a:spLocks noChangeArrowheads="1"/>
          </p:cNvSpPr>
          <p:nvPr/>
        </p:nvSpPr>
        <p:spPr bwMode="auto">
          <a:xfrm>
            <a:off x="12416139" y="-1650347"/>
            <a:ext cx="15311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F28E00"/>
                </a:solidFill>
                <a:latin typeface="Arial" charset="0"/>
                <a:ea typeface="ＭＳ Ｐゴシック" charset="0"/>
              </a:rPr>
              <a:t>Alignment pinhole</a:t>
            </a:r>
          </a:p>
        </p:txBody>
      </p:sp>
      <p:grpSp>
        <p:nvGrpSpPr>
          <p:cNvPr id="13" name="Group 12">
            <a:extLst>
              <a:ext uri="{FF2B5EF4-FFF2-40B4-BE49-F238E27FC236}">
                <a16:creationId xmlns:a16="http://schemas.microsoft.com/office/drawing/2014/main" id="{8C16865F-1D04-4704-95DA-4B5D48B514A9}"/>
              </a:ext>
            </a:extLst>
          </p:cNvPr>
          <p:cNvGrpSpPr/>
          <p:nvPr/>
        </p:nvGrpSpPr>
        <p:grpSpPr>
          <a:xfrm>
            <a:off x="8835738" y="689924"/>
            <a:ext cx="2928524" cy="3534021"/>
            <a:chOff x="5727122" y="800709"/>
            <a:chExt cx="2928524" cy="3534021"/>
          </a:xfrm>
        </p:grpSpPr>
        <p:pic>
          <p:nvPicPr>
            <p:cNvPr id="14" name="Picture 5">
              <a:extLst>
                <a:ext uri="{FF2B5EF4-FFF2-40B4-BE49-F238E27FC236}">
                  <a16:creationId xmlns:a16="http://schemas.microsoft.com/office/drawing/2014/main" id="{22A267DF-1B31-4466-81F8-285137150D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122" y="800709"/>
              <a:ext cx="2928524" cy="328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359EBD8D-A5E3-4842-A0BD-81CBF7EFE8EF}"/>
                </a:ext>
              </a:extLst>
            </p:cNvPr>
            <p:cNvCxnSpPr/>
            <p:nvPr/>
          </p:nvCxnSpPr>
          <p:spPr>
            <a:xfrm>
              <a:off x="7104112" y="4077072"/>
              <a:ext cx="1296144"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D87DEA3-B0B2-462B-8658-C20DFA510EFB}"/>
                    </a:ext>
                  </a:extLst>
                </p:cNvPr>
                <p:cNvSpPr txBox="1"/>
                <p:nvPr/>
              </p:nvSpPr>
              <p:spPr>
                <a:xfrm>
                  <a:off x="7664211" y="4088509"/>
                  <a:ext cx="17594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600" i="1" dirty="0" smtClean="0">
                            <a:latin typeface="Cambria Math" panose="02040503050406030204" pitchFamily="18" charset="0"/>
                          </a:rPr>
                          <m:t>𝑓</m:t>
                        </m:r>
                      </m:oMath>
                    </m:oMathPara>
                  </a14:m>
                  <a:endParaRPr lang="de-DE" sz="1600" dirty="0" err="1"/>
                </a:p>
              </p:txBody>
            </p:sp>
          </mc:Choice>
          <mc:Fallback xmlns="">
            <p:sp>
              <p:nvSpPr>
                <p:cNvPr id="7" name="TextBox 6">
                  <a:extLst>
                    <a:ext uri="{FF2B5EF4-FFF2-40B4-BE49-F238E27FC236}">
                      <a16:creationId xmlns:a16="http://schemas.microsoft.com/office/drawing/2014/main" id="{4087DFF2-F0CC-4F34-ACFE-FC8630F25763}"/>
                    </a:ext>
                  </a:extLst>
                </p:cNvPr>
                <p:cNvSpPr txBox="1">
                  <a:spLocks noRot="1" noChangeAspect="1" noMove="1" noResize="1" noEditPoints="1" noAdjustHandles="1" noChangeArrowheads="1" noChangeShapeType="1" noTextEdit="1"/>
                </p:cNvSpPr>
                <p:nvPr/>
              </p:nvSpPr>
              <p:spPr>
                <a:xfrm>
                  <a:off x="7664211" y="4088509"/>
                  <a:ext cx="175946" cy="246221"/>
                </a:xfrm>
                <a:prstGeom prst="rect">
                  <a:avLst/>
                </a:prstGeom>
                <a:blipFill>
                  <a:blip r:embed="rId6"/>
                  <a:stretch>
                    <a:fillRect l="-34483" r="-34483" b="-35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5E143A8-E00C-4182-8CE8-1B85AC3B23EC}"/>
                    </a:ext>
                  </a:extLst>
                </p:cNvPr>
                <p:cNvSpPr txBox="1"/>
                <p:nvPr/>
              </p:nvSpPr>
              <p:spPr>
                <a:xfrm>
                  <a:off x="8125755" y="3171188"/>
                  <a:ext cx="18896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600" i="1" dirty="0" smtClean="0">
                            <a:latin typeface="Cambria Math" panose="02040503050406030204" pitchFamily="18" charset="0"/>
                          </a:rPr>
                          <m:t>𝛽</m:t>
                        </m:r>
                      </m:oMath>
                    </m:oMathPara>
                  </a14:m>
                  <a:endParaRPr lang="de-DE" sz="1600" dirty="0" err="1"/>
                </a:p>
              </p:txBody>
            </p:sp>
          </mc:Choice>
          <mc:Fallback xmlns="">
            <p:sp>
              <p:nvSpPr>
                <p:cNvPr id="9" name="TextBox 8">
                  <a:extLst>
                    <a:ext uri="{FF2B5EF4-FFF2-40B4-BE49-F238E27FC236}">
                      <a16:creationId xmlns:a16="http://schemas.microsoft.com/office/drawing/2014/main" id="{31EB52DA-7ACC-454C-A0D7-D8102F5A2600}"/>
                    </a:ext>
                  </a:extLst>
                </p:cNvPr>
                <p:cNvSpPr txBox="1">
                  <a:spLocks noRot="1" noChangeAspect="1" noMove="1" noResize="1" noEditPoints="1" noAdjustHandles="1" noChangeArrowheads="1" noChangeShapeType="1" noTextEdit="1"/>
                </p:cNvSpPr>
                <p:nvPr/>
              </p:nvSpPr>
              <p:spPr>
                <a:xfrm>
                  <a:off x="8125755" y="3171188"/>
                  <a:ext cx="188962" cy="246221"/>
                </a:xfrm>
                <a:prstGeom prst="rect">
                  <a:avLst/>
                </a:prstGeom>
                <a:blipFill>
                  <a:blip r:embed="rId7"/>
                  <a:stretch>
                    <a:fillRect l="-35484" r="-29032" b="-37500"/>
                  </a:stretch>
                </a:blipFill>
              </p:spPr>
              <p:txBody>
                <a:bodyPr/>
                <a:lstStyle/>
                <a:p>
                  <a:r>
                    <a:rPr lang="de-DE">
                      <a:noFill/>
                    </a:rPr>
                    <a:t> </a:t>
                  </a:r>
                </a:p>
              </p:txBody>
            </p:sp>
          </mc:Fallback>
        </mc:AlternateContent>
        <p:sp>
          <p:nvSpPr>
            <p:cNvPr id="18" name="Freeform: Shape 17">
              <a:extLst>
                <a:ext uri="{FF2B5EF4-FFF2-40B4-BE49-F238E27FC236}">
                  <a16:creationId xmlns:a16="http://schemas.microsoft.com/office/drawing/2014/main" id="{2087ECD1-2FCA-4354-B05D-3D7D53E903CA}"/>
                </a:ext>
              </a:extLst>
            </p:cNvPr>
            <p:cNvSpPr/>
            <p:nvPr/>
          </p:nvSpPr>
          <p:spPr>
            <a:xfrm>
              <a:off x="8226042" y="3042070"/>
              <a:ext cx="53370" cy="117413"/>
            </a:xfrm>
            <a:custGeom>
              <a:avLst/>
              <a:gdLst>
                <a:gd name="connsiteX0" fmla="*/ 0 w 53370"/>
                <a:gd name="connsiteY0" fmla="*/ 0 h 117413"/>
                <a:gd name="connsiteX1" fmla="*/ 17790 w 53370"/>
                <a:gd name="connsiteY1" fmla="*/ 10674 h 117413"/>
                <a:gd name="connsiteX2" fmla="*/ 39138 w 53370"/>
                <a:gd name="connsiteY2" fmla="*/ 24906 h 117413"/>
                <a:gd name="connsiteX3" fmla="*/ 46254 w 53370"/>
                <a:gd name="connsiteY3" fmla="*/ 35580 h 117413"/>
                <a:gd name="connsiteX4" fmla="*/ 53370 w 53370"/>
                <a:gd name="connsiteY4" fmla="*/ 56928 h 117413"/>
                <a:gd name="connsiteX5" fmla="*/ 46254 w 53370"/>
                <a:gd name="connsiteY5" fmla="*/ 99623 h 117413"/>
                <a:gd name="connsiteX6" fmla="*/ 39138 w 53370"/>
                <a:gd name="connsiteY6" fmla="*/ 110297 h 117413"/>
                <a:gd name="connsiteX7" fmla="*/ 32022 w 53370"/>
                <a:gd name="connsiteY7" fmla="*/ 117413 h 11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0" h="117413">
                  <a:moveTo>
                    <a:pt x="0" y="0"/>
                  </a:moveTo>
                  <a:cubicBezTo>
                    <a:pt x="5930" y="3558"/>
                    <a:pt x="11956" y="6961"/>
                    <a:pt x="17790" y="10674"/>
                  </a:cubicBezTo>
                  <a:cubicBezTo>
                    <a:pt x="25005" y="15266"/>
                    <a:pt x="39138" y="24906"/>
                    <a:pt x="39138" y="24906"/>
                  </a:cubicBezTo>
                  <a:cubicBezTo>
                    <a:pt x="41510" y="28464"/>
                    <a:pt x="44517" y="31672"/>
                    <a:pt x="46254" y="35580"/>
                  </a:cubicBezTo>
                  <a:cubicBezTo>
                    <a:pt x="49300" y="42434"/>
                    <a:pt x="53370" y="56928"/>
                    <a:pt x="53370" y="56928"/>
                  </a:cubicBezTo>
                  <a:cubicBezTo>
                    <a:pt x="52243" y="67074"/>
                    <a:pt x="52215" y="87702"/>
                    <a:pt x="46254" y="99623"/>
                  </a:cubicBezTo>
                  <a:cubicBezTo>
                    <a:pt x="44342" y="103448"/>
                    <a:pt x="41809" y="106958"/>
                    <a:pt x="39138" y="110297"/>
                  </a:cubicBezTo>
                  <a:cubicBezTo>
                    <a:pt x="37042" y="112916"/>
                    <a:pt x="34394" y="115041"/>
                    <a:pt x="32022" y="11741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 Placeholder 2">
            <a:extLst>
              <a:ext uri="{FF2B5EF4-FFF2-40B4-BE49-F238E27FC236}">
                <a16:creationId xmlns:a16="http://schemas.microsoft.com/office/drawing/2014/main" id="{C2931640-8688-435B-A91A-3ECE9DE7FC2E}"/>
              </a:ext>
            </a:extLst>
          </p:cNvPr>
          <p:cNvSpPr txBox="1">
            <a:spLocks/>
          </p:cNvSpPr>
          <p:nvPr/>
        </p:nvSpPr>
        <p:spPr>
          <a:xfrm>
            <a:off x="480615" y="846351"/>
            <a:ext cx="11376025" cy="379252"/>
          </a:xfrm>
          <a:prstGeom prst="rect">
            <a:avLst/>
          </a:prstGeom>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err="1">
                <a:solidFill>
                  <a:schemeClr val="accent2"/>
                </a:solidFill>
              </a:rPr>
              <a:t>How</a:t>
            </a:r>
            <a:r>
              <a:rPr lang="de-DE" b="1" dirty="0">
                <a:solidFill>
                  <a:schemeClr val="accent2"/>
                </a:solidFill>
              </a:rPr>
              <a:t> a wavefront </a:t>
            </a:r>
            <a:r>
              <a:rPr lang="de-DE" b="1" dirty="0" err="1">
                <a:solidFill>
                  <a:schemeClr val="accent2"/>
                </a:solidFill>
              </a:rPr>
              <a:t>sensor</a:t>
            </a:r>
            <a:r>
              <a:rPr lang="de-DE" b="1" dirty="0">
                <a:solidFill>
                  <a:schemeClr val="accent2"/>
                </a:solidFill>
              </a:rPr>
              <a:t> </a:t>
            </a:r>
            <a:r>
              <a:rPr lang="de-DE" b="1" dirty="0" err="1">
                <a:solidFill>
                  <a:schemeClr val="accent2"/>
                </a:solidFill>
              </a:rPr>
              <a:t>works</a:t>
            </a:r>
            <a:endParaRPr lang="de-DE" b="1" dirty="0">
              <a:solidFill>
                <a:schemeClr val="accent2"/>
              </a:solidFill>
            </a:endParaRPr>
          </a:p>
        </p:txBody>
      </p:sp>
    </p:spTree>
    <p:extLst>
      <p:ext uri="{BB962C8B-B14F-4D97-AF65-F5344CB8AC3E}">
        <p14:creationId xmlns:p14="http://schemas.microsoft.com/office/powerpoint/2010/main" val="481232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E3A1-5C51-4180-AE38-4598C83964FB}"/>
              </a:ext>
            </a:extLst>
          </p:cNvPr>
          <p:cNvSpPr>
            <a:spLocks noGrp="1"/>
          </p:cNvSpPr>
          <p:nvPr>
            <p:ph type="title"/>
          </p:nvPr>
        </p:nvSpPr>
        <p:spPr/>
        <p:txBody>
          <a:bodyPr/>
          <a:lstStyle/>
          <a:p>
            <a:r>
              <a:rPr lang="en-US" dirty="0"/>
              <a:t>Focus size and position </a:t>
            </a:r>
          </a:p>
        </p:txBody>
      </p:sp>
      <p:sp>
        <p:nvSpPr>
          <p:cNvPr id="4" name="Text Placeholder 3">
            <a:extLst>
              <a:ext uri="{FF2B5EF4-FFF2-40B4-BE49-F238E27FC236}">
                <a16:creationId xmlns:a16="http://schemas.microsoft.com/office/drawing/2014/main" id="{9C0B8CB1-1341-4ABD-AFBA-5047A9CC66C9}"/>
              </a:ext>
            </a:extLst>
          </p:cNvPr>
          <p:cNvSpPr>
            <a:spLocks noGrp="1"/>
          </p:cNvSpPr>
          <p:nvPr>
            <p:ph type="body" sz="quarter" idx="13"/>
          </p:nvPr>
        </p:nvSpPr>
        <p:spPr/>
        <p:txBody>
          <a:bodyPr/>
          <a:lstStyle/>
          <a:p>
            <a:r>
              <a:rPr lang="en-US" dirty="0"/>
              <a:t>Wave front sensors</a:t>
            </a:r>
          </a:p>
        </p:txBody>
      </p:sp>
      <p:pic>
        <p:nvPicPr>
          <p:cNvPr id="6" name="Picture 5">
            <a:extLst>
              <a:ext uri="{FF2B5EF4-FFF2-40B4-BE49-F238E27FC236}">
                <a16:creationId xmlns:a16="http://schemas.microsoft.com/office/drawing/2014/main" id="{5D5E3AF9-E441-4B1C-89E8-5DB40C65E2D0}"/>
              </a:ext>
            </a:extLst>
          </p:cNvPr>
          <p:cNvPicPr>
            <a:picLocks noChangeAspect="1"/>
          </p:cNvPicPr>
          <p:nvPr/>
        </p:nvPicPr>
        <p:blipFill>
          <a:blip r:embed="rId2"/>
          <a:stretch>
            <a:fillRect/>
          </a:stretch>
        </p:blipFill>
        <p:spPr>
          <a:xfrm rot="20812380">
            <a:off x="898767" y="2314031"/>
            <a:ext cx="2365893" cy="2507140"/>
          </a:xfrm>
          <a:prstGeom prst="rect">
            <a:avLst/>
          </a:prstGeom>
        </p:spPr>
      </p:pic>
      <p:pic>
        <p:nvPicPr>
          <p:cNvPr id="7" name="Picture 6">
            <a:extLst>
              <a:ext uri="{FF2B5EF4-FFF2-40B4-BE49-F238E27FC236}">
                <a16:creationId xmlns:a16="http://schemas.microsoft.com/office/drawing/2014/main" id="{44292F84-26A3-4BC7-A8A2-E0D044D21FDD}"/>
              </a:ext>
            </a:extLst>
          </p:cNvPr>
          <p:cNvPicPr>
            <a:picLocks noChangeAspect="1"/>
          </p:cNvPicPr>
          <p:nvPr/>
        </p:nvPicPr>
        <p:blipFill>
          <a:blip r:embed="rId3"/>
          <a:stretch>
            <a:fillRect/>
          </a:stretch>
        </p:blipFill>
        <p:spPr>
          <a:xfrm>
            <a:off x="4368799" y="3174341"/>
            <a:ext cx="2635953" cy="2613941"/>
          </a:xfrm>
          <a:prstGeom prst="rect">
            <a:avLst/>
          </a:prstGeom>
        </p:spPr>
      </p:pic>
      <p:pic>
        <p:nvPicPr>
          <p:cNvPr id="8" name="Picture 7">
            <a:extLst>
              <a:ext uri="{FF2B5EF4-FFF2-40B4-BE49-F238E27FC236}">
                <a16:creationId xmlns:a16="http://schemas.microsoft.com/office/drawing/2014/main" id="{285664AD-E74B-4F36-8A9C-E1B2F3E19F65}"/>
              </a:ext>
            </a:extLst>
          </p:cNvPr>
          <p:cNvPicPr>
            <a:picLocks noChangeAspect="1"/>
          </p:cNvPicPr>
          <p:nvPr/>
        </p:nvPicPr>
        <p:blipFill>
          <a:blip r:embed="rId4"/>
          <a:stretch>
            <a:fillRect/>
          </a:stretch>
        </p:blipFill>
        <p:spPr>
          <a:xfrm>
            <a:off x="8218574" y="1739099"/>
            <a:ext cx="2092281" cy="2074809"/>
          </a:xfrm>
          <a:prstGeom prst="rect">
            <a:avLst/>
          </a:prstGeom>
        </p:spPr>
      </p:pic>
      <p:sp>
        <p:nvSpPr>
          <p:cNvPr id="9" name="Rectangle 8">
            <a:extLst>
              <a:ext uri="{FF2B5EF4-FFF2-40B4-BE49-F238E27FC236}">
                <a16:creationId xmlns:a16="http://schemas.microsoft.com/office/drawing/2014/main" id="{9BA83699-E59E-403E-9DF4-6E6C4B7FD988}"/>
              </a:ext>
            </a:extLst>
          </p:cNvPr>
          <p:cNvSpPr/>
          <p:nvPr/>
        </p:nvSpPr>
        <p:spPr>
          <a:xfrm>
            <a:off x="1320799" y="6159641"/>
            <a:ext cx="6096000" cy="523220"/>
          </a:xfrm>
          <a:prstGeom prst="rect">
            <a:avLst/>
          </a:prstGeom>
        </p:spPr>
        <p:txBody>
          <a:bodyPr>
            <a:spAutoFit/>
          </a:bodyPr>
          <a:lstStyle/>
          <a:p>
            <a:r>
              <a:rPr lang="en-US" dirty="0">
                <a:solidFill>
                  <a:srgbClr val="172B4D"/>
                </a:solidFill>
                <a:latin typeface="-apple-system"/>
              </a:rPr>
              <a:t>B. Keitel et al .  J. Synchrotron Rad. </a:t>
            </a:r>
            <a:r>
              <a:rPr lang="en-US" b="1" dirty="0">
                <a:solidFill>
                  <a:srgbClr val="172B4D"/>
                </a:solidFill>
                <a:latin typeface="-apple-system"/>
              </a:rPr>
              <a:t>23</a:t>
            </a:r>
            <a:r>
              <a:rPr lang="en-US" dirty="0">
                <a:solidFill>
                  <a:srgbClr val="172B4D"/>
                </a:solidFill>
                <a:latin typeface="-apple-system"/>
              </a:rPr>
              <a:t>, 43-49 (2016);</a:t>
            </a:r>
            <a:br>
              <a:rPr lang="en-US" dirty="0">
                <a:solidFill>
                  <a:srgbClr val="172B4D"/>
                </a:solidFill>
                <a:latin typeface="-apple-system"/>
              </a:rPr>
            </a:br>
            <a:endParaRPr lang="en-US" dirty="0">
              <a:solidFill>
                <a:srgbClr val="172B4D"/>
              </a:solidFill>
              <a:latin typeface="-apple-system"/>
            </a:endParaRPr>
          </a:p>
        </p:txBody>
      </p:sp>
      <p:sp>
        <p:nvSpPr>
          <p:cNvPr id="10" name="Footer Placeholder 9">
            <a:extLst>
              <a:ext uri="{FF2B5EF4-FFF2-40B4-BE49-F238E27FC236}">
                <a16:creationId xmlns:a16="http://schemas.microsoft.com/office/drawing/2014/main" id="{01EFB41E-E983-41FD-9E1D-82F007765584}"/>
              </a:ext>
            </a:extLst>
          </p:cNvPr>
          <p:cNvSpPr>
            <a:spLocks noGrp="1"/>
          </p:cNvSpPr>
          <p:nvPr>
            <p:ph type="ftr" sz="quarter" idx="11"/>
          </p:nvPr>
        </p:nvSpPr>
        <p:spPr/>
        <p:txBody>
          <a:bodyPr/>
          <a:lstStyle/>
          <a:p>
            <a:r>
              <a:rPr lang="en-US" noProof="0"/>
              <a:t>Stefan Düsterer  |  13.6.2023  |  EuPRAXIA workshop</a:t>
            </a:r>
            <a:endParaRPr lang="en-US" noProof="0" dirty="0"/>
          </a:p>
        </p:txBody>
      </p:sp>
    </p:spTree>
    <p:extLst>
      <p:ext uri="{BB962C8B-B14F-4D97-AF65-F5344CB8AC3E}">
        <p14:creationId xmlns:p14="http://schemas.microsoft.com/office/powerpoint/2010/main" val="388512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4"/>
          <p:cNvPicPr>
            <a:picLocks noChangeAspect="1" noChangeArrowheads="1"/>
          </p:cNvPicPr>
          <p:nvPr/>
        </p:nvPicPr>
        <p:blipFill>
          <a:blip r:embed="rId3"/>
          <a:srcRect/>
          <a:stretch>
            <a:fillRect/>
          </a:stretch>
        </p:blipFill>
        <p:spPr bwMode="auto">
          <a:xfrm>
            <a:off x="209550" y="1268760"/>
            <a:ext cx="405765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el 1"/>
          <p:cNvSpPr>
            <a:spLocks noGrp="1"/>
          </p:cNvSpPr>
          <p:nvPr>
            <p:ph type="title"/>
          </p:nvPr>
        </p:nvSpPr>
        <p:spPr/>
        <p:txBody>
          <a:bodyPr/>
          <a:lstStyle/>
          <a:p>
            <a:r>
              <a:rPr lang="en-US" dirty="0"/>
              <a:t>Wavefront sensors (WFS) at FLASH</a:t>
            </a:r>
          </a:p>
        </p:txBody>
      </p:sp>
      <p:sp>
        <p:nvSpPr>
          <p:cNvPr id="3" name="Fußzeilenplatzhalter 2"/>
          <p:cNvSpPr>
            <a:spLocks noGrp="1"/>
          </p:cNvSpPr>
          <p:nvPr>
            <p:ph type="ftr" sz="quarter" idx="11"/>
          </p:nvPr>
        </p:nvSpPr>
        <p:spPr>
          <a:xfrm>
            <a:off x="839417" y="6552198"/>
            <a:ext cx="7770444" cy="21544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Stefan Düsterer  |  13.6.2023  |  EuPRAXIA workshop</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platzhalter 3"/>
          <p:cNvSpPr>
            <a:spLocks noGrp="1"/>
          </p:cNvSpPr>
          <p:nvPr>
            <p:ph type="body" sz="quarter" idx="13"/>
          </p:nvPr>
        </p:nvSpPr>
        <p:spPr/>
        <p:txBody>
          <a:bodyPr/>
          <a:lstStyle/>
          <a:p>
            <a:r>
              <a:rPr lang="en-US" dirty="0"/>
              <a:t>Operation principle</a:t>
            </a:r>
          </a:p>
        </p:txBody>
      </p:sp>
      <p:sp>
        <p:nvSpPr>
          <p:cNvPr id="10" name="Text Box 11"/>
          <p:cNvSpPr txBox="1">
            <a:spLocks noChangeArrowheads="1"/>
          </p:cNvSpPr>
          <p:nvPr/>
        </p:nvSpPr>
        <p:spPr bwMode="auto">
          <a:xfrm>
            <a:off x="4040981" y="1772816"/>
            <a:ext cx="456887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spcAft>
                <a:spcPct val="50000"/>
              </a:spcAft>
              <a:buClr>
                <a:srgbClr val="F28E00"/>
              </a:buClr>
              <a:buFont typeface="Arial Black" pitchFamily="34" charset="0"/>
              <a:buChar char="&gt;"/>
              <a:defRPr sz="2000">
                <a:solidFill>
                  <a:schemeClr val="tx1"/>
                </a:solidFill>
                <a:latin typeface="Arial" charset="0"/>
                <a:ea typeface="ＭＳ Ｐゴシック" pitchFamily="34" charset="-128"/>
              </a:defRPr>
            </a:lvl1pPr>
            <a:lvl2pPr marL="742950" indent="-285750">
              <a:spcAft>
                <a:spcPct val="50000"/>
              </a:spcAft>
              <a:buClr>
                <a:schemeClr val="bg2"/>
              </a:buClr>
              <a:buFont typeface="Wingdings" pitchFamily="2" charset="2"/>
              <a:buChar char="§"/>
              <a:defRPr sz="1600">
                <a:solidFill>
                  <a:schemeClr val="tx1"/>
                </a:solidFill>
                <a:latin typeface="Arial" charset="0"/>
                <a:ea typeface="ＭＳ Ｐゴシック" pitchFamily="34" charset="-128"/>
              </a:defRPr>
            </a:lvl2pPr>
            <a:lvl3pPr marL="1143000" indent="-228600">
              <a:buClr>
                <a:srgbClr val="FF9900"/>
              </a:buClr>
              <a:buFont typeface="Arial Black" pitchFamily="34" charset="0"/>
              <a:defRPr sz="1200">
                <a:solidFill>
                  <a:schemeClr val="tx1"/>
                </a:solidFill>
                <a:latin typeface="Arial" charset="0"/>
                <a:ea typeface="ＭＳ Ｐゴシック" pitchFamily="34" charset="-128"/>
              </a:defRPr>
            </a:lvl3pPr>
            <a:lvl4pPr marL="1600200" indent="-228600">
              <a:buFont typeface="Wingdings" pitchFamily="2" charset="2"/>
              <a:buChar char="§"/>
              <a:defRPr sz="1400">
                <a:solidFill>
                  <a:schemeClr val="tx1"/>
                </a:solidFill>
                <a:latin typeface="Arial" charset="0"/>
                <a:ea typeface="ＭＳ Ｐゴシック" pitchFamily="34" charset="-128"/>
              </a:defRPr>
            </a:lvl4pPr>
            <a:lvl5pPr marL="2057400" indent="-228600">
              <a:spcBef>
                <a:spcPct val="20000"/>
              </a:spcBef>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ct val="0"/>
              </a:spcAft>
              <a:buClrTx/>
              <a:buSzTx/>
              <a:buFontTx/>
              <a:buNone/>
              <a:tabLst/>
              <a:defRPr/>
            </a:pPr>
            <a:r>
              <a:rPr kumimoji="0" lang="en-GB"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The </a:t>
            </a:r>
            <a:r>
              <a:rPr kumimoji="0" lang="en-GB" altLang="de-DE" sz="1400" b="0" i="0" u="none" strike="noStrike" kern="1200" cap="none" spc="0" normalizeH="0" baseline="0" noProof="0" dirty="0">
                <a:ln>
                  <a:noFill/>
                </a:ln>
                <a:solidFill>
                  <a:srgbClr val="00B0F0"/>
                </a:solidFill>
                <a:effectLst/>
                <a:uLnTx/>
                <a:uFillTx/>
                <a:latin typeface="Arial" charset="0"/>
                <a:ea typeface="ＭＳ Ｐゴシック" pitchFamily="34" charset="-128"/>
                <a:cs typeface="+mn-cs"/>
              </a:rPr>
              <a:t>actual beam </a:t>
            </a:r>
            <a:r>
              <a:rPr kumimoji="0" lang="en-GB"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is compared to a </a:t>
            </a:r>
            <a:r>
              <a:rPr kumimoji="0" lang="en-GB" altLang="de-DE" sz="1400" b="0"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reference wave </a:t>
            </a:r>
            <a:r>
              <a:rPr kumimoji="0" lang="en-GB"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(spherical wave).</a:t>
            </a:r>
          </a:p>
          <a:p>
            <a:pPr marL="0" marR="0" lvl="0" indent="0" algn="l" defTabSz="457200" rtl="0" eaLnBrk="1" fontAlgn="auto" latinLnBrk="0" hangingPunct="1">
              <a:lnSpc>
                <a:spcPct val="100000"/>
              </a:lnSpc>
              <a:spcBef>
                <a:spcPts val="0"/>
              </a:spcBef>
              <a:spcAft>
                <a:spcPct val="0"/>
              </a:spcAft>
              <a:buClrTx/>
              <a:buSzTx/>
              <a:buFontTx/>
              <a:buNone/>
              <a:tabLst/>
              <a:defRPr/>
            </a:pPr>
            <a:endParaRPr kumimoji="0" lang="en-GB"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a:p>
            <a:pPr marL="0" marR="0" lvl="0" indent="0" algn="l" defTabSz="457200" rtl="0" eaLnBrk="1" fontAlgn="auto" latinLnBrk="0" hangingPunct="1">
              <a:lnSpc>
                <a:spcPct val="100000"/>
              </a:lnSpc>
              <a:spcBef>
                <a:spcPts val="0"/>
              </a:spcBef>
              <a:spcAft>
                <a:spcPct val="0"/>
              </a:spcAft>
              <a:buClrTx/>
              <a:buSzTx/>
              <a:buFontTx/>
              <a:buNone/>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Intensity and phase information in single shot measurements:</a:t>
            </a:r>
          </a:p>
          <a:p>
            <a:pPr marL="0" marR="0" lvl="0" indent="0" algn="l" defTabSz="457200" rtl="0" eaLnBrk="1" fontAlgn="auto" latinLnBrk="0" hangingPunct="1">
              <a:lnSpc>
                <a:spcPct val="100000"/>
              </a:lnSpc>
              <a:spcBef>
                <a:spcPts val="0"/>
              </a:spcBef>
              <a:spcAft>
                <a:spcPct val="0"/>
              </a:spcAft>
              <a:buClrTx/>
              <a:buSzTx/>
              <a:buFont typeface="Arial"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Amplitude of each spot → local intensity </a:t>
            </a:r>
          </a:p>
          <a:p>
            <a:pPr marL="0" marR="0" lvl="0" indent="0" algn="l" defTabSz="457200" rtl="0" eaLnBrk="1" fontAlgn="auto" latinLnBrk="0" hangingPunct="1">
              <a:lnSpc>
                <a:spcPct val="100000"/>
              </a:lnSpc>
              <a:spcBef>
                <a:spcPts val="0"/>
              </a:spcBef>
              <a:spcAft>
                <a:spcPct val="0"/>
              </a:spcAft>
              <a:buClrTx/>
              <a:buSzTx/>
              <a:buFont typeface="Arial"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Position of each spot → local slope, </a:t>
            </a:r>
            <a:r>
              <a:rPr kumimoji="0" lang="en-US" altLang="de-DE" sz="1400" b="0" i="0" u="none" strike="noStrike" kern="1200" cap="none" spc="0" normalizeH="0" baseline="0" noProof="0" dirty="0" err="1">
                <a:ln>
                  <a:noFill/>
                </a:ln>
                <a:solidFill>
                  <a:prstClr val="black"/>
                </a:solidFill>
                <a:effectLst/>
                <a:uLnTx/>
                <a:uFillTx/>
                <a:latin typeface="Arial" charset="0"/>
                <a:ea typeface="ＭＳ Ｐゴシック" pitchFamily="34" charset="-128"/>
                <a:cs typeface="+mn-cs"/>
              </a:rPr>
              <a:t>wavefront</a:t>
            </a: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phase</a:t>
            </a:r>
          </a:p>
        </p:txBody>
      </p:sp>
      <p:grpSp>
        <p:nvGrpSpPr>
          <p:cNvPr id="11" name="Group 30"/>
          <p:cNvGrpSpPr>
            <a:grpSpLocks noChangeAspect="1"/>
          </p:cNvGrpSpPr>
          <p:nvPr/>
        </p:nvGrpSpPr>
        <p:grpSpPr bwMode="auto">
          <a:xfrm>
            <a:off x="641270" y="4505877"/>
            <a:ext cx="2070354" cy="1803654"/>
            <a:chOff x="2789" y="989"/>
            <a:chExt cx="2717" cy="2367"/>
          </a:xfrm>
        </p:grpSpPr>
        <p:pic>
          <p:nvPicPr>
            <p:cNvPr id="12" name="Grafik 213" descr="Referenz_neuerSensor_inlay.tif"/>
            <p:cNvPicPr>
              <a:picLocks noChangeAspect="1"/>
            </p:cNvPicPr>
            <p:nvPr/>
          </p:nvPicPr>
          <p:blipFill>
            <a:blip r:embed="rId4"/>
            <a:srcRect/>
            <a:stretch>
              <a:fillRect/>
            </a:stretch>
          </p:blipFill>
          <p:spPr bwMode="auto">
            <a:xfrm>
              <a:off x="2789" y="989"/>
              <a:ext cx="2645" cy="2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3" name="Oval 27"/>
            <p:cNvSpPr>
              <a:spLocks noChangeArrowheads="1"/>
            </p:cNvSpPr>
            <p:nvPr/>
          </p:nvSpPr>
          <p:spPr bwMode="auto">
            <a:xfrm>
              <a:off x="4992" y="2532"/>
              <a:ext cx="258" cy="192"/>
            </a:xfrm>
            <a:prstGeom prst="ellipse">
              <a:avLst/>
            </a:prstGeom>
            <a:noFill/>
            <a:ln w="158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spcAft>
                  <a:spcPct val="50000"/>
                </a:spcAft>
                <a:buClr>
                  <a:srgbClr val="F28E00"/>
                </a:buClr>
                <a:buFont typeface="Arial Black" pitchFamily="34" charset="0"/>
                <a:buChar char="&gt;"/>
                <a:defRPr sz="2000">
                  <a:solidFill>
                    <a:schemeClr val="tx1"/>
                  </a:solidFill>
                  <a:latin typeface="Arial" charset="0"/>
                  <a:ea typeface="ＭＳ Ｐゴシック" pitchFamily="34" charset="-128"/>
                </a:defRPr>
              </a:lvl1pPr>
              <a:lvl2pPr marL="742950" indent="-285750">
                <a:spcAft>
                  <a:spcPct val="50000"/>
                </a:spcAft>
                <a:buClr>
                  <a:schemeClr val="bg2"/>
                </a:buClr>
                <a:buFont typeface="Wingdings" pitchFamily="2" charset="2"/>
                <a:buChar char="§"/>
                <a:defRPr sz="1600">
                  <a:solidFill>
                    <a:schemeClr val="tx1"/>
                  </a:solidFill>
                  <a:latin typeface="Arial" charset="0"/>
                  <a:ea typeface="ＭＳ Ｐゴシック" pitchFamily="34" charset="-128"/>
                </a:defRPr>
              </a:lvl2pPr>
              <a:lvl3pPr marL="1143000" indent="-228600">
                <a:buClr>
                  <a:srgbClr val="FF9900"/>
                </a:buClr>
                <a:buFont typeface="Arial Black" pitchFamily="34" charset="0"/>
                <a:defRPr sz="1200">
                  <a:solidFill>
                    <a:schemeClr val="tx1"/>
                  </a:solidFill>
                  <a:latin typeface="Arial" charset="0"/>
                  <a:ea typeface="ＭＳ Ｐゴシック" pitchFamily="34" charset="-128"/>
                </a:defRPr>
              </a:lvl3pPr>
              <a:lvl4pPr marL="1600200" indent="-228600">
                <a:buFont typeface="Wingdings" pitchFamily="2" charset="2"/>
                <a:buChar char="§"/>
                <a:defRPr sz="1400">
                  <a:solidFill>
                    <a:schemeClr val="tx1"/>
                  </a:solidFill>
                  <a:latin typeface="Arial" charset="0"/>
                  <a:ea typeface="ＭＳ Ｐゴシック" pitchFamily="34" charset="-128"/>
                </a:defRPr>
              </a:lvl4pPr>
              <a:lvl5pPr marL="2057400" indent="-228600">
                <a:spcBef>
                  <a:spcPct val="20000"/>
                </a:spcBef>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ct val="0"/>
                </a:spcAft>
                <a:buClrTx/>
                <a:buSzTx/>
                <a:buFontTx/>
                <a:buNone/>
                <a:tabLst/>
                <a:defRPr/>
              </a:pPr>
              <a:endParaRPr kumimoji="0" lang="de-DE" altLang="de-DE" sz="16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14" name="Text Box 28"/>
            <p:cNvSpPr txBox="1">
              <a:spLocks noChangeArrowheads="1"/>
            </p:cNvSpPr>
            <p:nvPr/>
          </p:nvSpPr>
          <p:spPr bwMode="auto">
            <a:xfrm>
              <a:off x="3934" y="3033"/>
              <a:ext cx="1572"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FDF"/>
                  </a:solidFill>
                  <a:effectLst/>
                  <a:uLnTx/>
                  <a:uFillTx/>
                  <a:latin typeface="Arial"/>
                  <a:ea typeface="ＭＳ Ｐゴシック" charset="0"/>
                  <a:cs typeface="+mn-cs"/>
                </a:rPr>
                <a:t>Alignment pinhole</a:t>
              </a:r>
            </a:p>
          </p:txBody>
        </p:sp>
        <p:sp>
          <p:nvSpPr>
            <p:cNvPr id="15" name="Line 29"/>
            <p:cNvSpPr>
              <a:spLocks noChangeShapeType="1"/>
            </p:cNvSpPr>
            <p:nvPr/>
          </p:nvSpPr>
          <p:spPr bwMode="auto">
            <a:xfrm flipV="1">
              <a:off x="4992" y="2748"/>
              <a:ext cx="108" cy="324"/>
            </a:xfrm>
            <a:prstGeom prst="line">
              <a:avLst/>
            </a:prstGeom>
            <a:noFill/>
            <a:ln w="127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ＭＳ Ｐゴシック" charset="-128"/>
                <a:cs typeface="+mn-cs"/>
              </a:endParaRPr>
            </a:p>
          </p:txBody>
        </p:sp>
      </p:grpSp>
      <p:sp>
        <p:nvSpPr>
          <p:cNvPr id="16" name="Rechteck 1"/>
          <p:cNvSpPr>
            <a:spLocks noChangeArrowheads="1"/>
          </p:cNvSpPr>
          <p:nvPr/>
        </p:nvSpPr>
        <p:spPr bwMode="auto">
          <a:xfrm>
            <a:off x="5945886" y="3804141"/>
            <a:ext cx="5922841" cy="2246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2"/>
          </a:lnRef>
          <a:fillRef idx="3">
            <a:schemeClr val="accent2"/>
          </a:fillRef>
          <a:effectRef idx="3">
            <a:schemeClr val="accent2"/>
          </a:effectRef>
          <a:fontRef idx="minor">
            <a:schemeClr val="lt1"/>
          </a:fontRef>
        </p:style>
        <p:txBody>
          <a:bodyPr wrap="square">
            <a:spAutoFit/>
          </a:bodyPr>
          <a:lstStyle>
            <a:lvl1pPr>
              <a:spcAft>
                <a:spcPct val="50000"/>
              </a:spcAft>
              <a:buClr>
                <a:srgbClr val="F28E00"/>
              </a:buClr>
              <a:buFont typeface="Arial Black" pitchFamily="34" charset="0"/>
              <a:buChar char="&gt;"/>
              <a:defRPr sz="2000">
                <a:solidFill>
                  <a:schemeClr val="tx1"/>
                </a:solidFill>
                <a:latin typeface="Arial" charset="0"/>
                <a:ea typeface="ＭＳ Ｐゴシック" pitchFamily="34" charset="-128"/>
              </a:defRPr>
            </a:lvl1pPr>
            <a:lvl2pPr marL="742950" indent="-285750">
              <a:spcAft>
                <a:spcPct val="50000"/>
              </a:spcAft>
              <a:buClr>
                <a:schemeClr val="bg2"/>
              </a:buClr>
              <a:buFont typeface="Wingdings" pitchFamily="2" charset="2"/>
              <a:buChar char="§"/>
              <a:defRPr sz="1600">
                <a:solidFill>
                  <a:schemeClr val="tx1"/>
                </a:solidFill>
                <a:latin typeface="Arial" charset="0"/>
                <a:ea typeface="ＭＳ Ｐゴシック" pitchFamily="34" charset="-128"/>
              </a:defRPr>
            </a:lvl2pPr>
            <a:lvl3pPr marL="1143000" indent="-228600">
              <a:buClr>
                <a:srgbClr val="FF9900"/>
              </a:buClr>
              <a:buFont typeface="Arial Black" pitchFamily="34" charset="0"/>
              <a:defRPr sz="1200">
                <a:solidFill>
                  <a:schemeClr val="tx1"/>
                </a:solidFill>
                <a:latin typeface="Arial" charset="0"/>
                <a:ea typeface="ＭＳ Ｐゴシック" pitchFamily="34" charset="-128"/>
              </a:defRPr>
            </a:lvl3pPr>
            <a:lvl4pPr marL="1600200" indent="-228600">
              <a:buFont typeface="Wingdings" pitchFamily="2" charset="2"/>
              <a:buChar char="§"/>
              <a:defRPr sz="1400">
                <a:solidFill>
                  <a:schemeClr val="tx1"/>
                </a:solidFill>
                <a:latin typeface="Arial" charset="0"/>
                <a:ea typeface="ＭＳ Ｐゴシック" pitchFamily="34" charset="-128"/>
              </a:defRPr>
            </a:lvl4pPr>
            <a:lvl5pPr marL="2057400" indent="-228600">
              <a:spcBef>
                <a:spcPct val="20000"/>
              </a:spcBef>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ct val="0"/>
              </a:spcAft>
              <a:buClrTx/>
              <a:buSzTx/>
              <a:buFontTx/>
              <a:buNone/>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Software MrBeam (by IFNANO) allows evaluation of </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Intensity profile / beam size</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Waist position and size</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err="1">
                <a:ln>
                  <a:noFill/>
                </a:ln>
                <a:solidFill>
                  <a:prstClr val="black"/>
                </a:solidFill>
                <a:effectLst/>
                <a:uLnTx/>
                <a:uFillTx/>
                <a:latin typeface="Arial" charset="0"/>
                <a:ea typeface="ＭＳ Ｐゴシック" pitchFamily="34" charset="-128"/>
                <a:cs typeface="+mn-cs"/>
              </a:rPr>
              <a:t>Wavefront</a:t>
            </a: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and Zernike aberrations</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Beam divergence</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Beam quality product M</a:t>
            </a:r>
            <a:r>
              <a:rPr kumimoji="0" lang="en-US" altLang="de-DE" sz="1400" b="0" i="0" u="none" strike="noStrike" kern="1200" cap="none" spc="0" normalizeH="0" baseline="30000" noProof="0" dirty="0">
                <a:ln>
                  <a:noFill/>
                </a:ln>
                <a:solidFill>
                  <a:prstClr val="black"/>
                </a:solidFill>
                <a:effectLst/>
                <a:uLnTx/>
                <a:uFillTx/>
                <a:latin typeface="Arial" charset="0"/>
                <a:ea typeface="ＭＳ Ｐゴシック" pitchFamily="34" charset="-128"/>
                <a:cs typeface="+mn-cs"/>
              </a:rPr>
              <a:t>2</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Pointing stability</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Back propagation of intensity profiles for any position in the beam</a:t>
            </a:r>
          </a:p>
          <a:p>
            <a:pPr marL="285750" marR="0" lvl="0" indent="-285750" algn="l" defTabSz="457200" rtl="0" eaLnBrk="1" fontAlgn="auto" latinLnBrk="0" hangingPunct="1">
              <a:lnSpc>
                <a:spcPct val="100000"/>
              </a:lnSpc>
              <a:spcBef>
                <a:spcPts val="0"/>
              </a:spcBef>
              <a:spcAft>
                <a:spcPct val="0"/>
              </a:spcAft>
              <a:buClrTx/>
              <a:buSzTx/>
              <a:buFont typeface="Arial" panose="020B0604020202020204" pitchFamily="34" charset="0"/>
              <a:buChar char="•"/>
              <a:tabLst/>
              <a:defRPr/>
            </a:pPr>
            <a:r>
              <a:rPr lang="en-US" altLang="de-DE" sz="1400" dirty="0">
                <a:solidFill>
                  <a:prstClr val="black"/>
                </a:solidFill>
              </a:rPr>
              <a:t>Back propagation of partial coherent beam using Gaussian or Besselian coherence functions is available</a:t>
            </a:r>
            <a:r>
              <a:rPr kumimoji="0" lang="en-US" altLang="de-DE" sz="1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p>
        </p:txBody>
      </p:sp>
      <p:sp>
        <p:nvSpPr>
          <p:cNvPr id="7" name="Rectangle 6"/>
          <p:cNvSpPr>
            <a:spLocks noChangeArrowheads="1"/>
          </p:cNvSpPr>
          <p:nvPr/>
        </p:nvSpPr>
        <p:spPr bwMode="auto">
          <a:xfrm>
            <a:off x="695400" y="4566825"/>
            <a:ext cx="20847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ct val="50000"/>
              </a:spcAft>
              <a:buClr>
                <a:srgbClr val="F28E00"/>
              </a:buClr>
              <a:buFont typeface="Arial Black" pitchFamily="34" charset="0"/>
              <a:buChar char="&gt;"/>
              <a:defRPr sz="2000">
                <a:solidFill>
                  <a:schemeClr val="tx1"/>
                </a:solidFill>
                <a:latin typeface="Arial" charset="0"/>
                <a:ea typeface="ＭＳ Ｐゴシック" pitchFamily="34" charset="-128"/>
              </a:defRPr>
            </a:lvl1pPr>
            <a:lvl2pPr marL="742950" indent="-285750">
              <a:spcAft>
                <a:spcPct val="50000"/>
              </a:spcAft>
              <a:buClr>
                <a:schemeClr val="bg2"/>
              </a:buClr>
              <a:buFont typeface="Wingdings" pitchFamily="2" charset="2"/>
              <a:buChar char="§"/>
              <a:defRPr sz="1600">
                <a:solidFill>
                  <a:schemeClr val="tx1"/>
                </a:solidFill>
                <a:latin typeface="Arial" charset="0"/>
                <a:ea typeface="ＭＳ Ｐゴシック" pitchFamily="34" charset="-128"/>
              </a:defRPr>
            </a:lvl2pPr>
            <a:lvl3pPr marL="1143000" indent="-228600">
              <a:buClr>
                <a:srgbClr val="FF9900"/>
              </a:buClr>
              <a:buFont typeface="Arial Black" pitchFamily="34" charset="0"/>
              <a:defRPr sz="1200">
                <a:solidFill>
                  <a:schemeClr val="tx1"/>
                </a:solidFill>
                <a:latin typeface="Arial" charset="0"/>
                <a:ea typeface="ＭＳ Ｐゴシック" pitchFamily="34" charset="-128"/>
              </a:defRPr>
            </a:lvl3pPr>
            <a:lvl4pPr marL="1600200" indent="-228600">
              <a:buFont typeface="Wingdings" pitchFamily="2" charset="2"/>
              <a:buChar char="§"/>
              <a:defRPr sz="1400">
                <a:solidFill>
                  <a:schemeClr val="tx1"/>
                </a:solidFill>
                <a:latin typeface="Arial" charset="0"/>
                <a:ea typeface="ＭＳ Ｐゴシック" pitchFamily="34" charset="-128"/>
              </a:defRPr>
            </a:lvl4pPr>
            <a:lvl5pPr marL="2057400" indent="-228600">
              <a:spcBef>
                <a:spcPct val="20000"/>
              </a:spcBef>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a:solidFill>
                  <a:schemeClr val="tx1"/>
                </a:solidFill>
                <a:latin typeface="Arial" charset="0"/>
                <a:ea typeface="ＭＳ Ｐゴシック" pitchFamily="34" charset="-128"/>
              </a:defRPr>
            </a:lvl9pPr>
          </a:lstStyle>
          <a:p>
            <a:pPr marL="0" marR="0" lvl="0" indent="0" algn="l" defTabSz="457200" rtl="0" eaLnBrk="1" fontAlgn="auto" latinLnBrk="0" hangingPunct="1">
              <a:lnSpc>
                <a:spcPct val="100000"/>
              </a:lnSpc>
              <a:spcBef>
                <a:spcPts val="0"/>
              </a:spcBef>
              <a:spcAft>
                <a:spcPct val="0"/>
              </a:spcAft>
              <a:buClrTx/>
              <a:buSzTx/>
              <a:buFontTx/>
              <a:buNone/>
              <a:tabLst/>
              <a:defRPr/>
            </a:pPr>
            <a:r>
              <a:rPr kumimoji="0" lang="en-GB" altLang="de-DE" sz="800" b="0" i="0" u="none" strike="noStrike" kern="1200" cap="none" spc="0" normalizeH="0" baseline="0" noProof="0" dirty="0">
                <a:ln>
                  <a:noFill/>
                </a:ln>
                <a:solidFill>
                  <a:prstClr val="white"/>
                </a:solidFill>
                <a:effectLst/>
                <a:uLnTx/>
                <a:uFillTx/>
                <a:latin typeface="Helvetica" pitchFamily="34" charset="0"/>
                <a:ea typeface="ＭＳ Ｐゴシック" pitchFamily="34" charset="-128"/>
                <a:cs typeface="+mn-cs"/>
              </a:rPr>
              <a:t>Reference spot pattern</a:t>
            </a:r>
          </a:p>
        </p:txBody>
      </p:sp>
      <p:pic>
        <p:nvPicPr>
          <p:cNvPr id="18" name="Picture 17">
            <a:extLst>
              <a:ext uri="{FF2B5EF4-FFF2-40B4-BE49-F238E27FC236}">
                <a16:creationId xmlns:a16="http://schemas.microsoft.com/office/drawing/2014/main" id="{F70F760A-63B7-4730-8AC5-6525AA25231A}"/>
              </a:ext>
            </a:extLst>
          </p:cNvPr>
          <p:cNvPicPr>
            <a:picLocks noChangeAspect="1"/>
          </p:cNvPicPr>
          <p:nvPr/>
        </p:nvPicPr>
        <p:blipFill>
          <a:blip r:embed="rId5"/>
          <a:stretch>
            <a:fillRect/>
          </a:stretch>
        </p:blipFill>
        <p:spPr>
          <a:xfrm>
            <a:off x="8642039" y="90359"/>
            <a:ext cx="3326244" cy="3407953"/>
          </a:xfrm>
          <a:prstGeom prst="rect">
            <a:avLst/>
          </a:prstGeom>
        </p:spPr>
      </p:pic>
      <p:sp>
        <p:nvSpPr>
          <p:cNvPr id="19" name="TextBox 18">
            <a:extLst>
              <a:ext uri="{FF2B5EF4-FFF2-40B4-BE49-F238E27FC236}">
                <a16:creationId xmlns:a16="http://schemas.microsoft.com/office/drawing/2014/main" id="{12072497-9AC8-4155-8B55-1863C562E378}"/>
              </a:ext>
            </a:extLst>
          </p:cNvPr>
          <p:cNvSpPr txBox="1"/>
          <p:nvPr/>
        </p:nvSpPr>
        <p:spPr>
          <a:xfrm>
            <a:off x="8609860" y="6450662"/>
            <a:ext cx="1826141" cy="338554"/>
          </a:xfrm>
          <a:prstGeom prst="rect">
            <a:avLst/>
          </a:prstGeom>
          <a:noFill/>
        </p:spPr>
        <p:txBody>
          <a:bodyPr wrap="none" rtlCol="0">
            <a:spAutoFit/>
          </a:bodyPr>
          <a:lstStyle/>
          <a:p>
            <a:r>
              <a:rPr lang="en-US" sz="1600" dirty="0"/>
              <a:t>Courtesy B. Keitel</a:t>
            </a:r>
          </a:p>
        </p:txBody>
      </p:sp>
    </p:spTree>
    <p:extLst>
      <p:ext uri="{BB962C8B-B14F-4D97-AF65-F5344CB8AC3E}">
        <p14:creationId xmlns:p14="http://schemas.microsoft.com/office/powerpoint/2010/main" val="122793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6403" y="366402"/>
            <a:ext cx="11376024" cy="451098"/>
          </a:xfrm>
        </p:spPr>
        <p:txBody>
          <a:bodyPr/>
          <a:lstStyle/>
          <a:p>
            <a:r>
              <a:rPr lang="en-US" sz="2800" dirty="0"/>
              <a:t>Wavefront sensors (WFS) at FLASH</a:t>
            </a:r>
          </a:p>
        </p:txBody>
      </p:sp>
      <p:sp>
        <p:nvSpPr>
          <p:cNvPr id="4" name="Textplatzhalter 3"/>
          <p:cNvSpPr>
            <a:spLocks noGrp="1"/>
          </p:cNvSpPr>
          <p:nvPr>
            <p:ph type="body" sz="quarter" idx="13"/>
          </p:nvPr>
        </p:nvSpPr>
        <p:spPr/>
        <p:txBody>
          <a:bodyPr/>
          <a:lstStyle/>
          <a:p>
            <a:r>
              <a:rPr lang="en-US" sz="1600" dirty="0"/>
              <a:t>Continuous collaboration</a:t>
            </a:r>
            <a:r>
              <a:rPr lang="en-US" dirty="0"/>
              <a:t> with industry since 2005</a:t>
            </a:r>
          </a:p>
        </p:txBody>
      </p:sp>
      <p:sp>
        <p:nvSpPr>
          <p:cNvPr id="8" name="Textplatzhalter 7"/>
          <p:cNvSpPr>
            <a:spLocks noGrp="1"/>
          </p:cNvSpPr>
          <p:nvPr>
            <p:ph type="body" sz="quarter" idx="15"/>
          </p:nvPr>
        </p:nvSpPr>
        <p:spPr>
          <a:xfrm>
            <a:off x="396403" y="1885092"/>
            <a:ext cx="7488213" cy="923168"/>
          </a:xfrm>
        </p:spPr>
        <p:txBody>
          <a:bodyPr/>
          <a:lstStyle/>
          <a:p>
            <a:pPr>
              <a:lnSpc>
                <a:spcPct val="100000"/>
              </a:lnSpc>
              <a:spcAft>
                <a:spcPts val="600"/>
              </a:spcAft>
            </a:pPr>
            <a:r>
              <a:rPr lang="en-US" sz="1600" dirty="0"/>
              <a:t>Since 2005 first WFS for the XUV wavelength range (8 - 40 nm) in </a:t>
            </a:r>
            <a:br>
              <a:rPr lang="en-US" sz="1600" dirty="0"/>
            </a:br>
            <a:r>
              <a:rPr lang="en-US" sz="1600" dirty="0"/>
              <a:t>operation at FLASH</a:t>
            </a:r>
          </a:p>
          <a:p>
            <a:pPr>
              <a:lnSpc>
                <a:spcPct val="100000"/>
              </a:lnSpc>
              <a:spcAft>
                <a:spcPts val="600"/>
              </a:spcAft>
            </a:pPr>
            <a:r>
              <a:rPr lang="en-US" sz="1600" dirty="0"/>
              <a:t>Since 2019 in-vacuum WFS with high NA for highly divergent XUV beams</a:t>
            </a:r>
          </a:p>
          <a:p>
            <a:pPr>
              <a:spcAft>
                <a:spcPts val="600"/>
              </a:spcAft>
            </a:pPr>
            <a:endParaRPr lang="en-US" sz="1600" dirty="0"/>
          </a:p>
        </p:txBody>
      </p:sp>
      <p:sp>
        <p:nvSpPr>
          <p:cNvPr id="9" name="Textplatzhalter 8"/>
          <p:cNvSpPr>
            <a:spLocks noGrp="1"/>
          </p:cNvSpPr>
          <p:nvPr>
            <p:ph type="body" sz="quarter" idx="16"/>
          </p:nvPr>
        </p:nvSpPr>
        <p:spPr>
          <a:xfrm>
            <a:off x="2014081" y="2953282"/>
            <a:ext cx="5450071" cy="334134"/>
          </a:xfrm>
        </p:spPr>
        <p:txBody>
          <a:bodyPr/>
          <a:lstStyle/>
          <a:p>
            <a:pPr marL="0" indent="0">
              <a:lnSpc>
                <a:spcPct val="100000"/>
              </a:lnSpc>
              <a:buNone/>
            </a:pPr>
            <a:r>
              <a:rPr lang="en-US" sz="1600" dirty="0"/>
              <a:t>(Göttingen) together with                         (Spin-off company)</a:t>
            </a:r>
            <a:r>
              <a:rPr lang="en-US" sz="1600" b="1" dirty="0"/>
              <a:t>  </a:t>
            </a:r>
          </a:p>
          <a:p>
            <a:endParaRPr lang="en-US" dirty="0"/>
          </a:p>
        </p:txBody>
      </p:sp>
      <p:pic>
        <p:nvPicPr>
          <p:cNvPr id="23" name="Content Placeholder 5">
            <a:extLst>
              <a:ext uri="{FF2B5EF4-FFF2-40B4-BE49-F238E27FC236}">
                <a16:creationId xmlns:a16="http://schemas.microsoft.com/office/drawing/2014/main" id="{1B0B6286-DF85-4920-9CC2-C1943B3E9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59" y="2921140"/>
            <a:ext cx="1558508" cy="407727"/>
          </a:xfrm>
          <a:prstGeom prst="rect">
            <a:avLst/>
          </a:prstGeom>
        </p:spPr>
      </p:pic>
      <p:pic>
        <p:nvPicPr>
          <p:cNvPr id="28" name="Picture 27">
            <a:extLst>
              <a:ext uri="{FF2B5EF4-FFF2-40B4-BE49-F238E27FC236}">
                <a16:creationId xmlns:a16="http://schemas.microsoft.com/office/drawing/2014/main" id="{30AAB2FD-9A33-42F3-98F1-AA5AF248228C}"/>
              </a:ext>
            </a:extLst>
          </p:cNvPr>
          <p:cNvPicPr>
            <a:picLocks noChangeAspect="1"/>
          </p:cNvPicPr>
          <p:nvPr/>
        </p:nvPicPr>
        <p:blipFill rotWithShape="1">
          <a:blip r:embed="rId3">
            <a:extLst>
              <a:ext uri="{28A0092B-C50C-407E-A947-70E740481C1C}">
                <a14:useLocalDpi xmlns:a14="http://schemas.microsoft.com/office/drawing/2010/main" val="0"/>
              </a:ext>
            </a:extLst>
          </a:blip>
          <a:srcRect t="27751" b="28879"/>
          <a:stretch/>
        </p:blipFill>
        <p:spPr>
          <a:xfrm>
            <a:off x="407987" y="1350986"/>
            <a:ext cx="2506980" cy="451098"/>
          </a:xfrm>
          <a:prstGeom prst="rect">
            <a:avLst/>
          </a:prstGeom>
        </p:spPr>
      </p:pic>
      <p:pic>
        <p:nvPicPr>
          <p:cNvPr id="29" name="Grafik 10321">
            <a:extLst>
              <a:ext uri="{FF2B5EF4-FFF2-40B4-BE49-F238E27FC236}">
                <a16:creationId xmlns:a16="http://schemas.microsoft.com/office/drawing/2014/main" id="{A2B0C937-3533-475A-AA0E-EB52059DEF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7184" y="424535"/>
            <a:ext cx="2506980" cy="2116549"/>
          </a:xfrm>
          <a:prstGeom prst="rect">
            <a:avLst/>
          </a:prstGeom>
          <a:noFill/>
        </p:spPr>
      </p:pic>
      <p:pic>
        <p:nvPicPr>
          <p:cNvPr id="33" name="Picture 32">
            <a:extLst>
              <a:ext uri="{FF2B5EF4-FFF2-40B4-BE49-F238E27FC236}">
                <a16:creationId xmlns:a16="http://schemas.microsoft.com/office/drawing/2014/main" id="{E45D582A-5D52-40EA-9475-4F98D4A1D357}"/>
              </a:ext>
            </a:extLst>
          </p:cNvPr>
          <p:cNvPicPr>
            <a:picLocks noChangeAspect="1"/>
          </p:cNvPicPr>
          <p:nvPr/>
        </p:nvPicPr>
        <p:blipFill rotWithShape="1">
          <a:blip r:embed="rId5">
            <a:extLst>
              <a:ext uri="{28A0092B-C50C-407E-A947-70E740481C1C}">
                <a14:useLocalDpi xmlns:a14="http://schemas.microsoft.com/office/drawing/2010/main" val="0"/>
              </a:ext>
            </a:extLst>
          </a:blip>
          <a:srcRect l="35243" t="22698" r="9641" b="18505"/>
          <a:stretch/>
        </p:blipFill>
        <p:spPr>
          <a:xfrm rot="5400000">
            <a:off x="10043481" y="606206"/>
            <a:ext cx="2014701" cy="1611616"/>
          </a:xfrm>
          <a:prstGeom prst="rect">
            <a:avLst/>
          </a:prstGeom>
        </p:spPr>
      </p:pic>
      <p:pic>
        <p:nvPicPr>
          <p:cNvPr id="34" name="Grafik 10318">
            <a:extLst>
              <a:ext uri="{FF2B5EF4-FFF2-40B4-BE49-F238E27FC236}">
                <a16:creationId xmlns:a16="http://schemas.microsoft.com/office/drawing/2014/main" id="{37693AB3-0D03-4372-92FF-B11DAE976B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8242" y="4058761"/>
            <a:ext cx="2075967" cy="2717520"/>
          </a:xfrm>
          <a:prstGeom prst="rect">
            <a:avLst/>
          </a:prstGeom>
          <a:noFill/>
        </p:spPr>
      </p:pic>
      <p:pic>
        <p:nvPicPr>
          <p:cNvPr id="37" name="Picture 36">
            <a:extLst>
              <a:ext uri="{FF2B5EF4-FFF2-40B4-BE49-F238E27FC236}">
                <a16:creationId xmlns:a16="http://schemas.microsoft.com/office/drawing/2014/main" id="{96F9E258-7390-4D88-8244-B179C1267BF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1000" contrast="-45000"/>
                    </a14:imgEffect>
                  </a14:imgLayer>
                </a14:imgProps>
              </a:ext>
              <a:ext uri="{28A0092B-C50C-407E-A947-70E740481C1C}">
                <a14:useLocalDpi xmlns:a14="http://schemas.microsoft.com/office/drawing/2010/main" val="0"/>
              </a:ext>
            </a:extLst>
          </a:blip>
          <a:srcRect l="16162" t="4220" r="2889" b="94"/>
          <a:stretch/>
        </p:blipFill>
        <p:spPr bwMode="auto">
          <a:xfrm rot="5400000">
            <a:off x="3786015" y="4172919"/>
            <a:ext cx="1958546" cy="1735772"/>
          </a:xfrm>
          <a:prstGeom prst="rect">
            <a:avLst/>
          </a:prstGeom>
          <a:ln>
            <a:noFill/>
          </a:ln>
          <a:extLst>
            <a:ext uri="{53640926-AAD7-44D8-BBD7-CCE9431645EC}">
              <a14:shadowObscured xmlns:a14="http://schemas.microsoft.com/office/drawing/2010/main"/>
            </a:ext>
          </a:extLst>
        </p:spPr>
      </p:pic>
      <p:pic>
        <p:nvPicPr>
          <p:cNvPr id="36" name="Picture 35">
            <a:extLst>
              <a:ext uri="{FF2B5EF4-FFF2-40B4-BE49-F238E27FC236}">
                <a16:creationId xmlns:a16="http://schemas.microsoft.com/office/drawing/2014/main" id="{9C0C181C-098A-4EA5-94A9-17B3EAFBD521}"/>
              </a:ext>
            </a:extLst>
          </p:cNvPr>
          <p:cNvPicPr>
            <a:picLocks noChangeAspect="1"/>
          </p:cNvPicPr>
          <p:nvPr/>
        </p:nvPicPr>
        <p:blipFill rotWithShape="1">
          <a:blip r:embed="rId9">
            <a:extLst>
              <a:ext uri="{28A0092B-C50C-407E-A947-70E740481C1C}">
                <a14:useLocalDpi xmlns:a14="http://schemas.microsoft.com/office/drawing/2010/main" val="0"/>
              </a:ext>
            </a:extLst>
          </a:blip>
          <a:srcRect l="17301" t="8933" r="5536" b="14777"/>
          <a:stretch/>
        </p:blipFill>
        <p:spPr>
          <a:xfrm rot="5400000">
            <a:off x="4984026" y="5548002"/>
            <a:ext cx="1185372" cy="878971"/>
          </a:xfrm>
          <a:prstGeom prst="rect">
            <a:avLst/>
          </a:prstGeom>
        </p:spPr>
      </p:pic>
      <p:sp>
        <p:nvSpPr>
          <p:cNvPr id="41" name="TextBox 40">
            <a:extLst>
              <a:ext uri="{FF2B5EF4-FFF2-40B4-BE49-F238E27FC236}">
                <a16:creationId xmlns:a16="http://schemas.microsoft.com/office/drawing/2014/main" id="{C106949D-0370-4121-8A76-1418947C7943}"/>
              </a:ext>
            </a:extLst>
          </p:cNvPr>
          <p:cNvSpPr txBox="1"/>
          <p:nvPr/>
        </p:nvSpPr>
        <p:spPr>
          <a:xfrm>
            <a:off x="5633174" y="4106930"/>
            <a:ext cx="2053767" cy="461665"/>
          </a:xfrm>
          <a:prstGeom prst="rect">
            <a:avLst/>
          </a:prstGeom>
          <a:noFill/>
        </p:spPr>
        <p:txBody>
          <a:bodyPr wrap="none" rtlCol="0">
            <a:spAutoFit/>
          </a:bodyPr>
          <a:lstStyle/>
          <a:p>
            <a:r>
              <a:rPr lang="de-DE" sz="1200" dirty="0">
                <a:solidFill>
                  <a:srgbClr val="00B0F0"/>
                </a:solidFill>
              </a:rPr>
              <a:t>Compact </a:t>
            </a:r>
            <a:r>
              <a:rPr lang="de-DE" sz="1200" dirty="0" err="1">
                <a:solidFill>
                  <a:srgbClr val="00B0F0"/>
                </a:solidFill>
              </a:rPr>
              <a:t>integrated</a:t>
            </a:r>
            <a:r>
              <a:rPr lang="de-DE" sz="1200" dirty="0">
                <a:solidFill>
                  <a:srgbClr val="00B0F0"/>
                </a:solidFill>
              </a:rPr>
              <a:t> </a:t>
            </a:r>
            <a:r>
              <a:rPr lang="de-DE" sz="1200" dirty="0" err="1">
                <a:solidFill>
                  <a:srgbClr val="00B0F0"/>
                </a:solidFill>
              </a:rPr>
              <a:t>system</a:t>
            </a:r>
            <a:br>
              <a:rPr lang="de-DE" sz="1200" dirty="0">
                <a:solidFill>
                  <a:srgbClr val="00B0F0"/>
                </a:solidFill>
              </a:rPr>
            </a:br>
            <a:r>
              <a:rPr lang="de-DE" sz="1200" dirty="0" err="1">
                <a:solidFill>
                  <a:srgbClr val="00B0F0"/>
                </a:solidFill>
              </a:rPr>
              <a:t>since</a:t>
            </a:r>
            <a:r>
              <a:rPr lang="de-DE" sz="1200" dirty="0">
                <a:solidFill>
                  <a:srgbClr val="00B0F0"/>
                </a:solidFill>
              </a:rPr>
              <a:t> 2023</a:t>
            </a:r>
          </a:p>
        </p:txBody>
      </p:sp>
      <p:sp>
        <p:nvSpPr>
          <p:cNvPr id="44" name="TextBox 43">
            <a:extLst>
              <a:ext uri="{FF2B5EF4-FFF2-40B4-BE49-F238E27FC236}">
                <a16:creationId xmlns:a16="http://schemas.microsoft.com/office/drawing/2014/main" id="{D895BEB7-707A-4A5D-BD7F-837F993B1944}"/>
              </a:ext>
            </a:extLst>
          </p:cNvPr>
          <p:cNvSpPr txBox="1"/>
          <p:nvPr/>
        </p:nvSpPr>
        <p:spPr>
          <a:xfrm>
            <a:off x="3025923" y="6201736"/>
            <a:ext cx="1925527" cy="461665"/>
          </a:xfrm>
          <a:prstGeom prst="rect">
            <a:avLst/>
          </a:prstGeom>
          <a:noFill/>
        </p:spPr>
        <p:txBody>
          <a:bodyPr wrap="none" rtlCol="0">
            <a:spAutoFit/>
          </a:bodyPr>
          <a:lstStyle/>
          <a:p>
            <a:r>
              <a:rPr lang="de-DE" sz="1200" dirty="0">
                <a:solidFill>
                  <a:srgbClr val="00B0F0"/>
                </a:solidFill>
              </a:rPr>
              <a:t>Compact portable </a:t>
            </a:r>
            <a:r>
              <a:rPr lang="de-DE" sz="1200" dirty="0" err="1">
                <a:solidFill>
                  <a:srgbClr val="00B0F0"/>
                </a:solidFill>
              </a:rPr>
              <a:t>system</a:t>
            </a:r>
            <a:endParaRPr lang="de-DE" sz="1200" dirty="0">
              <a:solidFill>
                <a:srgbClr val="00B0F0"/>
              </a:solidFill>
            </a:endParaRPr>
          </a:p>
          <a:p>
            <a:r>
              <a:rPr lang="de-DE" sz="1200" dirty="0" err="1">
                <a:solidFill>
                  <a:srgbClr val="00B0F0"/>
                </a:solidFill>
              </a:rPr>
              <a:t>since</a:t>
            </a:r>
            <a:r>
              <a:rPr lang="de-DE" sz="1200" dirty="0">
                <a:solidFill>
                  <a:srgbClr val="00B0F0"/>
                </a:solidFill>
              </a:rPr>
              <a:t> 2015</a:t>
            </a:r>
          </a:p>
        </p:txBody>
      </p:sp>
      <p:sp>
        <p:nvSpPr>
          <p:cNvPr id="45" name="TextBox 44">
            <a:extLst>
              <a:ext uri="{FF2B5EF4-FFF2-40B4-BE49-F238E27FC236}">
                <a16:creationId xmlns:a16="http://schemas.microsoft.com/office/drawing/2014/main" id="{3382DB7E-2EB5-4D9C-A7B7-20DAC2C84220}"/>
              </a:ext>
            </a:extLst>
          </p:cNvPr>
          <p:cNvSpPr txBox="1"/>
          <p:nvPr/>
        </p:nvSpPr>
        <p:spPr>
          <a:xfrm>
            <a:off x="10211638" y="2457626"/>
            <a:ext cx="1645002" cy="276999"/>
          </a:xfrm>
          <a:prstGeom prst="rect">
            <a:avLst/>
          </a:prstGeom>
          <a:noFill/>
        </p:spPr>
        <p:txBody>
          <a:bodyPr wrap="none" rtlCol="0">
            <a:spAutoFit/>
          </a:bodyPr>
          <a:lstStyle/>
          <a:p>
            <a:r>
              <a:rPr lang="en-US" sz="1200" dirty="0">
                <a:solidFill>
                  <a:srgbClr val="00B0F0"/>
                </a:solidFill>
              </a:rPr>
              <a:t>Fully in-vacuum WFS</a:t>
            </a:r>
          </a:p>
        </p:txBody>
      </p:sp>
      <p:sp>
        <p:nvSpPr>
          <p:cNvPr id="46" name="TextBox 45">
            <a:extLst>
              <a:ext uri="{FF2B5EF4-FFF2-40B4-BE49-F238E27FC236}">
                <a16:creationId xmlns:a16="http://schemas.microsoft.com/office/drawing/2014/main" id="{63F63DA0-F1DD-4240-98FA-FC4A77C56662}"/>
              </a:ext>
            </a:extLst>
          </p:cNvPr>
          <p:cNvSpPr txBox="1"/>
          <p:nvPr/>
        </p:nvSpPr>
        <p:spPr>
          <a:xfrm>
            <a:off x="6615282" y="6135687"/>
            <a:ext cx="1352926" cy="461665"/>
          </a:xfrm>
          <a:prstGeom prst="rect">
            <a:avLst/>
          </a:prstGeom>
          <a:noFill/>
        </p:spPr>
        <p:txBody>
          <a:bodyPr wrap="square" rtlCol="0">
            <a:spAutoFit/>
          </a:bodyPr>
          <a:lstStyle/>
          <a:p>
            <a:r>
              <a:rPr lang="de-DE" sz="1200" dirty="0">
                <a:solidFill>
                  <a:srgbClr val="00B0F0"/>
                </a:solidFill>
              </a:rPr>
              <a:t>WFS </a:t>
            </a:r>
            <a:r>
              <a:rPr lang="de-DE" sz="1200" dirty="0" err="1">
                <a:solidFill>
                  <a:srgbClr val="00B0F0"/>
                </a:solidFill>
              </a:rPr>
              <a:t>for</a:t>
            </a:r>
            <a:r>
              <a:rPr lang="de-DE" sz="1200" dirty="0">
                <a:solidFill>
                  <a:srgbClr val="00B0F0"/>
                </a:solidFill>
              </a:rPr>
              <a:t> visible (350 – 1100 </a:t>
            </a:r>
            <a:r>
              <a:rPr lang="de-DE" sz="1200" dirty="0" err="1">
                <a:solidFill>
                  <a:srgbClr val="00B0F0"/>
                </a:solidFill>
              </a:rPr>
              <a:t>nm</a:t>
            </a:r>
            <a:r>
              <a:rPr lang="de-DE" sz="1200" dirty="0">
                <a:solidFill>
                  <a:srgbClr val="00B0F0"/>
                </a:solidFill>
              </a:rPr>
              <a:t>)</a:t>
            </a:r>
          </a:p>
        </p:txBody>
      </p:sp>
      <p:sp>
        <p:nvSpPr>
          <p:cNvPr id="51" name="TextBox 50">
            <a:extLst>
              <a:ext uri="{FF2B5EF4-FFF2-40B4-BE49-F238E27FC236}">
                <a16:creationId xmlns:a16="http://schemas.microsoft.com/office/drawing/2014/main" id="{F84D9478-901C-4CD6-A879-30CC5D55F939}"/>
              </a:ext>
            </a:extLst>
          </p:cNvPr>
          <p:cNvSpPr txBox="1"/>
          <p:nvPr/>
        </p:nvSpPr>
        <p:spPr>
          <a:xfrm>
            <a:off x="7479380" y="2569522"/>
            <a:ext cx="2742357" cy="276999"/>
          </a:xfrm>
          <a:prstGeom prst="rect">
            <a:avLst/>
          </a:prstGeom>
          <a:noFill/>
        </p:spPr>
        <p:txBody>
          <a:bodyPr wrap="square" rtlCol="0">
            <a:spAutoFit/>
          </a:bodyPr>
          <a:lstStyle/>
          <a:p>
            <a:r>
              <a:rPr lang="en-US" sz="1200" dirty="0">
                <a:solidFill>
                  <a:srgbClr val="00B0F0"/>
                </a:solidFill>
              </a:rPr>
              <a:t>First WFS at FLASH, still in operation</a:t>
            </a:r>
          </a:p>
        </p:txBody>
      </p:sp>
      <p:pic>
        <p:nvPicPr>
          <p:cNvPr id="53" name="Picture 52">
            <a:extLst>
              <a:ext uri="{FF2B5EF4-FFF2-40B4-BE49-F238E27FC236}">
                <a16:creationId xmlns:a16="http://schemas.microsoft.com/office/drawing/2014/main" id="{3B551C70-DC36-44CE-9367-85C89A96D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5492" y="2898611"/>
            <a:ext cx="1270761" cy="398172"/>
          </a:xfrm>
          <a:prstGeom prst="rect">
            <a:avLst/>
          </a:prstGeom>
        </p:spPr>
      </p:pic>
      <p:pic>
        <p:nvPicPr>
          <p:cNvPr id="56" name="Picture 55">
            <a:extLst>
              <a:ext uri="{FF2B5EF4-FFF2-40B4-BE49-F238E27FC236}">
                <a16:creationId xmlns:a16="http://schemas.microsoft.com/office/drawing/2014/main" id="{A058AB30-67E8-415A-B708-AB2C6C9946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624" t="2772" r="20620" b="435"/>
          <a:stretch/>
        </p:blipFill>
        <p:spPr bwMode="auto">
          <a:xfrm>
            <a:off x="6626013" y="4825886"/>
            <a:ext cx="1249604" cy="1299452"/>
          </a:xfrm>
          <a:prstGeom prst="rect">
            <a:avLst/>
          </a:prstGeom>
          <a:ln>
            <a:noFill/>
          </a:ln>
          <a:extLst>
            <a:ext uri="{53640926-AAD7-44D8-BBD7-CCE9431645EC}">
              <a14:shadowObscured xmlns:a14="http://schemas.microsoft.com/office/drawing/2010/main"/>
            </a:ext>
          </a:extLst>
        </p:spPr>
      </p:pic>
      <p:sp>
        <p:nvSpPr>
          <p:cNvPr id="58" name="Textplatzhalter 8">
            <a:extLst>
              <a:ext uri="{FF2B5EF4-FFF2-40B4-BE49-F238E27FC236}">
                <a16:creationId xmlns:a16="http://schemas.microsoft.com/office/drawing/2014/main" id="{818C6B16-81FE-42CC-BBB3-84805D00CDD0}"/>
              </a:ext>
            </a:extLst>
          </p:cNvPr>
          <p:cNvSpPr txBox="1">
            <a:spLocks/>
          </p:cNvSpPr>
          <p:nvPr/>
        </p:nvSpPr>
        <p:spPr>
          <a:xfrm>
            <a:off x="402833" y="3429000"/>
            <a:ext cx="11341124" cy="624728"/>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 2006 start of development for compact XUV (4 – 30 nm) WFS</a:t>
            </a:r>
          </a:p>
        </p:txBody>
      </p:sp>
      <p:pic>
        <p:nvPicPr>
          <p:cNvPr id="61" name="Picture 60">
            <a:extLst>
              <a:ext uri="{FF2B5EF4-FFF2-40B4-BE49-F238E27FC236}">
                <a16:creationId xmlns:a16="http://schemas.microsoft.com/office/drawing/2014/main" id="{1BC65C8D-196A-4903-828C-CD14F93F39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90558" y="4838929"/>
            <a:ext cx="1108895" cy="1052694"/>
          </a:xfrm>
          <a:prstGeom prst="rect">
            <a:avLst/>
          </a:prstGeom>
        </p:spPr>
      </p:pic>
      <p:pic>
        <p:nvPicPr>
          <p:cNvPr id="62" name="Picture 61">
            <a:extLst>
              <a:ext uri="{FF2B5EF4-FFF2-40B4-BE49-F238E27FC236}">
                <a16:creationId xmlns:a16="http://schemas.microsoft.com/office/drawing/2014/main" id="{691BF5F5-9F88-4F20-8018-B60AD38344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8761" y="4822165"/>
            <a:ext cx="1115380" cy="1052694"/>
          </a:xfrm>
          <a:prstGeom prst="rect">
            <a:avLst/>
          </a:prstGeom>
        </p:spPr>
      </p:pic>
      <p:pic>
        <p:nvPicPr>
          <p:cNvPr id="63" name="Picture 62">
            <a:extLst>
              <a:ext uri="{FF2B5EF4-FFF2-40B4-BE49-F238E27FC236}">
                <a16:creationId xmlns:a16="http://schemas.microsoft.com/office/drawing/2014/main" id="{D9C5D53F-3081-44F4-A3C7-C370070E43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02498" y="4849746"/>
            <a:ext cx="1084391" cy="1031648"/>
          </a:xfrm>
          <a:prstGeom prst="rect">
            <a:avLst/>
          </a:prstGeom>
        </p:spPr>
      </p:pic>
      <p:pic>
        <p:nvPicPr>
          <p:cNvPr id="64" name="Picture 63">
            <a:extLst>
              <a:ext uri="{FF2B5EF4-FFF2-40B4-BE49-F238E27FC236}">
                <a16:creationId xmlns:a16="http://schemas.microsoft.com/office/drawing/2014/main" id="{A34DD536-31DC-45D9-87E4-CEC446B8E9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44272" y="2973088"/>
            <a:ext cx="3374241" cy="1893552"/>
          </a:xfrm>
          <a:prstGeom prst="rect">
            <a:avLst/>
          </a:prstGeom>
        </p:spPr>
      </p:pic>
      <p:sp>
        <p:nvSpPr>
          <p:cNvPr id="32" name="Textplatzhalter 8">
            <a:extLst>
              <a:ext uri="{FF2B5EF4-FFF2-40B4-BE49-F238E27FC236}">
                <a16:creationId xmlns:a16="http://schemas.microsoft.com/office/drawing/2014/main" id="{172FB0A5-7BBD-4A39-9D0B-7982E4E33598}"/>
              </a:ext>
            </a:extLst>
          </p:cNvPr>
          <p:cNvSpPr txBox="1">
            <a:spLocks/>
          </p:cNvSpPr>
          <p:nvPr/>
        </p:nvSpPr>
        <p:spPr>
          <a:xfrm>
            <a:off x="3035344" y="1436983"/>
            <a:ext cx="9698543" cy="557478"/>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dirty="0"/>
              <a:t>(France)</a:t>
            </a:r>
            <a:endParaRPr lang="en-US" sz="1600" b="1" dirty="0"/>
          </a:p>
          <a:p>
            <a:endParaRPr lang="en-US" dirty="0"/>
          </a:p>
        </p:txBody>
      </p:sp>
      <p:sp>
        <p:nvSpPr>
          <p:cNvPr id="3" name="Footer Placeholder 2">
            <a:extLst>
              <a:ext uri="{FF2B5EF4-FFF2-40B4-BE49-F238E27FC236}">
                <a16:creationId xmlns:a16="http://schemas.microsoft.com/office/drawing/2014/main" id="{515902C2-62FB-42E0-BE57-1849B4506A09}"/>
              </a:ext>
            </a:extLst>
          </p:cNvPr>
          <p:cNvSpPr>
            <a:spLocks noGrp="1"/>
          </p:cNvSpPr>
          <p:nvPr>
            <p:ph type="ftr" sz="quarter" idx="11"/>
          </p:nvPr>
        </p:nvSpPr>
        <p:spPr/>
        <p:txBody>
          <a:bodyPr/>
          <a:lstStyle/>
          <a:p>
            <a:r>
              <a:rPr lang="en-US" noProof="0"/>
              <a:t>Stefan Düsterer  |  13.6.2023  |  EuPRAXIA workshop</a:t>
            </a:r>
            <a:endParaRPr lang="en-US" noProof="0" dirty="0"/>
          </a:p>
        </p:txBody>
      </p:sp>
      <p:sp>
        <p:nvSpPr>
          <p:cNvPr id="27" name="TextBox 26">
            <a:extLst>
              <a:ext uri="{FF2B5EF4-FFF2-40B4-BE49-F238E27FC236}">
                <a16:creationId xmlns:a16="http://schemas.microsoft.com/office/drawing/2014/main" id="{2DAE7C50-7F11-4984-8281-C3AC1923E48E}"/>
              </a:ext>
            </a:extLst>
          </p:cNvPr>
          <p:cNvSpPr txBox="1"/>
          <p:nvPr/>
        </p:nvSpPr>
        <p:spPr>
          <a:xfrm>
            <a:off x="8609860" y="6450662"/>
            <a:ext cx="1826141" cy="338554"/>
          </a:xfrm>
          <a:prstGeom prst="rect">
            <a:avLst/>
          </a:prstGeom>
          <a:noFill/>
        </p:spPr>
        <p:txBody>
          <a:bodyPr wrap="none" rtlCol="0">
            <a:spAutoFit/>
          </a:bodyPr>
          <a:lstStyle/>
          <a:p>
            <a:r>
              <a:rPr lang="en-US" sz="1600" dirty="0"/>
              <a:t>Courtesy B. Keitel</a:t>
            </a:r>
          </a:p>
        </p:txBody>
      </p:sp>
    </p:spTree>
    <p:extLst>
      <p:ext uri="{BB962C8B-B14F-4D97-AF65-F5344CB8AC3E}">
        <p14:creationId xmlns:p14="http://schemas.microsoft.com/office/powerpoint/2010/main" val="356660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8A4A-27B4-4E33-992C-FEEFA38074EF}"/>
              </a:ext>
            </a:extLst>
          </p:cNvPr>
          <p:cNvSpPr>
            <a:spLocks noGrp="1"/>
          </p:cNvSpPr>
          <p:nvPr>
            <p:ph type="title"/>
          </p:nvPr>
        </p:nvSpPr>
        <p:spPr/>
        <p:txBody>
          <a:bodyPr/>
          <a:lstStyle/>
          <a:p>
            <a:r>
              <a:rPr lang="en-US" dirty="0" err="1"/>
              <a:t>Wavefront</a:t>
            </a:r>
            <a:r>
              <a:rPr lang="en-US" dirty="0"/>
              <a:t> sensor benchmarking </a:t>
            </a:r>
          </a:p>
        </p:txBody>
      </p:sp>
      <p:sp>
        <p:nvSpPr>
          <p:cNvPr id="3" name="Text Placeholder 2">
            <a:extLst>
              <a:ext uri="{FF2B5EF4-FFF2-40B4-BE49-F238E27FC236}">
                <a16:creationId xmlns:a16="http://schemas.microsoft.com/office/drawing/2014/main" id="{743D1330-74C4-42ED-AE21-1D3BF1954778}"/>
              </a:ext>
            </a:extLst>
          </p:cNvPr>
          <p:cNvSpPr>
            <a:spLocks noGrp="1"/>
          </p:cNvSpPr>
          <p:nvPr>
            <p:ph type="body" sz="quarter" idx="13"/>
          </p:nvPr>
        </p:nvSpPr>
        <p:spPr/>
        <p:txBody>
          <a:bodyPr/>
          <a:lstStyle/>
          <a:p>
            <a:r>
              <a:rPr lang="en-US" dirty="0"/>
              <a:t>Compare to imprints</a:t>
            </a:r>
          </a:p>
        </p:txBody>
      </p:sp>
      <p:sp>
        <p:nvSpPr>
          <p:cNvPr id="8" name="Footer Placeholder 7">
            <a:extLst>
              <a:ext uri="{FF2B5EF4-FFF2-40B4-BE49-F238E27FC236}">
                <a16:creationId xmlns:a16="http://schemas.microsoft.com/office/drawing/2014/main" id="{168F7001-868F-4FDF-A44D-603F0CFCD615}"/>
              </a:ext>
            </a:extLst>
          </p:cNvPr>
          <p:cNvSpPr>
            <a:spLocks noGrp="1"/>
          </p:cNvSpPr>
          <p:nvPr>
            <p:ph type="ftr" sz="quarter" idx="11"/>
          </p:nvPr>
        </p:nvSpPr>
        <p:spPr/>
        <p:txBody>
          <a:bodyPr/>
          <a:lstStyle/>
          <a:p>
            <a:r>
              <a:rPr lang="en-US" noProof="0"/>
              <a:t>Stefan Düsterer  |  13.6.2023  |  EuPRAXIA workshop</a:t>
            </a:r>
            <a:endParaRPr lang="en-US" noProof="0" dirty="0"/>
          </a:p>
        </p:txBody>
      </p:sp>
      <p:pic>
        <p:nvPicPr>
          <p:cNvPr id="12" name="Picture 11">
            <a:extLst>
              <a:ext uri="{FF2B5EF4-FFF2-40B4-BE49-F238E27FC236}">
                <a16:creationId xmlns:a16="http://schemas.microsoft.com/office/drawing/2014/main" id="{ECEA37C9-555C-4850-9886-9CC45228D31B}"/>
              </a:ext>
            </a:extLst>
          </p:cNvPr>
          <p:cNvPicPr>
            <a:picLocks noChangeAspect="1"/>
          </p:cNvPicPr>
          <p:nvPr/>
        </p:nvPicPr>
        <p:blipFill>
          <a:blip r:embed="rId2"/>
          <a:stretch>
            <a:fillRect/>
          </a:stretch>
        </p:blipFill>
        <p:spPr>
          <a:xfrm>
            <a:off x="4472426" y="1818799"/>
            <a:ext cx="7719574" cy="4009815"/>
          </a:xfrm>
          <a:prstGeom prst="rect">
            <a:avLst/>
          </a:prstGeom>
        </p:spPr>
      </p:pic>
      <p:pic>
        <p:nvPicPr>
          <p:cNvPr id="13" name="Picture 12">
            <a:extLst>
              <a:ext uri="{FF2B5EF4-FFF2-40B4-BE49-F238E27FC236}">
                <a16:creationId xmlns:a16="http://schemas.microsoft.com/office/drawing/2014/main" id="{2912DCBB-78EF-4601-A189-11D0998DBE92}"/>
              </a:ext>
            </a:extLst>
          </p:cNvPr>
          <p:cNvPicPr>
            <a:picLocks noChangeAspect="1"/>
          </p:cNvPicPr>
          <p:nvPr/>
        </p:nvPicPr>
        <p:blipFill>
          <a:blip r:embed="rId3"/>
          <a:stretch>
            <a:fillRect/>
          </a:stretch>
        </p:blipFill>
        <p:spPr>
          <a:xfrm>
            <a:off x="222655" y="2505475"/>
            <a:ext cx="4820400" cy="2153205"/>
          </a:xfrm>
          <a:prstGeom prst="rect">
            <a:avLst/>
          </a:prstGeom>
        </p:spPr>
      </p:pic>
      <p:sp>
        <p:nvSpPr>
          <p:cNvPr id="7" name="TextBox 6">
            <a:extLst>
              <a:ext uri="{FF2B5EF4-FFF2-40B4-BE49-F238E27FC236}">
                <a16:creationId xmlns:a16="http://schemas.microsoft.com/office/drawing/2014/main" id="{9AEF513B-AABD-417B-A39F-0531B091F797}"/>
              </a:ext>
            </a:extLst>
          </p:cNvPr>
          <p:cNvSpPr txBox="1"/>
          <p:nvPr/>
        </p:nvSpPr>
        <p:spPr>
          <a:xfrm>
            <a:off x="8609860" y="6450662"/>
            <a:ext cx="1826141" cy="338554"/>
          </a:xfrm>
          <a:prstGeom prst="rect">
            <a:avLst/>
          </a:prstGeom>
          <a:noFill/>
        </p:spPr>
        <p:txBody>
          <a:bodyPr wrap="none" rtlCol="0">
            <a:spAutoFit/>
          </a:bodyPr>
          <a:lstStyle/>
          <a:p>
            <a:r>
              <a:rPr lang="en-US" sz="1600" dirty="0"/>
              <a:t>Courtesy B. Keitel</a:t>
            </a:r>
          </a:p>
        </p:txBody>
      </p:sp>
    </p:spTree>
    <p:extLst>
      <p:ext uri="{BB962C8B-B14F-4D97-AF65-F5344CB8AC3E}">
        <p14:creationId xmlns:p14="http://schemas.microsoft.com/office/powerpoint/2010/main" val="375272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B783-E687-478A-8DE2-9B36A87903D5}"/>
              </a:ext>
            </a:extLst>
          </p:cNvPr>
          <p:cNvSpPr>
            <a:spLocks noGrp="1"/>
          </p:cNvSpPr>
          <p:nvPr>
            <p:ph type="title"/>
          </p:nvPr>
        </p:nvSpPr>
        <p:spPr/>
        <p:txBody>
          <a:bodyPr/>
          <a:lstStyle/>
          <a:p>
            <a:r>
              <a:rPr lang="en-US" dirty="0"/>
              <a:t>Wave front sensors need space … </a:t>
            </a:r>
          </a:p>
        </p:txBody>
      </p:sp>
      <p:sp>
        <p:nvSpPr>
          <p:cNvPr id="3" name="Text Placeholder 2">
            <a:extLst>
              <a:ext uri="{FF2B5EF4-FFF2-40B4-BE49-F238E27FC236}">
                <a16:creationId xmlns:a16="http://schemas.microsoft.com/office/drawing/2014/main" id="{D405049B-A090-467C-ABB1-A61BB030E426}"/>
              </a:ext>
            </a:extLst>
          </p:cNvPr>
          <p:cNvSpPr>
            <a:spLocks noGrp="1"/>
          </p:cNvSpPr>
          <p:nvPr>
            <p:ph type="body" sz="quarter" idx="13"/>
          </p:nvPr>
        </p:nvSpPr>
        <p:spPr/>
        <p:txBody>
          <a:bodyPr/>
          <a:lstStyle/>
          <a:p>
            <a:endParaRPr lang="en-US"/>
          </a:p>
        </p:txBody>
      </p:sp>
      <p:sp>
        <p:nvSpPr>
          <p:cNvPr id="8" name="Footer Placeholder 7">
            <a:extLst>
              <a:ext uri="{FF2B5EF4-FFF2-40B4-BE49-F238E27FC236}">
                <a16:creationId xmlns:a16="http://schemas.microsoft.com/office/drawing/2014/main" id="{8D748374-05FC-4F83-BEC8-95E904E192E9}"/>
              </a:ext>
            </a:extLst>
          </p:cNvPr>
          <p:cNvSpPr>
            <a:spLocks noGrp="1"/>
          </p:cNvSpPr>
          <p:nvPr>
            <p:ph type="ftr" sz="quarter" idx="11"/>
          </p:nvPr>
        </p:nvSpPr>
        <p:spPr/>
        <p:txBody>
          <a:bodyPr/>
          <a:lstStyle/>
          <a:p>
            <a:r>
              <a:rPr lang="en-US" noProof="0"/>
              <a:t>Stefan Düsterer  |  13.6.2023  |  EuPRAXIA workshop</a:t>
            </a:r>
            <a:endParaRPr lang="en-US" noProof="0" dirty="0"/>
          </a:p>
        </p:txBody>
      </p:sp>
      <p:pic>
        <p:nvPicPr>
          <p:cNvPr id="9" name="Picture 8">
            <a:extLst>
              <a:ext uri="{FF2B5EF4-FFF2-40B4-BE49-F238E27FC236}">
                <a16:creationId xmlns:a16="http://schemas.microsoft.com/office/drawing/2014/main" id="{8236BB58-A025-4119-AC3C-A79837107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599" y="937847"/>
            <a:ext cx="7166708" cy="5375031"/>
          </a:xfrm>
          <a:prstGeom prst="rect">
            <a:avLst/>
          </a:prstGeom>
        </p:spPr>
      </p:pic>
    </p:spTree>
    <p:extLst>
      <p:ext uri="{BB962C8B-B14F-4D97-AF65-F5344CB8AC3E}">
        <p14:creationId xmlns:p14="http://schemas.microsoft.com/office/powerpoint/2010/main" val="3171619965"/>
      </p:ext>
    </p:extLst>
  </p:cSld>
  <p:clrMapOvr>
    <a:masterClrMapping/>
  </p:clrMapOvr>
</p:sld>
</file>

<file path=ppt/theme/theme1.xml><?xml version="1.0" encoding="utf-8"?>
<a:theme xmlns:a="http://schemas.openxmlformats.org/drawingml/2006/main" name="DESY">
  <a:themeElements>
    <a:clrScheme name="Benutzerdefiniert 30">
      <a:dk1>
        <a:srgbClr val="000000"/>
      </a:dk1>
      <a:lt1>
        <a:srgbClr val="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Benutzerdefiniert 30">
      <a:dk1>
        <a:srgbClr val="000000"/>
      </a:dk1>
      <a:lt1>
        <a:srgbClr val="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3364</Words>
  <Application>Microsoft Office PowerPoint</Application>
  <PresentationFormat>Widescreen</PresentationFormat>
  <Paragraphs>470</Paragraphs>
  <Slides>45</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ＭＳ Ｐゴシック</vt:lpstr>
      <vt:lpstr>-apple-system</vt:lpstr>
      <vt:lpstr>Arial</vt:lpstr>
      <vt:lpstr>Arial Black</vt:lpstr>
      <vt:lpstr>Cambria Math</vt:lpstr>
      <vt:lpstr>DesySans Office</vt:lpstr>
      <vt:lpstr>Helvetica</vt:lpstr>
      <vt:lpstr>Noto Sans CJK SC</vt:lpstr>
      <vt:lpstr>Symbol</vt:lpstr>
      <vt:lpstr>Times New Roman</vt:lpstr>
      <vt:lpstr>Wingdings</vt:lpstr>
      <vt:lpstr>DESY</vt:lpstr>
      <vt:lpstr>Graph</vt:lpstr>
      <vt:lpstr>Photon diagnostics @ FLASH</vt:lpstr>
      <vt:lpstr>FLASH Photon beam parameters</vt:lpstr>
      <vt:lpstr>SASE pulses  (Self-Amplified Spontaneous Emission ) </vt:lpstr>
      <vt:lpstr>Diagnostic tools for FELs.</vt:lpstr>
      <vt:lpstr>Focus size and position </vt:lpstr>
      <vt:lpstr>Wavefront sensors (WFS) at FLASH</vt:lpstr>
      <vt:lpstr>Wavefront sensors (WFS) at FLASH</vt:lpstr>
      <vt:lpstr>Wavefront sensor benchmarking </vt:lpstr>
      <vt:lpstr>Wave front sensors need space … </vt:lpstr>
      <vt:lpstr>Permanent wave front sensing setup incorporated at beamline FL23 and FL24 at FLASH2 </vt:lpstr>
      <vt:lpstr>Compact WFS</vt:lpstr>
      <vt:lpstr>Beam position and pulse energy</vt:lpstr>
      <vt:lpstr>Beam position / shape</vt:lpstr>
      <vt:lpstr>Pulse energy</vt:lpstr>
      <vt:lpstr>Pulse energy</vt:lpstr>
      <vt:lpstr>GMD in action</vt:lpstr>
      <vt:lpstr>Spectrum </vt:lpstr>
      <vt:lpstr>Online Photoionization Spectrometer (OPIS) @ FLASH2.         </vt:lpstr>
      <vt:lpstr>OPIS: Raw data</vt:lpstr>
      <vt:lpstr>OPIS: Reconstruction</vt:lpstr>
      <vt:lpstr>OPIS: Data cleaning</vt:lpstr>
      <vt:lpstr>OPIS: Data cleaning</vt:lpstr>
      <vt:lpstr>OPIS: Latent space</vt:lpstr>
      <vt:lpstr>OPIS: Obtain central wavelength</vt:lpstr>
      <vt:lpstr>VLS-Spectrometer  with MHz line camera   </vt:lpstr>
      <vt:lpstr>Temporal properties</vt:lpstr>
      <vt:lpstr>THz streaking principle</vt:lpstr>
      <vt:lpstr>THz Streaking - observables</vt:lpstr>
      <vt:lpstr>THz streaking at FLASH</vt:lpstr>
      <vt:lpstr>Testing  “parasitic” measurements </vt:lpstr>
      <vt:lpstr>Comparison TDS vs THz streaking</vt:lpstr>
      <vt:lpstr>Comparison TDS vs THz streaking</vt:lpstr>
      <vt:lpstr>Summary</vt:lpstr>
      <vt:lpstr>PowerPoint Presentation</vt:lpstr>
      <vt:lpstr>Thanks</vt:lpstr>
      <vt:lpstr>PowerPoint Presentation</vt:lpstr>
      <vt:lpstr>Arrival time measurements</vt:lpstr>
      <vt:lpstr>Two-color operation @ FLASH2</vt:lpstr>
      <vt:lpstr>Two-color operation @ FLASH2</vt:lpstr>
      <vt:lpstr>Evolution of pulse energy and pulse duration</vt:lpstr>
      <vt:lpstr>Error sources @ different pulse duration ranges</vt:lpstr>
      <vt:lpstr>Special operation modes</vt:lpstr>
      <vt:lpstr>THz generation</vt:lpstr>
      <vt:lpstr>Further detectors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Single-shot temporal characterization of SASE XUV pulses @ FLASH</dc:title>
  <dc:creator>Duesterer, Stefan</dc:creator>
  <cp:lastModifiedBy>Duesterer, Stefan</cp:lastModifiedBy>
  <cp:revision>56</cp:revision>
  <dcterms:modified xsi:type="dcterms:W3CDTF">2023-06-13T08:44:28Z</dcterms:modified>
</cp:coreProperties>
</file>