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g" ContentType="video/mpeg"/>
  <Default Extension="png" ContentType="image/png"/>
  <Default Extension="rels" ContentType="application/vnd.openxmlformats-package.relationships+xml"/>
  <Default Extension="tif" ContentType="image/ti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handoutMasterIdLst>
    <p:handoutMasterId r:id="rId37"/>
  </p:handoutMasterIdLst>
  <p:sldIdLst>
    <p:sldId id="374" r:id="rId2"/>
    <p:sldId id="260" r:id="rId3"/>
    <p:sldId id="429" r:id="rId4"/>
    <p:sldId id="430" r:id="rId5"/>
    <p:sldId id="461" r:id="rId6"/>
    <p:sldId id="464" r:id="rId7"/>
    <p:sldId id="331" r:id="rId8"/>
    <p:sldId id="489" r:id="rId9"/>
    <p:sldId id="511" r:id="rId10"/>
    <p:sldId id="540" r:id="rId11"/>
    <p:sldId id="524" r:id="rId12"/>
    <p:sldId id="525" r:id="rId13"/>
    <p:sldId id="526" r:id="rId14"/>
    <p:sldId id="400" r:id="rId15"/>
    <p:sldId id="490" r:id="rId16"/>
    <p:sldId id="508" r:id="rId17"/>
    <p:sldId id="509" r:id="rId18"/>
    <p:sldId id="493" r:id="rId19"/>
    <p:sldId id="471" r:id="rId20"/>
    <p:sldId id="542" r:id="rId21"/>
    <p:sldId id="531" r:id="rId22"/>
    <p:sldId id="532" r:id="rId23"/>
    <p:sldId id="534" r:id="rId24"/>
    <p:sldId id="521" r:id="rId25"/>
    <p:sldId id="522" r:id="rId26"/>
    <p:sldId id="535" r:id="rId27"/>
    <p:sldId id="536" r:id="rId28"/>
    <p:sldId id="485" r:id="rId29"/>
    <p:sldId id="470" r:id="rId30"/>
    <p:sldId id="539" r:id="rId31"/>
    <p:sldId id="541" r:id="rId32"/>
    <p:sldId id="477" r:id="rId33"/>
    <p:sldId id="375" r:id="rId34"/>
    <p:sldId id="376" r:id="rId35"/>
  </p:sldIdLst>
  <p:sldSz cx="12192000" cy="6858000"/>
  <p:notesSz cx="7559675" cy="10691813"/>
  <p:defaultTextStyle>
    <a:defPPr>
      <a:defRPr lang="en-GB"/>
    </a:defPPr>
    <a:lvl1pPr algn="l" defTabSz="449263"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1pPr>
    <a:lvl2pPr marL="742950" indent="-285750" algn="l" defTabSz="449263"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2pPr>
    <a:lvl3pPr marL="11430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3pPr>
    <a:lvl4pPr marL="16002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4pPr>
    <a:lvl5pPr marL="20574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960" userDrawn="1">
          <p15:clr>
            <a:srgbClr val="A4A3A4"/>
          </p15:clr>
        </p15:guide>
        <p15:guide id="2" pos="348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680BF"/>
    <a:srgbClr val="109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485"/>
    <p:restoredTop sz="97854"/>
  </p:normalViewPr>
  <p:slideViewPr>
    <p:cSldViewPr>
      <p:cViewPr varScale="1">
        <p:scale>
          <a:sx n="207" d="100"/>
          <a:sy n="207" d="100"/>
        </p:scale>
        <p:origin x="168" y="560"/>
      </p:cViewPr>
      <p:guideLst>
        <p:guide orient="horz" pos="1960"/>
        <p:guide pos="3483"/>
      </p:guideLst>
    </p:cSldViewPr>
  </p:slideViewPr>
  <p:outlineViewPr>
    <p:cViewPr varScale="1">
      <p:scale>
        <a:sx n="170" d="200"/>
        <a:sy n="170" d="2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5" d="100"/>
          <a:sy n="65" d="100"/>
        </p:scale>
        <p:origin x="-3512"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9734E1CC-EAEE-8542-BA02-C03894AB2D8E}"/>
              </a:ext>
            </a:extLst>
          </p:cNvPr>
          <p:cNvSpPr>
            <a:spLocks noGrp="1"/>
          </p:cNvSpPr>
          <p:nvPr>
            <p:ph type="hdr" sz="quarter"/>
          </p:nvPr>
        </p:nvSpPr>
        <p:spPr>
          <a:xfrm>
            <a:off x="0" y="0"/>
            <a:ext cx="3276600" cy="534988"/>
          </a:xfrm>
          <a:prstGeom prst="rect">
            <a:avLst/>
          </a:prstGeom>
        </p:spPr>
        <p:txBody>
          <a:bodyPr vert="horz" lIns="91440" tIns="45720" rIns="91440" bIns="45720" rtlCol="0"/>
          <a:lstStyle>
            <a:lvl1pPr algn="l" defTabSz="449378" eaLnBrk="1" hangingPunct="0">
              <a:lnSpc>
                <a:spcPct val="93000"/>
              </a:lnSpc>
              <a:buClr>
                <a:srgbClr val="000000"/>
              </a:buClr>
              <a:buSzPct val="100000"/>
              <a:buFont typeface="Times New Roman" charset="0"/>
              <a:buNone/>
              <a:defRPr sz="1200">
                <a:latin typeface="Arial" charset="0"/>
                <a:ea typeface="ＭＳ Ｐゴシック" charset="0"/>
                <a:cs typeface="ＭＳ Ｐゴシック" charset="0"/>
              </a:defRPr>
            </a:lvl1pPr>
          </a:lstStyle>
          <a:p>
            <a:pPr>
              <a:defRPr/>
            </a:pPr>
            <a:endParaRPr lang="it-IT"/>
          </a:p>
        </p:txBody>
      </p:sp>
      <p:sp>
        <p:nvSpPr>
          <p:cNvPr id="3" name="Segnaposto data 2">
            <a:extLst>
              <a:ext uri="{FF2B5EF4-FFF2-40B4-BE49-F238E27FC236}">
                <a16:creationId xmlns:a16="http://schemas.microsoft.com/office/drawing/2014/main" id="{A4AC8B11-5A58-C940-B2C8-BA0D2897FA22}"/>
              </a:ext>
            </a:extLst>
          </p:cNvPr>
          <p:cNvSpPr>
            <a:spLocks noGrp="1"/>
          </p:cNvSpPr>
          <p:nvPr>
            <p:ph type="dt" sz="quarter" idx="1"/>
          </p:nvPr>
        </p:nvSpPr>
        <p:spPr>
          <a:xfrm>
            <a:off x="4281488" y="0"/>
            <a:ext cx="3276600" cy="534988"/>
          </a:xfrm>
          <a:prstGeom prst="rect">
            <a:avLst/>
          </a:prstGeom>
        </p:spPr>
        <p:txBody>
          <a:bodyPr vert="horz" wrap="square" lIns="91440" tIns="45720" rIns="91440" bIns="45720" numCol="1" anchor="t" anchorCtr="0" compatLnSpc="1">
            <a:prstTxWarp prst="textNoShape">
              <a:avLst/>
            </a:prstTxWarp>
          </a:bodyPr>
          <a:lstStyle>
            <a:lvl1pPr algn="r" eaLnBrk="1" hangingPunct="0">
              <a:lnSpc>
                <a:spcPct val="93000"/>
              </a:lnSpc>
              <a:buClr>
                <a:srgbClr val="000000"/>
              </a:buClr>
              <a:buSzPct val="100000"/>
              <a:buFont typeface="Times New Roman" panose="02020603050405020304" pitchFamily="18" charset="0"/>
              <a:buNone/>
              <a:defRPr sz="1200"/>
            </a:lvl1pPr>
          </a:lstStyle>
          <a:p>
            <a:pPr>
              <a:defRPr/>
            </a:pPr>
            <a:fld id="{9FA2ECEA-9FB3-2E44-B1AC-0E3E475A45F7}" type="datetimeFigureOut">
              <a:rPr lang="it-IT" altLang="en-IT"/>
              <a:pPr>
                <a:defRPr/>
              </a:pPr>
              <a:t>11/06/23</a:t>
            </a:fld>
            <a:endParaRPr lang="it-IT" altLang="en-IT"/>
          </a:p>
        </p:txBody>
      </p:sp>
      <p:sp>
        <p:nvSpPr>
          <p:cNvPr id="4" name="Segnaposto piè di pagina 3">
            <a:extLst>
              <a:ext uri="{FF2B5EF4-FFF2-40B4-BE49-F238E27FC236}">
                <a16:creationId xmlns:a16="http://schemas.microsoft.com/office/drawing/2014/main" id="{2B7F6F90-13A7-5E4A-A232-8FAB264A706A}"/>
              </a:ext>
            </a:extLst>
          </p:cNvPr>
          <p:cNvSpPr>
            <a:spLocks noGrp="1"/>
          </p:cNvSpPr>
          <p:nvPr>
            <p:ph type="ftr" sz="quarter" idx="2"/>
          </p:nvPr>
        </p:nvSpPr>
        <p:spPr>
          <a:xfrm>
            <a:off x="0" y="10155238"/>
            <a:ext cx="3276600" cy="534987"/>
          </a:xfrm>
          <a:prstGeom prst="rect">
            <a:avLst/>
          </a:prstGeom>
        </p:spPr>
        <p:txBody>
          <a:bodyPr vert="horz" lIns="91440" tIns="45720" rIns="91440" bIns="45720" rtlCol="0" anchor="b"/>
          <a:lstStyle>
            <a:lvl1pPr algn="l" defTabSz="449378" eaLnBrk="1" hangingPunct="0">
              <a:lnSpc>
                <a:spcPct val="93000"/>
              </a:lnSpc>
              <a:buClr>
                <a:srgbClr val="000000"/>
              </a:buClr>
              <a:buSzPct val="100000"/>
              <a:buFont typeface="Times New Roman" charset="0"/>
              <a:buNone/>
              <a:defRPr sz="1200">
                <a:latin typeface="Arial" charset="0"/>
                <a:ea typeface="ＭＳ Ｐゴシック" charset="0"/>
                <a:cs typeface="ＭＳ Ｐゴシック" charset="0"/>
              </a:defRPr>
            </a:lvl1pPr>
          </a:lstStyle>
          <a:p>
            <a:pPr>
              <a:defRPr/>
            </a:pPr>
            <a:endParaRPr lang="it-IT"/>
          </a:p>
        </p:txBody>
      </p:sp>
      <p:sp>
        <p:nvSpPr>
          <p:cNvPr id="5" name="Segnaposto numero diapositiva 4">
            <a:extLst>
              <a:ext uri="{FF2B5EF4-FFF2-40B4-BE49-F238E27FC236}">
                <a16:creationId xmlns:a16="http://schemas.microsoft.com/office/drawing/2014/main" id="{786A46FD-D784-CD42-B902-01AF079D8C27}"/>
              </a:ext>
            </a:extLst>
          </p:cNvPr>
          <p:cNvSpPr>
            <a:spLocks noGrp="1"/>
          </p:cNvSpPr>
          <p:nvPr>
            <p:ph type="sldNum" sz="quarter" idx="3"/>
          </p:nvPr>
        </p:nvSpPr>
        <p:spPr>
          <a:xfrm>
            <a:off x="4281488" y="10155238"/>
            <a:ext cx="3276600" cy="534987"/>
          </a:xfrm>
          <a:prstGeom prst="rect">
            <a:avLst/>
          </a:prstGeom>
        </p:spPr>
        <p:txBody>
          <a:bodyPr vert="horz" wrap="square" lIns="91440" tIns="45720" rIns="91440" bIns="45720" numCol="1" anchor="b" anchorCtr="0" compatLnSpc="1">
            <a:prstTxWarp prst="textNoShape">
              <a:avLst/>
            </a:prstTxWarp>
          </a:bodyPr>
          <a:lstStyle>
            <a:lvl1pPr algn="r" eaLnBrk="1" hangingPunct="0">
              <a:lnSpc>
                <a:spcPct val="93000"/>
              </a:lnSpc>
              <a:buClr>
                <a:srgbClr val="000000"/>
              </a:buClr>
              <a:buSzPct val="100000"/>
              <a:buFont typeface="Times New Roman" panose="02020603050405020304" pitchFamily="18" charset="0"/>
              <a:buNone/>
              <a:defRPr sz="1200"/>
            </a:lvl1pPr>
          </a:lstStyle>
          <a:p>
            <a:pPr>
              <a:defRPr/>
            </a:pPr>
            <a:fld id="{D28E0D91-E7B6-2044-9F74-52010959B2D2}" type="slidenum">
              <a:rPr lang="it-IT" altLang="en-IT"/>
              <a:pPr>
                <a:defRPr/>
              </a:pPr>
              <a:t>‹#›</a:t>
            </a:fld>
            <a:endParaRPr lang="it-IT" altLang="en-IT"/>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AutoShape 1">
            <a:extLst>
              <a:ext uri="{FF2B5EF4-FFF2-40B4-BE49-F238E27FC236}">
                <a16:creationId xmlns:a16="http://schemas.microsoft.com/office/drawing/2014/main" id="{9C4E1F3D-D513-9943-BE66-86BD5CF3FC74}"/>
              </a:ext>
            </a:extLst>
          </p:cNvPr>
          <p:cNvSpPr>
            <a:spLocks noChangeArrowheads="1"/>
          </p:cNvSpPr>
          <p:nvPr/>
        </p:nvSpPr>
        <p:spPr bwMode="auto">
          <a:xfrm>
            <a:off x="0" y="0"/>
            <a:ext cx="7559675" cy="10691813"/>
          </a:xfrm>
          <a:prstGeom prst="roundRect">
            <a:avLst>
              <a:gd name="adj" fmla="val 19"/>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IT"/>
          </a:p>
        </p:txBody>
      </p:sp>
      <p:sp>
        <p:nvSpPr>
          <p:cNvPr id="10243" name="Rectangle 2">
            <a:extLst>
              <a:ext uri="{FF2B5EF4-FFF2-40B4-BE49-F238E27FC236}">
                <a16:creationId xmlns:a16="http://schemas.microsoft.com/office/drawing/2014/main" id="{F41051D2-FCA0-4544-AEAF-482D03254498}"/>
              </a:ext>
            </a:extLst>
          </p:cNvPr>
          <p:cNvSpPr>
            <a:spLocks noGrp="1" noRot="1" noChangeAspect="1" noChangeArrowheads="1"/>
          </p:cNvSpPr>
          <p:nvPr>
            <p:ph type="sldImg"/>
          </p:nvPr>
        </p:nvSpPr>
        <p:spPr bwMode="auto">
          <a:xfrm>
            <a:off x="217488" y="812800"/>
            <a:ext cx="71199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5" name="Rectangle 3">
            <a:extLst>
              <a:ext uri="{FF2B5EF4-FFF2-40B4-BE49-F238E27FC236}">
                <a16:creationId xmlns:a16="http://schemas.microsoft.com/office/drawing/2014/main" id="{B90F50C5-3E6E-7B41-ABE1-E2309EE27F43}"/>
              </a:ext>
            </a:extLst>
          </p:cNvPr>
          <p:cNvSpPr>
            <a:spLocks noGrp="1" noChangeArrowheads="1"/>
          </p:cNvSpPr>
          <p:nvPr>
            <p:ph type="body"/>
          </p:nvPr>
        </p:nvSpPr>
        <p:spPr bwMode="auto">
          <a:xfrm>
            <a:off x="755650" y="5078413"/>
            <a:ext cx="6045200" cy="4808537"/>
          </a:xfrm>
          <a:prstGeom prst="rect">
            <a:avLst/>
          </a:prstGeom>
          <a:noFill/>
          <a:ln>
            <a:noFill/>
          </a:ln>
          <a:effectLst/>
        </p:spPr>
        <p:txBody>
          <a:bodyPr vert="horz" wrap="square" lIns="0" tIns="0" rIns="0" bIns="0" numCol="1" anchor="t" anchorCtr="0" compatLnSpc="1">
            <a:prstTxWarp prst="textNoShape">
              <a:avLst/>
            </a:prstTxWarp>
          </a:bodyPr>
          <a:lstStyle/>
          <a:p>
            <a:pPr lvl="0"/>
            <a:endParaRPr lang="en-US" noProof="0"/>
          </a:p>
        </p:txBody>
      </p:sp>
      <p:sp>
        <p:nvSpPr>
          <p:cNvPr id="10245" name="Text Box 4">
            <a:extLst>
              <a:ext uri="{FF2B5EF4-FFF2-40B4-BE49-F238E27FC236}">
                <a16:creationId xmlns:a16="http://schemas.microsoft.com/office/drawing/2014/main" id="{22A6662F-3250-1F46-A5E9-622DE37027A0}"/>
              </a:ext>
            </a:extLst>
          </p:cNvPr>
          <p:cNvSpPr txBox="1">
            <a:spLocks noChangeArrowheads="1"/>
          </p:cNvSpPr>
          <p:nvPr/>
        </p:nvSpPr>
        <p:spPr bwMode="auto">
          <a:xfrm>
            <a:off x="0" y="0"/>
            <a:ext cx="32797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IT"/>
          </a:p>
        </p:txBody>
      </p:sp>
      <p:sp>
        <p:nvSpPr>
          <p:cNvPr id="10246" name="Text Box 5">
            <a:extLst>
              <a:ext uri="{FF2B5EF4-FFF2-40B4-BE49-F238E27FC236}">
                <a16:creationId xmlns:a16="http://schemas.microsoft.com/office/drawing/2014/main" id="{2E9B63DB-DB76-8A4B-AE2C-31926B07E453}"/>
              </a:ext>
            </a:extLst>
          </p:cNvPr>
          <p:cNvSpPr txBox="1">
            <a:spLocks noChangeArrowheads="1"/>
          </p:cNvSpPr>
          <p:nvPr/>
        </p:nvSpPr>
        <p:spPr bwMode="auto">
          <a:xfrm>
            <a:off x="4278313" y="0"/>
            <a:ext cx="32797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IT"/>
          </a:p>
        </p:txBody>
      </p:sp>
      <p:sp>
        <p:nvSpPr>
          <p:cNvPr id="10247" name="Text Box 6">
            <a:extLst>
              <a:ext uri="{FF2B5EF4-FFF2-40B4-BE49-F238E27FC236}">
                <a16:creationId xmlns:a16="http://schemas.microsoft.com/office/drawing/2014/main" id="{1521295E-E526-F646-953D-2FCB2E6A4A08}"/>
              </a:ext>
            </a:extLst>
          </p:cNvPr>
          <p:cNvSpPr txBox="1">
            <a:spLocks noChangeArrowheads="1"/>
          </p:cNvSpPr>
          <p:nvPr/>
        </p:nvSpPr>
        <p:spPr bwMode="auto">
          <a:xfrm>
            <a:off x="0" y="10156825"/>
            <a:ext cx="32797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IT"/>
          </a:p>
        </p:txBody>
      </p:sp>
      <p:sp>
        <p:nvSpPr>
          <p:cNvPr id="3079" name="Rectangle 7">
            <a:extLst>
              <a:ext uri="{FF2B5EF4-FFF2-40B4-BE49-F238E27FC236}">
                <a16:creationId xmlns:a16="http://schemas.microsoft.com/office/drawing/2014/main" id="{43CFEE88-5C70-A840-A97F-17CDA2452ED4}"/>
              </a:ext>
            </a:extLst>
          </p:cNvPr>
          <p:cNvSpPr>
            <a:spLocks noGrp="1" noChangeArrowheads="1"/>
          </p:cNvSpPr>
          <p:nvPr>
            <p:ph type="sldNum"/>
          </p:nvPr>
        </p:nvSpPr>
        <p:spPr bwMode="auto">
          <a:xfrm>
            <a:off x="4278313" y="10156825"/>
            <a:ext cx="3278187" cy="531813"/>
          </a:xfrm>
          <a:prstGeom prst="rect">
            <a:avLst/>
          </a:prstGeom>
          <a:noFill/>
          <a:ln>
            <a:noFill/>
          </a:ln>
          <a:effectLst/>
        </p:spPr>
        <p:txBody>
          <a:bodyPr vert="horz" wrap="square" lIns="0" tIns="0" rIns="0" bIns="0" numCol="1" anchor="b" anchorCtr="0" compatLnSpc="1">
            <a:prstTxWarp prst="textNoShape">
              <a:avLst/>
            </a:prstTxWarp>
          </a:bodyPr>
          <a:lstStyle>
            <a:lvl1pPr algn="r" eaLnBrk="1" hangingPunct="0">
              <a:lnSpc>
                <a:spcPct val="93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Times New Roman" panose="02020603050405020304" pitchFamily="18" charset="0"/>
              </a:defRPr>
            </a:lvl1pPr>
          </a:lstStyle>
          <a:p>
            <a:pPr>
              <a:defRPr/>
            </a:pPr>
            <a:fld id="{D1AA0979-29CA-9F46-9E4D-C7ECA841340E}" type="slidenum">
              <a:rPr lang="it-IT" altLang="en-IT"/>
              <a:pPr>
                <a:defRPr/>
              </a:pPr>
              <a:t>‹#›</a:t>
            </a:fld>
            <a:endParaRPr lang="it-IT" altLang="en-IT"/>
          </a:p>
        </p:txBody>
      </p:sp>
    </p:spTree>
  </p:cSld>
  <p:clrMap bg1="lt1" tx1="dk1" bg2="lt2" tx2="dk2" accent1="accent1" accent2="accent2" accent3="accent3" accent4="accent4" accent5="accent5" accent6="accent6" hlink="hlink" folHlink="folHlink"/>
  <p:hf hdr="0" ftr="0" dt="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charset="0"/>
        <a:cs typeface="ＭＳ Ｐゴシック" charset="0"/>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charset="0"/>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charset="0"/>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charset="0"/>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charset="0"/>
        <a:ea typeface="ＭＳ Ｐゴシック" charset="0"/>
        <a:cs typeface="+mn-cs"/>
      </a:defRPr>
    </a:lvl5pPr>
    <a:lvl6pPr marL="2286585" algn="l" defTabSz="457317" rtl="0" eaLnBrk="1" latinLnBrk="0" hangingPunct="1">
      <a:defRPr sz="1200" kern="1200">
        <a:solidFill>
          <a:schemeClr val="tx1"/>
        </a:solidFill>
        <a:latin typeface="+mn-lt"/>
        <a:ea typeface="+mn-ea"/>
        <a:cs typeface="+mn-cs"/>
      </a:defRPr>
    </a:lvl6pPr>
    <a:lvl7pPr marL="2743901" algn="l" defTabSz="457317" rtl="0" eaLnBrk="1" latinLnBrk="0" hangingPunct="1">
      <a:defRPr sz="1200" kern="1200">
        <a:solidFill>
          <a:schemeClr val="tx1"/>
        </a:solidFill>
        <a:latin typeface="+mn-lt"/>
        <a:ea typeface="+mn-ea"/>
        <a:cs typeface="+mn-cs"/>
      </a:defRPr>
    </a:lvl7pPr>
    <a:lvl8pPr marL="3201218" algn="l" defTabSz="457317" rtl="0" eaLnBrk="1" latinLnBrk="0" hangingPunct="1">
      <a:defRPr sz="1200" kern="1200">
        <a:solidFill>
          <a:schemeClr val="tx1"/>
        </a:solidFill>
        <a:latin typeface="+mn-lt"/>
        <a:ea typeface="+mn-ea"/>
        <a:cs typeface="+mn-cs"/>
      </a:defRPr>
    </a:lvl8pPr>
    <a:lvl9pPr marL="3658535" algn="l" defTabSz="45731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CF6051E2-F38A-8F40-94E2-C180CF82D8B7}"/>
              </a:ext>
            </a:extLst>
          </p:cNvPr>
          <p:cNvSpPr>
            <a:spLocks noGrp="1" noRot="1" noChangeAspect="1" noChangeArrowheads="1" noTextEdit="1"/>
          </p:cNvSpPr>
          <p:nvPr>
            <p:ph type="sldImg"/>
          </p:nvPr>
        </p:nvSpPr>
        <p:spPr>
          <a:xfrm>
            <a:off x="217488" y="812800"/>
            <a:ext cx="7119937" cy="4005263"/>
          </a:xfrm>
        </p:spPr>
      </p:sp>
      <p:sp>
        <p:nvSpPr>
          <p:cNvPr id="13314" name="Notes Placeholder 2">
            <a:extLst>
              <a:ext uri="{FF2B5EF4-FFF2-40B4-BE49-F238E27FC236}">
                <a16:creationId xmlns:a16="http://schemas.microsoft.com/office/drawing/2014/main" id="{B09F00DA-AC8D-BE4F-BB81-27958DB971B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IT" b="1">
                <a:latin typeface="Times New Roman" panose="02020603050405020304" pitchFamily="18" charset="0"/>
                <a:ea typeface="ＭＳ Ｐゴシック" panose="020B0600070205080204" pitchFamily="34" charset="-128"/>
              </a:rPr>
              <a:t>Slide 1: Company Logo Full Page</a:t>
            </a:r>
          </a:p>
          <a:p>
            <a:endParaRPr lang="en-US" altLang="en-IT">
              <a:latin typeface="Times New Roman" panose="02020603050405020304" pitchFamily="18" charset="0"/>
              <a:ea typeface="ＭＳ Ｐゴシック" panose="020B0600070205080204" pitchFamily="34" charset="-128"/>
            </a:endParaRPr>
          </a:p>
          <a:p>
            <a:pPr>
              <a:lnSpc>
                <a:spcPct val="90000"/>
              </a:lnSpc>
              <a:spcBef>
                <a:spcPct val="0"/>
              </a:spcBef>
              <a:spcAft>
                <a:spcPct val="20000"/>
              </a:spcAft>
            </a:pPr>
            <a:r>
              <a:rPr lang="en-GB" altLang="en-IT" b="1">
                <a:latin typeface="Times New Roman" panose="02020603050405020304" pitchFamily="18" charset="0"/>
                <a:ea typeface="ＭＳ Ｐゴシック" panose="020B0600070205080204" pitchFamily="34" charset="-128"/>
              </a:rPr>
              <a:t>Before you start</a:t>
            </a:r>
            <a:r>
              <a:rPr lang="en-GB" altLang="en-IT">
                <a:latin typeface="Times New Roman" panose="02020603050405020304" pitchFamily="18" charset="0"/>
                <a:ea typeface="ＭＳ Ｐゴシック" panose="020B0600070205080204" pitchFamily="34" charset="-128"/>
              </a:rPr>
              <a:t> editing the slides of your talk change to the </a:t>
            </a:r>
            <a:r>
              <a:rPr lang="en-GB" altLang="en-IT" b="1">
                <a:latin typeface="Times New Roman" panose="02020603050405020304" pitchFamily="18" charset="0"/>
                <a:ea typeface="ＭＳ Ｐゴシック" panose="020B0600070205080204" pitchFamily="34" charset="-128"/>
              </a:rPr>
              <a:t>Master Slide view</a:t>
            </a:r>
            <a:r>
              <a:rPr lang="en-GB" altLang="en-IT">
                <a:latin typeface="Times New Roman" panose="02020603050405020304" pitchFamily="18" charset="0"/>
                <a:ea typeface="ＭＳ Ｐゴシック" panose="020B0600070205080204" pitchFamily="34" charset="-128"/>
              </a:rPr>
              <a:t>:</a:t>
            </a:r>
          </a:p>
          <a:p>
            <a:pPr>
              <a:lnSpc>
                <a:spcPct val="90000"/>
              </a:lnSpc>
              <a:spcBef>
                <a:spcPct val="0"/>
              </a:spcBef>
              <a:spcAft>
                <a:spcPct val="20000"/>
              </a:spcAft>
            </a:pPr>
            <a:r>
              <a:rPr lang="en-US" altLang="en-IT">
                <a:latin typeface="Times New Roman" panose="02020603050405020304" pitchFamily="18" charset="0"/>
                <a:ea typeface="ＭＳ Ｐゴシック" panose="020B0600070205080204" pitchFamily="34" charset="-128"/>
              </a:rPr>
              <a:t>Microsoft Office :Menu: </a:t>
            </a:r>
            <a:r>
              <a:rPr lang="en-US" altLang="en-IT" i="1">
                <a:latin typeface="Times New Roman" panose="02020603050405020304" pitchFamily="18" charset="0"/>
                <a:ea typeface="ＭＳ Ｐゴシック" panose="020B0600070205080204" pitchFamily="34" charset="-128"/>
              </a:rPr>
              <a:t>View</a:t>
            </a:r>
            <a:r>
              <a:rPr lang="en-US" altLang="en-IT">
                <a:latin typeface="Times New Roman" panose="02020603050405020304" pitchFamily="18" charset="0"/>
                <a:ea typeface="ＭＳ Ｐゴシック" panose="020B0600070205080204" pitchFamily="34" charset="-128"/>
              </a:rPr>
              <a:t> &gt; </a:t>
            </a:r>
            <a:r>
              <a:rPr lang="en-US" altLang="en-IT" i="1">
                <a:latin typeface="Times New Roman" panose="02020603050405020304" pitchFamily="18" charset="0"/>
                <a:ea typeface="ＭＳ Ｐゴシック" panose="020B0600070205080204" pitchFamily="34" charset="-128"/>
              </a:rPr>
              <a:t>Slide Master;</a:t>
            </a:r>
          </a:p>
          <a:p>
            <a:pPr>
              <a:lnSpc>
                <a:spcPct val="90000"/>
              </a:lnSpc>
              <a:spcBef>
                <a:spcPct val="0"/>
              </a:spcBef>
              <a:spcAft>
                <a:spcPct val="20000"/>
              </a:spcAft>
            </a:pPr>
            <a:r>
              <a:rPr lang="en-US" altLang="en-IT">
                <a:latin typeface="Times New Roman" panose="02020603050405020304" pitchFamily="18" charset="0"/>
                <a:ea typeface="ＭＳ Ｐゴシック" panose="020B0600070205080204" pitchFamily="34" charset="-128"/>
              </a:rPr>
              <a:t>Macintosh – </a:t>
            </a:r>
            <a:r>
              <a:rPr lang="en-US" altLang="en-IT" i="1">
                <a:latin typeface="Times New Roman" panose="02020603050405020304" pitchFamily="18" charset="0"/>
                <a:ea typeface="ＭＳ Ｐゴシック" panose="020B0600070205080204" pitchFamily="34" charset="-128"/>
              </a:rPr>
              <a:t>View &gt; Master &gt; Slide Master</a:t>
            </a:r>
          </a:p>
          <a:p>
            <a:pPr>
              <a:lnSpc>
                <a:spcPct val="90000"/>
              </a:lnSpc>
              <a:spcBef>
                <a:spcPct val="0"/>
              </a:spcBef>
              <a:spcAft>
                <a:spcPct val="20000"/>
              </a:spcAft>
            </a:pPr>
            <a:endParaRPr lang="en-GB" altLang="en-IT">
              <a:latin typeface="Times New Roman" panose="02020603050405020304" pitchFamily="18" charset="0"/>
              <a:ea typeface="ＭＳ Ｐゴシック" panose="020B0600070205080204" pitchFamily="34" charset="-128"/>
              <a:sym typeface="Wingdings" pitchFamily="2" charset="2"/>
            </a:endParaRPr>
          </a:p>
          <a:p>
            <a:pPr>
              <a:lnSpc>
                <a:spcPct val="90000"/>
              </a:lnSpc>
              <a:spcBef>
                <a:spcPct val="0"/>
              </a:spcBef>
              <a:spcAft>
                <a:spcPct val="20000"/>
              </a:spcAft>
            </a:pPr>
            <a:r>
              <a:rPr lang="en-GB" altLang="en-IT" b="1">
                <a:latin typeface="Times New Roman" panose="02020603050405020304" pitchFamily="18" charset="0"/>
                <a:ea typeface="ＭＳ Ｐゴシック" panose="020B0600070205080204" pitchFamily="34" charset="-128"/>
                <a:sym typeface="Wingdings" pitchFamily="2" charset="2"/>
              </a:rPr>
              <a:t>Edit the following items:</a:t>
            </a:r>
          </a:p>
          <a:p>
            <a:pPr>
              <a:lnSpc>
                <a:spcPct val="90000"/>
              </a:lnSpc>
              <a:spcBef>
                <a:spcPct val="0"/>
              </a:spcBef>
              <a:spcAft>
                <a:spcPct val="20000"/>
              </a:spcAft>
              <a:buFont typeface="Times New Roman" panose="02020603050405020304" pitchFamily="18" charset="0"/>
              <a:buAutoNum type="arabicPeriod"/>
            </a:pPr>
            <a:r>
              <a:rPr lang="de-DE" altLang="en-IT" b="1">
                <a:latin typeface="Times New Roman" panose="02020603050405020304" pitchFamily="18" charset="0"/>
                <a:ea typeface="ＭＳ Ｐゴシック" panose="020B0600070205080204" pitchFamily="34" charset="-128"/>
                <a:sym typeface="Wingdings" pitchFamily="2" charset="2"/>
              </a:rPr>
              <a:t>O</a:t>
            </a:r>
            <a:r>
              <a:rPr lang="en-GB" altLang="en-IT" b="1">
                <a:latin typeface="Times New Roman" panose="02020603050405020304" pitchFamily="18" charset="0"/>
                <a:ea typeface="ＭＳ Ｐゴシック" panose="020B0600070205080204" pitchFamily="34" charset="-128"/>
                <a:sym typeface="Wingdings" pitchFamily="2" charset="2"/>
              </a:rPr>
              <a:t>n the Slide Master (first master slide) – lower area</a:t>
            </a:r>
          </a:p>
          <a:p>
            <a:pPr>
              <a:lnSpc>
                <a:spcPct val="90000"/>
              </a:lnSpc>
              <a:spcBef>
                <a:spcPct val="0"/>
              </a:spcBef>
              <a:spcAft>
                <a:spcPct val="20000"/>
              </a:spcAft>
            </a:pPr>
            <a:r>
              <a:rPr lang="en-GB" altLang="en-IT">
                <a:latin typeface="Times New Roman" panose="02020603050405020304" pitchFamily="18" charset="0"/>
                <a:ea typeface="ＭＳ Ｐゴシック" panose="020B0600070205080204" pitchFamily="34" charset="-128"/>
                <a:sym typeface="Wingdings" pitchFamily="2" charset="2"/>
              </a:rPr>
              <a:t>a) On the left Delete the text and write the title of the event/Conference, Location </a:t>
            </a:r>
          </a:p>
          <a:p>
            <a:pPr>
              <a:lnSpc>
                <a:spcPct val="90000"/>
              </a:lnSpc>
              <a:spcBef>
                <a:spcPct val="0"/>
              </a:spcBef>
              <a:spcAft>
                <a:spcPct val="20000"/>
              </a:spcAft>
            </a:pPr>
            <a:r>
              <a:rPr lang="en-GB" altLang="en-IT">
                <a:latin typeface="Times New Roman" panose="02020603050405020304" pitchFamily="18" charset="0"/>
                <a:ea typeface="ＭＳ Ｐゴシック" panose="020B0600070205080204" pitchFamily="34" charset="-128"/>
                <a:sym typeface="Wingdings" pitchFamily="2" charset="2"/>
              </a:rPr>
              <a:t>b) On the right delete the text and write the name and surname of the speaker and the date (day, month , year)</a:t>
            </a:r>
          </a:p>
          <a:p>
            <a:pPr>
              <a:lnSpc>
                <a:spcPct val="90000"/>
              </a:lnSpc>
              <a:spcBef>
                <a:spcPct val="0"/>
              </a:spcBef>
              <a:spcAft>
                <a:spcPct val="20000"/>
              </a:spcAft>
            </a:pPr>
            <a:endParaRPr lang="en-GB" altLang="en-IT" b="1">
              <a:latin typeface="Times New Roman" panose="02020603050405020304" pitchFamily="18" charset="0"/>
              <a:ea typeface="ＭＳ Ｐゴシック" panose="020B0600070205080204" pitchFamily="34" charset="-128"/>
              <a:sym typeface="Wingdings" pitchFamily="2" charset="2"/>
            </a:endParaRPr>
          </a:p>
          <a:p>
            <a:pPr>
              <a:lnSpc>
                <a:spcPct val="90000"/>
              </a:lnSpc>
              <a:spcBef>
                <a:spcPct val="0"/>
              </a:spcBef>
              <a:spcAft>
                <a:spcPct val="20000"/>
              </a:spcAft>
            </a:pPr>
            <a:r>
              <a:rPr lang="en-GB" altLang="en-IT" b="1">
                <a:latin typeface="Times New Roman" panose="02020603050405020304" pitchFamily="18" charset="0"/>
                <a:ea typeface="ＭＳ Ｐゴシック" panose="020B0600070205080204" pitchFamily="34" charset="-128"/>
                <a:sym typeface="Wingdings" pitchFamily="2" charset="2"/>
              </a:rPr>
              <a:t>Close Master View</a:t>
            </a:r>
          </a:p>
          <a:p>
            <a:pPr>
              <a:lnSpc>
                <a:spcPct val="90000"/>
              </a:lnSpc>
              <a:spcBef>
                <a:spcPct val="0"/>
              </a:spcBef>
              <a:spcAft>
                <a:spcPct val="20000"/>
              </a:spcAft>
            </a:pPr>
            <a:endParaRPr lang="en-GB" altLang="en-IT" b="1">
              <a:latin typeface="Times New Roman" panose="02020603050405020304" pitchFamily="18" charset="0"/>
              <a:ea typeface="ＭＳ Ｐゴシック" panose="020B0600070205080204" pitchFamily="34" charset="-128"/>
              <a:sym typeface="Wingdings" pitchFamily="2" charset="2"/>
            </a:endParaRPr>
          </a:p>
          <a:p>
            <a:endParaRPr lang="en-US" altLang="en-IT">
              <a:latin typeface="Times New Roman" panose="02020603050405020304" pitchFamily="18" charset="0"/>
              <a:ea typeface="ＭＳ Ｐゴシック" panose="020B0600070205080204" pitchFamily="34" charset="-128"/>
            </a:endParaRPr>
          </a:p>
        </p:txBody>
      </p:sp>
      <p:sp>
        <p:nvSpPr>
          <p:cNvPr id="13315" name="Slide Number Placeholder 3">
            <a:extLst>
              <a:ext uri="{FF2B5EF4-FFF2-40B4-BE49-F238E27FC236}">
                <a16:creationId xmlns:a16="http://schemas.microsoft.com/office/drawing/2014/main" id="{A9B74217-3776-A748-BA1C-D40CE1CE130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3F290836-397F-9B4E-A015-123CA3A5DD18}" type="slidenum">
              <a:rPr lang="it-IT" altLang="en-IT" sz="1400" smtClean="0"/>
              <a:pPr>
                <a:spcBef>
                  <a:spcPct val="0"/>
                </a:spcBef>
                <a:buClrTx/>
                <a:buFontTx/>
                <a:buNone/>
              </a:pPr>
              <a:t>1</a:t>
            </a:fld>
            <a:endParaRPr lang="it-IT" altLang="en-IT"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10</a:t>
            </a:fld>
            <a:endParaRPr lang="it-IT" altLang="en-IT" sz="1400"/>
          </a:p>
        </p:txBody>
      </p:sp>
    </p:spTree>
    <p:extLst>
      <p:ext uri="{BB962C8B-B14F-4D97-AF65-F5344CB8AC3E}">
        <p14:creationId xmlns:p14="http://schemas.microsoft.com/office/powerpoint/2010/main" val="1397741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11</a:t>
            </a:fld>
            <a:endParaRPr lang="it-IT" altLang="en-IT" sz="1400"/>
          </a:p>
        </p:txBody>
      </p:sp>
    </p:spTree>
    <p:extLst>
      <p:ext uri="{BB962C8B-B14F-4D97-AF65-F5344CB8AC3E}">
        <p14:creationId xmlns:p14="http://schemas.microsoft.com/office/powerpoint/2010/main" val="4031173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12</a:t>
            </a:fld>
            <a:endParaRPr lang="it-IT" altLang="en-IT" sz="1400"/>
          </a:p>
        </p:txBody>
      </p:sp>
    </p:spTree>
    <p:extLst>
      <p:ext uri="{BB962C8B-B14F-4D97-AF65-F5344CB8AC3E}">
        <p14:creationId xmlns:p14="http://schemas.microsoft.com/office/powerpoint/2010/main" val="233225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13</a:t>
            </a:fld>
            <a:endParaRPr lang="it-IT" altLang="en-IT" sz="1400"/>
          </a:p>
        </p:txBody>
      </p:sp>
    </p:spTree>
    <p:extLst>
      <p:ext uri="{BB962C8B-B14F-4D97-AF65-F5344CB8AC3E}">
        <p14:creationId xmlns:p14="http://schemas.microsoft.com/office/powerpoint/2010/main" val="3104171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a:extLst>
              <a:ext uri="{FF2B5EF4-FFF2-40B4-BE49-F238E27FC236}">
                <a16:creationId xmlns:a16="http://schemas.microsoft.com/office/drawing/2014/main" id="{2E918679-1CDD-BA41-A205-135B7C430F22}"/>
              </a:ext>
            </a:extLst>
          </p:cNvPr>
          <p:cNvSpPr>
            <a:spLocks noGrp="1" noRot="1" noChangeAspect="1" noChangeArrowheads="1" noTextEdit="1"/>
          </p:cNvSpPr>
          <p:nvPr>
            <p:ph type="sldImg"/>
          </p:nvPr>
        </p:nvSpPr>
        <p:spPr>
          <a:xfrm>
            <a:off x="217488" y="812800"/>
            <a:ext cx="7119937" cy="4005263"/>
          </a:xfrm>
        </p:spPr>
      </p:sp>
      <p:sp>
        <p:nvSpPr>
          <p:cNvPr id="48130" name="Notes Placeholder 2">
            <a:extLst>
              <a:ext uri="{FF2B5EF4-FFF2-40B4-BE49-F238E27FC236}">
                <a16:creationId xmlns:a16="http://schemas.microsoft.com/office/drawing/2014/main" id="{54FADF4B-D8EE-0741-85AB-A55FB4F62E8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en-IT" sz="1100" b="1">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8131" name="Slide Number Placeholder 3">
            <a:extLst>
              <a:ext uri="{FF2B5EF4-FFF2-40B4-BE49-F238E27FC236}">
                <a16:creationId xmlns:a16="http://schemas.microsoft.com/office/drawing/2014/main" id="{939483CF-2997-D74F-904B-496643B8178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E8962968-81E7-4F4B-AD19-E95252149A59}" type="slidenum">
              <a:rPr lang="it-IT" altLang="en-IT" sz="1400" smtClean="0"/>
              <a:pPr>
                <a:spcBef>
                  <a:spcPct val="0"/>
                </a:spcBef>
                <a:buClrTx/>
                <a:buFontTx/>
                <a:buNone/>
              </a:pPr>
              <a:t>14</a:t>
            </a:fld>
            <a:endParaRPr lang="it-IT" altLang="en-IT" sz="1400"/>
          </a:p>
        </p:txBody>
      </p:sp>
    </p:spTree>
    <p:extLst>
      <p:ext uri="{BB962C8B-B14F-4D97-AF65-F5344CB8AC3E}">
        <p14:creationId xmlns:p14="http://schemas.microsoft.com/office/powerpoint/2010/main" val="2527417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15</a:t>
            </a:fld>
            <a:endParaRPr lang="it-IT" altLang="en-IT" sz="1400"/>
          </a:p>
        </p:txBody>
      </p:sp>
    </p:spTree>
    <p:extLst>
      <p:ext uri="{BB962C8B-B14F-4D97-AF65-F5344CB8AC3E}">
        <p14:creationId xmlns:p14="http://schemas.microsoft.com/office/powerpoint/2010/main" val="1509111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16</a:t>
            </a:fld>
            <a:endParaRPr lang="it-IT" altLang="en-IT" sz="1400"/>
          </a:p>
        </p:txBody>
      </p:sp>
    </p:spTree>
    <p:extLst>
      <p:ext uri="{BB962C8B-B14F-4D97-AF65-F5344CB8AC3E}">
        <p14:creationId xmlns:p14="http://schemas.microsoft.com/office/powerpoint/2010/main" val="3018345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17</a:t>
            </a:fld>
            <a:endParaRPr lang="it-IT" altLang="en-IT" sz="1400"/>
          </a:p>
        </p:txBody>
      </p:sp>
    </p:spTree>
    <p:extLst>
      <p:ext uri="{BB962C8B-B14F-4D97-AF65-F5344CB8AC3E}">
        <p14:creationId xmlns:p14="http://schemas.microsoft.com/office/powerpoint/2010/main" val="2448685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757CCDFF-B2E0-7C49-9A8E-17C39F8B990A}"/>
              </a:ext>
            </a:extLst>
          </p:cNvPr>
          <p:cNvSpPr>
            <a:spLocks noGrp="1" noRot="1" noChangeAspect="1" noChangeArrowheads="1" noTextEdit="1"/>
          </p:cNvSpPr>
          <p:nvPr>
            <p:ph type="sldImg"/>
          </p:nvPr>
        </p:nvSpPr>
        <p:spPr>
          <a:xfrm>
            <a:off x="217488" y="812800"/>
            <a:ext cx="7119937" cy="4005263"/>
          </a:xfrm>
        </p:spPr>
      </p:sp>
      <p:sp>
        <p:nvSpPr>
          <p:cNvPr id="91138" name="Notes Placeholder 2">
            <a:extLst>
              <a:ext uri="{FF2B5EF4-FFF2-40B4-BE49-F238E27FC236}">
                <a16:creationId xmlns:a16="http://schemas.microsoft.com/office/drawing/2014/main" id="{9D059CA7-100D-F346-A8F3-D504A3A857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endParaRPr lang="en-US" altLang="en-IT" sz="1100" b="1">
              <a:solidFill>
                <a:schemeClr val="tx1"/>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91139" name="Slide Number Placeholder 3">
            <a:extLst>
              <a:ext uri="{FF2B5EF4-FFF2-40B4-BE49-F238E27FC236}">
                <a16:creationId xmlns:a16="http://schemas.microsoft.com/office/drawing/2014/main" id="{95DB261C-7738-634D-AEC5-7FE7BEB85FC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0BE94748-5DFA-F243-8C89-AD5AE1E5C363}" type="slidenum">
              <a:rPr lang="it-IT" altLang="en-IT" sz="1400" smtClean="0"/>
              <a:pPr>
                <a:spcBef>
                  <a:spcPct val="0"/>
                </a:spcBef>
                <a:buClrTx/>
                <a:buFontTx/>
                <a:buNone/>
              </a:pPr>
              <a:t>18</a:t>
            </a:fld>
            <a:endParaRPr lang="it-IT" altLang="en-IT" sz="1400"/>
          </a:p>
        </p:txBody>
      </p:sp>
    </p:spTree>
    <p:extLst>
      <p:ext uri="{BB962C8B-B14F-4D97-AF65-F5344CB8AC3E}">
        <p14:creationId xmlns:p14="http://schemas.microsoft.com/office/powerpoint/2010/main" val="2282678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19</a:t>
            </a:fld>
            <a:endParaRPr lang="it-IT" altLang="en-IT" sz="1400"/>
          </a:p>
        </p:txBody>
      </p:sp>
    </p:spTree>
    <p:extLst>
      <p:ext uri="{BB962C8B-B14F-4D97-AF65-F5344CB8AC3E}">
        <p14:creationId xmlns:p14="http://schemas.microsoft.com/office/powerpoint/2010/main" val="3201248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705D115D-9A7D-6F40-A45B-5262F944ED29}"/>
              </a:ext>
            </a:extLst>
          </p:cNvPr>
          <p:cNvSpPr>
            <a:spLocks noGrp="1" noRot="1" noChangeAspect="1" noChangeArrowheads="1" noTextEdit="1"/>
          </p:cNvSpPr>
          <p:nvPr>
            <p:ph type="sldImg"/>
          </p:nvPr>
        </p:nvSpPr>
        <p:spPr>
          <a:xfrm>
            <a:off x="217488" y="812800"/>
            <a:ext cx="7119937" cy="4005263"/>
          </a:xfrm>
        </p:spPr>
      </p:sp>
      <p:sp>
        <p:nvSpPr>
          <p:cNvPr id="15362" name="Notes Placeholder 2">
            <a:extLst>
              <a:ext uri="{FF2B5EF4-FFF2-40B4-BE49-F238E27FC236}">
                <a16:creationId xmlns:a16="http://schemas.microsoft.com/office/drawing/2014/main" id="{CD1AA088-FEE4-3945-B01A-BD07E60E7C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EE9164BA-32A4-B849-A7D2-4C1342A833B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B91E46FE-9E3B-FB4D-A306-30E76D6B7AE4}" type="slidenum">
              <a:rPr lang="it-IT" altLang="en-IT" sz="1400" smtClean="0"/>
              <a:pPr>
                <a:spcBef>
                  <a:spcPct val="0"/>
                </a:spcBef>
                <a:buClrTx/>
                <a:buFontTx/>
                <a:buNone/>
              </a:pPr>
              <a:t>2</a:t>
            </a:fld>
            <a:endParaRPr lang="it-IT" altLang="en-IT"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800" dirty="0">
                <a:effectLst/>
                <a:latin typeface="TimesNewRomanPSMT"/>
              </a:rPr>
              <a:t>The spontaneous emission appears in a typical C-shape (as show in Fig. 2) corresponding to a vertical cut of the undulator emission cone integrated over the beam defining aperture (BDA). This shape reflects the quadratic relation- ship between wavelength and angle of deviation from the axis contained in the resonant condition equation for the emission from an undulator. The minimum of the parabola identifies the emission axis. In order to improve the </a:t>
            </a:r>
            <a:r>
              <a:rPr lang="en-GB" sz="1800" dirty="0" err="1">
                <a:effectLst/>
                <a:latin typeface="TimesNewRomanPSMT"/>
              </a:rPr>
              <a:t>accu</a:t>
            </a:r>
            <a:r>
              <a:rPr lang="en-GB" sz="1800" dirty="0">
                <a:effectLst/>
                <a:latin typeface="TimesNewRomanPSMT"/>
              </a:rPr>
              <a:t>- racy, we set the BDA to a very small horizontal opening. </a:t>
            </a:r>
            <a:endParaRPr lang="en-GB" dirty="0"/>
          </a:p>
          <a:p>
            <a:endParaRPr lang="en-US" altLang="en-IT" dirty="0">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20</a:t>
            </a:fld>
            <a:endParaRPr lang="it-IT" altLang="en-IT" sz="1400"/>
          </a:p>
        </p:txBody>
      </p:sp>
    </p:spTree>
    <p:extLst>
      <p:ext uri="{BB962C8B-B14F-4D97-AF65-F5344CB8AC3E}">
        <p14:creationId xmlns:p14="http://schemas.microsoft.com/office/powerpoint/2010/main" val="3396490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21</a:t>
            </a:fld>
            <a:endParaRPr lang="it-IT" altLang="en-IT" sz="1400"/>
          </a:p>
        </p:txBody>
      </p:sp>
    </p:spTree>
    <p:extLst>
      <p:ext uri="{BB962C8B-B14F-4D97-AF65-F5344CB8AC3E}">
        <p14:creationId xmlns:p14="http://schemas.microsoft.com/office/powerpoint/2010/main" val="592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22</a:t>
            </a:fld>
            <a:endParaRPr lang="it-IT" altLang="en-IT" sz="1400"/>
          </a:p>
        </p:txBody>
      </p:sp>
    </p:spTree>
    <p:extLst>
      <p:ext uri="{BB962C8B-B14F-4D97-AF65-F5344CB8AC3E}">
        <p14:creationId xmlns:p14="http://schemas.microsoft.com/office/powerpoint/2010/main" val="27286931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23</a:t>
            </a:fld>
            <a:endParaRPr lang="it-IT" altLang="en-IT" sz="1400"/>
          </a:p>
        </p:txBody>
      </p:sp>
    </p:spTree>
    <p:extLst>
      <p:ext uri="{BB962C8B-B14F-4D97-AF65-F5344CB8AC3E}">
        <p14:creationId xmlns:p14="http://schemas.microsoft.com/office/powerpoint/2010/main" val="3419670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24</a:t>
            </a:fld>
            <a:endParaRPr lang="it-IT" altLang="en-IT" sz="1400"/>
          </a:p>
        </p:txBody>
      </p:sp>
    </p:spTree>
    <p:extLst>
      <p:ext uri="{BB962C8B-B14F-4D97-AF65-F5344CB8AC3E}">
        <p14:creationId xmlns:p14="http://schemas.microsoft.com/office/powerpoint/2010/main" val="1514423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25</a:t>
            </a:fld>
            <a:endParaRPr lang="it-IT" altLang="en-IT" sz="1400"/>
          </a:p>
        </p:txBody>
      </p:sp>
    </p:spTree>
    <p:extLst>
      <p:ext uri="{BB962C8B-B14F-4D97-AF65-F5344CB8AC3E}">
        <p14:creationId xmlns:p14="http://schemas.microsoft.com/office/powerpoint/2010/main" val="4017406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26</a:t>
            </a:fld>
            <a:endParaRPr lang="it-IT" altLang="en-IT" sz="1400"/>
          </a:p>
        </p:txBody>
      </p:sp>
    </p:spTree>
    <p:extLst>
      <p:ext uri="{BB962C8B-B14F-4D97-AF65-F5344CB8AC3E}">
        <p14:creationId xmlns:p14="http://schemas.microsoft.com/office/powerpoint/2010/main" val="36591750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27</a:t>
            </a:fld>
            <a:endParaRPr lang="it-IT" altLang="en-IT" sz="1400"/>
          </a:p>
        </p:txBody>
      </p:sp>
    </p:spTree>
    <p:extLst>
      <p:ext uri="{BB962C8B-B14F-4D97-AF65-F5344CB8AC3E}">
        <p14:creationId xmlns:p14="http://schemas.microsoft.com/office/powerpoint/2010/main" val="28806654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800" dirty="0">
                <a:effectLst/>
                <a:latin typeface="TeXGyreTermes"/>
              </a:rPr>
              <a:t>In particular, our results prove that in the </a:t>
            </a:r>
            <a:r>
              <a:rPr lang="en-GB" sz="1800" i="1" dirty="0">
                <a:effectLst/>
                <a:latin typeface="TeXGyreTermes"/>
              </a:rPr>
              <a:t>aberration-free </a:t>
            </a:r>
            <a:r>
              <a:rPr lang="en-GB" sz="1800" dirty="0">
                <a:effectLst/>
                <a:latin typeface="TeXGyreTermes"/>
              </a:rPr>
              <a:t>state both reconstruction methods give consistent qualitative results. This conclusion is not only true at the focal plane but for at least few mm along the beam propagation axis. </a:t>
            </a:r>
            <a:endParaRPr lang="en-GB" dirty="0"/>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GB" sz="1800" dirty="0">
                <a:effectLst/>
                <a:latin typeface="TeXGyreTermes"/>
              </a:rPr>
              <a:t>In both cases (imprints and WFS) at the edges of the focal region both reconstruction methods return qualitatively different results. These largely appear at </a:t>
            </a:r>
            <a:r>
              <a:rPr lang="en-GB" sz="1800" dirty="0">
                <a:effectLst/>
                <a:latin typeface="txsys"/>
              </a:rPr>
              <a:t>≈ ± </a:t>
            </a:r>
            <a:r>
              <a:rPr lang="en-GB" sz="1800" dirty="0">
                <a:effectLst/>
                <a:latin typeface="TeXGyreTermes"/>
              </a:rPr>
              <a:t>5 mm and, in first approximation, can be explained in terms of WFS resolution and a non-planar wavefront. </a:t>
            </a:r>
            <a:endParaRPr lang="en-GB" dirty="0"/>
          </a:p>
          <a:p>
            <a:endParaRPr lang="en-US" altLang="en-IT" dirty="0">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28</a:t>
            </a:fld>
            <a:endParaRPr lang="it-IT" altLang="en-IT" sz="1400"/>
          </a:p>
        </p:txBody>
      </p:sp>
    </p:spTree>
    <p:extLst>
      <p:ext uri="{BB962C8B-B14F-4D97-AF65-F5344CB8AC3E}">
        <p14:creationId xmlns:p14="http://schemas.microsoft.com/office/powerpoint/2010/main" val="3041765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29</a:t>
            </a:fld>
            <a:endParaRPr lang="it-IT" altLang="en-IT" sz="1400"/>
          </a:p>
        </p:txBody>
      </p:sp>
    </p:spTree>
    <p:extLst>
      <p:ext uri="{BB962C8B-B14F-4D97-AF65-F5344CB8AC3E}">
        <p14:creationId xmlns:p14="http://schemas.microsoft.com/office/powerpoint/2010/main" val="340653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3</a:t>
            </a:fld>
            <a:endParaRPr lang="it-IT" altLang="en-IT" sz="1400"/>
          </a:p>
        </p:txBody>
      </p:sp>
    </p:spTree>
    <p:extLst>
      <p:ext uri="{BB962C8B-B14F-4D97-AF65-F5344CB8AC3E}">
        <p14:creationId xmlns:p14="http://schemas.microsoft.com/office/powerpoint/2010/main" val="2528328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30</a:t>
            </a:fld>
            <a:endParaRPr lang="it-IT" altLang="en-IT" sz="1400"/>
          </a:p>
        </p:txBody>
      </p:sp>
    </p:spTree>
    <p:extLst>
      <p:ext uri="{BB962C8B-B14F-4D97-AF65-F5344CB8AC3E}">
        <p14:creationId xmlns:p14="http://schemas.microsoft.com/office/powerpoint/2010/main" val="2372730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29258" eaLnBrk="1" hangingPunct="1">
              <a:buFont typeface="Arial" panose="020B0604020202020204" pitchFamily="34" charset="0"/>
              <a:buChar char="•"/>
            </a:pPr>
            <a:r>
              <a:rPr lang="en-US" altLang="en-IT" sz="1200" dirty="0">
                <a:solidFill>
                  <a:srgbClr val="000000"/>
                </a:solidFill>
              </a:rPr>
              <a:t>In a </a:t>
            </a:r>
            <a:r>
              <a:rPr lang="en-US" altLang="en-IT" sz="1200" dirty="0" err="1">
                <a:solidFill>
                  <a:srgbClr val="000000"/>
                </a:solidFill>
              </a:rPr>
              <a:t>superradiant</a:t>
            </a:r>
            <a:r>
              <a:rPr lang="en-US" altLang="en-IT" sz="1200" dirty="0">
                <a:solidFill>
                  <a:srgbClr val="000000"/>
                </a:solidFill>
              </a:rPr>
              <a:t> pulse, slippage of radiation over the electron current is dominant.</a:t>
            </a:r>
          </a:p>
          <a:p>
            <a:pPr defTabSz="829258" eaLnBrk="1" hangingPunct="1">
              <a:buFont typeface="Arial" panose="020B0604020202020204" pitchFamily="34" charset="0"/>
              <a:buChar char="•"/>
            </a:pPr>
            <a:r>
              <a:rPr lang="en-US" altLang="en-IT" sz="1200" dirty="0">
                <a:solidFill>
                  <a:srgbClr val="000000"/>
                </a:solidFill>
              </a:rPr>
              <a:t>The pulse finds new fresh electrons during its evolution: equivalent to the </a:t>
            </a:r>
            <a:r>
              <a:rPr lang="en-US" altLang="en-US" sz="1200" dirty="0">
                <a:solidFill>
                  <a:srgbClr val="000000"/>
                </a:solidFill>
              </a:rPr>
              <a:t>“</a:t>
            </a:r>
            <a:r>
              <a:rPr lang="en-US" altLang="en-IT" sz="1200" dirty="0">
                <a:solidFill>
                  <a:srgbClr val="000000"/>
                </a:solidFill>
              </a:rPr>
              <a:t>fresh bunch technique</a:t>
            </a:r>
            <a:r>
              <a:rPr lang="en-US" altLang="en-US" sz="1200" dirty="0">
                <a:solidFill>
                  <a:srgbClr val="000000"/>
                </a:solidFill>
              </a:rPr>
              <a:t>”</a:t>
            </a:r>
            <a:endParaRPr lang="en-US" altLang="en-IT" sz="1200" dirty="0">
              <a:solidFill>
                <a:srgbClr val="000000"/>
              </a:solidFill>
            </a:endParaRPr>
          </a:p>
          <a:p>
            <a:pPr defTabSz="829258" eaLnBrk="1" hangingPunct="1">
              <a:buFont typeface="Arial" panose="020B0604020202020204" pitchFamily="34" charset="0"/>
              <a:buChar char="•"/>
            </a:pPr>
            <a:r>
              <a:rPr lang="en-US" altLang="en-IT" sz="1200" dirty="0">
                <a:solidFill>
                  <a:srgbClr val="000000"/>
                </a:solidFill>
              </a:rPr>
              <a:t>Multi-stage harmonic cascade permits to get saturation at each step: phase mismatching of electrons in the tail leads to shorten the FEL pulse</a:t>
            </a:r>
          </a:p>
          <a:p>
            <a:pPr defTabSz="829258" eaLnBrk="1" hangingPunct="1">
              <a:buFont typeface="Arial" panose="020B0604020202020204" pitchFamily="34" charset="0"/>
              <a:buChar char="•"/>
            </a:pPr>
            <a:r>
              <a:rPr lang="en-US" altLang="en-IT" sz="1200" dirty="0">
                <a:solidFill>
                  <a:srgbClr val="000000"/>
                </a:solidFill>
              </a:rPr>
              <a:t>Single-stage 400nm</a:t>
            </a:r>
            <a:r>
              <a:rPr lang="en-US" altLang="en-IT" sz="1200" dirty="0">
                <a:solidFill>
                  <a:srgbClr val="000000"/>
                </a:solidFill>
                <a:sym typeface="Wingdings" pitchFamily="2" charset="2"/>
              </a:rPr>
              <a:t></a:t>
            </a:r>
            <a:r>
              <a:rPr lang="en-US" altLang="en-IT" sz="1200" dirty="0">
                <a:solidFill>
                  <a:srgbClr val="000000"/>
                </a:solidFill>
              </a:rPr>
              <a:t>200nm successfully tested at SPARC </a:t>
            </a:r>
          </a:p>
          <a:p>
            <a:pPr defTabSz="829258" eaLnBrk="1" hangingPunct="1">
              <a:buFont typeface="Arial" panose="020B0604020202020204" pitchFamily="34" charset="0"/>
              <a:buChar char="•"/>
            </a:pPr>
            <a:endParaRPr lang="en-US" altLang="en-IT" sz="1200" dirty="0">
              <a:solidFill>
                <a:srgbClr val="000000"/>
              </a:solidFill>
              <a:latin typeface="Times New Roman" panose="02020603050405020304" pitchFamily="18" charset="0"/>
              <a:ea typeface="ＭＳ Ｐゴシック" panose="020B0600070205080204" pitchFamily="34" charset="-128"/>
            </a:endParaRPr>
          </a:p>
          <a:p>
            <a:pPr defTabSz="829258" eaLnBrk="1" hangingPunct="1"/>
            <a:r>
              <a:rPr lang="en-US" altLang="en-IT" sz="1200" dirty="0">
                <a:solidFill>
                  <a:srgbClr val="000000"/>
                </a:solidFill>
              </a:rPr>
              <a:t>Au@2º </a:t>
            </a:r>
            <a:r>
              <a:rPr lang="en-US" altLang="en-IT" sz="1200" dirty="0">
                <a:solidFill>
                  <a:srgbClr val="000000"/>
                </a:solidFill>
                <a:sym typeface="Wingdings" pitchFamily="2" charset="2"/>
              </a:rPr>
              <a:t></a:t>
            </a:r>
            <a:r>
              <a:rPr lang="en-US" altLang="en-IT" sz="1200" dirty="0">
                <a:solidFill>
                  <a:srgbClr val="000000"/>
                </a:solidFill>
              </a:rPr>
              <a:t> 0.61 </a:t>
            </a:r>
            <a:r>
              <a:rPr lang="en-US" altLang="en-IT" sz="1200" dirty="0">
                <a:solidFill>
                  <a:srgbClr val="000000"/>
                </a:solidFill>
                <a:sym typeface="Wingdings" pitchFamily="2" charset="2"/>
              </a:rPr>
              <a:t> 4 X Au  0.14</a:t>
            </a:r>
          </a:p>
          <a:p>
            <a:pPr defTabSz="829258" eaLnBrk="1" hangingPunct="1"/>
            <a:r>
              <a:rPr lang="en-US" altLang="en-IT" sz="1200" dirty="0">
                <a:solidFill>
                  <a:srgbClr val="000000"/>
                </a:solidFill>
                <a:sym typeface="Wingdings" pitchFamily="2" charset="2"/>
              </a:rPr>
              <a:t>Au@3º  0.45  4 X Au  0.04</a:t>
            </a:r>
          </a:p>
          <a:p>
            <a:pPr defTabSz="829258" eaLnBrk="1" hangingPunct="1"/>
            <a:endParaRPr lang="en-US" altLang="en-IT" sz="1200" dirty="0">
              <a:solidFill>
                <a:srgbClr val="000000"/>
              </a:solidFill>
              <a:sym typeface="Wingdings" pitchFamily="2" charset="2"/>
            </a:endParaRPr>
          </a:p>
          <a:p>
            <a:pPr defTabSz="829258" eaLnBrk="1" hangingPunct="1"/>
            <a:r>
              <a:rPr lang="en-US" altLang="en-IT" sz="1200" dirty="0">
                <a:solidFill>
                  <a:srgbClr val="000000"/>
                </a:solidFill>
                <a:sym typeface="Wingdings" pitchFamily="2" charset="2"/>
              </a:rPr>
              <a:t>Ni@2º  0.83  4 X Ni  0.47</a:t>
            </a:r>
          </a:p>
          <a:p>
            <a:pPr defTabSz="829258" eaLnBrk="1" hangingPunct="1"/>
            <a:r>
              <a:rPr lang="en-US" altLang="en-IT" sz="1200" dirty="0">
                <a:solidFill>
                  <a:srgbClr val="000000"/>
                </a:solidFill>
                <a:sym typeface="Wingdings" pitchFamily="2" charset="2"/>
              </a:rPr>
              <a:t>Ni@3º  0.71  4 X Ni  0.25</a:t>
            </a:r>
            <a:endParaRPr lang="en-US" altLang="en-IT" sz="1200" dirty="0">
              <a:solidFill>
                <a:srgbClr val="000000"/>
              </a:solidFill>
            </a:endParaRPr>
          </a:p>
          <a:p>
            <a:pPr defTabSz="829258" eaLnBrk="1" hangingPunct="1">
              <a:buFont typeface="Arial" panose="020B0604020202020204" pitchFamily="34" charset="0"/>
              <a:buChar char="•"/>
            </a:pPr>
            <a:endParaRPr lang="en-US" altLang="en-IT" dirty="0">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31</a:t>
            </a:fld>
            <a:endParaRPr lang="it-IT" altLang="en-IT" sz="1400"/>
          </a:p>
        </p:txBody>
      </p:sp>
    </p:spTree>
    <p:extLst>
      <p:ext uri="{BB962C8B-B14F-4D97-AF65-F5344CB8AC3E}">
        <p14:creationId xmlns:p14="http://schemas.microsoft.com/office/powerpoint/2010/main" val="864942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32</a:t>
            </a:fld>
            <a:endParaRPr lang="it-IT" altLang="en-IT" sz="1400"/>
          </a:p>
        </p:txBody>
      </p:sp>
    </p:spTree>
    <p:extLst>
      <p:ext uri="{BB962C8B-B14F-4D97-AF65-F5344CB8AC3E}">
        <p14:creationId xmlns:p14="http://schemas.microsoft.com/office/powerpoint/2010/main" val="3489438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67ADE756-56D7-A34A-AA7E-A836099D3E21}"/>
              </a:ext>
            </a:extLst>
          </p:cNvPr>
          <p:cNvSpPr>
            <a:spLocks noGrp="1" noRot="1" noChangeAspect="1" noChangeArrowheads="1" noTextEdit="1"/>
          </p:cNvSpPr>
          <p:nvPr>
            <p:ph type="sldImg"/>
          </p:nvPr>
        </p:nvSpPr>
        <p:spPr>
          <a:xfrm>
            <a:off x="217488" y="812800"/>
            <a:ext cx="7119937" cy="4005263"/>
          </a:xfrm>
        </p:spPr>
      </p:sp>
      <p:sp>
        <p:nvSpPr>
          <p:cNvPr id="93186" name="Notes Placeholder 2">
            <a:extLst>
              <a:ext uri="{FF2B5EF4-FFF2-40B4-BE49-F238E27FC236}">
                <a16:creationId xmlns:a16="http://schemas.microsoft.com/office/drawing/2014/main" id="{D30AADD2-DCBB-0643-9190-00717780B6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IT" b="1">
                <a:latin typeface="Times New Roman" panose="02020603050405020304" pitchFamily="18" charset="0"/>
                <a:ea typeface="ＭＳ Ｐゴシック" panose="020B0600070205080204" pitchFamily="34" charset="-128"/>
              </a:rPr>
              <a:t>Last Slide 1: Thanks to the audience</a:t>
            </a:r>
          </a:p>
        </p:txBody>
      </p:sp>
      <p:sp>
        <p:nvSpPr>
          <p:cNvPr id="93187" name="Slide Number Placeholder 3">
            <a:extLst>
              <a:ext uri="{FF2B5EF4-FFF2-40B4-BE49-F238E27FC236}">
                <a16:creationId xmlns:a16="http://schemas.microsoft.com/office/drawing/2014/main" id="{C977BBB2-0786-8E46-A82D-14B904808EF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D3AD56FC-917B-FF49-9FAB-8D1E84025994}" type="slidenum">
              <a:rPr lang="it-IT" altLang="en-IT" sz="1400" smtClean="0"/>
              <a:pPr>
                <a:spcBef>
                  <a:spcPct val="0"/>
                </a:spcBef>
                <a:buClrTx/>
                <a:buFontTx/>
                <a:buNone/>
              </a:pPr>
              <a:t>33</a:t>
            </a:fld>
            <a:endParaRPr lang="it-IT" altLang="en-IT"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B8F5A6FD-3D2F-0D4A-8999-E48AD5507500}"/>
              </a:ext>
            </a:extLst>
          </p:cNvPr>
          <p:cNvSpPr>
            <a:spLocks noGrp="1" noRot="1" noChangeAspect="1" noChangeArrowheads="1" noTextEdit="1"/>
          </p:cNvSpPr>
          <p:nvPr>
            <p:ph type="sldImg"/>
          </p:nvPr>
        </p:nvSpPr>
        <p:spPr>
          <a:xfrm>
            <a:off x="217488" y="812800"/>
            <a:ext cx="7119937" cy="4005263"/>
          </a:xfrm>
        </p:spPr>
      </p:sp>
      <p:sp>
        <p:nvSpPr>
          <p:cNvPr id="95234" name="Notes Placeholder 2">
            <a:extLst>
              <a:ext uri="{FF2B5EF4-FFF2-40B4-BE49-F238E27FC236}">
                <a16:creationId xmlns:a16="http://schemas.microsoft.com/office/drawing/2014/main" id="{68658220-B7A3-574F-A0BC-63B7773E88A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IT" b="1">
                <a:latin typeface="Times New Roman" panose="02020603050405020304" pitchFamily="18" charset="0"/>
                <a:ea typeface="ＭＳ Ｐゴシック" panose="020B0600070205080204" pitchFamily="34" charset="-128"/>
              </a:rPr>
              <a:t>Last Slide 2: Aerial Photo of Elettra</a:t>
            </a:r>
          </a:p>
        </p:txBody>
      </p:sp>
      <p:sp>
        <p:nvSpPr>
          <p:cNvPr id="95235" name="Slide Number Placeholder 3">
            <a:extLst>
              <a:ext uri="{FF2B5EF4-FFF2-40B4-BE49-F238E27FC236}">
                <a16:creationId xmlns:a16="http://schemas.microsoft.com/office/drawing/2014/main" id="{7C939244-A742-8340-9247-3245D1B78CE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13D25B6B-F598-1D44-9006-48D2264776F1}" type="slidenum">
              <a:rPr lang="it-IT" altLang="en-IT" sz="1400" smtClean="0"/>
              <a:pPr>
                <a:spcBef>
                  <a:spcPct val="0"/>
                </a:spcBef>
                <a:buClrTx/>
                <a:buFontTx/>
                <a:buNone/>
              </a:pPr>
              <a:t>34</a:t>
            </a:fld>
            <a:endParaRPr lang="it-IT" altLang="en-IT"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4</a:t>
            </a:fld>
            <a:endParaRPr lang="it-IT" altLang="en-IT" sz="1400"/>
          </a:p>
        </p:txBody>
      </p:sp>
    </p:spTree>
    <p:extLst>
      <p:ext uri="{BB962C8B-B14F-4D97-AF65-F5344CB8AC3E}">
        <p14:creationId xmlns:p14="http://schemas.microsoft.com/office/powerpoint/2010/main" val="295111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5</a:t>
            </a:fld>
            <a:endParaRPr lang="it-IT" altLang="en-IT" sz="1400"/>
          </a:p>
        </p:txBody>
      </p:sp>
    </p:spTree>
    <p:extLst>
      <p:ext uri="{BB962C8B-B14F-4D97-AF65-F5344CB8AC3E}">
        <p14:creationId xmlns:p14="http://schemas.microsoft.com/office/powerpoint/2010/main" val="287999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6</a:t>
            </a:fld>
            <a:endParaRPr lang="it-IT" altLang="en-IT" sz="1400"/>
          </a:p>
        </p:txBody>
      </p:sp>
    </p:spTree>
    <p:extLst>
      <p:ext uri="{BB962C8B-B14F-4D97-AF65-F5344CB8AC3E}">
        <p14:creationId xmlns:p14="http://schemas.microsoft.com/office/powerpoint/2010/main" val="1009476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dirty="0">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7</a:t>
            </a:fld>
            <a:endParaRPr lang="it-IT" altLang="en-IT"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8</a:t>
            </a:fld>
            <a:endParaRPr lang="it-IT" altLang="en-IT" sz="1400"/>
          </a:p>
        </p:txBody>
      </p:sp>
    </p:spTree>
    <p:extLst>
      <p:ext uri="{BB962C8B-B14F-4D97-AF65-F5344CB8AC3E}">
        <p14:creationId xmlns:p14="http://schemas.microsoft.com/office/powerpoint/2010/main" val="1064679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E5DC356E-C0B9-7F4F-A85B-47CF28AA0E1F}"/>
              </a:ext>
            </a:extLst>
          </p:cNvPr>
          <p:cNvSpPr>
            <a:spLocks noGrp="1" noRot="1" noChangeAspect="1" noChangeArrowheads="1" noTextEdit="1"/>
          </p:cNvSpPr>
          <p:nvPr>
            <p:ph type="sldImg"/>
          </p:nvPr>
        </p:nvSpPr>
        <p:spPr>
          <a:xfrm>
            <a:off x="217488" y="812800"/>
            <a:ext cx="7119937" cy="4005263"/>
          </a:xfrm>
        </p:spPr>
      </p:sp>
      <p:sp>
        <p:nvSpPr>
          <p:cNvPr id="19458" name="Notes Placeholder 2">
            <a:extLst>
              <a:ext uri="{FF2B5EF4-FFF2-40B4-BE49-F238E27FC236}">
                <a16:creationId xmlns:a16="http://schemas.microsoft.com/office/drawing/2014/main" id="{6E58B25D-F569-294B-A611-57FB2BB5FCD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latin typeface="Times New Roman" panose="02020603050405020304" pitchFamily="18" charset="0"/>
              <a:ea typeface="ＭＳ Ｐゴシック" panose="020B0600070205080204" pitchFamily="34" charset="-128"/>
            </a:endParaRPr>
          </a:p>
        </p:txBody>
      </p:sp>
      <p:sp>
        <p:nvSpPr>
          <p:cNvPr id="19459" name="Slide Number Placeholder 3">
            <a:extLst>
              <a:ext uri="{FF2B5EF4-FFF2-40B4-BE49-F238E27FC236}">
                <a16:creationId xmlns:a16="http://schemas.microsoft.com/office/drawing/2014/main" id="{EFF25B3E-740A-8349-8250-9EBD81F5B5B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ea typeface="ＭＳ Ｐゴシック" panose="020B0600070205080204" pitchFamily="34" charset="-128"/>
              </a:defRPr>
            </a:lvl9pPr>
          </a:lstStyle>
          <a:p>
            <a:pPr>
              <a:spcBef>
                <a:spcPct val="0"/>
              </a:spcBef>
              <a:buClrTx/>
              <a:buFontTx/>
              <a:buNone/>
            </a:pPr>
            <a:fld id="{8F439686-930D-724C-B8E8-D1CC99646014}" type="slidenum">
              <a:rPr lang="it-IT" altLang="en-IT" sz="1400" smtClean="0"/>
              <a:pPr>
                <a:spcBef>
                  <a:spcPct val="0"/>
                </a:spcBef>
                <a:buClrTx/>
                <a:buFontTx/>
                <a:buNone/>
              </a:pPr>
              <a:t>9</a:t>
            </a:fld>
            <a:endParaRPr lang="it-IT" altLang="en-IT" sz="1400"/>
          </a:p>
        </p:txBody>
      </p:sp>
    </p:spTree>
    <p:extLst>
      <p:ext uri="{BB962C8B-B14F-4D97-AF65-F5344CB8AC3E}">
        <p14:creationId xmlns:p14="http://schemas.microsoft.com/office/powerpoint/2010/main" val="11015529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chermata finale">
    <p:spTree>
      <p:nvGrpSpPr>
        <p:cNvPr id="1" name=""/>
        <p:cNvGrpSpPr/>
        <p:nvPr/>
      </p:nvGrpSpPr>
      <p:grpSpPr>
        <a:xfrm>
          <a:off x="0" y="0"/>
          <a:ext cx="0" cy="0"/>
          <a:chOff x="0" y="0"/>
          <a:chExt cx="0" cy="0"/>
        </a:xfrm>
      </p:grpSpPr>
      <p:pic>
        <p:nvPicPr>
          <p:cNvPr id="4" name="Immagine 1" descr="PPT_Videata finale+www.jpg">
            <a:extLst>
              <a:ext uri="{FF2B5EF4-FFF2-40B4-BE49-F238E27FC236}">
                <a16:creationId xmlns:a16="http://schemas.microsoft.com/office/drawing/2014/main" id="{B2EDE66E-5888-BE20-514A-CB0CB99237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1" b="12841"/>
          <a:stretch/>
        </p:blipFill>
        <p:spPr bwMode="auto">
          <a:xfrm>
            <a:off x="1053306" y="279243"/>
            <a:ext cx="10085388" cy="629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512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chermata Titolo">
    <p:spTree>
      <p:nvGrpSpPr>
        <p:cNvPr id="1" name=""/>
        <p:cNvGrpSpPr/>
        <p:nvPr/>
      </p:nvGrpSpPr>
      <p:grpSpPr>
        <a:xfrm>
          <a:off x="0" y="0"/>
          <a:ext cx="0" cy="0"/>
          <a:chOff x="0" y="0"/>
          <a:chExt cx="0" cy="0"/>
        </a:xfrm>
      </p:grpSpPr>
      <p:sp>
        <p:nvSpPr>
          <p:cNvPr id="8" name="Segnaposto testo 7"/>
          <p:cNvSpPr>
            <a:spLocks noGrp="1"/>
          </p:cNvSpPr>
          <p:nvPr>
            <p:ph type="body" sz="quarter" idx="11"/>
          </p:nvPr>
        </p:nvSpPr>
        <p:spPr>
          <a:xfrm>
            <a:off x="1741500" y="2906413"/>
            <a:ext cx="7837440" cy="979865"/>
          </a:xfrm>
          <a:prstGeom prst="rect">
            <a:avLst/>
          </a:prstGeom>
        </p:spPr>
        <p:txBody>
          <a:bodyPr vert="horz" lIns="91463" tIns="45732" rIns="91463" bIns="45732"/>
          <a:lstStyle>
            <a:lvl1pPr>
              <a:lnSpc>
                <a:spcPct val="50000"/>
              </a:lnSpc>
              <a:defRPr sz="3264"/>
            </a:lvl1pPr>
          </a:lstStyle>
          <a:p>
            <a:pPr lvl="0"/>
            <a:r>
              <a:rPr lang="it-IT" dirty="0"/>
              <a:t>Fare clic per modificare gli stili del testo dello schema</a:t>
            </a:r>
          </a:p>
        </p:txBody>
      </p:sp>
      <p:sp>
        <p:nvSpPr>
          <p:cNvPr id="9" name="Segnaposto testo 7"/>
          <p:cNvSpPr>
            <a:spLocks noGrp="1"/>
          </p:cNvSpPr>
          <p:nvPr>
            <p:ph type="body" sz="quarter" idx="12"/>
          </p:nvPr>
        </p:nvSpPr>
        <p:spPr>
          <a:xfrm>
            <a:off x="1741500" y="3886270"/>
            <a:ext cx="7837440" cy="326622"/>
          </a:xfrm>
          <a:prstGeom prst="rect">
            <a:avLst/>
          </a:prstGeom>
        </p:spPr>
        <p:txBody>
          <a:bodyPr vert="horz" lIns="91463" tIns="45732" rIns="91463" bIns="45732"/>
          <a:lstStyle>
            <a:lvl1pPr>
              <a:defRPr sz="1179" baseline="0"/>
            </a:lvl1pPr>
          </a:lstStyle>
          <a:p>
            <a:pPr lvl="0"/>
            <a:r>
              <a:rPr lang="it-IT"/>
              <a:t>Fare clic per modificare gli stili del testo dello schema</a:t>
            </a:r>
          </a:p>
        </p:txBody>
      </p:sp>
      <p:sp>
        <p:nvSpPr>
          <p:cNvPr id="4" name="Rectangle 6">
            <a:extLst>
              <a:ext uri="{FF2B5EF4-FFF2-40B4-BE49-F238E27FC236}">
                <a16:creationId xmlns:a16="http://schemas.microsoft.com/office/drawing/2014/main" id="{77E66C7E-D33B-7D40-9082-84C7BB5318BE}"/>
              </a:ext>
            </a:extLst>
          </p:cNvPr>
          <p:cNvSpPr>
            <a:spLocks noGrp="1" noChangeArrowheads="1"/>
          </p:cNvSpPr>
          <p:nvPr>
            <p:ph type="sldNum" idx="13"/>
          </p:nvPr>
        </p:nvSpPr>
        <p:spPr>
          <a:ln/>
        </p:spPr>
        <p:txBody>
          <a:bodyPr/>
          <a:lstStyle>
            <a:lvl1pPr>
              <a:defRPr/>
            </a:lvl1pPr>
          </a:lstStyle>
          <a:p>
            <a:pPr>
              <a:defRPr/>
            </a:pPr>
            <a:fld id="{7BA02071-D156-0945-963B-57FFFE413F4F}" type="slidenum">
              <a:rPr lang="it-IT" altLang="en-IT"/>
              <a:pPr>
                <a:defRPr/>
              </a:pPr>
              <a:t>‹#›</a:t>
            </a:fld>
            <a:endParaRPr lang="it-IT" altLang="en-IT"/>
          </a:p>
        </p:txBody>
      </p:sp>
    </p:spTree>
    <p:extLst>
      <p:ext uri="{BB962C8B-B14F-4D97-AF65-F5344CB8AC3E}">
        <p14:creationId xmlns:p14="http://schemas.microsoft.com/office/powerpoint/2010/main" val="2167973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ayout personalizzato">
    <p:spTree>
      <p:nvGrpSpPr>
        <p:cNvPr id="1" name=""/>
        <p:cNvGrpSpPr/>
        <p:nvPr/>
      </p:nvGrpSpPr>
      <p:grpSpPr>
        <a:xfrm>
          <a:off x="0" y="0"/>
          <a:ext cx="0" cy="0"/>
          <a:chOff x="0" y="0"/>
          <a:chExt cx="0" cy="0"/>
        </a:xfrm>
      </p:grpSpPr>
      <p:pic>
        <p:nvPicPr>
          <p:cNvPr id="3" name="Immagine 2" descr="PPT-sfondo ok.jpg">
            <a:extLst>
              <a:ext uri="{FF2B5EF4-FFF2-40B4-BE49-F238E27FC236}">
                <a16:creationId xmlns:a16="http://schemas.microsoft.com/office/drawing/2014/main" id="{85A95BBB-837C-874E-8A11-BC1C26F420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94346"/>
            <a:ext cx="12192000" cy="6853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38C0BFC2-F492-F94E-A022-11B0FCA69FC9}"/>
              </a:ext>
            </a:extLst>
          </p:cNvPr>
          <p:cNvSpPr txBox="1">
            <a:spLocks noChangeArrowheads="1"/>
          </p:cNvSpPr>
          <p:nvPr/>
        </p:nvSpPr>
        <p:spPr bwMode="auto">
          <a:xfrm>
            <a:off x="6793590" y="6559022"/>
            <a:ext cx="4790057" cy="249041"/>
          </a:xfrm>
          <a:prstGeom prst="rect">
            <a:avLst/>
          </a:prstGeom>
          <a:noFill/>
          <a:ln>
            <a:noFill/>
          </a:ln>
          <a:effectLst/>
        </p:spPr>
        <p:txBody>
          <a:bodyPr wrap="none" lIns="81634" tIns="51266" rIns="81634" bIns="40817"/>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a:lnSpc>
                <a:spcPct val="93000"/>
              </a:lnSpc>
              <a:buSzPct val="100000"/>
              <a:defRPr/>
            </a:pPr>
            <a:r>
              <a:rPr lang="it-IT" altLang="en-IT" sz="1179" dirty="0">
                <a:solidFill>
                  <a:srgbClr val="000000"/>
                </a:solidFill>
              </a:rPr>
              <a:t>Marco Zangrando  – 13.6.2023 |  </a:t>
            </a:r>
          </a:p>
        </p:txBody>
      </p:sp>
      <p:sp>
        <p:nvSpPr>
          <p:cNvPr id="7" name="Text Box 7">
            <a:extLst>
              <a:ext uri="{FF2B5EF4-FFF2-40B4-BE49-F238E27FC236}">
                <a16:creationId xmlns:a16="http://schemas.microsoft.com/office/drawing/2014/main" id="{83E62622-B6A2-A74A-925C-7EA8A162C05D}"/>
              </a:ext>
            </a:extLst>
          </p:cNvPr>
          <p:cNvSpPr txBox="1">
            <a:spLocks noChangeArrowheads="1"/>
          </p:cNvSpPr>
          <p:nvPr userDrawn="1"/>
        </p:nvSpPr>
        <p:spPr bwMode="auto">
          <a:xfrm>
            <a:off x="1567902" y="6559022"/>
            <a:ext cx="4790057" cy="249041"/>
          </a:xfrm>
          <a:prstGeom prst="rect">
            <a:avLst/>
          </a:prstGeom>
          <a:noFill/>
          <a:ln>
            <a:noFill/>
          </a:ln>
          <a:effectLst/>
        </p:spPr>
        <p:txBody>
          <a:bodyPr wrap="none" lIns="81634" tIns="51266" rIns="81634" bIns="40817"/>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eaLnBrk="1">
              <a:lnSpc>
                <a:spcPct val="93000"/>
              </a:lnSpc>
              <a:buSzPct val="100000"/>
              <a:defRPr/>
            </a:pPr>
            <a:r>
              <a:rPr lang="it-IT" altLang="en-IT" sz="1179" dirty="0">
                <a:solidFill>
                  <a:srgbClr val="1680BF"/>
                </a:solidFill>
              </a:rPr>
              <a:t>WP13 </a:t>
            </a:r>
            <a:r>
              <a:rPr lang="it-IT" altLang="en-IT" sz="1179" dirty="0" err="1">
                <a:solidFill>
                  <a:srgbClr val="1680BF"/>
                </a:solidFill>
              </a:rPr>
              <a:t>EuPRAXIA</a:t>
            </a:r>
            <a:r>
              <a:rPr lang="it-IT" altLang="en-IT" sz="1179" dirty="0">
                <a:solidFill>
                  <a:srgbClr val="1680BF"/>
                </a:solidFill>
              </a:rPr>
              <a:t> – </a:t>
            </a:r>
            <a:r>
              <a:rPr lang="it-IT" altLang="en-IT" sz="1179" dirty="0" err="1">
                <a:solidFill>
                  <a:srgbClr val="1680BF"/>
                </a:solidFill>
              </a:rPr>
              <a:t>Photon</a:t>
            </a:r>
            <a:r>
              <a:rPr lang="it-IT" altLang="en-IT" sz="1179" dirty="0">
                <a:solidFill>
                  <a:srgbClr val="1680BF"/>
                </a:solidFill>
              </a:rPr>
              <a:t> </a:t>
            </a:r>
            <a:r>
              <a:rPr lang="it-IT" altLang="en-IT" sz="1179" dirty="0" err="1">
                <a:solidFill>
                  <a:srgbClr val="1680BF"/>
                </a:solidFill>
              </a:rPr>
              <a:t>Diagnostics</a:t>
            </a:r>
            <a:endParaRPr lang="it-IT" altLang="en-IT" sz="1179" dirty="0">
              <a:solidFill>
                <a:srgbClr val="000000"/>
              </a:solidFill>
            </a:endParaRPr>
          </a:p>
        </p:txBody>
      </p:sp>
      <p:pic>
        <p:nvPicPr>
          <p:cNvPr id="9" name="Picture 14">
            <a:extLst>
              <a:ext uri="{FF2B5EF4-FFF2-40B4-BE49-F238E27FC236}">
                <a16:creationId xmlns:a16="http://schemas.microsoft.com/office/drawing/2014/main" id="{0AFEA759-E702-4640-A020-E0A267CE456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34816" y="127591"/>
            <a:ext cx="335842" cy="653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testo 4"/>
          <p:cNvSpPr>
            <a:spLocks noGrp="1"/>
          </p:cNvSpPr>
          <p:nvPr>
            <p:ph type="body" sz="quarter" idx="11"/>
          </p:nvPr>
        </p:nvSpPr>
        <p:spPr>
          <a:xfrm>
            <a:off x="3790939" y="47843"/>
            <a:ext cx="5834730" cy="783442"/>
          </a:xfrm>
          <a:prstGeom prst="rect">
            <a:avLst/>
          </a:prstGeom>
        </p:spPr>
        <p:txBody>
          <a:bodyPr lIns="91463" tIns="45732" rIns="91463" bIns="45732" anchor="ctr">
            <a:normAutofit/>
          </a:bodyPr>
          <a:lstStyle>
            <a:lvl1pPr>
              <a:lnSpc>
                <a:spcPct val="100000"/>
              </a:lnSpc>
              <a:defRPr sz="1995" b="0" i="0" baseline="0"/>
            </a:lvl1pPr>
            <a:lvl2pPr>
              <a:defRPr sz="2176" b="0" i="0" baseline="0"/>
            </a:lvl2pPr>
            <a:lvl3pPr>
              <a:defRPr sz="2176" b="0" i="0" baseline="0"/>
            </a:lvl3pPr>
            <a:lvl4pPr>
              <a:defRPr sz="2176" b="0" i="0" baseline="0"/>
            </a:lvl4pPr>
            <a:lvl5pPr>
              <a:defRPr sz="2176" b="0" i="0" baseline="0"/>
            </a:lvl5pPr>
          </a:lstStyle>
          <a:p>
            <a:pPr lvl="0"/>
            <a:endParaRPr lang="it-IT" dirty="0"/>
          </a:p>
        </p:txBody>
      </p:sp>
      <p:sp>
        <p:nvSpPr>
          <p:cNvPr id="11" name="Segnaposto numero diapositiva 2">
            <a:extLst>
              <a:ext uri="{FF2B5EF4-FFF2-40B4-BE49-F238E27FC236}">
                <a16:creationId xmlns:a16="http://schemas.microsoft.com/office/drawing/2014/main" id="{39D5CCE4-1DB9-5745-943A-ACF7FE46AF25}"/>
              </a:ext>
            </a:extLst>
          </p:cNvPr>
          <p:cNvSpPr>
            <a:spLocks noGrp="1"/>
          </p:cNvSpPr>
          <p:nvPr>
            <p:ph type="sldNum" idx="12"/>
          </p:nvPr>
        </p:nvSpPr>
        <p:spPr>
          <a:xfrm>
            <a:off x="11495370" y="6613724"/>
            <a:ext cx="606433" cy="208734"/>
          </a:xfrm>
        </p:spPr>
        <p:txBody>
          <a:bodyPr/>
          <a:lstStyle>
            <a:lvl1pPr>
              <a:defRPr/>
            </a:lvl1pPr>
          </a:lstStyle>
          <a:p>
            <a:pPr>
              <a:defRPr/>
            </a:pPr>
            <a:fld id="{BE72E110-1801-7F4B-9AA2-DA01A0498CE9}" type="slidenum">
              <a:rPr lang="it-IT" altLang="en-IT"/>
              <a:pPr>
                <a:defRPr/>
              </a:pPr>
              <a:t>‹#›</a:t>
            </a:fld>
            <a:endParaRPr lang="it-IT" altLang="en-IT"/>
          </a:p>
        </p:txBody>
      </p:sp>
      <p:pic>
        <p:nvPicPr>
          <p:cNvPr id="2" name="Picture 3">
            <a:extLst>
              <a:ext uri="{FF2B5EF4-FFF2-40B4-BE49-F238E27FC236}">
                <a16:creationId xmlns:a16="http://schemas.microsoft.com/office/drawing/2014/main" id="{D8F427EB-9539-7773-11D0-60CCA1D4416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27627" y="6479830"/>
            <a:ext cx="351749" cy="32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magine 1" descr="PPT_EST logo.png">
            <a:extLst>
              <a:ext uri="{FF2B5EF4-FFF2-40B4-BE49-F238E27FC236}">
                <a16:creationId xmlns:a16="http://schemas.microsoft.com/office/drawing/2014/main" id="{AE50EB1D-72DE-F721-D75C-64EBE389DDF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99392"/>
            <a:ext cx="21637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LogoCNR-IOM.png">
            <a:extLst>
              <a:ext uri="{FF2B5EF4-FFF2-40B4-BE49-F238E27FC236}">
                <a16:creationId xmlns:a16="http://schemas.microsoft.com/office/drawing/2014/main" id="{8C3DFF6C-C708-403C-A76A-70AEFA75419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183043" y="151433"/>
            <a:ext cx="9604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4146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ide ringraziamenti">
    <p:bg>
      <p:bgPr>
        <a:solidFill>
          <a:schemeClr val="bg1"/>
        </a:solidFill>
        <a:effectLst/>
      </p:bgPr>
    </p:bg>
    <p:spTree>
      <p:nvGrpSpPr>
        <p:cNvPr id="1" name=""/>
        <p:cNvGrpSpPr/>
        <p:nvPr/>
      </p:nvGrpSpPr>
      <p:grpSpPr>
        <a:xfrm>
          <a:off x="0" y="0"/>
          <a:ext cx="0" cy="0"/>
          <a:chOff x="0" y="0"/>
          <a:chExt cx="0" cy="0"/>
        </a:xfrm>
      </p:grpSpPr>
      <p:pic>
        <p:nvPicPr>
          <p:cNvPr id="2" name="Immagine 2" descr="PPT-sfondo ok.jpg">
            <a:extLst>
              <a:ext uri="{FF2B5EF4-FFF2-40B4-BE49-F238E27FC236}">
                <a16:creationId xmlns:a16="http://schemas.microsoft.com/office/drawing/2014/main" id="{596F946B-7963-C845-BC9E-182821D88C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
            <a:extLst>
              <a:ext uri="{FF2B5EF4-FFF2-40B4-BE49-F238E27FC236}">
                <a16:creationId xmlns:a16="http://schemas.microsoft.com/office/drawing/2014/main" id="{D1CEB4F2-0C81-4847-8CE4-1AFB134E5871}"/>
              </a:ext>
            </a:extLst>
          </p:cNvPr>
          <p:cNvSpPr txBox="1">
            <a:spLocks noChangeArrowheads="1"/>
          </p:cNvSpPr>
          <p:nvPr userDrawn="1"/>
        </p:nvSpPr>
        <p:spPr bwMode="auto">
          <a:xfrm>
            <a:off x="0" y="2971231"/>
            <a:ext cx="12192000" cy="555665"/>
          </a:xfrm>
          <a:prstGeom prst="rect">
            <a:avLst/>
          </a:prstGeom>
          <a:noFill/>
          <a:ln>
            <a:noFill/>
          </a:ln>
          <a:effectLst/>
        </p:spPr>
        <p:txBody>
          <a:bodyPr wrap="none" lIns="81634" tIns="69552" rIns="81634" bIns="40817"/>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9pPr>
          </a:lstStyle>
          <a:p>
            <a:pPr algn="ctr" defTabSz="407536" eaLnBrk="1">
              <a:lnSpc>
                <a:spcPct val="93000"/>
              </a:lnSpc>
              <a:buSzPct val="100000"/>
              <a:defRPr/>
            </a:pPr>
            <a:r>
              <a:rPr lang="it-IT" sz="2992" dirty="0" err="1"/>
              <a:t>Thank</a:t>
            </a:r>
            <a:r>
              <a:rPr lang="it-IT" sz="2992" dirty="0"/>
              <a:t> </a:t>
            </a:r>
            <a:r>
              <a:rPr lang="it-IT" sz="2992" dirty="0" err="1"/>
              <a:t>you</a:t>
            </a:r>
            <a:r>
              <a:rPr lang="it-IT" sz="2992" dirty="0"/>
              <a:t>!</a:t>
            </a:r>
          </a:p>
          <a:p>
            <a:pPr algn="ctr" defTabSz="407536" eaLnBrk="1">
              <a:lnSpc>
                <a:spcPct val="93000"/>
              </a:lnSpc>
              <a:buSzPct val="100000"/>
              <a:defRPr/>
            </a:pPr>
            <a:endParaRPr lang="it-IT" sz="2992" dirty="0"/>
          </a:p>
        </p:txBody>
      </p:sp>
      <p:sp>
        <p:nvSpPr>
          <p:cNvPr id="9" name="Slide Number Placeholder 8">
            <a:extLst>
              <a:ext uri="{FF2B5EF4-FFF2-40B4-BE49-F238E27FC236}">
                <a16:creationId xmlns:a16="http://schemas.microsoft.com/office/drawing/2014/main" id="{4B4FB69B-E0B5-EF43-9C10-9270E24AC472}"/>
              </a:ext>
            </a:extLst>
          </p:cNvPr>
          <p:cNvSpPr>
            <a:spLocks noGrp="1" noChangeArrowheads="1"/>
          </p:cNvSpPr>
          <p:nvPr>
            <p:ph type="sldNum" idx="10"/>
          </p:nvPr>
        </p:nvSpPr>
        <p:spPr/>
        <p:txBody>
          <a:bodyPr/>
          <a:lstStyle>
            <a:lvl1pPr>
              <a:defRPr/>
            </a:lvl1pPr>
          </a:lstStyle>
          <a:p>
            <a:pPr>
              <a:defRPr/>
            </a:pPr>
            <a:fld id="{ED1FC989-093E-164E-8CF5-AFFD63D8DEF2}" type="slidenum">
              <a:rPr lang="it-IT" altLang="en-IT"/>
              <a:pPr>
                <a:defRPr/>
              </a:pPr>
              <a:t>‹#›</a:t>
            </a:fld>
            <a:endParaRPr lang="it-IT" altLang="en-IT"/>
          </a:p>
        </p:txBody>
      </p:sp>
      <p:pic>
        <p:nvPicPr>
          <p:cNvPr id="10" name="Picture 3">
            <a:extLst>
              <a:ext uri="{FF2B5EF4-FFF2-40B4-BE49-F238E27FC236}">
                <a16:creationId xmlns:a16="http://schemas.microsoft.com/office/drawing/2014/main" id="{F1BCFE1C-4D20-173F-E8E5-CFC057F48F7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1767" y="6207293"/>
            <a:ext cx="612191" cy="57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 descr="PPT_EST logo.png">
            <a:extLst>
              <a:ext uri="{FF2B5EF4-FFF2-40B4-BE49-F238E27FC236}">
                <a16:creationId xmlns:a16="http://schemas.microsoft.com/office/drawing/2014/main" id="{E10A2710-2424-0E2A-7CC8-EA75FF0FA85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99392"/>
            <a:ext cx="21637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LogoCNR-IOM.png">
            <a:extLst>
              <a:ext uri="{FF2B5EF4-FFF2-40B4-BE49-F238E27FC236}">
                <a16:creationId xmlns:a16="http://schemas.microsoft.com/office/drawing/2014/main" id="{B8A35CFE-000C-E2D2-1085-687F8DAE88D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183043" y="151433"/>
            <a:ext cx="9604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a:extLst>
              <a:ext uri="{FF2B5EF4-FFF2-40B4-BE49-F238E27FC236}">
                <a16:creationId xmlns:a16="http://schemas.microsoft.com/office/drawing/2014/main" id="{362F8974-9B1C-B992-124F-C28CB786EA91}"/>
              </a:ext>
            </a:extLst>
          </p:cNvPr>
          <p:cNvSpPr txBox="1">
            <a:spLocks noChangeArrowheads="1"/>
          </p:cNvSpPr>
          <p:nvPr userDrawn="1"/>
        </p:nvSpPr>
        <p:spPr bwMode="auto">
          <a:xfrm>
            <a:off x="6793590" y="6559022"/>
            <a:ext cx="4790057" cy="249041"/>
          </a:xfrm>
          <a:prstGeom prst="rect">
            <a:avLst/>
          </a:prstGeom>
          <a:noFill/>
          <a:ln>
            <a:noFill/>
          </a:ln>
          <a:effectLst/>
        </p:spPr>
        <p:txBody>
          <a:bodyPr wrap="none" lIns="81634" tIns="51266" rIns="81634" bIns="40817"/>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a:lnSpc>
                <a:spcPct val="93000"/>
              </a:lnSpc>
              <a:buSzPct val="100000"/>
              <a:defRPr/>
            </a:pPr>
            <a:r>
              <a:rPr lang="it-IT" altLang="en-IT" sz="1179" dirty="0">
                <a:solidFill>
                  <a:srgbClr val="000000"/>
                </a:solidFill>
              </a:rPr>
              <a:t>Marco Zangrando  – 18.4.2023 |  </a:t>
            </a:r>
          </a:p>
        </p:txBody>
      </p:sp>
      <p:sp>
        <p:nvSpPr>
          <p:cNvPr id="6" name="Text Box 7">
            <a:extLst>
              <a:ext uri="{FF2B5EF4-FFF2-40B4-BE49-F238E27FC236}">
                <a16:creationId xmlns:a16="http://schemas.microsoft.com/office/drawing/2014/main" id="{C254BD9E-A4C2-0C43-B903-11A10DBD15AF}"/>
              </a:ext>
            </a:extLst>
          </p:cNvPr>
          <p:cNvSpPr txBox="1">
            <a:spLocks noChangeArrowheads="1"/>
          </p:cNvSpPr>
          <p:nvPr userDrawn="1"/>
        </p:nvSpPr>
        <p:spPr bwMode="auto">
          <a:xfrm>
            <a:off x="1567902" y="6559022"/>
            <a:ext cx="4790057" cy="249041"/>
          </a:xfrm>
          <a:prstGeom prst="rect">
            <a:avLst/>
          </a:prstGeom>
          <a:noFill/>
          <a:ln>
            <a:noFill/>
          </a:ln>
          <a:effectLst/>
        </p:spPr>
        <p:txBody>
          <a:bodyPr wrap="none" lIns="81634" tIns="51266" rIns="81634" bIns="40817"/>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eaLnBrk="1">
              <a:lnSpc>
                <a:spcPct val="93000"/>
              </a:lnSpc>
              <a:buSzPct val="100000"/>
              <a:defRPr/>
            </a:pPr>
            <a:r>
              <a:rPr lang="it-IT" altLang="en-IT" sz="1179" dirty="0">
                <a:solidFill>
                  <a:srgbClr val="1680BF"/>
                </a:solidFill>
              </a:rPr>
              <a:t>XOPT 2023 – Yokohama (Japan)</a:t>
            </a:r>
            <a:endParaRPr lang="it-IT" altLang="en-IT" sz="1179" dirty="0">
              <a:solidFill>
                <a:srgbClr val="000000"/>
              </a:solidFill>
            </a:endParaRPr>
          </a:p>
        </p:txBody>
      </p:sp>
    </p:spTree>
    <p:extLst>
      <p:ext uri="{BB962C8B-B14F-4D97-AF65-F5344CB8AC3E}">
        <p14:creationId xmlns:p14="http://schemas.microsoft.com/office/powerpoint/2010/main" val="300106460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chermata logo">
    <p:spTree>
      <p:nvGrpSpPr>
        <p:cNvPr id="1" name=""/>
        <p:cNvGrpSpPr/>
        <p:nvPr/>
      </p:nvGrpSpPr>
      <p:grpSpPr>
        <a:xfrm>
          <a:off x="0" y="0"/>
          <a:ext cx="0" cy="0"/>
          <a:chOff x="0" y="0"/>
          <a:chExt cx="0" cy="0"/>
        </a:xfrm>
      </p:grpSpPr>
      <p:pic>
        <p:nvPicPr>
          <p:cNvPr id="3" name="Immagine 1" descr="PPT-schermata 1.jpg">
            <a:extLst>
              <a:ext uri="{FF2B5EF4-FFF2-40B4-BE49-F238E27FC236}">
                <a16:creationId xmlns:a16="http://schemas.microsoft.com/office/drawing/2014/main" id="{A6761D7F-2668-22CC-4839-24625E3E88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882" b="18143"/>
          <a:stretch/>
        </p:blipFill>
        <p:spPr bwMode="auto">
          <a:xfrm>
            <a:off x="1053306" y="1124743"/>
            <a:ext cx="1008538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5909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Logo full page">
    <p:spTree>
      <p:nvGrpSpPr>
        <p:cNvPr id="1" name=""/>
        <p:cNvGrpSpPr/>
        <p:nvPr/>
      </p:nvGrpSpPr>
      <p:grpSpPr>
        <a:xfrm>
          <a:off x="0" y="0"/>
          <a:ext cx="0" cy="0"/>
          <a:chOff x="0" y="0"/>
          <a:chExt cx="0" cy="0"/>
        </a:xfrm>
      </p:grpSpPr>
      <p:pic>
        <p:nvPicPr>
          <p:cNvPr id="4" name="Immagine 1" descr="PPT-schermata 1.jpg">
            <a:extLst>
              <a:ext uri="{FF2B5EF4-FFF2-40B4-BE49-F238E27FC236}">
                <a16:creationId xmlns:a16="http://schemas.microsoft.com/office/drawing/2014/main" id="{1EC10751-131A-A83F-5DF4-68DC3C14DD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882" b="18143"/>
          <a:stretch/>
        </p:blipFill>
        <p:spPr bwMode="auto">
          <a:xfrm>
            <a:off x="1053306" y="1124743"/>
            <a:ext cx="10085388"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81799"/>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Closing: Thank you">
    <p:spTree>
      <p:nvGrpSpPr>
        <p:cNvPr id="1" name=""/>
        <p:cNvGrpSpPr/>
        <p:nvPr/>
      </p:nvGrpSpPr>
      <p:grpSpPr>
        <a:xfrm>
          <a:off x="0" y="0"/>
          <a:ext cx="0" cy="0"/>
          <a:chOff x="0" y="0"/>
          <a:chExt cx="0" cy="0"/>
        </a:xfrm>
      </p:grpSpPr>
      <p:pic>
        <p:nvPicPr>
          <p:cNvPr id="2" name="Immagine 2" descr="PPT-sfondo ok.jpg">
            <a:extLst>
              <a:ext uri="{FF2B5EF4-FFF2-40B4-BE49-F238E27FC236}">
                <a16:creationId xmlns:a16="http://schemas.microsoft.com/office/drawing/2014/main" id="{83726954-E363-2741-B199-5DFE96A2D64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
            <a:extLst>
              <a:ext uri="{FF2B5EF4-FFF2-40B4-BE49-F238E27FC236}">
                <a16:creationId xmlns:a16="http://schemas.microsoft.com/office/drawing/2014/main" id="{A30D45DE-5017-1F4E-ADB9-BAED0133AF95}"/>
              </a:ext>
            </a:extLst>
          </p:cNvPr>
          <p:cNvSpPr txBox="1">
            <a:spLocks noChangeArrowheads="1"/>
          </p:cNvSpPr>
          <p:nvPr/>
        </p:nvSpPr>
        <p:spPr bwMode="auto">
          <a:xfrm>
            <a:off x="-3836" y="2810611"/>
            <a:ext cx="12192000" cy="961825"/>
          </a:xfrm>
          <a:prstGeom prst="rect">
            <a:avLst/>
          </a:prstGeom>
          <a:noFill/>
          <a:ln>
            <a:noFill/>
          </a:ln>
          <a:effectLst/>
        </p:spPr>
        <p:txBody>
          <a:bodyPr wrap="none" lIns="81637" tIns="69554" rIns="81637" bIns="40819"/>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sz="2400">
                <a:solidFill>
                  <a:srgbClr val="000000"/>
                </a:solidFill>
                <a:latin typeface="Arial" charset="0"/>
                <a:ea typeface="ＭＳ Ｐゴシック" charset="0"/>
                <a:cs typeface="ＭＳ Ｐゴシック" charset="0"/>
              </a:defRPr>
            </a:lvl9pPr>
          </a:lstStyle>
          <a:p>
            <a:pPr algn="ctr" defTabSz="407553" eaLnBrk="1" hangingPunct="1">
              <a:lnSpc>
                <a:spcPct val="93000"/>
              </a:lnSpc>
              <a:buSzPct val="100000"/>
              <a:defRPr/>
            </a:pPr>
            <a:r>
              <a:rPr lang="en-US" sz="5400" noProof="0"/>
              <a:t>Thank you!</a:t>
            </a:r>
          </a:p>
          <a:p>
            <a:pPr algn="ctr" defTabSz="407553" eaLnBrk="1" hangingPunct="1">
              <a:lnSpc>
                <a:spcPct val="93000"/>
              </a:lnSpc>
              <a:buSzPct val="100000"/>
              <a:defRPr/>
            </a:pPr>
            <a:endParaRPr lang="en-US" sz="5400" noProof="0"/>
          </a:p>
        </p:txBody>
      </p:sp>
      <p:sp>
        <p:nvSpPr>
          <p:cNvPr id="9" name="Rectangle 6">
            <a:extLst>
              <a:ext uri="{FF2B5EF4-FFF2-40B4-BE49-F238E27FC236}">
                <a16:creationId xmlns:a16="http://schemas.microsoft.com/office/drawing/2014/main" id="{A8291ECA-7E8D-7B47-8C68-416F0851BD4D}"/>
              </a:ext>
            </a:extLst>
          </p:cNvPr>
          <p:cNvSpPr>
            <a:spLocks noGrp="1" noChangeArrowheads="1"/>
          </p:cNvSpPr>
          <p:nvPr>
            <p:ph type="sldNum" idx="10"/>
          </p:nvPr>
        </p:nvSpPr>
        <p:spPr/>
        <p:txBody>
          <a:bodyPr/>
          <a:lstStyle>
            <a:lvl1pPr>
              <a:defRPr/>
            </a:lvl1pPr>
          </a:lstStyle>
          <a:p>
            <a:pPr>
              <a:defRPr/>
            </a:pPr>
            <a:fld id="{12F524D5-09D2-D74C-91B3-7FB9E6B5DD59}" type="slidenum">
              <a:rPr lang="it-IT" altLang="en-IT"/>
              <a:pPr>
                <a:defRPr/>
              </a:pPr>
              <a:t>‹#›</a:t>
            </a:fld>
            <a:endParaRPr lang="it-IT" altLang="en-IT"/>
          </a:p>
        </p:txBody>
      </p:sp>
      <p:pic>
        <p:nvPicPr>
          <p:cNvPr id="11" name="Immagine 1" descr="PPT_EST logo.png">
            <a:extLst>
              <a:ext uri="{FF2B5EF4-FFF2-40B4-BE49-F238E27FC236}">
                <a16:creationId xmlns:a16="http://schemas.microsoft.com/office/drawing/2014/main" id="{A6A525C0-8DC5-DEA2-FE01-17A693BA19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99392"/>
            <a:ext cx="21637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LogoCNR-IOM.png">
            <a:extLst>
              <a:ext uri="{FF2B5EF4-FFF2-40B4-BE49-F238E27FC236}">
                <a16:creationId xmlns:a16="http://schemas.microsoft.com/office/drawing/2014/main" id="{5C943055-AA01-D2FC-E042-FCE83F5C6AD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183043" y="151433"/>
            <a:ext cx="9604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a:extLst>
              <a:ext uri="{FF2B5EF4-FFF2-40B4-BE49-F238E27FC236}">
                <a16:creationId xmlns:a16="http://schemas.microsoft.com/office/drawing/2014/main" id="{1D0681B8-6A6F-E6E9-5ABD-4E85E01ACD3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27627" y="6479830"/>
            <a:ext cx="351749" cy="32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61C9586B-F76A-5511-3806-1F282F58A9DE}"/>
              </a:ext>
            </a:extLst>
          </p:cNvPr>
          <p:cNvSpPr txBox="1">
            <a:spLocks noChangeArrowheads="1"/>
          </p:cNvSpPr>
          <p:nvPr userDrawn="1"/>
        </p:nvSpPr>
        <p:spPr bwMode="auto">
          <a:xfrm>
            <a:off x="6793590" y="6559022"/>
            <a:ext cx="4790057" cy="249041"/>
          </a:xfrm>
          <a:prstGeom prst="rect">
            <a:avLst/>
          </a:prstGeom>
          <a:noFill/>
          <a:ln>
            <a:noFill/>
          </a:ln>
          <a:effectLst/>
        </p:spPr>
        <p:txBody>
          <a:bodyPr wrap="none" lIns="81634" tIns="51266" rIns="81634" bIns="40817"/>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a:lnSpc>
                <a:spcPct val="93000"/>
              </a:lnSpc>
              <a:buSzPct val="100000"/>
              <a:defRPr/>
            </a:pPr>
            <a:r>
              <a:rPr lang="it-IT" altLang="en-IT" sz="1179" dirty="0">
                <a:solidFill>
                  <a:srgbClr val="000000"/>
                </a:solidFill>
              </a:rPr>
              <a:t>Marco Zangrando  – 18.4.2023 |  </a:t>
            </a:r>
          </a:p>
        </p:txBody>
      </p:sp>
      <p:sp>
        <p:nvSpPr>
          <p:cNvPr id="10" name="Text Box 7">
            <a:extLst>
              <a:ext uri="{FF2B5EF4-FFF2-40B4-BE49-F238E27FC236}">
                <a16:creationId xmlns:a16="http://schemas.microsoft.com/office/drawing/2014/main" id="{251178DF-0083-B42F-1F3F-556EF79B3E78}"/>
              </a:ext>
            </a:extLst>
          </p:cNvPr>
          <p:cNvSpPr txBox="1">
            <a:spLocks noChangeArrowheads="1"/>
          </p:cNvSpPr>
          <p:nvPr userDrawn="1"/>
        </p:nvSpPr>
        <p:spPr bwMode="auto">
          <a:xfrm>
            <a:off x="1567902" y="6559022"/>
            <a:ext cx="4790057" cy="249041"/>
          </a:xfrm>
          <a:prstGeom prst="rect">
            <a:avLst/>
          </a:prstGeom>
          <a:noFill/>
          <a:ln>
            <a:noFill/>
          </a:ln>
          <a:effectLst/>
        </p:spPr>
        <p:txBody>
          <a:bodyPr wrap="none" lIns="81634" tIns="51266" rIns="81634" bIns="40817"/>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eaLnBrk="1">
              <a:lnSpc>
                <a:spcPct val="93000"/>
              </a:lnSpc>
              <a:buSzPct val="100000"/>
              <a:defRPr/>
            </a:pPr>
            <a:r>
              <a:rPr lang="it-IT" altLang="en-IT" sz="1179" dirty="0">
                <a:solidFill>
                  <a:srgbClr val="1680BF"/>
                </a:solidFill>
              </a:rPr>
              <a:t>XOPT 2023 – Yokohama (Japan)</a:t>
            </a:r>
            <a:endParaRPr lang="it-IT" altLang="en-IT" sz="1179" dirty="0">
              <a:solidFill>
                <a:srgbClr val="000000"/>
              </a:solidFill>
            </a:endParaRPr>
          </a:p>
        </p:txBody>
      </p:sp>
    </p:spTree>
    <p:extLst>
      <p:ext uri="{BB962C8B-B14F-4D97-AF65-F5344CB8AC3E}">
        <p14:creationId xmlns:p14="http://schemas.microsoft.com/office/powerpoint/2010/main" val="368940148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Closing Slide">
    <p:spTree>
      <p:nvGrpSpPr>
        <p:cNvPr id="1" name=""/>
        <p:cNvGrpSpPr/>
        <p:nvPr/>
      </p:nvGrpSpPr>
      <p:grpSpPr>
        <a:xfrm>
          <a:off x="0" y="0"/>
          <a:ext cx="0" cy="0"/>
          <a:chOff x="0" y="0"/>
          <a:chExt cx="0" cy="0"/>
        </a:xfrm>
      </p:grpSpPr>
      <p:pic>
        <p:nvPicPr>
          <p:cNvPr id="4" name="Immagine 1" descr="PPT_Videata finale+www.jpg">
            <a:extLst>
              <a:ext uri="{FF2B5EF4-FFF2-40B4-BE49-F238E27FC236}">
                <a16:creationId xmlns:a16="http://schemas.microsoft.com/office/drawing/2014/main" id="{3FBFCD69-A646-C95E-5731-40980D4D64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811" b="12841"/>
          <a:stretch/>
        </p:blipFill>
        <p:spPr bwMode="auto">
          <a:xfrm>
            <a:off x="1053306" y="279243"/>
            <a:ext cx="10085388" cy="629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39766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Immagine 2" descr="PPT-sfondo ok.jpg">
            <a:extLst>
              <a:ext uri="{FF2B5EF4-FFF2-40B4-BE49-F238E27FC236}">
                <a16:creationId xmlns:a16="http://schemas.microsoft.com/office/drawing/2014/main" id="{A991529D-DFC8-FE4C-A302-09FC1315F35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711624" y="0"/>
            <a:ext cx="9480376" cy="685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a:extLst>
              <a:ext uri="{FF2B5EF4-FFF2-40B4-BE49-F238E27FC236}">
                <a16:creationId xmlns:a16="http://schemas.microsoft.com/office/drawing/2014/main" id="{C6E57D6D-B559-6144-A81F-AD82A479A894}"/>
              </a:ext>
            </a:extLst>
          </p:cNvPr>
          <p:cNvSpPr>
            <a:spLocks noGrp="1" noChangeArrowheads="1"/>
          </p:cNvSpPr>
          <p:nvPr>
            <p:ph type="sldNum"/>
          </p:nvPr>
        </p:nvSpPr>
        <p:spPr bwMode="auto">
          <a:xfrm>
            <a:off x="11581731" y="6583047"/>
            <a:ext cx="606433" cy="208734"/>
          </a:xfrm>
          <a:prstGeom prst="rect">
            <a:avLst/>
          </a:prstGeom>
          <a:noFill/>
          <a:ln>
            <a:noFill/>
          </a:ln>
          <a:effectLst/>
        </p:spPr>
        <p:txBody>
          <a:bodyPr vert="horz" wrap="square" lIns="0" tIns="0" rIns="0" bIns="0" numCol="1" anchor="t" anchorCtr="0" compatLnSpc="1">
            <a:prstTxWarp prst="textNoShape">
              <a:avLst/>
            </a:prstTxWarp>
          </a:bodyPr>
          <a:lstStyle>
            <a:lvl1pPr eaLnBrk="1" hangingPunct="0">
              <a:lnSpc>
                <a:spcPct val="93000"/>
              </a:lnSpc>
              <a:buSzPct val="100000"/>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1179">
                <a:solidFill>
                  <a:srgbClr val="000000"/>
                </a:solidFill>
              </a:defRPr>
            </a:lvl1pPr>
          </a:lstStyle>
          <a:p>
            <a:pPr>
              <a:defRPr/>
            </a:pPr>
            <a:fld id="{088C575E-AB04-704C-9273-D2CACE1FB328}" type="slidenum">
              <a:rPr lang="it-IT" altLang="en-IT"/>
              <a:pPr>
                <a:defRPr/>
              </a:pPr>
              <a:t>‹#›</a:t>
            </a:fld>
            <a:endParaRPr lang="it-IT" altLang="en-IT"/>
          </a:p>
        </p:txBody>
      </p:sp>
      <p:pic>
        <p:nvPicPr>
          <p:cNvPr id="4" name="Picture 3">
            <a:extLst>
              <a:ext uri="{FF2B5EF4-FFF2-40B4-BE49-F238E27FC236}">
                <a16:creationId xmlns:a16="http://schemas.microsoft.com/office/drawing/2014/main" id="{1CCDECB7-ECB6-5AC5-D38C-4441B20DB51A}"/>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1940" y="6153054"/>
            <a:ext cx="506413"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 descr="PPT_EST logo.png">
            <a:extLst>
              <a:ext uri="{FF2B5EF4-FFF2-40B4-BE49-F238E27FC236}">
                <a16:creationId xmlns:a16="http://schemas.microsoft.com/office/drawing/2014/main" id="{E378462A-19CD-E25F-8990-2247391ADA1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0" y="-99392"/>
            <a:ext cx="21637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LogoCNR-IOM.png">
            <a:extLst>
              <a:ext uri="{FF2B5EF4-FFF2-40B4-BE49-F238E27FC236}">
                <a16:creationId xmlns:a16="http://schemas.microsoft.com/office/drawing/2014/main" id="{D3EE6F49-D164-5C1A-B6F8-EE61AAD86FA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183043" y="151433"/>
            <a:ext cx="9604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a:extLst>
              <a:ext uri="{FF2B5EF4-FFF2-40B4-BE49-F238E27FC236}">
                <a16:creationId xmlns:a16="http://schemas.microsoft.com/office/drawing/2014/main" id="{61212B22-7EA9-7641-670A-618F3E1EB9CD}"/>
              </a:ext>
            </a:extLst>
          </p:cNvPr>
          <p:cNvSpPr txBox="1">
            <a:spLocks noChangeArrowheads="1"/>
          </p:cNvSpPr>
          <p:nvPr userDrawn="1"/>
        </p:nvSpPr>
        <p:spPr bwMode="auto">
          <a:xfrm>
            <a:off x="6793590" y="6559022"/>
            <a:ext cx="4790057" cy="249041"/>
          </a:xfrm>
          <a:prstGeom prst="rect">
            <a:avLst/>
          </a:prstGeom>
          <a:noFill/>
          <a:ln>
            <a:noFill/>
          </a:ln>
          <a:effectLst/>
        </p:spPr>
        <p:txBody>
          <a:bodyPr wrap="none" lIns="81634" tIns="51266" rIns="81634" bIns="40817"/>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a:lnSpc>
                <a:spcPct val="93000"/>
              </a:lnSpc>
              <a:buSzPct val="100000"/>
              <a:defRPr/>
            </a:pPr>
            <a:r>
              <a:rPr lang="it-IT" altLang="en-IT" sz="1179" dirty="0">
                <a:solidFill>
                  <a:srgbClr val="000000"/>
                </a:solidFill>
              </a:rPr>
              <a:t>Marco Zangrando  – 13.6.2023 |  </a:t>
            </a:r>
          </a:p>
        </p:txBody>
      </p:sp>
      <p:sp>
        <p:nvSpPr>
          <p:cNvPr id="9" name="Text Box 7">
            <a:extLst>
              <a:ext uri="{FF2B5EF4-FFF2-40B4-BE49-F238E27FC236}">
                <a16:creationId xmlns:a16="http://schemas.microsoft.com/office/drawing/2014/main" id="{BE93B09A-9CA7-3C11-25CC-4229A58683DD}"/>
              </a:ext>
            </a:extLst>
          </p:cNvPr>
          <p:cNvSpPr txBox="1">
            <a:spLocks noChangeArrowheads="1"/>
          </p:cNvSpPr>
          <p:nvPr userDrawn="1"/>
        </p:nvSpPr>
        <p:spPr bwMode="auto">
          <a:xfrm>
            <a:off x="1567902" y="6559022"/>
            <a:ext cx="4790057" cy="249041"/>
          </a:xfrm>
          <a:prstGeom prst="rect">
            <a:avLst/>
          </a:prstGeom>
          <a:noFill/>
          <a:ln>
            <a:noFill/>
          </a:ln>
          <a:effectLst/>
        </p:spPr>
        <p:txBody>
          <a:bodyPr wrap="none" lIns="81634" tIns="51266" rIns="81634" bIns="40817"/>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eaLnBrk="1">
              <a:lnSpc>
                <a:spcPct val="93000"/>
              </a:lnSpc>
              <a:buSzPct val="100000"/>
              <a:defRPr/>
            </a:pPr>
            <a:r>
              <a:rPr lang="it-IT" altLang="en-IT" sz="1179" dirty="0">
                <a:solidFill>
                  <a:srgbClr val="1680BF"/>
                </a:solidFill>
              </a:rPr>
              <a:t>WP13 </a:t>
            </a:r>
            <a:r>
              <a:rPr lang="it-IT" altLang="en-IT" sz="1179" dirty="0" err="1">
                <a:solidFill>
                  <a:srgbClr val="1680BF"/>
                </a:solidFill>
              </a:rPr>
              <a:t>EuPRAXIA</a:t>
            </a:r>
            <a:r>
              <a:rPr lang="it-IT" altLang="en-IT" sz="1179" dirty="0">
                <a:solidFill>
                  <a:srgbClr val="1680BF"/>
                </a:solidFill>
              </a:rPr>
              <a:t> – </a:t>
            </a:r>
            <a:r>
              <a:rPr lang="it-IT" altLang="en-IT" sz="1179" dirty="0" err="1">
                <a:solidFill>
                  <a:srgbClr val="1680BF"/>
                </a:solidFill>
              </a:rPr>
              <a:t>Photon</a:t>
            </a:r>
            <a:r>
              <a:rPr lang="it-IT" altLang="en-IT" sz="1179" dirty="0">
                <a:solidFill>
                  <a:srgbClr val="1680BF"/>
                </a:solidFill>
              </a:rPr>
              <a:t> </a:t>
            </a:r>
            <a:r>
              <a:rPr lang="it-IT" altLang="en-IT" sz="1179" dirty="0" err="1">
                <a:solidFill>
                  <a:srgbClr val="1680BF"/>
                </a:solidFill>
              </a:rPr>
              <a:t>Diagnostics</a:t>
            </a:r>
            <a:endParaRPr lang="it-IT" altLang="en-IT" sz="1179"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4232" r:id="rId1"/>
    <p:sldLayoutId id="2147484231" r:id="rId2"/>
    <p:sldLayoutId id="2147484233" r:id="rId3"/>
    <p:sldLayoutId id="2147484234" r:id="rId4"/>
    <p:sldLayoutId id="2147484235" r:id="rId5"/>
    <p:sldLayoutId id="2147484236" r:id="rId6"/>
    <p:sldLayoutId id="2147484237" r:id="rId7"/>
    <p:sldLayoutId id="2147484238" r:id="rId8"/>
  </p:sldLayoutIdLst>
  <p:hf hdr="0" ftr="0" dt="0"/>
  <p:txStyles>
    <p:titleStyle>
      <a:lvl1pPr algn="ctr" defTabSz="4074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0">
          <a:solidFill>
            <a:srgbClr val="000000"/>
          </a:solidFill>
          <a:latin typeface="+mj-lt"/>
          <a:ea typeface="ＭＳ Ｐゴシック" charset="0"/>
          <a:cs typeface="ＭＳ Ｐゴシック" charset="0"/>
        </a:defRPr>
      </a:lvl1pPr>
      <a:lvl2pPr algn="ctr" defTabSz="4074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0">
          <a:solidFill>
            <a:srgbClr val="000000"/>
          </a:solidFill>
          <a:latin typeface="Arial" charset="0"/>
          <a:ea typeface="ＭＳ Ｐゴシック" charset="0"/>
          <a:cs typeface="ＭＳ Ｐゴシック" charset="0"/>
        </a:defRPr>
      </a:lvl2pPr>
      <a:lvl3pPr algn="ctr" defTabSz="4074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0">
          <a:solidFill>
            <a:srgbClr val="000000"/>
          </a:solidFill>
          <a:latin typeface="Arial" charset="0"/>
          <a:ea typeface="ＭＳ Ｐゴシック" charset="0"/>
          <a:cs typeface="ＭＳ Ｐゴシック" charset="0"/>
        </a:defRPr>
      </a:lvl3pPr>
      <a:lvl4pPr algn="ctr" defTabSz="4074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0">
          <a:solidFill>
            <a:srgbClr val="000000"/>
          </a:solidFill>
          <a:latin typeface="Arial" charset="0"/>
          <a:ea typeface="ＭＳ Ｐゴシック" charset="0"/>
          <a:cs typeface="ＭＳ Ｐゴシック" charset="0"/>
        </a:defRPr>
      </a:lvl4pPr>
      <a:lvl5pPr algn="ctr" defTabSz="407432" rtl="0" eaLnBrk="0" fontAlgn="base" hangingPunct="0">
        <a:lnSpc>
          <a:spcPct val="93000"/>
        </a:lnSpc>
        <a:spcBef>
          <a:spcPct val="0"/>
        </a:spcBef>
        <a:spcAft>
          <a:spcPct val="0"/>
        </a:spcAft>
        <a:buClr>
          <a:srgbClr val="000000"/>
        </a:buClr>
        <a:buSzPct val="100000"/>
        <a:buFont typeface="Times New Roman" panose="02020603050405020304" pitchFamily="18" charset="0"/>
        <a:defRPr sz="3990">
          <a:solidFill>
            <a:srgbClr val="000000"/>
          </a:solidFill>
          <a:latin typeface="Arial" charset="0"/>
          <a:ea typeface="ＭＳ Ｐゴシック" charset="0"/>
          <a:cs typeface="ＭＳ Ｐゴシック" charset="0"/>
        </a:defRPr>
      </a:lvl5pPr>
      <a:lvl6pPr marL="2281043" indent="-207368" algn="ctr" defTabSz="407536" rtl="0" eaLnBrk="0" fontAlgn="base" hangingPunct="0">
        <a:lnSpc>
          <a:spcPct val="93000"/>
        </a:lnSpc>
        <a:spcBef>
          <a:spcPct val="0"/>
        </a:spcBef>
        <a:spcAft>
          <a:spcPct val="0"/>
        </a:spcAft>
        <a:buClr>
          <a:srgbClr val="000000"/>
        </a:buClr>
        <a:buSzPct val="100000"/>
        <a:buFont typeface="Times New Roman" charset="0"/>
        <a:defRPr sz="3990">
          <a:solidFill>
            <a:srgbClr val="000000"/>
          </a:solidFill>
          <a:latin typeface="Arial" charset="0"/>
          <a:ea typeface="ＭＳ Ｐゴシック" charset="0"/>
          <a:cs typeface="ＭＳ Ｐゴシック" charset="0"/>
        </a:defRPr>
      </a:lvl6pPr>
      <a:lvl7pPr marL="2695779" indent="-207368" algn="ctr" defTabSz="407536" rtl="0" eaLnBrk="0" fontAlgn="base" hangingPunct="0">
        <a:lnSpc>
          <a:spcPct val="93000"/>
        </a:lnSpc>
        <a:spcBef>
          <a:spcPct val="0"/>
        </a:spcBef>
        <a:spcAft>
          <a:spcPct val="0"/>
        </a:spcAft>
        <a:buClr>
          <a:srgbClr val="000000"/>
        </a:buClr>
        <a:buSzPct val="100000"/>
        <a:buFont typeface="Times New Roman" charset="0"/>
        <a:defRPr sz="3990">
          <a:solidFill>
            <a:srgbClr val="000000"/>
          </a:solidFill>
          <a:latin typeface="Arial" charset="0"/>
          <a:ea typeface="ＭＳ Ｐゴシック" charset="0"/>
          <a:cs typeface="ＭＳ Ｐゴシック" charset="0"/>
        </a:defRPr>
      </a:lvl7pPr>
      <a:lvl8pPr marL="3110514" indent="-207368" algn="ctr" defTabSz="407536" rtl="0" eaLnBrk="0" fontAlgn="base" hangingPunct="0">
        <a:lnSpc>
          <a:spcPct val="93000"/>
        </a:lnSpc>
        <a:spcBef>
          <a:spcPct val="0"/>
        </a:spcBef>
        <a:spcAft>
          <a:spcPct val="0"/>
        </a:spcAft>
        <a:buClr>
          <a:srgbClr val="000000"/>
        </a:buClr>
        <a:buSzPct val="100000"/>
        <a:buFont typeface="Times New Roman" charset="0"/>
        <a:defRPr sz="3990">
          <a:solidFill>
            <a:srgbClr val="000000"/>
          </a:solidFill>
          <a:latin typeface="Arial" charset="0"/>
          <a:ea typeface="ＭＳ Ｐゴシック" charset="0"/>
          <a:cs typeface="ＭＳ Ｐゴシック" charset="0"/>
        </a:defRPr>
      </a:lvl8pPr>
      <a:lvl9pPr marL="3525255" indent="-207368" algn="ctr" defTabSz="407536" rtl="0" eaLnBrk="0" fontAlgn="base" hangingPunct="0">
        <a:lnSpc>
          <a:spcPct val="93000"/>
        </a:lnSpc>
        <a:spcBef>
          <a:spcPct val="0"/>
        </a:spcBef>
        <a:spcAft>
          <a:spcPct val="0"/>
        </a:spcAft>
        <a:buClr>
          <a:srgbClr val="000000"/>
        </a:buClr>
        <a:buSzPct val="100000"/>
        <a:buFont typeface="Times New Roman" charset="0"/>
        <a:defRPr sz="3990">
          <a:solidFill>
            <a:srgbClr val="000000"/>
          </a:solidFill>
          <a:latin typeface="Arial" charset="0"/>
          <a:ea typeface="ＭＳ Ｐゴシック" charset="0"/>
          <a:cs typeface="ＭＳ Ｐゴシック" charset="0"/>
        </a:defRPr>
      </a:lvl9pPr>
    </p:titleStyle>
    <p:bodyStyle>
      <a:lvl1pPr marL="310973" indent="-310973" algn="l" defTabSz="407432" rtl="0" eaLnBrk="0" fontAlgn="base" hangingPunct="0">
        <a:lnSpc>
          <a:spcPct val="93000"/>
        </a:lnSpc>
        <a:spcBef>
          <a:spcPct val="0"/>
        </a:spcBef>
        <a:spcAft>
          <a:spcPts val="1281"/>
        </a:spcAft>
        <a:buClr>
          <a:srgbClr val="000000"/>
        </a:buClr>
        <a:buSzPct val="100000"/>
        <a:buFont typeface="Times New Roman" panose="02020603050405020304" pitchFamily="18" charset="0"/>
        <a:defRPr sz="2902">
          <a:solidFill>
            <a:srgbClr val="000000"/>
          </a:solidFill>
          <a:latin typeface="+mn-lt"/>
          <a:ea typeface="ＭＳ Ｐゴシック" charset="0"/>
          <a:cs typeface="ＭＳ Ｐゴシック" charset="0"/>
        </a:defRPr>
      </a:lvl1pPr>
      <a:lvl2pPr marL="673772" indent="-259143" algn="l" defTabSz="407432" rtl="0" eaLnBrk="0" fontAlgn="base" hangingPunct="0">
        <a:lnSpc>
          <a:spcPct val="93000"/>
        </a:lnSpc>
        <a:spcBef>
          <a:spcPct val="0"/>
        </a:spcBef>
        <a:spcAft>
          <a:spcPts val="1032"/>
        </a:spcAft>
        <a:buClr>
          <a:srgbClr val="000000"/>
        </a:buClr>
        <a:buSzPct val="100000"/>
        <a:buFont typeface="Times New Roman" panose="02020603050405020304" pitchFamily="18" charset="0"/>
        <a:defRPr sz="2539">
          <a:solidFill>
            <a:srgbClr val="000000"/>
          </a:solidFill>
          <a:latin typeface="+mn-lt"/>
          <a:ea typeface="ＭＳ Ｐゴシック" charset="0"/>
          <a:cs typeface="+mn-cs"/>
        </a:defRPr>
      </a:lvl2pPr>
      <a:lvl3pPr marL="1036571" indent="-207314" algn="l" defTabSz="407432" rtl="0" eaLnBrk="0" fontAlgn="base" hangingPunct="0">
        <a:lnSpc>
          <a:spcPct val="93000"/>
        </a:lnSpc>
        <a:spcBef>
          <a:spcPct val="0"/>
        </a:spcBef>
        <a:spcAft>
          <a:spcPts val="771"/>
        </a:spcAft>
        <a:buClr>
          <a:srgbClr val="000000"/>
        </a:buClr>
        <a:buSzPct val="100000"/>
        <a:buFont typeface="Times New Roman" panose="02020603050405020304" pitchFamily="18" charset="0"/>
        <a:defRPr sz="2176">
          <a:solidFill>
            <a:srgbClr val="000000"/>
          </a:solidFill>
          <a:latin typeface="+mn-lt"/>
          <a:ea typeface="ＭＳ Ｐゴシック" charset="0"/>
          <a:cs typeface="+mn-cs"/>
        </a:defRPr>
      </a:lvl3pPr>
      <a:lvl4pPr marL="1451204" indent="-207314" algn="l" defTabSz="407432" rtl="0" eaLnBrk="0" fontAlgn="base" hangingPunct="0">
        <a:lnSpc>
          <a:spcPct val="93000"/>
        </a:lnSpc>
        <a:spcBef>
          <a:spcPct val="0"/>
        </a:spcBef>
        <a:spcAft>
          <a:spcPts val="521"/>
        </a:spcAft>
        <a:buClr>
          <a:srgbClr val="000000"/>
        </a:buClr>
        <a:buSzPct val="100000"/>
        <a:buFont typeface="Times New Roman" panose="02020603050405020304" pitchFamily="18" charset="0"/>
        <a:defRPr sz="1814">
          <a:solidFill>
            <a:srgbClr val="000000"/>
          </a:solidFill>
          <a:latin typeface="+mn-lt"/>
          <a:ea typeface="ＭＳ Ｐゴシック" charset="0"/>
          <a:cs typeface="+mn-cs"/>
        </a:defRPr>
      </a:lvl4pPr>
      <a:lvl5pPr marL="1865833" indent="-207314" algn="l" defTabSz="407432" rtl="0" eaLnBrk="0" fontAlgn="base" hangingPunct="0">
        <a:lnSpc>
          <a:spcPct val="93000"/>
        </a:lnSpc>
        <a:spcBef>
          <a:spcPct val="0"/>
        </a:spcBef>
        <a:spcAft>
          <a:spcPts val="261"/>
        </a:spcAft>
        <a:buClr>
          <a:srgbClr val="000000"/>
        </a:buClr>
        <a:buSzPct val="100000"/>
        <a:buFont typeface="Times New Roman" panose="02020603050405020304" pitchFamily="18" charset="0"/>
        <a:defRPr sz="1814">
          <a:solidFill>
            <a:srgbClr val="000000"/>
          </a:solidFill>
          <a:latin typeface="+mn-lt"/>
          <a:ea typeface="ＭＳ Ｐゴシック" charset="0"/>
          <a:cs typeface="+mn-cs"/>
        </a:defRPr>
      </a:lvl5pPr>
      <a:lvl6pPr marL="2281043" indent="-207368" algn="l" defTabSz="407536" rtl="0" eaLnBrk="0" fontAlgn="base" hangingPunct="0">
        <a:lnSpc>
          <a:spcPct val="93000"/>
        </a:lnSpc>
        <a:spcBef>
          <a:spcPct val="0"/>
        </a:spcBef>
        <a:spcAft>
          <a:spcPts val="261"/>
        </a:spcAft>
        <a:buClr>
          <a:srgbClr val="000000"/>
        </a:buClr>
        <a:buSzPct val="100000"/>
        <a:buFont typeface="Times New Roman" charset="0"/>
        <a:defRPr sz="1814">
          <a:solidFill>
            <a:srgbClr val="000000"/>
          </a:solidFill>
          <a:latin typeface="+mn-lt"/>
          <a:ea typeface="+mn-ea"/>
          <a:cs typeface="+mn-cs"/>
        </a:defRPr>
      </a:lvl6pPr>
      <a:lvl7pPr marL="2695779" indent="-207368" algn="l" defTabSz="407536" rtl="0" eaLnBrk="0" fontAlgn="base" hangingPunct="0">
        <a:lnSpc>
          <a:spcPct val="93000"/>
        </a:lnSpc>
        <a:spcBef>
          <a:spcPct val="0"/>
        </a:spcBef>
        <a:spcAft>
          <a:spcPts val="261"/>
        </a:spcAft>
        <a:buClr>
          <a:srgbClr val="000000"/>
        </a:buClr>
        <a:buSzPct val="100000"/>
        <a:buFont typeface="Times New Roman" charset="0"/>
        <a:defRPr sz="1814">
          <a:solidFill>
            <a:srgbClr val="000000"/>
          </a:solidFill>
          <a:latin typeface="+mn-lt"/>
          <a:ea typeface="+mn-ea"/>
          <a:cs typeface="+mn-cs"/>
        </a:defRPr>
      </a:lvl7pPr>
      <a:lvl8pPr marL="3110514" indent="-207368" algn="l" defTabSz="407536" rtl="0" eaLnBrk="0" fontAlgn="base" hangingPunct="0">
        <a:lnSpc>
          <a:spcPct val="93000"/>
        </a:lnSpc>
        <a:spcBef>
          <a:spcPct val="0"/>
        </a:spcBef>
        <a:spcAft>
          <a:spcPts val="261"/>
        </a:spcAft>
        <a:buClr>
          <a:srgbClr val="000000"/>
        </a:buClr>
        <a:buSzPct val="100000"/>
        <a:buFont typeface="Times New Roman" charset="0"/>
        <a:defRPr sz="1814">
          <a:solidFill>
            <a:srgbClr val="000000"/>
          </a:solidFill>
          <a:latin typeface="+mn-lt"/>
          <a:ea typeface="+mn-ea"/>
          <a:cs typeface="+mn-cs"/>
        </a:defRPr>
      </a:lvl8pPr>
      <a:lvl9pPr marL="3525255" indent="-207368" algn="l" defTabSz="407536" rtl="0" eaLnBrk="0" fontAlgn="base" hangingPunct="0">
        <a:lnSpc>
          <a:spcPct val="93000"/>
        </a:lnSpc>
        <a:spcBef>
          <a:spcPct val="0"/>
        </a:spcBef>
        <a:spcAft>
          <a:spcPts val="261"/>
        </a:spcAft>
        <a:buClr>
          <a:srgbClr val="000000"/>
        </a:buClr>
        <a:buSzPct val="100000"/>
        <a:buFont typeface="Times New Roman" charset="0"/>
        <a:defRPr sz="1814">
          <a:solidFill>
            <a:srgbClr val="000000"/>
          </a:solidFill>
          <a:latin typeface="+mn-lt"/>
          <a:ea typeface="+mn-ea"/>
          <a:cs typeface="+mn-cs"/>
        </a:defRPr>
      </a:lvl9pPr>
    </p:bodyStyle>
    <p:otherStyle>
      <a:defPPr>
        <a:defRPr lang="en-US"/>
      </a:defPPr>
      <a:lvl1pPr marL="0" algn="l" defTabSz="414735" rtl="0" eaLnBrk="1" latinLnBrk="0" hangingPunct="1">
        <a:defRPr sz="1632" kern="1200">
          <a:solidFill>
            <a:schemeClr val="tx1"/>
          </a:solidFill>
          <a:latin typeface="+mn-lt"/>
          <a:ea typeface="+mn-ea"/>
          <a:cs typeface="+mn-cs"/>
        </a:defRPr>
      </a:lvl1pPr>
      <a:lvl2pPr marL="414735" algn="l" defTabSz="414735" rtl="0" eaLnBrk="1" latinLnBrk="0" hangingPunct="1">
        <a:defRPr sz="1632" kern="1200">
          <a:solidFill>
            <a:schemeClr val="tx1"/>
          </a:solidFill>
          <a:latin typeface="+mn-lt"/>
          <a:ea typeface="+mn-ea"/>
          <a:cs typeface="+mn-cs"/>
        </a:defRPr>
      </a:lvl2pPr>
      <a:lvl3pPr marL="829470" algn="l" defTabSz="414735" rtl="0" eaLnBrk="1" latinLnBrk="0" hangingPunct="1">
        <a:defRPr sz="1632" kern="1200">
          <a:solidFill>
            <a:schemeClr val="tx1"/>
          </a:solidFill>
          <a:latin typeface="+mn-lt"/>
          <a:ea typeface="+mn-ea"/>
          <a:cs typeface="+mn-cs"/>
        </a:defRPr>
      </a:lvl3pPr>
      <a:lvl4pPr marL="1244206" algn="l" defTabSz="414735" rtl="0" eaLnBrk="1" latinLnBrk="0" hangingPunct="1">
        <a:defRPr sz="1632" kern="1200">
          <a:solidFill>
            <a:schemeClr val="tx1"/>
          </a:solidFill>
          <a:latin typeface="+mn-lt"/>
          <a:ea typeface="+mn-ea"/>
          <a:cs typeface="+mn-cs"/>
        </a:defRPr>
      </a:lvl4pPr>
      <a:lvl5pPr marL="1658940" algn="l" defTabSz="414735" rtl="0" eaLnBrk="1" latinLnBrk="0" hangingPunct="1">
        <a:defRPr sz="1632" kern="1200">
          <a:solidFill>
            <a:schemeClr val="tx1"/>
          </a:solidFill>
          <a:latin typeface="+mn-lt"/>
          <a:ea typeface="+mn-ea"/>
          <a:cs typeface="+mn-cs"/>
        </a:defRPr>
      </a:lvl5pPr>
      <a:lvl6pPr marL="2073675" algn="l" defTabSz="414735" rtl="0" eaLnBrk="1" latinLnBrk="0" hangingPunct="1">
        <a:defRPr sz="1632" kern="1200">
          <a:solidFill>
            <a:schemeClr val="tx1"/>
          </a:solidFill>
          <a:latin typeface="+mn-lt"/>
          <a:ea typeface="+mn-ea"/>
          <a:cs typeface="+mn-cs"/>
        </a:defRPr>
      </a:lvl6pPr>
      <a:lvl7pPr marL="2488414" algn="l" defTabSz="414735" rtl="0" eaLnBrk="1" latinLnBrk="0" hangingPunct="1">
        <a:defRPr sz="1632" kern="1200">
          <a:solidFill>
            <a:schemeClr val="tx1"/>
          </a:solidFill>
          <a:latin typeface="+mn-lt"/>
          <a:ea typeface="+mn-ea"/>
          <a:cs typeface="+mn-cs"/>
        </a:defRPr>
      </a:lvl7pPr>
      <a:lvl8pPr marL="2903146" algn="l" defTabSz="414735" rtl="0" eaLnBrk="1" latinLnBrk="0" hangingPunct="1">
        <a:defRPr sz="1632" kern="1200">
          <a:solidFill>
            <a:schemeClr val="tx1"/>
          </a:solidFill>
          <a:latin typeface="+mn-lt"/>
          <a:ea typeface="+mn-ea"/>
          <a:cs typeface="+mn-cs"/>
        </a:defRPr>
      </a:lvl8pPr>
      <a:lvl9pPr marL="3317883" algn="l" defTabSz="414735" rtl="0" eaLnBrk="1" latinLnBrk="0" hangingPunct="1">
        <a:defRPr sz="16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3.jp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emf"/></Relationships>
</file>

<file path=ppt/slides/_rels/slide13.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23.jp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gif"/><Relationship Id="rId5" Type="http://schemas.openxmlformats.org/officeDocument/2006/relationships/image" Target="../media/image38.png"/><Relationship Id="rId10" Type="http://schemas.openxmlformats.org/officeDocument/2006/relationships/image" Target="../media/image43.gif"/><Relationship Id="rId4" Type="http://schemas.openxmlformats.org/officeDocument/2006/relationships/image" Target="../media/image37.png"/><Relationship Id="rId9" Type="http://schemas.openxmlformats.org/officeDocument/2006/relationships/image" Target="../media/image42.gif"/></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1.emf"/><Relationship Id="rId4" Type="http://schemas.openxmlformats.org/officeDocument/2006/relationships/image" Target="../media/image50.emf"/></Relationships>
</file>

<file path=ppt/slides/_rels/slide17.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emf"/><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6.emf"/><Relationship Id="rId4" Type="http://schemas.openxmlformats.org/officeDocument/2006/relationships/image" Target="../media/image65.emf"/></Relationships>
</file>

<file path=ppt/slides/_rels/slide21.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image" Target="../media/image70.em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9.emf"/><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3.wmf"/><Relationship Id="rId5" Type="http://schemas.openxmlformats.org/officeDocument/2006/relationships/oleObject" Target="../embeddings/oleObject1.bin"/><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emf"/></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3.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82.jpe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jpeg"/><Relationship Id="rId3" Type="http://schemas.openxmlformats.org/officeDocument/2006/relationships/image" Target="../media/image84.png"/><Relationship Id="rId7" Type="http://schemas.openxmlformats.org/officeDocument/2006/relationships/image" Target="../media/image88.jpeg"/><Relationship Id="rId12"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7.jpe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jpeg"/><Relationship Id="rId9" Type="http://schemas.openxmlformats.org/officeDocument/2006/relationships/image" Target="../media/image90.png"/></Relationships>
</file>

<file path=ppt/slides/_rels/slide2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28.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109.emf"/><Relationship Id="rId4" Type="http://schemas.openxmlformats.org/officeDocument/2006/relationships/image" Target="../media/image108.emf"/></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900.png"/><Relationship Id="rId5" Type="http://schemas.microsoft.com/office/2007/relationships/hdphoto" Target="../media/hdphoto1.wdp"/><Relationship Id="rId4" Type="http://schemas.openxmlformats.org/officeDocument/2006/relationships/image" Target="../media/image111.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86.png"/><Relationship Id="rId7" Type="http://schemas.openxmlformats.org/officeDocument/2006/relationships/image" Target="../media/image126.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25.gif"/><Relationship Id="rId5" Type="http://schemas.openxmlformats.org/officeDocument/2006/relationships/image" Target="../media/image124.png"/><Relationship Id="rId10" Type="http://schemas.openxmlformats.org/officeDocument/2006/relationships/image" Target="../media/image129.jpg"/><Relationship Id="rId4" Type="http://schemas.openxmlformats.org/officeDocument/2006/relationships/image" Target="../media/image123.png"/><Relationship Id="rId9" Type="http://schemas.openxmlformats.org/officeDocument/2006/relationships/image" Target="../media/image128.t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video" Target="../media/media1.mpg"/><Relationship Id="rId7" Type="http://schemas.openxmlformats.org/officeDocument/2006/relationships/image" Target="../media/image24.emf"/><Relationship Id="rId2" Type="http://schemas.microsoft.com/office/2007/relationships/media" Target="../media/media1.mpg"/><Relationship Id="rId1" Type="http://schemas.openxmlformats.org/officeDocument/2006/relationships/vmlDrawing" Target="../drawings/vmlDrawing1.vml"/><Relationship Id="rId6" Type="http://schemas.openxmlformats.org/officeDocument/2006/relationships/image" Target="../media/image23.jpg"/><Relationship Id="rId5" Type="http://schemas.openxmlformats.org/officeDocument/2006/relationships/notesSlide" Target="../notesSlides/notesSlide9.xml"/><Relationship Id="rId4" Type="http://schemas.openxmlformats.org/officeDocument/2006/relationships/slideLayout" Target="../slideLayouts/slideLayout3.xml"/><Relationship Id="rId9"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10</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7537424"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TRANSVERSE DISTRIBUTION</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YAG screens</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pic>
        <p:nvPicPr>
          <p:cNvPr id="5" name="Picture 4" descr="New layout.jpg">
            <a:extLst>
              <a:ext uri="{FF2B5EF4-FFF2-40B4-BE49-F238E27FC236}">
                <a16:creationId xmlns:a16="http://schemas.microsoft.com/office/drawing/2014/main" id="{0C3FCB7B-6858-64EA-D23A-4D62BAD35F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80" y="1069927"/>
            <a:ext cx="8720640" cy="1960046"/>
          </a:xfrm>
          <a:prstGeom prst="rect">
            <a:avLst/>
          </a:prstGeom>
          <a:ln>
            <a:solidFill>
              <a:schemeClr val="bg1">
                <a:lumMod val="75000"/>
              </a:schemeClr>
            </a:solidFill>
          </a:ln>
        </p:spPr>
      </p:pic>
      <p:sp>
        <p:nvSpPr>
          <p:cNvPr id="23" name="TextBox 22">
            <a:extLst>
              <a:ext uri="{FF2B5EF4-FFF2-40B4-BE49-F238E27FC236}">
                <a16:creationId xmlns:a16="http://schemas.microsoft.com/office/drawing/2014/main" id="{4FE1DF3B-3E1E-FF10-8B2F-88D6B6F6DD80}"/>
              </a:ext>
            </a:extLst>
          </p:cNvPr>
          <p:cNvSpPr txBox="1"/>
          <p:nvPr/>
        </p:nvSpPr>
        <p:spPr>
          <a:xfrm>
            <a:off x="1138883" y="5528596"/>
            <a:ext cx="9433048" cy="923330"/>
          </a:xfrm>
          <a:prstGeom prst="rect">
            <a:avLst/>
          </a:prstGeom>
          <a:solidFill>
            <a:schemeClr val="accent3">
              <a:lumMod val="85000"/>
            </a:schemeClr>
          </a:solidFill>
          <a:ln w="38100" cmpd="dbl">
            <a:solidFill>
              <a:srgbClr val="1680BF"/>
            </a:solidFill>
          </a:ln>
        </p:spPr>
        <p:txBody>
          <a:bodyPr wrap="square" rtlCol="0">
            <a:spAutoFit/>
          </a:bodyPr>
          <a:lstStyle/>
          <a:p>
            <a:r>
              <a:rPr lang="en-US" sz="1800" b="1" dirty="0">
                <a:solidFill>
                  <a:srgbClr val="1680BF"/>
                </a:solidFill>
              </a:rPr>
              <a:t>FERMI experience</a:t>
            </a:r>
            <a:r>
              <a:rPr lang="en-US" sz="1800" dirty="0">
                <a:solidFill>
                  <a:srgbClr val="000000"/>
                </a:solidFill>
              </a:rPr>
              <a:t>:</a:t>
            </a:r>
          </a:p>
          <a:p>
            <a:r>
              <a:rPr lang="en-US" sz="1800" b="1" dirty="0">
                <a:solidFill>
                  <a:srgbClr val="1680BF"/>
                </a:solidFill>
              </a:rPr>
              <a:t>BDAs and BPMs</a:t>
            </a:r>
            <a:r>
              <a:rPr lang="en-US" sz="1800" dirty="0">
                <a:solidFill>
                  <a:srgbClr val="1680BF"/>
                </a:solidFill>
              </a:rPr>
              <a:t> </a:t>
            </a:r>
            <a:r>
              <a:rPr lang="en-US" sz="1800" dirty="0">
                <a:solidFill>
                  <a:srgbClr val="000000"/>
                </a:solidFill>
              </a:rPr>
              <a:t>play an important role in cutting unwanted off-axis emission from undulators and monitoring possible instabilities in the photon beam pointing</a:t>
            </a:r>
            <a:endParaRPr lang="en-US" sz="1800" b="1" dirty="0">
              <a:solidFill>
                <a:srgbClr val="1680BF"/>
              </a:solidFill>
            </a:endParaRPr>
          </a:p>
        </p:txBody>
      </p:sp>
      <p:pic>
        <p:nvPicPr>
          <p:cNvPr id="10" name="Picture 16">
            <a:extLst>
              <a:ext uri="{FF2B5EF4-FFF2-40B4-BE49-F238E27FC236}">
                <a16:creationId xmlns:a16="http://schemas.microsoft.com/office/drawing/2014/main" id="{60880244-9EB8-E2B5-8DC1-F81BFC24B8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534" y="3460367"/>
            <a:ext cx="2156743" cy="1440000"/>
          </a:xfrm>
          <a:prstGeom prst="rect">
            <a:avLst/>
          </a:prstGeom>
          <a:noFill/>
          <a:ln>
            <a:noFill/>
          </a:ln>
          <a:effectLst/>
          <a:extLst>
            <a:ext uri="{909E8E84-426E-40dd-AFC4-6F175D3DCCD1}">
              <a14:hiddenFill xmlns:a14="http://schemas.microsoft.com/office/drawing/2010/main" xmlns="">
                <a:solidFill>
                  <a:srgbClr val="095CC4"/>
                </a:solidFill>
              </a14:hiddenFill>
            </a:ext>
            <a:ext uri="{91240B29-F687-4f45-9708-019B960494DF}">
              <a14:hiddenLine xmlns:a14="http://schemas.microsoft.com/office/drawing/2010/main" xmlns="" w="12700" cap="flat" cmpd="sng">
                <a:solidFill>
                  <a:schemeClr val="tx1"/>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id="{66F99BD5-FFC0-5C8E-C746-D6D33DCD00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44513" y="3478481"/>
            <a:ext cx="2150340" cy="1440000"/>
          </a:xfrm>
          <a:prstGeom prst="rect">
            <a:avLst/>
          </a:prstGeom>
          <a:noFill/>
          <a:ln>
            <a:noFill/>
          </a:ln>
          <a:effectLst/>
          <a:extLst>
            <a:ext uri="{909E8E84-426E-40dd-AFC4-6F175D3DCCD1}">
              <a14:hiddenFill xmlns:a14="http://schemas.microsoft.com/office/drawing/2010/main" xmlns="">
                <a:solidFill>
                  <a:srgbClr val="095CC4"/>
                </a:solidFill>
              </a14:hiddenFill>
            </a:ext>
            <a:ext uri="{91240B29-F687-4f45-9708-019B960494DF}">
              <a14:hiddenLine xmlns:a14="http://schemas.microsoft.com/office/drawing/2010/main" xmlns="" w="12700" cap="flat" cmpd="sng">
                <a:solidFill>
                  <a:schemeClr val="tx1"/>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7">
            <a:extLst>
              <a:ext uri="{FF2B5EF4-FFF2-40B4-BE49-F238E27FC236}">
                <a16:creationId xmlns:a16="http://schemas.microsoft.com/office/drawing/2014/main" id="{4745672E-D1FD-59BB-AB72-0E013D0E4B3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87089" y="3484117"/>
            <a:ext cx="2082174" cy="1440000"/>
          </a:xfrm>
          <a:prstGeom prst="rect">
            <a:avLst/>
          </a:prstGeom>
          <a:noFill/>
          <a:ln>
            <a:noFill/>
          </a:ln>
          <a:effectLst/>
          <a:extLst>
            <a:ext uri="{909E8E84-426E-40dd-AFC4-6F175D3DCCD1}">
              <a14:hiddenFill xmlns:a14="http://schemas.microsoft.com/office/drawing/2010/main" xmlns="">
                <a:solidFill>
                  <a:srgbClr val="095CC4"/>
                </a:solidFill>
              </a14:hiddenFill>
            </a:ext>
            <a:ext uri="{91240B29-F687-4f45-9708-019B960494DF}">
              <a14:hiddenLine xmlns:a14="http://schemas.microsoft.com/office/drawing/2010/main" xmlns="" w="12700" cap="flat" cmpd="sng">
                <a:solidFill>
                  <a:schemeClr val="tx1"/>
                </a:solidFill>
                <a:prstDash val="solid"/>
                <a:miter lim="0"/>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 name="Picture 8">
            <a:extLst>
              <a:ext uri="{FF2B5EF4-FFF2-40B4-BE49-F238E27FC236}">
                <a16:creationId xmlns:a16="http://schemas.microsoft.com/office/drawing/2014/main" id="{33A05EB3-5498-75FB-0F13-153DCF9266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61499" y="3478481"/>
            <a:ext cx="2168767" cy="1440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2">
            <a:extLst>
              <a:ext uri="{FF2B5EF4-FFF2-40B4-BE49-F238E27FC236}">
                <a16:creationId xmlns:a16="http://schemas.microsoft.com/office/drawing/2014/main" id="{C1C64912-6F00-49F4-ED24-55B2E989E1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2503" y="3483073"/>
            <a:ext cx="2182440" cy="1440000"/>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20" name="Connettore 1 27">
            <a:extLst>
              <a:ext uri="{FF2B5EF4-FFF2-40B4-BE49-F238E27FC236}">
                <a16:creationId xmlns:a16="http://schemas.microsoft.com/office/drawing/2014/main" id="{73EB122B-314C-35B0-3E79-B34F944C542B}"/>
              </a:ext>
            </a:extLst>
          </p:cNvPr>
          <p:cNvCxnSpPr>
            <a:cxnSpLocks/>
          </p:cNvCxnSpPr>
          <p:nvPr/>
        </p:nvCxnSpPr>
        <p:spPr bwMode="auto">
          <a:xfrm flipH="1" flipV="1">
            <a:off x="3287688" y="2314140"/>
            <a:ext cx="2664296" cy="1047246"/>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19E1E44-F2C4-B933-22F4-721E2FFFBC02}"/>
              </a:ext>
            </a:extLst>
          </p:cNvPr>
          <p:cNvSpPr/>
          <p:nvPr/>
        </p:nvSpPr>
        <p:spPr>
          <a:xfrm>
            <a:off x="9285409" y="1080503"/>
            <a:ext cx="2520950" cy="1077218"/>
          </a:xfrm>
          <a:prstGeom prst="rect">
            <a:avLst/>
          </a:prstGeom>
        </p:spPr>
        <p:txBody>
          <a:bodyPr wrap="square">
            <a:spAutoFit/>
          </a:bodyPr>
          <a:lstStyle/>
          <a:p>
            <a:r>
              <a:rPr lang="en-US" sz="1600" b="1" dirty="0" err="1">
                <a:solidFill>
                  <a:srgbClr val="1680BF"/>
                </a:solidFill>
              </a:rPr>
              <a:t>Ce:YAG</a:t>
            </a:r>
            <a:r>
              <a:rPr lang="en-US" sz="1600" b="1" dirty="0">
                <a:solidFill>
                  <a:srgbClr val="1680BF"/>
                </a:solidFill>
              </a:rPr>
              <a:t> screens:</a:t>
            </a:r>
          </a:p>
          <a:p>
            <a:r>
              <a:rPr lang="en-US" sz="1600" dirty="0">
                <a:solidFill>
                  <a:srgbClr val="000000"/>
                </a:solidFill>
              </a:rPr>
              <a:t>Along the whole system (ideally one for each optical element)</a:t>
            </a:r>
          </a:p>
        </p:txBody>
      </p:sp>
    </p:spTree>
    <p:extLst>
      <p:ext uri="{BB962C8B-B14F-4D97-AF65-F5344CB8AC3E}">
        <p14:creationId xmlns:p14="http://schemas.microsoft.com/office/powerpoint/2010/main" val="20837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par>
                                <p:cTn id="19" presetID="22" presetClass="entr" presetSubtype="8"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1000" fill="hold"/>
                                        <p:tgtEl>
                                          <p:spTgt spid="23"/>
                                        </p:tgtEl>
                                        <p:attrNameLst>
                                          <p:attrName>ppt_w</p:attrName>
                                        </p:attrNameLst>
                                      </p:cBhvr>
                                      <p:tavLst>
                                        <p:tav tm="0">
                                          <p:val>
                                            <p:fltVal val="0"/>
                                          </p:val>
                                        </p:tav>
                                        <p:tav tm="100000">
                                          <p:val>
                                            <p:strVal val="#ppt_w"/>
                                          </p:val>
                                        </p:tav>
                                      </p:tavLst>
                                    </p:anim>
                                    <p:anim calcmode="lin" valueType="num">
                                      <p:cBhvr>
                                        <p:cTn id="33" dur="1000" fill="hold"/>
                                        <p:tgtEl>
                                          <p:spTgt spid="23"/>
                                        </p:tgtEl>
                                        <p:attrNameLst>
                                          <p:attrName>ppt_h</p:attrName>
                                        </p:attrNameLst>
                                      </p:cBhvr>
                                      <p:tavLst>
                                        <p:tav tm="0">
                                          <p:val>
                                            <p:fltVal val="0"/>
                                          </p:val>
                                        </p:tav>
                                        <p:tav tm="100000">
                                          <p:val>
                                            <p:strVal val="#ppt_h"/>
                                          </p:val>
                                        </p:tav>
                                      </p:tavLst>
                                    </p:anim>
                                    <p:animEffect transition="in" filter="fade">
                                      <p:cBhvr>
                                        <p:cTn id="34"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New layout.jpg">
            <a:extLst>
              <a:ext uri="{FF2B5EF4-FFF2-40B4-BE49-F238E27FC236}">
                <a16:creationId xmlns:a16="http://schemas.microsoft.com/office/drawing/2014/main" id="{3DE46F10-5A5E-389E-0960-78B8CD2655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80" y="1069927"/>
            <a:ext cx="8720640" cy="1960046"/>
          </a:xfrm>
          <a:prstGeom prst="rect">
            <a:avLst/>
          </a:prstGeom>
          <a:ln>
            <a:solidFill>
              <a:schemeClr val="bg1">
                <a:lumMod val="75000"/>
              </a:schemeClr>
            </a:solidFill>
          </a:ln>
        </p:spPr>
      </p:pic>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11</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INTENSITY</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Gas-based monitors</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grpSp>
        <p:nvGrpSpPr>
          <p:cNvPr id="5" name="Group 4">
            <a:extLst>
              <a:ext uri="{FF2B5EF4-FFF2-40B4-BE49-F238E27FC236}">
                <a16:creationId xmlns:a16="http://schemas.microsoft.com/office/drawing/2014/main" id="{C5CDE84C-56D9-7DE8-3D32-11F72E808D61}"/>
              </a:ext>
            </a:extLst>
          </p:cNvPr>
          <p:cNvGrpSpPr/>
          <p:nvPr/>
        </p:nvGrpSpPr>
        <p:grpSpPr>
          <a:xfrm>
            <a:off x="95476" y="2494317"/>
            <a:ext cx="5041900" cy="4053385"/>
            <a:chOff x="-71276" y="2918750"/>
            <a:chExt cx="5041900" cy="4053385"/>
          </a:xfrm>
        </p:grpSpPr>
        <p:grpSp>
          <p:nvGrpSpPr>
            <p:cNvPr id="6" name="Group 5">
              <a:extLst>
                <a:ext uri="{FF2B5EF4-FFF2-40B4-BE49-F238E27FC236}">
                  <a16:creationId xmlns:a16="http://schemas.microsoft.com/office/drawing/2014/main" id="{1D9DB85B-C12C-2F24-A0C8-7916FED69F1F}"/>
                </a:ext>
              </a:extLst>
            </p:cNvPr>
            <p:cNvGrpSpPr/>
            <p:nvPr/>
          </p:nvGrpSpPr>
          <p:grpSpPr>
            <a:xfrm>
              <a:off x="-71276" y="2918750"/>
              <a:ext cx="5041900" cy="4053385"/>
              <a:chOff x="-71276" y="2918750"/>
              <a:chExt cx="5041900" cy="4053385"/>
            </a:xfrm>
          </p:grpSpPr>
          <p:grpSp>
            <p:nvGrpSpPr>
              <p:cNvPr id="8" name="Group 7">
                <a:extLst>
                  <a:ext uri="{FF2B5EF4-FFF2-40B4-BE49-F238E27FC236}">
                    <a16:creationId xmlns:a16="http://schemas.microsoft.com/office/drawing/2014/main" id="{FAEE3706-18FA-F733-7C5B-E2F12E013EE0}"/>
                  </a:ext>
                </a:extLst>
              </p:cNvPr>
              <p:cNvGrpSpPr/>
              <p:nvPr/>
            </p:nvGrpSpPr>
            <p:grpSpPr>
              <a:xfrm>
                <a:off x="-71276" y="2918750"/>
                <a:ext cx="5041900" cy="4053385"/>
                <a:chOff x="-71276" y="2918750"/>
                <a:chExt cx="5041900" cy="4053385"/>
              </a:xfrm>
            </p:grpSpPr>
            <p:pic>
              <p:nvPicPr>
                <p:cNvPr id="10" name="Picture 9">
                  <a:extLst>
                    <a:ext uri="{FF2B5EF4-FFF2-40B4-BE49-F238E27FC236}">
                      <a16:creationId xmlns:a16="http://schemas.microsoft.com/office/drawing/2014/main" id="{E1098126-3FA0-194B-E30A-2CBA166E8799}"/>
                    </a:ext>
                  </a:extLst>
                </p:cNvPr>
                <p:cNvPicPr>
                  <a:picLocks noChangeAspect="1"/>
                </p:cNvPicPr>
                <p:nvPr/>
              </p:nvPicPr>
              <p:blipFill>
                <a:blip r:embed="rId4"/>
                <a:stretch>
                  <a:fillRect/>
                </a:stretch>
              </p:blipFill>
              <p:spPr>
                <a:xfrm>
                  <a:off x="264476" y="4424626"/>
                  <a:ext cx="1800200" cy="2547509"/>
                </a:xfrm>
                <a:prstGeom prst="rect">
                  <a:avLst/>
                </a:prstGeom>
              </p:spPr>
            </p:pic>
            <p:sp>
              <p:nvSpPr>
                <p:cNvPr id="11" name="Rectangle 10">
                  <a:extLst>
                    <a:ext uri="{FF2B5EF4-FFF2-40B4-BE49-F238E27FC236}">
                      <a16:creationId xmlns:a16="http://schemas.microsoft.com/office/drawing/2014/main" id="{20D67739-F5F2-1042-4EA6-ABA86F26F8CF}"/>
                    </a:ext>
                  </a:extLst>
                </p:cNvPr>
                <p:cNvSpPr/>
                <p:nvPr/>
              </p:nvSpPr>
              <p:spPr>
                <a:xfrm>
                  <a:off x="-71276" y="3407100"/>
                  <a:ext cx="5041900" cy="1169551"/>
                </a:xfrm>
                <a:prstGeom prst="rect">
                  <a:avLst/>
                </a:prstGeom>
              </p:spPr>
              <p:txBody>
                <a:bodyPr>
                  <a:spAutoFit/>
                </a:bodyPr>
                <a:lstStyle/>
                <a:p>
                  <a:r>
                    <a:rPr lang="en-US" sz="1400" b="1" dirty="0">
                      <a:solidFill>
                        <a:srgbClr val="1680BF"/>
                      </a:solidFill>
                    </a:rPr>
                    <a:t>Intensity monitors:</a:t>
                  </a:r>
                </a:p>
                <a:p>
                  <a:r>
                    <a:rPr lang="en-US" sz="1400" dirty="0">
                      <a:solidFill>
                        <a:srgbClr val="000000"/>
                      </a:solidFill>
                    </a:rPr>
                    <a:t>Measures the </a:t>
                  </a:r>
                  <a:r>
                    <a:rPr lang="en-US" sz="1400" dirty="0">
                      <a:solidFill>
                        <a:srgbClr val="1680BF"/>
                      </a:solidFill>
                    </a:rPr>
                    <a:t>number of photons of each pulse</a:t>
                  </a:r>
                </a:p>
                <a:p>
                  <a:r>
                    <a:rPr lang="en-US" sz="1400" dirty="0">
                      <a:solidFill>
                        <a:srgbClr val="000000"/>
                      </a:solidFill>
                    </a:rPr>
                    <a:t> (~3% precision, 1% reproducibility)</a:t>
                  </a:r>
                </a:p>
                <a:p>
                  <a:r>
                    <a:rPr lang="en-US" sz="1400" dirty="0">
                      <a:solidFill>
                        <a:srgbClr val="1680BF"/>
                      </a:solidFill>
                    </a:rPr>
                    <a:t>Online</a:t>
                  </a:r>
                  <a:r>
                    <a:rPr lang="en-US" sz="1400" dirty="0">
                      <a:solidFill>
                        <a:srgbClr val="000000"/>
                      </a:solidFill>
                    </a:rPr>
                    <a:t> and </a:t>
                  </a:r>
                  <a:r>
                    <a:rPr lang="en-US" sz="1400" dirty="0">
                      <a:solidFill>
                        <a:srgbClr val="1680BF"/>
                      </a:solidFill>
                    </a:rPr>
                    <a:t>shot-to-shot</a:t>
                  </a:r>
                </a:p>
                <a:p>
                  <a:r>
                    <a:rPr lang="en-US" sz="1400" dirty="0">
                      <a:solidFill>
                        <a:srgbClr val="1680BF"/>
                      </a:solidFill>
                    </a:rPr>
                    <a:t>Transparent</a:t>
                  </a:r>
                </a:p>
              </p:txBody>
            </p:sp>
            <p:cxnSp>
              <p:nvCxnSpPr>
                <p:cNvPr id="12" name="Connettore 1 27">
                  <a:extLst>
                    <a:ext uri="{FF2B5EF4-FFF2-40B4-BE49-F238E27FC236}">
                      <a16:creationId xmlns:a16="http://schemas.microsoft.com/office/drawing/2014/main" id="{ADDE1009-DCE2-8F5B-090F-B97E44A0088A}"/>
                    </a:ext>
                  </a:extLst>
                </p:cNvPr>
                <p:cNvCxnSpPr>
                  <a:cxnSpLocks/>
                </p:cNvCxnSpPr>
                <p:nvPr/>
              </p:nvCxnSpPr>
              <p:spPr bwMode="auto">
                <a:xfrm flipH="1" flipV="1">
                  <a:off x="1584846" y="2918750"/>
                  <a:ext cx="505520" cy="587303"/>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A3D22D64-81C9-305D-222C-8B0368637F72}"/>
                  </a:ext>
                </a:extLst>
              </p:cNvPr>
              <p:cNvSpPr/>
              <p:nvPr/>
            </p:nvSpPr>
            <p:spPr>
              <a:xfrm>
                <a:off x="1584846" y="5056349"/>
                <a:ext cx="1729656" cy="307777"/>
              </a:xfrm>
              <a:prstGeom prst="rect">
                <a:avLst/>
              </a:prstGeom>
            </p:spPr>
            <p:txBody>
              <a:bodyPr wrap="square">
                <a:spAutoFit/>
              </a:bodyPr>
              <a:lstStyle/>
              <a:p>
                <a:r>
                  <a:rPr lang="en-US" sz="1400" dirty="0">
                    <a:solidFill>
                      <a:schemeClr val="tx1"/>
                    </a:solidFill>
                  </a:rPr>
                  <a:t>p = 3 ∙ 10</a:t>
                </a:r>
                <a:r>
                  <a:rPr lang="en-US" sz="1400" baseline="30000" dirty="0">
                    <a:solidFill>
                      <a:schemeClr val="tx1"/>
                    </a:solidFill>
                  </a:rPr>
                  <a:t>-5</a:t>
                </a:r>
                <a:r>
                  <a:rPr lang="en-US" sz="1400" dirty="0">
                    <a:solidFill>
                      <a:schemeClr val="tx1"/>
                    </a:solidFill>
                  </a:rPr>
                  <a:t> mbar</a:t>
                </a:r>
              </a:p>
            </p:txBody>
          </p:sp>
        </p:grpSp>
        <p:cxnSp>
          <p:nvCxnSpPr>
            <p:cNvPr id="7" name="Connettore 1 27">
              <a:extLst>
                <a:ext uri="{FF2B5EF4-FFF2-40B4-BE49-F238E27FC236}">
                  <a16:creationId xmlns:a16="http://schemas.microsoft.com/office/drawing/2014/main" id="{D69F3DD0-1AE5-9326-0DDF-54021CA038A2}"/>
                </a:ext>
              </a:extLst>
            </p:cNvPr>
            <p:cNvCxnSpPr>
              <a:cxnSpLocks/>
            </p:cNvCxnSpPr>
            <p:nvPr/>
          </p:nvCxnSpPr>
          <p:spPr bwMode="auto">
            <a:xfrm flipV="1">
              <a:off x="2090366" y="2954754"/>
              <a:ext cx="102906" cy="551299"/>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72638133-0F16-F53A-C2D8-3F01E039A7B9}"/>
              </a:ext>
            </a:extLst>
          </p:cNvPr>
          <p:cNvGrpSpPr/>
          <p:nvPr/>
        </p:nvGrpSpPr>
        <p:grpSpPr>
          <a:xfrm>
            <a:off x="3674542" y="3709417"/>
            <a:ext cx="5760640" cy="2462946"/>
            <a:chOff x="3674542" y="3925441"/>
            <a:chExt cx="5400000" cy="2246922"/>
          </a:xfrm>
        </p:grpSpPr>
        <p:pic>
          <p:nvPicPr>
            <p:cNvPr id="14" name="Picture 13" descr="Screen Shot 2017-08-08 at 4.29.07 pm.png">
              <a:extLst>
                <a:ext uri="{FF2B5EF4-FFF2-40B4-BE49-F238E27FC236}">
                  <a16:creationId xmlns:a16="http://schemas.microsoft.com/office/drawing/2014/main" id="{AB3D2C1B-8A91-D1B9-9E17-C1D50A9A9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4542" y="3925441"/>
              <a:ext cx="5400000" cy="973495"/>
            </a:xfrm>
            <a:prstGeom prst="rect">
              <a:avLst/>
            </a:prstGeom>
          </p:spPr>
        </p:pic>
        <p:grpSp>
          <p:nvGrpSpPr>
            <p:cNvPr id="15" name="Group 14">
              <a:extLst>
                <a:ext uri="{FF2B5EF4-FFF2-40B4-BE49-F238E27FC236}">
                  <a16:creationId xmlns:a16="http://schemas.microsoft.com/office/drawing/2014/main" id="{B4BDF679-F71A-C22D-BEB1-73577A819909}"/>
                </a:ext>
              </a:extLst>
            </p:cNvPr>
            <p:cNvGrpSpPr>
              <a:grpSpLocks noChangeAspect="1"/>
            </p:cNvGrpSpPr>
            <p:nvPr/>
          </p:nvGrpSpPr>
          <p:grpSpPr>
            <a:xfrm>
              <a:off x="3674542" y="5005561"/>
              <a:ext cx="5400000" cy="1166802"/>
              <a:chOff x="626467" y="1551914"/>
              <a:chExt cx="9109175" cy="1968259"/>
            </a:xfrm>
          </p:grpSpPr>
          <p:grpSp>
            <p:nvGrpSpPr>
              <p:cNvPr id="16" name="Group 15">
                <a:extLst>
                  <a:ext uri="{FF2B5EF4-FFF2-40B4-BE49-F238E27FC236}">
                    <a16:creationId xmlns:a16="http://schemas.microsoft.com/office/drawing/2014/main" id="{2FB68A5D-7FE8-9B30-5F0B-EFC8B6DE2F3D}"/>
                  </a:ext>
                </a:extLst>
              </p:cNvPr>
              <p:cNvGrpSpPr/>
              <p:nvPr/>
            </p:nvGrpSpPr>
            <p:grpSpPr>
              <a:xfrm>
                <a:off x="626467" y="1551914"/>
                <a:ext cx="9109175" cy="1968259"/>
                <a:chOff x="728057" y="1382604"/>
                <a:chExt cx="9109175" cy="1968259"/>
              </a:xfrm>
            </p:grpSpPr>
            <p:pic>
              <p:nvPicPr>
                <p:cNvPr id="19" name="Picture 18">
                  <a:extLst>
                    <a:ext uri="{FF2B5EF4-FFF2-40B4-BE49-F238E27FC236}">
                      <a16:creationId xmlns:a16="http://schemas.microsoft.com/office/drawing/2014/main" id="{8B7DAF33-A37D-14F7-F126-EF20CF66FD59}"/>
                    </a:ext>
                  </a:extLst>
                </p:cNvPr>
                <p:cNvPicPr>
                  <a:picLocks noChangeAspect="1"/>
                </p:cNvPicPr>
                <p:nvPr/>
              </p:nvPicPr>
              <p:blipFill>
                <a:blip r:embed="rId6"/>
                <a:stretch>
                  <a:fillRect/>
                </a:stretch>
              </p:blipFill>
              <p:spPr>
                <a:xfrm>
                  <a:off x="728057" y="1382604"/>
                  <a:ext cx="9109175" cy="1787769"/>
                </a:xfrm>
                <a:prstGeom prst="rect">
                  <a:avLst/>
                </a:prstGeom>
              </p:spPr>
            </p:pic>
            <p:sp>
              <p:nvSpPr>
                <p:cNvPr id="20" name="TextBox 19">
                  <a:extLst>
                    <a:ext uri="{FF2B5EF4-FFF2-40B4-BE49-F238E27FC236}">
                      <a16:creationId xmlns:a16="http://schemas.microsoft.com/office/drawing/2014/main" id="{72765B66-172E-BD64-6420-4DAE67ACE560}"/>
                    </a:ext>
                  </a:extLst>
                </p:cNvPr>
                <p:cNvSpPr txBox="1"/>
                <p:nvPr/>
              </p:nvSpPr>
              <p:spPr>
                <a:xfrm>
                  <a:off x="7974761" y="2810538"/>
                  <a:ext cx="1441908" cy="540325"/>
                </a:xfrm>
                <a:prstGeom prst="rect">
                  <a:avLst/>
                </a:prstGeom>
                <a:solidFill>
                  <a:srgbClr val="FF0000"/>
                </a:solidFill>
                <a:ln>
                  <a:noFill/>
                </a:ln>
              </p:spPr>
              <p:txBody>
                <a:bodyPr wrap="none" rtlCol="0">
                  <a:spAutoFit/>
                </a:bodyPr>
                <a:lstStyle/>
                <a:p>
                  <a:r>
                    <a:rPr lang="en-US" sz="1200" dirty="0">
                      <a:solidFill>
                        <a:srgbClr val="000000"/>
                      </a:solidFill>
                    </a:rPr>
                    <a:t>3% rms </a:t>
                  </a:r>
                </a:p>
              </p:txBody>
            </p:sp>
          </p:grpSp>
          <p:sp>
            <p:nvSpPr>
              <p:cNvPr id="17" name="Rectangle 16">
                <a:extLst>
                  <a:ext uri="{FF2B5EF4-FFF2-40B4-BE49-F238E27FC236}">
                    <a16:creationId xmlns:a16="http://schemas.microsoft.com/office/drawing/2014/main" id="{4DF95C0A-2C8A-5651-E757-16D31DC91FB7}"/>
                  </a:ext>
                </a:extLst>
              </p:cNvPr>
              <p:cNvSpPr/>
              <p:nvPr/>
            </p:nvSpPr>
            <p:spPr>
              <a:xfrm>
                <a:off x="1045476" y="2137577"/>
                <a:ext cx="2679210" cy="454305"/>
              </a:xfrm>
              <a:prstGeom prst="rect">
                <a:avLst/>
              </a:prstGeom>
            </p:spPr>
            <p:txBody>
              <a:bodyPr wrap="none">
                <a:spAutoFit/>
              </a:bodyPr>
              <a:lstStyle/>
              <a:p>
                <a:r>
                  <a:rPr lang="en-US" sz="1400" dirty="0">
                    <a:solidFill>
                      <a:srgbClr val="000000"/>
                    </a:solidFill>
                  </a:rPr>
                  <a:t>Saturated @43 nm</a:t>
                </a:r>
              </a:p>
            </p:txBody>
          </p:sp>
          <p:sp>
            <p:nvSpPr>
              <p:cNvPr id="18" name="TextBox 17">
                <a:extLst>
                  <a:ext uri="{FF2B5EF4-FFF2-40B4-BE49-F238E27FC236}">
                    <a16:creationId xmlns:a16="http://schemas.microsoft.com/office/drawing/2014/main" id="{0A883A92-2341-FDAB-C649-931C4BBAF339}"/>
                  </a:ext>
                </a:extLst>
              </p:cNvPr>
              <p:cNvSpPr txBox="1"/>
              <p:nvPr/>
            </p:nvSpPr>
            <p:spPr>
              <a:xfrm>
                <a:off x="4208923" y="2148990"/>
                <a:ext cx="4489191" cy="454305"/>
              </a:xfrm>
              <a:prstGeom prst="rect">
                <a:avLst/>
              </a:prstGeom>
              <a:noFill/>
            </p:spPr>
            <p:txBody>
              <a:bodyPr wrap="none" rtlCol="0">
                <a:spAutoFit/>
              </a:bodyPr>
              <a:lstStyle/>
              <a:p>
                <a:r>
                  <a:rPr lang="en-US" sz="1400" u="sng" dirty="0">
                    <a:solidFill>
                      <a:srgbClr val="000000"/>
                    </a:solidFill>
                  </a:rPr>
                  <a:t>Not standard</a:t>
                </a:r>
                <a:r>
                  <a:rPr lang="en-US" sz="1400" dirty="0">
                    <a:solidFill>
                      <a:srgbClr val="000000"/>
                    </a:solidFill>
                  </a:rPr>
                  <a:t>, typical 10-15% rms</a:t>
                </a:r>
              </a:p>
            </p:txBody>
          </p:sp>
        </p:grpSp>
      </p:grpSp>
      <p:sp>
        <p:nvSpPr>
          <p:cNvPr id="21" name="TextBox 20">
            <a:extLst>
              <a:ext uri="{FF2B5EF4-FFF2-40B4-BE49-F238E27FC236}">
                <a16:creationId xmlns:a16="http://schemas.microsoft.com/office/drawing/2014/main" id="{9529AF5A-904D-2FA2-F073-826CD6C72EF4}"/>
              </a:ext>
            </a:extLst>
          </p:cNvPr>
          <p:cNvSpPr txBox="1"/>
          <p:nvPr/>
        </p:nvSpPr>
        <p:spPr>
          <a:xfrm>
            <a:off x="2468786" y="5397318"/>
            <a:ext cx="9433048" cy="923330"/>
          </a:xfrm>
          <a:prstGeom prst="rect">
            <a:avLst/>
          </a:prstGeom>
          <a:solidFill>
            <a:schemeClr val="accent3">
              <a:lumMod val="85000"/>
            </a:schemeClr>
          </a:solidFill>
          <a:ln w="38100" cmpd="dbl">
            <a:solidFill>
              <a:srgbClr val="1680BF"/>
            </a:solidFill>
          </a:ln>
        </p:spPr>
        <p:txBody>
          <a:bodyPr wrap="square" rtlCol="0">
            <a:spAutoFit/>
          </a:bodyPr>
          <a:lstStyle/>
          <a:p>
            <a:r>
              <a:rPr lang="en-US" sz="1800" b="1" dirty="0">
                <a:solidFill>
                  <a:srgbClr val="1680BF"/>
                </a:solidFill>
              </a:rPr>
              <a:t>FERMI experience</a:t>
            </a:r>
            <a:r>
              <a:rPr lang="en-US" sz="1800" dirty="0">
                <a:solidFill>
                  <a:srgbClr val="000000"/>
                </a:solidFill>
              </a:rPr>
              <a:t>:</a:t>
            </a:r>
          </a:p>
          <a:p>
            <a:r>
              <a:rPr lang="en-US" sz="1800" b="1" dirty="0">
                <a:solidFill>
                  <a:srgbClr val="1680BF"/>
                </a:solidFill>
              </a:rPr>
              <a:t>I0Ms</a:t>
            </a:r>
            <a:r>
              <a:rPr lang="en-US" sz="1800" dirty="0">
                <a:solidFill>
                  <a:srgbClr val="1680BF"/>
                </a:solidFill>
              </a:rPr>
              <a:t> </a:t>
            </a:r>
            <a:r>
              <a:rPr lang="en-US" sz="1800" dirty="0">
                <a:solidFill>
                  <a:srgbClr val="000000"/>
                </a:solidFill>
              </a:rPr>
              <a:t>should be </a:t>
            </a:r>
            <a:r>
              <a:rPr lang="en-US" sz="1800" b="1" dirty="0">
                <a:solidFill>
                  <a:srgbClr val="1680BF"/>
                </a:solidFill>
              </a:rPr>
              <a:t>diversified</a:t>
            </a:r>
            <a:r>
              <a:rPr lang="en-US" sz="1800" dirty="0">
                <a:solidFill>
                  <a:srgbClr val="1680BF"/>
                </a:solidFill>
              </a:rPr>
              <a:t> </a:t>
            </a:r>
            <a:r>
              <a:rPr lang="en-US" sz="1800" dirty="0">
                <a:solidFill>
                  <a:srgbClr val="000000"/>
                </a:solidFill>
              </a:rPr>
              <a:t>(gas-based, grating-based, mirror photo-current, operating on residual vacuum) and </a:t>
            </a:r>
            <a:r>
              <a:rPr lang="en-US" sz="1800" b="1" dirty="0">
                <a:solidFill>
                  <a:srgbClr val="1680BF"/>
                </a:solidFill>
              </a:rPr>
              <a:t>distributed</a:t>
            </a:r>
            <a:r>
              <a:rPr lang="en-US" sz="1800" dirty="0">
                <a:solidFill>
                  <a:srgbClr val="1680BF"/>
                </a:solidFill>
              </a:rPr>
              <a:t> </a:t>
            </a:r>
            <a:r>
              <a:rPr lang="en-US" sz="1800" dirty="0">
                <a:solidFill>
                  <a:srgbClr val="000000"/>
                </a:solidFill>
              </a:rPr>
              <a:t>along the transport (especially before the endstations)</a:t>
            </a:r>
            <a:endParaRPr lang="en-US" sz="1800" b="1" dirty="0">
              <a:solidFill>
                <a:srgbClr val="1680BF"/>
              </a:solidFill>
            </a:endParaRPr>
          </a:p>
        </p:txBody>
      </p:sp>
      <p:grpSp>
        <p:nvGrpSpPr>
          <p:cNvPr id="22" name="Group 21">
            <a:extLst>
              <a:ext uri="{FF2B5EF4-FFF2-40B4-BE49-F238E27FC236}">
                <a16:creationId xmlns:a16="http://schemas.microsoft.com/office/drawing/2014/main" id="{432AAD13-3A6B-E61E-481A-EA6B2902377D}"/>
              </a:ext>
            </a:extLst>
          </p:cNvPr>
          <p:cNvGrpSpPr/>
          <p:nvPr/>
        </p:nvGrpSpPr>
        <p:grpSpPr>
          <a:xfrm>
            <a:off x="2218475" y="3083733"/>
            <a:ext cx="8672773" cy="3467679"/>
            <a:chOff x="650206" y="3277369"/>
            <a:chExt cx="8672773" cy="3467679"/>
          </a:xfrm>
        </p:grpSpPr>
        <p:pic>
          <p:nvPicPr>
            <p:cNvPr id="23" name="Picture 2">
              <a:extLst>
                <a:ext uri="{FF2B5EF4-FFF2-40B4-BE49-F238E27FC236}">
                  <a16:creationId xmlns:a16="http://schemas.microsoft.com/office/drawing/2014/main" id="{D32DE489-55C0-1CB3-2590-CF4F1AA837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206" y="3277369"/>
              <a:ext cx="4608512" cy="3467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4" name="Rectangle 14">
              <a:extLst>
                <a:ext uri="{FF2B5EF4-FFF2-40B4-BE49-F238E27FC236}">
                  <a16:creationId xmlns:a16="http://schemas.microsoft.com/office/drawing/2014/main" id="{950A128B-FF38-BDFB-0DBA-827CF2A96DF5}"/>
                </a:ext>
              </a:extLst>
            </p:cNvPr>
            <p:cNvSpPr>
              <a:spLocks/>
            </p:cNvSpPr>
            <p:nvPr/>
          </p:nvSpPr>
          <p:spPr bwMode="auto">
            <a:xfrm>
              <a:off x="5330726" y="3421385"/>
              <a:ext cx="3992253" cy="34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l"/>
              <a:r>
                <a:rPr lang="en-US" i="1" dirty="0" err="1">
                  <a:solidFill>
                    <a:schemeClr val="tx1"/>
                  </a:solidFill>
                  <a:cs typeface="Gill Sans" charset="0"/>
                </a:rPr>
                <a:t>N</a:t>
              </a:r>
              <a:r>
                <a:rPr lang="en-US" i="1" baseline="-6000" dirty="0" err="1">
                  <a:solidFill>
                    <a:schemeClr val="tx1"/>
                  </a:solidFill>
                  <a:cs typeface="Gill Sans" charset="0"/>
                </a:rPr>
                <a:t>particle</a:t>
              </a:r>
              <a:r>
                <a:rPr lang="en-US" dirty="0">
                  <a:solidFill>
                    <a:schemeClr val="tx1"/>
                  </a:solidFill>
                  <a:cs typeface="Gill Sans" charset="0"/>
                </a:rPr>
                <a:t> = </a:t>
              </a:r>
              <a:r>
                <a:rPr lang="en-US" i="1" dirty="0" err="1">
                  <a:solidFill>
                    <a:schemeClr val="tx1"/>
                  </a:solidFill>
                  <a:cs typeface="Gill Sans" charset="0"/>
                </a:rPr>
                <a:t>N</a:t>
              </a:r>
              <a:r>
                <a:rPr lang="en-US" i="1" baseline="-6000" dirty="0" err="1">
                  <a:solidFill>
                    <a:schemeClr val="tx1"/>
                  </a:solidFill>
                  <a:cs typeface="Gill Sans" charset="0"/>
                </a:rPr>
                <a:t>photon</a:t>
              </a:r>
              <a:r>
                <a:rPr lang="en-US" dirty="0" err="1">
                  <a:solidFill>
                    <a:schemeClr val="tx1"/>
                  </a:solidFill>
                  <a:cs typeface="Apple Symbols" charset="0"/>
                </a:rPr>
                <a:t>⋅σ</a:t>
              </a:r>
              <a:r>
                <a:rPr lang="en-US" dirty="0">
                  <a:solidFill>
                    <a:schemeClr val="tx1"/>
                  </a:solidFill>
                  <a:cs typeface="Apple Symbols" charset="0"/>
                </a:rPr>
                <a:t>(</a:t>
              </a:r>
              <a:r>
                <a:rPr lang="en-US" dirty="0" err="1">
                  <a:solidFill>
                    <a:schemeClr val="tx1"/>
                  </a:solidFill>
                  <a:cs typeface="Apple Symbols" charset="0"/>
                </a:rPr>
                <a:t>hν</a:t>
              </a:r>
              <a:r>
                <a:rPr lang="en-US" dirty="0">
                  <a:solidFill>
                    <a:schemeClr val="tx1"/>
                  </a:solidFill>
                  <a:cs typeface="Apple Symbols" charset="0"/>
                </a:rPr>
                <a:t>)⋅</a:t>
              </a:r>
              <a:r>
                <a:rPr lang="en-US" i="1" dirty="0" err="1">
                  <a:solidFill>
                    <a:schemeClr val="tx1"/>
                  </a:solidFill>
                  <a:cs typeface="Gill Sans" charset="0"/>
                </a:rPr>
                <a:t>z</a:t>
              </a:r>
              <a:r>
                <a:rPr lang="en-US" dirty="0" err="1">
                  <a:solidFill>
                    <a:schemeClr val="tx1"/>
                  </a:solidFill>
                  <a:cs typeface="Apple Symbols" charset="0"/>
                </a:rPr>
                <a:t>⋅η⋅</a:t>
              </a:r>
              <a:r>
                <a:rPr lang="en-US" i="1" dirty="0" err="1">
                  <a:solidFill>
                    <a:schemeClr val="tx1"/>
                  </a:solidFill>
                  <a:cs typeface="Gill Sans" charset="0"/>
                </a:rPr>
                <a:t>n</a:t>
              </a:r>
              <a:endParaRPr lang="en-US" i="1" dirty="0">
                <a:solidFill>
                  <a:schemeClr val="tx1"/>
                </a:solidFill>
                <a:cs typeface="Gill Sans" charset="0"/>
              </a:endParaRPr>
            </a:p>
          </p:txBody>
        </p:sp>
        <p:sp>
          <p:nvSpPr>
            <p:cNvPr id="25" name="Rectangle 5">
              <a:extLst>
                <a:ext uri="{FF2B5EF4-FFF2-40B4-BE49-F238E27FC236}">
                  <a16:creationId xmlns:a16="http://schemas.microsoft.com/office/drawing/2014/main" id="{7A6E92AD-EAC6-C1C0-F175-475F7F2631B0}"/>
                </a:ext>
              </a:extLst>
            </p:cNvPr>
            <p:cNvSpPr>
              <a:spLocks/>
            </p:cNvSpPr>
            <p:nvPr/>
          </p:nvSpPr>
          <p:spPr bwMode="auto">
            <a:xfrm>
              <a:off x="5330726" y="4022289"/>
              <a:ext cx="3749985" cy="1376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l"/>
              <a:r>
                <a:rPr lang="en-US" sz="1600" i="1" dirty="0" err="1">
                  <a:solidFill>
                    <a:schemeClr val="tx1"/>
                  </a:solidFill>
                  <a:cs typeface="Gill Sans" charset="0"/>
                </a:rPr>
                <a:t>N</a:t>
              </a:r>
              <a:r>
                <a:rPr lang="en-US" sz="1600" i="1" baseline="-6000" dirty="0" err="1">
                  <a:solidFill>
                    <a:schemeClr val="tx1"/>
                  </a:solidFill>
                  <a:cs typeface="Gill Sans" charset="0"/>
                </a:rPr>
                <a:t>particle</a:t>
              </a:r>
              <a:r>
                <a:rPr lang="en-US" sz="1600" dirty="0">
                  <a:solidFill>
                    <a:schemeClr val="tx1"/>
                  </a:solidFill>
                  <a:cs typeface="Gill Sans" charset="0"/>
                </a:rPr>
                <a:t> = number of detected particles</a:t>
              </a:r>
            </a:p>
            <a:p>
              <a:pPr algn="l"/>
              <a:r>
                <a:rPr lang="en-US" sz="1600" i="1" dirty="0" err="1">
                  <a:solidFill>
                    <a:schemeClr val="tx1"/>
                  </a:solidFill>
                  <a:cs typeface="Gill Sans" charset="0"/>
                </a:rPr>
                <a:t>N</a:t>
              </a:r>
              <a:r>
                <a:rPr lang="en-US" sz="1600" i="1" baseline="-6000" dirty="0" err="1">
                  <a:solidFill>
                    <a:schemeClr val="tx1"/>
                  </a:solidFill>
                  <a:cs typeface="Gill Sans" charset="0"/>
                </a:rPr>
                <a:t>photon</a:t>
              </a:r>
              <a:r>
                <a:rPr lang="en-US" sz="1600" dirty="0">
                  <a:solidFill>
                    <a:schemeClr val="tx1"/>
                  </a:solidFill>
                  <a:cs typeface="Gill Sans" charset="0"/>
                </a:rPr>
                <a:t> = number of photons</a:t>
              </a:r>
            </a:p>
            <a:p>
              <a:pPr algn="l"/>
              <a:r>
                <a:rPr lang="en-US" sz="1600" dirty="0" err="1">
                  <a:solidFill>
                    <a:schemeClr val="tx1"/>
                  </a:solidFill>
                  <a:cs typeface="Gill Sans" charset="0"/>
                </a:rPr>
                <a:t>σ</a:t>
              </a:r>
              <a:r>
                <a:rPr lang="en-US" sz="1600" dirty="0">
                  <a:solidFill>
                    <a:schemeClr val="tx1"/>
                  </a:solidFill>
                  <a:cs typeface="Gill Sans" charset="0"/>
                </a:rPr>
                <a:t> = photoionization cross section</a:t>
              </a:r>
            </a:p>
            <a:p>
              <a:pPr algn="l"/>
              <a:r>
                <a:rPr lang="en-US" sz="1600" i="1" dirty="0">
                  <a:solidFill>
                    <a:schemeClr val="tx1"/>
                  </a:solidFill>
                  <a:cs typeface="Gill Sans" charset="0"/>
                </a:rPr>
                <a:t>z</a:t>
              </a:r>
              <a:r>
                <a:rPr lang="en-US" sz="1600" dirty="0">
                  <a:solidFill>
                    <a:schemeClr val="tx1"/>
                  </a:solidFill>
                  <a:cs typeface="Gill Sans" charset="0"/>
                </a:rPr>
                <a:t> = detector acceptance length</a:t>
              </a:r>
            </a:p>
            <a:p>
              <a:pPr algn="l"/>
              <a:r>
                <a:rPr lang="en-US" sz="1600" dirty="0" err="1">
                  <a:solidFill>
                    <a:schemeClr val="tx1"/>
                  </a:solidFill>
                  <a:cs typeface="Gill Sans" charset="0"/>
                </a:rPr>
                <a:t>η</a:t>
              </a:r>
              <a:r>
                <a:rPr lang="en-US" sz="1600" dirty="0">
                  <a:solidFill>
                    <a:schemeClr val="tx1"/>
                  </a:solidFill>
                  <a:cs typeface="Gill Sans" charset="0"/>
                </a:rPr>
                <a:t> = ion detection efficiency</a:t>
              </a:r>
            </a:p>
            <a:p>
              <a:pPr algn="l"/>
              <a:r>
                <a:rPr lang="en-US" sz="1600" i="1" dirty="0">
                  <a:solidFill>
                    <a:schemeClr val="tx1"/>
                  </a:solidFill>
                  <a:cs typeface="Gill Sans" charset="0"/>
                </a:rPr>
                <a:t>n</a:t>
              </a:r>
              <a:r>
                <a:rPr lang="en-US" sz="1600" dirty="0">
                  <a:solidFill>
                    <a:schemeClr val="tx1"/>
                  </a:solidFill>
                  <a:cs typeface="Gill Sans" charset="0"/>
                </a:rPr>
                <a:t> = atomic gas density (p and T required)</a:t>
              </a:r>
            </a:p>
          </p:txBody>
        </p:sp>
      </p:grpSp>
    </p:spTree>
    <p:extLst>
      <p:ext uri="{BB962C8B-B14F-4D97-AF65-F5344CB8AC3E}">
        <p14:creationId xmlns:p14="http://schemas.microsoft.com/office/powerpoint/2010/main" val="29416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par>
                          <p:cTn id="12" fill="hold">
                            <p:stCondLst>
                              <p:cond delay="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1000"/>
                                        <p:tgtEl>
                                          <p:spTgt spid="5"/>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fltVal val="0"/>
                                          </p:val>
                                        </p:tav>
                                        <p:tav tm="100000">
                                          <p:val>
                                            <p:strVal val="#ppt_w"/>
                                          </p:val>
                                        </p:tav>
                                      </p:tavLst>
                                    </p:anim>
                                    <p:anim calcmode="lin" valueType="num">
                                      <p:cBhvr>
                                        <p:cTn id="25" dur="1000" fill="hold"/>
                                        <p:tgtEl>
                                          <p:spTgt spid="21"/>
                                        </p:tgtEl>
                                        <p:attrNameLst>
                                          <p:attrName>ppt_h</p:attrName>
                                        </p:attrNameLst>
                                      </p:cBhvr>
                                      <p:tavLst>
                                        <p:tav tm="0">
                                          <p:val>
                                            <p:fltVal val="0"/>
                                          </p:val>
                                        </p:tav>
                                        <p:tav tm="100000">
                                          <p:val>
                                            <p:strVal val="#ppt_h"/>
                                          </p:val>
                                        </p:tav>
                                      </p:tavLst>
                                    </p:anim>
                                    <p:animEffect transition="in" filter="fade">
                                      <p:cBhvr>
                                        <p:cTn id="26"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New layout.jpg">
            <a:extLst>
              <a:ext uri="{FF2B5EF4-FFF2-40B4-BE49-F238E27FC236}">
                <a16:creationId xmlns:a16="http://schemas.microsoft.com/office/drawing/2014/main" id="{5D76A800-C08C-9DFD-EFFB-D1090C34A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80" y="1069927"/>
            <a:ext cx="8720640" cy="1960046"/>
          </a:xfrm>
          <a:prstGeom prst="rect">
            <a:avLst/>
          </a:prstGeom>
          <a:ln>
            <a:solidFill>
              <a:schemeClr val="bg1">
                <a:lumMod val="75000"/>
              </a:schemeClr>
            </a:solidFill>
          </a:ln>
        </p:spPr>
      </p:pic>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12</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INTENSITY</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Gas-based absorbers</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pic>
        <p:nvPicPr>
          <p:cNvPr id="5" name="Picture 4">
            <a:extLst>
              <a:ext uri="{FF2B5EF4-FFF2-40B4-BE49-F238E27FC236}">
                <a16:creationId xmlns:a16="http://schemas.microsoft.com/office/drawing/2014/main" id="{BCEFED7A-C91C-B32C-9911-ABC714D2868A}"/>
              </a:ext>
            </a:extLst>
          </p:cNvPr>
          <p:cNvPicPr>
            <a:picLocks noChangeAspect="1"/>
          </p:cNvPicPr>
          <p:nvPr/>
        </p:nvPicPr>
        <p:blipFill>
          <a:blip r:embed="rId4"/>
          <a:stretch>
            <a:fillRect/>
          </a:stretch>
        </p:blipFill>
        <p:spPr>
          <a:xfrm>
            <a:off x="200451" y="3277369"/>
            <a:ext cx="3690115" cy="2813713"/>
          </a:xfrm>
          <a:prstGeom prst="rect">
            <a:avLst/>
          </a:prstGeom>
        </p:spPr>
      </p:pic>
      <p:grpSp>
        <p:nvGrpSpPr>
          <p:cNvPr id="6" name="Group 5">
            <a:extLst>
              <a:ext uri="{FF2B5EF4-FFF2-40B4-BE49-F238E27FC236}">
                <a16:creationId xmlns:a16="http://schemas.microsoft.com/office/drawing/2014/main" id="{EC765186-86A4-4411-259C-9763DEF05DE7}"/>
              </a:ext>
            </a:extLst>
          </p:cNvPr>
          <p:cNvGrpSpPr/>
          <p:nvPr/>
        </p:nvGrpSpPr>
        <p:grpSpPr>
          <a:xfrm>
            <a:off x="2135560" y="2420888"/>
            <a:ext cx="7588994" cy="1963896"/>
            <a:chOff x="2135560" y="2420888"/>
            <a:chExt cx="7588994" cy="1963896"/>
          </a:xfrm>
        </p:grpSpPr>
        <p:sp>
          <p:nvSpPr>
            <p:cNvPr id="7" name="Rectangle 6">
              <a:extLst>
                <a:ext uri="{FF2B5EF4-FFF2-40B4-BE49-F238E27FC236}">
                  <a16:creationId xmlns:a16="http://schemas.microsoft.com/office/drawing/2014/main" id="{6103B973-9E82-1F16-4034-032D7A2E0057}"/>
                </a:ext>
              </a:extLst>
            </p:cNvPr>
            <p:cNvSpPr/>
            <p:nvPr/>
          </p:nvSpPr>
          <p:spPr>
            <a:xfrm>
              <a:off x="4682654" y="3061345"/>
              <a:ext cx="5041900" cy="1323439"/>
            </a:xfrm>
            <a:prstGeom prst="rect">
              <a:avLst/>
            </a:prstGeom>
          </p:spPr>
          <p:txBody>
            <a:bodyPr>
              <a:spAutoFit/>
            </a:bodyPr>
            <a:lstStyle/>
            <a:p>
              <a:r>
                <a:rPr lang="en-US" sz="1600" b="1" dirty="0">
                  <a:solidFill>
                    <a:srgbClr val="1680BF"/>
                  </a:solidFill>
                </a:rPr>
                <a:t>Gas absorber:</a:t>
              </a:r>
            </a:p>
            <a:p>
              <a:r>
                <a:rPr lang="en-US" sz="1600" dirty="0">
                  <a:solidFill>
                    <a:srgbClr val="000000"/>
                  </a:solidFill>
                </a:rPr>
                <a:t>Need to align the beam without destroying the sample + intensity-dependent studies</a:t>
              </a:r>
            </a:p>
            <a:p>
              <a:r>
                <a:rPr lang="en-US" sz="1600" dirty="0">
                  <a:solidFill>
                    <a:srgbClr val="1680BF"/>
                  </a:solidFill>
                </a:rPr>
                <a:t>Max attenuation </a:t>
              </a:r>
              <a:r>
                <a:rPr lang="en-US" sz="1600" dirty="0">
                  <a:solidFill>
                    <a:srgbClr val="000000"/>
                  </a:solidFill>
                </a:rPr>
                <a:t>at all </a:t>
              </a:r>
              <a:r>
                <a:rPr lang="en-US" sz="1600" dirty="0" err="1">
                  <a:solidFill>
                    <a:srgbClr val="000000"/>
                  </a:solidFill>
                </a:rPr>
                <a:t>λ</a:t>
              </a:r>
              <a:r>
                <a:rPr lang="en-US" sz="1600" dirty="0">
                  <a:solidFill>
                    <a:srgbClr val="000000"/>
                  </a:solidFill>
                </a:rPr>
                <a:t>: 10</a:t>
              </a:r>
              <a:r>
                <a:rPr lang="en-US" sz="1600" baseline="30000" dirty="0">
                  <a:solidFill>
                    <a:srgbClr val="000000"/>
                  </a:solidFill>
                </a:rPr>
                <a:t>-4</a:t>
              </a:r>
              <a:endParaRPr lang="en-US" sz="1600" dirty="0">
                <a:solidFill>
                  <a:srgbClr val="000000"/>
                </a:solidFill>
              </a:endParaRPr>
            </a:p>
            <a:p>
              <a:r>
                <a:rPr lang="en-US" sz="1600" dirty="0">
                  <a:solidFill>
                    <a:srgbClr val="000000"/>
                  </a:solidFill>
                </a:rPr>
                <a:t>Preservation of coherence, spectrum, statistics, etc.</a:t>
              </a:r>
            </a:p>
          </p:txBody>
        </p:sp>
        <p:cxnSp>
          <p:nvCxnSpPr>
            <p:cNvPr id="8" name="Connettore 1 27">
              <a:extLst>
                <a:ext uri="{FF2B5EF4-FFF2-40B4-BE49-F238E27FC236}">
                  <a16:creationId xmlns:a16="http://schemas.microsoft.com/office/drawing/2014/main" id="{C609538A-280C-87C4-2FC2-446DC484B473}"/>
                </a:ext>
              </a:extLst>
            </p:cNvPr>
            <p:cNvCxnSpPr>
              <a:cxnSpLocks/>
            </p:cNvCxnSpPr>
            <p:nvPr/>
          </p:nvCxnSpPr>
          <p:spPr bwMode="auto">
            <a:xfrm flipH="1" flipV="1">
              <a:off x="2135560" y="2420888"/>
              <a:ext cx="2475086" cy="1000497"/>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10" name="Picture 9" descr="Gas absorber.jpg">
            <a:extLst>
              <a:ext uri="{FF2B5EF4-FFF2-40B4-BE49-F238E27FC236}">
                <a16:creationId xmlns:a16="http://schemas.microsoft.com/office/drawing/2014/main" id="{9BDB5573-52B6-E67D-BDFE-49CB13573F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6630" y="4285481"/>
            <a:ext cx="4608587" cy="1874863"/>
          </a:xfrm>
          <a:prstGeom prst="rect">
            <a:avLst/>
          </a:prstGeom>
        </p:spPr>
      </p:pic>
      <p:sp>
        <p:nvSpPr>
          <p:cNvPr id="9" name="TextBox 8">
            <a:extLst>
              <a:ext uri="{FF2B5EF4-FFF2-40B4-BE49-F238E27FC236}">
                <a16:creationId xmlns:a16="http://schemas.microsoft.com/office/drawing/2014/main" id="{C0525D8A-CD5A-DB23-9FF1-2D036ABEAB93}"/>
              </a:ext>
            </a:extLst>
          </p:cNvPr>
          <p:cNvSpPr txBox="1"/>
          <p:nvPr/>
        </p:nvSpPr>
        <p:spPr>
          <a:xfrm>
            <a:off x="2330857" y="5398405"/>
            <a:ext cx="9433048" cy="923330"/>
          </a:xfrm>
          <a:prstGeom prst="rect">
            <a:avLst/>
          </a:prstGeom>
          <a:solidFill>
            <a:schemeClr val="accent3">
              <a:lumMod val="85000"/>
            </a:schemeClr>
          </a:solidFill>
          <a:ln w="38100" cmpd="dbl">
            <a:solidFill>
              <a:srgbClr val="1680BF"/>
            </a:solidFill>
          </a:ln>
        </p:spPr>
        <p:txBody>
          <a:bodyPr wrap="square" rtlCol="0">
            <a:spAutoFit/>
          </a:bodyPr>
          <a:lstStyle/>
          <a:p>
            <a:r>
              <a:rPr lang="en-US" sz="1800" b="1" dirty="0">
                <a:solidFill>
                  <a:srgbClr val="1680BF"/>
                </a:solidFill>
              </a:rPr>
              <a:t>FERMI experience</a:t>
            </a:r>
            <a:r>
              <a:rPr lang="en-US" sz="1800" dirty="0">
                <a:solidFill>
                  <a:srgbClr val="000000"/>
                </a:solidFill>
              </a:rPr>
              <a:t>:</a:t>
            </a:r>
          </a:p>
          <a:p>
            <a:r>
              <a:rPr lang="en-US" sz="1800" dirty="0">
                <a:solidFill>
                  <a:srgbClr val="000000"/>
                </a:solidFill>
              </a:rPr>
              <a:t>The gas absorber should be also able to implement </a:t>
            </a:r>
            <a:r>
              <a:rPr lang="en-US" sz="1800" b="1" dirty="0">
                <a:solidFill>
                  <a:srgbClr val="1680BF"/>
                </a:solidFill>
              </a:rPr>
              <a:t>different gases </a:t>
            </a:r>
            <a:r>
              <a:rPr lang="en-US" sz="1800" dirty="0">
                <a:solidFill>
                  <a:srgbClr val="000000"/>
                </a:solidFill>
              </a:rPr>
              <a:t>in order to meet, if possible, the users’ needs (e.g., cutting higher orders and/or multi-cascade FEL photons)</a:t>
            </a:r>
            <a:endParaRPr lang="en-US" sz="1800" b="1" dirty="0">
              <a:solidFill>
                <a:srgbClr val="1680BF"/>
              </a:solidFill>
            </a:endParaRPr>
          </a:p>
        </p:txBody>
      </p:sp>
    </p:spTree>
    <p:extLst>
      <p:ext uri="{BB962C8B-B14F-4D97-AF65-F5344CB8AC3E}">
        <p14:creationId xmlns:p14="http://schemas.microsoft.com/office/powerpoint/2010/main" val="318416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1000"/>
                                        <p:tgtEl>
                                          <p:spTgt spid="5"/>
                                        </p:tgtEl>
                                      </p:cBhvr>
                                    </p:animEffect>
                                  </p:childTnLst>
                                </p:cTn>
                              </p:par>
                            </p:childTnLst>
                          </p:cTn>
                        </p:par>
                        <p:par>
                          <p:cTn id="13" fill="hold">
                            <p:stCondLst>
                              <p:cond delay="1000"/>
                            </p:stCondLst>
                            <p:childTnLst>
                              <p:par>
                                <p:cTn id="14" presetID="9"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New layout.jpg">
            <a:extLst>
              <a:ext uri="{FF2B5EF4-FFF2-40B4-BE49-F238E27FC236}">
                <a16:creationId xmlns:a16="http://schemas.microsoft.com/office/drawing/2014/main" id="{EB8CC675-9229-D7F4-CE1E-5009A1BE4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80" y="1069927"/>
            <a:ext cx="8720640" cy="1960046"/>
          </a:xfrm>
          <a:prstGeom prst="rect">
            <a:avLst/>
          </a:prstGeom>
          <a:ln>
            <a:solidFill>
              <a:schemeClr val="bg1">
                <a:lumMod val="75000"/>
              </a:schemeClr>
            </a:solidFill>
          </a:ln>
        </p:spPr>
      </p:pic>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13</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INTENSITY FILTERING </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Solid state filters</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grpSp>
        <p:nvGrpSpPr>
          <p:cNvPr id="5" name="Group 4">
            <a:extLst>
              <a:ext uri="{FF2B5EF4-FFF2-40B4-BE49-F238E27FC236}">
                <a16:creationId xmlns:a16="http://schemas.microsoft.com/office/drawing/2014/main" id="{BB9C036B-B511-157E-5B65-4B116400AC40}"/>
              </a:ext>
            </a:extLst>
          </p:cNvPr>
          <p:cNvGrpSpPr/>
          <p:nvPr/>
        </p:nvGrpSpPr>
        <p:grpSpPr>
          <a:xfrm>
            <a:off x="218158" y="2269257"/>
            <a:ext cx="4680520" cy="3138266"/>
            <a:chOff x="218158" y="2269257"/>
            <a:chExt cx="4680520" cy="3138266"/>
          </a:xfrm>
        </p:grpSpPr>
        <p:cxnSp>
          <p:nvCxnSpPr>
            <p:cNvPr id="6" name="Connettore 1 27">
              <a:extLst>
                <a:ext uri="{FF2B5EF4-FFF2-40B4-BE49-F238E27FC236}">
                  <a16:creationId xmlns:a16="http://schemas.microsoft.com/office/drawing/2014/main" id="{D5AC20F7-EFF6-8151-7EF1-01EFD33AD3F3}"/>
                </a:ext>
              </a:extLst>
            </p:cNvPr>
            <p:cNvCxnSpPr/>
            <p:nvPr/>
          </p:nvCxnSpPr>
          <p:spPr bwMode="auto">
            <a:xfrm flipH="1" flipV="1">
              <a:off x="434182" y="2485281"/>
              <a:ext cx="576064" cy="1080120"/>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Connettore 1 27">
              <a:extLst>
                <a:ext uri="{FF2B5EF4-FFF2-40B4-BE49-F238E27FC236}">
                  <a16:creationId xmlns:a16="http://schemas.microsoft.com/office/drawing/2014/main" id="{7F8FFA05-6BFA-B646-9689-52644ABF54FB}"/>
                </a:ext>
              </a:extLst>
            </p:cNvPr>
            <p:cNvCxnSpPr/>
            <p:nvPr/>
          </p:nvCxnSpPr>
          <p:spPr bwMode="auto">
            <a:xfrm flipH="1" flipV="1">
              <a:off x="506190" y="2269257"/>
              <a:ext cx="504056" cy="1296144"/>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Connettore 1 27">
              <a:extLst>
                <a:ext uri="{FF2B5EF4-FFF2-40B4-BE49-F238E27FC236}">
                  <a16:creationId xmlns:a16="http://schemas.microsoft.com/office/drawing/2014/main" id="{ECAE6FAD-F178-B75D-27FC-7CB00BA1CD2D}"/>
                </a:ext>
              </a:extLst>
            </p:cNvPr>
            <p:cNvCxnSpPr/>
            <p:nvPr/>
          </p:nvCxnSpPr>
          <p:spPr bwMode="auto">
            <a:xfrm flipV="1">
              <a:off x="1010246" y="2269257"/>
              <a:ext cx="3600400" cy="1296144"/>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C0C60A2-9CCC-C015-712F-3ABEE92B3113}"/>
                </a:ext>
              </a:extLst>
            </p:cNvPr>
            <p:cNvSpPr/>
            <p:nvPr/>
          </p:nvSpPr>
          <p:spPr>
            <a:xfrm>
              <a:off x="218158" y="3709417"/>
              <a:ext cx="4680520" cy="1698106"/>
            </a:xfrm>
            <a:prstGeom prst="rect">
              <a:avLst/>
            </a:prstGeom>
          </p:spPr>
          <p:txBody>
            <a:bodyPr wrap="square">
              <a:spAutoFit/>
            </a:bodyPr>
            <a:lstStyle/>
            <a:p>
              <a:r>
                <a:rPr lang="en-US" sz="1600" b="1" dirty="0">
                  <a:solidFill>
                    <a:srgbClr val="1680BF"/>
                  </a:solidFill>
                </a:rPr>
                <a:t>Filtering stations:</a:t>
              </a:r>
            </a:p>
            <a:p>
              <a:r>
                <a:rPr lang="en-US" sz="1600" dirty="0">
                  <a:solidFill>
                    <a:srgbClr val="000000"/>
                  </a:solidFill>
                </a:rPr>
                <a:t>Need to cut unwanted radiation (seed laser, higher harmonics, other types of photons) + reduce the overall intensity + preserve wavefront</a:t>
              </a:r>
            </a:p>
            <a:p>
              <a:r>
                <a:rPr lang="en-US" sz="1600" dirty="0">
                  <a:solidFill>
                    <a:srgbClr val="1680BF"/>
                  </a:solidFill>
                </a:rPr>
                <a:t>Solid state filters </a:t>
              </a:r>
              <a:r>
                <a:rPr lang="en-US" sz="1600" dirty="0">
                  <a:solidFill>
                    <a:srgbClr val="000000"/>
                  </a:solidFill>
                </a:rPr>
                <a:t>(foils) of variable thickness (50nm </a:t>
              </a:r>
              <a:r>
                <a:rPr lang="en-US" sz="1600" dirty="0">
                  <a:solidFill>
                    <a:srgbClr val="000000"/>
                  </a:solidFill>
                  <a:sym typeface="Wingdings"/>
                </a:rPr>
                <a:t> &gt;1000nm), with no sustaining mesh, and variable diameters (up to 15mm) </a:t>
              </a:r>
            </a:p>
          </p:txBody>
        </p:sp>
      </p:grpSp>
      <p:grpSp>
        <p:nvGrpSpPr>
          <p:cNvPr id="10" name="Group 9">
            <a:extLst>
              <a:ext uri="{FF2B5EF4-FFF2-40B4-BE49-F238E27FC236}">
                <a16:creationId xmlns:a16="http://schemas.microsoft.com/office/drawing/2014/main" id="{60B17EC3-CCBB-98CF-61EF-4C6F224BF374}"/>
              </a:ext>
            </a:extLst>
          </p:cNvPr>
          <p:cNvGrpSpPr>
            <a:grpSpLocks noChangeAspect="1"/>
          </p:cNvGrpSpPr>
          <p:nvPr/>
        </p:nvGrpSpPr>
        <p:grpSpPr>
          <a:xfrm>
            <a:off x="4964472" y="3313302"/>
            <a:ext cx="2997522" cy="2725720"/>
            <a:chOff x="4898678" y="3133353"/>
            <a:chExt cx="4392488" cy="3994197"/>
          </a:xfrm>
        </p:grpSpPr>
        <p:pic>
          <p:nvPicPr>
            <p:cNvPr id="11" name="Picture 10" descr="Screen shot 2015-01-13 at 2.32.48 PM.png">
              <a:extLst>
                <a:ext uri="{FF2B5EF4-FFF2-40B4-BE49-F238E27FC236}">
                  <a16:creationId xmlns:a16="http://schemas.microsoft.com/office/drawing/2014/main" id="{5E1BBFF7-E873-9C3E-E2EA-4B330E03D8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678" y="3133353"/>
              <a:ext cx="2088232" cy="2468273"/>
            </a:xfrm>
            <a:prstGeom prst="rect">
              <a:avLst/>
            </a:prstGeom>
          </p:spPr>
        </p:pic>
        <p:pic>
          <p:nvPicPr>
            <p:cNvPr id="12" name="Picture 11" descr="Screen Shot 2016-08-01 at 10.31.58 am.png">
              <a:extLst>
                <a:ext uri="{FF2B5EF4-FFF2-40B4-BE49-F238E27FC236}">
                  <a16:creationId xmlns:a16="http://schemas.microsoft.com/office/drawing/2014/main" id="{970D5F62-DDF7-33CE-E9DA-6D103AEB7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2934" y="3205361"/>
              <a:ext cx="2088232" cy="1758338"/>
            </a:xfrm>
            <a:prstGeom prst="rect">
              <a:avLst/>
            </a:prstGeom>
          </p:spPr>
        </p:pic>
        <p:pic>
          <p:nvPicPr>
            <p:cNvPr id="13" name="Picture 12" descr="Screen Shot 2018-05-10 at 9.44.18 AM.png">
              <a:extLst>
                <a:ext uri="{FF2B5EF4-FFF2-40B4-BE49-F238E27FC236}">
                  <a16:creationId xmlns:a16="http://schemas.microsoft.com/office/drawing/2014/main" id="{0037190C-DF45-1C0F-74A2-ADCBB9E820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6910" y="4861545"/>
              <a:ext cx="1904206" cy="2266005"/>
            </a:xfrm>
            <a:prstGeom prst="rect">
              <a:avLst/>
            </a:prstGeom>
          </p:spPr>
        </p:pic>
      </p:grpSp>
      <p:pic>
        <p:nvPicPr>
          <p:cNvPr id="14" name="Picture 13">
            <a:extLst>
              <a:ext uri="{FF2B5EF4-FFF2-40B4-BE49-F238E27FC236}">
                <a16:creationId xmlns:a16="http://schemas.microsoft.com/office/drawing/2014/main" id="{B8925DD9-98CD-FA8C-EC16-641F922DE620}"/>
              </a:ext>
            </a:extLst>
          </p:cNvPr>
          <p:cNvPicPr>
            <a:picLocks noChangeAspect="1"/>
          </p:cNvPicPr>
          <p:nvPr/>
        </p:nvPicPr>
        <p:blipFill>
          <a:blip r:embed="rId7"/>
          <a:stretch>
            <a:fillRect/>
          </a:stretch>
        </p:blipFill>
        <p:spPr>
          <a:xfrm>
            <a:off x="4380911" y="1054287"/>
            <a:ext cx="4027610" cy="5438058"/>
          </a:xfrm>
          <a:prstGeom prst="rect">
            <a:avLst/>
          </a:prstGeom>
        </p:spPr>
      </p:pic>
      <p:grpSp>
        <p:nvGrpSpPr>
          <p:cNvPr id="15" name="Group 14">
            <a:extLst>
              <a:ext uri="{FF2B5EF4-FFF2-40B4-BE49-F238E27FC236}">
                <a16:creationId xmlns:a16="http://schemas.microsoft.com/office/drawing/2014/main" id="{2B751182-B11D-386C-E9B4-78E19DC163B9}"/>
              </a:ext>
            </a:extLst>
          </p:cNvPr>
          <p:cNvGrpSpPr/>
          <p:nvPr/>
        </p:nvGrpSpPr>
        <p:grpSpPr>
          <a:xfrm>
            <a:off x="2177758" y="981965"/>
            <a:ext cx="8946643" cy="5572746"/>
            <a:chOff x="218160" y="1045121"/>
            <a:chExt cx="9648539" cy="6086026"/>
          </a:xfrm>
        </p:grpSpPr>
        <p:pic>
          <p:nvPicPr>
            <p:cNvPr id="16" name="Picture 15" descr="xray0753.gif">
              <a:extLst>
                <a:ext uri="{FF2B5EF4-FFF2-40B4-BE49-F238E27FC236}">
                  <a16:creationId xmlns:a16="http://schemas.microsoft.com/office/drawing/2014/main" id="{FFAF56D6-7E1B-7B97-90B3-F5BB2C3F5055}"/>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218160" y="1045121"/>
              <a:ext cx="4751997" cy="2917674"/>
            </a:xfrm>
            <a:prstGeom prst="rect">
              <a:avLst/>
            </a:prstGeom>
          </p:spPr>
        </p:pic>
        <p:pic>
          <p:nvPicPr>
            <p:cNvPr id="17" name="Picture 16" descr="xray0754.gif">
              <a:extLst>
                <a:ext uri="{FF2B5EF4-FFF2-40B4-BE49-F238E27FC236}">
                  <a16:creationId xmlns:a16="http://schemas.microsoft.com/office/drawing/2014/main" id="{14B8790F-175C-2496-5F2E-E3EF21508CA8}"/>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5114702" y="1045121"/>
              <a:ext cx="4751997" cy="2917674"/>
            </a:xfrm>
            <a:prstGeom prst="rect">
              <a:avLst/>
            </a:prstGeom>
          </p:spPr>
        </p:pic>
        <p:pic>
          <p:nvPicPr>
            <p:cNvPr id="18" name="Picture 17" descr="xray0755.gif">
              <a:extLst>
                <a:ext uri="{FF2B5EF4-FFF2-40B4-BE49-F238E27FC236}">
                  <a16:creationId xmlns:a16="http://schemas.microsoft.com/office/drawing/2014/main" id="{8104267C-5A1B-4522-77C5-176A35D63F38}"/>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218160" y="4213473"/>
              <a:ext cx="4751997" cy="2917674"/>
            </a:xfrm>
            <a:prstGeom prst="rect">
              <a:avLst/>
            </a:prstGeom>
          </p:spPr>
        </p:pic>
        <p:pic>
          <p:nvPicPr>
            <p:cNvPr id="19" name="Picture 18" descr="xray0758.gif">
              <a:extLst>
                <a:ext uri="{FF2B5EF4-FFF2-40B4-BE49-F238E27FC236}">
                  <a16:creationId xmlns:a16="http://schemas.microsoft.com/office/drawing/2014/main" id="{2E73E884-6345-2346-9FB1-ECC1517D1D6A}"/>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5114702" y="4213473"/>
              <a:ext cx="4751997" cy="2917674"/>
            </a:xfrm>
            <a:prstGeom prst="rect">
              <a:avLst/>
            </a:prstGeom>
          </p:spPr>
        </p:pic>
      </p:grpSp>
    </p:spTree>
    <p:extLst>
      <p:ext uri="{BB962C8B-B14F-4D97-AF65-F5344CB8AC3E}">
        <p14:creationId xmlns:p14="http://schemas.microsoft.com/office/powerpoint/2010/main" val="340373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1000" fill="hold"/>
                                        <p:tgtEl>
                                          <p:spTgt spid="15"/>
                                        </p:tgtEl>
                                        <p:attrNameLst>
                                          <p:attrName>ppt_w</p:attrName>
                                        </p:attrNameLst>
                                      </p:cBhvr>
                                      <p:tavLst>
                                        <p:tav tm="0">
                                          <p:val>
                                            <p:fltVal val="0"/>
                                          </p:val>
                                        </p:tav>
                                        <p:tav tm="100000">
                                          <p:val>
                                            <p:strVal val="#ppt_w"/>
                                          </p:val>
                                        </p:tav>
                                      </p:tavLst>
                                    </p:anim>
                                    <p:anim calcmode="lin" valueType="num">
                                      <p:cBhvr>
                                        <p:cTn id="25" dur="1000" fill="hold"/>
                                        <p:tgtEl>
                                          <p:spTgt spid="15"/>
                                        </p:tgtEl>
                                        <p:attrNameLst>
                                          <p:attrName>ppt_h</p:attrName>
                                        </p:attrNameLst>
                                      </p:cBhvr>
                                      <p:tavLst>
                                        <p:tav tm="0">
                                          <p:val>
                                            <p:fltVal val="0"/>
                                          </p:val>
                                        </p:tav>
                                        <p:tav tm="100000">
                                          <p:val>
                                            <p:strVal val="#ppt_h"/>
                                          </p:val>
                                        </p:tav>
                                      </p:tavLst>
                                    </p:anim>
                                    <p:animEffect transition="in" filter="fade">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4" descr="New layout.jpg">
            <a:extLst>
              <a:ext uri="{FF2B5EF4-FFF2-40B4-BE49-F238E27FC236}">
                <a16:creationId xmlns:a16="http://schemas.microsoft.com/office/drawing/2014/main" id="{BB380FBA-9B0C-6840-877F-08FEF44E89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2201" y="786680"/>
            <a:ext cx="8261275" cy="228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5" name="Segnaposto numero diapositiva 1">
            <a:extLst>
              <a:ext uri="{FF2B5EF4-FFF2-40B4-BE49-F238E27FC236}">
                <a16:creationId xmlns:a16="http://schemas.microsoft.com/office/drawing/2014/main" id="{57A9D7A2-E8DE-F240-A938-792EC542F01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A29299A-AECE-7044-918B-F43766D7F14E}" type="slidenum">
              <a:rPr lang="it-IT" altLang="en-IT" sz="1179">
                <a:solidFill>
                  <a:srgbClr val="000000"/>
                </a:solidFill>
              </a:rPr>
              <a:pPr/>
              <a:t>14</a:t>
            </a:fld>
            <a:endParaRPr lang="it-IT" altLang="en-IT" sz="1179">
              <a:solidFill>
                <a:srgbClr val="000000"/>
              </a:solidFill>
            </a:endParaRPr>
          </a:p>
        </p:txBody>
      </p:sp>
      <p:sp>
        <p:nvSpPr>
          <p:cNvPr id="5" name="Rectangle 7">
            <a:extLst>
              <a:ext uri="{FF2B5EF4-FFF2-40B4-BE49-F238E27FC236}">
                <a16:creationId xmlns:a16="http://schemas.microsoft.com/office/drawing/2014/main" id="{573A9E97-90FB-7B40-9CD9-AC43EE6C2E84}"/>
              </a:ext>
            </a:extLst>
          </p:cNvPr>
          <p:cNvSpPr>
            <a:spLocks noChangeArrowheads="1"/>
          </p:cNvSpPr>
          <p:nvPr/>
        </p:nvSpPr>
        <p:spPr bwMode="auto">
          <a:xfrm>
            <a:off x="913384" y="4790151"/>
            <a:ext cx="5185393" cy="1561077"/>
          </a:xfrm>
          <a:prstGeom prst="rect">
            <a:avLst/>
          </a:prstGeom>
          <a:noFill/>
          <a:ln>
            <a:noFill/>
          </a:ln>
        </p:spPr>
        <p:txBody>
          <a:bodyPr wrap="square" lIns="82939" tIns="41470" rIns="82939" bIns="41470">
            <a:spAutoFit/>
          </a:bodyPr>
          <a:lstStyle/>
          <a:p>
            <a:pPr marL="259210" indent="-259210" algn="just">
              <a:buClr>
                <a:srgbClr val="1680BF"/>
              </a:buClr>
              <a:buFont typeface="Arial"/>
              <a:buChar char="•"/>
              <a:defRPr/>
            </a:pPr>
            <a:r>
              <a:rPr lang="en-US" sz="1600" dirty="0">
                <a:solidFill>
                  <a:srgbClr val="1680BF"/>
                </a:solidFill>
              </a:rPr>
              <a:t>Online (non invasive)</a:t>
            </a:r>
          </a:p>
          <a:p>
            <a:pPr marL="259210" indent="-259210" algn="just">
              <a:buClr>
                <a:srgbClr val="1680BF"/>
              </a:buClr>
              <a:buFont typeface="Arial"/>
              <a:buChar char="•"/>
              <a:defRPr/>
            </a:pPr>
            <a:r>
              <a:rPr lang="en-US" sz="1600" dirty="0">
                <a:solidFill>
                  <a:srgbClr val="000000"/>
                </a:solidFill>
              </a:rPr>
              <a:t>Shot-to-Shot</a:t>
            </a:r>
          </a:p>
          <a:p>
            <a:pPr marL="259210" indent="-259210" algn="just">
              <a:buClr>
                <a:srgbClr val="1680BF"/>
              </a:buClr>
              <a:buFont typeface="Arial"/>
              <a:buChar char="•"/>
              <a:defRPr/>
            </a:pPr>
            <a:r>
              <a:rPr lang="it-IT" sz="1600" dirty="0">
                <a:solidFill>
                  <a:srgbClr val="000000"/>
                </a:solidFill>
              </a:rPr>
              <a:t>~97% of FEL </a:t>
            </a:r>
            <a:r>
              <a:rPr lang="it-IT" sz="1600" dirty="0">
                <a:solidFill>
                  <a:srgbClr val="000000"/>
                </a:solidFill>
                <a:sym typeface="Wingdings"/>
              </a:rPr>
              <a:t> </a:t>
            </a:r>
            <a:r>
              <a:rPr lang="it-IT" sz="1600" dirty="0" err="1">
                <a:solidFill>
                  <a:srgbClr val="000000"/>
                </a:solidFill>
              </a:rPr>
              <a:t>beamlines</a:t>
            </a:r>
            <a:endParaRPr lang="it-IT" sz="1600" dirty="0">
              <a:solidFill>
                <a:srgbClr val="000000"/>
              </a:solidFill>
            </a:endParaRPr>
          </a:p>
          <a:p>
            <a:pPr marL="259210" indent="-259210" algn="just">
              <a:buClr>
                <a:srgbClr val="1680BF"/>
              </a:buClr>
              <a:buFont typeface="Arial"/>
              <a:buChar char="•"/>
              <a:defRPr/>
            </a:pPr>
            <a:r>
              <a:rPr lang="it-IT" sz="1600" dirty="0">
                <a:solidFill>
                  <a:srgbClr val="000000"/>
                </a:solidFill>
              </a:rPr>
              <a:t>1% of FEL </a:t>
            </a:r>
            <a:r>
              <a:rPr lang="it-IT" sz="1600" dirty="0">
                <a:solidFill>
                  <a:srgbClr val="000000"/>
                </a:solidFill>
                <a:sym typeface="Wingdings"/>
              </a:rPr>
              <a:t> YAG + </a:t>
            </a:r>
            <a:r>
              <a:rPr lang="it-IT" sz="1600" dirty="0" err="1">
                <a:solidFill>
                  <a:srgbClr val="000000"/>
                </a:solidFill>
                <a:sym typeface="Wingdings"/>
              </a:rPr>
              <a:t>triggered</a:t>
            </a:r>
            <a:r>
              <a:rPr lang="it-IT" sz="1600" dirty="0">
                <a:solidFill>
                  <a:srgbClr val="000000"/>
                </a:solidFill>
                <a:sym typeface="Wingdings"/>
              </a:rPr>
              <a:t> CCD</a:t>
            </a:r>
          </a:p>
          <a:p>
            <a:pPr marL="259210" indent="-259210" algn="just">
              <a:buClr>
                <a:srgbClr val="1680BF"/>
              </a:buClr>
              <a:buFont typeface="Arial"/>
              <a:buChar char="•"/>
              <a:defRPr/>
            </a:pPr>
            <a:r>
              <a:rPr lang="it-IT" sz="1600" dirty="0" err="1">
                <a:solidFill>
                  <a:srgbClr val="000000"/>
                </a:solidFill>
              </a:rPr>
              <a:t>Resolving</a:t>
            </a:r>
            <a:r>
              <a:rPr lang="it-IT" sz="1600" dirty="0">
                <a:solidFill>
                  <a:srgbClr val="000000"/>
                </a:solidFill>
              </a:rPr>
              <a:t> </a:t>
            </a:r>
            <a:r>
              <a:rPr lang="it-IT" sz="1600" dirty="0" err="1">
                <a:solidFill>
                  <a:srgbClr val="000000"/>
                </a:solidFill>
              </a:rPr>
              <a:t>Power</a:t>
            </a:r>
            <a:r>
              <a:rPr lang="it-IT" sz="1600" dirty="0">
                <a:solidFill>
                  <a:srgbClr val="000000"/>
                </a:solidFill>
              </a:rPr>
              <a:t> ~15000 @32.5nm (2.5meV)</a:t>
            </a:r>
          </a:p>
          <a:p>
            <a:pPr marL="259210" indent="-259210" algn="just">
              <a:buClr>
                <a:srgbClr val="1680BF"/>
              </a:buClr>
              <a:buFont typeface="Arial"/>
              <a:buChar char="•"/>
              <a:defRPr/>
            </a:pPr>
            <a:r>
              <a:rPr lang="it-IT" sz="1600" dirty="0" err="1">
                <a:solidFill>
                  <a:srgbClr val="000000"/>
                </a:solidFill>
              </a:rPr>
              <a:t>Available</a:t>
            </a:r>
            <a:r>
              <a:rPr lang="it-IT" sz="1600" dirty="0">
                <a:solidFill>
                  <a:srgbClr val="000000"/>
                </a:solidFill>
              </a:rPr>
              <a:t> information: </a:t>
            </a:r>
            <a:r>
              <a:rPr lang="it-IT" sz="1600" dirty="0" err="1">
                <a:solidFill>
                  <a:srgbClr val="000000"/>
                </a:solidFill>
              </a:rPr>
              <a:t>λ</a:t>
            </a:r>
            <a:r>
              <a:rPr lang="it-IT" sz="1600" dirty="0">
                <a:solidFill>
                  <a:srgbClr val="000000"/>
                </a:solidFill>
              </a:rPr>
              <a:t>, BW, </a:t>
            </a:r>
            <a:r>
              <a:rPr lang="it-IT" sz="1600" dirty="0" err="1">
                <a:solidFill>
                  <a:srgbClr val="000000"/>
                </a:solidFill>
              </a:rPr>
              <a:t>spectral</a:t>
            </a:r>
            <a:r>
              <a:rPr lang="it-IT" sz="1600" dirty="0">
                <a:solidFill>
                  <a:srgbClr val="000000"/>
                </a:solidFill>
              </a:rPr>
              <a:t> </a:t>
            </a:r>
            <a:r>
              <a:rPr lang="it-IT" sz="1600" dirty="0" err="1">
                <a:solidFill>
                  <a:srgbClr val="000000"/>
                </a:solidFill>
              </a:rPr>
              <a:t>content</a:t>
            </a:r>
            <a:endParaRPr lang="it-IT" sz="1600" dirty="0">
              <a:solidFill>
                <a:srgbClr val="000000"/>
              </a:solidFill>
            </a:endParaRPr>
          </a:p>
        </p:txBody>
      </p:sp>
      <p:grpSp>
        <p:nvGrpSpPr>
          <p:cNvPr id="6" name="Group 11271">
            <a:extLst>
              <a:ext uri="{FF2B5EF4-FFF2-40B4-BE49-F238E27FC236}">
                <a16:creationId xmlns:a16="http://schemas.microsoft.com/office/drawing/2014/main" id="{CF80EF67-A3B0-E249-ABF6-56AEEEA8A2BF}"/>
              </a:ext>
            </a:extLst>
          </p:cNvPr>
          <p:cNvGrpSpPr>
            <a:grpSpLocks/>
          </p:cNvGrpSpPr>
          <p:nvPr/>
        </p:nvGrpSpPr>
        <p:grpSpPr bwMode="auto">
          <a:xfrm>
            <a:off x="382771" y="1628961"/>
            <a:ext cx="5641220" cy="3040686"/>
            <a:chOff x="19844" y="1789131"/>
            <a:chExt cx="6218101" cy="3351733"/>
          </a:xfrm>
        </p:grpSpPr>
        <p:grpSp>
          <p:nvGrpSpPr>
            <p:cNvPr id="7" name="Group 16">
              <a:extLst>
                <a:ext uri="{FF2B5EF4-FFF2-40B4-BE49-F238E27FC236}">
                  <a16:creationId xmlns:a16="http://schemas.microsoft.com/office/drawing/2014/main" id="{69CBC66B-1ECB-334C-9CF1-505550280842}"/>
                </a:ext>
              </a:extLst>
            </p:cNvPr>
            <p:cNvGrpSpPr>
              <a:grpSpLocks/>
            </p:cNvGrpSpPr>
            <p:nvPr/>
          </p:nvGrpSpPr>
          <p:grpSpPr bwMode="auto">
            <a:xfrm>
              <a:off x="19844" y="3283072"/>
              <a:ext cx="3816350" cy="1835150"/>
              <a:chOff x="0" y="3313113"/>
              <a:chExt cx="3816350" cy="1835150"/>
            </a:xfrm>
          </p:grpSpPr>
          <p:pic>
            <p:nvPicPr>
              <p:cNvPr id="12" name="Picture 107">
                <a:extLst>
                  <a:ext uri="{FF2B5EF4-FFF2-40B4-BE49-F238E27FC236}">
                    <a16:creationId xmlns:a16="http://schemas.microsoft.com/office/drawing/2014/main" id="{14AFB2B6-DB71-004E-9F29-F0E044D07E3D}"/>
                  </a:ext>
                </a:extLst>
              </p:cNvPr>
              <p:cNvPicPr>
                <a:picLocks noChangeAspect="1"/>
              </p:cNvPicPr>
              <p:nvPr/>
            </p:nvPicPr>
            <p:blipFill>
              <a:blip r:embed="rId4">
                <a:extLst>
                  <a:ext uri="{28A0092B-C50C-407E-A947-70E740481C1C}">
                    <a14:useLocalDpi xmlns:a14="http://schemas.microsoft.com/office/drawing/2010/main" val="0"/>
                  </a:ext>
                </a:extLst>
              </a:blip>
              <a:srcRect t="16580" b="15434"/>
              <a:stretch>
                <a:fillRect/>
              </a:stretch>
            </p:blipFill>
            <p:spPr bwMode="auto">
              <a:xfrm>
                <a:off x="215900" y="3313113"/>
                <a:ext cx="3600450" cy="1835150"/>
              </a:xfrm>
              <a:prstGeom prst="rect">
                <a:avLst/>
              </a:prstGeom>
              <a:noFill/>
              <a:ln w="25400">
                <a:solidFill>
                  <a:srgbClr val="1680BF"/>
                </a:solidFill>
                <a:miter lim="800000"/>
                <a:headEnd/>
                <a:tailEnd/>
              </a:ln>
              <a:extLst>
                <a:ext uri="{909E8E84-426E-40dd-AFC4-6F175D3DCCD1}">
                  <a14:hiddenFill xmlns="" xmlns:a14="http://schemas.microsoft.com/office/drawing/2010/main">
                    <a:solidFill>
                      <a:srgbClr val="FFFFFF"/>
                    </a:solidFill>
                  </a14:hiddenFill>
                </a:ext>
              </a:extLst>
            </p:spPr>
          </p:pic>
          <p:sp>
            <p:nvSpPr>
              <p:cNvPr id="13" name="Rectangle 7">
                <a:extLst>
                  <a:ext uri="{FF2B5EF4-FFF2-40B4-BE49-F238E27FC236}">
                    <a16:creationId xmlns:a16="http://schemas.microsoft.com/office/drawing/2014/main" id="{54389CAC-C795-5D40-9B9C-CE971794DA40}"/>
                  </a:ext>
                </a:extLst>
              </p:cNvPr>
              <p:cNvSpPr>
                <a:spLocks noChangeArrowheads="1"/>
              </p:cNvSpPr>
              <p:nvPr/>
            </p:nvSpPr>
            <p:spPr bwMode="auto">
              <a:xfrm>
                <a:off x="287339" y="3385001"/>
                <a:ext cx="1882809" cy="474965"/>
              </a:xfrm>
              <a:prstGeom prst="rect">
                <a:avLst/>
              </a:prstGeom>
              <a:solidFill>
                <a:schemeClr val="bg1">
                  <a:lumMod val="50000"/>
                </a:schemeClr>
              </a:solidFill>
              <a:ln>
                <a:noFill/>
              </a:ln>
            </p:spPr>
            <p:txBody>
              <a:bodyPr wrap="square">
                <a:spAutoFit/>
              </a:bodyPr>
              <a:lstStyle/>
              <a:p>
                <a:pPr algn="ctr">
                  <a:defRPr/>
                </a:pPr>
                <a:r>
                  <a:rPr lang="en-US" sz="1100" b="1" dirty="0">
                    <a:solidFill>
                      <a:srgbClr val="FFFF00"/>
                    </a:solidFill>
                  </a:rPr>
                  <a:t>Spectrometers (PRESTO and TARDI)</a:t>
                </a:r>
              </a:p>
            </p:txBody>
          </p:sp>
          <p:cxnSp>
            <p:nvCxnSpPr>
              <p:cNvPr id="14" name="Straight Connector 13">
                <a:extLst>
                  <a:ext uri="{FF2B5EF4-FFF2-40B4-BE49-F238E27FC236}">
                    <a16:creationId xmlns:a16="http://schemas.microsoft.com/office/drawing/2014/main" id="{901F6017-3C1E-8749-A31A-304D27B16FC6}"/>
                  </a:ext>
                </a:extLst>
              </p:cNvPr>
              <p:cNvCxnSpPr/>
              <p:nvPr/>
            </p:nvCxnSpPr>
            <p:spPr bwMode="auto">
              <a:xfrm flipV="1">
                <a:off x="0" y="4321609"/>
                <a:ext cx="936629" cy="287332"/>
              </a:xfrm>
              <a:prstGeom prst="line">
                <a:avLst/>
              </a:prstGeom>
              <a:solidFill>
                <a:srgbClr val="00B8FF"/>
              </a:solidFill>
              <a:ln w="28575" cap="flat" cmpd="sng" algn="ctr">
                <a:solidFill>
                  <a:srgbClr val="FFFF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a:extLst>
                  <a:ext uri="{FF2B5EF4-FFF2-40B4-BE49-F238E27FC236}">
                    <a16:creationId xmlns:a16="http://schemas.microsoft.com/office/drawing/2014/main" id="{3D48CCB9-0EEF-554E-A5CC-BB754E67AAFC}"/>
                  </a:ext>
                </a:extLst>
              </p:cNvPr>
              <p:cNvCxnSpPr/>
              <p:nvPr/>
            </p:nvCxnSpPr>
            <p:spPr bwMode="auto">
              <a:xfrm flipV="1">
                <a:off x="936629" y="3600897"/>
                <a:ext cx="2735274" cy="720712"/>
              </a:xfrm>
              <a:prstGeom prst="line">
                <a:avLst/>
              </a:prstGeom>
              <a:solidFill>
                <a:srgbClr val="00B8FF"/>
              </a:solidFill>
              <a:ln w="28575" cap="flat" cmpd="sng" algn="ctr">
                <a:solidFill>
                  <a:srgbClr val="FFFF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a:extLst>
                  <a:ext uri="{FF2B5EF4-FFF2-40B4-BE49-F238E27FC236}">
                    <a16:creationId xmlns:a16="http://schemas.microsoft.com/office/drawing/2014/main" id="{45243118-1A0D-CA45-A0C0-C9F858271432}"/>
                  </a:ext>
                </a:extLst>
              </p:cNvPr>
              <p:cNvCxnSpPr/>
              <p:nvPr/>
            </p:nvCxnSpPr>
            <p:spPr bwMode="auto">
              <a:xfrm flipV="1">
                <a:off x="935856" y="3888463"/>
                <a:ext cx="2376264" cy="432048"/>
              </a:xfrm>
              <a:prstGeom prst="line">
                <a:avLst/>
              </a:prstGeom>
              <a:solidFill>
                <a:srgbClr val="00B8FF"/>
              </a:solidFill>
              <a:ln w="28575" cap="flat" cmpd="sng" algn="ctr">
                <a:gradFill flip="none" rotWithShape="1">
                  <a:gsLst>
                    <a:gs pos="0">
                      <a:srgbClr val="FF0000"/>
                    </a:gs>
                    <a:gs pos="100000">
                      <a:srgbClr val="0000FF"/>
                    </a:gs>
                  </a:gsLst>
                  <a:lin ang="0" scaled="1"/>
                  <a:tileRect/>
                </a:gra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8" name="Oval 7">
              <a:extLst>
                <a:ext uri="{FF2B5EF4-FFF2-40B4-BE49-F238E27FC236}">
                  <a16:creationId xmlns:a16="http://schemas.microsoft.com/office/drawing/2014/main" id="{A2D91C37-2A10-3847-A6DC-B8507914EB11}"/>
                </a:ext>
              </a:extLst>
            </p:cNvPr>
            <p:cNvSpPr/>
            <p:nvPr/>
          </p:nvSpPr>
          <p:spPr bwMode="auto">
            <a:xfrm>
              <a:off x="4554459" y="1789131"/>
              <a:ext cx="1683486" cy="1272754"/>
            </a:xfrm>
            <a:prstGeom prst="ellipse">
              <a:avLst/>
            </a:prstGeom>
            <a:noFill/>
            <a:ln>
              <a:solidFill>
                <a:srgbClr val="1680B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70">
                <a:solidFill>
                  <a:srgbClr val="000000"/>
                </a:solidFill>
              </a:endParaRPr>
            </a:p>
          </p:txBody>
        </p:sp>
        <p:cxnSp>
          <p:nvCxnSpPr>
            <p:cNvPr id="9" name="Straight Connector 8">
              <a:extLst>
                <a:ext uri="{FF2B5EF4-FFF2-40B4-BE49-F238E27FC236}">
                  <a16:creationId xmlns:a16="http://schemas.microsoft.com/office/drawing/2014/main" id="{9D87F5D6-D98F-CD49-BDF9-EB28904D9B0C}"/>
                </a:ext>
              </a:extLst>
            </p:cNvPr>
            <p:cNvCxnSpPr>
              <a:cxnSpLocks/>
              <a:stCxn id="8" idx="1"/>
            </p:cNvCxnSpPr>
            <p:nvPr/>
          </p:nvCxnSpPr>
          <p:spPr bwMode="auto">
            <a:xfrm flipH="1">
              <a:off x="210347" y="1975521"/>
              <a:ext cx="4590653" cy="1300064"/>
            </a:xfrm>
            <a:prstGeom prst="line">
              <a:avLst/>
            </a:prstGeom>
            <a:ln w="25400">
              <a:solidFill>
                <a:srgbClr val="1680B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1206E9-DCF1-9747-B341-A1B88D7D042F}"/>
                </a:ext>
              </a:extLst>
            </p:cNvPr>
            <p:cNvCxnSpPr>
              <a:cxnSpLocks/>
              <a:stCxn id="8" idx="3"/>
            </p:cNvCxnSpPr>
            <p:nvPr/>
          </p:nvCxnSpPr>
          <p:spPr bwMode="auto">
            <a:xfrm flipH="1">
              <a:off x="3848250" y="2875495"/>
              <a:ext cx="952750" cy="393981"/>
            </a:xfrm>
            <a:prstGeom prst="line">
              <a:avLst/>
            </a:prstGeom>
            <a:ln w="25400">
              <a:solidFill>
                <a:srgbClr val="1680B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34DADE-AFFD-0B42-A544-700E19253919}"/>
                </a:ext>
              </a:extLst>
            </p:cNvPr>
            <p:cNvCxnSpPr>
              <a:cxnSpLocks/>
              <a:stCxn id="8" idx="5"/>
            </p:cNvCxnSpPr>
            <p:nvPr/>
          </p:nvCxnSpPr>
          <p:spPr bwMode="auto">
            <a:xfrm flipH="1">
              <a:off x="3847326" y="2875495"/>
              <a:ext cx="2144079" cy="2265369"/>
            </a:xfrm>
            <a:prstGeom prst="line">
              <a:avLst/>
            </a:prstGeom>
            <a:ln w="25400">
              <a:solidFill>
                <a:srgbClr val="1680BF"/>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A208800E-C73A-0B43-9957-9EC813E1C3E0}"/>
              </a:ext>
            </a:extLst>
          </p:cNvPr>
          <p:cNvPicPr>
            <a:picLocks noChangeAspect="1"/>
          </p:cNvPicPr>
          <p:nvPr/>
        </p:nvPicPr>
        <p:blipFill>
          <a:blip r:embed="rId5"/>
          <a:stretch>
            <a:fillRect/>
          </a:stretch>
        </p:blipFill>
        <p:spPr>
          <a:xfrm>
            <a:off x="5384602" y="3180217"/>
            <a:ext cx="5597971" cy="2321111"/>
          </a:xfrm>
          <a:prstGeom prst="rect">
            <a:avLst/>
          </a:prstGeom>
        </p:spPr>
      </p:pic>
      <p:grpSp>
        <p:nvGrpSpPr>
          <p:cNvPr id="18" name="Group 17">
            <a:extLst>
              <a:ext uri="{FF2B5EF4-FFF2-40B4-BE49-F238E27FC236}">
                <a16:creationId xmlns:a16="http://schemas.microsoft.com/office/drawing/2014/main" id="{A338E0D5-EFA1-2B4C-B7E0-539D797BE71B}"/>
              </a:ext>
            </a:extLst>
          </p:cNvPr>
          <p:cNvGrpSpPr/>
          <p:nvPr/>
        </p:nvGrpSpPr>
        <p:grpSpPr>
          <a:xfrm>
            <a:off x="6096000" y="5479606"/>
            <a:ext cx="2694831" cy="1239968"/>
            <a:chOff x="362174" y="1117129"/>
            <a:chExt cx="2971800" cy="1367409"/>
          </a:xfrm>
        </p:grpSpPr>
        <p:sp>
          <p:nvSpPr>
            <p:cNvPr id="19" name="Rectangle 171">
              <a:extLst>
                <a:ext uri="{FF2B5EF4-FFF2-40B4-BE49-F238E27FC236}">
                  <a16:creationId xmlns:a16="http://schemas.microsoft.com/office/drawing/2014/main" id="{FD04C109-9290-474D-A2E4-EDD2D5C4B196}"/>
                </a:ext>
              </a:extLst>
            </p:cNvPr>
            <p:cNvSpPr>
              <a:spLocks noChangeArrowheads="1"/>
            </p:cNvSpPr>
            <p:nvPr/>
          </p:nvSpPr>
          <p:spPr bwMode="auto">
            <a:xfrm>
              <a:off x="405169" y="1571725"/>
              <a:ext cx="2700073" cy="900113"/>
            </a:xfrm>
            <a:prstGeom prst="rect">
              <a:avLst/>
            </a:prstGeom>
            <a:solidFill>
              <a:srgbClr val="FFFFFF"/>
            </a:solidFill>
            <a:ln>
              <a:noFill/>
            </a:ln>
            <a:effectLst/>
            <a:scene3d>
              <a:camera prst="legacyObliqueTopRight"/>
              <a:lightRig rig="legacyFlat2" dir="b"/>
            </a:scene3d>
            <a:sp3d extrusionH="430200" prstMaterial="legacyMatte">
              <a:bevelT w="13500" h="13500" prst="angle"/>
              <a:bevelB w="13500" h="13500" prst="angle"/>
              <a:extrusionClr>
                <a:srgbClr val="FFFFFF"/>
              </a:extrusionClr>
            </a:sp3d>
            <a:extLst>
              <a:ext uri="{91240B29-F687-4f45-9708-019B960494DF}">
                <a14:hiddenLine xmlns="" xmlns:a14="http://schemas.microsoft.com/office/drawing/2010/main" w="9525">
                  <a:no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flatTx/>
            </a:bodyPr>
            <a:lstStyle/>
            <a:p>
              <a:endParaRPr lang="en-US" sz="2176">
                <a:solidFill>
                  <a:schemeClr val="tx1"/>
                </a:solidFill>
              </a:endParaRPr>
            </a:p>
          </p:txBody>
        </p:sp>
        <p:sp>
          <p:nvSpPr>
            <p:cNvPr id="20" name="Line 172">
              <a:extLst>
                <a:ext uri="{FF2B5EF4-FFF2-40B4-BE49-F238E27FC236}">
                  <a16:creationId xmlns:a16="http://schemas.microsoft.com/office/drawing/2014/main" id="{A0FCCDD5-9027-FD4F-8E97-D8B21B40C50B}"/>
                </a:ext>
              </a:extLst>
            </p:cNvPr>
            <p:cNvSpPr>
              <a:spLocks noChangeShapeType="1"/>
            </p:cNvSpPr>
            <p:nvPr/>
          </p:nvSpPr>
          <p:spPr bwMode="auto">
            <a:xfrm flipV="1">
              <a:off x="539313" y="1360587"/>
              <a:ext cx="101468" cy="98425"/>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21" name="Line 173">
              <a:extLst>
                <a:ext uri="{FF2B5EF4-FFF2-40B4-BE49-F238E27FC236}">
                  <a16:creationId xmlns:a16="http://schemas.microsoft.com/office/drawing/2014/main" id="{08DA6770-9AD9-3042-AF6E-5CAEC642FC20}"/>
                </a:ext>
              </a:extLst>
            </p:cNvPr>
            <p:cNvSpPr>
              <a:spLocks noChangeShapeType="1"/>
            </p:cNvSpPr>
            <p:nvPr/>
          </p:nvSpPr>
          <p:spPr bwMode="auto">
            <a:xfrm flipV="1">
              <a:off x="3232506" y="1360587"/>
              <a:ext cx="101468" cy="98425"/>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22" name="Line 174">
              <a:extLst>
                <a:ext uri="{FF2B5EF4-FFF2-40B4-BE49-F238E27FC236}">
                  <a16:creationId xmlns:a16="http://schemas.microsoft.com/office/drawing/2014/main" id="{D68020D4-8BBF-1D45-9F4B-AE436A41FD13}"/>
                </a:ext>
              </a:extLst>
            </p:cNvPr>
            <p:cNvSpPr>
              <a:spLocks noChangeShapeType="1"/>
            </p:cNvSpPr>
            <p:nvPr/>
          </p:nvSpPr>
          <p:spPr bwMode="auto">
            <a:xfrm>
              <a:off x="614983" y="1382812"/>
              <a:ext cx="2675996" cy="1588"/>
            </a:xfrm>
            <a:prstGeom prst="line">
              <a:avLst/>
            </a:prstGeom>
            <a:noFill/>
            <a:ln w="9525">
              <a:solidFill>
                <a:srgbClr val="000000"/>
              </a:solidFill>
              <a:round/>
              <a:headEnd type="arrow" w="sm" len="sm"/>
              <a:tailEnd type="arrow" w="sm" len="sm"/>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23" name="Rectangle 175">
              <a:extLst>
                <a:ext uri="{FF2B5EF4-FFF2-40B4-BE49-F238E27FC236}">
                  <a16:creationId xmlns:a16="http://schemas.microsoft.com/office/drawing/2014/main" id="{4FC801AA-E04E-D747-ABE0-526572A9142F}"/>
                </a:ext>
              </a:extLst>
            </p:cNvPr>
            <p:cNvSpPr>
              <a:spLocks noChangeArrowheads="1"/>
            </p:cNvSpPr>
            <p:nvPr/>
          </p:nvSpPr>
          <p:spPr bwMode="auto">
            <a:xfrm>
              <a:off x="405169" y="1574900"/>
              <a:ext cx="2701793" cy="552450"/>
            </a:xfrm>
            <a:prstGeom prst="rect">
              <a:avLst/>
            </a:prstGeom>
            <a:solidFill>
              <a:srgbClr val="969696"/>
            </a:solidFill>
            <a:ln>
              <a:noFill/>
            </a:ln>
            <a:extLst>
              <a:ext uri="{91240B29-F687-4f45-9708-019B960494DF}">
                <a14:hiddenLine xmlns="" xmlns:a14="http://schemas.microsoft.com/office/drawing/2010/main" w="9525">
                  <a:solidFill>
                    <a:srgbClr val="C0C0C0"/>
                  </a:solidFill>
                  <a:miter lim="800000"/>
                  <a:headEnd/>
                  <a:tailEnd/>
                </a14:hiddenLine>
              </a:ext>
            </a:extLst>
          </p:spPr>
          <p:txBody>
            <a:bodyPr/>
            <a:lstStyle/>
            <a:p>
              <a:endParaRPr lang="en-US" sz="2176">
                <a:solidFill>
                  <a:schemeClr val="tx1"/>
                </a:solidFill>
              </a:endParaRPr>
            </a:p>
          </p:txBody>
        </p:sp>
        <p:sp>
          <p:nvSpPr>
            <p:cNvPr id="24" name="Line 176">
              <a:extLst>
                <a:ext uri="{FF2B5EF4-FFF2-40B4-BE49-F238E27FC236}">
                  <a16:creationId xmlns:a16="http://schemas.microsoft.com/office/drawing/2014/main" id="{8D0718B4-F0D6-4542-A18C-0D42EF0B5BFC}"/>
                </a:ext>
              </a:extLst>
            </p:cNvPr>
            <p:cNvSpPr>
              <a:spLocks noChangeShapeType="1"/>
            </p:cNvSpPr>
            <p:nvPr/>
          </p:nvSpPr>
          <p:spPr bwMode="auto">
            <a:xfrm flipH="1">
              <a:off x="405169" y="2171800"/>
              <a:ext cx="41275" cy="60325"/>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25" name="Rectangle 177">
              <a:extLst>
                <a:ext uri="{FF2B5EF4-FFF2-40B4-BE49-F238E27FC236}">
                  <a16:creationId xmlns:a16="http://schemas.microsoft.com/office/drawing/2014/main" id="{9FC12813-152D-D34A-BB4A-CEC97B6DB793}"/>
                </a:ext>
              </a:extLst>
            </p:cNvPr>
            <p:cNvSpPr>
              <a:spLocks noChangeArrowheads="1"/>
            </p:cNvSpPr>
            <p:nvPr/>
          </p:nvSpPr>
          <p:spPr bwMode="auto">
            <a:xfrm>
              <a:off x="362174" y="2127350"/>
              <a:ext cx="84270" cy="98425"/>
            </a:xfrm>
            <a:prstGeom prst="rect">
              <a:avLst/>
            </a:prstGeom>
            <a:solidFill>
              <a:srgbClr val="FFFFFF"/>
            </a:solidFill>
            <a:ln>
              <a:noFill/>
            </a:ln>
            <a:extLst>
              <a:ext uri="{91240B29-F687-4f45-9708-019B960494DF}">
                <a14:hiddenLine xmlns="" xmlns:a14="http://schemas.microsoft.com/office/drawing/2010/main" w="9525">
                  <a:solidFill>
                    <a:srgbClr val="C0C0C0"/>
                  </a:solidFill>
                  <a:miter lim="800000"/>
                  <a:headEnd/>
                  <a:tailEnd/>
                </a14:hiddenLine>
              </a:ext>
            </a:extLst>
          </p:spPr>
          <p:txBody>
            <a:bodyPr/>
            <a:lstStyle/>
            <a:p>
              <a:endParaRPr lang="en-US" sz="2176">
                <a:solidFill>
                  <a:schemeClr val="tx1"/>
                </a:solidFill>
              </a:endParaRPr>
            </a:p>
          </p:txBody>
        </p:sp>
        <p:sp>
          <p:nvSpPr>
            <p:cNvPr id="26" name="Rectangle 178">
              <a:extLst>
                <a:ext uri="{FF2B5EF4-FFF2-40B4-BE49-F238E27FC236}">
                  <a16:creationId xmlns:a16="http://schemas.microsoft.com/office/drawing/2014/main" id="{A5E796B3-1A00-F64C-8428-D8649B6971CA}"/>
                </a:ext>
              </a:extLst>
            </p:cNvPr>
            <p:cNvSpPr>
              <a:spLocks noChangeArrowheads="1"/>
            </p:cNvSpPr>
            <p:nvPr/>
          </p:nvSpPr>
          <p:spPr bwMode="auto">
            <a:xfrm>
              <a:off x="405169" y="2225775"/>
              <a:ext cx="2701793" cy="258763"/>
            </a:xfrm>
            <a:prstGeom prst="rect">
              <a:avLst/>
            </a:prstGeom>
            <a:solidFill>
              <a:srgbClr val="969696"/>
            </a:solidFill>
            <a:ln w="9525">
              <a:solidFill>
                <a:srgbClr val="C0C0C0"/>
              </a:solidFill>
              <a:miter lim="800000"/>
              <a:headEnd/>
              <a:tailEnd/>
            </a:ln>
          </p:spPr>
          <p:txBody>
            <a:bodyPr/>
            <a:lstStyle/>
            <a:p>
              <a:endParaRPr lang="en-US" sz="2176">
                <a:solidFill>
                  <a:schemeClr val="tx1"/>
                </a:solidFill>
              </a:endParaRPr>
            </a:p>
          </p:txBody>
        </p:sp>
        <p:sp>
          <p:nvSpPr>
            <p:cNvPr id="27" name="Line 179">
              <a:extLst>
                <a:ext uri="{FF2B5EF4-FFF2-40B4-BE49-F238E27FC236}">
                  <a16:creationId xmlns:a16="http://schemas.microsoft.com/office/drawing/2014/main" id="{9EE1A300-91C5-3648-89A7-B36E1E59FD9C}"/>
                </a:ext>
              </a:extLst>
            </p:cNvPr>
            <p:cNvSpPr>
              <a:spLocks noChangeShapeType="1"/>
            </p:cNvSpPr>
            <p:nvPr/>
          </p:nvSpPr>
          <p:spPr bwMode="auto">
            <a:xfrm flipH="1">
              <a:off x="446444" y="2171800"/>
              <a:ext cx="2710392" cy="158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28" name="Line 180">
              <a:extLst>
                <a:ext uri="{FF2B5EF4-FFF2-40B4-BE49-F238E27FC236}">
                  <a16:creationId xmlns:a16="http://schemas.microsoft.com/office/drawing/2014/main" id="{1EF8504F-DF8A-F94A-99E3-8E6571D1BF5D}"/>
                </a:ext>
              </a:extLst>
            </p:cNvPr>
            <p:cNvSpPr>
              <a:spLocks noChangeShapeType="1"/>
            </p:cNvSpPr>
            <p:nvPr/>
          </p:nvSpPr>
          <p:spPr bwMode="auto">
            <a:xfrm flipV="1">
              <a:off x="446444" y="2119412"/>
              <a:ext cx="1720" cy="5238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29" name="Line 181">
              <a:extLst>
                <a:ext uri="{FF2B5EF4-FFF2-40B4-BE49-F238E27FC236}">
                  <a16:creationId xmlns:a16="http://schemas.microsoft.com/office/drawing/2014/main" id="{D8C57E53-F711-A443-9EC7-251C61C5EAB5}"/>
                </a:ext>
              </a:extLst>
            </p:cNvPr>
            <p:cNvSpPr>
              <a:spLocks noChangeShapeType="1"/>
            </p:cNvSpPr>
            <p:nvPr/>
          </p:nvSpPr>
          <p:spPr bwMode="auto">
            <a:xfrm flipV="1">
              <a:off x="3106962" y="2081312"/>
              <a:ext cx="49874" cy="4603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30" name="Line 182">
              <a:extLst>
                <a:ext uri="{FF2B5EF4-FFF2-40B4-BE49-F238E27FC236}">
                  <a16:creationId xmlns:a16="http://schemas.microsoft.com/office/drawing/2014/main" id="{D4EA23BD-7993-A241-B8D5-63CEF76DC332}"/>
                </a:ext>
              </a:extLst>
            </p:cNvPr>
            <p:cNvSpPr>
              <a:spLocks noChangeShapeType="1"/>
            </p:cNvSpPr>
            <p:nvPr/>
          </p:nvSpPr>
          <p:spPr bwMode="auto">
            <a:xfrm>
              <a:off x="3156835" y="2081312"/>
              <a:ext cx="1720" cy="9048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31" name="AutoShape 183">
              <a:extLst>
                <a:ext uri="{FF2B5EF4-FFF2-40B4-BE49-F238E27FC236}">
                  <a16:creationId xmlns:a16="http://schemas.microsoft.com/office/drawing/2014/main" id="{C924F747-5C2F-6B47-A437-23DFCDB0CBDB}"/>
                </a:ext>
              </a:extLst>
            </p:cNvPr>
            <p:cNvSpPr>
              <a:spLocks noChangeArrowheads="1"/>
            </p:cNvSpPr>
            <p:nvPr/>
          </p:nvSpPr>
          <p:spPr bwMode="auto">
            <a:xfrm flipH="1">
              <a:off x="405169" y="2171800"/>
              <a:ext cx="41275" cy="53975"/>
            </a:xfrm>
            <a:prstGeom prst="rtTriangle">
              <a:avLst/>
            </a:prstGeom>
            <a:solidFill>
              <a:srgbClr val="C0C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176">
                <a:solidFill>
                  <a:schemeClr val="tx1"/>
                </a:solidFill>
              </a:endParaRPr>
            </a:p>
          </p:txBody>
        </p:sp>
        <p:sp>
          <p:nvSpPr>
            <p:cNvPr id="32" name="Line 184">
              <a:extLst>
                <a:ext uri="{FF2B5EF4-FFF2-40B4-BE49-F238E27FC236}">
                  <a16:creationId xmlns:a16="http://schemas.microsoft.com/office/drawing/2014/main" id="{06A81C39-9B9E-7642-8765-948323889895}"/>
                </a:ext>
              </a:extLst>
            </p:cNvPr>
            <p:cNvSpPr>
              <a:spLocks noChangeShapeType="1"/>
            </p:cNvSpPr>
            <p:nvPr/>
          </p:nvSpPr>
          <p:spPr bwMode="auto">
            <a:xfrm flipH="1">
              <a:off x="405169" y="2171800"/>
              <a:ext cx="41275" cy="53975"/>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33" name="AutoShape 185">
              <a:extLst>
                <a:ext uri="{FF2B5EF4-FFF2-40B4-BE49-F238E27FC236}">
                  <a16:creationId xmlns:a16="http://schemas.microsoft.com/office/drawing/2014/main" id="{5D138227-EDB4-7B42-90A8-68557F7D8663}"/>
                </a:ext>
              </a:extLst>
            </p:cNvPr>
            <p:cNvSpPr>
              <a:spLocks noChangeArrowheads="1"/>
            </p:cNvSpPr>
            <p:nvPr/>
          </p:nvSpPr>
          <p:spPr bwMode="auto">
            <a:xfrm flipV="1">
              <a:off x="3098363" y="2171800"/>
              <a:ext cx="49874" cy="60325"/>
            </a:xfrm>
            <a:prstGeom prst="rtTriangle">
              <a:avLst/>
            </a:prstGeom>
            <a:solidFill>
              <a:srgbClr val="C0C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176">
                <a:solidFill>
                  <a:schemeClr val="tx1"/>
                </a:solidFill>
              </a:endParaRPr>
            </a:p>
          </p:txBody>
        </p:sp>
        <p:sp>
          <p:nvSpPr>
            <p:cNvPr id="34" name="AutoShape 186">
              <a:extLst>
                <a:ext uri="{FF2B5EF4-FFF2-40B4-BE49-F238E27FC236}">
                  <a16:creationId xmlns:a16="http://schemas.microsoft.com/office/drawing/2014/main" id="{FBBC4A9B-1396-7649-9BDD-A39D0D742F55}"/>
                </a:ext>
              </a:extLst>
            </p:cNvPr>
            <p:cNvSpPr>
              <a:spLocks noChangeArrowheads="1"/>
            </p:cNvSpPr>
            <p:nvPr/>
          </p:nvSpPr>
          <p:spPr bwMode="auto">
            <a:xfrm flipH="1">
              <a:off x="3089764" y="2089250"/>
              <a:ext cx="67072" cy="60325"/>
            </a:xfrm>
            <a:prstGeom prst="rtTriangle">
              <a:avLst/>
            </a:prstGeom>
            <a:solidFill>
              <a:srgbClr val="C0C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176">
                <a:solidFill>
                  <a:schemeClr val="tx1"/>
                </a:solidFill>
              </a:endParaRPr>
            </a:p>
          </p:txBody>
        </p:sp>
        <p:sp>
          <p:nvSpPr>
            <p:cNvPr id="35" name="Rectangle 187">
              <a:extLst>
                <a:ext uri="{FF2B5EF4-FFF2-40B4-BE49-F238E27FC236}">
                  <a16:creationId xmlns:a16="http://schemas.microsoft.com/office/drawing/2014/main" id="{7A37E6E2-DB63-C946-95A8-FAE9E69B112D}"/>
                </a:ext>
              </a:extLst>
            </p:cNvPr>
            <p:cNvSpPr>
              <a:spLocks noChangeArrowheads="1"/>
            </p:cNvSpPr>
            <p:nvPr/>
          </p:nvSpPr>
          <p:spPr bwMode="auto">
            <a:xfrm>
              <a:off x="3098363" y="2149575"/>
              <a:ext cx="58473" cy="22225"/>
            </a:xfrm>
            <a:prstGeom prst="rect">
              <a:avLst/>
            </a:prstGeom>
            <a:solidFill>
              <a:srgbClr val="C0C0C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176">
                <a:solidFill>
                  <a:schemeClr val="tx1"/>
                </a:solidFill>
              </a:endParaRPr>
            </a:p>
          </p:txBody>
        </p:sp>
        <p:sp>
          <p:nvSpPr>
            <p:cNvPr id="36" name="Line 188">
              <a:extLst>
                <a:ext uri="{FF2B5EF4-FFF2-40B4-BE49-F238E27FC236}">
                  <a16:creationId xmlns:a16="http://schemas.microsoft.com/office/drawing/2014/main" id="{7A56EEF2-1EE1-8A4B-9719-BA77DE487EA3}"/>
                </a:ext>
              </a:extLst>
            </p:cNvPr>
            <p:cNvSpPr>
              <a:spLocks noChangeShapeType="1"/>
            </p:cNvSpPr>
            <p:nvPr/>
          </p:nvSpPr>
          <p:spPr bwMode="auto">
            <a:xfrm>
              <a:off x="2979697" y="2171800"/>
              <a:ext cx="177139" cy="158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37" name="Line 189">
              <a:extLst>
                <a:ext uri="{FF2B5EF4-FFF2-40B4-BE49-F238E27FC236}">
                  <a16:creationId xmlns:a16="http://schemas.microsoft.com/office/drawing/2014/main" id="{7D5ECD6F-ED96-B74D-B4FE-B9CA83CA43BA}"/>
                </a:ext>
              </a:extLst>
            </p:cNvPr>
            <p:cNvSpPr>
              <a:spLocks noChangeShapeType="1"/>
            </p:cNvSpPr>
            <p:nvPr/>
          </p:nvSpPr>
          <p:spPr bwMode="auto">
            <a:xfrm flipH="1">
              <a:off x="3106962" y="2171800"/>
              <a:ext cx="49874" cy="53975"/>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38" name="Line 190">
              <a:extLst>
                <a:ext uri="{FF2B5EF4-FFF2-40B4-BE49-F238E27FC236}">
                  <a16:creationId xmlns:a16="http://schemas.microsoft.com/office/drawing/2014/main" id="{54DF133C-7637-AE4C-A302-E1E0A36ED4F0}"/>
                </a:ext>
              </a:extLst>
            </p:cNvPr>
            <p:cNvSpPr>
              <a:spLocks noChangeShapeType="1"/>
            </p:cNvSpPr>
            <p:nvPr/>
          </p:nvSpPr>
          <p:spPr bwMode="auto">
            <a:xfrm>
              <a:off x="3156835" y="2081312"/>
              <a:ext cx="1720" cy="9048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39" name="AutoShape 191">
              <a:extLst>
                <a:ext uri="{FF2B5EF4-FFF2-40B4-BE49-F238E27FC236}">
                  <a16:creationId xmlns:a16="http://schemas.microsoft.com/office/drawing/2014/main" id="{B078061C-2DE6-EA40-B47A-655E44250BC8}"/>
                </a:ext>
              </a:extLst>
            </p:cNvPr>
            <p:cNvSpPr>
              <a:spLocks noChangeArrowheads="1"/>
            </p:cNvSpPr>
            <p:nvPr/>
          </p:nvSpPr>
          <p:spPr bwMode="auto">
            <a:xfrm flipH="1">
              <a:off x="3217028" y="1998762"/>
              <a:ext cx="49874" cy="44450"/>
            </a:xfrm>
            <a:prstGeom prst="rtTriangle">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176">
                <a:solidFill>
                  <a:schemeClr val="tx1"/>
                </a:solidFill>
              </a:endParaRPr>
            </a:p>
          </p:txBody>
        </p:sp>
        <p:sp>
          <p:nvSpPr>
            <p:cNvPr id="40" name="AutoShape 192">
              <a:extLst>
                <a:ext uri="{FF2B5EF4-FFF2-40B4-BE49-F238E27FC236}">
                  <a16:creationId xmlns:a16="http://schemas.microsoft.com/office/drawing/2014/main" id="{39B3B334-4689-AA44-95DB-EC65AB79AA42}"/>
                </a:ext>
              </a:extLst>
            </p:cNvPr>
            <p:cNvSpPr>
              <a:spLocks noChangeArrowheads="1"/>
            </p:cNvSpPr>
            <p:nvPr/>
          </p:nvSpPr>
          <p:spPr bwMode="auto">
            <a:xfrm flipH="1" flipV="1">
              <a:off x="3217028" y="2043212"/>
              <a:ext cx="49874" cy="46038"/>
            </a:xfrm>
            <a:prstGeom prst="rtTriangle">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176">
                <a:solidFill>
                  <a:schemeClr val="tx1"/>
                </a:solidFill>
              </a:endParaRPr>
            </a:p>
          </p:txBody>
        </p:sp>
        <p:sp>
          <p:nvSpPr>
            <p:cNvPr id="41" name="Line 193">
              <a:extLst>
                <a:ext uri="{FF2B5EF4-FFF2-40B4-BE49-F238E27FC236}">
                  <a16:creationId xmlns:a16="http://schemas.microsoft.com/office/drawing/2014/main" id="{4A4D1B25-88F5-AB41-9C44-5E5FACCB3128}"/>
                </a:ext>
              </a:extLst>
            </p:cNvPr>
            <p:cNvSpPr>
              <a:spLocks noChangeShapeType="1"/>
            </p:cNvSpPr>
            <p:nvPr/>
          </p:nvSpPr>
          <p:spPr bwMode="auto">
            <a:xfrm flipH="1">
              <a:off x="3217028" y="2006700"/>
              <a:ext cx="36116" cy="36513"/>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grpSp>
          <p:nvGrpSpPr>
            <p:cNvPr id="42" name="Group 194">
              <a:extLst>
                <a:ext uri="{FF2B5EF4-FFF2-40B4-BE49-F238E27FC236}">
                  <a16:creationId xmlns:a16="http://schemas.microsoft.com/office/drawing/2014/main" id="{06E4D35E-6428-A041-AFEA-9033663C0E44}"/>
                </a:ext>
              </a:extLst>
            </p:cNvPr>
            <p:cNvGrpSpPr>
              <a:grpSpLocks/>
            </p:cNvGrpSpPr>
            <p:nvPr/>
          </p:nvGrpSpPr>
          <p:grpSpPr bwMode="auto">
            <a:xfrm>
              <a:off x="3217028" y="2043212"/>
              <a:ext cx="49874" cy="84138"/>
              <a:chOff x="7924" y="4182"/>
              <a:chExt cx="84" cy="154"/>
            </a:xfrm>
          </p:grpSpPr>
          <p:sp>
            <p:nvSpPr>
              <p:cNvPr id="52" name="AutoShape 195">
                <a:extLst>
                  <a:ext uri="{FF2B5EF4-FFF2-40B4-BE49-F238E27FC236}">
                    <a16:creationId xmlns:a16="http://schemas.microsoft.com/office/drawing/2014/main" id="{D0484718-7B33-4C45-B120-8F55F9C6665E}"/>
                  </a:ext>
                </a:extLst>
              </p:cNvPr>
              <p:cNvSpPr>
                <a:spLocks noChangeArrowheads="1"/>
              </p:cNvSpPr>
              <p:nvPr/>
            </p:nvSpPr>
            <p:spPr bwMode="auto">
              <a:xfrm>
                <a:off x="7924" y="4182"/>
                <a:ext cx="84" cy="70"/>
              </a:xfrm>
              <a:prstGeom prst="rtTriangle">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176">
                  <a:solidFill>
                    <a:schemeClr val="tx1"/>
                  </a:solidFill>
                </a:endParaRPr>
              </a:p>
            </p:txBody>
          </p:sp>
          <p:sp>
            <p:nvSpPr>
              <p:cNvPr id="53" name="AutoShape 196">
                <a:extLst>
                  <a:ext uri="{FF2B5EF4-FFF2-40B4-BE49-F238E27FC236}">
                    <a16:creationId xmlns:a16="http://schemas.microsoft.com/office/drawing/2014/main" id="{F803F7A6-D5C8-5742-B588-CEA1D9990293}"/>
                  </a:ext>
                </a:extLst>
              </p:cNvPr>
              <p:cNvSpPr>
                <a:spLocks noChangeArrowheads="1"/>
              </p:cNvSpPr>
              <p:nvPr/>
            </p:nvSpPr>
            <p:spPr bwMode="auto">
              <a:xfrm flipV="1">
                <a:off x="7924" y="4252"/>
                <a:ext cx="84" cy="84"/>
              </a:xfrm>
              <a:prstGeom prst="rtTriangle">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176">
                  <a:solidFill>
                    <a:schemeClr val="tx1"/>
                  </a:solidFill>
                </a:endParaRPr>
              </a:p>
            </p:txBody>
          </p:sp>
        </p:grpSp>
        <p:sp>
          <p:nvSpPr>
            <p:cNvPr id="43" name="Line 197">
              <a:extLst>
                <a:ext uri="{FF2B5EF4-FFF2-40B4-BE49-F238E27FC236}">
                  <a16:creationId xmlns:a16="http://schemas.microsoft.com/office/drawing/2014/main" id="{31B51345-90A4-BF4E-9403-C7CBDBF31863}"/>
                </a:ext>
              </a:extLst>
            </p:cNvPr>
            <p:cNvSpPr>
              <a:spLocks noChangeShapeType="1"/>
            </p:cNvSpPr>
            <p:nvPr/>
          </p:nvSpPr>
          <p:spPr bwMode="auto">
            <a:xfrm flipH="1">
              <a:off x="3217028" y="2098775"/>
              <a:ext cx="34396" cy="34925"/>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44" name="Line 198">
              <a:extLst>
                <a:ext uri="{FF2B5EF4-FFF2-40B4-BE49-F238E27FC236}">
                  <a16:creationId xmlns:a16="http://schemas.microsoft.com/office/drawing/2014/main" id="{C4F3122D-0659-CC46-BA81-5652EB276411}"/>
                </a:ext>
              </a:extLst>
            </p:cNvPr>
            <p:cNvSpPr>
              <a:spLocks noChangeShapeType="1"/>
            </p:cNvSpPr>
            <p:nvPr/>
          </p:nvSpPr>
          <p:spPr bwMode="auto">
            <a:xfrm>
              <a:off x="3217028" y="2043212"/>
              <a:ext cx="1720" cy="9048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45" name="Line 199">
              <a:extLst>
                <a:ext uri="{FF2B5EF4-FFF2-40B4-BE49-F238E27FC236}">
                  <a16:creationId xmlns:a16="http://schemas.microsoft.com/office/drawing/2014/main" id="{A8C9B0E2-AAE2-0B4F-BD30-5FA767851089}"/>
                </a:ext>
              </a:extLst>
            </p:cNvPr>
            <p:cNvSpPr>
              <a:spLocks noChangeShapeType="1"/>
            </p:cNvSpPr>
            <p:nvPr/>
          </p:nvSpPr>
          <p:spPr bwMode="auto">
            <a:xfrm>
              <a:off x="3266902" y="1998762"/>
              <a:ext cx="1720" cy="76200"/>
            </a:xfrm>
            <a:prstGeom prst="line">
              <a:avLst/>
            </a:prstGeom>
            <a:noFill/>
            <a:ln w="9525">
              <a:solidFill>
                <a:srgbClr val="FFFFFF"/>
              </a:solidFill>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46" name="Text Box 200">
              <a:extLst>
                <a:ext uri="{FF2B5EF4-FFF2-40B4-BE49-F238E27FC236}">
                  <a16:creationId xmlns:a16="http://schemas.microsoft.com/office/drawing/2014/main" id="{39761BAD-4F0C-E849-A03A-FDDC85748199}"/>
                </a:ext>
              </a:extLst>
            </p:cNvPr>
            <p:cNvSpPr txBox="1">
              <a:spLocks noChangeArrowheads="1"/>
            </p:cNvSpPr>
            <p:nvPr/>
          </p:nvSpPr>
          <p:spPr bwMode="auto">
            <a:xfrm>
              <a:off x="1707051" y="1117129"/>
              <a:ext cx="718873"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088" dirty="0">
                  <a:solidFill>
                    <a:schemeClr val="tx1"/>
                  </a:solidFill>
                  <a:latin typeface="+mn-lt"/>
                </a:rPr>
                <a:t>250mm</a:t>
              </a:r>
              <a:endParaRPr lang="en-US" sz="1632" dirty="0">
                <a:solidFill>
                  <a:schemeClr val="tx1"/>
                </a:solidFill>
                <a:latin typeface="+mn-lt"/>
              </a:endParaRPr>
            </a:p>
          </p:txBody>
        </p:sp>
        <p:sp>
          <p:nvSpPr>
            <p:cNvPr id="47" name="Freeform 201" descr="Wide upward diagonal">
              <a:extLst>
                <a:ext uri="{FF2B5EF4-FFF2-40B4-BE49-F238E27FC236}">
                  <a16:creationId xmlns:a16="http://schemas.microsoft.com/office/drawing/2014/main" id="{1E18163F-1161-9D40-A614-EE9FE348394C}"/>
                </a:ext>
              </a:extLst>
            </p:cNvPr>
            <p:cNvSpPr>
              <a:spLocks/>
            </p:cNvSpPr>
            <p:nvPr/>
          </p:nvSpPr>
          <p:spPr bwMode="auto">
            <a:xfrm>
              <a:off x="1282263" y="1468537"/>
              <a:ext cx="940726" cy="66675"/>
            </a:xfrm>
            <a:custGeom>
              <a:avLst/>
              <a:gdLst>
                <a:gd name="T0" fmla="*/ 0 w 624"/>
                <a:gd name="T1" fmla="*/ 48 h 49"/>
                <a:gd name="T2" fmla="*/ 45 w 624"/>
                <a:gd name="T3" fmla="*/ 4 h 49"/>
                <a:gd name="T4" fmla="*/ 58 w 624"/>
                <a:gd name="T5" fmla="*/ 1 h 49"/>
                <a:gd name="T6" fmla="*/ 624 w 624"/>
                <a:gd name="T7" fmla="*/ 0 h 49"/>
                <a:gd name="T8" fmla="*/ 575 w 624"/>
                <a:gd name="T9" fmla="*/ 49 h 49"/>
                <a:gd name="T10" fmla="*/ 0 w 624"/>
                <a:gd name="T11" fmla="*/ 48 h 49"/>
              </a:gdLst>
              <a:ahLst/>
              <a:cxnLst>
                <a:cxn ang="0">
                  <a:pos x="T0" y="T1"/>
                </a:cxn>
                <a:cxn ang="0">
                  <a:pos x="T2" y="T3"/>
                </a:cxn>
                <a:cxn ang="0">
                  <a:pos x="T4" y="T5"/>
                </a:cxn>
                <a:cxn ang="0">
                  <a:pos x="T6" y="T7"/>
                </a:cxn>
                <a:cxn ang="0">
                  <a:pos x="T8" y="T9"/>
                </a:cxn>
                <a:cxn ang="0">
                  <a:pos x="T10" y="T11"/>
                </a:cxn>
              </a:cxnLst>
              <a:rect l="0" t="0" r="r" b="b"/>
              <a:pathLst>
                <a:path w="624" h="49">
                  <a:moveTo>
                    <a:pt x="0" y="48"/>
                  </a:moveTo>
                  <a:lnTo>
                    <a:pt x="45" y="4"/>
                  </a:lnTo>
                  <a:lnTo>
                    <a:pt x="58" y="1"/>
                  </a:lnTo>
                  <a:lnTo>
                    <a:pt x="624" y="0"/>
                  </a:lnTo>
                  <a:lnTo>
                    <a:pt x="575" y="49"/>
                  </a:lnTo>
                  <a:lnTo>
                    <a:pt x="0" y="48"/>
                  </a:lnTo>
                  <a:close/>
                </a:path>
              </a:pathLst>
            </a:custGeom>
            <a:pattFill prst="wdUpDiag">
              <a:fgClr>
                <a:schemeClr val="tx2"/>
              </a:fgClr>
              <a:bgClr>
                <a:schemeClr val="bg1"/>
              </a:bgClr>
            </a:patt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2176">
                <a:solidFill>
                  <a:schemeClr val="tx1"/>
                </a:solidFill>
              </a:endParaRPr>
            </a:p>
          </p:txBody>
        </p:sp>
        <p:sp>
          <p:nvSpPr>
            <p:cNvPr id="48" name="Line 202">
              <a:extLst>
                <a:ext uri="{FF2B5EF4-FFF2-40B4-BE49-F238E27FC236}">
                  <a16:creationId xmlns:a16="http://schemas.microsoft.com/office/drawing/2014/main" id="{5C04DC90-8725-684B-B1A1-99803E22D309}"/>
                </a:ext>
              </a:extLst>
            </p:cNvPr>
            <p:cNvSpPr>
              <a:spLocks noChangeShapeType="1"/>
            </p:cNvSpPr>
            <p:nvPr/>
          </p:nvSpPr>
          <p:spPr bwMode="auto">
            <a:xfrm flipV="1">
              <a:off x="2068207" y="1517750"/>
              <a:ext cx="101468" cy="98425"/>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49" name="Line 203">
              <a:extLst>
                <a:ext uri="{FF2B5EF4-FFF2-40B4-BE49-F238E27FC236}">
                  <a16:creationId xmlns:a16="http://schemas.microsoft.com/office/drawing/2014/main" id="{C90C05DF-1B2E-2545-B8E5-C5F417A71A37}"/>
                </a:ext>
              </a:extLst>
            </p:cNvPr>
            <p:cNvSpPr>
              <a:spLocks noChangeShapeType="1"/>
            </p:cNvSpPr>
            <p:nvPr/>
          </p:nvSpPr>
          <p:spPr bwMode="auto">
            <a:xfrm flipV="1">
              <a:off x="1199713" y="1517750"/>
              <a:ext cx="101468" cy="98425"/>
            </a:xfrm>
            <a:prstGeom prst="line">
              <a:avLst/>
            </a:prstGeom>
            <a:noFill/>
            <a:ln w="9525">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50" name="Line 204">
              <a:extLst>
                <a:ext uri="{FF2B5EF4-FFF2-40B4-BE49-F238E27FC236}">
                  <a16:creationId xmlns:a16="http://schemas.microsoft.com/office/drawing/2014/main" id="{310DFFCC-56F0-C742-95BD-98E848F32443}"/>
                </a:ext>
              </a:extLst>
            </p:cNvPr>
            <p:cNvSpPr>
              <a:spLocks noChangeShapeType="1"/>
            </p:cNvSpPr>
            <p:nvPr/>
          </p:nvSpPr>
          <p:spPr bwMode="auto">
            <a:xfrm>
              <a:off x="1199713" y="1646337"/>
              <a:ext cx="868495" cy="1588"/>
            </a:xfrm>
            <a:prstGeom prst="line">
              <a:avLst/>
            </a:prstGeom>
            <a:noFill/>
            <a:ln w="9525">
              <a:solidFill>
                <a:srgbClr val="000000"/>
              </a:solidFill>
              <a:round/>
              <a:headEnd type="arrow" w="sm" len="sm"/>
              <a:tailEnd type="arrow" w="sm" len="sm"/>
            </a:ln>
            <a:extLst>
              <a:ext uri="{909E8E84-426E-40dd-AFC4-6F175D3DCCD1}">
                <a14:hiddenFill xmlns="" xmlns:a14="http://schemas.microsoft.com/office/drawing/2010/main">
                  <a:noFill/>
                </a14:hiddenFill>
              </a:ext>
            </a:extLst>
          </p:spPr>
          <p:txBody>
            <a:bodyPr/>
            <a:lstStyle/>
            <a:p>
              <a:endParaRPr lang="en-US" sz="2176">
                <a:solidFill>
                  <a:schemeClr val="tx1"/>
                </a:solidFill>
              </a:endParaRPr>
            </a:p>
          </p:txBody>
        </p:sp>
        <p:sp>
          <p:nvSpPr>
            <p:cNvPr id="51" name="Text Box 205">
              <a:extLst>
                <a:ext uri="{FF2B5EF4-FFF2-40B4-BE49-F238E27FC236}">
                  <a16:creationId xmlns:a16="http://schemas.microsoft.com/office/drawing/2014/main" id="{A9373714-7BE3-7747-918F-65B1B670A383}"/>
                </a:ext>
              </a:extLst>
            </p:cNvPr>
            <p:cNvSpPr txBox="1">
              <a:spLocks noChangeArrowheads="1"/>
            </p:cNvSpPr>
            <p:nvPr/>
          </p:nvSpPr>
          <p:spPr bwMode="auto">
            <a:xfrm>
              <a:off x="1352774" y="1593950"/>
              <a:ext cx="648361" cy="280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it-IT" sz="1088" dirty="0">
                  <a:solidFill>
                    <a:schemeClr val="tx1"/>
                  </a:solidFill>
                  <a:latin typeface="+mj-lt"/>
                </a:rPr>
                <a:t>60 mm</a:t>
              </a:r>
              <a:endParaRPr lang="en-US" sz="1632" dirty="0">
                <a:solidFill>
                  <a:schemeClr val="tx1"/>
                </a:solidFill>
                <a:latin typeface="+mj-lt"/>
              </a:endParaRPr>
            </a:p>
          </p:txBody>
        </p:sp>
      </p:grpSp>
      <p:pic>
        <p:nvPicPr>
          <p:cNvPr id="54" name="Picture 7" descr="Spectrum_32nm.tiff">
            <a:extLst>
              <a:ext uri="{FF2B5EF4-FFF2-40B4-BE49-F238E27FC236}">
                <a16:creationId xmlns:a16="http://schemas.microsoft.com/office/drawing/2014/main" id="{C141963A-931E-D946-96F2-AA0E358630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7721" y="218141"/>
            <a:ext cx="2726018" cy="2565460"/>
          </a:xfrm>
          <a:prstGeom prst="rect">
            <a:avLst/>
          </a:prstGeom>
          <a:solidFill>
            <a:schemeClr val="accent6">
              <a:lumMod val="40000"/>
              <a:lumOff val="60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Segnaposto testo 2">
            <a:extLst>
              <a:ext uri="{FF2B5EF4-FFF2-40B4-BE49-F238E27FC236}">
                <a16:creationId xmlns:a16="http://schemas.microsoft.com/office/drawing/2014/main" id="{44F227A7-F8B4-4D5B-36D1-B3BE9E53EEEA}"/>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ENERGY SPECTROMETERS</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PRESTO and TARDI</a:t>
            </a:r>
            <a:endParaRPr lang="it-IT" altLang="en-IT" sz="2200" dirty="0">
              <a:ea typeface="ＭＳ Ｐゴシック" panose="020B0600070205080204" pitchFamily="34" charset="-128"/>
            </a:endParaRPr>
          </a:p>
        </p:txBody>
      </p:sp>
    </p:spTree>
    <p:extLst>
      <p:ext uri="{BB962C8B-B14F-4D97-AF65-F5344CB8AC3E}">
        <p14:creationId xmlns:p14="http://schemas.microsoft.com/office/powerpoint/2010/main" val="119384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par>
                          <p:cTn id="12" fill="hold">
                            <p:stCondLst>
                              <p:cond delay="3000"/>
                            </p:stCondLst>
                            <p:childTnLst>
                              <p:par>
                                <p:cTn id="13" presetID="53" presetClass="entr" presetSubtype="16"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2000" fill="hold"/>
                                        <p:tgtEl>
                                          <p:spTgt spid="17"/>
                                        </p:tgtEl>
                                        <p:attrNameLst>
                                          <p:attrName>ppt_w</p:attrName>
                                        </p:attrNameLst>
                                      </p:cBhvr>
                                      <p:tavLst>
                                        <p:tav tm="0">
                                          <p:val>
                                            <p:fltVal val="0"/>
                                          </p:val>
                                        </p:tav>
                                        <p:tav tm="100000">
                                          <p:val>
                                            <p:strVal val="#ppt_w"/>
                                          </p:val>
                                        </p:tav>
                                      </p:tavLst>
                                    </p:anim>
                                    <p:anim calcmode="lin" valueType="num">
                                      <p:cBhvr>
                                        <p:cTn id="16" dur="2000" fill="hold"/>
                                        <p:tgtEl>
                                          <p:spTgt spid="17"/>
                                        </p:tgtEl>
                                        <p:attrNameLst>
                                          <p:attrName>ppt_h</p:attrName>
                                        </p:attrNameLst>
                                      </p:cBhvr>
                                      <p:tavLst>
                                        <p:tav tm="0">
                                          <p:val>
                                            <p:fltVal val="0"/>
                                          </p:val>
                                        </p:tav>
                                        <p:tav tm="100000">
                                          <p:val>
                                            <p:strVal val="#ppt_h"/>
                                          </p:val>
                                        </p:tav>
                                      </p:tavLst>
                                    </p:anim>
                                    <p:animEffect transition="in" filter="fade">
                                      <p:cBhvr>
                                        <p:cTn id="17" dur="2000"/>
                                        <p:tgtEl>
                                          <p:spTgt spid="17"/>
                                        </p:tgtEl>
                                      </p:cBhvr>
                                    </p:animEffect>
                                  </p:childTnLst>
                                </p:cTn>
                              </p:par>
                            </p:childTnLst>
                          </p:cTn>
                        </p:par>
                        <p:par>
                          <p:cTn id="18" fill="hold">
                            <p:stCondLst>
                              <p:cond delay="5000"/>
                            </p:stCondLst>
                            <p:childTnLst>
                              <p:par>
                                <p:cTn id="19" presetID="10"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dissolve">
                                      <p:cBhvr>
                                        <p:cTn id="26"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15</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647728" y="58439"/>
            <a:ext cx="8544272"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fontScale="92500"/>
          </a:bodyPr>
          <a:lstStyle/>
          <a:p>
            <a:pPr marL="0" indent="0"/>
            <a:r>
              <a:rPr lang="it-IT" altLang="en-IT" sz="2200" dirty="0" err="1">
                <a:solidFill>
                  <a:srgbClr val="1680BF"/>
                </a:solidFill>
                <a:ea typeface="ＭＳ Ｐゴシック" panose="020B0600070205080204" pitchFamily="34" charset="-128"/>
              </a:rPr>
              <a:t>PRESTO:Pulse</a:t>
            </a:r>
            <a:r>
              <a:rPr lang="it-IT" altLang="en-IT" sz="2200" dirty="0">
                <a:solidFill>
                  <a:srgbClr val="1680BF"/>
                </a:solidFill>
                <a:ea typeface="ＭＳ Ｐゴシック" panose="020B0600070205080204" pitchFamily="34" charset="-128"/>
              </a:rPr>
              <a:t> </a:t>
            </a:r>
            <a:r>
              <a:rPr lang="it-IT" altLang="en-IT" sz="2200" dirty="0" err="1">
                <a:solidFill>
                  <a:srgbClr val="1680BF"/>
                </a:solidFill>
                <a:ea typeface="ＭＳ Ｐゴシック" panose="020B0600070205080204" pitchFamily="34" charset="-128"/>
              </a:rPr>
              <a:t>Resolved</a:t>
            </a:r>
            <a:r>
              <a:rPr lang="it-IT" altLang="en-IT" sz="2200" dirty="0">
                <a:solidFill>
                  <a:srgbClr val="1680BF"/>
                </a:solidFill>
                <a:ea typeface="ＭＳ Ｐゴシック" panose="020B0600070205080204" pitchFamily="34" charset="-128"/>
              </a:rPr>
              <a:t> Energy </a:t>
            </a:r>
            <a:r>
              <a:rPr lang="it-IT" altLang="en-IT" sz="2200" dirty="0" err="1">
                <a:solidFill>
                  <a:srgbClr val="1680BF"/>
                </a:solidFill>
                <a:ea typeface="ＭＳ Ｐゴシック" panose="020B0600070205080204" pitchFamily="34" charset="-128"/>
              </a:rPr>
              <a:t>Spectrometer</a:t>
            </a:r>
            <a:r>
              <a:rPr lang="it-IT" altLang="en-IT" sz="2200" dirty="0">
                <a:solidFill>
                  <a:srgbClr val="1680BF"/>
                </a:solidFill>
                <a:ea typeface="ＭＳ Ｐゴシック" panose="020B0600070205080204" pitchFamily="34" charset="-128"/>
              </a:rPr>
              <a:t>, </a:t>
            </a:r>
            <a:r>
              <a:rPr lang="it-IT" altLang="en-IT" sz="2200" dirty="0" err="1">
                <a:solidFill>
                  <a:srgbClr val="1680BF"/>
                </a:solidFill>
                <a:ea typeface="ＭＳ Ｐゴシック" panose="020B0600070205080204" pitchFamily="34" charset="-128"/>
              </a:rPr>
              <a:t>Transparent</a:t>
            </a:r>
            <a:r>
              <a:rPr lang="it-IT" altLang="en-IT" sz="2200" dirty="0">
                <a:solidFill>
                  <a:srgbClr val="1680BF"/>
                </a:solidFill>
                <a:ea typeface="ＭＳ Ｐゴシック" panose="020B0600070205080204" pitchFamily="34" charset="-128"/>
              </a:rPr>
              <a:t> and Online</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Diffraction gratings</a:t>
            </a:r>
            <a:endParaRPr lang="it-IT" altLang="en-IT" sz="2200" dirty="0">
              <a:ea typeface="ＭＳ Ｐゴシック" panose="020B0600070205080204" pitchFamily="34" charset="-128"/>
            </a:endParaRPr>
          </a:p>
        </p:txBody>
      </p:sp>
      <p:grpSp>
        <p:nvGrpSpPr>
          <p:cNvPr id="4" name="Group 3">
            <a:extLst>
              <a:ext uri="{FF2B5EF4-FFF2-40B4-BE49-F238E27FC236}">
                <a16:creationId xmlns:a16="http://schemas.microsoft.com/office/drawing/2014/main" id="{E79100B9-6CA9-C8D7-9CE4-1982FF23E8D9}"/>
              </a:ext>
            </a:extLst>
          </p:cNvPr>
          <p:cNvGrpSpPr/>
          <p:nvPr/>
        </p:nvGrpSpPr>
        <p:grpSpPr>
          <a:xfrm>
            <a:off x="1559496" y="2880398"/>
            <a:ext cx="8865056" cy="3769330"/>
            <a:chOff x="650206" y="3053273"/>
            <a:chExt cx="8865056" cy="3769330"/>
          </a:xfrm>
        </p:grpSpPr>
        <p:sp>
          <p:nvSpPr>
            <p:cNvPr id="5" name="Rectangle 111">
              <a:extLst>
                <a:ext uri="{FF2B5EF4-FFF2-40B4-BE49-F238E27FC236}">
                  <a16:creationId xmlns:a16="http://schemas.microsoft.com/office/drawing/2014/main" id="{50457DB6-1EFB-129D-06C5-166D5B1FE748}"/>
                </a:ext>
              </a:extLst>
            </p:cNvPr>
            <p:cNvSpPr>
              <a:spLocks noChangeArrowheads="1"/>
            </p:cNvSpPr>
            <p:nvPr/>
          </p:nvSpPr>
          <p:spPr bwMode="auto">
            <a:xfrm>
              <a:off x="3886200" y="4800600"/>
              <a:ext cx="992188" cy="320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2C2AFF"/>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500">
                  <a:solidFill>
                    <a:schemeClr val="accent2"/>
                  </a:solidFill>
                  <a:latin typeface="Comic Sans MS" charset="0"/>
                </a:rPr>
                <a:t>(I.Cudin)</a:t>
              </a:r>
            </a:p>
          </p:txBody>
        </p:sp>
        <p:sp>
          <p:nvSpPr>
            <p:cNvPr id="6" name="Rectangle 116">
              <a:extLst>
                <a:ext uri="{FF2B5EF4-FFF2-40B4-BE49-F238E27FC236}">
                  <a16:creationId xmlns:a16="http://schemas.microsoft.com/office/drawing/2014/main" id="{6B634896-233F-922D-F9D2-3D2DA4B26A8D}"/>
                </a:ext>
              </a:extLst>
            </p:cNvPr>
            <p:cNvSpPr>
              <a:spLocks noChangeArrowheads="1"/>
            </p:cNvSpPr>
            <p:nvPr/>
          </p:nvSpPr>
          <p:spPr bwMode="auto">
            <a:xfrm>
              <a:off x="1528925" y="3872129"/>
              <a:ext cx="7222639" cy="2246870"/>
            </a:xfrm>
            <a:prstGeom prst="rect">
              <a:avLst/>
            </a:prstGeom>
            <a:solidFill>
              <a:srgbClr val="D1D1D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Line 120">
              <a:extLst>
                <a:ext uri="{FF2B5EF4-FFF2-40B4-BE49-F238E27FC236}">
                  <a16:creationId xmlns:a16="http://schemas.microsoft.com/office/drawing/2014/main" id="{BEE3B7E4-2DCB-1E43-EBE8-C9823A31FC2B}"/>
                </a:ext>
              </a:extLst>
            </p:cNvPr>
            <p:cNvSpPr>
              <a:spLocks noChangeShapeType="1"/>
            </p:cNvSpPr>
            <p:nvPr/>
          </p:nvSpPr>
          <p:spPr bwMode="auto">
            <a:xfrm>
              <a:off x="1929319" y="3872129"/>
              <a:ext cx="0" cy="13994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8" name="Line 121">
              <a:extLst>
                <a:ext uri="{FF2B5EF4-FFF2-40B4-BE49-F238E27FC236}">
                  <a16:creationId xmlns:a16="http://schemas.microsoft.com/office/drawing/2014/main" id="{A2416121-B44B-52BC-EA7E-0EBD03AF33CC}"/>
                </a:ext>
              </a:extLst>
            </p:cNvPr>
            <p:cNvSpPr>
              <a:spLocks noChangeShapeType="1"/>
            </p:cNvSpPr>
            <p:nvPr/>
          </p:nvSpPr>
          <p:spPr bwMode="auto">
            <a:xfrm>
              <a:off x="1929319" y="4575733"/>
              <a:ext cx="0" cy="13994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9" name="Line 122">
              <a:extLst>
                <a:ext uri="{FF2B5EF4-FFF2-40B4-BE49-F238E27FC236}">
                  <a16:creationId xmlns:a16="http://schemas.microsoft.com/office/drawing/2014/main" id="{A9CC570E-EF72-918A-CD25-0871E4ECE74A}"/>
                </a:ext>
              </a:extLst>
            </p:cNvPr>
            <p:cNvSpPr>
              <a:spLocks noChangeShapeType="1"/>
            </p:cNvSpPr>
            <p:nvPr/>
          </p:nvSpPr>
          <p:spPr bwMode="auto">
            <a:xfrm>
              <a:off x="1929319" y="5279338"/>
              <a:ext cx="0" cy="13994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0" name="Line 123">
              <a:extLst>
                <a:ext uri="{FF2B5EF4-FFF2-40B4-BE49-F238E27FC236}">
                  <a16:creationId xmlns:a16="http://schemas.microsoft.com/office/drawing/2014/main" id="{BF6DC63A-FA8B-BCD6-7813-56F2C29ED7BC}"/>
                </a:ext>
              </a:extLst>
            </p:cNvPr>
            <p:cNvSpPr>
              <a:spLocks noChangeShapeType="1"/>
            </p:cNvSpPr>
            <p:nvPr/>
          </p:nvSpPr>
          <p:spPr bwMode="auto">
            <a:xfrm>
              <a:off x="1929319" y="5979055"/>
              <a:ext cx="0" cy="139943"/>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1" name="Line 124">
              <a:extLst>
                <a:ext uri="{FF2B5EF4-FFF2-40B4-BE49-F238E27FC236}">
                  <a16:creationId xmlns:a16="http://schemas.microsoft.com/office/drawing/2014/main" id="{27668968-EF03-098E-8B3D-F3950F09ACC0}"/>
                </a:ext>
              </a:extLst>
            </p:cNvPr>
            <p:cNvSpPr>
              <a:spLocks noChangeShapeType="1"/>
            </p:cNvSpPr>
            <p:nvPr/>
          </p:nvSpPr>
          <p:spPr bwMode="auto">
            <a:xfrm>
              <a:off x="1528925" y="5465929"/>
              <a:ext cx="143831"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12" name="Group 11">
              <a:extLst>
                <a:ext uri="{FF2B5EF4-FFF2-40B4-BE49-F238E27FC236}">
                  <a16:creationId xmlns:a16="http://schemas.microsoft.com/office/drawing/2014/main" id="{D5B7E1FD-5B91-2E76-E9FB-E4FE68DB9AC4}"/>
                </a:ext>
              </a:extLst>
            </p:cNvPr>
            <p:cNvGrpSpPr/>
            <p:nvPr/>
          </p:nvGrpSpPr>
          <p:grpSpPr>
            <a:xfrm>
              <a:off x="1676643" y="4012072"/>
              <a:ext cx="6931090" cy="563661"/>
              <a:chOff x="1676643" y="4012072"/>
              <a:chExt cx="6931090" cy="563661"/>
            </a:xfrm>
          </p:grpSpPr>
          <p:sp>
            <p:nvSpPr>
              <p:cNvPr id="41" name="Rectangle 117">
                <a:extLst>
                  <a:ext uri="{FF2B5EF4-FFF2-40B4-BE49-F238E27FC236}">
                    <a16:creationId xmlns:a16="http://schemas.microsoft.com/office/drawing/2014/main" id="{44578C3F-7571-D4B0-70A9-64B636442E7B}"/>
                  </a:ext>
                </a:extLst>
              </p:cNvPr>
              <p:cNvSpPr>
                <a:spLocks noChangeArrowheads="1"/>
              </p:cNvSpPr>
              <p:nvPr/>
            </p:nvSpPr>
            <p:spPr bwMode="auto">
              <a:xfrm>
                <a:off x="1676643" y="4012072"/>
                <a:ext cx="6931090" cy="5636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 name="Rectangle 125">
                <a:extLst>
                  <a:ext uri="{FF2B5EF4-FFF2-40B4-BE49-F238E27FC236}">
                    <a16:creationId xmlns:a16="http://schemas.microsoft.com/office/drawing/2014/main" id="{78CA4C6B-8D41-C80C-2151-545FF438D416}"/>
                  </a:ext>
                </a:extLst>
              </p:cNvPr>
              <p:cNvSpPr>
                <a:spLocks noChangeArrowheads="1"/>
              </p:cNvSpPr>
              <p:nvPr/>
            </p:nvSpPr>
            <p:spPr bwMode="auto">
              <a:xfrm>
                <a:off x="4131485" y="4012072"/>
                <a:ext cx="2021406" cy="563661"/>
              </a:xfrm>
              <a:prstGeom prst="rect">
                <a:avLst/>
              </a:prstGeom>
              <a:solidFill>
                <a:srgbClr val="33A1BB"/>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800" b="0" dirty="0">
                    <a:latin typeface="Arial" charset="0"/>
                  </a:rPr>
                  <a:t>G1-LE</a:t>
                </a:r>
              </a:p>
            </p:txBody>
          </p:sp>
        </p:grpSp>
        <p:grpSp>
          <p:nvGrpSpPr>
            <p:cNvPr id="13" name="Group 12">
              <a:extLst>
                <a:ext uri="{FF2B5EF4-FFF2-40B4-BE49-F238E27FC236}">
                  <a16:creationId xmlns:a16="http://schemas.microsoft.com/office/drawing/2014/main" id="{4B424C7A-87A4-EB18-EB2B-9F4F9A7EC727}"/>
                </a:ext>
              </a:extLst>
            </p:cNvPr>
            <p:cNvGrpSpPr/>
            <p:nvPr/>
          </p:nvGrpSpPr>
          <p:grpSpPr>
            <a:xfrm>
              <a:off x="1676643" y="4720259"/>
              <a:ext cx="6931090" cy="563661"/>
              <a:chOff x="1676643" y="4715677"/>
              <a:chExt cx="6931090" cy="563661"/>
            </a:xfrm>
          </p:grpSpPr>
          <p:sp>
            <p:nvSpPr>
              <p:cNvPr id="39" name="Rectangle 118">
                <a:extLst>
                  <a:ext uri="{FF2B5EF4-FFF2-40B4-BE49-F238E27FC236}">
                    <a16:creationId xmlns:a16="http://schemas.microsoft.com/office/drawing/2014/main" id="{4CE051B6-455E-F475-8302-21D42E07D5AE}"/>
                  </a:ext>
                </a:extLst>
              </p:cNvPr>
              <p:cNvSpPr>
                <a:spLocks noChangeArrowheads="1"/>
              </p:cNvSpPr>
              <p:nvPr/>
            </p:nvSpPr>
            <p:spPr bwMode="auto">
              <a:xfrm>
                <a:off x="1676643" y="4715677"/>
                <a:ext cx="6931090" cy="56366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0" name="Rectangle 126">
                <a:extLst>
                  <a:ext uri="{FF2B5EF4-FFF2-40B4-BE49-F238E27FC236}">
                    <a16:creationId xmlns:a16="http://schemas.microsoft.com/office/drawing/2014/main" id="{72ED5928-682E-E980-1BB1-27EF5B2EA782}"/>
                  </a:ext>
                </a:extLst>
              </p:cNvPr>
              <p:cNvSpPr>
                <a:spLocks noChangeArrowheads="1"/>
              </p:cNvSpPr>
              <p:nvPr/>
            </p:nvSpPr>
            <p:spPr bwMode="auto">
              <a:xfrm>
                <a:off x="4131485" y="4715677"/>
                <a:ext cx="2021406" cy="563661"/>
              </a:xfrm>
              <a:prstGeom prst="rect">
                <a:avLst/>
              </a:prstGeom>
              <a:solidFill>
                <a:srgbClr val="33A1BB"/>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800" b="0" dirty="0">
                    <a:latin typeface="Arial" charset="0"/>
                  </a:rPr>
                  <a:t>G2-HE</a:t>
                </a:r>
              </a:p>
            </p:txBody>
          </p:sp>
        </p:grpSp>
        <p:sp>
          <p:nvSpPr>
            <p:cNvPr id="14" name="Line 127">
              <a:extLst>
                <a:ext uri="{FF2B5EF4-FFF2-40B4-BE49-F238E27FC236}">
                  <a16:creationId xmlns:a16="http://schemas.microsoft.com/office/drawing/2014/main" id="{6589F7B7-F92D-3696-B24B-25A42CE24642}"/>
                </a:ext>
              </a:extLst>
            </p:cNvPr>
            <p:cNvSpPr>
              <a:spLocks noChangeShapeType="1"/>
            </p:cNvSpPr>
            <p:nvPr/>
          </p:nvSpPr>
          <p:spPr bwMode="auto">
            <a:xfrm>
              <a:off x="4323908" y="3463960"/>
              <a:ext cx="2036955" cy="0"/>
            </a:xfrm>
            <a:prstGeom prst="line">
              <a:avLst/>
            </a:prstGeom>
            <a:noFill/>
            <a:ln w="9525">
              <a:solidFill>
                <a:schemeClr val="tx1"/>
              </a:solidFill>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5" name="Text Box 128">
              <a:extLst>
                <a:ext uri="{FF2B5EF4-FFF2-40B4-BE49-F238E27FC236}">
                  <a16:creationId xmlns:a16="http://schemas.microsoft.com/office/drawing/2014/main" id="{616D60CA-92A3-8CCC-5E08-A506718B00AD}"/>
                </a:ext>
              </a:extLst>
            </p:cNvPr>
            <p:cNvSpPr txBox="1">
              <a:spLocks noChangeArrowheads="1"/>
            </p:cNvSpPr>
            <p:nvPr/>
          </p:nvSpPr>
          <p:spPr bwMode="auto">
            <a:xfrm>
              <a:off x="4479400" y="3351228"/>
              <a:ext cx="1589913" cy="6725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it-IT" sz="1200" b="0">
                  <a:latin typeface="Arial" charset="0"/>
                </a:rPr>
                <a:t>60 mm</a:t>
              </a:r>
              <a:endParaRPr lang="en-US" sz="1200" b="0">
                <a:latin typeface="Arial" charset="0"/>
              </a:endParaRPr>
            </a:p>
          </p:txBody>
        </p:sp>
        <p:sp>
          <p:nvSpPr>
            <p:cNvPr id="16" name="Line 129">
              <a:extLst>
                <a:ext uri="{FF2B5EF4-FFF2-40B4-BE49-F238E27FC236}">
                  <a16:creationId xmlns:a16="http://schemas.microsoft.com/office/drawing/2014/main" id="{12606CB3-A1A6-2D59-0BAC-35532771E88E}"/>
                </a:ext>
              </a:extLst>
            </p:cNvPr>
            <p:cNvSpPr>
              <a:spLocks noChangeShapeType="1"/>
            </p:cNvSpPr>
            <p:nvPr/>
          </p:nvSpPr>
          <p:spPr bwMode="auto">
            <a:xfrm flipV="1">
              <a:off x="1707742" y="3277369"/>
              <a:ext cx="462591" cy="703605"/>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7" name="Line 132">
              <a:extLst>
                <a:ext uri="{FF2B5EF4-FFF2-40B4-BE49-F238E27FC236}">
                  <a16:creationId xmlns:a16="http://schemas.microsoft.com/office/drawing/2014/main" id="{F73C98A7-5F32-5291-8349-A24CF97746BA}"/>
                </a:ext>
              </a:extLst>
            </p:cNvPr>
            <p:cNvSpPr>
              <a:spLocks noChangeShapeType="1"/>
            </p:cNvSpPr>
            <p:nvPr/>
          </p:nvSpPr>
          <p:spPr bwMode="auto">
            <a:xfrm flipV="1">
              <a:off x="4137316" y="3646664"/>
              <a:ext cx="221577" cy="334309"/>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8" name="Line 133">
              <a:extLst>
                <a:ext uri="{FF2B5EF4-FFF2-40B4-BE49-F238E27FC236}">
                  <a16:creationId xmlns:a16="http://schemas.microsoft.com/office/drawing/2014/main" id="{F93EC72C-CCD6-A200-27BB-4ED4E091FDAF}"/>
                </a:ext>
              </a:extLst>
            </p:cNvPr>
            <p:cNvSpPr>
              <a:spLocks noChangeShapeType="1"/>
            </p:cNvSpPr>
            <p:nvPr/>
          </p:nvSpPr>
          <p:spPr bwMode="auto">
            <a:xfrm flipV="1">
              <a:off x="6182046" y="3669988"/>
              <a:ext cx="221577" cy="334309"/>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19" name="Line 135">
              <a:extLst>
                <a:ext uri="{FF2B5EF4-FFF2-40B4-BE49-F238E27FC236}">
                  <a16:creationId xmlns:a16="http://schemas.microsoft.com/office/drawing/2014/main" id="{B361E997-954D-7AAB-D53B-A0DD60C36056}"/>
                </a:ext>
              </a:extLst>
            </p:cNvPr>
            <p:cNvSpPr>
              <a:spLocks noChangeShapeType="1"/>
            </p:cNvSpPr>
            <p:nvPr/>
          </p:nvSpPr>
          <p:spPr bwMode="auto">
            <a:xfrm flipH="1">
              <a:off x="1120757" y="3837143"/>
              <a:ext cx="0" cy="2262419"/>
            </a:xfrm>
            <a:prstGeom prst="line">
              <a:avLst/>
            </a:prstGeom>
            <a:noFill/>
            <a:ln w="9525">
              <a:solidFill>
                <a:schemeClr val="tx1"/>
              </a:solidFill>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0" name="Line 137">
              <a:extLst>
                <a:ext uri="{FF2B5EF4-FFF2-40B4-BE49-F238E27FC236}">
                  <a16:creationId xmlns:a16="http://schemas.microsoft.com/office/drawing/2014/main" id="{2141ECC5-7C1E-E25D-2DBF-FFBACB11F51D}"/>
                </a:ext>
              </a:extLst>
            </p:cNvPr>
            <p:cNvSpPr>
              <a:spLocks noChangeShapeType="1"/>
            </p:cNvSpPr>
            <p:nvPr/>
          </p:nvSpPr>
          <p:spPr bwMode="auto">
            <a:xfrm>
              <a:off x="8607733" y="4012072"/>
              <a:ext cx="400394" cy="50535"/>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1" name="Line 138">
              <a:extLst>
                <a:ext uri="{FF2B5EF4-FFF2-40B4-BE49-F238E27FC236}">
                  <a16:creationId xmlns:a16="http://schemas.microsoft.com/office/drawing/2014/main" id="{8AEDC131-2BDF-9D34-1104-2EBEB77AA299}"/>
                </a:ext>
              </a:extLst>
            </p:cNvPr>
            <p:cNvSpPr>
              <a:spLocks noChangeShapeType="1"/>
            </p:cNvSpPr>
            <p:nvPr/>
          </p:nvSpPr>
          <p:spPr bwMode="auto">
            <a:xfrm>
              <a:off x="8607733" y="4567959"/>
              <a:ext cx="400394" cy="5442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2" name="Line 139">
              <a:extLst>
                <a:ext uri="{FF2B5EF4-FFF2-40B4-BE49-F238E27FC236}">
                  <a16:creationId xmlns:a16="http://schemas.microsoft.com/office/drawing/2014/main" id="{3E94A1C6-30C8-0C69-BE7D-891E170DFDB8}"/>
                </a:ext>
              </a:extLst>
            </p:cNvPr>
            <p:cNvSpPr>
              <a:spLocks noChangeShapeType="1"/>
            </p:cNvSpPr>
            <p:nvPr/>
          </p:nvSpPr>
          <p:spPr bwMode="auto">
            <a:xfrm>
              <a:off x="8607733" y="4719564"/>
              <a:ext cx="400394" cy="50535"/>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3" name="Line 140">
              <a:extLst>
                <a:ext uri="{FF2B5EF4-FFF2-40B4-BE49-F238E27FC236}">
                  <a16:creationId xmlns:a16="http://schemas.microsoft.com/office/drawing/2014/main" id="{F152BDCC-525F-7B96-68E4-E37209CC0C59}"/>
                </a:ext>
              </a:extLst>
            </p:cNvPr>
            <p:cNvSpPr>
              <a:spLocks noChangeShapeType="1"/>
            </p:cNvSpPr>
            <p:nvPr/>
          </p:nvSpPr>
          <p:spPr bwMode="auto">
            <a:xfrm>
              <a:off x="8607733" y="5275451"/>
              <a:ext cx="400394" cy="5442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4" name="Line 141">
              <a:extLst>
                <a:ext uri="{FF2B5EF4-FFF2-40B4-BE49-F238E27FC236}">
                  <a16:creationId xmlns:a16="http://schemas.microsoft.com/office/drawing/2014/main" id="{52388274-3496-6779-0C7C-B90010A6ECCF}"/>
                </a:ext>
              </a:extLst>
            </p:cNvPr>
            <p:cNvSpPr>
              <a:spLocks noChangeShapeType="1"/>
            </p:cNvSpPr>
            <p:nvPr/>
          </p:nvSpPr>
          <p:spPr bwMode="auto">
            <a:xfrm>
              <a:off x="8607733" y="5419281"/>
              <a:ext cx="400394" cy="5442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5" name="Line 142">
              <a:extLst>
                <a:ext uri="{FF2B5EF4-FFF2-40B4-BE49-F238E27FC236}">
                  <a16:creationId xmlns:a16="http://schemas.microsoft.com/office/drawing/2014/main" id="{096B819A-E6FF-CBAF-C14C-022F188F4000}"/>
                </a:ext>
              </a:extLst>
            </p:cNvPr>
            <p:cNvSpPr>
              <a:spLocks noChangeShapeType="1"/>
            </p:cNvSpPr>
            <p:nvPr/>
          </p:nvSpPr>
          <p:spPr bwMode="auto">
            <a:xfrm>
              <a:off x="8607733" y="5979055"/>
              <a:ext cx="400394" cy="50535"/>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6" name="Line 149">
              <a:extLst>
                <a:ext uri="{FF2B5EF4-FFF2-40B4-BE49-F238E27FC236}">
                  <a16:creationId xmlns:a16="http://schemas.microsoft.com/office/drawing/2014/main" id="{3F1BD39C-C9C8-F08A-5A94-9117093747E6}"/>
                </a:ext>
              </a:extLst>
            </p:cNvPr>
            <p:cNvSpPr>
              <a:spLocks noChangeShapeType="1"/>
            </p:cNvSpPr>
            <p:nvPr/>
          </p:nvSpPr>
          <p:spPr bwMode="auto">
            <a:xfrm flipH="1" flipV="1">
              <a:off x="1521151" y="6111224"/>
              <a:ext cx="178817" cy="392619"/>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7" name="Line 150">
              <a:extLst>
                <a:ext uri="{FF2B5EF4-FFF2-40B4-BE49-F238E27FC236}">
                  <a16:creationId xmlns:a16="http://schemas.microsoft.com/office/drawing/2014/main" id="{ECAE5CA1-630C-189C-F9E4-45D59E905640}"/>
                </a:ext>
              </a:extLst>
            </p:cNvPr>
            <p:cNvSpPr>
              <a:spLocks noChangeShapeType="1"/>
            </p:cNvSpPr>
            <p:nvPr/>
          </p:nvSpPr>
          <p:spPr bwMode="auto">
            <a:xfrm flipH="1" flipV="1">
              <a:off x="8751564" y="6130661"/>
              <a:ext cx="182704" cy="388732"/>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8" name="Line 151">
              <a:extLst>
                <a:ext uri="{FF2B5EF4-FFF2-40B4-BE49-F238E27FC236}">
                  <a16:creationId xmlns:a16="http://schemas.microsoft.com/office/drawing/2014/main" id="{114F1203-1C15-7812-31F9-FA20A85FDB70}"/>
                </a:ext>
              </a:extLst>
            </p:cNvPr>
            <p:cNvSpPr>
              <a:spLocks noChangeShapeType="1"/>
            </p:cNvSpPr>
            <p:nvPr/>
          </p:nvSpPr>
          <p:spPr bwMode="auto">
            <a:xfrm flipH="1">
              <a:off x="1676643" y="6822603"/>
              <a:ext cx="7230413" cy="0"/>
            </a:xfrm>
            <a:prstGeom prst="line">
              <a:avLst/>
            </a:prstGeom>
            <a:noFill/>
            <a:ln w="9525">
              <a:solidFill>
                <a:schemeClr val="tx1"/>
              </a:solidFill>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29" name="Line 153">
              <a:extLst>
                <a:ext uri="{FF2B5EF4-FFF2-40B4-BE49-F238E27FC236}">
                  <a16:creationId xmlns:a16="http://schemas.microsoft.com/office/drawing/2014/main" id="{7537080B-E095-D876-9970-16FA41637EF2}"/>
                </a:ext>
              </a:extLst>
            </p:cNvPr>
            <p:cNvSpPr>
              <a:spLocks noChangeShapeType="1"/>
            </p:cNvSpPr>
            <p:nvPr/>
          </p:nvSpPr>
          <p:spPr bwMode="auto">
            <a:xfrm>
              <a:off x="8751564" y="6118999"/>
              <a:ext cx="637520" cy="81634"/>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0" name="Line 154">
              <a:extLst>
                <a:ext uri="{FF2B5EF4-FFF2-40B4-BE49-F238E27FC236}">
                  <a16:creationId xmlns:a16="http://schemas.microsoft.com/office/drawing/2014/main" id="{E76FA24F-D578-F824-0078-AB9F482F69C7}"/>
                </a:ext>
              </a:extLst>
            </p:cNvPr>
            <p:cNvSpPr>
              <a:spLocks noChangeShapeType="1"/>
            </p:cNvSpPr>
            <p:nvPr/>
          </p:nvSpPr>
          <p:spPr bwMode="auto">
            <a:xfrm>
              <a:off x="8767113" y="3868241"/>
              <a:ext cx="637520" cy="81634"/>
            </a:xfrm>
            <a:prstGeom prst="line">
              <a:avLst/>
            </a:prstGeom>
            <a:noFill/>
            <a:ln w="9525">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31" name="Line 162">
              <a:extLst>
                <a:ext uri="{FF2B5EF4-FFF2-40B4-BE49-F238E27FC236}">
                  <a16:creationId xmlns:a16="http://schemas.microsoft.com/office/drawing/2014/main" id="{321703A8-FF10-8E58-8FD2-CFB35695E0E4}"/>
                </a:ext>
              </a:extLst>
            </p:cNvPr>
            <p:cNvSpPr>
              <a:spLocks noChangeShapeType="1"/>
            </p:cNvSpPr>
            <p:nvPr/>
          </p:nvSpPr>
          <p:spPr bwMode="auto">
            <a:xfrm rot="16200000">
              <a:off x="8677705" y="4303621"/>
              <a:ext cx="559774" cy="0"/>
            </a:xfrm>
            <a:prstGeom prst="line">
              <a:avLst/>
            </a:prstGeom>
            <a:noFill/>
            <a:ln w="9525">
              <a:solidFill>
                <a:schemeClr val="tx1"/>
              </a:solidFill>
              <a:round/>
              <a:headEnd type="arrow" w="med" len="me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32" name="Group 31">
              <a:extLst>
                <a:ext uri="{FF2B5EF4-FFF2-40B4-BE49-F238E27FC236}">
                  <a16:creationId xmlns:a16="http://schemas.microsoft.com/office/drawing/2014/main" id="{58650DF7-753B-BF2D-0D4E-EE3E566EFF2B}"/>
                </a:ext>
              </a:extLst>
            </p:cNvPr>
            <p:cNvGrpSpPr/>
            <p:nvPr/>
          </p:nvGrpSpPr>
          <p:grpSpPr>
            <a:xfrm>
              <a:off x="1676643" y="5428445"/>
              <a:ext cx="6931090" cy="563661"/>
              <a:chOff x="1676643" y="5428445"/>
              <a:chExt cx="6931090" cy="563661"/>
            </a:xfrm>
          </p:grpSpPr>
          <p:sp>
            <p:nvSpPr>
              <p:cNvPr id="37" name="Rectangle 119">
                <a:extLst>
                  <a:ext uri="{FF2B5EF4-FFF2-40B4-BE49-F238E27FC236}">
                    <a16:creationId xmlns:a16="http://schemas.microsoft.com/office/drawing/2014/main" id="{36549EEE-1347-C3A4-A82C-BEB6B2EB0DFB}"/>
                  </a:ext>
                </a:extLst>
              </p:cNvPr>
              <p:cNvSpPr>
                <a:spLocks noChangeArrowheads="1"/>
              </p:cNvSpPr>
              <p:nvPr/>
            </p:nvSpPr>
            <p:spPr bwMode="auto">
              <a:xfrm>
                <a:off x="1676643" y="5430388"/>
                <a:ext cx="6931090" cy="55977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sz="1800" b="0" dirty="0">
                  <a:latin typeface="Arial" charset="0"/>
                </a:endParaRPr>
              </a:p>
            </p:txBody>
          </p:sp>
          <p:sp>
            <p:nvSpPr>
              <p:cNvPr id="38" name="Rectangle 126">
                <a:extLst>
                  <a:ext uri="{FF2B5EF4-FFF2-40B4-BE49-F238E27FC236}">
                    <a16:creationId xmlns:a16="http://schemas.microsoft.com/office/drawing/2014/main" id="{4EE1EA8C-DF87-8467-DC76-9544AD0DD433}"/>
                  </a:ext>
                </a:extLst>
              </p:cNvPr>
              <p:cNvSpPr>
                <a:spLocks noChangeArrowheads="1"/>
              </p:cNvSpPr>
              <p:nvPr/>
            </p:nvSpPr>
            <p:spPr bwMode="auto">
              <a:xfrm>
                <a:off x="4131485" y="5428445"/>
                <a:ext cx="2021406" cy="563661"/>
              </a:xfrm>
              <a:prstGeom prst="rect">
                <a:avLst/>
              </a:prstGeom>
              <a:solidFill>
                <a:srgbClr val="33A1BB"/>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1800" b="0" dirty="0">
                    <a:latin typeface="Arial" charset="0"/>
                  </a:rPr>
                  <a:t>G3-SHE</a:t>
                </a:r>
              </a:p>
            </p:txBody>
          </p:sp>
        </p:grpSp>
        <p:sp>
          <p:nvSpPr>
            <p:cNvPr id="33" name="Rectangle 32">
              <a:extLst>
                <a:ext uri="{FF2B5EF4-FFF2-40B4-BE49-F238E27FC236}">
                  <a16:creationId xmlns:a16="http://schemas.microsoft.com/office/drawing/2014/main" id="{0A32B6EC-8648-8052-B38F-73130DD9D79C}"/>
                </a:ext>
              </a:extLst>
            </p:cNvPr>
            <p:cNvSpPr/>
            <p:nvPr/>
          </p:nvSpPr>
          <p:spPr>
            <a:xfrm>
              <a:off x="4538638" y="6373713"/>
              <a:ext cx="1296449" cy="440120"/>
            </a:xfrm>
            <a:prstGeom prst="rect">
              <a:avLst/>
            </a:prstGeom>
          </p:spPr>
          <p:txBody>
            <a:bodyPr wrap="none">
              <a:spAutoFit/>
            </a:bodyPr>
            <a:lstStyle/>
            <a:p>
              <a:r>
                <a:rPr lang="en-US" dirty="0">
                  <a:solidFill>
                    <a:schemeClr val="tx1"/>
                  </a:solidFill>
                </a:rPr>
                <a:t>250 mm</a:t>
              </a:r>
            </a:p>
          </p:txBody>
        </p:sp>
        <p:sp>
          <p:nvSpPr>
            <p:cNvPr id="34" name="Rectangle 33">
              <a:extLst>
                <a:ext uri="{FF2B5EF4-FFF2-40B4-BE49-F238E27FC236}">
                  <a16:creationId xmlns:a16="http://schemas.microsoft.com/office/drawing/2014/main" id="{4F737F40-F7F4-53A2-BEE0-936560C73CFD}"/>
                </a:ext>
              </a:extLst>
            </p:cNvPr>
            <p:cNvSpPr/>
            <p:nvPr/>
          </p:nvSpPr>
          <p:spPr>
            <a:xfrm rot="16200000">
              <a:off x="307627" y="4700068"/>
              <a:ext cx="1125278" cy="440120"/>
            </a:xfrm>
            <a:prstGeom prst="rect">
              <a:avLst/>
            </a:prstGeom>
          </p:spPr>
          <p:txBody>
            <a:bodyPr wrap="none">
              <a:spAutoFit/>
            </a:bodyPr>
            <a:lstStyle/>
            <a:p>
              <a:r>
                <a:rPr lang="en-US" dirty="0">
                  <a:solidFill>
                    <a:schemeClr val="tx1"/>
                  </a:solidFill>
                </a:rPr>
                <a:t>80 mm</a:t>
              </a:r>
            </a:p>
          </p:txBody>
        </p:sp>
        <p:sp>
          <p:nvSpPr>
            <p:cNvPr id="35" name="Rectangle 34">
              <a:extLst>
                <a:ext uri="{FF2B5EF4-FFF2-40B4-BE49-F238E27FC236}">
                  <a16:creationId xmlns:a16="http://schemas.microsoft.com/office/drawing/2014/main" id="{657323CD-F173-B2A9-DAA5-9ECCB2206B59}"/>
                </a:ext>
              </a:extLst>
            </p:cNvPr>
            <p:cNvSpPr/>
            <p:nvPr/>
          </p:nvSpPr>
          <p:spPr>
            <a:xfrm>
              <a:off x="4781512" y="3053273"/>
              <a:ext cx="1125278" cy="440120"/>
            </a:xfrm>
            <a:prstGeom prst="rect">
              <a:avLst/>
            </a:prstGeom>
          </p:spPr>
          <p:txBody>
            <a:bodyPr wrap="none">
              <a:spAutoFit/>
            </a:bodyPr>
            <a:lstStyle/>
            <a:p>
              <a:r>
                <a:rPr lang="en-US" dirty="0">
                  <a:solidFill>
                    <a:schemeClr val="tx1"/>
                  </a:solidFill>
                </a:rPr>
                <a:t>60 mm</a:t>
              </a:r>
            </a:p>
          </p:txBody>
        </p:sp>
        <p:sp>
          <p:nvSpPr>
            <p:cNvPr id="36" name="Rectangle 35">
              <a:extLst>
                <a:ext uri="{FF2B5EF4-FFF2-40B4-BE49-F238E27FC236}">
                  <a16:creationId xmlns:a16="http://schemas.microsoft.com/office/drawing/2014/main" id="{36653BC6-2C0C-694D-296A-E0BFFEFBCE3D}"/>
                </a:ext>
              </a:extLst>
            </p:cNvPr>
            <p:cNvSpPr/>
            <p:nvPr/>
          </p:nvSpPr>
          <p:spPr>
            <a:xfrm rot="16200000">
              <a:off x="8775318" y="4124004"/>
              <a:ext cx="1039768" cy="440120"/>
            </a:xfrm>
            <a:prstGeom prst="rect">
              <a:avLst/>
            </a:prstGeom>
          </p:spPr>
          <p:txBody>
            <a:bodyPr wrap="none">
              <a:spAutoFit/>
            </a:bodyPr>
            <a:lstStyle/>
            <a:p>
              <a:r>
                <a:rPr lang="en-US" dirty="0">
                  <a:solidFill>
                    <a:schemeClr val="tx1"/>
                  </a:solidFill>
                </a:rPr>
                <a:t>25mm</a:t>
              </a:r>
            </a:p>
          </p:txBody>
        </p:sp>
      </p:grpSp>
      <p:grpSp>
        <p:nvGrpSpPr>
          <p:cNvPr id="43" name="Group 42">
            <a:extLst>
              <a:ext uri="{FF2B5EF4-FFF2-40B4-BE49-F238E27FC236}">
                <a16:creationId xmlns:a16="http://schemas.microsoft.com/office/drawing/2014/main" id="{20525EAD-6769-C90E-D7DF-A80083ED6D84}"/>
              </a:ext>
            </a:extLst>
          </p:cNvPr>
          <p:cNvGrpSpPr/>
          <p:nvPr/>
        </p:nvGrpSpPr>
        <p:grpSpPr>
          <a:xfrm>
            <a:off x="6456040" y="1681176"/>
            <a:ext cx="3770791" cy="2376264"/>
            <a:chOff x="5546750" y="2341265"/>
            <a:chExt cx="3770791" cy="1800200"/>
          </a:xfrm>
        </p:grpSpPr>
        <p:cxnSp>
          <p:nvCxnSpPr>
            <p:cNvPr id="44" name="Straight Arrow Connector 43">
              <a:extLst>
                <a:ext uri="{FF2B5EF4-FFF2-40B4-BE49-F238E27FC236}">
                  <a16:creationId xmlns:a16="http://schemas.microsoft.com/office/drawing/2014/main" id="{AC34ED40-7CC7-EF27-D6DA-D7BFD9CDF89F}"/>
                </a:ext>
              </a:extLst>
            </p:cNvPr>
            <p:cNvCxnSpPr/>
            <p:nvPr/>
          </p:nvCxnSpPr>
          <p:spPr bwMode="auto">
            <a:xfrm flipH="1">
              <a:off x="5546750" y="2701305"/>
              <a:ext cx="1224136" cy="144016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5" name="Rectangle 44">
              <a:extLst>
                <a:ext uri="{FF2B5EF4-FFF2-40B4-BE49-F238E27FC236}">
                  <a16:creationId xmlns:a16="http://schemas.microsoft.com/office/drawing/2014/main" id="{BECA7BDC-D9A5-0A11-5A97-1A062FE90DF3}"/>
                </a:ext>
              </a:extLst>
            </p:cNvPr>
            <p:cNvSpPr/>
            <p:nvPr/>
          </p:nvSpPr>
          <p:spPr>
            <a:xfrm>
              <a:off x="6698878" y="2341265"/>
              <a:ext cx="2618663" cy="353174"/>
            </a:xfrm>
            <a:prstGeom prst="rect">
              <a:avLst/>
            </a:prstGeom>
          </p:spPr>
          <p:txBody>
            <a:bodyPr wrap="none">
              <a:spAutoFit/>
            </a:bodyPr>
            <a:lstStyle/>
            <a:p>
              <a:r>
                <a:rPr lang="en-US" sz="1800" dirty="0">
                  <a:solidFill>
                    <a:srgbClr val="FF0000"/>
                  </a:solidFill>
                </a:rPr>
                <a:t>Since 2011 – 100-24nm</a:t>
              </a:r>
            </a:p>
          </p:txBody>
        </p:sp>
      </p:grpSp>
      <p:grpSp>
        <p:nvGrpSpPr>
          <p:cNvPr id="46" name="Group 45">
            <a:extLst>
              <a:ext uri="{FF2B5EF4-FFF2-40B4-BE49-F238E27FC236}">
                <a16:creationId xmlns:a16="http://schemas.microsoft.com/office/drawing/2014/main" id="{A5D4DE51-62AF-26EE-2E6E-0CDDF6720B97}"/>
              </a:ext>
            </a:extLst>
          </p:cNvPr>
          <p:cNvGrpSpPr/>
          <p:nvPr/>
        </p:nvGrpSpPr>
        <p:grpSpPr>
          <a:xfrm>
            <a:off x="6456040" y="2401520"/>
            <a:ext cx="3723678" cy="2376000"/>
            <a:chOff x="5546750" y="2341265"/>
            <a:chExt cx="3723678" cy="1800200"/>
          </a:xfrm>
        </p:grpSpPr>
        <p:cxnSp>
          <p:nvCxnSpPr>
            <p:cNvPr id="47" name="Straight Arrow Connector 46">
              <a:extLst>
                <a:ext uri="{FF2B5EF4-FFF2-40B4-BE49-F238E27FC236}">
                  <a16:creationId xmlns:a16="http://schemas.microsoft.com/office/drawing/2014/main" id="{12BB10CC-44C6-A5C5-7E7F-224AAA7E0C8D}"/>
                </a:ext>
              </a:extLst>
            </p:cNvPr>
            <p:cNvCxnSpPr/>
            <p:nvPr/>
          </p:nvCxnSpPr>
          <p:spPr bwMode="auto">
            <a:xfrm flipH="1">
              <a:off x="5546750" y="2701305"/>
              <a:ext cx="1224136" cy="144016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8" name="Rectangle 47">
              <a:extLst>
                <a:ext uri="{FF2B5EF4-FFF2-40B4-BE49-F238E27FC236}">
                  <a16:creationId xmlns:a16="http://schemas.microsoft.com/office/drawing/2014/main" id="{0CA3E6DA-054F-B0C6-0038-48430D02B060}"/>
                </a:ext>
              </a:extLst>
            </p:cNvPr>
            <p:cNvSpPr/>
            <p:nvPr/>
          </p:nvSpPr>
          <p:spPr>
            <a:xfrm>
              <a:off x="6698878" y="2341265"/>
              <a:ext cx="2571550" cy="353174"/>
            </a:xfrm>
            <a:prstGeom prst="rect">
              <a:avLst/>
            </a:prstGeom>
          </p:spPr>
          <p:txBody>
            <a:bodyPr wrap="none">
              <a:spAutoFit/>
            </a:bodyPr>
            <a:lstStyle/>
            <a:p>
              <a:r>
                <a:rPr lang="en-US" sz="1800" dirty="0">
                  <a:solidFill>
                    <a:srgbClr val="FF0000"/>
                  </a:solidFill>
                </a:rPr>
                <a:t>Since 2012 – 27-6.7nm</a:t>
              </a:r>
            </a:p>
          </p:txBody>
        </p:sp>
      </p:grpSp>
      <p:grpSp>
        <p:nvGrpSpPr>
          <p:cNvPr id="49" name="Group 48">
            <a:extLst>
              <a:ext uri="{FF2B5EF4-FFF2-40B4-BE49-F238E27FC236}">
                <a16:creationId xmlns:a16="http://schemas.microsoft.com/office/drawing/2014/main" id="{53992A8B-D68A-A837-2052-6FB4CC99114A}"/>
              </a:ext>
            </a:extLst>
          </p:cNvPr>
          <p:cNvGrpSpPr/>
          <p:nvPr/>
        </p:nvGrpSpPr>
        <p:grpSpPr>
          <a:xfrm>
            <a:off x="6476778" y="3121600"/>
            <a:ext cx="3723678" cy="2376000"/>
            <a:chOff x="5546750" y="2341265"/>
            <a:chExt cx="3723678" cy="1800200"/>
          </a:xfrm>
        </p:grpSpPr>
        <p:cxnSp>
          <p:nvCxnSpPr>
            <p:cNvPr id="50" name="Straight Arrow Connector 49">
              <a:extLst>
                <a:ext uri="{FF2B5EF4-FFF2-40B4-BE49-F238E27FC236}">
                  <a16:creationId xmlns:a16="http://schemas.microsoft.com/office/drawing/2014/main" id="{269E1A3D-629F-83A7-5ACC-42B484C7BD6B}"/>
                </a:ext>
              </a:extLst>
            </p:cNvPr>
            <p:cNvCxnSpPr/>
            <p:nvPr/>
          </p:nvCxnSpPr>
          <p:spPr bwMode="auto">
            <a:xfrm flipH="1">
              <a:off x="5546750" y="2701305"/>
              <a:ext cx="1224136" cy="144016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1" name="Rectangle 50">
              <a:extLst>
                <a:ext uri="{FF2B5EF4-FFF2-40B4-BE49-F238E27FC236}">
                  <a16:creationId xmlns:a16="http://schemas.microsoft.com/office/drawing/2014/main" id="{3CB4DFE8-22B4-26BE-FD99-5F53842B0A60}"/>
                </a:ext>
              </a:extLst>
            </p:cNvPr>
            <p:cNvSpPr/>
            <p:nvPr/>
          </p:nvSpPr>
          <p:spPr>
            <a:xfrm>
              <a:off x="6698878" y="2341265"/>
              <a:ext cx="2571550" cy="267586"/>
            </a:xfrm>
            <a:prstGeom prst="rect">
              <a:avLst/>
            </a:prstGeom>
          </p:spPr>
          <p:txBody>
            <a:bodyPr wrap="none">
              <a:spAutoFit/>
            </a:bodyPr>
            <a:lstStyle/>
            <a:p>
              <a:r>
                <a:rPr lang="en-US" sz="1800" dirty="0">
                  <a:solidFill>
                    <a:srgbClr val="FF0000"/>
                  </a:solidFill>
                </a:rPr>
                <a:t>Since 2015 – 13-3.2nm</a:t>
              </a:r>
            </a:p>
          </p:txBody>
        </p:sp>
      </p:grpSp>
      <p:sp>
        <p:nvSpPr>
          <p:cNvPr id="52" name="TextBox 51">
            <a:extLst>
              <a:ext uri="{FF2B5EF4-FFF2-40B4-BE49-F238E27FC236}">
                <a16:creationId xmlns:a16="http://schemas.microsoft.com/office/drawing/2014/main" id="{24245963-0397-573B-2B17-10AFFD2EB9B3}"/>
              </a:ext>
            </a:extLst>
          </p:cNvPr>
          <p:cNvSpPr txBox="1"/>
          <p:nvPr/>
        </p:nvSpPr>
        <p:spPr>
          <a:xfrm>
            <a:off x="1050622" y="899588"/>
            <a:ext cx="8928992" cy="1813317"/>
          </a:xfrm>
          <a:prstGeom prst="rect">
            <a:avLst/>
          </a:prstGeom>
          <a:noFill/>
        </p:spPr>
        <p:txBody>
          <a:bodyPr wrap="square" rtlCol="0">
            <a:spAutoFit/>
          </a:bodyPr>
          <a:lstStyle/>
          <a:p>
            <a:r>
              <a:rPr lang="en-US" sz="2000" dirty="0">
                <a:solidFill>
                  <a:schemeClr val="tx1"/>
                </a:solidFill>
              </a:rPr>
              <a:t>The target is to guarantee </a:t>
            </a:r>
            <a:r>
              <a:rPr lang="en-US" sz="2000" dirty="0">
                <a:solidFill>
                  <a:srgbClr val="1680BF"/>
                </a:solidFill>
              </a:rPr>
              <a:t>single-shot acquisitions </a:t>
            </a:r>
            <a:r>
              <a:rPr lang="en-US" sz="2000" dirty="0">
                <a:solidFill>
                  <a:schemeClr val="tx1"/>
                </a:solidFill>
              </a:rPr>
              <a:t>over the entire (standard) wavelength range of FERMI: </a:t>
            </a:r>
            <a:r>
              <a:rPr lang="en-US" sz="2000" dirty="0">
                <a:solidFill>
                  <a:srgbClr val="1680BF"/>
                </a:solidFill>
              </a:rPr>
              <a:t>100 – 4nm</a:t>
            </a:r>
          </a:p>
          <a:p>
            <a:r>
              <a:rPr lang="en-US" sz="2000" dirty="0">
                <a:solidFill>
                  <a:srgbClr val="000000"/>
                </a:solidFill>
              </a:rPr>
              <a:t>3 gratings: </a:t>
            </a:r>
          </a:p>
          <a:p>
            <a:r>
              <a:rPr lang="en-US" sz="2000" dirty="0">
                <a:solidFill>
                  <a:srgbClr val="1680BF"/>
                </a:solidFill>
              </a:rPr>
              <a:t>	L</a:t>
            </a:r>
            <a:r>
              <a:rPr lang="en-US" sz="2000" dirty="0">
                <a:solidFill>
                  <a:srgbClr val="000000"/>
                </a:solidFill>
              </a:rPr>
              <a:t>ow </a:t>
            </a:r>
            <a:r>
              <a:rPr lang="en-US" sz="2000" dirty="0">
                <a:solidFill>
                  <a:srgbClr val="1680BF"/>
                </a:solidFill>
              </a:rPr>
              <a:t>E</a:t>
            </a:r>
            <a:r>
              <a:rPr lang="en-US" sz="2000" dirty="0">
                <a:solidFill>
                  <a:srgbClr val="000000"/>
                </a:solidFill>
              </a:rPr>
              <a:t>nergy (LE) </a:t>
            </a:r>
          </a:p>
          <a:p>
            <a:r>
              <a:rPr lang="en-US" sz="2000" dirty="0">
                <a:solidFill>
                  <a:srgbClr val="1680BF"/>
                </a:solidFill>
              </a:rPr>
              <a:t>	H</a:t>
            </a:r>
            <a:r>
              <a:rPr lang="en-US" sz="2000" dirty="0">
                <a:solidFill>
                  <a:srgbClr val="000000"/>
                </a:solidFill>
              </a:rPr>
              <a:t>igh </a:t>
            </a:r>
            <a:r>
              <a:rPr lang="en-US" sz="2000" dirty="0">
                <a:solidFill>
                  <a:srgbClr val="1680BF"/>
                </a:solidFill>
              </a:rPr>
              <a:t>E</a:t>
            </a:r>
            <a:r>
              <a:rPr lang="en-US" sz="2000" dirty="0">
                <a:solidFill>
                  <a:srgbClr val="000000"/>
                </a:solidFill>
              </a:rPr>
              <a:t>nergy (HE)</a:t>
            </a:r>
          </a:p>
          <a:p>
            <a:r>
              <a:rPr lang="en-US" sz="2000" dirty="0">
                <a:solidFill>
                  <a:srgbClr val="1680BF"/>
                </a:solidFill>
              </a:rPr>
              <a:t>	S</a:t>
            </a:r>
            <a:r>
              <a:rPr lang="en-US" sz="2000" dirty="0">
                <a:solidFill>
                  <a:srgbClr val="000000"/>
                </a:solidFill>
              </a:rPr>
              <a:t>uper </a:t>
            </a:r>
            <a:r>
              <a:rPr lang="en-US" sz="2000" dirty="0">
                <a:solidFill>
                  <a:srgbClr val="1680BF"/>
                </a:solidFill>
              </a:rPr>
              <a:t>H</a:t>
            </a:r>
            <a:r>
              <a:rPr lang="en-US" sz="2000" dirty="0">
                <a:solidFill>
                  <a:srgbClr val="000000"/>
                </a:solidFill>
              </a:rPr>
              <a:t>igh </a:t>
            </a:r>
            <a:r>
              <a:rPr lang="en-US" sz="2000" dirty="0">
                <a:solidFill>
                  <a:srgbClr val="1680BF"/>
                </a:solidFill>
              </a:rPr>
              <a:t>E</a:t>
            </a:r>
            <a:r>
              <a:rPr lang="en-US" sz="2000" dirty="0">
                <a:solidFill>
                  <a:srgbClr val="000000"/>
                </a:solidFill>
              </a:rPr>
              <a:t>nergy (SHE)</a:t>
            </a:r>
          </a:p>
        </p:txBody>
      </p:sp>
      <p:pic>
        <p:nvPicPr>
          <p:cNvPr id="53" name="Picture 52">
            <a:extLst>
              <a:ext uri="{FF2B5EF4-FFF2-40B4-BE49-F238E27FC236}">
                <a16:creationId xmlns:a16="http://schemas.microsoft.com/office/drawing/2014/main" id="{2361F1D7-546A-AAFC-C614-302266050070}"/>
              </a:ext>
            </a:extLst>
          </p:cNvPr>
          <p:cNvPicPr>
            <a:picLocks noChangeAspect="1"/>
          </p:cNvPicPr>
          <p:nvPr/>
        </p:nvPicPr>
        <p:blipFill>
          <a:blip r:embed="rId3"/>
          <a:stretch>
            <a:fillRect/>
          </a:stretch>
        </p:blipFill>
        <p:spPr>
          <a:xfrm>
            <a:off x="2279576" y="889088"/>
            <a:ext cx="7632848" cy="5724636"/>
          </a:xfrm>
          <a:prstGeom prst="rect">
            <a:avLst/>
          </a:prstGeom>
        </p:spPr>
      </p:pic>
      <p:sp>
        <p:nvSpPr>
          <p:cNvPr id="2" name="TextBox 1">
            <a:extLst>
              <a:ext uri="{FF2B5EF4-FFF2-40B4-BE49-F238E27FC236}">
                <a16:creationId xmlns:a16="http://schemas.microsoft.com/office/drawing/2014/main" id="{0D544AC3-8C2E-5315-C6F9-2007E216DAE5}"/>
              </a:ext>
            </a:extLst>
          </p:cNvPr>
          <p:cNvSpPr txBox="1"/>
          <p:nvPr/>
        </p:nvSpPr>
        <p:spPr>
          <a:xfrm>
            <a:off x="1302137" y="4874703"/>
            <a:ext cx="9433048" cy="1508105"/>
          </a:xfrm>
          <a:prstGeom prst="rect">
            <a:avLst/>
          </a:prstGeom>
          <a:solidFill>
            <a:schemeClr val="accent3">
              <a:lumMod val="85000"/>
            </a:schemeClr>
          </a:solidFill>
          <a:ln w="38100" cmpd="dbl">
            <a:solidFill>
              <a:srgbClr val="1680BF"/>
            </a:solidFill>
          </a:ln>
        </p:spPr>
        <p:txBody>
          <a:bodyPr wrap="square" rtlCol="0">
            <a:spAutoFit/>
          </a:bodyPr>
          <a:lstStyle/>
          <a:p>
            <a:r>
              <a:rPr lang="en-US" sz="2000" b="1" dirty="0">
                <a:solidFill>
                  <a:srgbClr val="1680BF"/>
                </a:solidFill>
              </a:rPr>
              <a:t>FERMI experience</a:t>
            </a:r>
            <a:r>
              <a:rPr lang="en-US" sz="1800" dirty="0">
                <a:solidFill>
                  <a:srgbClr val="000000"/>
                </a:solidFill>
              </a:rPr>
              <a:t>:</a:t>
            </a:r>
          </a:p>
          <a:p>
            <a:r>
              <a:rPr lang="en-US" sz="1800" dirty="0">
                <a:solidFill>
                  <a:srgbClr val="000000"/>
                </a:solidFill>
              </a:rPr>
              <a:t>The energy spectrometers should operate in single-shot mode (</a:t>
            </a:r>
            <a:r>
              <a:rPr lang="en-US" sz="1800" dirty="0">
                <a:solidFill>
                  <a:srgbClr val="000000"/>
                </a:solidFill>
                <a:sym typeface="Wingdings"/>
              </a:rPr>
              <a:t> </a:t>
            </a:r>
            <a:r>
              <a:rPr lang="en-US" sz="1800" b="1" dirty="0">
                <a:solidFill>
                  <a:srgbClr val="1680BF"/>
                </a:solidFill>
                <a:sym typeface="Wingdings"/>
              </a:rPr>
              <a:t>efficient gratings and detectors</a:t>
            </a:r>
            <a:r>
              <a:rPr lang="en-US" sz="1800" dirty="0">
                <a:solidFill>
                  <a:srgbClr val="000000"/>
                </a:solidFill>
                <a:sym typeface="Wingdings"/>
              </a:rPr>
              <a:t>) and should be able to operate in </a:t>
            </a:r>
            <a:r>
              <a:rPr lang="en-US" sz="1800" b="1" dirty="0">
                <a:solidFill>
                  <a:srgbClr val="1680BF"/>
                </a:solidFill>
                <a:sym typeface="Wingdings"/>
              </a:rPr>
              <a:t>two/multi color acquisition mode </a:t>
            </a:r>
            <a:r>
              <a:rPr lang="en-US" sz="1800" dirty="0">
                <a:solidFill>
                  <a:srgbClr val="000000"/>
                </a:solidFill>
                <a:sym typeface="Wingdings"/>
              </a:rPr>
              <a:t>to measure fundamental/higher harmonics, 2-color double pulses, and FEL double-stage photons</a:t>
            </a:r>
            <a:endParaRPr lang="en-US" sz="1800" b="1" dirty="0">
              <a:solidFill>
                <a:srgbClr val="1680BF"/>
              </a:solidFill>
            </a:endParaRPr>
          </a:p>
        </p:txBody>
      </p:sp>
    </p:spTree>
    <p:extLst>
      <p:ext uri="{BB962C8B-B14F-4D97-AF65-F5344CB8AC3E}">
        <p14:creationId xmlns:p14="http://schemas.microsoft.com/office/powerpoint/2010/main" val="34484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10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down)">
                                      <p:cBhvr>
                                        <p:cTn id="18" dur="1000"/>
                                        <p:tgtEl>
                                          <p:spTgt spid="43"/>
                                        </p:tgtEl>
                                      </p:cBhvr>
                                    </p:animEffect>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wipe(down)">
                                      <p:cBhvr>
                                        <p:cTn id="22" dur="1000"/>
                                        <p:tgtEl>
                                          <p:spTgt spid="46"/>
                                        </p:tgtEl>
                                      </p:cBhvr>
                                    </p:animEffect>
                                  </p:childTnLst>
                                </p:cTn>
                              </p:par>
                            </p:childTnLst>
                          </p:cTn>
                        </p:par>
                        <p:par>
                          <p:cTn id="23" fill="hold">
                            <p:stCondLst>
                              <p:cond delay="3000"/>
                            </p:stCondLst>
                            <p:childTnLst>
                              <p:par>
                                <p:cTn id="24" presetID="22" presetClass="entr" presetSubtype="4" fill="hold" nodeType="after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down)">
                                      <p:cBhvr>
                                        <p:cTn id="26" dur="10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dissolve">
                                      <p:cBhvr>
                                        <p:cTn id="3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16</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PRESTO/TARDI </a:t>
            </a:r>
            <a:r>
              <a:rPr lang="it-IT" altLang="en-IT" sz="2200" dirty="0" err="1">
                <a:solidFill>
                  <a:srgbClr val="1680BF"/>
                </a:solidFill>
                <a:ea typeface="ＭＳ Ｐゴシック" panose="020B0600070205080204" pitchFamily="34" charset="-128"/>
              </a:rPr>
              <a:t>spectrometers</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Parameters and Efficiencies</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pic>
        <p:nvPicPr>
          <p:cNvPr id="5" name="Picture 4">
            <a:extLst>
              <a:ext uri="{FF2B5EF4-FFF2-40B4-BE49-F238E27FC236}">
                <a16:creationId xmlns:a16="http://schemas.microsoft.com/office/drawing/2014/main" id="{09311092-534B-52BF-DAA5-60513A90AC36}"/>
              </a:ext>
            </a:extLst>
          </p:cNvPr>
          <p:cNvPicPr>
            <a:picLocks noChangeAspect="1"/>
          </p:cNvPicPr>
          <p:nvPr/>
        </p:nvPicPr>
        <p:blipFill>
          <a:blip r:embed="rId3"/>
          <a:stretch>
            <a:fillRect/>
          </a:stretch>
        </p:blipFill>
        <p:spPr>
          <a:xfrm>
            <a:off x="5151772" y="1021362"/>
            <a:ext cx="3284080" cy="2135351"/>
          </a:xfrm>
          <a:prstGeom prst="rect">
            <a:avLst/>
          </a:prstGeom>
        </p:spPr>
      </p:pic>
      <p:sp>
        <p:nvSpPr>
          <p:cNvPr id="9" name="TextBox 8">
            <a:extLst>
              <a:ext uri="{FF2B5EF4-FFF2-40B4-BE49-F238E27FC236}">
                <a16:creationId xmlns:a16="http://schemas.microsoft.com/office/drawing/2014/main" id="{69EEA10D-FB02-2C67-1FF5-BB24A1E237C9}"/>
              </a:ext>
            </a:extLst>
          </p:cNvPr>
          <p:cNvSpPr txBox="1"/>
          <p:nvPr/>
        </p:nvSpPr>
        <p:spPr>
          <a:xfrm>
            <a:off x="515380" y="6113378"/>
            <a:ext cx="11161240" cy="400110"/>
          </a:xfrm>
          <a:prstGeom prst="rect">
            <a:avLst/>
          </a:prstGeom>
          <a:noFill/>
        </p:spPr>
        <p:txBody>
          <a:bodyPr wrap="square" rtlCol="0">
            <a:spAutoFit/>
          </a:bodyPr>
          <a:lstStyle/>
          <a:p>
            <a:pPr algn="ctr"/>
            <a:r>
              <a:rPr lang="en-US" sz="2000" dirty="0">
                <a:solidFill>
                  <a:schemeClr val="tx1"/>
                </a:solidFill>
                <a:sym typeface="Wingdings"/>
              </a:rPr>
              <a:t>The target was to cover the entire FERMI range in first order of diffraction</a:t>
            </a:r>
          </a:p>
        </p:txBody>
      </p:sp>
      <p:graphicFrame>
        <p:nvGraphicFramePr>
          <p:cNvPr id="10" name="Table 9">
            <a:extLst>
              <a:ext uri="{FF2B5EF4-FFF2-40B4-BE49-F238E27FC236}">
                <a16:creationId xmlns:a16="http://schemas.microsoft.com/office/drawing/2014/main" id="{FEDCF087-B018-D006-299F-7ABE4B058662}"/>
              </a:ext>
            </a:extLst>
          </p:cNvPr>
          <p:cNvGraphicFramePr>
            <a:graphicFrameLocks noGrp="1"/>
          </p:cNvGraphicFramePr>
          <p:nvPr>
            <p:extLst>
              <p:ext uri="{D42A27DB-BD31-4B8C-83A1-F6EECF244321}">
                <p14:modId xmlns:p14="http://schemas.microsoft.com/office/powerpoint/2010/main" val="2524333784"/>
              </p:ext>
            </p:extLst>
          </p:nvPr>
        </p:nvGraphicFramePr>
        <p:xfrm>
          <a:off x="231981" y="1045910"/>
          <a:ext cx="4816549" cy="1810512"/>
        </p:xfrm>
        <a:graphic>
          <a:graphicData uri="http://schemas.openxmlformats.org/drawingml/2006/table">
            <a:tbl>
              <a:tblPr firstRow="1" firstCol="1" bandRow="1">
                <a:tableStyleId>{9DCAF9ED-07DC-4A11-8D7F-57B35C25682E}</a:tableStyleId>
              </a:tblPr>
              <a:tblGrid>
                <a:gridCol w="1779538">
                  <a:extLst>
                    <a:ext uri="{9D8B030D-6E8A-4147-A177-3AD203B41FA5}">
                      <a16:colId xmlns:a16="http://schemas.microsoft.com/office/drawing/2014/main" val="543524803"/>
                    </a:ext>
                  </a:extLst>
                </a:gridCol>
                <a:gridCol w="1008112">
                  <a:extLst>
                    <a:ext uri="{9D8B030D-6E8A-4147-A177-3AD203B41FA5}">
                      <a16:colId xmlns:a16="http://schemas.microsoft.com/office/drawing/2014/main" val="1880533191"/>
                    </a:ext>
                  </a:extLst>
                </a:gridCol>
                <a:gridCol w="1008112">
                  <a:extLst>
                    <a:ext uri="{9D8B030D-6E8A-4147-A177-3AD203B41FA5}">
                      <a16:colId xmlns:a16="http://schemas.microsoft.com/office/drawing/2014/main" val="1411651462"/>
                    </a:ext>
                  </a:extLst>
                </a:gridCol>
                <a:gridCol w="1020787">
                  <a:extLst>
                    <a:ext uri="{9D8B030D-6E8A-4147-A177-3AD203B41FA5}">
                      <a16:colId xmlns:a16="http://schemas.microsoft.com/office/drawing/2014/main" val="2483515024"/>
                    </a:ext>
                  </a:extLst>
                </a:gridCol>
              </a:tblGrid>
              <a:tr h="0">
                <a:tc>
                  <a:txBody>
                    <a:bodyPr/>
                    <a:lstStyle/>
                    <a:p>
                      <a:pPr indent="215900" algn="just">
                        <a:lnSpc>
                          <a:spcPct val="115000"/>
                        </a:lnSpc>
                      </a:pPr>
                      <a:r>
                        <a:rPr lang="en-IT" sz="1200">
                          <a:effectLst/>
                        </a:rPr>
                        <a:t> </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LE</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dirty="0">
                          <a:effectLst/>
                        </a:rPr>
                        <a:t>HE</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SHE</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26691706"/>
                  </a:ext>
                </a:extLst>
              </a:tr>
              <a:tr h="0">
                <a:tc>
                  <a:txBody>
                    <a:bodyPr/>
                    <a:lstStyle/>
                    <a:p>
                      <a:pPr indent="215900" algn="just">
                        <a:lnSpc>
                          <a:spcPct val="115000"/>
                        </a:lnSpc>
                      </a:pPr>
                      <a:r>
                        <a:rPr lang="en-US" sz="1200" dirty="0" err="1">
                          <a:effectLst/>
                        </a:rPr>
                        <a:t>λ</a:t>
                      </a:r>
                      <a:r>
                        <a:rPr lang="en-US" sz="1200" dirty="0">
                          <a:effectLst/>
                        </a:rPr>
                        <a:t> (nm) – m=1</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100-24.8</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27.6-6.7</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12.7-3.1</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76282065"/>
                  </a:ext>
                </a:extLst>
              </a:tr>
              <a:tr h="0">
                <a:tc>
                  <a:txBody>
                    <a:bodyPr/>
                    <a:lstStyle/>
                    <a:p>
                      <a:pPr indent="215900" algn="just">
                        <a:lnSpc>
                          <a:spcPct val="115000"/>
                        </a:lnSpc>
                      </a:pPr>
                      <a:r>
                        <a:rPr lang="en-US" sz="1200" dirty="0">
                          <a:effectLst/>
                        </a:rPr>
                        <a:t>D</a:t>
                      </a:r>
                      <a:r>
                        <a:rPr lang="en-US" sz="1200" baseline="-25000" dirty="0">
                          <a:effectLst/>
                        </a:rPr>
                        <a:t>0</a:t>
                      </a:r>
                      <a:r>
                        <a:rPr lang="en-US" sz="1200" dirty="0">
                          <a:effectLst/>
                        </a:rPr>
                        <a:t> (l mm</a:t>
                      </a:r>
                      <a:r>
                        <a:rPr lang="en-US" sz="1200" baseline="30000" dirty="0">
                          <a:effectLst/>
                        </a:rPr>
                        <a:t>-1</a:t>
                      </a:r>
                      <a:r>
                        <a:rPr lang="en-US" sz="1200" dirty="0">
                          <a:effectLst/>
                        </a:rPr>
                        <a:t>)</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500</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1800</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3750</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49851722"/>
                  </a:ext>
                </a:extLst>
              </a:tr>
              <a:tr h="0">
                <a:tc>
                  <a:txBody>
                    <a:bodyPr/>
                    <a:lstStyle/>
                    <a:p>
                      <a:pPr indent="215900" algn="just">
                        <a:lnSpc>
                          <a:spcPct val="115000"/>
                        </a:lnSpc>
                      </a:pPr>
                      <a:r>
                        <a:rPr lang="en-US" sz="1200" dirty="0">
                          <a:effectLst/>
                        </a:rPr>
                        <a:t>D</a:t>
                      </a:r>
                      <a:r>
                        <a:rPr lang="en-US" sz="1200" baseline="-25000" dirty="0">
                          <a:effectLst/>
                        </a:rPr>
                        <a:t>1</a:t>
                      </a:r>
                      <a:r>
                        <a:rPr lang="en-US" sz="1200" dirty="0">
                          <a:effectLst/>
                        </a:rPr>
                        <a:t> (l mm</a:t>
                      </a:r>
                      <a:r>
                        <a:rPr lang="en-US" sz="1200" baseline="30000" dirty="0">
                          <a:effectLst/>
                        </a:rPr>
                        <a:t>-2</a:t>
                      </a:r>
                      <a:r>
                        <a:rPr lang="en-US" sz="1200" dirty="0">
                          <a:effectLst/>
                        </a:rPr>
                        <a:t>)</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0.35</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1.26</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2.68</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35930831"/>
                  </a:ext>
                </a:extLst>
              </a:tr>
              <a:tr h="0">
                <a:tc>
                  <a:txBody>
                    <a:bodyPr/>
                    <a:lstStyle/>
                    <a:p>
                      <a:pPr indent="215900" algn="just">
                        <a:lnSpc>
                          <a:spcPct val="115000"/>
                        </a:lnSpc>
                      </a:pPr>
                      <a:r>
                        <a:rPr lang="en-US" sz="1200" dirty="0">
                          <a:effectLst/>
                        </a:rPr>
                        <a:t>D</a:t>
                      </a:r>
                      <a:r>
                        <a:rPr lang="en-US" sz="1200" baseline="-25000" dirty="0">
                          <a:effectLst/>
                        </a:rPr>
                        <a:t>2</a:t>
                      </a:r>
                      <a:r>
                        <a:rPr lang="en-US" sz="1200" dirty="0">
                          <a:effectLst/>
                        </a:rPr>
                        <a:t> (l mm</a:t>
                      </a:r>
                      <a:r>
                        <a:rPr lang="en-US" sz="1200" baseline="30000" dirty="0">
                          <a:effectLst/>
                        </a:rPr>
                        <a:t>-3</a:t>
                      </a:r>
                      <a:r>
                        <a:rPr lang="en-US" sz="1200" dirty="0">
                          <a:effectLst/>
                        </a:rPr>
                        <a:t>)</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1.7 × 10</a:t>
                      </a:r>
                      <a:r>
                        <a:rPr lang="en-US" sz="1200" baseline="30000">
                          <a:effectLst/>
                        </a:rPr>
                        <a:t>-4</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6.3 × 10</a:t>
                      </a:r>
                      <a:r>
                        <a:rPr lang="en-US" sz="1200" baseline="30000">
                          <a:effectLst/>
                        </a:rPr>
                        <a:t>-4</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1.4 × 10</a:t>
                      </a:r>
                      <a:r>
                        <a:rPr lang="en-US" sz="1200" baseline="30000">
                          <a:effectLst/>
                        </a:rPr>
                        <a:t>-3</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8273409"/>
                  </a:ext>
                </a:extLst>
              </a:tr>
              <a:tr h="0">
                <a:tc>
                  <a:txBody>
                    <a:bodyPr/>
                    <a:lstStyle/>
                    <a:p>
                      <a:pPr indent="215900" algn="just">
                        <a:lnSpc>
                          <a:spcPct val="115000"/>
                        </a:lnSpc>
                      </a:pPr>
                      <a:r>
                        <a:rPr lang="en-US" sz="1200">
                          <a:effectLst/>
                        </a:rPr>
                        <a:t>Groove profile</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Laminar</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Laminar</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Laminar</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27968132"/>
                  </a:ext>
                </a:extLst>
              </a:tr>
              <a:tr h="0">
                <a:tc>
                  <a:txBody>
                    <a:bodyPr/>
                    <a:lstStyle/>
                    <a:p>
                      <a:pPr indent="215900" algn="just">
                        <a:lnSpc>
                          <a:spcPct val="115000"/>
                        </a:lnSpc>
                      </a:pPr>
                      <a:r>
                        <a:rPr lang="en-US" sz="1200">
                          <a:effectLst/>
                        </a:rPr>
                        <a:t>Groove height (nm)</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12</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4</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9</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66215165"/>
                  </a:ext>
                </a:extLst>
              </a:tr>
              <a:tr h="0">
                <a:tc>
                  <a:txBody>
                    <a:bodyPr/>
                    <a:lstStyle/>
                    <a:p>
                      <a:pPr indent="215900" algn="just">
                        <a:lnSpc>
                          <a:spcPct val="115000"/>
                        </a:lnSpc>
                      </a:pPr>
                      <a:r>
                        <a:rPr lang="en-US" sz="1200">
                          <a:effectLst/>
                        </a:rPr>
                        <a:t>Groove ratio (w/d)</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dirty="0">
                          <a:effectLst/>
                        </a:rPr>
                        <a:t>0.6</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0.6</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0.65</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00688641"/>
                  </a:ext>
                </a:extLst>
              </a:tr>
              <a:tr h="0">
                <a:tc>
                  <a:txBody>
                    <a:bodyPr/>
                    <a:lstStyle/>
                    <a:p>
                      <a:pPr indent="215900" algn="just">
                        <a:lnSpc>
                          <a:spcPct val="115000"/>
                        </a:lnSpc>
                      </a:pPr>
                      <a:r>
                        <a:rPr lang="en-US" sz="1200">
                          <a:effectLst/>
                        </a:rPr>
                        <a:t>Coating</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Carbon</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Gold</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dirty="0">
                          <a:effectLst/>
                        </a:rPr>
                        <a:t>Nickel</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91204497"/>
                  </a:ext>
                </a:extLst>
              </a:tr>
            </a:tbl>
          </a:graphicData>
        </a:graphic>
      </p:graphicFrame>
      <p:pic>
        <p:nvPicPr>
          <p:cNvPr id="14" name="Picture 13">
            <a:extLst>
              <a:ext uri="{FF2B5EF4-FFF2-40B4-BE49-F238E27FC236}">
                <a16:creationId xmlns:a16="http://schemas.microsoft.com/office/drawing/2014/main" id="{9D443E38-B87E-D715-AF27-03887F4A0203}"/>
              </a:ext>
            </a:extLst>
          </p:cNvPr>
          <p:cNvPicPr>
            <a:picLocks noChangeAspect="1"/>
          </p:cNvPicPr>
          <p:nvPr/>
        </p:nvPicPr>
        <p:blipFill>
          <a:blip r:embed="rId4"/>
          <a:stretch>
            <a:fillRect/>
          </a:stretch>
        </p:blipFill>
        <p:spPr>
          <a:xfrm>
            <a:off x="8568256" y="1021363"/>
            <a:ext cx="3288383" cy="2135350"/>
          </a:xfrm>
          <a:prstGeom prst="rect">
            <a:avLst/>
          </a:prstGeom>
        </p:spPr>
      </p:pic>
      <p:graphicFrame>
        <p:nvGraphicFramePr>
          <p:cNvPr id="15" name="Table 14">
            <a:extLst>
              <a:ext uri="{FF2B5EF4-FFF2-40B4-BE49-F238E27FC236}">
                <a16:creationId xmlns:a16="http://schemas.microsoft.com/office/drawing/2014/main" id="{82333731-BE7F-2058-CF9F-FD1EB9CC1999}"/>
              </a:ext>
            </a:extLst>
          </p:cNvPr>
          <p:cNvGraphicFramePr>
            <a:graphicFrameLocks noGrp="1"/>
          </p:cNvGraphicFramePr>
          <p:nvPr>
            <p:extLst>
              <p:ext uri="{D42A27DB-BD31-4B8C-83A1-F6EECF244321}">
                <p14:modId xmlns:p14="http://schemas.microsoft.com/office/powerpoint/2010/main" val="2253500578"/>
              </p:ext>
            </p:extLst>
          </p:nvPr>
        </p:nvGraphicFramePr>
        <p:xfrm>
          <a:off x="231981" y="3096323"/>
          <a:ext cx="3939322" cy="1810512"/>
        </p:xfrm>
        <a:graphic>
          <a:graphicData uri="http://schemas.openxmlformats.org/drawingml/2006/table">
            <a:tbl>
              <a:tblPr firstRow="1" firstCol="1" bandRow="1">
                <a:tableStyleId>{9DCAF9ED-07DC-4A11-8D7F-57B35C25682E}</a:tableStyleId>
              </a:tblPr>
              <a:tblGrid>
                <a:gridCol w="1795702">
                  <a:extLst>
                    <a:ext uri="{9D8B030D-6E8A-4147-A177-3AD203B41FA5}">
                      <a16:colId xmlns:a16="http://schemas.microsoft.com/office/drawing/2014/main" val="3055376322"/>
                    </a:ext>
                  </a:extLst>
                </a:gridCol>
                <a:gridCol w="1080120">
                  <a:extLst>
                    <a:ext uri="{9D8B030D-6E8A-4147-A177-3AD203B41FA5}">
                      <a16:colId xmlns:a16="http://schemas.microsoft.com/office/drawing/2014/main" val="1206013136"/>
                    </a:ext>
                  </a:extLst>
                </a:gridCol>
                <a:gridCol w="1063500">
                  <a:extLst>
                    <a:ext uri="{9D8B030D-6E8A-4147-A177-3AD203B41FA5}">
                      <a16:colId xmlns:a16="http://schemas.microsoft.com/office/drawing/2014/main" val="4076347977"/>
                    </a:ext>
                  </a:extLst>
                </a:gridCol>
              </a:tblGrid>
              <a:tr h="0">
                <a:tc>
                  <a:txBody>
                    <a:bodyPr/>
                    <a:lstStyle/>
                    <a:p>
                      <a:pPr indent="215900" algn="just">
                        <a:lnSpc>
                          <a:spcPct val="115000"/>
                        </a:lnSpc>
                      </a:pPr>
                      <a:r>
                        <a:rPr lang="en-IT" sz="1200">
                          <a:effectLst/>
                        </a:rPr>
                        <a:t> </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dirty="0">
                          <a:effectLst/>
                        </a:rPr>
                        <a:t>LE</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HE</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89628131"/>
                  </a:ext>
                </a:extLst>
              </a:tr>
              <a:tr h="0">
                <a:tc>
                  <a:txBody>
                    <a:bodyPr/>
                    <a:lstStyle/>
                    <a:p>
                      <a:pPr indent="215900" algn="just">
                        <a:lnSpc>
                          <a:spcPct val="115000"/>
                        </a:lnSpc>
                      </a:pPr>
                      <a:r>
                        <a:rPr lang="en-US" sz="1200" dirty="0" err="1">
                          <a:effectLst/>
                        </a:rPr>
                        <a:t>λ</a:t>
                      </a:r>
                      <a:r>
                        <a:rPr lang="en-US" sz="1200" dirty="0">
                          <a:effectLst/>
                        </a:rPr>
                        <a:t> (nm) – m=1</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13.5-60.5</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2.1-9.6</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37052745"/>
                  </a:ext>
                </a:extLst>
              </a:tr>
              <a:tr h="0">
                <a:tc>
                  <a:txBody>
                    <a:bodyPr/>
                    <a:lstStyle/>
                    <a:p>
                      <a:pPr indent="215900" algn="just">
                        <a:lnSpc>
                          <a:spcPct val="115000"/>
                        </a:lnSpc>
                      </a:pPr>
                      <a:r>
                        <a:rPr lang="en-US" sz="1200" dirty="0">
                          <a:effectLst/>
                        </a:rPr>
                        <a:t>D</a:t>
                      </a:r>
                      <a:r>
                        <a:rPr lang="en-US" sz="1200" baseline="-25000" dirty="0">
                          <a:effectLst/>
                        </a:rPr>
                        <a:t>0</a:t>
                      </a:r>
                      <a:r>
                        <a:rPr lang="en-US" sz="1200" dirty="0">
                          <a:effectLst/>
                        </a:rPr>
                        <a:t> (l mm</a:t>
                      </a:r>
                      <a:r>
                        <a:rPr lang="en-US" sz="1200" baseline="30000" dirty="0">
                          <a:effectLst/>
                        </a:rPr>
                        <a:t>-1</a:t>
                      </a:r>
                      <a:r>
                        <a:rPr lang="en-US" sz="1200" dirty="0">
                          <a:effectLst/>
                        </a:rPr>
                        <a:t>)</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600</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3750</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2957112"/>
                  </a:ext>
                </a:extLst>
              </a:tr>
              <a:tr h="0">
                <a:tc>
                  <a:txBody>
                    <a:bodyPr/>
                    <a:lstStyle/>
                    <a:p>
                      <a:pPr indent="215900" algn="just">
                        <a:lnSpc>
                          <a:spcPct val="115000"/>
                        </a:lnSpc>
                      </a:pPr>
                      <a:r>
                        <a:rPr lang="en-US" sz="1200" dirty="0">
                          <a:effectLst/>
                        </a:rPr>
                        <a:t>D</a:t>
                      </a:r>
                      <a:r>
                        <a:rPr lang="en-US" sz="1200" baseline="-25000" dirty="0">
                          <a:effectLst/>
                        </a:rPr>
                        <a:t>1</a:t>
                      </a:r>
                      <a:r>
                        <a:rPr lang="en-US" sz="1200" dirty="0">
                          <a:effectLst/>
                        </a:rPr>
                        <a:t> (l mm</a:t>
                      </a:r>
                      <a:r>
                        <a:rPr lang="en-US" sz="1200" baseline="30000" dirty="0">
                          <a:effectLst/>
                        </a:rPr>
                        <a:t>-2</a:t>
                      </a:r>
                      <a:r>
                        <a:rPr lang="en-US" sz="1200" dirty="0">
                          <a:effectLst/>
                        </a:rPr>
                        <a:t>)</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4.2 × 10</a:t>
                      </a:r>
                      <a:r>
                        <a:rPr lang="en-US" sz="1200" baseline="30000">
                          <a:effectLst/>
                        </a:rPr>
                        <a:t>-1</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2.6</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98118839"/>
                  </a:ext>
                </a:extLst>
              </a:tr>
              <a:tr h="0">
                <a:tc>
                  <a:txBody>
                    <a:bodyPr/>
                    <a:lstStyle/>
                    <a:p>
                      <a:pPr indent="215900" algn="just">
                        <a:lnSpc>
                          <a:spcPct val="115000"/>
                        </a:lnSpc>
                      </a:pPr>
                      <a:r>
                        <a:rPr lang="en-US" sz="1200" dirty="0">
                          <a:effectLst/>
                        </a:rPr>
                        <a:t>D</a:t>
                      </a:r>
                      <a:r>
                        <a:rPr lang="en-US" sz="1200" baseline="-25000" dirty="0">
                          <a:effectLst/>
                        </a:rPr>
                        <a:t>2</a:t>
                      </a:r>
                      <a:r>
                        <a:rPr lang="en-US" sz="1200" dirty="0">
                          <a:effectLst/>
                        </a:rPr>
                        <a:t> (l mm</a:t>
                      </a:r>
                      <a:r>
                        <a:rPr lang="en-US" sz="1200" baseline="30000" dirty="0">
                          <a:effectLst/>
                        </a:rPr>
                        <a:t>-3</a:t>
                      </a:r>
                      <a:r>
                        <a:rPr lang="en-US" sz="1200" dirty="0">
                          <a:effectLst/>
                        </a:rPr>
                        <a:t>)</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2.10 ×10</a:t>
                      </a:r>
                      <a:r>
                        <a:rPr lang="en-US" sz="1200" baseline="30000">
                          <a:effectLst/>
                        </a:rPr>
                        <a:t>-4</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1.30 ×10</a:t>
                      </a:r>
                      <a:r>
                        <a:rPr lang="en-US" sz="1200" baseline="30000">
                          <a:effectLst/>
                        </a:rPr>
                        <a:t>-3</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80711553"/>
                  </a:ext>
                </a:extLst>
              </a:tr>
              <a:tr h="0">
                <a:tc>
                  <a:txBody>
                    <a:bodyPr/>
                    <a:lstStyle/>
                    <a:p>
                      <a:pPr indent="215900" algn="just">
                        <a:lnSpc>
                          <a:spcPct val="115000"/>
                        </a:lnSpc>
                      </a:pPr>
                      <a:r>
                        <a:rPr lang="en-US" sz="1200">
                          <a:effectLst/>
                        </a:rPr>
                        <a:t>Groove profile</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Laminar</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Laminar</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3196116"/>
                  </a:ext>
                </a:extLst>
              </a:tr>
              <a:tr h="0">
                <a:tc>
                  <a:txBody>
                    <a:bodyPr/>
                    <a:lstStyle/>
                    <a:p>
                      <a:pPr indent="215900" algn="just">
                        <a:lnSpc>
                          <a:spcPct val="115000"/>
                        </a:lnSpc>
                      </a:pPr>
                      <a:r>
                        <a:rPr lang="en-US" sz="1200">
                          <a:effectLst/>
                        </a:rPr>
                        <a:t>Groove height (nm)</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10</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4.8</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12014196"/>
                  </a:ext>
                </a:extLst>
              </a:tr>
              <a:tr h="0">
                <a:tc>
                  <a:txBody>
                    <a:bodyPr/>
                    <a:lstStyle/>
                    <a:p>
                      <a:pPr indent="215900" algn="just">
                        <a:lnSpc>
                          <a:spcPct val="115000"/>
                        </a:lnSpc>
                      </a:pPr>
                      <a:r>
                        <a:rPr lang="en-US" sz="1200">
                          <a:effectLst/>
                        </a:rPr>
                        <a:t>Groove ratio (w/d)</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0.7</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0.64</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14984266"/>
                  </a:ext>
                </a:extLst>
              </a:tr>
              <a:tr h="0">
                <a:tc>
                  <a:txBody>
                    <a:bodyPr/>
                    <a:lstStyle/>
                    <a:p>
                      <a:pPr indent="215900" algn="just">
                        <a:lnSpc>
                          <a:spcPct val="115000"/>
                        </a:lnSpc>
                      </a:pPr>
                      <a:r>
                        <a:rPr lang="en-US" sz="1200" dirty="0">
                          <a:effectLst/>
                        </a:rPr>
                        <a:t>Coating</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a:effectLst/>
                        </a:rPr>
                        <a:t>Carbon</a:t>
                      </a:r>
                      <a:endParaRPr lang="en-IT" sz="120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tc>
                  <a:txBody>
                    <a:bodyPr/>
                    <a:lstStyle/>
                    <a:p>
                      <a:pPr indent="215900" algn="just">
                        <a:lnSpc>
                          <a:spcPct val="115000"/>
                        </a:lnSpc>
                      </a:pPr>
                      <a:r>
                        <a:rPr lang="en-US" sz="1200" dirty="0">
                          <a:effectLst/>
                        </a:rPr>
                        <a:t>Gold</a:t>
                      </a:r>
                      <a:endParaRPr lang="en-IT" sz="1200" dirty="0">
                        <a:effectLst/>
                        <a:latin typeface="Palatino" pitchFamily="2" charset="77"/>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31951808"/>
                  </a:ext>
                </a:extLst>
              </a:tr>
            </a:tbl>
          </a:graphicData>
        </a:graphic>
      </p:graphicFrame>
      <p:pic>
        <p:nvPicPr>
          <p:cNvPr id="16" name="Picture 15">
            <a:extLst>
              <a:ext uri="{FF2B5EF4-FFF2-40B4-BE49-F238E27FC236}">
                <a16:creationId xmlns:a16="http://schemas.microsoft.com/office/drawing/2014/main" id="{B9E955D6-4664-A2EE-CB27-786EC2F3C29D}"/>
              </a:ext>
            </a:extLst>
          </p:cNvPr>
          <p:cNvPicPr>
            <a:picLocks noChangeAspect="1"/>
          </p:cNvPicPr>
          <p:nvPr/>
        </p:nvPicPr>
        <p:blipFill>
          <a:blip r:embed="rId5"/>
          <a:stretch>
            <a:fillRect/>
          </a:stretch>
        </p:blipFill>
        <p:spPr>
          <a:xfrm>
            <a:off x="6826611" y="3429000"/>
            <a:ext cx="3483290" cy="2331023"/>
          </a:xfrm>
          <a:prstGeom prst="rect">
            <a:avLst/>
          </a:prstGeom>
        </p:spPr>
      </p:pic>
    </p:spTree>
    <p:extLst>
      <p:ext uri="{BB962C8B-B14F-4D97-AF65-F5344CB8AC3E}">
        <p14:creationId xmlns:p14="http://schemas.microsoft.com/office/powerpoint/2010/main" val="4133609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17</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PRESTO/TARDI </a:t>
            </a:r>
            <a:r>
              <a:rPr lang="it-IT" altLang="en-IT" sz="2200" dirty="0" err="1">
                <a:solidFill>
                  <a:srgbClr val="1680BF"/>
                </a:solidFill>
                <a:ea typeface="ＭＳ Ｐゴシック" panose="020B0600070205080204" pitchFamily="34" charset="-128"/>
              </a:rPr>
              <a:t>spectrometers</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Resolving Powers</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sp>
        <p:nvSpPr>
          <p:cNvPr id="7" name="TextBox 6">
            <a:extLst>
              <a:ext uri="{FF2B5EF4-FFF2-40B4-BE49-F238E27FC236}">
                <a16:creationId xmlns:a16="http://schemas.microsoft.com/office/drawing/2014/main" id="{E69EF1A2-826F-1B1B-F443-D63DE8377DE6}"/>
              </a:ext>
            </a:extLst>
          </p:cNvPr>
          <p:cNvSpPr txBox="1"/>
          <p:nvPr/>
        </p:nvSpPr>
        <p:spPr>
          <a:xfrm>
            <a:off x="4910140" y="3750013"/>
            <a:ext cx="4587035" cy="2246769"/>
          </a:xfrm>
          <a:prstGeom prst="rect">
            <a:avLst/>
          </a:prstGeom>
          <a:noFill/>
        </p:spPr>
        <p:txBody>
          <a:bodyPr wrap="square" rtlCol="0">
            <a:spAutoFit/>
          </a:bodyPr>
          <a:lstStyle/>
          <a:p>
            <a:r>
              <a:rPr lang="en-US" sz="2000" dirty="0">
                <a:solidFill>
                  <a:schemeClr val="tx1"/>
                </a:solidFill>
                <a:sym typeface="Wingdings"/>
              </a:rPr>
              <a:t>Resolving power to be scaled depending on the detection system</a:t>
            </a:r>
          </a:p>
          <a:p>
            <a:endParaRPr lang="en-US" sz="2000" dirty="0">
              <a:solidFill>
                <a:schemeClr val="tx1"/>
              </a:solidFill>
              <a:sym typeface="Wingdings"/>
            </a:endParaRPr>
          </a:p>
          <a:p>
            <a:r>
              <a:rPr lang="en-US" sz="2000" dirty="0">
                <a:solidFill>
                  <a:schemeClr val="tx1"/>
                </a:solidFill>
                <a:sym typeface="Wingdings"/>
              </a:rPr>
              <a:t>PRESTO and TARDI currently use </a:t>
            </a:r>
            <a:r>
              <a:rPr lang="en-US" sz="2000" dirty="0" err="1">
                <a:solidFill>
                  <a:schemeClr val="tx1"/>
                </a:solidFill>
                <a:sym typeface="Wingdings"/>
              </a:rPr>
              <a:t>Ce:YAGs</a:t>
            </a:r>
            <a:r>
              <a:rPr lang="en-US" sz="2000" dirty="0">
                <a:solidFill>
                  <a:schemeClr val="tx1"/>
                </a:solidFill>
                <a:sym typeface="Wingdings"/>
              </a:rPr>
              <a:t> in vacuum coupled to a visible light CCD camera  </a:t>
            </a:r>
            <a:r>
              <a:rPr lang="en-US" sz="2000" b="1" dirty="0" err="1">
                <a:solidFill>
                  <a:srgbClr val="1680BF"/>
                </a:solidFill>
                <a:sym typeface="Wingdings"/>
              </a:rPr>
              <a:t>Res.Power</a:t>
            </a:r>
            <a:r>
              <a:rPr lang="en-US" sz="2000" b="1" dirty="0">
                <a:solidFill>
                  <a:srgbClr val="1680BF"/>
                </a:solidFill>
                <a:sym typeface="Wingdings"/>
              </a:rPr>
              <a:t> ~ 20.000</a:t>
            </a:r>
          </a:p>
        </p:txBody>
      </p:sp>
      <p:pic>
        <p:nvPicPr>
          <p:cNvPr id="8" name="Picture 7">
            <a:extLst>
              <a:ext uri="{FF2B5EF4-FFF2-40B4-BE49-F238E27FC236}">
                <a16:creationId xmlns:a16="http://schemas.microsoft.com/office/drawing/2014/main" id="{6680A7FA-6687-E3BA-94AC-15FFC64E4BC8}"/>
              </a:ext>
            </a:extLst>
          </p:cNvPr>
          <p:cNvPicPr>
            <a:picLocks noChangeAspect="1"/>
          </p:cNvPicPr>
          <p:nvPr/>
        </p:nvPicPr>
        <p:blipFill>
          <a:blip r:embed="rId3"/>
          <a:stretch>
            <a:fillRect/>
          </a:stretch>
        </p:blipFill>
        <p:spPr>
          <a:xfrm>
            <a:off x="257040" y="3429000"/>
            <a:ext cx="4248472" cy="2810776"/>
          </a:xfrm>
          <a:prstGeom prst="rect">
            <a:avLst/>
          </a:prstGeom>
        </p:spPr>
      </p:pic>
      <p:pic>
        <p:nvPicPr>
          <p:cNvPr id="13" name="Picture 12">
            <a:extLst>
              <a:ext uri="{FF2B5EF4-FFF2-40B4-BE49-F238E27FC236}">
                <a16:creationId xmlns:a16="http://schemas.microsoft.com/office/drawing/2014/main" id="{C093E175-4B4E-9C1B-4B41-6E6BDE885853}"/>
              </a:ext>
            </a:extLst>
          </p:cNvPr>
          <p:cNvPicPr>
            <a:picLocks noChangeAspect="1"/>
          </p:cNvPicPr>
          <p:nvPr/>
        </p:nvPicPr>
        <p:blipFill>
          <a:blip r:embed="rId4"/>
          <a:stretch>
            <a:fillRect/>
          </a:stretch>
        </p:blipFill>
        <p:spPr>
          <a:xfrm>
            <a:off x="3947951" y="1001013"/>
            <a:ext cx="3743032" cy="2179243"/>
          </a:xfrm>
          <a:prstGeom prst="rect">
            <a:avLst/>
          </a:prstGeom>
        </p:spPr>
      </p:pic>
      <p:pic>
        <p:nvPicPr>
          <p:cNvPr id="14" name="Picture 13">
            <a:extLst>
              <a:ext uri="{FF2B5EF4-FFF2-40B4-BE49-F238E27FC236}">
                <a16:creationId xmlns:a16="http://schemas.microsoft.com/office/drawing/2014/main" id="{D9A7FA89-F319-CFEA-36CF-A796971B86F8}"/>
              </a:ext>
            </a:extLst>
          </p:cNvPr>
          <p:cNvPicPr>
            <a:picLocks noChangeAspect="1"/>
          </p:cNvPicPr>
          <p:nvPr/>
        </p:nvPicPr>
        <p:blipFill>
          <a:blip r:embed="rId5"/>
          <a:stretch>
            <a:fillRect/>
          </a:stretch>
        </p:blipFill>
        <p:spPr>
          <a:xfrm>
            <a:off x="98730" y="998531"/>
            <a:ext cx="3692524" cy="2159707"/>
          </a:xfrm>
          <a:prstGeom prst="rect">
            <a:avLst/>
          </a:prstGeom>
        </p:spPr>
      </p:pic>
      <p:pic>
        <p:nvPicPr>
          <p:cNvPr id="15" name="Picture 14">
            <a:extLst>
              <a:ext uri="{FF2B5EF4-FFF2-40B4-BE49-F238E27FC236}">
                <a16:creationId xmlns:a16="http://schemas.microsoft.com/office/drawing/2014/main" id="{3B78161E-C199-A7D4-5BDB-76652FE77115}"/>
              </a:ext>
            </a:extLst>
          </p:cNvPr>
          <p:cNvPicPr>
            <a:picLocks noChangeAspect="1"/>
          </p:cNvPicPr>
          <p:nvPr/>
        </p:nvPicPr>
        <p:blipFill>
          <a:blip r:embed="rId6"/>
          <a:stretch>
            <a:fillRect/>
          </a:stretch>
        </p:blipFill>
        <p:spPr>
          <a:xfrm>
            <a:off x="7847680" y="997883"/>
            <a:ext cx="3692524" cy="2160355"/>
          </a:xfrm>
          <a:prstGeom prst="rect">
            <a:avLst/>
          </a:prstGeom>
        </p:spPr>
      </p:pic>
      <p:pic>
        <p:nvPicPr>
          <p:cNvPr id="12" name="Picture 11">
            <a:extLst>
              <a:ext uri="{FF2B5EF4-FFF2-40B4-BE49-F238E27FC236}">
                <a16:creationId xmlns:a16="http://schemas.microsoft.com/office/drawing/2014/main" id="{87F06DCF-3995-5F53-03A0-3368AB83428E}"/>
              </a:ext>
            </a:extLst>
          </p:cNvPr>
          <p:cNvPicPr>
            <a:picLocks noChangeAspect="1"/>
          </p:cNvPicPr>
          <p:nvPr/>
        </p:nvPicPr>
        <p:blipFill>
          <a:blip r:embed="rId7"/>
          <a:stretch>
            <a:fillRect/>
          </a:stretch>
        </p:blipFill>
        <p:spPr>
          <a:xfrm>
            <a:off x="7621195" y="871858"/>
            <a:ext cx="4145493" cy="5527324"/>
          </a:xfrm>
          <a:prstGeom prst="rect">
            <a:avLst/>
          </a:prstGeom>
          <a:solidFill>
            <a:srgbClr val="FFFFFF"/>
          </a:solidFill>
          <a:ln w="22225">
            <a:solidFill>
              <a:srgbClr val="1680BF"/>
            </a:solidFill>
          </a:ln>
        </p:spPr>
      </p:pic>
    </p:spTree>
    <p:extLst>
      <p:ext uri="{BB962C8B-B14F-4D97-AF65-F5344CB8AC3E}">
        <p14:creationId xmlns:p14="http://schemas.microsoft.com/office/powerpoint/2010/main" val="68707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egnaposto numero diapositiva 1">
            <a:extLst>
              <a:ext uri="{FF2B5EF4-FFF2-40B4-BE49-F238E27FC236}">
                <a16:creationId xmlns:a16="http://schemas.microsoft.com/office/drawing/2014/main" id="{D88CA88E-9AC7-7B4C-AE88-ED541E2E188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C1256E9B-C8C3-2643-A1F8-0B2E04C700EE}" type="slidenum">
              <a:rPr lang="it-IT" altLang="en-IT" sz="1179">
                <a:solidFill>
                  <a:srgbClr val="000000"/>
                </a:solidFill>
              </a:rPr>
              <a:pPr/>
              <a:t>18</a:t>
            </a:fld>
            <a:endParaRPr lang="it-IT" altLang="en-IT" sz="1179">
              <a:solidFill>
                <a:srgbClr val="000000"/>
              </a:solidFill>
            </a:endParaRPr>
          </a:p>
        </p:txBody>
      </p:sp>
      <p:sp>
        <p:nvSpPr>
          <p:cNvPr id="4" name="Rectangle 3">
            <a:extLst>
              <a:ext uri="{FF2B5EF4-FFF2-40B4-BE49-F238E27FC236}">
                <a16:creationId xmlns:a16="http://schemas.microsoft.com/office/drawing/2014/main" id="{89974324-3A74-3249-9DFC-643EE7D25DF1}"/>
              </a:ext>
            </a:extLst>
          </p:cNvPr>
          <p:cNvSpPr/>
          <p:nvPr/>
        </p:nvSpPr>
        <p:spPr>
          <a:xfrm>
            <a:off x="4654468" y="4865533"/>
            <a:ext cx="6038565" cy="334879"/>
          </a:xfrm>
          <a:prstGeom prst="rect">
            <a:avLst/>
          </a:prstGeom>
        </p:spPr>
        <p:txBody>
          <a:bodyPr wrap="square" lIns="82909" tIns="41455" rIns="82909" bIns="41455">
            <a:spAutoFit/>
          </a:bodyPr>
          <a:lstStyle/>
          <a:p>
            <a:pPr marL="310940" indent="-310940">
              <a:spcBef>
                <a:spcPts val="544"/>
              </a:spcBef>
              <a:buFont typeface="Arial"/>
              <a:buChar char="•"/>
            </a:pPr>
            <a:r>
              <a:rPr lang="en-US" sz="1632" b="1" dirty="0">
                <a:solidFill>
                  <a:srgbClr val="1680BF"/>
                </a:solidFill>
              </a:rPr>
              <a:t>Gaussian </a:t>
            </a:r>
            <a:r>
              <a:rPr lang="en-US" sz="1632" b="1" dirty="0">
                <a:solidFill>
                  <a:srgbClr val="000000"/>
                </a:solidFill>
              </a:rPr>
              <a:t>with both </a:t>
            </a:r>
            <a:r>
              <a:rPr lang="en-US" sz="1632" b="1" dirty="0">
                <a:solidFill>
                  <a:srgbClr val="1680BF"/>
                </a:solidFill>
              </a:rPr>
              <a:t>wavelength</a:t>
            </a:r>
            <a:r>
              <a:rPr lang="en-US" sz="1632" b="1" dirty="0">
                <a:solidFill>
                  <a:srgbClr val="000000"/>
                </a:solidFill>
              </a:rPr>
              <a:t> and </a:t>
            </a:r>
            <a:r>
              <a:rPr lang="en-US" sz="1632" b="1" dirty="0">
                <a:solidFill>
                  <a:srgbClr val="1680BF"/>
                </a:solidFill>
              </a:rPr>
              <a:t>bandwidth stability</a:t>
            </a:r>
            <a:r>
              <a:rPr lang="en-US" sz="1632" b="1" dirty="0">
                <a:solidFill>
                  <a:srgbClr val="000000"/>
                </a:solidFill>
              </a:rPr>
              <a:t>.</a:t>
            </a:r>
          </a:p>
        </p:txBody>
      </p:sp>
      <p:pic>
        <p:nvPicPr>
          <p:cNvPr id="5" name="Picture 4">
            <a:extLst>
              <a:ext uri="{FF2B5EF4-FFF2-40B4-BE49-F238E27FC236}">
                <a16:creationId xmlns:a16="http://schemas.microsoft.com/office/drawing/2014/main" id="{6E23C3DA-767C-7D4D-AFAF-7AAE784473BB}"/>
              </a:ext>
            </a:extLst>
          </p:cNvPr>
          <p:cNvPicPr>
            <a:picLocks noChangeAspect="1"/>
          </p:cNvPicPr>
          <p:nvPr/>
        </p:nvPicPr>
        <p:blipFill>
          <a:blip r:embed="rId3"/>
          <a:stretch>
            <a:fillRect/>
          </a:stretch>
        </p:blipFill>
        <p:spPr>
          <a:xfrm>
            <a:off x="1721110" y="1731280"/>
            <a:ext cx="3591331" cy="1389504"/>
          </a:xfrm>
          <a:prstGeom prst="rect">
            <a:avLst/>
          </a:prstGeom>
        </p:spPr>
      </p:pic>
      <p:pic>
        <p:nvPicPr>
          <p:cNvPr id="6" name="Picture 5">
            <a:extLst>
              <a:ext uri="{FF2B5EF4-FFF2-40B4-BE49-F238E27FC236}">
                <a16:creationId xmlns:a16="http://schemas.microsoft.com/office/drawing/2014/main" id="{A5C4FC38-7895-1946-BF80-845F3A9DB254}"/>
              </a:ext>
            </a:extLst>
          </p:cNvPr>
          <p:cNvPicPr>
            <a:picLocks noChangeAspect="1"/>
          </p:cNvPicPr>
          <p:nvPr/>
        </p:nvPicPr>
        <p:blipFill>
          <a:blip r:embed="rId4"/>
          <a:stretch>
            <a:fillRect/>
          </a:stretch>
        </p:blipFill>
        <p:spPr>
          <a:xfrm>
            <a:off x="5965410" y="1731286"/>
            <a:ext cx="3579815" cy="1383435"/>
          </a:xfrm>
          <a:prstGeom prst="rect">
            <a:avLst/>
          </a:prstGeom>
        </p:spPr>
      </p:pic>
      <p:grpSp>
        <p:nvGrpSpPr>
          <p:cNvPr id="7" name="Group 6">
            <a:extLst>
              <a:ext uri="{FF2B5EF4-FFF2-40B4-BE49-F238E27FC236}">
                <a16:creationId xmlns:a16="http://schemas.microsoft.com/office/drawing/2014/main" id="{ED029DF4-75A3-8C43-8936-357A33D57AC0}"/>
              </a:ext>
            </a:extLst>
          </p:cNvPr>
          <p:cNvGrpSpPr>
            <a:grpSpLocks noChangeAspect="1"/>
          </p:cNvGrpSpPr>
          <p:nvPr/>
        </p:nvGrpSpPr>
        <p:grpSpPr>
          <a:xfrm>
            <a:off x="1721108" y="3363703"/>
            <a:ext cx="3581585" cy="1421149"/>
            <a:chOff x="3932576" y="3162172"/>
            <a:chExt cx="4245991" cy="1684782"/>
          </a:xfrm>
        </p:grpSpPr>
        <p:pic>
          <p:nvPicPr>
            <p:cNvPr id="8" name="Picture 7">
              <a:extLst>
                <a:ext uri="{FF2B5EF4-FFF2-40B4-BE49-F238E27FC236}">
                  <a16:creationId xmlns:a16="http://schemas.microsoft.com/office/drawing/2014/main" id="{832E7DB2-2583-DB47-B7F5-A17BB79382E8}"/>
                </a:ext>
              </a:extLst>
            </p:cNvPr>
            <p:cNvPicPr>
              <a:picLocks noChangeAspect="1"/>
            </p:cNvPicPr>
            <p:nvPr/>
          </p:nvPicPr>
          <p:blipFill>
            <a:blip r:embed="rId5"/>
            <a:stretch>
              <a:fillRect/>
            </a:stretch>
          </p:blipFill>
          <p:spPr>
            <a:xfrm>
              <a:off x="3932576" y="3162172"/>
              <a:ext cx="4245991" cy="1684782"/>
            </a:xfrm>
            <a:prstGeom prst="rect">
              <a:avLst/>
            </a:prstGeom>
          </p:spPr>
        </p:pic>
        <p:sp>
          <p:nvSpPr>
            <p:cNvPr id="9" name="TextBox 8">
              <a:extLst>
                <a:ext uri="{FF2B5EF4-FFF2-40B4-BE49-F238E27FC236}">
                  <a16:creationId xmlns:a16="http://schemas.microsoft.com/office/drawing/2014/main" id="{9EE564FB-7729-2648-9AFC-FDD53E028267}"/>
                </a:ext>
              </a:extLst>
            </p:cNvPr>
            <p:cNvSpPr txBox="1"/>
            <p:nvPr/>
          </p:nvSpPr>
          <p:spPr>
            <a:xfrm>
              <a:off x="5401081" y="3339604"/>
              <a:ext cx="1229919" cy="506411"/>
            </a:xfrm>
            <a:prstGeom prst="rect">
              <a:avLst/>
            </a:prstGeom>
            <a:noFill/>
          </p:spPr>
          <p:txBody>
            <a:bodyPr wrap="none" rtlCol="0">
              <a:spAutoFit/>
            </a:bodyPr>
            <a:lstStyle/>
            <a:p>
              <a:r>
                <a:rPr lang="en-US" sz="2176" dirty="0">
                  <a:solidFill>
                    <a:srgbClr val="000000"/>
                  </a:solidFill>
                </a:rPr>
                <a:t>4.4 nm</a:t>
              </a:r>
            </a:p>
          </p:txBody>
        </p:sp>
      </p:grpSp>
      <p:grpSp>
        <p:nvGrpSpPr>
          <p:cNvPr id="10" name="Group 9">
            <a:extLst>
              <a:ext uri="{FF2B5EF4-FFF2-40B4-BE49-F238E27FC236}">
                <a16:creationId xmlns:a16="http://schemas.microsoft.com/office/drawing/2014/main" id="{D771007F-46A4-6249-873B-3F54E9F1C740}"/>
              </a:ext>
            </a:extLst>
          </p:cNvPr>
          <p:cNvGrpSpPr/>
          <p:nvPr/>
        </p:nvGrpSpPr>
        <p:grpSpPr>
          <a:xfrm>
            <a:off x="5965406" y="3363703"/>
            <a:ext cx="3624556" cy="1318182"/>
            <a:chOff x="3907049" y="4914531"/>
            <a:chExt cx="4271518" cy="1650746"/>
          </a:xfrm>
        </p:grpSpPr>
        <p:pic>
          <p:nvPicPr>
            <p:cNvPr id="11" name="Picture 10">
              <a:extLst>
                <a:ext uri="{FF2B5EF4-FFF2-40B4-BE49-F238E27FC236}">
                  <a16:creationId xmlns:a16="http://schemas.microsoft.com/office/drawing/2014/main" id="{A955EE98-F73D-9B49-9404-DB1334B915E1}"/>
                </a:ext>
              </a:extLst>
            </p:cNvPr>
            <p:cNvPicPr>
              <a:picLocks noChangeAspect="1"/>
            </p:cNvPicPr>
            <p:nvPr/>
          </p:nvPicPr>
          <p:blipFill>
            <a:blip r:embed="rId6"/>
            <a:stretch>
              <a:fillRect/>
            </a:stretch>
          </p:blipFill>
          <p:spPr>
            <a:xfrm>
              <a:off x="3907049" y="4914531"/>
              <a:ext cx="4271518" cy="1650746"/>
            </a:xfrm>
            <a:prstGeom prst="rect">
              <a:avLst/>
            </a:prstGeom>
          </p:spPr>
        </p:pic>
        <p:sp>
          <p:nvSpPr>
            <p:cNvPr id="12" name="TextBox 11">
              <a:extLst>
                <a:ext uri="{FF2B5EF4-FFF2-40B4-BE49-F238E27FC236}">
                  <a16:creationId xmlns:a16="http://schemas.microsoft.com/office/drawing/2014/main" id="{AB89931B-7EE6-4F4A-80BA-17B985157066}"/>
                </a:ext>
              </a:extLst>
            </p:cNvPr>
            <p:cNvSpPr txBox="1"/>
            <p:nvPr/>
          </p:nvSpPr>
          <p:spPr>
            <a:xfrm>
              <a:off x="5401081" y="5083505"/>
              <a:ext cx="1222644" cy="534938"/>
            </a:xfrm>
            <a:prstGeom prst="rect">
              <a:avLst/>
            </a:prstGeom>
            <a:noFill/>
          </p:spPr>
          <p:txBody>
            <a:bodyPr wrap="none" rtlCol="0">
              <a:spAutoFit/>
            </a:bodyPr>
            <a:lstStyle/>
            <a:p>
              <a:r>
                <a:rPr lang="en-US" sz="2176" dirty="0">
                  <a:solidFill>
                    <a:srgbClr val="000000"/>
                  </a:solidFill>
                </a:rPr>
                <a:t>4.0 nm</a:t>
              </a:r>
            </a:p>
          </p:txBody>
        </p:sp>
      </p:grpSp>
      <p:sp>
        <p:nvSpPr>
          <p:cNvPr id="13" name="TextBox 12">
            <a:extLst>
              <a:ext uri="{FF2B5EF4-FFF2-40B4-BE49-F238E27FC236}">
                <a16:creationId xmlns:a16="http://schemas.microsoft.com/office/drawing/2014/main" id="{9DCD1282-15EB-604D-82E2-8BC7E4D99E7F}"/>
              </a:ext>
            </a:extLst>
          </p:cNvPr>
          <p:cNvSpPr txBox="1"/>
          <p:nvPr/>
        </p:nvSpPr>
        <p:spPr>
          <a:xfrm>
            <a:off x="7140751" y="1956785"/>
            <a:ext cx="1192955" cy="427168"/>
          </a:xfrm>
          <a:prstGeom prst="rect">
            <a:avLst/>
          </a:prstGeom>
          <a:noFill/>
        </p:spPr>
        <p:txBody>
          <a:bodyPr wrap="none" rtlCol="0">
            <a:spAutoFit/>
          </a:bodyPr>
          <a:lstStyle/>
          <a:p>
            <a:r>
              <a:rPr lang="en-US" sz="2176" dirty="0">
                <a:solidFill>
                  <a:srgbClr val="000000"/>
                </a:solidFill>
              </a:rPr>
              <a:t>23.8 nm</a:t>
            </a:r>
          </a:p>
        </p:txBody>
      </p:sp>
      <p:sp>
        <p:nvSpPr>
          <p:cNvPr id="14" name="TextBox 13">
            <a:extLst>
              <a:ext uri="{FF2B5EF4-FFF2-40B4-BE49-F238E27FC236}">
                <a16:creationId xmlns:a16="http://schemas.microsoft.com/office/drawing/2014/main" id="{48F9E22E-6450-3543-A1E9-B587258409D3}"/>
              </a:ext>
            </a:extLst>
          </p:cNvPr>
          <p:cNvSpPr txBox="1"/>
          <p:nvPr/>
        </p:nvSpPr>
        <p:spPr>
          <a:xfrm>
            <a:off x="2896455" y="1861879"/>
            <a:ext cx="1192955" cy="427168"/>
          </a:xfrm>
          <a:prstGeom prst="rect">
            <a:avLst/>
          </a:prstGeom>
          <a:noFill/>
        </p:spPr>
        <p:txBody>
          <a:bodyPr wrap="none" rtlCol="0">
            <a:spAutoFit/>
          </a:bodyPr>
          <a:lstStyle/>
          <a:p>
            <a:r>
              <a:rPr lang="en-US" sz="2176" dirty="0">
                <a:solidFill>
                  <a:srgbClr val="000000"/>
                </a:solidFill>
              </a:rPr>
              <a:t>43.7 nm</a:t>
            </a:r>
          </a:p>
        </p:txBody>
      </p:sp>
      <p:pic>
        <p:nvPicPr>
          <p:cNvPr id="15" name="Picture 14">
            <a:extLst>
              <a:ext uri="{FF2B5EF4-FFF2-40B4-BE49-F238E27FC236}">
                <a16:creationId xmlns:a16="http://schemas.microsoft.com/office/drawing/2014/main" id="{7B0A34F3-2209-3341-8840-0B997C890EDE}"/>
              </a:ext>
            </a:extLst>
          </p:cNvPr>
          <p:cNvPicPr>
            <a:picLocks noChangeAspect="1"/>
          </p:cNvPicPr>
          <p:nvPr/>
        </p:nvPicPr>
        <p:blipFill>
          <a:blip r:embed="rId7"/>
          <a:stretch>
            <a:fillRect/>
          </a:stretch>
        </p:blipFill>
        <p:spPr>
          <a:xfrm>
            <a:off x="5051249" y="5387910"/>
            <a:ext cx="5354348" cy="1023572"/>
          </a:xfrm>
          <a:prstGeom prst="rect">
            <a:avLst/>
          </a:prstGeom>
        </p:spPr>
      </p:pic>
      <p:sp>
        <p:nvSpPr>
          <p:cNvPr id="16" name="TextBox 15">
            <a:extLst>
              <a:ext uri="{FF2B5EF4-FFF2-40B4-BE49-F238E27FC236}">
                <a16:creationId xmlns:a16="http://schemas.microsoft.com/office/drawing/2014/main" id="{6BB96FEF-D110-8644-BDF3-CAC04F53A768}"/>
              </a:ext>
            </a:extLst>
          </p:cNvPr>
          <p:cNvSpPr txBox="1"/>
          <p:nvPr/>
        </p:nvSpPr>
        <p:spPr>
          <a:xfrm>
            <a:off x="1018247" y="1109219"/>
            <a:ext cx="9674786" cy="373436"/>
          </a:xfrm>
          <a:prstGeom prst="rect">
            <a:avLst/>
          </a:prstGeom>
          <a:noFill/>
        </p:spPr>
        <p:txBody>
          <a:bodyPr wrap="square" rtlCol="0">
            <a:spAutoFit/>
          </a:bodyPr>
          <a:lstStyle/>
          <a:p>
            <a:pPr>
              <a:lnSpc>
                <a:spcPct val="110000"/>
              </a:lnSpc>
            </a:pPr>
            <a:r>
              <a:rPr lang="en-US" sz="1800" dirty="0">
                <a:solidFill>
                  <a:schemeClr val="tx1"/>
                </a:solidFill>
              </a:rPr>
              <a:t>Single shot </a:t>
            </a:r>
            <a:r>
              <a:rPr lang="en-US" sz="1800" b="1" dirty="0">
                <a:solidFill>
                  <a:schemeClr val="tx1"/>
                </a:solidFill>
              </a:rPr>
              <a:t>spectra</a:t>
            </a:r>
            <a:r>
              <a:rPr lang="en-US" sz="1800" dirty="0">
                <a:solidFill>
                  <a:schemeClr val="tx1"/>
                </a:solidFill>
              </a:rPr>
              <a:t> measured down to </a:t>
            </a:r>
            <a:r>
              <a:rPr lang="en-US" sz="1800" b="1" dirty="0">
                <a:solidFill>
                  <a:schemeClr val="tx1"/>
                </a:solidFill>
              </a:rPr>
              <a:t>4 nm</a:t>
            </a:r>
            <a:r>
              <a:rPr lang="en-US" sz="1800" dirty="0">
                <a:solidFill>
                  <a:schemeClr val="tx1"/>
                </a:solidFill>
              </a:rPr>
              <a:t> (3.1nm with PRESTO and 2.1nm with TARDI)</a:t>
            </a:r>
          </a:p>
        </p:txBody>
      </p:sp>
      <p:pic>
        <p:nvPicPr>
          <p:cNvPr id="17" name="Picture 16">
            <a:extLst>
              <a:ext uri="{FF2B5EF4-FFF2-40B4-BE49-F238E27FC236}">
                <a16:creationId xmlns:a16="http://schemas.microsoft.com/office/drawing/2014/main" id="{3DA2CC59-9396-7347-A0F3-0D778B921F5F}"/>
              </a:ext>
            </a:extLst>
          </p:cNvPr>
          <p:cNvPicPr>
            <a:picLocks noChangeAspect="1"/>
          </p:cNvPicPr>
          <p:nvPr/>
        </p:nvPicPr>
        <p:blipFill>
          <a:blip r:embed="rId8"/>
          <a:stretch>
            <a:fillRect/>
          </a:stretch>
        </p:blipFill>
        <p:spPr>
          <a:xfrm>
            <a:off x="1786403" y="4865539"/>
            <a:ext cx="2929424" cy="1403399"/>
          </a:xfrm>
          <a:prstGeom prst="rect">
            <a:avLst/>
          </a:prstGeom>
        </p:spPr>
      </p:pic>
      <p:sp>
        <p:nvSpPr>
          <p:cNvPr id="18" name="TextBox 17">
            <a:extLst>
              <a:ext uri="{FF2B5EF4-FFF2-40B4-BE49-F238E27FC236}">
                <a16:creationId xmlns:a16="http://schemas.microsoft.com/office/drawing/2014/main" id="{887ECA95-16B7-2E4C-AE9E-47C62D858181}"/>
              </a:ext>
            </a:extLst>
          </p:cNvPr>
          <p:cNvSpPr txBox="1"/>
          <p:nvPr/>
        </p:nvSpPr>
        <p:spPr>
          <a:xfrm>
            <a:off x="3614722" y="4996126"/>
            <a:ext cx="1037463" cy="427168"/>
          </a:xfrm>
          <a:prstGeom prst="rect">
            <a:avLst/>
          </a:prstGeom>
          <a:noFill/>
        </p:spPr>
        <p:txBody>
          <a:bodyPr wrap="none" rtlCol="0">
            <a:spAutoFit/>
          </a:bodyPr>
          <a:lstStyle/>
          <a:p>
            <a:r>
              <a:rPr lang="en-US" sz="2176" dirty="0"/>
              <a:t>3.1 nm</a:t>
            </a:r>
          </a:p>
        </p:txBody>
      </p:sp>
      <p:sp>
        <p:nvSpPr>
          <p:cNvPr id="3" name="Segnaposto testo 2">
            <a:extLst>
              <a:ext uri="{FF2B5EF4-FFF2-40B4-BE49-F238E27FC236}">
                <a16:creationId xmlns:a16="http://schemas.microsoft.com/office/drawing/2014/main" id="{8C52ABE4-41F4-4A17-337E-B9C593E3AC75}"/>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ENERGY SPECTROMETERS</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Typical spectra</a:t>
            </a:r>
            <a:endParaRPr lang="it-IT" altLang="en-IT" sz="2200" dirty="0">
              <a:ea typeface="ＭＳ Ｐゴシック" panose="020B0600070205080204" pitchFamily="34" charset="-128"/>
            </a:endParaRPr>
          </a:p>
        </p:txBody>
      </p:sp>
    </p:spTree>
    <p:extLst>
      <p:ext uri="{BB962C8B-B14F-4D97-AF65-F5344CB8AC3E}">
        <p14:creationId xmlns:p14="http://schemas.microsoft.com/office/powerpoint/2010/main" val="3234140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19</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FERMI: EEHG TESTS</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Two color mode</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sp>
        <p:nvSpPr>
          <p:cNvPr id="4" name="TextBox 14">
            <a:extLst>
              <a:ext uri="{FF2B5EF4-FFF2-40B4-BE49-F238E27FC236}">
                <a16:creationId xmlns:a16="http://schemas.microsoft.com/office/drawing/2014/main" id="{A8577B0D-D8AF-1F1C-876A-A16556969761}"/>
              </a:ext>
            </a:extLst>
          </p:cNvPr>
          <p:cNvSpPr txBox="1">
            <a:spLocks noChangeArrowheads="1"/>
          </p:cNvSpPr>
          <p:nvPr/>
        </p:nvSpPr>
        <p:spPr bwMode="auto">
          <a:xfrm>
            <a:off x="5231904" y="6238641"/>
            <a:ext cx="2443163" cy="266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ltLang="en-IT" sz="1200" i="1">
                <a:solidFill>
                  <a:schemeClr val="tx1"/>
                </a:solidFill>
              </a:rPr>
              <a:t>Courtesy E. Allaria </a:t>
            </a:r>
            <a:r>
              <a:rPr lang="mr-IN" altLang="en-IT" sz="1200" i="1">
                <a:solidFill>
                  <a:schemeClr val="tx1"/>
                </a:solidFill>
              </a:rPr>
              <a:t>–</a:t>
            </a:r>
            <a:r>
              <a:rPr lang="en-US" altLang="en-IT" sz="1200" i="1">
                <a:solidFill>
                  <a:schemeClr val="tx1"/>
                </a:solidFill>
              </a:rPr>
              <a:t> P. Rebernik</a:t>
            </a:r>
          </a:p>
        </p:txBody>
      </p:sp>
      <p:pic>
        <p:nvPicPr>
          <p:cNvPr id="9" name="Picture 15" descr="Screen Shot 2019-03-26 at 9.27.37 AM.png">
            <a:extLst>
              <a:ext uri="{FF2B5EF4-FFF2-40B4-BE49-F238E27FC236}">
                <a16:creationId xmlns:a16="http://schemas.microsoft.com/office/drawing/2014/main" id="{628D3C2C-9D6D-9831-886A-3D48C865E3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1584" y="1052736"/>
            <a:ext cx="6317145" cy="507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938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par>
                          <p:cTn id="8" fill="hold">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BC0C9A-6109-534F-8E52-10B7A4D466D4}"/>
              </a:ext>
            </a:extLst>
          </p:cNvPr>
          <p:cNvSpPr txBox="1"/>
          <p:nvPr/>
        </p:nvSpPr>
        <p:spPr>
          <a:xfrm>
            <a:off x="2407161" y="1283599"/>
            <a:ext cx="7377677" cy="885251"/>
          </a:xfrm>
          <a:prstGeom prst="rect">
            <a:avLst/>
          </a:prstGeom>
          <a:solidFill>
            <a:schemeClr val="lt1">
              <a:alpha val="77000"/>
            </a:schemeClr>
          </a:solidFill>
          <a:ln>
            <a:noFill/>
          </a:ln>
        </p:spPr>
        <p:style>
          <a:lnRef idx="2">
            <a:schemeClr val="accent3"/>
          </a:lnRef>
          <a:fillRef idx="1">
            <a:schemeClr val="lt1"/>
          </a:fillRef>
          <a:effectRef idx="0">
            <a:schemeClr val="accent3"/>
          </a:effectRef>
          <a:fontRef idx="minor">
            <a:schemeClr val="dk1"/>
          </a:fontRef>
        </p:style>
        <p:txBody>
          <a:bodyPr lIns="82939" tIns="41470" rIns="82939" bIns="41470">
            <a:spAutoFit/>
          </a:bodyPr>
          <a:lstStyle/>
          <a:p>
            <a:pPr algn="ctr" defTabSz="407536" eaLnBrk="1">
              <a:lnSpc>
                <a:spcPct val="93000"/>
              </a:lnSpc>
              <a:buClr>
                <a:srgbClr val="000000"/>
              </a:buClr>
              <a:buSzPct val="100000"/>
              <a:defRPr/>
            </a:pPr>
            <a:r>
              <a:rPr lang="en-US" sz="2800" b="1" dirty="0">
                <a:solidFill>
                  <a:schemeClr val="tx1"/>
                </a:solidFill>
              </a:rPr>
              <a:t>Soft X-rays Photon Diagnostics:</a:t>
            </a:r>
            <a:br>
              <a:rPr lang="en-US" sz="2800" b="1" dirty="0">
                <a:solidFill>
                  <a:schemeClr val="tx1"/>
                </a:solidFill>
              </a:rPr>
            </a:br>
            <a:r>
              <a:rPr lang="en-US" sz="2800" b="1" dirty="0">
                <a:solidFill>
                  <a:schemeClr val="tx1"/>
                </a:solidFill>
              </a:rPr>
              <a:t>the FERMI experience</a:t>
            </a:r>
          </a:p>
        </p:txBody>
      </p:sp>
      <p:sp>
        <p:nvSpPr>
          <p:cNvPr id="5" name="TextBox 4">
            <a:extLst>
              <a:ext uri="{FF2B5EF4-FFF2-40B4-BE49-F238E27FC236}">
                <a16:creationId xmlns:a16="http://schemas.microsoft.com/office/drawing/2014/main" id="{2F2C7821-6D8F-AE43-8E88-8595BDD9DC1A}"/>
              </a:ext>
            </a:extLst>
          </p:cNvPr>
          <p:cNvSpPr txBox="1"/>
          <p:nvPr/>
        </p:nvSpPr>
        <p:spPr>
          <a:xfrm>
            <a:off x="3823498" y="3036465"/>
            <a:ext cx="4545002" cy="942447"/>
          </a:xfrm>
          <a:prstGeom prst="rect">
            <a:avLst/>
          </a:prstGeom>
          <a:solidFill>
            <a:schemeClr val="lt1">
              <a:alpha val="77000"/>
            </a:schemeClr>
          </a:solidFill>
          <a:ln>
            <a:noFill/>
          </a:ln>
        </p:spPr>
        <p:style>
          <a:lnRef idx="2">
            <a:schemeClr val="accent3"/>
          </a:lnRef>
          <a:fillRef idx="1">
            <a:schemeClr val="lt1"/>
          </a:fillRef>
          <a:effectRef idx="0">
            <a:schemeClr val="accent3"/>
          </a:effectRef>
          <a:fontRef idx="minor">
            <a:schemeClr val="dk1"/>
          </a:fontRef>
        </p:style>
        <p:txBody>
          <a:bodyPr wrap="square" lIns="82939" tIns="41470" rIns="82939" bIns="41470">
            <a:spAutoFit/>
          </a:bodyPr>
          <a:lstStyle/>
          <a:p>
            <a:pPr algn="ctr" defTabSz="407536" eaLnBrk="1">
              <a:lnSpc>
                <a:spcPct val="93000"/>
              </a:lnSpc>
              <a:buClr>
                <a:srgbClr val="000000"/>
              </a:buClr>
              <a:buSzPct val="100000"/>
              <a:defRPr/>
            </a:pPr>
            <a:r>
              <a:rPr lang="en-US" sz="2800" b="1" dirty="0">
                <a:solidFill>
                  <a:srgbClr val="0082C4"/>
                </a:solidFill>
              </a:rPr>
              <a:t>Marco Zangrando</a:t>
            </a:r>
          </a:p>
          <a:p>
            <a:pPr algn="ctr" defTabSz="407536" eaLnBrk="1">
              <a:lnSpc>
                <a:spcPct val="93000"/>
              </a:lnSpc>
              <a:buClr>
                <a:srgbClr val="000000"/>
              </a:buClr>
              <a:buSzPct val="100000"/>
              <a:defRPr/>
            </a:pPr>
            <a:r>
              <a:rPr lang="en-US" sz="1600" b="1" dirty="0">
                <a:solidFill>
                  <a:srgbClr val="0082C4"/>
                </a:solidFill>
              </a:rPr>
              <a:t> </a:t>
            </a:r>
          </a:p>
          <a:p>
            <a:pPr algn="ctr" defTabSz="407536" eaLnBrk="1">
              <a:lnSpc>
                <a:spcPct val="93000"/>
              </a:lnSpc>
              <a:buClr>
                <a:srgbClr val="000000"/>
              </a:buClr>
              <a:buSzPct val="100000"/>
              <a:defRPr/>
            </a:pPr>
            <a:r>
              <a:rPr lang="en-US" sz="1600" b="1" dirty="0">
                <a:solidFill>
                  <a:srgbClr val="000000"/>
                </a:solidFill>
              </a:rPr>
              <a:t>on behalf of the </a:t>
            </a:r>
            <a:r>
              <a:rPr lang="en-US" sz="1600" b="1" dirty="0" err="1">
                <a:solidFill>
                  <a:srgbClr val="000000"/>
                </a:solidFill>
              </a:rPr>
              <a:t>PADReS</a:t>
            </a:r>
            <a:r>
              <a:rPr lang="en-US" sz="1600" b="1" dirty="0">
                <a:solidFill>
                  <a:srgbClr val="000000"/>
                </a:solidFill>
              </a:rPr>
              <a:t> and FERMI Teams</a:t>
            </a:r>
          </a:p>
        </p:txBody>
      </p:sp>
      <p:sp>
        <p:nvSpPr>
          <p:cNvPr id="9" name="TextBox 8">
            <a:extLst>
              <a:ext uri="{FF2B5EF4-FFF2-40B4-BE49-F238E27FC236}">
                <a16:creationId xmlns:a16="http://schemas.microsoft.com/office/drawing/2014/main" id="{685B5264-3FB6-7E41-AB70-6EE05292E7AB}"/>
              </a:ext>
            </a:extLst>
          </p:cNvPr>
          <p:cNvSpPr txBox="1"/>
          <p:nvPr/>
        </p:nvSpPr>
        <p:spPr>
          <a:xfrm>
            <a:off x="4137497" y="5388225"/>
            <a:ext cx="3917007" cy="291371"/>
          </a:xfrm>
          <a:prstGeom prst="rect">
            <a:avLst/>
          </a:prstGeom>
          <a:solidFill>
            <a:schemeClr val="lt1">
              <a:alpha val="77000"/>
            </a:schemeClr>
          </a:solidFill>
          <a:ln>
            <a:noFill/>
          </a:ln>
        </p:spPr>
        <p:style>
          <a:lnRef idx="2">
            <a:schemeClr val="accent3"/>
          </a:lnRef>
          <a:fillRef idx="1">
            <a:schemeClr val="lt1"/>
          </a:fillRef>
          <a:effectRef idx="0">
            <a:schemeClr val="accent3"/>
          </a:effectRef>
          <a:fontRef idx="minor">
            <a:schemeClr val="dk1"/>
          </a:fontRef>
        </p:style>
        <p:txBody>
          <a:bodyPr lIns="82939" tIns="41470" rIns="82939" bIns="41470">
            <a:spAutoFit/>
          </a:bodyPr>
          <a:lstStyle/>
          <a:p>
            <a:pPr algn="ctr" defTabSz="407536" eaLnBrk="1">
              <a:lnSpc>
                <a:spcPct val="93000"/>
              </a:lnSpc>
              <a:buClr>
                <a:srgbClr val="000000"/>
              </a:buClr>
              <a:buSzPct val="100000"/>
              <a:defRPr/>
            </a:pPr>
            <a:r>
              <a:rPr lang="en-US" sz="1451" b="1" dirty="0">
                <a:solidFill>
                  <a:schemeClr val="tx1"/>
                </a:solidFill>
              </a:rPr>
              <a:t>WP13 </a:t>
            </a:r>
            <a:r>
              <a:rPr lang="en-US" sz="1451" b="1" dirty="0" err="1">
                <a:solidFill>
                  <a:schemeClr val="tx1"/>
                </a:solidFill>
              </a:rPr>
              <a:t>EuPRAXIA</a:t>
            </a:r>
            <a:r>
              <a:rPr lang="en-US" sz="1451" b="1" dirty="0">
                <a:solidFill>
                  <a:schemeClr val="tx1"/>
                </a:solidFill>
              </a:rPr>
              <a:t> – Photon Diagnostics</a:t>
            </a:r>
          </a:p>
        </p:txBody>
      </p:sp>
      <p:pic>
        <p:nvPicPr>
          <p:cNvPr id="14340" name="Picture 1" descr="LogoPNGnoBKG.png">
            <a:extLst>
              <a:ext uri="{FF2B5EF4-FFF2-40B4-BE49-F238E27FC236}">
                <a16:creationId xmlns:a16="http://schemas.microsoft.com/office/drawing/2014/main" id="{4F790E9C-0658-E04A-A77B-BA64123511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72464" y="404664"/>
            <a:ext cx="703939" cy="107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CNR-IOM.png">
            <a:extLst>
              <a:ext uri="{FF2B5EF4-FFF2-40B4-BE49-F238E27FC236}">
                <a16:creationId xmlns:a16="http://schemas.microsoft.com/office/drawing/2014/main" id="{532C8623-D532-C8DC-1219-4E0B48D9F27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1059" y="404664"/>
            <a:ext cx="960438"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20</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FEL UNDULATOR LINE ALIGNMENT</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Spontaneous emission on PRESTO CCD</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sp>
        <p:nvSpPr>
          <p:cNvPr id="4" name="TextBox 14">
            <a:extLst>
              <a:ext uri="{FF2B5EF4-FFF2-40B4-BE49-F238E27FC236}">
                <a16:creationId xmlns:a16="http://schemas.microsoft.com/office/drawing/2014/main" id="{A8577B0D-D8AF-1F1C-876A-A16556969761}"/>
              </a:ext>
            </a:extLst>
          </p:cNvPr>
          <p:cNvSpPr txBox="1">
            <a:spLocks noChangeArrowheads="1"/>
          </p:cNvSpPr>
          <p:nvPr/>
        </p:nvSpPr>
        <p:spPr bwMode="auto">
          <a:xfrm>
            <a:off x="9552384" y="6216208"/>
            <a:ext cx="2448812" cy="2769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altLang="en-IT" sz="1200" i="1" dirty="0">
                <a:solidFill>
                  <a:schemeClr val="tx1"/>
                </a:solidFill>
              </a:rPr>
              <a:t>Courtesy E. </a:t>
            </a:r>
            <a:r>
              <a:rPr lang="en-US" altLang="en-IT" sz="1200" i="1" dirty="0" err="1">
                <a:solidFill>
                  <a:schemeClr val="tx1"/>
                </a:solidFill>
              </a:rPr>
              <a:t>Allaria</a:t>
            </a:r>
            <a:r>
              <a:rPr lang="en-US" altLang="en-IT" sz="1200" i="1" dirty="0">
                <a:solidFill>
                  <a:schemeClr val="tx1"/>
                </a:solidFill>
              </a:rPr>
              <a:t> </a:t>
            </a:r>
            <a:r>
              <a:rPr lang="mr-IN" altLang="en-IT" sz="1200" i="1" dirty="0">
                <a:solidFill>
                  <a:schemeClr val="tx1"/>
                </a:solidFill>
              </a:rPr>
              <a:t>–</a:t>
            </a:r>
            <a:r>
              <a:rPr lang="en-US" altLang="en-IT" sz="1200" i="1" dirty="0">
                <a:solidFill>
                  <a:schemeClr val="tx1"/>
                </a:solidFill>
              </a:rPr>
              <a:t> C. </a:t>
            </a:r>
            <a:r>
              <a:rPr lang="en-US" altLang="en-IT" sz="1200" i="1" dirty="0" err="1">
                <a:solidFill>
                  <a:schemeClr val="tx1"/>
                </a:solidFill>
              </a:rPr>
              <a:t>Spezzani</a:t>
            </a:r>
            <a:endParaRPr lang="en-US" altLang="en-IT" sz="1200" i="1" dirty="0">
              <a:solidFill>
                <a:schemeClr val="tx1"/>
              </a:solidFill>
            </a:endParaRPr>
          </a:p>
        </p:txBody>
      </p:sp>
      <p:pic>
        <p:nvPicPr>
          <p:cNvPr id="5" name="Picture 4">
            <a:extLst>
              <a:ext uri="{FF2B5EF4-FFF2-40B4-BE49-F238E27FC236}">
                <a16:creationId xmlns:a16="http://schemas.microsoft.com/office/drawing/2014/main" id="{6B48D9A8-423E-B6E7-DCA8-500CCB4128F6}"/>
              </a:ext>
            </a:extLst>
          </p:cNvPr>
          <p:cNvPicPr>
            <a:picLocks noChangeAspect="1"/>
          </p:cNvPicPr>
          <p:nvPr/>
        </p:nvPicPr>
        <p:blipFill>
          <a:blip r:embed="rId3"/>
          <a:stretch>
            <a:fillRect/>
          </a:stretch>
        </p:blipFill>
        <p:spPr>
          <a:xfrm>
            <a:off x="7718784" y="2946393"/>
            <a:ext cx="3816424" cy="3029705"/>
          </a:xfrm>
          <a:prstGeom prst="rect">
            <a:avLst/>
          </a:prstGeom>
        </p:spPr>
      </p:pic>
      <p:pic>
        <p:nvPicPr>
          <p:cNvPr id="6" name="Picture 5">
            <a:extLst>
              <a:ext uri="{FF2B5EF4-FFF2-40B4-BE49-F238E27FC236}">
                <a16:creationId xmlns:a16="http://schemas.microsoft.com/office/drawing/2014/main" id="{0DF5B1C3-107D-5C05-FB83-9A3B9D27C821}"/>
              </a:ext>
            </a:extLst>
          </p:cNvPr>
          <p:cNvPicPr>
            <a:picLocks noChangeAspect="1"/>
          </p:cNvPicPr>
          <p:nvPr/>
        </p:nvPicPr>
        <p:blipFill>
          <a:blip r:embed="rId4"/>
          <a:stretch>
            <a:fillRect/>
          </a:stretch>
        </p:blipFill>
        <p:spPr>
          <a:xfrm>
            <a:off x="217513" y="2740220"/>
            <a:ext cx="3660553" cy="3475988"/>
          </a:xfrm>
          <a:prstGeom prst="rect">
            <a:avLst/>
          </a:prstGeom>
        </p:spPr>
      </p:pic>
      <p:pic>
        <p:nvPicPr>
          <p:cNvPr id="7" name="Picture 6">
            <a:extLst>
              <a:ext uri="{FF2B5EF4-FFF2-40B4-BE49-F238E27FC236}">
                <a16:creationId xmlns:a16="http://schemas.microsoft.com/office/drawing/2014/main" id="{607676E7-32F2-D99D-C5BF-4122AF0A473F}"/>
              </a:ext>
            </a:extLst>
          </p:cNvPr>
          <p:cNvPicPr>
            <a:picLocks noChangeAspect="1"/>
          </p:cNvPicPr>
          <p:nvPr/>
        </p:nvPicPr>
        <p:blipFill>
          <a:blip r:embed="rId5"/>
          <a:stretch>
            <a:fillRect/>
          </a:stretch>
        </p:blipFill>
        <p:spPr>
          <a:xfrm>
            <a:off x="191344" y="914738"/>
            <a:ext cx="2875917" cy="1192454"/>
          </a:xfrm>
          <a:prstGeom prst="rect">
            <a:avLst/>
          </a:prstGeom>
        </p:spPr>
      </p:pic>
      <p:sp>
        <p:nvSpPr>
          <p:cNvPr id="10" name="TextBox 9">
            <a:extLst>
              <a:ext uri="{FF2B5EF4-FFF2-40B4-BE49-F238E27FC236}">
                <a16:creationId xmlns:a16="http://schemas.microsoft.com/office/drawing/2014/main" id="{099C0073-222A-66AC-E7DD-DE35CB95D6FB}"/>
              </a:ext>
            </a:extLst>
          </p:cNvPr>
          <p:cNvSpPr txBox="1"/>
          <p:nvPr/>
        </p:nvSpPr>
        <p:spPr>
          <a:xfrm>
            <a:off x="3426714" y="914738"/>
            <a:ext cx="6125670" cy="1815882"/>
          </a:xfrm>
          <a:prstGeom prst="rect">
            <a:avLst/>
          </a:prstGeom>
          <a:noFill/>
        </p:spPr>
        <p:txBody>
          <a:bodyPr wrap="square">
            <a:spAutoFit/>
          </a:bodyPr>
          <a:lstStyle/>
          <a:p>
            <a:pPr marL="285750" indent="-285750">
              <a:buFont typeface="Arial" panose="020B0604020202020204" pitchFamily="34" charset="0"/>
              <a:buChar char="•"/>
            </a:pPr>
            <a:r>
              <a:rPr lang="en-GB" sz="1600" dirty="0">
                <a:solidFill>
                  <a:schemeClr val="tx1"/>
                </a:solidFill>
                <a:effectLst/>
                <a:latin typeface="+mn-lt"/>
              </a:rPr>
              <a:t>Electron trajectory should be straight;</a:t>
            </a:r>
          </a:p>
          <a:p>
            <a:pPr marL="285750" indent="-285750">
              <a:buFont typeface="Arial" panose="020B0604020202020204" pitchFamily="34" charset="0"/>
              <a:buChar char="•"/>
            </a:pPr>
            <a:r>
              <a:rPr lang="en-GB" sz="1600" dirty="0">
                <a:solidFill>
                  <a:schemeClr val="tx1"/>
                </a:solidFill>
                <a:latin typeface="+mn-lt"/>
              </a:rPr>
              <a:t>Resonance condition to the FEL wavelength should be met in each undulator</a:t>
            </a:r>
          </a:p>
          <a:p>
            <a:pPr marL="285750" indent="-285750">
              <a:buFont typeface="Arial" panose="020B0604020202020204" pitchFamily="34" charset="0"/>
              <a:buChar char="•"/>
            </a:pPr>
            <a:r>
              <a:rPr lang="en-GB" sz="1600" dirty="0">
                <a:solidFill>
                  <a:schemeClr val="tx1"/>
                </a:solidFill>
                <a:latin typeface="+mn-lt"/>
              </a:rPr>
              <a:t>Undulator need to be aligned to the electron beam axis</a:t>
            </a:r>
            <a:br>
              <a:rPr lang="en-GB" sz="1600" dirty="0">
                <a:solidFill>
                  <a:schemeClr val="tx1"/>
                </a:solidFill>
                <a:effectLst/>
                <a:latin typeface="+mn-lt"/>
              </a:rPr>
            </a:br>
            <a:endParaRPr lang="en-GB" sz="1600" dirty="0">
              <a:solidFill>
                <a:schemeClr val="tx1"/>
              </a:solidFill>
              <a:effectLst/>
              <a:latin typeface="+mn-lt"/>
            </a:endParaRPr>
          </a:p>
          <a:p>
            <a:r>
              <a:rPr lang="en-GB" sz="1600" dirty="0">
                <a:solidFill>
                  <a:schemeClr val="tx1"/>
                </a:solidFill>
                <a:effectLst/>
                <a:latin typeface="+mn-lt"/>
              </a:rPr>
              <a:t>In case of seeded FEL such as FERMI it is also required that:</a:t>
            </a:r>
            <a:endParaRPr lang="en-GB" sz="1600" dirty="0">
              <a:solidFill>
                <a:schemeClr val="tx1"/>
              </a:solidFill>
              <a:latin typeface="+mn-lt"/>
            </a:endParaRPr>
          </a:p>
          <a:p>
            <a:pPr marL="285750" indent="-285750">
              <a:buFont typeface="Arial" panose="020B0604020202020204" pitchFamily="34" charset="0"/>
              <a:buChar char="•"/>
            </a:pPr>
            <a:r>
              <a:rPr lang="en-GB" sz="1600" dirty="0">
                <a:solidFill>
                  <a:schemeClr val="tx1"/>
                </a:solidFill>
                <a:effectLst/>
                <a:latin typeface="+mn-lt"/>
              </a:rPr>
              <a:t>the seed laser is aligned to the same electron beam axis.</a:t>
            </a:r>
            <a:endParaRPr lang="en-GB" sz="1600" dirty="0">
              <a:solidFill>
                <a:schemeClr val="tx1"/>
              </a:solidFill>
              <a:latin typeface="+mn-lt"/>
            </a:endParaRPr>
          </a:p>
        </p:txBody>
      </p:sp>
      <p:sp>
        <p:nvSpPr>
          <p:cNvPr id="12" name="TextBox 11">
            <a:extLst>
              <a:ext uri="{FF2B5EF4-FFF2-40B4-BE49-F238E27FC236}">
                <a16:creationId xmlns:a16="http://schemas.microsoft.com/office/drawing/2014/main" id="{ECBD42C9-3ECE-A0C1-4AEA-5CACB278D85F}"/>
              </a:ext>
            </a:extLst>
          </p:cNvPr>
          <p:cNvSpPr txBox="1"/>
          <p:nvPr/>
        </p:nvSpPr>
        <p:spPr>
          <a:xfrm>
            <a:off x="3815160" y="3717032"/>
            <a:ext cx="2856903" cy="1938992"/>
          </a:xfrm>
          <a:prstGeom prst="rect">
            <a:avLst/>
          </a:prstGeom>
          <a:noFill/>
        </p:spPr>
        <p:txBody>
          <a:bodyPr wrap="square">
            <a:spAutoFit/>
          </a:bodyPr>
          <a:lstStyle/>
          <a:p>
            <a:r>
              <a:rPr lang="en-GB" sz="1000" dirty="0">
                <a:solidFill>
                  <a:schemeClr val="tx1"/>
                </a:solidFill>
                <a:effectLst/>
                <a:latin typeface="+mn-lt"/>
              </a:rPr>
              <a:t>The spontaneous emission appears in a typical C-shape (as show in Fig. 2) corresponding to a vertical cut of the undulator emission cone integrated over the beam defining aperture (BDA). This shape reflects the quadratic relationship between wavelength and angle of deviation from the axis contained in the resonant condition equation for the emission from an undulator. The minimum of the parabola identifies the emission axis. In order to improve the accuracy, we set the BDA to a very small horizontal opening. </a:t>
            </a:r>
            <a:endParaRPr lang="en-GB" sz="1000" dirty="0">
              <a:solidFill>
                <a:schemeClr val="tx1"/>
              </a:solidFill>
              <a:latin typeface="+mn-lt"/>
            </a:endParaRPr>
          </a:p>
        </p:txBody>
      </p:sp>
    </p:spTree>
    <p:extLst>
      <p:ext uri="{BB962C8B-B14F-4D97-AF65-F5344CB8AC3E}">
        <p14:creationId xmlns:p14="http://schemas.microsoft.com/office/powerpoint/2010/main" val="14902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21</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TRANVERSE COHERENCE</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Direct beam</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pic>
        <p:nvPicPr>
          <p:cNvPr id="4" name="Picture 3">
            <a:extLst>
              <a:ext uri="{FF2B5EF4-FFF2-40B4-BE49-F238E27FC236}">
                <a16:creationId xmlns:a16="http://schemas.microsoft.com/office/drawing/2014/main" id="{6ADB72FA-39CB-6F48-8CD2-A737E194918E}"/>
              </a:ext>
            </a:extLst>
          </p:cNvPr>
          <p:cNvPicPr>
            <a:picLocks noChangeAspect="1"/>
          </p:cNvPicPr>
          <p:nvPr/>
        </p:nvPicPr>
        <p:blipFill>
          <a:blip r:embed="rId3"/>
          <a:stretch>
            <a:fillRect/>
          </a:stretch>
        </p:blipFill>
        <p:spPr>
          <a:xfrm>
            <a:off x="1342405" y="620688"/>
            <a:ext cx="9507190" cy="3629395"/>
          </a:xfrm>
          <a:prstGeom prst="rect">
            <a:avLst/>
          </a:prstGeom>
        </p:spPr>
      </p:pic>
      <p:pic>
        <p:nvPicPr>
          <p:cNvPr id="5" name="Picture 4">
            <a:extLst>
              <a:ext uri="{FF2B5EF4-FFF2-40B4-BE49-F238E27FC236}">
                <a16:creationId xmlns:a16="http://schemas.microsoft.com/office/drawing/2014/main" id="{6F225873-E642-8D8D-0918-A863F106EAC4}"/>
              </a:ext>
            </a:extLst>
          </p:cNvPr>
          <p:cNvPicPr>
            <a:picLocks noChangeAspect="1"/>
          </p:cNvPicPr>
          <p:nvPr/>
        </p:nvPicPr>
        <p:blipFill>
          <a:blip r:embed="rId4"/>
          <a:stretch>
            <a:fillRect/>
          </a:stretch>
        </p:blipFill>
        <p:spPr>
          <a:xfrm>
            <a:off x="7463085" y="1700808"/>
            <a:ext cx="3528392" cy="1914676"/>
          </a:xfrm>
          <a:prstGeom prst="rect">
            <a:avLst/>
          </a:prstGeom>
        </p:spPr>
      </p:pic>
      <p:pic>
        <p:nvPicPr>
          <p:cNvPr id="6" name="Picture 5">
            <a:extLst>
              <a:ext uri="{FF2B5EF4-FFF2-40B4-BE49-F238E27FC236}">
                <a16:creationId xmlns:a16="http://schemas.microsoft.com/office/drawing/2014/main" id="{5CEE0012-455F-35F7-431B-108200EE7DB7}"/>
              </a:ext>
            </a:extLst>
          </p:cNvPr>
          <p:cNvPicPr>
            <a:picLocks noChangeAspect="1"/>
          </p:cNvPicPr>
          <p:nvPr/>
        </p:nvPicPr>
        <p:blipFill>
          <a:blip r:embed="rId5"/>
          <a:stretch>
            <a:fillRect/>
          </a:stretch>
        </p:blipFill>
        <p:spPr>
          <a:xfrm>
            <a:off x="1071159" y="1988840"/>
            <a:ext cx="7904094" cy="4512828"/>
          </a:xfrm>
          <a:prstGeom prst="rect">
            <a:avLst/>
          </a:prstGeom>
        </p:spPr>
      </p:pic>
      <p:pic>
        <p:nvPicPr>
          <p:cNvPr id="7" name="Picture 6">
            <a:extLst>
              <a:ext uri="{FF2B5EF4-FFF2-40B4-BE49-F238E27FC236}">
                <a16:creationId xmlns:a16="http://schemas.microsoft.com/office/drawing/2014/main" id="{2ED591B5-A329-6E76-DFA6-94DA78E8E76A}"/>
              </a:ext>
            </a:extLst>
          </p:cNvPr>
          <p:cNvPicPr>
            <a:picLocks noChangeAspect="1"/>
          </p:cNvPicPr>
          <p:nvPr/>
        </p:nvPicPr>
        <p:blipFill>
          <a:blip r:embed="rId6"/>
          <a:stretch>
            <a:fillRect/>
          </a:stretch>
        </p:blipFill>
        <p:spPr>
          <a:xfrm>
            <a:off x="3646661" y="5085184"/>
            <a:ext cx="2832315" cy="1296144"/>
          </a:xfrm>
          <a:prstGeom prst="rect">
            <a:avLst/>
          </a:prstGeom>
        </p:spPr>
      </p:pic>
      <p:pic>
        <p:nvPicPr>
          <p:cNvPr id="8" name="Picture 7">
            <a:extLst>
              <a:ext uri="{FF2B5EF4-FFF2-40B4-BE49-F238E27FC236}">
                <a16:creationId xmlns:a16="http://schemas.microsoft.com/office/drawing/2014/main" id="{EA6C1FC2-6E70-709F-C11B-6E9BDDFDEE10}"/>
              </a:ext>
            </a:extLst>
          </p:cNvPr>
          <p:cNvPicPr>
            <a:picLocks noChangeAspect="1"/>
          </p:cNvPicPr>
          <p:nvPr/>
        </p:nvPicPr>
        <p:blipFill>
          <a:blip r:embed="rId7"/>
          <a:stretch>
            <a:fillRect/>
          </a:stretch>
        </p:blipFill>
        <p:spPr>
          <a:xfrm>
            <a:off x="6238949" y="3501008"/>
            <a:ext cx="4682654" cy="3262813"/>
          </a:xfrm>
          <a:prstGeom prst="rect">
            <a:avLst/>
          </a:prstGeom>
        </p:spPr>
      </p:pic>
    </p:spTree>
    <p:extLst>
      <p:ext uri="{BB962C8B-B14F-4D97-AF65-F5344CB8AC3E}">
        <p14:creationId xmlns:p14="http://schemas.microsoft.com/office/powerpoint/2010/main" val="76175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22</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TRANVERSE COHERENCE</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Focused beam</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pic>
        <p:nvPicPr>
          <p:cNvPr id="6" name="Picture 5">
            <a:extLst>
              <a:ext uri="{FF2B5EF4-FFF2-40B4-BE49-F238E27FC236}">
                <a16:creationId xmlns:a16="http://schemas.microsoft.com/office/drawing/2014/main" id="{579637A4-E145-C6DE-F37C-C4A640744071}"/>
              </a:ext>
            </a:extLst>
          </p:cNvPr>
          <p:cNvPicPr>
            <a:picLocks noChangeAspect="1"/>
          </p:cNvPicPr>
          <p:nvPr/>
        </p:nvPicPr>
        <p:blipFill>
          <a:blip r:embed="rId3"/>
          <a:stretch>
            <a:fillRect/>
          </a:stretch>
        </p:blipFill>
        <p:spPr>
          <a:xfrm>
            <a:off x="5692900" y="829097"/>
            <a:ext cx="4392488" cy="2343478"/>
          </a:xfrm>
          <a:prstGeom prst="rect">
            <a:avLst/>
          </a:prstGeom>
        </p:spPr>
      </p:pic>
      <p:pic>
        <p:nvPicPr>
          <p:cNvPr id="7" name="Picture 6">
            <a:extLst>
              <a:ext uri="{FF2B5EF4-FFF2-40B4-BE49-F238E27FC236}">
                <a16:creationId xmlns:a16="http://schemas.microsoft.com/office/drawing/2014/main" id="{E8ADAC7B-921D-074C-0BC2-DAE00EB15D41}"/>
              </a:ext>
            </a:extLst>
          </p:cNvPr>
          <p:cNvPicPr>
            <a:picLocks noChangeAspect="1"/>
          </p:cNvPicPr>
          <p:nvPr/>
        </p:nvPicPr>
        <p:blipFill>
          <a:blip r:embed="rId4"/>
          <a:stretch>
            <a:fillRect/>
          </a:stretch>
        </p:blipFill>
        <p:spPr>
          <a:xfrm>
            <a:off x="1060309" y="1689241"/>
            <a:ext cx="5509701" cy="4733533"/>
          </a:xfrm>
          <a:prstGeom prst="rect">
            <a:avLst/>
          </a:prstGeom>
        </p:spPr>
      </p:pic>
      <p:graphicFrame>
        <p:nvGraphicFramePr>
          <p:cNvPr id="8" name="Object 7">
            <a:extLst>
              <a:ext uri="{FF2B5EF4-FFF2-40B4-BE49-F238E27FC236}">
                <a16:creationId xmlns:a16="http://schemas.microsoft.com/office/drawing/2014/main" id="{9D081C6D-766A-6680-5C7A-28FDC5DE7270}"/>
              </a:ext>
            </a:extLst>
          </p:cNvPr>
          <p:cNvGraphicFramePr>
            <a:graphicFrameLocks noChangeAspect="1"/>
          </p:cNvGraphicFramePr>
          <p:nvPr>
            <p:extLst>
              <p:ext uri="{D42A27DB-BD31-4B8C-83A1-F6EECF244321}">
                <p14:modId xmlns:p14="http://schemas.microsoft.com/office/powerpoint/2010/main" val="3877163383"/>
              </p:ext>
            </p:extLst>
          </p:nvPr>
        </p:nvGraphicFramePr>
        <p:xfrm>
          <a:off x="7320831" y="3346620"/>
          <a:ext cx="4363498" cy="3047946"/>
        </p:xfrm>
        <a:graphic>
          <a:graphicData uri="http://schemas.openxmlformats.org/presentationml/2006/ole">
            <mc:AlternateContent xmlns:mc="http://schemas.openxmlformats.org/markup-compatibility/2006">
              <mc:Choice xmlns:v="urn:schemas-microsoft-com:vml" Requires="v">
                <p:oleObj name="Graph" r:id="rId5" imgW="4155034" imgH="2901696" progId="Origin50.Graph">
                  <p:embed/>
                </p:oleObj>
              </mc:Choice>
              <mc:Fallback>
                <p:oleObj name="Graph" r:id="rId5" imgW="4155034" imgH="2901696" progId="Origin50.Graph">
                  <p:embed/>
                  <p:pic>
                    <p:nvPicPr>
                      <p:cNvPr id="11"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0831" y="3346620"/>
                        <a:ext cx="4363498" cy="3047946"/>
                      </a:xfrm>
                      <a:prstGeom prst="rect">
                        <a:avLst/>
                      </a:prstGeom>
                      <a:solidFill>
                        <a:schemeClr val="bg1"/>
                      </a:solidFill>
                      <a:ln>
                        <a:noFill/>
                      </a:ln>
                      <a:effectLst/>
                    </p:spPr>
                  </p:pic>
                </p:oleObj>
              </mc:Fallback>
            </mc:AlternateContent>
          </a:graphicData>
        </a:graphic>
      </p:graphicFrame>
      <p:sp>
        <p:nvSpPr>
          <p:cNvPr id="9" name="Rectangle 8">
            <a:extLst>
              <a:ext uri="{FF2B5EF4-FFF2-40B4-BE49-F238E27FC236}">
                <a16:creationId xmlns:a16="http://schemas.microsoft.com/office/drawing/2014/main" id="{DAD10CC0-63D1-562D-8529-F75749C31199}"/>
              </a:ext>
            </a:extLst>
          </p:cNvPr>
          <p:cNvSpPr/>
          <p:nvPr/>
        </p:nvSpPr>
        <p:spPr>
          <a:xfrm>
            <a:off x="218158" y="1045121"/>
            <a:ext cx="5041900" cy="738664"/>
          </a:xfrm>
          <a:prstGeom prst="rect">
            <a:avLst/>
          </a:prstGeom>
        </p:spPr>
        <p:txBody>
          <a:bodyPr>
            <a:spAutoFit/>
          </a:bodyPr>
          <a:lstStyle/>
          <a:p>
            <a:r>
              <a:rPr lang="en-US" sz="1400" dirty="0">
                <a:solidFill>
                  <a:schemeClr val="tx1"/>
                </a:solidFill>
              </a:rPr>
              <a:t>Measurements of the transverse coherence using a mask with pairs of pinholes or slits on it (sample prepared by M. </a:t>
            </a:r>
            <a:r>
              <a:rPr lang="en-US" sz="1400" dirty="0" err="1">
                <a:solidFill>
                  <a:schemeClr val="tx1"/>
                </a:solidFill>
              </a:rPr>
              <a:t>Barthelmess</a:t>
            </a:r>
            <a:r>
              <a:rPr lang="en-US" sz="1400" dirty="0">
                <a:solidFill>
                  <a:schemeClr val="tx1"/>
                </a:solidFill>
              </a:rPr>
              <a:t>) – beamline </a:t>
            </a:r>
            <a:r>
              <a:rPr lang="en-US" sz="1400" dirty="0" err="1">
                <a:solidFill>
                  <a:schemeClr val="tx1"/>
                </a:solidFill>
              </a:rPr>
              <a:t>DiProI</a:t>
            </a:r>
            <a:endParaRPr lang="en-US" sz="1400" dirty="0">
              <a:solidFill>
                <a:schemeClr val="tx1"/>
              </a:solidFill>
            </a:endParaRPr>
          </a:p>
        </p:txBody>
      </p:sp>
    </p:spTree>
    <p:extLst>
      <p:ext uri="{BB962C8B-B14F-4D97-AF65-F5344CB8AC3E}">
        <p14:creationId xmlns:p14="http://schemas.microsoft.com/office/powerpoint/2010/main" val="261747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23</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SPOT SIZE DETERMINATION</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Different techniques</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pic>
        <p:nvPicPr>
          <p:cNvPr id="4" name="Immagine 3">
            <a:extLst>
              <a:ext uri="{FF2B5EF4-FFF2-40B4-BE49-F238E27FC236}">
                <a16:creationId xmlns:a16="http://schemas.microsoft.com/office/drawing/2014/main" id="{8FEA3904-1ECB-3E7A-3083-B3087A622F74}"/>
              </a:ext>
            </a:extLst>
          </p:cNvPr>
          <p:cNvPicPr>
            <a:picLocks noChangeAspect="1"/>
          </p:cNvPicPr>
          <p:nvPr/>
        </p:nvPicPr>
        <p:blipFill>
          <a:blip r:embed="rId3"/>
          <a:stretch>
            <a:fillRect/>
          </a:stretch>
        </p:blipFill>
        <p:spPr>
          <a:xfrm>
            <a:off x="5044597" y="3419880"/>
            <a:ext cx="1861746" cy="1800200"/>
          </a:xfrm>
          <a:prstGeom prst="rect">
            <a:avLst/>
          </a:prstGeom>
        </p:spPr>
      </p:pic>
      <p:sp>
        <p:nvSpPr>
          <p:cNvPr id="5" name="TextBox 4">
            <a:extLst>
              <a:ext uri="{FF2B5EF4-FFF2-40B4-BE49-F238E27FC236}">
                <a16:creationId xmlns:a16="http://schemas.microsoft.com/office/drawing/2014/main" id="{59A6F508-8A50-D2ED-CFC2-9F955EF32443}"/>
              </a:ext>
            </a:extLst>
          </p:cNvPr>
          <p:cNvSpPr txBox="1"/>
          <p:nvPr/>
        </p:nvSpPr>
        <p:spPr>
          <a:xfrm>
            <a:off x="353615" y="3779919"/>
            <a:ext cx="5741753" cy="1240135"/>
          </a:xfrm>
          <a:prstGeom prst="rect">
            <a:avLst/>
          </a:prstGeom>
          <a:noFill/>
        </p:spPr>
        <p:txBody>
          <a:bodyPr wrap="square" rtlCol="0">
            <a:spAutoFit/>
          </a:bodyPr>
          <a:lstStyle/>
          <a:p>
            <a:r>
              <a:rPr lang="en-US" sz="1600" b="1" dirty="0">
                <a:solidFill>
                  <a:srgbClr val="1680BF"/>
                </a:solidFill>
              </a:rPr>
              <a:t>Wavefront sensor</a:t>
            </a:r>
            <a:endParaRPr lang="en-US" sz="1600" dirty="0">
              <a:solidFill>
                <a:srgbClr val="1680BF"/>
              </a:solidFill>
            </a:endParaRPr>
          </a:p>
          <a:p>
            <a:pPr marL="285750" indent="-285750">
              <a:buFont typeface="Arial"/>
              <a:buChar char="•"/>
            </a:pPr>
            <a:r>
              <a:rPr lang="en-US" sz="1600" dirty="0">
                <a:solidFill>
                  <a:srgbClr val="000000"/>
                </a:solidFill>
              </a:rPr>
              <a:t>Almost non invasive (intensity issues)</a:t>
            </a:r>
          </a:p>
          <a:p>
            <a:pPr marL="285750" indent="-285750">
              <a:buFont typeface="Arial"/>
              <a:buChar char="•"/>
            </a:pPr>
            <a:r>
              <a:rPr lang="en-US" sz="1600" dirty="0">
                <a:solidFill>
                  <a:srgbClr val="000000"/>
                </a:solidFill>
              </a:rPr>
              <a:t>Single shot information</a:t>
            </a:r>
          </a:p>
          <a:p>
            <a:pPr marL="285750" indent="-285750">
              <a:buFont typeface="Arial"/>
              <a:buChar char="•"/>
            </a:pPr>
            <a:r>
              <a:rPr lang="en-US" sz="1600" dirty="0">
                <a:solidFill>
                  <a:srgbClr val="000000"/>
                </a:solidFill>
              </a:rPr>
              <a:t>Online</a:t>
            </a:r>
          </a:p>
          <a:p>
            <a:pPr marL="285750" indent="-285750">
              <a:buFont typeface="Arial"/>
              <a:buChar char="•"/>
            </a:pPr>
            <a:r>
              <a:rPr lang="en-US" sz="1600" dirty="0">
                <a:solidFill>
                  <a:srgbClr val="000000"/>
                </a:solidFill>
              </a:rPr>
              <a:t>Quantitative information about focusing</a:t>
            </a:r>
          </a:p>
        </p:txBody>
      </p:sp>
      <p:pic>
        <p:nvPicPr>
          <p:cNvPr id="6" name="Picture 5">
            <a:extLst>
              <a:ext uri="{FF2B5EF4-FFF2-40B4-BE49-F238E27FC236}">
                <a16:creationId xmlns:a16="http://schemas.microsoft.com/office/drawing/2014/main" id="{92FCA469-3EC8-D6A9-BCD0-C863937CC7CE}"/>
              </a:ext>
            </a:extLst>
          </p:cNvPr>
          <p:cNvPicPr>
            <a:picLocks noChangeAspect="1"/>
          </p:cNvPicPr>
          <p:nvPr/>
        </p:nvPicPr>
        <p:blipFill>
          <a:blip r:embed="rId4"/>
          <a:stretch>
            <a:fillRect/>
          </a:stretch>
        </p:blipFill>
        <p:spPr>
          <a:xfrm>
            <a:off x="7122367" y="2267752"/>
            <a:ext cx="2880320" cy="1319710"/>
          </a:xfrm>
          <a:prstGeom prst="rect">
            <a:avLst/>
          </a:prstGeom>
        </p:spPr>
      </p:pic>
      <p:grpSp>
        <p:nvGrpSpPr>
          <p:cNvPr id="7" name="Group 6">
            <a:extLst>
              <a:ext uri="{FF2B5EF4-FFF2-40B4-BE49-F238E27FC236}">
                <a16:creationId xmlns:a16="http://schemas.microsoft.com/office/drawing/2014/main" id="{83556120-01A7-5DE9-D780-3F048A8BF2F8}"/>
              </a:ext>
            </a:extLst>
          </p:cNvPr>
          <p:cNvGrpSpPr>
            <a:grpSpLocks noChangeAspect="1"/>
          </p:cNvGrpSpPr>
          <p:nvPr/>
        </p:nvGrpSpPr>
        <p:grpSpPr>
          <a:xfrm>
            <a:off x="7266383" y="4572008"/>
            <a:ext cx="2892083" cy="1107138"/>
            <a:chOff x="146150" y="5581625"/>
            <a:chExt cx="4320480" cy="1653953"/>
          </a:xfrm>
        </p:grpSpPr>
        <p:pic>
          <p:nvPicPr>
            <p:cNvPr id="8" name="Picture 7" descr="Screen Shot 2016-03-29 at 12.00.42 pm.png">
              <a:extLst>
                <a:ext uri="{FF2B5EF4-FFF2-40B4-BE49-F238E27FC236}">
                  <a16:creationId xmlns:a16="http://schemas.microsoft.com/office/drawing/2014/main" id="{31CC76E6-A3D1-7622-74AA-FE32CAD69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150" y="5581625"/>
              <a:ext cx="2244296" cy="1641351"/>
            </a:xfrm>
            <a:prstGeom prst="rect">
              <a:avLst/>
            </a:prstGeom>
          </p:spPr>
        </p:pic>
        <p:pic>
          <p:nvPicPr>
            <p:cNvPr id="9" name="Picture 8" descr="Screen Shot 2016-03-29 at 11.59.45 am.png">
              <a:extLst>
                <a:ext uri="{FF2B5EF4-FFF2-40B4-BE49-F238E27FC236}">
                  <a16:creationId xmlns:a16="http://schemas.microsoft.com/office/drawing/2014/main" id="{E1CE7A2F-62CF-F9FB-EFA6-FC39097DF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2414" y="5581625"/>
              <a:ext cx="1944216" cy="1653953"/>
            </a:xfrm>
            <a:prstGeom prst="rect">
              <a:avLst/>
            </a:prstGeom>
          </p:spPr>
        </p:pic>
      </p:grpSp>
      <p:sp>
        <p:nvSpPr>
          <p:cNvPr id="10" name="Rectangle 9">
            <a:extLst>
              <a:ext uri="{FF2B5EF4-FFF2-40B4-BE49-F238E27FC236}">
                <a16:creationId xmlns:a16="http://schemas.microsoft.com/office/drawing/2014/main" id="{14E49213-C9B6-11F9-D971-2943C8B38B5D}"/>
              </a:ext>
            </a:extLst>
          </p:cNvPr>
          <p:cNvSpPr/>
          <p:nvPr/>
        </p:nvSpPr>
        <p:spPr>
          <a:xfrm>
            <a:off x="353615" y="899600"/>
            <a:ext cx="3853018" cy="1469120"/>
          </a:xfrm>
          <a:prstGeom prst="rect">
            <a:avLst/>
          </a:prstGeom>
        </p:spPr>
        <p:txBody>
          <a:bodyPr wrap="square">
            <a:spAutoFit/>
          </a:bodyPr>
          <a:lstStyle/>
          <a:p>
            <a:r>
              <a:rPr lang="en-US" sz="1600" b="1" dirty="0">
                <a:solidFill>
                  <a:srgbClr val="1680BF"/>
                </a:solidFill>
              </a:rPr>
              <a:t>Scintillator-based (e.g. </a:t>
            </a:r>
            <a:r>
              <a:rPr lang="en-US" sz="1600" b="1" dirty="0" err="1">
                <a:solidFill>
                  <a:srgbClr val="1680BF"/>
                </a:solidFill>
              </a:rPr>
              <a:t>Ce:YAG</a:t>
            </a:r>
            <a:r>
              <a:rPr lang="en-US" sz="1600" b="1" dirty="0">
                <a:solidFill>
                  <a:srgbClr val="1680BF"/>
                </a:solidFill>
              </a:rPr>
              <a:t>)</a:t>
            </a:r>
            <a:endParaRPr lang="en-US" sz="1600" dirty="0">
              <a:solidFill>
                <a:srgbClr val="1680BF"/>
              </a:solidFill>
            </a:endParaRPr>
          </a:p>
          <a:p>
            <a:pPr marL="285750" indent="-285750">
              <a:buFont typeface="Arial"/>
              <a:buChar char="•"/>
            </a:pPr>
            <a:r>
              <a:rPr lang="en-US" sz="1600" dirty="0">
                <a:solidFill>
                  <a:srgbClr val="000000"/>
                </a:solidFill>
              </a:rPr>
              <a:t>Invasive</a:t>
            </a:r>
          </a:p>
          <a:p>
            <a:pPr marL="285750" indent="-285750">
              <a:buFont typeface="Arial"/>
              <a:buChar char="•"/>
            </a:pPr>
            <a:r>
              <a:rPr lang="en-US" sz="1600" dirty="0">
                <a:solidFill>
                  <a:srgbClr val="000000"/>
                </a:solidFill>
              </a:rPr>
              <a:t>May suffer from saturation effects</a:t>
            </a:r>
          </a:p>
          <a:p>
            <a:pPr marL="285750" indent="-285750">
              <a:buFont typeface="Arial"/>
              <a:buChar char="•"/>
            </a:pPr>
            <a:r>
              <a:rPr lang="en-US" sz="1600" dirty="0">
                <a:solidFill>
                  <a:srgbClr val="000000"/>
                </a:solidFill>
              </a:rPr>
              <a:t>Scintillator gets damaged in focus</a:t>
            </a:r>
          </a:p>
          <a:p>
            <a:pPr marL="285750" indent="-285750">
              <a:buFont typeface="Arial"/>
              <a:buChar char="•"/>
            </a:pPr>
            <a:r>
              <a:rPr lang="en-US" sz="1600" dirty="0">
                <a:solidFill>
                  <a:srgbClr val="000000"/>
                </a:solidFill>
              </a:rPr>
              <a:t>No single-shot information (generally)</a:t>
            </a:r>
          </a:p>
          <a:p>
            <a:pPr marL="285750" indent="-285750">
              <a:buFont typeface="Arial"/>
              <a:buChar char="•"/>
            </a:pPr>
            <a:r>
              <a:rPr lang="en-US" sz="1600" dirty="0">
                <a:solidFill>
                  <a:srgbClr val="000000"/>
                </a:solidFill>
              </a:rPr>
              <a:t>Quick and cheap</a:t>
            </a:r>
          </a:p>
        </p:txBody>
      </p:sp>
      <p:sp>
        <p:nvSpPr>
          <p:cNvPr id="11" name="TextBox 10">
            <a:extLst>
              <a:ext uri="{FF2B5EF4-FFF2-40B4-BE49-F238E27FC236}">
                <a16:creationId xmlns:a16="http://schemas.microsoft.com/office/drawing/2014/main" id="{7E5E8079-F90E-49CE-34A9-0E29AF30513E}"/>
              </a:ext>
            </a:extLst>
          </p:cNvPr>
          <p:cNvSpPr txBox="1"/>
          <p:nvPr/>
        </p:nvSpPr>
        <p:spPr>
          <a:xfrm>
            <a:off x="353615" y="2568745"/>
            <a:ext cx="5256584" cy="1011149"/>
          </a:xfrm>
          <a:prstGeom prst="rect">
            <a:avLst/>
          </a:prstGeom>
          <a:noFill/>
        </p:spPr>
        <p:txBody>
          <a:bodyPr wrap="square" rtlCol="0">
            <a:spAutoFit/>
          </a:bodyPr>
          <a:lstStyle/>
          <a:p>
            <a:r>
              <a:rPr lang="en-US" sz="1600" b="1" dirty="0">
                <a:solidFill>
                  <a:srgbClr val="1680BF"/>
                </a:solidFill>
              </a:rPr>
              <a:t>PMMA and Si indentation</a:t>
            </a:r>
            <a:endParaRPr lang="en-US" sz="1600" dirty="0">
              <a:solidFill>
                <a:srgbClr val="1680BF"/>
              </a:solidFill>
            </a:endParaRPr>
          </a:p>
          <a:p>
            <a:pPr marL="285750" indent="-285750">
              <a:buFont typeface="Arial"/>
              <a:buChar char="•"/>
            </a:pPr>
            <a:r>
              <a:rPr lang="en-US" sz="1600" dirty="0">
                <a:solidFill>
                  <a:srgbClr val="000000"/>
                </a:solidFill>
              </a:rPr>
              <a:t>Invasive</a:t>
            </a:r>
          </a:p>
          <a:p>
            <a:pPr marL="285750" indent="-285750">
              <a:buFont typeface="Arial"/>
              <a:buChar char="•"/>
            </a:pPr>
            <a:r>
              <a:rPr lang="en-US" sz="1600" dirty="0">
                <a:solidFill>
                  <a:srgbClr val="000000"/>
                </a:solidFill>
              </a:rPr>
              <a:t>Single shot information</a:t>
            </a:r>
          </a:p>
          <a:p>
            <a:pPr marL="285750" indent="-285750">
              <a:buFont typeface="Arial"/>
              <a:buChar char="•"/>
            </a:pPr>
            <a:r>
              <a:rPr lang="en-US" sz="1600" dirty="0">
                <a:solidFill>
                  <a:srgbClr val="000000"/>
                </a:solidFill>
              </a:rPr>
              <a:t>Deadly time-consuming (not fit for beamtimes)</a:t>
            </a:r>
          </a:p>
        </p:txBody>
      </p:sp>
      <p:pic>
        <p:nvPicPr>
          <p:cNvPr id="12" name="Picture 11">
            <a:extLst>
              <a:ext uri="{FF2B5EF4-FFF2-40B4-BE49-F238E27FC236}">
                <a16:creationId xmlns:a16="http://schemas.microsoft.com/office/drawing/2014/main" id="{14AF217A-3843-D80E-F059-DB1E4E3AF947}"/>
              </a:ext>
            </a:extLst>
          </p:cNvPr>
          <p:cNvPicPr>
            <a:picLocks noChangeAspect="1"/>
          </p:cNvPicPr>
          <p:nvPr/>
        </p:nvPicPr>
        <p:blipFill>
          <a:blip r:embed="rId7"/>
          <a:stretch>
            <a:fillRect/>
          </a:stretch>
        </p:blipFill>
        <p:spPr>
          <a:xfrm>
            <a:off x="4890119" y="827592"/>
            <a:ext cx="1848205" cy="1584176"/>
          </a:xfrm>
          <a:prstGeom prst="rect">
            <a:avLst/>
          </a:prstGeom>
        </p:spPr>
      </p:pic>
      <p:pic>
        <p:nvPicPr>
          <p:cNvPr id="13" name="Picture 12" descr="Screen Shot 2017-06-05 at 5.11.34 pm.png">
            <a:extLst>
              <a:ext uri="{FF2B5EF4-FFF2-40B4-BE49-F238E27FC236}">
                <a16:creationId xmlns:a16="http://schemas.microsoft.com/office/drawing/2014/main" id="{B3D85F23-8660-B27E-2B05-EC712D8541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06143" y="5711083"/>
            <a:ext cx="3168352" cy="1173161"/>
          </a:xfrm>
          <a:prstGeom prst="rect">
            <a:avLst/>
          </a:prstGeom>
        </p:spPr>
      </p:pic>
      <p:sp>
        <p:nvSpPr>
          <p:cNvPr id="14" name="TextBox 13">
            <a:extLst>
              <a:ext uri="{FF2B5EF4-FFF2-40B4-BE49-F238E27FC236}">
                <a16:creationId xmlns:a16="http://schemas.microsoft.com/office/drawing/2014/main" id="{AF02E0CB-B480-DCF9-C2EB-B139F3611FEA}"/>
              </a:ext>
            </a:extLst>
          </p:cNvPr>
          <p:cNvSpPr txBox="1"/>
          <p:nvPr/>
        </p:nvSpPr>
        <p:spPr>
          <a:xfrm>
            <a:off x="353615" y="5220080"/>
            <a:ext cx="6192688" cy="1446550"/>
          </a:xfrm>
          <a:prstGeom prst="rect">
            <a:avLst/>
          </a:prstGeom>
          <a:noFill/>
        </p:spPr>
        <p:txBody>
          <a:bodyPr wrap="square" rtlCol="0">
            <a:spAutoFit/>
          </a:bodyPr>
          <a:lstStyle/>
          <a:p>
            <a:r>
              <a:rPr lang="en-US" sz="1600" b="1" dirty="0">
                <a:solidFill>
                  <a:srgbClr val="1680BF"/>
                </a:solidFill>
              </a:rPr>
              <a:t>Other techniques</a:t>
            </a:r>
            <a:endParaRPr lang="en-US" sz="1600" dirty="0">
              <a:solidFill>
                <a:srgbClr val="1680BF"/>
              </a:solidFill>
            </a:endParaRPr>
          </a:p>
          <a:p>
            <a:pPr marL="285750" indent="-285750">
              <a:buFont typeface="Arial"/>
              <a:buChar char="•"/>
            </a:pPr>
            <a:r>
              <a:rPr lang="en-US" sz="1600" dirty="0">
                <a:solidFill>
                  <a:srgbClr val="000000"/>
                </a:solidFill>
              </a:rPr>
              <a:t>Pixelated P array </a:t>
            </a:r>
            <a:br>
              <a:rPr lang="en-US" sz="1600" dirty="0">
                <a:solidFill>
                  <a:srgbClr val="000000"/>
                </a:solidFill>
              </a:rPr>
            </a:br>
            <a:r>
              <a:rPr lang="en-US" sz="1200" dirty="0">
                <a:solidFill>
                  <a:srgbClr val="000000"/>
                </a:solidFill>
              </a:rPr>
              <a:t>(ref. A. </a:t>
            </a:r>
            <a:r>
              <a:rPr lang="en-US" sz="1200" dirty="0" err="1">
                <a:solidFill>
                  <a:srgbClr val="000000"/>
                </a:solidFill>
              </a:rPr>
              <a:t>Matruglio</a:t>
            </a:r>
            <a:r>
              <a:rPr lang="en-US" sz="1200" dirty="0">
                <a:solidFill>
                  <a:srgbClr val="000000"/>
                </a:solidFill>
              </a:rPr>
              <a:t> et al., </a:t>
            </a:r>
            <a:r>
              <a:rPr lang="es-ES_tradnl" sz="1200" dirty="0">
                <a:solidFill>
                  <a:srgbClr val="000000"/>
                </a:solidFill>
              </a:rPr>
              <a:t>J. Synchrotron Rad. (2016). 23, 29-34)</a:t>
            </a:r>
            <a:endParaRPr lang="en-US" sz="1200" dirty="0">
              <a:solidFill>
                <a:srgbClr val="000000"/>
              </a:solidFill>
            </a:endParaRPr>
          </a:p>
          <a:p>
            <a:pPr marL="285750" indent="-285750">
              <a:buFont typeface="Arial"/>
              <a:buChar char="•"/>
            </a:pPr>
            <a:r>
              <a:rPr lang="en-US" sz="1600" dirty="0">
                <a:solidFill>
                  <a:srgbClr val="000000"/>
                </a:solidFill>
              </a:rPr>
              <a:t>VLS grating based spot reconstruction </a:t>
            </a:r>
            <a:br>
              <a:rPr lang="en-US" sz="1600" dirty="0">
                <a:solidFill>
                  <a:srgbClr val="000000"/>
                </a:solidFill>
              </a:rPr>
            </a:br>
            <a:r>
              <a:rPr lang="en-US" sz="1200" dirty="0">
                <a:solidFill>
                  <a:srgbClr val="000000"/>
                </a:solidFill>
              </a:rPr>
              <a:t>(ref. </a:t>
            </a:r>
            <a:r>
              <a:rPr lang="de-DE" sz="1200" dirty="0">
                <a:solidFill>
                  <a:srgbClr val="000000"/>
                </a:solidFill>
              </a:rPr>
              <a:t>M.Schneider, et al., Nat. Comm. 9 (2018) 214)</a:t>
            </a:r>
          </a:p>
          <a:p>
            <a:pPr marL="285750" indent="-285750">
              <a:buFont typeface="Arial"/>
              <a:buChar char="•"/>
            </a:pPr>
            <a:r>
              <a:rPr lang="de-DE" sz="1600" dirty="0">
                <a:solidFill>
                  <a:srgbClr val="000000"/>
                </a:solidFill>
              </a:rPr>
              <a:t>…</a:t>
            </a:r>
          </a:p>
        </p:txBody>
      </p:sp>
    </p:spTree>
    <p:extLst>
      <p:ext uri="{BB962C8B-B14F-4D97-AF65-F5344CB8AC3E}">
        <p14:creationId xmlns:p14="http://schemas.microsoft.com/office/powerpoint/2010/main" val="3655124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24</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SPOT SIZE DETERMINATION</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YAG vs. PMMA indentation</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grpSp>
        <p:nvGrpSpPr>
          <p:cNvPr id="4" name="Group 3">
            <a:extLst>
              <a:ext uri="{FF2B5EF4-FFF2-40B4-BE49-F238E27FC236}">
                <a16:creationId xmlns:a16="http://schemas.microsoft.com/office/drawing/2014/main" id="{8C363351-BFA1-08D5-ACEE-E6ECD95982AB}"/>
              </a:ext>
            </a:extLst>
          </p:cNvPr>
          <p:cNvGrpSpPr/>
          <p:nvPr/>
        </p:nvGrpSpPr>
        <p:grpSpPr>
          <a:xfrm>
            <a:off x="7176120" y="795153"/>
            <a:ext cx="3936864" cy="5096921"/>
            <a:chOff x="5867622" y="1454813"/>
            <a:chExt cx="3936864" cy="5096921"/>
          </a:xfrm>
        </p:grpSpPr>
        <p:pic>
          <p:nvPicPr>
            <p:cNvPr id="5" name="Picture 4">
              <a:extLst>
                <a:ext uri="{FF2B5EF4-FFF2-40B4-BE49-F238E27FC236}">
                  <a16:creationId xmlns:a16="http://schemas.microsoft.com/office/drawing/2014/main" id="{39BE690D-0D53-FBCA-3626-0D9A47F70B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8838" y="1598829"/>
              <a:ext cx="3165946" cy="2382294"/>
            </a:xfrm>
            <a:prstGeom prst="rect">
              <a:avLst/>
            </a:prstGeom>
          </p:spPr>
        </p:pic>
        <p:pic>
          <p:nvPicPr>
            <p:cNvPr id="6" name="Picture 5">
              <a:extLst>
                <a:ext uri="{FF2B5EF4-FFF2-40B4-BE49-F238E27FC236}">
                  <a16:creationId xmlns:a16="http://schemas.microsoft.com/office/drawing/2014/main" id="{4A9BE698-E0B5-ECFF-0AF6-F4CD431CA6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8540" y="4025422"/>
              <a:ext cx="3165946" cy="2382296"/>
            </a:xfrm>
            <a:prstGeom prst="rect">
              <a:avLst/>
            </a:prstGeom>
          </p:spPr>
        </p:pic>
        <p:cxnSp>
          <p:nvCxnSpPr>
            <p:cNvPr id="7" name="Straight Arrow Connector 6">
              <a:extLst>
                <a:ext uri="{FF2B5EF4-FFF2-40B4-BE49-F238E27FC236}">
                  <a16:creationId xmlns:a16="http://schemas.microsoft.com/office/drawing/2014/main" id="{F81F64BC-F696-562F-8E2E-8B39D111E1A8}"/>
                </a:ext>
              </a:extLst>
            </p:cNvPr>
            <p:cNvCxnSpPr/>
            <p:nvPr/>
          </p:nvCxnSpPr>
          <p:spPr>
            <a:xfrm>
              <a:off x="6410846" y="1454813"/>
              <a:ext cx="228720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97A84C4-1312-1F16-2A90-70825890DEAE}"/>
                </a:ext>
              </a:extLst>
            </p:cNvPr>
            <p:cNvCxnSpPr/>
            <p:nvPr/>
          </p:nvCxnSpPr>
          <p:spPr>
            <a:xfrm>
              <a:off x="6194822" y="1742845"/>
              <a:ext cx="7887" cy="48088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58154EC-C49B-B5A1-0AA1-5A3D550CBC64}"/>
                </a:ext>
              </a:extLst>
            </p:cNvPr>
            <p:cNvSpPr txBox="1"/>
            <p:nvPr/>
          </p:nvSpPr>
          <p:spPr>
            <a:xfrm rot="16200000">
              <a:off x="5368499" y="3898152"/>
              <a:ext cx="1293455" cy="295209"/>
            </a:xfrm>
            <a:prstGeom prst="rect">
              <a:avLst/>
            </a:prstGeom>
            <a:noFill/>
          </p:spPr>
          <p:txBody>
            <a:bodyPr wrap="square" rtlCol="0">
              <a:spAutoFit/>
            </a:bodyPr>
            <a:lstStyle/>
            <a:p>
              <a:r>
                <a:rPr lang="en-US" sz="1400">
                  <a:solidFill>
                    <a:srgbClr val="000000"/>
                  </a:solidFill>
                  <a:latin typeface="Courier New" panose="02070309020205020404" pitchFamily="49" charset="0"/>
                  <a:cs typeface="Courier New" panose="02070309020205020404" pitchFamily="49" charset="0"/>
                </a:rPr>
                <a:t>defocus</a:t>
              </a:r>
            </a:p>
          </p:txBody>
        </p:sp>
        <p:cxnSp>
          <p:nvCxnSpPr>
            <p:cNvPr id="10" name="Straight Arrow Connector 10">
              <a:extLst>
                <a:ext uri="{FF2B5EF4-FFF2-40B4-BE49-F238E27FC236}">
                  <a16:creationId xmlns:a16="http://schemas.microsoft.com/office/drawing/2014/main" id="{9CAC16E5-39EB-F8AF-0D39-FED65EB86106}"/>
                </a:ext>
              </a:extLst>
            </p:cNvPr>
            <p:cNvCxnSpPr/>
            <p:nvPr/>
          </p:nvCxnSpPr>
          <p:spPr>
            <a:xfrm>
              <a:off x="8225555" y="2425294"/>
              <a:ext cx="0" cy="364682"/>
            </a:xfrm>
            <a:prstGeom prst="straightConnector1">
              <a:avLst/>
            </a:prstGeom>
            <a:ln w="28575">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EC45FB8-CDF6-7C27-9B88-7F033E0643B2}"/>
                </a:ext>
              </a:extLst>
            </p:cNvPr>
            <p:cNvSpPr txBox="1"/>
            <p:nvPr/>
          </p:nvSpPr>
          <p:spPr>
            <a:xfrm>
              <a:off x="8234356" y="2472247"/>
              <a:ext cx="1293455" cy="295209"/>
            </a:xfrm>
            <a:prstGeom prst="rect">
              <a:avLst/>
            </a:prstGeom>
            <a:noFill/>
          </p:spPr>
          <p:txBody>
            <a:bodyPr wrap="square" rtlCol="0">
              <a:spAutoFit/>
            </a:bodyPr>
            <a:lstStyle/>
            <a:p>
              <a:r>
                <a:rPr lang="en-US" sz="1400" dirty="0">
                  <a:solidFill>
                    <a:srgbClr val="FFFF00"/>
                  </a:solidFill>
                  <a:latin typeface="Courier New" panose="02070309020205020404" pitchFamily="49" charset="0"/>
                  <a:cs typeface="Courier New" panose="02070309020205020404" pitchFamily="49" charset="0"/>
                </a:rPr>
                <a:t>Step = 1mm</a:t>
              </a:r>
            </a:p>
          </p:txBody>
        </p:sp>
      </p:grpSp>
      <p:grpSp>
        <p:nvGrpSpPr>
          <p:cNvPr id="12" name="Group 11">
            <a:extLst>
              <a:ext uri="{FF2B5EF4-FFF2-40B4-BE49-F238E27FC236}">
                <a16:creationId xmlns:a16="http://schemas.microsoft.com/office/drawing/2014/main" id="{7012EA73-1696-C90B-0293-5BEE57EFCFAB}"/>
              </a:ext>
            </a:extLst>
          </p:cNvPr>
          <p:cNvGrpSpPr/>
          <p:nvPr/>
        </p:nvGrpSpPr>
        <p:grpSpPr>
          <a:xfrm>
            <a:off x="9163500" y="3400906"/>
            <a:ext cx="1672809" cy="3177243"/>
            <a:chOff x="7855002" y="4060566"/>
            <a:chExt cx="1672809" cy="3177243"/>
          </a:xfrm>
        </p:grpSpPr>
        <p:sp>
          <p:nvSpPr>
            <p:cNvPr id="13" name="Rectangle 12">
              <a:extLst>
                <a:ext uri="{FF2B5EF4-FFF2-40B4-BE49-F238E27FC236}">
                  <a16:creationId xmlns:a16="http://schemas.microsoft.com/office/drawing/2014/main" id="{11408C21-2888-E534-5DF3-D6CD4425A804}"/>
                </a:ext>
              </a:extLst>
            </p:cNvPr>
            <p:cNvSpPr/>
            <p:nvPr/>
          </p:nvSpPr>
          <p:spPr>
            <a:xfrm>
              <a:off x="7855002" y="4060566"/>
              <a:ext cx="331249" cy="33124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ED22151-D63E-AAB6-3D1A-4B8ADE9C8A6E}"/>
                </a:ext>
              </a:extLst>
            </p:cNvPr>
            <p:cNvCxnSpPr/>
            <p:nvPr/>
          </p:nvCxnSpPr>
          <p:spPr>
            <a:xfrm>
              <a:off x="8221513" y="4133986"/>
              <a:ext cx="1306298" cy="1556855"/>
            </a:xfrm>
            <a:prstGeom prst="line">
              <a:avLst/>
            </a:prstGeom>
            <a:ln>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C2E4CA-A34B-F920-51FB-F09583A7FA31}"/>
                </a:ext>
              </a:extLst>
            </p:cNvPr>
            <p:cNvCxnSpPr/>
            <p:nvPr/>
          </p:nvCxnSpPr>
          <p:spPr>
            <a:xfrm>
              <a:off x="7855004" y="4391816"/>
              <a:ext cx="66807" cy="1274409"/>
            </a:xfrm>
            <a:prstGeom prst="line">
              <a:avLst/>
            </a:prstGeom>
            <a:ln>
              <a:solidFill>
                <a:srgbClr val="FFFF00"/>
              </a:solidFill>
              <a:prstDash val="lgDash"/>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BDC4C6E-6071-1652-4009-34D6B33728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318" t="8141" r="33904" b="3679"/>
            <a:stretch/>
          </p:blipFill>
          <p:spPr>
            <a:xfrm>
              <a:off x="7905236" y="5666225"/>
              <a:ext cx="1599548" cy="1571584"/>
            </a:xfrm>
            <a:prstGeom prst="rect">
              <a:avLst/>
            </a:prstGeom>
          </p:spPr>
        </p:pic>
        <p:sp>
          <p:nvSpPr>
            <p:cNvPr id="17" name="TextBox 16">
              <a:extLst>
                <a:ext uri="{FF2B5EF4-FFF2-40B4-BE49-F238E27FC236}">
                  <a16:creationId xmlns:a16="http://schemas.microsoft.com/office/drawing/2014/main" id="{0A51F927-76DE-C284-0D70-3D4A3FC5DB8F}"/>
                </a:ext>
              </a:extLst>
            </p:cNvPr>
            <p:cNvSpPr txBox="1"/>
            <p:nvPr/>
          </p:nvSpPr>
          <p:spPr>
            <a:xfrm>
              <a:off x="7923014" y="5343245"/>
              <a:ext cx="1152128" cy="324191"/>
            </a:xfrm>
            <a:prstGeom prst="rect">
              <a:avLst/>
            </a:prstGeom>
            <a:noFill/>
          </p:spPr>
          <p:txBody>
            <a:bodyPr wrap="square" rtlCol="0">
              <a:spAutoFit/>
            </a:bodyPr>
            <a:lstStyle/>
            <a:p>
              <a:r>
                <a:rPr lang="en-US" sz="1600" b="1">
                  <a:solidFill>
                    <a:srgbClr val="FFFF00"/>
                  </a:solidFill>
                </a:rPr>
                <a:t>Best spot</a:t>
              </a:r>
            </a:p>
          </p:txBody>
        </p:sp>
      </p:grpSp>
      <p:grpSp>
        <p:nvGrpSpPr>
          <p:cNvPr id="18" name="Group 17">
            <a:extLst>
              <a:ext uri="{FF2B5EF4-FFF2-40B4-BE49-F238E27FC236}">
                <a16:creationId xmlns:a16="http://schemas.microsoft.com/office/drawing/2014/main" id="{5EBCC134-F04C-77BD-4131-91D7AFEF9E52}"/>
              </a:ext>
            </a:extLst>
          </p:cNvPr>
          <p:cNvGrpSpPr/>
          <p:nvPr/>
        </p:nvGrpSpPr>
        <p:grpSpPr>
          <a:xfrm>
            <a:off x="649617" y="974903"/>
            <a:ext cx="5400599" cy="5428290"/>
            <a:chOff x="-321902" y="1549177"/>
            <a:chExt cx="5400599" cy="5428290"/>
          </a:xfrm>
        </p:grpSpPr>
        <p:pic>
          <p:nvPicPr>
            <p:cNvPr id="19" name="Picture 18">
              <a:extLst>
                <a:ext uri="{FF2B5EF4-FFF2-40B4-BE49-F238E27FC236}">
                  <a16:creationId xmlns:a16="http://schemas.microsoft.com/office/drawing/2014/main" id="{98E90F73-A5F8-EBE8-E4EA-FD2F8DE453F6}"/>
                </a:ext>
              </a:extLst>
            </p:cNvPr>
            <p:cNvPicPr>
              <a:picLocks noChangeAspect="1"/>
            </p:cNvPicPr>
            <p:nvPr/>
          </p:nvPicPr>
          <p:blipFill>
            <a:blip r:embed="rId6"/>
            <a:stretch>
              <a:fillRect/>
            </a:stretch>
          </p:blipFill>
          <p:spPr>
            <a:xfrm>
              <a:off x="578198" y="3853433"/>
              <a:ext cx="3600400" cy="2732659"/>
            </a:xfrm>
            <a:prstGeom prst="rect">
              <a:avLst/>
            </a:prstGeom>
          </p:spPr>
        </p:pic>
        <p:sp>
          <p:nvSpPr>
            <p:cNvPr id="20" name="TextBox 19">
              <a:extLst>
                <a:ext uri="{FF2B5EF4-FFF2-40B4-BE49-F238E27FC236}">
                  <a16:creationId xmlns:a16="http://schemas.microsoft.com/office/drawing/2014/main" id="{ED307DCD-DC39-7CE9-01CA-AD1B968B6A15}"/>
                </a:ext>
              </a:extLst>
            </p:cNvPr>
            <p:cNvSpPr txBox="1"/>
            <p:nvPr/>
          </p:nvSpPr>
          <p:spPr>
            <a:xfrm>
              <a:off x="-321902" y="6638913"/>
              <a:ext cx="5400599" cy="338554"/>
            </a:xfrm>
            <a:prstGeom prst="rect">
              <a:avLst/>
            </a:prstGeom>
            <a:noFill/>
          </p:spPr>
          <p:txBody>
            <a:bodyPr wrap="square" rtlCol="0">
              <a:spAutoFit/>
            </a:bodyPr>
            <a:lstStyle/>
            <a:p>
              <a:r>
                <a:rPr lang="en-US" sz="1600" dirty="0">
                  <a:solidFill>
                    <a:schemeClr val="tx1"/>
                  </a:solidFill>
                </a:rPr>
                <a:t>Focal spot of the </a:t>
              </a:r>
              <a:r>
                <a:rPr lang="en-US" sz="1600" b="1" dirty="0">
                  <a:solidFill>
                    <a:schemeClr val="tx1"/>
                  </a:solidFill>
                </a:rPr>
                <a:t>ellipsoidal mirror </a:t>
              </a:r>
              <a:r>
                <a:rPr lang="en-US" sz="1600" dirty="0">
                  <a:solidFill>
                    <a:schemeClr val="tx1"/>
                  </a:solidFill>
                </a:rPr>
                <a:t>(10x10µm</a:t>
              </a:r>
              <a:r>
                <a:rPr lang="en-US" sz="1600" baseline="30000" dirty="0">
                  <a:solidFill>
                    <a:schemeClr val="tx1"/>
                  </a:solidFill>
                </a:rPr>
                <a:t>2</a:t>
              </a:r>
              <a:r>
                <a:rPr lang="en-US" sz="1600" dirty="0">
                  <a:solidFill>
                    <a:schemeClr val="tx1"/>
                  </a:solidFill>
                </a:rPr>
                <a:t> FWHM)</a:t>
              </a:r>
            </a:p>
          </p:txBody>
        </p:sp>
        <p:pic>
          <p:nvPicPr>
            <p:cNvPr id="21" name="Picture 20">
              <a:extLst>
                <a:ext uri="{FF2B5EF4-FFF2-40B4-BE49-F238E27FC236}">
                  <a16:creationId xmlns:a16="http://schemas.microsoft.com/office/drawing/2014/main" id="{E0ABFB74-2C7B-E367-F0E2-C9FC78BB2172}"/>
                </a:ext>
              </a:extLst>
            </p:cNvPr>
            <p:cNvPicPr>
              <a:picLocks noChangeAspect="1"/>
            </p:cNvPicPr>
            <p:nvPr/>
          </p:nvPicPr>
          <p:blipFill>
            <a:blip r:embed="rId7"/>
            <a:stretch>
              <a:fillRect/>
            </a:stretch>
          </p:blipFill>
          <p:spPr>
            <a:xfrm>
              <a:off x="578198" y="1549177"/>
              <a:ext cx="3600400" cy="2082158"/>
            </a:xfrm>
            <a:prstGeom prst="rect">
              <a:avLst/>
            </a:prstGeom>
          </p:spPr>
        </p:pic>
      </p:grpSp>
    </p:spTree>
    <p:extLst>
      <p:ext uri="{BB962C8B-B14F-4D97-AF65-F5344CB8AC3E}">
        <p14:creationId xmlns:p14="http://schemas.microsoft.com/office/powerpoint/2010/main" val="1108952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1000"/>
                                        <p:tgtEl>
                                          <p:spTgt spid="18"/>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25</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SPOT SIZE DETERMINATION</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Wavefront Sensor</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pic>
        <p:nvPicPr>
          <p:cNvPr id="4" name="Picture 1">
            <a:extLst>
              <a:ext uri="{FF2B5EF4-FFF2-40B4-BE49-F238E27FC236}">
                <a16:creationId xmlns:a16="http://schemas.microsoft.com/office/drawing/2014/main" id="{41306AB9-7966-C9DB-5F26-669FBBBEE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27" y="815582"/>
            <a:ext cx="4159808" cy="1698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pic>
        <p:nvPicPr>
          <p:cNvPr id="5" name="Picture 4">
            <a:extLst>
              <a:ext uri="{FF2B5EF4-FFF2-40B4-BE49-F238E27FC236}">
                <a16:creationId xmlns:a16="http://schemas.microsoft.com/office/drawing/2014/main" id="{E09B1B09-C4ED-B805-1192-7B2CDC88AB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649" t="6367" r="17643" b="14756"/>
          <a:stretch/>
        </p:blipFill>
        <p:spPr>
          <a:xfrm>
            <a:off x="407369" y="1020906"/>
            <a:ext cx="1968896" cy="1626482"/>
          </a:xfrm>
          <a:prstGeom prst="rect">
            <a:avLst/>
          </a:prstGeom>
        </p:spPr>
      </p:pic>
      <p:sp>
        <p:nvSpPr>
          <p:cNvPr id="6" name="TextBox 5">
            <a:extLst>
              <a:ext uri="{FF2B5EF4-FFF2-40B4-BE49-F238E27FC236}">
                <a16:creationId xmlns:a16="http://schemas.microsoft.com/office/drawing/2014/main" id="{D5199453-88D2-1E9B-4F48-08AF89494717}"/>
              </a:ext>
            </a:extLst>
          </p:cNvPr>
          <p:cNvSpPr txBox="1"/>
          <p:nvPr/>
        </p:nvSpPr>
        <p:spPr>
          <a:xfrm>
            <a:off x="4858666" y="2479670"/>
            <a:ext cx="5256584" cy="1384995"/>
          </a:xfrm>
          <a:prstGeom prst="rect">
            <a:avLst/>
          </a:prstGeom>
          <a:noFill/>
        </p:spPr>
        <p:txBody>
          <a:bodyPr wrap="square" rtlCol="0">
            <a:spAutoFit/>
          </a:bodyPr>
          <a:lstStyle/>
          <a:p>
            <a:r>
              <a:rPr lang="en-US" sz="1400" dirty="0">
                <a:solidFill>
                  <a:schemeClr val="tx1"/>
                </a:solidFill>
                <a:latin typeface="Arial"/>
                <a:cs typeface="Arial"/>
              </a:rPr>
              <a:t>SPECS</a:t>
            </a:r>
          </a:p>
          <a:p>
            <a:pPr marL="285750" indent="-285750">
              <a:buFontTx/>
              <a:buChar char="-"/>
            </a:pPr>
            <a:r>
              <a:rPr lang="en-US" sz="1400" dirty="0">
                <a:solidFill>
                  <a:schemeClr val="tx1"/>
                </a:solidFill>
                <a:latin typeface="Arial"/>
                <a:cs typeface="Arial"/>
              </a:rPr>
              <a:t>72 x 72 grid (13 x 13) mm</a:t>
            </a:r>
            <a:r>
              <a:rPr lang="en-US" sz="1400" baseline="30000" dirty="0">
                <a:solidFill>
                  <a:schemeClr val="tx1"/>
                </a:solidFill>
                <a:latin typeface="Arial"/>
                <a:cs typeface="Arial"/>
              </a:rPr>
              <a:t>2</a:t>
            </a:r>
            <a:r>
              <a:rPr lang="en-US" sz="1400" dirty="0">
                <a:solidFill>
                  <a:schemeClr val="tx1"/>
                </a:solidFill>
                <a:latin typeface="Arial"/>
                <a:cs typeface="Arial"/>
              </a:rPr>
              <a:t> </a:t>
            </a:r>
          </a:p>
          <a:p>
            <a:pPr marL="285750" indent="-285750">
              <a:buFontTx/>
              <a:buChar char="-"/>
            </a:pPr>
            <a:r>
              <a:rPr lang="en-US" sz="1400" dirty="0">
                <a:solidFill>
                  <a:schemeClr val="tx1"/>
                </a:solidFill>
                <a:latin typeface="Arial"/>
                <a:cs typeface="Arial"/>
              </a:rPr>
              <a:t>Pitch=180µm, Pinhole diameter: 60µm</a:t>
            </a:r>
          </a:p>
          <a:p>
            <a:pPr marL="285750" indent="-285750">
              <a:buFontTx/>
              <a:buChar char="-"/>
            </a:pPr>
            <a:r>
              <a:rPr lang="en-US" sz="1400" dirty="0">
                <a:solidFill>
                  <a:schemeClr val="tx1"/>
                </a:solidFill>
                <a:latin typeface="Arial"/>
                <a:cs typeface="Arial"/>
              </a:rPr>
              <a:t>Wavelength range: 4-40nm</a:t>
            </a:r>
          </a:p>
          <a:p>
            <a:pPr marL="285750" indent="-285750">
              <a:buFontTx/>
              <a:buChar char="-"/>
            </a:pPr>
            <a:r>
              <a:rPr lang="en-US" sz="1400" dirty="0">
                <a:solidFill>
                  <a:schemeClr val="tx1"/>
                </a:solidFill>
                <a:latin typeface="Arial"/>
                <a:cs typeface="Arial"/>
              </a:rPr>
              <a:t>Accuracy ~</a:t>
            </a:r>
            <a:r>
              <a:rPr lang="en-US" sz="1400" dirty="0" err="1">
                <a:solidFill>
                  <a:schemeClr val="tx1"/>
                </a:solidFill>
                <a:latin typeface="Arial"/>
                <a:cs typeface="Arial"/>
              </a:rPr>
              <a:t>λ</a:t>
            </a:r>
            <a:r>
              <a:rPr lang="en-US" sz="1400" dirty="0">
                <a:solidFill>
                  <a:schemeClr val="tx1"/>
                </a:solidFill>
                <a:latin typeface="Arial"/>
                <a:cs typeface="Arial"/>
              </a:rPr>
              <a:t>/10</a:t>
            </a:r>
          </a:p>
          <a:p>
            <a:pPr marL="285750" indent="-285750">
              <a:buFontTx/>
              <a:buChar char="-"/>
            </a:pPr>
            <a:r>
              <a:rPr lang="en-US" sz="1400" dirty="0">
                <a:solidFill>
                  <a:schemeClr val="tx1"/>
                </a:solidFill>
                <a:latin typeface="Arial"/>
                <a:cs typeface="Arial"/>
              </a:rPr>
              <a:t>Squared pinholes !</a:t>
            </a:r>
          </a:p>
        </p:txBody>
      </p:sp>
      <p:pic>
        <p:nvPicPr>
          <p:cNvPr id="7" name="Picture 6">
            <a:extLst>
              <a:ext uri="{FF2B5EF4-FFF2-40B4-BE49-F238E27FC236}">
                <a16:creationId xmlns:a16="http://schemas.microsoft.com/office/drawing/2014/main" id="{D07052A2-26F3-D280-63C7-19E4A34761E8}"/>
              </a:ext>
            </a:extLst>
          </p:cNvPr>
          <p:cNvPicPr>
            <a:picLocks noChangeAspect="1"/>
          </p:cNvPicPr>
          <p:nvPr/>
        </p:nvPicPr>
        <p:blipFill>
          <a:blip r:embed="rId5"/>
          <a:stretch>
            <a:fillRect/>
          </a:stretch>
        </p:blipFill>
        <p:spPr>
          <a:xfrm>
            <a:off x="2430814" y="955086"/>
            <a:ext cx="2033155" cy="370026"/>
          </a:xfrm>
          <a:prstGeom prst="rect">
            <a:avLst/>
          </a:prstGeom>
        </p:spPr>
      </p:pic>
      <p:pic>
        <p:nvPicPr>
          <p:cNvPr id="8" name="Picture 20">
            <a:extLst>
              <a:ext uri="{FF2B5EF4-FFF2-40B4-BE49-F238E27FC236}">
                <a16:creationId xmlns:a16="http://schemas.microsoft.com/office/drawing/2014/main" id="{213DCAA5-165E-AF1C-F90A-87A7443D05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088" y="2714710"/>
            <a:ext cx="3816424" cy="1114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12700" cap="flat">
                <a:solidFill>
                  <a:srgbClr val="000000"/>
                </a:solidFill>
                <a:miter lim="800000"/>
                <a:headEnd/>
                <a:tailEnd/>
              </a14:hiddenLine>
            </a:ext>
          </a:extLst>
        </p:spPr>
      </p:pic>
      <p:pic>
        <p:nvPicPr>
          <p:cNvPr id="9" name="Picture 14">
            <a:extLst>
              <a:ext uri="{FF2B5EF4-FFF2-40B4-BE49-F238E27FC236}">
                <a16:creationId xmlns:a16="http://schemas.microsoft.com/office/drawing/2014/main" id="{F771361E-CEFA-6093-B395-25EE6E97EE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4859" y="1391240"/>
            <a:ext cx="1224901" cy="1204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4" name="Group 33">
            <a:extLst>
              <a:ext uri="{FF2B5EF4-FFF2-40B4-BE49-F238E27FC236}">
                <a16:creationId xmlns:a16="http://schemas.microsoft.com/office/drawing/2014/main" id="{EFA9DA3F-3EA1-5266-EA75-0D0365680A75}"/>
              </a:ext>
            </a:extLst>
          </p:cNvPr>
          <p:cNvGrpSpPr/>
          <p:nvPr/>
        </p:nvGrpSpPr>
        <p:grpSpPr>
          <a:xfrm>
            <a:off x="1127300" y="3864665"/>
            <a:ext cx="9505056" cy="2664296"/>
            <a:chOff x="551384" y="4477290"/>
            <a:chExt cx="9505056" cy="2664296"/>
          </a:xfrm>
        </p:grpSpPr>
        <p:sp>
          <p:nvSpPr>
            <p:cNvPr id="10" name="Rectangle 9">
              <a:extLst>
                <a:ext uri="{FF2B5EF4-FFF2-40B4-BE49-F238E27FC236}">
                  <a16:creationId xmlns:a16="http://schemas.microsoft.com/office/drawing/2014/main" id="{33EEE46C-67A6-1951-A4FA-4FA3B0F1F531}"/>
                </a:ext>
              </a:extLst>
            </p:cNvPr>
            <p:cNvSpPr/>
            <p:nvPr/>
          </p:nvSpPr>
          <p:spPr>
            <a:xfrm>
              <a:off x="551384" y="4477290"/>
              <a:ext cx="9505056" cy="2664296"/>
            </a:xfrm>
            <a:prstGeom prst="rect">
              <a:avLst/>
            </a:prstGeom>
            <a:solidFill>
              <a:schemeClr val="bg1">
                <a:lumMod val="75000"/>
              </a:schemeClr>
            </a:solidFill>
            <a:ln>
              <a:solidFill>
                <a:srgbClr val="008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1" name="Picture 10">
              <a:extLst>
                <a:ext uri="{FF2B5EF4-FFF2-40B4-BE49-F238E27FC236}">
                  <a16:creationId xmlns:a16="http://schemas.microsoft.com/office/drawing/2014/main" id="{7A35EB13-55CA-6016-3A77-691DAF2F5A5F}"/>
                </a:ext>
              </a:extLst>
            </p:cNvPr>
            <p:cNvPicPr>
              <a:picLocks noChangeAspect="1"/>
            </p:cNvPicPr>
            <p:nvPr/>
          </p:nvPicPr>
          <p:blipFill rotWithShape="1">
            <a:blip r:embed="rId8"/>
            <a:srcRect b="2072"/>
            <a:stretch/>
          </p:blipFill>
          <p:spPr>
            <a:xfrm>
              <a:off x="4583832" y="4778218"/>
              <a:ext cx="900835" cy="721995"/>
            </a:xfrm>
            <a:prstGeom prst="rect">
              <a:avLst/>
            </a:prstGeom>
          </p:spPr>
        </p:pic>
        <p:pic>
          <p:nvPicPr>
            <p:cNvPr id="12" name="Picture 11">
              <a:extLst>
                <a:ext uri="{FF2B5EF4-FFF2-40B4-BE49-F238E27FC236}">
                  <a16:creationId xmlns:a16="http://schemas.microsoft.com/office/drawing/2014/main" id="{EA5C9452-6D14-5E50-F2AD-91A07DEFDAB4}"/>
                </a:ext>
              </a:extLst>
            </p:cNvPr>
            <p:cNvPicPr>
              <a:picLocks noChangeAspect="1"/>
            </p:cNvPicPr>
            <p:nvPr/>
          </p:nvPicPr>
          <p:blipFill>
            <a:blip r:embed="rId9"/>
            <a:stretch>
              <a:fillRect/>
            </a:stretch>
          </p:blipFill>
          <p:spPr>
            <a:xfrm>
              <a:off x="2137117" y="4779216"/>
              <a:ext cx="878243" cy="719999"/>
            </a:xfrm>
            <a:prstGeom prst="rect">
              <a:avLst/>
            </a:prstGeom>
          </p:spPr>
        </p:pic>
        <p:pic>
          <p:nvPicPr>
            <p:cNvPr id="13" name="Picture 12">
              <a:extLst>
                <a:ext uri="{FF2B5EF4-FFF2-40B4-BE49-F238E27FC236}">
                  <a16:creationId xmlns:a16="http://schemas.microsoft.com/office/drawing/2014/main" id="{CAF64EE7-85B2-6C27-72AE-69A136F45814}"/>
                </a:ext>
              </a:extLst>
            </p:cNvPr>
            <p:cNvPicPr>
              <a:picLocks noChangeAspect="1"/>
            </p:cNvPicPr>
            <p:nvPr/>
          </p:nvPicPr>
          <p:blipFill>
            <a:blip r:embed="rId10"/>
            <a:stretch>
              <a:fillRect/>
            </a:stretch>
          </p:blipFill>
          <p:spPr>
            <a:xfrm>
              <a:off x="5735960" y="4779216"/>
              <a:ext cx="882000" cy="719999"/>
            </a:xfrm>
            <a:prstGeom prst="rect">
              <a:avLst/>
            </a:prstGeom>
          </p:spPr>
        </p:pic>
        <p:sp>
          <p:nvSpPr>
            <p:cNvPr id="14" name="TextBox 13">
              <a:extLst>
                <a:ext uri="{FF2B5EF4-FFF2-40B4-BE49-F238E27FC236}">
                  <a16:creationId xmlns:a16="http://schemas.microsoft.com/office/drawing/2014/main" id="{AC99587C-D10A-24E3-B226-18264CEF7658}"/>
                </a:ext>
              </a:extLst>
            </p:cNvPr>
            <p:cNvSpPr txBox="1"/>
            <p:nvPr/>
          </p:nvSpPr>
          <p:spPr>
            <a:xfrm>
              <a:off x="2051016" y="6637530"/>
              <a:ext cx="1020648" cy="21396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US" sz="1050">
                  <a:solidFill>
                    <a:srgbClr val="000000"/>
                  </a:solidFill>
                </a:rPr>
                <a:t>Focal lengthts</a:t>
              </a:r>
            </a:p>
          </p:txBody>
        </p:sp>
        <p:cxnSp>
          <p:nvCxnSpPr>
            <p:cNvPr id="15" name="Straight Arrow Connector 14">
              <a:extLst>
                <a:ext uri="{FF2B5EF4-FFF2-40B4-BE49-F238E27FC236}">
                  <a16:creationId xmlns:a16="http://schemas.microsoft.com/office/drawing/2014/main" id="{97C38CE3-8D00-2154-2A4F-18207E4F3EFD}"/>
                </a:ext>
              </a:extLst>
            </p:cNvPr>
            <p:cNvCxnSpPr/>
            <p:nvPr/>
          </p:nvCxnSpPr>
          <p:spPr>
            <a:xfrm>
              <a:off x="1703512" y="5722816"/>
              <a:ext cx="360040" cy="79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10EF11DA-8E03-8721-18A3-F8AE682C2D74}"/>
                </a:ext>
              </a:extLst>
            </p:cNvPr>
            <p:cNvPicPr>
              <a:picLocks noChangeAspect="1"/>
            </p:cNvPicPr>
            <p:nvPr/>
          </p:nvPicPr>
          <p:blipFill>
            <a:blip r:embed="rId11"/>
            <a:stretch>
              <a:fillRect/>
            </a:stretch>
          </p:blipFill>
          <p:spPr>
            <a:xfrm>
              <a:off x="8879633" y="4779216"/>
              <a:ext cx="888775" cy="719999"/>
            </a:xfrm>
            <a:prstGeom prst="rect">
              <a:avLst/>
            </a:prstGeom>
            <a:ln w="19050">
              <a:solidFill>
                <a:schemeClr val="tx1"/>
              </a:solidFill>
            </a:ln>
          </p:spPr>
        </p:pic>
        <p:pic>
          <p:nvPicPr>
            <p:cNvPr id="17" name="Picture 16">
              <a:extLst>
                <a:ext uri="{FF2B5EF4-FFF2-40B4-BE49-F238E27FC236}">
                  <a16:creationId xmlns:a16="http://schemas.microsoft.com/office/drawing/2014/main" id="{5C073DA8-EDF7-BE68-0414-E3DC0D1F21DA}"/>
                </a:ext>
              </a:extLst>
            </p:cNvPr>
            <p:cNvPicPr>
              <a:picLocks noChangeAspect="1"/>
            </p:cNvPicPr>
            <p:nvPr/>
          </p:nvPicPr>
          <p:blipFill rotWithShape="1">
            <a:blip r:embed="rId12"/>
            <a:srcRect b="16301"/>
            <a:stretch/>
          </p:blipFill>
          <p:spPr>
            <a:xfrm>
              <a:off x="751716" y="4779215"/>
              <a:ext cx="855074" cy="720000"/>
            </a:xfrm>
            <a:prstGeom prst="rect">
              <a:avLst/>
            </a:prstGeom>
            <a:ln w="19050">
              <a:solidFill>
                <a:schemeClr val="tx1"/>
              </a:solidFill>
            </a:ln>
          </p:spPr>
        </p:pic>
        <p:cxnSp>
          <p:nvCxnSpPr>
            <p:cNvPr id="18" name="Straight Arrow Connector 17">
              <a:extLst>
                <a:ext uri="{FF2B5EF4-FFF2-40B4-BE49-F238E27FC236}">
                  <a16:creationId xmlns:a16="http://schemas.microsoft.com/office/drawing/2014/main" id="{9003B67C-5DBC-B083-765D-EEA59C454EE6}"/>
                </a:ext>
              </a:extLst>
            </p:cNvPr>
            <p:cNvCxnSpPr/>
            <p:nvPr/>
          </p:nvCxnSpPr>
          <p:spPr>
            <a:xfrm>
              <a:off x="2927648" y="5726792"/>
              <a:ext cx="464637"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744AFCC-00F8-ED94-1E18-006434C0880C}"/>
                </a:ext>
              </a:extLst>
            </p:cNvPr>
            <p:cNvCxnSpPr/>
            <p:nvPr/>
          </p:nvCxnSpPr>
          <p:spPr>
            <a:xfrm>
              <a:off x="4223792" y="5726792"/>
              <a:ext cx="439703"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CCBF957-5E5C-2AF5-1EB6-05DC48AE2BFE}"/>
                </a:ext>
              </a:extLst>
            </p:cNvPr>
            <p:cNvCxnSpPr/>
            <p:nvPr/>
          </p:nvCxnSpPr>
          <p:spPr>
            <a:xfrm>
              <a:off x="5231904" y="5726792"/>
              <a:ext cx="589218"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B2BEDCA-4665-6F41-B3C7-9C3511BE5216}"/>
                </a:ext>
              </a:extLst>
            </p:cNvPr>
            <p:cNvCxnSpPr/>
            <p:nvPr/>
          </p:nvCxnSpPr>
          <p:spPr>
            <a:xfrm>
              <a:off x="6384032" y="5726792"/>
              <a:ext cx="552692"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B2CF37A-5562-E061-69F3-77F3B160EF92}"/>
                </a:ext>
              </a:extLst>
            </p:cNvPr>
            <p:cNvCxnSpPr/>
            <p:nvPr/>
          </p:nvCxnSpPr>
          <p:spPr>
            <a:xfrm>
              <a:off x="7896200" y="5717134"/>
              <a:ext cx="864096" cy="0"/>
            </a:xfrm>
            <a:prstGeom prst="straightConnector1">
              <a:avLst/>
            </a:prstGeom>
            <a:ln w="3810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6029593-5586-63B8-F5E3-D4AF1C8B1DBF}"/>
                </a:ext>
              </a:extLst>
            </p:cNvPr>
            <p:cNvCxnSpPr>
              <a:stCxn id="28" idx="2"/>
            </p:cNvCxnSpPr>
            <p:nvPr/>
          </p:nvCxnSpPr>
          <p:spPr>
            <a:xfrm>
              <a:off x="2573876" y="5833773"/>
              <a:ext cx="0" cy="80121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487B857-F8EC-C995-5C0A-F6D22C1FE89E}"/>
                </a:ext>
              </a:extLst>
            </p:cNvPr>
            <p:cNvCxnSpPr/>
            <p:nvPr/>
          </p:nvCxnSpPr>
          <p:spPr>
            <a:xfrm>
              <a:off x="6234127" y="5907054"/>
              <a:ext cx="0" cy="376903"/>
            </a:xfrm>
            <a:prstGeom prst="line">
              <a:avLst/>
            </a:prstGeom>
            <a:ln>
              <a:solidFill>
                <a:schemeClr val="tx1">
                  <a:lumMod val="95000"/>
                </a:schemeClr>
              </a:solidFill>
              <a:prstDash val="sysDash"/>
              <a:tailEnd type="oval"/>
            </a:ln>
          </p:spPr>
          <p:style>
            <a:lnRef idx="1">
              <a:schemeClr val="accent1"/>
            </a:lnRef>
            <a:fillRef idx="0">
              <a:schemeClr val="accent1"/>
            </a:fillRef>
            <a:effectRef idx="0">
              <a:schemeClr val="accent1"/>
            </a:effectRef>
            <a:fontRef idx="minor">
              <a:schemeClr val="tx1"/>
            </a:fontRef>
          </p:style>
        </p:cxnSp>
        <p:pic>
          <p:nvPicPr>
            <p:cNvPr id="25" name="Picture 34">
              <a:extLst>
                <a:ext uri="{FF2B5EF4-FFF2-40B4-BE49-F238E27FC236}">
                  <a16:creationId xmlns:a16="http://schemas.microsoft.com/office/drawing/2014/main" id="{99F85815-4434-F400-8E89-5E80EA78B4F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8545" t="4699" r="10297" b="49575"/>
            <a:stretch/>
          </p:blipFill>
          <p:spPr bwMode="auto">
            <a:xfrm>
              <a:off x="7348842" y="5934182"/>
              <a:ext cx="2347558" cy="108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rgbClr val="000000"/>
                  </a:solidFill>
                  <a:miter lim="800000"/>
                  <a:headEnd/>
                  <a:tailEnd/>
                </a14:hiddenLine>
              </a:ext>
            </a:extLst>
          </p:spPr>
        </p:pic>
        <p:sp>
          <p:nvSpPr>
            <p:cNvPr id="26" name="TextBox 25">
              <a:extLst>
                <a:ext uri="{FF2B5EF4-FFF2-40B4-BE49-F238E27FC236}">
                  <a16:creationId xmlns:a16="http://schemas.microsoft.com/office/drawing/2014/main" id="{A3870150-46F4-9593-C453-A4AEA4DF59CF}"/>
                </a:ext>
              </a:extLst>
            </p:cNvPr>
            <p:cNvSpPr txBox="1"/>
            <p:nvPr/>
          </p:nvSpPr>
          <p:spPr>
            <a:xfrm>
              <a:off x="5736470" y="6355419"/>
              <a:ext cx="1571109" cy="425272"/>
            </a:xfrm>
            <a:prstGeom prst="roundRect">
              <a:avLst>
                <a:gd name="adj" fmla="val 50000"/>
              </a:avLst>
            </a:prstGeom>
            <a:solidFill>
              <a:srgbClr val="FFC000"/>
            </a:solidFill>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US" sz="1050">
                  <a:solidFill>
                    <a:srgbClr val="000000"/>
                  </a:solidFill>
                </a:rPr>
                <a:t>Modal decomposition</a:t>
              </a:r>
            </a:p>
            <a:p>
              <a:pPr algn="ctr"/>
              <a:r>
                <a:rPr lang="en-US" sz="1050">
                  <a:solidFill>
                    <a:srgbClr val="000000"/>
                  </a:solidFill>
                </a:rPr>
                <a:t>(Zernike)</a:t>
              </a:r>
            </a:p>
          </p:txBody>
        </p:sp>
        <p:sp>
          <p:nvSpPr>
            <p:cNvPr id="27" name="TextBox 26">
              <a:extLst>
                <a:ext uri="{FF2B5EF4-FFF2-40B4-BE49-F238E27FC236}">
                  <a16:creationId xmlns:a16="http://schemas.microsoft.com/office/drawing/2014/main" id="{01DC0A94-EA76-7843-F6A4-D89C5FECF18C}"/>
                </a:ext>
              </a:extLst>
            </p:cNvPr>
            <p:cNvSpPr txBox="1"/>
            <p:nvPr/>
          </p:nvSpPr>
          <p:spPr>
            <a:xfrm>
              <a:off x="682864" y="5619811"/>
              <a:ext cx="1020648" cy="21396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US" sz="1050">
                  <a:solidFill>
                    <a:srgbClr val="000000"/>
                  </a:solidFill>
                </a:rPr>
                <a:t>Displacements</a:t>
              </a:r>
            </a:p>
          </p:txBody>
        </p:sp>
        <p:sp>
          <p:nvSpPr>
            <p:cNvPr id="28" name="TextBox 27">
              <a:extLst>
                <a:ext uri="{FF2B5EF4-FFF2-40B4-BE49-F238E27FC236}">
                  <a16:creationId xmlns:a16="http://schemas.microsoft.com/office/drawing/2014/main" id="{80CDC495-4B35-F60B-B28C-69A6F2D60E6D}"/>
                </a:ext>
              </a:extLst>
            </p:cNvPr>
            <p:cNvSpPr txBox="1"/>
            <p:nvPr/>
          </p:nvSpPr>
          <p:spPr>
            <a:xfrm>
              <a:off x="2063552" y="5619811"/>
              <a:ext cx="1020648" cy="21396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US" sz="1050">
                  <a:solidFill>
                    <a:srgbClr val="000000"/>
                  </a:solidFill>
                </a:rPr>
                <a:t>Phase Gradient</a:t>
              </a:r>
            </a:p>
          </p:txBody>
        </p:sp>
        <p:sp>
          <p:nvSpPr>
            <p:cNvPr id="29" name="TextBox 28">
              <a:extLst>
                <a:ext uri="{FF2B5EF4-FFF2-40B4-BE49-F238E27FC236}">
                  <a16:creationId xmlns:a16="http://schemas.microsoft.com/office/drawing/2014/main" id="{37CB5244-9A03-5F73-F50B-AE3DBD545206}"/>
                </a:ext>
              </a:extLst>
            </p:cNvPr>
            <p:cNvSpPr txBox="1"/>
            <p:nvPr/>
          </p:nvSpPr>
          <p:spPr>
            <a:xfrm>
              <a:off x="3392285" y="5514156"/>
              <a:ext cx="1061910" cy="425272"/>
            </a:xfrm>
            <a:prstGeom prst="roundRect">
              <a:avLst>
                <a:gd name="adj" fmla="val 50000"/>
              </a:avLst>
            </a:prstGeom>
            <a:solidFill>
              <a:srgbClr val="FFC000"/>
            </a:solidFill>
          </p:spPr>
          <p:style>
            <a:lnRef idx="1">
              <a:schemeClr val="accent3"/>
            </a:lnRef>
            <a:fillRef idx="2">
              <a:schemeClr val="accent3"/>
            </a:fillRef>
            <a:effectRef idx="1">
              <a:schemeClr val="accent3"/>
            </a:effectRef>
            <a:fontRef idx="minor">
              <a:schemeClr val="dk1"/>
            </a:fontRef>
          </p:style>
          <p:txBody>
            <a:bodyPr wrap="square" lIns="0" tIns="0" rIns="0" bIns="0" rtlCol="0">
              <a:spAutoFit/>
            </a:bodyPr>
            <a:lstStyle/>
            <a:p>
              <a:pPr algn="ctr"/>
              <a:r>
                <a:rPr lang="en-US" sz="1050">
                  <a:solidFill>
                    <a:srgbClr val="000000"/>
                  </a:solidFill>
                </a:rPr>
                <a:t>Wavefront reconstruction</a:t>
              </a:r>
            </a:p>
          </p:txBody>
        </p:sp>
        <p:sp>
          <p:nvSpPr>
            <p:cNvPr id="30" name="TextBox 29">
              <a:extLst>
                <a:ext uri="{FF2B5EF4-FFF2-40B4-BE49-F238E27FC236}">
                  <a16:creationId xmlns:a16="http://schemas.microsoft.com/office/drawing/2014/main" id="{318EDE84-ABE9-6007-A2F8-0B8CBB038531}"/>
                </a:ext>
              </a:extLst>
            </p:cNvPr>
            <p:cNvSpPr txBox="1"/>
            <p:nvPr/>
          </p:nvSpPr>
          <p:spPr>
            <a:xfrm>
              <a:off x="4663495" y="5619811"/>
              <a:ext cx="746555" cy="21396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US" sz="1050">
                  <a:solidFill>
                    <a:srgbClr val="000000"/>
                  </a:solidFill>
                </a:rPr>
                <a:t>Wavefront</a:t>
              </a:r>
            </a:p>
          </p:txBody>
        </p:sp>
        <p:sp>
          <p:nvSpPr>
            <p:cNvPr id="31" name="TextBox 30">
              <a:extLst>
                <a:ext uri="{FF2B5EF4-FFF2-40B4-BE49-F238E27FC236}">
                  <a16:creationId xmlns:a16="http://schemas.microsoft.com/office/drawing/2014/main" id="{BB32CD47-D66D-9B50-3CA4-6E8ABA77BC87}"/>
                </a:ext>
              </a:extLst>
            </p:cNvPr>
            <p:cNvSpPr txBox="1"/>
            <p:nvPr/>
          </p:nvSpPr>
          <p:spPr>
            <a:xfrm>
              <a:off x="5821122" y="5619811"/>
              <a:ext cx="700903" cy="21396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US" sz="1050">
                  <a:solidFill>
                    <a:srgbClr val="000000"/>
                  </a:solidFill>
                </a:rPr>
                <a:t>Residual</a:t>
              </a:r>
            </a:p>
          </p:txBody>
        </p:sp>
        <p:sp>
          <p:nvSpPr>
            <p:cNvPr id="32" name="TextBox 31">
              <a:extLst>
                <a:ext uri="{FF2B5EF4-FFF2-40B4-BE49-F238E27FC236}">
                  <a16:creationId xmlns:a16="http://schemas.microsoft.com/office/drawing/2014/main" id="{5579185D-DA51-9D7C-7B5E-89788E0D77F2}"/>
                </a:ext>
              </a:extLst>
            </p:cNvPr>
            <p:cNvSpPr txBox="1"/>
            <p:nvPr/>
          </p:nvSpPr>
          <p:spPr>
            <a:xfrm>
              <a:off x="6936724" y="5619811"/>
              <a:ext cx="1175500" cy="213962"/>
            </a:xfrm>
            <a:prstGeom prst="roundRect">
              <a:avLst>
                <a:gd name="adj" fmla="val 50000"/>
              </a:avLst>
            </a:prstGeom>
            <a:solidFill>
              <a:srgbClr val="FFC000"/>
            </a:solidFill>
          </p:spPr>
          <p:style>
            <a:lnRef idx="1">
              <a:schemeClr val="accent3"/>
            </a:lnRef>
            <a:fillRef idx="2">
              <a:schemeClr val="accent3"/>
            </a:fillRef>
            <a:effectRef idx="1">
              <a:schemeClr val="accent3"/>
            </a:effectRef>
            <a:fontRef idx="minor">
              <a:schemeClr val="dk1"/>
            </a:fontRef>
          </p:style>
          <p:txBody>
            <a:bodyPr wrap="square" lIns="0" tIns="0" rIns="0" bIns="0" rtlCol="0">
              <a:spAutoFit/>
            </a:bodyPr>
            <a:lstStyle/>
            <a:p>
              <a:pPr algn="ctr"/>
              <a:r>
                <a:rPr lang="en-US" sz="1050" dirty="0">
                  <a:solidFill>
                    <a:srgbClr val="000000"/>
                  </a:solidFill>
                </a:rPr>
                <a:t>Back-propagation</a:t>
              </a:r>
            </a:p>
          </p:txBody>
        </p:sp>
        <p:sp>
          <p:nvSpPr>
            <p:cNvPr id="33" name="TextBox 32">
              <a:extLst>
                <a:ext uri="{FF2B5EF4-FFF2-40B4-BE49-F238E27FC236}">
                  <a16:creationId xmlns:a16="http://schemas.microsoft.com/office/drawing/2014/main" id="{DA01C320-60BC-6409-4A92-935961DC6AAF}"/>
                </a:ext>
              </a:extLst>
            </p:cNvPr>
            <p:cNvSpPr txBox="1"/>
            <p:nvPr/>
          </p:nvSpPr>
          <p:spPr>
            <a:xfrm>
              <a:off x="8760296" y="5619811"/>
              <a:ext cx="1118636" cy="21396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wrap="square" lIns="0" tIns="0" rIns="0" bIns="0" rtlCol="0">
              <a:spAutoFit/>
            </a:bodyPr>
            <a:lstStyle/>
            <a:p>
              <a:pPr algn="ctr"/>
              <a:r>
                <a:rPr lang="en-US" sz="1050">
                  <a:solidFill>
                    <a:srgbClr val="000000"/>
                  </a:solidFill>
                </a:rPr>
                <a:t>Spot at focus</a:t>
              </a:r>
            </a:p>
          </p:txBody>
        </p:sp>
      </p:grpSp>
    </p:spTree>
    <p:extLst>
      <p:ext uri="{BB962C8B-B14F-4D97-AF65-F5344CB8AC3E}">
        <p14:creationId xmlns:p14="http://schemas.microsoft.com/office/powerpoint/2010/main" val="1407454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26</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SPOT SIZE DETERMINATION</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WFS-based optimization</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pic>
        <p:nvPicPr>
          <p:cNvPr id="4" name="Picture 3">
            <a:extLst>
              <a:ext uri="{FF2B5EF4-FFF2-40B4-BE49-F238E27FC236}">
                <a16:creationId xmlns:a16="http://schemas.microsoft.com/office/drawing/2014/main" id="{F1A8639A-F85B-8033-6272-B58A20CE0F0F}"/>
              </a:ext>
            </a:extLst>
          </p:cNvPr>
          <p:cNvPicPr>
            <a:picLocks noChangeAspect="1"/>
          </p:cNvPicPr>
          <p:nvPr/>
        </p:nvPicPr>
        <p:blipFill>
          <a:blip r:embed="rId3"/>
          <a:stretch>
            <a:fillRect/>
          </a:stretch>
        </p:blipFill>
        <p:spPr>
          <a:xfrm>
            <a:off x="4466630" y="973113"/>
            <a:ext cx="5400600" cy="2769538"/>
          </a:xfrm>
          <a:prstGeom prst="rect">
            <a:avLst/>
          </a:prstGeom>
        </p:spPr>
      </p:pic>
      <p:pic>
        <p:nvPicPr>
          <p:cNvPr id="5" name="Picture 4">
            <a:extLst>
              <a:ext uri="{FF2B5EF4-FFF2-40B4-BE49-F238E27FC236}">
                <a16:creationId xmlns:a16="http://schemas.microsoft.com/office/drawing/2014/main" id="{450BD447-AB94-44C0-A529-2F570D7E51F7}"/>
              </a:ext>
            </a:extLst>
          </p:cNvPr>
          <p:cNvPicPr>
            <a:picLocks noChangeAspect="1"/>
          </p:cNvPicPr>
          <p:nvPr/>
        </p:nvPicPr>
        <p:blipFill>
          <a:blip r:embed="rId4"/>
          <a:stretch>
            <a:fillRect/>
          </a:stretch>
        </p:blipFill>
        <p:spPr>
          <a:xfrm>
            <a:off x="146150" y="973113"/>
            <a:ext cx="2876743" cy="2170375"/>
          </a:xfrm>
          <a:prstGeom prst="rect">
            <a:avLst/>
          </a:prstGeom>
        </p:spPr>
      </p:pic>
      <p:pic>
        <p:nvPicPr>
          <p:cNvPr id="6" name="Picture 5">
            <a:extLst>
              <a:ext uri="{FF2B5EF4-FFF2-40B4-BE49-F238E27FC236}">
                <a16:creationId xmlns:a16="http://schemas.microsoft.com/office/drawing/2014/main" id="{0C081DC9-11E2-5AB9-C57F-72D911BAED60}"/>
              </a:ext>
            </a:extLst>
          </p:cNvPr>
          <p:cNvPicPr>
            <a:picLocks noChangeAspect="1"/>
          </p:cNvPicPr>
          <p:nvPr/>
        </p:nvPicPr>
        <p:blipFill>
          <a:blip r:embed="rId5"/>
          <a:stretch>
            <a:fillRect/>
          </a:stretch>
        </p:blipFill>
        <p:spPr>
          <a:xfrm>
            <a:off x="146150" y="3254660"/>
            <a:ext cx="3800589" cy="2769538"/>
          </a:xfrm>
          <a:prstGeom prst="rect">
            <a:avLst/>
          </a:prstGeom>
        </p:spPr>
      </p:pic>
      <p:grpSp>
        <p:nvGrpSpPr>
          <p:cNvPr id="7" name="Group 6">
            <a:extLst>
              <a:ext uri="{FF2B5EF4-FFF2-40B4-BE49-F238E27FC236}">
                <a16:creationId xmlns:a16="http://schemas.microsoft.com/office/drawing/2014/main" id="{C3888C73-A59E-DE13-B7CE-B05F5F1B0CD2}"/>
              </a:ext>
            </a:extLst>
          </p:cNvPr>
          <p:cNvGrpSpPr/>
          <p:nvPr/>
        </p:nvGrpSpPr>
        <p:grpSpPr>
          <a:xfrm>
            <a:off x="6096000" y="4255513"/>
            <a:ext cx="5041900" cy="1775320"/>
            <a:chOff x="4898678" y="4861545"/>
            <a:chExt cx="5041900" cy="1775320"/>
          </a:xfrm>
        </p:grpSpPr>
        <p:sp>
          <p:nvSpPr>
            <p:cNvPr id="8" name="Rectangle 7">
              <a:extLst>
                <a:ext uri="{FF2B5EF4-FFF2-40B4-BE49-F238E27FC236}">
                  <a16:creationId xmlns:a16="http://schemas.microsoft.com/office/drawing/2014/main" id="{64653FC2-2616-87E9-42C5-83EBC054AC0E}"/>
                </a:ext>
              </a:extLst>
            </p:cNvPr>
            <p:cNvSpPr/>
            <p:nvPr/>
          </p:nvSpPr>
          <p:spPr bwMode="auto">
            <a:xfrm>
              <a:off x="4970686" y="4861545"/>
              <a:ext cx="4824536" cy="1775320"/>
            </a:xfrm>
            <a:prstGeom prst="rec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ＭＳ Ｐゴシック" charset="0"/>
              </a:endParaRPr>
            </a:p>
          </p:txBody>
        </p:sp>
        <p:sp>
          <p:nvSpPr>
            <p:cNvPr id="9" name="Rectangle 8">
              <a:extLst>
                <a:ext uri="{FF2B5EF4-FFF2-40B4-BE49-F238E27FC236}">
                  <a16:creationId xmlns:a16="http://schemas.microsoft.com/office/drawing/2014/main" id="{F17B0E52-1C3B-90D3-AD40-0DDC99101579}"/>
                </a:ext>
              </a:extLst>
            </p:cNvPr>
            <p:cNvSpPr/>
            <p:nvPr/>
          </p:nvSpPr>
          <p:spPr>
            <a:xfrm>
              <a:off x="4898678" y="4864271"/>
              <a:ext cx="5041900" cy="1754326"/>
            </a:xfrm>
            <a:prstGeom prst="rect">
              <a:avLst/>
            </a:prstGeom>
          </p:spPr>
          <p:txBody>
            <a:bodyPr>
              <a:spAutoFit/>
            </a:bodyPr>
            <a:lstStyle/>
            <a:p>
              <a:r>
                <a:rPr lang="en-US" sz="1800" dirty="0">
                  <a:solidFill>
                    <a:schemeClr val="tx1"/>
                  </a:solidFill>
                </a:rPr>
                <a:t> </a:t>
              </a:r>
              <a:r>
                <a:rPr lang="en-US" sz="1800" dirty="0" err="1">
                  <a:solidFill>
                    <a:schemeClr val="tx1"/>
                  </a:solidFill>
                </a:rPr>
                <a:t>λ</a:t>
              </a:r>
              <a:r>
                <a:rPr lang="en-US" sz="1800" dirty="0">
                  <a:solidFill>
                    <a:schemeClr val="tx1"/>
                  </a:solidFill>
                </a:rPr>
                <a:t> = 32 nm</a:t>
              </a:r>
            </a:p>
            <a:p>
              <a:r>
                <a:rPr lang="en-US" sz="1800" dirty="0">
                  <a:solidFill>
                    <a:schemeClr val="tx1"/>
                  </a:solidFill>
                </a:rPr>
                <a:t> Evidence of:</a:t>
              </a:r>
            </a:p>
            <a:p>
              <a:endParaRPr lang="en-US" sz="1800" dirty="0">
                <a:solidFill>
                  <a:schemeClr val="tx1"/>
                </a:solidFill>
              </a:endParaRPr>
            </a:p>
            <a:p>
              <a:endParaRPr lang="en-US" sz="1800" dirty="0">
                <a:solidFill>
                  <a:schemeClr val="tx1"/>
                </a:solidFill>
              </a:endParaRPr>
            </a:p>
            <a:p>
              <a:r>
                <a:rPr lang="en-US" sz="1800" dirty="0">
                  <a:solidFill>
                    <a:schemeClr val="tx1"/>
                  </a:solidFill>
                </a:rPr>
                <a:t> RMS = 0.720 Lambda</a:t>
              </a:r>
            </a:p>
            <a:p>
              <a:r>
                <a:rPr lang="en-US" sz="1800" dirty="0">
                  <a:solidFill>
                    <a:schemeClr val="tx1"/>
                  </a:solidFill>
                </a:rPr>
                <a:t> </a:t>
              </a:r>
              <a:r>
                <a:rPr lang="en-US" sz="1800" dirty="0" err="1">
                  <a:solidFill>
                    <a:schemeClr val="tx1"/>
                  </a:solidFill>
                </a:rPr>
                <a:t>Strehl</a:t>
              </a:r>
              <a:r>
                <a:rPr lang="en-US" sz="1800" dirty="0">
                  <a:solidFill>
                    <a:schemeClr val="tx1"/>
                  </a:solidFill>
                </a:rPr>
                <a:t> ratio = 0.216</a:t>
              </a:r>
            </a:p>
          </p:txBody>
        </p:sp>
      </p:grpSp>
      <p:grpSp>
        <p:nvGrpSpPr>
          <p:cNvPr id="10" name="Group 9">
            <a:extLst>
              <a:ext uri="{FF2B5EF4-FFF2-40B4-BE49-F238E27FC236}">
                <a16:creationId xmlns:a16="http://schemas.microsoft.com/office/drawing/2014/main" id="{87C5D6F7-9AE0-EAE5-1851-F6341C8EA8BA}"/>
              </a:ext>
            </a:extLst>
          </p:cNvPr>
          <p:cNvGrpSpPr/>
          <p:nvPr/>
        </p:nvGrpSpPr>
        <p:grpSpPr>
          <a:xfrm>
            <a:off x="2778294" y="1621185"/>
            <a:ext cx="7082140" cy="3525042"/>
            <a:chOff x="2778294" y="1621185"/>
            <a:chExt cx="7082140" cy="3525042"/>
          </a:xfrm>
        </p:grpSpPr>
        <p:pic>
          <p:nvPicPr>
            <p:cNvPr id="11" name="Picture 10">
              <a:extLst>
                <a:ext uri="{FF2B5EF4-FFF2-40B4-BE49-F238E27FC236}">
                  <a16:creationId xmlns:a16="http://schemas.microsoft.com/office/drawing/2014/main" id="{63651072-D23D-C0C6-3B8F-757FFD62362F}"/>
                </a:ext>
              </a:extLst>
            </p:cNvPr>
            <p:cNvPicPr>
              <a:picLocks noChangeAspect="1"/>
            </p:cNvPicPr>
            <p:nvPr/>
          </p:nvPicPr>
          <p:blipFill>
            <a:blip r:embed="rId6"/>
            <a:stretch>
              <a:fillRect/>
            </a:stretch>
          </p:blipFill>
          <p:spPr>
            <a:xfrm>
              <a:off x="5402734" y="1621185"/>
              <a:ext cx="4457700" cy="50800"/>
            </a:xfrm>
            <a:prstGeom prst="rect">
              <a:avLst/>
            </a:prstGeom>
          </p:spPr>
        </p:pic>
        <p:grpSp>
          <p:nvGrpSpPr>
            <p:cNvPr id="12" name="Group 11">
              <a:extLst>
                <a:ext uri="{FF2B5EF4-FFF2-40B4-BE49-F238E27FC236}">
                  <a16:creationId xmlns:a16="http://schemas.microsoft.com/office/drawing/2014/main" id="{45619636-0C9B-2C46-4D30-880B4EE22EDF}"/>
                </a:ext>
              </a:extLst>
            </p:cNvPr>
            <p:cNvGrpSpPr/>
            <p:nvPr/>
          </p:nvGrpSpPr>
          <p:grpSpPr>
            <a:xfrm>
              <a:off x="2778294" y="2125241"/>
              <a:ext cx="6742041" cy="3020986"/>
              <a:chOff x="2778294" y="2125241"/>
              <a:chExt cx="6742041" cy="3020986"/>
            </a:xfrm>
          </p:grpSpPr>
          <p:grpSp>
            <p:nvGrpSpPr>
              <p:cNvPr id="13" name="Group 12">
                <a:extLst>
                  <a:ext uri="{FF2B5EF4-FFF2-40B4-BE49-F238E27FC236}">
                    <a16:creationId xmlns:a16="http://schemas.microsoft.com/office/drawing/2014/main" id="{7BD4887E-BBA2-9BEB-3B9F-744AAB13BB04}"/>
                  </a:ext>
                </a:extLst>
              </p:cNvPr>
              <p:cNvGrpSpPr/>
              <p:nvPr/>
            </p:nvGrpSpPr>
            <p:grpSpPr>
              <a:xfrm>
                <a:off x="2778294" y="2125241"/>
                <a:ext cx="4044652" cy="2727498"/>
                <a:chOff x="2778294" y="2125241"/>
                <a:chExt cx="4044652" cy="2727498"/>
              </a:xfrm>
            </p:grpSpPr>
            <p:pic>
              <p:nvPicPr>
                <p:cNvPr id="15" name="Picture 14">
                  <a:extLst>
                    <a:ext uri="{FF2B5EF4-FFF2-40B4-BE49-F238E27FC236}">
                      <a16:creationId xmlns:a16="http://schemas.microsoft.com/office/drawing/2014/main" id="{1B320A45-D83F-00E0-BEDC-45BB07AF7AA1}"/>
                    </a:ext>
                  </a:extLst>
                </p:cNvPr>
                <p:cNvPicPr>
                  <a:picLocks noChangeAspect="1"/>
                </p:cNvPicPr>
                <p:nvPr/>
              </p:nvPicPr>
              <p:blipFill>
                <a:blip r:embed="rId7"/>
                <a:stretch>
                  <a:fillRect/>
                </a:stretch>
              </p:blipFill>
              <p:spPr>
                <a:xfrm>
                  <a:off x="2778294" y="2757239"/>
                  <a:ext cx="3098800" cy="2095500"/>
                </a:xfrm>
                <a:prstGeom prst="rect">
                  <a:avLst/>
                </a:prstGeom>
              </p:spPr>
            </p:pic>
            <p:pic>
              <p:nvPicPr>
                <p:cNvPr id="16" name="Picture 15">
                  <a:extLst>
                    <a:ext uri="{FF2B5EF4-FFF2-40B4-BE49-F238E27FC236}">
                      <a16:creationId xmlns:a16="http://schemas.microsoft.com/office/drawing/2014/main" id="{B2F5251B-4E7C-7ACF-302C-DCA3D23FF20A}"/>
                    </a:ext>
                  </a:extLst>
                </p:cNvPr>
                <p:cNvPicPr>
                  <a:picLocks noChangeAspect="1"/>
                </p:cNvPicPr>
                <p:nvPr/>
              </p:nvPicPr>
              <p:blipFill>
                <a:blip r:embed="rId8"/>
                <a:stretch>
                  <a:fillRect/>
                </a:stretch>
              </p:blipFill>
              <p:spPr>
                <a:xfrm>
                  <a:off x="5946646" y="2125241"/>
                  <a:ext cx="876300" cy="1600200"/>
                </a:xfrm>
                <a:prstGeom prst="rect">
                  <a:avLst/>
                </a:prstGeom>
              </p:spPr>
            </p:pic>
          </p:grpSp>
          <p:sp>
            <p:nvSpPr>
              <p:cNvPr id="14" name="Rectangle 13">
                <a:extLst>
                  <a:ext uri="{FF2B5EF4-FFF2-40B4-BE49-F238E27FC236}">
                    <a16:creationId xmlns:a16="http://schemas.microsoft.com/office/drawing/2014/main" id="{B3FF2DD5-9FA1-BC5E-AB25-D0D77DE291EF}"/>
                  </a:ext>
                </a:extLst>
              </p:cNvPr>
              <p:cNvSpPr/>
              <p:nvPr/>
            </p:nvSpPr>
            <p:spPr>
              <a:xfrm>
                <a:off x="6096000" y="4776895"/>
                <a:ext cx="3424335" cy="369332"/>
              </a:xfrm>
              <a:prstGeom prst="rect">
                <a:avLst/>
              </a:prstGeom>
            </p:spPr>
            <p:txBody>
              <a:bodyPr wrap="none">
                <a:spAutoFit/>
              </a:bodyPr>
              <a:lstStyle/>
              <a:p>
                <a:r>
                  <a:rPr lang="en-US" sz="1800" dirty="0">
                    <a:solidFill>
                      <a:srgbClr val="FF0000"/>
                    </a:solidFill>
                  </a:rPr>
                  <a:t> astigmatism at 0º 0.80 Lambda</a:t>
                </a:r>
              </a:p>
            </p:txBody>
          </p:sp>
        </p:grpSp>
      </p:grpSp>
      <p:grpSp>
        <p:nvGrpSpPr>
          <p:cNvPr id="17" name="Group 16">
            <a:extLst>
              <a:ext uri="{FF2B5EF4-FFF2-40B4-BE49-F238E27FC236}">
                <a16:creationId xmlns:a16="http://schemas.microsoft.com/office/drawing/2014/main" id="{C86D57BB-AE76-C193-0DCD-F0187AC37D60}"/>
              </a:ext>
            </a:extLst>
          </p:cNvPr>
          <p:cNvGrpSpPr/>
          <p:nvPr/>
        </p:nvGrpSpPr>
        <p:grpSpPr>
          <a:xfrm>
            <a:off x="2810446" y="2005011"/>
            <a:ext cx="7049988" cy="3410310"/>
            <a:chOff x="2810446" y="2005011"/>
            <a:chExt cx="7049988" cy="3410310"/>
          </a:xfrm>
        </p:grpSpPr>
        <p:pic>
          <p:nvPicPr>
            <p:cNvPr id="18" name="Picture 17">
              <a:extLst>
                <a:ext uri="{FF2B5EF4-FFF2-40B4-BE49-F238E27FC236}">
                  <a16:creationId xmlns:a16="http://schemas.microsoft.com/office/drawing/2014/main" id="{72C6D797-9189-070E-6558-E99E3C5DE7B9}"/>
                </a:ext>
              </a:extLst>
            </p:cNvPr>
            <p:cNvPicPr>
              <a:picLocks noChangeAspect="1"/>
            </p:cNvPicPr>
            <p:nvPr/>
          </p:nvPicPr>
          <p:blipFill>
            <a:blip r:embed="rId9"/>
            <a:stretch>
              <a:fillRect/>
            </a:stretch>
          </p:blipFill>
          <p:spPr>
            <a:xfrm>
              <a:off x="5402734" y="2005011"/>
              <a:ext cx="4457700" cy="50800"/>
            </a:xfrm>
            <a:prstGeom prst="rect">
              <a:avLst/>
            </a:prstGeom>
          </p:spPr>
        </p:pic>
        <p:grpSp>
          <p:nvGrpSpPr>
            <p:cNvPr id="19" name="Group 18">
              <a:extLst>
                <a:ext uri="{FF2B5EF4-FFF2-40B4-BE49-F238E27FC236}">
                  <a16:creationId xmlns:a16="http://schemas.microsoft.com/office/drawing/2014/main" id="{42213DCF-9E9E-1A4C-9E8B-700CE0105467}"/>
                </a:ext>
              </a:extLst>
            </p:cNvPr>
            <p:cNvGrpSpPr/>
            <p:nvPr/>
          </p:nvGrpSpPr>
          <p:grpSpPr>
            <a:xfrm>
              <a:off x="2810446" y="2568673"/>
              <a:ext cx="6235400" cy="2846648"/>
              <a:chOff x="2810446" y="2568673"/>
              <a:chExt cx="6235400" cy="2846648"/>
            </a:xfrm>
          </p:grpSpPr>
          <p:grpSp>
            <p:nvGrpSpPr>
              <p:cNvPr id="20" name="Group 19">
                <a:extLst>
                  <a:ext uri="{FF2B5EF4-FFF2-40B4-BE49-F238E27FC236}">
                    <a16:creationId xmlns:a16="http://schemas.microsoft.com/office/drawing/2014/main" id="{8BD163C0-8D2C-BBCE-9B24-11851E4BE28E}"/>
                  </a:ext>
                </a:extLst>
              </p:cNvPr>
              <p:cNvGrpSpPr/>
              <p:nvPr/>
            </p:nvGrpSpPr>
            <p:grpSpPr>
              <a:xfrm>
                <a:off x="2810446" y="2568673"/>
                <a:ext cx="4869832" cy="2249340"/>
                <a:chOff x="2767658" y="2541215"/>
                <a:chExt cx="4869832" cy="2249340"/>
              </a:xfrm>
            </p:grpSpPr>
            <p:pic>
              <p:nvPicPr>
                <p:cNvPr id="22" name="Picture 21">
                  <a:extLst>
                    <a:ext uri="{FF2B5EF4-FFF2-40B4-BE49-F238E27FC236}">
                      <a16:creationId xmlns:a16="http://schemas.microsoft.com/office/drawing/2014/main" id="{C59BEEC9-DE1B-2682-70AD-43DCD90C9B88}"/>
                    </a:ext>
                  </a:extLst>
                </p:cNvPr>
                <p:cNvPicPr>
                  <a:picLocks noChangeAspect="1"/>
                </p:cNvPicPr>
                <p:nvPr/>
              </p:nvPicPr>
              <p:blipFill>
                <a:blip r:embed="rId10"/>
                <a:stretch>
                  <a:fillRect/>
                </a:stretch>
              </p:blipFill>
              <p:spPr>
                <a:xfrm>
                  <a:off x="2767658" y="2745855"/>
                  <a:ext cx="3022600" cy="2044700"/>
                </a:xfrm>
                <a:prstGeom prst="rect">
                  <a:avLst/>
                </a:prstGeom>
              </p:spPr>
            </p:pic>
            <p:pic>
              <p:nvPicPr>
                <p:cNvPr id="23" name="Picture 22">
                  <a:extLst>
                    <a:ext uri="{FF2B5EF4-FFF2-40B4-BE49-F238E27FC236}">
                      <a16:creationId xmlns:a16="http://schemas.microsoft.com/office/drawing/2014/main" id="{22D0BFE8-E7DA-CEDF-2D8C-FB27917EF482}"/>
                    </a:ext>
                  </a:extLst>
                </p:cNvPr>
                <p:cNvPicPr>
                  <a:picLocks noChangeAspect="1"/>
                </p:cNvPicPr>
                <p:nvPr/>
              </p:nvPicPr>
              <p:blipFill>
                <a:blip r:embed="rId11"/>
                <a:stretch>
                  <a:fillRect/>
                </a:stretch>
              </p:blipFill>
              <p:spPr>
                <a:xfrm>
                  <a:off x="6888190" y="2541215"/>
                  <a:ext cx="749300" cy="1092200"/>
                </a:xfrm>
                <a:prstGeom prst="rect">
                  <a:avLst/>
                </a:prstGeom>
              </p:spPr>
            </p:pic>
          </p:grpSp>
          <p:sp>
            <p:nvSpPr>
              <p:cNvPr id="21" name="Rectangle 20">
                <a:extLst>
                  <a:ext uri="{FF2B5EF4-FFF2-40B4-BE49-F238E27FC236}">
                    <a16:creationId xmlns:a16="http://schemas.microsoft.com/office/drawing/2014/main" id="{892D784B-BD90-316F-F6CB-381AE853B0EE}"/>
                  </a:ext>
                </a:extLst>
              </p:cNvPr>
              <p:cNvSpPr/>
              <p:nvPr/>
            </p:nvSpPr>
            <p:spPr>
              <a:xfrm>
                <a:off x="6096000" y="5045989"/>
                <a:ext cx="2949846" cy="369332"/>
              </a:xfrm>
              <a:prstGeom prst="rect">
                <a:avLst/>
              </a:prstGeom>
            </p:spPr>
            <p:txBody>
              <a:bodyPr wrap="none">
                <a:spAutoFit/>
              </a:bodyPr>
              <a:lstStyle/>
              <a:p>
                <a:r>
                  <a:rPr lang="en-US" sz="1800" dirty="0">
                    <a:solidFill>
                      <a:srgbClr val="FFFF00"/>
                    </a:solidFill>
                  </a:rPr>
                  <a:t> coma at 90º 0.25 Lambda </a:t>
                </a:r>
              </a:p>
            </p:txBody>
          </p:sp>
        </p:grpSp>
      </p:grpSp>
    </p:spTree>
    <p:extLst>
      <p:ext uri="{BB962C8B-B14F-4D97-AF65-F5344CB8AC3E}">
        <p14:creationId xmlns:p14="http://schemas.microsoft.com/office/powerpoint/2010/main" val="350450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1000"/>
                                        <p:tgtEl>
                                          <p:spTgt spid="7"/>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27</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SPOT SIZE DETERMINATION</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WFS-based optimization</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pic>
        <p:nvPicPr>
          <p:cNvPr id="4" name="Picture 3">
            <a:extLst>
              <a:ext uri="{FF2B5EF4-FFF2-40B4-BE49-F238E27FC236}">
                <a16:creationId xmlns:a16="http://schemas.microsoft.com/office/drawing/2014/main" id="{DB0A68FF-0159-86B1-995B-0AF5FB61C319}"/>
              </a:ext>
            </a:extLst>
          </p:cNvPr>
          <p:cNvPicPr>
            <a:picLocks noChangeAspect="1"/>
          </p:cNvPicPr>
          <p:nvPr/>
        </p:nvPicPr>
        <p:blipFill>
          <a:blip r:embed="rId3"/>
          <a:stretch>
            <a:fillRect/>
          </a:stretch>
        </p:blipFill>
        <p:spPr>
          <a:xfrm>
            <a:off x="4466630" y="973113"/>
            <a:ext cx="5399996" cy="2746149"/>
          </a:xfrm>
          <a:prstGeom prst="rect">
            <a:avLst/>
          </a:prstGeom>
        </p:spPr>
      </p:pic>
      <p:pic>
        <p:nvPicPr>
          <p:cNvPr id="5" name="Picture 4">
            <a:extLst>
              <a:ext uri="{FF2B5EF4-FFF2-40B4-BE49-F238E27FC236}">
                <a16:creationId xmlns:a16="http://schemas.microsoft.com/office/drawing/2014/main" id="{D9987D25-0124-E70D-1EFE-05ADE91ACF7C}"/>
              </a:ext>
            </a:extLst>
          </p:cNvPr>
          <p:cNvPicPr>
            <a:picLocks noChangeAspect="1"/>
          </p:cNvPicPr>
          <p:nvPr/>
        </p:nvPicPr>
        <p:blipFill>
          <a:blip r:embed="rId4"/>
          <a:stretch>
            <a:fillRect/>
          </a:stretch>
        </p:blipFill>
        <p:spPr>
          <a:xfrm>
            <a:off x="146149" y="973113"/>
            <a:ext cx="2853507" cy="2182639"/>
          </a:xfrm>
          <a:prstGeom prst="rect">
            <a:avLst/>
          </a:prstGeom>
        </p:spPr>
      </p:pic>
      <p:pic>
        <p:nvPicPr>
          <p:cNvPr id="6" name="Picture 5">
            <a:extLst>
              <a:ext uri="{FF2B5EF4-FFF2-40B4-BE49-F238E27FC236}">
                <a16:creationId xmlns:a16="http://schemas.microsoft.com/office/drawing/2014/main" id="{39DC55CA-E04A-F7A7-D273-6B37DAF374E7}"/>
              </a:ext>
            </a:extLst>
          </p:cNvPr>
          <p:cNvPicPr>
            <a:picLocks noChangeAspect="1"/>
          </p:cNvPicPr>
          <p:nvPr/>
        </p:nvPicPr>
        <p:blipFill>
          <a:blip r:embed="rId5"/>
          <a:stretch>
            <a:fillRect/>
          </a:stretch>
        </p:blipFill>
        <p:spPr>
          <a:xfrm>
            <a:off x="146149" y="3284984"/>
            <a:ext cx="3778760" cy="2746149"/>
          </a:xfrm>
          <a:prstGeom prst="rect">
            <a:avLst/>
          </a:prstGeom>
        </p:spPr>
      </p:pic>
      <p:grpSp>
        <p:nvGrpSpPr>
          <p:cNvPr id="7" name="Group 6">
            <a:extLst>
              <a:ext uri="{FF2B5EF4-FFF2-40B4-BE49-F238E27FC236}">
                <a16:creationId xmlns:a16="http://schemas.microsoft.com/office/drawing/2014/main" id="{78EB2672-1AC5-776E-C754-486732E5765C}"/>
              </a:ext>
            </a:extLst>
          </p:cNvPr>
          <p:cNvGrpSpPr/>
          <p:nvPr/>
        </p:nvGrpSpPr>
        <p:grpSpPr>
          <a:xfrm>
            <a:off x="4943872" y="4136254"/>
            <a:ext cx="5041900" cy="1757052"/>
            <a:chOff x="4898678" y="4861545"/>
            <a:chExt cx="5041900" cy="1757052"/>
          </a:xfrm>
        </p:grpSpPr>
        <p:sp>
          <p:nvSpPr>
            <p:cNvPr id="8" name="Rectangle 7">
              <a:extLst>
                <a:ext uri="{FF2B5EF4-FFF2-40B4-BE49-F238E27FC236}">
                  <a16:creationId xmlns:a16="http://schemas.microsoft.com/office/drawing/2014/main" id="{1E42DE59-B734-1E84-E38E-A3B2AD90609C}"/>
                </a:ext>
              </a:extLst>
            </p:cNvPr>
            <p:cNvSpPr/>
            <p:nvPr/>
          </p:nvSpPr>
          <p:spPr bwMode="auto">
            <a:xfrm>
              <a:off x="4970686" y="4861545"/>
              <a:ext cx="4824536" cy="1754326"/>
            </a:xfrm>
            <a:prstGeom prst="rect">
              <a:avLst/>
            </a:prstGeom>
            <a:solidFill>
              <a:schemeClr val="bg1">
                <a:lumMod val="6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dirty="0">
                <a:ln>
                  <a:noFill/>
                </a:ln>
                <a:solidFill>
                  <a:schemeClr val="bg1"/>
                </a:solidFill>
                <a:effectLst/>
                <a:latin typeface="Arial" charset="0"/>
                <a:ea typeface="ＭＳ Ｐゴシック" charset="0"/>
                <a:cs typeface="ＭＳ Ｐゴシック" charset="0"/>
              </a:endParaRPr>
            </a:p>
          </p:txBody>
        </p:sp>
        <p:sp>
          <p:nvSpPr>
            <p:cNvPr id="9" name="Rectangle 8">
              <a:extLst>
                <a:ext uri="{FF2B5EF4-FFF2-40B4-BE49-F238E27FC236}">
                  <a16:creationId xmlns:a16="http://schemas.microsoft.com/office/drawing/2014/main" id="{19068B7A-F222-2DA9-9A3C-C6565BDEA7E6}"/>
                </a:ext>
              </a:extLst>
            </p:cNvPr>
            <p:cNvSpPr/>
            <p:nvPr/>
          </p:nvSpPr>
          <p:spPr>
            <a:xfrm>
              <a:off x="4898678" y="4864271"/>
              <a:ext cx="5041900" cy="1754326"/>
            </a:xfrm>
            <a:prstGeom prst="rect">
              <a:avLst/>
            </a:prstGeom>
          </p:spPr>
          <p:txBody>
            <a:bodyPr>
              <a:spAutoFit/>
            </a:bodyPr>
            <a:lstStyle/>
            <a:p>
              <a:r>
                <a:rPr lang="en-US" sz="1800" dirty="0">
                  <a:solidFill>
                    <a:schemeClr val="tx1"/>
                  </a:solidFill>
                </a:rPr>
                <a:t> </a:t>
              </a:r>
              <a:r>
                <a:rPr lang="en-US" sz="1800" dirty="0" err="1">
                  <a:solidFill>
                    <a:schemeClr val="tx1"/>
                  </a:solidFill>
                </a:rPr>
                <a:t>λ</a:t>
              </a:r>
              <a:r>
                <a:rPr lang="en-US" sz="1800" dirty="0">
                  <a:solidFill>
                    <a:schemeClr val="tx1"/>
                  </a:solidFill>
                </a:rPr>
                <a:t> = 32 nm</a:t>
              </a:r>
            </a:p>
            <a:p>
              <a:r>
                <a:rPr lang="en-US" sz="1800" dirty="0">
                  <a:solidFill>
                    <a:schemeClr val="tx1"/>
                  </a:solidFill>
                </a:rPr>
                <a:t> Zernike coefficients under 0.05λ</a:t>
              </a:r>
            </a:p>
            <a:p>
              <a:r>
                <a:rPr lang="en-US" sz="1800" dirty="0">
                  <a:solidFill>
                    <a:schemeClr val="tx1"/>
                  </a:solidFill>
                </a:rPr>
                <a:t> </a:t>
              </a:r>
            </a:p>
            <a:p>
              <a:endParaRPr lang="en-US" sz="1800" dirty="0">
                <a:solidFill>
                  <a:schemeClr val="tx1"/>
                </a:solidFill>
              </a:endParaRPr>
            </a:p>
            <a:p>
              <a:r>
                <a:rPr lang="en-US" sz="1800" dirty="0">
                  <a:solidFill>
                    <a:schemeClr val="tx1"/>
                  </a:solidFill>
                </a:rPr>
                <a:t> RMS = 0.051 Lambda</a:t>
              </a:r>
            </a:p>
            <a:p>
              <a:r>
                <a:rPr lang="en-US" sz="1800" dirty="0">
                  <a:solidFill>
                    <a:schemeClr val="tx1"/>
                  </a:solidFill>
                </a:rPr>
                <a:t> </a:t>
              </a:r>
              <a:r>
                <a:rPr lang="en-US" sz="1800" dirty="0" err="1">
                  <a:solidFill>
                    <a:schemeClr val="tx1"/>
                  </a:solidFill>
                </a:rPr>
                <a:t>Strehl</a:t>
              </a:r>
              <a:r>
                <a:rPr lang="en-US" sz="1800" dirty="0">
                  <a:solidFill>
                    <a:schemeClr val="tx1"/>
                  </a:solidFill>
                </a:rPr>
                <a:t> ratio = 0.903</a:t>
              </a:r>
            </a:p>
          </p:txBody>
        </p:sp>
      </p:grpSp>
      <p:sp>
        <p:nvSpPr>
          <p:cNvPr id="10" name="TextBox 9">
            <a:extLst>
              <a:ext uri="{FF2B5EF4-FFF2-40B4-BE49-F238E27FC236}">
                <a16:creationId xmlns:a16="http://schemas.microsoft.com/office/drawing/2014/main" id="{B07EF735-4626-E1E1-F816-D9EDDCC0BF66}"/>
              </a:ext>
            </a:extLst>
          </p:cNvPr>
          <p:cNvSpPr txBox="1"/>
          <p:nvPr/>
        </p:nvSpPr>
        <p:spPr>
          <a:xfrm>
            <a:off x="1189589" y="4553246"/>
            <a:ext cx="9433048" cy="1754326"/>
          </a:xfrm>
          <a:prstGeom prst="rect">
            <a:avLst/>
          </a:prstGeom>
          <a:solidFill>
            <a:schemeClr val="accent3">
              <a:lumMod val="85000"/>
            </a:schemeClr>
          </a:solidFill>
          <a:ln w="38100" cmpd="dbl">
            <a:solidFill>
              <a:srgbClr val="1680BF"/>
            </a:solidFill>
          </a:ln>
        </p:spPr>
        <p:txBody>
          <a:bodyPr wrap="square" rtlCol="0">
            <a:spAutoFit/>
          </a:bodyPr>
          <a:lstStyle/>
          <a:p>
            <a:r>
              <a:rPr lang="en-US" sz="1800" b="1" dirty="0">
                <a:solidFill>
                  <a:srgbClr val="1680BF"/>
                </a:solidFill>
              </a:rPr>
              <a:t>FERMI experience</a:t>
            </a:r>
            <a:r>
              <a:rPr lang="en-US" sz="1800" dirty="0">
                <a:solidFill>
                  <a:srgbClr val="000000"/>
                </a:solidFill>
              </a:rPr>
              <a:t>:</a:t>
            </a:r>
          </a:p>
          <a:p>
            <a:r>
              <a:rPr lang="en-US" sz="1800" dirty="0">
                <a:solidFill>
                  <a:srgbClr val="000000"/>
                </a:solidFill>
              </a:rPr>
              <a:t>The </a:t>
            </a:r>
            <a:r>
              <a:rPr lang="en-US" sz="1800" b="1" dirty="0">
                <a:solidFill>
                  <a:srgbClr val="1680BF"/>
                </a:solidFill>
              </a:rPr>
              <a:t>focusing optimization </a:t>
            </a:r>
            <a:r>
              <a:rPr lang="en-US" sz="1800" dirty="0">
                <a:solidFill>
                  <a:srgbClr val="000000"/>
                </a:solidFill>
              </a:rPr>
              <a:t>and consequent </a:t>
            </a:r>
            <a:r>
              <a:rPr lang="en-US" sz="1800" b="1" dirty="0">
                <a:solidFill>
                  <a:srgbClr val="1680BF"/>
                </a:solidFill>
              </a:rPr>
              <a:t>spot size characterization </a:t>
            </a:r>
            <a:r>
              <a:rPr lang="en-US" sz="1800" dirty="0">
                <a:solidFill>
                  <a:srgbClr val="000000"/>
                </a:solidFill>
              </a:rPr>
              <a:t>is fundamental for experiments and must be pursued by means of non-invasive and online diagnostics </a:t>
            </a:r>
            <a:r>
              <a:rPr lang="en-US" sz="1800" dirty="0">
                <a:solidFill>
                  <a:srgbClr val="000000"/>
                </a:solidFill>
                <a:sym typeface="Wingdings"/>
              </a:rPr>
              <a:t> the wavefront sensor is the best, so far.</a:t>
            </a:r>
          </a:p>
          <a:p>
            <a:r>
              <a:rPr lang="en-US" sz="1800" dirty="0">
                <a:solidFill>
                  <a:srgbClr val="000000"/>
                </a:solidFill>
                <a:sym typeface="Wingdings"/>
              </a:rPr>
              <a:t>In order to fulfill user diverse and often exotic requests, the </a:t>
            </a:r>
            <a:r>
              <a:rPr lang="en-US" sz="1800" b="1" dirty="0">
                <a:solidFill>
                  <a:srgbClr val="1680BF"/>
                </a:solidFill>
                <a:sym typeface="Wingdings"/>
              </a:rPr>
              <a:t>active optics systems</a:t>
            </a:r>
            <a:r>
              <a:rPr lang="en-US" sz="1800" dirty="0">
                <a:solidFill>
                  <a:srgbClr val="000000"/>
                </a:solidFill>
                <a:sym typeface="Wingdings"/>
              </a:rPr>
              <a:t> (like KAOS, for instance) seem to represent the best solution.</a:t>
            </a:r>
          </a:p>
        </p:txBody>
      </p:sp>
    </p:spTree>
    <p:extLst>
      <p:ext uri="{BB962C8B-B14F-4D97-AF65-F5344CB8AC3E}">
        <p14:creationId xmlns:p14="http://schemas.microsoft.com/office/powerpoint/2010/main" val="72044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00"/>
                                        <p:tgtEl>
                                          <p:spTgt spid="5"/>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D95353-C295-D18F-5EE3-66EF3167C330}"/>
              </a:ext>
            </a:extLst>
          </p:cNvPr>
          <p:cNvPicPr>
            <a:picLocks noChangeAspect="1"/>
          </p:cNvPicPr>
          <p:nvPr/>
        </p:nvPicPr>
        <p:blipFill>
          <a:blip r:embed="rId3"/>
          <a:stretch>
            <a:fillRect/>
          </a:stretch>
        </p:blipFill>
        <p:spPr>
          <a:xfrm rot="21051407">
            <a:off x="358802" y="468373"/>
            <a:ext cx="6080582" cy="3516092"/>
          </a:xfrm>
          <a:prstGeom prst="rect">
            <a:avLst/>
          </a:prstGeom>
        </p:spPr>
      </p:pic>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28</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8286643"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kern="0" dirty="0">
                <a:solidFill>
                  <a:srgbClr val="1680BF"/>
                </a:solidFill>
                <a:ea typeface="ＭＳ Ｐゴシック" panose="020B0600070205080204" pitchFamily="34" charset="-128"/>
              </a:rPr>
              <a:t>KAOS – KIRKPATRICK-BAEZ ACTIVE OPTICS SYSTEM</a:t>
            </a:r>
            <a:br>
              <a:rPr lang="it-IT" altLang="en-IT" sz="2200" kern="0" dirty="0">
                <a:ea typeface="ＭＳ Ｐゴシック" panose="020B0600070205080204" pitchFamily="34" charset="-128"/>
              </a:rPr>
            </a:br>
            <a:r>
              <a:rPr lang="en-US" altLang="en-IT" sz="2200" kern="0" dirty="0">
                <a:ea typeface="ＭＳ Ｐゴシック" panose="020B0600070205080204" pitchFamily="34" charset="-128"/>
              </a:rPr>
              <a:t>WFS vs. PMMA indentations</a:t>
            </a:r>
            <a:endParaRPr lang="it-IT" altLang="en-IT" sz="2200" kern="0" dirty="0">
              <a:ea typeface="ＭＳ Ｐゴシック" panose="020B0600070205080204" pitchFamily="34" charset="-128"/>
            </a:endParaRPr>
          </a:p>
        </p:txBody>
      </p:sp>
      <p:pic>
        <p:nvPicPr>
          <p:cNvPr id="2" name="Picture 1">
            <a:extLst>
              <a:ext uri="{FF2B5EF4-FFF2-40B4-BE49-F238E27FC236}">
                <a16:creationId xmlns:a16="http://schemas.microsoft.com/office/drawing/2014/main" id="{5A7BC213-B7AC-A220-8BF1-1F83743F0F2D}"/>
              </a:ext>
            </a:extLst>
          </p:cNvPr>
          <p:cNvPicPr>
            <a:picLocks noChangeAspect="1"/>
          </p:cNvPicPr>
          <p:nvPr/>
        </p:nvPicPr>
        <p:blipFill>
          <a:blip r:embed="rId4"/>
          <a:stretch>
            <a:fillRect/>
          </a:stretch>
        </p:blipFill>
        <p:spPr>
          <a:xfrm>
            <a:off x="8383067" y="806790"/>
            <a:ext cx="3545581" cy="1863703"/>
          </a:xfrm>
          <a:prstGeom prst="rect">
            <a:avLst/>
          </a:prstGeom>
        </p:spPr>
      </p:pic>
      <p:pic>
        <p:nvPicPr>
          <p:cNvPr id="5" name="Picture 4">
            <a:extLst>
              <a:ext uri="{FF2B5EF4-FFF2-40B4-BE49-F238E27FC236}">
                <a16:creationId xmlns:a16="http://schemas.microsoft.com/office/drawing/2014/main" id="{D8A04639-8CFE-A909-70AD-4A9A59D81E85}"/>
              </a:ext>
            </a:extLst>
          </p:cNvPr>
          <p:cNvPicPr>
            <a:picLocks noChangeAspect="1"/>
          </p:cNvPicPr>
          <p:nvPr/>
        </p:nvPicPr>
        <p:blipFill>
          <a:blip r:embed="rId5"/>
          <a:stretch>
            <a:fillRect/>
          </a:stretch>
        </p:blipFill>
        <p:spPr>
          <a:xfrm>
            <a:off x="5886391" y="2773637"/>
            <a:ext cx="5912195" cy="3728271"/>
          </a:xfrm>
          <a:prstGeom prst="rect">
            <a:avLst/>
          </a:prstGeom>
        </p:spPr>
      </p:pic>
      <p:sp>
        <p:nvSpPr>
          <p:cNvPr id="6" name="TextBox 5">
            <a:extLst>
              <a:ext uri="{FF2B5EF4-FFF2-40B4-BE49-F238E27FC236}">
                <a16:creationId xmlns:a16="http://schemas.microsoft.com/office/drawing/2014/main" id="{2EB8400F-A76F-A83D-45DC-8F33EA3FEBB8}"/>
              </a:ext>
            </a:extLst>
          </p:cNvPr>
          <p:cNvSpPr txBox="1"/>
          <p:nvPr/>
        </p:nvSpPr>
        <p:spPr>
          <a:xfrm>
            <a:off x="3856284" y="4015504"/>
            <a:ext cx="2239716" cy="461665"/>
          </a:xfrm>
          <a:prstGeom prst="rect">
            <a:avLst/>
          </a:prstGeom>
          <a:noFill/>
        </p:spPr>
        <p:txBody>
          <a:bodyPr wrap="none" rtlCol="0">
            <a:spAutoFit/>
          </a:bodyPr>
          <a:lstStyle/>
          <a:p>
            <a:r>
              <a:rPr lang="en-IT" dirty="0">
                <a:solidFill>
                  <a:schemeClr val="tx1"/>
                </a:solidFill>
              </a:rPr>
              <a:t>Aberration-free</a:t>
            </a:r>
          </a:p>
        </p:txBody>
      </p:sp>
      <p:sp>
        <p:nvSpPr>
          <p:cNvPr id="7" name="TextBox 6">
            <a:extLst>
              <a:ext uri="{FF2B5EF4-FFF2-40B4-BE49-F238E27FC236}">
                <a16:creationId xmlns:a16="http://schemas.microsoft.com/office/drawing/2014/main" id="{B1D07634-6BC3-AB20-17F9-80DB812316D1}"/>
              </a:ext>
            </a:extLst>
          </p:cNvPr>
          <p:cNvSpPr txBox="1"/>
          <p:nvPr/>
        </p:nvSpPr>
        <p:spPr>
          <a:xfrm>
            <a:off x="2726167" y="5649588"/>
            <a:ext cx="3369833" cy="461665"/>
          </a:xfrm>
          <a:prstGeom prst="rect">
            <a:avLst/>
          </a:prstGeom>
          <a:noFill/>
        </p:spPr>
        <p:txBody>
          <a:bodyPr wrap="none" rtlCol="0">
            <a:spAutoFit/>
          </a:bodyPr>
          <a:lstStyle/>
          <a:p>
            <a:r>
              <a:rPr lang="en-IT" dirty="0">
                <a:solidFill>
                  <a:schemeClr val="tx1"/>
                </a:solidFill>
              </a:rPr>
              <a:t>Aberrated (on purpose)</a:t>
            </a:r>
          </a:p>
        </p:txBody>
      </p:sp>
    </p:spTree>
    <p:extLst>
      <p:ext uri="{BB962C8B-B14F-4D97-AF65-F5344CB8AC3E}">
        <p14:creationId xmlns:p14="http://schemas.microsoft.com/office/powerpoint/2010/main" val="12804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29</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8185496"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KAOS – KIRKPATRICK-BAEZ ACTIVE OPTICS SYSTEM</a:t>
            </a:r>
            <a:br>
              <a:rPr lang="it-IT" altLang="en-IT" sz="2200" kern="0" dirty="0">
                <a:ea typeface="ＭＳ Ｐゴシック" panose="020B0600070205080204" pitchFamily="34" charset="-128"/>
              </a:rPr>
            </a:br>
            <a:r>
              <a:rPr lang="en-US" altLang="en-IT" sz="2200" kern="0" dirty="0">
                <a:ea typeface="ＭＳ Ｐゴシック" panose="020B0600070205080204" pitchFamily="34" charset="-128"/>
              </a:rPr>
              <a:t>Versatility</a:t>
            </a:r>
            <a:endParaRPr lang="it-IT" altLang="en-IT" sz="2200" kern="0" dirty="0">
              <a:ea typeface="ＭＳ Ｐゴシック" panose="020B0600070205080204" pitchFamily="34" charset="-128"/>
            </a:endParaRPr>
          </a:p>
        </p:txBody>
      </p:sp>
      <p:grpSp>
        <p:nvGrpSpPr>
          <p:cNvPr id="31" name="Group 30">
            <a:extLst>
              <a:ext uri="{FF2B5EF4-FFF2-40B4-BE49-F238E27FC236}">
                <a16:creationId xmlns:a16="http://schemas.microsoft.com/office/drawing/2014/main" id="{3B18E02C-7315-6CF5-9A71-D0825F4A5904}"/>
              </a:ext>
            </a:extLst>
          </p:cNvPr>
          <p:cNvGrpSpPr/>
          <p:nvPr/>
        </p:nvGrpSpPr>
        <p:grpSpPr>
          <a:xfrm>
            <a:off x="4490378" y="819150"/>
            <a:ext cx="7365072" cy="5677944"/>
            <a:chOff x="4490378" y="819150"/>
            <a:chExt cx="7365072" cy="5677944"/>
          </a:xfrm>
        </p:grpSpPr>
        <p:grpSp>
          <p:nvGrpSpPr>
            <p:cNvPr id="29" name="Group 28">
              <a:extLst>
                <a:ext uri="{FF2B5EF4-FFF2-40B4-BE49-F238E27FC236}">
                  <a16:creationId xmlns:a16="http://schemas.microsoft.com/office/drawing/2014/main" id="{A8294805-1D39-E823-B520-DD45742AC981}"/>
                </a:ext>
              </a:extLst>
            </p:cNvPr>
            <p:cNvGrpSpPr/>
            <p:nvPr/>
          </p:nvGrpSpPr>
          <p:grpSpPr>
            <a:xfrm>
              <a:off x="4655371" y="819150"/>
              <a:ext cx="7200079" cy="5677944"/>
              <a:chOff x="4655371" y="819150"/>
              <a:chExt cx="7200079" cy="5677944"/>
            </a:xfrm>
          </p:grpSpPr>
          <p:sp>
            <p:nvSpPr>
              <p:cNvPr id="2" name="Rectangle: Rounded Corners 519">
                <a:extLst>
                  <a:ext uri="{FF2B5EF4-FFF2-40B4-BE49-F238E27FC236}">
                    <a16:creationId xmlns:a16="http://schemas.microsoft.com/office/drawing/2014/main" id="{E1267C4B-EC65-93AC-545D-04E18D7F7841}"/>
                  </a:ext>
                </a:extLst>
              </p:cNvPr>
              <p:cNvSpPr/>
              <p:nvPr/>
            </p:nvSpPr>
            <p:spPr>
              <a:xfrm>
                <a:off x="4655371" y="819150"/>
                <a:ext cx="7200079" cy="5677944"/>
              </a:xfrm>
              <a:prstGeom prst="roundRect">
                <a:avLst>
                  <a:gd name="adj" fmla="val 0"/>
                </a:avLst>
              </a:prstGeom>
              <a:solidFill>
                <a:schemeClr val="accent6">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sz="1400" b="1" dirty="0">
                  <a:solidFill>
                    <a:schemeClr val="bg1"/>
                  </a:solidFill>
                </a:endParaRPr>
              </a:p>
            </p:txBody>
          </p:sp>
          <p:pic>
            <p:nvPicPr>
              <p:cNvPr id="4" name="Picture 3">
                <a:extLst>
                  <a:ext uri="{FF2B5EF4-FFF2-40B4-BE49-F238E27FC236}">
                    <a16:creationId xmlns:a16="http://schemas.microsoft.com/office/drawing/2014/main" id="{B36A468B-CC2B-4FAF-12B7-0BFBB1181375}"/>
                  </a:ext>
                </a:extLst>
              </p:cNvPr>
              <p:cNvPicPr>
                <a:picLocks noChangeAspect="1"/>
              </p:cNvPicPr>
              <p:nvPr/>
            </p:nvPicPr>
            <p:blipFill>
              <a:blip r:embed="rId3"/>
              <a:stretch>
                <a:fillRect/>
              </a:stretch>
            </p:blipFill>
            <p:spPr>
              <a:xfrm>
                <a:off x="4789665" y="998973"/>
                <a:ext cx="6841020" cy="5436344"/>
              </a:xfrm>
              <a:prstGeom prst="rect">
                <a:avLst/>
              </a:prstGeom>
            </p:spPr>
          </p:pic>
          <p:sp>
            <p:nvSpPr>
              <p:cNvPr id="26" name="TextBox 25">
                <a:extLst>
                  <a:ext uri="{FF2B5EF4-FFF2-40B4-BE49-F238E27FC236}">
                    <a16:creationId xmlns:a16="http://schemas.microsoft.com/office/drawing/2014/main" id="{A4309E49-6805-FFBB-B023-A377EBEF5CEA}"/>
                  </a:ext>
                </a:extLst>
              </p:cNvPr>
              <p:cNvSpPr txBox="1"/>
              <p:nvPr/>
            </p:nvSpPr>
            <p:spPr>
              <a:xfrm>
                <a:off x="4663755" y="4626895"/>
                <a:ext cx="1800000" cy="461665"/>
              </a:xfrm>
              <a:prstGeom prst="rect">
                <a:avLst/>
              </a:prstGeom>
              <a:noFill/>
            </p:spPr>
            <p:txBody>
              <a:bodyPr wrap="square" lIns="0" rIns="0" rtlCol="0">
                <a:spAutoFit/>
              </a:bodyPr>
              <a:lstStyle/>
              <a:p>
                <a:pPr algn="ctr"/>
                <a:r>
                  <a:rPr lang="en-US" b="1">
                    <a:solidFill>
                      <a:srgbClr val="1680BF"/>
                    </a:solidFill>
                  </a:rPr>
                  <a:t>Collimation</a:t>
                </a:r>
                <a:endParaRPr lang="en-US">
                  <a:solidFill>
                    <a:srgbClr val="1680BF"/>
                  </a:solidFill>
                </a:endParaRPr>
              </a:p>
            </p:txBody>
          </p:sp>
        </p:grpSp>
        <p:sp>
          <p:nvSpPr>
            <p:cNvPr id="24" name="TextBox 23">
              <a:extLst>
                <a:ext uri="{FF2B5EF4-FFF2-40B4-BE49-F238E27FC236}">
                  <a16:creationId xmlns:a16="http://schemas.microsoft.com/office/drawing/2014/main" id="{ECAB6AB3-D64C-2415-3ACC-1590C747354D}"/>
                </a:ext>
              </a:extLst>
            </p:cNvPr>
            <p:cNvSpPr txBox="1"/>
            <p:nvPr/>
          </p:nvSpPr>
          <p:spPr>
            <a:xfrm>
              <a:off x="4490378" y="1089976"/>
              <a:ext cx="1800000" cy="461665"/>
            </a:xfrm>
            <a:prstGeom prst="rect">
              <a:avLst/>
            </a:prstGeom>
            <a:noFill/>
          </p:spPr>
          <p:txBody>
            <a:bodyPr wrap="square" lIns="0" rIns="0" rtlCol="0">
              <a:spAutoFit/>
            </a:bodyPr>
            <a:lstStyle/>
            <a:p>
              <a:pPr algn="ctr"/>
              <a:r>
                <a:rPr lang="en-US" b="1">
                  <a:solidFill>
                    <a:srgbClr val="1680BF"/>
                  </a:solidFill>
                </a:rPr>
                <a:t>Focusing</a:t>
              </a:r>
              <a:endParaRPr lang="en-US">
                <a:solidFill>
                  <a:srgbClr val="1680BF"/>
                </a:solidFill>
              </a:endParaRPr>
            </a:p>
          </p:txBody>
        </p:sp>
        <p:sp>
          <p:nvSpPr>
            <p:cNvPr id="25" name="TextBox 24">
              <a:extLst>
                <a:ext uri="{FF2B5EF4-FFF2-40B4-BE49-F238E27FC236}">
                  <a16:creationId xmlns:a16="http://schemas.microsoft.com/office/drawing/2014/main" id="{D865C3C7-EC8A-3C81-7F49-3019C88107F3}"/>
                </a:ext>
              </a:extLst>
            </p:cNvPr>
            <p:cNvSpPr txBox="1"/>
            <p:nvPr/>
          </p:nvSpPr>
          <p:spPr>
            <a:xfrm>
              <a:off x="4490378" y="2941836"/>
              <a:ext cx="1800000" cy="461665"/>
            </a:xfrm>
            <a:prstGeom prst="rect">
              <a:avLst/>
            </a:prstGeom>
            <a:noFill/>
          </p:spPr>
          <p:txBody>
            <a:bodyPr wrap="square" lIns="0" rIns="0" rtlCol="0">
              <a:spAutoFit/>
            </a:bodyPr>
            <a:lstStyle/>
            <a:p>
              <a:pPr algn="ctr"/>
              <a:r>
                <a:rPr lang="en-US" b="1">
                  <a:solidFill>
                    <a:srgbClr val="1680BF"/>
                  </a:solidFill>
                </a:rPr>
                <a:t>Shaping</a:t>
              </a:r>
              <a:endParaRPr lang="en-US">
                <a:solidFill>
                  <a:srgbClr val="1680BF"/>
                </a:solidFill>
              </a:endParaRPr>
            </a:p>
          </p:txBody>
        </p:sp>
      </p:grpSp>
      <p:grpSp>
        <p:nvGrpSpPr>
          <p:cNvPr id="28" name="Group 27">
            <a:extLst>
              <a:ext uri="{FF2B5EF4-FFF2-40B4-BE49-F238E27FC236}">
                <a16:creationId xmlns:a16="http://schemas.microsoft.com/office/drawing/2014/main" id="{51982C6E-7E40-7E12-8834-2AA7990067D8}"/>
              </a:ext>
            </a:extLst>
          </p:cNvPr>
          <p:cNvGrpSpPr/>
          <p:nvPr/>
        </p:nvGrpSpPr>
        <p:grpSpPr>
          <a:xfrm>
            <a:off x="336549" y="819150"/>
            <a:ext cx="4228349" cy="3797440"/>
            <a:chOff x="336549" y="819150"/>
            <a:chExt cx="4228349" cy="3797440"/>
          </a:xfrm>
        </p:grpSpPr>
        <p:grpSp>
          <p:nvGrpSpPr>
            <p:cNvPr id="5" name="Group 4">
              <a:extLst>
                <a:ext uri="{FF2B5EF4-FFF2-40B4-BE49-F238E27FC236}">
                  <a16:creationId xmlns:a16="http://schemas.microsoft.com/office/drawing/2014/main" id="{DABA565D-17B6-D2BD-5E53-BF82F617020D}"/>
                </a:ext>
              </a:extLst>
            </p:cNvPr>
            <p:cNvGrpSpPr/>
            <p:nvPr/>
          </p:nvGrpSpPr>
          <p:grpSpPr>
            <a:xfrm>
              <a:off x="336549" y="819150"/>
              <a:ext cx="4228349" cy="3043220"/>
              <a:chOff x="309275" y="1907390"/>
              <a:chExt cx="4228349" cy="3043220"/>
            </a:xfrm>
          </p:grpSpPr>
          <p:grpSp>
            <p:nvGrpSpPr>
              <p:cNvPr id="6" name="Group 5">
                <a:extLst>
                  <a:ext uri="{FF2B5EF4-FFF2-40B4-BE49-F238E27FC236}">
                    <a16:creationId xmlns:a16="http://schemas.microsoft.com/office/drawing/2014/main" id="{6AD62DC3-ADF7-F6AF-79E3-F338982F1FC2}"/>
                  </a:ext>
                </a:extLst>
              </p:cNvPr>
              <p:cNvGrpSpPr/>
              <p:nvPr/>
            </p:nvGrpSpPr>
            <p:grpSpPr>
              <a:xfrm>
                <a:off x="309275" y="1907390"/>
                <a:ext cx="4228349" cy="3043220"/>
                <a:chOff x="322958" y="1363088"/>
                <a:chExt cx="4228349" cy="3043220"/>
              </a:xfrm>
            </p:grpSpPr>
            <p:sp>
              <p:nvSpPr>
                <p:cNvPr id="22" name="Rectangle: Rounded Corners 546">
                  <a:extLst>
                    <a:ext uri="{FF2B5EF4-FFF2-40B4-BE49-F238E27FC236}">
                      <a16:creationId xmlns:a16="http://schemas.microsoft.com/office/drawing/2014/main" id="{78A84124-B034-C20E-B820-30DD85FACF53}"/>
                    </a:ext>
                  </a:extLst>
                </p:cNvPr>
                <p:cNvSpPr/>
                <p:nvPr/>
              </p:nvSpPr>
              <p:spPr>
                <a:xfrm>
                  <a:off x="322958" y="1886308"/>
                  <a:ext cx="4228349" cy="2520000"/>
                </a:xfrm>
                <a:prstGeom prst="roundRect">
                  <a:avLst>
                    <a:gd name="adj"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b="1">
                    <a:solidFill>
                      <a:schemeClr val="tx1"/>
                    </a:solidFill>
                  </a:endParaRPr>
                </a:p>
              </p:txBody>
            </p:sp>
            <p:sp>
              <p:nvSpPr>
                <p:cNvPr id="23" name="TextBox 22">
                  <a:extLst>
                    <a:ext uri="{FF2B5EF4-FFF2-40B4-BE49-F238E27FC236}">
                      <a16:creationId xmlns:a16="http://schemas.microsoft.com/office/drawing/2014/main" id="{03B9D603-3952-DC02-E5C9-FA475A49DB5A}"/>
                    </a:ext>
                  </a:extLst>
                </p:cNvPr>
                <p:cNvSpPr txBox="1"/>
                <p:nvPr/>
              </p:nvSpPr>
              <p:spPr>
                <a:xfrm>
                  <a:off x="322959" y="1363088"/>
                  <a:ext cx="4228348" cy="523220"/>
                </a:xfrm>
                <a:prstGeom prst="rect">
                  <a:avLst/>
                </a:prstGeom>
                <a:solidFill>
                  <a:srgbClr val="FFC000"/>
                </a:solidFill>
              </p:spPr>
              <p:txBody>
                <a:bodyPr wrap="square" lIns="0" rIns="0" rtlCol="0">
                  <a:spAutoFit/>
                </a:bodyPr>
                <a:lstStyle/>
                <a:p>
                  <a:pPr algn="ctr"/>
                  <a:r>
                    <a:rPr lang="en-US" sz="1400" b="1" dirty="0">
                      <a:solidFill>
                        <a:schemeClr val="bg1">
                          <a:lumMod val="95000"/>
                          <a:lumOff val="5000"/>
                        </a:schemeClr>
                      </a:solidFill>
                    </a:rPr>
                    <a:t>KAOS</a:t>
                  </a:r>
                </a:p>
                <a:p>
                  <a:pPr algn="ctr"/>
                  <a:r>
                    <a:rPr lang="en-US" sz="1400" b="1" dirty="0">
                      <a:solidFill>
                        <a:schemeClr val="bg1">
                          <a:lumMod val="95000"/>
                          <a:lumOff val="5000"/>
                        </a:schemeClr>
                      </a:solidFill>
                    </a:rPr>
                    <a:t>The Kirkpatrick-Baez Active Optical System</a:t>
                  </a:r>
                  <a:endParaRPr lang="en-US" sz="1400" dirty="0">
                    <a:solidFill>
                      <a:schemeClr val="bg1">
                        <a:lumMod val="95000"/>
                        <a:lumOff val="5000"/>
                      </a:schemeClr>
                    </a:solidFill>
                  </a:endParaRPr>
                </a:p>
              </p:txBody>
            </p:sp>
          </p:grpSp>
          <p:grpSp>
            <p:nvGrpSpPr>
              <p:cNvPr id="7" name="Group 6">
                <a:extLst>
                  <a:ext uri="{FF2B5EF4-FFF2-40B4-BE49-F238E27FC236}">
                    <a16:creationId xmlns:a16="http://schemas.microsoft.com/office/drawing/2014/main" id="{06F1C145-F65F-1294-3B0C-6BB9EDBC0260}"/>
                  </a:ext>
                </a:extLst>
              </p:cNvPr>
              <p:cNvGrpSpPr/>
              <p:nvPr/>
            </p:nvGrpSpPr>
            <p:grpSpPr>
              <a:xfrm>
                <a:off x="448119" y="2561468"/>
                <a:ext cx="3211788" cy="1735065"/>
                <a:chOff x="-142970" y="174699"/>
                <a:chExt cx="3211788" cy="1735065"/>
              </a:xfrm>
            </p:grpSpPr>
            <p:pic>
              <p:nvPicPr>
                <p:cNvPr id="8" name="Picture 7">
                  <a:extLst>
                    <a:ext uri="{FF2B5EF4-FFF2-40B4-BE49-F238E27FC236}">
                      <a16:creationId xmlns:a16="http://schemas.microsoft.com/office/drawing/2014/main" id="{73486EBF-23D8-1713-E369-63FA3EE9E38A}"/>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149267" y="174699"/>
                  <a:ext cx="2701143" cy="1532359"/>
                </a:xfrm>
                <a:prstGeom prst="rect">
                  <a:avLst/>
                </a:prstGeom>
              </p:spPr>
            </p:pic>
            <p:sp>
              <p:nvSpPr>
                <p:cNvPr id="9" name="Text Box 2">
                  <a:extLst>
                    <a:ext uri="{FF2B5EF4-FFF2-40B4-BE49-F238E27FC236}">
                      <a16:creationId xmlns:a16="http://schemas.microsoft.com/office/drawing/2014/main" id="{6363A41C-88BF-F9C1-7079-CD830BBCE65F}"/>
                    </a:ext>
                  </a:extLst>
                </p:cNvPr>
                <p:cNvSpPr txBox="1">
                  <a:spLocks noChangeArrowheads="1"/>
                </p:cNvSpPr>
                <p:nvPr/>
              </p:nvSpPr>
              <p:spPr bwMode="auto">
                <a:xfrm>
                  <a:off x="-142970" y="318612"/>
                  <a:ext cx="1484947" cy="341632"/>
                </a:xfrm>
                <a:prstGeom prst="rect">
                  <a:avLst/>
                </a:prstGeom>
                <a:noFill/>
                <a:ln w="9525">
                  <a:noFill/>
                  <a:miter lim="800000"/>
                  <a:headEnd/>
                  <a:tailEnd/>
                </a:ln>
              </p:spPr>
              <p:txBody>
                <a:bodyPr rot="0" vert="horz" wrap="square" lIns="91440" tIns="45720" rIns="91440" bIns="45720" anchor="t" anchorCtr="0">
                  <a:spAutoFit/>
                </a:bodyPr>
                <a:lstStyle/>
                <a:p>
                  <a:pPr algn="r">
                    <a:lnSpc>
                      <a:spcPct val="80000"/>
                    </a:lnSpc>
                  </a:pPr>
                  <a:r>
                    <a:rPr lang="en-US" sz="1000">
                      <a:effectLst/>
                      <a:latin typeface="Calibri" panose="020F0502020204030204" pitchFamily="34" charset="0"/>
                      <a:ea typeface="Calibri" panose="020F0502020204030204" pitchFamily="34" charset="0"/>
                      <a:cs typeface="Times New Roman" panose="02020603050405020304" pitchFamily="18" charset="0"/>
                    </a:rPr>
                    <a:t>plane bendable</a:t>
                  </a:r>
                  <a:br>
                    <a:rPr lang="en-US" sz="1000">
                      <a:latin typeface="Calibri" panose="020F0502020204030204" pitchFamily="34" charset="0"/>
                      <a:ea typeface="Calibri" panose="020F0502020204030204" pitchFamily="34" charset="0"/>
                      <a:cs typeface="Times New Roman" panose="02020603050405020304" pitchFamily="18" charset="0"/>
                    </a:rPr>
                  </a:br>
                  <a:r>
                    <a:rPr lang="en-US" sz="1000">
                      <a:effectLst/>
                      <a:latin typeface="Calibri" panose="020F0502020204030204" pitchFamily="34" charset="0"/>
                      <a:ea typeface="Calibri" panose="020F0502020204030204" pitchFamily="34" charset="0"/>
                      <a:cs typeface="Times New Roman" panose="02020603050405020304" pitchFamily="18" charset="0"/>
                    </a:rPr>
                    <a:t>mirror</a:t>
                  </a:r>
                </a:p>
              </p:txBody>
            </p:sp>
            <p:sp>
              <p:nvSpPr>
                <p:cNvPr id="10" name="Text Box 2">
                  <a:extLst>
                    <a:ext uri="{FF2B5EF4-FFF2-40B4-BE49-F238E27FC236}">
                      <a16:creationId xmlns:a16="http://schemas.microsoft.com/office/drawing/2014/main" id="{F049296A-3AAB-4AF5-A550-E2F2D2C9746B}"/>
                    </a:ext>
                  </a:extLst>
                </p:cNvPr>
                <p:cNvSpPr txBox="1">
                  <a:spLocks noChangeArrowheads="1"/>
                </p:cNvSpPr>
                <p:nvPr/>
              </p:nvSpPr>
              <p:spPr bwMode="auto">
                <a:xfrm>
                  <a:off x="1552942" y="1411586"/>
                  <a:ext cx="739407" cy="341632"/>
                </a:xfrm>
                <a:prstGeom prst="rect">
                  <a:avLst/>
                </a:prstGeom>
                <a:noFill/>
                <a:ln w="9525">
                  <a:noFill/>
                  <a:miter lim="800000"/>
                  <a:headEnd/>
                  <a:tailEnd/>
                </a:ln>
              </p:spPr>
              <p:txBody>
                <a:bodyPr rot="0" vert="horz" wrap="square" lIns="91440" tIns="45720" rIns="91440" bIns="45720" anchor="t" anchorCtr="0">
                  <a:spAutoFit/>
                </a:bodyPr>
                <a:lstStyle/>
                <a:p>
                  <a:pPr>
                    <a:lnSpc>
                      <a:spcPct val="80000"/>
                    </a:lnSpc>
                    <a:spcAft>
                      <a:spcPts val="800"/>
                    </a:spcAft>
                  </a:pPr>
                  <a:r>
                    <a:rPr lang="en-US" sz="1000">
                      <a:latin typeface="Calibri" panose="020F0502020204030204" pitchFamily="34" charset="0"/>
                      <a:ea typeface="Calibri" panose="020F0502020204030204" pitchFamily="34" charset="0"/>
                      <a:cs typeface="Times New Roman" panose="02020603050405020304" pitchFamily="18" charset="0"/>
                    </a:rPr>
                    <a:t>p</a:t>
                  </a:r>
                  <a:r>
                    <a:rPr lang="en-US" sz="1000">
                      <a:effectLst/>
                      <a:latin typeface="Calibri" panose="020F0502020204030204" pitchFamily="34" charset="0"/>
                      <a:ea typeface="Calibri" panose="020F0502020204030204" pitchFamily="34" charset="0"/>
                      <a:cs typeface="Times New Roman" panose="02020603050405020304" pitchFamily="18" charset="0"/>
                    </a:rPr>
                    <a:t>usher </a:t>
                  </a:r>
                  <a:br>
                    <a:rPr lang="en-US" sz="1000">
                      <a:effectLst/>
                      <a:latin typeface="Calibri" panose="020F0502020204030204" pitchFamily="34" charset="0"/>
                      <a:ea typeface="Calibri" panose="020F0502020204030204" pitchFamily="34" charset="0"/>
                      <a:cs typeface="Times New Roman" panose="02020603050405020304" pitchFamily="18" charset="0"/>
                    </a:rPr>
                  </a:br>
                  <a:r>
                    <a:rPr lang="en-US" sz="1000">
                      <a:effectLst/>
                      <a:latin typeface="Calibri" panose="020F0502020204030204" pitchFamily="34" charset="0"/>
                      <a:ea typeface="Calibri" panose="020F0502020204030204" pitchFamily="34" charset="0"/>
                      <a:cs typeface="Times New Roman" panose="02020603050405020304" pitchFamily="18" charset="0"/>
                    </a:rPr>
                    <a:t>motors</a:t>
                  </a:r>
                </a:p>
              </p:txBody>
            </p:sp>
            <p:sp>
              <p:nvSpPr>
                <p:cNvPr id="11" name="Arrow: Right 524">
                  <a:extLst>
                    <a:ext uri="{FF2B5EF4-FFF2-40B4-BE49-F238E27FC236}">
                      <a16:creationId xmlns:a16="http://schemas.microsoft.com/office/drawing/2014/main" id="{20821128-3836-4BCE-7C97-3E79AA9D6153}"/>
                    </a:ext>
                  </a:extLst>
                </p:cNvPr>
                <p:cNvSpPr/>
                <p:nvPr/>
              </p:nvSpPr>
              <p:spPr>
                <a:xfrm rot="10046196">
                  <a:off x="1090668" y="1179021"/>
                  <a:ext cx="275768" cy="112648"/>
                </a:xfrm>
                <a:prstGeom prst="righ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2" name="Arrow: Right 525">
                  <a:extLst>
                    <a:ext uri="{FF2B5EF4-FFF2-40B4-BE49-F238E27FC236}">
                      <a16:creationId xmlns:a16="http://schemas.microsoft.com/office/drawing/2014/main" id="{56DF67A1-2125-6AF6-34AF-FD0BDB351BD4}"/>
                    </a:ext>
                  </a:extLst>
                </p:cNvPr>
                <p:cNvSpPr/>
                <p:nvPr/>
              </p:nvSpPr>
              <p:spPr>
                <a:xfrm rot="20803966">
                  <a:off x="1745589" y="1035386"/>
                  <a:ext cx="275768" cy="112648"/>
                </a:xfrm>
                <a:prstGeom prst="rightArrow">
                  <a:avLst/>
                </a:prstGeom>
                <a:solidFill>
                  <a:srgbClr val="FF000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3" name="Text Box 2">
                  <a:extLst>
                    <a:ext uri="{FF2B5EF4-FFF2-40B4-BE49-F238E27FC236}">
                      <a16:creationId xmlns:a16="http://schemas.microsoft.com/office/drawing/2014/main" id="{6574D3F4-D9AB-761D-291F-9A9FA91B2172}"/>
                    </a:ext>
                  </a:extLst>
                </p:cNvPr>
                <p:cNvSpPr txBox="1">
                  <a:spLocks noChangeArrowheads="1"/>
                </p:cNvSpPr>
                <p:nvPr/>
              </p:nvSpPr>
              <p:spPr bwMode="auto">
                <a:xfrm>
                  <a:off x="2131285" y="1281146"/>
                  <a:ext cx="784728" cy="218521"/>
                </a:xfrm>
                <a:prstGeom prst="rect">
                  <a:avLst/>
                </a:prstGeom>
                <a:noFill/>
                <a:ln w="9525">
                  <a:noFill/>
                  <a:miter lim="800000"/>
                  <a:headEnd/>
                  <a:tailEnd/>
                </a:ln>
              </p:spPr>
              <p:txBody>
                <a:bodyPr rot="0" vert="horz" wrap="square" lIns="91440" tIns="45720" rIns="91440" bIns="45720" anchor="t" anchorCtr="0">
                  <a:spAutoFit/>
                </a:bodyPr>
                <a:lstStyle/>
                <a:p>
                  <a:pPr>
                    <a:lnSpc>
                      <a:spcPct val="80000"/>
                    </a:lnSpc>
                    <a:spcAft>
                      <a:spcPts val="800"/>
                    </a:spcAft>
                  </a:pPr>
                  <a:r>
                    <a:rPr lang="en-US" sz="1000">
                      <a:latin typeface="Calibri" panose="020F0502020204030204" pitchFamily="34" charset="0"/>
                      <a:ea typeface="Calibri" panose="020F0502020204030204" pitchFamily="34" charset="0"/>
                      <a:cs typeface="Times New Roman" panose="02020603050405020304" pitchFamily="18" charset="0"/>
                    </a:rPr>
                    <a:t>a</a:t>
                  </a:r>
                  <a:r>
                    <a:rPr lang="en-US" sz="1000">
                      <a:effectLst/>
                      <a:latin typeface="Calibri" panose="020F0502020204030204" pitchFamily="34" charset="0"/>
                      <a:ea typeface="Calibri" panose="020F0502020204030204" pitchFamily="34" charset="0"/>
                      <a:cs typeface="Times New Roman" panose="02020603050405020304" pitchFamily="18" charset="0"/>
                    </a:rPr>
                    <a:t>nti-twist</a:t>
                  </a:r>
                </a:p>
              </p:txBody>
            </p:sp>
            <p:sp>
              <p:nvSpPr>
                <p:cNvPr id="14" name="Arrow: Right 527">
                  <a:extLst>
                    <a:ext uri="{FF2B5EF4-FFF2-40B4-BE49-F238E27FC236}">
                      <a16:creationId xmlns:a16="http://schemas.microsoft.com/office/drawing/2014/main" id="{C339FDF8-EF6C-B9E0-9B4D-27025F987C06}"/>
                    </a:ext>
                  </a:extLst>
                </p:cNvPr>
                <p:cNvSpPr/>
                <p:nvPr/>
              </p:nvSpPr>
              <p:spPr>
                <a:xfrm rot="2787851" flipV="1">
                  <a:off x="1245485" y="481655"/>
                  <a:ext cx="340833" cy="81250"/>
                </a:xfrm>
                <a:prstGeom prst="rightArrow">
                  <a:avLst/>
                </a:prstGeom>
                <a:solidFill>
                  <a:srgbClr val="C0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Arrow: Right 528">
                  <a:extLst>
                    <a:ext uri="{FF2B5EF4-FFF2-40B4-BE49-F238E27FC236}">
                      <a16:creationId xmlns:a16="http://schemas.microsoft.com/office/drawing/2014/main" id="{46EBED74-420C-7F35-159D-D6F3EE6F16E0}"/>
                    </a:ext>
                  </a:extLst>
                </p:cNvPr>
                <p:cNvSpPr/>
                <p:nvPr/>
              </p:nvSpPr>
              <p:spPr>
                <a:xfrm rot="11915966">
                  <a:off x="1420549" y="1354141"/>
                  <a:ext cx="219600" cy="45719"/>
                </a:xfrm>
                <a:prstGeom prst="rightArrow">
                  <a:avLst/>
                </a:prstGeom>
                <a:solidFill>
                  <a:srgbClr val="C0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Arrow: Right 529">
                  <a:extLst>
                    <a:ext uri="{FF2B5EF4-FFF2-40B4-BE49-F238E27FC236}">
                      <a16:creationId xmlns:a16="http://schemas.microsoft.com/office/drawing/2014/main" id="{50916E1B-0CEE-CD86-09C1-187C33EA2E93}"/>
                    </a:ext>
                  </a:extLst>
                </p:cNvPr>
                <p:cNvSpPr/>
                <p:nvPr/>
              </p:nvSpPr>
              <p:spPr>
                <a:xfrm rot="18783989">
                  <a:off x="1582474" y="1311279"/>
                  <a:ext cx="219600" cy="45719"/>
                </a:xfrm>
                <a:prstGeom prst="rightArrow">
                  <a:avLst/>
                </a:prstGeom>
                <a:solidFill>
                  <a:srgbClr val="C0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Arrow: Right 530">
                  <a:extLst>
                    <a:ext uri="{FF2B5EF4-FFF2-40B4-BE49-F238E27FC236}">
                      <a16:creationId xmlns:a16="http://schemas.microsoft.com/office/drawing/2014/main" id="{97B2E6BB-C536-3867-280F-51755B749D47}"/>
                    </a:ext>
                  </a:extLst>
                </p:cNvPr>
                <p:cNvSpPr/>
                <p:nvPr/>
              </p:nvSpPr>
              <p:spPr>
                <a:xfrm rot="15900752">
                  <a:off x="2331931" y="1135462"/>
                  <a:ext cx="346663" cy="45719"/>
                </a:xfrm>
                <a:prstGeom prst="rightArrow">
                  <a:avLst/>
                </a:prstGeom>
                <a:solidFill>
                  <a:srgbClr val="C0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Text Box 2">
                  <a:extLst>
                    <a:ext uri="{FF2B5EF4-FFF2-40B4-BE49-F238E27FC236}">
                      <a16:creationId xmlns:a16="http://schemas.microsoft.com/office/drawing/2014/main" id="{0C1C3DCF-55A4-65D9-DAAE-20E3D43A19E6}"/>
                    </a:ext>
                  </a:extLst>
                </p:cNvPr>
                <p:cNvSpPr txBox="1">
                  <a:spLocks noChangeArrowheads="1"/>
                </p:cNvSpPr>
                <p:nvPr/>
              </p:nvSpPr>
              <p:spPr bwMode="auto">
                <a:xfrm>
                  <a:off x="433772" y="1691243"/>
                  <a:ext cx="492227" cy="218521"/>
                </a:xfrm>
                <a:prstGeom prst="rect">
                  <a:avLst/>
                </a:prstGeom>
                <a:noFill/>
                <a:ln w="9525">
                  <a:noFill/>
                  <a:miter lim="800000"/>
                  <a:headEnd/>
                  <a:tailEnd/>
                </a:ln>
              </p:spPr>
              <p:txBody>
                <a:bodyPr rot="0" vert="horz" wrap="square" lIns="91440" tIns="45720" rIns="91440" bIns="45720" anchor="t" anchorCtr="0">
                  <a:spAutoFit/>
                </a:bodyPr>
                <a:lstStyle/>
                <a:p>
                  <a:pPr>
                    <a:lnSpc>
                      <a:spcPct val="80000"/>
                    </a:lnSpc>
                    <a:spcAft>
                      <a:spcPts val="800"/>
                    </a:spcAft>
                  </a:pPr>
                  <a:r>
                    <a:rPr lang="en-US" sz="1000">
                      <a:latin typeface="Calibri" panose="020F0502020204030204" pitchFamily="34" charset="0"/>
                      <a:ea typeface="Calibri" panose="020F0502020204030204" pitchFamily="34" charset="0"/>
                      <a:cs typeface="Times New Roman" panose="02020603050405020304" pitchFamily="18" charset="0"/>
                    </a:rPr>
                    <a:t>blade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Arrow: Right 534">
                  <a:extLst>
                    <a:ext uri="{FF2B5EF4-FFF2-40B4-BE49-F238E27FC236}">
                      <a16:creationId xmlns:a16="http://schemas.microsoft.com/office/drawing/2014/main" id="{07A3DAAA-65DB-9EB3-64B5-26C17BE53A7D}"/>
                    </a:ext>
                  </a:extLst>
                </p:cNvPr>
                <p:cNvSpPr/>
                <p:nvPr/>
              </p:nvSpPr>
              <p:spPr>
                <a:xfrm rot="15900752">
                  <a:off x="457791" y="1463853"/>
                  <a:ext cx="346663" cy="45719"/>
                </a:xfrm>
                <a:prstGeom prst="rightArrow">
                  <a:avLst/>
                </a:prstGeom>
                <a:solidFill>
                  <a:srgbClr val="C0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Arrow: Right 535">
                  <a:extLst>
                    <a:ext uri="{FF2B5EF4-FFF2-40B4-BE49-F238E27FC236}">
                      <a16:creationId xmlns:a16="http://schemas.microsoft.com/office/drawing/2014/main" id="{4309BD1F-F3FD-99E8-E925-EAEEF6B5906C}"/>
                    </a:ext>
                  </a:extLst>
                </p:cNvPr>
                <p:cNvSpPr/>
                <p:nvPr/>
              </p:nvSpPr>
              <p:spPr>
                <a:xfrm rot="15900752">
                  <a:off x="2486006" y="851539"/>
                  <a:ext cx="346663" cy="45719"/>
                </a:xfrm>
                <a:prstGeom prst="rightArrow">
                  <a:avLst/>
                </a:prstGeom>
                <a:solidFill>
                  <a:srgbClr val="C00000"/>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Text Box 2">
                  <a:extLst>
                    <a:ext uri="{FF2B5EF4-FFF2-40B4-BE49-F238E27FC236}">
                      <a16:creationId xmlns:a16="http://schemas.microsoft.com/office/drawing/2014/main" id="{033CCE7C-E648-543B-32B9-6C7A7C98EB3A}"/>
                    </a:ext>
                  </a:extLst>
                </p:cNvPr>
                <p:cNvSpPr txBox="1">
                  <a:spLocks noChangeArrowheads="1"/>
                </p:cNvSpPr>
                <p:nvPr/>
              </p:nvSpPr>
              <p:spPr bwMode="auto">
                <a:xfrm>
                  <a:off x="2576591" y="1023142"/>
                  <a:ext cx="492227" cy="218521"/>
                </a:xfrm>
                <a:prstGeom prst="rect">
                  <a:avLst/>
                </a:prstGeom>
                <a:noFill/>
                <a:ln w="9525">
                  <a:noFill/>
                  <a:miter lim="800000"/>
                  <a:headEnd/>
                  <a:tailEnd/>
                </a:ln>
              </p:spPr>
              <p:txBody>
                <a:bodyPr rot="0" vert="horz" wrap="square" lIns="91440" tIns="45720" rIns="91440" bIns="45720" anchor="t" anchorCtr="0">
                  <a:spAutoFit/>
                </a:bodyPr>
                <a:lstStyle/>
                <a:p>
                  <a:pPr>
                    <a:lnSpc>
                      <a:spcPct val="80000"/>
                    </a:lnSpc>
                    <a:spcAft>
                      <a:spcPts val="800"/>
                    </a:spcAft>
                  </a:pPr>
                  <a:r>
                    <a:rPr lang="en-US" sz="1000">
                      <a:latin typeface="Calibri" panose="020F0502020204030204" pitchFamily="34" charset="0"/>
                      <a:ea typeface="Calibri" panose="020F0502020204030204" pitchFamily="34" charset="0"/>
                      <a:cs typeface="Times New Roman" panose="02020603050405020304" pitchFamily="18" charset="0"/>
                    </a:rPr>
                    <a:t>blade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grpSp>
        </p:grpSp>
        <mc:AlternateContent xmlns:mc="http://schemas.openxmlformats.org/markup-compatibility/2006" xmlns:a14="http://schemas.microsoft.com/office/drawing/2010/main">
          <mc:Choice Requires="a14">
            <p:sp>
              <p:nvSpPr>
                <p:cNvPr id="27" name="Rectangle: Rounded Corners 552">
                  <a:extLst>
                    <a:ext uri="{FF2B5EF4-FFF2-40B4-BE49-F238E27FC236}">
                      <a16:creationId xmlns:a16="http://schemas.microsoft.com/office/drawing/2014/main" id="{8E620F52-F6EF-B734-F02B-B583CD1A64E2}"/>
                    </a:ext>
                  </a:extLst>
                </p:cNvPr>
                <p:cNvSpPr/>
                <p:nvPr/>
              </p:nvSpPr>
              <p:spPr>
                <a:xfrm>
                  <a:off x="337133" y="3279087"/>
                  <a:ext cx="4227765" cy="1337503"/>
                </a:xfrm>
                <a:prstGeom prst="roundRect">
                  <a:avLst>
                    <a:gd name="adj"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a:buFont typeface="Arial" panose="020B0604020202020204" pitchFamily="34" charset="0"/>
                    <a:buChar char="•"/>
                  </a:pPr>
                  <a14:m>
                    <m:oMath xmlns:m="http://schemas.openxmlformats.org/officeDocument/2006/math">
                      <m:r>
                        <a:rPr lang="it-IT" sz="1600" b="1" i="1" dirty="0" smtClean="0">
                          <a:solidFill>
                            <a:schemeClr val="bg1"/>
                          </a:solidFill>
                          <a:latin typeface="Cambria Math" panose="02040503050406030204" pitchFamily="18" charset="0"/>
                        </a:rPr>
                        <m:t>𝝀</m:t>
                      </m:r>
                    </m:oMath>
                  </a14:m>
                  <a:r>
                    <a:rPr lang="it-IT" sz="1600" b="1" dirty="0">
                      <a:solidFill>
                        <a:schemeClr val="bg1"/>
                      </a:solidFill>
                    </a:rPr>
                    <a:t>: </a:t>
                  </a:r>
                  <a14:m>
                    <m:oMath xmlns:m="http://schemas.openxmlformats.org/officeDocument/2006/math">
                      <m:r>
                        <a:rPr lang="it-IT" sz="1600" b="1" i="1" smtClean="0">
                          <a:solidFill>
                            <a:schemeClr val="bg1"/>
                          </a:solidFill>
                          <a:latin typeface="Cambria Math" panose="02040503050406030204" pitchFamily="18" charset="0"/>
                        </a:rPr>
                        <m:t>𝟏</m:t>
                      </m:r>
                      <m:r>
                        <a:rPr lang="it-IT" sz="1600" b="1" i="1" smtClean="0">
                          <a:solidFill>
                            <a:schemeClr val="bg1"/>
                          </a:solidFill>
                          <a:latin typeface="Cambria Math" panose="02040503050406030204" pitchFamily="18" charset="0"/>
                        </a:rPr>
                        <m:t> </m:t>
                      </m:r>
                      <m:r>
                        <a:rPr lang="it-IT" sz="1600" b="1" i="1" smtClean="0">
                          <a:solidFill>
                            <a:schemeClr val="bg1"/>
                          </a:solidFill>
                          <a:latin typeface="Cambria Math" panose="02040503050406030204" pitchFamily="18" charset="0"/>
                        </a:rPr>
                        <m:t>𝒏𝒎</m:t>
                      </m:r>
                      <m:r>
                        <a:rPr lang="it-IT" sz="1600" b="1" i="1" smtClean="0">
                          <a:solidFill>
                            <a:schemeClr val="bg1"/>
                          </a:solidFill>
                          <a:latin typeface="Cambria Math" panose="02040503050406030204" pitchFamily="18" charset="0"/>
                        </a:rPr>
                        <m:t> −</m:t>
                      </m:r>
                      <m:r>
                        <a:rPr lang="it-IT" sz="1600" b="1" i="1" smtClean="0">
                          <a:solidFill>
                            <a:schemeClr val="bg1"/>
                          </a:solidFill>
                          <a:latin typeface="Cambria Math" panose="02040503050406030204" pitchFamily="18" charset="0"/>
                        </a:rPr>
                        <m:t>𝟏𝟎𝟎</m:t>
                      </m:r>
                      <m:r>
                        <a:rPr lang="it-IT" sz="1600" b="1" i="1" smtClean="0">
                          <a:solidFill>
                            <a:schemeClr val="bg1"/>
                          </a:solidFill>
                          <a:latin typeface="Cambria Math" panose="02040503050406030204" pitchFamily="18" charset="0"/>
                        </a:rPr>
                        <m:t> </m:t>
                      </m:r>
                      <m:r>
                        <a:rPr lang="it-IT" sz="1600" b="1" i="1" smtClean="0">
                          <a:solidFill>
                            <a:schemeClr val="bg1"/>
                          </a:solidFill>
                          <a:latin typeface="Cambria Math" panose="02040503050406030204" pitchFamily="18" charset="0"/>
                        </a:rPr>
                        <m:t>𝒏𝒎</m:t>
                      </m:r>
                    </m:oMath>
                  </a14:m>
                  <a:endParaRPr lang="it-IT" sz="1600" b="1" dirty="0">
                    <a:solidFill>
                      <a:schemeClr val="bg1"/>
                    </a:solidFill>
                  </a:endParaRPr>
                </a:p>
                <a:p>
                  <a:pPr marL="285750" indent="-285750">
                    <a:buFont typeface="Arial" panose="020B0604020202020204" pitchFamily="34" charset="0"/>
                    <a:buChar char="•"/>
                  </a:pPr>
                  <a:r>
                    <a:rPr lang="it-IT" sz="1600" b="1" dirty="0">
                      <a:solidFill>
                        <a:schemeClr val="bg1"/>
                      </a:solidFill>
                    </a:rPr>
                    <a:t>Max Power: </a:t>
                  </a:r>
                  <a14:m>
                    <m:oMath xmlns:m="http://schemas.openxmlformats.org/officeDocument/2006/math">
                      <m:r>
                        <a:rPr lang="it-IT" sz="1600" b="1" i="1" smtClean="0">
                          <a:solidFill>
                            <a:schemeClr val="bg1"/>
                          </a:solidFill>
                          <a:latin typeface="Cambria Math" panose="02040503050406030204" pitchFamily="18" charset="0"/>
                        </a:rPr>
                        <m:t>∼</m:t>
                      </m:r>
                      <m:r>
                        <a:rPr lang="it-IT" sz="1600" b="1" i="1" smtClean="0">
                          <a:solidFill>
                            <a:schemeClr val="bg1"/>
                          </a:solidFill>
                          <a:latin typeface="Cambria Math" panose="02040503050406030204" pitchFamily="18" charset="0"/>
                        </a:rPr>
                        <m:t>𝟗𝟎</m:t>
                      </m:r>
                      <m:r>
                        <a:rPr lang="it-IT" sz="1600" b="1" i="1" smtClean="0">
                          <a:solidFill>
                            <a:schemeClr val="bg1"/>
                          </a:solidFill>
                          <a:latin typeface="Cambria Math" panose="02040503050406030204" pitchFamily="18" charset="0"/>
                        </a:rPr>
                        <m:t>×</m:t>
                      </m:r>
                    </m:oMath>
                  </a14:m>
                  <a:endParaRPr lang="it-IT" sz="1600" b="1" dirty="0">
                    <a:solidFill>
                      <a:schemeClr val="bg1"/>
                    </a:solidFill>
                  </a:endParaRPr>
                </a:p>
                <a:p>
                  <a:pPr marL="285750" indent="-285750">
                    <a:buFont typeface="Arial" panose="020B0604020202020204" pitchFamily="34" charset="0"/>
                    <a:buChar char="•"/>
                  </a:pPr>
                  <a:r>
                    <a:rPr lang="it-IT" sz="1600" b="1" dirty="0">
                      <a:solidFill>
                        <a:schemeClr val="bg1"/>
                      </a:solidFill>
                    </a:rPr>
                    <a:t>Min. R: </a:t>
                  </a:r>
                  <a14:m>
                    <m:oMath xmlns:m="http://schemas.openxmlformats.org/officeDocument/2006/math">
                      <m:r>
                        <a:rPr lang="it-IT" sz="1600" b="1" i="1" smtClean="0">
                          <a:solidFill>
                            <a:schemeClr val="bg1"/>
                          </a:solidFill>
                          <a:latin typeface="Cambria Math" panose="02040503050406030204" pitchFamily="18" charset="0"/>
                        </a:rPr>
                        <m:t>∼</m:t>
                      </m:r>
                      <m:r>
                        <a:rPr lang="it-IT" sz="1600" b="1" i="1" smtClean="0">
                          <a:solidFill>
                            <a:schemeClr val="bg1"/>
                          </a:solidFill>
                          <a:latin typeface="Cambria Math" panose="02040503050406030204" pitchFamily="18" charset="0"/>
                        </a:rPr>
                        <m:t>𝟔𝟎</m:t>
                      </m:r>
                      <m:r>
                        <a:rPr lang="it-IT" sz="1600" b="1" i="1" smtClean="0">
                          <a:solidFill>
                            <a:schemeClr val="bg1"/>
                          </a:solidFill>
                          <a:latin typeface="Cambria Math" panose="02040503050406030204" pitchFamily="18" charset="0"/>
                        </a:rPr>
                        <m:t> </m:t>
                      </m:r>
                      <m:r>
                        <a:rPr lang="it-IT" sz="1600" b="1" i="1" smtClean="0">
                          <a:solidFill>
                            <a:schemeClr val="bg1"/>
                          </a:solidFill>
                          <a:latin typeface="Cambria Math" panose="02040503050406030204" pitchFamily="18" charset="0"/>
                        </a:rPr>
                        <m:t>𝒎</m:t>
                      </m:r>
                    </m:oMath>
                  </a14:m>
                  <a:endParaRPr lang="it-IT" sz="1600" b="1" dirty="0">
                    <a:solidFill>
                      <a:schemeClr val="bg1"/>
                    </a:solidFill>
                  </a:endParaRPr>
                </a:p>
                <a:p>
                  <a:pPr marL="285750" indent="-285750">
                    <a:buFont typeface="Arial" panose="020B0604020202020204" pitchFamily="34" charset="0"/>
                    <a:buChar char="•"/>
                  </a:pPr>
                  <a:r>
                    <a:rPr lang="it-IT" sz="1600" b="1" dirty="0" err="1">
                      <a:solidFill>
                        <a:schemeClr val="bg1"/>
                      </a:solidFill>
                    </a:rPr>
                    <a:t>Residual</a:t>
                  </a:r>
                  <a:r>
                    <a:rPr lang="it-IT" sz="1600" b="1" dirty="0">
                      <a:solidFill>
                        <a:schemeClr val="bg1"/>
                      </a:solidFill>
                    </a:rPr>
                    <a:t>: </a:t>
                  </a:r>
                  <a:r>
                    <a:rPr lang="it-IT" sz="1600" b="1" dirty="0" err="1">
                      <a:solidFill>
                        <a:schemeClr val="bg1"/>
                      </a:solidFill>
                    </a:rPr>
                    <a:t>not</a:t>
                  </a:r>
                  <a:r>
                    <a:rPr lang="it-IT" sz="1600" b="1" dirty="0">
                      <a:solidFill>
                        <a:schemeClr val="bg1"/>
                      </a:solidFill>
                    </a:rPr>
                    <a:t> </a:t>
                  </a:r>
                  <a:r>
                    <a:rPr lang="it-IT" sz="1600" b="1" i="1" dirty="0">
                      <a:solidFill>
                        <a:schemeClr val="bg1"/>
                      </a:solidFill>
                    </a:rPr>
                    <a:t>super low</a:t>
                  </a:r>
                  <a:r>
                    <a:rPr lang="it-IT" sz="1600" b="1" dirty="0">
                      <a:solidFill>
                        <a:schemeClr val="bg1"/>
                      </a:solidFill>
                    </a:rPr>
                    <a:t>, </a:t>
                  </a:r>
                  <a:r>
                    <a:rPr lang="it-IT" sz="1600" b="1" dirty="0" err="1">
                      <a:solidFill>
                        <a:schemeClr val="bg1"/>
                      </a:solidFill>
                    </a:rPr>
                    <a:t>but</a:t>
                  </a:r>
                  <a:r>
                    <a:rPr lang="it-IT" sz="1600" b="1" dirty="0">
                      <a:solidFill>
                        <a:schemeClr val="bg1"/>
                      </a:solidFill>
                    </a:rPr>
                    <a:t> a </a:t>
                  </a:r>
                  <a:br>
                    <a:rPr lang="it-IT" sz="1600" b="1" dirty="0">
                      <a:solidFill>
                        <a:schemeClr val="bg1"/>
                      </a:solidFill>
                    </a:rPr>
                  </a:br>
                  <a:r>
                    <a:rPr lang="it-IT" sz="1600" b="1" dirty="0" err="1">
                      <a:solidFill>
                        <a:schemeClr val="bg1"/>
                      </a:solidFill>
                    </a:rPr>
                    <a:t>good</a:t>
                  </a:r>
                  <a:r>
                    <a:rPr lang="it-IT" sz="1600" b="1" dirty="0">
                      <a:solidFill>
                        <a:schemeClr val="bg1"/>
                      </a:solidFill>
                    </a:rPr>
                    <a:t> compromise</a:t>
                  </a:r>
                </a:p>
                <a:p>
                  <a:pPr marL="285750" indent="-285750">
                    <a:buFont typeface="Arial" panose="020B0604020202020204" pitchFamily="34" charset="0"/>
                    <a:buChar char="•"/>
                  </a:pPr>
                  <a:endParaRPr lang="it-IT" sz="1600" b="1" dirty="0">
                    <a:solidFill>
                      <a:schemeClr val="tx1"/>
                    </a:solidFill>
                  </a:endParaRPr>
                </a:p>
                <a:p>
                  <a:pPr marL="285750" indent="-285750">
                    <a:buFont typeface="Arial" panose="020B0604020202020204" pitchFamily="34" charset="0"/>
                    <a:buChar char="•"/>
                  </a:pPr>
                  <a:endParaRPr lang="it-IT" sz="1600" b="1" dirty="0">
                    <a:solidFill>
                      <a:schemeClr val="tx1"/>
                    </a:solidFill>
                  </a:endParaRPr>
                </a:p>
              </p:txBody>
            </p:sp>
          </mc:Choice>
          <mc:Fallback xmlns="">
            <p:sp>
              <p:nvSpPr>
                <p:cNvPr id="27" name="Rectangle: Rounded Corners 552">
                  <a:extLst>
                    <a:ext uri="{FF2B5EF4-FFF2-40B4-BE49-F238E27FC236}">
                      <a16:creationId xmlns:a16="http://schemas.microsoft.com/office/drawing/2014/main" id="{8E620F52-F6EF-B734-F02B-B583CD1A64E2}"/>
                    </a:ext>
                  </a:extLst>
                </p:cNvPr>
                <p:cNvSpPr>
                  <a:spLocks noRot="1" noChangeAspect="1" noMove="1" noResize="1" noEditPoints="1" noAdjustHandles="1" noChangeArrowheads="1" noChangeShapeType="1" noTextEdit="1"/>
                </p:cNvSpPr>
                <p:nvPr/>
              </p:nvSpPr>
              <p:spPr>
                <a:xfrm>
                  <a:off x="337133" y="3279087"/>
                  <a:ext cx="4227765" cy="1337503"/>
                </a:xfrm>
                <a:prstGeom prst="roundRect">
                  <a:avLst>
                    <a:gd name="adj" fmla="val 0"/>
                  </a:avLst>
                </a:prstGeom>
                <a:blipFill>
                  <a:blip r:embed="rId6"/>
                  <a:stretch>
                    <a:fillRect l="-599" t="-1887" b="-3774"/>
                  </a:stretch>
                </a:blipFill>
                <a:ln>
                  <a:noFill/>
                </a:ln>
              </p:spPr>
              <p:txBody>
                <a:bodyPr/>
                <a:lstStyle/>
                <a:p>
                  <a:r>
                    <a:rPr lang="en-IT">
                      <a:noFill/>
                    </a:rPr>
                    <a:t> </a:t>
                  </a:r>
                </a:p>
              </p:txBody>
            </p:sp>
          </mc:Fallback>
        </mc:AlternateContent>
      </p:grpSp>
    </p:spTree>
    <p:extLst>
      <p:ext uri="{BB962C8B-B14F-4D97-AF65-F5344CB8AC3E}">
        <p14:creationId xmlns:p14="http://schemas.microsoft.com/office/powerpoint/2010/main" val="244969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1000"/>
                                        <p:tgtEl>
                                          <p:spTgt spid="28"/>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dissolve">
                                      <p:cBhvr>
                                        <p:cTn id="1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3</a:t>
            </a:fld>
            <a:endParaRPr lang="it-IT" altLang="en-IT" sz="1179">
              <a:solidFill>
                <a:srgbClr val="000000"/>
              </a:solidFill>
            </a:endParaRPr>
          </a:p>
        </p:txBody>
      </p:sp>
      <p:sp>
        <p:nvSpPr>
          <p:cNvPr id="18434" name="Segnaposto testo 2">
            <a:extLst>
              <a:ext uri="{FF2B5EF4-FFF2-40B4-BE49-F238E27FC236}">
                <a16:creationId xmlns:a16="http://schemas.microsoft.com/office/drawing/2014/main" id="{00607906-5F94-EB49-8C99-3B0DCB25D215}"/>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ELETTRA SINCROTRONE TRIESTE</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The </a:t>
            </a:r>
            <a:r>
              <a:rPr lang="en-US" altLang="en-IT" sz="2200" dirty="0" err="1">
                <a:ea typeface="ＭＳ Ｐゴシック" panose="020B0600070205080204" pitchFamily="34" charset="-128"/>
              </a:rPr>
              <a:t>lightsources</a:t>
            </a:r>
            <a:endParaRPr lang="it-IT" altLang="en-IT" sz="2200" dirty="0">
              <a:ea typeface="ＭＳ Ｐゴシック" panose="020B0600070205080204" pitchFamily="34" charset="-128"/>
            </a:endParaRPr>
          </a:p>
        </p:txBody>
      </p:sp>
      <p:pic>
        <p:nvPicPr>
          <p:cNvPr id="2" name="Picture 14" descr="Elettra_aerea.jpg">
            <a:extLst>
              <a:ext uri="{FF2B5EF4-FFF2-40B4-BE49-F238E27FC236}">
                <a16:creationId xmlns:a16="http://schemas.microsoft.com/office/drawing/2014/main" id="{69109EEE-B06C-F9F6-402F-89FF3B293EA8}"/>
              </a:ext>
            </a:extLst>
          </p:cNvPr>
          <p:cNvPicPr>
            <a:picLocks noChangeAspect="1"/>
          </p:cNvPicPr>
          <p:nvPr/>
        </p:nvPicPr>
        <p:blipFill>
          <a:blip r:embed="rId3">
            <a:extLst>
              <a:ext uri="{28A0092B-C50C-407E-A947-70E740481C1C}">
                <a14:useLocalDpi xmlns:a14="http://schemas.microsoft.com/office/drawing/2010/main" val="0"/>
              </a:ext>
            </a:extLst>
          </a:blip>
          <a:srcRect t="16615" b="22145"/>
          <a:stretch>
            <a:fillRect/>
          </a:stretch>
        </p:blipFill>
        <p:spPr bwMode="auto">
          <a:xfrm>
            <a:off x="1697136" y="896938"/>
            <a:ext cx="8797728" cy="5521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uppo 35">
            <a:extLst>
              <a:ext uri="{FF2B5EF4-FFF2-40B4-BE49-F238E27FC236}">
                <a16:creationId xmlns:a16="http://schemas.microsoft.com/office/drawing/2014/main" id="{410EDF46-1926-37F1-DB38-FDC0B07D12FB}"/>
              </a:ext>
            </a:extLst>
          </p:cNvPr>
          <p:cNvGrpSpPr>
            <a:grpSpLocks/>
          </p:cNvGrpSpPr>
          <p:nvPr/>
        </p:nvGrpSpPr>
        <p:grpSpPr bwMode="auto">
          <a:xfrm>
            <a:off x="5348506" y="1274170"/>
            <a:ext cx="4067389" cy="1686034"/>
            <a:chOff x="3603468" y="1181659"/>
            <a:chExt cx="3070143" cy="1405163"/>
          </a:xfrm>
        </p:grpSpPr>
        <p:sp>
          <p:nvSpPr>
            <p:cNvPr id="4" name="CasellaDiTesto 7">
              <a:extLst>
                <a:ext uri="{FF2B5EF4-FFF2-40B4-BE49-F238E27FC236}">
                  <a16:creationId xmlns:a16="http://schemas.microsoft.com/office/drawing/2014/main" id="{3A3CBAC4-4B18-FF3D-E77D-1E3D2DACB96D}"/>
                </a:ext>
              </a:extLst>
            </p:cNvPr>
            <p:cNvSpPr txBox="1">
              <a:spLocks noChangeArrowheads="1"/>
            </p:cNvSpPr>
            <p:nvPr/>
          </p:nvSpPr>
          <p:spPr bwMode="auto">
            <a:xfrm>
              <a:off x="3603468" y="1181659"/>
              <a:ext cx="3070143" cy="692564"/>
            </a:xfrm>
            <a:prstGeom prst="rect">
              <a:avLst/>
            </a:prstGeom>
            <a:solidFill>
              <a:schemeClr val="accent1">
                <a:lumMod val="20000"/>
                <a:lumOff val="80000"/>
              </a:schemeClr>
            </a:solidFill>
            <a:ln w="3175">
              <a:solidFill>
                <a:schemeClr val="tx2">
                  <a:lumMod val="60000"/>
                  <a:lumOff val="40000"/>
                </a:schemeClr>
              </a:solidFill>
              <a:miter lim="800000"/>
              <a:headEnd/>
              <a:tailEnd/>
            </a:ln>
          </p:spPr>
          <p:txBody>
            <a:bodyPr wrap="square">
              <a:spAutoFit/>
            </a:bodyPr>
            <a:lstStyle/>
            <a:p>
              <a:pPr algn="just">
                <a:defRPr/>
              </a:pPr>
              <a:r>
                <a:rPr lang="en-GB" sz="1600" b="1" dirty="0">
                  <a:solidFill>
                    <a:srgbClr val="1680BF"/>
                  </a:solidFill>
                  <a:latin typeface="+mn-lt"/>
                  <a:ea typeface="MS PGothic" pitchFamily="34" charset="-128"/>
                  <a:cs typeface="MS PGothic" pitchFamily="34" charset="-128"/>
                </a:rPr>
                <a:t>ELETTRA</a:t>
              </a:r>
              <a:r>
                <a:rPr lang="en-GB" sz="1600" b="1" dirty="0">
                  <a:solidFill>
                    <a:schemeClr val="tx1"/>
                  </a:solidFill>
                  <a:latin typeface="+mn-lt"/>
                  <a:ea typeface="MS PGothic" pitchFamily="34" charset="-128"/>
                  <a:cs typeface="MS PGothic" pitchFamily="34" charset="-128"/>
                </a:rPr>
                <a:t> Synchrotron Light Source:</a:t>
              </a:r>
            </a:p>
            <a:p>
              <a:pPr algn="just">
                <a:defRPr/>
              </a:pPr>
              <a:r>
                <a:rPr lang="en-GB" sz="1600" dirty="0">
                  <a:solidFill>
                    <a:schemeClr val="tx1"/>
                  </a:solidFill>
                  <a:latin typeface="+mn-lt"/>
                  <a:ea typeface="MS PGothic" pitchFamily="34" charset="-128"/>
                  <a:cs typeface="MS PGothic" pitchFamily="34" charset="-128"/>
                </a:rPr>
                <a:t>up to 2.4 GeV – TOP-UP mode</a:t>
              </a:r>
            </a:p>
            <a:p>
              <a:pPr algn="just">
                <a:defRPr/>
              </a:pPr>
              <a:r>
                <a:rPr lang="en-GB" sz="1600" dirty="0">
                  <a:solidFill>
                    <a:schemeClr val="tx1"/>
                  </a:solidFill>
                  <a:latin typeface="+mn-lt"/>
                  <a:ea typeface="MS PGothic" pitchFamily="34" charset="-128"/>
                  <a:cs typeface="MS PGothic" pitchFamily="34" charset="-128"/>
                </a:rPr>
                <a:t>In operation since 1993</a:t>
              </a:r>
            </a:p>
          </p:txBody>
        </p:sp>
        <p:cxnSp>
          <p:nvCxnSpPr>
            <p:cNvPr id="5" name="Connettore 1 24">
              <a:extLst>
                <a:ext uri="{FF2B5EF4-FFF2-40B4-BE49-F238E27FC236}">
                  <a16:creationId xmlns:a16="http://schemas.microsoft.com/office/drawing/2014/main" id="{1203910F-AC32-29B1-9443-7037DDBE5F90}"/>
                </a:ext>
              </a:extLst>
            </p:cNvPr>
            <p:cNvCxnSpPr>
              <a:cxnSpLocks/>
            </p:cNvCxnSpPr>
            <p:nvPr/>
          </p:nvCxnSpPr>
          <p:spPr>
            <a:xfrm flipH="1">
              <a:off x="5053991" y="1575643"/>
              <a:ext cx="1070408" cy="1011179"/>
            </a:xfrm>
            <a:prstGeom prst="line">
              <a:avLst/>
            </a:prstGeom>
            <a:ln w="57150">
              <a:solidFill>
                <a:srgbClr val="FF100E"/>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6" name="Gruppo 36">
            <a:extLst>
              <a:ext uri="{FF2B5EF4-FFF2-40B4-BE49-F238E27FC236}">
                <a16:creationId xmlns:a16="http://schemas.microsoft.com/office/drawing/2014/main" id="{DF75EE66-F673-62E9-CED4-D8104248E673}"/>
              </a:ext>
            </a:extLst>
          </p:cNvPr>
          <p:cNvGrpSpPr>
            <a:grpSpLocks/>
          </p:cNvGrpSpPr>
          <p:nvPr/>
        </p:nvGrpSpPr>
        <p:grpSpPr bwMode="auto">
          <a:xfrm>
            <a:off x="1399972" y="2659296"/>
            <a:ext cx="4830379" cy="1743207"/>
            <a:chOff x="171258" y="1727681"/>
            <a:chExt cx="3788860" cy="1328937"/>
          </a:xfrm>
        </p:grpSpPr>
        <p:sp>
          <p:nvSpPr>
            <p:cNvPr id="7" name="CasellaDiTesto 8">
              <a:extLst>
                <a:ext uri="{FF2B5EF4-FFF2-40B4-BE49-F238E27FC236}">
                  <a16:creationId xmlns:a16="http://schemas.microsoft.com/office/drawing/2014/main" id="{1BD8CF03-5C3F-9827-8E0C-FDD0B932AA2F}"/>
                </a:ext>
              </a:extLst>
            </p:cNvPr>
            <p:cNvSpPr txBox="1">
              <a:spLocks noChangeArrowheads="1"/>
            </p:cNvSpPr>
            <p:nvPr/>
          </p:nvSpPr>
          <p:spPr bwMode="auto">
            <a:xfrm>
              <a:off x="171258" y="1727681"/>
              <a:ext cx="3788860" cy="703902"/>
            </a:xfrm>
            <a:prstGeom prst="rect">
              <a:avLst/>
            </a:prstGeom>
            <a:solidFill>
              <a:schemeClr val="bg1"/>
            </a:solidFill>
            <a:ln w="3175">
              <a:solidFill>
                <a:schemeClr val="tx2">
                  <a:lumMod val="50000"/>
                </a:schemeClr>
              </a:solidFill>
              <a:miter lim="800000"/>
              <a:headEnd/>
              <a:tailEnd/>
            </a:ln>
          </p:spPr>
          <p:txBody>
            <a:bodyPr wrap="square">
              <a:spAutoFit/>
            </a:bodyPr>
            <a:lstStyle/>
            <a:p>
              <a:pPr algn="l">
                <a:defRPr/>
              </a:pPr>
              <a:r>
                <a:rPr lang="en-US" sz="1800" b="1">
                  <a:solidFill>
                    <a:schemeClr val="tx1"/>
                  </a:solidFill>
                  <a:latin typeface="+mn-lt"/>
                  <a:ea typeface="MS PGothic" pitchFamily="34" charset="-128"/>
                  <a:cs typeface="MS PGothic" pitchFamily="34" charset="-128"/>
                </a:rPr>
                <a:t>FERMI</a:t>
              </a:r>
              <a:r>
                <a:rPr lang="en-US" sz="1800" b="1">
                  <a:latin typeface="+mn-lt"/>
                  <a:ea typeface="MS PGothic" pitchFamily="34" charset="-128"/>
                  <a:cs typeface="MS PGothic" pitchFamily="34" charset="-128"/>
                </a:rPr>
                <a:t> </a:t>
              </a:r>
              <a:r>
                <a:rPr lang="en-US" sz="1800" b="1">
                  <a:solidFill>
                    <a:srgbClr val="1680BF"/>
                  </a:solidFill>
                  <a:latin typeface="+mn-lt"/>
                  <a:ea typeface="MS PGothic" pitchFamily="34" charset="-128"/>
                  <a:cs typeface="MS PGothic" pitchFamily="34" charset="-128"/>
                </a:rPr>
                <a:t>FEL-1 &amp; FEL-2 </a:t>
              </a:r>
              <a:r>
                <a:rPr lang="en-US" sz="1800" b="1">
                  <a:solidFill>
                    <a:schemeClr val="tx1"/>
                  </a:solidFill>
                  <a:latin typeface="+mn-lt"/>
                  <a:ea typeface="MS PGothic" pitchFamily="34" charset="-128"/>
                  <a:cs typeface="MS PGothic" pitchFamily="34" charset="-128"/>
                </a:rPr>
                <a:t>Free Electron Laser</a:t>
              </a:r>
            </a:p>
            <a:p>
              <a:pPr algn="l">
                <a:defRPr/>
              </a:pPr>
              <a:r>
                <a:rPr lang="en-US" sz="1800">
                  <a:solidFill>
                    <a:schemeClr val="tx1"/>
                  </a:solidFill>
                  <a:latin typeface="+mn-lt"/>
                  <a:ea typeface="MS PGothic" pitchFamily="34" charset="-128"/>
                  <a:cs typeface="MS PGothic" pitchFamily="34" charset="-128"/>
                </a:rPr>
                <a:t>100nm to 4 nm</a:t>
              </a:r>
            </a:p>
            <a:p>
              <a:pPr algn="l">
                <a:defRPr/>
              </a:pPr>
              <a:r>
                <a:rPr lang="en-US" sz="1800">
                  <a:solidFill>
                    <a:schemeClr val="tx1"/>
                  </a:solidFill>
                  <a:latin typeface="+mn-lt"/>
                  <a:ea typeface="MS PGothic" pitchFamily="34" charset="-128"/>
                  <a:cs typeface="MS PGothic" pitchFamily="34" charset="-128"/>
                </a:rPr>
                <a:t>In Operation since 2012 </a:t>
              </a:r>
            </a:p>
          </p:txBody>
        </p:sp>
        <p:cxnSp>
          <p:nvCxnSpPr>
            <p:cNvPr id="8" name="Connettore 1 27">
              <a:extLst>
                <a:ext uri="{FF2B5EF4-FFF2-40B4-BE49-F238E27FC236}">
                  <a16:creationId xmlns:a16="http://schemas.microsoft.com/office/drawing/2014/main" id="{67872DE4-F5F4-067F-149E-E8C022F606AB}"/>
                </a:ext>
              </a:extLst>
            </p:cNvPr>
            <p:cNvCxnSpPr>
              <a:cxnSpLocks/>
            </p:cNvCxnSpPr>
            <p:nvPr/>
          </p:nvCxnSpPr>
          <p:spPr>
            <a:xfrm flipH="1">
              <a:off x="3576191" y="2106365"/>
              <a:ext cx="175583" cy="950253"/>
            </a:xfrm>
            <a:prstGeom prst="line">
              <a:avLst/>
            </a:prstGeom>
            <a:ln w="57150">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9" name="Group 18">
            <a:extLst>
              <a:ext uri="{FF2B5EF4-FFF2-40B4-BE49-F238E27FC236}">
                <a16:creationId xmlns:a16="http://schemas.microsoft.com/office/drawing/2014/main" id="{933985C2-0238-22AD-1D40-5226F5BAEC7B}"/>
              </a:ext>
            </a:extLst>
          </p:cNvPr>
          <p:cNvGrpSpPr>
            <a:grpSpLocks/>
          </p:cNvGrpSpPr>
          <p:nvPr/>
        </p:nvGrpSpPr>
        <p:grpSpPr bwMode="auto">
          <a:xfrm rot="-156438">
            <a:off x="5473353" y="3892441"/>
            <a:ext cx="2686465" cy="1178886"/>
            <a:chOff x="3872463" y="4480955"/>
            <a:chExt cx="2209396" cy="969791"/>
          </a:xfrm>
        </p:grpSpPr>
        <p:sp>
          <p:nvSpPr>
            <p:cNvPr id="10" name="CasellaDiTesto 20">
              <a:extLst>
                <a:ext uri="{FF2B5EF4-FFF2-40B4-BE49-F238E27FC236}">
                  <a16:creationId xmlns:a16="http://schemas.microsoft.com/office/drawing/2014/main" id="{212D4A47-1234-2C54-CA0C-F0CD39ED3919}"/>
                </a:ext>
              </a:extLst>
            </p:cNvPr>
            <p:cNvSpPr txBox="1">
              <a:spLocks noChangeArrowheads="1"/>
            </p:cNvSpPr>
            <p:nvPr/>
          </p:nvSpPr>
          <p:spPr bwMode="auto">
            <a:xfrm rot="20256438">
              <a:off x="3954989" y="4995009"/>
              <a:ext cx="2126870" cy="455737"/>
            </a:xfrm>
            <a:prstGeom prst="rect">
              <a:avLst/>
            </a:prstGeom>
            <a:solidFill>
              <a:srgbClr val="FF0000">
                <a:alpha val="65000"/>
              </a:srgbClr>
            </a:solidFill>
            <a:ln w="9525">
              <a:noFill/>
              <a:miter lim="800000"/>
              <a:headEnd/>
              <a:tailEnd/>
            </a:ln>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it-IT" sz="1500" b="1" dirty="0">
                  <a:solidFill>
                    <a:schemeClr val="bg1"/>
                  </a:solidFill>
                  <a:sym typeface="Symbol" charset="0"/>
                </a:rPr>
                <a:t> 10</a:t>
              </a:r>
              <a:r>
                <a:rPr lang="it-IT" sz="1500" b="1" dirty="0">
                  <a:solidFill>
                    <a:schemeClr val="bg1"/>
                  </a:solidFill>
                </a:rPr>
                <a:t>0 m</a:t>
              </a:r>
            </a:p>
            <a:p>
              <a:pPr algn="ctr" eaLnBrk="1" hangingPunct="1"/>
              <a:r>
                <a:rPr lang="it-IT" sz="1500" b="1" dirty="0" err="1">
                  <a:solidFill>
                    <a:schemeClr val="bg1"/>
                  </a:solidFill>
                </a:rPr>
                <a:t>Undulator</a:t>
              </a:r>
              <a:r>
                <a:rPr lang="it-IT" sz="1500" b="1" dirty="0">
                  <a:solidFill>
                    <a:schemeClr val="bg1"/>
                  </a:solidFill>
                </a:rPr>
                <a:t> Hall</a:t>
              </a:r>
            </a:p>
          </p:txBody>
        </p:sp>
        <p:cxnSp>
          <p:nvCxnSpPr>
            <p:cNvPr id="11" name="Connettore 2 19">
              <a:extLst>
                <a:ext uri="{FF2B5EF4-FFF2-40B4-BE49-F238E27FC236}">
                  <a16:creationId xmlns:a16="http://schemas.microsoft.com/office/drawing/2014/main" id="{C5D6BBF4-FD0D-924B-6D67-9A3A88FC6F3D}"/>
                </a:ext>
              </a:extLst>
            </p:cNvPr>
            <p:cNvCxnSpPr/>
            <p:nvPr/>
          </p:nvCxnSpPr>
          <p:spPr>
            <a:xfrm rot="156438" flipV="1">
              <a:off x="3872463" y="4480955"/>
              <a:ext cx="1730862" cy="817254"/>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 name="Group 17">
            <a:extLst>
              <a:ext uri="{FF2B5EF4-FFF2-40B4-BE49-F238E27FC236}">
                <a16:creationId xmlns:a16="http://schemas.microsoft.com/office/drawing/2014/main" id="{4C1445D3-CAE4-7594-198E-A0F4E1DEDA78}"/>
              </a:ext>
            </a:extLst>
          </p:cNvPr>
          <p:cNvGrpSpPr>
            <a:grpSpLocks/>
          </p:cNvGrpSpPr>
          <p:nvPr/>
        </p:nvGrpSpPr>
        <p:grpSpPr bwMode="auto">
          <a:xfrm rot="-151933">
            <a:off x="7705543" y="2632527"/>
            <a:ext cx="3124638" cy="1478995"/>
            <a:chOff x="5846608" y="3840382"/>
            <a:chExt cx="2569759" cy="1216671"/>
          </a:xfrm>
        </p:grpSpPr>
        <p:sp>
          <p:nvSpPr>
            <p:cNvPr id="13" name="CasellaDiTesto 20">
              <a:extLst>
                <a:ext uri="{FF2B5EF4-FFF2-40B4-BE49-F238E27FC236}">
                  <a16:creationId xmlns:a16="http://schemas.microsoft.com/office/drawing/2014/main" id="{37D1F949-3F83-668A-AFD2-445A3DFEF247}"/>
                </a:ext>
              </a:extLst>
            </p:cNvPr>
            <p:cNvSpPr txBox="1">
              <a:spLocks noChangeArrowheads="1"/>
            </p:cNvSpPr>
            <p:nvPr/>
          </p:nvSpPr>
          <p:spPr bwMode="auto">
            <a:xfrm rot="20251933">
              <a:off x="6142711" y="4411425"/>
              <a:ext cx="2273656" cy="645628"/>
            </a:xfrm>
            <a:prstGeom prst="rect">
              <a:avLst/>
            </a:prstGeom>
            <a:solidFill>
              <a:srgbClr val="FFFF00">
                <a:alpha val="65000"/>
              </a:srgbClr>
            </a:solidFill>
            <a:ln w="9525">
              <a:noFill/>
              <a:miter lim="800000"/>
              <a:headEnd/>
              <a:tailEnd/>
            </a:ln>
          </p:spPr>
          <p:txBody>
            <a:bodyPr wrap="square">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it-IT" sz="1500" b="1" dirty="0">
                  <a:solidFill>
                    <a:schemeClr val="bg1"/>
                  </a:solidFill>
                  <a:sym typeface="Symbol" charset="0"/>
                </a:rPr>
                <a:t> 20</a:t>
              </a:r>
              <a:r>
                <a:rPr lang="it-IT" sz="1500" b="1" dirty="0">
                  <a:solidFill>
                    <a:schemeClr val="bg1"/>
                  </a:solidFill>
                </a:rPr>
                <a:t>0 m</a:t>
              </a:r>
            </a:p>
            <a:p>
              <a:pPr algn="ctr" eaLnBrk="1" hangingPunct="1"/>
              <a:r>
                <a:rPr lang="it-IT" sz="1500" b="1" dirty="0" err="1">
                  <a:solidFill>
                    <a:schemeClr val="bg1"/>
                  </a:solidFill>
                </a:rPr>
                <a:t>Linac</a:t>
              </a:r>
              <a:r>
                <a:rPr lang="it-IT" sz="1500" b="1" dirty="0">
                  <a:solidFill>
                    <a:schemeClr val="bg1"/>
                  </a:solidFill>
                </a:rPr>
                <a:t> Tunnel + </a:t>
              </a:r>
            </a:p>
            <a:p>
              <a:pPr algn="ctr" eaLnBrk="1" hangingPunct="1"/>
              <a:r>
                <a:rPr lang="it-IT" sz="1500" b="1" dirty="0" err="1">
                  <a:solidFill>
                    <a:schemeClr val="bg1"/>
                  </a:solidFill>
                </a:rPr>
                <a:t>Injector</a:t>
              </a:r>
              <a:r>
                <a:rPr lang="it-IT" sz="1500" b="1" dirty="0">
                  <a:solidFill>
                    <a:schemeClr val="bg1"/>
                  </a:solidFill>
                </a:rPr>
                <a:t> Extension</a:t>
              </a:r>
            </a:p>
          </p:txBody>
        </p:sp>
        <p:cxnSp>
          <p:nvCxnSpPr>
            <p:cNvPr id="14" name="Connettore 2 22">
              <a:extLst>
                <a:ext uri="{FF2B5EF4-FFF2-40B4-BE49-F238E27FC236}">
                  <a16:creationId xmlns:a16="http://schemas.microsoft.com/office/drawing/2014/main" id="{8A700564-170C-5E1D-4B0E-E5DB262F64C6}"/>
                </a:ext>
              </a:extLst>
            </p:cNvPr>
            <p:cNvCxnSpPr/>
            <p:nvPr/>
          </p:nvCxnSpPr>
          <p:spPr>
            <a:xfrm rot="151933" flipV="1">
              <a:off x="5846608" y="3840382"/>
              <a:ext cx="2113844" cy="990975"/>
            </a:xfrm>
            <a:prstGeom prst="straightConnector1">
              <a:avLst/>
            </a:prstGeom>
            <a:ln w="57150">
              <a:solidFill>
                <a:srgbClr val="FFFF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5" name="Group 20">
            <a:extLst>
              <a:ext uri="{FF2B5EF4-FFF2-40B4-BE49-F238E27FC236}">
                <a16:creationId xmlns:a16="http://schemas.microsoft.com/office/drawing/2014/main" id="{00A336E4-B50D-F1DF-8DD6-216DB6A79660}"/>
              </a:ext>
            </a:extLst>
          </p:cNvPr>
          <p:cNvGrpSpPr>
            <a:grpSpLocks/>
          </p:cNvGrpSpPr>
          <p:nvPr/>
        </p:nvGrpSpPr>
        <p:grpSpPr bwMode="auto">
          <a:xfrm rot="-120000">
            <a:off x="3231975" y="4956541"/>
            <a:ext cx="2391023" cy="1153526"/>
            <a:chOff x="2020462" y="5164655"/>
            <a:chExt cx="1966792" cy="949758"/>
          </a:xfrm>
        </p:grpSpPr>
        <p:sp>
          <p:nvSpPr>
            <p:cNvPr id="16" name="CasellaDiTesto 20">
              <a:extLst>
                <a:ext uri="{FF2B5EF4-FFF2-40B4-BE49-F238E27FC236}">
                  <a16:creationId xmlns:a16="http://schemas.microsoft.com/office/drawing/2014/main" id="{FB7F9EFE-8223-D0AC-045F-9EDD8A2EFC24}"/>
                </a:ext>
              </a:extLst>
            </p:cNvPr>
            <p:cNvSpPr txBox="1">
              <a:spLocks noChangeArrowheads="1"/>
            </p:cNvSpPr>
            <p:nvPr/>
          </p:nvSpPr>
          <p:spPr bwMode="auto">
            <a:xfrm rot="20224684">
              <a:off x="2198142" y="5682669"/>
              <a:ext cx="1789112" cy="431744"/>
            </a:xfrm>
            <a:prstGeom prst="rect">
              <a:avLst/>
            </a:prstGeom>
            <a:solidFill>
              <a:srgbClr val="00B0F0">
                <a:alpha val="65000"/>
              </a:srgbClr>
            </a:solidFill>
            <a:ln w="9525">
              <a:noFill/>
              <a:miter lim="800000"/>
              <a:headEnd/>
              <a:tailEnd/>
            </a:ln>
          </p:spPr>
          <p:txBody>
            <a:bodyPr>
              <a:spAutoFit/>
            </a:bodyP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it-IT" sz="1500" b="1" dirty="0">
                  <a:solidFill>
                    <a:schemeClr val="bg1"/>
                  </a:solidFill>
                  <a:sym typeface="Symbol" charset="0"/>
                </a:rPr>
                <a:t> </a:t>
              </a:r>
              <a:r>
                <a:rPr lang="it-IT" sz="1500" b="1" dirty="0">
                  <a:solidFill>
                    <a:schemeClr val="bg1"/>
                  </a:solidFill>
                </a:rPr>
                <a:t>50 m</a:t>
              </a:r>
            </a:p>
            <a:p>
              <a:pPr algn="ctr" eaLnBrk="1" hangingPunct="1"/>
              <a:r>
                <a:rPr lang="it-IT" sz="1500" b="1" dirty="0" err="1">
                  <a:solidFill>
                    <a:schemeClr val="bg1"/>
                  </a:solidFill>
                </a:rPr>
                <a:t>Experim</a:t>
              </a:r>
              <a:r>
                <a:rPr lang="it-IT" sz="1500" b="1" dirty="0">
                  <a:solidFill>
                    <a:schemeClr val="bg1"/>
                  </a:solidFill>
                </a:rPr>
                <a:t>. Hall</a:t>
              </a:r>
            </a:p>
          </p:txBody>
        </p:sp>
        <p:cxnSp>
          <p:nvCxnSpPr>
            <p:cNvPr id="17" name="Connettore 2 15">
              <a:extLst>
                <a:ext uri="{FF2B5EF4-FFF2-40B4-BE49-F238E27FC236}">
                  <a16:creationId xmlns:a16="http://schemas.microsoft.com/office/drawing/2014/main" id="{E2168F98-8B95-BAC8-02BE-6F9D8B15D13A}"/>
                </a:ext>
              </a:extLst>
            </p:cNvPr>
            <p:cNvCxnSpPr/>
            <p:nvPr/>
          </p:nvCxnSpPr>
          <p:spPr>
            <a:xfrm rot="120000" flipV="1">
              <a:off x="2020462" y="5164655"/>
              <a:ext cx="1724707" cy="776083"/>
            </a:xfrm>
            <a:prstGeom prst="straightConnector1">
              <a:avLst/>
            </a:prstGeom>
            <a:ln w="57150">
              <a:solidFill>
                <a:srgbClr val="00B0F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9989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30</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POLARIZATION</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A universal diagnostic?</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grpSp>
        <p:nvGrpSpPr>
          <p:cNvPr id="4" name="Group 3">
            <a:extLst>
              <a:ext uri="{FF2B5EF4-FFF2-40B4-BE49-F238E27FC236}">
                <a16:creationId xmlns:a16="http://schemas.microsoft.com/office/drawing/2014/main" id="{64D18F8E-1045-B6B1-3244-D570701E03A5}"/>
              </a:ext>
            </a:extLst>
          </p:cNvPr>
          <p:cNvGrpSpPr/>
          <p:nvPr/>
        </p:nvGrpSpPr>
        <p:grpSpPr>
          <a:xfrm>
            <a:off x="407368" y="924286"/>
            <a:ext cx="5012982" cy="2592288"/>
            <a:chOff x="218158" y="1261145"/>
            <a:chExt cx="5012982" cy="2592288"/>
          </a:xfrm>
        </p:grpSpPr>
        <p:pic>
          <p:nvPicPr>
            <p:cNvPr id="5" name="Picture 4" descr="Screen shot 2015-04-29 at 9.29.47 AM.png">
              <a:extLst>
                <a:ext uri="{FF2B5EF4-FFF2-40B4-BE49-F238E27FC236}">
                  <a16:creationId xmlns:a16="http://schemas.microsoft.com/office/drawing/2014/main" id="{C9EB7BC9-6A5B-5CB7-0D90-DA469C17A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58" y="1261145"/>
              <a:ext cx="2115731" cy="2448272"/>
            </a:xfrm>
            <a:prstGeom prst="rect">
              <a:avLst/>
            </a:prstGeom>
          </p:spPr>
        </p:pic>
        <p:grpSp>
          <p:nvGrpSpPr>
            <p:cNvPr id="6" name="Group 5">
              <a:extLst>
                <a:ext uri="{FF2B5EF4-FFF2-40B4-BE49-F238E27FC236}">
                  <a16:creationId xmlns:a16="http://schemas.microsoft.com/office/drawing/2014/main" id="{381FCEA5-9F96-ED2B-2410-BE34A145878A}"/>
                </a:ext>
              </a:extLst>
            </p:cNvPr>
            <p:cNvGrpSpPr>
              <a:grpSpLocks noChangeAspect="1"/>
            </p:cNvGrpSpPr>
            <p:nvPr/>
          </p:nvGrpSpPr>
          <p:grpSpPr>
            <a:xfrm>
              <a:off x="2450406" y="1477169"/>
              <a:ext cx="2780734" cy="2376264"/>
              <a:chOff x="3242494" y="2197249"/>
              <a:chExt cx="3960440" cy="3384376"/>
            </a:xfrm>
          </p:grpSpPr>
          <p:sp>
            <p:nvSpPr>
              <p:cNvPr id="7" name="Rectangle 6">
                <a:extLst>
                  <a:ext uri="{FF2B5EF4-FFF2-40B4-BE49-F238E27FC236}">
                    <a16:creationId xmlns:a16="http://schemas.microsoft.com/office/drawing/2014/main" id="{80EF9940-5982-0349-FC4E-251172DD7915}"/>
                  </a:ext>
                </a:extLst>
              </p:cNvPr>
              <p:cNvSpPr/>
              <p:nvPr/>
            </p:nvSpPr>
            <p:spPr bwMode="auto">
              <a:xfrm>
                <a:off x="3242494" y="2197249"/>
                <a:ext cx="3960440" cy="338437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8" name="Picture 7" descr="CookieBox.png">
                <a:extLst>
                  <a:ext uri="{FF2B5EF4-FFF2-40B4-BE49-F238E27FC236}">
                    <a16:creationId xmlns:a16="http://schemas.microsoft.com/office/drawing/2014/main" id="{6D681D5F-00F7-E8D9-B409-C53F821B31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502" y="2269257"/>
                <a:ext cx="3787629" cy="3225403"/>
              </a:xfrm>
              <a:prstGeom prst="rect">
                <a:avLst/>
              </a:prstGeom>
            </p:spPr>
          </p:pic>
        </p:grpSp>
      </p:grpSp>
      <p:cxnSp>
        <p:nvCxnSpPr>
          <p:cNvPr id="9" name="Straight Arrow Connector 8">
            <a:extLst>
              <a:ext uri="{FF2B5EF4-FFF2-40B4-BE49-F238E27FC236}">
                <a16:creationId xmlns:a16="http://schemas.microsoft.com/office/drawing/2014/main" id="{CEEC206C-CCBA-CAB2-2B44-A4C49B6FA9A0}"/>
              </a:ext>
            </a:extLst>
          </p:cNvPr>
          <p:cNvCxnSpPr/>
          <p:nvPr/>
        </p:nvCxnSpPr>
        <p:spPr bwMode="auto">
          <a:xfrm flipH="1" flipV="1">
            <a:off x="1559496" y="2148422"/>
            <a:ext cx="936104" cy="576064"/>
          </a:xfrm>
          <a:prstGeom prst="straightConnector1">
            <a:avLst/>
          </a:prstGeom>
          <a:solidFill>
            <a:srgbClr val="00B8FF"/>
          </a:solid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Box 9">
            <a:extLst>
              <a:ext uri="{FF2B5EF4-FFF2-40B4-BE49-F238E27FC236}">
                <a16:creationId xmlns:a16="http://schemas.microsoft.com/office/drawing/2014/main" id="{218466F2-DB54-ECE4-260F-F4DABF34D10B}"/>
              </a:ext>
            </a:extLst>
          </p:cNvPr>
          <p:cNvSpPr txBox="1"/>
          <p:nvPr/>
        </p:nvSpPr>
        <p:spPr>
          <a:xfrm>
            <a:off x="5972736" y="924286"/>
            <a:ext cx="5400600" cy="1169551"/>
          </a:xfrm>
          <a:prstGeom prst="rect">
            <a:avLst/>
          </a:prstGeom>
          <a:noFill/>
        </p:spPr>
        <p:txBody>
          <a:bodyPr wrap="square" rtlCol="0">
            <a:spAutoFit/>
          </a:bodyPr>
          <a:lstStyle/>
          <a:p>
            <a:r>
              <a:rPr lang="en-US" sz="1400" dirty="0">
                <a:solidFill>
                  <a:srgbClr val="000000"/>
                </a:solidFill>
              </a:rPr>
              <a:t>A </a:t>
            </a:r>
            <a:r>
              <a:rPr lang="en-US" sz="1400" b="1" dirty="0">
                <a:solidFill>
                  <a:srgbClr val="1680BF"/>
                </a:solidFill>
              </a:rPr>
              <a:t>single shot polarimeter </a:t>
            </a:r>
            <a:r>
              <a:rPr lang="en-US" sz="1400" dirty="0">
                <a:solidFill>
                  <a:srgbClr val="000000"/>
                </a:solidFill>
              </a:rPr>
              <a:t>based on angle resolving electron spectrometer (</a:t>
            </a:r>
            <a:r>
              <a:rPr lang="en-US" sz="1400" dirty="0" err="1">
                <a:solidFill>
                  <a:srgbClr val="000000"/>
                </a:solidFill>
              </a:rPr>
              <a:t>J.Viefhaus</a:t>
            </a:r>
            <a:r>
              <a:rPr lang="en-US" sz="1400" dirty="0">
                <a:solidFill>
                  <a:srgbClr val="000000"/>
                </a:solidFill>
              </a:rPr>
              <a:t>’ group at DESY and then </a:t>
            </a:r>
            <a:r>
              <a:rPr lang="en-US" sz="1400" dirty="0" err="1">
                <a:solidFill>
                  <a:srgbClr val="000000"/>
                </a:solidFill>
              </a:rPr>
              <a:t>R.Coffee</a:t>
            </a:r>
            <a:r>
              <a:rPr lang="en-US" sz="1400" dirty="0">
                <a:solidFill>
                  <a:srgbClr val="000000"/>
                </a:solidFill>
              </a:rPr>
              <a:t> at LCLS)</a:t>
            </a:r>
          </a:p>
          <a:p>
            <a:r>
              <a:rPr lang="en-US" sz="1400" dirty="0">
                <a:solidFill>
                  <a:srgbClr val="000000"/>
                </a:solidFill>
              </a:rPr>
              <a:t>Theory predicts specific electron distributions over the 16 detectors depending on the used gas and FEL polarization.</a:t>
            </a:r>
          </a:p>
        </p:txBody>
      </p:sp>
      <p:grpSp>
        <p:nvGrpSpPr>
          <p:cNvPr id="11" name="Group 10">
            <a:extLst>
              <a:ext uri="{FF2B5EF4-FFF2-40B4-BE49-F238E27FC236}">
                <a16:creationId xmlns:a16="http://schemas.microsoft.com/office/drawing/2014/main" id="{45E0E161-01BE-6119-B62F-B66E861F14C7}"/>
              </a:ext>
            </a:extLst>
          </p:cNvPr>
          <p:cNvGrpSpPr/>
          <p:nvPr/>
        </p:nvGrpSpPr>
        <p:grpSpPr>
          <a:xfrm>
            <a:off x="6062384" y="2177343"/>
            <a:ext cx="4720293" cy="1964725"/>
            <a:chOff x="3552557" y="5443914"/>
            <a:chExt cx="4181895" cy="1622520"/>
          </a:xfrm>
        </p:grpSpPr>
        <p:pic>
          <p:nvPicPr>
            <p:cNvPr id="12" name="Picture 11" descr="Screen Shot 2016-03-26 at 10.37.30 am.png">
              <a:extLst>
                <a:ext uri="{FF2B5EF4-FFF2-40B4-BE49-F238E27FC236}">
                  <a16:creationId xmlns:a16="http://schemas.microsoft.com/office/drawing/2014/main" id="{950B8791-E643-0F14-EE12-DF3C970370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2557" y="5443914"/>
              <a:ext cx="2678777" cy="775841"/>
            </a:xfrm>
            <a:prstGeom prst="rect">
              <a:avLst/>
            </a:prstGeom>
          </p:spPr>
        </p:pic>
        <p:pic>
          <p:nvPicPr>
            <p:cNvPr id="13" name="Picture 12" descr="Screen Shot 2016-03-26 at 10.37.39 am.png">
              <a:extLst>
                <a:ext uri="{FF2B5EF4-FFF2-40B4-BE49-F238E27FC236}">
                  <a16:creationId xmlns:a16="http://schemas.microsoft.com/office/drawing/2014/main" id="{ACFCE87E-4322-097B-FD41-AFD6D57458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2557" y="6274035"/>
              <a:ext cx="4181895" cy="792399"/>
            </a:xfrm>
            <a:prstGeom prst="rect">
              <a:avLst/>
            </a:prstGeom>
          </p:spPr>
        </p:pic>
      </p:grpSp>
      <p:grpSp>
        <p:nvGrpSpPr>
          <p:cNvPr id="16" name="Group 15">
            <a:extLst>
              <a:ext uri="{FF2B5EF4-FFF2-40B4-BE49-F238E27FC236}">
                <a16:creationId xmlns:a16="http://schemas.microsoft.com/office/drawing/2014/main" id="{C2CECA4D-9D3C-B282-5C29-706DB83E399B}"/>
              </a:ext>
            </a:extLst>
          </p:cNvPr>
          <p:cNvGrpSpPr>
            <a:grpSpLocks noChangeAspect="1"/>
          </p:cNvGrpSpPr>
          <p:nvPr/>
        </p:nvGrpSpPr>
        <p:grpSpPr>
          <a:xfrm>
            <a:off x="5270617" y="4205523"/>
            <a:ext cx="4963138" cy="2442001"/>
            <a:chOff x="-380753" y="3818939"/>
            <a:chExt cx="6706493" cy="3299781"/>
          </a:xfrm>
        </p:grpSpPr>
        <p:pic>
          <p:nvPicPr>
            <p:cNvPr id="17" name="Picture 16">
              <a:extLst>
                <a:ext uri="{FF2B5EF4-FFF2-40B4-BE49-F238E27FC236}">
                  <a16:creationId xmlns:a16="http://schemas.microsoft.com/office/drawing/2014/main" id="{8AE0BEB1-053A-DC0C-779E-23D47FCF0A10}"/>
                </a:ext>
              </a:extLst>
            </p:cNvPr>
            <p:cNvPicPr>
              <a:picLocks noChangeAspect="1"/>
            </p:cNvPicPr>
            <p:nvPr/>
          </p:nvPicPr>
          <p:blipFill rotWithShape="1">
            <a:blip r:embed="rId7">
              <a:extLst>
                <a:ext uri="{28A0092B-C50C-407E-A947-70E740481C1C}">
                  <a14:useLocalDpi xmlns:a14="http://schemas.microsoft.com/office/drawing/2010/main" val="0"/>
                </a:ext>
              </a:extLst>
            </a:blip>
            <a:srcRect l="10656" t="6342" b="7179"/>
            <a:stretch/>
          </p:blipFill>
          <p:spPr>
            <a:xfrm>
              <a:off x="267714" y="4069457"/>
              <a:ext cx="6058026" cy="2703287"/>
            </a:xfrm>
            <a:prstGeom prst="rect">
              <a:avLst/>
            </a:prstGeom>
          </p:spPr>
        </p:pic>
        <p:sp>
          <p:nvSpPr>
            <p:cNvPr id="18" name="TextBox 17">
              <a:extLst>
                <a:ext uri="{FF2B5EF4-FFF2-40B4-BE49-F238E27FC236}">
                  <a16:creationId xmlns:a16="http://schemas.microsoft.com/office/drawing/2014/main" id="{EC50ECC6-BB61-4CAD-8293-05B085647F8E}"/>
                </a:ext>
              </a:extLst>
            </p:cNvPr>
            <p:cNvSpPr txBox="1"/>
            <p:nvPr/>
          </p:nvSpPr>
          <p:spPr>
            <a:xfrm>
              <a:off x="2392691" y="6239688"/>
              <a:ext cx="3573590" cy="384966"/>
            </a:xfrm>
            <a:prstGeom prst="rect">
              <a:avLst/>
            </a:prstGeom>
            <a:noFill/>
          </p:spPr>
          <p:txBody>
            <a:bodyPr wrap="square" lIns="100728" tIns="50366" rIns="100728" bIns="50366" rtlCol="0">
              <a:spAutoFit/>
            </a:bodyPr>
            <a:lstStyle/>
            <a:p>
              <a:pPr defTabSz="1007421" eaLnBrk="0"/>
              <a:r>
                <a:rPr lang="de-DE" sz="800" dirty="0">
                  <a:solidFill>
                    <a:srgbClr val="FF0000"/>
                  </a:solidFill>
                  <a:ea typeface="+mn-ea"/>
                  <a:cs typeface="+mn-cs"/>
                </a:rPr>
                <a:t>20h56_helium_lin_cross_32nm7</a:t>
              </a:r>
            </a:p>
          </p:txBody>
        </p:sp>
        <p:sp>
          <p:nvSpPr>
            <p:cNvPr id="19" name="TextBox 18">
              <a:extLst>
                <a:ext uri="{FF2B5EF4-FFF2-40B4-BE49-F238E27FC236}">
                  <a16:creationId xmlns:a16="http://schemas.microsoft.com/office/drawing/2014/main" id="{169ADB12-63F3-79AE-4BB3-18F5093606CB}"/>
                </a:ext>
              </a:extLst>
            </p:cNvPr>
            <p:cNvSpPr txBox="1"/>
            <p:nvPr/>
          </p:nvSpPr>
          <p:spPr>
            <a:xfrm rot="16200000">
              <a:off x="-1266893" y="4705079"/>
              <a:ext cx="2420748" cy="648468"/>
            </a:xfrm>
            <a:prstGeom prst="rect">
              <a:avLst/>
            </a:prstGeom>
            <a:noFill/>
          </p:spPr>
          <p:txBody>
            <a:bodyPr wrap="square" lIns="100728" tIns="50366" rIns="100728" bIns="50366" rtlCol="0">
              <a:spAutoFit/>
            </a:bodyPr>
            <a:lstStyle/>
            <a:p>
              <a:pPr defTabSz="1007421" eaLnBrk="0"/>
              <a:r>
                <a:rPr lang="de-DE" sz="900" dirty="0">
                  <a:solidFill>
                    <a:srgbClr val="000000"/>
                  </a:solidFill>
                  <a:ea typeface="+mn-ea"/>
                  <a:cs typeface="+mn-cs"/>
                </a:rPr>
                <a:t>Axis </a:t>
              </a:r>
              <a:r>
                <a:rPr lang="de-DE" sz="900" dirty="0" err="1">
                  <a:solidFill>
                    <a:srgbClr val="000000"/>
                  </a:solidFill>
                  <a:ea typeface="+mn-ea"/>
                  <a:cs typeface="+mn-cs"/>
                </a:rPr>
                <a:t>of</a:t>
              </a:r>
              <a:r>
                <a:rPr lang="de-DE" sz="900" dirty="0">
                  <a:solidFill>
                    <a:srgbClr val="000000"/>
                  </a:solidFill>
                  <a:ea typeface="+mn-ea"/>
                  <a:cs typeface="+mn-cs"/>
                </a:rPr>
                <a:t> Linear </a:t>
              </a:r>
              <a:r>
                <a:rPr lang="de-DE" sz="900" dirty="0" err="1">
                  <a:solidFill>
                    <a:srgbClr val="000000"/>
                  </a:solidFill>
                  <a:ea typeface="+mn-ea"/>
                  <a:cs typeface="+mn-cs"/>
                </a:rPr>
                <a:t>Polarization</a:t>
              </a:r>
              <a:r>
                <a:rPr lang="de-DE" sz="900" dirty="0">
                  <a:solidFill>
                    <a:srgbClr val="000000"/>
                  </a:solidFill>
                  <a:ea typeface="+mn-ea"/>
                  <a:cs typeface="+mn-cs"/>
                </a:rPr>
                <a:t> (°) </a:t>
              </a:r>
            </a:p>
          </p:txBody>
        </p:sp>
        <p:sp>
          <p:nvSpPr>
            <p:cNvPr id="20" name="TextBox 19">
              <a:extLst>
                <a:ext uri="{FF2B5EF4-FFF2-40B4-BE49-F238E27FC236}">
                  <a16:creationId xmlns:a16="http://schemas.microsoft.com/office/drawing/2014/main" id="{BDC63AD8-12E7-F019-F2B2-D0B262C395DC}"/>
                </a:ext>
              </a:extLst>
            </p:cNvPr>
            <p:cNvSpPr txBox="1"/>
            <p:nvPr/>
          </p:nvSpPr>
          <p:spPr>
            <a:xfrm>
              <a:off x="2666431" y="6733754"/>
              <a:ext cx="1573422" cy="384966"/>
            </a:xfrm>
            <a:prstGeom prst="rect">
              <a:avLst/>
            </a:prstGeom>
            <a:noFill/>
          </p:spPr>
          <p:txBody>
            <a:bodyPr wrap="square" lIns="100728" tIns="50366" rIns="100728" bIns="50366" rtlCol="0">
              <a:spAutoFit/>
            </a:bodyPr>
            <a:lstStyle/>
            <a:p>
              <a:pPr defTabSz="1007421" eaLnBrk="0"/>
              <a:r>
                <a:rPr lang="de-DE" sz="800" dirty="0" err="1">
                  <a:solidFill>
                    <a:srgbClr val="000000"/>
                  </a:solidFill>
                  <a:ea typeface="+mn-ea"/>
                  <a:cs typeface="+mn-cs"/>
                </a:rPr>
                <a:t>Bunch</a:t>
              </a:r>
              <a:r>
                <a:rPr lang="de-DE" sz="800" dirty="0">
                  <a:solidFill>
                    <a:srgbClr val="000000"/>
                  </a:solidFill>
                  <a:ea typeface="+mn-ea"/>
                  <a:cs typeface="+mn-cs"/>
                </a:rPr>
                <a:t> ID</a:t>
              </a:r>
            </a:p>
          </p:txBody>
        </p:sp>
      </p:grpSp>
      <p:pic>
        <p:nvPicPr>
          <p:cNvPr id="21" name="Picture 20" descr="Screen Shot 2016-03-26 at 11.22.34 am.png">
            <a:extLst>
              <a:ext uri="{FF2B5EF4-FFF2-40B4-BE49-F238E27FC236}">
                <a16:creationId xmlns:a16="http://schemas.microsoft.com/office/drawing/2014/main" id="{A19F40A5-08C9-9D3E-CF83-24F20588F9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9183" y="3949422"/>
            <a:ext cx="4209314" cy="2555655"/>
          </a:xfrm>
          <a:prstGeom prst="rect">
            <a:avLst/>
          </a:prstGeom>
        </p:spPr>
      </p:pic>
      <p:sp>
        <p:nvSpPr>
          <p:cNvPr id="22" name="TextBox 21">
            <a:extLst>
              <a:ext uri="{FF2B5EF4-FFF2-40B4-BE49-F238E27FC236}">
                <a16:creationId xmlns:a16="http://schemas.microsoft.com/office/drawing/2014/main" id="{7D5578A9-83A6-126A-CCDB-C65D0FB777DE}"/>
              </a:ext>
            </a:extLst>
          </p:cNvPr>
          <p:cNvSpPr txBox="1"/>
          <p:nvPr/>
        </p:nvSpPr>
        <p:spPr>
          <a:xfrm>
            <a:off x="4939458" y="4155129"/>
            <a:ext cx="3358707" cy="184666"/>
          </a:xfrm>
          <a:prstGeom prst="rect">
            <a:avLst/>
          </a:prstGeom>
          <a:noFill/>
        </p:spPr>
        <p:txBody>
          <a:bodyPr wrap="square" lIns="0" tIns="0" rIns="0" bIns="0" rtlCol="0" anchor="ctr" anchorCtr="0">
            <a:spAutoFit/>
          </a:bodyPr>
          <a:lstStyle/>
          <a:p>
            <a:r>
              <a:rPr lang="en-US" sz="1200" dirty="0">
                <a:solidFill>
                  <a:schemeClr val="tx1"/>
                </a:solidFill>
              </a:rPr>
              <a:t>E. Allaria et al. Phys. Rev. X </a:t>
            </a:r>
            <a:r>
              <a:rPr lang="en-US" sz="1200" b="1" dirty="0">
                <a:solidFill>
                  <a:schemeClr val="tx1"/>
                </a:solidFill>
              </a:rPr>
              <a:t>4</a:t>
            </a:r>
            <a:r>
              <a:rPr lang="en-US" sz="1200" dirty="0">
                <a:solidFill>
                  <a:schemeClr val="tx1"/>
                </a:solidFill>
              </a:rPr>
              <a:t>, 041040 (2014)</a:t>
            </a:r>
          </a:p>
        </p:txBody>
      </p:sp>
    </p:spTree>
    <p:extLst>
      <p:ext uri="{BB962C8B-B14F-4D97-AF65-F5344CB8AC3E}">
        <p14:creationId xmlns:p14="http://schemas.microsoft.com/office/powerpoint/2010/main" val="329293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1000"/>
                                        <p:tgtEl>
                                          <p:spTgt spid="10"/>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1000"/>
                                        <p:tgtEl>
                                          <p:spTgt spid="9"/>
                                        </p:tgtEl>
                                      </p:cBhvr>
                                    </p:animEffect>
                                  </p:childTnLst>
                                </p:cTn>
                              </p:par>
                            </p:childTnLst>
                          </p:cTn>
                        </p:par>
                        <p:par>
                          <p:cTn id="15" fill="hold">
                            <p:stCondLst>
                              <p:cond delay="2000"/>
                            </p:stCondLst>
                            <p:childTnLst>
                              <p:par>
                                <p:cTn id="16" presetID="22" presetClass="entr" presetSubtype="1"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up)">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31</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PULSE LENGTH</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Cross correlation techniques</a:t>
            </a:r>
            <a:endParaRPr lang="it-IT" altLang="en-IT" sz="2200" dirty="0">
              <a:ea typeface="ＭＳ Ｐゴシック" panose="020B0600070205080204" pitchFamily="34" charset="-128"/>
            </a:endParaRPr>
          </a:p>
        </p:txBody>
      </p:sp>
      <p:pic>
        <p:nvPicPr>
          <p:cNvPr id="11" name="Picture 10">
            <a:extLst>
              <a:ext uri="{FF2B5EF4-FFF2-40B4-BE49-F238E27FC236}">
                <a16:creationId xmlns:a16="http://schemas.microsoft.com/office/drawing/2014/main" id="{04581D82-D466-1789-4B2D-6DF05A68FDAF}"/>
              </a:ext>
            </a:extLst>
          </p:cNvPr>
          <p:cNvPicPr>
            <a:picLocks noChangeAspect="1"/>
          </p:cNvPicPr>
          <p:nvPr/>
        </p:nvPicPr>
        <p:blipFill rotWithShape="1">
          <a:blip r:embed="rId3"/>
          <a:srcRect l="15325" t="5618" r="12860" b="3621"/>
          <a:stretch/>
        </p:blipFill>
        <p:spPr>
          <a:xfrm>
            <a:off x="7709124" y="3817302"/>
            <a:ext cx="3365501" cy="2120901"/>
          </a:xfrm>
          <a:prstGeom prst="rect">
            <a:avLst/>
          </a:prstGeom>
        </p:spPr>
      </p:pic>
      <p:sp>
        <p:nvSpPr>
          <p:cNvPr id="12" name="TextBox 11">
            <a:extLst>
              <a:ext uri="{FF2B5EF4-FFF2-40B4-BE49-F238E27FC236}">
                <a16:creationId xmlns:a16="http://schemas.microsoft.com/office/drawing/2014/main" id="{4A2C5ED2-016C-C829-CC02-A3812E18D75B}"/>
              </a:ext>
            </a:extLst>
          </p:cNvPr>
          <p:cNvSpPr txBox="1"/>
          <p:nvPr/>
        </p:nvSpPr>
        <p:spPr>
          <a:xfrm>
            <a:off x="3824" y="1045121"/>
            <a:ext cx="4896297" cy="1015663"/>
          </a:xfrm>
          <a:prstGeom prst="rect">
            <a:avLst/>
          </a:prstGeom>
          <a:noFill/>
        </p:spPr>
        <p:txBody>
          <a:bodyPr wrap="square" rtlCol="0">
            <a:spAutoFit/>
          </a:bodyPr>
          <a:lstStyle/>
          <a:p>
            <a:pPr>
              <a:lnSpc>
                <a:spcPct val="100000"/>
              </a:lnSpc>
            </a:pPr>
            <a:r>
              <a:rPr lang="en-US" sz="2000" b="1" dirty="0">
                <a:solidFill>
                  <a:srgbClr val="1680BF"/>
                </a:solidFill>
              </a:rPr>
              <a:t>Two cross-correlation methods </a:t>
            </a:r>
            <a:r>
              <a:rPr lang="en-US" sz="2000" dirty="0">
                <a:solidFill>
                  <a:srgbClr val="000000"/>
                </a:solidFill>
              </a:rPr>
              <a:t>have been implemented and used for </a:t>
            </a:r>
            <a:r>
              <a:rPr lang="en-US" sz="2000" b="1" dirty="0">
                <a:solidFill>
                  <a:srgbClr val="1680BF"/>
                </a:solidFill>
              </a:rPr>
              <a:t>measuring the FEL pulse length</a:t>
            </a:r>
            <a:r>
              <a:rPr lang="en-US" sz="2000" dirty="0">
                <a:solidFill>
                  <a:srgbClr val="000000"/>
                </a:solidFill>
              </a:rPr>
              <a:t>.  </a:t>
            </a:r>
          </a:p>
        </p:txBody>
      </p:sp>
      <p:pic>
        <p:nvPicPr>
          <p:cNvPr id="13" name="Grafik 23">
            <a:extLst>
              <a:ext uri="{FF2B5EF4-FFF2-40B4-BE49-F238E27FC236}">
                <a16:creationId xmlns:a16="http://schemas.microsoft.com/office/drawing/2014/main" id="{C20071B0-077A-CCAF-6F7D-DC54FF67A4F6}"/>
              </a:ext>
            </a:extLst>
          </p:cNvPr>
          <p:cNvPicPr/>
          <p:nvPr/>
        </p:nvPicPr>
        <p:blipFill rotWithShape="1">
          <a:blip r:embed="rId4">
            <a:extLst>
              <a:ext uri="{28A0092B-C50C-407E-A947-70E740481C1C}">
                <a14:useLocalDpi xmlns:a14="http://schemas.microsoft.com/office/drawing/2010/main" val="0"/>
              </a:ext>
            </a:extLst>
          </a:blip>
          <a:srcRect l="36719"/>
          <a:stretch/>
        </p:blipFill>
        <p:spPr>
          <a:xfrm>
            <a:off x="7291881" y="961613"/>
            <a:ext cx="3312368" cy="2160240"/>
          </a:xfrm>
          <a:prstGeom prst="rect">
            <a:avLst/>
          </a:prstGeom>
          <a:solidFill>
            <a:srgbClr val="FFFFFF"/>
          </a:solidFill>
        </p:spPr>
      </p:pic>
      <p:sp>
        <p:nvSpPr>
          <p:cNvPr id="14" name="TextBox 13">
            <a:extLst>
              <a:ext uri="{FF2B5EF4-FFF2-40B4-BE49-F238E27FC236}">
                <a16:creationId xmlns:a16="http://schemas.microsoft.com/office/drawing/2014/main" id="{BA2A84B1-F284-B44A-036B-C375C36DAE9E}"/>
              </a:ext>
            </a:extLst>
          </p:cNvPr>
          <p:cNvSpPr txBox="1"/>
          <p:nvPr/>
        </p:nvSpPr>
        <p:spPr>
          <a:xfrm>
            <a:off x="5563689" y="1033621"/>
            <a:ext cx="2808312" cy="324191"/>
          </a:xfrm>
          <a:prstGeom prst="rect">
            <a:avLst/>
          </a:prstGeom>
          <a:solidFill>
            <a:srgbClr val="FFFFFF"/>
          </a:solidFill>
        </p:spPr>
        <p:txBody>
          <a:bodyPr wrap="square" rtlCol="0">
            <a:spAutoFit/>
          </a:bodyPr>
          <a:lstStyle/>
          <a:p>
            <a:r>
              <a:rPr lang="en-US" sz="1600" dirty="0">
                <a:solidFill>
                  <a:srgbClr val="1680BF"/>
                </a:solidFill>
              </a:rPr>
              <a:t>Solid state cross correlation</a:t>
            </a:r>
            <a:r>
              <a:rPr lang="en-US" sz="1600" dirty="0">
                <a:solidFill>
                  <a:srgbClr val="000000"/>
                </a:solidFill>
              </a:rPr>
              <a:t>:</a:t>
            </a:r>
          </a:p>
        </p:txBody>
      </p:sp>
      <p:sp>
        <p:nvSpPr>
          <p:cNvPr id="15" name="TextBox 14">
            <a:extLst>
              <a:ext uri="{FF2B5EF4-FFF2-40B4-BE49-F238E27FC236}">
                <a16:creationId xmlns:a16="http://schemas.microsoft.com/office/drawing/2014/main" id="{07BEBBFC-7818-D5C6-358B-E3C28744C8C5}"/>
              </a:ext>
            </a:extLst>
          </p:cNvPr>
          <p:cNvSpPr txBox="1"/>
          <p:nvPr/>
        </p:nvSpPr>
        <p:spPr>
          <a:xfrm>
            <a:off x="5563937" y="1249645"/>
            <a:ext cx="1943968" cy="1815882"/>
          </a:xfrm>
          <a:prstGeom prst="rect">
            <a:avLst/>
          </a:prstGeom>
          <a:noFill/>
        </p:spPr>
        <p:txBody>
          <a:bodyPr wrap="square" rtlCol="0">
            <a:spAutoFit/>
          </a:bodyPr>
          <a:lstStyle/>
          <a:p>
            <a:pPr>
              <a:lnSpc>
                <a:spcPct val="100000"/>
              </a:lnSpc>
            </a:pPr>
            <a:r>
              <a:rPr lang="en-US" sz="1600" dirty="0">
                <a:solidFill>
                  <a:srgbClr val="000000"/>
                </a:solidFill>
              </a:rPr>
              <a:t>temporally &amp; spatially encode FEL on the surface of a Si</a:t>
            </a:r>
            <a:r>
              <a:rPr lang="en-US" sz="1600" baseline="-25000" dirty="0">
                <a:solidFill>
                  <a:srgbClr val="000000"/>
                </a:solidFill>
              </a:rPr>
              <a:t>3</a:t>
            </a:r>
            <a:r>
              <a:rPr lang="en-US" sz="1600" dirty="0">
                <a:solidFill>
                  <a:srgbClr val="000000"/>
                </a:solidFill>
              </a:rPr>
              <a:t>N</a:t>
            </a:r>
            <a:r>
              <a:rPr lang="en-US" sz="1600" baseline="-25000" dirty="0">
                <a:solidFill>
                  <a:srgbClr val="000000"/>
                </a:solidFill>
              </a:rPr>
              <a:t>4</a:t>
            </a:r>
            <a:r>
              <a:rPr lang="en-US" sz="1600" dirty="0">
                <a:solidFill>
                  <a:srgbClr val="000000"/>
                </a:solidFill>
              </a:rPr>
              <a:t> target probed with an </a:t>
            </a:r>
            <a:r>
              <a:rPr lang="en-US" sz="1600" dirty="0" err="1">
                <a:solidFill>
                  <a:srgbClr val="000000"/>
                </a:solidFill>
              </a:rPr>
              <a:t>ultrashort</a:t>
            </a:r>
            <a:r>
              <a:rPr lang="en-US" sz="1600" dirty="0">
                <a:solidFill>
                  <a:srgbClr val="000000"/>
                </a:solidFill>
              </a:rPr>
              <a:t> laser pulse</a:t>
            </a:r>
            <a:endParaRPr lang="en-US" sz="1800" dirty="0">
              <a:solidFill>
                <a:srgbClr val="000000"/>
              </a:solidFill>
            </a:endParaRPr>
          </a:p>
        </p:txBody>
      </p:sp>
      <p:sp>
        <p:nvSpPr>
          <p:cNvPr id="16" name="Rectangle 15">
            <a:extLst>
              <a:ext uri="{FF2B5EF4-FFF2-40B4-BE49-F238E27FC236}">
                <a16:creationId xmlns:a16="http://schemas.microsoft.com/office/drawing/2014/main" id="{18AB0F62-61F2-843B-C023-C9D65042E69D}"/>
              </a:ext>
            </a:extLst>
          </p:cNvPr>
          <p:cNvSpPr/>
          <p:nvPr/>
        </p:nvSpPr>
        <p:spPr bwMode="auto">
          <a:xfrm>
            <a:off x="5563937" y="1033621"/>
            <a:ext cx="5112320" cy="2088232"/>
          </a:xfrm>
          <a:prstGeom prst="rect">
            <a:avLst/>
          </a:prstGeom>
          <a:noFill/>
          <a:ln w="38100" cap="flat" cmpd="sng" algn="ctr">
            <a:solidFill>
              <a:schemeClr val="tx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4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17" name="Picture 16">
            <a:extLst>
              <a:ext uri="{FF2B5EF4-FFF2-40B4-BE49-F238E27FC236}">
                <a16:creationId xmlns:a16="http://schemas.microsoft.com/office/drawing/2014/main" id="{848BE5A1-E4FC-BA4F-E35D-7BD03A18E906}"/>
              </a:ext>
            </a:extLst>
          </p:cNvPr>
          <p:cNvPicPr>
            <a:picLocks noChangeAspect="1"/>
          </p:cNvPicPr>
          <p:nvPr/>
        </p:nvPicPr>
        <p:blipFill>
          <a:blip r:embed="rId5"/>
          <a:stretch>
            <a:fillRect/>
          </a:stretch>
        </p:blipFill>
        <p:spPr>
          <a:xfrm>
            <a:off x="1802334" y="3844226"/>
            <a:ext cx="1584176" cy="2025431"/>
          </a:xfrm>
          <a:prstGeom prst="rect">
            <a:avLst/>
          </a:prstGeom>
        </p:spPr>
      </p:pic>
      <p:pic>
        <p:nvPicPr>
          <p:cNvPr id="18" name="Picture 17">
            <a:extLst>
              <a:ext uri="{FF2B5EF4-FFF2-40B4-BE49-F238E27FC236}">
                <a16:creationId xmlns:a16="http://schemas.microsoft.com/office/drawing/2014/main" id="{77A3CAEE-5BB1-A8FA-7CA9-B7439B23968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4142" y="4345533"/>
            <a:ext cx="2117876" cy="1308100"/>
          </a:xfrm>
          <a:prstGeom prst="rect">
            <a:avLst/>
          </a:prstGeom>
        </p:spPr>
      </p:pic>
      <p:sp>
        <p:nvSpPr>
          <p:cNvPr id="19" name="TextBox 18">
            <a:extLst>
              <a:ext uri="{FF2B5EF4-FFF2-40B4-BE49-F238E27FC236}">
                <a16:creationId xmlns:a16="http://schemas.microsoft.com/office/drawing/2014/main" id="{5AF75CC0-D8CE-B936-1B38-353C4A473E34}"/>
              </a:ext>
            </a:extLst>
          </p:cNvPr>
          <p:cNvSpPr txBox="1"/>
          <p:nvPr/>
        </p:nvSpPr>
        <p:spPr>
          <a:xfrm>
            <a:off x="91902" y="3349377"/>
            <a:ext cx="3294608" cy="830997"/>
          </a:xfrm>
          <a:prstGeom prst="rect">
            <a:avLst/>
          </a:prstGeom>
          <a:noFill/>
        </p:spPr>
        <p:txBody>
          <a:bodyPr wrap="square" rtlCol="0">
            <a:spAutoFit/>
          </a:bodyPr>
          <a:lstStyle/>
          <a:p>
            <a:pPr>
              <a:lnSpc>
                <a:spcPct val="100000"/>
              </a:lnSpc>
            </a:pPr>
            <a:r>
              <a:rPr lang="en-US" sz="1600" dirty="0">
                <a:solidFill>
                  <a:srgbClr val="000000"/>
                </a:solidFill>
              </a:rPr>
              <a:t>Cross correlation measurement probing the intensity of </a:t>
            </a:r>
            <a:r>
              <a:rPr lang="en-US" sz="1600" dirty="0">
                <a:solidFill>
                  <a:srgbClr val="1680BF"/>
                </a:solidFill>
              </a:rPr>
              <a:t>sidebands in electron spectra</a:t>
            </a:r>
          </a:p>
        </p:txBody>
      </p:sp>
      <p:sp>
        <p:nvSpPr>
          <p:cNvPr id="20" name="Rectangle 19">
            <a:extLst>
              <a:ext uri="{FF2B5EF4-FFF2-40B4-BE49-F238E27FC236}">
                <a16:creationId xmlns:a16="http://schemas.microsoft.com/office/drawing/2014/main" id="{C0CC4399-596D-358B-F706-F273B728CD21}"/>
              </a:ext>
            </a:extLst>
          </p:cNvPr>
          <p:cNvSpPr/>
          <p:nvPr/>
        </p:nvSpPr>
        <p:spPr bwMode="auto">
          <a:xfrm>
            <a:off x="75754" y="3349377"/>
            <a:ext cx="6479108" cy="2425700"/>
          </a:xfrm>
          <a:prstGeom prst="rect">
            <a:avLst/>
          </a:prstGeom>
          <a:noFill/>
          <a:ln w="38100" cap="flat" cmpd="sng" algn="ctr">
            <a:solidFill>
              <a:srgbClr val="558ED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2000" b="0" i="0" u="none" strike="noStrike" cap="none" normalizeH="0" baseline="0">
              <a:ln>
                <a:noFill/>
              </a:ln>
              <a:solidFill>
                <a:schemeClr val="bg1"/>
              </a:solidFill>
              <a:effectLst/>
              <a:latin typeface="Arial" charset="0"/>
              <a:ea typeface="ＭＳ Ｐゴシック" charset="0"/>
              <a:cs typeface="ＭＳ Ｐゴシック" charset="0"/>
            </a:endParaRPr>
          </a:p>
        </p:txBody>
      </p:sp>
      <p:pic>
        <p:nvPicPr>
          <p:cNvPr id="21" name="Picture 20">
            <a:extLst>
              <a:ext uri="{FF2B5EF4-FFF2-40B4-BE49-F238E27FC236}">
                <a16:creationId xmlns:a16="http://schemas.microsoft.com/office/drawing/2014/main" id="{12797F53-F490-ACFF-8B8D-60DE402FF602}"/>
              </a:ext>
            </a:extLst>
          </p:cNvPr>
          <p:cNvPicPr>
            <a:picLocks noChangeAspect="1"/>
          </p:cNvPicPr>
          <p:nvPr/>
        </p:nvPicPr>
        <p:blipFill rotWithShape="1">
          <a:blip r:embed="rId7">
            <a:clrChange>
              <a:clrFrom>
                <a:srgbClr val="FFFFFF"/>
              </a:clrFrom>
              <a:clrTo>
                <a:srgbClr val="FFFFFF">
                  <a:alpha val="0"/>
                </a:srgbClr>
              </a:clrTo>
            </a:clrChange>
          </a:blip>
          <a:srcRect t="8139"/>
          <a:stretch/>
        </p:blipFill>
        <p:spPr>
          <a:xfrm>
            <a:off x="3242494" y="3389288"/>
            <a:ext cx="3305482" cy="2264345"/>
          </a:xfrm>
          <a:prstGeom prst="rect">
            <a:avLst/>
          </a:prstGeom>
        </p:spPr>
      </p:pic>
      <p:grpSp>
        <p:nvGrpSpPr>
          <p:cNvPr id="22" name="Group 21">
            <a:extLst>
              <a:ext uri="{FF2B5EF4-FFF2-40B4-BE49-F238E27FC236}">
                <a16:creationId xmlns:a16="http://schemas.microsoft.com/office/drawing/2014/main" id="{B9BD5146-18F5-56C7-99DA-1B83B57A6A61}"/>
              </a:ext>
            </a:extLst>
          </p:cNvPr>
          <p:cNvGrpSpPr/>
          <p:nvPr/>
        </p:nvGrpSpPr>
        <p:grpSpPr>
          <a:xfrm>
            <a:off x="4826670" y="1045121"/>
            <a:ext cx="6586942" cy="2657430"/>
            <a:chOff x="4826670" y="1045121"/>
            <a:chExt cx="6586942" cy="2657430"/>
          </a:xfrm>
        </p:grpSpPr>
        <p:sp>
          <p:nvSpPr>
            <p:cNvPr id="23" name="TextBox 22">
              <a:extLst>
                <a:ext uri="{FF2B5EF4-FFF2-40B4-BE49-F238E27FC236}">
                  <a16:creationId xmlns:a16="http://schemas.microsoft.com/office/drawing/2014/main" id="{8AC3C1E1-CB12-24DA-D894-B70D3AE2DC02}"/>
                </a:ext>
              </a:extLst>
            </p:cNvPr>
            <p:cNvSpPr txBox="1"/>
            <p:nvPr/>
          </p:nvSpPr>
          <p:spPr>
            <a:xfrm>
              <a:off x="6869660" y="3205361"/>
              <a:ext cx="4543952" cy="430887"/>
            </a:xfrm>
            <a:prstGeom prst="rect">
              <a:avLst/>
            </a:prstGeom>
            <a:noFill/>
          </p:spPr>
          <p:txBody>
            <a:bodyPr wrap="square" rtlCol="0">
              <a:spAutoFit/>
            </a:bodyPr>
            <a:lstStyle/>
            <a:p>
              <a:r>
                <a:rPr lang="en-US" sz="1100" dirty="0">
                  <a:solidFill>
                    <a:srgbClr val="1680BF"/>
                  </a:solidFill>
                </a:rPr>
                <a:t>*  In collaboration with F. </a:t>
              </a:r>
              <a:r>
                <a:rPr lang="en-US" sz="1100" dirty="0" err="1">
                  <a:solidFill>
                    <a:srgbClr val="1680BF"/>
                  </a:solidFill>
                </a:rPr>
                <a:t>Tavella</a:t>
              </a:r>
              <a:r>
                <a:rPr lang="en-US" sz="1100" dirty="0">
                  <a:solidFill>
                    <a:srgbClr val="1680BF"/>
                  </a:solidFill>
                </a:rPr>
                <a:t> team</a:t>
              </a:r>
            </a:p>
            <a:p>
              <a:r>
                <a:rPr lang="en-US" sz="1100" dirty="0">
                  <a:solidFill>
                    <a:srgbClr val="1680BF"/>
                  </a:solidFill>
                </a:rPr>
                <a:t>** In collaboration with C. </a:t>
              </a:r>
              <a:r>
                <a:rPr lang="en-US" sz="1100" dirty="0" err="1">
                  <a:solidFill>
                    <a:srgbClr val="1680BF"/>
                  </a:solidFill>
                </a:rPr>
                <a:t>Callegari</a:t>
              </a:r>
              <a:r>
                <a:rPr lang="en-US" sz="1100" dirty="0">
                  <a:solidFill>
                    <a:srgbClr val="1680BF"/>
                  </a:solidFill>
                </a:rPr>
                <a:t> and LDM team</a:t>
              </a:r>
            </a:p>
          </p:txBody>
        </p:sp>
        <p:sp>
          <p:nvSpPr>
            <p:cNvPr id="24" name="TextBox 23">
              <a:extLst>
                <a:ext uri="{FF2B5EF4-FFF2-40B4-BE49-F238E27FC236}">
                  <a16:creationId xmlns:a16="http://schemas.microsoft.com/office/drawing/2014/main" id="{C64F886C-B312-F0AD-86E2-5A434FD6A7BA}"/>
                </a:ext>
              </a:extLst>
            </p:cNvPr>
            <p:cNvSpPr txBox="1"/>
            <p:nvPr/>
          </p:nvSpPr>
          <p:spPr>
            <a:xfrm>
              <a:off x="10352221" y="1045121"/>
              <a:ext cx="360040" cy="353174"/>
            </a:xfrm>
            <a:prstGeom prst="rect">
              <a:avLst/>
            </a:prstGeom>
            <a:noFill/>
          </p:spPr>
          <p:txBody>
            <a:bodyPr wrap="square" rtlCol="0">
              <a:spAutoFit/>
            </a:bodyPr>
            <a:lstStyle/>
            <a:p>
              <a:r>
                <a:rPr lang="en-US" sz="1800" dirty="0">
                  <a:solidFill>
                    <a:srgbClr val="0000FF"/>
                  </a:solidFill>
                </a:rPr>
                <a:t>*</a:t>
              </a:r>
            </a:p>
          </p:txBody>
        </p:sp>
        <p:sp>
          <p:nvSpPr>
            <p:cNvPr id="25" name="TextBox 24">
              <a:extLst>
                <a:ext uri="{FF2B5EF4-FFF2-40B4-BE49-F238E27FC236}">
                  <a16:creationId xmlns:a16="http://schemas.microsoft.com/office/drawing/2014/main" id="{6DB26C09-EEBD-6F7D-CFB7-219C8F744696}"/>
                </a:ext>
              </a:extLst>
            </p:cNvPr>
            <p:cNvSpPr txBox="1"/>
            <p:nvPr/>
          </p:nvSpPr>
          <p:spPr>
            <a:xfrm>
              <a:off x="4826670" y="3349377"/>
              <a:ext cx="495672" cy="353174"/>
            </a:xfrm>
            <a:prstGeom prst="rect">
              <a:avLst/>
            </a:prstGeom>
            <a:noFill/>
          </p:spPr>
          <p:txBody>
            <a:bodyPr wrap="square" rtlCol="0">
              <a:spAutoFit/>
            </a:bodyPr>
            <a:lstStyle/>
            <a:p>
              <a:r>
                <a:rPr lang="en-US" sz="1800" dirty="0">
                  <a:solidFill>
                    <a:srgbClr val="0000FF"/>
                  </a:solidFill>
                </a:rPr>
                <a:t>**</a:t>
              </a:r>
            </a:p>
          </p:txBody>
        </p:sp>
      </p:grpSp>
      <p:sp>
        <p:nvSpPr>
          <p:cNvPr id="26" name="TextBox 25">
            <a:extLst>
              <a:ext uri="{FF2B5EF4-FFF2-40B4-BE49-F238E27FC236}">
                <a16:creationId xmlns:a16="http://schemas.microsoft.com/office/drawing/2014/main" id="{F6B0A024-FD55-CA0F-8AA0-9FD6412430BC}"/>
              </a:ext>
            </a:extLst>
          </p:cNvPr>
          <p:cNvSpPr txBox="1"/>
          <p:nvPr/>
        </p:nvSpPr>
        <p:spPr>
          <a:xfrm>
            <a:off x="0" y="2053233"/>
            <a:ext cx="4896297" cy="1015663"/>
          </a:xfrm>
          <a:prstGeom prst="rect">
            <a:avLst/>
          </a:prstGeom>
          <a:noFill/>
        </p:spPr>
        <p:txBody>
          <a:bodyPr wrap="square" rtlCol="0">
            <a:spAutoFit/>
          </a:bodyPr>
          <a:lstStyle/>
          <a:p>
            <a:pPr>
              <a:lnSpc>
                <a:spcPct val="100000"/>
              </a:lnSpc>
            </a:pPr>
            <a:r>
              <a:rPr lang="en-US" sz="2000" dirty="0">
                <a:solidFill>
                  <a:srgbClr val="000000"/>
                </a:solidFill>
              </a:rPr>
              <a:t>In both cases FEL pulse length has been studied as a function of seed laser parameters and FEL wavelength.  </a:t>
            </a:r>
          </a:p>
        </p:txBody>
      </p:sp>
      <p:sp>
        <p:nvSpPr>
          <p:cNvPr id="27" name="TextBox 26">
            <a:extLst>
              <a:ext uri="{FF2B5EF4-FFF2-40B4-BE49-F238E27FC236}">
                <a16:creationId xmlns:a16="http://schemas.microsoft.com/office/drawing/2014/main" id="{B4EE1D00-5462-6A48-6D58-E68101CDB1E7}"/>
              </a:ext>
            </a:extLst>
          </p:cNvPr>
          <p:cNvSpPr txBox="1"/>
          <p:nvPr/>
        </p:nvSpPr>
        <p:spPr>
          <a:xfrm>
            <a:off x="321296" y="6119258"/>
            <a:ext cx="11967344" cy="342145"/>
          </a:xfrm>
          <a:prstGeom prst="rect">
            <a:avLst/>
          </a:prstGeom>
          <a:noFill/>
        </p:spPr>
        <p:txBody>
          <a:bodyPr wrap="square" rtlCol="0">
            <a:spAutoFit/>
          </a:bodyPr>
          <a:lstStyle/>
          <a:p>
            <a:pPr>
              <a:lnSpc>
                <a:spcPct val="110000"/>
              </a:lnSpc>
            </a:pPr>
            <a:r>
              <a:rPr lang="en-US" sz="1600" b="1" dirty="0">
                <a:solidFill>
                  <a:srgbClr val="000000"/>
                </a:solidFill>
              </a:rPr>
              <a:t>Expected </a:t>
            </a:r>
            <a:r>
              <a:rPr lang="en-US" sz="1600" b="1" dirty="0">
                <a:solidFill>
                  <a:srgbClr val="1680BF"/>
                </a:solidFill>
              </a:rPr>
              <a:t>FEL pulse shortening at higher harmonics </a:t>
            </a:r>
            <a:r>
              <a:rPr lang="en-US" sz="1600" b="1" dirty="0">
                <a:solidFill>
                  <a:srgbClr val="000000"/>
                </a:solidFill>
              </a:rPr>
              <a:t>(shorter wavelength) has been confirmed by measurements. </a:t>
            </a:r>
          </a:p>
        </p:txBody>
      </p:sp>
      <p:sp>
        <p:nvSpPr>
          <p:cNvPr id="28" name="TextBox 27">
            <a:extLst>
              <a:ext uri="{FF2B5EF4-FFF2-40B4-BE49-F238E27FC236}">
                <a16:creationId xmlns:a16="http://schemas.microsoft.com/office/drawing/2014/main" id="{52AAE2E1-36A5-610E-11A8-4077E4BFB54F}"/>
              </a:ext>
            </a:extLst>
          </p:cNvPr>
          <p:cNvSpPr txBox="1"/>
          <p:nvPr/>
        </p:nvSpPr>
        <p:spPr>
          <a:xfrm>
            <a:off x="102313" y="5807841"/>
            <a:ext cx="4680520" cy="184666"/>
          </a:xfrm>
          <a:prstGeom prst="rect">
            <a:avLst/>
          </a:prstGeom>
          <a:noFill/>
        </p:spPr>
        <p:txBody>
          <a:bodyPr wrap="square" lIns="0" tIns="0" rIns="0" bIns="0" rtlCol="0" anchor="ctr" anchorCtr="0">
            <a:spAutoFit/>
          </a:bodyPr>
          <a:lstStyle/>
          <a:p>
            <a:r>
              <a:rPr lang="en-US" sz="1200" dirty="0">
                <a:solidFill>
                  <a:schemeClr val="tx1"/>
                </a:solidFill>
              </a:rPr>
              <a:t>P. </a:t>
            </a:r>
            <a:r>
              <a:rPr lang="en-US" sz="1200" dirty="0" err="1">
                <a:solidFill>
                  <a:schemeClr val="tx1"/>
                </a:solidFill>
              </a:rPr>
              <a:t>Finetti</a:t>
            </a:r>
            <a:r>
              <a:rPr lang="en-US" sz="1200" dirty="0">
                <a:solidFill>
                  <a:schemeClr val="tx1"/>
                </a:solidFill>
              </a:rPr>
              <a:t> et al. Phys. Rev. X </a:t>
            </a:r>
            <a:r>
              <a:rPr lang="en-US" sz="1200" b="1" dirty="0">
                <a:solidFill>
                  <a:schemeClr val="tx1"/>
                </a:solidFill>
              </a:rPr>
              <a:t>7</a:t>
            </a:r>
            <a:r>
              <a:rPr lang="en-US" sz="1200" dirty="0">
                <a:solidFill>
                  <a:schemeClr val="tx1"/>
                </a:solidFill>
              </a:rPr>
              <a:t>, 021043 (2017)</a:t>
            </a:r>
          </a:p>
        </p:txBody>
      </p:sp>
    </p:spTree>
    <p:extLst>
      <p:ext uri="{BB962C8B-B14F-4D97-AF65-F5344CB8AC3E}">
        <p14:creationId xmlns:p14="http://schemas.microsoft.com/office/powerpoint/2010/main" val="501470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32</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8286643"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PHOTON ANALYSIS DELIVERY AND REDUCTIONS SYSTEM</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Members and collaborations</a:t>
            </a:r>
            <a:endParaRPr lang="it-IT" altLang="en-IT" sz="2200" dirty="0">
              <a:ea typeface="ＭＳ Ｐゴシック" panose="020B0600070205080204" pitchFamily="34" charset="-128"/>
            </a:endParaRPr>
          </a:p>
        </p:txBody>
      </p:sp>
      <p:grpSp>
        <p:nvGrpSpPr>
          <p:cNvPr id="2" name="Group 1">
            <a:extLst>
              <a:ext uri="{FF2B5EF4-FFF2-40B4-BE49-F238E27FC236}">
                <a16:creationId xmlns:a16="http://schemas.microsoft.com/office/drawing/2014/main" id="{1A5AD6AC-3CA5-E332-3A5B-D8A46158E406}"/>
              </a:ext>
            </a:extLst>
          </p:cNvPr>
          <p:cNvGrpSpPr/>
          <p:nvPr/>
        </p:nvGrpSpPr>
        <p:grpSpPr>
          <a:xfrm>
            <a:off x="6967242" y="3125053"/>
            <a:ext cx="2340026" cy="690234"/>
            <a:chOff x="6694855" y="871315"/>
            <a:chExt cx="2340026" cy="690234"/>
          </a:xfrm>
          <a:noFill/>
        </p:grpSpPr>
        <p:sp>
          <p:nvSpPr>
            <p:cNvPr id="4" name="Rectangle: Rounded Corners 25">
              <a:extLst>
                <a:ext uri="{FF2B5EF4-FFF2-40B4-BE49-F238E27FC236}">
                  <a16:creationId xmlns:a16="http://schemas.microsoft.com/office/drawing/2014/main" id="{0B7947FC-61C7-19C3-CDF7-F6C578F95D2B}"/>
                </a:ext>
              </a:extLst>
            </p:cNvPr>
            <p:cNvSpPr/>
            <p:nvPr/>
          </p:nvSpPr>
          <p:spPr>
            <a:xfrm>
              <a:off x="6694855" y="871315"/>
              <a:ext cx="2340026" cy="690234"/>
            </a:xfrm>
            <a:prstGeom prst="roundRect">
              <a:avLst/>
            </a:prstGeom>
            <a:grpFill/>
            <a:ln>
              <a:solidFill>
                <a:srgbClr val="168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Picture 4">
              <a:extLst>
                <a:ext uri="{FF2B5EF4-FFF2-40B4-BE49-F238E27FC236}">
                  <a16:creationId xmlns:a16="http://schemas.microsoft.com/office/drawing/2014/main" id="{71BC098A-5A1A-09F7-8FB0-DF3124EB1204}"/>
                </a:ext>
              </a:extLst>
            </p:cNvPr>
            <p:cNvPicPr>
              <a:picLocks noChangeAspect="1"/>
            </p:cNvPicPr>
            <p:nvPr/>
          </p:nvPicPr>
          <p:blipFill>
            <a:blip r:embed="rId3"/>
            <a:stretch>
              <a:fillRect/>
            </a:stretch>
          </p:blipFill>
          <p:spPr>
            <a:xfrm>
              <a:off x="6812639" y="973349"/>
              <a:ext cx="1463384" cy="265785"/>
            </a:xfrm>
            <a:prstGeom prst="rect">
              <a:avLst/>
            </a:prstGeom>
            <a:grpFill/>
            <a:ln>
              <a:noFill/>
            </a:ln>
          </p:spPr>
        </p:pic>
        <p:sp>
          <p:nvSpPr>
            <p:cNvPr id="6" name="TextBox 5">
              <a:extLst>
                <a:ext uri="{FF2B5EF4-FFF2-40B4-BE49-F238E27FC236}">
                  <a16:creationId xmlns:a16="http://schemas.microsoft.com/office/drawing/2014/main" id="{6DA8DE49-A942-1549-929A-65C3F929AC40}"/>
                </a:ext>
              </a:extLst>
            </p:cNvPr>
            <p:cNvSpPr txBox="1"/>
            <p:nvPr/>
          </p:nvSpPr>
          <p:spPr>
            <a:xfrm>
              <a:off x="7674418" y="1176726"/>
              <a:ext cx="1320490" cy="338554"/>
            </a:xfrm>
            <a:prstGeom prst="rect">
              <a:avLst/>
            </a:prstGeom>
            <a:grpFill/>
            <a:ln>
              <a:noFill/>
            </a:ln>
          </p:spPr>
          <p:txBody>
            <a:bodyPr wrap="none" rtlCol="0">
              <a:spAutoFit/>
            </a:bodyPr>
            <a:lstStyle/>
            <a:p>
              <a:r>
                <a:rPr lang="it-IT" sz="1600" dirty="0">
                  <a:solidFill>
                    <a:schemeClr val="tx1"/>
                  </a:solidFill>
                </a:rPr>
                <a:t>G. </a:t>
              </a:r>
              <a:r>
                <a:rPr lang="it-IT" sz="1600" dirty="0" err="1">
                  <a:solidFill>
                    <a:schemeClr val="tx1"/>
                  </a:solidFill>
                </a:rPr>
                <a:t>Dovillaire</a:t>
              </a:r>
              <a:endParaRPr lang="it-IT" sz="1600" dirty="0">
                <a:solidFill>
                  <a:schemeClr val="tx1"/>
                </a:solidFill>
              </a:endParaRPr>
            </a:p>
          </p:txBody>
        </p:sp>
      </p:grpSp>
      <p:grpSp>
        <p:nvGrpSpPr>
          <p:cNvPr id="7" name="Group 6">
            <a:extLst>
              <a:ext uri="{FF2B5EF4-FFF2-40B4-BE49-F238E27FC236}">
                <a16:creationId xmlns:a16="http://schemas.microsoft.com/office/drawing/2014/main" id="{918DB518-6092-A5F2-F14D-C5E4385D1E82}"/>
              </a:ext>
            </a:extLst>
          </p:cNvPr>
          <p:cNvGrpSpPr/>
          <p:nvPr/>
        </p:nvGrpSpPr>
        <p:grpSpPr>
          <a:xfrm>
            <a:off x="9383802" y="3940227"/>
            <a:ext cx="2340026" cy="690234"/>
            <a:chOff x="6694855" y="3858902"/>
            <a:chExt cx="2340026" cy="690234"/>
          </a:xfrm>
          <a:noFill/>
        </p:grpSpPr>
        <p:sp>
          <p:nvSpPr>
            <p:cNvPr id="8" name="Rectangle: Rounded Corners 24">
              <a:extLst>
                <a:ext uri="{FF2B5EF4-FFF2-40B4-BE49-F238E27FC236}">
                  <a16:creationId xmlns:a16="http://schemas.microsoft.com/office/drawing/2014/main" id="{DED68FE8-7128-C7D6-DE50-2EFC51C3B276}"/>
                </a:ext>
              </a:extLst>
            </p:cNvPr>
            <p:cNvSpPr/>
            <p:nvPr/>
          </p:nvSpPr>
          <p:spPr>
            <a:xfrm>
              <a:off x="6694855" y="3858902"/>
              <a:ext cx="2340026" cy="690234"/>
            </a:xfrm>
            <a:prstGeom prst="roundRect">
              <a:avLst/>
            </a:prstGeom>
            <a:grpFill/>
            <a:ln>
              <a:solidFill>
                <a:srgbClr val="168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9" name="Picture 9">
              <a:extLst>
                <a:ext uri="{FF2B5EF4-FFF2-40B4-BE49-F238E27FC236}">
                  <a16:creationId xmlns:a16="http://schemas.microsoft.com/office/drawing/2014/main" id="{E6FFB6B3-A676-B06B-A95D-8222768786C5}"/>
                </a:ext>
              </a:extLst>
            </p:cNvPr>
            <p:cNvPicPr>
              <a:picLocks noChangeAspect="1"/>
            </p:cNvPicPr>
            <p:nvPr/>
          </p:nvPicPr>
          <p:blipFill>
            <a:blip r:embed="rId4"/>
            <a:stretch>
              <a:fillRect/>
            </a:stretch>
          </p:blipFill>
          <p:spPr>
            <a:xfrm>
              <a:off x="6821958" y="3936592"/>
              <a:ext cx="1074062" cy="406512"/>
            </a:xfrm>
            <a:prstGeom prst="rect">
              <a:avLst/>
            </a:prstGeom>
            <a:grpFill/>
            <a:ln>
              <a:noFill/>
            </a:ln>
          </p:spPr>
        </p:pic>
        <p:sp>
          <p:nvSpPr>
            <p:cNvPr id="10" name="TextBox 9">
              <a:extLst>
                <a:ext uri="{FF2B5EF4-FFF2-40B4-BE49-F238E27FC236}">
                  <a16:creationId xmlns:a16="http://schemas.microsoft.com/office/drawing/2014/main" id="{65058041-31D0-C847-0EA2-776DBEFC8C2F}"/>
                </a:ext>
              </a:extLst>
            </p:cNvPr>
            <p:cNvSpPr txBox="1"/>
            <p:nvPr/>
          </p:nvSpPr>
          <p:spPr>
            <a:xfrm>
              <a:off x="7874712" y="4002588"/>
              <a:ext cx="1056828" cy="338554"/>
            </a:xfrm>
            <a:prstGeom prst="rect">
              <a:avLst/>
            </a:prstGeom>
            <a:grpFill/>
            <a:ln>
              <a:noFill/>
            </a:ln>
          </p:spPr>
          <p:txBody>
            <a:bodyPr wrap="none" rtlCol="0">
              <a:spAutoFit/>
            </a:bodyPr>
            <a:lstStyle/>
            <a:p>
              <a:r>
                <a:rPr lang="it-IT" sz="1600" dirty="0">
                  <a:solidFill>
                    <a:schemeClr val="tx1"/>
                  </a:solidFill>
                </a:rPr>
                <a:t>A. </a:t>
              </a:r>
              <a:r>
                <a:rPr lang="it-IT" sz="1600" dirty="0" err="1">
                  <a:solidFill>
                    <a:schemeClr val="tx1"/>
                  </a:solidFill>
                </a:rPr>
                <a:t>Hafner</a:t>
              </a:r>
              <a:endParaRPr lang="it-IT" sz="1600" dirty="0">
                <a:solidFill>
                  <a:schemeClr val="tx1"/>
                </a:solidFill>
              </a:endParaRPr>
            </a:p>
          </p:txBody>
        </p:sp>
      </p:grpSp>
      <p:grpSp>
        <p:nvGrpSpPr>
          <p:cNvPr id="11" name="Group 10">
            <a:extLst>
              <a:ext uri="{FF2B5EF4-FFF2-40B4-BE49-F238E27FC236}">
                <a16:creationId xmlns:a16="http://schemas.microsoft.com/office/drawing/2014/main" id="{8E9AC791-E59C-FB45-8BE0-C998C5B4DFF5}"/>
              </a:ext>
            </a:extLst>
          </p:cNvPr>
          <p:cNvGrpSpPr/>
          <p:nvPr/>
        </p:nvGrpSpPr>
        <p:grpSpPr>
          <a:xfrm>
            <a:off x="9408368" y="3125053"/>
            <a:ext cx="2340026" cy="690234"/>
            <a:chOff x="6694855" y="3029780"/>
            <a:chExt cx="2340026" cy="690234"/>
          </a:xfrm>
          <a:noFill/>
        </p:grpSpPr>
        <p:sp>
          <p:nvSpPr>
            <p:cNvPr id="12" name="Rectangle: Rounded Corners 2">
              <a:extLst>
                <a:ext uri="{FF2B5EF4-FFF2-40B4-BE49-F238E27FC236}">
                  <a16:creationId xmlns:a16="http://schemas.microsoft.com/office/drawing/2014/main" id="{0BFF41DE-AD1B-8D14-AEB5-4F58EFC5A1A2}"/>
                </a:ext>
              </a:extLst>
            </p:cNvPr>
            <p:cNvSpPr/>
            <p:nvPr/>
          </p:nvSpPr>
          <p:spPr>
            <a:xfrm>
              <a:off x="6694855" y="3029780"/>
              <a:ext cx="2340026" cy="690234"/>
            </a:xfrm>
            <a:prstGeom prst="roundRect">
              <a:avLst/>
            </a:prstGeom>
            <a:grpFill/>
            <a:ln>
              <a:solidFill>
                <a:srgbClr val="168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3" name="Picture 45">
              <a:extLst>
                <a:ext uri="{FF2B5EF4-FFF2-40B4-BE49-F238E27FC236}">
                  <a16:creationId xmlns:a16="http://schemas.microsoft.com/office/drawing/2014/main" id="{197D726E-2D69-50AE-94D9-3A3168D7ABD5}"/>
                </a:ext>
              </a:extLst>
            </p:cNvPr>
            <p:cNvPicPr>
              <a:picLocks noChangeAspect="1"/>
            </p:cNvPicPr>
            <p:nvPr/>
          </p:nvPicPr>
          <p:blipFill rotWithShape="1">
            <a:blip r:embed="rId5"/>
            <a:srcRect r="61350"/>
            <a:stretch/>
          </p:blipFill>
          <p:spPr>
            <a:xfrm>
              <a:off x="6822210" y="3061104"/>
              <a:ext cx="813378" cy="627585"/>
            </a:xfrm>
            <a:prstGeom prst="rect">
              <a:avLst/>
            </a:prstGeom>
            <a:grpFill/>
            <a:ln>
              <a:noFill/>
            </a:ln>
          </p:spPr>
        </p:pic>
        <p:sp>
          <p:nvSpPr>
            <p:cNvPr id="14" name="TextBox 13">
              <a:extLst>
                <a:ext uri="{FF2B5EF4-FFF2-40B4-BE49-F238E27FC236}">
                  <a16:creationId xmlns:a16="http://schemas.microsoft.com/office/drawing/2014/main" id="{E7C26BBE-B11E-DA9B-7253-A622FB80F424}"/>
                </a:ext>
              </a:extLst>
            </p:cNvPr>
            <p:cNvSpPr txBox="1"/>
            <p:nvPr/>
          </p:nvSpPr>
          <p:spPr>
            <a:xfrm>
              <a:off x="7798666" y="3213164"/>
              <a:ext cx="1027845" cy="338554"/>
            </a:xfrm>
            <a:prstGeom prst="rect">
              <a:avLst/>
            </a:prstGeom>
            <a:grpFill/>
            <a:ln>
              <a:noFill/>
            </a:ln>
          </p:spPr>
          <p:txBody>
            <a:bodyPr wrap="none" rtlCol="0">
              <a:spAutoFit/>
            </a:bodyPr>
            <a:lstStyle/>
            <a:p>
              <a:r>
                <a:rPr lang="it-IT" sz="1600" dirty="0">
                  <a:solidFill>
                    <a:schemeClr val="tx1"/>
                  </a:solidFill>
                </a:rPr>
                <a:t>D. Cocco</a:t>
              </a:r>
            </a:p>
          </p:txBody>
        </p:sp>
      </p:grpSp>
      <p:grpSp>
        <p:nvGrpSpPr>
          <p:cNvPr id="15" name="Group 14">
            <a:extLst>
              <a:ext uri="{FF2B5EF4-FFF2-40B4-BE49-F238E27FC236}">
                <a16:creationId xmlns:a16="http://schemas.microsoft.com/office/drawing/2014/main" id="{FD9076D9-62A2-612D-EF0C-8590CB0C8035}"/>
              </a:ext>
            </a:extLst>
          </p:cNvPr>
          <p:cNvGrpSpPr/>
          <p:nvPr/>
        </p:nvGrpSpPr>
        <p:grpSpPr>
          <a:xfrm>
            <a:off x="6971725" y="4777335"/>
            <a:ext cx="2340026" cy="690234"/>
            <a:chOff x="9575071" y="2778223"/>
            <a:chExt cx="2340026" cy="690234"/>
          </a:xfrm>
          <a:noFill/>
        </p:grpSpPr>
        <p:sp>
          <p:nvSpPr>
            <p:cNvPr id="16" name="Rectangle: Rounded Corners 26">
              <a:extLst>
                <a:ext uri="{FF2B5EF4-FFF2-40B4-BE49-F238E27FC236}">
                  <a16:creationId xmlns:a16="http://schemas.microsoft.com/office/drawing/2014/main" id="{A62C94FA-F9C0-5815-A61E-4D55FD71D019}"/>
                </a:ext>
              </a:extLst>
            </p:cNvPr>
            <p:cNvSpPr/>
            <p:nvPr/>
          </p:nvSpPr>
          <p:spPr>
            <a:xfrm>
              <a:off x="9575071" y="2778223"/>
              <a:ext cx="2340026" cy="690234"/>
            </a:xfrm>
            <a:prstGeom prst="roundRect">
              <a:avLst/>
            </a:prstGeom>
            <a:grpFill/>
            <a:ln>
              <a:solidFill>
                <a:srgbClr val="168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17" name="Group 16">
              <a:extLst>
                <a:ext uri="{FF2B5EF4-FFF2-40B4-BE49-F238E27FC236}">
                  <a16:creationId xmlns:a16="http://schemas.microsoft.com/office/drawing/2014/main" id="{9E0BB445-716F-31A3-09D5-3D6732BA37D4}"/>
                </a:ext>
              </a:extLst>
            </p:cNvPr>
            <p:cNvGrpSpPr/>
            <p:nvPr/>
          </p:nvGrpSpPr>
          <p:grpSpPr>
            <a:xfrm>
              <a:off x="9813738" y="2801996"/>
              <a:ext cx="768512" cy="627004"/>
              <a:chOff x="5105989" y="2540203"/>
              <a:chExt cx="1980022" cy="1788807"/>
            </a:xfrm>
            <a:grpFill/>
          </p:grpSpPr>
          <p:sp>
            <p:nvSpPr>
              <p:cNvPr id="19" name="Rectangle 18">
                <a:extLst>
                  <a:ext uri="{FF2B5EF4-FFF2-40B4-BE49-F238E27FC236}">
                    <a16:creationId xmlns:a16="http://schemas.microsoft.com/office/drawing/2014/main" id="{7B2A65C0-1BB0-55DD-652B-62E0AA2B33FD}"/>
                  </a:ext>
                </a:extLst>
              </p:cNvPr>
              <p:cNvSpPr/>
              <p:nvPr/>
            </p:nvSpPr>
            <p:spPr>
              <a:xfrm>
                <a:off x="5105989" y="2540203"/>
                <a:ext cx="1980022" cy="178880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20" name="Picture 19">
                <a:extLst>
                  <a:ext uri="{FF2B5EF4-FFF2-40B4-BE49-F238E27FC236}">
                    <a16:creationId xmlns:a16="http://schemas.microsoft.com/office/drawing/2014/main" id="{7EE07D9C-C6E1-E792-8A7D-6F7DE6D762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3500" y="2581275"/>
                <a:ext cx="1905000" cy="1695450"/>
              </a:xfrm>
              <a:prstGeom prst="rect">
                <a:avLst/>
              </a:prstGeom>
              <a:grpFill/>
              <a:ln>
                <a:noFill/>
              </a:ln>
            </p:spPr>
          </p:pic>
        </p:grpSp>
        <p:sp>
          <p:nvSpPr>
            <p:cNvPr id="18" name="TextBox 17">
              <a:extLst>
                <a:ext uri="{FF2B5EF4-FFF2-40B4-BE49-F238E27FC236}">
                  <a16:creationId xmlns:a16="http://schemas.microsoft.com/office/drawing/2014/main" id="{81540C16-B9BC-7272-C739-31C07030BE5F}"/>
                </a:ext>
              </a:extLst>
            </p:cNvPr>
            <p:cNvSpPr txBox="1"/>
            <p:nvPr/>
          </p:nvSpPr>
          <p:spPr>
            <a:xfrm>
              <a:off x="10633365" y="2938381"/>
              <a:ext cx="1059393" cy="338554"/>
            </a:xfrm>
            <a:prstGeom prst="rect">
              <a:avLst/>
            </a:prstGeom>
            <a:grpFill/>
            <a:ln>
              <a:noFill/>
            </a:ln>
          </p:spPr>
          <p:txBody>
            <a:bodyPr wrap="none" rtlCol="0">
              <a:spAutoFit/>
            </a:bodyPr>
            <a:lstStyle/>
            <a:p>
              <a:r>
                <a:rPr lang="it-IT" sz="1600" dirty="0">
                  <a:solidFill>
                    <a:schemeClr val="tx1"/>
                  </a:solidFill>
                </a:rPr>
                <a:t>L. Rebuffi</a:t>
              </a:r>
            </a:p>
          </p:txBody>
        </p:sp>
      </p:grpSp>
      <p:grpSp>
        <p:nvGrpSpPr>
          <p:cNvPr id="22" name="Group 21">
            <a:extLst>
              <a:ext uri="{FF2B5EF4-FFF2-40B4-BE49-F238E27FC236}">
                <a16:creationId xmlns:a16="http://schemas.microsoft.com/office/drawing/2014/main" id="{01CFD377-8E7E-337A-0D19-065DA0DB6F17}"/>
              </a:ext>
            </a:extLst>
          </p:cNvPr>
          <p:cNvGrpSpPr/>
          <p:nvPr/>
        </p:nvGrpSpPr>
        <p:grpSpPr>
          <a:xfrm>
            <a:off x="6967242" y="3944685"/>
            <a:ext cx="2371039" cy="690234"/>
            <a:chOff x="6456004" y="1861027"/>
            <a:chExt cx="2371039" cy="690234"/>
          </a:xfrm>
          <a:noFill/>
        </p:grpSpPr>
        <p:sp>
          <p:nvSpPr>
            <p:cNvPr id="23" name="Rectangle: Rounded Corners 23">
              <a:extLst>
                <a:ext uri="{FF2B5EF4-FFF2-40B4-BE49-F238E27FC236}">
                  <a16:creationId xmlns:a16="http://schemas.microsoft.com/office/drawing/2014/main" id="{F661C515-C404-455F-3508-9FDBD28928BC}"/>
                </a:ext>
              </a:extLst>
            </p:cNvPr>
            <p:cNvSpPr/>
            <p:nvPr/>
          </p:nvSpPr>
          <p:spPr>
            <a:xfrm>
              <a:off x="6456004" y="1861027"/>
              <a:ext cx="2340026" cy="690234"/>
            </a:xfrm>
            <a:prstGeom prst="roundRect">
              <a:avLst/>
            </a:prstGeom>
            <a:grpFill/>
            <a:ln>
              <a:solidFill>
                <a:srgbClr val="168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24" name="Picture 23">
              <a:extLst>
                <a:ext uri="{FF2B5EF4-FFF2-40B4-BE49-F238E27FC236}">
                  <a16:creationId xmlns:a16="http://schemas.microsoft.com/office/drawing/2014/main" id="{A3E1B5DC-1028-B091-8088-177C22294A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0139" y="1975422"/>
              <a:ext cx="1080039" cy="402931"/>
            </a:xfrm>
            <a:prstGeom prst="rect">
              <a:avLst/>
            </a:prstGeom>
            <a:grpFill/>
            <a:ln>
              <a:noFill/>
            </a:ln>
          </p:spPr>
        </p:pic>
        <p:sp>
          <p:nvSpPr>
            <p:cNvPr id="25" name="TextBox 24">
              <a:extLst>
                <a:ext uri="{FF2B5EF4-FFF2-40B4-BE49-F238E27FC236}">
                  <a16:creationId xmlns:a16="http://schemas.microsoft.com/office/drawing/2014/main" id="{92420E54-8AA8-90F0-8140-F96CF01382B8}"/>
                </a:ext>
              </a:extLst>
            </p:cNvPr>
            <p:cNvSpPr txBox="1"/>
            <p:nvPr/>
          </p:nvSpPr>
          <p:spPr>
            <a:xfrm>
              <a:off x="7626201" y="1958278"/>
              <a:ext cx="1200842" cy="584775"/>
            </a:xfrm>
            <a:prstGeom prst="rect">
              <a:avLst/>
            </a:prstGeom>
            <a:grpFill/>
            <a:ln>
              <a:noFill/>
            </a:ln>
          </p:spPr>
          <p:txBody>
            <a:bodyPr wrap="none" rtlCol="0">
              <a:spAutoFit/>
            </a:bodyPr>
            <a:lstStyle/>
            <a:p>
              <a:r>
                <a:rPr lang="it-IT" sz="1600" dirty="0">
                  <a:solidFill>
                    <a:schemeClr val="tx1"/>
                  </a:solidFill>
                </a:rPr>
                <a:t>B. </a:t>
              </a:r>
              <a:r>
                <a:rPr lang="it-IT" sz="1600" dirty="0" err="1">
                  <a:solidFill>
                    <a:schemeClr val="tx1"/>
                  </a:solidFill>
                </a:rPr>
                <a:t>Rösner</a:t>
              </a:r>
              <a:r>
                <a:rPr lang="it-IT" sz="1600" dirty="0">
                  <a:solidFill>
                    <a:schemeClr val="tx1"/>
                  </a:solidFill>
                </a:rPr>
                <a:t>, </a:t>
              </a:r>
            </a:p>
            <a:p>
              <a:r>
                <a:rPr lang="it-IT" sz="1600" dirty="0">
                  <a:solidFill>
                    <a:schemeClr val="tx1"/>
                  </a:solidFill>
                </a:rPr>
                <a:t>et al.</a:t>
              </a:r>
            </a:p>
          </p:txBody>
        </p:sp>
      </p:grpSp>
      <p:grpSp>
        <p:nvGrpSpPr>
          <p:cNvPr id="27" name="Group 26">
            <a:extLst>
              <a:ext uri="{FF2B5EF4-FFF2-40B4-BE49-F238E27FC236}">
                <a16:creationId xmlns:a16="http://schemas.microsoft.com/office/drawing/2014/main" id="{F1C8498D-993A-A949-3E9C-262EAD7315E0}"/>
              </a:ext>
            </a:extLst>
          </p:cNvPr>
          <p:cNvGrpSpPr/>
          <p:nvPr/>
        </p:nvGrpSpPr>
        <p:grpSpPr>
          <a:xfrm>
            <a:off x="9417387" y="4774147"/>
            <a:ext cx="2340026" cy="690234"/>
            <a:chOff x="9238518" y="3755279"/>
            <a:chExt cx="2340026" cy="690234"/>
          </a:xfrm>
          <a:noFill/>
        </p:grpSpPr>
        <p:grpSp>
          <p:nvGrpSpPr>
            <p:cNvPr id="28" name="Group 27">
              <a:extLst>
                <a:ext uri="{FF2B5EF4-FFF2-40B4-BE49-F238E27FC236}">
                  <a16:creationId xmlns:a16="http://schemas.microsoft.com/office/drawing/2014/main" id="{D5E8BFD7-F346-A0EE-4704-9EA24616F0BB}"/>
                </a:ext>
              </a:extLst>
            </p:cNvPr>
            <p:cNvGrpSpPr/>
            <p:nvPr/>
          </p:nvGrpSpPr>
          <p:grpSpPr>
            <a:xfrm>
              <a:off x="9238518" y="3755279"/>
              <a:ext cx="2340026" cy="690234"/>
              <a:chOff x="9575071" y="2778223"/>
              <a:chExt cx="2340026" cy="690234"/>
            </a:xfrm>
            <a:grpFill/>
          </p:grpSpPr>
          <p:sp>
            <p:nvSpPr>
              <p:cNvPr id="30" name="Rectangle: Rounded Corners 29">
                <a:extLst>
                  <a:ext uri="{FF2B5EF4-FFF2-40B4-BE49-F238E27FC236}">
                    <a16:creationId xmlns:a16="http://schemas.microsoft.com/office/drawing/2014/main" id="{768108AA-4DFD-8576-8393-AD8D9C1B9810}"/>
                  </a:ext>
                </a:extLst>
              </p:cNvPr>
              <p:cNvSpPr/>
              <p:nvPr/>
            </p:nvSpPr>
            <p:spPr>
              <a:xfrm>
                <a:off x="9575071" y="2778223"/>
                <a:ext cx="2340026" cy="690234"/>
              </a:xfrm>
              <a:prstGeom prst="roundRect">
                <a:avLst/>
              </a:prstGeom>
              <a:grpFill/>
              <a:ln>
                <a:solidFill>
                  <a:srgbClr val="168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1" name="TextBox 30">
                <a:extLst>
                  <a:ext uri="{FF2B5EF4-FFF2-40B4-BE49-F238E27FC236}">
                    <a16:creationId xmlns:a16="http://schemas.microsoft.com/office/drawing/2014/main" id="{990A84D2-5F83-F0F2-55CC-4FB9BFDE4A83}"/>
                  </a:ext>
                </a:extLst>
              </p:cNvPr>
              <p:cNvSpPr txBox="1"/>
              <p:nvPr/>
            </p:nvSpPr>
            <p:spPr>
              <a:xfrm>
                <a:off x="10357762" y="2796878"/>
                <a:ext cx="1546001" cy="584775"/>
              </a:xfrm>
              <a:prstGeom prst="rect">
                <a:avLst/>
              </a:prstGeom>
              <a:grpFill/>
              <a:ln>
                <a:noFill/>
              </a:ln>
            </p:spPr>
            <p:txBody>
              <a:bodyPr wrap="none" rtlCol="0">
                <a:spAutoFit/>
              </a:bodyPr>
              <a:lstStyle/>
              <a:p>
                <a:r>
                  <a:rPr lang="it-IT" sz="1600" dirty="0">
                    <a:solidFill>
                      <a:schemeClr val="tx1"/>
                    </a:solidFill>
                  </a:rPr>
                  <a:t>E. </a:t>
                </a:r>
                <a:r>
                  <a:rPr lang="it-IT" sz="1600" dirty="0" err="1">
                    <a:solidFill>
                      <a:schemeClr val="tx1"/>
                    </a:solidFill>
                  </a:rPr>
                  <a:t>Ploenjes</a:t>
                </a:r>
                <a:br>
                  <a:rPr lang="it-IT" sz="1600" dirty="0">
                    <a:solidFill>
                      <a:schemeClr val="tx1"/>
                    </a:solidFill>
                  </a:rPr>
                </a:br>
                <a:r>
                  <a:rPr lang="it-IT" sz="1600" dirty="0" err="1">
                    <a:solidFill>
                      <a:schemeClr val="tx1"/>
                    </a:solidFill>
                  </a:rPr>
                  <a:t>K.Tiedke</a:t>
                </a:r>
                <a:r>
                  <a:rPr lang="it-IT" sz="1600" dirty="0">
                    <a:solidFill>
                      <a:schemeClr val="tx1"/>
                    </a:solidFill>
                  </a:rPr>
                  <a:t>, et al.</a:t>
                </a:r>
              </a:p>
            </p:txBody>
          </p:sp>
        </p:grpSp>
        <p:pic>
          <p:nvPicPr>
            <p:cNvPr id="29" name="Picture 28">
              <a:extLst>
                <a:ext uri="{FF2B5EF4-FFF2-40B4-BE49-F238E27FC236}">
                  <a16:creationId xmlns:a16="http://schemas.microsoft.com/office/drawing/2014/main" id="{E5AA4BCD-45DD-E82B-AAF4-5E4F558DE811}"/>
                </a:ext>
              </a:extLst>
            </p:cNvPr>
            <p:cNvPicPr>
              <a:picLocks noChangeAspect="1"/>
            </p:cNvPicPr>
            <p:nvPr/>
          </p:nvPicPr>
          <p:blipFill rotWithShape="1">
            <a:blip r:embed="rId8"/>
            <a:srcRect l="10925" t="8182" r="12643"/>
            <a:stretch/>
          </p:blipFill>
          <p:spPr>
            <a:xfrm>
              <a:off x="9453293" y="3784435"/>
              <a:ext cx="601605" cy="612853"/>
            </a:xfrm>
            <a:prstGeom prst="rect">
              <a:avLst/>
            </a:prstGeom>
            <a:grpFill/>
            <a:ln>
              <a:noFill/>
            </a:ln>
          </p:spPr>
        </p:pic>
      </p:grpSp>
      <p:grpSp>
        <p:nvGrpSpPr>
          <p:cNvPr id="32" name="Group 31">
            <a:extLst>
              <a:ext uri="{FF2B5EF4-FFF2-40B4-BE49-F238E27FC236}">
                <a16:creationId xmlns:a16="http://schemas.microsoft.com/office/drawing/2014/main" id="{C018B025-B218-995A-BB2B-F135549E3428}"/>
              </a:ext>
            </a:extLst>
          </p:cNvPr>
          <p:cNvGrpSpPr/>
          <p:nvPr/>
        </p:nvGrpSpPr>
        <p:grpSpPr>
          <a:xfrm>
            <a:off x="8119836" y="5539919"/>
            <a:ext cx="2342642" cy="690234"/>
            <a:chOff x="6768773" y="3286181"/>
            <a:chExt cx="2342642" cy="690234"/>
          </a:xfrm>
          <a:noFill/>
        </p:grpSpPr>
        <p:grpSp>
          <p:nvGrpSpPr>
            <p:cNvPr id="33" name="Group 32">
              <a:extLst>
                <a:ext uri="{FF2B5EF4-FFF2-40B4-BE49-F238E27FC236}">
                  <a16:creationId xmlns:a16="http://schemas.microsoft.com/office/drawing/2014/main" id="{7431B2DC-C845-80FB-9336-9A328D5A48DA}"/>
                </a:ext>
              </a:extLst>
            </p:cNvPr>
            <p:cNvGrpSpPr/>
            <p:nvPr/>
          </p:nvGrpSpPr>
          <p:grpSpPr>
            <a:xfrm>
              <a:off x="6768773" y="3286181"/>
              <a:ext cx="2342642" cy="690234"/>
              <a:chOff x="9575071" y="2778223"/>
              <a:chExt cx="2342642" cy="690234"/>
            </a:xfrm>
            <a:grpFill/>
          </p:grpSpPr>
          <p:sp>
            <p:nvSpPr>
              <p:cNvPr id="35" name="Rectangle: Rounded Corners 37">
                <a:extLst>
                  <a:ext uri="{FF2B5EF4-FFF2-40B4-BE49-F238E27FC236}">
                    <a16:creationId xmlns:a16="http://schemas.microsoft.com/office/drawing/2014/main" id="{45671D28-0073-5A25-075F-E0EC58177F94}"/>
                  </a:ext>
                </a:extLst>
              </p:cNvPr>
              <p:cNvSpPr/>
              <p:nvPr/>
            </p:nvSpPr>
            <p:spPr>
              <a:xfrm>
                <a:off x="9575071" y="2778223"/>
                <a:ext cx="2340026" cy="690234"/>
              </a:xfrm>
              <a:prstGeom prst="roundRect">
                <a:avLst/>
              </a:prstGeom>
              <a:grpFill/>
              <a:ln>
                <a:solidFill>
                  <a:srgbClr val="1680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6" name="TextBox 35">
                <a:extLst>
                  <a:ext uri="{FF2B5EF4-FFF2-40B4-BE49-F238E27FC236}">
                    <a16:creationId xmlns:a16="http://schemas.microsoft.com/office/drawing/2014/main" id="{65ECFEE6-7183-6C59-EBEC-2672BD97A500}"/>
                  </a:ext>
                </a:extLst>
              </p:cNvPr>
              <p:cNvSpPr txBox="1"/>
              <p:nvPr/>
            </p:nvSpPr>
            <p:spPr>
              <a:xfrm>
                <a:off x="10544647" y="2883245"/>
                <a:ext cx="1373066" cy="584775"/>
              </a:xfrm>
              <a:prstGeom prst="rect">
                <a:avLst/>
              </a:prstGeom>
              <a:grpFill/>
              <a:ln>
                <a:noFill/>
              </a:ln>
            </p:spPr>
            <p:txBody>
              <a:bodyPr wrap="square" rtlCol="0">
                <a:spAutoFit/>
              </a:bodyPr>
              <a:lstStyle/>
              <a:p>
                <a:r>
                  <a:rPr lang="it-IT" sz="1600" dirty="0" err="1">
                    <a:solidFill>
                      <a:schemeClr val="tx1"/>
                    </a:solidFill>
                  </a:rPr>
                  <a:t>G.De</a:t>
                </a:r>
                <a:r>
                  <a:rPr lang="it-IT" sz="1600" dirty="0">
                    <a:solidFill>
                      <a:schemeClr val="tx1"/>
                    </a:solidFill>
                  </a:rPr>
                  <a:t> Ninno</a:t>
                </a:r>
              </a:p>
              <a:p>
                <a:r>
                  <a:rPr lang="it-IT" sz="1600" dirty="0">
                    <a:solidFill>
                      <a:schemeClr val="tx1"/>
                    </a:solidFill>
                  </a:rPr>
                  <a:t>(CENILS)</a:t>
                </a:r>
              </a:p>
            </p:txBody>
          </p:sp>
        </p:grpSp>
        <p:pic>
          <p:nvPicPr>
            <p:cNvPr id="34" name="cenils.tiff" descr="cenils.tiff">
              <a:extLst>
                <a:ext uri="{FF2B5EF4-FFF2-40B4-BE49-F238E27FC236}">
                  <a16:creationId xmlns:a16="http://schemas.microsoft.com/office/drawing/2014/main" id="{FFD8C9CF-61BE-5892-D77F-16814C6D0493}"/>
                </a:ext>
              </a:extLst>
            </p:cNvPr>
            <p:cNvPicPr>
              <a:picLocks noChangeAspect="1"/>
            </p:cNvPicPr>
            <p:nvPr/>
          </p:nvPicPr>
          <p:blipFill>
            <a:blip r:embed="rId9"/>
            <a:stretch>
              <a:fillRect/>
            </a:stretch>
          </p:blipFill>
          <p:spPr>
            <a:xfrm>
              <a:off x="6980922" y="3356247"/>
              <a:ext cx="757427" cy="571108"/>
            </a:xfrm>
            <a:prstGeom prst="rect">
              <a:avLst/>
            </a:prstGeom>
            <a:grpFill/>
            <a:ln w="12700">
              <a:noFill/>
              <a:miter lim="400000"/>
            </a:ln>
          </p:spPr>
        </p:pic>
      </p:grpSp>
      <p:sp>
        <p:nvSpPr>
          <p:cNvPr id="37" name="Content Placeholder 6">
            <a:extLst>
              <a:ext uri="{FF2B5EF4-FFF2-40B4-BE49-F238E27FC236}">
                <a16:creationId xmlns:a16="http://schemas.microsoft.com/office/drawing/2014/main" id="{AE98298F-0D59-3347-F3E3-2020BDF2E865}"/>
              </a:ext>
            </a:extLst>
          </p:cNvPr>
          <p:cNvSpPr txBox="1">
            <a:spLocks/>
          </p:cNvSpPr>
          <p:nvPr/>
        </p:nvSpPr>
        <p:spPr>
          <a:xfrm>
            <a:off x="282328" y="1205968"/>
            <a:ext cx="6342966" cy="4070079"/>
          </a:xfrm>
          <a:prstGeom prst="roundRect">
            <a:avLst>
              <a:gd name="adj" fmla="val 4522"/>
            </a:avLst>
          </a:prstGeom>
          <a:noFill/>
          <a:ln w="12700">
            <a:solidFill>
              <a:schemeClr val="tx1"/>
            </a:solidFill>
          </a:ln>
        </p:spPr>
        <p:txBody>
          <a:bodyPr vert="horz" lIns="72000" tIns="72000" rIns="72000" bIns="72000" rtlCol="0" anchor="t"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tx2"/>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5"/>
              </a:buClr>
              <a:buFont typeface="Arial" panose="020B0604020202020204" pitchFamily="34" charset="0"/>
              <a:buChar char="•"/>
              <a:defRPr sz="2400" kern="1200">
                <a:solidFill>
                  <a:schemeClr val="tx2"/>
                </a:solidFill>
                <a:latin typeface="+mn-lt"/>
                <a:ea typeface="+mn-ea"/>
                <a:cs typeface="+mn-cs"/>
              </a:defRPr>
            </a:lvl2pPr>
            <a:lvl3pPr marL="360000" indent="0" algn="l" defTabSz="914400" rtl="0" eaLnBrk="1" latinLnBrk="0" hangingPunct="1">
              <a:lnSpc>
                <a:spcPct val="100000"/>
              </a:lnSpc>
              <a:spcBef>
                <a:spcPts val="500"/>
              </a:spcBef>
              <a:buFont typeface="Arial" panose="020B0604020202020204" pitchFamily="34" charset="0"/>
              <a:buNone/>
              <a:defRPr sz="1800" i="1" kern="1200">
                <a:solidFill>
                  <a:schemeClr val="tx2"/>
                </a:solidFill>
                <a:latin typeface="+mn-lt"/>
                <a:ea typeface="+mn-ea"/>
                <a:cs typeface="+mn-cs"/>
              </a:defRPr>
            </a:lvl3pPr>
            <a:lvl4pPr marL="360000" indent="0" algn="l" defTabSz="914400" rtl="0" eaLnBrk="1" latinLnBrk="0" hangingPunct="1">
              <a:lnSpc>
                <a:spcPct val="100000"/>
              </a:lnSpc>
              <a:spcBef>
                <a:spcPts val="500"/>
              </a:spcBef>
              <a:buFont typeface="Arial" panose="020B0604020202020204" pitchFamily="34" charset="0"/>
              <a:buNone/>
              <a:defRPr sz="1600" kern="1200">
                <a:solidFill>
                  <a:schemeClr val="tx2"/>
                </a:solidFill>
                <a:latin typeface="+mn-lt"/>
                <a:ea typeface="+mn-ea"/>
                <a:cs typeface="+mn-cs"/>
              </a:defRPr>
            </a:lvl4pPr>
            <a:lvl5pPr marL="360000" indent="0" algn="l" defTabSz="914400" rtl="0" eaLnBrk="1" latinLnBrk="0" hangingPunct="1">
              <a:lnSpc>
                <a:spcPct val="100000"/>
              </a:lnSpc>
              <a:spcBef>
                <a:spcPts val="500"/>
              </a:spcBef>
              <a:buFont typeface="Arial" panose="020B0604020202020204" pitchFamily="34" charset="0"/>
              <a:buNone/>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altLang="de-DE" sz="1600" u="sng" dirty="0" err="1">
                <a:solidFill>
                  <a:srgbClr val="00B0F0"/>
                </a:solidFill>
                <a:cs typeface="Arial" panose="020B0604020202020204" pitchFamily="34" charset="0"/>
              </a:rPr>
              <a:t>Current</a:t>
            </a:r>
            <a:r>
              <a:rPr lang="it-IT" altLang="de-DE" sz="1600" u="sng" dirty="0">
                <a:solidFill>
                  <a:srgbClr val="00B0F0"/>
                </a:solidFill>
                <a:cs typeface="Arial" panose="020B0604020202020204" pitchFamily="34" charset="0"/>
              </a:rPr>
              <a:t> </a:t>
            </a:r>
            <a:r>
              <a:rPr lang="it-IT" altLang="de-DE" sz="1600" u="sng" dirty="0" err="1">
                <a:solidFill>
                  <a:srgbClr val="00B0F0"/>
                </a:solidFill>
                <a:cs typeface="Arial" panose="020B0604020202020204" pitchFamily="34" charset="0"/>
              </a:rPr>
              <a:t>PADReS</a:t>
            </a:r>
            <a:r>
              <a:rPr lang="it-IT" altLang="de-DE" sz="1600" u="sng" dirty="0">
                <a:solidFill>
                  <a:srgbClr val="00B0F0"/>
                </a:solidFill>
                <a:cs typeface="Arial" panose="020B0604020202020204" pitchFamily="34" charset="0"/>
              </a:rPr>
              <a:t>:</a:t>
            </a:r>
            <a:endParaRPr lang="it-IT" sz="1600" dirty="0">
              <a:solidFill>
                <a:schemeClr val="tx1"/>
              </a:solidFill>
            </a:endParaRPr>
          </a:p>
          <a:p>
            <a:r>
              <a:rPr lang="it-IT" sz="1600" dirty="0">
                <a:solidFill>
                  <a:schemeClr val="tx1"/>
                </a:solidFill>
              </a:rPr>
              <a:t>M. Zangrando, A. </a:t>
            </a:r>
            <a:r>
              <a:rPr lang="it-IT" sz="1600" dirty="0" err="1">
                <a:solidFill>
                  <a:schemeClr val="tx1"/>
                </a:solidFill>
              </a:rPr>
              <a:t>Simoncig</a:t>
            </a:r>
            <a:r>
              <a:rPr lang="it-IT" sz="1600" dirty="0">
                <a:solidFill>
                  <a:schemeClr val="tx1"/>
                </a:solidFill>
              </a:rPr>
              <a:t>, M. </a:t>
            </a:r>
            <a:r>
              <a:rPr lang="it-IT" sz="1600" dirty="0" err="1">
                <a:solidFill>
                  <a:schemeClr val="tx1"/>
                </a:solidFill>
              </a:rPr>
              <a:t>Manfredda</a:t>
            </a:r>
            <a:r>
              <a:rPr lang="it-IT" sz="1600" dirty="0">
                <a:solidFill>
                  <a:schemeClr val="tx1"/>
                </a:solidFill>
              </a:rPr>
              <a:t>,</a:t>
            </a:r>
            <a:br>
              <a:rPr lang="it-IT" sz="1600" dirty="0">
                <a:solidFill>
                  <a:schemeClr val="tx1"/>
                </a:solidFill>
              </a:rPr>
            </a:br>
            <a:r>
              <a:rPr lang="it-IT" sz="1600" dirty="0" err="1">
                <a:solidFill>
                  <a:schemeClr val="tx1"/>
                </a:solidFill>
              </a:rPr>
              <a:t>R</a:t>
            </a:r>
            <a:r>
              <a:rPr lang="it-IT" sz="1600" dirty="0">
                <a:solidFill>
                  <a:schemeClr val="tx1"/>
                </a:solidFill>
              </a:rPr>
              <a:t>. </a:t>
            </a:r>
            <a:r>
              <a:rPr lang="it-IT" sz="1600" dirty="0" err="1">
                <a:solidFill>
                  <a:schemeClr val="tx1"/>
                </a:solidFill>
              </a:rPr>
              <a:t>Gobessi</a:t>
            </a:r>
            <a:r>
              <a:rPr lang="it-IT" sz="1600" dirty="0">
                <a:solidFill>
                  <a:schemeClr val="tx1"/>
                </a:solidFill>
              </a:rPr>
              <a:t>, S. </a:t>
            </a:r>
            <a:r>
              <a:rPr lang="it-IT" sz="1600" dirty="0" err="1">
                <a:solidFill>
                  <a:schemeClr val="tx1"/>
                </a:solidFill>
              </a:rPr>
              <a:t>Gerusina</a:t>
            </a:r>
            <a:r>
              <a:rPr lang="it-IT" sz="1600" dirty="0">
                <a:solidFill>
                  <a:schemeClr val="tx1"/>
                </a:solidFill>
              </a:rPr>
              <a:t>, C. Fava</a:t>
            </a:r>
          </a:p>
          <a:p>
            <a:endParaRPr lang="it-IT" sz="1600" dirty="0">
              <a:solidFill>
                <a:schemeClr val="tx1"/>
              </a:solidFill>
            </a:endParaRPr>
          </a:p>
          <a:p>
            <a:pPr>
              <a:buSzPct val="100000"/>
              <a:defRPr/>
            </a:pPr>
            <a:r>
              <a:rPr lang="it-IT" altLang="de-DE" sz="1600" u="sng" dirty="0" err="1">
                <a:solidFill>
                  <a:srgbClr val="00B0F0"/>
                </a:solidFill>
                <a:cs typeface="Arial" panose="020B0604020202020204" pitchFamily="34" charset="0"/>
              </a:rPr>
              <a:t>Beamlines</a:t>
            </a:r>
            <a:r>
              <a:rPr lang="it-IT" altLang="de-DE" sz="1600" u="sng" dirty="0">
                <a:solidFill>
                  <a:srgbClr val="00B0F0"/>
                </a:solidFill>
                <a:cs typeface="Arial" panose="020B0604020202020204" pitchFamily="34" charset="0"/>
              </a:rPr>
              <a:t>:</a:t>
            </a:r>
            <a:br>
              <a:rPr lang="it-IT" altLang="de-DE" sz="1600" u="sng" dirty="0">
                <a:solidFill>
                  <a:srgbClr val="00B0F0"/>
                </a:solidFill>
                <a:cs typeface="Arial" panose="020B0604020202020204" pitchFamily="34" charset="0"/>
              </a:rPr>
            </a:br>
            <a:r>
              <a:rPr lang="it-IT" altLang="de-DE" sz="1600" dirty="0">
                <a:solidFill>
                  <a:schemeClr val="tx1"/>
                </a:solidFill>
                <a:cs typeface="Arial" panose="020B0604020202020204" pitchFamily="34" charset="0"/>
              </a:rPr>
              <a:t>L. Foglia (TIMEX/TIMER)</a:t>
            </a:r>
            <a:br>
              <a:rPr lang="it-IT" altLang="de-DE" sz="1600" u="sng" dirty="0">
                <a:solidFill>
                  <a:schemeClr val="tx1"/>
                </a:solidFill>
                <a:cs typeface="Arial" panose="020B0604020202020204" pitchFamily="34" charset="0"/>
              </a:rPr>
            </a:br>
            <a:r>
              <a:rPr lang="it-IT" altLang="de-DE" sz="1600" dirty="0">
                <a:solidFill>
                  <a:schemeClr val="tx1"/>
                </a:solidFill>
                <a:cs typeface="Arial" panose="020B0604020202020204" pitchFamily="34" charset="0"/>
              </a:rPr>
              <a:t>F. Capotondi, E. </a:t>
            </a:r>
            <a:r>
              <a:rPr lang="it-IT" altLang="de-DE" sz="1600" dirty="0" err="1">
                <a:solidFill>
                  <a:schemeClr val="tx1"/>
                </a:solidFill>
                <a:cs typeface="Arial" panose="020B0604020202020204" pitchFamily="34" charset="0"/>
              </a:rPr>
              <a:t>Pedersoli</a:t>
            </a:r>
            <a:r>
              <a:rPr lang="it-IT" altLang="de-DE" sz="1600" dirty="0">
                <a:solidFill>
                  <a:schemeClr val="tx1"/>
                </a:solidFill>
                <a:cs typeface="Arial" panose="020B0604020202020204" pitchFamily="34" charset="0"/>
              </a:rPr>
              <a:t>, M. Pancaldi (</a:t>
            </a:r>
            <a:r>
              <a:rPr lang="it-IT" altLang="de-DE" sz="1600" dirty="0" err="1">
                <a:solidFill>
                  <a:schemeClr val="tx1"/>
                </a:solidFill>
                <a:cs typeface="Arial" panose="020B0604020202020204" pitchFamily="34" charset="0"/>
              </a:rPr>
              <a:t>DiProI</a:t>
            </a:r>
            <a:r>
              <a:rPr lang="it-IT" altLang="de-DE" sz="1600" dirty="0">
                <a:solidFill>
                  <a:schemeClr val="tx1"/>
                </a:solidFill>
                <a:cs typeface="Arial" panose="020B0604020202020204" pitchFamily="34" charset="0"/>
              </a:rPr>
              <a:t>) </a:t>
            </a:r>
          </a:p>
          <a:p>
            <a:pPr>
              <a:buSzPct val="100000"/>
              <a:defRPr/>
            </a:pPr>
            <a:r>
              <a:rPr lang="it-IT" altLang="de-DE" sz="1600" u="sng" dirty="0">
                <a:solidFill>
                  <a:srgbClr val="00B0F0"/>
                </a:solidFill>
                <a:cs typeface="Arial" panose="020B0604020202020204" pitchFamily="34" charset="0"/>
              </a:rPr>
              <a:t>IT:</a:t>
            </a:r>
            <a:br>
              <a:rPr lang="it-IT" altLang="de-DE" sz="1600" u="sng" dirty="0">
                <a:solidFill>
                  <a:srgbClr val="00B0F0"/>
                </a:solidFill>
                <a:cs typeface="Arial" panose="020B0604020202020204" pitchFamily="34" charset="0"/>
              </a:rPr>
            </a:br>
            <a:r>
              <a:rPr lang="it-IT" altLang="de-DE" sz="1600" dirty="0">
                <a:solidFill>
                  <a:schemeClr val="tx1"/>
                </a:solidFill>
                <a:cs typeface="Arial" panose="020B0604020202020204" pitchFamily="34" charset="0"/>
              </a:rPr>
              <a:t>A. Abrami, &amp; ITC</a:t>
            </a:r>
            <a:endParaRPr lang="it-IT" altLang="de-DE" sz="1600" b="1" u="sng" dirty="0">
              <a:solidFill>
                <a:schemeClr val="accent1">
                  <a:lumMod val="60000"/>
                  <a:lumOff val="40000"/>
                </a:schemeClr>
              </a:solidFill>
              <a:cs typeface="Arial" panose="020B0604020202020204" pitchFamily="34" charset="0"/>
            </a:endParaRPr>
          </a:p>
          <a:p>
            <a:pPr>
              <a:buSzPct val="100000"/>
              <a:defRPr/>
            </a:pPr>
            <a:r>
              <a:rPr lang="it-IT" altLang="de-DE" sz="1600" u="sng" dirty="0">
                <a:solidFill>
                  <a:srgbClr val="00B0F0"/>
                </a:solidFill>
                <a:cs typeface="Arial" panose="020B0604020202020204" pitchFamily="34" charset="0"/>
              </a:rPr>
              <a:t>Machine </a:t>
            </a:r>
            <a:r>
              <a:rPr lang="it-IT" altLang="de-DE" sz="1600" u="sng" dirty="0" err="1">
                <a:solidFill>
                  <a:srgbClr val="00B0F0"/>
                </a:solidFill>
                <a:cs typeface="Arial" panose="020B0604020202020204" pitchFamily="34" charset="0"/>
              </a:rPr>
              <a:t>Physics</a:t>
            </a:r>
            <a:r>
              <a:rPr lang="it-IT" altLang="de-DE" sz="1600" u="sng" dirty="0">
                <a:solidFill>
                  <a:srgbClr val="00B0F0"/>
                </a:solidFill>
                <a:cs typeface="Arial" panose="020B0604020202020204" pitchFamily="34" charset="0"/>
              </a:rPr>
              <a:t> :</a:t>
            </a:r>
            <a:br>
              <a:rPr lang="it-IT" altLang="de-DE" sz="1600" u="sng" dirty="0">
                <a:solidFill>
                  <a:srgbClr val="00B0F0"/>
                </a:solidFill>
                <a:cs typeface="Arial" panose="020B0604020202020204" pitchFamily="34" charset="0"/>
              </a:rPr>
            </a:br>
            <a:r>
              <a:rPr lang="it-IT" altLang="de-DE" sz="1600" dirty="0">
                <a:solidFill>
                  <a:schemeClr val="tx1"/>
                </a:solidFill>
                <a:cs typeface="Arial" panose="020B0604020202020204" pitchFamily="34" charset="0"/>
              </a:rPr>
              <a:t>E. </a:t>
            </a:r>
            <a:r>
              <a:rPr lang="it-IT" altLang="de-DE" sz="1600" dirty="0" err="1">
                <a:solidFill>
                  <a:schemeClr val="tx1"/>
                </a:solidFill>
                <a:cs typeface="Arial" panose="020B0604020202020204" pitchFamily="34" charset="0"/>
              </a:rPr>
              <a:t>Allaria</a:t>
            </a:r>
            <a:r>
              <a:rPr lang="it-IT" altLang="de-DE" sz="1600" dirty="0">
                <a:solidFill>
                  <a:schemeClr val="tx1"/>
                </a:solidFill>
                <a:cs typeface="Arial" panose="020B0604020202020204" pitchFamily="34" charset="0"/>
              </a:rPr>
              <a:t>, G. De Ninno, L. Giannessi &amp; FERMI team</a:t>
            </a:r>
            <a:endParaRPr lang="it-IT" altLang="de-DE" sz="1600" u="sng" dirty="0">
              <a:solidFill>
                <a:schemeClr val="accent1">
                  <a:lumMod val="60000"/>
                  <a:lumOff val="40000"/>
                </a:schemeClr>
              </a:solidFill>
              <a:cs typeface="Arial" panose="020B0604020202020204" pitchFamily="34" charset="0"/>
            </a:endParaRPr>
          </a:p>
          <a:p>
            <a:r>
              <a:rPr lang="it-IT" sz="1600" u="sng" dirty="0" err="1">
                <a:solidFill>
                  <a:srgbClr val="00B0F0"/>
                </a:solidFill>
              </a:rPr>
              <a:t>Former</a:t>
            </a:r>
            <a:r>
              <a:rPr lang="it-IT" sz="1600" u="sng" dirty="0">
                <a:solidFill>
                  <a:srgbClr val="00B0F0"/>
                </a:solidFill>
              </a:rPr>
              <a:t> </a:t>
            </a:r>
            <a:r>
              <a:rPr lang="it-IT" sz="1600" u="sng" dirty="0" err="1">
                <a:solidFill>
                  <a:srgbClr val="00B0F0"/>
                </a:solidFill>
              </a:rPr>
              <a:t>PADReS</a:t>
            </a:r>
            <a:r>
              <a:rPr lang="it-IT" sz="1600" u="sng" dirty="0">
                <a:solidFill>
                  <a:srgbClr val="00B0F0"/>
                </a:solidFill>
              </a:rPr>
              <a:t>:</a:t>
            </a:r>
            <a:br>
              <a:rPr lang="it-IT" sz="1600" u="sng" dirty="0">
                <a:solidFill>
                  <a:srgbClr val="00B0F0"/>
                </a:solidFill>
              </a:rPr>
            </a:br>
            <a:r>
              <a:rPr lang="it-IT" sz="1600" dirty="0">
                <a:solidFill>
                  <a:schemeClr val="tx1"/>
                </a:solidFill>
              </a:rPr>
              <a:t>N. </a:t>
            </a:r>
            <a:r>
              <a:rPr lang="it-IT" sz="1600" dirty="0" err="1">
                <a:solidFill>
                  <a:schemeClr val="tx1"/>
                </a:solidFill>
              </a:rPr>
              <a:t>Mahne</a:t>
            </a:r>
            <a:r>
              <a:rPr lang="it-IT" sz="1600" dirty="0">
                <a:solidFill>
                  <a:schemeClr val="tx1"/>
                </a:solidFill>
              </a:rPr>
              <a:t> (CNR-IOM), L. Raimondi (Elettra)</a:t>
            </a:r>
            <a:r>
              <a:rPr lang="it-IT" sz="1600" dirty="0">
                <a:solidFill>
                  <a:schemeClr val="tx1">
                    <a:lumMod val="75000"/>
                  </a:schemeClr>
                </a:solidFill>
              </a:rPr>
              <a:t>, </a:t>
            </a:r>
            <a:r>
              <a:rPr lang="it-IT" altLang="de-DE" sz="1600" dirty="0">
                <a:solidFill>
                  <a:schemeClr val="tx1"/>
                </a:solidFill>
                <a:cs typeface="Arial" panose="020B0604020202020204" pitchFamily="34" charset="0"/>
              </a:rPr>
              <a:t>C. </a:t>
            </a:r>
            <a:r>
              <a:rPr lang="it-IT" altLang="de-DE" sz="1600" dirty="0" err="1">
                <a:solidFill>
                  <a:schemeClr val="tx1"/>
                </a:solidFill>
                <a:cs typeface="Arial" panose="020B0604020202020204" pitchFamily="34" charset="0"/>
              </a:rPr>
              <a:t>Svetina</a:t>
            </a:r>
            <a:r>
              <a:rPr lang="it-IT" altLang="de-DE" sz="1600" dirty="0">
                <a:solidFill>
                  <a:schemeClr val="tx1"/>
                </a:solidFill>
                <a:cs typeface="Arial" panose="020B0604020202020204" pitchFamily="34" charset="0"/>
              </a:rPr>
              <a:t> (IMDEA), D. Cocco</a:t>
            </a:r>
            <a:endParaRPr lang="it-IT" altLang="de-DE" sz="1600" u="sng" dirty="0">
              <a:solidFill>
                <a:schemeClr val="accent1">
                  <a:lumMod val="60000"/>
                  <a:lumOff val="40000"/>
                </a:schemeClr>
              </a:solidFill>
              <a:cs typeface="Arial" panose="020B0604020202020204" pitchFamily="34" charset="0"/>
            </a:endParaRPr>
          </a:p>
        </p:txBody>
      </p:sp>
      <p:pic>
        <p:nvPicPr>
          <p:cNvPr id="39" name="Picture 38">
            <a:extLst>
              <a:ext uri="{FF2B5EF4-FFF2-40B4-BE49-F238E27FC236}">
                <a16:creationId xmlns:a16="http://schemas.microsoft.com/office/drawing/2014/main" id="{2628D80B-C3C7-651B-421A-43EB908D22EB}"/>
              </a:ext>
            </a:extLst>
          </p:cNvPr>
          <p:cNvPicPr>
            <a:picLocks noChangeAspect="1"/>
          </p:cNvPicPr>
          <p:nvPr/>
        </p:nvPicPr>
        <p:blipFill>
          <a:blip r:embed="rId10"/>
          <a:stretch>
            <a:fillRect/>
          </a:stretch>
        </p:blipFill>
        <p:spPr>
          <a:xfrm>
            <a:off x="6788101" y="783882"/>
            <a:ext cx="5021481" cy="1853030"/>
          </a:xfrm>
          <a:prstGeom prst="rect">
            <a:avLst/>
          </a:prstGeom>
        </p:spPr>
      </p:pic>
    </p:spTree>
    <p:extLst>
      <p:ext uri="{BB962C8B-B14F-4D97-AF65-F5344CB8AC3E}">
        <p14:creationId xmlns:p14="http://schemas.microsoft.com/office/powerpoint/2010/main" val="2875685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egnaposto numero diapositiva 1">
            <a:extLst>
              <a:ext uri="{FF2B5EF4-FFF2-40B4-BE49-F238E27FC236}">
                <a16:creationId xmlns:a16="http://schemas.microsoft.com/office/drawing/2014/main" id="{CFB3EA38-A28F-9348-BB52-31ED95AF4AC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4552" algn="l"/>
                <a:tab pos="811982" algn="l"/>
                <a:tab pos="1219413" algn="l"/>
                <a:tab pos="1626845" algn="l"/>
                <a:tab pos="2034276" algn="l"/>
                <a:tab pos="2441707" algn="l"/>
                <a:tab pos="2849137" algn="l"/>
                <a:tab pos="3256568" algn="l"/>
                <a:tab pos="3665438" algn="l"/>
                <a:tab pos="4072868" algn="l"/>
                <a:tab pos="4480300" algn="l"/>
                <a:tab pos="4887731" algn="l"/>
                <a:tab pos="5295162" algn="l"/>
                <a:tab pos="5702593" algn="l"/>
                <a:tab pos="6110022" algn="l"/>
                <a:tab pos="6517455" algn="l"/>
                <a:tab pos="6924883"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4552" algn="l"/>
                <a:tab pos="811982" algn="l"/>
                <a:tab pos="1219413" algn="l"/>
                <a:tab pos="1626845" algn="l"/>
                <a:tab pos="2034276" algn="l"/>
                <a:tab pos="2441707" algn="l"/>
                <a:tab pos="2849137" algn="l"/>
                <a:tab pos="3256568" algn="l"/>
                <a:tab pos="3665438" algn="l"/>
                <a:tab pos="4072868" algn="l"/>
                <a:tab pos="4480300" algn="l"/>
                <a:tab pos="4887731" algn="l"/>
                <a:tab pos="5295162" algn="l"/>
                <a:tab pos="5702593" algn="l"/>
                <a:tab pos="6110022" algn="l"/>
                <a:tab pos="6517455" algn="l"/>
                <a:tab pos="6924883"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4552" algn="l"/>
                <a:tab pos="811982" algn="l"/>
                <a:tab pos="1219413" algn="l"/>
                <a:tab pos="1626845" algn="l"/>
                <a:tab pos="2034276" algn="l"/>
                <a:tab pos="2441707" algn="l"/>
                <a:tab pos="2849137" algn="l"/>
                <a:tab pos="3256568" algn="l"/>
                <a:tab pos="3665438" algn="l"/>
                <a:tab pos="4072868" algn="l"/>
                <a:tab pos="4480300" algn="l"/>
                <a:tab pos="4887731" algn="l"/>
                <a:tab pos="5295162" algn="l"/>
                <a:tab pos="5702593" algn="l"/>
                <a:tab pos="6110022" algn="l"/>
                <a:tab pos="6517455" algn="l"/>
                <a:tab pos="6924883"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4552" algn="l"/>
                <a:tab pos="811982" algn="l"/>
                <a:tab pos="1219413" algn="l"/>
                <a:tab pos="1626845" algn="l"/>
                <a:tab pos="2034276" algn="l"/>
                <a:tab pos="2441707" algn="l"/>
                <a:tab pos="2849137" algn="l"/>
                <a:tab pos="3256568" algn="l"/>
                <a:tab pos="3665438" algn="l"/>
                <a:tab pos="4072868" algn="l"/>
                <a:tab pos="4480300" algn="l"/>
                <a:tab pos="4887731" algn="l"/>
                <a:tab pos="5295162" algn="l"/>
                <a:tab pos="5702593" algn="l"/>
                <a:tab pos="6110022" algn="l"/>
                <a:tab pos="6517455" algn="l"/>
                <a:tab pos="6924883"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4552" algn="l"/>
                <a:tab pos="811982" algn="l"/>
                <a:tab pos="1219413" algn="l"/>
                <a:tab pos="1626845" algn="l"/>
                <a:tab pos="2034276" algn="l"/>
                <a:tab pos="2441707" algn="l"/>
                <a:tab pos="2849137" algn="l"/>
                <a:tab pos="3256568" algn="l"/>
                <a:tab pos="3665438" algn="l"/>
                <a:tab pos="4072868" algn="l"/>
                <a:tab pos="4480300" algn="l"/>
                <a:tab pos="4887731" algn="l"/>
                <a:tab pos="5295162" algn="l"/>
                <a:tab pos="5702593" algn="l"/>
                <a:tab pos="6110022" algn="l"/>
                <a:tab pos="6517455" algn="l"/>
                <a:tab pos="6924883"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4552" algn="l"/>
                <a:tab pos="811982" algn="l"/>
                <a:tab pos="1219413" algn="l"/>
                <a:tab pos="1626845" algn="l"/>
                <a:tab pos="2034276" algn="l"/>
                <a:tab pos="2441707" algn="l"/>
                <a:tab pos="2849137" algn="l"/>
                <a:tab pos="3256568" algn="l"/>
                <a:tab pos="3665438" algn="l"/>
                <a:tab pos="4072868" algn="l"/>
                <a:tab pos="4480300" algn="l"/>
                <a:tab pos="4887731" algn="l"/>
                <a:tab pos="5295162" algn="l"/>
                <a:tab pos="5702593" algn="l"/>
                <a:tab pos="6110022" algn="l"/>
                <a:tab pos="6517455" algn="l"/>
                <a:tab pos="6924883"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4552" algn="l"/>
                <a:tab pos="811982" algn="l"/>
                <a:tab pos="1219413" algn="l"/>
                <a:tab pos="1626845" algn="l"/>
                <a:tab pos="2034276" algn="l"/>
                <a:tab pos="2441707" algn="l"/>
                <a:tab pos="2849137" algn="l"/>
                <a:tab pos="3256568" algn="l"/>
                <a:tab pos="3665438" algn="l"/>
                <a:tab pos="4072868" algn="l"/>
                <a:tab pos="4480300" algn="l"/>
                <a:tab pos="4887731" algn="l"/>
                <a:tab pos="5295162" algn="l"/>
                <a:tab pos="5702593" algn="l"/>
                <a:tab pos="6110022" algn="l"/>
                <a:tab pos="6517455" algn="l"/>
                <a:tab pos="6924883"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4552" algn="l"/>
                <a:tab pos="811982" algn="l"/>
                <a:tab pos="1219413" algn="l"/>
                <a:tab pos="1626845" algn="l"/>
                <a:tab pos="2034276" algn="l"/>
                <a:tab pos="2441707" algn="l"/>
                <a:tab pos="2849137" algn="l"/>
                <a:tab pos="3256568" algn="l"/>
                <a:tab pos="3665438" algn="l"/>
                <a:tab pos="4072868" algn="l"/>
                <a:tab pos="4480300" algn="l"/>
                <a:tab pos="4887731" algn="l"/>
                <a:tab pos="5295162" algn="l"/>
                <a:tab pos="5702593" algn="l"/>
                <a:tab pos="6110022" algn="l"/>
                <a:tab pos="6517455" algn="l"/>
                <a:tab pos="6924883"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4552" algn="l"/>
                <a:tab pos="811982" algn="l"/>
                <a:tab pos="1219413" algn="l"/>
                <a:tab pos="1626845" algn="l"/>
                <a:tab pos="2034276" algn="l"/>
                <a:tab pos="2441707" algn="l"/>
                <a:tab pos="2849137" algn="l"/>
                <a:tab pos="3256568" algn="l"/>
                <a:tab pos="3665438" algn="l"/>
                <a:tab pos="4072868" algn="l"/>
                <a:tab pos="4480300" algn="l"/>
                <a:tab pos="4887731" algn="l"/>
                <a:tab pos="5295162" algn="l"/>
                <a:tab pos="5702593" algn="l"/>
                <a:tab pos="6110022" algn="l"/>
                <a:tab pos="6517455" algn="l"/>
                <a:tab pos="6924883"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A84AFB7-CCA9-924C-9982-A893256F0997}" type="slidenum">
              <a:rPr lang="it-IT" altLang="en-IT" sz="1179">
                <a:solidFill>
                  <a:srgbClr val="000000"/>
                </a:solidFill>
              </a:rPr>
              <a:pPr/>
              <a:t>33</a:t>
            </a:fld>
            <a:endParaRPr lang="it-IT" altLang="en-IT" sz="1179">
              <a:solidFill>
                <a:srgbClr val="000000"/>
              </a:solidFill>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4</a:t>
            </a:fld>
            <a:endParaRPr lang="it-IT" altLang="en-IT" sz="1179">
              <a:solidFill>
                <a:srgbClr val="000000"/>
              </a:solidFill>
            </a:endParaRPr>
          </a:p>
        </p:txBody>
      </p:sp>
      <p:sp>
        <p:nvSpPr>
          <p:cNvPr id="2" name="CasellaDiTesto 8">
            <a:extLst>
              <a:ext uri="{FF2B5EF4-FFF2-40B4-BE49-F238E27FC236}">
                <a16:creationId xmlns:a16="http://schemas.microsoft.com/office/drawing/2014/main" id="{44015852-879D-7270-F4A9-51B6F95E5E6B}"/>
              </a:ext>
            </a:extLst>
          </p:cNvPr>
          <p:cNvSpPr txBox="1">
            <a:spLocks noChangeArrowheads="1"/>
          </p:cNvSpPr>
          <p:nvPr/>
        </p:nvSpPr>
        <p:spPr bwMode="auto">
          <a:xfrm>
            <a:off x="1746231" y="1925735"/>
            <a:ext cx="3945004" cy="427168"/>
          </a:xfrm>
          <a:prstGeom prst="rect">
            <a:avLst/>
          </a:prstGeom>
          <a:noFill/>
          <a:ln w="3175">
            <a:noFill/>
            <a:miter lim="800000"/>
            <a:headEnd/>
            <a:tailEnd/>
          </a:ln>
        </p:spPr>
        <p:txBody>
          <a:bodyPr wrap="square">
            <a:spAutoFit/>
          </a:bodyPr>
          <a:lstStyle/>
          <a:p>
            <a:pPr>
              <a:defRPr/>
            </a:pPr>
            <a:r>
              <a:rPr lang="it-IT" sz="2176" b="1" u="sng" dirty="0">
                <a:solidFill>
                  <a:schemeClr val="tx2"/>
                </a:solidFill>
                <a:latin typeface="+mn-lt"/>
                <a:ea typeface="MS PGothic"/>
                <a:cs typeface="Arial"/>
              </a:rPr>
              <a:t>FEL-1 : </a:t>
            </a:r>
            <a:r>
              <a:rPr lang="it-IT" sz="2176" u="sng" dirty="0">
                <a:solidFill>
                  <a:schemeClr val="tx2"/>
                </a:solidFill>
                <a:latin typeface="+mn-lt"/>
                <a:ea typeface="MS PGothic"/>
                <a:cs typeface="Arial"/>
              </a:rPr>
              <a:t>Single stage HGHG</a:t>
            </a:r>
            <a:endParaRPr lang="it-IT" sz="2176" b="1" u="sng" dirty="0">
              <a:solidFill>
                <a:schemeClr val="tx2"/>
              </a:solidFill>
              <a:latin typeface="+mn-lt"/>
              <a:ea typeface="MS PGothic"/>
              <a:cs typeface="Arial"/>
            </a:endParaRPr>
          </a:p>
        </p:txBody>
      </p:sp>
      <p:sp>
        <p:nvSpPr>
          <p:cNvPr id="3" name="Rounded Rectangle 2">
            <a:extLst>
              <a:ext uri="{FF2B5EF4-FFF2-40B4-BE49-F238E27FC236}">
                <a16:creationId xmlns:a16="http://schemas.microsoft.com/office/drawing/2014/main" id="{579BFF27-7681-DE0E-39AA-2102CBD1CED7}"/>
              </a:ext>
            </a:extLst>
          </p:cNvPr>
          <p:cNvSpPr/>
          <p:nvPr/>
        </p:nvSpPr>
        <p:spPr bwMode="auto">
          <a:xfrm>
            <a:off x="3707033" y="3024184"/>
            <a:ext cx="742046" cy="238769"/>
          </a:xfrm>
          <a:prstGeom prst="roundRect">
            <a:avLst>
              <a:gd name="adj" fmla="val 16667"/>
            </a:avLst>
          </a:prstGeom>
          <a:solidFill>
            <a:srgbClr val="FF6600"/>
          </a:solidFill>
        </p:spPr>
        <p:style>
          <a:lnRef idx="1">
            <a:schemeClr val="accent1"/>
          </a:lnRef>
          <a:fillRef idx="3">
            <a:schemeClr val="accent1"/>
          </a:fillRef>
          <a:effectRef idx="2">
            <a:schemeClr val="accent1"/>
          </a:effectRef>
          <a:fontRef idx="minor">
            <a:schemeClr val="lt1"/>
          </a:fontRef>
        </p:style>
        <p:txBody>
          <a:bodyPr lIns="82040" tIns="41022" rIns="82040" bIns="41022" anchor="ctr"/>
          <a:lstStyle/>
          <a:p>
            <a:pPr defTabSz="406255">
              <a:defRPr/>
            </a:pPr>
            <a:endParaRPr lang="en-US" sz="2176">
              <a:solidFill>
                <a:schemeClr val="tx1"/>
              </a:solidFill>
            </a:endParaRPr>
          </a:p>
        </p:txBody>
      </p:sp>
      <p:sp>
        <p:nvSpPr>
          <p:cNvPr id="4" name="Rounded Rectangle 3">
            <a:extLst>
              <a:ext uri="{FF2B5EF4-FFF2-40B4-BE49-F238E27FC236}">
                <a16:creationId xmlns:a16="http://schemas.microsoft.com/office/drawing/2014/main" id="{D2F595FB-E2A9-AC51-D993-CF2E7E3BB4AD}"/>
              </a:ext>
            </a:extLst>
          </p:cNvPr>
          <p:cNvSpPr/>
          <p:nvPr/>
        </p:nvSpPr>
        <p:spPr bwMode="auto">
          <a:xfrm>
            <a:off x="5090698" y="3024184"/>
            <a:ext cx="742046" cy="238769"/>
          </a:xfrm>
          <a:prstGeom prst="roundRect">
            <a:avLst>
              <a:gd name="adj" fmla="val 16667"/>
            </a:avLst>
          </a:prstGeom>
          <a:solidFill>
            <a:srgbClr val="139BFB"/>
          </a:solidFill>
        </p:spPr>
        <p:style>
          <a:lnRef idx="1">
            <a:schemeClr val="accent1"/>
          </a:lnRef>
          <a:fillRef idx="3">
            <a:schemeClr val="accent1"/>
          </a:fillRef>
          <a:effectRef idx="2">
            <a:schemeClr val="accent1"/>
          </a:effectRef>
          <a:fontRef idx="minor">
            <a:schemeClr val="lt1"/>
          </a:fontRef>
        </p:style>
        <p:txBody>
          <a:bodyPr lIns="82040" tIns="41022" rIns="82040" bIns="41022" anchor="ctr"/>
          <a:lstStyle/>
          <a:p>
            <a:pPr defTabSz="406255">
              <a:defRPr/>
            </a:pPr>
            <a:endParaRPr lang="en-US" sz="2176">
              <a:solidFill>
                <a:schemeClr val="tx1"/>
              </a:solidFill>
            </a:endParaRPr>
          </a:p>
        </p:txBody>
      </p:sp>
      <p:sp>
        <p:nvSpPr>
          <p:cNvPr id="5" name="Rounded Rectangle 4">
            <a:extLst>
              <a:ext uri="{FF2B5EF4-FFF2-40B4-BE49-F238E27FC236}">
                <a16:creationId xmlns:a16="http://schemas.microsoft.com/office/drawing/2014/main" id="{E713A442-0D43-044C-1166-0992FE87CF52}"/>
              </a:ext>
            </a:extLst>
          </p:cNvPr>
          <p:cNvSpPr/>
          <p:nvPr/>
        </p:nvSpPr>
        <p:spPr bwMode="auto">
          <a:xfrm>
            <a:off x="6004855" y="3024184"/>
            <a:ext cx="742046" cy="238769"/>
          </a:xfrm>
          <a:prstGeom prst="roundRect">
            <a:avLst>
              <a:gd name="adj" fmla="val 16667"/>
            </a:avLst>
          </a:prstGeom>
          <a:solidFill>
            <a:srgbClr val="139BFB"/>
          </a:solidFill>
        </p:spPr>
        <p:style>
          <a:lnRef idx="1">
            <a:schemeClr val="accent1"/>
          </a:lnRef>
          <a:fillRef idx="3">
            <a:schemeClr val="accent1"/>
          </a:fillRef>
          <a:effectRef idx="2">
            <a:schemeClr val="accent1"/>
          </a:effectRef>
          <a:fontRef idx="minor">
            <a:schemeClr val="lt1"/>
          </a:fontRef>
        </p:style>
        <p:txBody>
          <a:bodyPr lIns="82040" tIns="41022" rIns="82040" bIns="41022" anchor="ctr"/>
          <a:lstStyle/>
          <a:p>
            <a:pPr defTabSz="406255">
              <a:defRPr/>
            </a:pPr>
            <a:endParaRPr lang="en-US" sz="2176">
              <a:solidFill>
                <a:schemeClr val="tx1"/>
              </a:solidFill>
            </a:endParaRPr>
          </a:p>
        </p:txBody>
      </p:sp>
      <p:sp>
        <p:nvSpPr>
          <p:cNvPr id="6" name="TextBox 18">
            <a:extLst>
              <a:ext uri="{FF2B5EF4-FFF2-40B4-BE49-F238E27FC236}">
                <a16:creationId xmlns:a16="http://schemas.microsoft.com/office/drawing/2014/main" id="{BF49CA14-1D49-A11E-D65A-AA88D643EEFC}"/>
              </a:ext>
            </a:extLst>
          </p:cNvPr>
          <p:cNvSpPr txBox="1">
            <a:spLocks noChangeArrowheads="1"/>
          </p:cNvSpPr>
          <p:nvPr/>
        </p:nvSpPr>
        <p:spPr bwMode="auto">
          <a:xfrm>
            <a:off x="3784604" y="2643996"/>
            <a:ext cx="657805" cy="347982"/>
          </a:xfrm>
          <a:prstGeom prst="rect">
            <a:avLst/>
          </a:prstGeom>
          <a:noFill/>
          <a:ln>
            <a:noFill/>
          </a:ln>
        </p:spPr>
        <p:txBody>
          <a:bodyPr wrap="none" lIns="82040" tIns="41022" rIns="82040" bIns="41022">
            <a:spAutoFit/>
          </a:bodyPr>
          <a:lstStyle>
            <a:lvl1pPr>
              <a:defRPr sz="3600">
                <a:solidFill>
                  <a:srgbClr val="000000"/>
                </a:solidFill>
                <a:latin typeface="Helvetica Light"/>
                <a:ea typeface="ＭＳ Ｐゴシック"/>
                <a:cs typeface="ＭＳ Ｐゴシック"/>
              </a:defRPr>
            </a:lvl1pPr>
            <a:lvl2pPr marL="742950" indent="-285750">
              <a:defRPr sz="3600">
                <a:solidFill>
                  <a:srgbClr val="000000"/>
                </a:solidFill>
                <a:latin typeface="Helvetica Light"/>
                <a:ea typeface="ＭＳ Ｐゴシック"/>
              </a:defRPr>
            </a:lvl2pPr>
            <a:lvl3pPr marL="1143000" indent="-228600">
              <a:defRPr sz="3600">
                <a:solidFill>
                  <a:srgbClr val="000000"/>
                </a:solidFill>
                <a:latin typeface="Helvetica Light"/>
                <a:ea typeface="ＭＳ Ｐゴシック"/>
              </a:defRPr>
            </a:lvl3pPr>
            <a:lvl4pPr marL="1600200" indent="-228600">
              <a:defRPr sz="3600">
                <a:solidFill>
                  <a:srgbClr val="000000"/>
                </a:solidFill>
                <a:latin typeface="Helvetica Light"/>
                <a:ea typeface="ＭＳ Ｐゴシック"/>
              </a:defRPr>
            </a:lvl4pPr>
            <a:lvl5pPr marL="2057400" indent="-228600">
              <a:defRPr sz="3600">
                <a:solidFill>
                  <a:srgbClr val="000000"/>
                </a:solidFill>
                <a:latin typeface="Helvetica Light"/>
                <a:ea typeface="ＭＳ Ｐゴシック"/>
              </a:defRPr>
            </a:lvl5pPr>
            <a:lvl6pPr marL="2514600" indent="-228600" defTabSz="582613">
              <a:spcBef>
                <a:spcPts val="0"/>
              </a:spcBef>
              <a:spcAft>
                <a:spcPts val="0"/>
              </a:spcAft>
              <a:defRPr sz="3600">
                <a:solidFill>
                  <a:srgbClr val="000000"/>
                </a:solidFill>
                <a:latin typeface="Helvetica Light"/>
                <a:ea typeface="ＭＳ Ｐゴシック"/>
              </a:defRPr>
            </a:lvl6pPr>
            <a:lvl7pPr marL="2971800" indent="-228600" defTabSz="582613">
              <a:spcBef>
                <a:spcPts val="0"/>
              </a:spcBef>
              <a:spcAft>
                <a:spcPts val="0"/>
              </a:spcAft>
              <a:defRPr sz="3600">
                <a:solidFill>
                  <a:srgbClr val="000000"/>
                </a:solidFill>
                <a:latin typeface="Helvetica Light"/>
                <a:ea typeface="ＭＳ Ｐゴシック"/>
              </a:defRPr>
            </a:lvl7pPr>
            <a:lvl8pPr marL="3429000" indent="-228600" defTabSz="582613">
              <a:spcBef>
                <a:spcPts val="0"/>
              </a:spcBef>
              <a:spcAft>
                <a:spcPts val="0"/>
              </a:spcAft>
              <a:defRPr sz="3600">
                <a:solidFill>
                  <a:srgbClr val="000000"/>
                </a:solidFill>
                <a:latin typeface="Helvetica Light"/>
                <a:ea typeface="ＭＳ Ｐゴシック"/>
              </a:defRPr>
            </a:lvl8pPr>
            <a:lvl9pPr marL="3886200" indent="-228600" defTabSz="582613">
              <a:spcBef>
                <a:spcPts val="0"/>
              </a:spcBef>
              <a:spcAft>
                <a:spcPts val="0"/>
              </a:spcAft>
              <a:defRPr sz="3600">
                <a:solidFill>
                  <a:srgbClr val="000000"/>
                </a:solidFill>
                <a:latin typeface="Helvetica Light"/>
                <a:ea typeface="ＭＳ Ｐゴシック"/>
              </a:defRPr>
            </a:lvl9pPr>
          </a:lstStyle>
          <a:p>
            <a:pPr algn="ctr">
              <a:defRPr/>
            </a:pPr>
            <a:r>
              <a:rPr lang="en-US" sz="1723">
                <a:solidFill>
                  <a:schemeClr val="tx1"/>
                </a:solidFill>
                <a:latin typeface="+mn-lt"/>
              </a:rPr>
              <a:t>Mod.</a:t>
            </a:r>
            <a:endParaRPr sz="3264">
              <a:latin typeface="+mn-lt"/>
            </a:endParaRPr>
          </a:p>
        </p:txBody>
      </p:sp>
      <p:sp>
        <p:nvSpPr>
          <p:cNvPr id="7" name="TextBox 19">
            <a:extLst>
              <a:ext uri="{FF2B5EF4-FFF2-40B4-BE49-F238E27FC236}">
                <a16:creationId xmlns:a16="http://schemas.microsoft.com/office/drawing/2014/main" id="{1D2BE4A0-7794-7720-AC77-9270355B44B9}"/>
              </a:ext>
            </a:extLst>
          </p:cNvPr>
          <p:cNvSpPr txBox="1">
            <a:spLocks noChangeArrowheads="1"/>
          </p:cNvSpPr>
          <p:nvPr/>
        </p:nvSpPr>
        <p:spPr bwMode="auto">
          <a:xfrm>
            <a:off x="5560987" y="2567101"/>
            <a:ext cx="4057773" cy="347982"/>
          </a:xfrm>
          <a:prstGeom prst="rect">
            <a:avLst/>
          </a:prstGeom>
          <a:noFill/>
          <a:ln>
            <a:noFill/>
          </a:ln>
        </p:spPr>
        <p:txBody>
          <a:bodyPr wrap="none" lIns="82040" tIns="41022" rIns="82040" bIns="41022">
            <a:spAutoFit/>
          </a:bodyPr>
          <a:lstStyle>
            <a:lvl1pPr>
              <a:defRPr sz="3600">
                <a:solidFill>
                  <a:srgbClr val="000000"/>
                </a:solidFill>
                <a:latin typeface="Helvetica Light"/>
                <a:ea typeface="ＭＳ Ｐゴシック"/>
                <a:cs typeface="ＭＳ Ｐゴシック"/>
              </a:defRPr>
            </a:lvl1pPr>
            <a:lvl2pPr marL="742950" indent="-285750">
              <a:defRPr sz="3600">
                <a:solidFill>
                  <a:srgbClr val="000000"/>
                </a:solidFill>
                <a:latin typeface="Helvetica Light"/>
                <a:ea typeface="ＭＳ Ｐゴシック"/>
              </a:defRPr>
            </a:lvl2pPr>
            <a:lvl3pPr marL="1143000" indent="-228600">
              <a:defRPr sz="3600">
                <a:solidFill>
                  <a:srgbClr val="000000"/>
                </a:solidFill>
                <a:latin typeface="Helvetica Light"/>
                <a:ea typeface="ＭＳ Ｐゴシック"/>
              </a:defRPr>
            </a:lvl3pPr>
            <a:lvl4pPr marL="1600200" indent="-228600">
              <a:defRPr sz="3600">
                <a:solidFill>
                  <a:srgbClr val="000000"/>
                </a:solidFill>
                <a:latin typeface="Helvetica Light"/>
                <a:ea typeface="ＭＳ Ｐゴシック"/>
              </a:defRPr>
            </a:lvl4pPr>
            <a:lvl5pPr marL="2057400" indent="-228600">
              <a:defRPr sz="3600">
                <a:solidFill>
                  <a:srgbClr val="000000"/>
                </a:solidFill>
                <a:latin typeface="Helvetica Light"/>
                <a:ea typeface="ＭＳ Ｐゴシック"/>
              </a:defRPr>
            </a:lvl5pPr>
            <a:lvl6pPr marL="2514600" indent="-228600" defTabSz="582613">
              <a:spcBef>
                <a:spcPts val="0"/>
              </a:spcBef>
              <a:spcAft>
                <a:spcPts val="0"/>
              </a:spcAft>
              <a:defRPr sz="3600">
                <a:solidFill>
                  <a:srgbClr val="000000"/>
                </a:solidFill>
                <a:latin typeface="Helvetica Light"/>
                <a:ea typeface="ＭＳ Ｐゴシック"/>
              </a:defRPr>
            </a:lvl6pPr>
            <a:lvl7pPr marL="2971800" indent="-228600" defTabSz="582613">
              <a:spcBef>
                <a:spcPts val="0"/>
              </a:spcBef>
              <a:spcAft>
                <a:spcPts val="0"/>
              </a:spcAft>
              <a:defRPr sz="3600">
                <a:solidFill>
                  <a:srgbClr val="000000"/>
                </a:solidFill>
                <a:latin typeface="Helvetica Light"/>
                <a:ea typeface="ＭＳ Ｐゴシック"/>
              </a:defRPr>
            </a:lvl7pPr>
            <a:lvl8pPr marL="3429000" indent="-228600" defTabSz="582613">
              <a:spcBef>
                <a:spcPts val="0"/>
              </a:spcBef>
              <a:spcAft>
                <a:spcPts val="0"/>
              </a:spcAft>
              <a:defRPr sz="3600">
                <a:solidFill>
                  <a:srgbClr val="000000"/>
                </a:solidFill>
                <a:latin typeface="Helvetica Light"/>
                <a:ea typeface="ＭＳ Ｐゴシック"/>
              </a:defRPr>
            </a:lvl8pPr>
            <a:lvl9pPr marL="3886200" indent="-228600" defTabSz="582613">
              <a:spcBef>
                <a:spcPts val="0"/>
              </a:spcBef>
              <a:spcAft>
                <a:spcPts val="0"/>
              </a:spcAft>
              <a:defRPr sz="3600">
                <a:solidFill>
                  <a:srgbClr val="000000"/>
                </a:solidFill>
                <a:latin typeface="Helvetica Light"/>
                <a:ea typeface="ＭＳ Ｐゴシック"/>
              </a:defRPr>
            </a:lvl9pPr>
          </a:lstStyle>
          <a:p>
            <a:pPr algn="ctr">
              <a:defRPr/>
            </a:pPr>
            <a:r>
              <a:rPr lang="en-US" sz="1723">
                <a:solidFill>
                  <a:schemeClr val="tx1"/>
                </a:solidFill>
                <a:latin typeface="+mn-lt"/>
              </a:rPr>
              <a:t>High gain radiator tuned at n</a:t>
            </a:r>
            <a:r>
              <a:rPr lang="en-US" sz="1723" baseline="30000">
                <a:solidFill>
                  <a:schemeClr val="tx1"/>
                </a:solidFill>
                <a:latin typeface="+mn-lt"/>
              </a:rPr>
              <a:t>th</a:t>
            </a:r>
            <a:r>
              <a:rPr lang="en-US" sz="1723">
                <a:solidFill>
                  <a:schemeClr val="tx1"/>
                </a:solidFill>
                <a:latin typeface="+mn-lt"/>
              </a:rPr>
              <a:t> harmonic</a:t>
            </a:r>
            <a:endParaRPr sz="3264">
              <a:latin typeface="+mn-lt"/>
            </a:endParaRPr>
          </a:p>
        </p:txBody>
      </p:sp>
      <p:sp>
        <p:nvSpPr>
          <p:cNvPr id="8" name="TextBox 22">
            <a:extLst>
              <a:ext uri="{FF2B5EF4-FFF2-40B4-BE49-F238E27FC236}">
                <a16:creationId xmlns:a16="http://schemas.microsoft.com/office/drawing/2014/main" id="{F0003463-B2B5-8A09-17A4-2B14AB29331F}"/>
              </a:ext>
            </a:extLst>
          </p:cNvPr>
          <p:cNvSpPr txBox="1">
            <a:spLocks noChangeArrowheads="1"/>
          </p:cNvSpPr>
          <p:nvPr/>
        </p:nvSpPr>
        <p:spPr bwMode="auto">
          <a:xfrm>
            <a:off x="95550" y="2655048"/>
            <a:ext cx="1697495" cy="944620"/>
          </a:xfrm>
          <a:prstGeom prst="rect">
            <a:avLst/>
          </a:prstGeom>
          <a:noFill/>
          <a:ln w="38100" cmpd="sng">
            <a:noFill/>
            <a:miter lim="800000"/>
            <a:headEnd/>
            <a:tailEnd/>
          </a:ln>
        </p:spPr>
        <p:txBody>
          <a:bodyPr wrap="square" lIns="82040" tIns="41022" rIns="82040" bIns="41022">
            <a:spAutoFit/>
          </a:bodyPr>
          <a:lstStyle>
            <a:lvl1pPr>
              <a:defRPr sz="3600">
                <a:solidFill>
                  <a:srgbClr val="000000"/>
                </a:solidFill>
                <a:latin typeface="Helvetica Light"/>
                <a:ea typeface="ＭＳ Ｐゴシック"/>
                <a:cs typeface="ＭＳ Ｐゴシック"/>
              </a:defRPr>
            </a:lvl1pPr>
            <a:lvl2pPr marL="742950" indent="-285750">
              <a:defRPr sz="3600">
                <a:solidFill>
                  <a:srgbClr val="000000"/>
                </a:solidFill>
                <a:latin typeface="Helvetica Light"/>
                <a:ea typeface="ＭＳ Ｐゴシック"/>
              </a:defRPr>
            </a:lvl2pPr>
            <a:lvl3pPr marL="1143000" indent="-228600">
              <a:defRPr sz="3600">
                <a:solidFill>
                  <a:srgbClr val="000000"/>
                </a:solidFill>
                <a:latin typeface="Helvetica Light"/>
                <a:ea typeface="ＭＳ Ｐゴシック"/>
              </a:defRPr>
            </a:lvl3pPr>
            <a:lvl4pPr marL="1600200" indent="-228600">
              <a:defRPr sz="3600">
                <a:solidFill>
                  <a:srgbClr val="000000"/>
                </a:solidFill>
                <a:latin typeface="Helvetica Light"/>
                <a:ea typeface="ＭＳ Ｐゴシック"/>
              </a:defRPr>
            </a:lvl4pPr>
            <a:lvl5pPr marL="2057400" indent="-228600">
              <a:defRPr sz="3600">
                <a:solidFill>
                  <a:srgbClr val="000000"/>
                </a:solidFill>
                <a:latin typeface="Helvetica Light"/>
                <a:ea typeface="ＭＳ Ｐゴシック"/>
              </a:defRPr>
            </a:lvl5pPr>
            <a:lvl6pPr marL="2514600" indent="-228600" defTabSz="582613">
              <a:spcBef>
                <a:spcPts val="0"/>
              </a:spcBef>
              <a:spcAft>
                <a:spcPts val="0"/>
              </a:spcAft>
              <a:defRPr sz="3600">
                <a:solidFill>
                  <a:srgbClr val="000000"/>
                </a:solidFill>
                <a:latin typeface="Helvetica Light"/>
                <a:ea typeface="ＭＳ Ｐゴシック"/>
              </a:defRPr>
            </a:lvl6pPr>
            <a:lvl7pPr marL="2971800" indent="-228600" defTabSz="582613">
              <a:spcBef>
                <a:spcPts val="0"/>
              </a:spcBef>
              <a:spcAft>
                <a:spcPts val="0"/>
              </a:spcAft>
              <a:defRPr sz="3600">
                <a:solidFill>
                  <a:srgbClr val="000000"/>
                </a:solidFill>
                <a:latin typeface="Helvetica Light"/>
                <a:ea typeface="ＭＳ Ｐゴシック"/>
              </a:defRPr>
            </a:lvl7pPr>
            <a:lvl8pPr marL="3429000" indent="-228600" defTabSz="582613">
              <a:spcBef>
                <a:spcPts val="0"/>
              </a:spcBef>
              <a:spcAft>
                <a:spcPts val="0"/>
              </a:spcAft>
              <a:defRPr sz="3600">
                <a:solidFill>
                  <a:srgbClr val="000000"/>
                </a:solidFill>
                <a:latin typeface="Helvetica Light"/>
                <a:ea typeface="ＭＳ Ｐゴシック"/>
              </a:defRPr>
            </a:lvl8pPr>
            <a:lvl9pPr marL="3886200" indent="-228600" defTabSz="582613">
              <a:spcBef>
                <a:spcPts val="0"/>
              </a:spcBef>
              <a:spcAft>
                <a:spcPts val="0"/>
              </a:spcAft>
              <a:defRPr sz="3600">
                <a:solidFill>
                  <a:srgbClr val="000000"/>
                </a:solidFill>
                <a:latin typeface="Helvetica Light"/>
                <a:ea typeface="ＭＳ Ｐゴシック"/>
              </a:defRPr>
            </a:lvl9pPr>
          </a:lstStyle>
          <a:p>
            <a:pPr algn="ctr">
              <a:defRPr/>
            </a:pPr>
            <a:r>
              <a:rPr lang="en-US" sz="1400" b="1" dirty="0">
                <a:solidFill>
                  <a:schemeClr val="tx1"/>
                </a:solidFill>
                <a:latin typeface="+mn-lt"/>
              </a:rPr>
              <a:t>Seed Laser:</a:t>
            </a:r>
            <a:endParaRPr lang="en-US" sz="1400" dirty="0">
              <a:solidFill>
                <a:srgbClr val="C73FC6"/>
              </a:solidFill>
              <a:latin typeface="+mn-lt"/>
            </a:endParaRPr>
          </a:p>
          <a:p>
            <a:pPr algn="ctr">
              <a:defRPr/>
            </a:pPr>
            <a:r>
              <a:rPr lang="en-US" sz="1400" b="1" dirty="0">
                <a:solidFill>
                  <a:srgbClr val="660066"/>
                </a:solidFill>
                <a:latin typeface="+mn-lt"/>
              </a:rPr>
              <a:t>THG</a:t>
            </a:r>
            <a:r>
              <a:rPr lang="en-US" sz="1400" dirty="0">
                <a:solidFill>
                  <a:srgbClr val="C73FC6"/>
                </a:solidFill>
                <a:latin typeface="+mn-lt"/>
              </a:rPr>
              <a:t> </a:t>
            </a:r>
            <a:r>
              <a:rPr lang="en-US" sz="1400" dirty="0">
                <a:solidFill>
                  <a:schemeClr val="tx1"/>
                </a:solidFill>
                <a:latin typeface="+mn-lt"/>
              </a:rPr>
              <a:t>(~260nm) </a:t>
            </a:r>
            <a:endParaRPr sz="1400" dirty="0">
              <a:latin typeface="+mn-lt"/>
            </a:endParaRPr>
          </a:p>
          <a:p>
            <a:pPr algn="ctr">
              <a:defRPr/>
            </a:pPr>
            <a:r>
              <a:rPr lang="en-US" sz="1400" b="1" dirty="0">
                <a:solidFill>
                  <a:srgbClr val="660066"/>
                </a:solidFill>
                <a:latin typeface="+mn-lt"/>
              </a:rPr>
              <a:t>OPA</a:t>
            </a:r>
            <a:r>
              <a:rPr lang="en-US" sz="1400" dirty="0">
                <a:solidFill>
                  <a:schemeClr val="tx1"/>
                </a:solidFill>
                <a:latin typeface="+mn-lt"/>
              </a:rPr>
              <a:t> (230-260nm or 296-360nm)</a:t>
            </a:r>
            <a:endParaRPr sz="1400" dirty="0">
              <a:latin typeface="+mn-lt"/>
            </a:endParaRPr>
          </a:p>
        </p:txBody>
      </p:sp>
      <p:sp>
        <p:nvSpPr>
          <p:cNvPr id="9" name="Rounded Rectangle 8">
            <a:extLst>
              <a:ext uri="{FF2B5EF4-FFF2-40B4-BE49-F238E27FC236}">
                <a16:creationId xmlns:a16="http://schemas.microsoft.com/office/drawing/2014/main" id="{0020C3E5-E9A5-F8F9-5856-F41A77E7D183}"/>
              </a:ext>
            </a:extLst>
          </p:cNvPr>
          <p:cNvSpPr/>
          <p:nvPr/>
        </p:nvSpPr>
        <p:spPr bwMode="auto">
          <a:xfrm>
            <a:off x="6853714" y="3024184"/>
            <a:ext cx="742046" cy="238769"/>
          </a:xfrm>
          <a:prstGeom prst="roundRect">
            <a:avLst>
              <a:gd name="adj" fmla="val 16667"/>
            </a:avLst>
          </a:prstGeom>
          <a:solidFill>
            <a:srgbClr val="139BFB"/>
          </a:solidFill>
        </p:spPr>
        <p:style>
          <a:lnRef idx="1">
            <a:schemeClr val="accent1"/>
          </a:lnRef>
          <a:fillRef idx="3">
            <a:schemeClr val="accent1"/>
          </a:fillRef>
          <a:effectRef idx="2">
            <a:schemeClr val="accent1"/>
          </a:effectRef>
          <a:fontRef idx="minor">
            <a:schemeClr val="lt1"/>
          </a:fontRef>
        </p:style>
        <p:txBody>
          <a:bodyPr lIns="82040" tIns="41022" rIns="82040" bIns="41022" anchor="ctr"/>
          <a:lstStyle/>
          <a:p>
            <a:pPr defTabSz="406255">
              <a:defRPr/>
            </a:pPr>
            <a:endParaRPr lang="en-US" sz="2176">
              <a:solidFill>
                <a:schemeClr val="tx1"/>
              </a:solidFill>
            </a:endParaRPr>
          </a:p>
        </p:txBody>
      </p:sp>
      <p:sp>
        <p:nvSpPr>
          <p:cNvPr id="10" name="Rounded Rectangle 9">
            <a:extLst>
              <a:ext uri="{FF2B5EF4-FFF2-40B4-BE49-F238E27FC236}">
                <a16:creationId xmlns:a16="http://schemas.microsoft.com/office/drawing/2014/main" id="{8B22CDCB-5F59-1A53-F700-EF9F4C9EC303}"/>
              </a:ext>
            </a:extLst>
          </p:cNvPr>
          <p:cNvSpPr/>
          <p:nvPr/>
        </p:nvSpPr>
        <p:spPr bwMode="auto">
          <a:xfrm>
            <a:off x="7767871" y="3024184"/>
            <a:ext cx="742046" cy="238769"/>
          </a:xfrm>
          <a:prstGeom prst="roundRect">
            <a:avLst>
              <a:gd name="adj" fmla="val 16667"/>
            </a:avLst>
          </a:prstGeom>
          <a:solidFill>
            <a:srgbClr val="139BFB"/>
          </a:solidFill>
        </p:spPr>
        <p:style>
          <a:lnRef idx="1">
            <a:schemeClr val="accent1"/>
          </a:lnRef>
          <a:fillRef idx="3">
            <a:schemeClr val="accent1"/>
          </a:fillRef>
          <a:effectRef idx="2">
            <a:schemeClr val="accent1"/>
          </a:effectRef>
          <a:fontRef idx="minor">
            <a:schemeClr val="lt1"/>
          </a:fontRef>
        </p:style>
        <p:txBody>
          <a:bodyPr lIns="82040" tIns="41022" rIns="82040" bIns="41022" anchor="ctr"/>
          <a:lstStyle/>
          <a:p>
            <a:pPr defTabSz="406255">
              <a:defRPr/>
            </a:pPr>
            <a:endParaRPr lang="en-US" sz="2176">
              <a:solidFill>
                <a:schemeClr val="tx1"/>
              </a:solidFill>
            </a:endParaRPr>
          </a:p>
        </p:txBody>
      </p:sp>
      <p:sp>
        <p:nvSpPr>
          <p:cNvPr id="11" name="Rounded Rectangle 10">
            <a:extLst>
              <a:ext uri="{FF2B5EF4-FFF2-40B4-BE49-F238E27FC236}">
                <a16:creationId xmlns:a16="http://schemas.microsoft.com/office/drawing/2014/main" id="{52DABFED-A88B-CC72-795B-362CA411606D}"/>
              </a:ext>
            </a:extLst>
          </p:cNvPr>
          <p:cNvSpPr/>
          <p:nvPr/>
        </p:nvSpPr>
        <p:spPr bwMode="auto">
          <a:xfrm>
            <a:off x="8616732" y="3024184"/>
            <a:ext cx="742046" cy="238769"/>
          </a:xfrm>
          <a:prstGeom prst="roundRect">
            <a:avLst>
              <a:gd name="adj" fmla="val 16667"/>
            </a:avLst>
          </a:prstGeom>
          <a:solidFill>
            <a:srgbClr val="139BFB"/>
          </a:solidFill>
        </p:spPr>
        <p:style>
          <a:lnRef idx="1">
            <a:schemeClr val="accent1"/>
          </a:lnRef>
          <a:fillRef idx="3">
            <a:schemeClr val="accent1"/>
          </a:fillRef>
          <a:effectRef idx="2">
            <a:schemeClr val="accent1"/>
          </a:effectRef>
          <a:fontRef idx="minor">
            <a:schemeClr val="lt1"/>
          </a:fontRef>
        </p:style>
        <p:txBody>
          <a:bodyPr lIns="82040" tIns="41022" rIns="82040" bIns="41022" anchor="ctr"/>
          <a:lstStyle/>
          <a:p>
            <a:pPr defTabSz="406255">
              <a:defRPr/>
            </a:pPr>
            <a:endParaRPr lang="en-US" sz="2176">
              <a:solidFill>
                <a:schemeClr val="tx1"/>
              </a:solidFill>
            </a:endParaRPr>
          </a:p>
        </p:txBody>
      </p:sp>
      <p:sp>
        <p:nvSpPr>
          <p:cNvPr id="12" name="Rounded Rectangle 11">
            <a:extLst>
              <a:ext uri="{FF2B5EF4-FFF2-40B4-BE49-F238E27FC236}">
                <a16:creationId xmlns:a16="http://schemas.microsoft.com/office/drawing/2014/main" id="{07B28D6C-13CA-E44A-D16F-650FFD36E17B}"/>
              </a:ext>
            </a:extLst>
          </p:cNvPr>
          <p:cNvSpPr/>
          <p:nvPr/>
        </p:nvSpPr>
        <p:spPr bwMode="auto">
          <a:xfrm>
            <a:off x="9530889" y="3024184"/>
            <a:ext cx="742046" cy="238769"/>
          </a:xfrm>
          <a:prstGeom prst="roundRect">
            <a:avLst>
              <a:gd name="adj" fmla="val 16667"/>
            </a:avLst>
          </a:prstGeom>
          <a:solidFill>
            <a:srgbClr val="139BFB"/>
          </a:solidFill>
        </p:spPr>
        <p:style>
          <a:lnRef idx="1">
            <a:schemeClr val="accent1"/>
          </a:lnRef>
          <a:fillRef idx="3">
            <a:schemeClr val="accent1"/>
          </a:fillRef>
          <a:effectRef idx="2">
            <a:schemeClr val="accent1"/>
          </a:effectRef>
          <a:fontRef idx="minor">
            <a:schemeClr val="lt1"/>
          </a:fontRef>
        </p:style>
        <p:txBody>
          <a:bodyPr lIns="82040" tIns="41022" rIns="82040" bIns="41022" anchor="ctr"/>
          <a:lstStyle/>
          <a:p>
            <a:pPr defTabSz="406255">
              <a:defRPr/>
            </a:pPr>
            <a:endParaRPr lang="en-US" sz="2176">
              <a:solidFill>
                <a:schemeClr val="tx1"/>
              </a:solidFill>
            </a:endParaRPr>
          </a:p>
        </p:txBody>
      </p:sp>
      <p:sp>
        <p:nvSpPr>
          <p:cNvPr id="13" name="Rounded Rectangle 12">
            <a:extLst>
              <a:ext uri="{FF2B5EF4-FFF2-40B4-BE49-F238E27FC236}">
                <a16:creationId xmlns:a16="http://schemas.microsoft.com/office/drawing/2014/main" id="{ABAA752F-CAA6-B9D9-5FD1-B0306665C170}"/>
              </a:ext>
            </a:extLst>
          </p:cNvPr>
          <p:cNvSpPr/>
          <p:nvPr/>
        </p:nvSpPr>
        <p:spPr bwMode="auto">
          <a:xfrm>
            <a:off x="4599826" y="3027436"/>
            <a:ext cx="276733" cy="235421"/>
          </a:xfrm>
          <a:prstGeom prst="roundRect">
            <a:avLst>
              <a:gd name="adj" fmla="val 16667"/>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defTabSz="406255">
              <a:defRPr/>
            </a:pPr>
            <a:endParaRPr lang="en-US" sz="2176">
              <a:solidFill>
                <a:schemeClr val="tx1"/>
              </a:solidFill>
            </a:endParaRPr>
          </a:p>
        </p:txBody>
      </p:sp>
      <p:sp>
        <p:nvSpPr>
          <p:cNvPr id="14" name="TextBox 18">
            <a:extLst>
              <a:ext uri="{FF2B5EF4-FFF2-40B4-BE49-F238E27FC236}">
                <a16:creationId xmlns:a16="http://schemas.microsoft.com/office/drawing/2014/main" id="{E9D66A17-9A53-DE72-EF9A-3853D9F13AF0}"/>
              </a:ext>
            </a:extLst>
          </p:cNvPr>
          <p:cNvSpPr txBox="1">
            <a:spLocks noChangeArrowheads="1"/>
          </p:cNvSpPr>
          <p:nvPr/>
        </p:nvSpPr>
        <p:spPr bwMode="auto">
          <a:xfrm>
            <a:off x="4117664" y="3223887"/>
            <a:ext cx="1233030" cy="357470"/>
          </a:xfrm>
          <a:prstGeom prst="rect">
            <a:avLst/>
          </a:prstGeom>
          <a:noFill/>
          <a:ln>
            <a:noFill/>
          </a:ln>
        </p:spPr>
        <p:txBody>
          <a:bodyPr wrap="none">
            <a:spAutoFit/>
          </a:bodyPr>
          <a:lstStyle>
            <a:lvl1pPr>
              <a:defRPr sz="3600">
                <a:solidFill>
                  <a:srgbClr val="000000"/>
                </a:solidFill>
                <a:latin typeface="Helvetica Light"/>
                <a:ea typeface="ＭＳ Ｐゴシック"/>
                <a:cs typeface="ＭＳ Ｐゴシック"/>
              </a:defRPr>
            </a:lvl1pPr>
            <a:lvl2pPr marL="742950" indent="-285750">
              <a:defRPr sz="3600">
                <a:solidFill>
                  <a:srgbClr val="000000"/>
                </a:solidFill>
                <a:latin typeface="Helvetica Light"/>
                <a:ea typeface="ＭＳ Ｐゴシック"/>
              </a:defRPr>
            </a:lvl2pPr>
            <a:lvl3pPr marL="1143000" indent="-228600">
              <a:defRPr sz="3600">
                <a:solidFill>
                  <a:srgbClr val="000000"/>
                </a:solidFill>
                <a:latin typeface="Helvetica Light"/>
                <a:ea typeface="ＭＳ Ｐゴシック"/>
              </a:defRPr>
            </a:lvl3pPr>
            <a:lvl4pPr marL="1600200" indent="-228600">
              <a:defRPr sz="3600">
                <a:solidFill>
                  <a:srgbClr val="000000"/>
                </a:solidFill>
                <a:latin typeface="Helvetica Light"/>
                <a:ea typeface="ＭＳ Ｐゴシック"/>
              </a:defRPr>
            </a:lvl4pPr>
            <a:lvl5pPr marL="2057400" indent="-228600">
              <a:defRPr sz="3600">
                <a:solidFill>
                  <a:srgbClr val="000000"/>
                </a:solidFill>
                <a:latin typeface="Helvetica Light"/>
                <a:ea typeface="ＭＳ Ｐゴシック"/>
              </a:defRPr>
            </a:lvl5pPr>
            <a:lvl6pPr marL="2514600" indent="-228600" defTabSz="582613">
              <a:spcBef>
                <a:spcPts val="0"/>
              </a:spcBef>
              <a:spcAft>
                <a:spcPts val="0"/>
              </a:spcAft>
              <a:defRPr sz="3600">
                <a:solidFill>
                  <a:srgbClr val="000000"/>
                </a:solidFill>
                <a:latin typeface="Helvetica Light"/>
                <a:ea typeface="ＭＳ Ｐゴシック"/>
              </a:defRPr>
            </a:lvl6pPr>
            <a:lvl7pPr marL="2971800" indent="-228600" defTabSz="582613">
              <a:spcBef>
                <a:spcPts val="0"/>
              </a:spcBef>
              <a:spcAft>
                <a:spcPts val="0"/>
              </a:spcAft>
              <a:defRPr sz="3600">
                <a:solidFill>
                  <a:srgbClr val="000000"/>
                </a:solidFill>
                <a:latin typeface="Helvetica Light"/>
                <a:ea typeface="ＭＳ Ｐゴシック"/>
              </a:defRPr>
            </a:lvl7pPr>
            <a:lvl8pPr marL="3429000" indent="-228600" defTabSz="582613">
              <a:spcBef>
                <a:spcPts val="0"/>
              </a:spcBef>
              <a:spcAft>
                <a:spcPts val="0"/>
              </a:spcAft>
              <a:defRPr sz="3600">
                <a:solidFill>
                  <a:srgbClr val="000000"/>
                </a:solidFill>
                <a:latin typeface="Helvetica Light"/>
                <a:ea typeface="ＭＳ Ｐゴシック"/>
              </a:defRPr>
            </a:lvl8pPr>
            <a:lvl9pPr marL="3886200" indent="-228600" defTabSz="582613">
              <a:spcBef>
                <a:spcPts val="0"/>
              </a:spcBef>
              <a:spcAft>
                <a:spcPts val="0"/>
              </a:spcAft>
              <a:defRPr sz="3600">
                <a:solidFill>
                  <a:srgbClr val="000000"/>
                </a:solidFill>
                <a:latin typeface="Helvetica Light"/>
                <a:ea typeface="ＭＳ Ｐゴシック"/>
              </a:defRPr>
            </a:lvl9pPr>
          </a:lstStyle>
          <a:p>
            <a:pPr algn="ctr">
              <a:defRPr/>
            </a:pPr>
            <a:r>
              <a:rPr lang="en-US" sz="1723">
                <a:solidFill>
                  <a:schemeClr val="tx1"/>
                </a:solidFill>
                <a:latin typeface="+mn-lt"/>
              </a:rPr>
              <a:t>Dispersion</a:t>
            </a:r>
            <a:endParaRPr sz="3264">
              <a:latin typeface="+mn-lt"/>
            </a:endParaRPr>
          </a:p>
        </p:txBody>
      </p:sp>
      <p:cxnSp>
        <p:nvCxnSpPr>
          <p:cNvPr id="15" name="Straight Arrow Connector 14">
            <a:extLst>
              <a:ext uri="{FF2B5EF4-FFF2-40B4-BE49-F238E27FC236}">
                <a16:creationId xmlns:a16="http://schemas.microsoft.com/office/drawing/2014/main" id="{6075F50D-D202-353A-CD42-5502DFA2AD77}"/>
              </a:ext>
            </a:extLst>
          </p:cNvPr>
          <p:cNvCxnSpPr>
            <a:cxnSpLocks/>
          </p:cNvCxnSpPr>
          <p:nvPr/>
        </p:nvCxnSpPr>
        <p:spPr bwMode="auto">
          <a:xfrm>
            <a:off x="1811411" y="3154671"/>
            <a:ext cx="1827327" cy="0"/>
          </a:xfrm>
          <a:prstGeom prst="straightConnector1">
            <a:avLst/>
          </a:prstGeom>
          <a:solidFill>
            <a:srgbClr val="00B8FF"/>
          </a:solidFill>
          <a:ln w="38100" cap="flat" cmpd="sng" algn="ctr">
            <a:solidFill>
              <a:srgbClr val="FF0000"/>
            </a:solidFill>
            <a:prstDash val="solid"/>
            <a:round/>
            <a:headEnd type="none" w="med" len="med"/>
            <a:tailEnd type="arrow"/>
          </a:ln>
          <a:effectLst/>
        </p:spPr>
      </p:cxnSp>
      <p:sp>
        <p:nvSpPr>
          <p:cNvPr id="16" name="CasellaDiTesto 8">
            <a:extLst>
              <a:ext uri="{FF2B5EF4-FFF2-40B4-BE49-F238E27FC236}">
                <a16:creationId xmlns:a16="http://schemas.microsoft.com/office/drawing/2014/main" id="{A0CEE02C-2A01-C38D-3D0C-4AC688754AA6}"/>
              </a:ext>
            </a:extLst>
          </p:cNvPr>
          <p:cNvSpPr txBox="1">
            <a:spLocks noChangeArrowheads="1"/>
          </p:cNvSpPr>
          <p:nvPr/>
        </p:nvSpPr>
        <p:spPr bwMode="auto">
          <a:xfrm>
            <a:off x="1683839" y="4059056"/>
            <a:ext cx="8545328" cy="427168"/>
          </a:xfrm>
          <a:prstGeom prst="rect">
            <a:avLst/>
          </a:prstGeom>
          <a:noFill/>
          <a:ln w="3175">
            <a:noFill/>
            <a:miter lim="800000"/>
            <a:headEnd/>
            <a:tailEnd/>
          </a:ln>
        </p:spPr>
        <p:txBody>
          <a:bodyPr wrap="square">
            <a:spAutoFit/>
          </a:bodyPr>
          <a:lstStyle/>
          <a:p>
            <a:pPr>
              <a:defRPr/>
            </a:pPr>
            <a:r>
              <a:rPr lang="it-IT" sz="2176" b="1" u="sng">
                <a:solidFill>
                  <a:srgbClr val="2D2F2B"/>
                </a:solidFill>
                <a:latin typeface="+mn-lt"/>
                <a:ea typeface="MS PGothic"/>
                <a:cs typeface="Arial"/>
              </a:rPr>
              <a:t>FEL-2 :  </a:t>
            </a:r>
            <a:r>
              <a:rPr lang="it-IT" sz="2176" u="sng">
                <a:solidFill>
                  <a:srgbClr val="2D2F2B"/>
                </a:solidFill>
                <a:latin typeface="+mn-lt"/>
                <a:ea typeface="MS PGothic"/>
                <a:cs typeface="Arial"/>
              </a:rPr>
              <a:t>Double stage HGHG with fresh bunch injection technique</a:t>
            </a:r>
          </a:p>
        </p:txBody>
      </p:sp>
      <p:sp>
        <p:nvSpPr>
          <p:cNvPr id="17" name="TextBox 16">
            <a:extLst>
              <a:ext uri="{FF2B5EF4-FFF2-40B4-BE49-F238E27FC236}">
                <a16:creationId xmlns:a16="http://schemas.microsoft.com/office/drawing/2014/main" id="{0D4DEEF0-41FC-1840-BBE8-11BFF4155294}"/>
              </a:ext>
            </a:extLst>
          </p:cNvPr>
          <p:cNvSpPr txBox="1"/>
          <p:nvPr/>
        </p:nvSpPr>
        <p:spPr bwMode="auto">
          <a:xfrm>
            <a:off x="7635407" y="3507837"/>
            <a:ext cx="3643946" cy="400110"/>
          </a:xfrm>
          <a:prstGeom prst="rect">
            <a:avLst/>
          </a:prstGeom>
          <a:noFill/>
        </p:spPr>
        <p:txBody>
          <a:bodyPr wrap="none" rtlCol="0">
            <a:spAutoFit/>
          </a:bodyPr>
          <a:lstStyle/>
          <a:p>
            <a:pPr>
              <a:defRPr/>
            </a:pPr>
            <a:r>
              <a:rPr lang="it-IT" sz="2000" b="1" dirty="0" err="1">
                <a:solidFill>
                  <a:srgbClr val="FF0000"/>
                </a:solidFill>
                <a:latin typeface="+mn-lt"/>
                <a:ea typeface="MS PGothic"/>
              </a:rPr>
              <a:t>Spectral</a:t>
            </a:r>
            <a:r>
              <a:rPr lang="it-IT" sz="2000" b="1" dirty="0">
                <a:solidFill>
                  <a:srgbClr val="FF0000"/>
                </a:solidFill>
                <a:latin typeface="+mn-lt"/>
                <a:ea typeface="MS PGothic"/>
              </a:rPr>
              <a:t> range: 20 </a:t>
            </a:r>
            <a:r>
              <a:rPr lang="mr-IN" sz="2000" b="1" dirty="0">
                <a:solidFill>
                  <a:srgbClr val="FF0000"/>
                </a:solidFill>
                <a:latin typeface="+mn-lt"/>
                <a:ea typeface="MS PGothic"/>
              </a:rPr>
              <a:t>–</a:t>
            </a:r>
            <a:r>
              <a:rPr lang="it-IT" sz="2000" b="1" dirty="0">
                <a:solidFill>
                  <a:srgbClr val="FF0000"/>
                </a:solidFill>
                <a:latin typeface="+mn-lt"/>
                <a:ea typeface="MS PGothic"/>
              </a:rPr>
              <a:t> 100 nm </a:t>
            </a:r>
            <a:endParaRPr sz="2000" dirty="0">
              <a:solidFill>
                <a:srgbClr val="FF0000"/>
              </a:solidFill>
              <a:latin typeface="+mn-lt"/>
            </a:endParaRPr>
          </a:p>
        </p:txBody>
      </p:sp>
      <p:sp>
        <p:nvSpPr>
          <p:cNvPr id="18" name="Rounded Rectangle 17">
            <a:extLst>
              <a:ext uri="{FF2B5EF4-FFF2-40B4-BE49-F238E27FC236}">
                <a16:creationId xmlns:a16="http://schemas.microsoft.com/office/drawing/2014/main" id="{9E479C29-0746-A2B1-C6D3-EFCEB41CE808}"/>
              </a:ext>
            </a:extLst>
          </p:cNvPr>
          <p:cNvSpPr/>
          <p:nvPr/>
        </p:nvSpPr>
        <p:spPr bwMode="auto">
          <a:xfrm>
            <a:off x="2297945" y="5133570"/>
            <a:ext cx="742046" cy="238769"/>
          </a:xfrm>
          <a:prstGeom prst="roundRect">
            <a:avLst>
              <a:gd name="adj" fmla="val 16667"/>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sp>
        <p:nvSpPr>
          <p:cNvPr id="19" name="Rounded Rectangle 18">
            <a:extLst>
              <a:ext uri="{FF2B5EF4-FFF2-40B4-BE49-F238E27FC236}">
                <a16:creationId xmlns:a16="http://schemas.microsoft.com/office/drawing/2014/main" id="{EC31E349-0362-ED9C-A390-D8C5C586AAAD}"/>
              </a:ext>
            </a:extLst>
          </p:cNvPr>
          <p:cNvSpPr/>
          <p:nvPr/>
        </p:nvSpPr>
        <p:spPr bwMode="auto">
          <a:xfrm>
            <a:off x="3428250" y="5122053"/>
            <a:ext cx="742046" cy="238769"/>
          </a:xfrm>
          <a:prstGeom prst="roundRect">
            <a:avLst>
              <a:gd name="adj" fmla="val 16667"/>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sp>
        <p:nvSpPr>
          <p:cNvPr id="20" name="Rounded Rectangle 19">
            <a:extLst>
              <a:ext uri="{FF2B5EF4-FFF2-40B4-BE49-F238E27FC236}">
                <a16:creationId xmlns:a16="http://schemas.microsoft.com/office/drawing/2014/main" id="{C0E8C517-3AF9-36D7-E32C-D2DB62817A9B}"/>
              </a:ext>
            </a:extLst>
          </p:cNvPr>
          <p:cNvSpPr/>
          <p:nvPr/>
        </p:nvSpPr>
        <p:spPr bwMode="auto">
          <a:xfrm>
            <a:off x="3846273" y="5238090"/>
            <a:ext cx="742046" cy="238769"/>
          </a:xfrm>
          <a:prstGeom prst="roundRect">
            <a:avLst>
              <a:gd name="adj" fmla="val 16667"/>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sp>
        <p:nvSpPr>
          <p:cNvPr id="21" name="Rounded Rectangle 20">
            <a:extLst>
              <a:ext uri="{FF2B5EF4-FFF2-40B4-BE49-F238E27FC236}">
                <a16:creationId xmlns:a16="http://schemas.microsoft.com/office/drawing/2014/main" id="{54293900-BD68-F85F-D50B-655B8489842F}"/>
              </a:ext>
            </a:extLst>
          </p:cNvPr>
          <p:cNvSpPr/>
          <p:nvPr/>
        </p:nvSpPr>
        <p:spPr bwMode="auto">
          <a:xfrm>
            <a:off x="5757673" y="5145085"/>
            <a:ext cx="742046" cy="238769"/>
          </a:xfrm>
          <a:prstGeom prst="roundRect">
            <a:avLst>
              <a:gd name="adj" fmla="val 16667"/>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sp>
        <p:nvSpPr>
          <p:cNvPr id="22" name="Rounded Rectangle 21">
            <a:extLst>
              <a:ext uri="{FF2B5EF4-FFF2-40B4-BE49-F238E27FC236}">
                <a16:creationId xmlns:a16="http://schemas.microsoft.com/office/drawing/2014/main" id="{4DA8E1FA-0DAA-0BC6-A9AA-3321E82D3A01}"/>
              </a:ext>
            </a:extLst>
          </p:cNvPr>
          <p:cNvSpPr/>
          <p:nvPr/>
        </p:nvSpPr>
        <p:spPr bwMode="auto">
          <a:xfrm>
            <a:off x="6706150" y="5148434"/>
            <a:ext cx="252185" cy="238769"/>
          </a:xfrm>
          <a:prstGeom prst="roundRect">
            <a:avLst>
              <a:gd name="adj" fmla="val 16667"/>
            </a:avLst>
          </a:prstGeom>
          <a:solidFill>
            <a:srgbClr val="77933C"/>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sp>
        <p:nvSpPr>
          <p:cNvPr id="23" name="Rounded Rectangle 22">
            <a:extLst>
              <a:ext uri="{FF2B5EF4-FFF2-40B4-BE49-F238E27FC236}">
                <a16:creationId xmlns:a16="http://schemas.microsoft.com/office/drawing/2014/main" id="{6FE179F8-97A2-BB88-01F8-0C98EEC8849E}"/>
              </a:ext>
            </a:extLst>
          </p:cNvPr>
          <p:cNvSpPr/>
          <p:nvPr/>
        </p:nvSpPr>
        <p:spPr bwMode="auto">
          <a:xfrm>
            <a:off x="3075474" y="5122054"/>
            <a:ext cx="276733" cy="235421"/>
          </a:xfrm>
          <a:prstGeom prst="roundRect">
            <a:avLst>
              <a:gd name="adj" fmla="val 16667"/>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sp>
        <p:nvSpPr>
          <p:cNvPr id="24" name="Rounded Rectangle 23">
            <a:extLst>
              <a:ext uri="{FF2B5EF4-FFF2-40B4-BE49-F238E27FC236}">
                <a16:creationId xmlns:a16="http://schemas.microsoft.com/office/drawing/2014/main" id="{FECE9525-4788-E41C-7643-F8BCF1782CA5}"/>
              </a:ext>
            </a:extLst>
          </p:cNvPr>
          <p:cNvSpPr/>
          <p:nvPr/>
        </p:nvSpPr>
        <p:spPr bwMode="auto">
          <a:xfrm>
            <a:off x="7155848" y="5145085"/>
            <a:ext cx="742047" cy="238769"/>
          </a:xfrm>
          <a:prstGeom prst="roundRect">
            <a:avLst>
              <a:gd name="adj" fmla="val 16667"/>
            </a:avLst>
          </a:prstGeom>
          <a:solidFill>
            <a:srgbClr val="C73FC6"/>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sp>
        <p:nvSpPr>
          <p:cNvPr id="25" name="Rounded Rectangle 24">
            <a:extLst>
              <a:ext uri="{FF2B5EF4-FFF2-40B4-BE49-F238E27FC236}">
                <a16:creationId xmlns:a16="http://schemas.microsoft.com/office/drawing/2014/main" id="{1C51A872-FD4A-1AFC-E3AF-EE46EBCA9D3B}"/>
              </a:ext>
            </a:extLst>
          </p:cNvPr>
          <p:cNvSpPr/>
          <p:nvPr/>
        </p:nvSpPr>
        <p:spPr bwMode="auto">
          <a:xfrm>
            <a:off x="7527847" y="5240680"/>
            <a:ext cx="742047" cy="238769"/>
          </a:xfrm>
          <a:prstGeom prst="roundRect">
            <a:avLst>
              <a:gd name="adj" fmla="val 16667"/>
            </a:avLst>
          </a:prstGeom>
          <a:solidFill>
            <a:srgbClr val="C73FC6"/>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sp>
        <p:nvSpPr>
          <p:cNvPr id="26" name="Rounded Rectangle 25">
            <a:extLst>
              <a:ext uri="{FF2B5EF4-FFF2-40B4-BE49-F238E27FC236}">
                <a16:creationId xmlns:a16="http://schemas.microsoft.com/office/drawing/2014/main" id="{17B3CAED-EF6E-2818-631B-FD243458CDBB}"/>
              </a:ext>
            </a:extLst>
          </p:cNvPr>
          <p:cNvSpPr/>
          <p:nvPr/>
        </p:nvSpPr>
        <p:spPr bwMode="auto">
          <a:xfrm>
            <a:off x="7945913" y="5347793"/>
            <a:ext cx="742047" cy="238769"/>
          </a:xfrm>
          <a:prstGeom prst="roundRect">
            <a:avLst>
              <a:gd name="adj" fmla="val 16667"/>
            </a:avLst>
          </a:prstGeom>
          <a:solidFill>
            <a:srgbClr val="C73FC6"/>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sp>
        <p:nvSpPr>
          <p:cNvPr id="27" name="Rounded Rectangle 26">
            <a:extLst>
              <a:ext uri="{FF2B5EF4-FFF2-40B4-BE49-F238E27FC236}">
                <a16:creationId xmlns:a16="http://schemas.microsoft.com/office/drawing/2014/main" id="{2155AFDC-285F-FDFF-3E3A-680519A69D6A}"/>
              </a:ext>
            </a:extLst>
          </p:cNvPr>
          <p:cNvSpPr/>
          <p:nvPr/>
        </p:nvSpPr>
        <p:spPr bwMode="auto">
          <a:xfrm>
            <a:off x="8306394" y="5466419"/>
            <a:ext cx="742047" cy="238769"/>
          </a:xfrm>
          <a:prstGeom prst="roundRect">
            <a:avLst>
              <a:gd name="adj" fmla="val 16667"/>
            </a:avLst>
          </a:prstGeom>
          <a:solidFill>
            <a:srgbClr val="C73FC6"/>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sp>
        <p:nvSpPr>
          <p:cNvPr id="28" name="Rounded Rectangle 27">
            <a:extLst>
              <a:ext uri="{FF2B5EF4-FFF2-40B4-BE49-F238E27FC236}">
                <a16:creationId xmlns:a16="http://schemas.microsoft.com/office/drawing/2014/main" id="{64B9277F-C05F-74E9-E760-E41ED55569B1}"/>
              </a:ext>
            </a:extLst>
          </p:cNvPr>
          <p:cNvSpPr/>
          <p:nvPr/>
        </p:nvSpPr>
        <p:spPr bwMode="auto">
          <a:xfrm>
            <a:off x="8712943" y="5573531"/>
            <a:ext cx="742047" cy="238769"/>
          </a:xfrm>
          <a:prstGeom prst="roundRect">
            <a:avLst>
              <a:gd name="adj" fmla="val 16667"/>
            </a:avLst>
          </a:prstGeom>
          <a:solidFill>
            <a:srgbClr val="C73FC6"/>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sp>
        <p:nvSpPr>
          <p:cNvPr id="29" name="Rounded Rectangle 28">
            <a:extLst>
              <a:ext uri="{FF2B5EF4-FFF2-40B4-BE49-F238E27FC236}">
                <a16:creationId xmlns:a16="http://schemas.microsoft.com/office/drawing/2014/main" id="{3C959013-A82B-003C-C7B0-E32CDBB3D7B9}"/>
              </a:ext>
            </a:extLst>
          </p:cNvPr>
          <p:cNvSpPr/>
          <p:nvPr/>
        </p:nvSpPr>
        <p:spPr bwMode="auto">
          <a:xfrm>
            <a:off x="9154041" y="5680643"/>
            <a:ext cx="742047" cy="238769"/>
          </a:xfrm>
          <a:prstGeom prst="roundRect">
            <a:avLst>
              <a:gd name="adj" fmla="val 16667"/>
            </a:avLst>
          </a:prstGeom>
          <a:solidFill>
            <a:srgbClr val="C73FC6"/>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sp>
        <p:nvSpPr>
          <p:cNvPr id="30" name="Rounded Rectangle 29">
            <a:extLst>
              <a:ext uri="{FF2B5EF4-FFF2-40B4-BE49-F238E27FC236}">
                <a16:creationId xmlns:a16="http://schemas.microsoft.com/office/drawing/2014/main" id="{D2EE7C36-592B-0670-D822-490990C0B350}"/>
              </a:ext>
            </a:extLst>
          </p:cNvPr>
          <p:cNvSpPr/>
          <p:nvPr/>
        </p:nvSpPr>
        <p:spPr bwMode="auto">
          <a:xfrm>
            <a:off x="5160688" y="5148434"/>
            <a:ext cx="434070" cy="238769"/>
          </a:xfrm>
          <a:prstGeom prst="roundRect">
            <a:avLst>
              <a:gd name="adj" fmla="val 16667"/>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sp>
        <p:nvSpPr>
          <p:cNvPr id="31" name="TextBox 18">
            <a:extLst>
              <a:ext uri="{FF2B5EF4-FFF2-40B4-BE49-F238E27FC236}">
                <a16:creationId xmlns:a16="http://schemas.microsoft.com/office/drawing/2014/main" id="{0A650F67-D2C4-DA77-031A-64CD1A913252}"/>
              </a:ext>
            </a:extLst>
          </p:cNvPr>
          <p:cNvSpPr txBox="1">
            <a:spLocks noChangeArrowheads="1"/>
          </p:cNvSpPr>
          <p:nvPr/>
        </p:nvSpPr>
        <p:spPr bwMode="auto">
          <a:xfrm>
            <a:off x="2089033" y="4582029"/>
            <a:ext cx="976549" cy="357470"/>
          </a:xfrm>
          <a:prstGeom prst="rect">
            <a:avLst/>
          </a:prstGeom>
          <a:noFill/>
          <a:ln>
            <a:noFill/>
          </a:ln>
        </p:spPr>
        <p:txBody>
          <a:bodyPr wrap="none">
            <a:spAutoFit/>
          </a:bodyPr>
          <a:lstStyle>
            <a:lvl1pPr>
              <a:defRPr sz="3600">
                <a:solidFill>
                  <a:srgbClr val="000000"/>
                </a:solidFill>
                <a:latin typeface="Helvetica Light"/>
                <a:ea typeface="ＭＳ Ｐゴシック"/>
                <a:cs typeface="ＭＳ Ｐゴシック"/>
              </a:defRPr>
            </a:lvl1pPr>
            <a:lvl2pPr marL="742950" indent="-285750">
              <a:defRPr sz="3600">
                <a:solidFill>
                  <a:srgbClr val="000000"/>
                </a:solidFill>
                <a:latin typeface="Helvetica Light"/>
                <a:ea typeface="ＭＳ Ｐゴシック"/>
              </a:defRPr>
            </a:lvl2pPr>
            <a:lvl3pPr marL="1143000" indent="-228600">
              <a:defRPr sz="3600">
                <a:solidFill>
                  <a:srgbClr val="000000"/>
                </a:solidFill>
                <a:latin typeface="Helvetica Light"/>
                <a:ea typeface="ＭＳ Ｐゴシック"/>
              </a:defRPr>
            </a:lvl3pPr>
            <a:lvl4pPr marL="1600200" indent="-228600">
              <a:defRPr sz="3600">
                <a:solidFill>
                  <a:srgbClr val="000000"/>
                </a:solidFill>
                <a:latin typeface="Helvetica Light"/>
                <a:ea typeface="ＭＳ Ｐゴシック"/>
              </a:defRPr>
            </a:lvl4pPr>
            <a:lvl5pPr marL="2057400" indent="-228600">
              <a:defRPr sz="3600">
                <a:solidFill>
                  <a:srgbClr val="000000"/>
                </a:solidFill>
                <a:latin typeface="Helvetica Light"/>
                <a:ea typeface="ＭＳ Ｐゴシック"/>
              </a:defRPr>
            </a:lvl5pPr>
            <a:lvl6pPr marL="2514600" indent="-228600" defTabSz="582613">
              <a:spcBef>
                <a:spcPts val="0"/>
              </a:spcBef>
              <a:spcAft>
                <a:spcPts val="0"/>
              </a:spcAft>
              <a:defRPr sz="3600">
                <a:solidFill>
                  <a:srgbClr val="000000"/>
                </a:solidFill>
                <a:latin typeface="Helvetica Light"/>
                <a:ea typeface="ＭＳ Ｐゴシック"/>
              </a:defRPr>
            </a:lvl6pPr>
            <a:lvl7pPr marL="2971800" indent="-228600" defTabSz="582613">
              <a:spcBef>
                <a:spcPts val="0"/>
              </a:spcBef>
              <a:spcAft>
                <a:spcPts val="0"/>
              </a:spcAft>
              <a:defRPr sz="3600">
                <a:solidFill>
                  <a:srgbClr val="000000"/>
                </a:solidFill>
                <a:latin typeface="Helvetica Light"/>
                <a:ea typeface="ＭＳ Ｐゴシック"/>
              </a:defRPr>
            </a:lvl7pPr>
            <a:lvl8pPr marL="3429000" indent="-228600" defTabSz="582613">
              <a:spcBef>
                <a:spcPts val="0"/>
              </a:spcBef>
              <a:spcAft>
                <a:spcPts val="0"/>
              </a:spcAft>
              <a:defRPr sz="3600">
                <a:solidFill>
                  <a:srgbClr val="000000"/>
                </a:solidFill>
                <a:latin typeface="Helvetica Light"/>
                <a:ea typeface="ＭＳ Ｐゴシック"/>
              </a:defRPr>
            </a:lvl8pPr>
            <a:lvl9pPr marL="3886200" indent="-228600" defTabSz="582613">
              <a:spcBef>
                <a:spcPts val="0"/>
              </a:spcBef>
              <a:spcAft>
                <a:spcPts val="0"/>
              </a:spcAft>
              <a:defRPr sz="3600">
                <a:solidFill>
                  <a:srgbClr val="000000"/>
                </a:solidFill>
                <a:latin typeface="Helvetica Light"/>
                <a:ea typeface="ＭＳ Ｐゴシック"/>
              </a:defRPr>
            </a:lvl9pPr>
          </a:lstStyle>
          <a:p>
            <a:pPr algn="ctr" defTabSz="403142">
              <a:defRPr/>
            </a:pPr>
            <a:r>
              <a:rPr lang="en-US" sz="1723">
                <a:solidFill>
                  <a:schemeClr val="tx1"/>
                </a:solidFill>
                <a:latin typeface="+mn-lt"/>
              </a:rPr>
              <a:t>1</a:t>
            </a:r>
            <a:r>
              <a:rPr lang="en-US" sz="1723" baseline="30000">
                <a:solidFill>
                  <a:schemeClr val="tx1"/>
                </a:solidFill>
                <a:latin typeface="+mn-lt"/>
              </a:rPr>
              <a:t>st</a:t>
            </a:r>
            <a:r>
              <a:rPr lang="en-US" sz="1723">
                <a:solidFill>
                  <a:schemeClr val="tx1"/>
                </a:solidFill>
                <a:latin typeface="+mn-lt"/>
              </a:rPr>
              <a:t> mod.</a:t>
            </a:r>
            <a:endParaRPr sz="3264">
              <a:latin typeface="+mn-lt"/>
            </a:endParaRPr>
          </a:p>
        </p:txBody>
      </p:sp>
      <p:sp>
        <p:nvSpPr>
          <p:cNvPr id="32" name="TextBox 19">
            <a:extLst>
              <a:ext uri="{FF2B5EF4-FFF2-40B4-BE49-F238E27FC236}">
                <a16:creationId xmlns:a16="http://schemas.microsoft.com/office/drawing/2014/main" id="{DC76C4B8-AD88-1A95-79FC-5BDA2C6543D8}"/>
              </a:ext>
            </a:extLst>
          </p:cNvPr>
          <p:cNvSpPr txBox="1">
            <a:spLocks noChangeArrowheads="1"/>
          </p:cNvSpPr>
          <p:nvPr/>
        </p:nvSpPr>
        <p:spPr bwMode="auto">
          <a:xfrm>
            <a:off x="3391624" y="4582029"/>
            <a:ext cx="907621" cy="357470"/>
          </a:xfrm>
          <a:prstGeom prst="rect">
            <a:avLst/>
          </a:prstGeom>
          <a:noFill/>
          <a:ln>
            <a:noFill/>
          </a:ln>
        </p:spPr>
        <p:txBody>
          <a:bodyPr wrap="none">
            <a:spAutoFit/>
          </a:bodyPr>
          <a:lstStyle>
            <a:lvl1pPr>
              <a:defRPr sz="3600">
                <a:solidFill>
                  <a:srgbClr val="000000"/>
                </a:solidFill>
                <a:latin typeface="Helvetica Light"/>
                <a:ea typeface="ＭＳ Ｐゴシック"/>
                <a:cs typeface="ＭＳ Ｐゴシック"/>
              </a:defRPr>
            </a:lvl1pPr>
            <a:lvl2pPr marL="742950" indent="-285750">
              <a:defRPr sz="3600">
                <a:solidFill>
                  <a:srgbClr val="000000"/>
                </a:solidFill>
                <a:latin typeface="Helvetica Light"/>
                <a:ea typeface="ＭＳ Ｐゴシック"/>
              </a:defRPr>
            </a:lvl2pPr>
            <a:lvl3pPr marL="1143000" indent="-228600">
              <a:defRPr sz="3600">
                <a:solidFill>
                  <a:srgbClr val="000000"/>
                </a:solidFill>
                <a:latin typeface="Helvetica Light"/>
                <a:ea typeface="ＭＳ Ｐゴシック"/>
              </a:defRPr>
            </a:lvl3pPr>
            <a:lvl4pPr marL="1600200" indent="-228600">
              <a:defRPr sz="3600">
                <a:solidFill>
                  <a:srgbClr val="000000"/>
                </a:solidFill>
                <a:latin typeface="Helvetica Light"/>
                <a:ea typeface="ＭＳ Ｐゴシック"/>
              </a:defRPr>
            </a:lvl4pPr>
            <a:lvl5pPr marL="2057400" indent="-228600">
              <a:defRPr sz="3600">
                <a:solidFill>
                  <a:srgbClr val="000000"/>
                </a:solidFill>
                <a:latin typeface="Helvetica Light"/>
                <a:ea typeface="ＭＳ Ｐゴシック"/>
              </a:defRPr>
            </a:lvl5pPr>
            <a:lvl6pPr marL="2514600" indent="-228600" defTabSz="582613">
              <a:spcBef>
                <a:spcPts val="0"/>
              </a:spcBef>
              <a:spcAft>
                <a:spcPts val="0"/>
              </a:spcAft>
              <a:defRPr sz="3600">
                <a:solidFill>
                  <a:srgbClr val="000000"/>
                </a:solidFill>
                <a:latin typeface="Helvetica Light"/>
                <a:ea typeface="ＭＳ Ｐゴシック"/>
              </a:defRPr>
            </a:lvl6pPr>
            <a:lvl7pPr marL="2971800" indent="-228600" defTabSz="582613">
              <a:spcBef>
                <a:spcPts val="0"/>
              </a:spcBef>
              <a:spcAft>
                <a:spcPts val="0"/>
              </a:spcAft>
              <a:defRPr sz="3600">
                <a:solidFill>
                  <a:srgbClr val="000000"/>
                </a:solidFill>
                <a:latin typeface="Helvetica Light"/>
                <a:ea typeface="ＭＳ Ｐゴシック"/>
              </a:defRPr>
            </a:lvl7pPr>
            <a:lvl8pPr marL="3429000" indent="-228600" defTabSz="582613">
              <a:spcBef>
                <a:spcPts val="0"/>
              </a:spcBef>
              <a:spcAft>
                <a:spcPts val="0"/>
              </a:spcAft>
              <a:defRPr sz="3600">
                <a:solidFill>
                  <a:srgbClr val="000000"/>
                </a:solidFill>
                <a:latin typeface="Helvetica Light"/>
                <a:ea typeface="ＭＳ Ｐゴシック"/>
              </a:defRPr>
            </a:lvl8pPr>
            <a:lvl9pPr marL="3886200" indent="-228600" defTabSz="582613">
              <a:spcBef>
                <a:spcPts val="0"/>
              </a:spcBef>
              <a:spcAft>
                <a:spcPts val="0"/>
              </a:spcAft>
              <a:defRPr sz="3600">
                <a:solidFill>
                  <a:srgbClr val="000000"/>
                </a:solidFill>
                <a:latin typeface="Helvetica Light"/>
                <a:ea typeface="ＭＳ Ｐゴシック"/>
              </a:defRPr>
            </a:lvl9pPr>
          </a:lstStyle>
          <a:p>
            <a:pPr algn="ctr" defTabSz="403142">
              <a:defRPr/>
            </a:pPr>
            <a:r>
              <a:rPr lang="en-US" sz="1723">
                <a:solidFill>
                  <a:schemeClr val="tx1"/>
                </a:solidFill>
                <a:latin typeface="+mn-lt"/>
              </a:rPr>
              <a:t>1</a:t>
            </a:r>
            <a:r>
              <a:rPr lang="en-US" sz="1723" baseline="30000">
                <a:solidFill>
                  <a:schemeClr val="tx1"/>
                </a:solidFill>
                <a:latin typeface="+mn-lt"/>
              </a:rPr>
              <a:t>st</a:t>
            </a:r>
            <a:r>
              <a:rPr lang="en-US" sz="1723">
                <a:solidFill>
                  <a:schemeClr val="tx1"/>
                </a:solidFill>
                <a:latin typeface="+mn-lt"/>
              </a:rPr>
              <a:t> </a:t>
            </a:r>
            <a:r>
              <a:rPr lang="en-US" sz="1723" baseline="30000">
                <a:solidFill>
                  <a:schemeClr val="tx1"/>
                </a:solidFill>
                <a:latin typeface="+mn-lt"/>
              </a:rPr>
              <a:t> </a:t>
            </a:r>
            <a:r>
              <a:rPr lang="en-US" sz="1723">
                <a:solidFill>
                  <a:schemeClr val="tx1"/>
                </a:solidFill>
                <a:latin typeface="+mn-lt"/>
              </a:rPr>
              <a:t>rad.</a:t>
            </a:r>
            <a:endParaRPr sz="3264">
              <a:latin typeface="+mn-lt"/>
            </a:endParaRPr>
          </a:p>
        </p:txBody>
      </p:sp>
      <p:sp>
        <p:nvSpPr>
          <p:cNvPr id="33" name="TextBox 20">
            <a:extLst>
              <a:ext uri="{FF2B5EF4-FFF2-40B4-BE49-F238E27FC236}">
                <a16:creationId xmlns:a16="http://schemas.microsoft.com/office/drawing/2014/main" id="{ED187EFD-012C-B1D1-5591-8D26B54139AB}"/>
              </a:ext>
            </a:extLst>
          </p:cNvPr>
          <p:cNvSpPr txBox="1">
            <a:spLocks noChangeArrowheads="1"/>
          </p:cNvSpPr>
          <p:nvPr/>
        </p:nvSpPr>
        <p:spPr bwMode="auto">
          <a:xfrm>
            <a:off x="6204322" y="4558998"/>
            <a:ext cx="1005403" cy="357470"/>
          </a:xfrm>
          <a:prstGeom prst="rect">
            <a:avLst/>
          </a:prstGeom>
          <a:noFill/>
          <a:ln>
            <a:noFill/>
          </a:ln>
        </p:spPr>
        <p:txBody>
          <a:bodyPr wrap="none">
            <a:spAutoFit/>
          </a:bodyPr>
          <a:lstStyle>
            <a:lvl1pPr>
              <a:defRPr sz="3600">
                <a:solidFill>
                  <a:srgbClr val="000000"/>
                </a:solidFill>
                <a:latin typeface="Helvetica Light"/>
                <a:ea typeface="ＭＳ Ｐゴシック"/>
                <a:cs typeface="ＭＳ Ｐゴシック"/>
              </a:defRPr>
            </a:lvl1pPr>
            <a:lvl2pPr marL="742950" indent="-285750">
              <a:defRPr sz="3600">
                <a:solidFill>
                  <a:srgbClr val="000000"/>
                </a:solidFill>
                <a:latin typeface="Helvetica Light"/>
                <a:ea typeface="ＭＳ Ｐゴシック"/>
              </a:defRPr>
            </a:lvl2pPr>
            <a:lvl3pPr marL="1143000" indent="-228600">
              <a:defRPr sz="3600">
                <a:solidFill>
                  <a:srgbClr val="000000"/>
                </a:solidFill>
                <a:latin typeface="Helvetica Light"/>
                <a:ea typeface="ＭＳ Ｐゴシック"/>
              </a:defRPr>
            </a:lvl3pPr>
            <a:lvl4pPr marL="1600200" indent="-228600">
              <a:defRPr sz="3600">
                <a:solidFill>
                  <a:srgbClr val="000000"/>
                </a:solidFill>
                <a:latin typeface="Helvetica Light"/>
                <a:ea typeface="ＭＳ Ｐゴシック"/>
              </a:defRPr>
            </a:lvl4pPr>
            <a:lvl5pPr marL="2057400" indent="-228600">
              <a:defRPr sz="3600">
                <a:solidFill>
                  <a:srgbClr val="000000"/>
                </a:solidFill>
                <a:latin typeface="Helvetica Light"/>
                <a:ea typeface="ＭＳ Ｐゴシック"/>
              </a:defRPr>
            </a:lvl5pPr>
            <a:lvl6pPr marL="2514600" indent="-228600" defTabSz="582613">
              <a:spcBef>
                <a:spcPts val="0"/>
              </a:spcBef>
              <a:spcAft>
                <a:spcPts val="0"/>
              </a:spcAft>
              <a:defRPr sz="3600">
                <a:solidFill>
                  <a:srgbClr val="000000"/>
                </a:solidFill>
                <a:latin typeface="Helvetica Light"/>
                <a:ea typeface="ＭＳ Ｐゴシック"/>
              </a:defRPr>
            </a:lvl6pPr>
            <a:lvl7pPr marL="2971800" indent="-228600" defTabSz="582613">
              <a:spcBef>
                <a:spcPts val="0"/>
              </a:spcBef>
              <a:spcAft>
                <a:spcPts val="0"/>
              </a:spcAft>
              <a:defRPr sz="3600">
                <a:solidFill>
                  <a:srgbClr val="000000"/>
                </a:solidFill>
                <a:latin typeface="Helvetica Light"/>
                <a:ea typeface="ＭＳ Ｐゴシック"/>
              </a:defRPr>
            </a:lvl7pPr>
            <a:lvl8pPr marL="3429000" indent="-228600" defTabSz="582613">
              <a:spcBef>
                <a:spcPts val="0"/>
              </a:spcBef>
              <a:spcAft>
                <a:spcPts val="0"/>
              </a:spcAft>
              <a:defRPr sz="3600">
                <a:solidFill>
                  <a:srgbClr val="000000"/>
                </a:solidFill>
                <a:latin typeface="Helvetica Light"/>
                <a:ea typeface="ＭＳ Ｐゴシック"/>
              </a:defRPr>
            </a:lvl8pPr>
            <a:lvl9pPr marL="3886200" indent="-228600" defTabSz="582613">
              <a:spcBef>
                <a:spcPts val="0"/>
              </a:spcBef>
              <a:spcAft>
                <a:spcPts val="0"/>
              </a:spcAft>
              <a:defRPr sz="3600">
                <a:solidFill>
                  <a:srgbClr val="000000"/>
                </a:solidFill>
                <a:latin typeface="Helvetica Light"/>
                <a:ea typeface="ＭＳ Ｐゴシック"/>
              </a:defRPr>
            </a:lvl9pPr>
          </a:lstStyle>
          <a:p>
            <a:pPr algn="ctr" defTabSz="403142">
              <a:defRPr/>
            </a:pPr>
            <a:r>
              <a:rPr lang="en-US" sz="1723">
                <a:solidFill>
                  <a:schemeClr val="tx1"/>
                </a:solidFill>
                <a:latin typeface="+mn-lt"/>
              </a:rPr>
              <a:t>2</a:t>
            </a:r>
            <a:r>
              <a:rPr lang="en-US" sz="1723" baseline="30000">
                <a:solidFill>
                  <a:schemeClr val="tx1"/>
                </a:solidFill>
                <a:latin typeface="+mn-lt"/>
              </a:rPr>
              <a:t>nd </a:t>
            </a:r>
            <a:r>
              <a:rPr lang="en-US" sz="1723">
                <a:solidFill>
                  <a:schemeClr val="tx1"/>
                </a:solidFill>
                <a:latin typeface="+mn-lt"/>
              </a:rPr>
              <a:t>mod.</a:t>
            </a:r>
            <a:endParaRPr sz="3264">
              <a:latin typeface="+mn-lt"/>
            </a:endParaRPr>
          </a:p>
        </p:txBody>
      </p:sp>
      <p:sp>
        <p:nvSpPr>
          <p:cNvPr id="34" name="TextBox 21">
            <a:extLst>
              <a:ext uri="{FF2B5EF4-FFF2-40B4-BE49-F238E27FC236}">
                <a16:creationId xmlns:a16="http://schemas.microsoft.com/office/drawing/2014/main" id="{7093EBD1-643E-65E5-E364-785A379EE607}"/>
              </a:ext>
            </a:extLst>
          </p:cNvPr>
          <p:cNvSpPr txBox="1">
            <a:spLocks noChangeArrowheads="1"/>
          </p:cNvSpPr>
          <p:nvPr/>
        </p:nvSpPr>
        <p:spPr bwMode="auto">
          <a:xfrm>
            <a:off x="8413444" y="4812360"/>
            <a:ext cx="894797" cy="357470"/>
          </a:xfrm>
          <a:prstGeom prst="rect">
            <a:avLst/>
          </a:prstGeom>
          <a:noFill/>
          <a:ln>
            <a:noFill/>
          </a:ln>
        </p:spPr>
        <p:txBody>
          <a:bodyPr wrap="none">
            <a:spAutoFit/>
          </a:bodyPr>
          <a:lstStyle>
            <a:lvl1pPr>
              <a:defRPr sz="3600">
                <a:solidFill>
                  <a:srgbClr val="000000"/>
                </a:solidFill>
                <a:latin typeface="Helvetica Light"/>
                <a:ea typeface="ＭＳ Ｐゴシック"/>
                <a:cs typeface="ＭＳ Ｐゴシック"/>
              </a:defRPr>
            </a:lvl1pPr>
            <a:lvl2pPr marL="742950" indent="-285750">
              <a:defRPr sz="3600">
                <a:solidFill>
                  <a:srgbClr val="000000"/>
                </a:solidFill>
                <a:latin typeface="Helvetica Light"/>
                <a:ea typeface="ＭＳ Ｐゴシック"/>
              </a:defRPr>
            </a:lvl2pPr>
            <a:lvl3pPr marL="1143000" indent="-228600">
              <a:defRPr sz="3600">
                <a:solidFill>
                  <a:srgbClr val="000000"/>
                </a:solidFill>
                <a:latin typeface="Helvetica Light"/>
                <a:ea typeface="ＭＳ Ｐゴシック"/>
              </a:defRPr>
            </a:lvl3pPr>
            <a:lvl4pPr marL="1600200" indent="-228600">
              <a:defRPr sz="3600">
                <a:solidFill>
                  <a:srgbClr val="000000"/>
                </a:solidFill>
                <a:latin typeface="Helvetica Light"/>
                <a:ea typeface="ＭＳ Ｐゴシック"/>
              </a:defRPr>
            </a:lvl4pPr>
            <a:lvl5pPr marL="2057400" indent="-228600">
              <a:defRPr sz="3600">
                <a:solidFill>
                  <a:srgbClr val="000000"/>
                </a:solidFill>
                <a:latin typeface="Helvetica Light"/>
                <a:ea typeface="ＭＳ Ｐゴシック"/>
              </a:defRPr>
            </a:lvl5pPr>
            <a:lvl6pPr marL="2514600" indent="-228600" defTabSz="582613">
              <a:spcBef>
                <a:spcPts val="0"/>
              </a:spcBef>
              <a:spcAft>
                <a:spcPts val="0"/>
              </a:spcAft>
              <a:defRPr sz="3600">
                <a:solidFill>
                  <a:srgbClr val="000000"/>
                </a:solidFill>
                <a:latin typeface="Helvetica Light"/>
                <a:ea typeface="ＭＳ Ｐゴシック"/>
              </a:defRPr>
            </a:lvl6pPr>
            <a:lvl7pPr marL="2971800" indent="-228600" defTabSz="582613">
              <a:spcBef>
                <a:spcPts val="0"/>
              </a:spcBef>
              <a:spcAft>
                <a:spcPts val="0"/>
              </a:spcAft>
              <a:defRPr sz="3600">
                <a:solidFill>
                  <a:srgbClr val="000000"/>
                </a:solidFill>
                <a:latin typeface="Helvetica Light"/>
                <a:ea typeface="ＭＳ Ｐゴシック"/>
              </a:defRPr>
            </a:lvl7pPr>
            <a:lvl8pPr marL="3429000" indent="-228600" defTabSz="582613">
              <a:spcBef>
                <a:spcPts val="0"/>
              </a:spcBef>
              <a:spcAft>
                <a:spcPts val="0"/>
              </a:spcAft>
              <a:defRPr sz="3600">
                <a:solidFill>
                  <a:srgbClr val="000000"/>
                </a:solidFill>
                <a:latin typeface="Helvetica Light"/>
                <a:ea typeface="ＭＳ Ｐゴシック"/>
              </a:defRPr>
            </a:lvl8pPr>
            <a:lvl9pPr marL="3886200" indent="-228600" defTabSz="582613">
              <a:spcBef>
                <a:spcPts val="0"/>
              </a:spcBef>
              <a:spcAft>
                <a:spcPts val="0"/>
              </a:spcAft>
              <a:defRPr sz="3600">
                <a:solidFill>
                  <a:srgbClr val="000000"/>
                </a:solidFill>
                <a:latin typeface="Helvetica Light"/>
                <a:ea typeface="ＭＳ Ｐゴシック"/>
              </a:defRPr>
            </a:lvl9pPr>
          </a:lstStyle>
          <a:p>
            <a:pPr algn="ctr" defTabSz="403142">
              <a:defRPr/>
            </a:pPr>
            <a:r>
              <a:rPr lang="en-US" sz="1723">
                <a:solidFill>
                  <a:schemeClr val="tx1"/>
                </a:solidFill>
                <a:latin typeface="+mn-lt"/>
              </a:rPr>
              <a:t>2</a:t>
            </a:r>
            <a:r>
              <a:rPr lang="en-US" sz="1723" baseline="30000">
                <a:solidFill>
                  <a:schemeClr val="tx1"/>
                </a:solidFill>
                <a:latin typeface="+mn-lt"/>
              </a:rPr>
              <a:t>nd </a:t>
            </a:r>
            <a:r>
              <a:rPr lang="en-US" sz="1723">
                <a:solidFill>
                  <a:schemeClr val="tx1"/>
                </a:solidFill>
                <a:latin typeface="+mn-lt"/>
              </a:rPr>
              <a:t>rad.</a:t>
            </a:r>
            <a:endParaRPr sz="3264">
              <a:latin typeface="+mn-lt"/>
            </a:endParaRPr>
          </a:p>
        </p:txBody>
      </p:sp>
      <p:sp>
        <p:nvSpPr>
          <p:cNvPr id="35" name="TextBox 34">
            <a:extLst>
              <a:ext uri="{FF2B5EF4-FFF2-40B4-BE49-F238E27FC236}">
                <a16:creationId xmlns:a16="http://schemas.microsoft.com/office/drawing/2014/main" id="{134E3478-A61F-5404-D400-11916CA837DB}"/>
              </a:ext>
            </a:extLst>
          </p:cNvPr>
          <p:cNvSpPr txBox="1"/>
          <p:nvPr/>
        </p:nvSpPr>
        <p:spPr bwMode="auto">
          <a:xfrm>
            <a:off x="2916949" y="4777919"/>
            <a:ext cx="638316" cy="371512"/>
          </a:xfrm>
          <a:prstGeom prst="rect">
            <a:avLst/>
          </a:prstGeom>
          <a:noFill/>
          <a:ln>
            <a:noFill/>
          </a:ln>
        </p:spPr>
        <p:txBody>
          <a:bodyPr wrap="none" rtlCol="0">
            <a:spAutoFit/>
          </a:bodyPr>
          <a:lstStyle/>
          <a:p>
            <a:pPr defTabSz="403142">
              <a:defRPr/>
            </a:pPr>
            <a:r>
              <a:rPr lang="en-US" sz="1814">
                <a:solidFill>
                  <a:schemeClr val="tx1"/>
                </a:solidFill>
                <a:latin typeface="+mn-lt"/>
                <a:ea typeface="ＭＳ Ｐゴシック"/>
                <a:cs typeface="ＭＳ Ｐゴシック"/>
              </a:rPr>
              <a:t>DS1</a:t>
            </a:r>
            <a:endParaRPr sz="2176">
              <a:latin typeface="+mn-lt"/>
            </a:endParaRPr>
          </a:p>
        </p:txBody>
      </p:sp>
      <p:sp>
        <p:nvSpPr>
          <p:cNvPr id="36" name="TextBox 35">
            <a:extLst>
              <a:ext uri="{FF2B5EF4-FFF2-40B4-BE49-F238E27FC236}">
                <a16:creationId xmlns:a16="http://schemas.microsoft.com/office/drawing/2014/main" id="{C48E81BC-75B8-4775-4696-394CFE91B633}"/>
              </a:ext>
            </a:extLst>
          </p:cNvPr>
          <p:cNvSpPr txBox="1"/>
          <p:nvPr/>
        </p:nvSpPr>
        <p:spPr bwMode="auto">
          <a:xfrm>
            <a:off x="6550206" y="4800953"/>
            <a:ext cx="638316" cy="371512"/>
          </a:xfrm>
          <a:prstGeom prst="rect">
            <a:avLst/>
          </a:prstGeom>
          <a:noFill/>
          <a:ln>
            <a:noFill/>
          </a:ln>
        </p:spPr>
        <p:txBody>
          <a:bodyPr wrap="none" rtlCol="0">
            <a:spAutoFit/>
          </a:bodyPr>
          <a:lstStyle/>
          <a:p>
            <a:pPr defTabSz="403142">
              <a:defRPr/>
            </a:pPr>
            <a:r>
              <a:rPr lang="en-US" sz="1814">
                <a:solidFill>
                  <a:schemeClr val="tx1"/>
                </a:solidFill>
                <a:latin typeface="+mn-lt"/>
                <a:ea typeface="ＭＳ Ｐゴシック"/>
                <a:cs typeface="ＭＳ Ｐゴシック"/>
              </a:rPr>
              <a:t>DS2</a:t>
            </a:r>
            <a:endParaRPr sz="2176">
              <a:latin typeface="+mn-lt"/>
            </a:endParaRPr>
          </a:p>
        </p:txBody>
      </p:sp>
      <p:sp>
        <p:nvSpPr>
          <p:cNvPr id="37" name="TextBox 36">
            <a:extLst>
              <a:ext uri="{FF2B5EF4-FFF2-40B4-BE49-F238E27FC236}">
                <a16:creationId xmlns:a16="http://schemas.microsoft.com/office/drawing/2014/main" id="{BAD2EDDC-A28F-2C51-9877-48539F7F2FE3}"/>
              </a:ext>
            </a:extLst>
          </p:cNvPr>
          <p:cNvSpPr txBox="1"/>
          <p:nvPr/>
        </p:nvSpPr>
        <p:spPr bwMode="auto">
          <a:xfrm>
            <a:off x="5178971" y="4800953"/>
            <a:ext cx="482824" cy="371512"/>
          </a:xfrm>
          <a:prstGeom prst="rect">
            <a:avLst/>
          </a:prstGeom>
          <a:noFill/>
          <a:ln>
            <a:noFill/>
          </a:ln>
        </p:spPr>
        <p:txBody>
          <a:bodyPr wrap="none" rtlCol="0">
            <a:spAutoFit/>
          </a:bodyPr>
          <a:lstStyle/>
          <a:p>
            <a:pPr defTabSz="403142">
              <a:defRPr/>
            </a:pPr>
            <a:r>
              <a:rPr lang="en-US" sz="1814">
                <a:solidFill>
                  <a:schemeClr val="tx1"/>
                </a:solidFill>
                <a:latin typeface="+mn-lt"/>
                <a:ea typeface="ＭＳ Ｐゴシック"/>
                <a:cs typeface="ＭＳ Ｐゴシック"/>
              </a:rPr>
              <a:t>DL</a:t>
            </a:r>
            <a:endParaRPr sz="2176">
              <a:latin typeface="+mn-lt"/>
            </a:endParaRPr>
          </a:p>
        </p:txBody>
      </p:sp>
      <p:sp>
        <p:nvSpPr>
          <p:cNvPr id="38" name="TextBox 37">
            <a:extLst>
              <a:ext uri="{FF2B5EF4-FFF2-40B4-BE49-F238E27FC236}">
                <a16:creationId xmlns:a16="http://schemas.microsoft.com/office/drawing/2014/main" id="{4C2833E9-5D9C-4E2D-02EC-520A090CE197}"/>
              </a:ext>
            </a:extLst>
          </p:cNvPr>
          <p:cNvSpPr txBox="1"/>
          <p:nvPr/>
        </p:nvSpPr>
        <p:spPr bwMode="auto">
          <a:xfrm>
            <a:off x="6214508" y="6093524"/>
            <a:ext cx="3300904" cy="400110"/>
          </a:xfrm>
          <a:prstGeom prst="rect">
            <a:avLst/>
          </a:prstGeom>
          <a:noFill/>
        </p:spPr>
        <p:txBody>
          <a:bodyPr wrap="none" rtlCol="0">
            <a:spAutoFit/>
          </a:bodyPr>
          <a:lstStyle/>
          <a:p>
            <a:pPr>
              <a:defRPr/>
            </a:pPr>
            <a:r>
              <a:rPr lang="it-IT" sz="2000" b="1" dirty="0" err="1">
                <a:solidFill>
                  <a:srgbClr val="7030A0"/>
                </a:solidFill>
                <a:latin typeface="+mn-lt"/>
                <a:ea typeface="MS PGothic"/>
              </a:rPr>
              <a:t>Spectral</a:t>
            </a:r>
            <a:r>
              <a:rPr lang="it-IT" sz="2000" b="1" dirty="0">
                <a:solidFill>
                  <a:srgbClr val="7030A0"/>
                </a:solidFill>
                <a:latin typeface="+mn-lt"/>
                <a:ea typeface="MS PGothic"/>
              </a:rPr>
              <a:t> range: 4 - 20 nm </a:t>
            </a:r>
            <a:endParaRPr sz="2000" dirty="0">
              <a:solidFill>
                <a:srgbClr val="7030A0"/>
              </a:solidFill>
              <a:latin typeface="+mn-lt"/>
            </a:endParaRPr>
          </a:p>
        </p:txBody>
      </p:sp>
      <p:sp>
        <p:nvSpPr>
          <p:cNvPr id="39" name="Rounded Rectangle 38">
            <a:extLst>
              <a:ext uri="{FF2B5EF4-FFF2-40B4-BE49-F238E27FC236}">
                <a16:creationId xmlns:a16="http://schemas.microsoft.com/office/drawing/2014/main" id="{4EAA2141-74F3-5F47-F25F-55710B0261CA}"/>
              </a:ext>
            </a:extLst>
          </p:cNvPr>
          <p:cNvSpPr/>
          <p:nvPr/>
        </p:nvSpPr>
        <p:spPr bwMode="auto">
          <a:xfrm>
            <a:off x="4265313" y="5352906"/>
            <a:ext cx="742046" cy="238769"/>
          </a:xfrm>
          <a:prstGeom prst="roundRect">
            <a:avLst>
              <a:gd name="adj" fmla="val 16667"/>
            </a:avLst>
          </a:prstGeom>
          <a:solidFill>
            <a:srgbClr val="139BFB"/>
          </a:solidFill>
        </p:spPr>
        <p:style>
          <a:lnRef idx="1">
            <a:schemeClr val="accent1"/>
          </a:lnRef>
          <a:fillRef idx="3">
            <a:schemeClr val="accent1"/>
          </a:fillRef>
          <a:effectRef idx="2">
            <a:schemeClr val="accent1"/>
          </a:effectRef>
          <a:fontRef idx="minor">
            <a:schemeClr val="lt1"/>
          </a:fontRef>
        </p:style>
        <p:txBody>
          <a:bodyPr anchor="ctr"/>
          <a:lstStyle/>
          <a:p>
            <a:pPr defTabSz="406213">
              <a:defRPr/>
            </a:pPr>
            <a:endParaRPr lang="en-US" sz="2176">
              <a:solidFill>
                <a:schemeClr val="tx1"/>
              </a:solidFill>
            </a:endParaRPr>
          </a:p>
        </p:txBody>
      </p:sp>
      <p:cxnSp>
        <p:nvCxnSpPr>
          <p:cNvPr id="40" name="Elbow Connector 39">
            <a:extLst>
              <a:ext uri="{FF2B5EF4-FFF2-40B4-BE49-F238E27FC236}">
                <a16:creationId xmlns:a16="http://schemas.microsoft.com/office/drawing/2014/main" id="{4085E736-B8DC-71EC-9D9E-739EFEC193B1}"/>
              </a:ext>
            </a:extLst>
          </p:cNvPr>
          <p:cNvCxnSpPr>
            <a:cxnSpLocks/>
          </p:cNvCxnSpPr>
          <p:nvPr/>
        </p:nvCxnSpPr>
        <p:spPr bwMode="auto">
          <a:xfrm rot="16199999" flipH="1">
            <a:off x="330028" y="4205253"/>
            <a:ext cx="1650976" cy="578999"/>
          </a:xfrm>
          <a:prstGeom prst="bentConnector2">
            <a:avLst/>
          </a:prstGeom>
          <a:solidFill>
            <a:srgbClr val="00B8FF"/>
          </a:solidFill>
          <a:ln w="38100" cap="flat" cmpd="sng" algn="ctr">
            <a:solidFill>
              <a:schemeClr val="accent5"/>
            </a:solidFill>
            <a:prstDash val="solid"/>
            <a:round/>
            <a:headEnd type="none" w="med" len="med"/>
            <a:tailEnd type="arrow" w="med" len="med"/>
          </a:ln>
          <a:effectLst/>
        </p:spPr>
      </p:cxnSp>
      <p:sp>
        <p:nvSpPr>
          <p:cNvPr id="41" name="Freeform 18">
            <a:extLst>
              <a:ext uri="{FF2B5EF4-FFF2-40B4-BE49-F238E27FC236}">
                <a16:creationId xmlns:a16="http://schemas.microsoft.com/office/drawing/2014/main" id="{27E2A6E6-5B2D-69C1-CDA9-3641ECCA1746}"/>
              </a:ext>
            </a:extLst>
          </p:cNvPr>
          <p:cNvSpPr/>
          <p:nvPr/>
        </p:nvSpPr>
        <p:spPr bwMode="auto">
          <a:xfrm>
            <a:off x="2948770" y="2578706"/>
            <a:ext cx="481735" cy="405947"/>
          </a:xfrm>
          <a:custGeom>
            <a:avLst/>
            <a:gdLst>
              <a:gd name="T0" fmla="*/ 28054 w 153"/>
              <a:gd name="T1" fmla="*/ 2120 h 423"/>
              <a:gd name="T2" fmla="*/ 27296 w 153"/>
              <a:gd name="T3" fmla="*/ 2120 h 423"/>
              <a:gd name="T4" fmla="*/ 26608 w 153"/>
              <a:gd name="T5" fmla="*/ 2120 h 423"/>
              <a:gd name="T6" fmla="*/ 25861 w 153"/>
              <a:gd name="T7" fmla="*/ 2120 h 423"/>
              <a:gd name="T8" fmla="*/ 25118 w 153"/>
              <a:gd name="T9" fmla="*/ 2120 h 423"/>
              <a:gd name="T10" fmla="*/ 24360 w 153"/>
              <a:gd name="T11" fmla="*/ 2120 h 423"/>
              <a:gd name="T12" fmla="*/ 23668 w 153"/>
              <a:gd name="T13" fmla="*/ 2120 h 423"/>
              <a:gd name="T14" fmla="*/ 22925 w 153"/>
              <a:gd name="T15" fmla="*/ 2120 h 423"/>
              <a:gd name="T16" fmla="*/ 22167 w 153"/>
              <a:gd name="T17" fmla="*/ 2120 h 423"/>
              <a:gd name="T18" fmla="*/ 21475 w 153"/>
              <a:gd name="T19" fmla="*/ 2120 h 423"/>
              <a:gd name="T20" fmla="*/ 20732 w 153"/>
              <a:gd name="T21" fmla="*/ 2111 h 423"/>
              <a:gd name="T22" fmla="*/ 19985 w 153"/>
              <a:gd name="T23" fmla="*/ 2092 h 423"/>
              <a:gd name="T24" fmla="*/ 19227 w 153"/>
              <a:gd name="T25" fmla="*/ 2040 h 423"/>
              <a:gd name="T26" fmla="*/ 18539 w 153"/>
              <a:gd name="T27" fmla="*/ 1950 h 423"/>
              <a:gd name="T28" fmla="*/ 17792 w 153"/>
              <a:gd name="T29" fmla="*/ 1787 h 423"/>
              <a:gd name="T30" fmla="*/ 17034 w 153"/>
              <a:gd name="T31" fmla="*/ 1534 h 423"/>
              <a:gd name="T32" fmla="*/ 16493 w 153"/>
              <a:gd name="T33" fmla="*/ 1190 h 423"/>
              <a:gd name="T34" fmla="*/ 15749 w 153"/>
              <a:gd name="T35" fmla="*/ 781 h 423"/>
              <a:gd name="T36" fmla="*/ 15043 w 153"/>
              <a:gd name="T37" fmla="*/ 392 h 423"/>
              <a:gd name="T38" fmla="*/ 14299 w 153"/>
              <a:gd name="T39" fmla="*/ 103 h 423"/>
              <a:gd name="T40" fmla="*/ 13552 w 153"/>
              <a:gd name="T41" fmla="*/ 0 h 423"/>
              <a:gd name="T42" fmla="*/ 12850 w 153"/>
              <a:gd name="T43" fmla="*/ 103 h 423"/>
              <a:gd name="T44" fmla="*/ 12309 w 153"/>
              <a:gd name="T45" fmla="*/ 392 h 423"/>
              <a:gd name="T46" fmla="*/ 11562 w 153"/>
              <a:gd name="T47" fmla="*/ 781 h 423"/>
              <a:gd name="T48" fmla="*/ 10818 w 153"/>
              <a:gd name="T49" fmla="*/ 1190 h 423"/>
              <a:gd name="T50" fmla="*/ 10060 w 153"/>
              <a:gd name="T51" fmla="*/ 1534 h 423"/>
              <a:gd name="T52" fmla="*/ 9369 w 153"/>
              <a:gd name="T53" fmla="*/ 1787 h 423"/>
              <a:gd name="T54" fmla="*/ 8817 w 153"/>
              <a:gd name="T55" fmla="*/ 1950 h 423"/>
              <a:gd name="T56" fmla="*/ 8070 w 153"/>
              <a:gd name="T57" fmla="*/ 2040 h 423"/>
              <a:gd name="T58" fmla="*/ 7326 w 153"/>
              <a:gd name="T59" fmla="*/ 2092 h 423"/>
              <a:gd name="T60" fmla="*/ 6771 w 153"/>
              <a:gd name="T61" fmla="*/ 2111 h 423"/>
              <a:gd name="T62" fmla="*/ 6024 w 153"/>
              <a:gd name="T63" fmla="*/ 2120 h 423"/>
              <a:gd name="T64" fmla="*/ 5336 w 153"/>
              <a:gd name="T65" fmla="*/ 2120 h 423"/>
              <a:gd name="T66" fmla="*/ 4589 w 153"/>
              <a:gd name="T67" fmla="*/ 2120 h 423"/>
              <a:gd name="T68" fmla="*/ 4037 w 153"/>
              <a:gd name="T69" fmla="*/ 2120 h 423"/>
              <a:gd name="T70" fmla="*/ 3290 w 153"/>
              <a:gd name="T71" fmla="*/ 2120 h 423"/>
              <a:gd name="T72" fmla="*/ 2734 w 153"/>
              <a:gd name="T73" fmla="*/ 2120 h 423"/>
              <a:gd name="T74" fmla="*/ 1991 w 153"/>
              <a:gd name="T75" fmla="*/ 2120 h 423"/>
              <a:gd name="T76" fmla="*/ 1299 w 153"/>
              <a:gd name="T77" fmla="*/ 2120 h 423"/>
              <a:gd name="T78" fmla="*/ 743 w 153"/>
              <a:gd name="T79" fmla="*/ 2120 h 423"/>
              <a:gd name="T80" fmla="*/ 0 w 153"/>
              <a:gd name="T81" fmla="*/ 2120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extrusionOk="0">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solidFill>
            <a:srgbClr val="660066"/>
          </a:solidFill>
          <a:ln w="19050" cmpd="sng">
            <a:solidFill>
              <a:srgbClr val="139BFB"/>
            </a:solidFill>
            <a:prstDash val="solid"/>
            <a:round/>
            <a:headEnd/>
            <a:tailEnd/>
          </a:ln>
        </p:spPr>
        <p:txBody>
          <a:bodyPr lIns="90402" tIns="45203" rIns="90402" bIns="45203"/>
          <a:lstStyle/>
          <a:p>
            <a:pPr defTabSz="403142">
              <a:defRPr/>
            </a:pPr>
            <a:endParaRPr lang="it-IT" sz="2176">
              <a:solidFill>
                <a:prstClr val="white"/>
              </a:solidFill>
              <a:latin typeface="+mn-lt"/>
              <a:ea typeface="ＭＳ Ｐゴシック"/>
              <a:cs typeface="ＭＳ Ｐゴシック"/>
            </a:endParaRPr>
          </a:p>
        </p:txBody>
      </p:sp>
      <p:sp>
        <p:nvSpPr>
          <p:cNvPr id="42" name="CasellaDiTesto 8">
            <a:extLst>
              <a:ext uri="{FF2B5EF4-FFF2-40B4-BE49-F238E27FC236}">
                <a16:creationId xmlns:a16="http://schemas.microsoft.com/office/drawing/2014/main" id="{EEE150D7-A366-0860-0B5D-3D1A88B90C8B}"/>
              </a:ext>
            </a:extLst>
          </p:cNvPr>
          <p:cNvSpPr txBox="1">
            <a:spLocks noChangeArrowheads="1"/>
          </p:cNvSpPr>
          <p:nvPr/>
        </p:nvSpPr>
        <p:spPr bwMode="auto">
          <a:xfrm>
            <a:off x="7339283" y="1876213"/>
            <a:ext cx="3489365" cy="276999"/>
          </a:xfrm>
          <a:prstGeom prst="rect">
            <a:avLst/>
          </a:prstGeom>
          <a:noFill/>
          <a:ln w="3175">
            <a:noFill/>
            <a:miter lim="800000"/>
            <a:headEnd/>
            <a:tailEnd/>
          </a:ln>
        </p:spPr>
        <p:txBody>
          <a:bodyPr wrap="square">
            <a:spAutoFit/>
          </a:bodyPr>
          <a:lstStyle/>
          <a:p>
            <a:pPr>
              <a:defRPr/>
            </a:pPr>
            <a:r>
              <a:rPr lang="it-IT" sz="1200" dirty="0">
                <a:solidFill>
                  <a:schemeClr val="tx2"/>
                </a:solidFill>
                <a:latin typeface="+mn-lt"/>
                <a:ea typeface="MS PGothic"/>
                <a:cs typeface="Arial"/>
              </a:rPr>
              <a:t>* Apple II </a:t>
            </a:r>
            <a:r>
              <a:rPr lang="it-IT" sz="1200" dirty="0" err="1">
                <a:solidFill>
                  <a:schemeClr val="tx2"/>
                </a:solidFill>
                <a:latin typeface="+mn-lt"/>
                <a:ea typeface="MS PGothic"/>
                <a:cs typeface="Arial"/>
              </a:rPr>
              <a:t>type</a:t>
            </a:r>
            <a:r>
              <a:rPr lang="it-IT" sz="1200" dirty="0">
                <a:solidFill>
                  <a:schemeClr val="tx2"/>
                </a:solidFill>
                <a:latin typeface="+mn-lt"/>
                <a:ea typeface="MS PGothic"/>
                <a:cs typeface="Arial"/>
              </a:rPr>
              <a:t> </a:t>
            </a:r>
            <a:r>
              <a:rPr lang="it-IT" sz="1200" dirty="0" err="1">
                <a:solidFill>
                  <a:schemeClr val="tx2"/>
                </a:solidFill>
                <a:latin typeface="+mn-lt"/>
                <a:ea typeface="MS PGothic"/>
                <a:cs typeface="Arial"/>
              </a:rPr>
              <a:t>helical</a:t>
            </a:r>
            <a:r>
              <a:rPr lang="it-IT" sz="1200" dirty="0">
                <a:solidFill>
                  <a:schemeClr val="tx2"/>
                </a:solidFill>
                <a:latin typeface="+mn-lt"/>
                <a:ea typeface="MS PGothic"/>
                <a:cs typeface="Arial"/>
              </a:rPr>
              <a:t> </a:t>
            </a:r>
            <a:r>
              <a:rPr lang="it-IT" sz="1200" dirty="0" err="1">
                <a:solidFill>
                  <a:schemeClr val="tx2"/>
                </a:solidFill>
                <a:latin typeface="+mn-lt"/>
                <a:ea typeface="MS PGothic"/>
                <a:cs typeface="Arial"/>
              </a:rPr>
              <a:t>undulators</a:t>
            </a:r>
            <a:r>
              <a:rPr lang="it-IT" sz="1200" dirty="0">
                <a:solidFill>
                  <a:schemeClr val="tx2"/>
                </a:solidFill>
                <a:latin typeface="+mn-lt"/>
                <a:ea typeface="MS PGothic"/>
                <a:cs typeface="Arial"/>
              </a:rPr>
              <a:t> (</a:t>
            </a:r>
            <a:r>
              <a:rPr lang="it-IT" sz="1200" dirty="0" err="1">
                <a:solidFill>
                  <a:schemeClr val="tx2"/>
                </a:solidFill>
                <a:latin typeface="+mn-lt"/>
                <a:ea typeface="MS PGothic"/>
                <a:cs typeface="Arial"/>
              </a:rPr>
              <a:t>variable</a:t>
            </a:r>
            <a:r>
              <a:rPr lang="it-IT" sz="1200" dirty="0">
                <a:solidFill>
                  <a:schemeClr val="tx2"/>
                </a:solidFill>
                <a:latin typeface="+mn-lt"/>
                <a:ea typeface="MS PGothic"/>
                <a:cs typeface="Arial"/>
              </a:rPr>
              <a:t> gap)</a:t>
            </a:r>
            <a:endParaRPr sz="1200" dirty="0">
              <a:latin typeface="+mn-lt"/>
            </a:endParaRPr>
          </a:p>
        </p:txBody>
      </p:sp>
      <p:pic>
        <p:nvPicPr>
          <p:cNvPr id="43" name="Picture 42" descr="Screen Shot 2017-11-14 at 12.05.15.png">
            <a:extLst>
              <a:ext uri="{FF2B5EF4-FFF2-40B4-BE49-F238E27FC236}">
                <a16:creationId xmlns:a16="http://schemas.microsoft.com/office/drawing/2014/main" id="{F82AC0E9-1DE7-2994-5826-E37B931F8E77}"/>
              </a:ext>
            </a:extLst>
          </p:cNvPr>
          <p:cNvPicPr>
            <a:picLocks noChangeAspect="1"/>
          </p:cNvPicPr>
          <p:nvPr/>
        </p:nvPicPr>
        <p:blipFill>
          <a:blip r:embed="rId3"/>
          <a:stretch/>
        </p:blipFill>
        <p:spPr bwMode="auto">
          <a:xfrm>
            <a:off x="7527846" y="1064787"/>
            <a:ext cx="2925069" cy="860944"/>
          </a:xfrm>
          <a:prstGeom prst="rect">
            <a:avLst/>
          </a:prstGeom>
        </p:spPr>
      </p:pic>
      <p:pic>
        <p:nvPicPr>
          <p:cNvPr id="44" name="Picture 43">
            <a:extLst>
              <a:ext uri="{FF2B5EF4-FFF2-40B4-BE49-F238E27FC236}">
                <a16:creationId xmlns:a16="http://schemas.microsoft.com/office/drawing/2014/main" id="{7DB5D391-5A89-4165-4EA2-FFFC9BBDF8F7}"/>
              </a:ext>
            </a:extLst>
          </p:cNvPr>
          <p:cNvPicPr>
            <a:picLocks noChangeAspect="1"/>
          </p:cNvPicPr>
          <p:nvPr/>
        </p:nvPicPr>
        <p:blipFill>
          <a:blip r:embed="rId4"/>
          <a:stretch/>
        </p:blipFill>
        <p:spPr bwMode="auto">
          <a:xfrm>
            <a:off x="256859" y="1151280"/>
            <a:ext cx="2320448" cy="825340"/>
          </a:xfrm>
          <a:prstGeom prst="rect">
            <a:avLst/>
          </a:prstGeom>
        </p:spPr>
      </p:pic>
      <p:pic>
        <p:nvPicPr>
          <p:cNvPr id="45" name="Picture 44">
            <a:extLst>
              <a:ext uri="{FF2B5EF4-FFF2-40B4-BE49-F238E27FC236}">
                <a16:creationId xmlns:a16="http://schemas.microsoft.com/office/drawing/2014/main" id="{E068496C-71E7-E116-22D3-7A9B7D571F45}"/>
              </a:ext>
            </a:extLst>
          </p:cNvPr>
          <p:cNvPicPr>
            <a:picLocks noChangeAspect="1"/>
          </p:cNvPicPr>
          <p:nvPr/>
        </p:nvPicPr>
        <p:blipFill>
          <a:blip r:embed="rId5"/>
          <a:stretch/>
        </p:blipFill>
        <p:spPr bwMode="auto">
          <a:xfrm>
            <a:off x="499998" y="5479449"/>
            <a:ext cx="2505071" cy="903615"/>
          </a:xfrm>
          <a:prstGeom prst="rect">
            <a:avLst/>
          </a:prstGeom>
        </p:spPr>
      </p:pic>
      <p:sp>
        <p:nvSpPr>
          <p:cNvPr id="49" name="Segnaposto testo 2">
            <a:extLst>
              <a:ext uri="{FF2B5EF4-FFF2-40B4-BE49-F238E27FC236}">
                <a16:creationId xmlns:a16="http://schemas.microsoft.com/office/drawing/2014/main" id="{353726C9-23B5-B423-0C55-C681D6BCCF66}"/>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FERMI: HIGH GAIN HARMONIC GENERATION</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FEL-1 and FEL-2</a:t>
            </a:r>
            <a:endParaRPr lang="it-IT" altLang="en-IT" sz="2200" dirty="0">
              <a:ea typeface="ＭＳ Ｐゴシック" panose="020B0600070205080204" pitchFamily="34" charset="-128"/>
            </a:endParaRPr>
          </a:p>
        </p:txBody>
      </p:sp>
    </p:spTree>
    <p:extLst>
      <p:ext uri="{BB962C8B-B14F-4D97-AF65-F5344CB8AC3E}">
        <p14:creationId xmlns:p14="http://schemas.microsoft.com/office/powerpoint/2010/main" val="208340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par>
                                <p:cTn id="29" presetID="9"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par>
                                <p:cTn id="35" presetID="9"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par>
                                <p:cTn id="38" presetID="9"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dissolve">
                                      <p:cBhvr>
                                        <p:cTn id="40" dur="500"/>
                                        <p:tgtEl>
                                          <p:spTgt spid="14"/>
                                        </p:tgtEl>
                                      </p:cBhvr>
                                    </p:animEffect>
                                  </p:childTnLst>
                                </p:cTn>
                              </p:par>
                              <p:par>
                                <p:cTn id="41" presetID="9"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dissolve">
                                      <p:cBhvr>
                                        <p:cTn id="43" dur="500"/>
                                        <p:tgtEl>
                                          <p:spTgt spid="15"/>
                                        </p:tgtEl>
                                      </p:cBhvr>
                                    </p:animEffect>
                                  </p:childTnLst>
                                </p:cTn>
                              </p:par>
                              <p:par>
                                <p:cTn id="44" presetID="9"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dissolve">
                                      <p:cBhvr>
                                        <p:cTn id="46" dur="500"/>
                                        <p:tgtEl>
                                          <p:spTgt spid="17"/>
                                        </p:tgtEl>
                                      </p:cBhvr>
                                    </p:animEffect>
                                  </p:childTnLst>
                                </p:cTn>
                              </p:par>
                              <p:par>
                                <p:cTn id="47" presetID="9"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dissolve">
                                      <p:cBhvr>
                                        <p:cTn id="49" dur="500"/>
                                        <p:tgtEl>
                                          <p:spTgt spid="41"/>
                                        </p:tgtEl>
                                      </p:cBhvr>
                                    </p:animEffect>
                                  </p:childTnLst>
                                </p:cTn>
                              </p:par>
                              <p:par>
                                <p:cTn id="50" presetID="9" presetClass="entr" presetSubtype="0"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dissolve">
                                      <p:cBhvr>
                                        <p:cTn id="52" dur="500"/>
                                        <p:tgtEl>
                                          <p:spTgt spid="2"/>
                                        </p:tgtEl>
                                      </p:cBhvr>
                                    </p:animEffect>
                                  </p:childTnLst>
                                </p:cTn>
                              </p:par>
                              <p:par>
                                <p:cTn id="53" presetID="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par>
                          <p:cTn id="55" fill="hold">
                            <p:stCondLst>
                              <p:cond delay="500"/>
                            </p:stCondLst>
                            <p:childTnLst>
                              <p:par>
                                <p:cTn id="56" presetID="9" presetClass="entr" presetSubtype="0" fill="hold"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dissolve">
                                      <p:cBhvr>
                                        <p:cTn id="58" dur="500"/>
                                        <p:tgtEl>
                                          <p:spTgt spid="43"/>
                                        </p:tgtEl>
                                      </p:cBhvr>
                                    </p:animEffect>
                                  </p:childTnLst>
                                </p:cTn>
                              </p:par>
                              <p:par>
                                <p:cTn id="59" presetID="9"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dissolve">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childTnLst>
                          </p:cTn>
                        </p:par>
                        <p:par>
                          <p:cTn id="66" fill="hold">
                            <p:stCondLst>
                              <p:cond delay="0"/>
                            </p:stCondLst>
                            <p:childTnLst>
                              <p:par>
                                <p:cTn id="67" presetID="9" presetClass="entr" presetSubtype="0"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dissolve">
                                      <p:cBhvr>
                                        <p:cTn id="69" dur="500"/>
                                        <p:tgtEl>
                                          <p:spTgt spid="16"/>
                                        </p:tgtEl>
                                      </p:cBhvr>
                                    </p:animEffect>
                                  </p:childTnLst>
                                </p:cTn>
                              </p:par>
                              <p:par>
                                <p:cTn id="70" presetID="9"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dissolve">
                                      <p:cBhvr>
                                        <p:cTn id="72" dur="500"/>
                                        <p:tgtEl>
                                          <p:spTgt spid="18"/>
                                        </p:tgtEl>
                                      </p:cBhvr>
                                    </p:animEffect>
                                  </p:childTnLst>
                                </p:cTn>
                              </p:par>
                              <p:par>
                                <p:cTn id="73" presetID="9" presetClass="entr" presetSubtype="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dissolve">
                                      <p:cBhvr>
                                        <p:cTn id="75" dur="500"/>
                                        <p:tgtEl>
                                          <p:spTgt spid="19"/>
                                        </p:tgtEl>
                                      </p:cBhvr>
                                    </p:animEffect>
                                  </p:childTnLst>
                                </p:cTn>
                              </p:par>
                              <p:par>
                                <p:cTn id="76" presetID="9" presetClass="entr" presetSubtype="0" fill="hold" nodeType="with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dissolve">
                                      <p:cBhvr>
                                        <p:cTn id="78" dur="500"/>
                                        <p:tgtEl>
                                          <p:spTgt spid="20"/>
                                        </p:tgtEl>
                                      </p:cBhvr>
                                    </p:animEffect>
                                  </p:childTnLst>
                                </p:cTn>
                              </p:par>
                              <p:par>
                                <p:cTn id="79" presetID="9"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dissolve">
                                      <p:cBhvr>
                                        <p:cTn id="81" dur="500"/>
                                        <p:tgtEl>
                                          <p:spTgt spid="21"/>
                                        </p:tgtEl>
                                      </p:cBhvr>
                                    </p:animEffect>
                                  </p:childTnLst>
                                </p:cTn>
                              </p:par>
                              <p:par>
                                <p:cTn id="82" presetID="9" presetClass="entr" presetSubtype="0"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dissolve">
                                      <p:cBhvr>
                                        <p:cTn id="84" dur="500"/>
                                        <p:tgtEl>
                                          <p:spTgt spid="22"/>
                                        </p:tgtEl>
                                      </p:cBhvr>
                                    </p:animEffect>
                                  </p:childTnLst>
                                </p:cTn>
                              </p:par>
                              <p:par>
                                <p:cTn id="85" presetID="9" presetClass="entr" presetSubtype="0" fill="hold" nodeType="with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dissolve">
                                      <p:cBhvr>
                                        <p:cTn id="87" dur="500"/>
                                        <p:tgtEl>
                                          <p:spTgt spid="23"/>
                                        </p:tgtEl>
                                      </p:cBhvr>
                                    </p:animEffect>
                                  </p:childTnLst>
                                </p:cTn>
                              </p:par>
                              <p:par>
                                <p:cTn id="88" presetID="9" presetClass="entr" presetSubtype="0"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dissolve">
                                      <p:cBhvr>
                                        <p:cTn id="90" dur="500"/>
                                        <p:tgtEl>
                                          <p:spTgt spid="24"/>
                                        </p:tgtEl>
                                      </p:cBhvr>
                                    </p:animEffect>
                                  </p:childTnLst>
                                </p:cTn>
                              </p:par>
                              <p:par>
                                <p:cTn id="91" presetID="9" presetClass="entr" presetSubtype="0" fill="hold" nodeType="with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dissolve">
                                      <p:cBhvr>
                                        <p:cTn id="93" dur="500"/>
                                        <p:tgtEl>
                                          <p:spTgt spid="25"/>
                                        </p:tgtEl>
                                      </p:cBhvr>
                                    </p:animEffect>
                                  </p:childTnLst>
                                </p:cTn>
                              </p:par>
                              <p:par>
                                <p:cTn id="94" presetID="9" presetClass="entr" presetSubtype="0" fill="hold"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dissolve">
                                      <p:cBhvr>
                                        <p:cTn id="96" dur="500"/>
                                        <p:tgtEl>
                                          <p:spTgt spid="26"/>
                                        </p:tgtEl>
                                      </p:cBhvr>
                                    </p:animEffect>
                                  </p:childTnLst>
                                </p:cTn>
                              </p:par>
                              <p:par>
                                <p:cTn id="97" presetID="9" presetClass="entr" presetSubtype="0" fill="hold" nodeType="with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dissolve">
                                      <p:cBhvr>
                                        <p:cTn id="99" dur="500"/>
                                        <p:tgtEl>
                                          <p:spTgt spid="27"/>
                                        </p:tgtEl>
                                      </p:cBhvr>
                                    </p:animEffect>
                                  </p:childTnLst>
                                </p:cTn>
                              </p:par>
                              <p:par>
                                <p:cTn id="100" presetID="9" presetClass="entr" presetSubtype="0" fill="hold" nodeType="with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dissolve">
                                      <p:cBhvr>
                                        <p:cTn id="102" dur="500"/>
                                        <p:tgtEl>
                                          <p:spTgt spid="28"/>
                                        </p:tgtEl>
                                      </p:cBhvr>
                                    </p:animEffect>
                                  </p:childTnLst>
                                </p:cTn>
                              </p:par>
                              <p:par>
                                <p:cTn id="103" presetID="9"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dissolve">
                                      <p:cBhvr>
                                        <p:cTn id="105" dur="500"/>
                                        <p:tgtEl>
                                          <p:spTgt spid="29"/>
                                        </p:tgtEl>
                                      </p:cBhvr>
                                    </p:animEffect>
                                  </p:childTnLst>
                                </p:cTn>
                              </p:par>
                              <p:par>
                                <p:cTn id="106" presetID="9" presetClass="entr" presetSubtype="0" fill="hold"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dissolve">
                                      <p:cBhvr>
                                        <p:cTn id="108" dur="500"/>
                                        <p:tgtEl>
                                          <p:spTgt spid="30"/>
                                        </p:tgtEl>
                                      </p:cBhvr>
                                    </p:animEffect>
                                  </p:childTnLst>
                                </p:cTn>
                              </p:par>
                              <p:par>
                                <p:cTn id="109" presetID="9" presetClass="entr" presetSubtype="0" fill="hold" nodeType="withEffect">
                                  <p:stCondLst>
                                    <p:cond delay="0"/>
                                  </p:stCondLst>
                                  <p:childTnLst>
                                    <p:set>
                                      <p:cBhvr>
                                        <p:cTn id="110" dur="1" fill="hold">
                                          <p:stCondLst>
                                            <p:cond delay="0"/>
                                          </p:stCondLst>
                                        </p:cTn>
                                        <p:tgtEl>
                                          <p:spTgt spid="31"/>
                                        </p:tgtEl>
                                        <p:attrNameLst>
                                          <p:attrName>style.visibility</p:attrName>
                                        </p:attrNameLst>
                                      </p:cBhvr>
                                      <p:to>
                                        <p:strVal val="visible"/>
                                      </p:to>
                                    </p:set>
                                    <p:animEffect transition="in" filter="dissolve">
                                      <p:cBhvr>
                                        <p:cTn id="111" dur="500"/>
                                        <p:tgtEl>
                                          <p:spTgt spid="31"/>
                                        </p:tgtEl>
                                      </p:cBhvr>
                                    </p:animEffect>
                                  </p:childTnLst>
                                </p:cTn>
                              </p:par>
                              <p:par>
                                <p:cTn id="112" presetID="9" presetClass="entr" presetSubtype="0" fill="hold" nodeType="with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dissolve">
                                      <p:cBhvr>
                                        <p:cTn id="114" dur="500"/>
                                        <p:tgtEl>
                                          <p:spTgt spid="32"/>
                                        </p:tgtEl>
                                      </p:cBhvr>
                                    </p:animEffect>
                                  </p:childTnLst>
                                </p:cTn>
                              </p:par>
                              <p:par>
                                <p:cTn id="115" presetID="9" presetClass="entr" presetSubtype="0" fill="hold" nodeType="with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dissolve">
                                      <p:cBhvr>
                                        <p:cTn id="117" dur="500"/>
                                        <p:tgtEl>
                                          <p:spTgt spid="33"/>
                                        </p:tgtEl>
                                      </p:cBhvr>
                                    </p:animEffect>
                                  </p:childTnLst>
                                </p:cTn>
                              </p:par>
                              <p:par>
                                <p:cTn id="118" presetID="9" presetClass="entr" presetSubtype="0" fill="hold" nodeType="withEffect">
                                  <p:stCondLst>
                                    <p:cond delay="0"/>
                                  </p:stCondLst>
                                  <p:childTnLst>
                                    <p:set>
                                      <p:cBhvr>
                                        <p:cTn id="119" dur="1" fill="hold">
                                          <p:stCondLst>
                                            <p:cond delay="0"/>
                                          </p:stCondLst>
                                        </p:cTn>
                                        <p:tgtEl>
                                          <p:spTgt spid="34"/>
                                        </p:tgtEl>
                                        <p:attrNameLst>
                                          <p:attrName>style.visibility</p:attrName>
                                        </p:attrNameLst>
                                      </p:cBhvr>
                                      <p:to>
                                        <p:strVal val="visible"/>
                                      </p:to>
                                    </p:set>
                                    <p:animEffect transition="in" filter="dissolve">
                                      <p:cBhvr>
                                        <p:cTn id="120" dur="500"/>
                                        <p:tgtEl>
                                          <p:spTgt spid="34"/>
                                        </p:tgtEl>
                                      </p:cBhvr>
                                    </p:animEffect>
                                  </p:childTnLst>
                                </p:cTn>
                              </p:par>
                              <p:par>
                                <p:cTn id="121" presetID="9" presetClass="entr" presetSubtype="0" fill="hold" nodeType="with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dissolve">
                                      <p:cBhvr>
                                        <p:cTn id="123" dur="500"/>
                                        <p:tgtEl>
                                          <p:spTgt spid="35"/>
                                        </p:tgtEl>
                                      </p:cBhvr>
                                    </p:animEffect>
                                  </p:childTnLst>
                                </p:cTn>
                              </p:par>
                              <p:par>
                                <p:cTn id="124" presetID="9" presetClass="entr" presetSubtype="0" fill="hold" nodeType="withEffect">
                                  <p:stCondLst>
                                    <p:cond delay="0"/>
                                  </p:stCondLst>
                                  <p:childTnLst>
                                    <p:set>
                                      <p:cBhvr>
                                        <p:cTn id="125" dur="1" fill="hold">
                                          <p:stCondLst>
                                            <p:cond delay="0"/>
                                          </p:stCondLst>
                                        </p:cTn>
                                        <p:tgtEl>
                                          <p:spTgt spid="36"/>
                                        </p:tgtEl>
                                        <p:attrNameLst>
                                          <p:attrName>style.visibility</p:attrName>
                                        </p:attrNameLst>
                                      </p:cBhvr>
                                      <p:to>
                                        <p:strVal val="visible"/>
                                      </p:to>
                                    </p:set>
                                    <p:animEffect transition="in" filter="dissolve">
                                      <p:cBhvr>
                                        <p:cTn id="126" dur="500"/>
                                        <p:tgtEl>
                                          <p:spTgt spid="36"/>
                                        </p:tgtEl>
                                      </p:cBhvr>
                                    </p:animEffect>
                                  </p:childTnLst>
                                </p:cTn>
                              </p:par>
                              <p:par>
                                <p:cTn id="127" presetID="9" presetClass="entr" presetSubtype="0" fill="hold" nodeType="with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dissolve">
                                      <p:cBhvr>
                                        <p:cTn id="129" dur="500"/>
                                        <p:tgtEl>
                                          <p:spTgt spid="37"/>
                                        </p:tgtEl>
                                      </p:cBhvr>
                                    </p:animEffect>
                                  </p:childTnLst>
                                </p:cTn>
                              </p:par>
                              <p:par>
                                <p:cTn id="130" presetID="9" presetClass="entr" presetSubtype="0" fill="hold" nodeType="withEffect">
                                  <p:stCondLst>
                                    <p:cond delay="0"/>
                                  </p:stCondLst>
                                  <p:childTnLst>
                                    <p:set>
                                      <p:cBhvr>
                                        <p:cTn id="131" dur="1" fill="hold">
                                          <p:stCondLst>
                                            <p:cond delay="0"/>
                                          </p:stCondLst>
                                        </p:cTn>
                                        <p:tgtEl>
                                          <p:spTgt spid="39"/>
                                        </p:tgtEl>
                                        <p:attrNameLst>
                                          <p:attrName>style.visibility</p:attrName>
                                        </p:attrNameLst>
                                      </p:cBhvr>
                                      <p:to>
                                        <p:strVal val="visible"/>
                                      </p:to>
                                    </p:set>
                                    <p:animEffect transition="in" filter="dissolve">
                                      <p:cBhvr>
                                        <p:cTn id="132" dur="500"/>
                                        <p:tgtEl>
                                          <p:spTgt spid="39"/>
                                        </p:tgtEl>
                                      </p:cBhvr>
                                    </p:animEffect>
                                  </p:childTnLst>
                                </p:cTn>
                              </p:par>
                              <p:par>
                                <p:cTn id="133" presetID="9" presetClass="entr" presetSubtype="0" fill="hold" nodeType="withEffect">
                                  <p:stCondLst>
                                    <p:cond delay="0"/>
                                  </p:stCondLst>
                                  <p:childTnLst>
                                    <p:set>
                                      <p:cBhvr>
                                        <p:cTn id="134" dur="1" fill="hold">
                                          <p:stCondLst>
                                            <p:cond delay="0"/>
                                          </p:stCondLst>
                                        </p:cTn>
                                        <p:tgtEl>
                                          <p:spTgt spid="38"/>
                                        </p:tgtEl>
                                        <p:attrNameLst>
                                          <p:attrName>style.visibility</p:attrName>
                                        </p:attrNameLst>
                                      </p:cBhvr>
                                      <p:to>
                                        <p:strVal val="visible"/>
                                      </p:to>
                                    </p:set>
                                    <p:animEffect transition="in" filter="dissolve">
                                      <p:cBhvr>
                                        <p:cTn id="135" dur="500"/>
                                        <p:tgtEl>
                                          <p:spTgt spid="38"/>
                                        </p:tgtEl>
                                      </p:cBhvr>
                                    </p:animEffect>
                                  </p:childTnLst>
                                </p:cTn>
                              </p:par>
                              <p:par>
                                <p:cTn id="136" presetID="1" presetClass="entr" presetSubtype="0" fill="hold" nodeType="withEffect">
                                  <p:stCondLst>
                                    <p:cond delay="0"/>
                                  </p:stCondLst>
                                  <p:childTnLst>
                                    <p:set>
                                      <p:cBhvr>
                                        <p:cTn id="137"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5</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FERMI: HIGH GAIN HARMONIC GENERATION</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Routine performance</a:t>
            </a:r>
            <a:endParaRPr lang="it-IT" altLang="en-IT" sz="2200" dirty="0">
              <a:ea typeface="ＭＳ Ｐゴシック" panose="020B0600070205080204" pitchFamily="34" charset="-128"/>
            </a:endParaRPr>
          </a:p>
        </p:txBody>
      </p:sp>
      <p:sp>
        <p:nvSpPr>
          <p:cNvPr id="6" name="CasellaDiTesto 9">
            <a:extLst>
              <a:ext uri="{FF2B5EF4-FFF2-40B4-BE49-F238E27FC236}">
                <a16:creationId xmlns:a16="http://schemas.microsoft.com/office/drawing/2014/main" id="{2CA725E2-0AF0-F88C-5C03-A432C1F05EC2}"/>
              </a:ext>
            </a:extLst>
          </p:cNvPr>
          <p:cNvSpPr txBox="1"/>
          <p:nvPr/>
        </p:nvSpPr>
        <p:spPr bwMode="auto">
          <a:xfrm>
            <a:off x="1127448" y="3139102"/>
            <a:ext cx="7184864" cy="650691"/>
          </a:xfrm>
          <a:prstGeom prst="rect">
            <a:avLst/>
          </a:prstGeom>
          <a:noFill/>
        </p:spPr>
        <p:txBody>
          <a:bodyPr wrap="square" rtlCol="0">
            <a:spAutoFit/>
          </a:bodyPr>
          <a:lstStyle/>
          <a:p>
            <a:pPr>
              <a:defRPr/>
            </a:pPr>
            <a:r>
              <a:rPr lang="en-US" sz="1814" b="1" dirty="0">
                <a:solidFill>
                  <a:srgbClr val="1680BF"/>
                </a:solidFill>
                <a:latin typeface="+mn-lt"/>
                <a:cs typeface="Calibri"/>
              </a:rPr>
              <a:t>Several unique properties, stability (time, energy, photons): </a:t>
            </a:r>
            <a:r>
              <a:rPr lang="en-US" sz="1814" b="1" dirty="0">
                <a:solidFill>
                  <a:srgbClr val="FF0000"/>
                </a:solidFill>
                <a:latin typeface="+mn-lt"/>
                <a:cs typeface="Calibri"/>
              </a:rPr>
              <a:t>laser like photon statistics</a:t>
            </a:r>
            <a:endParaRPr sz="2176" b="1" dirty="0">
              <a:solidFill>
                <a:srgbClr val="FF0000"/>
              </a:solidFill>
              <a:latin typeface="+mn-lt"/>
            </a:endParaRPr>
          </a:p>
        </p:txBody>
      </p:sp>
      <p:sp>
        <p:nvSpPr>
          <p:cNvPr id="19" name="TextBox 8">
            <a:extLst>
              <a:ext uri="{FF2B5EF4-FFF2-40B4-BE49-F238E27FC236}">
                <a16:creationId xmlns:a16="http://schemas.microsoft.com/office/drawing/2014/main" id="{3FE74377-E142-35F2-3A72-BBD33353B886}"/>
              </a:ext>
            </a:extLst>
          </p:cNvPr>
          <p:cNvSpPr txBox="1">
            <a:spLocks noChangeArrowheads="1"/>
          </p:cNvSpPr>
          <p:nvPr/>
        </p:nvSpPr>
        <p:spPr bwMode="auto">
          <a:xfrm>
            <a:off x="298612" y="992558"/>
            <a:ext cx="11558028"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bg1"/>
                </a:solidFill>
                <a:latin typeface="Arial" panose="020B0604020202020204" pitchFamily="34" charset="0"/>
                <a:ea typeface="ＭＳ Ｐゴシック" panose="020B0600070205080204" pitchFamily="34" charset="-128"/>
              </a:defRPr>
            </a:lvl1pPr>
            <a:lvl2pPr>
              <a:defRPr sz="2400">
                <a:solidFill>
                  <a:schemeClr val="bg1"/>
                </a:solidFill>
                <a:latin typeface="Arial" panose="020B0604020202020204" pitchFamily="34" charset="0"/>
                <a:ea typeface="ＭＳ Ｐゴシック" panose="020B0600070205080204" pitchFamily="34" charset="-128"/>
              </a:defRPr>
            </a:lvl2pPr>
            <a:lvl3pPr>
              <a:defRPr sz="2400">
                <a:solidFill>
                  <a:schemeClr val="bg1"/>
                </a:solidFill>
                <a:latin typeface="Arial" panose="020B0604020202020204" pitchFamily="34" charset="0"/>
                <a:ea typeface="ＭＳ Ｐゴシック" panose="020B0600070205080204" pitchFamily="34" charset="-128"/>
              </a:defRPr>
            </a:lvl3pPr>
            <a:lvl4pPr>
              <a:defRPr sz="2400">
                <a:solidFill>
                  <a:schemeClr val="bg1"/>
                </a:solidFill>
                <a:latin typeface="Arial" panose="020B0604020202020204" pitchFamily="34" charset="0"/>
                <a:ea typeface="ＭＳ Ｐゴシック" panose="020B0600070205080204" pitchFamily="34" charset="-128"/>
              </a:defRPr>
            </a:lvl4pPr>
            <a:lvl5pPr>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IT" sz="1800" b="1" dirty="0">
                <a:solidFill>
                  <a:srgbClr val="1680BF"/>
                </a:solidFill>
              </a:rPr>
              <a:t>High</a:t>
            </a:r>
            <a:r>
              <a:rPr lang="en-US" altLang="en-IT" sz="1800" b="1" dirty="0">
                <a:solidFill>
                  <a:schemeClr val="tx1"/>
                </a:solidFill>
              </a:rPr>
              <a:t> </a:t>
            </a:r>
            <a:r>
              <a:rPr lang="en-US" altLang="en-IT" sz="1800" b="1" dirty="0">
                <a:solidFill>
                  <a:srgbClr val="1680BF"/>
                </a:solidFill>
              </a:rPr>
              <a:t>Gain Harmonic Generation </a:t>
            </a:r>
            <a:r>
              <a:rPr lang="en-US" altLang="en-IT" sz="1800" dirty="0">
                <a:solidFill>
                  <a:schemeClr val="tx1"/>
                </a:solidFill>
              </a:rPr>
              <a:t>free electron laser</a:t>
            </a:r>
          </a:p>
          <a:p>
            <a:pPr eaLnBrk="1" hangingPunct="1">
              <a:buFont typeface="Arial" panose="020B0604020202020204" pitchFamily="34" charset="0"/>
              <a:buChar char="•"/>
            </a:pPr>
            <a:r>
              <a:rPr lang="en-US" altLang="en-IT" sz="1800" dirty="0">
                <a:solidFill>
                  <a:schemeClr val="tx1"/>
                </a:solidFill>
              </a:rPr>
              <a:t>Covering the </a:t>
            </a:r>
            <a:r>
              <a:rPr lang="en-US" altLang="en-IT" sz="1800" b="1" dirty="0">
                <a:solidFill>
                  <a:srgbClr val="1680BF"/>
                </a:solidFill>
              </a:rPr>
              <a:t>100 </a:t>
            </a:r>
            <a:r>
              <a:rPr lang="mr-IN" altLang="en-IT" sz="1800" b="1" dirty="0">
                <a:solidFill>
                  <a:srgbClr val="1680BF"/>
                </a:solidFill>
              </a:rPr>
              <a:t>–</a:t>
            </a:r>
            <a:r>
              <a:rPr lang="en-US" altLang="en-IT" sz="1800" b="1" dirty="0">
                <a:solidFill>
                  <a:srgbClr val="1680BF"/>
                </a:solidFill>
              </a:rPr>
              <a:t> 4 nm range </a:t>
            </a:r>
            <a:r>
              <a:rPr lang="en-US" altLang="en-IT" sz="1800" dirty="0">
                <a:solidFill>
                  <a:schemeClr val="tx1"/>
                </a:solidFill>
              </a:rPr>
              <a:t>with two FEL lines (single and double </a:t>
            </a:r>
            <a:r>
              <a:rPr lang="en-US" altLang="en-US" sz="1800" dirty="0">
                <a:solidFill>
                  <a:schemeClr val="tx1"/>
                </a:solidFill>
              </a:rPr>
              <a:t>“</a:t>
            </a:r>
            <a:r>
              <a:rPr lang="en-US" altLang="en-IT" sz="1800" dirty="0">
                <a:solidFill>
                  <a:schemeClr val="tx1"/>
                </a:solidFill>
              </a:rPr>
              <a:t>fresh bunch scheme</a:t>
            </a:r>
            <a:r>
              <a:rPr lang="en-US" altLang="en-US" sz="1800" dirty="0">
                <a:solidFill>
                  <a:schemeClr val="tx1"/>
                </a:solidFill>
              </a:rPr>
              <a:t>”</a:t>
            </a:r>
            <a:r>
              <a:rPr lang="en-US" altLang="en-IT" sz="1800" dirty="0">
                <a:solidFill>
                  <a:schemeClr val="tx1"/>
                </a:solidFill>
              </a:rPr>
              <a:t> cascades)</a:t>
            </a:r>
          </a:p>
          <a:p>
            <a:pPr eaLnBrk="1" hangingPunct="1">
              <a:buFont typeface="Arial" panose="020B0604020202020204" pitchFamily="34" charset="0"/>
              <a:buChar char="•"/>
            </a:pPr>
            <a:r>
              <a:rPr lang="en-US" altLang="en-IT" sz="1800" dirty="0">
                <a:solidFill>
                  <a:schemeClr val="tx1"/>
                </a:solidFill>
              </a:rPr>
              <a:t>Pulse </a:t>
            </a:r>
            <a:r>
              <a:rPr lang="en-US" altLang="en-IT" sz="1800" b="1" dirty="0">
                <a:solidFill>
                  <a:srgbClr val="1680BF"/>
                </a:solidFill>
              </a:rPr>
              <a:t>energy</a:t>
            </a:r>
            <a:r>
              <a:rPr lang="en-US" altLang="en-IT" sz="1800" dirty="0">
                <a:solidFill>
                  <a:schemeClr val="tx1"/>
                </a:solidFill>
              </a:rPr>
              <a:t>: 10 – 100s µJ | Pulse </a:t>
            </a:r>
            <a:r>
              <a:rPr lang="en-US" altLang="en-IT" sz="1800" b="1" dirty="0">
                <a:solidFill>
                  <a:srgbClr val="1680BF"/>
                </a:solidFill>
              </a:rPr>
              <a:t>length</a:t>
            </a:r>
            <a:r>
              <a:rPr lang="en-US" altLang="en-IT" sz="1800" dirty="0">
                <a:solidFill>
                  <a:schemeClr val="tx1"/>
                </a:solidFill>
              </a:rPr>
              <a:t>: 20 – 100 fs</a:t>
            </a:r>
          </a:p>
          <a:p>
            <a:pPr eaLnBrk="1" hangingPunct="1">
              <a:buFont typeface="Arial" panose="020B0604020202020204" pitchFamily="34" charset="0"/>
              <a:buChar char="•"/>
            </a:pPr>
            <a:r>
              <a:rPr lang="en-US" altLang="en-IT" sz="1800" dirty="0">
                <a:solidFill>
                  <a:schemeClr val="tx1"/>
                </a:solidFill>
              </a:rPr>
              <a:t>Full </a:t>
            </a:r>
            <a:r>
              <a:rPr lang="en-US" altLang="en-IT" sz="1800" b="1" dirty="0">
                <a:solidFill>
                  <a:srgbClr val="1680BF"/>
                </a:solidFill>
              </a:rPr>
              <a:t>polarization</a:t>
            </a:r>
            <a:r>
              <a:rPr lang="en-US" altLang="en-IT" sz="1800" dirty="0">
                <a:solidFill>
                  <a:srgbClr val="1680BF"/>
                </a:solidFill>
              </a:rPr>
              <a:t> </a:t>
            </a:r>
            <a:r>
              <a:rPr lang="en-US" altLang="en-IT" sz="1800" dirty="0">
                <a:solidFill>
                  <a:schemeClr val="tx1"/>
                </a:solidFill>
              </a:rPr>
              <a:t>control</a:t>
            </a:r>
          </a:p>
          <a:p>
            <a:pPr eaLnBrk="1" hangingPunct="1">
              <a:buFont typeface="Arial" panose="020B0604020202020204" pitchFamily="34" charset="0"/>
              <a:buChar char="•"/>
            </a:pPr>
            <a:r>
              <a:rPr lang="en-US" altLang="en-IT" sz="1800" dirty="0">
                <a:solidFill>
                  <a:schemeClr val="tx1"/>
                </a:solidFill>
              </a:rPr>
              <a:t>High </a:t>
            </a:r>
            <a:r>
              <a:rPr lang="en-US" altLang="en-IT" sz="1800" b="1" dirty="0">
                <a:solidFill>
                  <a:srgbClr val="1680BF"/>
                </a:solidFill>
              </a:rPr>
              <a:t>coherence</a:t>
            </a:r>
            <a:r>
              <a:rPr lang="en-US" altLang="en-IT" sz="1800" dirty="0">
                <a:solidFill>
                  <a:srgbClr val="1680BF"/>
                </a:solidFill>
              </a:rPr>
              <a:t> </a:t>
            </a:r>
            <a:r>
              <a:rPr lang="en-US" altLang="en-IT" sz="1800" dirty="0">
                <a:solidFill>
                  <a:schemeClr val="tx1"/>
                </a:solidFill>
              </a:rPr>
              <a:t>(temporal and spatial)</a:t>
            </a:r>
          </a:p>
          <a:p>
            <a:pPr eaLnBrk="1" hangingPunct="1">
              <a:buFont typeface="Arial" panose="020B0604020202020204" pitchFamily="34" charset="0"/>
              <a:buChar char="•"/>
            </a:pPr>
            <a:r>
              <a:rPr lang="en-US" altLang="en-IT" sz="1800" dirty="0">
                <a:solidFill>
                  <a:schemeClr val="tx1"/>
                </a:solidFill>
              </a:rPr>
              <a:t>Down to 2∙10</a:t>
            </a:r>
            <a:r>
              <a:rPr lang="en-US" altLang="en-IT" sz="1800" baseline="30000" dirty="0">
                <a:solidFill>
                  <a:schemeClr val="tx1"/>
                </a:solidFill>
              </a:rPr>
              <a:t>-4</a:t>
            </a:r>
            <a:r>
              <a:rPr lang="en-US" altLang="en-IT" sz="1800" dirty="0">
                <a:solidFill>
                  <a:schemeClr val="tx1"/>
                </a:solidFill>
              </a:rPr>
              <a:t> rms </a:t>
            </a:r>
            <a:r>
              <a:rPr lang="en-US" altLang="en-IT" sz="1800" b="1" dirty="0">
                <a:solidFill>
                  <a:srgbClr val="1680BF"/>
                </a:solidFill>
              </a:rPr>
              <a:t>linewidth</a:t>
            </a:r>
          </a:p>
          <a:p>
            <a:pPr eaLnBrk="1" hangingPunct="1">
              <a:buFont typeface="Arial" panose="020B0604020202020204" pitchFamily="34" charset="0"/>
              <a:buChar char="•"/>
            </a:pPr>
            <a:r>
              <a:rPr lang="en-US" altLang="en-IT" sz="1800" dirty="0">
                <a:solidFill>
                  <a:schemeClr val="tx1"/>
                </a:solidFill>
              </a:rPr>
              <a:t>Central </a:t>
            </a:r>
            <a:r>
              <a:rPr lang="en-US" altLang="en-IT" sz="1800" b="1" dirty="0" err="1">
                <a:solidFill>
                  <a:srgbClr val="1680BF"/>
                </a:solidFill>
              </a:rPr>
              <a:t>λ</a:t>
            </a:r>
            <a:r>
              <a:rPr lang="en-US" altLang="en-IT" sz="1800" b="1" dirty="0">
                <a:solidFill>
                  <a:srgbClr val="1680BF"/>
                </a:solidFill>
              </a:rPr>
              <a:t> stability </a:t>
            </a:r>
            <a:r>
              <a:rPr lang="en-US" altLang="en-IT" sz="1800" dirty="0">
                <a:solidFill>
                  <a:schemeClr val="tx1"/>
                </a:solidFill>
              </a:rPr>
              <a:t>down to 10</a:t>
            </a:r>
            <a:r>
              <a:rPr lang="en-US" altLang="en-IT" sz="1800" baseline="30000" dirty="0">
                <a:solidFill>
                  <a:schemeClr val="tx1"/>
                </a:solidFill>
              </a:rPr>
              <a:t>-5</a:t>
            </a:r>
            <a:r>
              <a:rPr lang="en-US" altLang="en-IT" sz="1800" dirty="0">
                <a:solidFill>
                  <a:schemeClr val="tx1"/>
                </a:solidFill>
              </a:rPr>
              <a:t> rms</a:t>
            </a:r>
          </a:p>
        </p:txBody>
      </p:sp>
      <p:grpSp>
        <p:nvGrpSpPr>
          <p:cNvPr id="20" name="Group 14">
            <a:extLst>
              <a:ext uri="{FF2B5EF4-FFF2-40B4-BE49-F238E27FC236}">
                <a16:creationId xmlns:a16="http://schemas.microsoft.com/office/drawing/2014/main" id="{95AF3312-396D-8505-89C9-DE90CCF682A3}"/>
              </a:ext>
            </a:extLst>
          </p:cNvPr>
          <p:cNvGrpSpPr>
            <a:grpSpLocks/>
          </p:cNvGrpSpPr>
          <p:nvPr/>
        </p:nvGrpSpPr>
        <p:grpSpPr bwMode="auto">
          <a:xfrm>
            <a:off x="207280" y="3971801"/>
            <a:ext cx="8409000" cy="2337518"/>
            <a:chOff x="626467" y="1274395"/>
            <a:chExt cx="9109175" cy="2065288"/>
          </a:xfrm>
        </p:grpSpPr>
        <p:grpSp>
          <p:nvGrpSpPr>
            <p:cNvPr id="21" name="Group 15">
              <a:extLst>
                <a:ext uri="{FF2B5EF4-FFF2-40B4-BE49-F238E27FC236}">
                  <a16:creationId xmlns:a16="http://schemas.microsoft.com/office/drawing/2014/main" id="{1422A6BC-C843-B72E-F0CB-CCD66C48D7C5}"/>
                </a:ext>
              </a:extLst>
            </p:cNvPr>
            <p:cNvGrpSpPr>
              <a:grpSpLocks/>
            </p:cNvGrpSpPr>
            <p:nvPr/>
          </p:nvGrpSpPr>
          <p:grpSpPr bwMode="auto">
            <a:xfrm>
              <a:off x="626467" y="1551914"/>
              <a:ext cx="9109175" cy="1787769"/>
              <a:chOff x="728057" y="1382604"/>
              <a:chExt cx="9109175" cy="1787769"/>
            </a:xfrm>
          </p:grpSpPr>
          <p:pic>
            <p:nvPicPr>
              <p:cNvPr id="24" name="Picture 25">
                <a:extLst>
                  <a:ext uri="{FF2B5EF4-FFF2-40B4-BE49-F238E27FC236}">
                    <a16:creationId xmlns:a16="http://schemas.microsoft.com/office/drawing/2014/main" id="{460ABF44-BABA-42C8-3CA4-CC39436F54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8057" y="1382604"/>
                <a:ext cx="9109175" cy="1787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6">
                <a:extLst>
                  <a:ext uri="{FF2B5EF4-FFF2-40B4-BE49-F238E27FC236}">
                    <a16:creationId xmlns:a16="http://schemas.microsoft.com/office/drawing/2014/main" id="{4F84FAB9-F48F-A42C-430F-B0FDAB5A9AA5}"/>
                  </a:ext>
                </a:extLst>
              </p:cNvPr>
              <p:cNvSpPr txBox="1">
                <a:spLocks noChangeArrowheads="1"/>
              </p:cNvSpPr>
              <p:nvPr/>
            </p:nvSpPr>
            <p:spPr bwMode="auto">
              <a:xfrm>
                <a:off x="1256462" y="2340210"/>
                <a:ext cx="1286828" cy="491241"/>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IT" sz="1400" dirty="0">
                    <a:solidFill>
                      <a:srgbClr val="000000"/>
                    </a:solidFill>
                  </a:rPr>
                  <a:t>3% rms </a:t>
                </a:r>
              </a:p>
            </p:txBody>
          </p:sp>
        </p:grpSp>
        <p:sp>
          <p:nvSpPr>
            <p:cNvPr id="22" name="Rectangle 18">
              <a:extLst>
                <a:ext uri="{FF2B5EF4-FFF2-40B4-BE49-F238E27FC236}">
                  <a16:creationId xmlns:a16="http://schemas.microsoft.com/office/drawing/2014/main" id="{D7A774D6-C638-5E23-719C-BC2096DE2173}"/>
                </a:ext>
              </a:extLst>
            </p:cNvPr>
            <p:cNvSpPr>
              <a:spLocks noChangeArrowheads="1"/>
            </p:cNvSpPr>
            <p:nvPr/>
          </p:nvSpPr>
          <p:spPr bwMode="auto">
            <a:xfrm>
              <a:off x="1045476" y="2137578"/>
              <a:ext cx="2921092" cy="44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IT" sz="1200" dirty="0">
                  <a:solidFill>
                    <a:srgbClr val="000000"/>
                  </a:solidFill>
                </a:rPr>
                <a:t>FEL-1 saturated @43 nm</a:t>
              </a:r>
            </a:p>
          </p:txBody>
        </p:sp>
        <p:sp>
          <p:nvSpPr>
            <p:cNvPr id="23" name="TextBox 21">
              <a:extLst>
                <a:ext uri="{FF2B5EF4-FFF2-40B4-BE49-F238E27FC236}">
                  <a16:creationId xmlns:a16="http://schemas.microsoft.com/office/drawing/2014/main" id="{47AEF8A3-CF06-3F18-7E19-FB5E29FF9A89}"/>
                </a:ext>
              </a:extLst>
            </p:cNvPr>
            <p:cNvSpPr txBox="1">
              <a:spLocks noChangeArrowheads="1"/>
            </p:cNvSpPr>
            <p:nvPr/>
          </p:nvSpPr>
          <p:spPr bwMode="auto">
            <a:xfrm>
              <a:off x="725404" y="1274395"/>
              <a:ext cx="6880564" cy="44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IT" sz="1200" u="sng" dirty="0">
                  <a:solidFill>
                    <a:srgbClr val="000000"/>
                  </a:solidFill>
                </a:rPr>
                <a:t>Not standard</a:t>
              </a:r>
              <a:r>
                <a:rPr lang="en-US" altLang="en-IT" sz="1200" dirty="0">
                  <a:solidFill>
                    <a:srgbClr val="000000"/>
                  </a:solidFill>
                </a:rPr>
                <a:t>, Typical 10-15% rms on FEL-1   ∼ 2-3 ⨯ on FEL-2</a:t>
              </a:r>
            </a:p>
          </p:txBody>
        </p:sp>
      </p:grpSp>
      <p:grpSp>
        <p:nvGrpSpPr>
          <p:cNvPr id="2" name="Group 1">
            <a:extLst>
              <a:ext uri="{FF2B5EF4-FFF2-40B4-BE49-F238E27FC236}">
                <a16:creationId xmlns:a16="http://schemas.microsoft.com/office/drawing/2014/main" id="{F7CD9CDA-C859-79C3-3310-426998CD9757}"/>
              </a:ext>
            </a:extLst>
          </p:cNvPr>
          <p:cNvGrpSpPr/>
          <p:nvPr/>
        </p:nvGrpSpPr>
        <p:grpSpPr>
          <a:xfrm>
            <a:off x="8451879" y="2504993"/>
            <a:ext cx="3672408" cy="3976180"/>
            <a:chOff x="8451879" y="2504993"/>
            <a:chExt cx="3672408" cy="3976180"/>
          </a:xfrm>
        </p:grpSpPr>
        <p:pic>
          <p:nvPicPr>
            <p:cNvPr id="26" name="Picture 25">
              <a:extLst>
                <a:ext uri="{FF2B5EF4-FFF2-40B4-BE49-F238E27FC236}">
                  <a16:creationId xmlns:a16="http://schemas.microsoft.com/office/drawing/2014/main" id="{9E218F15-A301-6906-06FF-006FD90EDB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83490" y="2949155"/>
              <a:ext cx="2400105" cy="3532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09A053DD-4F33-5ECE-0AD3-8C9D9F4ED459}"/>
                </a:ext>
              </a:extLst>
            </p:cNvPr>
            <p:cNvSpPr txBox="1"/>
            <p:nvPr/>
          </p:nvSpPr>
          <p:spPr>
            <a:xfrm>
              <a:off x="8451879" y="2504993"/>
              <a:ext cx="3672408" cy="461665"/>
            </a:xfrm>
            <a:prstGeom prst="rect">
              <a:avLst/>
            </a:prstGeom>
            <a:noFill/>
          </p:spPr>
          <p:txBody>
            <a:bodyPr wrap="square">
              <a:spAutoFit/>
            </a:bodyPr>
            <a:lstStyle/>
            <a:p>
              <a:pPr>
                <a:defRPr/>
              </a:pPr>
              <a:r>
                <a:rPr lang="en-US" sz="1200" b="1" dirty="0">
                  <a:solidFill>
                    <a:srgbClr val="1680BF"/>
                  </a:solidFill>
                  <a:latin typeface="+mn-lt"/>
                  <a:ea typeface="ＭＳ Ｐゴシック" charset="0"/>
                  <a:cs typeface="ＭＳ Ｐゴシック" charset="0"/>
                </a:rPr>
                <a:t>FEL temporal jitter: (relative to the Seed): 2.2 </a:t>
              </a:r>
              <a:r>
                <a:rPr lang="en-US" sz="1200" b="1" dirty="0" err="1">
                  <a:solidFill>
                    <a:srgbClr val="1680BF"/>
                  </a:solidFill>
                  <a:latin typeface="+mn-lt"/>
                  <a:ea typeface="ＭＳ Ｐゴシック" charset="0"/>
                  <a:cs typeface="ＭＳ Ｐゴシック" charset="0"/>
                </a:rPr>
                <a:t>fs</a:t>
              </a:r>
              <a:r>
                <a:rPr lang="en-US" sz="1200" b="1" dirty="0">
                  <a:solidFill>
                    <a:srgbClr val="1680BF"/>
                  </a:solidFill>
                  <a:latin typeface="+mn-lt"/>
                  <a:ea typeface="ＭＳ Ｐゴシック" charset="0"/>
                  <a:cs typeface="ＭＳ Ｐゴシック" charset="0"/>
                </a:rPr>
                <a:t> </a:t>
              </a:r>
            </a:p>
            <a:p>
              <a:pPr>
                <a:defRPr/>
              </a:pPr>
              <a:r>
                <a:rPr lang="fr-FR" sz="1200" i="1" dirty="0">
                  <a:solidFill>
                    <a:srgbClr val="000000"/>
                  </a:solidFill>
                  <a:latin typeface="+mn-lt"/>
                  <a:ea typeface="ＭＳ Ｐゴシック" charset="0"/>
                  <a:cs typeface="Times New Roman"/>
                </a:rPr>
                <a:t>P. </a:t>
              </a:r>
              <a:r>
                <a:rPr lang="fr-FR" sz="1200" i="1" dirty="0" err="1">
                  <a:solidFill>
                    <a:srgbClr val="000000"/>
                  </a:solidFill>
                  <a:latin typeface="+mn-lt"/>
                  <a:ea typeface="ＭＳ Ｐゴシック" charset="0"/>
                  <a:cs typeface="Times New Roman"/>
                </a:rPr>
                <a:t>Finetti</a:t>
              </a:r>
              <a:r>
                <a:rPr lang="fr-FR" sz="1200" i="1" dirty="0">
                  <a:solidFill>
                    <a:srgbClr val="000000"/>
                  </a:solidFill>
                  <a:latin typeface="+mn-lt"/>
                  <a:ea typeface="ＭＳ Ｐゴシック" charset="0"/>
                  <a:cs typeface="Times New Roman"/>
                </a:rPr>
                <a:t> et al. Phys. </a:t>
              </a:r>
              <a:r>
                <a:rPr lang="fr-FR" sz="1200" i="1" dirty="0" err="1">
                  <a:solidFill>
                    <a:srgbClr val="000000"/>
                  </a:solidFill>
                  <a:latin typeface="+mn-lt"/>
                  <a:ea typeface="ＭＳ Ｐゴシック" charset="0"/>
                  <a:cs typeface="Times New Roman"/>
                </a:rPr>
                <a:t>Rev</a:t>
              </a:r>
              <a:r>
                <a:rPr lang="fr-FR" sz="1200" i="1" dirty="0">
                  <a:solidFill>
                    <a:srgbClr val="000000"/>
                  </a:solidFill>
                  <a:latin typeface="+mn-lt"/>
                  <a:ea typeface="ＭＳ Ｐゴシック" charset="0"/>
                  <a:cs typeface="Times New Roman"/>
                </a:rPr>
                <a:t>. X </a:t>
              </a:r>
              <a:r>
                <a:rPr lang="fr-FR" sz="1200" b="1" i="1" dirty="0">
                  <a:solidFill>
                    <a:srgbClr val="000000"/>
                  </a:solidFill>
                  <a:latin typeface="+mn-lt"/>
                  <a:ea typeface="ＭＳ Ｐゴシック" charset="0"/>
                  <a:cs typeface="Times New Roman"/>
                </a:rPr>
                <a:t>7</a:t>
              </a:r>
              <a:r>
                <a:rPr lang="fr-FR" sz="1200" i="1" dirty="0">
                  <a:solidFill>
                    <a:srgbClr val="000000"/>
                  </a:solidFill>
                  <a:latin typeface="+mn-lt"/>
                  <a:ea typeface="ＭＳ Ｐゴシック" charset="0"/>
                  <a:cs typeface="Times New Roman"/>
                </a:rPr>
                <a:t>, </a:t>
              </a:r>
              <a:r>
                <a:rPr lang="is-IS" sz="1200" i="1" dirty="0">
                  <a:solidFill>
                    <a:srgbClr val="000000"/>
                  </a:solidFill>
                  <a:latin typeface="+mn-lt"/>
                  <a:ea typeface="ＭＳ Ｐゴシック" charset="0"/>
                  <a:cs typeface="Times New Roman"/>
                </a:rPr>
                <a:t>021043 (2017)</a:t>
              </a:r>
              <a:endParaRPr lang="fr-FR" sz="1200" i="1" dirty="0">
                <a:solidFill>
                  <a:srgbClr val="000000"/>
                </a:solidFill>
                <a:latin typeface="+mn-lt"/>
                <a:ea typeface="ＭＳ Ｐゴシック" charset="0"/>
                <a:cs typeface="Times New Roman"/>
              </a:endParaRPr>
            </a:p>
          </p:txBody>
        </p:sp>
      </p:grpSp>
    </p:spTree>
    <p:extLst>
      <p:ext uri="{BB962C8B-B14F-4D97-AF65-F5344CB8AC3E}">
        <p14:creationId xmlns:p14="http://schemas.microsoft.com/office/powerpoint/2010/main" val="111128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dissolv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6</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6313287"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FERMI: HIGH GAIN HARMONIC GENERATION</a:t>
            </a:r>
            <a:br>
              <a:rPr lang="it-IT" altLang="en-IT" sz="2200" dirty="0">
                <a:ea typeface="ＭＳ Ｐゴシック" panose="020B0600070205080204" pitchFamily="34" charset="-128"/>
              </a:rPr>
            </a:br>
            <a:r>
              <a:rPr lang="en-US" altLang="en-IT" sz="2200" dirty="0">
                <a:ea typeface="ＭＳ Ｐゴシック" panose="020B0600070205080204" pitchFamily="34" charset="-128"/>
                <a:sym typeface="Wingdings" pitchFamily="2" charset="2"/>
              </a:rPr>
              <a:t>Versatility  </a:t>
            </a:r>
            <a:r>
              <a:rPr lang="en-US" altLang="en-IT" sz="2200" dirty="0">
                <a:ea typeface="ＭＳ Ｐゴシック" panose="020B0600070205080204" pitchFamily="34" charset="-128"/>
              </a:rPr>
              <a:t>Exotic modes</a:t>
            </a:r>
            <a:endParaRPr lang="it-IT" altLang="en-IT" sz="2200" dirty="0">
              <a:ea typeface="ＭＳ Ｐゴシック" panose="020B0600070205080204" pitchFamily="34" charset="-128"/>
            </a:endParaRPr>
          </a:p>
        </p:txBody>
      </p:sp>
      <p:sp>
        <p:nvSpPr>
          <p:cNvPr id="2" name="Content Placeholder 2">
            <a:extLst>
              <a:ext uri="{FF2B5EF4-FFF2-40B4-BE49-F238E27FC236}">
                <a16:creationId xmlns:a16="http://schemas.microsoft.com/office/drawing/2014/main" id="{22DDB1F1-F76D-3D90-6BBD-C567B1835CE9}"/>
              </a:ext>
            </a:extLst>
          </p:cNvPr>
          <p:cNvSpPr txBox="1">
            <a:spLocks/>
          </p:cNvSpPr>
          <p:nvPr/>
        </p:nvSpPr>
        <p:spPr bwMode="auto">
          <a:xfrm>
            <a:off x="227348" y="931522"/>
            <a:ext cx="11737304"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lnSpc>
                <a:spcPct val="93000"/>
              </a:lnSpc>
              <a:spcAft>
                <a:spcPts val="1413"/>
              </a:spcAft>
              <a:buClr>
                <a:srgbClr val="000000"/>
              </a:buClr>
              <a:buSzPct val="100000"/>
              <a:buFont typeface="Times New Roman" panose="02020603050405020304" pitchFamily="18" charset="0"/>
              <a:buNone/>
            </a:pPr>
            <a:r>
              <a:rPr lang="en-US" altLang="en-IT" sz="1600">
                <a:solidFill>
                  <a:srgbClr val="000000"/>
                </a:solidFill>
              </a:rPr>
              <a:t>Multiple pulses can be generated by </a:t>
            </a:r>
            <a:r>
              <a:rPr lang="en-US" altLang="en-IT" sz="1600" b="1">
                <a:solidFill>
                  <a:srgbClr val="1680BF"/>
                </a:solidFill>
              </a:rPr>
              <a:t>double pulse seeding </a:t>
            </a:r>
            <a:r>
              <a:rPr lang="en-US" altLang="en-IT" sz="1600">
                <a:solidFill>
                  <a:srgbClr val="000000"/>
                </a:solidFill>
              </a:rPr>
              <a:t>in different ways, depending on the requirements on the output radiation. Temporal </a:t>
            </a:r>
            <a:r>
              <a:rPr lang="en-US" altLang="en-IT" sz="1600" b="1">
                <a:solidFill>
                  <a:srgbClr val="1680BF"/>
                </a:solidFill>
              </a:rPr>
              <a:t>separation between 25-300 and 700-800 fs</a:t>
            </a:r>
            <a:r>
              <a:rPr lang="en-US" altLang="en-IT" sz="1600">
                <a:solidFill>
                  <a:srgbClr val="000000"/>
                </a:solidFill>
              </a:rPr>
              <a:t>. Shorter separations are accessible via FEL pulse splitting*. Larger separations require the split &amp; delay line.</a:t>
            </a:r>
          </a:p>
        </p:txBody>
      </p:sp>
      <p:grpSp>
        <p:nvGrpSpPr>
          <p:cNvPr id="4" name="Group 187">
            <a:extLst>
              <a:ext uri="{FF2B5EF4-FFF2-40B4-BE49-F238E27FC236}">
                <a16:creationId xmlns:a16="http://schemas.microsoft.com/office/drawing/2014/main" id="{BC0269B4-207C-624F-2045-DC17796645D6}"/>
              </a:ext>
            </a:extLst>
          </p:cNvPr>
          <p:cNvGrpSpPr>
            <a:grpSpLocks/>
          </p:cNvGrpSpPr>
          <p:nvPr/>
        </p:nvGrpSpPr>
        <p:grpSpPr bwMode="auto">
          <a:xfrm>
            <a:off x="461168" y="1819641"/>
            <a:ext cx="9880522" cy="1520825"/>
            <a:chOff x="0" y="2006783"/>
            <a:chExt cx="9880273" cy="1521057"/>
          </a:xfrm>
        </p:grpSpPr>
        <p:grpSp>
          <p:nvGrpSpPr>
            <p:cNvPr id="5" name="Group 188">
              <a:extLst>
                <a:ext uri="{FF2B5EF4-FFF2-40B4-BE49-F238E27FC236}">
                  <a16:creationId xmlns:a16="http://schemas.microsoft.com/office/drawing/2014/main" id="{BC754356-03A7-AE36-C344-FD6D823BACBD}"/>
                </a:ext>
              </a:extLst>
            </p:cNvPr>
            <p:cNvGrpSpPr>
              <a:grpSpLocks/>
            </p:cNvGrpSpPr>
            <p:nvPr/>
          </p:nvGrpSpPr>
          <p:grpSpPr bwMode="auto">
            <a:xfrm>
              <a:off x="2256044" y="2641258"/>
              <a:ext cx="3509756" cy="216242"/>
              <a:chOff x="3233944" y="2514258"/>
              <a:chExt cx="6180082" cy="287826"/>
            </a:xfrm>
          </p:grpSpPr>
          <p:sp>
            <p:nvSpPr>
              <p:cNvPr id="22" name="Rectangle 21">
                <a:extLst>
                  <a:ext uri="{FF2B5EF4-FFF2-40B4-BE49-F238E27FC236}">
                    <a16:creationId xmlns:a16="http://schemas.microsoft.com/office/drawing/2014/main" id="{487D841C-5C75-26AF-CD9C-092965544EA2}"/>
                  </a:ext>
                </a:extLst>
              </p:cNvPr>
              <p:cNvSpPr/>
              <p:nvPr/>
            </p:nvSpPr>
            <p:spPr bwMode="auto">
              <a:xfrm>
                <a:off x="4605946" y="2565806"/>
                <a:ext cx="676450" cy="185974"/>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23" name="Rectangle 22">
                <a:extLst>
                  <a:ext uri="{FF2B5EF4-FFF2-40B4-BE49-F238E27FC236}">
                    <a16:creationId xmlns:a16="http://schemas.microsoft.com/office/drawing/2014/main" id="{DACA76B0-BD36-7FBA-15F3-A1C7FB57F200}"/>
                  </a:ext>
                </a:extLst>
              </p:cNvPr>
              <p:cNvSpPr/>
              <p:nvPr/>
            </p:nvSpPr>
            <p:spPr bwMode="auto">
              <a:xfrm>
                <a:off x="3233481" y="2565806"/>
                <a:ext cx="676450" cy="185974"/>
              </a:xfrm>
              <a:prstGeom prst="rect">
                <a:avLst/>
              </a:prstGeom>
              <a:solidFill>
                <a:srgbClr val="00FB00"/>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24" name="Rectangle 23">
                <a:extLst>
                  <a:ext uri="{FF2B5EF4-FFF2-40B4-BE49-F238E27FC236}">
                    <a16:creationId xmlns:a16="http://schemas.microsoft.com/office/drawing/2014/main" id="{B93D78A8-ACEE-3D0C-E2B0-D89551D6084B}"/>
                  </a:ext>
                </a:extLst>
              </p:cNvPr>
              <p:cNvSpPr/>
              <p:nvPr/>
            </p:nvSpPr>
            <p:spPr bwMode="auto">
              <a:xfrm>
                <a:off x="5430545" y="2565806"/>
                <a:ext cx="679244" cy="185974"/>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25" name="Rectangle 24">
                <a:extLst>
                  <a:ext uri="{FF2B5EF4-FFF2-40B4-BE49-F238E27FC236}">
                    <a16:creationId xmlns:a16="http://schemas.microsoft.com/office/drawing/2014/main" id="{621ED785-025C-AC90-C775-743127BB2142}"/>
                  </a:ext>
                </a:extLst>
              </p:cNvPr>
              <p:cNvSpPr/>
              <p:nvPr/>
            </p:nvSpPr>
            <p:spPr bwMode="auto">
              <a:xfrm>
                <a:off x="6257938" y="2565806"/>
                <a:ext cx="676450" cy="185974"/>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26" name="Rectangle 25">
                <a:extLst>
                  <a:ext uri="{FF2B5EF4-FFF2-40B4-BE49-F238E27FC236}">
                    <a16:creationId xmlns:a16="http://schemas.microsoft.com/office/drawing/2014/main" id="{A38D7D7F-AB6C-48A2-E023-2B90F00AB1D7}"/>
                  </a:ext>
                </a:extLst>
              </p:cNvPr>
              <p:cNvSpPr/>
              <p:nvPr/>
            </p:nvSpPr>
            <p:spPr bwMode="auto">
              <a:xfrm>
                <a:off x="7082535" y="2565806"/>
                <a:ext cx="679246" cy="185974"/>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27" name="Rectangle 26">
                <a:extLst>
                  <a:ext uri="{FF2B5EF4-FFF2-40B4-BE49-F238E27FC236}">
                    <a16:creationId xmlns:a16="http://schemas.microsoft.com/office/drawing/2014/main" id="{BBE3CFAF-0C35-4FCE-6CED-BAAC0B288E97}"/>
                  </a:ext>
                </a:extLst>
              </p:cNvPr>
              <p:cNvSpPr/>
              <p:nvPr/>
            </p:nvSpPr>
            <p:spPr bwMode="auto">
              <a:xfrm>
                <a:off x="7909928" y="2565806"/>
                <a:ext cx="676450" cy="185974"/>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28" name="Rectangle 27">
                <a:extLst>
                  <a:ext uri="{FF2B5EF4-FFF2-40B4-BE49-F238E27FC236}">
                    <a16:creationId xmlns:a16="http://schemas.microsoft.com/office/drawing/2014/main" id="{C13A5A25-F117-D48C-4D80-52ACCE2A6877}"/>
                  </a:ext>
                </a:extLst>
              </p:cNvPr>
              <p:cNvSpPr/>
              <p:nvPr/>
            </p:nvSpPr>
            <p:spPr bwMode="auto">
              <a:xfrm>
                <a:off x="8737321" y="2565806"/>
                <a:ext cx="676450" cy="185974"/>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29" name="Rectangle 28">
                <a:extLst>
                  <a:ext uri="{FF2B5EF4-FFF2-40B4-BE49-F238E27FC236}">
                    <a16:creationId xmlns:a16="http://schemas.microsoft.com/office/drawing/2014/main" id="{A1AE4BEF-083B-4CA3-53A6-0AECBBF82825}"/>
                  </a:ext>
                </a:extLst>
              </p:cNvPr>
              <p:cNvSpPr/>
              <p:nvPr/>
            </p:nvSpPr>
            <p:spPr bwMode="auto">
              <a:xfrm>
                <a:off x="4130754" y="2515086"/>
                <a:ext cx="134172" cy="287415"/>
              </a:xfrm>
              <a:prstGeom prst="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grpSp>
        <p:grpSp>
          <p:nvGrpSpPr>
            <p:cNvPr id="6" name="Group 189">
              <a:extLst>
                <a:ext uri="{FF2B5EF4-FFF2-40B4-BE49-F238E27FC236}">
                  <a16:creationId xmlns:a16="http://schemas.microsoft.com/office/drawing/2014/main" id="{43AD3887-9BF1-40B5-079C-7B93E693D7C0}"/>
                </a:ext>
              </a:extLst>
            </p:cNvPr>
            <p:cNvGrpSpPr>
              <a:grpSpLocks/>
            </p:cNvGrpSpPr>
            <p:nvPr/>
          </p:nvGrpSpPr>
          <p:grpSpPr bwMode="auto">
            <a:xfrm>
              <a:off x="0" y="2006783"/>
              <a:ext cx="2276397" cy="1521057"/>
              <a:chOff x="32474" y="1905182"/>
              <a:chExt cx="3404611" cy="2659178"/>
            </a:xfrm>
          </p:grpSpPr>
          <p:pic>
            <p:nvPicPr>
              <p:cNvPr id="11" name="Picture 1">
                <a:extLst>
                  <a:ext uri="{FF2B5EF4-FFF2-40B4-BE49-F238E27FC236}">
                    <a16:creationId xmlns:a16="http://schemas.microsoft.com/office/drawing/2014/main" id="{7575D921-8EF1-952D-3795-474B3554B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192" t="10915" r="7584" b="17146"/>
              <a:stretch>
                <a:fillRect/>
              </a:stretch>
            </p:blipFill>
            <p:spPr bwMode="auto">
              <a:xfrm>
                <a:off x="711125" y="2082509"/>
                <a:ext cx="2167239" cy="77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8">
                <a:extLst>
                  <a:ext uri="{FF2B5EF4-FFF2-40B4-BE49-F238E27FC236}">
                    <a16:creationId xmlns:a16="http://schemas.microsoft.com/office/drawing/2014/main" id="{C16260EF-2588-17D9-DCBB-EB8893607CF9}"/>
                  </a:ext>
                </a:extLst>
              </p:cNvPr>
              <p:cNvSpPr>
                <a:spLocks/>
              </p:cNvSpPr>
              <p:nvPr/>
            </p:nvSpPr>
            <p:spPr bwMode="auto">
              <a:xfrm>
                <a:off x="1307435" y="1905182"/>
                <a:ext cx="536575" cy="979844"/>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FF0000"/>
                  </a:gs>
                  <a:gs pos="30000">
                    <a:srgbClr val="FF0000"/>
                  </a:gs>
                  <a:gs pos="100000">
                    <a:srgbClr val="FFFFFF"/>
                  </a:gs>
                </a:gsLst>
                <a:lin ang="0" scaled="1"/>
              </a:gradFill>
              <a:ln w="19050" cmpd="sng">
                <a:solidFill>
                  <a:srgbClr val="FF6600"/>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3" name="Freeform 12">
                <a:extLst>
                  <a:ext uri="{FF2B5EF4-FFF2-40B4-BE49-F238E27FC236}">
                    <a16:creationId xmlns:a16="http://schemas.microsoft.com/office/drawing/2014/main" id="{3B832ACB-D7D2-6E17-A6E5-E1D289D5A635}"/>
                  </a:ext>
                </a:extLst>
              </p:cNvPr>
              <p:cNvSpPr>
                <a:spLocks/>
              </p:cNvSpPr>
              <p:nvPr/>
            </p:nvSpPr>
            <p:spPr bwMode="auto">
              <a:xfrm>
                <a:off x="1680188" y="1905182"/>
                <a:ext cx="536575" cy="979844"/>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834736">
                      <a:lumMod val="75000"/>
                    </a:srgbClr>
                  </a:gs>
                  <a:gs pos="30000">
                    <a:srgbClr val="AF66BE"/>
                  </a:gs>
                  <a:gs pos="100000">
                    <a:srgbClr val="FFFFFF"/>
                  </a:gs>
                </a:gsLst>
                <a:lin ang="0" scaled="1"/>
              </a:gradFill>
              <a:ln w="19050" cmpd="sng">
                <a:solidFill>
                  <a:srgbClr val="AF66BE"/>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cxnSp>
            <p:nvCxnSpPr>
              <p:cNvPr id="14" name="Straight Arrow Connector 13">
                <a:extLst>
                  <a:ext uri="{FF2B5EF4-FFF2-40B4-BE49-F238E27FC236}">
                    <a16:creationId xmlns:a16="http://schemas.microsoft.com/office/drawing/2014/main" id="{4CBA54C5-69F8-ECFF-7AB3-4F2F26A2C1A5}"/>
                  </a:ext>
                </a:extLst>
              </p:cNvPr>
              <p:cNvCxnSpPr/>
              <p:nvPr/>
            </p:nvCxnSpPr>
            <p:spPr bwMode="auto">
              <a:xfrm>
                <a:off x="540559" y="2979402"/>
                <a:ext cx="2599780" cy="2775"/>
              </a:xfrm>
              <a:prstGeom prst="straightConnector1">
                <a:avLst/>
              </a:prstGeom>
              <a:solidFill>
                <a:srgbClr val="00B8FF"/>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TextBox 14">
                <a:extLst>
                  <a:ext uri="{FF2B5EF4-FFF2-40B4-BE49-F238E27FC236}">
                    <a16:creationId xmlns:a16="http://schemas.microsoft.com/office/drawing/2014/main" id="{1093819B-B0EA-AAF0-CF29-919B83E28D0D}"/>
                  </a:ext>
                </a:extLst>
              </p:cNvPr>
              <p:cNvSpPr txBox="1"/>
              <p:nvPr/>
            </p:nvSpPr>
            <p:spPr>
              <a:xfrm>
                <a:off x="2534910" y="2910007"/>
                <a:ext cx="766876" cy="482982"/>
              </a:xfrm>
              <a:prstGeom prst="rect">
                <a:avLst/>
              </a:prstGeom>
              <a:noFill/>
            </p:spPr>
            <p:txBody>
              <a:bodyPr wrap="none">
                <a:spAutoFit/>
              </a:bodyPr>
              <a:lstStyle/>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time</a:t>
                </a:r>
              </a:p>
            </p:txBody>
          </p:sp>
          <p:sp>
            <p:nvSpPr>
              <p:cNvPr id="16" name="Freeform 15">
                <a:extLst>
                  <a:ext uri="{FF2B5EF4-FFF2-40B4-BE49-F238E27FC236}">
                    <a16:creationId xmlns:a16="http://schemas.microsoft.com/office/drawing/2014/main" id="{2E16FDB4-77D4-E1E8-408B-E85EC98DAED4}"/>
                  </a:ext>
                </a:extLst>
              </p:cNvPr>
              <p:cNvSpPr>
                <a:spLocks/>
              </p:cNvSpPr>
              <p:nvPr/>
            </p:nvSpPr>
            <p:spPr bwMode="auto">
              <a:xfrm>
                <a:off x="941804" y="3090432"/>
                <a:ext cx="1635842" cy="965964"/>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895 w 10000"/>
                  <a:gd name="connsiteY32" fmla="*/ 10000 h 10000"/>
                  <a:gd name="connsiteX33" fmla="*/ 1634 w 10000"/>
                  <a:gd name="connsiteY33" fmla="*/ 10000 h 10000"/>
                  <a:gd name="connsiteX34" fmla="*/ 1438 w 10000"/>
                  <a:gd name="connsiteY34" fmla="*/ 10000 h 10000"/>
                  <a:gd name="connsiteX35" fmla="*/ 980 w 10000"/>
                  <a:gd name="connsiteY35" fmla="*/ 10000 h 10000"/>
                  <a:gd name="connsiteX36" fmla="*/ 719 w 10000"/>
                  <a:gd name="connsiteY36" fmla="*/ 10000 h 10000"/>
                  <a:gd name="connsiteX37" fmla="*/ 458 w 10000"/>
                  <a:gd name="connsiteY37" fmla="*/ 10000 h 10000"/>
                  <a:gd name="connsiteX38" fmla="*/ 261 w 10000"/>
                  <a:gd name="connsiteY38" fmla="*/ 10000 h 10000"/>
                  <a:gd name="connsiteX39" fmla="*/ 0 w 10000"/>
                  <a:gd name="connsiteY39"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634 w 10000"/>
                  <a:gd name="connsiteY32" fmla="*/ 10000 h 10000"/>
                  <a:gd name="connsiteX33" fmla="*/ 1438 w 10000"/>
                  <a:gd name="connsiteY33" fmla="*/ 10000 h 10000"/>
                  <a:gd name="connsiteX34" fmla="*/ 980 w 10000"/>
                  <a:gd name="connsiteY34" fmla="*/ 10000 h 10000"/>
                  <a:gd name="connsiteX35" fmla="*/ 719 w 10000"/>
                  <a:gd name="connsiteY35" fmla="*/ 10000 h 10000"/>
                  <a:gd name="connsiteX36" fmla="*/ 458 w 10000"/>
                  <a:gd name="connsiteY36" fmla="*/ 10000 h 10000"/>
                  <a:gd name="connsiteX37" fmla="*/ 261 w 10000"/>
                  <a:gd name="connsiteY37" fmla="*/ 10000 h 10000"/>
                  <a:gd name="connsiteX38" fmla="*/ 0 w 10000"/>
                  <a:gd name="connsiteY38"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438 w 10000"/>
                  <a:gd name="connsiteY32" fmla="*/ 10000 h 10000"/>
                  <a:gd name="connsiteX33" fmla="*/ 980 w 10000"/>
                  <a:gd name="connsiteY33" fmla="*/ 10000 h 10000"/>
                  <a:gd name="connsiteX34" fmla="*/ 719 w 10000"/>
                  <a:gd name="connsiteY34" fmla="*/ 10000 h 10000"/>
                  <a:gd name="connsiteX35" fmla="*/ 458 w 10000"/>
                  <a:gd name="connsiteY35" fmla="*/ 10000 h 10000"/>
                  <a:gd name="connsiteX36" fmla="*/ 261 w 10000"/>
                  <a:gd name="connsiteY36" fmla="*/ 10000 h 10000"/>
                  <a:gd name="connsiteX37" fmla="*/ 0 w 10000"/>
                  <a:gd name="connsiteY37"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980 w 10000"/>
                  <a:gd name="connsiteY32" fmla="*/ 10000 h 10000"/>
                  <a:gd name="connsiteX33" fmla="*/ 719 w 10000"/>
                  <a:gd name="connsiteY33" fmla="*/ 10000 h 10000"/>
                  <a:gd name="connsiteX34" fmla="*/ 458 w 10000"/>
                  <a:gd name="connsiteY34" fmla="*/ 10000 h 10000"/>
                  <a:gd name="connsiteX35" fmla="*/ 261 w 10000"/>
                  <a:gd name="connsiteY35" fmla="*/ 10000 h 10000"/>
                  <a:gd name="connsiteX36" fmla="*/ 0 w 10000"/>
                  <a:gd name="connsiteY36"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719 w 10000"/>
                  <a:gd name="connsiteY32" fmla="*/ 10000 h 10000"/>
                  <a:gd name="connsiteX33" fmla="*/ 458 w 10000"/>
                  <a:gd name="connsiteY33" fmla="*/ 10000 h 10000"/>
                  <a:gd name="connsiteX34" fmla="*/ 261 w 10000"/>
                  <a:gd name="connsiteY34" fmla="*/ 10000 h 10000"/>
                  <a:gd name="connsiteX35" fmla="*/ 0 w 10000"/>
                  <a:gd name="connsiteY35"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458 w 10000"/>
                  <a:gd name="connsiteY32" fmla="*/ 10000 h 10000"/>
                  <a:gd name="connsiteX33" fmla="*/ 261 w 10000"/>
                  <a:gd name="connsiteY33" fmla="*/ 10000 h 10000"/>
                  <a:gd name="connsiteX34" fmla="*/ 0 w 10000"/>
                  <a:gd name="connsiteY34"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458 w 10000"/>
                  <a:gd name="connsiteY32" fmla="*/ 10000 h 10000"/>
                  <a:gd name="connsiteX33" fmla="*/ 261 w 10000"/>
                  <a:gd name="connsiteY33" fmla="*/ 10000 h 10000"/>
                  <a:gd name="connsiteX34" fmla="*/ 0 w 10000"/>
                  <a:gd name="connsiteY34"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261 w 10000"/>
                  <a:gd name="connsiteY32" fmla="*/ 10000 h 10000"/>
                  <a:gd name="connsiteX33" fmla="*/ 0 w 10000"/>
                  <a:gd name="connsiteY33"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0 w 10000"/>
                  <a:gd name="connsiteY32" fmla="*/ 10000 h 10000"/>
                  <a:gd name="connsiteX0" fmla="*/ 7843 w 7843"/>
                  <a:gd name="connsiteY0" fmla="*/ 10000 h 10000"/>
                  <a:gd name="connsiteX1" fmla="*/ 7582 w 7843"/>
                  <a:gd name="connsiteY1" fmla="*/ 10000 h 10000"/>
                  <a:gd name="connsiteX2" fmla="*/ 7320 w 7843"/>
                  <a:gd name="connsiteY2" fmla="*/ 10000 h 10000"/>
                  <a:gd name="connsiteX3" fmla="*/ 7059 w 7843"/>
                  <a:gd name="connsiteY3" fmla="*/ 10000 h 10000"/>
                  <a:gd name="connsiteX4" fmla="*/ 6797 w 7843"/>
                  <a:gd name="connsiteY4" fmla="*/ 10000 h 10000"/>
                  <a:gd name="connsiteX5" fmla="*/ 6536 w 7843"/>
                  <a:gd name="connsiteY5" fmla="*/ 10000 h 10000"/>
                  <a:gd name="connsiteX6" fmla="*/ 6274 w 7843"/>
                  <a:gd name="connsiteY6" fmla="*/ 10000 h 10000"/>
                  <a:gd name="connsiteX7" fmla="*/ 6013 w 7843"/>
                  <a:gd name="connsiteY7" fmla="*/ 10000 h 10000"/>
                  <a:gd name="connsiteX8" fmla="*/ 5751 w 7843"/>
                  <a:gd name="connsiteY8" fmla="*/ 10000 h 10000"/>
                  <a:gd name="connsiteX9" fmla="*/ 5490 w 7843"/>
                  <a:gd name="connsiteY9" fmla="*/ 10000 h 10000"/>
                  <a:gd name="connsiteX10" fmla="*/ 5229 w 7843"/>
                  <a:gd name="connsiteY10" fmla="*/ 9953 h 10000"/>
                  <a:gd name="connsiteX11" fmla="*/ 4967 w 7843"/>
                  <a:gd name="connsiteY11" fmla="*/ 9858 h 10000"/>
                  <a:gd name="connsiteX12" fmla="*/ 4706 w 7843"/>
                  <a:gd name="connsiteY12" fmla="*/ 9622 h 10000"/>
                  <a:gd name="connsiteX13" fmla="*/ 4444 w 7843"/>
                  <a:gd name="connsiteY13" fmla="*/ 9196 h 10000"/>
                  <a:gd name="connsiteX14" fmla="*/ 4183 w 7843"/>
                  <a:gd name="connsiteY14" fmla="*/ 8416 h 10000"/>
                  <a:gd name="connsiteX15" fmla="*/ 3921 w 7843"/>
                  <a:gd name="connsiteY15" fmla="*/ 7234 h 10000"/>
                  <a:gd name="connsiteX16" fmla="*/ 3725 w 7843"/>
                  <a:gd name="connsiteY16" fmla="*/ 5603 h 10000"/>
                  <a:gd name="connsiteX17" fmla="*/ 3464 w 7843"/>
                  <a:gd name="connsiteY17" fmla="*/ 3688 h 10000"/>
                  <a:gd name="connsiteX18" fmla="*/ 3202 w 7843"/>
                  <a:gd name="connsiteY18" fmla="*/ 1844 h 10000"/>
                  <a:gd name="connsiteX19" fmla="*/ 2941 w 7843"/>
                  <a:gd name="connsiteY19" fmla="*/ 496 h 10000"/>
                  <a:gd name="connsiteX20" fmla="*/ 2680 w 7843"/>
                  <a:gd name="connsiteY20" fmla="*/ 0 h 10000"/>
                  <a:gd name="connsiteX21" fmla="*/ 2418 w 7843"/>
                  <a:gd name="connsiteY21" fmla="*/ 496 h 10000"/>
                  <a:gd name="connsiteX22" fmla="*/ 2222 w 7843"/>
                  <a:gd name="connsiteY22" fmla="*/ 1844 h 10000"/>
                  <a:gd name="connsiteX23" fmla="*/ 1961 w 7843"/>
                  <a:gd name="connsiteY23" fmla="*/ 3688 h 10000"/>
                  <a:gd name="connsiteX24" fmla="*/ 1699 w 7843"/>
                  <a:gd name="connsiteY24" fmla="*/ 5603 h 10000"/>
                  <a:gd name="connsiteX25" fmla="*/ 1438 w 7843"/>
                  <a:gd name="connsiteY25" fmla="*/ 7234 h 10000"/>
                  <a:gd name="connsiteX26" fmla="*/ 1176 w 7843"/>
                  <a:gd name="connsiteY26" fmla="*/ 8416 h 10000"/>
                  <a:gd name="connsiteX27" fmla="*/ 980 w 7843"/>
                  <a:gd name="connsiteY27" fmla="*/ 9196 h 10000"/>
                  <a:gd name="connsiteX28" fmla="*/ 719 w 7843"/>
                  <a:gd name="connsiteY28" fmla="*/ 9622 h 10000"/>
                  <a:gd name="connsiteX29" fmla="*/ 457 w 7843"/>
                  <a:gd name="connsiteY29" fmla="*/ 9858 h 10000"/>
                  <a:gd name="connsiteX30" fmla="*/ 261 w 7843"/>
                  <a:gd name="connsiteY30" fmla="*/ 9953 h 10000"/>
                  <a:gd name="connsiteX31" fmla="*/ 0 w 7843"/>
                  <a:gd name="connsiteY31" fmla="*/ 10000 h 10000"/>
                  <a:gd name="connsiteX0" fmla="*/ 10000 w 10000"/>
                  <a:gd name="connsiteY0" fmla="*/ 10000 h 10000"/>
                  <a:gd name="connsiteX1" fmla="*/ 9667 w 10000"/>
                  <a:gd name="connsiteY1" fmla="*/ 10000 h 10000"/>
                  <a:gd name="connsiteX2" fmla="*/ 9333 w 10000"/>
                  <a:gd name="connsiteY2" fmla="*/ 10000 h 10000"/>
                  <a:gd name="connsiteX3" fmla="*/ 9000 w 10000"/>
                  <a:gd name="connsiteY3" fmla="*/ 10000 h 10000"/>
                  <a:gd name="connsiteX4" fmla="*/ 8666 w 10000"/>
                  <a:gd name="connsiteY4" fmla="*/ 10000 h 10000"/>
                  <a:gd name="connsiteX5" fmla="*/ 8334 w 10000"/>
                  <a:gd name="connsiteY5" fmla="*/ 10000 h 10000"/>
                  <a:gd name="connsiteX6" fmla="*/ 7999 w 10000"/>
                  <a:gd name="connsiteY6" fmla="*/ 10000 h 10000"/>
                  <a:gd name="connsiteX7" fmla="*/ 7667 w 10000"/>
                  <a:gd name="connsiteY7" fmla="*/ 10000 h 10000"/>
                  <a:gd name="connsiteX8" fmla="*/ 7333 w 10000"/>
                  <a:gd name="connsiteY8" fmla="*/ 10000 h 10000"/>
                  <a:gd name="connsiteX9" fmla="*/ 7000 w 10000"/>
                  <a:gd name="connsiteY9" fmla="*/ 10000 h 10000"/>
                  <a:gd name="connsiteX10" fmla="*/ 6333 w 10000"/>
                  <a:gd name="connsiteY10" fmla="*/ 9858 h 10000"/>
                  <a:gd name="connsiteX11" fmla="*/ 6000 w 10000"/>
                  <a:gd name="connsiteY11" fmla="*/ 9622 h 10000"/>
                  <a:gd name="connsiteX12" fmla="*/ 5666 w 10000"/>
                  <a:gd name="connsiteY12" fmla="*/ 9196 h 10000"/>
                  <a:gd name="connsiteX13" fmla="*/ 5333 w 10000"/>
                  <a:gd name="connsiteY13" fmla="*/ 8416 h 10000"/>
                  <a:gd name="connsiteX14" fmla="*/ 4999 w 10000"/>
                  <a:gd name="connsiteY14" fmla="*/ 7234 h 10000"/>
                  <a:gd name="connsiteX15" fmla="*/ 4749 w 10000"/>
                  <a:gd name="connsiteY15" fmla="*/ 5603 h 10000"/>
                  <a:gd name="connsiteX16" fmla="*/ 4417 w 10000"/>
                  <a:gd name="connsiteY16" fmla="*/ 3688 h 10000"/>
                  <a:gd name="connsiteX17" fmla="*/ 4083 w 10000"/>
                  <a:gd name="connsiteY17" fmla="*/ 1844 h 10000"/>
                  <a:gd name="connsiteX18" fmla="*/ 3750 w 10000"/>
                  <a:gd name="connsiteY18" fmla="*/ 496 h 10000"/>
                  <a:gd name="connsiteX19" fmla="*/ 3417 w 10000"/>
                  <a:gd name="connsiteY19" fmla="*/ 0 h 10000"/>
                  <a:gd name="connsiteX20" fmla="*/ 3083 w 10000"/>
                  <a:gd name="connsiteY20" fmla="*/ 496 h 10000"/>
                  <a:gd name="connsiteX21" fmla="*/ 2833 w 10000"/>
                  <a:gd name="connsiteY21" fmla="*/ 1844 h 10000"/>
                  <a:gd name="connsiteX22" fmla="*/ 2500 w 10000"/>
                  <a:gd name="connsiteY22" fmla="*/ 3688 h 10000"/>
                  <a:gd name="connsiteX23" fmla="*/ 2166 w 10000"/>
                  <a:gd name="connsiteY23" fmla="*/ 5603 h 10000"/>
                  <a:gd name="connsiteX24" fmla="*/ 1833 w 10000"/>
                  <a:gd name="connsiteY24" fmla="*/ 7234 h 10000"/>
                  <a:gd name="connsiteX25" fmla="*/ 1499 w 10000"/>
                  <a:gd name="connsiteY25" fmla="*/ 8416 h 10000"/>
                  <a:gd name="connsiteX26" fmla="*/ 1250 w 10000"/>
                  <a:gd name="connsiteY26" fmla="*/ 9196 h 10000"/>
                  <a:gd name="connsiteX27" fmla="*/ 917 w 10000"/>
                  <a:gd name="connsiteY27" fmla="*/ 9622 h 10000"/>
                  <a:gd name="connsiteX28" fmla="*/ 583 w 10000"/>
                  <a:gd name="connsiteY28" fmla="*/ 9858 h 10000"/>
                  <a:gd name="connsiteX29" fmla="*/ 333 w 10000"/>
                  <a:gd name="connsiteY29" fmla="*/ 9953 h 10000"/>
                  <a:gd name="connsiteX30" fmla="*/ 0 w 10000"/>
                  <a:gd name="connsiteY30" fmla="*/ 10000 h 10000"/>
                  <a:gd name="connsiteX0" fmla="*/ 9667 w 9667"/>
                  <a:gd name="connsiteY0" fmla="*/ 10000 h 10000"/>
                  <a:gd name="connsiteX1" fmla="*/ 9333 w 9667"/>
                  <a:gd name="connsiteY1" fmla="*/ 10000 h 10000"/>
                  <a:gd name="connsiteX2" fmla="*/ 9000 w 9667"/>
                  <a:gd name="connsiteY2" fmla="*/ 10000 h 10000"/>
                  <a:gd name="connsiteX3" fmla="*/ 8666 w 9667"/>
                  <a:gd name="connsiteY3" fmla="*/ 10000 h 10000"/>
                  <a:gd name="connsiteX4" fmla="*/ 8334 w 9667"/>
                  <a:gd name="connsiteY4" fmla="*/ 10000 h 10000"/>
                  <a:gd name="connsiteX5" fmla="*/ 7999 w 9667"/>
                  <a:gd name="connsiteY5" fmla="*/ 10000 h 10000"/>
                  <a:gd name="connsiteX6" fmla="*/ 7667 w 9667"/>
                  <a:gd name="connsiteY6" fmla="*/ 10000 h 10000"/>
                  <a:gd name="connsiteX7" fmla="*/ 7333 w 9667"/>
                  <a:gd name="connsiteY7" fmla="*/ 10000 h 10000"/>
                  <a:gd name="connsiteX8" fmla="*/ 7000 w 9667"/>
                  <a:gd name="connsiteY8" fmla="*/ 10000 h 10000"/>
                  <a:gd name="connsiteX9" fmla="*/ 6333 w 9667"/>
                  <a:gd name="connsiteY9" fmla="*/ 9858 h 10000"/>
                  <a:gd name="connsiteX10" fmla="*/ 6000 w 9667"/>
                  <a:gd name="connsiteY10" fmla="*/ 9622 h 10000"/>
                  <a:gd name="connsiteX11" fmla="*/ 5666 w 9667"/>
                  <a:gd name="connsiteY11" fmla="*/ 9196 h 10000"/>
                  <a:gd name="connsiteX12" fmla="*/ 5333 w 9667"/>
                  <a:gd name="connsiteY12" fmla="*/ 8416 h 10000"/>
                  <a:gd name="connsiteX13" fmla="*/ 4999 w 9667"/>
                  <a:gd name="connsiteY13" fmla="*/ 7234 h 10000"/>
                  <a:gd name="connsiteX14" fmla="*/ 4749 w 9667"/>
                  <a:gd name="connsiteY14" fmla="*/ 5603 h 10000"/>
                  <a:gd name="connsiteX15" fmla="*/ 4417 w 9667"/>
                  <a:gd name="connsiteY15" fmla="*/ 3688 h 10000"/>
                  <a:gd name="connsiteX16" fmla="*/ 4083 w 9667"/>
                  <a:gd name="connsiteY16" fmla="*/ 1844 h 10000"/>
                  <a:gd name="connsiteX17" fmla="*/ 3750 w 9667"/>
                  <a:gd name="connsiteY17" fmla="*/ 496 h 10000"/>
                  <a:gd name="connsiteX18" fmla="*/ 3417 w 9667"/>
                  <a:gd name="connsiteY18" fmla="*/ 0 h 10000"/>
                  <a:gd name="connsiteX19" fmla="*/ 3083 w 9667"/>
                  <a:gd name="connsiteY19" fmla="*/ 496 h 10000"/>
                  <a:gd name="connsiteX20" fmla="*/ 2833 w 9667"/>
                  <a:gd name="connsiteY20" fmla="*/ 1844 h 10000"/>
                  <a:gd name="connsiteX21" fmla="*/ 2500 w 9667"/>
                  <a:gd name="connsiteY21" fmla="*/ 3688 h 10000"/>
                  <a:gd name="connsiteX22" fmla="*/ 2166 w 9667"/>
                  <a:gd name="connsiteY22" fmla="*/ 5603 h 10000"/>
                  <a:gd name="connsiteX23" fmla="*/ 1833 w 9667"/>
                  <a:gd name="connsiteY23" fmla="*/ 7234 h 10000"/>
                  <a:gd name="connsiteX24" fmla="*/ 1499 w 9667"/>
                  <a:gd name="connsiteY24" fmla="*/ 8416 h 10000"/>
                  <a:gd name="connsiteX25" fmla="*/ 1250 w 9667"/>
                  <a:gd name="connsiteY25" fmla="*/ 9196 h 10000"/>
                  <a:gd name="connsiteX26" fmla="*/ 917 w 9667"/>
                  <a:gd name="connsiteY26" fmla="*/ 9622 h 10000"/>
                  <a:gd name="connsiteX27" fmla="*/ 583 w 9667"/>
                  <a:gd name="connsiteY27" fmla="*/ 9858 h 10000"/>
                  <a:gd name="connsiteX28" fmla="*/ 333 w 9667"/>
                  <a:gd name="connsiteY28" fmla="*/ 9953 h 10000"/>
                  <a:gd name="connsiteX29" fmla="*/ 0 w 9667"/>
                  <a:gd name="connsiteY29" fmla="*/ 10000 h 10000"/>
                  <a:gd name="connsiteX0" fmla="*/ 9654 w 9654"/>
                  <a:gd name="connsiteY0" fmla="*/ 10000 h 10000"/>
                  <a:gd name="connsiteX1" fmla="*/ 9310 w 9654"/>
                  <a:gd name="connsiteY1" fmla="*/ 10000 h 10000"/>
                  <a:gd name="connsiteX2" fmla="*/ 8965 w 9654"/>
                  <a:gd name="connsiteY2" fmla="*/ 10000 h 10000"/>
                  <a:gd name="connsiteX3" fmla="*/ 8621 w 9654"/>
                  <a:gd name="connsiteY3" fmla="*/ 10000 h 10000"/>
                  <a:gd name="connsiteX4" fmla="*/ 8275 w 9654"/>
                  <a:gd name="connsiteY4" fmla="*/ 10000 h 10000"/>
                  <a:gd name="connsiteX5" fmla="*/ 7931 w 9654"/>
                  <a:gd name="connsiteY5" fmla="*/ 10000 h 10000"/>
                  <a:gd name="connsiteX6" fmla="*/ 7586 w 9654"/>
                  <a:gd name="connsiteY6" fmla="*/ 10000 h 10000"/>
                  <a:gd name="connsiteX7" fmla="*/ 7241 w 9654"/>
                  <a:gd name="connsiteY7" fmla="*/ 10000 h 10000"/>
                  <a:gd name="connsiteX8" fmla="*/ 6551 w 9654"/>
                  <a:gd name="connsiteY8" fmla="*/ 9858 h 10000"/>
                  <a:gd name="connsiteX9" fmla="*/ 6207 w 9654"/>
                  <a:gd name="connsiteY9" fmla="*/ 9622 h 10000"/>
                  <a:gd name="connsiteX10" fmla="*/ 5861 w 9654"/>
                  <a:gd name="connsiteY10" fmla="*/ 9196 h 10000"/>
                  <a:gd name="connsiteX11" fmla="*/ 5517 w 9654"/>
                  <a:gd name="connsiteY11" fmla="*/ 8416 h 10000"/>
                  <a:gd name="connsiteX12" fmla="*/ 5171 w 9654"/>
                  <a:gd name="connsiteY12" fmla="*/ 7234 h 10000"/>
                  <a:gd name="connsiteX13" fmla="*/ 4913 w 9654"/>
                  <a:gd name="connsiteY13" fmla="*/ 5603 h 10000"/>
                  <a:gd name="connsiteX14" fmla="*/ 4569 w 9654"/>
                  <a:gd name="connsiteY14" fmla="*/ 3688 h 10000"/>
                  <a:gd name="connsiteX15" fmla="*/ 4224 w 9654"/>
                  <a:gd name="connsiteY15" fmla="*/ 1844 h 10000"/>
                  <a:gd name="connsiteX16" fmla="*/ 3879 w 9654"/>
                  <a:gd name="connsiteY16" fmla="*/ 496 h 10000"/>
                  <a:gd name="connsiteX17" fmla="*/ 3535 w 9654"/>
                  <a:gd name="connsiteY17" fmla="*/ 0 h 10000"/>
                  <a:gd name="connsiteX18" fmla="*/ 3189 w 9654"/>
                  <a:gd name="connsiteY18" fmla="*/ 496 h 10000"/>
                  <a:gd name="connsiteX19" fmla="*/ 2931 w 9654"/>
                  <a:gd name="connsiteY19" fmla="*/ 1844 h 10000"/>
                  <a:gd name="connsiteX20" fmla="*/ 2586 w 9654"/>
                  <a:gd name="connsiteY20" fmla="*/ 3688 h 10000"/>
                  <a:gd name="connsiteX21" fmla="*/ 2241 w 9654"/>
                  <a:gd name="connsiteY21" fmla="*/ 5603 h 10000"/>
                  <a:gd name="connsiteX22" fmla="*/ 1896 w 9654"/>
                  <a:gd name="connsiteY22" fmla="*/ 7234 h 10000"/>
                  <a:gd name="connsiteX23" fmla="*/ 1551 w 9654"/>
                  <a:gd name="connsiteY23" fmla="*/ 8416 h 10000"/>
                  <a:gd name="connsiteX24" fmla="*/ 1293 w 9654"/>
                  <a:gd name="connsiteY24" fmla="*/ 9196 h 10000"/>
                  <a:gd name="connsiteX25" fmla="*/ 949 w 9654"/>
                  <a:gd name="connsiteY25" fmla="*/ 9622 h 10000"/>
                  <a:gd name="connsiteX26" fmla="*/ 603 w 9654"/>
                  <a:gd name="connsiteY26" fmla="*/ 9858 h 10000"/>
                  <a:gd name="connsiteX27" fmla="*/ 344 w 9654"/>
                  <a:gd name="connsiteY27" fmla="*/ 9953 h 10000"/>
                  <a:gd name="connsiteX28" fmla="*/ 0 w 9654"/>
                  <a:gd name="connsiteY28" fmla="*/ 10000 h 10000"/>
                  <a:gd name="connsiteX0" fmla="*/ 9644 w 9644"/>
                  <a:gd name="connsiteY0" fmla="*/ 10000 h 10000"/>
                  <a:gd name="connsiteX1" fmla="*/ 9286 w 9644"/>
                  <a:gd name="connsiteY1" fmla="*/ 10000 h 10000"/>
                  <a:gd name="connsiteX2" fmla="*/ 8930 w 9644"/>
                  <a:gd name="connsiteY2" fmla="*/ 10000 h 10000"/>
                  <a:gd name="connsiteX3" fmla="*/ 8572 w 9644"/>
                  <a:gd name="connsiteY3" fmla="*/ 10000 h 10000"/>
                  <a:gd name="connsiteX4" fmla="*/ 8215 w 9644"/>
                  <a:gd name="connsiteY4" fmla="*/ 10000 h 10000"/>
                  <a:gd name="connsiteX5" fmla="*/ 7858 w 9644"/>
                  <a:gd name="connsiteY5" fmla="*/ 10000 h 10000"/>
                  <a:gd name="connsiteX6" fmla="*/ 7501 w 9644"/>
                  <a:gd name="connsiteY6" fmla="*/ 10000 h 10000"/>
                  <a:gd name="connsiteX7" fmla="*/ 6786 w 9644"/>
                  <a:gd name="connsiteY7" fmla="*/ 9858 h 10000"/>
                  <a:gd name="connsiteX8" fmla="*/ 6429 w 9644"/>
                  <a:gd name="connsiteY8" fmla="*/ 9622 h 10000"/>
                  <a:gd name="connsiteX9" fmla="*/ 6071 w 9644"/>
                  <a:gd name="connsiteY9" fmla="*/ 9196 h 10000"/>
                  <a:gd name="connsiteX10" fmla="*/ 5715 w 9644"/>
                  <a:gd name="connsiteY10" fmla="*/ 8416 h 10000"/>
                  <a:gd name="connsiteX11" fmla="*/ 5356 w 9644"/>
                  <a:gd name="connsiteY11" fmla="*/ 7234 h 10000"/>
                  <a:gd name="connsiteX12" fmla="*/ 5089 w 9644"/>
                  <a:gd name="connsiteY12" fmla="*/ 5603 h 10000"/>
                  <a:gd name="connsiteX13" fmla="*/ 4733 w 9644"/>
                  <a:gd name="connsiteY13" fmla="*/ 3688 h 10000"/>
                  <a:gd name="connsiteX14" fmla="*/ 4375 w 9644"/>
                  <a:gd name="connsiteY14" fmla="*/ 1844 h 10000"/>
                  <a:gd name="connsiteX15" fmla="*/ 4018 w 9644"/>
                  <a:gd name="connsiteY15" fmla="*/ 496 h 10000"/>
                  <a:gd name="connsiteX16" fmla="*/ 3662 w 9644"/>
                  <a:gd name="connsiteY16" fmla="*/ 0 h 10000"/>
                  <a:gd name="connsiteX17" fmla="*/ 3303 w 9644"/>
                  <a:gd name="connsiteY17" fmla="*/ 496 h 10000"/>
                  <a:gd name="connsiteX18" fmla="*/ 3036 w 9644"/>
                  <a:gd name="connsiteY18" fmla="*/ 1844 h 10000"/>
                  <a:gd name="connsiteX19" fmla="*/ 2679 w 9644"/>
                  <a:gd name="connsiteY19" fmla="*/ 3688 h 10000"/>
                  <a:gd name="connsiteX20" fmla="*/ 2321 w 9644"/>
                  <a:gd name="connsiteY20" fmla="*/ 5603 h 10000"/>
                  <a:gd name="connsiteX21" fmla="*/ 1964 w 9644"/>
                  <a:gd name="connsiteY21" fmla="*/ 7234 h 10000"/>
                  <a:gd name="connsiteX22" fmla="*/ 1607 w 9644"/>
                  <a:gd name="connsiteY22" fmla="*/ 8416 h 10000"/>
                  <a:gd name="connsiteX23" fmla="*/ 1339 w 9644"/>
                  <a:gd name="connsiteY23" fmla="*/ 9196 h 10000"/>
                  <a:gd name="connsiteX24" fmla="*/ 983 w 9644"/>
                  <a:gd name="connsiteY24" fmla="*/ 9622 h 10000"/>
                  <a:gd name="connsiteX25" fmla="*/ 625 w 9644"/>
                  <a:gd name="connsiteY25" fmla="*/ 9858 h 10000"/>
                  <a:gd name="connsiteX26" fmla="*/ 356 w 9644"/>
                  <a:gd name="connsiteY26" fmla="*/ 9953 h 10000"/>
                  <a:gd name="connsiteX27" fmla="*/ 0 w 9644"/>
                  <a:gd name="connsiteY27" fmla="*/ 10000 h 10000"/>
                  <a:gd name="connsiteX0" fmla="*/ 9629 w 9629"/>
                  <a:gd name="connsiteY0" fmla="*/ 10000 h 10000"/>
                  <a:gd name="connsiteX1" fmla="*/ 9260 w 9629"/>
                  <a:gd name="connsiteY1" fmla="*/ 10000 h 10000"/>
                  <a:gd name="connsiteX2" fmla="*/ 8888 w 9629"/>
                  <a:gd name="connsiteY2" fmla="*/ 10000 h 10000"/>
                  <a:gd name="connsiteX3" fmla="*/ 8518 w 9629"/>
                  <a:gd name="connsiteY3" fmla="*/ 10000 h 10000"/>
                  <a:gd name="connsiteX4" fmla="*/ 8148 w 9629"/>
                  <a:gd name="connsiteY4" fmla="*/ 10000 h 10000"/>
                  <a:gd name="connsiteX5" fmla="*/ 7778 w 9629"/>
                  <a:gd name="connsiteY5" fmla="*/ 10000 h 10000"/>
                  <a:gd name="connsiteX6" fmla="*/ 7036 w 9629"/>
                  <a:gd name="connsiteY6" fmla="*/ 9858 h 10000"/>
                  <a:gd name="connsiteX7" fmla="*/ 6666 w 9629"/>
                  <a:gd name="connsiteY7" fmla="*/ 9622 h 10000"/>
                  <a:gd name="connsiteX8" fmla="*/ 6295 w 9629"/>
                  <a:gd name="connsiteY8" fmla="*/ 9196 h 10000"/>
                  <a:gd name="connsiteX9" fmla="*/ 5926 w 9629"/>
                  <a:gd name="connsiteY9" fmla="*/ 8416 h 10000"/>
                  <a:gd name="connsiteX10" fmla="*/ 5554 w 9629"/>
                  <a:gd name="connsiteY10" fmla="*/ 7234 h 10000"/>
                  <a:gd name="connsiteX11" fmla="*/ 5277 w 9629"/>
                  <a:gd name="connsiteY11" fmla="*/ 5603 h 10000"/>
                  <a:gd name="connsiteX12" fmla="*/ 4908 w 9629"/>
                  <a:gd name="connsiteY12" fmla="*/ 3688 h 10000"/>
                  <a:gd name="connsiteX13" fmla="*/ 4536 w 9629"/>
                  <a:gd name="connsiteY13" fmla="*/ 1844 h 10000"/>
                  <a:gd name="connsiteX14" fmla="*/ 4166 w 9629"/>
                  <a:gd name="connsiteY14" fmla="*/ 496 h 10000"/>
                  <a:gd name="connsiteX15" fmla="*/ 3797 w 9629"/>
                  <a:gd name="connsiteY15" fmla="*/ 0 h 10000"/>
                  <a:gd name="connsiteX16" fmla="*/ 3425 w 9629"/>
                  <a:gd name="connsiteY16" fmla="*/ 496 h 10000"/>
                  <a:gd name="connsiteX17" fmla="*/ 3148 w 9629"/>
                  <a:gd name="connsiteY17" fmla="*/ 1844 h 10000"/>
                  <a:gd name="connsiteX18" fmla="*/ 2778 w 9629"/>
                  <a:gd name="connsiteY18" fmla="*/ 3688 h 10000"/>
                  <a:gd name="connsiteX19" fmla="*/ 2407 w 9629"/>
                  <a:gd name="connsiteY19" fmla="*/ 5603 h 10000"/>
                  <a:gd name="connsiteX20" fmla="*/ 2036 w 9629"/>
                  <a:gd name="connsiteY20" fmla="*/ 7234 h 10000"/>
                  <a:gd name="connsiteX21" fmla="*/ 1666 w 9629"/>
                  <a:gd name="connsiteY21" fmla="*/ 8416 h 10000"/>
                  <a:gd name="connsiteX22" fmla="*/ 1388 w 9629"/>
                  <a:gd name="connsiteY22" fmla="*/ 9196 h 10000"/>
                  <a:gd name="connsiteX23" fmla="*/ 1019 w 9629"/>
                  <a:gd name="connsiteY23" fmla="*/ 9622 h 10000"/>
                  <a:gd name="connsiteX24" fmla="*/ 648 w 9629"/>
                  <a:gd name="connsiteY24" fmla="*/ 9858 h 10000"/>
                  <a:gd name="connsiteX25" fmla="*/ 369 w 9629"/>
                  <a:gd name="connsiteY25" fmla="*/ 9953 h 10000"/>
                  <a:gd name="connsiteX26" fmla="*/ 0 w 9629"/>
                  <a:gd name="connsiteY26" fmla="*/ 10000 h 10000"/>
                  <a:gd name="connsiteX0" fmla="*/ 9617 w 9617"/>
                  <a:gd name="connsiteY0" fmla="*/ 10000 h 10000"/>
                  <a:gd name="connsiteX1" fmla="*/ 9230 w 9617"/>
                  <a:gd name="connsiteY1" fmla="*/ 10000 h 10000"/>
                  <a:gd name="connsiteX2" fmla="*/ 8846 w 9617"/>
                  <a:gd name="connsiteY2" fmla="*/ 10000 h 10000"/>
                  <a:gd name="connsiteX3" fmla="*/ 8462 w 9617"/>
                  <a:gd name="connsiteY3" fmla="*/ 10000 h 10000"/>
                  <a:gd name="connsiteX4" fmla="*/ 8078 w 9617"/>
                  <a:gd name="connsiteY4" fmla="*/ 10000 h 10000"/>
                  <a:gd name="connsiteX5" fmla="*/ 7307 w 9617"/>
                  <a:gd name="connsiteY5" fmla="*/ 9858 h 10000"/>
                  <a:gd name="connsiteX6" fmla="*/ 6923 w 9617"/>
                  <a:gd name="connsiteY6" fmla="*/ 9622 h 10000"/>
                  <a:gd name="connsiteX7" fmla="*/ 6538 w 9617"/>
                  <a:gd name="connsiteY7" fmla="*/ 9196 h 10000"/>
                  <a:gd name="connsiteX8" fmla="*/ 6154 w 9617"/>
                  <a:gd name="connsiteY8" fmla="*/ 8416 h 10000"/>
                  <a:gd name="connsiteX9" fmla="*/ 5768 w 9617"/>
                  <a:gd name="connsiteY9" fmla="*/ 7234 h 10000"/>
                  <a:gd name="connsiteX10" fmla="*/ 5480 w 9617"/>
                  <a:gd name="connsiteY10" fmla="*/ 5603 h 10000"/>
                  <a:gd name="connsiteX11" fmla="*/ 5097 w 9617"/>
                  <a:gd name="connsiteY11" fmla="*/ 3688 h 10000"/>
                  <a:gd name="connsiteX12" fmla="*/ 4711 w 9617"/>
                  <a:gd name="connsiteY12" fmla="*/ 1844 h 10000"/>
                  <a:gd name="connsiteX13" fmla="*/ 4327 w 9617"/>
                  <a:gd name="connsiteY13" fmla="*/ 496 h 10000"/>
                  <a:gd name="connsiteX14" fmla="*/ 3943 w 9617"/>
                  <a:gd name="connsiteY14" fmla="*/ 0 h 10000"/>
                  <a:gd name="connsiteX15" fmla="*/ 3557 w 9617"/>
                  <a:gd name="connsiteY15" fmla="*/ 496 h 10000"/>
                  <a:gd name="connsiteX16" fmla="*/ 3269 w 9617"/>
                  <a:gd name="connsiteY16" fmla="*/ 1844 h 10000"/>
                  <a:gd name="connsiteX17" fmla="*/ 2885 w 9617"/>
                  <a:gd name="connsiteY17" fmla="*/ 3688 h 10000"/>
                  <a:gd name="connsiteX18" fmla="*/ 2500 w 9617"/>
                  <a:gd name="connsiteY18" fmla="*/ 5603 h 10000"/>
                  <a:gd name="connsiteX19" fmla="*/ 2114 w 9617"/>
                  <a:gd name="connsiteY19" fmla="*/ 7234 h 10000"/>
                  <a:gd name="connsiteX20" fmla="*/ 1730 w 9617"/>
                  <a:gd name="connsiteY20" fmla="*/ 8416 h 10000"/>
                  <a:gd name="connsiteX21" fmla="*/ 1441 w 9617"/>
                  <a:gd name="connsiteY21" fmla="*/ 9196 h 10000"/>
                  <a:gd name="connsiteX22" fmla="*/ 1058 w 9617"/>
                  <a:gd name="connsiteY22" fmla="*/ 9622 h 10000"/>
                  <a:gd name="connsiteX23" fmla="*/ 673 w 9617"/>
                  <a:gd name="connsiteY23" fmla="*/ 9858 h 10000"/>
                  <a:gd name="connsiteX24" fmla="*/ 383 w 9617"/>
                  <a:gd name="connsiteY24" fmla="*/ 9953 h 10000"/>
                  <a:gd name="connsiteX25" fmla="*/ 0 w 9617"/>
                  <a:gd name="connsiteY25" fmla="*/ 10000 h 10000"/>
                  <a:gd name="connsiteX0" fmla="*/ 9598 w 9598"/>
                  <a:gd name="connsiteY0" fmla="*/ 10000 h 10000"/>
                  <a:gd name="connsiteX1" fmla="*/ 9198 w 9598"/>
                  <a:gd name="connsiteY1" fmla="*/ 10000 h 10000"/>
                  <a:gd name="connsiteX2" fmla="*/ 8799 w 9598"/>
                  <a:gd name="connsiteY2" fmla="*/ 10000 h 10000"/>
                  <a:gd name="connsiteX3" fmla="*/ 8400 w 9598"/>
                  <a:gd name="connsiteY3" fmla="*/ 10000 h 10000"/>
                  <a:gd name="connsiteX4" fmla="*/ 7598 w 9598"/>
                  <a:gd name="connsiteY4" fmla="*/ 9858 h 10000"/>
                  <a:gd name="connsiteX5" fmla="*/ 7199 w 9598"/>
                  <a:gd name="connsiteY5" fmla="*/ 9622 h 10000"/>
                  <a:gd name="connsiteX6" fmla="*/ 6798 w 9598"/>
                  <a:gd name="connsiteY6" fmla="*/ 9196 h 10000"/>
                  <a:gd name="connsiteX7" fmla="*/ 6399 w 9598"/>
                  <a:gd name="connsiteY7" fmla="*/ 8416 h 10000"/>
                  <a:gd name="connsiteX8" fmla="*/ 5998 w 9598"/>
                  <a:gd name="connsiteY8" fmla="*/ 7234 h 10000"/>
                  <a:gd name="connsiteX9" fmla="*/ 5698 w 9598"/>
                  <a:gd name="connsiteY9" fmla="*/ 5603 h 10000"/>
                  <a:gd name="connsiteX10" fmla="*/ 5300 w 9598"/>
                  <a:gd name="connsiteY10" fmla="*/ 3688 h 10000"/>
                  <a:gd name="connsiteX11" fmla="*/ 4899 w 9598"/>
                  <a:gd name="connsiteY11" fmla="*/ 1844 h 10000"/>
                  <a:gd name="connsiteX12" fmla="*/ 4499 w 9598"/>
                  <a:gd name="connsiteY12" fmla="*/ 496 h 10000"/>
                  <a:gd name="connsiteX13" fmla="*/ 4100 w 9598"/>
                  <a:gd name="connsiteY13" fmla="*/ 0 h 10000"/>
                  <a:gd name="connsiteX14" fmla="*/ 3699 w 9598"/>
                  <a:gd name="connsiteY14" fmla="*/ 496 h 10000"/>
                  <a:gd name="connsiteX15" fmla="*/ 3399 w 9598"/>
                  <a:gd name="connsiteY15" fmla="*/ 1844 h 10000"/>
                  <a:gd name="connsiteX16" fmla="*/ 3000 w 9598"/>
                  <a:gd name="connsiteY16" fmla="*/ 3688 h 10000"/>
                  <a:gd name="connsiteX17" fmla="*/ 2600 w 9598"/>
                  <a:gd name="connsiteY17" fmla="*/ 5603 h 10000"/>
                  <a:gd name="connsiteX18" fmla="*/ 2198 w 9598"/>
                  <a:gd name="connsiteY18" fmla="*/ 7234 h 10000"/>
                  <a:gd name="connsiteX19" fmla="*/ 1799 w 9598"/>
                  <a:gd name="connsiteY19" fmla="*/ 8416 h 10000"/>
                  <a:gd name="connsiteX20" fmla="*/ 1498 w 9598"/>
                  <a:gd name="connsiteY20" fmla="*/ 9196 h 10000"/>
                  <a:gd name="connsiteX21" fmla="*/ 1100 w 9598"/>
                  <a:gd name="connsiteY21" fmla="*/ 9622 h 10000"/>
                  <a:gd name="connsiteX22" fmla="*/ 700 w 9598"/>
                  <a:gd name="connsiteY22" fmla="*/ 9858 h 10000"/>
                  <a:gd name="connsiteX23" fmla="*/ 398 w 9598"/>
                  <a:gd name="connsiteY23" fmla="*/ 9953 h 10000"/>
                  <a:gd name="connsiteX24" fmla="*/ 0 w 9598"/>
                  <a:gd name="connsiteY24" fmla="*/ 10000 h 10000"/>
                  <a:gd name="connsiteX0" fmla="*/ 9583 w 9583"/>
                  <a:gd name="connsiteY0" fmla="*/ 10000 h 10000"/>
                  <a:gd name="connsiteX1" fmla="*/ 9168 w 9583"/>
                  <a:gd name="connsiteY1" fmla="*/ 10000 h 10000"/>
                  <a:gd name="connsiteX2" fmla="*/ 8752 w 9583"/>
                  <a:gd name="connsiteY2" fmla="*/ 10000 h 10000"/>
                  <a:gd name="connsiteX3" fmla="*/ 7916 w 9583"/>
                  <a:gd name="connsiteY3" fmla="*/ 9858 h 10000"/>
                  <a:gd name="connsiteX4" fmla="*/ 7501 w 9583"/>
                  <a:gd name="connsiteY4" fmla="*/ 9622 h 10000"/>
                  <a:gd name="connsiteX5" fmla="*/ 7083 w 9583"/>
                  <a:gd name="connsiteY5" fmla="*/ 9196 h 10000"/>
                  <a:gd name="connsiteX6" fmla="*/ 6667 w 9583"/>
                  <a:gd name="connsiteY6" fmla="*/ 8416 h 10000"/>
                  <a:gd name="connsiteX7" fmla="*/ 6249 w 9583"/>
                  <a:gd name="connsiteY7" fmla="*/ 7234 h 10000"/>
                  <a:gd name="connsiteX8" fmla="*/ 5937 w 9583"/>
                  <a:gd name="connsiteY8" fmla="*/ 5603 h 10000"/>
                  <a:gd name="connsiteX9" fmla="*/ 5522 w 9583"/>
                  <a:gd name="connsiteY9" fmla="*/ 3688 h 10000"/>
                  <a:gd name="connsiteX10" fmla="*/ 5104 w 9583"/>
                  <a:gd name="connsiteY10" fmla="*/ 1844 h 10000"/>
                  <a:gd name="connsiteX11" fmla="*/ 4687 w 9583"/>
                  <a:gd name="connsiteY11" fmla="*/ 496 h 10000"/>
                  <a:gd name="connsiteX12" fmla="*/ 4272 w 9583"/>
                  <a:gd name="connsiteY12" fmla="*/ 0 h 10000"/>
                  <a:gd name="connsiteX13" fmla="*/ 3854 w 9583"/>
                  <a:gd name="connsiteY13" fmla="*/ 496 h 10000"/>
                  <a:gd name="connsiteX14" fmla="*/ 3541 w 9583"/>
                  <a:gd name="connsiteY14" fmla="*/ 1844 h 10000"/>
                  <a:gd name="connsiteX15" fmla="*/ 3126 w 9583"/>
                  <a:gd name="connsiteY15" fmla="*/ 3688 h 10000"/>
                  <a:gd name="connsiteX16" fmla="*/ 2709 w 9583"/>
                  <a:gd name="connsiteY16" fmla="*/ 5603 h 10000"/>
                  <a:gd name="connsiteX17" fmla="*/ 2290 w 9583"/>
                  <a:gd name="connsiteY17" fmla="*/ 7234 h 10000"/>
                  <a:gd name="connsiteX18" fmla="*/ 1874 w 9583"/>
                  <a:gd name="connsiteY18" fmla="*/ 8416 h 10000"/>
                  <a:gd name="connsiteX19" fmla="*/ 1561 w 9583"/>
                  <a:gd name="connsiteY19" fmla="*/ 9196 h 10000"/>
                  <a:gd name="connsiteX20" fmla="*/ 1146 w 9583"/>
                  <a:gd name="connsiteY20" fmla="*/ 9622 h 10000"/>
                  <a:gd name="connsiteX21" fmla="*/ 729 w 9583"/>
                  <a:gd name="connsiteY21" fmla="*/ 9858 h 10000"/>
                  <a:gd name="connsiteX22" fmla="*/ 415 w 9583"/>
                  <a:gd name="connsiteY22" fmla="*/ 9953 h 10000"/>
                  <a:gd name="connsiteX23" fmla="*/ 0 w 9583"/>
                  <a:gd name="connsiteY23" fmla="*/ 10000 h 10000"/>
                  <a:gd name="connsiteX0" fmla="*/ 9567 w 9567"/>
                  <a:gd name="connsiteY0" fmla="*/ 10000 h 10000"/>
                  <a:gd name="connsiteX1" fmla="*/ 9133 w 9567"/>
                  <a:gd name="connsiteY1" fmla="*/ 10000 h 10000"/>
                  <a:gd name="connsiteX2" fmla="*/ 8260 w 9567"/>
                  <a:gd name="connsiteY2" fmla="*/ 9858 h 10000"/>
                  <a:gd name="connsiteX3" fmla="*/ 7827 w 9567"/>
                  <a:gd name="connsiteY3" fmla="*/ 9622 h 10000"/>
                  <a:gd name="connsiteX4" fmla="*/ 7391 w 9567"/>
                  <a:gd name="connsiteY4" fmla="*/ 9196 h 10000"/>
                  <a:gd name="connsiteX5" fmla="*/ 6957 w 9567"/>
                  <a:gd name="connsiteY5" fmla="*/ 8416 h 10000"/>
                  <a:gd name="connsiteX6" fmla="*/ 6521 w 9567"/>
                  <a:gd name="connsiteY6" fmla="*/ 7234 h 10000"/>
                  <a:gd name="connsiteX7" fmla="*/ 6195 w 9567"/>
                  <a:gd name="connsiteY7" fmla="*/ 5603 h 10000"/>
                  <a:gd name="connsiteX8" fmla="*/ 5762 w 9567"/>
                  <a:gd name="connsiteY8" fmla="*/ 3688 h 10000"/>
                  <a:gd name="connsiteX9" fmla="*/ 5326 w 9567"/>
                  <a:gd name="connsiteY9" fmla="*/ 1844 h 10000"/>
                  <a:gd name="connsiteX10" fmla="*/ 4891 w 9567"/>
                  <a:gd name="connsiteY10" fmla="*/ 496 h 10000"/>
                  <a:gd name="connsiteX11" fmla="*/ 4458 w 9567"/>
                  <a:gd name="connsiteY11" fmla="*/ 0 h 10000"/>
                  <a:gd name="connsiteX12" fmla="*/ 4022 w 9567"/>
                  <a:gd name="connsiteY12" fmla="*/ 496 h 10000"/>
                  <a:gd name="connsiteX13" fmla="*/ 3695 w 9567"/>
                  <a:gd name="connsiteY13" fmla="*/ 1844 h 10000"/>
                  <a:gd name="connsiteX14" fmla="*/ 3262 w 9567"/>
                  <a:gd name="connsiteY14" fmla="*/ 3688 h 10000"/>
                  <a:gd name="connsiteX15" fmla="*/ 2827 w 9567"/>
                  <a:gd name="connsiteY15" fmla="*/ 5603 h 10000"/>
                  <a:gd name="connsiteX16" fmla="*/ 2390 w 9567"/>
                  <a:gd name="connsiteY16" fmla="*/ 7234 h 10000"/>
                  <a:gd name="connsiteX17" fmla="*/ 1956 w 9567"/>
                  <a:gd name="connsiteY17" fmla="*/ 8416 h 10000"/>
                  <a:gd name="connsiteX18" fmla="*/ 1629 w 9567"/>
                  <a:gd name="connsiteY18" fmla="*/ 9196 h 10000"/>
                  <a:gd name="connsiteX19" fmla="*/ 1196 w 9567"/>
                  <a:gd name="connsiteY19" fmla="*/ 9622 h 10000"/>
                  <a:gd name="connsiteX20" fmla="*/ 761 w 9567"/>
                  <a:gd name="connsiteY20" fmla="*/ 9858 h 10000"/>
                  <a:gd name="connsiteX21" fmla="*/ 433 w 9567"/>
                  <a:gd name="connsiteY21" fmla="*/ 9953 h 10000"/>
                  <a:gd name="connsiteX22" fmla="*/ 0 w 9567"/>
                  <a:gd name="connsiteY22" fmla="*/ 10000 h 10000"/>
                  <a:gd name="connsiteX0" fmla="*/ 9546 w 9546"/>
                  <a:gd name="connsiteY0" fmla="*/ 10000 h 10000"/>
                  <a:gd name="connsiteX1" fmla="*/ 8634 w 9546"/>
                  <a:gd name="connsiteY1" fmla="*/ 9858 h 10000"/>
                  <a:gd name="connsiteX2" fmla="*/ 8181 w 9546"/>
                  <a:gd name="connsiteY2" fmla="*/ 9622 h 10000"/>
                  <a:gd name="connsiteX3" fmla="*/ 7726 w 9546"/>
                  <a:gd name="connsiteY3" fmla="*/ 9196 h 10000"/>
                  <a:gd name="connsiteX4" fmla="*/ 7272 w 9546"/>
                  <a:gd name="connsiteY4" fmla="*/ 8416 h 10000"/>
                  <a:gd name="connsiteX5" fmla="*/ 6816 w 9546"/>
                  <a:gd name="connsiteY5" fmla="*/ 7234 h 10000"/>
                  <a:gd name="connsiteX6" fmla="*/ 6475 w 9546"/>
                  <a:gd name="connsiteY6" fmla="*/ 5603 h 10000"/>
                  <a:gd name="connsiteX7" fmla="*/ 6023 w 9546"/>
                  <a:gd name="connsiteY7" fmla="*/ 3688 h 10000"/>
                  <a:gd name="connsiteX8" fmla="*/ 5567 w 9546"/>
                  <a:gd name="connsiteY8" fmla="*/ 1844 h 10000"/>
                  <a:gd name="connsiteX9" fmla="*/ 5112 w 9546"/>
                  <a:gd name="connsiteY9" fmla="*/ 496 h 10000"/>
                  <a:gd name="connsiteX10" fmla="*/ 4660 w 9546"/>
                  <a:gd name="connsiteY10" fmla="*/ 0 h 10000"/>
                  <a:gd name="connsiteX11" fmla="*/ 4204 w 9546"/>
                  <a:gd name="connsiteY11" fmla="*/ 496 h 10000"/>
                  <a:gd name="connsiteX12" fmla="*/ 3862 w 9546"/>
                  <a:gd name="connsiteY12" fmla="*/ 1844 h 10000"/>
                  <a:gd name="connsiteX13" fmla="*/ 3410 w 9546"/>
                  <a:gd name="connsiteY13" fmla="*/ 3688 h 10000"/>
                  <a:gd name="connsiteX14" fmla="*/ 2955 w 9546"/>
                  <a:gd name="connsiteY14" fmla="*/ 5603 h 10000"/>
                  <a:gd name="connsiteX15" fmla="*/ 2498 w 9546"/>
                  <a:gd name="connsiteY15" fmla="*/ 7234 h 10000"/>
                  <a:gd name="connsiteX16" fmla="*/ 2045 w 9546"/>
                  <a:gd name="connsiteY16" fmla="*/ 8416 h 10000"/>
                  <a:gd name="connsiteX17" fmla="*/ 1703 w 9546"/>
                  <a:gd name="connsiteY17" fmla="*/ 9196 h 10000"/>
                  <a:gd name="connsiteX18" fmla="*/ 1250 w 9546"/>
                  <a:gd name="connsiteY18" fmla="*/ 9622 h 10000"/>
                  <a:gd name="connsiteX19" fmla="*/ 795 w 9546"/>
                  <a:gd name="connsiteY19" fmla="*/ 9858 h 10000"/>
                  <a:gd name="connsiteX20" fmla="*/ 453 w 9546"/>
                  <a:gd name="connsiteY20" fmla="*/ 9953 h 10000"/>
                  <a:gd name="connsiteX21" fmla="*/ 0 w 9546"/>
                  <a:gd name="connsiteY21" fmla="*/ 10000 h 10000"/>
                  <a:gd name="connsiteX0" fmla="*/ 9045 w 9045"/>
                  <a:gd name="connsiteY0" fmla="*/ 9858 h 10000"/>
                  <a:gd name="connsiteX1" fmla="*/ 8570 w 9045"/>
                  <a:gd name="connsiteY1" fmla="*/ 9622 h 10000"/>
                  <a:gd name="connsiteX2" fmla="*/ 8093 w 9045"/>
                  <a:gd name="connsiteY2" fmla="*/ 9196 h 10000"/>
                  <a:gd name="connsiteX3" fmla="*/ 7618 w 9045"/>
                  <a:gd name="connsiteY3" fmla="*/ 8416 h 10000"/>
                  <a:gd name="connsiteX4" fmla="*/ 7140 w 9045"/>
                  <a:gd name="connsiteY4" fmla="*/ 7234 h 10000"/>
                  <a:gd name="connsiteX5" fmla="*/ 6783 w 9045"/>
                  <a:gd name="connsiteY5" fmla="*/ 5603 h 10000"/>
                  <a:gd name="connsiteX6" fmla="*/ 6309 w 9045"/>
                  <a:gd name="connsiteY6" fmla="*/ 3688 h 10000"/>
                  <a:gd name="connsiteX7" fmla="*/ 5832 w 9045"/>
                  <a:gd name="connsiteY7" fmla="*/ 1844 h 10000"/>
                  <a:gd name="connsiteX8" fmla="*/ 5355 w 9045"/>
                  <a:gd name="connsiteY8" fmla="*/ 496 h 10000"/>
                  <a:gd name="connsiteX9" fmla="*/ 4882 w 9045"/>
                  <a:gd name="connsiteY9" fmla="*/ 0 h 10000"/>
                  <a:gd name="connsiteX10" fmla="*/ 4404 w 9045"/>
                  <a:gd name="connsiteY10" fmla="*/ 496 h 10000"/>
                  <a:gd name="connsiteX11" fmla="*/ 4046 w 9045"/>
                  <a:gd name="connsiteY11" fmla="*/ 1844 h 10000"/>
                  <a:gd name="connsiteX12" fmla="*/ 3572 w 9045"/>
                  <a:gd name="connsiteY12" fmla="*/ 3688 h 10000"/>
                  <a:gd name="connsiteX13" fmla="*/ 3096 w 9045"/>
                  <a:gd name="connsiteY13" fmla="*/ 5603 h 10000"/>
                  <a:gd name="connsiteX14" fmla="*/ 2617 w 9045"/>
                  <a:gd name="connsiteY14" fmla="*/ 7234 h 10000"/>
                  <a:gd name="connsiteX15" fmla="*/ 2142 w 9045"/>
                  <a:gd name="connsiteY15" fmla="*/ 8416 h 10000"/>
                  <a:gd name="connsiteX16" fmla="*/ 1784 w 9045"/>
                  <a:gd name="connsiteY16" fmla="*/ 9196 h 10000"/>
                  <a:gd name="connsiteX17" fmla="*/ 1309 w 9045"/>
                  <a:gd name="connsiteY17" fmla="*/ 9622 h 10000"/>
                  <a:gd name="connsiteX18" fmla="*/ 833 w 9045"/>
                  <a:gd name="connsiteY18" fmla="*/ 9858 h 10000"/>
                  <a:gd name="connsiteX19" fmla="*/ 475 w 9045"/>
                  <a:gd name="connsiteY19" fmla="*/ 9953 h 10000"/>
                  <a:gd name="connsiteX20" fmla="*/ 0 w 9045"/>
                  <a:gd name="connsiteY20" fmla="*/ 10000 h 10000"/>
                  <a:gd name="connsiteX0" fmla="*/ 9475 w 9475"/>
                  <a:gd name="connsiteY0" fmla="*/ 9858 h 9953"/>
                  <a:gd name="connsiteX1" fmla="*/ 8950 w 9475"/>
                  <a:gd name="connsiteY1" fmla="*/ 9622 h 9953"/>
                  <a:gd name="connsiteX2" fmla="*/ 8422 w 9475"/>
                  <a:gd name="connsiteY2" fmla="*/ 9196 h 9953"/>
                  <a:gd name="connsiteX3" fmla="*/ 7897 w 9475"/>
                  <a:gd name="connsiteY3" fmla="*/ 8416 h 9953"/>
                  <a:gd name="connsiteX4" fmla="*/ 7369 w 9475"/>
                  <a:gd name="connsiteY4" fmla="*/ 7234 h 9953"/>
                  <a:gd name="connsiteX5" fmla="*/ 6974 w 9475"/>
                  <a:gd name="connsiteY5" fmla="*/ 5603 h 9953"/>
                  <a:gd name="connsiteX6" fmla="*/ 6450 w 9475"/>
                  <a:gd name="connsiteY6" fmla="*/ 3688 h 9953"/>
                  <a:gd name="connsiteX7" fmla="*/ 5923 w 9475"/>
                  <a:gd name="connsiteY7" fmla="*/ 1844 h 9953"/>
                  <a:gd name="connsiteX8" fmla="*/ 5395 w 9475"/>
                  <a:gd name="connsiteY8" fmla="*/ 496 h 9953"/>
                  <a:gd name="connsiteX9" fmla="*/ 4872 w 9475"/>
                  <a:gd name="connsiteY9" fmla="*/ 0 h 9953"/>
                  <a:gd name="connsiteX10" fmla="*/ 4344 w 9475"/>
                  <a:gd name="connsiteY10" fmla="*/ 496 h 9953"/>
                  <a:gd name="connsiteX11" fmla="*/ 3948 w 9475"/>
                  <a:gd name="connsiteY11" fmla="*/ 1844 h 9953"/>
                  <a:gd name="connsiteX12" fmla="*/ 3424 w 9475"/>
                  <a:gd name="connsiteY12" fmla="*/ 3688 h 9953"/>
                  <a:gd name="connsiteX13" fmla="*/ 2898 w 9475"/>
                  <a:gd name="connsiteY13" fmla="*/ 5603 h 9953"/>
                  <a:gd name="connsiteX14" fmla="*/ 2368 w 9475"/>
                  <a:gd name="connsiteY14" fmla="*/ 7234 h 9953"/>
                  <a:gd name="connsiteX15" fmla="*/ 1843 w 9475"/>
                  <a:gd name="connsiteY15" fmla="*/ 8416 h 9953"/>
                  <a:gd name="connsiteX16" fmla="*/ 1447 w 9475"/>
                  <a:gd name="connsiteY16" fmla="*/ 9196 h 9953"/>
                  <a:gd name="connsiteX17" fmla="*/ 922 w 9475"/>
                  <a:gd name="connsiteY17" fmla="*/ 9622 h 9953"/>
                  <a:gd name="connsiteX18" fmla="*/ 396 w 9475"/>
                  <a:gd name="connsiteY18" fmla="*/ 9858 h 9953"/>
                  <a:gd name="connsiteX19" fmla="*/ 0 w 9475"/>
                  <a:gd name="connsiteY19" fmla="*/ 9953 h 9953"/>
                  <a:gd name="connsiteX0" fmla="*/ 9582 w 9582"/>
                  <a:gd name="connsiteY0" fmla="*/ 9905 h 9905"/>
                  <a:gd name="connsiteX1" fmla="*/ 9028 w 9582"/>
                  <a:gd name="connsiteY1" fmla="*/ 9667 h 9905"/>
                  <a:gd name="connsiteX2" fmla="*/ 8471 w 9582"/>
                  <a:gd name="connsiteY2" fmla="*/ 9239 h 9905"/>
                  <a:gd name="connsiteX3" fmla="*/ 7917 w 9582"/>
                  <a:gd name="connsiteY3" fmla="*/ 8456 h 9905"/>
                  <a:gd name="connsiteX4" fmla="*/ 7359 w 9582"/>
                  <a:gd name="connsiteY4" fmla="*/ 7268 h 9905"/>
                  <a:gd name="connsiteX5" fmla="*/ 6942 w 9582"/>
                  <a:gd name="connsiteY5" fmla="*/ 5629 h 9905"/>
                  <a:gd name="connsiteX6" fmla="*/ 6389 w 9582"/>
                  <a:gd name="connsiteY6" fmla="*/ 3705 h 9905"/>
                  <a:gd name="connsiteX7" fmla="*/ 5833 w 9582"/>
                  <a:gd name="connsiteY7" fmla="*/ 1853 h 9905"/>
                  <a:gd name="connsiteX8" fmla="*/ 5276 w 9582"/>
                  <a:gd name="connsiteY8" fmla="*/ 498 h 9905"/>
                  <a:gd name="connsiteX9" fmla="*/ 4724 w 9582"/>
                  <a:gd name="connsiteY9" fmla="*/ 0 h 9905"/>
                  <a:gd name="connsiteX10" fmla="*/ 4167 w 9582"/>
                  <a:gd name="connsiteY10" fmla="*/ 498 h 9905"/>
                  <a:gd name="connsiteX11" fmla="*/ 3749 w 9582"/>
                  <a:gd name="connsiteY11" fmla="*/ 1853 h 9905"/>
                  <a:gd name="connsiteX12" fmla="*/ 3196 w 9582"/>
                  <a:gd name="connsiteY12" fmla="*/ 3705 h 9905"/>
                  <a:gd name="connsiteX13" fmla="*/ 2641 w 9582"/>
                  <a:gd name="connsiteY13" fmla="*/ 5629 h 9905"/>
                  <a:gd name="connsiteX14" fmla="*/ 2081 w 9582"/>
                  <a:gd name="connsiteY14" fmla="*/ 7268 h 9905"/>
                  <a:gd name="connsiteX15" fmla="*/ 1527 w 9582"/>
                  <a:gd name="connsiteY15" fmla="*/ 8456 h 9905"/>
                  <a:gd name="connsiteX16" fmla="*/ 1109 w 9582"/>
                  <a:gd name="connsiteY16" fmla="*/ 9239 h 9905"/>
                  <a:gd name="connsiteX17" fmla="*/ 555 w 9582"/>
                  <a:gd name="connsiteY17" fmla="*/ 9667 h 9905"/>
                  <a:gd name="connsiteX18" fmla="*/ 0 w 9582"/>
                  <a:gd name="connsiteY18" fmla="*/ 9905 h 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82" h="9905">
                    <a:moveTo>
                      <a:pt x="9582" y="9905"/>
                    </a:moveTo>
                    <a:lnTo>
                      <a:pt x="9028" y="9667"/>
                    </a:lnTo>
                    <a:lnTo>
                      <a:pt x="8471" y="9239"/>
                    </a:lnTo>
                    <a:lnTo>
                      <a:pt x="7917" y="8456"/>
                    </a:lnTo>
                    <a:lnTo>
                      <a:pt x="7359" y="7268"/>
                    </a:lnTo>
                    <a:cubicBezTo>
                      <a:pt x="7219" y="6722"/>
                      <a:pt x="7081" y="6176"/>
                      <a:pt x="6942" y="5629"/>
                    </a:cubicBezTo>
                    <a:cubicBezTo>
                      <a:pt x="6758" y="4988"/>
                      <a:pt x="6575" y="4346"/>
                      <a:pt x="6389" y="3705"/>
                    </a:cubicBezTo>
                    <a:cubicBezTo>
                      <a:pt x="6203" y="3088"/>
                      <a:pt x="6019" y="2471"/>
                      <a:pt x="5833" y="1853"/>
                    </a:cubicBezTo>
                    <a:lnTo>
                      <a:pt x="5276" y="498"/>
                    </a:lnTo>
                    <a:lnTo>
                      <a:pt x="4724" y="0"/>
                    </a:lnTo>
                    <a:lnTo>
                      <a:pt x="4167" y="498"/>
                    </a:lnTo>
                    <a:cubicBezTo>
                      <a:pt x="4028" y="950"/>
                      <a:pt x="3888" y="1401"/>
                      <a:pt x="3749" y="1853"/>
                    </a:cubicBezTo>
                    <a:cubicBezTo>
                      <a:pt x="3567" y="2471"/>
                      <a:pt x="3379" y="3088"/>
                      <a:pt x="3196" y="3705"/>
                    </a:cubicBezTo>
                    <a:cubicBezTo>
                      <a:pt x="3010" y="4346"/>
                      <a:pt x="2821" y="4988"/>
                      <a:pt x="2641" y="5629"/>
                    </a:cubicBezTo>
                    <a:lnTo>
                      <a:pt x="2081" y="7268"/>
                    </a:lnTo>
                    <a:cubicBezTo>
                      <a:pt x="1901" y="7664"/>
                      <a:pt x="1712" y="8060"/>
                      <a:pt x="1527" y="8456"/>
                    </a:cubicBezTo>
                    <a:cubicBezTo>
                      <a:pt x="1391" y="8717"/>
                      <a:pt x="1247" y="8978"/>
                      <a:pt x="1109" y="9239"/>
                    </a:cubicBezTo>
                    <a:lnTo>
                      <a:pt x="555" y="9667"/>
                    </a:lnTo>
                    <a:lnTo>
                      <a:pt x="0" y="9905"/>
                    </a:lnTo>
                  </a:path>
                </a:pathLst>
              </a:custGeom>
              <a:noFill/>
              <a:ln w="19050" cmpd="sng">
                <a:solidFill>
                  <a:srgbClr val="000000"/>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7" name="TextBox 16">
                <a:extLst>
                  <a:ext uri="{FF2B5EF4-FFF2-40B4-BE49-F238E27FC236}">
                    <a16:creationId xmlns:a16="http://schemas.microsoft.com/office/drawing/2014/main" id="{D004E804-5A24-3138-66D0-022C9CC5A104}"/>
                  </a:ext>
                </a:extLst>
              </p:cNvPr>
              <p:cNvSpPr txBox="1"/>
              <p:nvPr/>
            </p:nvSpPr>
            <p:spPr>
              <a:xfrm>
                <a:off x="2157408" y="4081378"/>
                <a:ext cx="1279708" cy="482982"/>
              </a:xfrm>
              <a:prstGeom prst="rect">
                <a:avLst/>
              </a:prstGeom>
              <a:noFill/>
            </p:spPr>
            <p:txBody>
              <a:bodyPr wrap="none">
                <a:spAutoFit/>
              </a:bodyPr>
              <a:lstStyle/>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spectrum</a:t>
                </a:r>
              </a:p>
            </p:txBody>
          </p:sp>
          <p:cxnSp>
            <p:nvCxnSpPr>
              <p:cNvPr id="18" name="Straight Arrow Connector 17">
                <a:extLst>
                  <a:ext uri="{FF2B5EF4-FFF2-40B4-BE49-F238E27FC236}">
                    <a16:creationId xmlns:a16="http://schemas.microsoft.com/office/drawing/2014/main" id="{EC71BE5E-9295-7075-5F20-179DEE16C42E}"/>
                  </a:ext>
                </a:extLst>
              </p:cNvPr>
              <p:cNvCxnSpPr/>
              <p:nvPr/>
            </p:nvCxnSpPr>
            <p:spPr bwMode="auto">
              <a:xfrm>
                <a:off x="566676" y="4147996"/>
                <a:ext cx="2599778" cy="2777"/>
              </a:xfrm>
              <a:prstGeom prst="straightConnector1">
                <a:avLst/>
              </a:prstGeom>
              <a:solidFill>
                <a:srgbClr val="00B8FF"/>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TextBox 18">
                <a:extLst>
                  <a:ext uri="{FF2B5EF4-FFF2-40B4-BE49-F238E27FC236}">
                    <a16:creationId xmlns:a16="http://schemas.microsoft.com/office/drawing/2014/main" id="{6A3278A9-FEB2-4E26-727B-DCDC210EC3C0}"/>
                  </a:ext>
                </a:extLst>
              </p:cNvPr>
              <p:cNvSpPr txBox="1"/>
              <p:nvPr/>
            </p:nvSpPr>
            <p:spPr>
              <a:xfrm>
                <a:off x="32474" y="3193135"/>
                <a:ext cx="1381800" cy="804970"/>
              </a:xfrm>
              <a:prstGeom prst="rect">
                <a:avLst/>
              </a:prstGeom>
              <a:noFill/>
            </p:spPr>
            <p:txBody>
              <a:bodyPr wrap="none">
                <a:spAutoFit/>
              </a:bodyPr>
              <a:lstStyle/>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gain </a:t>
                </a:r>
              </a:p>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bandwidth</a:t>
                </a:r>
              </a:p>
            </p:txBody>
          </p:sp>
          <p:sp>
            <p:nvSpPr>
              <p:cNvPr id="20" name="Freeform 18">
                <a:extLst>
                  <a:ext uri="{FF2B5EF4-FFF2-40B4-BE49-F238E27FC236}">
                    <a16:creationId xmlns:a16="http://schemas.microsoft.com/office/drawing/2014/main" id="{992CD007-F8EB-350B-8F5E-DE400EE2B989}"/>
                  </a:ext>
                </a:extLst>
              </p:cNvPr>
              <p:cNvSpPr>
                <a:spLocks/>
              </p:cNvSpPr>
              <p:nvPr/>
            </p:nvSpPr>
            <p:spPr bwMode="auto">
              <a:xfrm>
                <a:off x="1281318" y="3073778"/>
                <a:ext cx="536575" cy="979842"/>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FF0000"/>
                  </a:gs>
                  <a:gs pos="30000">
                    <a:srgbClr val="FF0000"/>
                  </a:gs>
                  <a:gs pos="100000">
                    <a:srgbClr val="FFFFFF"/>
                  </a:gs>
                </a:gsLst>
                <a:lin ang="0" scaled="1"/>
              </a:gradFill>
              <a:ln w="19050" cmpd="sng">
                <a:solidFill>
                  <a:srgbClr val="FF6600"/>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21" name="Freeform 20">
                <a:extLst>
                  <a:ext uri="{FF2B5EF4-FFF2-40B4-BE49-F238E27FC236}">
                    <a16:creationId xmlns:a16="http://schemas.microsoft.com/office/drawing/2014/main" id="{41F3B552-C121-1686-F1F9-A690C96A2FC0}"/>
                  </a:ext>
                </a:extLst>
              </p:cNvPr>
              <p:cNvSpPr>
                <a:spLocks/>
              </p:cNvSpPr>
              <p:nvPr/>
            </p:nvSpPr>
            <p:spPr bwMode="auto">
              <a:xfrm>
                <a:off x="1739544" y="3073778"/>
                <a:ext cx="536575" cy="979842"/>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834736">
                      <a:lumMod val="75000"/>
                    </a:srgbClr>
                  </a:gs>
                  <a:gs pos="30000">
                    <a:srgbClr val="AF66BE"/>
                  </a:gs>
                  <a:gs pos="100000">
                    <a:srgbClr val="FFFFFF"/>
                  </a:gs>
                </a:gsLst>
                <a:lin ang="0" scaled="1"/>
              </a:gradFill>
              <a:ln w="19050" cmpd="sng">
                <a:solidFill>
                  <a:srgbClr val="AF66BE"/>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grpSp>
        <p:grpSp>
          <p:nvGrpSpPr>
            <p:cNvPr id="7" name="Group 190">
              <a:extLst>
                <a:ext uri="{FF2B5EF4-FFF2-40B4-BE49-F238E27FC236}">
                  <a16:creationId xmlns:a16="http://schemas.microsoft.com/office/drawing/2014/main" id="{AAF81502-7C02-288D-0A9B-E873FE5E7729}"/>
                </a:ext>
              </a:extLst>
            </p:cNvPr>
            <p:cNvGrpSpPr>
              <a:grpSpLocks/>
            </p:cNvGrpSpPr>
            <p:nvPr/>
          </p:nvGrpSpPr>
          <p:grpSpPr bwMode="auto">
            <a:xfrm>
              <a:off x="5966657" y="2277095"/>
              <a:ext cx="777043" cy="580405"/>
              <a:chOff x="7058857" y="2505695"/>
              <a:chExt cx="816440" cy="758520"/>
            </a:xfrm>
          </p:grpSpPr>
          <p:sp>
            <p:nvSpPr>
              <p:cNvPr id="9" name="Freeform 8">
                <a:extLst>
                  <a:ext uri="{FF2B5EF4-FFF2-40B4-BE49-F238E27FC236}">
                    <a16:creationId xmlns:a16="http://schemas.microsoft.com/office/drawing/2014/main" id="{69F33FAE-D2EC-B819-0728-FB6B07D89D51}"/>
                  </a:ext>
                </a:extLst>
              </p:cNvPr>
              <p:cNvSpPr>
                <a:spLocks/>
              </p:cNvSpPr>
              <p:nvPr/>
            </p:nvSpPr>
            <p:spPr bwMode="auto">
              <a:xfrm>
                <a:off x="7516511" y="2505177"/>
                <a:ext cx="358608" cy="759447"/>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834736">
                      <a:lumMod val="75000"/>
                    </a:srgbClr>
                  </a:gs>
                  <a:gs pos="30000">
                    <a:srgbClr val="AF66BE"/>
                  </a:gs>
                  <a:gs pos="100000">
                    <a:srgbClr val="FFFFFF"/>
                  </a:gs>
                </a:gsLst>
                <a:lin ang="0" scaled="1"/>
              </a:gradFill>
              <a:ln w="19050" cmpd="sng">
                <a:solidFill>
                  <a:srgbClr val="AF66BE"/>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0" name="Freeform 18">
                <a:extLst>
                  <a:ext uri="{FF2B5EF4-FFF2-40B4-BE49-F238E27FC236}">
                    <a16:creationId xmlns:a16="http://schemas.microsoft.com/office/drawing/2014/main" id="{DD6B4683-893E-33BF-CE24-1032DA08DDD9}"/>
                  </a:ext>
                </a:extLst>
              </p:cNvPr>
              <p:cNvSpPr>
                <a:spLocks/>
              </p:cNvSpPr>
              <p:nvPr/>
            </p:nvSpPr>
            <p:spPr bwMode="auto">
              <a:xfrm>
                <a:off x="7059494" y="2505177"/>
                <a:ext cx="358608" cy="759447"/>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FF0000"/>
                  </a:gs>
                  <a:gs pos="30000">
                    <a:srgbClr val="FF0000"/>
                  </a:gs>
                  <a:gs pos="100000">
                    <a:srgbClr val="FFFFFF"/>
                  </a:gs>
                </a:gsLst>
                <a:lin ang="0" scaled="1"/>
              </a:gradFill>
              <a:ln w="19050" cmpd="sng">
                <a:solidFill>
                  <a:srgbClr val="FF6600"/>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grpSp>
        <p:sp>
          <p:nvSpPr>
            <p:cNvPr id="8" name="TextBox 7">
              <a:extLst>
                <a:ext uri="{FF2B5EF4-FFF2-40B4-BE49-F238E27FC236}">
                  <a16:creationId xmlns:a16="http://schemas.microsoft.com/office/drawing/2014/main" id="{C241F267-2B60-A1C7-4119-89FC060B266B}"/>
                </a:ext>
              </a:extLst>
            </p:cNvPr>
            <p:cNvSpPr txBox="1"/>
            <p:nvPr/>
          </p:nvSpPr>
          <p:spPr>
            <a:xfrm>
              <a:off x="7091105" y="2433091"/>
              <a:ext cx="2789168" cy="522368"/>
            </a:xfrm>
            <a:prstGeom prst="rect">
              <a:avLst/>
            </a:prstGeom>
            <a:noFill/>
          </p:spPr>
          <p:txBody>
            <a:bodyPr wrap="none">
              <a:spAutoFit/>
            </a:bodyPr>
            <a:lstStyle/>
            <a:p>
              <a:pPr defTabSz="914400" fontAlgn="auto">
                <a:spcBef>
                  <a:spcPts val="0"/>
                </a:spcBef>
                <a:spcAft>
                  <a:spcPts val="0"/>
                </a:spcAft>
                <a:defRPr/>
              </a:pPr>
              <a:r>
                <a:rPr lang="en-US" sz="1400" kern="0" dirty="0">
                  <a:solidFill>
                    <a:srgbClr val="000000"/>
                  </a:solidFill>
                  <a:latin typeface="+mn-lt"/>
                  <a:ea typeface="ＭＳ Ｐゴシック" charset="0"/>
                  <a:cs typeface="Times New Roman"/>
                </a:rPr>
                <a:t>Spectral separation 0.4-0.7%</a:t>
              </a:r>
            </a:p>
            <a:p>
              <a:pPr defTabSz="914400" fontAlgn="auto">
                <a:spcBef>
                  <a:spcPts val="0"/>
                </a:spcBef>
                <a:spcAft>
                  <a:spcPts val="0"/>
                </a:spcAft>
                <a:defRPr/>
              </a:pPr>
              <a:r>
                <a:rPr lang="en-US" sz="1400" b="1" kern="0" dirty="0">
                  <a:solidFill>
                    <a:srgbClr val="000000"/>
                  </a:solidFill>
                  <a:latin typeface="+mn-lt"/>
                  <a:ea typeface="ＭＳ Ｐゴシック" charset="0"/>
                  <a:cs typeface="Times New Roman"/>
                </a:rPr>
                <a:t>Allaria et al., Nat. Comm., 2013</a:t>
              </a:r>
            </a:p>
          </p:txBody>
        </p:sp>
      </p:grpSp>
      <p:grpSp>
        <p:nvGrpSpPr>
          <p:cNvPr id="30" name="Group 213">
            <a:extLst>
              <a:ext uri="{FF2B5EF4-FFF2-40B4-BE49-F238E27FC236}">
                <a16:creationId xmlns:a16="http://schemas.microsoft.com/office/drawing/2014/main" id="{6506B55E-06EF-D083-3E7D-96BF82B1D45D}"/>
              </a:ext>
            </a:extLst>
          </p:cNvPr>
          <p:cNvGrpSpPr>
            <a:grpSpLocks/>
          </p:cNvGrpSpPr>
          <p:nvPr/>
        </p:nvGrpSpPr>
        <p:grpSpPr bwMode="auto">
          <a:xfrm>
            <a:off x="461168" y="3231029"/>
            <a:ext cx="10077449" cy="1630475"/>
            <a:chOff x="0" y="3548065"/>
            <a:chExt cx="10077448" cy="1631135"/>
          </a:xfrm>
        </p:grpSpPr>
        <p:grpSp>
          <p:nvGrpSpPr>
            <p:cNvPr id="31" name="Group 214">
              <a:extLst>
                <a:ext uri="{FF2B5EF4-FFF2-40B4-BE49-F238E27FC236}">
                  <a16:creationId xmlns:a16="http://schemas.microsoft.com/office/drawing/2014/main" id="{23842EC8-684B-2C38-81B7-FB61D3CECCB9}"/>
                </a:ext>
              </a:extLst>
            </p:cNvPr>
            <p:cNvGrpSpPr>
              <a:grpSpLocks/>
            </p:cNvGrpSpPr>
            <p:nvPr/>
          </p:nvGrpSpPr>
          <p:grpSpPr bwMode="auto">
            <a:xfrm>
              <a:off x="2179844" y="4279558"/>
              <a:ext cx="3509756" cy="203542"/>
              <a:chOff x="3233944" y="2514258"/>
              <a:chExt cx="6180082" cy="287826"/>
            </a:xfrm>
          </p:grpSpPr>
          <p:sp>
            <p:nvSpPr>
              <p:cNvPr id="61" name="Rectangle 60">
                <a:extLst>
                  <a:ext uri="{FF2B5EF4-FFF2-40B4-BE49-F238E27FC236}">
                    <a16:creationId xmlns:a16="http://schemas.microsoft.com/office/drawing/2014/main" id="{183D6310-664F-0E63-CC2A-3ECB6EAA0EB3}"/>
                  </a:ext>
                </a:extLst>
              </p:cNvPr>
              <p:cNvSpPr/>
              <p:nvPr/>
            </p:nvSpPr>
            <p:spPr bwMode="auto">
              <a:xfrm>
                <a:off x="4606081" y="2566977"/>
                <a:ext cx="676467" cy="184153"/>
              </a:xfrm>
              <a:prstGeom prst="rect">
                <a:avLst/>
              </a:prstGeom>
              <a:solidFill>
                <a:srgbClr val="FF6600"/>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62" name="Rectangle 61">
                <a:extLst>
                  <a:ext uri="{FF2B5EF4-FFF2-40B4-BE49-F238E27FC236}">
                    <a16:creationId xmlns:a16="http://schemas.microsoft.com/office/drawing/2014/main" id="{1FF49F3A-BF17-D233-DE8A-3CEDD3A2C7B9}"/>
                  </a:ext>
                </a:extLst>
              </p:cNvPr>
              <p:cNvSpPr/>
              <p:nvPr/>
            </p:nvSpPr>
            <p:spPr bwMode="auto">
              <a:xfrm>
                <a:off x="3233581" y="2566977"/>
                <a:ext cx="676467" cy="184153"/>
              </a:xfrm>
              <a:prstGeom prst="rect">
                <a:avLst/>
              </a:prstGeom>
              <a:solidFill>
                <a:srgbClr val="00FB00"/>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63" name="Rectangle 62">
                <a:extLst>
                  <a:ext uri="{FF2B5EF4-FFF2-40B4-BE49-F238E27FC236}">
                    <a16:creationId xmlns:a16="http://schemas.microsoft.com/office/drawing/2014/main" id="{CB2BBB1F-8037-15F5-E692-51C022FF0E8F}"/>
                  </a:ext>
                </a:extLst>
              </p:cNvPr>
              <p:cNvSpPr/>
              <p:nvPr/>
            </p:nvSpPr>
            <p:spPr bwMode="auto">
              <a:xfrm>
                <a:off x="5430700" y="2566977"/>
                <a:ext cx="679261" cy="184153"/>
              </a:xfrm>
              <a:prstGeom prst="rect">
                <a:avLst/>
              </a:prstGeom>
              <a:solidFill>
                <a:srgbClr val="FF6600"/>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32" name="Rectangle 18431">
                <a:extLst>
                  <a:ext uri="{FF2B5EF4-FFF2-40B4-BE49-F238E27FC236}">
                    <a16:creationId xmlns:a16="http://schemas.microsoft.com/office/drawing/2014/main" id="{2D24D3BA-AA54-43BA-815A-A62743C628F7}"/>
                  </a:ext>
                </a:extLst>
              </p:cNvPr>
              <p:cNvSpPr/>
              <p:nvPr/>
            </p:nvSpPr>
            <p:spPr bwMode="auto">
              <a:xfrm>
                <a:off x="6258114" y="2566977"/>
                <a:ext cx="676467" cy="184153"/>
              </a:xfrm>
              <a:prstGeom prst="rect">
                <a:avLst/>
              </a:prstGeom>
              <a:solidFill>
                <a:srgbClr val="FF6600"/>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34" name="Rectangle 18433">
                <a:extLst>
                  <a:ext uri="{FF2B5EF4-FFF2-40B4-BE49-F238E27FC236}">
                    <a16:creationId xmlns:a16="http://schemas.microsoft.com/office/drawing/2014/main" id="{5175B350-57B0-01A2-3F97-6FBCB2F9A03A}"/>
                  </a:ext>
                </a:extLst>
              </p:cNvPr>
              <p:cNvSpPr/>
              <p:nvPr/>
            </p:nvSpPr>
            <p:spPr bwMode="auto">
              <a:xfrm>
                <a:off x="7082732" y="2566977"/>
                <a:ext cx="679263" cy="184153"/>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35" name="Rectangle 18434">
                <a:extLst>
                  <a:ext uri="{FF2B5EF4-FFF2-40B4-BE49-F238E27FC236}">
                    <a16:creationId xmlns:a16="http://schemas.microsoft.com/office/drawing/2014/main" id="{7AB50234-B4CB-D150-B8EF-B93285D36C4D}"/>
                  </a:ext>
                </a:extLst>
              </p:cNvPr>
              <p:cNvSpPr/>
              <p:nvPr/>
            </p:nvSpPr>
            <p:spPr bwMode="auto">
              <a:xfrm>
                <a:off x="7910146" y="2566977"/>
                <a:ext cx="676467" cy="184153"/>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36" name="Rectangle 18435">
                <a:extLst>
                  <a:ext uri="{FF2B5EF4-FFF2-40B4-BE49-F238E27FC236}">
                    <a16:creationId xmlns:a16="http://schemas.microsoft.com/office/drawing/2014/main" id="{AF168091-358A-B240-B70C-02CB548A0FA4}"/>
                  </a:ext>
                </a:extLst>
              </p:cNvPr>
              <p:cNvSpPr/>
              <p:nvPr/>
            </p:nvSpPr>
            <p:spPr bwMode="auto">
              <a:xfrm>
                <a:off x="8737559" y="2566977"/>
                <a:ext cx="676467" cy="184153"/>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37" name="Rectangle 18436">
                <a:extLst>
                  <a:ext uri="{FF2B5EF4-FFF2-40B4-BE49-F238E27FC236}">
                    <a16:creationId xmlns:a16="http://schemas.microsoft.com/office/drawing/2014/main" id="{1CEB0770-2577-1D13-33CF-E9DF688CAF99}"/>
                  </a:ext>
                </a:extLst>
              </p:cNvPr>
              <p:cNvSpPr/>
              <p:nvPr/>
            </p:nvSpPr>
            <p:spPr bwMode="auto">
              <a:xfrm>
                <a:off x="4130877" y="2515323"/>
                <a:ext cx="134175" cy="287458"/>
              </a:xfrm>
              <a:prstGeom prst="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grpSp>
        <p:grpSp>
          <p:nvGrpSpPr>
            <p:cNvPr id="32" name="Group 215">
              <a:extLst>
                <a:ext uri="{FF2B5EF4-FFF2-40B4-BE49-F238E27FC236}">
                  <a16:creationId xmlns:a16="http://schemas.microsoft.com/office/drawing/2014/main" id="{1C7A28A2-E02F-8469-4A06-5A7AE56D4098}"/>
                </a:ext>
              </a:extLst>
            </p:cNvPr>
            <p:cNvGrpSpPr>
              <a:grpSpLocks/>
            </p:cNvGrpSpPr>
            <p:nvPr/>
          </p:nvGrpSpPr>
          <p:grpSpPr bwMode="auto">
            <a:xfrm>
              <a:off x="0" y="3657601"/>
              <a:ext cx="2276398" cy="1521599"/>
              <a:chOff x="114301" y="4521134"/>
              <a:chExt cx="2276398" cy="2061146"/>
            </a:xfrm>
          </p:grpSpPr>
          <p:pic>
            <p:nvPicPr>
              <p:cNvPr id="50" name="Picture 1">
                <a:extLst>
                  <a:ext uri="{FF2B5EF4-FFF2-40B4-BE49-F238E27FC236}">
                    <a16:creationId xmlns:a16="http://schemas.microsoft.com/office/drawing/2014/main" id="{0C2DD40D-E8E0-BBD2-B9DA-D1552C2F3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192" t="10915" r="7584" b="17146"/>
              <a:stretch>
                <a:fillRect/>
              </a:stretch>
            </p:blipFill>
            <p:spPr bwMode="auto">
              <a:xfrm>
                <a:off x="568061" y="4658781"/>
                <a:ext cx="1449062" cy="60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Freeform 18">
                <a:extLst>
                  <a:ext uri="{FF2B5EF4-FFF2-40B4-BE49-F238E27FC236}">
                    <a16:creationId xmlns:a16="http://schemas.microsoft.com/office/drawing/2014/main" id="{C93F1114-58C9-C192-1367-BE3CBA73B27C}"/>
                  </a:ext>
                </a:extLst>
              </p:cNvPr>
              <p:cNvSpPr>
                <a:spLocks/>
              </p:cNvSpPr>
              <p:nvPr/>
            </p:nvSpPr>
            <p:spPr bwMode="auto">
              <a:xfrm>
                <a:off x="966789" y="4521348"/>
                <a:ext cx="358775" cy="759405"/>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FF0000"/>
                  </a:gs>
                  <a:gs pos="30000">
                    <a:srgbClr val="FF0000"/>
                  </a:gs>
                  <a:gs pos="100000">
                    <a:srgbClr val="FFFFFF"/>
                  </a:gs>
                </a:gsLst>
                <a:lin ang="0" scaled="1"/>
              </a:gradFill>
              <a:ln w="19050" cmpd="sng">
                <a:solidFill>
                  <a:srgbClr val="FF6600"/>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52" name="Freeform 51">
                <a:extLst>
                  <a:ext uri="{FF2B5EF4-FFF2-40B4-BE49-F238E27FC236}">
                    <a16:creationId xmlns:a16="http://schemas.microsoft.com/office/drawing/2014/main" id="{C07F4481-1BC3-101B-077D-29F679496289}"/>
                  </a:ext>
                </a:extLst>
              </p:cNvPr>
              <p:cNvSpPr>
                <a:spLocks/>
              </p:cNvSpPr>
              <p:nvPr/>
            </p:nvSpPr>
            <p:spPr bwMode="auto">
              <a:xfrm>
                <a:off x="1216026" y="4521348"/>
                <a:ext cx="358775" cy="759405"/>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834736">
                      <a:lumMod val="75000"/>
                    </a:srgbClr>
                  </a:gs>
                  <a:gs pos="30000">
                    <a:srgbClr val="AF66BE"/>
                  </a:gs>
                  <a:gs pos="100000">
                    <a:srgbClr val="FFFFFF"/>
                  </a:gs>
                </a:gsLst>
                <a:lin ang="0" scaled="1"/>
              </a:gradFill>
              <a:ln w="19050" cmpd="sng">
                <a:solidFill>
                  <a:srgbClr val="AF66BE"/>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cxnSp>
            <p:nvCxnSpPr>
              <p:cNvPr id="53" name="Straight Arrow Connector 52">
                <a:extLst>
                  <a:ext uri="{FF2B5EF4-FFF2-40B4-BE49-F238E27FC236}">
                    <a16:creationId xmlns:a16="http://schemas.microsoft.com/office/drawing/2014/main" id="{9530FF61-C0FA-5298-4611-C4E8024A4FCB}"/>
                  </a:ext>
                </a:extLst>
              </p:cNvPr>
              <p:cNvCxnSpPr/>
              <p:nvPr/>
            </p:nvCxnSpPr>
            <p:spPr bwMode="auto">
              <a:xfrm>
                <a:off x="454026" y="5353896"/>
                <a:ext cx="1738313" cy="2151"/>
              </a:xfrm>
              <a:prstGeom prst="straightConnector1">
                <a:avLst/>
              </a:prstGeom>
              <a:solidFill>
                <a:srgbClr val="00B8FF"/>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4" name="TextBox 53">
                <a:extLst>
                  <a:ext uri="{FF2B5EF4-FFF2-40B4-BE49-F238E27FC236}">
                    <a16:creationId xmlns:a16="http://schemas.microsoft.com/office/drawing/2014/main" id="{099251C1-4DE2-BD50-4504-92B972F8F7D0}"/>
                  </a:ext>
                </a:extLst>
              </p:cNvPr>
              <p:cNvSpPr txBox="1"/>
              <p:nvPr/>
            </p:nvSpPr>
            <p:spPr>
              <a:xfrm>
                <a:off x="1787526" y="5300114"/>
                <a:ext cx="512763" cy="374324"/>
              </a:xfrm>
              <a:prstGeom prst="rect">
                <a:avLst/>
              </a:prstGeom>
              <a:noFill/>
            </p:spPr>
            <p:txBody>
              <a:bodyPr wrap="none">
                <a:spAutoFit/>
              </a:bodyPr>
              <a:lstStyle/>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time</a:t>
                </a:r>
              </a:p>
            </p:txBody>
          </p:sp>
          <p:sp>
            <p:nvSpPr>
              <p:cNvPr id="55" name="Freeform 54">
                <a:extLst>
                  <a:ext uri="{FF2B5EF4-FFF2-40B4-BE49-F238E27FC236}">
                    <a16:creationId xmlns:a16="http://schemas.microsoft.com/office/drawing/2014/main" id="{3187D46D-1AA3-25C7-ACC6-EBACEA4F3F53}"/>
                  </a:ext>
                </a:extLst>
              </p:cNvPr>
              <p:cNvSpPr>
                <a:spLocks/>
              </p:cNvSpPr>
              <p:nvPr/>
            </p:nvSpPr>
            <p:spPr bwMode="auto">
              <a:xfrm>
                <a:off x="722314" y="5439948"/>
                <a:ext cx="1093787" cy="748647"/>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895 w 10000"/>
                  <a:gd name="connsiteY32" fmla="*/ 10000 h 10000"/>
                  <a:gd name="connsiteX33" fmla="*/ 1634 w 10000"/>
                  <a:gd name="connsiteY33" fmla="*/ 10000 h 10000"/>
                  <a:gd name="connsiteX34" fmla="*/ 1438 w 10000"/>
                  <a:gd name="connsiteY34" fmla="*/ 10000 h 10000"/>
                  <a:gd name="connsiteX35" fmla="*/ 980 w 10000"/>
                  <a:gd name="connsiteY35" fmla="*/ 10000 h 10000"/>
                  <a:gd name="connsiteX36" fmla="*/ 719 w 10000"/>
                  <a:gd name="connsiteY36" fmla="*/ 10000 h 10000"/>
                  <a:gd name="connsiteX37" fmla="*/ 458 w 10000"/>
                  <a:gd name="connsiteY37" fmla="*/ 10000 h 10000"/>
                  <a:gd name="connsiteX38" fmla="*/ 261 w 10000"/>
                  <a:gd name="connsiteY38" fmla="*/ 10000 h 10000"/>
                  <a:gd name="connsiteX39" fmla="*/ 0 w 10000"/>
                  <a:gd name="connsiteY39"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634 w 10000"/>
                  <a:gd name="connsiteY32" fmla="*/ 10000 h 10000"/>
                  <a:gd name="connsiteX33" fmla="*/ 1438 w 10000"/>
                  <a:gd name="connsiteY33" fmla="*/ 10000 h 10000"/>
                  <a:gd name="connsiteX34" fmla="*/ 980 w 10000"/>
                  <a:gd name="connsiteY34" fmla="*/ 10000 h 10000"/>
                  <a:gd name="connsiteX35" fmla="*/ 719 w 10000"/>
                  <a:gd name="connsiteY35" fmla="*/ 10000 h 10000"/>
                  <a:gd name="connsiteX36" fmla="*/ 458 w 10000"/>
                  <a:gd name="connsiteY36" fmla="*/ 10000 h 10000"/>
                  <a:gd name="connsiteX37" fmla="*/ 261 w 10000"/>
                  <a:gd name="connsiteY37" fmla="*/ 10000 h 10000"/>
                  <a:gd name="connsiteX38" fmla="*/ 0 w 10000"/>
                  <a:gd name="connsiteY38"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438 w 10000"/>
                  <a:gd name="connsiteY32" fmla="*/ 10000 h 10000"/>
                  <a:gd name="connsiteX33" fmla="*/ 980 w 10000"/>
                  <a:gd name="connsiteY33" fmla="*/ 10000 h 10000"/>
                  <a:gd name="connsiteX34" fmla="*/ 719 w 10000"/>
                  <a:gd name="connsiteY34" fmla="*/ 10000 h 10000"/>
                  <a:gd name="connsiteX35" fmla="*/ 458 w 10000"/>
                  <a:gd name="connsiteY35" fmla="*/ 10000 h 10000"/>
                  <a:gd name="connsiteX36" fmla="*/ 261 w 10000"/>
                  <a:gd name="connsiteY36" fmla="*/ 10000 h 10000"/>
                  <a:gd name="connsiteX37" fmla="*/ 0 w 10000"/>
                  <a:gd name="connsiteY37"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980 w 10000"/>
                  <a:gd name="connsiteY32" fmla="*/ 10000 h 10000"/>
                  <a:gd name="connsiteX33" fmla="*/ 719 w 10000"/>
                  <a:gd name="connsiteY33" fmla="*/ 10000 h 10000"/>
                  <a:gd name="connsiteX34" fmla="*/ 458 w 10000"/>
                  <a:gd name="connsiteY34" fmla="*/ 10000 h 10000"/>
                  <a:gd name="connsiteX35" fmla="*/ 261 w 10000"/>
                  <a:gd name="connsiteY35" fmla="*/ 10000 h 10000"/>
                  <a:gd name="connsiteX36" fmla="*/ 0 w 10000"/>
                  <a:gd name="connsiteY36"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719 w 10000"/>
                  <a:gd name="connsiteY32" fmla="*/ 10000 h 10000"/>
                  <a:gd name="connsiteX33" fmla="*/ 458 w 10000"/>
                  <a:gd name="connsiteY33" fmla="*/ 10000 h 10000"/>
                  <a:gd name="connsiteX34" fmla="*/ 261 w 10000"/>
                  <a:gd name="connsiteY34" fmla="*/ 10000 h 10000"/>
                  <a:gd name="connsiteX35" fmla="*/ 0 w 10000"/>
                  <a:gd name="connsiteY35"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458 w 10000"/>
                  <a:gd name="connsiteY32" fmla="*/ 10000 h 10000"/>
                  <a:gd name="connsiteX33" fmla="*/ 261 w 10000"/>
                  <a:gd name="connsiteY33" fmla="*/ 10000 h 10000"/>
                  <a:gd name="connsiteX34" fmla="*/ 0 w 10000"/>
                  <a:gd name="connsiteY34"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458 w 10000"/>
                  <a:gd name="connsiteY32" fmla="*/ 10000 h 10000"/>
                  <a:gd name="connsiteX33" fmla="*/ 261 w 10000"/>
                  <a:gd name="connsiteY33" fmla="*/ 10000 h 10000"/>
                  <a:gd name="connsiteX34" fmla="*/ 0 w 10000"/>
                  <a:gd name="connsiteY34"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261 w 10000"/>
                  <a:gd name="connsiteY32" fmla="*/ 10000 h 10000"/>
                  <a:gd name="connsiteX33" fmla="*/ 0 w 10000"/>
                  <a:gd name="connsiteY33"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0 w 10000"/>
                  <a:gd name="connsiteY32" fmla="*/ 10000 h 10000"/>
                  <a:gd name="connsiteX0" fmla="*/ 7843 w 7843"/>
                  <a:gd name="connsiteY0" fmla="*/ 10000 h 10000"/>
                  <a:gd name="connsiteX1" fmla="*/ 7582 w 7843"/>
                  <a:gd name="connsiteY1" fmla="*/ 10000 h 10000"/>
                  <a:gd name="connsiteX2" fmla="*/ 7320 w 7843"/>
                  <a:gd name="connsiteY2" fmla="*/ 10000 h 10000"/>
                  <a:gd name="connsiteX3" fmla="*/ 7059 w 7843"/>
                  <a:gd name="connsiteY3" fmla="*/ 10000 h 10000"/>
                  <a:gd name="connsiteX4" fmla="*/ 6797 w 7843"/>
                  <a:gd name="connsiteY4" fmla="*/ 10000 h 10000"/>
                  <a:gd name="connsiteX5" fmla="*/ 6536 w 7843"/>
                  <a:gd name="connsiteY5" fmla="*/ 10000 h 10000"/>
                  <a:gd name="connsiteX6" fmla="*/ 6274 w 7843"/>
                  <a:gd name="connsiteY6" fmla="*/ 10000 h 10000"/>
                  <a:gd name="connsiteX7" fmla="*/ 6013 w 7843"/>
                  <a:gd name="connsiteY7" fmla="*/ 10000 h 10000"/>
                  <a:gd name="connsiteX8" fmla="*/ 5751 w 7843"/>
                  <a:gd name="connsiteY8" fmla="*/ 10000 h 10000"/>
                  <a:gd name="connsiteX9" fmla="*/ 5490 w 7843"/>
                  <a:gd name="connsiteY9" fmla="*/ 10000 h 10000"/>
                  <a:gd name="connsiteX10" fmla="*/ 5229 w 7843"/>
                  <a:gd name="connsiteY10" fmla="*/ 9953 h 10000"/>
                  <a:gd name="connsiteX11" fmla="*/ 4967 w 7843"/>
                  <a:gd name="connsiteY11" fmla="*/ 9858 h 10000"/>
                  <a:gd name="connsiteX12" fmla="*/ 4706 w 7843"/>
                  <a:gd name="connsiteY12" fmla="*/ 9622 h 10000"/>
                  <a:gd name="connsiteX13" fmla="*/ 4444 w 7843"/>
                  <a:gd name="connsiteY13" fmla="*/ 9196 h 10000"/>
                  <a:gd name="connsiteX14" fmla="*/ 4183 w 7843"/>
                  <a:gd name="connsiteY14" fmla="*/ 8416 h 10000"/>
                  <a:gd name="connsiteX15" fmla="*/ 3921 w 7843"/>
                  <a:gd name="connsiteY15" fmla="*/ 7234 h 10000"/>
                  <a:gd name="connsiteX16" fmla="*/ 3725 w 7843"/>
                  <a:gd name="connsiteY16" fmla="*/ 5603 h 10000"/>
                  <a:gd name="connsiteX17" fmla="*/ 3464 w 7843"/>
                  <a:gd name="connsiteY17" fmla="*/ 3688 h 10000"/>
                  <a:gd name="connsiteX18" fmla="*/ 3202 w 7843"/>
                  <a:gd name="connsiteY18" fmla="*/ 1844 h 10000"/>
                  <a:gd name="connsiteX19" fmla="*/ 2941 w 7843"/>
                  <a:gd name="connsiteY19" fmla="*/ 496 h 10000"/>
                  <a:gd name="connsiteX20" fmla="*/ 2680 w 7843"/>
                  <a:gd name="connsiteY20" fmla="*/ 0 h 10000"/>
                  <a:gd name="connsiteX21" fmla="*/ 2418 w 7843"/>
                  <a:gd name="connsiteY21" fmla="*/ 496 h 10000"/>
                  <a:gd name="connsiteX22" fmla="*/ 2222 w 7843"/>
                  <a:gd name="connsiteY22" fmla="*/ 1844 h 10000"/>
                  <a:gd name="connsiteX23" fmla="*/ 1961 w 7843"/>
                  <a:gd name="connsiteY23" fmla="*/ 3688 h 10000"/>
                  <a:gd name="connsiteX24" fmla="*/ 1699 w 7843"/>
                  <a:gd name="connsiteY24" fmla="*/ 5603 h 10000"/>
                  <a:gd name="connsiteX25" fmla="*/ 1438 w 7843"/>
                  <a:gd name="connsiteY25" fmla="*/ 7234 h 10000"/>
                  <a:gd name="connsiteX26" fmla="*/ 1176 w 7843"/>
                  <a:gd name="connsiteY26" fmla="*/ 8416 h 10000"/>
                  <a:gd name="connsiteX27" fmla="*/ 980 w 7843"/>
                  <a:gd name="connsiteY27" fmla="*/ 9196 h 10000"/>
                  <a:gd name="connsiteX28" fmla="*/ 719 w 7843"/>
                  <a:gd name="connsiteY28" fmla="*/ 9622 h 10000"/>
                  <a:gd name="connsiteX29" fmla="*/ 457 w 7843"/>
                  <a:gd name="connsiteY29" fmla="*/ 9858 h 10000"/>
                  <a:gd name="connsiteX30" fmla="*/ 261 w 7843"/>
                  <a:gd name="connsiteY30" fmla="*/ 9953 h 10000"/>
                  <a:gd name="connsiteX31" fmla="*/ 0 w 7843"/>
                  <a:gd name="connsiteY31" fmla="*/ 10000 h 10000"/>
                  <a:gd name="connsiteX0" fmla="*/ 10000 w 10000"/>
                  <a:gd name="connsiteY0" fmla="*/ 10000 h 10000"/>
                  <a:gd name="connsiteX1" fmla="*/ 9667 w 10000"/>
                  <a:gd name="connsiteY1" fmla="*/ 10000 h 10000"/>
                  <a:gd name="connsiteX2" fmla="*/ 9333 w 10000"/>
                  <a:gd name="connsiteY2" fmla="*/ 10000 h 10000"/>
                  <a:gd name="connsiteX3" fmla="*/ 9000 w 10000"/>
                  <a:gd name="connsiteY3" fmla="*/ 10000 h 10000"/>
                  <a:gd name="connsiteX4" fmla="*/ 8666 w 10000"/>
                  <a:gd name="connsiteY4" fmla="*/ 10000 h 10000"/>
                  <a:gd name="connsiteX5" fmla="*/ 8334 w 10000"/>
                  <a:gd name="connsiteY5" fmla="*/ 10000 h 10000"/>
                  <a:gd name="connsiteX6" fmla="*/ 7999 w 10000"/>
                  <a:gd name="connsiteY6" fmla="*/ 10000 h 10000"/>
                  <a:gd name="connsiteX7" fmla="*/ 7667 w 10000"/>
                  <a:gd name="connsiteY7" fmla="*/ 10000 h 10000"/>
                  <a:gd name="connsiteX8" fmla="*/ 7333 w 10000"/>
                  <a:gd name="connsiteY8" fmla="*/ 10000 h 10000"/>
                  <a:gd name="connsiteX9" fmla="*/ 7000 w 10000"/>
                  <a:gd name="connsiteY9" fmla="*/ 10000 h 10000"/>
                  <a:gd name="connsiteX10" fmla="*/ 6333 w 10000"/>
                  <a:gd name="connsiteY10" fmla="*/ 9858 h 10000"/>
                  <a:gd name="connsiteX11" fmla="*/ 6000 w 10000"/>
                  <a:gd name="connsiteY11" fmla="*/ 9622 h 10000"/>
                  <a:gd name="connsiteX12" fmla="*/ 5666 w 10000"/>
                  <a:gd name="connsiteY12" fmla="*/ 9196 h 10000"/>
                  <a:gd name="connsiteX13" fmla="*/ 5333 w 10000"/>
                  <a:gd name="connsiteY13" fmla="*/ 8416 h 10000"/>
                  <a:gd name="connsiteX14" fmla="*/ 4999 w 10000"/>
                  <a:gd name="connsiteY14" fmla="*/ 7234 h 10000"/>
                  <a:gd name="connsiteX15" fmla="*/ 4749 w 10000"/>
                  <a:gd name="connsiteY15" fmla="*/ 5603 h 10000"/>
                  <a:gd name="connsiteX16" fmla="*/ 4417 w 10000"/>
                  <a:gd name="connsiteY16" fmla="*/ 3688 h 10000"/>
                  <a:gd name="connsiteX17" fmla="*/ 4083 w 10000"/>
                  <a:gd name="connsiteY17" fmla="*/ 1844 h 10000"/>
                  <a:gd name="connsiteX18" fmla="*/ 3750 w 10000"/>
                  <a:gd name="connsiteY18" fmla="*/ 496 h 10000"/>
                  <a:gd name="connsiteX19" fmla="*/ 3417 w 10000"/>
                  <a:gd name="connsiteY19" fmla="*/ 0 h 10000"/>
                  <a:gd name="connsiteX20" fmla="*/ 3083 w 10000"/>
                  <a:gd name="connsiteY20" fmla="*/ 496 h 10000"/>
                  <a:gd name="connsiteX21" fmla="*/ 2833 w 10000"/>
                  <a:gd name="connsiteY21" fmla="*/ 1844 h 10000"/>
                  <a:gd name="connsiteX22" fmla="*/ 2500 w 10000"/>
                  <a:gd name="connsiteY22" fmla="*/ 3688 h 10000"/>
                  <a:gd name="connsiteX23" fmla="*/ 2166 w 10000"/>
                  <a:gd name="connsiteY23" fmla="*/ 5603 h 10000"/>
                  <a:gd name="connsiteX24" fmla="*/ 1833 w 10000"/>
                  <a:gd name="connsiteY24" fmla="*/ 7234 h 10000"/>
                  <a:gd name="connsiteX25" fmla="*/ 1499 w 10000"/>
                  <a:gd name="connsiteY25" fmla="*/ 8416 h 10000"/>
                  <a:gd name="connsiteX26" fmla="*/ 1250 w 10000"/>
                  <a:gd name="connsiteY26" fmla="*/ 9196 h 10000"/>
                  <a:gd name="connsiteX27" fmla="*/ 917 w 10000"/>
                  <a:gd name="connsiteY27" fmla="*/ 9622 h 10000"/>
                  <a:gd name="connsiteX28" fmla="*/ 583 w 10000"/>
                  <a:gd name="connsiteY28" fmla="*/ 9858 h 10000"/>
                  <a:gd name="connsiteX29" fmla="*/ 333 w 10000"/>
                  <a:gd name="connsiteY29" fmla="*/ 9953 h 10000"/>
                  <a:gd name="connsiteX30" fmla="*/ 0 w 10000"/>
                  <a:gd name="connsiteY30" fmla="*/ 10000 h 10000"/>
                  <a:gd name="connsiteX0" fmla="*/ 9667 w 9667"/>
                  <a:gd name="connsiteY0" fmla="*/ 10000 h 10000"/>
                  <a:gd name="connsiteX1" fmla="*/ 9333 w 9667"/>
                  <a:gd name="connsiteY1" fmla="*/ 10000 h 10000"/>
                  <a:gd name="connsiteX2" fmla="*/ 9000 w 9667"/>
                  <a:gd name="connsiteY2" fmla="*/ 10000 h 10000"/>
                  <a:gd name="connsiteX3" fmla="*/ 8666 w 9667"/>
                  <a:gd name="connsiteY3" fmla="*/ 10000 h 10000"/>
                  <a:gd name="connsiteX4" fmla="*/ 8334 w 9667"/>
                  <a:gd name="connsiteY4" fmla="*/ 10000 h 10000"/>
                  <a:gd name="connsiteX5" fmla="*/ 7999 w 9667"/>
                  <a:gd name="connsiteY5" fmla="*/ 10000 h 10000"/>
                  <a:gd name="connsiteX6" fmla="*/ 7667 w 9667"/>
                  <a:gd name="connsiteY6" fmla="*/ 10000 h 10000"/>
                  <a:gd name="connsiteX7" fmla="*/ 7333 w 9667"/>
                  <a:gd name="connsiteY7" fmla="*/ 10000 h 10000"/>
                  <a:gd name="connsiteX8" fmla="*/ 7000 w 9667"/>
                  <a:gd name="connsiteY8" fmla="*/ 10000 h 10000"/>
                  <a:gd name="connsiteX9" fmla="*/ 6333 w 9667"/>
                  <a:gd name="connsiteY9" fmla="*/ 9858 h 10000"/>
                  <a:gd name="connsiteX10" fmla="*/ 6000 w 9667"/>
                  <a:gd name="connsiteY10" fmla="*/ 9622 h 10000"/>
                  <a:gd name="connsiteX11" fmla="*/ 5666 w 9667"/>
                  <a:gd name="connsiteY11" fmla="*/ 9196 h 10000"/>
                  <a:gd name="connsiteX12" fmla="*/ 5333 w 9667"/>
                  <a:gd name="connsiteY12" fmla="*/ 8416 h 10000"/>
                  <a:gd name="connsiteX13" fmla="*/ 4999 w 9667"/>
                  <a:gd name="connsiteY13" fmla="*/ 7234 h 10000"/>
                  <a:gd name="connsiteX14" fmla="*/ 4749 w 9667"/>
                  <a:gd name="connsiteY14" fmla="*/ 5603 h 10000"/>
                  <a:gd name="connsiteX15" fmla="*/ 4417 w 9667"/>
                  <a:gd name="connsiteY15" fmla="*/ 3688 h 10000"/>
                  <a:gd name="connsiteX16" fmla="*/ 4083 w 9667"/>
                  <a:gd name="connsiteY16" fmla="*/ 1844 h 10000"/>
                  <a:gd name="connsiteX17" fmla="*/ 3750 w 9667"/>
                  <a:gd name="connsiteY17" fmla="*/ 496 h 10000"/>
                  <a:gd name="connsiteX18" fmla="*/ 3417 w 9667"/>
                  <a:gd name="connsiteY18" fmla="*/ 0 h 10000"/>
                  <a:gd name="connsiteX19" fmla="*/ 3083 w 9667"/>
                  <a:gd name="connsiteY19" fmla="*/ 496 h 10000"/>
                  <a:gd name="connsiteX20" fmla="*/ 2833 w 9667"/>
                  <a:gd name="connsiteY20" fmla="*/ 1844 h 10000"/>
                  <a:gd name="connsiteX21" fmla="*/ 2500 w 9667"/>
                  <a:gd name="connsiteY21" fmla="*/ 3688 h 10000"/>
                  <a:gd name="connsiteX22" fmla="*/ 2166 w 9667"/>
                  <a:gd name="connsiteY22" fmla="*/ 5603 h 10000"/>
                  <a:gd name="connsiteX23" fmla="*/ 1833 w 9667"/>
                  <a:gd name="connsiteY23" fmla="*/ 7234 h 10000"/>
                  <a:gd name="connsiteX24" fmla="*/ 1499 w 9667"/>
                  <a:gd name="connsiteY24" fmla="*/ 8416 h 10000"/>
                  <a:gd name="connsiteX25" fmla="*/ 1250 w 9667"/>
                  <a:gd name="connsiteY25" fmla="*/ 9196 h 10000"/>
                  <a:gd name="connsiteX26" fmla="*/ 917 w 9667"/>
                  <a:gd name="connsiteY26" fmla="*/ 9622 h 10000"/>
                  <a:gd name="connsiteX27" fmla="*/ 583 w 9667"/>
                  <a:gd name="connsiteY27" fmla="*/ 9858 h 10000"/>
                  <a:gd name="connsiteX28" fmla="*/ 333 w 9667"/>
                  <a:gd name="connsiteY28" fmla="*/ 9953 h 10000"/>
                  <a:gd name="connsiteX29" fmla="*/ 0 w 9667"/>
                  <a:gd name="connsiteY29" fmla="*/ 10000 h 10000"/>
                  <a:gd name="connsiteX0" fmla="*/ 9654 w 9654"/>
                  <a:gd name="connsiteY0" fmla="*/ 10000 h 10000"/>
                  <a:gd name="connsiteX1" fmla="*/ 9310 w 9654"/>
                  <a:gd name="connsiteY1" fmla="*/ 10000 h 10000"/>
                  <a:gd name="connsiteX2" fmla="*/ 8965 w 9654"/>
                  <a:gd name="connsiteY2" fmla="*/ 10000 h 10000"/>
                  <a:gd name="connsiteX3" fmla="*/ 8621 w 9654"/>
                  <a:gd name="connsiteY3" fmla="*/ 10000 h 10000"/>
                  <a:gd name="connsiteX4" fmla="*/ 8275 w 9654"/>
                  <a:gd name="connsiteY4" fmla="*/ 10000 h 10000"/>
                  <a:gd name="connsiteX5" fmla="*/ 7931 w 9654"/>
                  <a:gd name="connsiteY5" fmla="*/ 10000 h 10000"/>
                  <a:gd name="connsiteX6" fmla="*/ 7586 w 9654"/>
                  <a:gd name="connsiteY6" fmla="*/ 10000 h 10000"/>
                  <a:gd name="connsiteX7" fmla="*/ 7241 w 9654"/>
                  <a:gd name="connsiteY7" fmla="*/ 10000 h 10000"/>
                  <a:gd name="connsiteX8" fmla="*/ 6551 w 9654"/>
                  <a:gd name="connsiteY8" fmla="*/ 9858 h 10000"/>
                  <a:gd name="connsiteX9" fmla="*/ 6207 w 9654"/>
                  <a:gd name="connsiteY9" fmla="*/ 9622 h 10000"/>
                  <a:gd name="connsiteX10" fmla="*/ 5861 w 9654"/>
                  <a:gd name="connsiteY10" fmla="*/ 9196 h 10000"/>
                  <a:gd name="connsiteX11" fmla="*/ 5517 w 9654"/>
                  <a:gd name="connsiteY11" fmla="*/ 8416 h 10000"/>
                  <a:gd name="connsiteX12" fmla="*/ 5171 w 9654"/>
                  <a:gd name="connsiteY12" fmla="*/ 7234 h 10000"/>
                  <a:gd name="connsiteX13" fmla="*/ 4913 w 9654"/>
                  <a:gd name="connsiteY13" fmla="*/ 5603 h 10000"/>
                  <a:gd name="connsiteX14" fmla="*/ 4569 w 9654"/>
                  <a:gd name="connsiteY14" fmla="*/ 3688 h 10000"/>
                  <a:gd name="connsiteX15" fmla="*/ 4224 w 9654"/>
                  <a:gd name="connsiteY15" fmla="*/ 1844 h 10000"/>
                  <a:gd name="connsiteX16" fmla="*/ 3879 w 9654"/>
                  <a:gd name="connsiteY16" fmla="*/ 496 h 10000"/>
                  <a:gd name="connsiteX17" fmla="*/ 3535 w 9654"/>
                  <a:gd name="connsiteY17" fmla="*/ 0 h 10000"/>
                  <a:gd name="connsiteX18" fmla="*/ 3189 w 9654"/>
                  <a:gd name="connsiteY18" fmla="*/ 496 h 10000"/>
                  <a:gd name="connsiteX19" fmla="*/ 2931 w 9654"/>
                  <a:gd name="connsiteY19" fmla="*/ 1844 h 10000"/>
                  <a:gd name="connsiteX20" fmla="*/ 2586 w 9654"/>
                  <a:gd name="connsiteY20" fmla="*/ 3688 h 10000"/>
                  <a:gd name="connsiteX21" fmla="*/ 2241 w 9654"/>
                  <a:gd name="connsiteY21" fmla="*/ 5603 h 10000"/>
                  <a:gd name="connsiteX22" fmla="*/ 1896 w 9654"/>
                  <a:gd name="connsiteY22" fmla="*/ 7234 h 10000"/>
                  <a:gd name="connsiteX23" fmla="*/ 1551 w 9654"/>
                  <a:gd name="connsiteY23" fmla="*/ 8416 h 10000"/>
                  <a:gd name="connsiteX24" fmla="*/ 1293 w 9654"/>
                  <a:gd name="connsiteY24" fmla="*/ 9196 h 10000"/>
                  <a:gd name="connsiteX25" fmla="*/ 949 w 9654"/>
                  <a:gd name="connsiteY25" fmla="*/ 9622 h 10000"/>
                  <a:gd name="connsiteX26" fmla="*/ 603 w 9654"/>
                  <a:gd name="connsiteY26" fmla="*/ 9858 h 10000"/>
                  <a:gd name="connsiteX27" fmla="*/ 344 w 9654"/>
                  <a:gd name="connsiteY27" fmla="*/ 9953 h 10000"/>
                  <a:gd name="connsiteX28" fmla="*/ 0 w 9654"/>
                  <a:gd name="connsiteY28" fmla="*/ 10000 h 10000"/>
                  <a:gd name="connsiteX0" fmla="*/ 9644 w 9644"/>
                  <a:gd name="connsiteY0" fmla="*/ 10000 h 10000"/>
                  <a:gd name="connsiteX1" fmla="*/ 9286 w 9644"/>
                  <a:gd name="connsiteY1" fmla="*/ 10000 h 10000"/>
                  <a:gd name="connsiteX2" fmla="*/ 8930 w 9644"/>
                  <a:gd name="connsiteY2" fmla="*/ 10000 h 10000"/>
                  <a:gd name="connsiteX3" fmla="*/ 8572 w 9644"/>
                  <a:gd name="connsiteY3" fmla="*/ 10000 h 10000"/>
                  <a:gd name="connsiteX4" fmla="*/ 8215 w 9644"/>
                  <a:gd name="connsiteY4" fmla="*/ 10000 h 10000"/>
                  <a:gd name="connsiteX5" fmla="*/ 7858 w 9644"/>
                  <a:gd name="connsiteY5" fmla="*/ 10000 h 10000"/>
                  <a:gd name="connsiteX6" fmla="*/ 7501 w 9644"/>
                  <a:gd name="connsiteY6" fmla="*/ 10000 h 10000"/>
                  <a:gd name="connsiteX7" fmla="*/ 6786 w 9644"/>
                  <a:gd name="connsiteY7" fmla="*/ 9858 h 10000"/>
                  <a:gd name="connsiteX8" fmla="*/ 6429 w 9644"/>
                  <a:gd name="connsiteY8" fmla="*/ 9622 h 10000"/>
                  <a:gd name="connsiteX9" fmla="*/ 6071 w 9644"/>
                  <a:gd name="connsiteY9" fmla="*/ 9196 h 10000"/>
                  <a:gd name="connsiteX10" fmla="*/ 5715 w 9644"/>
                  <a:gd name="connsiteY10" fmla="*/ 8416 h 10000"/>
                  <a:gd name="connsiteX11" fmla="*/ 5356 w 9644"/>
                  <a:gd name="connsiteY11" fmla="*/ 7234 h 10000"/>
                  <a:gd name="connsiteX12" fmla="*/ 5089 w 9644"/>
                  <a:gd name="connsiteY12" fmla="*/ 5603 h 10000"/>
                  <a:gd name="connsiteX13" fmla="*/ 4733 w 9644"/>
                  <a:gd name="connsiteY13" fmla="*/ 3688 h 10000"/>
                  <a:gd name="connsiteX14" fmla="*/ 4375 w 9644"/>
                  <a:gd name="connsiteY14" fmla="*/ 1844 h 10000"/>
                  <a:gd name="connsiteX15" fmla="*/ 4018 w 9644"/>
                  <a:gd name="connsiteY15" fmla="*/ 496 h 10000"/>
                  <a:gd name="connsiteX16" fmla="*/ 3662 w 9644"/>
                  <a:gd name="connsiteY16" fmla="*/ 0 h 10000"/>
                  <a:gd name="connsiteX17" fmla="*/ 3303 w 9644"/>
                  <a:gd name="connsiteY17" fmla="*/ 496 h 10000"/>
                  <a:gd name="connsiteX18" fmla="*/ 3036 w 9644"/>
                  <a:gd name="connsiteY18" fmla="*/ 1844 h 10000"/>
                  <a:gd name="connsiteX19" fmla="*/ 2679 w 9644"/>
                  <a:gd name="connsiteY19" fmla="*/ 3688 h 10000"/>
                  <a:gd name="connsiteX20" fmla="*/ 2321 w 9644"/>
                  <a:gd name="connsiteY20" fmla="*/ 5603 h 10000"/>
                  <a:gd name="connsiteX21" fmla="*/ 1964 w 9644"/>
                  <a:gd name="connsiteY21" fmla="*/ 7234 h 10000"/>
                  <a:gd name="connsiteX22" fmla="*/ 1607 w 9644"/>
                  <a:gd name="connsiteY22" fmla="*/ 8416 h 10000"/>
                  <a:gd name="connsiteX23" fmla="*/ 1339 w 9644"/>
                  <a:gd name="connsiteY23" fmla="*/ 9196 h 10000"/>
                  <a:gd name="connsiteX24" fmla="*/ 983 w 9644"/>
                  <a:gd name="connsiteY24" fmla="*/ 9622 h 10000"/>
                  <a:gd name="connsiteX25" fmla="*/ 625 w 9644"/>
                  <a:gd name="connsiteY25" fmla="*/ 9858 h 10000"/>
                  <a:gd name="connsiteX26" fmla="*/ 356 w 9644"/>
                  <a:gd name="connsiteY26" fmla="*/ 9953 h 10000"/>
                  <a:gd name="connsiteX27" fmla="*/ 0 w 9644"/>
                  <a:gd name="connsiteY27" fmla="*/ 10000 h 10000"/>
                  <a:gd name="connsiteX0" fmla="*/ 9629 w 9629"/>
                  <a:gd name="connsiteY0" fmla="*/ 10000 h 10000"/>
                  <a:gd name="connsiteX1" fmla="*/ 9260 w 9629"/>
                  <a:gd name="connsiteY1" fmla="*/ 10000 h 10000"/>
                  <a:gd name="connsiteX2" fmla="*/ 8888 w 9629"/>
                  <a:gd name="connsiteY2" fmla="*/ 10000 h 10000"/>
                  <a:gd name="connsiteX3" fmla="*/ 8518 w 9629"/>
                  <a:gd name="connsiteY3" fmla="*/ 10000 h 10000"/>
                  <a:gd name="connsiteX4" fmla="*/ 8148 w 9629"/>
                  <a:gd name="connsiteY4" fmla="*/ 10000 h 10000"/>
                  <a:gd name="connsiteX5" fmla="*/ 7778 w 9629"/>
                  <a:gd name="connsiteY5" fmla="*/ 10000 h 10000"/>
                  <a:gd name="connsiteX6" fmla="*/ 7036 w 9629"/>
                  <a:gd name="connsiteY6" fmla="*/ 9858 h 10000"/>
                  <a:gd name="connsiteX7" fmla="*/ 6666 w 9629"/>
                  <a:gd name="connsiteY7" fmla="*/ 9622 h 10000"/>
                  <a:gd name="connsiteX8" fmla="*/ 6295 w 9629"/>
                  <a:gd name="connsiteY8" fmla="*/ 9196 h 10000"/>
                  <a:gd name="connsiteX9" fmla="*/ 5926 w 9629"/>
                  <a:gd name="connsiteY9" fmla="*/ 8416 h 10000"/>
                  <a:gd name="connsiteX10" fmla="*/ 5554 w 9629"/>
                  <a:gd name="connsiteY10" fmla="*/ 7234 h 10000"/>
                  <a:gd name="connsiteX11" fmla="*/ 5277 w 9629"/>
                  <a:gd name="connsiteY11" fmla="*/ 5603 h 10000"/>
                  <a:gd name="connsiteX12" fmla="*/ 4908 w 9629"/>
                  <a:gd name="connsiteY12" fmla="*/ 3688 h 10000"/>
                  <a:gd name="connsiteX13" fmla="*/ 4536 w 9629"/>
                  <a:gd name="connsiteY13" fmla="*/ 1844 h 10000"/>
                  <a:gd name="connsiteX14" fmla="*/ 4166 w 9629"/>
                  <a:gd name="connsiteY14" fmla="*/ 496 h 10000"/>
                  <a:gd name="connsiteX15" fmla="*/ 3797 w 9629"/>
                  <a:gd name="connsiteY15" fmla="*/ 0 h 10000"/>
                  <a:gd name="connsiteX16" fmla="*/ 3425 w 9629"/>
                  <a:gd name="connsiteY16" fmla="*/ 496 h 10000"/>
                  <a:gd name="connsiteX17" fmla="*/ 3148 w 9629"/>
                  <a:gd name="connsiteY17" fmla="*/ 1844 h 10000"/>
                  <a:gd name="connsiteX18" fmla="*/ 2778 w 9629"/>
                  <a:gd name="connsiteY18" fmla="*/ 3688 h 10000"/>
                  <a:gd name="connsiteX19" fmla="*/ 2407 w 9629"/>
                  <a:gd name="connsiteY19" fmla="*/ 5603 h 10000"/>
                  <a:gd name="connsiteX20" fmla="*/ 2036 w 9629"/>
                  <a:gd name="connsiteY20" fmla="*/ 7234 h 10000"/>
                  <a:gd name="connsiteX21" fmla="*/ 1666 w 9629"/>
                  <a:gd name="connsiteY21" fmla="*/ 8416 h 10000"/>
                  <a:gd name="connsiteX22" fmla="*/ 1388 w 9629"/>
                  <a:gd name="connsiteY22" fmla="*/ 9196 h 10000"/>
                  <a:gd name="connsiteX23" fmla="*/ 1019 w 9629"/>
                  <a:gd name="connsiteY23" fmla="*/ 9622 h 10000"/>
                  <a:gd name="connsiteX24" fmla="*/ 648 w 9629"/>
                  <a:gd name="connsiteY24" fmla="*/ 9858 h 10000"/>
                  <a:gd name="connsiteX25" fmla="*/ 369 w 9629"/>
                  <a:gd name="connsiteY25" fmla="*/ 9953 h 10000"/>
                  <a:gd name="connsiteX26" fmla="*/ 0 w 9629"/>
                  <a:gd name="connsiteY26" fmla="*/ 10000 h 10000"/>
                  <a:gd name="connsiteX0" fmla="*/ 9617 w 9617"/>
                  <a:gd name="connsiteY0" fmla="*/ 10000 h 10000"/>
                  <a:gd name="connsiteX1" fmla="*/ 9230 w 9617"/>
                  <a:gd name="connsiteY1" fmla="*/ 10000 h 10000"/>
                  <a:gd name="connsiteX2" fmla="*/ 8846 w 9617"/>
                  <a:gd name="connsiteY2" fmla="*/ 10000 h 10000"/>
                  <a:gd name="connsiteX3" fmla="*/ 8462 w 9617"/>
                  <a:gd name="connsiteY3" fmla="*/ 10000 h 10000"/>
                  <a:gd name="connsiteX4" fmla="*/ 8078 w 9617"/>
                  <a:gd name="connsiteY4" fmla="*/ 10000 h 10000"/>
                  <a:gd name="connsiteX5" fmla="*/ 7307 w 9617"/>
                  <a:gd name="connsiteY5" fmla="*/ 9858 h 10000"/>
                  <a:gd name="connsiteX6" fmla="*/ 6923 w 9617"/>
                  <a:gd name="connsiteY6" fmla="*/ 9622 h 10000"/>
                  <a:gd name="connsiteX7" fmla="*/ 6538 w 9617"/>
                  <a:gd name="connsiteY7" fmla="*/ 9196 h 10000"/>
                  <a:gd name="connsiteX8" fmla="*/ 6154 w 9617"/>
                  <a:gd name="connsiteY8" fmla="*/ 8416 h 10000"/>
                  <a:gd name="connsiteX9" fmla="*/ 5768 w 9617"/>
                  <a:gd name="connsiteY9" fmla="*/ 7234 h 10000"/>
                  <a:gd name="connsiteX10" fmla="*/ 5480 w 9617"/>
                  <a:gd name="connsiteY10" fmla="*/ 5603 h 10000"/>
                  <a:gd name="connsiteX11" fmla="*/ 5097 w 9617"/>
                  <a:gd name="connsiteY11" fmla="*/ 3688 h 10000"/>
                  <a:gd name="connsiteX12" fmla="*/ 4711 w 9617"/>
                  <a:gd name="connsiteY12" fmla="*/ 1844 h 10000"/>
                  <a:gd name="connsiteX13" fmla="*/ 4327 w 9617"/>
                  <a:gd name="connsiteY13" fmla="*/ 496 h 10000"/>
                  <a:gd name="connsiteX14" fmla="*/ 3943 w 9617"/>
                  <a:gd name="connsiteY14" fmla="*/ 0 h 10000"/>
                  <a:gd name="connsiteX15" fmla="*/ 3557 w 9617"/>
                  <a:gd name="connsiteY15" fmla="*/ 496 h 10000"/>
                  <a:gd name="connsiteX16" fmla="*/ 3269 w 9617"/>
                  <a:gd name="connsiteY16" fmla="*/ 1844 h 10000"/>
                  <a:gd name="connsiteX17" fmla="*/ 2885 w 9617"/>
                  <a:gd name="connsiteY17" fmla="*/ 3688 h 10000"/>
                  <a:gd name="connsiteX18" fmla="*/ 2500 w 9617"/>
                  <a:gd name="connsiteY18" fmla="*/ 5603 h 10000"/>
                  <a:gd name="connsiteX19" fmla="*/ 2114 w 9617"/>
                  <a:gd name="connsiteY19" fmla="*/ 7234 h 10000"/>
                  <a:gd name="connsiteX20" fmla="*/ 1730 w 9617"/>
                  <a:gd name="connsiteY20" fmla="*/ 8416 h 10000"/>
                  <a:gd name="connsiteX21" fmla="*/ 1441 w 9617"/>
                  <a:gd name="connsiteY21" fmla="*/ 9196 h 10000"/>
                  <a:gd name="connsiteX22" fmla="*/ 1058 w 9617"/>
                  <a:gd name="connsiteY22" fmla="*/ 9622 h 10000"/>
                  <a:gd name="connsiteX23" fmla="*/ 673 w 9617"/>
                  <a:gd name="connsiteY23" fmla="*/ 9858 h 10000"/>
                  <a:gd name="connsiteX24" fmla="*/ 383 w 9617"/>
                  <a:gd name="connsiteY24" fmla="*/ 9953 h 10000"/>
                  <a:gd name="connsiteX25" fmla="*/ 0 w 9617"/>
                  <a:gd name="connsiteY25" fmla="*/ 10000 h 10000"/>
                  <a:gd name="connsiteX0" fmla="*/ 9598 w 9598"/>
                  <a:gd name="connsiteY0" fmla="*/ 10000 h 10000"/>
                  <a:gd name="connsiteX1" fmla="*/ 9198 w 9598"/>
                  <a:gd name="connsiteY1" fmla="*/ 10000 h 10000"/>
                  <a:gd name="connsiteX2" fmla="*/ 8799 w 9598"/>
                  <a:gd name="connsiteY2" fmla="*/ 10000 h 10000"/>
                  <a:gd name="connsiteX3" fmla="*/ 8400 w 9598"/>
                  <a:gd name="connsiteY3" fmla="*/ 10000 h 10000"/>
                  <a:gd name="connsiteX4" fmla="*/ 7598 w 9598"/>
                  <a:gd name="connsiteY4" fmla="*/ 9858 h 10000"/>
                  <a:gd name="connsiteX5" fmla="*/ 7199 w 9598"/>
                  <a:gd name="connsiteY5" fmla="*/ 9622 h 10000"/>
                  <a:gd name="connsiteX6" fmla="*/ 6798 w 9598"/>
                  <a:gd name="connsiteY6" fmla="*/ 9196 h 10000"/>
                  <a:gd name="connsiteX7" fmla="*/ 6399 w 9598"/>
                  <a:gd name="connsiteY7" fmla="*/ 8416 h 10000"/>
                  <a:gd name="connsiteX8" fmla="*/ 5998 w 9598"/>
                  <a:gd name="connsiteY8" fmla="*/ 7234 h 10000"/>
                  <a:gd name="connsiteX9" fmla="*/ 5698 w 9598"/>
                  <a:gd name="connsiteY9" fmla="*/ 5603 h 10000"/>
                  <a:gd name="connsiteX10" fmla="*/ 5300 w 9598"/>
                  <a:gd name="connsiteY10" fmla="*/ 3688 h 10000"/>
                  <a:gd name="connsiteX11" fmla="*/ 4899 w 9598"/>
                  <a:gd name="connsiteY11" fmla="*/ 1844 h 10000"/>
                  <a:gd name="connsiteX12" fmla="*/ 4499 w 9598"/>
                  <a:gd name="connsiteY12" fmla="*/ 496 h 10000"/>
                  <a:gd name="connsiteX13" fmla="*/ 4100 w 9598"/>
                  <a:gd name="connsiteY13" fmla="*/ 0 h 10000"/>
                  <a:gd name="connsiteX14" fmla="*/ 3699 w 9598"/>
                  <a:gd name="connsiteY14" fmla="*/ 496 h 10000"/>
                  <a:gd name="connsiteX15" fmla="*/ 3399 w 9598"/>
                  <a:gd name="connsiteY15" fmla="*/ 1844 h 10000"/>
                  <a:gd name="connsiteX16" fmla="*/ 3000 w 9598"/>
                  <a:gd name="connsiteY16" fmla="*/ 3688 h 10000"/>
                  <a:gd name="connsiteX17" fmla="*/ 2600 w 9598"/>
                  <a:gd name="connsiteY17" fmla="*/ 5603 h 10000"/>
                  <a:gd name="connsiteX18" fmla="*/ 2198 w 9598"/>
                  <a:gd name="connsiteY18" fmla="*/ 7234 h 10000"/>
                  <a:gd name="connsiteX19" fmla="*/ 1799 w 9598"/>
                  <a:gd name="connsiteY19" fmla="*/ 8416 h 10000"/>
                  <a:gd name="connsiteX20" fmla="*/ 1498 w 9598"/>
                  <a:gd name="connsiteY20" fmla="*/ 9196 h 10000"/>
                  <a:gd name="connsiteX21" fmla="*/ 1100 w 9598"/>
                  <a:gd name="connsiteY21" fmla="*/ 9622 h 10000"/>
                  <a:gd name="connsiteX22" fmla="*/ 700 w 9598"/>
                  <a:gd name="connsiteY22" fmla="*/ 9858 h 10000"/>
                  <a:gd name="connsiteX23" fmla="*/ 398 w 9598"/>
                  <a:gd name="connsiteY23" fmla="*/ 9953 h 10000"/>
                  <a:gd name="connsiteX24" fmla="*/ 0 w 9598"/>
                  <a:gd name="connsiteY24" fmla="*/ 10000 h 10000"/>
                  <a:gd name="connsiteX0" fmla="*/ 9583 w 9583"/>
                  <a:gd name="connsiteY0" fmla="*/ 10000 h 10000"/>
                  <a:gd name="connsiteX1" fmla="*/ 9168 w 9583"/>
                  <a:gd name="connsiteY1" fmla="*/ 10000 h 10000"/>
                  <a:gd name="connsiteX2" fmla="*/ 8752 w 9583"/>
                  <a:gd name="connsiteY2" fmla="*/ 10000 h 10000"/>
                  <a:gd name="connsiteX3" fmla="*/ 7916 w 9583"/>
                  <a:gd name="connsiteY3" fmla="*/ 9858 h 10000"/>
                  <a:gd name="connsiteX4" fmla="*/ 7501 w 9583"/>
                  <a:gd name="connsiteY4" fmla="*/ 9622 h 10000"/>
                  <a:gd name="connsiteX5" fmla="*/ 7083 w 9583"/>
                  <a:gd name="connsiteY5" fmla="*/ 9196 h 10000"/>
                  <a:gd name="connsiteX6" fmla="*/ 6667 w 9583"/>
                  <a:gd name="connsiteY6" fmla="*/ 8416 h 10000"/>
                  <a:gd name="connsiteX7" fmla="*/ 6249 w 9583"/>
                  <a:gd name="connsiteY7" fmla="*/ 7234 h 10000"/>
                  <a:gd name="connsiteX8" fmla="*/ 5937 w 9583"/>
                  <a:gd name="connsiteY8" fmla="*/ 5603 h 10000"/>
                  <a:gd name="connsiteX9" fmla="*/ 5522 w 9583"/>
                  <a:gd name="connsiteY9" fmla="*/ 3688 h 10000"/>
                  <a:gd name="connsiteX10" fmla="*/ 5104 w 9583"/>
                  <a:gd name="connsiteY10" fmla="*/ 1844 h 10000"/>
                  <a:gd name="connsiteX11" fmla="*/ 4687 w 9583"/>
                  <a:gd name="connsiteY11" fmla="*/ 496 h 10000"/>
                  <a:gd name="connsiteX12" fmla="*/ 4272 w 9583"/>
                  <a:gd name="connsiteY12" fmla="*/ 0 h 10000"/>
                  <a:gd name="connsiteX13" fmla="*/ 3854 w 9583"/>
                  <a:gd name="connsiteY13" fmla="*/ 496 h 10000"/>
                  <a:gd name="connsiteX14" fmla="*/ 3541 w 9583"/>
                  <a:gd name="connsiteY14" fmla="*/ 1844 h 10000"/>
                  <a:gd name="connsiteX15" fmla="*/ 3126 w 9583"/>
                  <a:gd name="connsiteY15" fmla="*/ 3688 h 10000"/>
                  <a:gd name="connsiteX16" fmla="*/ 2709 w 9583"/>
                  <a:gd name="connsiteY16" fmla="*/ 5603 h 10000"/>
                  <a:gd name="connsiteX17" fmla="*/ 2290 w 9583"/>
                  <a:gd name="connsiteY17" fmla="*/ 7234 h 10000"/>
                  <a:gd name="connsiteX18" fmla="*/ 1874 w 9583"/>
                  <a:gd name="connsiteY18" fmla="*/ 8416 h 10000"/>
                  <a:gd name="connsiteX19" fmla="*/ 1561 w 9583"/>
                  <a:gd name="connsiteY19" fmla="*/ 9196 h 10000"/>
                  <a:gd name="connsiteX20" fmla="*/ 1146 w 9583"/>
                  <a:gd name="connsiteY20" fmla="*/ 9622 h 10000"/>
                  <a:gd name="connsiteX21" fmla="*/ 729 w 9583"/>
                  <a:gd name="connsiteY21" fmla="*/ 9858 h 10000"/>
                  <a:gd name="connsiteX22" fmla="*/ 415 w 9583"/>
                  <a:gd name="connsiteY22" fmla="*/ 9953 h 10000"/>
                  <a:gd name="connsiteX23" fmla="*/ 0 w 9583"/>
                  <a:gd name="connsiteY23" fmla="*/ 10000 h 10000"/>
                  <a:gd name="connsiteX0" fmla="*/ 9567 w 9567"/>
                  <a:gd name="connsiteY0" fmla="*/ 10000 h 10000"/>
                  <a:gd name="connsiteX1" fmla="*/ 9133 w 9567"/>
                  <a:gd name="connsiteY1" fmla="*/ 10000 h 10000"/>
                  <a:gd name="connsiteX2" fmla="*/ 8260 w 9567"/>
                  <a:gd name="connsiteY2" fmla="*/ 9858 h 10000"/>
                  <a:gd name="connsiteX3" fmla="*/ 7827 w 9567"/>
                  <a:gd name="connsiteY3" fmla="*/ 9622 h 10000"/>
                  <a:gd name="connsiteX4" fmla="*/ 7391 w 9567"/>
                  <a:gd name="connsiteY4" fmla="*/ 9196 h 10000"/>
                  <a:gd name="connsiteX5" fmla="*/ 6957 w 9567"/>
                  <a:gd name="connsiteY5" fmla="*/ 8416 h 10000"/>
                  <a:gd name="connsiteX6" fmla="*/ 6521 w 9567"/>
                  <a:gd name="connsiteY6" fmla="*/ 7234 h 10000"/>
                  <a:gd name="connsiteX7" fmla="*/ 6195 w 9567"/>
                  <a:gd name="connsiteY7" fmla="*/ 5603 h 10000"/>
                  <a:gd name="connsiteX8" fmla="*/ 5762 w 9567"/>
                  <a:gd name="connsiteY8" fmla="*/ 3688 h 10000"/>
                  <a:gd name="connsiteX9" fmla="*/ 5326 w 9567"/>
                  <a:gd name="connsiteY9" fmla="*/ 1844 h 10000"/>
                  <a:gd name="connsiteX10" fmla="*/ 4891 w 9567"/>
                  <a:gd name="connsiteY10" fmla="*/ 496 h 10000"/>
                  <a:gd name="connsiteX11" fmla="*/ 4458 w 9567"/>
                  <a:gd name="connsiteY11" fmla="*/ 0 h 10000"/>
                  <a:gd name="connsiteX12" fmla="*/ 4022 w 9567"/>
                  <a:gd name="connsiteY12" fmla="*/ 496 h 10000"/>
                  <a:gd name="connsiteX13" fmla="*/ 3695 w 9567"/>
                  <a:gd name="connsiteY13" fmla="*/ 1844 h 10000"/>
                  <a:gd name="connsiteX14" fmla="*/ 3262 w 9567"/>
                  <a:gd name="connsiteY14" fmla="*/ 3688 h 10000"/>
                  <a:gd name="connsiteX15" fmla="*/ 2827 w 9567"/>
                  <a:gd name="connsiteY15" fmla="*/ 5603 h 10000"/>
                  <a:gd name="connsiteX16" fmla="*/ 2390 w 9567"/>
                  <a:gd name="connsiteY16" fmla="*/ 7234 h 10000"/>
                  <a:gd name="connsiteX17" fmla="*/ 1956 w 9567"/>
                  <a:gd name="connsiteY17" fmla="*/ 8416 h 10000"/>
                  <a:gd name="connsiteX18" fmla="*/ 1629 w 9567"/>
                  <a:gd name="connsiteY18" fmla="*/ 9196 h 10000"/>
                  <a:gd name="connsiteX19" fmla="*/ 1196 w 9567"/>
                  <a:gd name="connsiteY19" fmla="*/ 9622 h 10000"/>
                  <a:gd name="connsiteX20" fmla="*/ 761 w 9567"/>
                  <a:gd name="connsiteY20" fmla="*/ 9858 h 10000"/>
                  <a:gd name="connsiteX21" fmla="*/ 433 w 9567"/>
                  <a:gd name="connsiteY21" fmla="*/ 9953 h 10000"/>
                  <a:gd name="connsiteX22" fmla="*/ 0 w 9567"/>
                  <a:gd name="connsiteY22" fmla="*/ 10000 h 10000"/>
                  <a:gd name="connsiteX0" fmla="*/ 9546 w 9546"/>
                  <a:gd name="connsiteY0" fmla="*/ 10000 h 10000"/>
                  <a:gd name="connsiteX1" fmla="*/ 8634 w 9546"/>
                  <a:gd name="connsiteY1" fmla="*/ 9858 h 10000"/>
                  <a:gd name="connsiteX2" fmla="*/ 8181 w 9546"/>
                  <a:gd name="connsiteY2" fmla="*/ 9622 h 10000"/>
                  <a:gd name="connsiteX3" fmla="*/ 7726 w 9546"/>
                  <a:gd name="connsiteY3" fmla="*/ 9196 h 10000"/>
                  <a:gd name="connsiteX4" fmla="*/ 7272 w 9546"/>
                  <a:gd name="connsiteY4" fmla="*/ 8416 h 10000"/>
                  <a:gd name="connsiteX5" fmla="*/ 6816 w 9546"/>
                  <a:gd name="connsiteY5" fmla="*/ 7234 h 10000"/>
                  <a:gd name="connsiteX6" fmla="*/ 6475 w 9546"/>
                  <a:gd name="connsiteY6" fmla="*/ 5603 h 10000"/>
                  <a:gd name="connsiteX7" fmla="*/ 6023 w 9546"/>
                  <a:gd name="connsiteY7" fmla="*/ 3688 h 10000"/>
                  <a:gd name="connsiteX8" fmla="*/ 5567 w 9546"/>
                  <a:gd name="connsiteY8" fmla="*/ 1844 h 10000"/>
                  <a:gd name="connsiteX9" fmla="*/ 5112 w 9546"/>
                  <a:gd name="connsiteY9" fmla="*/ 496 h 10000"/>
                  <a:gd name="connsiteX10" fmla="*/ 4660 w 9546"/>
                  <a:gd name="connsiteY10" fmla="*/ 0 h 10000"/>
                  <a:gd name="connsiteX11" fmla="*/ 4204 w 9546"/>
                  <a:gd name="connsiteY11" fmla="*/ 496 h 10000"/>
                  <a:gd name="connsiteX12" fmla="*/ 3862 w 9546"/>
                  <a:gd name="connsiteY12" fmla="*/ 1844 h 10000"/>
                  <a:gd name="connsiteX13" fmla="*/ 3410 w 9546"/>
                  <a:gd name="connsiteY13" fmla="*/ 3688 h 10000"/>
                  <a:gd name="connsiteX14" fmla="*/ 2955 w 9546"/>
                  <a:gd name="connsiteY14" fmla="*/ 5603 h 10000"/>
                  <a:gd name="connsiteX15" fmla="*/ 2498 w 9546"/>
                  <a:gd name="connsiteY15" fmla="*/ 7234 h 10000"/>
                  <a:gd name="connsiteX16" fmla="*/ 2045 w 9546"/>
                  <a:gd name="connsiteY16" fmla="*/ 8416 h 10000"/>
                  <a:gd name="connsiteX17" fmla="*/ 1703 w 9546"/>
                  <a:gd name="connsiteY17" fmla="*/ 9196 h 10000"/>
                  <a:gd name="connsiteX18" fmla="*/ 1250 w 9546"/>
                  <a:gd name="connsiteY18" fmla="*/ 9622 h 10000"/>
                  <a:gd name="connsiteX19" fmla="*/ 795 w 9546"/>
                  <a:gd name="connsiteY19" fmla="*/ 9858 h 10000"/>
                  <a:gd name="connsiteX20" fmla="*/ 453 w 9546"/>
                  <a:gd name="connsiteY20" fmla="*/ 9953 h 10000"/>
                  <a:gd name="connsiteX21" fmla="*/ 0 w 9546"/>
                  <a:gd name="connsiteY21" fmla="*/ 10000 h 10000"/>
                  <a:gd name="connsiteX0" fmla="*/ 9045 w 9045"/>
                  <a:gd name="connsiteY0" fmla="*/ 9858 h 10000"/>
                  <a:gd name="connsiteX1" fmla="*/ 8570 w 9045"/>
                  <a:gd name="connsiteY1" fmla="*/ 9622 h 10000"/>
                  <a:gd name="connsiteX2" fmla="*/ 8093 w 9045"/>
                  <a:gd name="connsiteY2" fmla="*/ 9196 h 10000"/>
                  <a:gd name="connsiteX3" fmla="*/ 7618 w 9045"/>
                  <a:gd name="connsiteY3" fmla="*/ 8416 h 10000"/>
                  <a:gd name="connsiteX4" fmla="*/ 7140 w 9045"/>
                  <a:gd name="connsiteY4" fmla="*/ 7234 h 10000"/>
                  <a:gd name="connsiteX5" fmla="*/ 6783 w 9045"/>
                  <a:gd name="connsiteY5" fmla="*/ 5603 h 10000"/>
                  <a:gd name="connsiteX6" fmla="*/ 6309 w 9045"/>
                  <a:gd name="connsiteY6" fmla="*/ 3688 h 10000"/>
                  <a:gd name="connsiteX7" fmla="*/ 5832 w 9045"/>
                  <a:gd name="connsiteY7" fmla="*/ 1844 h 10000"/>
                  <a:gd name="connsiteX8" fmla="*/ 5355 w 9045"/>
                  <a:gd name="connsiteY8" fmla="*/ 496 h 10000"/>
                  <a:gd name="connsiteX9" fmla="*/ 4882 w 9045"/>
                  <a:gd name="connsiteY9" fmla="*/ 0 h 10000"/>
                  <a:gd name="connsiteX10" fmla="*/ 4404 w 9045"/>
                  <a:gd name="connsiteY10" fmla="*/ 496 h 10000"/>
                  <a:gd name="connsiteX11" fmla="*/ 4046 w 9045"/>
                  <a:gd name="connsiteY11" fmla="*/ 1844 h 10000"/>
                  <a:gd name="connsiteX12" fmla="*/ 3572 w 9045"/>
                  <a:gd name="connsiteY12" fmla="*/ 3688 h 10000"/>
                  <a:gd name="connsiteX13" fmla="*/ 3096 w 9045"/>
                  <a:gd name="connsiteY13" fmla="*/ 5603 h 10000"/>
                  <a:gd name="connsiteX14" fmla="*/ 2617 w 9045"/>
                  <a:gd name="connsiteY14" fmla="*/ 7234 h 10000"/>
                  <a:gd name="connsiteX15" fmla="*/ 2142 w 9045"/>
                  <a:gd name="connsiteY15" fmla="*/ 8416 h 10000"/>
                  <a:gd name="connsiteX16" fmla="*/ 1784 w 9045"/>
                  <a:gd name="connsiteY16" fmla="*/ 9196 h 10000"/>
                  <a:gd name="connsiteX17" fmla="*/ 1309 w 9045"/>
                  <a:gd name="connsiteY17" fmla="*/ 9622 h 10000"/>
                  <a:gd name="connsiteX18" fmla="*/ 833 w 9045"/>
                  <a:gd name="connsiteY18" fmla="*/ 9858 h 10000"/>
                  <a:gd name="connsiteX19" fmla="*/ 475 w 9045"/>
                  <a:gd name="connsiteY19" fmla="*/ 9953 h 10000"/>
                  <a:gd name="connsiteX20" fmla="*/ 0 w 9045"/>
                  <a:gd name="connsiteY20" fmla="*/ 10000 h 10000"/>
                  <a:gd name="connsiteX0" fmla="*/ 9475 w 9475"/>
                  <a:gd name="connsiteY0" fmla="*/ 9858 h 9953"/>
                  <a:gd name="connsiteX1" fmla="*/ 8950 w 9475"/>
                  <a:gd name="connsiteY1" fmla="*/ 9622 h 9953"/>
                  <a:gd name="connsiteX2" fmla="*/ 8422 w 9475"/>
                  <a:gd name="connsiteY2" fmla="*/ 9196 h 9953"/>
                  <a:gd name="connsiteX3" fmla="*/ 7897 w 9475"/>
                  <a:gd name="connsiteY3" fmla="*/ 8416 h 9953"/>
                  <a:gd name="connsiteX4" fmla="*/ 7369 w 9475"/>
                  <a:gd name="connsiteY4" fmla="*/ 7234 h 9953"/>
                  <a:gd name="connsiteX5" fmla="*/ 6974 w 9475"/>
                  <a:gd name="connsiteY5" fmla="*/ 5603 h 9953"/>
                  <a:gd name="connsiteX6" fmla="*/ 6450 w 9475"/>
                  <a:gd name="connsiteY6" fmla="*/ 3688 h 9953"/>
                  <a:gd name="connsiteX7" fmla="*/ 5923 w 9475"/>
                  <a:gd name="connsiteY7" fmla="*/ 1844 h 9953"/>
                  <a:gd name="connsiteX8" fmla="*/ 5395 w 9475"/>
                  <a:gd name="connsiteY8" fmla="*/ 496 h 9953"/>
                  <a:gd name="connsiteX9" fmla="*/ 4872 w 9475"/>
                  <a:gd name="connsiteY9" fmla="*/ 0 h 9953"/>
                  <a:gd name="connsiteX10" fmla="*/ 4344 w 9475"/>
                  <a:gd name="connsiteY10" fmla="*/ 496 h 9953"/>
                  <a:gd name="connsiteX11" fmla="*/ 3948 w 9475"/>
                  <a:gd name="connsiteY11" fmla="*/ 1844 h 9953"/>
                  <a:gd name="connsiteX12" fmla="*/ 3424 w 9475"/>
                  <a:gd name="connsiteY12" fmla="*/ 3688 h 9953"/>
                  <a:gd name="connsiteX13" fmla="*/ 2898 w 9475"/>
                  <a:gd name="connsiteY13" fmla="*/ 5603 h 9953"/>
                  <a:gd name="connsiteX14" fmla="*/ 2368 w 9475"/>
                  <a:gd name="connsiteY14" fmla="*/ 7234 h 9953"/>
                  <a:gd name="connsiteX15" fmla="*/ 1843 w 9475"/>
                  <a:gd name="connsiteY15" fmla="*/ 8416 h 9953"/>
                  <a:gd name="connsiteX16" fmla="*/ 1447 w 9475"/>
                  <a:gd name="connsiteY16" fmla="*/ 9196 h 9953"/>
                  <a:gd name="connsiteX17" fmla="*/ 922 w 9475"/>
                  <a:gd name="connsiteY17" fmla="*/ 9622 h 9953"/>
                  <a:gd name="connsiteX18" fmla="*/ 396 w 9475"/>
                  <a:gd name="connsiteY18" fmla="*/ 9858 h 9953"/>
                  <a:gd name="connsiteX19" fmla="*/ 0 w 9475"/>
                  <a:gd name="connsiteY19" fmla="*/ 9953 h 9953"/>
                  <a:gd name="connsiteX0" fmla="*/ 9582 w 9582"/>
                  <a:gd name="connsiteY0" fmla="*/ 9905 h 9905"/>
                  <a:gd name="connsiteX1" fmla="*/ 9028 w 9582"/>
                  <a:gd name="connsiteY1" fmla="*/ 9667 h 9905"/>
                  <a:gd name="connsiteX2" fmla="*/ 8471 w 9582"/>
                  <a:gd name="connsiteY2" fmla="*/ 9239 h 9905"/>
                  <a:gd name="connsiteX3" fmla="*/ 7917 w 9582"/>
                  <a:gd name="connsiteY3" fmla="*/ 8456 h 9905"/>
                  <a:gd name="connsiteX4" fmla="*/ 7359 w 9582"/>
                  <a:gd name="connsiteY4" fmla="*/ 7268 h 9905"/>
                  <a:gd name="connsiteX5" fmla="*/ 6942 w 9582"/>
                  <a:gd name="connsiteY5" fmla="*/ 5629 h 9905"/>
                  <a:gd name="connsiteX6" fmla="*/ 6389 w 9582"/>
                  <a:gd name="connsiteY6" fmla="*/ 3705 h 9905"/>
                  <a:gd name="connsiteX7" fmla="*/ 5833 w 9582"/>
                  <a:gd name="connsiteY7" fmla="*/ 1853 h 9905"/>
                  <a:gd name="connsiteX8" fmla="*/ 5276 w 9582"/>
                  <a:gd name="connsiteY8" fmla="*/ 498 h 9905"/>
                  <a:gd name="connsiteX9" fmla="*/ 4724 w 9582"/>
                  <a:gd name="connsiteY9" fmla="*/ 0 h 9905"/>
                  <a:gd name="connsiteX10" fmla="*/ 4167 w 9582"/>
                  <a:gd name="connsiteY10" fmla="*/ 498 h 9905"/>
                  <a:gd name="connsiteX11" fmla="*/ 3749 w 9582"/>
                  <a:gd name="connsiteY11" fmla="*/ 1853 h 9905"/>
                  <a:gd name="connsiteX12" fmla="*/ 3196 w 9582"/>
                  <a:gd name="connsiteY12" fmla="*/ 3705 h 9905"/>
                  <a:gd name="connsiteX13" fmla="*/ 2641 w 9582"/>
                  <a:gd name="connsiteY13" fmla="*/ 5629 h 9905"/>
                  <a:gd name="connsiteX14" fmla="*/ 2081 w 9582"/>
                  <a:gd name="connsiteY14" fmla="*/ 7268 h 9905"/>
                  <a:gd name="connsiteX15" fmla="*/ 1527 w 9582"/>
                  <a:gd name="connsiteY15" fmla="*/ 8456 h 9905"/>
                  <a:gd name="connsiteX16" fmla="*/ 1109 w 9582"/>
                  <a:gd name="connsiteY16" fmla="*/ 9239 h 9905"/>
                  <a:gd name="connsiteX17" fmla="*/ 555 w 9582"/>
                  <a:gd name="connsiteY17" fmla="*/ 9667 h 9905"/>
                  <a:gd name="connsiteX18" fmla="*/ 0 w 9582"/>
                  <a:gd name="connsiteY18" fmla="*/ 9905 h 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82" h="9905">
                    <a:moveTo>
                      <a:pt x="9582" y="9905"/>
                    </a:moveTo>
                    <a:lnTo>
                      <a:pt x="9028" y="9667"/>
                    </a:lnTo>
                    <a:lnTo>
                      <a:pt x="8471" y="9239"/>
                    </a:lnTo>
                    <a:lnTo>
                      <a:pt x="7917" y="8456"/>
                    </a:lnTo>
                    <a:lnTo>
                      <a:pt x="7359" y="7268"/>
                    </a:lnTo>
                    <a:cubicBezTo>
                      <a:pt x="7219" y="6722"/>
                      <a:pt x="7081" y="6176"/>
                      <a:pt x="6942" y="5629"/>
                    </a:cubicBezTo>
                    <a:cubicBezTo>
                      <a:pt x="6758" y="4988"/>
                      <a:pt x="6575" y="4346"/>
                      <a:pt x="6389" y="3705"/>
                    </a:cubicBezTo>
                    <a:cubicBezTo>
                      <a:pt x="6203" y="3088"/>
                      <a:pt x="6019" y="2471"/>
                      <a:pt x="5833" y="1853"/>
                    </a:cubicBezTo>
                    <a:lnTo>
                      <a:pt x="5276" y="498"/>
                    </a:lnTo>
                    <a:lnTo>
                      <a:pt x="4724" y="0"/>
                    </a:lnTo>
                    <a:lnTo>
                      <a:pt x="4167" y="498"/>
                    </a:lnTo>
                    <a:cubicBezTo>
                      <a:pt x="4028" y="950"/>
                      <a:pt x="3888" y="1401"/>
                      <a:pt x="3749" y="1853"/>
                    </a:cubicBezTo>
                    <a:cubicBezTo>
                      <a:pt x="3567" y="2471"/>
                      <a:pt x="3379" y="3088"/>
                      <a:pt x="3196" y="3705"/>
                    </a:cubicBezTo>
                    <a:cubicBezTo>
                      <a:pt x="3010" y="4346"/>
                      <a:pt x="2821" y="4988"/>
                      <a:pt x="2641" y="5629"/>
                    </a:cubicBezTo>
                    <a:lnTo>
                      <a:pt x="2081" y="7268"/>
                    </a:lnTo>
                    <a:cubicBezTo>
                      <a:pt x="1901" y="7664"/>
                      <a:pt x="1712" y="8060"/>
                      <a:pt x="1527" y="8456"/>
                    </a:cubicBezTo>
                    <a:cubicBezTo>
                      <a:pt x="1391" y="8717"/>
                      <a:pt x="1247" y="8978"/>
                      <a:pt x="1109" y="9239"/>
                    </a:cubicBezTo>
                    <a:lnTo>
                      <a:pt x="555" y="9667"/>
                    </a:lnTo>
                    <a:lnTo>
                      <a:pt x="0" y="9905"/>
                    </a:lnTo>
                  </a:path>
                </a:pathLst>
              </a:custGeom>
              <a:noFill/>
              <a:ln w="19050" cmpd="sng">
                <a:solidFill>
                  <a:srgbClr val="000000"/>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56" name="TextBox 55">
                <a:extLst>
                  <a:ext uri="{FF2B5EF4-FFF2-40B4-BE49-F238E27FC236}">
                    <a16:creationId xmlns:a16="http://schemas.microsoft.com/office/drawing/2014/main" id="{BF35D16B-9FC1-D241-38F3-0AC890A9611D}"/>
                  </a:ext>
                </a:extLst>
              </p:cNvPr>
              <p:cNvSpPr txBox="1"/>
              <p:nvPr/>
            </p:nvSpPr>
            <p:spPr>
              <a:xfrm>
                <a:off x="1535114" y="6207956"/>
                <a:ext cx="855662" cy="374324"/>
              </a:xfrm>
              <a:prstGeom prst="rect">
                <a:avLst/>
              </a:prstGeom>
              <a:noFill/>
            </p:spPr>
            <p:txBody>
              <a:bodyPr wrap="none">
                <a:spAutoFit/>
              </a:bodyPr>
              <a:lstStyle/>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spectrum</a:t>
                </a:r>
              </a:p>
            </p:txBody>
          </p:sp>
          <p:cxnSp>
            <p:nvCxnSpPr>
              <p:cNvPr id="57" name="Straight Arrow Connector 56">
                <a:extLst>
                  <a:ext uri="{FF2B5EF4-FFF2-40B4-BE49-F238E27FC236}">
                    <a16:creationId xmlns:a16="http://schemas.microsoft.com/office/drawing/2014/main" id="{67CADC39-C5A1-86B0-B244-0B899A39B3B2}"/>
                  </a:ext>
                </a:extLst>
              </p:cNvPr>
              <p:cNvCxnSpPr/>
              <p:nvPr/>
            </p:nvCxnSpPr>
            <p:spPr bwMode="auto">
              <a:xfrm>
                <a:off x="471489" y="6259587"/>
                <a:ext cx="1738312" cy="2152"/>
              </a:xfrm>
              <a:prstGeom prst="straightConnector1">
                <a:avLst/>
              </a:prstGeom>
              <a:solidFill>
                <a:srgbClr val="00B8FF"/>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8" name="TextBox 57">
                <a:extLst>
                  <a:ext uri="{FF2B5EF4-FFF2-40B4-BE49-F238E27FC236}">
                    <a16:creationId xmlns:a16="http://schemas.microsoft.com/office/drawing/2014/main" id="{3FCA8C94-2A41-480C-4D45-8845F75A5AC2}"/>
                  </a:ext>
                </a:extLst>
              </p:cNvPr>
              <p:cNvSpPr txBox="1"/>
              <p:nvPr/>
            </p:nvSpPr>
            <p:spPr>
              <a:xfrm>
                <a:off x="114301" y="5450704"/>
                <a:ext cx="923925" cy="623873"/>
              </a:xfrm>
              <a:prstGeom prst="rect">
                <a:avLst/>
              </a:prstGeom>
              <a:noFill/>
            </p:spPr>
            <p:txBody>
              <a:bodyPr wrap="none">
                <a:spAutoFit/>
              </a:bodyPr>
              <a:lstStyle/>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MOD gain </a:t>
                </a:r>
              </a:p>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bandwidth</a:t>
                </a:r>
              </a:p>
            </p:txBody>
          </p:sp>
          <p:sp>
            <p:nvSpPr>
              <p:cNvPr id="59" name="Freeform 18">
                <a:extLst>
                  <a:ext uri="{FF2B5EF4-FFF2-40B4-BE49-F238E27FC236}">
                    <a16:creationId xmlns:a16="http://schemas.microsoft.com/office/drawing/2014/main" id="{DDF754EB-413E-8726-1527-E5E28C11AAC9}"/>
                  </a:ext>
                </a:extLst>
              </p:cNvPr>
              <p:cNvSpPr>
                <a:spLocks/>
              </p:cNvSpPr>
              <p:nvPr/>
            </p:nvSpPr>
            <p:spPr bwMode="auto">
              <a:xfrm>
                <a:off x="949326" y="5427040"/>
                <a:ext cx="358775" cy="759403"/>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FF0000"/>
                  </a:gs>
                  <a:gs pos="30000">
                    <a:srgbClr val="FF0000"/>
                  </a:gs>
                  <a:gs pos="100000">
                    <a:srgbClr val="FFFFFF"/>
                  </a:gs>
                </a:gsLst>
                <a:lin ang="0" scaled="1"/>
              </a:gradFill>
              <a:ln w="19050" cmpd="sng">
                <a:solidFill>
                  <a:srgbClr val="FF6600"/>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60" name="Freeform 59">
                <a:extLst>
                  <a:ext uri="{FF2B5EF4-FFF2-40B4-BE49-F238E27FC236}">
                    <a16:creationId xmlns:a16="http://schemas.microsoft.com/office/drawing/2014/main" id="{3AA163F3-B274-F0DF-9059-FC4C042D7C77}"/>
                  </a:ext>
                </a:extLst>
              </p:cNvPr>
              <p:cNvSpPr>
                <a:spLocks/>
              </p:cNvSpPr>
              <p:nvPr/>
            </p:nvSpPr>
            <p:spPr bwMode="auto">
              <a:xfrm>
                <a:off x="1255714" y="5427040"/>
                <a:ext cx="358775" cy="759403"/>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834736">
                      <a:lumMod val="75000"/>
                    </a:srgbClr>
                  </a:gs>
                  <a:gs pos="30000">
                    <a:srgbClr val="AF66BE"/>
                  </a:gs>
                  <a:gs pos="100000">
                    <a:srgbClr val="FFFFFF"/>
                  </a:gs>
                </a:gsLst>
                <a:lin ang="0" scaled="1"/>
              </a:gradFill>
              <a:ln w="19050" cmpd="sng">
                <a:solidFill>
                  <a:srgbClr val="AF66BE"/>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grpSp>
        <p:grpSp>
          <p:nvGrpSpPr>
            <p:cNvPr id="33" name="Group 216">
              <a:extLst>
                <a:ext uri="{FF2B5EF4-FFF2-40B4-BE49-F238E27FC236}">
                  <a16:creationId xmlns:a16="http://schemas.microsoft.com/office/drawing/2014/main" id="{058B6D1E-5EF2-5894-5699-5EB84CEA9A67}"/>
                </a:ext>
              </a:extLst>
            </p:cNvPr>
            <p:cNvGrpSpPr>
              <a:grpSpLocks/>
            </p:cNvGrpSpPr>
            <p:nvPr/>
          </p:nvGrpSpPr>
          <p:grpSpPr bwMode="auto">
            <a:xfrm>
              <a:off x="2324100" y="4527552"/>
              <a:ext cx="2070100" cy="641350"/>
              <a:chOff x="2692400" y="5721268"/>
              <a:chExt cx="2019300" cy="855934"/>
            </a:xfrm>
          </p:grpSpPr>
          <p:sp>
            <p:nvSpPr>
              <p:cNvPr id="45" name="Freeform 44">
                <a:extLst>
                  <a:ext uri="{FF2B5EF4-FFF2-40B4-BE49-F238E27FC236}">
                    <a16:creationId xmlns:a16="http://schemas.microsoft.com/office/drawing/2014/main" id="{6B5727D7-F542-B27A-94AA-9C2A2D887ECE}"/>
                  </a:ext>
                </a:extLst>
              </p:cNvPr>
              <p:cNvSpPr>
                <a:spLocks/>
              </p:cNvSpPr>
              <p:nvPr/>
            </p:nvSpPr>
            <p:spPr bwMode="auto">
              <a:xfrm>
                <a:off x="3223551" y="5757980"/>
                <a:ext cx="777369" cy="748186"/>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895 w 10000"/>
                  <a:gd name="connsiteY32" fmla="*/ 10000 h 10000"/>
                  <a:gd name="connsiteX33" fmla="*/ 1634 w 10000"/>
                  <a:gd name="connsiteY33" fmla="*/ 10000 h 10000"/>
                  <a:gd name="connsiteX34" fmla="*/ 1438 w 10000"/>
                  <a:gd name="connsiteY34" fmla="*/ 10000 h 10000"/>
                  <a:gd name="connsiteX35" fmla="*/ 980 w 10000"/>
                  <a:gd name="connsiteY35" fmla="*/ 10000 h 10000"/>
                  <a:gd name="connsiteX36" fmla="*/ 719 w 10000"/>
                  <a:gd name="connsiteY36" fmla="*/ 10000 h 10000"/>
                  <a:gd name="connsiteX37" fmla="*/ 458 w 10000"/>
                  <a:gd name="connsiteY37" fmla="*/ 10000 h 10000"/>
                  <a:gd name="connsiteX38" fmla="*/ 261 w 10000"/>
                  <a:gd name="connsiteY38" fmla="*/ 10000 h 10000"/>
                  <a:gd name="connsiteX39" fmla="*/ 0 w 10000"/>
                  <a:gd name="connsiteY39"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634 w 10000"/>
                  <a:gd name="connsiteY32" fmla="*/ 10000 h 10000"/>
                  <a:gd name="connsiteX33" fmla="*/ 1438 w 10000"/>
                  <a:gd name="connsiteY33" fmla="*/ 10000 h 10000"/>
                  <a:gd name="connsiteX34" fmla="*/ 980 w 10000"/>
                  <a:gd name="connsiteY34" fmla="*/ 10000 h 10000"/>
                  <a:gd name="connsiteX35" fmla="*/ 719 w 10000"/>
                  <a:gd name="connsiteY35" fmla="*/ 10000 h 10000"/>
                  <a:gd name="connsiteX36" fmla="*/ 458 w 10000"/>
                  <a:gd name="connsiteY36" fmla="*/ 10000 h 10000"/>
                  <a:gd name="connsiteX37" fmla="*/ 261 w 10000"/>
                  <a:gd name="connsiteY37" fmla="*/ 10000 h 10000"/>
                  <a:gd name="connsiteX38" fmla="*/ 0 w 10000"/>
                  <a:gd name="connsiteY38"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438 w 10000"/>
                  <a:gd name="connsiteY32" fmla="*/ 10000 h 10000"/>
                  <a:gd name="connsiteX33" fmla="*/ 980 w 10000"/>
                  <a:gd name="connsiteY33" fmla="*/ 10000 h 10000"/>
                  <a:gd name="connsiteX34" fmla="*/ 719 w 10000"/>
                  <a:gd name="connsiteY34" fmla="*/ 10000 h 10000"/>
                  <a:gd name="connsiteX35" fmla="*/ 458 w 10000"/>
                  <a:gd name="connsiteY35" fmla="*/ 10000 h 10000"/>
                  <a:gd name="connsiteX36" fmla="*/ 261 w 10000"/>
                  <a:gd name="connsiteY36" fmla="*/ 10000 h 10000"/>
                  <a:gd name="connsiteX37" fmla="*/ 0 w 10000"/>
                  <a:gd name="connsiteY37"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980 w 10000"/>
                  <a:gd name="connsiteY32" fmla="*/ 10000 h 10000"/>
                  <a:gd name="connsiteX33" fmla="*/ 719 w 10000"/>
                  <a:gd name="connsiteY33" fmla="*/ 10000 h 10000"/>
                  <a:gd name="connsiteX34" fmla="*/ 458 w 10000"/>
                  <a:gd name="connsiteY34" fmla="*/ 10000 h 10000"/>
                  <a:gd name="connsiteX35" fmla="*/ 261 w 10000"/>
                  <a:gd name="connsiteY35" fmla="*/ 10000 h 10000"/>
                  <a:gd name="connsiteX36" fmla="*/ 0 w 10000"/>
                  <a:gd name="connsiteY36"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719 w 10000"/>
                  <a:gd name="connsiteY32" fmla="*/ 10000 h 10000"/>
                  <a:gd name="connsiteX33" fmla="*/ 458 w 10000"/>
                  <a:gd name="connsiteY33" fmla="*/ 10000 h 10000"/>
                  <a:gd name="connsiteX34" fmla="*/ 261 w 10000"/>
                  <a:gd name="connsiteY34" fmla="*/ 10000 h 10000"/>
                  <a:gd name="connsiteX35" fmla="*/ 0 w 10000"/>
                  <a:gd name="connsiteY35"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458 w 10000"/>
                  <a:gd name="connsiteY32" fmla="*/ 10000 h 10000"/>
                  <a:gd name="connsiteX33" fmla="*/ 261 w 10000"/>
                  <a:gd name="connsiteY33" fmla="*/ 10000 h 10000"/>
                  <a:gd name="connsiteX34" fmla="*/ 0 w 10000"/>
                  <a:gd name="connsiteY34"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458 w 10000"/>
                  <a:gd name="connsiteY32" fmla="*/ 10000 h 10000"/>
                  <a:gd name="connsiteX33" fmla="*/ 261 w 10000"/>
                  <a:gd name="connsiteY33" fmla="*/ 10000 h 10000"/>
                  <a:gd name="connsiteX34" fmla="*/ 0 w 10000"/>
                  <a:gd name="connsiteY34"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261 w 10000"/>
                  <a:gd name="connsiteY32" fmla="*/ 10000 h 10000"/>
                  <a:gd name="connsiteX33" fmla="*/ 0 w 10000"/>
                  <a:gd name="connsiteY33"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0 w 10000"/>
                  <a:gd name="connsiteY32" fmla="*/ 10000 h 10000"/>
                  <a:gd name="connsiteX0" fmla="*/ 7843 w 7843"/>
                  <a:gd name="connsiteY0" fmla="*/ 10000 h 10000"/>
                  <a:gd name="connsiteX1" fmla="*/ 7582 w 7843"/>
                  <a:gd name="connsiteY1" fmla="*/ 10000 h 10000"/>
                  <a:gd name="connsiteX2" fmla="*/ 7320 w 7843"/>
                  <a:gd name="connsiteY2" fmla="*/ 10000 h 10000"/>
                  <a:gd name="connsiteX3" fmla="*/ 7059 w 7843"/>
                  <a:gd name="connsiteY3" fmla="*/ 10000 h 10000"/>
                  <a:gd name="connsiteX4" fmla="*/ 6797 w 7843"/>
                  <a:gd name="connsiteY4" fmla="*/ 10000 h 10000"/>
                  <a:gd name="connsiteX5" fmla="*/ 6536 w 7843"/>
                  <a:gd name="connsiteY5" fmla="*/ 10000 h 10000"/>
                  <a:gd name="connsiteX6" fmla="*/ 6274 w 7843"/>
                  <a:gd name="connsiteY6" fmla="*/ 10000 h 10000"/>
                  <a:gd name="connsiteX7" fmla="*/ 6013 w 7843"/>
                  <a:gd name="connsiteY7" fmla="*/ 10000 h 10000"/>
                  <a:gd name="connsiteX8" fmla="*/ 5751 w 7843"/>
                  <a:gd name="connsiteY8" fmla="*/ 10000 h 10000"/>
                  <a:gd name="connsiteX9" fmla="*/ 5490 w 7843"/>
                  <a:gd name="connsiteY9" fmla="*/ 10000 h 10000"/>
                  <a:gd name="connsiteX10" fmla="*/ 5229 w 7843"/>
                  <a:gd name="connsiteY10" fmla="*/ 9953 h 10000"/>
                  <a:gd name="connsiteX11" fmla="*/ 4967 w 7843"/>
                  <a:gd name="connsiteY11" fmla="*/ 9858 h 10000"/>
                  <a:gd name="connsiteX12" fmla="*/ 4706 w 7843"/>
                  <a:gd name="connsiteY12" fmla="*/ 9622 h 10000"/>
                  <a:gd name="connsiteX13" fmla="*/ 4444 w 7843"/>
                  <a:gd name="connsiteY13" fmla="*/ 9196 h 10000"/>
                  <a:gd name="connsiteX14" fmla="*/ 4183 w 7843"/>
                  <a:gd name="connsiteY14" fmla="*/ 8416 h 10000"/>
                  <a:gd name="connsiteX15" fmla="*/ 3921 w 7843"/>
                  <a:gd name="connsiteY15" fmla="*/ 7234 h 10000"/>
                  <a:gd name="connsiteX16" fmla="*/ 3725 w 7843"/>
                  <a:gd name="connsiteY16" fmla="*/ 5603 h 10000"/>
                  <a:gd name="connsiteX17" fmla="*/ 3464 w 7843"/>
                  <a:gd name="connsiteY17" fmla="*/ 3688 h 10000"/>
                  <a:gd name="connsiteX18" fmla="*/ 3202 w 7843"/>
                  <a:gd name="connsiteY18" fmla="*/ 1844 h 10000"/>
                  <a:gd name="connsiteX19" fmla="*/ 2941 w 7843"/>
                  <a:gd name="connsiteY19" fmla="*/ 496 h 10000"/>
                  <a:gd name="connsiteX20" fmla="*/ 2680 w 7843"/>
                  <a:gd name="connsiteY20" fmla="*/ 0 h 10000"/>
                  <a:gd name="connsiteX21" fmla="*/ 2418 w 7843"/>
                  <a:gd name="connsiteY21" fmla="*/ 496 h 10000"/>
                  <a:gd name="connsiteX22" fmla="*/ 2222 w 7843"/>
                  <a:gd name="connsiteY22" fmla="*/ 1844 h 10000"/>
                  <a:gd name="connsiteX23" fmla="*/ 1961 w 7843"/>
                  <a:gd name="connsiteY23" fmla="*/ 3688 h 10000"/>
                  <a:gd name="connsiteX24" fmla="*/ 1699 w 7843"/>
                  <a:gd name="connsiteY24" fmla="*/ 5603 h 10000"/>
                  <a:gd name="connsiteX25" fmla="*/ 1438 w 7843"/>
                  <a:gd name="connsiteY25" fmla="*/ 7234 h 10000"/>
                  <a:gd name="connsiteX26" fmla="*/ 1176 w 7843"/>
                  <a:gd name="connsiteY26" fmla="*/ 8416 h 10000"/>
                  <a:gd name="connsiteX27" fmla="*/ 980 w 7843"/>
                  <a:gd name="connsiteY27" fmla="*/ 9196 h 10000"/>
                  <a:gd name="connsiteX28" fmla="*/ 719 w 7843"/>
                  <a:gd name="connsiteY28" fmla="*/ 9622 h 10000"/>
                  <a:gd name="connsiteX29" fmla="*/ 457 w 7843"/>
                  <a:gd name="connsiteY29" fmla="*/ 9858 h 10000"/>
                  <a:gd name="connsiteX30" fmla="*/ 261 w 7843"/>
                  <a:gd name="connsiteY30" fmla="*/ 9953 h 10000"/>
                  <a:gd name="connsiteX31" fmla="*/ 0 w 7843"/>
                  <a:gd name="connsiteY31" fmla="*/ 10000 h 10000"/>
                  <a:gd name="connsiteX0" fmla="*/ 10000 w 10000"/>
                  <a:gd name="connsiteY0" fmla="*/ 10000 h 10000"/>
                  <a:gd name="connsiteX1" fmla="*/ 9667 w 10000"/>
                  <a:gd name="connsiteY1" fmla="*/ 10000 h 10000"/>
                  <a:gd name="connsiteX2" fmla="*/ 9333 w 10000"/>
                  <a:gd name="connsiteY2" fmla="*/ 10000 h 10000"/>
                  <a:gd name="connsiteX3" fmla="*/ 9000 w 10000"/>
                  <a:gd name="connsiteY3" fmla="*/ 10000 h 10000"/>
                  <a:gd name="connsiteX4" fmla="*/ 8666 w 10000"/>
                  <a:gd name="connsiteY4" fmla="*/ 10000 h 10000"/>
                  <a:gd name="connsiteX5" fmla="*/ 8334 w 10000"/>
                  <a:gd name="connsiteY5" fmla="*/ 10000 h 10000"/>
                  <a:gd name="connsiteX6" fmla="*/ 7999 w 10000"/>
                  <a:gd name="connsiteY6" fmla="*/ 10000 h 10000"/>
                  <a:gd name="connsiteX7" fmla="*/ 7667 w 10000"/>
                  <a:gd name="connsiteY7" fmla="*/ 10000 h 10000"/>
                  <a:gd name="connsiteX8" fmla="*/ 7333 w 10000"/>
                  <a:gd name="connsiteY8" fmla="*/ 10000 h 10000"/>
                  <a:gd name="connsiteX9" fmla="*/ 7000 w 10000"/>
                  <a:gd name="connsiteY9" fmla="*/ 10000 h 10000"/>
                  <a:gd name="connsiteX10" fmla="*/ 6333 w 10000"/>
                  <a:gd name="connsiteY10" fmla="*/ 9858 h 10000"/>
                  <a:gd name="connsiteX11" fmla="*/ 6000 w 10000"/>
                  <a:gd name="connsiteY11" fmla="*/ 9622 h 10000"/>
                  <a:gd name="connsiteX12" fmla="*/ 5666 w 10000"/>
                  <a:gd name="connsiteY12" fmla="*/ 9196 h 10000"/>
                  <a:gd name="connsiteX13" fmla="*/ 5333 w 10000"/>
                  <a:gd name="connsiteY13" fmla="*/ 8416 h 10000"/>
                  <a:gd name="connsiteX14" fmla="*/ 4999 w 10000"/>
                  <a:gd name="connsiteY14" fmla="*/ 7234 h 10000"/>
                  <a:gd name="connsiteX15" fmla="*/ 4749 w 10000"/>
                  <a:gd name="connsiteY15" fmla="*/ 5603 h 10000"/>
                  <a:gd name="connsiteX16" fmla="*/ 4417 w 10000"/>
                  <a:gd name="connsiteY16" fmla="*/ 3688 h 10000"/>
                  <a:gd name="connsiteX17" fmla="*/ 4083 w 10000"/>
                  <a:gd name="connsiteY17" fmla="*/ 1844 h 10000"/>
                  <a:gd name="connsiteX18" fmla="*/ 3750 w 10000"/>
                  <a:gd name="connsiteY18" fmla="*/ 496 h 10000"/>
                  <a:gd name="connsiteX19" fmla="*/ 3417 w 10000"/>
                  <a:gd name="connsiteY19" fmla="*/ 0 h 10000"/>
                  <a:gd name="connsiteX20" fmla="*/ 3083 w 10000"/>
                  <a:gd name="connsiteY20" fmla="*/ 496 h 10000"/>
                  <a:gd name="connsiteX21" fmla="*/ 2833 w 10000"/>
                  <a:gd name="connsiteY21" fmla="*/ 1844 h 10000"/>
                  <a:gd name="connsiteX22" fmla="*/ 2500 w 10000"/>
                  <a:gd name="connsiteY22" fmla="*/ 3688 h 10000"/>
                  <a:gd name="connsiteX23" fmla="*/ 2166 w 10000"/>
                  <a:gd name="connsiteY23" fmla="*/ 5603 h 10000"/>
                  <a:gd name="connsiteX24" fmla="*/ 1833 w 10000"/>
                  <a:gd name="connsiteY24" fmla="*/ 7234 h 10000"/>
                  <a:gd name="connsiteX25" fmla="*/ 1499 w 10000"/>
                  <a:gd name="connsiteY25" fmla="*/ 8416 h 10000"/>
                  <a:gd name="connsiteX26" fmla="*/ 1250 w 10000"/>
                  <a:gd name="connsiteY26" fmla="*/ 9196 h 10000"/>
                  <a:gd name="connsiteX27" fmla="*/ 917 w 10000"/>
                  <a:gd name="connsiteY27" fmla="*/ 9622 h 10000"/>
                  <a:gd name="connsiteX28" fmla="*/ 583 w 10000"/>
                  <a:gd name="connsiteY28" fmla="*/ 9858 h 10000"/>
                  <a:gd name="connsiteX29" fmla="*/ 333 w 10000"/>
                  <a:gd name="connsiteY29" fmla="*/ 9953 h 10000"/>
                  <a:gd name="connsiteX30" fmla="*/ 0 w 10000"/>
                  <a:gd name="connsiteY30" fmla="*/ 10000 h 10000"/>
                  <a:gd name="connsiteX0" fmla="*/ 9667 w 9667"/>
                  <a:gd name="connsiteY0" fmla="*/ 10000 h 10000"/>
                  <a:gd name="connsiteX1" fmla="*/ 9333 w 9667"/>
                  <a:gd name="connsiteY1" fmla="*/ 10000 h 10000"/>
                  <a:gd name="connsiteX2" fmla="*/ 9000 w 9667"/>
                  <a:gd name="connsiteY2" fmla="*/ 10000 h 10000"/>
                  <a:gd name="connsiteX3" fmla="*/ 8666 w 9667"/>
                  <a:gd name="connsiteY3" fmla="*/ 10000 h 10000"/>
                  <a:gd name="connsiteX4" fmla="*/ 8334 w 9667"/>
                  <a:gd name="connsiteY4" fmla="*/ 10000 h 10000"/>
                  <a:gd name="connsiteX5" fmla="*/ 7999 w 9667"/>
                  <a:gd name="connsiteY5" fmla="*/ 10000 h 10000"/>
                  <a:gd name="connsiteX6" fmla="*/ 7667 w 9667"/>
                  <a:gd name="connsiteY6" fmla="*/ 10000 h 10000"/>
                  <a:gd name="connsiteX7" fmla="*/ 7333 w 9667"/>
                  <a:gd name="connsiteY7" fmla="*/ 10000 h 10000"/>
                  <a:gd name="connsiteX8" fmla="*/ 7000 w 9667"/>
                  <a:gd name="connsiteY8" fmla="*/ 10000 h 10000"/>
                  <a:gd name="connsiteX9" fmla="*/ 6333 w 9667"/>
                  <a:gd name="connsiteY9" fmla="*/ 9858 h 10000"/>
                  <a:gd name="connsiteX10" fmla="*/ 6000 w 9667"/>
                  <a:gd name="connsiteY10" fmla="*/ 9622 h 10000"/>
                  <a:gd name="connsiteX11" fmla="*/ 5666 w 9667"/>
                  <a:gd name="connsiteY11" fmla="*/ 9196 h 10000"/>
                  <a:gd name="connsiteX12" fmla="*/ 5333 w 9667"/>
                  <a:gd name="connsiteY12" fmla="*/ 8416 h 10000"/>
                  <a:gd name="connsiteX13" fmla="*/ 4999 w 9667"/>
                  <a:gd name="connsiteY13" fmla="*/ 7234 h 10000"/>
                  <a:gd name="connsiteX14" fmla="*/ 4749 w 9667"/>
                  <a:gd name="connsiteY14" fmla="*/ 5603 h 10000"/>
                  <a:gd name="connsiteX15" fmla="*/ 4417 w 9667"/>
                  <a:gd name="connsiteY15" fmla="*/ 3688 h 10000"/>
                  <a:gd name="connsiteX16" fmla="*/ 4083 w 9667"/>
                  <a:gd name="connsiteY16" fmla="*/ 1844 h 10000"/>
                  <a:gd name="connsiteX17" fmla="*/ 3750 w 9667"/>
                  <a:gd name="connsiteY17" fmla="*/ 496 h 10000"/>
                  <a:gd name="connsiteX18" fmla="*/ 3417 w 9667"/>
                  <a:gd name="connsiteY18" fmla="*/ 0 h 10000"/>
                  <a:gd name="connsiteX19" fmla="*/ 3083 w 9667"/>
                  <a:gd name="connsiteY19" fmla="*/ 496 h 10000"/>
                  <a:gd name="connsiteX20" fmla="*/ 2833 w 9667"/>
                  <a:gd name="connsiteY20" fmla="*/ 1844 h 10000"/>
                  <a:gd name="connsiteX21" fmla="*/ 2500 w 9667"/>
                  <a:gd name="connsiteY21" fmla="*/ 3688 h 10000"/>
                  <a:gd name="connsiteX22" fmla="*/ 2166 w 9667"/>
                  <a:gd name="connsiteY22" fmla="*/ 5603 h 10000"/>
                  <a:gd name="connsiteX23" fmla="*/ 1833 w 9667"/>
                  <a:gd name="connsiteY23" fmla="*/ 7234 h 10000"/>
                  <a:gd name="connsiteX24" fmla="*/ 1499 w 9667"/>
                  <a:gd name="connsiteY24" fmla="*/ 8416 h 10000"/>
                  <a:gd name="connsiteX25" fmla="*/ 1250 w 9667"/>
                  <a:gd name="connsiteY25" fmla="*/ 9196 h 10000"/>
                  <a:gd name="connsiteX26" fmla="*/ 917 w 9667"/>
                  <a:gd name="connsiteY26" fmla="*/ 9622 h 10000"/>
                  <a:gd name="connsiteX27" fmla="*/ 583 w 9667"/>
                  <a:gd name="connsiteY27" fmla="*/ 9858 h 10000"/>
                  <a:gd name="connsiteX28" fmla="*/ 333 w 9667"/>
                  <a:gd name="connsiteY28" fmla="*/ 9953 h 10000"/>
                  <a:gd name="connsiteX29" fmla="*/ 0 w 9667"/>
                  <a:gd name="connsiteY29" fmla="*/ 10000 h 10000"/>
                  <a:gd name="connsiteX0" fmla="*/ 9654 w 9654"/>
                  <a:gd name="connsiteY0" fmla="*/ 10000 h 10000"/>
                  <a:gd name="connsiteX1" fmla="*/ 9310 w 9654"/>
                  <a:gd name="connsiteY1" fmla="*/ 10000 h 10000"/>
                  <a:gd name="connsiteX2" fmla="*/ 8965 w 9654"/>
                  <a:gd name="connsiteY2" fmla="*/ 10000 h 10000"/>
                  <a:gd name="connsiteX3" fmla="*/ 8621 w 9654"/>
                  <a:gd name="connsiteY3" fmla="*/ 10000 h 10000"/>
                  <a:gd name="connsiteX4" fmla="*/ 8275 w 9654"/>
                  <a:gd name="connsiteY4" fmla="*/ 10000 h 10000"/>
                  <a:gd name="connsiteX5" fmla="*/ 7931 w 9654"/>
                  <a:gd name="connsiteY5" fmla="*/ 10000 h 10000"/>
                  <a:gd name="connsiteX6" fmla="*/ 7586 w 9654"/>
                  <a:gd name="connsiteY6" fmla="*/ 10000 h 10000"/>
                  <a:gd name="connsiteX7" fmla="*/ 7241 w 9654"/>
                  <a:gd name="connsiteY7" fmla="*/ 10000 h 10000"/>
                  <a:gd name="connsiteX8" fmla="*/ 6551 w 9654"/>
                  <a:gd name="connsiteY8" fmla="*/ 9858 h 10000"/>
                  <a:gd name="connsiteX9" fmla="*/ 6207 w 9654"/>
                  <a:gd name="connsiteY9" fmla="*/ 9622 h 10000"/>
                  <a:gd name="connsiteX10" fmla="*/ 5861 w 9654"/>
                  <a:gd name="connsiteY10" fmla="*/ 9196 h 10000"/>
                  <a:gd name="connsiteX11" fmla="*/ 5517 w 9654"/>
                  <a:gd name="connsiteY11" fmla="*/ 8416 h 10000"/>
                  <a:gd name="connsiteX12" fmla="*/ 5171 w 9654"/>
                  <a:gd name="connsiteY12" fmla="*/ 7234 h 10000"/>
                  <a:gd name="connsiteX13" fmla="*/ 4913 w 9654"/>
                  <a:gd name="connsiteY13" fmla="*/ 5603 h 10000"/>
                  <a:gd name="connsiteX14" fmla="*/ 4569 w 9654"/>
                  <a:gd name="connsiteY14" fmla="*/ 3688 h 10000"/>
                  <a:gd name="connsiteX15" fmla="*/ 4224 w 9654"/>
                  <a:gd name="connsiteY15" fmla="*/ 1844 h 10000"/>
                  <a:gd name="connsiteX16" fmla="*/ 3879 w 9654"/>
                  <a:gd name="connsiteY16" fmla="*/ 496 h 10000"/>
                  <a:gd name="connsiteX17" fmla="*/ 3535 w 9654"/>
                  <a:gd name="connsiteY17" fmla="*/ 0 h 10000"/>
                  <a:gd name="connsiteX18" fmla="*/ 3189 w 9654"/>
                  <a:gd name="connsiteY18" fmla="*/ 496 h 10000"/>
                  <a:gd name="connsiteX19" fmla="*/ 2931 w 9654"/>
                  <a:gd name="connsiteY19" fmla="*/ 1844 h 10000"/>
                  <a:gd name="connsiteX20" fmla="*/ 2586 w 9654"/>
                  <a:gd name="connsiteY20" fmla="*/ 3688 h 10000"/>
                  <a:gd name="connsiteX21" fmla="*/ 2241 w 9654"/>
                  <a:gd name="connsiteY21" fmla="*/ 5603 h 10000"/>
                  <a:gd name="connsiteX22" fmla="*/ 1896 w 9654"/>
                  <a:gd name="connsiteY22" fmla="*/ 7234 h 10000"/>
                  <a:gd name="connsiteX23" fmla="*/ 1551 w 9654"/>
                  <a:gd name="connsiteY23" fmla="*/ 8416 h 10000"/>
                  <a:gd name="connsiteX24" fmla="*/ 1293 w 9654"/>
                  <a:gd name="connsiteY24" fmla="*/ 9196 h 10000"/>
                  <a:gd name="connsiteX25" fmla="*/ 949 w 9654"/>
                  <a:gd name="connsiteY25" fmla="*/ 9622 h 10000"/>
                  <a:gd name="connsiteX26" fmla="*/ 603 w 9654"/>
                  <a:gd name="connsiteY26" fmla="*/ 9858 h 10000"/>
                  <a:gd name="connsiteX27" fmla="*/ 344 w 9654"/>
                  <a:gd name="connsiteY27" fmla="*/ 9953 h 10000"/>
                  <a:gd name="connsiteX28" fmla="*/ 0 w 9654"/>
                  <a:gd name="connsiteY28" fmla="*/ 10000 h 10000"/>
                  <a:gd name="connsiteX0" fmla="*/ 9644 w 9644"/>
                  <a:gd name="connsiteY0" fmla="*/ 10000 h 10000"/>
                  <a:gd name="connsiteX1" fmla="*/ 9286 w 9644"/>
                  <a:gd name="connsiteY1" fmla="*/ 10000 h 10000"/>
                  <a:gd name="connsiteX2" fmla="*/ 8930 w 9644"/>
                  <a:gd name="connsiteY2" fmla="*/ 10000 h 10000"/>
                  <a:gd name="connsiteX3" fmla="*/ 8572 w 9644"/>
                  <a:gd name="connsiteY3" fmla="*/ 10000 h 10000"/>
                  <a:gd name="connsiteX4" fmla="*/ 8215 w 9644"/>
                  <a:gd name="connsiteY4" fmla="*/ 10000 h 10000"/>
                  <a:gd name="connsiteX5" fmla="*/ 7858 w 9644"/>
                  <a:gd name="connsiteY5" fmla="*/ 10000 h 10000"/>
                  <a:gd name="connsiteX6" fmla="*/ 7501 w 9644"/>
                  <a:gd name="connsiteY6" fmla="*/ 10000 h 10000"/>
                  <a:gd name="connsiteX7" fmla="*/ 6786 w 9644"/>
                  <a:gd name="connsiteY7" fmla="*/ 9858 h 10000"/>
                  <a:gd name="connsiteX8" fmla="*/ 6429 w 9644"/>
                  <a:gd name="connsiteY8" fmla="*/ 9622 h 10000"/>
                  <a:gd name="connsiteX9" fmla="*/ 6071 w 9644"/>
                  <a:gd name="connsiteY9" fmla="*/ 9196 h 10000"/>
                  <a:gd name="connsiteX10" fmla="*/ 5715 w 9644"/>
                  <a:gd name="connsiteY10" fmla="*/ 8416 h 10000"/>
                  <a:gd name="connsiteX11" fmla="*/ 5356 w 9644"/>
                  <a:gd name="connsiteY11" fmla="*/ 7234 h 10000"/>
                  <a:gd name="connsiteX12" fmla="*/ 5089 w 9644"/>
                  <a:gd name="connsiteY12" fmla="*/ 5603 h 10000"/>
                  <a:gd name="connsiteX13" fmla="*/ 4733 w 9644"/>
                  <a:gd name="connsiteY13" fmla="*/ 3688 h 10000"/>
                  <a:gd name="connsiteX14" fmla="*/ 4375 w 9644"/>
                  <a:gd name="connsiteY14" fmla="*/ 1844 h 10000"/>
                  <a:gd name="connsiteX15" fmla="*/ 4018 w 9644"/>
                  <a:gd name="connsiteY15" fmla="*/ 496 h 10000"/>
                  <a:gd name="connsiteX16" fmla="*/ 3662 w 9644"/>
                  <a:gd name="connsiteY16" fmla="*/ 0 h 10000"/>
                  <a:gd name="connsiteX17" fmla="*/ 3303 w 9644"/>
                  <a:gd name="connsiteY17" fmla="*/ 496 h 10000"/>
                  <a:gd name="connsiteX18" fmla="*/ 3036 w 9644"/>
                  <a:gd name="connsiteY18" fmla="*/ 1844 h 10000"/>
                  <a:gd name="connsiteX19" fmla="*/ 2679 w 9644"/>
                  <a:gd name="connsiteY19" fmla="*/ 3688 h 10000"/>
                  <a:gd name="connsiteX20" fmla="*/ 2321 w 9644"/>
                  <a:gd name="connsiteY20" fmla="*/ 5603 h 10000"/>
                  <a:gd name="connsiteX21" fmla="*/ 1964 w 9644"/>
                  <a:gd name="connsiteY21" fmla="*/ 7234 h 10000"/>
                  <a:gd name="connsiteX22" fmla="*/ 1607 w 9644"/>
                  <a:gd name="connsiteY22" fmla="*/ 8416 h 10000"/>
                  <a:gd name="connsiteX23" fmla="*/ 1339 w 9644"/>
                  <a:gd name="connsiteY23" fmla="*/ 9196 h 10000"/>
                  <a:gd name="connsiteX24" fmla="*/ 983 w 9644"/>
                  <a:gd name="connsiteY24" fmla="*/ 9622 h 10000"/>
                  <a:gd name="connsiteX25" fmla="*/ 625 w 9644"/>
                  <a:gd name="connsiteY25" fmla="*/ 9858 h 10000"/>
                  <a:gd name="connsiteX26" fmla="*/ 356 w 9644"/>
                  <a:gd name="connsiteY26" fmla="*/ 9953 h 10000"/>
                  <a:gd name="connsiteX27" fmla="*/ 0 w 9644"/>
                  <a:gd name="connsiteY27" fmla="*/ 10000 h 10000"/>
                  <a:gd name="connsiteX0" fmla="*/ 9629 w 9629"/>
                  <a:gd name="connsiteY0" fmla="*/ 10000 h 10000"/>
                  <a:gd name="connsiteX1" fmla="*/ 9260 w 9629"/>
                  <a:gd name="connsiteY1" fmla="*/ 10000 h 10000"/>
                  <a:gd name="connsiteX2" fmla="*/ 8888 w 9629"/>
                  <a:gd name="connsiteY2" fmla="*/ 10000 h 10000"/>
                  <a:gd name="connsiteX3" fmla="*/ 8518 w 9629"/>
                  <a:gd name="connsiteY3" fmla="*/ 10000 h 10000"/>
                  <a:gd name="connsiteX4" fmla="*/ 8148 w 9629"/>
                  <a:gd name="connsiteY4" fmla="*/ 10000 h 10000"/>
                  <a:gd name="connsiteX5" fmla="*/ 7778 w 9629"/>
                  <a:gd name="connsiteY5" fmla="*/ 10000 h 10000"/>
                  <a:gd name="connsiteX6" fmla="*/ 7036 w 9629"/>
                  <a:gd name="connsiteY6" fmla="*/ 9858 h 10000"/>
                  <a:gd name="connsiteX7" fmla="*/ 6666 w 9629"/>
                  <a:gd name="connsiteY7" fmla="*/ 9622 h 10000"/>
                  <a:gd name="connsiteX8" fmla="*/ 6295 w 9629"/>
                  <a:gd name="connsiteY8" fmla="*/ 9196 h 10000"/>
                  <a:gd name="connsiteX9" fmla="*/ 5926 w 9629"/>
                  <a:gd name="connsiteY9" fmla="*/ 8416 h 10000"/>
                  <a:gd name="connsiteX10" fmla="*/ 5554 w 9629"/>
                  <a:gd name="connsiteY10" fmla="*/ 7234 h 10000"/>
                  <a:gd name="connsiteX11" fmla="*/ 5277 w 9629"/>
                  <a:gd name="connsiteY11" fmla="*/ 5603 h 10000"/>
                  <a:gd name="connsiteX12" fmla="*/ 4908 w 9629"/>
                  <a:gd name="connsiteY12" fmla="*/ 3688 h 10000"/>
                  <a:gd name="connsiteX13" fmla="*/ 4536 w 9629"/>
                  <a:gd name="connsiteY13" fmla="*/ 1844 h 10000"/>
                  <a:gd name="connsiteX14" fmla="*/ 4166 w 9629"/>
                  <a:gd name="connsiteY14" fmla="*/ 496 h 10000"/>
                  <a:gd name="connsiteX15" fmla="*/ 3797 w 9629"/>
                  <a:gd name="connsiteY15" fmla="*/ 0 h 10000"/>
                  <a:gd name="connsiteX16" fmla="*/ 3425 w 9629"/>
                  <a:gd name="connsiteY16" fmla="*/ 496 h 10000"/>
                  <a:gd name="connsiteX17" fmla="*/ 3148 w 9629"/>
                  <a:gd name="connsiteY17" fmla="*/ 1844 h 10000"/>
                  <a:gd name="connsiteX18" fmla="*/ 2778 w 9629"/>
                  <a:gd name="connsiteY18" fmla="*/ 3688 h 10000"/>
                  <a:gd name="connsiteX19" fmla="*/ 2407 w 9629"/>
                  <a:gd name="connsiteY19" fmla="*/ 5603 h 10000"/>
                  <a:gd name="connsiteX20" fmla="*/ 2036 w 9629"/>
                  <a:gd name="connsiteY20" fmla="*/ 7234 h 10000"/>
                  <a:gd name="connsiteX21" fmla="*/ 1666 w 9629"/>
                  <a:gd name="connsiteY21" fmla="*/ 8416 h 10000"/>
                  <a:gd name="connsiteX22" fmla="*/ 1388 w 9629"/>
                  <a:gd name="connsiteY22" fmla="*/ 9196 h 10000"/>
                  <a:gd name="connsiteX23" fmla="*/ 1019 w 9629"/>
                  <a:gd name="connsiteY23" fmla="*/ 9622 h 10000"/>
                  <a:gd name="connsiteX24" fmla="*/ 648 w 9629"/>
                  <a:gd name="connsiteY24" fmla="*/ 9858 h 10000"/>
                  <a:gd name="connsiteX25" fmla="*/ 369 w 9629"/>
                  <a:gd name="connsiteY25" fmla="*/ 9953 h 10000"/>
                  <a:gd name="connsiteX26" fmla="*/ 0 w 9629"/>
                  <a:gd name="connsiteY26" fmla="*/ 10000 h 10000"/>
                  <a:gd name="connsiteX0" fmla="*/ 9617 w 9617"/>
                  <a:gd name="connsiteY0" fmla="*/ 10000 h 10000"/>
                  <a:gd name="connsiteX1" fmla="*/ 9230 w 9617"/>
                  <a:gd name="connsiteY1" fmla="*/ 10000 h 10000"/>
                  <a:gd name="connsiteX2" fmla="*/ 8846 w 9617"/>
                  <a:gd name="connsiteY2" fmla="*/ 10000 h 10000"/>
                  <a:gd name="connsiteX3" fmla="*/ 8462 w 9617"/>
                  <a:gd name="connsiteY3" fmla="*/ 10000 h 10000"/>
                  <a:gd name="connsiteX4" fmla="*/ 8078 w 9617"/>
                  <a:gd name="connsiteY4" fmla="*/ 10000 h 10000"/>
                  <a:gd name="connsiteX5" fmla="*/ 7307 w 9617"/>
                  <a:gd name="connsiteY5" fmla="*/ 9858 h 10000"/>
                  <a:gd name="connsiteX6" fmla="*/ 6923 w 9617"/>
                  <a:gd name="connsiteY6" fmla="*/ 9622 h 10000"/>
                  <a:gd name="connsiteX7" fmla="*/ 6538 w 9617"/>
                  <a:gd name="connsiteY7" fmla="*/ 9196 h 10000"/>
                  <a:gd name="connsiteX8" fmla="*/ 6154 w 9617"/>
                  <a:gd name="connsiteY8" fmla="*/ 8416 h 10000"/>
                  <a:gd name="connsiteX9" fmla="*/ 5768 w 9617"/>
                  <a:gd name="connsiteY9" fmla="*/ 7234 h 10000"/>
                  <a:gd name="connsiteX10" fmla="*/ 5480 w 9617"/>
                  <a:gd name="connsiteY10" fmla="*/ 5603 h 10000"/>
                  <a:gd name="connsiteX11" fmla="*/ 5097 w 9617"/>
                  <a:gd name="connsiteY11" fmla="*/ 3688 h 10000"/>
                  <a:gd name="connsiteX12" fmla="*/ 4711 w 9617"/>
                  <a:gd name="connsiteY12" fmla="*/ 1844 h 10000"/>
                  <a:gd name="connsiteX13" fmla="*/ 4327 w 9617"/>
                  <a:gd name="connsiteY13" fmla="*/ 496 h 10000"/>
                  <a:gd name="connsiteX14" fmla="*/ 3943 w 9617"/>
                  <a:gd name="connsiteY14" fmla="*/ 0 h 10000"/>
                  <a:gd name="connsiteX15" fmla="*/ 3557 w 9617"/>
                  <a:gd name="connsiteY15" fmla="*/ 496 h 10000"/>
                  <a:gd name="connsiteX16" fmla="*/ 3269 w 9617"/>
                  <a:gd name="connsiteY16" fmla="*/ 1844 h 10000"/>
                  <a:gd name="connsiteX17" fmla="*/ 2885 w 9617"/>
                  <a:gd name="connsiteY17" fmla="*/ 3688 h 10000"/>
                  <a:gd name="connsiteX18" fmla="*/ 2500 w 9617"/>
                  <a:gd name="connsiteY18" fmla="*/ 5603 h 10000"/>
                  <a:gd name="connsiteX19" fmla="*/ 2114 w 9617"/>
                  <a:gd name="connsiteY19" fmla="*/ 7234 h 10000"/>
                  <a:gd name="connsiteX20" fmla="*/ 1730 w 9617"/>
                  <a:gd name="connsiteY20" fmla="*/ 8416 h 10000"/>
                  <a:gd name="connsiteX21" fmla="*/ 1441 w 9617"/>
                  <a:gd name="connsiteY21" fmla="*/ 9196 h 10000"/>
                  <a:gd name="connsiteX22" fmla="*/ 1058 w 9617"/>
                  <a:gd name="connsiteY22" fmla="*/ 9622 h 10000"/>
                  <a:gd name="connsiteX23" fmla="*/ 673 w 9617"/>
                  <a:gd name="connsiteY23" fmla="*/ 9858 h 10000"/>
                  <a:gd name="connsiteX24" fmla="*/ 383 w 9617"/>
                  <a:gd name="connsiteY24" fmla="*/ 9953 h 10000"/>
                  <a:gd name="connsiteX25" fmla="*/ 0 w 9617"/>
                  <a:gd name="connsiteY25" fmla="*/ 10000 h 10000"/>
                  <a:gd name="connsiteX0" fmla="*/ 9598 w 9598"/>
                  <a:gd name="connsiteY0" fmla="*/ 10000 h 10000"/>
                  <a:gd name="connsiteX1" fmla="*/ 9198 w 9598"/>
                  <a:gd name="connsiteY1" fmla="*/ 10000 h 10000"/>
                  <a:gd name="connsiteX2" fmla="*/ 8799 w 9598"/>
                  <a:gd name="connsiteY2" fmla="*/ 10000 h 10000"/>
                  <a:gd name="connsiteX3" fmla="*/ 8400 w 9598"/>
                  <a:gd name="connsiteY3" fmla="*/ 10000 h 10000"/>
                  <a:gd name="connsiteX4" fmla="*/ 7598 w 9598"/>
                  <a:gd name="connsiteY4" fmla="*/ 9858 h 10000"/>
                  <a:gd name="connsiteX5" fmla="*/ 7199 w 9598"/>
                  <a:gd name="connsiteY5" fmla="*/ 9622 h 10000"/>
                  <a:gd name="connsiteX6" fmla="*/ 6798 w 9598"/>
                  <a:gd name="connsiteY6" fmla="*/ 9196 h 10000"/>
                  <a:gd name="connsiteX7" fmla="*/ 6399 w 9598"/>
                  <a:gd name="connsiteY7" fmla="*/ 8416 h 10000"/>
                  <a:gd name="connsiteX8" fmla="*/ 5998 w 9598"/>
                  <a:gd name="connsiteY8" fmla="*/ 7234 h 10000"/>
                  <a:gd name="connsiteX9" fmla="*/ 5698 w 9598"/>
                  <a:gd name="connsiteY9" fmla="*/ 5603 h 10000"/>
                  <a:gd name="connsiteX10" fmla="*/ 5300 w 9598"/>
                  <a:gd name="connsiteY10" fmla="*/ 3688 h 10000"/>
                  <a:gd name="connsiteX11" fmla="*/ 4899 w 9598"/>
                  <a:gd name="connsiteY11" fmla="*/ 1844 h 10000"/>
                  <a:gd name="connsiteX12" fmla="*/ 4499 w 9598"/>
                  <a:gd name="connsiteY12" fmla="*/ 496 h 10000"/>
                  <a:gd name="connsiteX13" fmla="*/ 4100 w 9598"/>
                  <a:gd name="connsiteY13" fmla="*/ 0 h 10000"/>
                  <a:gd name="connsiteX14" fmla="*/ 3699 w 9598"/>
                  <a:gd name="connsiteY14" fmla="*/ 496 h 10000"/>
                  <a:gd name="connsiteX15" fmla="*/ 3399 w 9598"/>
                  <a:gd name="connsiteY15" fmla="*/ 1844 h 10000"/>
                  <a:gd name="connsiteX16" fmla="*/ 3000 w 9598"/>
                  <a:gd name="connsiteY16" fmla="*/ 3688 h 10000"/>
                  <a:gd name="connsiteX17" fmla="*/ 2600 w 9598"/>
                  <a:gd name="connsiteY17" fmla="*/ 5603 h 10000"/>
                  <a:gd name="connsiteX18" fmla="*/ 2198 w 9598"/>
                  <a:gd name="connsiteY18" fmla="*/ 7234 h 10000"/>
                  <a:gd name="connsiteX19" fmla="*/ 1799 w 9598"/>
                  <a:gd name="connsiteY19" fmla="*/ 8416 h 10000"/>
                  <a:gd name="connsiteX20" fmla="*/ 1498 w 9598"/>
                  <a:gd name="connsiteY20" fmla="*/ 9196 h 10000"/>
                  <a:gd name="connsiteX21" fmla="*/ 1100 w 9598"/>
                  <a:gd name="connsiteY21" fmla="*/ 9622 h 10000"/>
                  <a:gd name="connsiteX22" fmla="*/ 700 w 9598"/>
                  <a:gd name="connsiteY22" fmla="*/ 9858 h 10000"/>
                  <a:gd name="connsiteX23" fmla="*/ 398 w 9598"/>
                  <a:gd name="connsiteY23" fmla="*/ 9953 h 10000"/>
                  <a:gd name="connsiteX24" fmla="*/ 0 w 9598"/>
                  <a:gd name="connsiteY24" fmla="*/ 10000 h 10000"/>
                  <a:gd name="connsiteX0" fmla="*/ 9583 w 9583"/>
                  <a:gd name="connsiteY0" fmla="*/ 10000 h 10000"/>
                  <a:gd name="connsiteX1" fmla="*/ 9168 w 9583"/>
                  <a:gd name="connsiteY1" fmla="*/ 10000 h 10000"/>
                  <a:gd name="connsiteX2" fmla="*/ 8752 w 9583"/>
                  <a:gd name="connsiteY2" fmla="*/ 10000 h 10000"/>
                  <a:gd name="connsiteX3" fmla="*/ 7916 w 9583"/>
                  <a:gd name="connsiteY3" fmla="*/ 9858 h 10000"/>
                  <a:gd name="connsiteX4" fmla="*/ 7501 w 9583"/>
                  <a:gd name="connsiteY4" fmla="*/ 9622 h 10000"/>
                  <a:gd name="connsiteX5" fmla="*/ 7083 w 9583"/>
                  <a:gd name="connsiteY5" fmla="*/ 9196 h 10000"/>
                  <a:gd name="connsiteX6" fmla="*/ 6667 w 9583"/>
                  <a:gd name="connsiteY6" fmla="*/ 8416 h 10000"/>
                  <a:gd name="connsiteX7" fmla="*/ 6249 w 9583"/>
                  <a:gd name="connsiteY7" fmla="*/ 7234 h 10000"/>
                  <a:gd name="connsiteX8" fmla="*/ 5937 w 9583"/>
                  <a:gd name="connsiteY8" fmla="*/ 5603 h 10000"/>
                  <a:gd name="connsiteX9" fmla="*/ 5522 w 9583"/>
                  <a:gd name="connsiteY9" fmla="*/ 3688 h 10000"/>
                  <a:gd name="connsiteX10" fmla="*/ 5104 w 9583"/>
                  <a:gd name="connsiteY10" fmla="*/ 1844 h 10000"/>
                  <a:gd name="connsiteX11" fmla="*/ 4687 w 9583"/>
                  <a:gd name="connsiteY11" fmla="*/ 496 h 10000"/>
                  <a:gd name="connsiteX12" fmla="*/ 4272 w 9583"/>
                  <a:gd name="connsiteY12" fmla="*/ 0 h 10000"/>
                  <a:gd name="connsiteX13" fmla="*/ 3854 w 9583"/>
                  <a:gd name="connsiteY13" fmla="*/ 496 h 10000"/>
                  <a:gd name="connsiteX14" fmla="*/ 3541 w 9583"/>
                  <a:gd name="connsiteY14" fmla="*/ 1844 h 10000"/>
                  <a:gd name="connsiteX15" fmla="*/ 3126 w 9583"/>
                  <a:gd name="connsiteY15" fmla="*/ 3688 h 10000"/>
                  <a:gd name="connsiteX16" fmla="*/ 2709 w 9583"/>
                  <a:gd name="connsiteY16" fmla="*/ 5603 h 10000"/>
                  <a:gd name="connsiteX17" fmla="*/ 2290 w 9583"/>
                  <a:gd name="connsiteY17" fmla="*/ 7234 h 10000"/>
                  <a:gd name="connsiteX18" fmla="*/ 1874 w 9583"/>
                  <a:gd name="connsiteY18" fmla="*/ 8416 h 10000"/>
                  <a:gd name="connsiteX19" fmla="*/ 1561 w 9583"/>
                  <a:gd name="connsiteY19" fmla="*/ 9196 h 10000"/>
                  <a:gd name="connsiteX20" fmla="*/ 1146 w 9583"/>
                  <a:gd name="connsiteY20" fmla="*/ 9622 h 10000"/>
                  <a:gd name="connsiteX21" fmla="*/ 729 w 9583"/>
                  <a:gd name="connsiteY21" fmla="*/ 9858 h 10000"/>
                  <a:gd name="connsiteX22" fmla="*/ 415 w 9583"/>
                  <a:gd name="connsiteY22" fmla="*/ 9953 h 10000"/>
                  <a:gd name="connsiteX23" fmla="*/ 0 w 9583"/>
                  <a:gd name="connsiteY23" fmla="*/ 10000 h 10000"/>
                  <a:gd name="connsiteX0" fmla="*/ 9567 w 9567"/>
                  <a:gd name="connsiteY0" fmla="*/ 10000 h 10000"/>
                  <a:gd name="connsiteX1" fmla="*/ 9133 w 9567"/>
                  <a:gd name="connsiteY1" fmla="*/ 10000 h 10000"/>
                  <a:gd name="connsiteX2" fmla="*/ 8260 w 9567"/>
                  <a:gd name="connsiteY2" fmla="*/ 9858 h 10000"/>
                  <a:gd name="connsiteX3" fmla="*/ 7827 w 9567"/>
                  <a:gd name="connsiteY3" fmla="*/ 9622 h 10000"/>
                  <a:gd name="connsiteX4" fmla="*/ 7391 w 9567"/>
                  <a:gd name="connsiteY4" fmla="*/ 9196 h 10000"/>
                  <a:gd name="connsiteX5" fmla="*/ 6957 w 9567"/>
                  <a:gd name="connsiteY5" fmla="*/ 8416 h 10000"/>
                  <a:gd name="connsiteX6" fmla="*/ 6521 w 9567"/>
                  <a:gd name="connsiteY6" fmla="*/ 7234 h 10000"/>
                  <a:gd name="connsiteX7" fmla="*/ 6195 w 9567"/>
                  <a:gd name="connsiteY7" fmla="*/ 5603 h 10000"/>
                  <a:gd name="connsiteX8" fmla="*/ 5762 w 9567"/>
                  <a:gd name="connsiteY8" fmla="*/ 3688 h 10000"/>
                  <a:gd name="connsiteX9" fmla="*/ 5326 w 9567"/>
                  <a:gd name="connsiteY9" fmla="*/ 1844 h 10000"/>
                  <a:gd name="connsiteX10" fmla="*/ 4891 w 9567"/>
                  <a:gd name="connsiteY10" fmla="*/ 496 h 10000"/>
                  <a:gd name="connsiteX11" fmla="*/ 4458 w 9567"/>
                  <a:gd name="connsiteY11" fmla="*/ 0 h 10000"/>
                  <a:gd name="connsiteX12" fmla="*/ 4022 w 9567"/>
                  <a:gd name="connsiteY12" fmla="*/ 496 h 10000"/>
                  <a:gd name="connsiteX13" fmla="*/ 3695 w 9567"/>
                  <a:gd name="connsiteY13" fmla="*/ 1844 h 10000"/>
                  <a:gd name="connsiteX14" fmla="*/ 3262 w 9567"/>
                  <a:gd name="connsiteY14" fmla="*/ 3688 h 10000"/>
                  <a:gd name="connsiteX15" fmla="*/ 2827 w 9567"/>
                  <a:gd name="connsiteY15" fmla="*/ 5603 h 10000"/>
                  <a:gd name="connsiteX16" fmla="*/ 2390 w 9567"/>
                  <a:gd name="connsiteY16" fmla="*/ 7234 h 10000"/>
                  <a:gd name="connsiteX17" fmla="*/ 1956 w 9567"/>
                  <a:gd name="connsiteY17" fmla="*/ 8416 h 10000"/>
                  <a:gd name="connsiteX18" fmla="*/ 1629 w 9567"/>
                  <a:gd name="connsiteY18" fmla="*/ 9196 h 10000"/>
                  <a:gd name="connsiteX19" fmla="*/ 1196 w 9567"/>
                  <a:gd name="connsiteY19" fmla="*/ 9622 h 10000"/>
                  <a:gd name="connsiteX20" fmla="*/ 761 w 9567"/>
                  <a:gd name="connsiteY20" fmla="*/ 9858 h 10000"/>
                  <a:gd name="connsiteX21" fmla="*/ 433 w 9567"/>
                  <a:gd name="connsiteY21" fmla="*/ 9953 h 10000"/>
                  <a:gd name="connsiteX22" fmla="*/ 0 w 9567"/>
                  <a:gd name="connsiteY22" fmla="*/ 10000 h 10000"/>
                  <a:gd name="connsiteX0" fmla="*/ 9546 w 9546"/>
                  <a:gd name="connsiteY0" fmla="*/ 10000 h 10000"/>
                  <a:gd name="connsiteX1" fmla="*/ 8634 w 9546"/>
                  <a:gd name="connsiteY1" fmla="*/ 9858 h 10000"/>
                  <a:gd name="connsiteX2" fmla="*/ 8181 w 9546"/>
                  <a:gd name="connsiteY2" fmla="*/ 9622 h 10000"/>
                  <a:gd name="connsiteX3" fmla="*/ 7726 w 9546"/>
                  <a:gd name="connsiteY3" fmla="*/ 9196 h 10000"/>
                  <a:gd name="connsiteX4" fmla="*/ 7272 w 9546"/>
                  <a:gd name="connsiteY4" fmla="*/ 8416 h 10000"/>
                  <a:gd name="connsiteX5" fmla="*/ 6816 w 9546"/>
                  <a:gd name="connsiteY5" fmla="*/ 7234 h 10000"/>
                  <a:gd name="connsiteX6" fmla="*/ 6475 w 9546"/>
                  <a:gd name="connsiteY6" fmla="*/ 5603 h 10000"/>
                  <a:gd name="connsiteX7" fmla="*/ 6023 w 9546"/>
                  <a:gd name="connsiteY7" fmla="*/ 3688 h 10000"/>
                  <a:gd name="connsiteX8" fmla="*/ 5567 w 9546"/>
                  <a:gd name="connsiteY8" fmla="*/ 1844 h 10000"/>
                  <a:gd name="connsiteX9" fmla="*/ 5112 w 9546"/>
                  <a:gd name="connsiteY9" fmla="*/ 496 h 10000"/>
                  <a:gd name="connsiteX10" fmla="*/ 4660 w 9546"/>
                  <a:gd name="connsiteY10" fmla="*/ 0 h 10000"/>
                  <a:gd name="connsiteX11" fmla="*/ 4204 w 9546"/>
                  <a:gd name="connsiteY11" fmla="*/ 496 h 10000"/>
                  <a:gd name="connsiteX12" fmla="*/ 3862 w 9546"/>
                  <a:gd name="connsiteY12" fmla="*/ 1844 h 10000"/>
                  <a:gd name="connsiteX13" fmla="*/ 3410 w 9546"/>
                  <a:gd name="connsiteY13" fmla="*/ 3688 h 10000"/>
                  <a:gd name="connsiteX14" fmla="*/ 2955 w 9546"/>
                  <a:gd name="connsiteY14" fmla="*/ 5603 h 10000"/>
                  <a:gd name="connsiteX15" fmla="*/ 2498 w 9546"/>
                  <a:gd name="connsiteY15" fmla="*/ 7234 h 10000"/>
                  <a:gd name="connsiteX16" fmla="*/ 2045 w 9546"/>
                  <a:gd name="connsiteY16" fmla="*/ 8416 h 10000"/>
                  <a:gd name="connsiteX17" fmla="*/ 1703 w 9546"/>
                  <a:gd name="connsiteY17" fmla="*/ 9196 h 10000"/>
                  <a:gd name="connsiteX18" fmla="*/ 1250 w 9546"/>
                  <a:gd name="connsiteY18" fmla="*/ 9622 h 10000"/>
                  <a:gd name="connsiteX19" fmla="*/ 795 w 9546"/>
                  <a:gd name="connsiteY19" fmla="*/ 9858 h 10000"/>
                  <a:gd name="connsiteX20" fmla="*/ 453 w 9546"/>
                  <a:gd name="connsiteY20" fmla="*/ 9953 h 10000"/>
                  <a:gd name="connsiteX21" fmla="*/ 0 w 9546"/>
                  <a:gd name="connsiteY21" fmla="*/ 10000 h 10000"/>
                  <a:gd name="connsiteX0" fmla="*/ 9045 w 9045"/>
                  <a:gd name="connsiteY0" fmla="*/ 9858 h 10000"/>
                  <a:gd name="connsiteX1" fmla="*/ 8570 w 9045"/>
                  <a:gd name="connsiteY1" fmla="*/ 9622 h 10000"/>
                  <a:gd name="connsiteX2" fmla="*/ 8093 w 9045"/>
                  <a:gd name="connsiteY2" fmla="*/ 9196 h 10000"/>
                  <a:gd name="connsiteX3" fmla="*/ 7618 w 9045"/>
                  <a:gd name="connsiteY3" fmla="*/ 8416 h 10000"/>
                  <a:gd name="connsiteX4" fmla="*/ 7140 w 9045"/>
                  <a:gd name="connsiteY4" fmla="*/ 7234 h 10000"/>
                  <a:gd name="connsiteX5" fmla="*/ 6783 w 9045"/>
                  <a:gd name="connsiteY5" fmla="*/ 5603 h 10000"/>
                  <a:gd name="connsiteX6" fmla="*/ 6309 w 9045"/>
                  <a:gd name="connsiteY6" fmla="*/ 3688 h 10000"/>
                  <a:gd name="connsiteX7" fmla="*/ 5832 w 9045"/>
                  <a:gd name="connsiteY7" fmla="*/ 1844 h 10000"/>
                  <a:gd name="connsiteX8" fmla="*/ 5355 w 9045"/>
                  <a:gd name="connsiteY8" fmla="*/ 496 h 10000"/>
                  <a:gd name="connsiteX9" fmla="*/ 4882 w 9045"/>
                  <a:gd name="connsiteY9" fmla="*/ 0 h 10000"/>
                  <a:gd name="connsiteX10" fmla="*/ 4404 w 9045"/>
                  <a:gd name="connsiteY10" fmla="*/ 496 h 10000"/>
                  <a:gd name="connsiteX11" fmla="*/ 4046 w 9045"/>
                  <a:gd name="connsiteY11" fmla="*/ 1844 h 10000"/>
                  <a:gd name="connsiteX12" fmla="*/ 3572 w 9045"/>
                  <a:gd name="connsiteY12" fmla="*/ 3688 h 10000"/>
                  <a:gd name="connsiteX13" fmla="*/ 3096 w 9045"/>
                  <a:gd name="connsiteY13" fmla="*/ 5603 h 10000"/>
                  <a:gd name="connsiteX14" fmla="*/ 2617 w 9045"/>
                  <a:gd name="connsiteY14" fmla="*/ 7234 h 10000"/>
                  <a:gd name="connsiteX15" fmla="*/ 2142 w 9045"/>
                  <a:gd name="connsiteY15" fmla="*/ 8416 h 10000"/>
                  <a:gd name="connsiteX16" fmla="*/ 1784 w 9045"/>
                  <a:gd name="connsiteY16" fmla="*/ 9196 h 10000"/>
                  <a:gd name="connsiteX17" fmla="*/ 1309 w 9045"/>
                  <a:gd name="connsiteY17" fmla="*/ 9622 h 10000"/>
                  <a:gd name="connsiteX18" fmla="*/ 833 w 9045"/>
                  <a:gd name="connsiteY18" fmla="*/ 9858 h 10000"/>
                  <a:gd name="connsiteX19" fmla="*/ 475 w 9045"/>
                  <a:gd name="connsiteY19" fmla="*/ 9953 h 10000"/>
                  <a:gd name="connsiteX20" fmla="*/ 0 w 9045"/>
                  <a:gd name="connsiteY20" fmla="*/ 10000 h 10000"/>
                  <a:gd name="connsiteX0" fmla="*/ 9475 w 9475"/>
                  <a:gd name="connsiteY0" fmla="*/ 9858 h 9953"/>
                  <a:gd name="connsiteX1" fmla="*/ 8950 w 9475"/>
                  <a:gd name="connsiteY1" fmla="*/ 9622 h 9953"/>
                  <a:gd name="connsiteX2" fmla="*/ 8422 w 9475"/>
                  <a:gd name="connsiteY2" fmla="*/ 9196 h 9953"/>
                  <a:gd name="connsiteX3" fmla="*/ 7897 w 9475"/>
                  <a:gd name="connsiteY3" fmla="*/ 8416 h 9953"/>
                  <a:gd name="connsiteX4" fmla="*/ 7369 w 9475"/>
                  <a:gd name="connsiteY4" fmla="*/ 7234 h 9953"/>
                  <a:gd name="connsiteX5" fmla="*/ 6974 w 9475"/>
                  <a:gd name="connsiteY5" fmla="*/ 5603 h 9953"/>
                  <a:gd name="connsiteX6" fmla="*/ 6450 w 9475"/>
                  <a:gd name="connsiteY6" fmla="*/ 3688 h 9953"/>
                  <a:gd name="connsiteX7" fmla="*/ 5923 w 9475"/>
                  <a:gd name="connsiteY7" fmla="*/ 1844 h 9953"/>
                  <a:gd name="connsiteX8" fmla="*/ 5395 w 9475"/>
                  <a:gd name="connsiteY8" fmla="*/ 496 h 9953"/>
                  <a:gd name="connsiteX9" fmla="*/ 4872 w 9475"/>
                  <a:gd name="connsiteY9" fmla="*/ 0 h 9953"/>
                  <a:gd name="connsiteX10" fmla="*/ 4344 w 9475"/>
                  <a:gd name="connsiteY10" fmla="*/ 496 h 9953"/>
                  <a:gd name="connsiteX11" fmla="*/ 3948 w 9475"/>
                  <a:gd name="connsiteY11" fmla="*/ 1844 h 9953"/>
                  <a:gd name="connsiteX12" fmla="*/ 3424 w 9475"/>
                  <a:gd name="connsiteY12" fmla="*/ 3688 h 9953"/>
                  <a:gd name="connsiteX13" fmla="*/ 2898 w 9475"/>
                  <a:gd name="connsiteY13" fmla="*/ 5603 h 9953"/>
                  <a:gd name="connsiteX14" fmla="*/ 2368 w 9475"/>
                  <a:gd name="connsiteY14" fmla="*/ 7234 h 9953"/>
                  <a:gd name="connsiteX15" fmla="*/ 1843 w 9475"/>
                  <a:gd name="connsiteY15" fmla="*/ 8416 h 9953"/>
                  <a:gd name="connsiteX16" fmla="*/ 1447 w 9475"/>
                  <a:gd name="connsiteY16" fmla="*/ 9196 h 9953"/>
                  <a:gd name="connsiteX17" fmla="*/ 922 w 9475"/>
                  <a:gd name="connsiteY17" fmla="*/ 9622 h 9953"/>
                  <a:gd name="connsiteX18" fmla="*/ 396 w 9475"/>
                  <a:gd name="connsiteY18" fmla="*/ 9858 h 9953"/>
                  <a:gd name="connsiteX19" fmla="*/ 0 w 9475"/>
                  <a:gd name="connsiteY19" fmla="*/ 9953 h 9953"/>
                  <a:gd name="connsiteX0" fmla="*/ 9582 w 9582"/>
                  <a:gd name="connsiteY0" fmla="*/ 9905 h 9905"/>
                  <a:gd name="connsiteX1" fmla="*/ 9028 w 9582"/>
                  <a:gd name="connsiteY1" fmla="*/ 9667 h 9905"/>
                  <a:gd name="connsiteX2" fmla="*/ 8471 w 9582"/>
                  <a:gd name="connsiteY2" fmla="*/ 9239 h 9905"/>
                  <a:gd name="connsiteX3" fmla="*/ 7917 w 9582"/>
                  <a:gd name="connsiteY3" fmla="*/ 8456 h 9905"/>
                  <a:gd name="connsiteX4" fmla="*/ 7359 w 9582"/>
                  <a:gd name="connsiteY4" fmla="*/ 7268 h 9905"/>
                  <a:gd name="connsiteX5" fmla="*/ 6942 w 9582"/>
                  <a:gd name="connsiteY5" fmla="*/ 5629 h 9905"/>
                  <a:gd name="connsiteX6" fmla="*/ 6389 w 9582"/>
                  <a:gd name="connsiteY6" fmla="*/ 3705 h 9905"/>
                  <a:gd name="connsiteX7" fmla="*/ 5833 w 9582"/>
                  <a:gd name="connsiteY7" fmla="*/ 1853 h 9905"/>
                  <a:gd name="connsiteX8" fmla="*/ 5276 w 9582"/>
                  <a:gd name="connsiteY8" fmla="*/ 498 h 9905"/>
                  <a:gd name="connsiteX9" fmla="*/ 4724 w 9582"/>
                  <a:gd name="connsiteY9" fmla="*/ 0 h 9905"/>
                  <a:gd name="connsiteX10" fmla="*/ 4167 w 9582"/>
                  <a:gd name="connsiteY10" fmla="*/ 498 h 9905"/>
                  <a:gd name="connsiteX11" fmla="*/ 3749 w 9582"/>
                  <a:gd name="connsiteY11" fmla="*/ 1853 h 9905"/>
                  <a:gd name="connsiteX12" fmla="*/ 3196 w 9582"/>
                  <a:gd name="connsiteY12" fmla="*/ 3705 h 9905"/>
                  <a:gd name="connsiteX13" fmla="*/ 2641 w 9582"/>
                  <a:gd name="connsiteY13" fmla="*/ 5629 h 9905"/>
                  <a:gd name="connsiteX14" fmla="*/ 2081 w 9582"/>
                  <a:gd name="connsiteY14" fmla="*/ 7268 h 9905"/>
                  <a:gd name="connsiteX15" fmla="*/ 1527 w 9582"/>
                  <a:gd name="connsiteY15" fmla="*/ 8456 h 9905"/>
                  <a:gd name="connsiteX16" fmla="*/ 1109 w 9582"/>
                  <a:gd name="connsiteY16" fmla="*/ 9239 h 9905"/>
                  <a:gd name="connsiteX17" fmla="*/ 555 w 9582"/>
                  <a:gd name="connsiteY17" fmla="*/ 9667 h 9905"/>
                  <a:gd name="connsiteX18" fmla="*/ 0 w 9582"/>
                  <a:gd name="connsiteY18" fmla="*/ 9905 h 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82" h="9905">
                    <a:moveTo>
                      <a:pt x="9582" y="9905"/>
                    </a:moveTo>
                    <a:lnTo>
                      <a:pt x="9028" y="9667"/>
                    </a:lnTo>
                    <a:lnTo>
                      <a:pt x="8471" y="9239"/>
                    </a:lnTo>
                    <a:lnTo>
                      <a:pt x="7917" y="8456"/>
                    </a:lnTo>
                    <a:lnTo>
                      <a:pt x="7359" y="7268"/>
                    </a:lnTo>
                    <a:cubicBezTo>
                      <a:pt x="7219" y="6722"/>
                      <a:pt x="7081" y="6176"/>
                      <a:pt x="6942" y="5629"/>
                    </a:cubicBezTo>
                    <a:cubicBezTo>
                      <a:pt x="6758" y="4988"/>
                      <a:pt x="6575" y="4346"/>
                      <a:pt x="6389" y="3705"/>
                    </a:cubicBezTo>
                    <a:cubicBezTo>
                      <a:pt x="6203" y="3088"/>
                      <a:pt x="6019" y="2471"/>
                      <a:pt x="5833" y="1853"/>
                    </a:cubicBezTo>
                    <a:lnTo>
                      <a:pt x="5276" y="498"/>
                    </a:lnTo>
                    <a:lnTo>
                      <a:pt x="4724" y="0"/>
                    </a:lnTo>
                    <a:lnTo>
                      <a:pt x="4167" y="498"/>
                    </a:lnTo>
                    <a:cubicBezTo>
                      <a:pt x="4028" y="950"/>
                      <a:pt x="3888" y="1401"/>
                      <a:pt x="3749" y="1853"/>
                    </a:cubicBezTo>
                    <a:cubicBezTo>
                      <a:pt x="3567" y="2471"/>
                      <a:pt x="3379" y="3088"/>
                      <a:pt x="3196" y="3705"/>
                    </a:cubicBezTo>
                    <a:cubicBezTo>
                      <a:pt x="3010" y="4346"/>
                      <a:pt x="2821" y="4988"/>
                      <a:pt x="2641" y="5629"/>
                    </a:cubicBezTo>
                    <a:lnTo>
                      <a:pt x="2081" y="7268"/>
                    </a:lnTo>
                    <a:cubicBezTo>
                      <a:pt x="1901" y="7664"/>
                      <a:pt x="1712" y="8060"/>
                      <a:pt x="1527" y="8456"/>
                    </a:cubicBezTo>
                    <a:cubicBezTo>
                      <a:pt x="1391" y="8717"/>
                      <a:pt x="1247" y="8978"/>
                      <a:pt x="1109" y="9239"/>
                    </a:cubicBezTo>
                    <a:lnTo>
                      <a:pt x="555" y="9667"/>
                    </a:lnTo>
                    <a:lnTo>
                      <a:pt x="0" y="9905"/>
                    </a:lnTo>
                  </a:path>
                </a:pathLst>
              </a:custGeom>
              <a:noFill/>
              <a:ln w="19050" cmpd="sng">
                <a:solidFill>
                  <a:srgbClr val="FF6600"/>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cxnSp>
            <p:nvCxnSpPr>
              <p:cNvPr id="46" name="Straight Arrow Connector 45">
                <a:extLst>
                  <a:ext uri="{FF2B5EF4-FFF2-40B4-BE49-F238E27FC236}">
                    <a16:creationId xmlns:a16="http://schemas.microsoft.com/office/drawing/2014/main" id="{437EE3E8-3C25-7E4D-37F1-13822A3320CF}"/>
                  </a:ext>
                </a:extLst>
              </p:cNvPr>
              <p:cNvCxnSpPr/>
              <p:nvPr/>
            </p:nvCxnSpPr>
            <p:spPr bwMode="auto">
              <a:xfrm>
                <a:off x="2974235" y="6578229"/>
                <a:ext cx="1737465" cy="0"/>
              </a:xfrm>
              <a:prstGeom prst="straightConnector1">
                <a:avLst/>
              </a:prstGeom>
              <a:solidFill>
                <a:srgbClr val="00B8FF"/>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7" name="TextBox 46">
                <a:extLst>
                  <a:ext uri="{FF2B5EF4-FFF2-40B4-BE49-F238E27FC236}">
                    <a16:creationId xmlns:a16="http://schemas.microsoft.com/office/drawing/2014/main" id="{03BAF3AA-B5E2-C726-7673-3E38C3481412}"/>
                  </a:ext>
                </a:extLst>
              </p:cNvPr>
              <p:cNvSpPr txBox="1"/>
              <p:nvPr/>
            </p:nvSpPr>
            <p:spPr>
              <a:xfrm>
                <a:off x="2692400" y="5721948"/>
                <a:ext cx="943063" cy="616777"/>
              </a:xfrm>
              <a:prstGeom prst="rect">
                <a:avLst/>
              </a:prstGeom>
              <a:noFill/>
            </p:spPr>
            <p:txBody>
              <a:bodyPr wrap="none">
                <a:spAutoFit/>
              </a:bodyPr>
              <a:lstStyle/>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RAD1 gain </a:t>
                </a:r>
              </a:p>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bandwidth</a:t>
                </a:r>
              </a:p>
            </p:txBody>
          </p:sp>
          <p:sp>
            <p:nvSpPr>
              <p:cNvPr id="48" name="Freeform 18">
                <a:extLst>
                  <a:ext uri="{FF2B5EF4-FFF2-40B4-BE49-F238E27FC236}">
                    <a16:creationId xmlns:a16="http://schemas.microsoft.com/office/drawing/2014/main" id="{2D421E0F-616C-7AA7-D6F7-734BFBF448DD}"/>
                  </a:ext>
                </a:extLst>
              </p:cNvPr>
              <p:cNvSpPr>
                <a:spLocks/>
              </p:cNvSpPr>
              <p:nvPr/>
            </p:nvSpPr>
            <p:spPr bwMode="auto">
              <a:xfrm>
                <a:off x="3452735" y="5745263"/>
                <a:ext cx="357713" cy="758784"/>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FF0000"/>
                  </a:gs>
                  <a:gs pos="30000">
                    <a:srgbClr val="FF0000"/>
                  </a:gs>
                  <a:gs pos="100000">
                    <a:srgbClr val="FFFFFF"/>
                  </a:gs>
                </a:gsLst>
                <a:lin ang="0" scaled="1"/>
              </a:gradFill>
              <a:ln w="19050" cmpd="sng">
                <a:solidFill>
                  <a:srgbClr val="FF6600"/>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49" name="Freeform 48">
                <a:extLst>
                  <a:ext uri="{FF2B5EF4-FFF2-40B4-BE49-F238E27FC236}">
                    <a16:creationId xmlns:a16="http://schemas.microsoft.com/office/drawing/2014/main" id="{61D1D175-D232-5B0C-D6D8-FDB77C4E08A2}"/>
                  </a:ext>
                </a:extLst>
              </p:cNvPr>
              <p:cNvSpPr>
                <a:spLocks/>
              </p:cNvSpPr>
              <p:nvPr/>
            </p:nvSpPr>
            <p:spPr bwMode="auto">
              <a:xfrm>
                <a:off x="3757798" y="5745263"/>
                <a:ext cx="357714" cy="758784"/>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834736">
                      <a:lumMod val="75000"/>
                    </a:srgbClr>
                  </a:gs>
                  <a:gs pos="30000">
                    <a:srgbClr val="AF66BE"/>
                  </a:gs>
                  <a:gs pos="100000">
                    <a:srgbClr val="FFFFFF"/>
                  </a:gs>
                </a:gsLst>
                <a:lin ang="0" scaled="1"/>
              </a:gradFill>
              <a:ln w="19050" cmpd="sng">
                <a:solidFill>
                  <a:srgbClr val="AF66BE"/>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grpSp>
        <p:grpSp>
          <p:nvGrpSpPr>
            <p:cNvPr id="34" name="Group 217">
              <a:extLst>
                <a:ext uri="{FF2B5EF4-FFF2-40B4-BE49-F238E27FC236}">
                  <a16:creationId xmlns:a16="http://schemas.microsoft.com/office/drawing/2014/main" id="{BAD71271-9ADC-FF20-47B2-3922DBB45400}"/>
                </a:ext>
              </a:extLst>
            </p:cNvPr>
            <p:cNvGrpSpPr>
              <a:grpSpLocks/>
            </p:cNvGrpSpPr>
            <p:nvPr/>
          </p:nvGrpSpPr>
          <p:grpSpPr bwMode="auto">
            <a:xfrm>
              <a:off x="3670300" y="3548065"/>
              <a:ext cx="2120900" cy="604837"/>
              <a:chOff x="4950790" y="4386485"/>
              <a:chExt cx="1894511" cy="857217"/>
            </a:xfrm>
          </p:grpSpPr>
          <p:sp>
            <p:nvSpPr>
              <p:cNvPr id="40" name="Freeform 39">
                <a:extLst>
                  <a:ext uri="{FF2B5EF4-FFF2-40B4-BE49-F238E27FC236}">
                    <a16:creationId xmlns:a16="http://schemas.microsoft.com/office/drawing/2014/main" id="{3898C5B3-0B12-A327-E2D3-CB9E5B3E1BE1}"/>
                  </a:ext>
                </a:extLst>
              </p:cNvPr>
              <p:cNvSpPr>
                <a:spLocks/>
              </p:cNvSpPr>
              <p:nvPr/>
            </p:nvSpPr>
            <p:spPr bwMode="auto">
              <a:xfrm>
                <a:off x="5675413" y="4386645"/>
                <a:ext cx="775671" cy="747275"/>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895 w 10000"/>
                  <a:gd name="connsiteY32" fmla="*/ 10000 h 10000"/>
                  <a:gd name="connsiteX33" fmla="*/ 1634 w 10000"/>
                  <a:gd name="connsiteY33" fmla="*/ 10000 h 10000"/>
                  <a:gd name="connsiteX34" fmla="*/ 1438 w 10000"/>
                  <a:gd name="connsiteY34" fmla="*/ 10000 h 10000"/>
                  <a:gd name="connsiteX35" fmla="*/ 980 w 10000"/>
                  <a:gd name="connsiteY35" fmla="*/ 10000 h 10000"/>
                  <a:gd name="connsiteX36" fmla="*/ 719 w 10000"/>
                  <a:gd name="connsiteY36" fmla="*/ 10000 h 10000"/>
                  <a:gd name="connsiteX37" fmla="*/ 458 w 10000"/>
                  <a:gd name="connsiteY37" fmla="*/ 10000 h 10000"/>
                  <a:gd name="connsiteX38" fmla="*/ 261 w 10000"/>
                  <a:gd name="connsiteY38" fmla="*/ 10000 h 10000"/>
                  <a:gd name="connsiteX39" fmla="*/ 0 w 10000"/>
                  <a:gd name="connsiteY39"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634 w 10000"/>
                  <a:gd name="connsiteY32" fmla="*/ 10000 h 10000"/>
                  <a:gd name="connsiteX33" fmla="*/ 1438 w 10000"/>
                  <a:gd name="connsiteY33" fmla="*/ 10000 h 10000"/>
                  <a:gd name="connsiteX34" fmla="*/ 980 w 10000"/>
                  <a:gd name="connsiteY34" fmla="*/ 10000 h 10000"/>
                  <a:gd name="connsiteX35" fmla="*/ 719 w 10000"/>
                  <a:gd name="connsiteY35" fmla="*/ 10000 h 10000"/>
                  <a:gd name="connsiteX36" fmla="*/ 458 w 10000"/>
                  <a:gd name="connsiteY36" fmla="*/ 10000 h 10000"/>
                  <a:gd name="connsiteX37" fmla="*/ 261 w 10000"/>
                  <a:gd name="connsiteY37" fmla="*/ 10000 h 10000"/>
                  <a:gd name="connsiteX38" fmla="*/ 0 w 10000"/>
                  <a:gd name="connsiteY38"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438 w 10000"/>
                  <a:gd name="connsiteY32" fmla="*/ 10000 h 10000"/>
                  <a:gd name="connsiteX33" fmla="*/ 980 w 10000"/>
                  <a:gd name="connsiteY33" fmla="*/ 10000 h 10000"/>
                  <a:gd name="connsiteX34" fmla="*/ 719 w 10000"/>
                  <a:gd name="connsiteY34" fmla="*/ 10000 h 10000"/>
                  <a:gd name="connsiteX35" fmla="*/ 458 w 10000"/>
                  <a:gd name="connsiteY35" fmla="*/ 10000 h 10000"/>
                  <a:gd name="connsiteX36" fmla="*/ 261 w 10000"/>
                  <a:gd name="connsiteY36" fmla="*/ 10000 h 10000"/>
                  <a:gd name="connsiteX37" fmla="*/ 0 w 10000"/>
                  <a:gd name="connsiteY37"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980 w 10000"/>
                  <a:gd name="connsiteY32" fmla="*/ 10000 h 10000"/>
                  <a:gd name="connsiteX33" fmla="*/ 719 w 10000"/>
                  <a:gd name="connsiteY33" fmla="*/ 10000 h 10000"/>
                  <a:gd name="connsiteX34" fmla="*/ 458 w 10000"/>
                  <a:gd name="connsiteY34" fmla="*/ 10000 h 10000"/>
                  <a:gd name="connsiteX35" fmla="*/ 261 w 10000"/>
                  <a:gd name="connsiteY35" fmla="*/ 10000 h 10000"/>
                  <a:gd name="connsiteX36" fmla="*/ 0 w 10000"/>
                  <a:gd name="connsiteY36"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719 w 10000"/>
                  <a:gd name="connsiteY32" fmla="*/ 10000 h 10000"/>
                  <a:gd name="connsiteX33" fmla="*/ 458 w 10000"/>
                  <a:gd name="connsiteY33" fmla="*/ 10000 h 10000"/>
                  <a:gd name="connsiteX34" fmla="*/ 261 w 10000"/>
                  <a:gd name="connsiteY34" fmla="*/ 10000 h 10000"/>
                  <a:gd name="connsiteX35" fmla="*/ 0 w 10000"/>
                  <a:gd name="connsiteY35"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458 w 10000"/>
                  <a:gd name="connsiteY32" fmla="*/ 10000 h 10000"/>
                  <a:gd name="connsiteX33" fmla="*/ 261 w 10000"/>
                  <a:gd name="connsiteY33" fmla="*/ 10000 h 10000"/>
                  <a:gd name="connsiteX34" fmla="*/ 0 w 10000"/>
                  <a:gd name="connsiteY34"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458 w 10000"/>
                  <a:gd name="connsiteY32" fmla="*/ 10000 h 10000"/>
                  <a:gd name="connsiteX33" fmla="*/ 261 w 10000"/>
                  <a:gd name="connsiteY33" fmla="*/ 10000 h 10000"/>
                  <a:gd name="connsiteX34" fmla="*/ 0 w 10000"/>
                  <a:gd name="connsiteY34"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261 w 10000"/>
                  <a:gd name="connsiteY32" fmla="*/ 10000 h 10000"/>
                  <a:gd name="connsiteX33" fmla="*/ 0 w 10000"/>
                  <a:gd name="connsiteY33"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0 w 10000"/>
                  <a:gd name="connsiteY32" fmla="*/ 10000 h 10000"/>
                  <a:gd name="connsiteX0" fmla="*/ 7843 w 7843"/>
                  <a:gd name="connsiteY0" fmla="*/ 10000 h 10000"/>
                  <a:gd name="connsiteX1" fmla="*/ 7582 w 7843"/>
                  <a:gd name="connsiteY1" fmla="*/ 10000 h 10000"/>
                  <a:gd name="connsiteX2" fmla="*/ 7320 w 7843"/>
                  <a:gd name="connsiteY2" fmla="*/ 10000 h 10000"/>
                  <a:gd name="connsiteX3" fmla="*/ 7059 w 7843"/>
                  <a:gd name="connsiteY3" fmla="*/ 10000 h 10000"/>
                  <a:gd name="connsiteX4" fmla="*/ 6797 w 7843"/>
                  <a:gd name="connsiteY4" fmla="*/ 10000 h 10000"/>
                  <a:gd name="connsiteX5" fmla="*/ 6536 w 7843"/>
                  <a:gd name="connsiteY5" fmla="*/ 10000 h 10000"/>
                  <a:gd name="connsiteX6" fmla="*/ 6274 w 7843"/>
                  <a:gd name="connsiteY6" fmla="*/ 10000 h 10000"/>
                  <a:gd name="connsiteX7" fmla="*/ 6013 w 7843"/>
                  <a:gd name="connsiteY7" fmla="*/ 10000 h 10000"/>
                  <a:gd name="connsiteX8" fmla="*/ 5751 w 7843"/>
                  <a:gd name="connsiteY8" fmla="*/ 10000 h 10000"/>
                  <a:gd name="connsiteX9" fmla="*/ 5490 w 7843"/>
                  <a:gd name="connsiteY9" fmla="*/ 10000 h 10000"/>
                  <a:gd name="connsiteX10" fmla="*/ 5229 w 7843"/>
                  <a:gd name="connsiteY10" fmla="*/ 9953 h 10000"/>
                  <a:gd name="connsiteX11" fmla="*/ 4967 w 7843"/>
                  <a:gd name="connsiteY11" fmla="*/ 9858 h 10000"/>
                  <a:gd name="connsiteX12" fmla="*/ 4706 w 7843"/>
                  <a:gd name="connsiteY12" fmla="*/ 9622 h 10000"/>
                  <a:gd name="connsiteX13" fmla="*/ 4444 w 7843"/>
                  <a:gd name="connsiteY13" fmla="*/ 9196 h 10000"/>
                  <a:gd name="connsiteX14" fmla="*/ 4183 w 7843"/>
                  <a:gd name="connsiteY14" fmla="*/ 8416 h 10000"/>
                  <a:gd name="connsiteX15" fmla="*/ 3921 w 7843"/>
                  <a:gd name="connsiteY15" fmla="*/ 7234 h 10000"/>
                  <a:gd name="connsiteX16" fmla="*/ 3725 w 7843"/>
                  <a:gd name="connsiteY16" fmla="*/ 5603 h 10000"/>
                  <a:gd name="connsiteX17" fmla="*/ 3464 w 7843"/>
                  <a:gd name="connsiteY17" fmla="*/ 3688 h 10000"/>
                  <a:gd name="connsiteX18" fmla="*/ 3202 w 7843"/>
                  <a:gd name="connsiteY18" fmla="*/ 1844 h 10000"/>
                  <a:gd name="connsiteX19" fmla="*/ 2941 w 7843"/>
                  <a:gd name="connsiteY19" fmla="*/ 496 h 10000"/>
                  <a:gd name="connsiteX20" fmla="*/ 2680 w 7843"/>
                  <a:gd name="connsiteY20" fmla="*/ 0 h 10000"/>
                  <a:gd name="connsiteX21" fmla="*/ 2418 w 7843"/>
                  <a:gd name="connsiteY21" fmla="*/ 496 h 10000"/>
                  <a:gd name="connsiteX22" fmla="*/ 2222 w 7843"/>
                  <a:gd name="connsiteY22" fmla="*/ 1844 h 10000"/>
                  <a:gd name="connsiteX23" fmla="*/ 1961 w 7843"/>
                  <a:gd name="connsiteY23" fmla="*/ 3688 h 10000"/>
                  <a:gd name="connsiteX24" fmla="*/ 1699 w 7843"/>
                  <a:gd name="connsiteY24" fmla="*/ 5603 h 10000"/>
                  <a:gd name="connsiteX25" fmla="*/ 1438 w 7843"/>
                  <a:gd name="connsiteY25" fmla="*/ 7234 h 10000"/>
                  <a:gd name="connsiteX26" fmla="*/ 1176 w 7843"/>
                  <a:gd name="connsiteY26" fmla="*/ 8416 h 10000"/>
                  <a:gd name="connsiteX27" fmla="*/ 980 w 7843"/>
                  <a:gd name="connsiteY27" fmla="*/ 9196 h 10000"/>
                  <a:gd name="connsiteX28" fmla="*/ 719 w 7843"/>
                  <a:gd name="connsiteY28" fmla="*/ 9622 h 10000"/>
                  <a:gd name="connsiteX29" fmla="*/ 457 w 7843"/>
                  <a:gd name="connsiteY29" fmla="*/ 9858 h 10000"/>
                  <a:gd name="connsiteX30" fmla="*/ 261 w 7843"/>
                  <a:gd name="connsiteY30" fmla="*/ 9953 h 10000"/>
                  <a:gd name="connsiteX31" fmla="*/ 0 w 7843"/>
                  <a:gd name="connsiteY31" fmla="*/ 10000 h 10000"/>
                  <a:gd name="connsiteX0" fmla="*/ 10000 w 10000"/>
                  <a:gd name="connsiteY0" fmla="*/ 10000 h 10000"/>
                  <a:gd name="connsiteX1" fmla="*/ 9667 w 10000"/>
                  <a:gd name="connsiteY1" fmla="*/ 10000 h 10000"/>
                  <a:gd name="connsiteX2" fmla="*/ 9333 w 10000"/>
                  <a:gd name="connsiteY2" fmla="*/ 10000 h 10000"/>
                  <a:gd name="connsiteX3" fmla="*/ 9000 w 10000"/>
                  <a:gd name="connsiteY3" fmla="*/ 10000 h 10000"/>
                  <a:gd name="connsiteX4" fmla="*/ 8666 w 10000"/>
                  <a:gd name="connsiteY4" fmla="*/ 10000 h 10000"/>
                  <a:gd name="connsiteX5" fmla="*/ 8334 w 10000"/>
                  <a:gd name="connsiteY5" fmla="*/ 10000 h 10000"/>
                  <a:gd name="connsiteX6" fmla="*/ 7999 w 10000"/>
                  <a:gd name="connsiteY6" fmla="*/ 10000 h 10000"/>
                  <a:gd name="connsiteX7" fmla="*/ 7667 w 10000"/>
                  <a:gd name="connsiteY7" fmla="*/ 10000 h 10000"/>
                  <a:gd name="connsiteX8" fmla="*/ 7333 w 10000"/>
                  <a:gd name="connsiteY8" fmla="*/ 10000 h 10000"/>
                  <a:gd name="connsiteX9" fmla="*/ 7000 w 10000"/>
                  <a:gd name="connsiteY9" fmla="*/ 10000 h 10000"/>
                  <a:gd name="connsiteX10" fmla="*/ 6333 w 10000"/>
                  <a:gd name="connsiteY10" fmla="*/ 9858 h 10000"/>
                  <a:gd name="connsiteX11" fmla="*/ 6000 w 10000"/>
                  <a:gd name="connsiteY11" fmla="*/ 9622 h 10000"/>
                  <a:gd name="connsiteX12" fmla="*/ 5666 w 10000"/>
                  <a:gd name="connsiteY12" fmla="*/ 9196 h 10000"/>
                  <a:gd name="connsiteX13" fmla="*/ 5333 w 10000"/>
                  <a:gd name="connsiteY13" fmla="*/ 8416 h 10000"/>
                  <a:gd name="connsiteX14" fmla="*/ 4999 w 10000"/>
                  <a:gd name="connsiteY14" fmla="*/ 7234 h 10000"/>
                  <a:gd name="connsiteX15" fmla="*/ 4749 w 10000"/>
                  <a:gd name="connsiteY15" fmla="*/ 5603 h 10000"/>
                  <a:gd name="connsiteX16" fmla="*/ 4417 w 10000"/>
                  <a:gd name="connsiteY16" fmla="*/ 3688 h 10000"/>
                  <a:gd name="connsiteX17" fmla="*/ 4083 w 10000"/>
                  <a:gd name="connsiteY17" fmla="*/ 1844 h 10000"/>
                  <a:gd name="connsiteX18" fmla="*/ 3750 w 10000"/>
                  <a:gd name="connsiteY18" fmla="*/ 496 h 10000"/>
                  <a:gd name="connsiteX19" fmla="*/ 3417 w 10000"/>
                  <a:gd name="connsiteY19" fmla="*/ 0 h 10000"/>
                  <a:gd name="connsiteX20" fmla="*/ 3083 w 10000"/>
                  <a:gd name="connsiteY20" fmla="*/ 496 h 10000"/>
                  <a:gd name="connsiteX21" fmla="*/ 2833 w 10000"/>
                  <a:gd name="connsiteY21" fmla="*/ 1844 h 10000"/>
                  <a:gd name="connsiteX22" fmla="*/ 2500 w 10000"/>
                  <a:gd name="connsiteY22" fmla="*/ 3688 h 10000"/>
                  <a:gd name="connsiteX23" fmla="*/ 2166 w 10000"/>
                  <a:gd name="connsiteY23" fmla="*/ 5603 h 10000"/>
                  <a:gd name="connsiteX24" fmla="*/ 1833 w 10000"/>
                  <a:gd name="connsiteY24" fmla="*/ 7234 h 10000"/>
                  <a:gd name="connsiteX25" fmla="*/ 1499 w 10000"/>
                  <a:gd name="connsiteY25" fmla="*/ 8416 h 10000"/>
                  <a:gd name="connsiteX26" fmla="*/ 1250 w 10000"/>
                  <a:gd name="connsiteY26" fmla="*/ 9196 h 10000"/>
                  <a:gd name="connsiteX27" fmla="*/ 917 w 10000"/>
                  <a:gd name="connsiteY27" fmla="*/ 9622 h 10000"/>
                  <a:gd name="connsiteX28" fmla="*/ 583 w 10000"/>
                  <a:gd name="connsiteY28" fmla="*/ 9858 h 10000"/>
                  <a:gd name="connsiteX29" fmla="*/ 333 w 10000"/>
                  <a:gd name="connsiteY29" fmla="*/ 9953 h 10000"/>
                  <a:gd name="connsiteX30" fmla="*/ 0 w 10000"/>
                  <a:gd name="connsiteY30" fmla="*/ 10000 h 10000"/>
                  <a:gd name="connsiteX0" fmla="*/ 9667 w 9667"/>
                  <a:gd name="connsiteY0" fmla="*/ 10000 h 10000"/>
                  <a:gd name="connsiteX1" fmla="*/ 9333 w 9667"/>
                  <a:gd name="connsiteY1" fmla="*/ 10000 h 10000"/>
                  <a:gd name="connsiteX2" fmla="*/ 9000 w 9667"/>
                  <a:gd name="connsiteY2" fmla="*/ 10000 h 10000"/>
                  <a:gd name="connsiteX3" fmla="*/ 8666 w 9667"/>
                  <a:gd name="connsiteY3" fmla="*/ 10000 h 10000"/>
                  <a:gd name="connsiteX4" fmla="*/ 8334 w 9667"/>
                  <a:gd name="connsiteY4" fmla="*/ 10000 h 10000"/>
                  <a:gd name="connsiteX5" fmla="*/ 7999 w 9667"/>
                  <a:gd name="connsiteY5" fmla="*/ 10000 h 10000"/>
                  <a:gd name="connsiteX6" fmla="*/ 7667 w 9667"/>
                  <a:gd name="connsiteY6" fmla="*/ 10000 h 10000"/>
                  <a:gd name="connsiteX7" fmla="*/ 7333 w 9667"/>
                  <a:gd name="connsiteY7" fmla="*/ 10000 h 10000"/>
                  <a:gd name="connsiteX8" fmla="*/ 7000 w 9667"/>
                  <a:gd name="connsiteY8" fmla="*/ 10000 h 10000"/>
                  <a:gd name="connsiteX9" fmla="*/ 6333 w 9667"/>
                  <a:gd name="connsiteY9" fmla="*/ 9858 h 10000"/>
                  <a:gd name="connsiteX10" fmla="*/ 6000 w 9667"/>
                  <a:gd name="connsiteY10" fmla="*/ 9622 h 10000"/>
                  <a:gd name="connsiteX11" fmla="*/ 5666 w 9667"/>
                  <a:gd name="connsiteY11" fmla="*/ 9196 h 10000"/>
                  <a:gd name="connsiteX12" fmla="*/ 5333 w 9667"/>
                  <a:gd name="connsiteY12" fmla="*/ 8416 h 10000"/>
                  <a:gd name="connsiteX13" fmla="*/ 4999 w 9667"/>
                  <a:gd name="connsiteY13" fmla="*/ 7234 h 10000"/>
                  <a:gd name="connsiteX14" fmla="*/ 4749 w 9667"/>
                  <a:gd name="connsiteY14" fmla="*/ 5603 h 10000"/>
                  <a:gd name="connsiteX15" fmla="*/ 4417 w 9667"/>
                  <a:gd name="connsiteY15" fmla="*/ 3688 h 10000"/>
                  <a:gd name="connsiteX16" fmla="*/ 4083 w 9667"/>
                  <a:gd name="connsiteY16" fmla="*/ 1844 h 10000"/>
                  <a:gd name="connsiteX17" fmla="*/ 3750 w 9667"/>
                  <a:gd name="connsiteY17" fmla="*/ 496 h 10000"/>
                  <a:gd name="connsiteX18" fmla="*/ 3417 w 9667"/>
                  <a:gd name="connsiteY18" fmla="*/ 0 h 10000"/>
                  <a:gd name="connsiteX19" fmla="*/ 3083 w 9667"/>
                  <a:gd name="connsiteY19" fmla="*/ 496 h 10000"/>
                  <a:gd name="connsiteX20" fmla="*/ 2833 w 9667"/>
                  <a:gd name="connsiteY20" fmla="*/ 1844 h 10000"/>
                  <a:gd name="connsiteX21" fmla="*/ 2500 w 9667"/>
                  <a:gd name="connsiteY21" fmla="*/ 3688 h 10000"/>
                  <a:gd name="connsiteX22" fmla="*/ 2166 w 9667"/>
                  <a:gd name="connsiteY22" fmla="*/ 5603 h 10000"/>
                  <a:gd name="connsiteX23" fmla="*/ 1833 w 9667"/>
                  <a:gd name="connsiteY23" fmla="*/ 7234 h 10000"/>
                  <a:gd name="connsiteX24" fmla="*/ 1499 w 9667"/>
                  <a:gd name="connsiteY24" fmla="*/ 8416 h 10000"/>
                  <a:gd name="connsiteX25" fmla="*/ 1250 w 9667"/>
                  <a:gd name="connsiteY25" fmla="*/ 9196 h 10000"/>
                  <a:gd name="connsiteX26" fmla="*/ 917 w 9667"/>
                  <a:gd name="connsiteY26" fmla="*/ 9622 h 10000"/>
                  <a:gd name="connsiteX27" fmla="*/ 583 w 9667"/>
                  <a:gd name="connsiteY27" fmla="*/ 9858 h 10000"/>
                  <a:gd name="connsiteX28" fmla="*/ 333 w 9667"/>
                  <a:gd name="connsiteY28" fmla="*/ 9953 h 10000"/>
                  <a:gd name="connsiteX29" fmla="*/ 0 w 9667"/>
                  <a:gd name="connsiteY29" fmla="*/ 10000 h 10000"/>
                  <a:gd name="connsiteX0" fmla="*/ 9654 w 9654"/>
                  <a:gd name="connsiteY0" fmla="*/ 10000 h 10000"/>
                  <a:gd name="connsiteX1" fmla="*/ 9310 w 9654"/>
                  <a:gd name="connsiteY1" fmla="*/ 10000 h 10000"/>
                  <a:gd name="connsiteX2" fmla="*/ 8965 w 9654"/>
                  <a:gd name="connsiteY2" fmla="*/ 10000 h 10000"/>
                  <a:gd name="connsiteX3" fmla="*/ 8621 w 9654"/>
                  <a:gd name="connsiteY3" fmla="*/ 10000 h 10000"/>
                  <a:gd name="connsiteX4" fmla="*/ 8275 w 9654"/>
                  <a:gd name="connsiteY4" fmla="*/ 10000 h 10000"/>
                  <a:gd name="connsiteX5" fmla="*/ 7931 w 9654"/>
                  <a:gd name="connsiteY5" fmla="*/ 10000 h 10000"/>
                  <a:gd name="connsiteX6" fmla="*/ 7586 w 9654"/>
                  <a:gd name="connsiteY6" fmla="*/ 10000 h 10000"/>
                  <a:gd name="connsiteX7" fmla="*/ 7241 w 9654"/>
                  <a:gd name="connsiteY7" fmla="*/ 10000 h 10000"/>
                  <a:gd name="connsiteX8" fmla="*/ 6551 w 9654"/>
                  <a:gd name="connsiteY8" fmla="*/ 9858 h 10000"/>
                  <a:gd name="connsiteX9" fmla="*/ 6207 w 9654"/>
                  <a:gd name="connsiteY9" fmla="*/ 9622 h 10000"/>
                  <a:gd name="connsiteX10" fmla="*/ 5861 w 9654"/>
                  <a:gd name="connsiteY10" fmla="*/ 9196 h 10000"/>
                  <a:gd name="connsiteX11" fmla="*/ 5517 w 9654"/>
                  <a:gd name="connsiteY11" fmla="*/ 8416 h 10000"/>
                  <a:gd name="connsiteX12" fmla="*/ 5171 w 9654"/>
                  <a:gd name="connsiteY12" fmla="*/ 7234 h 10000"/>
                  <a:gd name="connsiteX13" fmla="*/ 4913 w 9654"/>
                  <a:gd name="connsiteY13" fmla="*/ 5603 h 10000"/>
                  <a:gd name="connsiteX14" fmla="*/ 4569 w 9654"/>
                  <a:gd name="connsiteY14" fmla="*/ 3688 h 10000"/>
                  <a:gd name="connsiteX15" fmla="*/ 4224 w 9654"/>
                  <a:gd name="connsiteY15" fmla="*/ 1844 h 10000"/>
                  <a:gd name="connsiteX16" fmla="*/ 3879 w 9654"/>
                  <a:gd name="connsiteY16" fmla="*/ 496 h 10000"/>
                  <a:gd name="connsiteX17" fmla="*/ 3535 w 9654"/>
                  <a:gd name="connsiteY17" fmla="*/ 0 h 10000"/>
                  <a:gd name="connsiteX18" fmla="*/ 3189 w 9654"/>
                  <a:gd name="connsiteY18" fmla="*/ 496 h 10000"/>
                  <a:gd name="connsiteX19" fmla="*/ 2931 w 9654"/>
                  <a:gd name="connsiteY19" fmla="*/ 1844 h 10000"/>
                  <a:gd name="connsiteX20" fmla="*/ 2586 w 9654"/>
                  <a:gd name="connsiteY20" fmla="*/ 3688 h 10000"/>
                  <a:gd name="connsiteX21" fmla="*/ 2241 w 9654"/>
                  <a:gd name="connsiteY21" fmla="*/ 5603 h 10000"/>
                  <a:gd name="connsiteX22" fmla="*/ 1896 w 9654"/>
                  <a:gd name="connsiteY22" fmla="*/ 7234 h 10000"/>
                  <a:gd name="connsiteX23" fmla="*/ 1551 w 9654"/>
                  <a:gd name="connsiteY23" fmla="*/ 8416 h 10000"/>
                  <a:gd name="connsiteX24" fmla="*/ 1293 w 9654"/>
                  <a:gd name="connsiteY24" fmla="*/ 9196 h 10000"/>
                  <a:gd name="connsiteX25" fmla="*/ 949 w 9654"/>
                  <a:gd name="connsiteY25" fmla="*/ 9622 h 10000"/>
                  <a:gd name="connsiteX26" fmla="*/ 603 w 9654"/>
                  <a:gd name="connsiteY26" fmla="*/ 9858 h 10000"/>
                  <a:gd name="connsiteX27" fmla="*/ 344 w 9654"/>
                  <a:gd name="connsiteY27" fmla="*/ 9953 h 10000"/>
                  <a:gd name="connsiteX28" fmla="*/ 0 w 9654"/>
                  <a:gd name="connsiteY28" fmla="*/ 10000 h 10000"/>
                  <a:gd name="connsiteX0" fmla="*/ 9644 w 9644"/>
                  <a:gd name="connsiteY0" fmla="*/ 10000 h 10000"/>
                  <a:gd name="connsiteX1" fmla="*/ 9286 w 9644"/>
                  <a:gd name="connsiteY1" fmla="*/ 10000 h 10000"/>
                  <a:gd name="connsiteX2" fmla="*/ 8930 w 9644"/>
                  <a:gd name="connsiteY2" fmla="*/ 10000 h 10000"/>
                  <a:gd name="connsiteX3" fmla="*/ 8572 w 9644"/>
                  <a:gd name="connsiteY3" fmla="*/ 10000 h 10000"/>
                  <a:gd name="connsiteX4" fmla="*/ 8215 w 9644"/>
                  <a:gd name="connsiteY4" fmla="*/ 10000 h 10000"/>
                  <a:gd name="connsiteX5" fmla="*/ 7858 w 9644"/>
                  <a:gd name="connsiteY5" fmla="*/ 10000 h 10000"/>
                  <a:gd name="connsiteX6" fmla="*/ 7501 w 9644"/>
                  <a:gd name="connsiteY6" fmla="*/ 10000 h 10000"/>
                  <a:gd name="connsiteX7" fmla="*/ 6786 w 9644"/>
                  <a:gd name="connsiteY7" fmla="*/ 9858 h 10000"/>
                  <a:gd name="connsiteX8" fmla="*/ 6429 w 9644"/>
                  <a:gd name="connsiteY8" fmla="*/ 9622 h 10000"/>
                  <a:gd name="connsiteX9" fmla="*/ 6071 w 9644"/>
                  <a:gd name="connsiteY9" fmla="*/ 9196 h 10000"/>
                  <a:gd name="connsiteX10" fmla="*/ 5715 w 9644"/>
                  <a:gd name="connsiteY10" fmla="*/ 8416 h 10000"/>
                  <a:gd name="connsiteX11" fmla="*/ 5356 w 9644"/>
                  <a:gd name="connsiteY11" fmla="*/ 7234 h 10000"/>
                  <a:gd name="connsiteX12" fmla="*/ 5089 w 9644"/>
                  <a:gd name="connsiteY12" fmla="*/ 5603 h 10000"/>
                  <a:gd name="connsiteX13" fmla="*/ 4733 w 9644"/>
                  <a:gd name="connsiteY13" fmla="*/ 3688 h 10000"/>
                  <a:gd name="connsiteX14" fmla="*/ 4375 w 9644"/>
                  <a:gd name="connsiteY14" fmla="*/ 1844 h 10000"/>
                  <a:gd name="connsiteX15" fmla="*/ 4018 w 9644"/>
                  <a:gd name="connsiteY15" fmla="*/ 496 h 10000"/>
                  <a:gd name="connsiteX16" fmla="*/ 3662 w 9644"/>
                  <a:gd name="connsiteY16" fmla="*/ 0 h 10000"/>
                  <a:gd name="connsiteX17" fmla="*/ 3303 w 9644"/>
                  <a:gd name="connsiteY17" fmla="*/ 496 h 10000"/>
                  <a:gd name="connsiteX18" fmla="*/ 3036 w 9644"/>
                  <a:gd name="connsiteY18" fmla="*/ 1844 h 10000"/>
                  <a:gd name="connsiteX19" fmla="*/ 2679 w 9644"/>
                  <a:gd name="connsiteY19" fmla="*/ 3688 h 10000"/>
                  <a:gd name="connsiteX20" fmla="*/ 2321 w 9644"/>
                  <a:gd name="connsiteY20" fmla="*/ 5603 h 10000"/>
                  <a:gd name="connsiteX21" fmla="*/ 1964 w 9644"/>
                  <a:gd name="connsiteY21" fmla="*/ 7234 h 10000"/>
                  <a:gd name="connsiteX22" fmla="*/ 1607 w 9644"/>
                  <a:gd name="connsiteY22" fmla="*/ 8416 h 10000"/>
                  <a:gd name="connsiteX23" fmla="*/ 1339 w 9644"/>
                  <a:gd name="connsiteY23" fmla="*/ 9196 h 10000"/>
                  <a:gd name="connsiteX24" fmla="*/ 983 w 9644"/>
                  <a:gd name="connsiteY24" fmla="*/ 9622 h 10000"/>
                  <a:gd name="connsiteX25" fmla="*/ 625 w 9644"/>
                  <a:gd name="connsiteY25" fmla="*/ 9858 h 10000"/>
                  <a:gd name="connsiteX26" fmla="*/ 356 w 9644"/>
                  <a:gd name="connsiteY26" fmla="*/ 9953 h 10000"/>
                  <a:gd name="connsiteX27" fmla="*/ 0 w 9644"/>
                  <a:gd name="connsiteY27" fmla="*/ 10000 h 10000"/>
                  <a:gd name="connsiteX0" fmla="*/ 9629 w 9629"/>
                  <a:gd name="connsiteY0" fmla="*/ 10000 h 10000"/>
                  <a:gd name="connsiteX1" fmla="*/ 9260 w 9629"/>
                  <a:gd name="connsiteY1" fmla="*/ 10000 h 10000"/>
                  <a:gd name="connsiteX2" fmla="*/ 8888 w 9629"/>
                  <a:gd name="connsiteY2" fmla="*/ 10000 h 10000"/>
                  <a:gd name="connsiteX3" fmla="*/ 8518 w 9629"/>
                  <a:gd name="connsiteY3" fmla="*/ 10000 h 10000"/>
                  <a:gd name="connsiteX4" fmla="*/ 8148 w 9629"/>
                  <a:gd name="connsiteY4" fmla="*/ 10000 h 10000"/>
                  <a:gd name="connsiteX5" fmla="*/ 7778 w 9629"/>
                  <a:gd name="connsiteY5" fmla="*/ 10000 h 10000"/>
                  <a:gd name="connsiteX6" fmla="*/ 7036 w 9629"/>
                  <a:gd name="connsiteY6" fmla="*/ 9858 h 10000"/>
                  <a:gd name="connsiteX7" fmla="*/ 6666 w 9629"/>
                  <a:gd name="connsiteY7" fmla="*/ 9622 h 10000"/>
                  <a:gd name="connsiteX8" fmla="*/ 6295 w 9629"/>
                  <a:gd name="connsiteY8" fmla="*/ 9196 h 10000"/>
                  <a:gd name="connsiteX9" fmla="*/ 5926 w 9629"/>
                  <a:gd name="connsiteY9" fmla="*/ 8416 h 10000"/>
                  <a:gd name="connsiteX10" fmla="*/ 5554 w 9629"/>
                  <a:gd name="connsiteY10" fmla="*/ 7234 h 10000"/>
                  <a:gd name="connsiteX11" fmla="*/ 5277 w 9629"/>
                  <a:gd name="connsiteY11" fmla="*/ 5603 h 10000"/>
                  <a:gd name="connsiteX12" fmla="*/ 4908 w 9629"/>
                  <a:gd name="connsiteY12" fmla="*/ 3688 h 10000"/>
                  <a:gd name="connsiteX13" fmla="*/ 4536 w 9629"/>
                  <a:gd name="connsiteY13" fmla="*/ 1844 h 10000"/>
                  <a:gd name="connsiteX14" fmla="*/ 4166 w 9629"/>
                  <a:gd name="connsiteY14" fmla="*/ 496 h 10000"/>
                  <a:gd name="connsiteX15" fmla="*/ 3797 w 9629"/>
                  <a:gd name="connsiteY15" fmla="*/ 0 h 10000"/>
                  <a:gd name="connsiteX16" fmla="*/ 3425 w 9629"/>
                  <a:gd name="connsiteY16" fmla="*/ 496 h 10000"/>
                  <a:gd name="connsiteX17" fmla="*/ 3148 w 9629"/>
                  <a:gd name="connsiteY17" fmla="*/ 1844 h 10000"/>
                  <a:gd name="connsiteX18" fmla="*/ 2778 w 9629"/>
                  <a:gd name="connsiteY18" fmla="*/ 3688 h 10000"/>
                  <a:gd name="connsiteX19" fmla="*/ 2407 w 9629"/>
                  <a:gd name="connsiteY19" fmla="*/ 5603 h 10000"/>
                  <a:gd name="connsiteX20" fmla="*/ 2036 w 9629"/>
                  <a:gd name="connsiteY20" fmla="*/ 7234 h 10000"/>
                  <a:gd name="connsiteX21" fmla="*/ 1666 w 9629"/>
                  <a:gd name="connsiteY21" fmla="*/ 8416 h 10000"/>
                  <a:gd name="connsiteX22" fmla="*/ 1388 w 9629"/>
                  <a:gd name="connsiteY22" fmla="*/ 9196 h 10000"/>
                  <a:gd name="connsiteX23" fmla="*/ 1019 w 9629"/>
                  <a:gd name="connsiteY23" fmla="*/ 9622 h 10000"/>
                  <a:gd name="connsiteX24" fmla="*/ 648 w 9629"/>
                  <a:gd name="connsiteY24" fmla="*/ 9858 h 10000"/>
                  <a:gd name="connsiteX25" fmla="*/ 369 w 9629"/>
                  <a:gd name="connsiteY25" fmla="*/ 9953 h 10000"/>
                  <a:gd name="connsiteX26" fmla="*/ 0 w 9629"/>
                  <a:gd name="connsiteY26" fmla="*/ 10000 h 10000"/>
                  <a:gd name="connsiteX0" fmla="*/ 9617 w 9617"/>
                  <a:gd name="connsiteY0" fmla="*/ 10000 h 10000"/>
                  <a:gd name="connsiteX1" fmla="*/ 9230 w 9617"/>
                  <a:gd name="connsiteY1" fmla="*/ 10000 h 10000"/>
                  <a:gd name="connsiteX2" fmla="*/ 8846 w 9617"/>
                  <a:gd name="connsiteY2" fmla="*/ 10000 h 10000"/>
                  <a:gd name="connsiteX3" fmla="*/ 8462 w 9617"/>
                  <a:gd name="connsiteY3" fmla="*/ 10000 h 10000"/>
                  <a:gd name="connsiteX4" fmla="*/ 8078 w 9617"/>
                  <a:gd name="connsiteY4" fmla="*/ 10000 h 10000"/>
                  <a:gd name="connsiteX5" fmla="*/ 7307 w 9617"/>
                  <a:gd name="connsiteY5" fmla="*/ 9858 h 10000"/>
                  <a:gd name="connsiteX6" fmla="*/ 6923 w 9617"/>
                  <a:gd name="connsiteY6" fmla="*/ 9622 h 10000"/>
                  <a:gd name="connsiteX7" fmla="*/ 6538 w 9617"/>
                  <a:gd name="connsiteY7" fmla="*/ 9196 h 10000"/>
                  <a:gd name="connsiteX8" fmla="*/ 6154 w 9617"/>
                  <a:gd name="connsiteY8" fmla="*/ 8416 h 10000"/>
                  <a:gd name="connsiteX9" fmla="*/ 5768 w 9617"/>
                  <a:gd name="connsiteY9" fmla="*/ 7234 h 10000"/>
                  <a:gd name="connsiteX10" fmla="*/ 5480 w 9617"/>
                  <a:gd name="connsiteY10" fmla="*/ 5603 h 10000"/>
                  <a:gd name="connsiteX11" fmla="*/ 5097 w 9617"/>
                  <a:gd name="connsiteY11" fmla="*/ 3688 h 10000"/>
                  <a:gd name="connsiteX12" fmla="*/ 4711 w 9617"/>
                  <a:gd name="connsiteY12" fmla="*/ 1844 h 10000"/>
                  <a:gd name="connsiteX13" fmla="*/ 4327 w 9617"/>
                  <a:gd name="connsiteY13" fmla="*/ 496 h 10000"/>
                  <a:gd name="connsiteX14" fmla="*/ 3943 w 9617"/>
                  <a:gd name="connsiteY14" fmla="*/ 0 h 10000"/>
                  <a:gd name="connsiteX15" fmla="*/ 3557 w 9617"/>
                  <a:gd name="connsiteY15" fmla="*/ 496 h 10000"/>
                  <a:gd name="connsiteX16" fmla="*/ 3269 w 9617"/>
                  <a:gd name="connsiteY16" fmla="*/ 1844 h 10000"/>
                  <a:gd name="connsiteX17" fmla="*/ 2885 w 9617"/>
                  <a:gd name="connsiteY17" fmla="*/ 3688 h 10000"/>
                  <a:gd name="connsiteX18" fmla="*/ 2500 w 9617"/>
                  <a:gd name="connsiteY18" fmla="*/ 5603 h 10000"/>
                  <a:gd name="connsiteX19" fmla="*/ 2114 w 9617"/>
                  <a:gd name="connsiteY19" fmla="*/ 7234 h 10000"/>
                  <a:gd name="connsiteX20" fmla="*/ 1730 w 9617"/>
                  <a:gd name="connsiteY20" fmla="*/ 8416 h 10000"/>
                  <a:gd name="connsiteX21" fmla="*/ 1441 w 9617"/>
                  <a:gd name="connsiteY21" fmla="*/ 9196 h 10000"/>
                  <a:gd name="connsiteX22" fmla="*/ 1058 w 9617"/>
                  <a:gd name="connsiteY22" fmla="*/ 9622 h 10000"/>
                  <a:gd name="connsiteX23" fmla="*/ 673 w 9617"/>
                  <a:gd name="connsiteY23" fmla="*/ 9858 h 10000"/>
                  <a:gd name="connsiteX24" fmla="*/ 383 w 9617"/>
                  <a:gd name="connsiteY24" fmla="*/ 9953 h 10000"/>
                  <a:gd name="connsiteX25" fmla="*/ 0 w 9617"/>
                  <a:gd name="connsiteY25" fmla="*/ 10000 h 10000"/>
                  <a:gd name="connsiteX0" fmla="*/ 9598 w 9598"/>
                  <a:gd name="connsiteY0" fmla="*/ 10000 h 10000"/>
                  <a:gd name="connsiteX1" fmla="*/ 9198 w 9598"/>
                  <a:gd name="connsiteY1" fmla="*/ 10000 h 10000"/>
                  <a:gd name="connsiteX2" fmla="*/ 8799 w 9598"/>
                  <a:gd name="connsiteY2" fmla="*/ 10000 h 10000"/>
                  <a:gd name="connsiteX3" fmla="*/ 8400 w 9598"/>
                  <a:gd name="connsiteY3" fmla="*/ 10000 h 10000"/>
                  <a:gd name="connsiteX4" fmla="*/ 7598 w 9598"/>
                  <a:gd name="connsiteY4" fmla="*/ 9858 h 10000"/>
                  <a:gd name="connsiteX5" fmla="*/ 7199 w 9598"/>
                  <a:gd name="connsiteY5" fmla="*/ 9622 h 10000"/>
                  <a:gd name="connsiteX6" fmla="*/ 6798 w 9598"/>
                  <a:gd name="connsiteY6" fmla="*/ 9196 h 10000"/>
                  <a:gd name="connsiteX7" fmla="*/ 6399 w 9598"/>
                  <a:gd name="connsiteY7" fmla="*/ 8416 h 10000"/>
                  <a:gd name="connsiteX8" fmla="*/ 5998 w 9598"/>
                  <a:gd name="connsiteY8" fmla="*/ 7234 h 10000"/>
                  <a:gd name="connsiteX9" fmla="*/ 5698 w 9598"/>
                  <a:gd name="connsiteY9" fmla="*/ 5603 h 10000"/>
                  <a:gd name="connsiteX10" fmla="*/ 5300 w 9598"/>
                  <a:gd name="connsiteY10" fmla="*/ 3688 h 10000"/>
                  <a:gd name="connsiteX11" fmla="*/ 4899 w 9598"/>
                  <a:gd name="connsiteY11" fmla="*/ 1844 h 10000"/>
                  <a:gd name="connsiteX12" fmla="*/ 4499 w 9598"/>
                  <a:gd name="connsiteY12" fmla="*/ 496 h 10000"/>
                  <a:gd name="connsiteX13" fmla="*/ 4100 w 9598"/>
                  <a:gd name="connsiteY13" fmla="*/ 0 h 10000"/>
                  <a:gd name="connsiteX14" fmla="*/ 3699 w 9598"/>
                  <a:gd name="connsiteY14" fmla="*/ 496 h 10000"/>
                  <a:gd name="connsiteX15" fmla="*/ 3399 w 9598"/>
                  <a:gd name="connsiteY15" fmla="*/ 1844 h 10000"/>
                  <a:gd name="connsiteX16" fmla="*/ 3000 w 9598"/>
                  <a:gd name="connsiteY16" fmla="*/ 3688 h 10000"/>
                  <a:gd name="connsiteX17" fmla="*/ 2600 w 9598"/>
                  <a:gd name="connsiteY17" fmla="*/ 5603 h 10000"/>
                  <a:gd name="connsiteX18" fmla="*/ 2198 w 9598"/>
                  <a:gd name="connsiteY18" fmla="*/ 7234 h 10000"/>
                  <a:gd name="connsiteX19" fmla="*/ 1799 w 9598"/>
                  <a:gd name="connsiteY19" fmla="*/ 8416 h 10000"/>
                  <a:gd name="connsiteX20" fmla="*/ 1498 w 9598"/>
                  <a:gd name="connsiteY20" fmla="*/ 9196 h 10000"/>
                  <a:gd name="connsiteX21" fmla="*/ 1100 w 9598"/>
                  <a:gd name="connsiteY21" fmla="*/ 9622 h 10000"/>
                  <a:gd name="connsiteX22" fmla="*/ 700 w 9598"/>
                  <a:gd name="connsiteY22" fmla="*/ 9858 h 10000"/>
                  <a:gd name="connsiteX23" fmla="*/ 398 w 9598"/>
                  <a:gd name="connsiteY23" fmla="*/ 9953 h 10000"/>
                  <a:gd name="connsiteX24" fmla="*/ 0 w 9598"/>
                  <a:gd name="connsiteY24" fmla="*/ 10000 h 10000"/>
                  <a:gd name="connsiteX0" fmla="*/ 9583 w 9583"/>
                  <a:gd name="connsiteY0" fmla="*/ 10000 h 10000"/>
                  <a:gd name="connsiteX1" fmla="*/ 9168 w 9583"/>
                  <a:gd name="connsiteY1" fmla="*/ 10000 h 10000"/>
                  <a:gd name="connsiteX2" fmla="*/ 8752 w 9583"/>
                  <a:gd name="connsiteY2" fmla="*/ 10000 h 10000"/>
                  <a:gd name="connsiteX3" fmla="*/ 7916 w 9583"/>
                  <a:gd name="connsiteY3" fmla="*/ 9858 h 10000"/>
                  <a:gd name="connsiteX4" fmla="*/ 7501 w 9583"/>
                  <a:gd name="connsiteY4" fmla="*/ 9622 h 10000"/>
                  <a:gd name="connsiteX5" fmla="*/ 7083 w 9583"/>
                  <a:gd name="connsiteY5" fmla="*/ 9196 h 10000"/>
                  <a:gd name="connsiteX6" fmla="*/ 6667 w 9583"/>
                  <a:gd name="connsiteY6" fmla="*/ 8416 h 10000"/>
                  <a:gd name="connsiteX7" fmla="*/ 6249 w 9583"/>
                  <a:gd name="connsiteY7" fmla="*/ 7234 h 10000"/>
                  <a:gd name="connsiteX8" fmla="*/ 5937 w 9583"/>
                  <a:gd name="connsiteY8" fmla="*/ 5603 h 10000"/>
                  <a:gd name="connsiteX9" fmla="*/ 5522 w 9583"/>
                  <a:gd name="connsiteY9" fmla="*/ 3688 h 10000"/>
                  <a:gd name="connsiteX10" fmla="*/ 5104 w 9583"/>
                  <a:gd name="connsiteY10" fmla="*/ 1844 h 10000"/>
                  <a:gd name="connsiteX11" fmla="*/ 4687 w 9583"/>
                  <a:gd name="connsiteY11" fmla="*/ 496 h 10000"/>
                  <a:gd name="connsiteX12" fmla="*/ 4272 w 9583"/>
                  <a:gd name="connsiteY12" fmla="*/ 0 h 10000"/>
                  <a:gd name="connsiteX13" fmla="*/ 3854 w 9583"/>
                  <a:gd name="connsiteY13" fmla="*/ 496 h 10000"/>
                  <a:gd name="connsiteX14" fmla="*/ 3541 w 9583"/>
                  <a:gd name="connsiteY14" fmla="*/ 1844 h 10000"/>
                  <a:gd name="connsiteX15" fmla="*/ 3126 w 9583"/>
                  <a:gd name="connsiteY15" fmla="*/ 3688 h 10000"/>
                  <a:gd name="connsiteX16" fmla="*/ 2709 w 9583"/>
                  <a:gd name="connsiteY16" fmla="*/ 5603 h 10000"/>
                  <a:gd name="connsiteX17" fmla="*/ 2290 w 9583"/>
                  <a:gd name="connsiteY17" fmla="*/ 7234 h 10000"/>
                  <a:gd name="connsiteX18" fmla="*/ 1874 w 9583"/>
                  <a:gd name="connsiteY18" fmla="*/ 8416 h 10000"/>
                  <a:gd name="connsiteX19" fmla="*/ 1561 w 9583"/>
                  <a:gd name="connsiteY19" fmla="*/ 9196 h 10000"/>
                  <a:gd name="connsiteX20" fmla="*/ 1146 w 9583"/>
                  <a:gd name="connsiteY20" fmla="*/ 9622 h 10000"/>
                  <a:gd name="connsiteX21" fmla="*/ 729 w 9583"/>
                  <a:gd name="connsiteY21" fmla="*/ 9858 h 10000"/>
                  <a:gd name="connsiteX22" fmla="*/ 415 w 9583"/>
                  <a:gd name="connsiteY22" fmla="*/ 9953 h 10000"/>
                  <a:gd name="connsiteX23" fmla="*/ 0 w 9583"/>
                  <a:gd name="connsiteY23" fmla="*/ 10000 h 10000"/>
                  <a:gd name="connsiteX0" fmla="*/ 9567 w 9567"/>
                  <a:gd name="connsiteY0" fmla="*/ 10000 h 10000"/>
                  <a:gd name="connsiteX1" fmla="*/ 9133 w 9567"/>
                  <a:gd name="connsiteY1" fmla="*/ 10000 h 10000"/>
                  <a:gd name="connsiteX2" fmla="*/ 8260 w 9567"/>
                  <a:gd name="connsiteY2" fmla="*/ 9858 h 10000"/>
                  <a:gd name="connsiteX3" fmla="*/ 7827 w 9567"/>
                  <a:gd name="connsiteY3" fmla="*/ 9622 h 10000"/>
                  <a:gd name="connsiteX4" fmla="*/ 7391 w 9567"/>
                  <a:gd name="connsiteY4" fmla="*/ 9196 h 10000"/>
                  <a:gd name="connsiteX5" fmla="*/ 6957 w 9567"/>
                  <a:gd name="connsiteY5" fmla="*/ 8416 h 10000"/>
                  <a:gd name="connsiteX6" fmla="*/ 6521 w 9567"/>
                  <a:gd name="connsiteY6" fmla="*/ 7234 h 10000"/>
                  <a:gd name="connsiteX7" fmla="*/ 6195 w 9567"/>
                  <a:gd name="connsiteY7" fmla="*/ 5603 h 10000"/>
                  <a:gd name="connsiteX8" fmla="*/ 5762 w 9567"/>
                  <a:gd name="connsiteY8" fmla="*/ 3688 h 10000"/>
                  <a:gd name="connsiteX9" fmla="*/ 5326 w 9567"/>
                  <a:gd name="connsiteY9" fmla="*/ 1844 h 10000"/>
                  <a:gd name="connsiteX10" fmla="*/ 4891 w 9567"/>
                  <a:gd name="connsiteY10" fmla="*/ 496 h 10000"/>
                  <a:gd name="connsiteX11" fmla="*/ 4458 w 9567"/>
                  <a:gd name="connsiteY11" fmla="*/ 0 h 10000"/>
                  <a:gd name="connsiteX12" fmla="*/ 4022 w 9567"/>
                  <a:gd name="connsiteY12" fmla="*/ 496 h 10000"/>
                  <a:gd name="connsiteX13" fmla="*/ 3695 w 9567"/>
                  <a:gd name="connsiteY13" fmla="*/ 1844 h 10000"/>
                  <a:gd name="connsiteX14" fmla="*/ 3262 w 9567"/>
                  <a:gd name="connsiteY14" fmla="*/ 3688 h 10000"/>
                  <a:gd name="connsiteX15" fmla="*/ 2827 w 9567"/>
                  <a:gd name="connsiteY15" fmla="*/ 5603 h 10000"/>
                  <a:gd name="connsiteX16" fmla="*/ 2390 w 9567"/>
                  <a:gd name="connsiteY16" fmla="*/ 7234 h 10000"/>
                  <a:gd name="connsiteX17" fmla="*/ 1956 w 9567"/>
                  <a:gd name="connsiteY17" fmla="*/ 8416 h 10000"/>
                  <a:gd name="connsiteX18" fmla="*/ 1629 w 9567"/>
                  <a:gd name="connsiteY18" fmla="*/ 9196 h 10000"/>
                  <a:gd name="connsiteX19" fmla="*/ 1196 w 9567"/>
                  <a:gd name="connsiteY19" fmla="*/ 9622 h 10000"/>
                  <a:gd name="connsiteX20" fmla="*/ 761 w 9567"/>
                  <a:gd name="connsiteY20" fmla="*/ 9858 h 10000"/>
                  <a:gd name="connsiteX21" fmla="*/ 433 w 9567"/>
                  <a:gd name="connsiteY21" fmla="*/ 9953 h 10000"/>
                  <a:gd name="connsiteX22" fmla="*/ 0 w 9567"/>
                  <a:gd name="connsiteY22" fmla="*/ 10000 h 10000"/>
                  <a:gd name="connsiteX0" fmla="*/ 9546 w 9546"/>
                  <a:gd name="connsiteY0" fmla="*/ 10000 h 10000"/>
                  <a:gd name="connsiteX1" fmla="*/ 8634 w 9546"/>
                  <a:gd name="connsiteY1" fmla="*/ 9858 h 10000"/>
                  <a:gd name="connsiteX2" fmla="*/ 8181 w 9546"/>
                  <a:gd name="connsiteY2" fmla="*/ 9622 h 10000"/>
                  <a:gd name="connsiteX3" fmla="*/ 7726 w 9546"/>
                  <a:gd name="connsiteY3" fmla="*/ 9196 h 10000"/>
                  <a:gd name="connsiteX4" fmla="*/ 7272 w 9546"/>
                  <a:gd name="connsiteY4" fmla="*/ 8416 h 10000"/>
                  <a:gd name="connsiteX5" fmla="*/ 6816 w 9546"/>
                  <a:gd name="connsiteY5" fmla="*/ 7234 h 10000"/>
                  <a:gd name="connsiteX6" fmla="*/ 6475 w 9546"/>
                  <a:gd name="connsiteY6" fmla="*/ 5603 h 10000"/>
                  <a:gd name="connsiteX7" fmla="*/ 6023 w 9546"/>
                  <a:gd name="connsiteY7" fmla="*/ 3688 h 10000"/>
                  <a:gd name="connsiteX8" fmla="*/ 5567 w 9546"/>
                  <a:gd name="connsiteY8" fmla="*/ 1844 h 10000"/>
                  <a:gd name="connsiteX9" fmla="*/ 5112 w 9546"/>
                  <a:gd name="connsiteY9" fmla="*/ 496 h 10000"/>
                  <a:gd name="connsiteX10" fmla="*/ 4660 w 9546"/>
                  <a:gd name="connsiteY10" fmla="*/ 0 h 10000"/>
                  <a:gd name="connsiteX11" fmla="*/ 4204 w 9546"/>
                  <a:gd name="connsiteY11" fmla="*/ 496 h 10000"/>
                  <a:gd name="connsiteX12" fmla="*/ 3862 w 9546"/>
                  <a:gd name="connsiteY12" fmla="*/ 1844 h 10000"/>
                  <a:gd name="connsiteX13" fmla="*/ 3410 w 9546"/>
                  <a:gd name="connsiteY13" fmla="*/ 3688 h 10000"/>
                  <a:gd name="connsiteX14" fmla="*/ 2955 w 9546"/>
                  <a:gd name="connsiteY14" fmla="*/ 5603 h 10000"/>
                  <a:gd name="connsiteX15" fmla="*/ 2498 w 9546"/>
                  <a:gd name="connsiteY15" fmla="*/ 7234 h 10000"/>
                  <a:gd name="connsiteX16" fmla="*/ 2045 w 9546"/>
                  <a:gd name="connsiteY16" fmla="*/ 8416 h 10000"/>
                  <a:gd name="connsiteX17" fmla="*/ 1703 w 9546"/>
                  <a:gd name="connsiteY17" fmla="*/ 9196 h 10000"/>
                  <a:gd name="connsiteX18" fmla="*/ 1250 w 9546"/>
                  <a:gd name="connsiteY18" fmla="*/ 9622 h 10000"/>
                  <a:gd name="connsiteX19" fmla="*/ 795 w 9546"/>
                  <a:gd name="connsiteY19" fmla="*/ 9858 h 10000"/>
                  <a:gd name="connsiteX20" fmla="*/ 453 w 9546"/>
                  <a:gd name="connsiteY20" fmla="*/ 9953 h 10000"/>
                  <a:gd name="connsiteX21" fmla="*/ 0 w 9546"/>
                  <a:gd name="connsiteY21" fmla="*/ 10000 h 10000"/>
                  <a:gd name="connsiteX0" fmla="*/ 9045 w 9045"/>
                  <a:gd name="connsiteY0" fmla="*/ 9858 h 10000"/>
                  <a:gd name="connsiteX1" fmla="*/ 8570 w 9045"/>
                  <a:gd name="connsiteY1" fmla="*/ 9622 h 10000"/>
                  <a:gd name="connsiteX2" fmla="*/ 8093 w 9045"/>
                  <a:gd name="connsiteY2" fmla="*/ 9196 h 10000"/>
                  <a:gd name="connsiteX3" fmla="*/ 7618 w 9045"/>
                  <a:gd name="connsiteY3" fmla="*/ 8416 h 10000"/>
                  <a:gd name="connsiteX4" fmla="*/ 7140 w 9045"/>
                  <a:gd name="connsiteY4" fmla="*/ 7234 h 10000"/>
                  <a:gd name="connsiteX5" fmla="*/ 6783 w 9045"/>
                  <a:gd name="connsiteY5" fmla="*/ 5603 h 10000"/>
                  <a:gd name="connsiteX6" fmla="*/ 6309 w 9045"/>
                  <a:gd name="connsiteY6" fmla="*/ 3688 h 10000"/>
                  <a:gd name="connsiteX7" fmla="*/ 5832 w 9045"/>
                  <a:gd name="connsiteY7" fmla="*/ 1844 h 10000"/>
                  <a:gd name="connsiteX8" fmla="*/ 5355 w 9045"/>
                  <a:gd name="connsiteY8" fmla="*/ 496 h 10000"/>
                  <a:gd name="connsiteX9" fmla="*/ 4882 w 9045"/>
                  <a:gd name="connsiteY9" fmla="*/ 0 h 10000"/>
                  <a:gd name="connsiteX10" fmla="*/ 4404 w 9045"/>
                  <a:gd name="connsiteY10" fmla="*/ 496 h 10000"/>
                  <a:gd name="connsiteX11" fmla="*/ 4046 w 9045"/>
                  <a:gd name="connsiteY11" fmla="*/ 1844 h 10000"/>
                  <a:gd name="connsiteX12" fmla="*/ 3572 w 9045"/>
                  <a:gd name="connsiteY12" fmla="*/ 3688 h 10000"/>
                  <a:gd name="connsiteX13" fmla="*/ 3096 w 9045"/>
                  <a:gd name="connsiteY13" fmla="*/ 5603 h 10000"/>
                  <a:gd name="connsiteX14" fmla="*/ 2617 w 9045"/>
                  <a:gd name="connsiteY14" fmla="*/ 7234 h 10000"/>
                  <a:gd name="connsiteX15" fmla="*/ 2142 w 9045"/>
                  <a:gd name="connsiteY15" fmla="*/ 8416 h 10000"/>
                  <a:gd name="connsiteX16" fmla="*/ 1784 w 9045"/>
                  <a:gd name="connsiteY16" fmla="*/ 9196 h 10000"/>
                  <a:gd name="connsiteX17" fmla="*/ 1309 w 9045"/>
                  <a:gd name="connsiteY17" fmla="*/ 9622 h 10000"/>
                  <a:gd name="connsiteX18" fmla="*/ 833 w 9045"/>
                  <a:gd name="connsiteY18" fmla="*/ 9858 h 10000"/>
                  <a:gd name="connsiteX19" fmla="*/ 475 w 9045"/>
                  <a:gd name="connsiteY19" fmla="*/ 9953 h 10000"/>
                  <a:gd name="connsiteX20" fmla="*/ 0 w 9045"/>
                  <a:gd name="connsiteY20" fmla="*/ 10000 h 10000"/>
                  <a:gd name="connsiteX0" fmla="*/ 9475 w 9475"/>
                  <a:gd name="connsiteY0" fmla="*/ 9858 h 9953"/>
                  <a:gd name="connsiteX1" fmla="*/ 8950 w 9475"/>
                  <a:gd name="connsiteY1" fmla="*/ 9622 h 9953"/>
                  <a:gd name="connsiteX2" fmla="*/ 8422 w 9475"/>
                  <a:gd name="connsiteY2" fmla="*/ 9196 h 9953"/>
                  <a:gd name="connsiteX3" fmla="*/ 7897 w 9475"/>
                  <a:gd name="connsiteY3" fmla="*/ 8416 h 9953"/>
                  <a:gd name="connsiteX4" fmla="*/ 7369 w 9475"/>
                  <a:gd name="connsiteY4" fmla="*/ 7234 h 9953"/>
                  <a:gd name="connsiteX5" fmla="*/ 6974 w 9475"/>
                  <a:gd name="connsiteY5" fmla="*/ 5603 h 9953"/>
                  <a:gd name="connsiteX6" fmla="*/ 6450 w 9475"/>
                  <a:gd name="connsiteY6" fmla="*/ 3688 h 9953"/>
                  <a:gd name="connsiteX7" fmla="*/ 5923 w 9475"/>
                  <a:gd name="connsiteY7" fmla="*/ 1844 h 9953"/>
                  <a:gd name="connsiteX8" fmla="*/ 5395 w 9475"/>
                  <a:gd name="connsiteY8" fmla="*/ 496 h 9953"/>
                  <a:gd name="connsiteX9" fmla="*/ 4872 w 9475"/>
                  <a:gd name="connsiteY9" fmla="*/ 0 h 9953"/>
                  <a:gd name="connsiteX10" fmla="*/ 4344 w 9475"/>
                  <a:gd name="connsiteY10" fmla="*/ 496 h 9953"/>
                  <a:gd name="connsiteX11" fmla="*/ 3948 w 9475"/>
                  <a:gd name="connsiteY11" fmla="*/ 1844 h 9953"/>
                  <a:gd name="connsiteX12" fmla="*/ 3424 w 9475"/>
                  <a:gd name="connsiteY12" fmla="*/ 3688 h 9953"/>
                  <a:gd name="connsiteX13" fmla="*/ 2898 w 9475"/>
                  <a:gd name="connsiteY13" fmla="*/ 5603 h 9953"/>
                  <a:gd name="connsiteX14" fmla="*/ 2368 w 9475"/>
                  <a:gd name="connsiteY14" fmla="*/ 7234 h 9953"/>
                  <a:gd name="connsiteX15" fmla="*/ 1843 w 9475"/>
                  <a:gd name="connsiteY15" fmla="*/ 8416 h 9953"/>
                  <a:gd name="connsiteX16" fmla="*/ 1447 w 9475"/>
                  <a:gd name="connsiteY16" fmla="*/ 9196 h 9953"/>
                  <a:gd name="connsiteX17" fmla="*/ 922 w 9475"/>
                  <a:gd name="connsiteY17" fmla="*/ 9622 h 9953"/>
                  <a:gd name="connsiteX18" fmla="*/ 396 w 9475"/>
                  <a:gd name="connsiteY18" fmla="*/ 9858 h 9953"/>
                  <a:gd name="connsiteX19" fmla="*/ 0 w 9475"/>
                  <a:gd name="connsiteY19" fmla="*/ 9953 h 9953"/>
                  <a:gd name="connsiteX0" fmla="*/ 9582 w 9582"/>
                  <a:gd name="connsiteY0" fmla="*/ 9905 h 9905"/>
                  <a:gd name="connsiteX1" fmla="*/ 9028 w 9582"/>
                  <a:gd name="connsiteY1" fmla="*/ 9667 h 9905"/>
                  <a:gd name="connsiteX2" fmla="*/ 8471 w 9582"/>
                  <a:gd name="connsiteY2" fmla="*/ 9239 h 9905"/>
                  <a:gd name="connsiteX3" fmla="*/ 7917 w 9582"/>
                  <a:gd name="connsiteY3" fmla="*/ 8456 h 9905"/>
                  <a:gd name="connsiteX4" fmla="*/ 7359 w 9582"/>
                  <a:gd name="connsiteY4" fmla="*/ 7268 h 9905"/>
                  <a:gd name="connsiteX5" fmla="*/ 6942 w 9582"/>
                  <a:gd name="connsiteY5" fmla="*/ 5629 h 9905"/>
                  <a:gd name="connsiteX6" fmla="*/ 6389 w 9582"/>
                  <a:gd name="connsiteY6" fmla="*/ 3705 h 9905"/>
                  <a:gd name="connsiteX7" fmla="*/ 5833 w 9582"/>
                  <a:gd name="connsiteY7" fmla="*/ 1853 h 9905"/>
                  <a:gd name="connsiteX8" fmla="*/ 5276 w 9582"/>
                  <a:gd name="connsiteY8" fmla="*/ 498 h 9905"/>
                  <a:gd name="connsiteX9" fmla="*/ 4724 w 9582"/>
                  <a:gd name="connsiteY9" fmla="*/ 0 h 9905"/>
                  <a:gd name="connsiteX10" fmla="*/ 4167 w 9582"/>
                  <a:gd name="connsiteY10" fmla="*/ 498 h 9905"/>
                  <a:gd name="connsiteX11" fmla="*/ 3749 w 9582"/>
                  <a:gd name="connsiteY11" fmla="*/ 1853 h 9905"/>
                  <a:gd name="connsiteX12" fmla="*/ 3196 w 9582"/>
                  <a:gd name="connsiteY12" fmla="*/ 3705 h 9905"/>
                  <a:gd name="connsiteX13" fmla="*/ 2641 w 9582"/>
                  <a:gd name="connsiteY13" fmla="*/ 5629 h 9905"/>
                  <a:gd name="connsiteX14" fmla="*/ 2081 w 9582"/>
                  <a:gd name="connsiteY14" fmla="*/ 7268 h 9905"/>
                  <a:gd name="connsiteX15" fmla="*/ 1527 w 9582"/>
                  <a:gd name="connsiteY15" fmla="*/ 8456 h 9905"/>
                  <a:gd name="connsiteX16" fmla="*/ 1109 w 9582"/>
                  <a:gd name="connsiteY16" fmla="*/ 9239 h 9905"/>
                  <a:gd name="connsiteX17" fmla="*/ 555 w 9582"/>
                  <a:gd name="connsiteY17" fmla="*/ 9667 h 9905"/>
                  <a:gd name="connsiteX18" fmla="*/ 0 w 9582"/>
                  <a:gd name="connsiteY18" fmla="*/ 9905 h 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82" h="9905">
                    <a:moveTo>
                      <a:pt x="9582" y="9905"/>
                    </a:moveTo>
                    <a:lnTo>
                      <a:pt x="9028" y="9667"/>
                    </a:lnTo>
                    <a:lnTo>
                      <a:pt x="8471" y="9239"/>
                    </a:lnTo>
                    <a:lnTo>
                      <a:pt x="7917" y="8456"/>
                    </a:lnTo>
                    <a:lnTo>
                      <a:pt x="7359" y="7268"/>
                    </a:lnTo>
                    <a:cubicBezTo>
                      <a:pt x="7219" y="6722"/>
                      <a:pt x="7081" y="6176"/>
                      <a:pt x="6942" y="5629"/>
                    </a:cubicBezTo>
                    <a:cubicBezTo>
                      <a:pt x="6758" y="4988"/>
                      <a:pt x="6575" y="4346"/>
                      <a:pt x="6389" y="3705"/>
                    </a:cubicBezTo>
                    <a:cubicBezTo>
                      <a:pt x="6203" y="3088"/>
                      <a:pt x="6019" y="2471"/>
                      <a:pt x="5833" y="1853"/>
                    </a:cubicBezTo>
                    <a:lnTo>
                      <a:pt x="5276" y="498"/>
                    </a:lnTo>
                    <a:lnTo>
                      <a:pt x="4724" y="0"/>
                    </a:lnTo>
                    <a:lnTo>
                      <a:pt x="4167" y="498"/>
                    </a:lnTo>
                    <a:cubicBezTo>
                      <a:pt x="4028" y="950"/>
                      <a:pt x="3888" y="1401"/>
                      <a:pt x="3749" y="1853"/>
                    </a:cubicBezTo>
                    <a:cubicBezTo>
                      <a:pt x="3567" y="2471"/>
                      <a:pt x="3379" y="3088"/>
                      <a:pt x="3196" y="3705"/>
                    </a:cubicBezTo>
                    <a:cubicBezTo>
                      <a:pt x="3010" y="4346"/>
                      <a:pt x="2821" y="4988"/>
                      <a:pt x="2641" y="5629"/>
                    </a:cubicBezTo>
                    <a:lnTo>
                      <a:pt x="2081" y="7268"/>
                    </a:lnTo>
                    <a:cubicBezTo>
                      <a:pt x="1901" y="7664"/>
                      <a:pt x="1712" y="8060"/>
                      <a:pt x="1527" y="8456"/>
                    </a:cubicBezTo>
                    <a:cubicBezTo>
                      <a:pt x="1391" y="8717"/>
                      <a:pt x="1247" y="8978"/>
                      <a:pt x="1109" y="9239"/>
                    </a:cubicBezTo>
                    <a:lnTo>
                      <a:pt x="555" y="9667"/>
                    </a:lnTo>
                    <a:lnTo>
                      <a:pt x="0" y="9905"/>
                    </a:lnTo>
                  </a:path>
                </a:pathLst>
              </a:custGeom>
              <a:noFill/>
              <a:ln w="19050" cmpd="sng">
                <a:solidFill>
                  <a:srgbClr val="AF66BE"/>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cxnSp>
            <p:nvCxnSpPr>
              <p:cNvPr id="41" name="Straight Arrow Connector 40">
                <a:extLst>
                  <a:ext uri="{FF2B5EF4-FFF2-40B4-BE49-F238E27FC236}">
                    <a16:creationId xmlns:a16="http://schemas.microsoft.com/office/drawing/2014/main" id="{4EF5B81B-889E-F5BA-CAEE-C4EEDF34020C}"/>
                  </a:ext>
                </a:extLst>
              </p:cNvPr>
              <p:cNvCxnSpPr/>
              <p:nvPr/>
            </p:nvCxnSpPr>
            <p:spPr bwMode="auto">
              <a:xfrm>
                <a:off x="5106775" y="5244210"/>
                <a:ext cx="1738526" cy="0"/>
              </a:xfrm>
              <a:prstGeom prst="straightConnector1">
                <a:avLst/>
              </a:prstGeom>
              <a:solidFill>
                <a:srgbClr val="00B8FF"/>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2" name="TextBox 41">
                <a:extLst>
                  <a:ext uri="{FF2B5EF4-FFF2-40B4-BE49-F238E27FC236}">
                    <a16:creationId xmlns:a16="http://schemas.microsoft.com/office/drawing/2014/main" id="{C7D44C82-52DC-64BD-48AF-F96BFEE5E310}"/>
                  </a:ext>
                </a:extLst>
              </p:cNvPr>
              <p:cNvSpPr txBox="1"/>
              <p:nvPr/>
            </p:nvSpPr>
            <p:spPr>
              <a:xfrm>
                <a:off x="4950790" y="4388895"/>
                <a:ext cx="863591" cy="654991"/>
              </a:xfrm>
              <a:prstGeom prst="rect">
                <a:avLst/>
              </a:prstGeom>
              <a:noFill/>
            </p:spPr>
            <p:txBody>
              <a:bodyPr wrap="none">
                <a:spAutoFit/>
              </a:bodyPr>
              <a:lstStyle/>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RAD2 gain </a:t>
                </a:r>
              </a:p>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bandwidth</a:t>
                </a:r>
              </a:p>
            </p:txBody>
          </p:sp>
          <p:sp>
            <p:nvSpPr>
              <p:cNvPr id="43" name="Freeform 18">
                <a:extLst>
                  <a:ext uri="{FF2B5EF4-FFF2-40B4-BE49-F238E27FC236}">
                    <a16:creationId xmlns:a16="http://schemas.microsoft.com/office/drawing/2014/main" id="{0A5968D3-91F8-6F72-BFCB-E371FC8BDD4B}"/>
                  </a:ext>
                </a:extLst>
              </p:cNvPr>
              <p:cNvSpPr>
                <a:spLocks/>
              </p:cNvSpPr>
              <p:nvPr/>
            </p:nvSpPr>
            <p:spPr bwMode="auto">
              <a:xfrm>
                <a:off x="5586075" y="4411404"/>
                <a:ext cx="357348" cy="758529"/>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FF0000"/>
                  </a:gs>
                  <a:gs pos="30000">
                    <a:srgbClr val="FF0000"/>
                  </a:gs>
                  <a:gs pos="100000">
                    <a:srgbClr val="FFFFFF"/>
                  </a:gs>
                </a:gsLst>
                <a:lin ang="0" scaled="1"/>
              </a:gradFill>
              <a:ln w="19050" cmpd="sng">
                <a:solidFill>
                  <a:srgbClr val="FF6600"/>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44" name="Freeform 43">
                <a:extLst>
                  <a:ext uri="{FF2B5EF4-FFF2-40B4-BE49-F238E27FC236}">
                    <a16:creationId xmlns:a16="http://schemas.microsoft.com/office/drawing/2014/main" id="{675B6D66-2EFF-B532-8BDC-B1C05C58ED14}"/>
                  </a:ext>
                </a:extLst>
              </p:cNvPr>
              <p:cNvSpPr>
                <a:spLocks/>
              </p:cNvSpPr>
              <p:nvPr/>
            </p:nvSpPr>
            <p:spPr bwMode="auto">
              <a:xfrm>
                <a:off x="5890956" y="4411404"/>
                <a:ext cx="358765" cy="758529"/>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834736">
                      <a:lumMod val="75000"/>
                    </a:srgbClr>
                  </a:gs>
                  <a:gs pos="30000">
                    <a:srgbClr val="AF66BE"/>
                  </a:gs>
                  <a:gs pos="100000">
                    <a:srgbClr val="FFFFFF"/>
                  </a:gs>
                </a:gsLst>
                <a:lin ang="0" scaled="1"/>
              </a:gradFill>
              <a:ln w="19050" cmpd="sng">
                <a:solidFill>
                  <a:srgbClr val="AF66BE"/>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grpSp>
        <p:sp>
          <p:nvSpPr>
            <p:cNvPr id="35" name="TextBox 34">
              <a:extLst>
                <a:ext uri="{FF2B5EF4-FFF2-40B4-BE49-F238E27FC236}">
                  <a16:creationId xmlns:a16="http://schemas.microsoft.com/office/drawing/2014/main" id="{AEB6AFB6-FBF6-819F-10E8-1C67DD50BED9}"/>
                </a:ext>
              </a:extLst>
            </p:cNvPr>
            <p:cNvSpPr txBox="1"/>
            <p:nvPr/>
          </p:nvSpPr>
          <p:spPr>
            <a:xfrm>
              <a:off x="6994523" y="3737960"/>
              <a:ext cx="3082925" cy="954474"/>
            </a:xfrm>
            <a:prstGeom prst="rect">
              <a:avLst/>
            </a:prstGeom>
            <a:noFill/>
          </p:spPr>
          <p:txBody>
            <a:bodyPr>
              <a:spAutoFit/>
            </a:bodyPr>
            <a:lstStyle/>
            <a:p>
              <a:pPr defTabSz="914400" fontAlgn="auto">
                <a:spcBef>
                  <a:spcPts val="0"/>
                </a:spcBef>
                <a:spcAft>
                  <a:spcPts val="0"/>
                </a:spcAft>
                <a:defRPr/>
              </a:pPr>
              <a:r>
                <a:rPr lang="en-US" sz="1400" kern="0" dirty="0">
                  <a:solidFill>
                    <a:srgbClr val="000000"/>
                  </a:solidFill>
                  <a:latin typeface="+mn-lt"/>
                  <a:ea typeface="ＭＳ Ｐゴシック" charset="0"/>
                  <a:cs typeface="Times New Roman"/>
                </a:rPr>
                <a:t>Spectral separation 2-3%</a:t>
              </a:r>
            </a:p>
            <a:p>
              <a:pPr defTabSz="914400" fontAlgn="auto">
                <a:spcBef>
                  <a:spcPts val="0"/>
                </a:spcBef>
                <a:spcAft>
                  <a:spcPts val="0"/>
                </a:spcAft>
                <a:defRPr/>
              </a:pPr>
              <a:r>
                <a:rPr lang="en-US" sz="1400" kern="0" dirty="0">
                  <a:solidFill>
                    <a:srgbClr val="000000"/>
                  </a:solidFill>
                  <a:latin typeface="+mn-lt"/>
                  <a:ea typeface="ＭＳ Ｐゴシック" charset="0"/>
                  <a:cs typeface="Times New Roman"/>
                </a:rPr>
                <a:t>or much larger if the two radiators are tuned at different harmonics</a:t>
              </a:r>
            </a:p>
            <a:p>
              <a:pPr defTabSz="914400" fontAlgn="auto">
                <a:spcBef>
                  <a:spcPts val="0"/>
                </a:spcBef>
                <a:spcAft>
                  <a:spcPts val="0"/>
                </a:spcAft>
                <a:defRPr/>
              </a:pPr>
              <a:r>
                <a:rPr lang="en-US" sz="1400" b="1" kern="0" dirty="0">
                  <a:solidFill>
                    <a:srgbClr val="000000"/>
                  </a:solidFill>
                  <a:latin typeface="+mn-lt"/>
                  <a:ea typeface="ＭＳ Ｐゴシック" charset="0"/>
                  <a:cs typeface="Times New Roman"/>
                </a:rPr>
                <a:t>Ferrari et al., Nat. Comm, 2016</a:t>
              </a:r>
            </a:p>
          </p:txBody>
        </p:sp>
        <p:sp>
          <p:nvSpPr>
            <p:cNvPr id="36" name="TextBox 35">
              <a:extLst>
                <a:ext uri="{FF2B5EF4-FFF2-40B4-BE49-F238E27FC236}">
                  <a16:creationId xmlns:a16="http://schemas.microsoft.com/office/drawing/2014/main" id="{165F90E8-31CC-A89D-82C2-81FFDA24D5D4}"/>
                </a:ext>
              </a:extLst>
            </p:cNvPr>
            <p:cNvSpPr txBox="1"/>
            <p:nvPr/>
          </p:nvSpPr>
          <p:spPr>
            <a:xfrm>
              <a:off x="4965700" y="4077029"/>
              <a:ext cx="855663" cy="276337"/>
            </a:xfrm>
            <a:prstGeom prst="rect">
              <a:avLst/>
            </a:prstGeom>
            <a:noFill/>
          </p:spPr>
          <p:txBody>
            <a:bodyPr wrap="none">
              <a:spAutoFit/>
            </a:bodyPr>
            <a:lstStyle/>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spectrum</a:t>
              </a:r>
            </a:p>
          </p:txBody>
        </p:sp>
        <p:grpSp>
          <p:nvGrpSpPr>
            <p:cNvPr id="37" name="Group 220">
              <a:extLst>
                <a:ext uri="{FF2B5EF4-FFF2-40B4-BE49-F238E27FC236}">
                  <a16:creationId xmlns:a16="http://schemas.microsoft.com/office/drawing/2014/main" id="{4E5A59E3-0BC0-A8B3-AA66-F0D31436CAAB}"/>
                </a:ext>
              </a:extLst>
            </p:cNvPr>
            <p:cNvGrpSpPr>
              <a:grpSpLocks/>
            </p:cNvGrpSpPr>
            <p:nvPr/>
          </p:nvGrpSpPr>
          <p:grpSpPr bwMode="auto">
            <a:xfrm>
              <a:off x="5992057" y="3851895"/>
              <a:ext cx="777043" cy="580405"/>
              <a:chOff x="7058857" y="2505695"/>
              <a:chExt cx="816440" cy="758520"/>
            </a:xfrm>
          </p:grpSpPr>
          <p:sp>
            <p:nvSpPr>
              <p:cNvPr id="38" name="Freeform 37">
                <a:extLst>
                  <a:ext uri="{FF2B5EF4-FFF2-40B4-BE49-F238E27FC236}">
                    <a16:creationId xmlns:a16="http://schemas.microsoft.com/office/drawing/2014/main" id="{4EEB3D8D-08BC-2BB2-0BBA-4FE9E93EC2FB}"/>
                  </a:ext>
                </a:extLst>
              </p:cNvPr>
              <p:cNvSpPr>
                <a:spLocks/>
              </p:cNvSpPr>
              <p:nvPr/>
            </p:nvSpPr>
            <p:spPr bwMode="auto">
              <a:xfrm>
                <a:off x="7516679" y="2505196"/>
                <a:ext cx="358617" cy="759638"/>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834736">
                      <a:lumMod val="75000"/>
                    </a:srgbClr>
                  </a:gs>
                  <a:gs pos="30000">
                    <a:srgbClr val="AF66BE"/>
                  </a:gs>
                  <a:gs pos="100000">
                    <a:srgbClr val="FFFFFF"/>
                  </a:gs>
                </a:gsLst>
                <a:lin ang="0" scaled="1"/>
              </a:gradFill>
              <a:ln w="19050" cmpd="sng">
                <a:solidFill>
                  <a:srgbClr val="AF66BE"/>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39" name="Freeform 18">
                <a:extLst>
                  <a:ext uri="{FF2B5EF4-FFF2-40B4-BE49-F238E27FC236}">
                    <a16:creationId xmlns:a16="http://schemas.microsoft.com/office/drawing/2014/main" id="{4DA72851-A68B-EDA4-B306-2FD9E3F72299}"/>
                  </a:ext>
                </a:extLst>
              </p:cNvPr>
              <p:cNvSpPr>
                <a:spLocks/>
              </p:cNvSpPr>
              <p:nvPr/>
            </p:nvSpPr>
            <p:spPr bwMode="auto">
              <a:xfrm>
                <a:off x="7059650" y="2505196"/>
                <a:ext cx="358617" cy="759638"/>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FF0000"/>
                  </a:gs>
                  <a:gs pos="30000">
                    <a:srgbClr val="FF0000"/>
                  </a:gs>
                  <a:gs pos="100000">
                    <a:srgbClr val="FFFFFF"/>
                  </a:gs>
                </a:gsLst>
                <a:lin ang="0" scaled="1"/>
              </a:gradFill>
              <a:ln w="19050" cmpd="sng">
                <a:solidFill>
                  <a:srgbClr val="FF6600"/>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grpSp>
      </p:grpSp>
      <p:grpSp>
        <p:nvGrpSpPr>
          <p:cNvPr id="18438" name="Group 252">
            <a:extLst>
              <a:ext uri="{FF2B5EF4-FFF2-40B4-BE49-F238E27FC236}">
                <a16:creationId xmlns:a16="http://schemas.microsoft.com/office/drawing/2014/main" id="{2237D449-5CC6-C895-6090-362ECAAC9AA4}"/>
              </a:ext>
            </a:extLst>
          </p:cNvPr>
          <p:cNvGrpSpPr>
            <a:grpSpLocks/>
          </p:cNvGrpSpPr>
          <p:nvPr/>
        </p:nvGrpSpPr>
        <p:grpSpPr bwMode="auto">
          <a:xfrm>
            <a:off x="461168" y="4918773"/>
            <a:ext cx="10697559" cy="1520922"/>
            <a:chOff x="101600" y="5410184"/>
            <a:chExt cx="10697559" cy="1521494"/>
          </a:xfrm>
        </p:grpSpPr>
        <p:grpSp>
          <p:nvGrpSpPr>
            <p:cNvPr id="18439" name="Group 253">
              <a:extLst>
                <a:ext uri="{FF2B5EF4-FFF2-40B4-BE49-F238E27FC236}">
                  <a16:creationId xmlns:a16="http://schemas.microsoft.com/office/drawing/2014/main" id="{3843D789-8BAA-9592-83AB-1B392DE70843}"/>
                </a:ext>
              </a:extLst>
            </p:cNvPr>
            <p:cNvGrpSpPr>
              <a:grpSpLocks/>
            </p:cNvGrpSpPr>
            <p:nvPr/>
          </p:nvGrpSpPr>
          <p:grpSpPr bwMode="auto">
            <a:xfrm>
              <a:off x="2370344" y="6171858"/>
              <a:ext cx="3509756" cy="216242"/>
              <a:chOff x="3233944" y="2514258"/>
              <a:chExt cx="6180082" cy="287826"/>
            </a:xfrm>
          </p:grpSpPr>
          <p:sp>
            <p:nvSpPr>
              <p:cNvPr id="18453" name="Rectangle 18452">
                <a:extLst>
                  <a:ext uri="{FF2B5EF4-FFF2-40B4-BE49-F238E27FC236}">
                    <a16:creationId xmlns:a16="http://schemas.microsoft.com/office/drawing/2014/main" id="{F6091BF6-E16C-3118-9BDC-62F57CFEEBD4}"/>
                  </a:ext>
                </a:extLst>
              </p:cNvPr>
              <p:cNvSpPr/>
              <p:nvPr/>
            </p:nvSpPr>
            <p:spPr bwMode="auto">
              <a:xfrm>
                <a:off x="4606081" y="2565934"/>
                <a:ext cx="676467" cy="186015"/>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54" name="Rectangle 18453">
                <a:extLst>
                  <a:ext uri="{FF2B5EF4-FFF2-40B4-BE49-F238E27FC236}">
                    <a16:creationId xmlns:a16="http://schemas.microsoft.com/office/drawing/2014/main" id="{7125E7FE-76E5-6442-A5CC-D9B5FE099E42}"/>
                  </a:ext>
                </a:extLst>
              </p:cNvPr>
              <p:cNvSpPr/>
              <p:nvPr/>
            </p:nvSpPr>
            <p:spPr bwMode="auto">
              <a:xfrm>
                <a:off x="3233581" y="2565934"/>
                <a:ext cx="676467" cy="186015"/>
              </a:xfrm>
              <a:prstGeom prst="rect">
                <a:avLst/>
              </a:prstGeom>
              <a:solidFill>
                <a:srgbClr val="00FB00"/>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55" name="Rectangle 18454">
                <a:extLst>
                  <a:ext uri="{FF2B5EF4-FFF2-40B4-BE49-F238E27FC236}">
                    <a16:creationId xmlns:a16="http://schemas.microsoft.com/office/drawing/2014/main" id="{3DF66EF1-F7EA-629E-CF00-CBA8381BE487}"/>
                  </a:ext>
                </a:extLst>
              </p:cNvPr>
              <p:cNvSpPr/>
              <p:nvPr/>
            </p:nvSpPr>
            <p:spPr bwMode="auto">
              <a:xfrm>
                <a:off x="5430700" y="2565934"/>
                <a:ext cx="679261" cy="186015"/>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56" name="Rectangle 18455">
                <a:extLst>
                  <a:ext uri="{FF2B5EF4-FFF2-40B4-BE49-F238E27FC236}">
                    <a16:creationId xmlns:a16="http://schemas.microsoft.com/office/drawing/2014/main" id="{067E056F-4F0E-1E24-8669-EBE71651E615}"/>
                  </a:ext>
                </a:extLst>
              </p:cNvPr>
              <p:cNvSpPr/>
              <p:nvPr/>
            </p:nvSpPr>
            <p:spPr bwMode="auto">
              <a:xfrm>
                <a:off x="6258114" y="2565934"/>
                <a:ext cx="676467" cy="186015"/>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57" name="Rectangle 18456">
                <a:extLst>
                  <a:ext uri="{FF2B5EF4-FFF2-40B4-BE49-F238E27FC236}">
                    <a16:creationId xmlns:a16="http://schemas.microsoft.com/office/drawing/2014/main" id="{7649BDA1-6B01-0A51-5B00-1B014925C9C3}"/>
                  </a:ext>
                </a:extLst>
              </p:cNvPr>
              <p:cNvSpPr/>
              <p:nvPr/>
            </p:nvSpPr>
            <p:spPr bwMode="auto">
              <a:xfrm>
                <a:off x="7082732" y="2565934"/>
                <a:ext cx="679263" cy="186015"/>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58" name="Rectangle 18457">
                <a:extLst>
                  <a:ext uri="{FF2B5EF4-FFF2-40B4-BE49-F238E27FC236}">
                    <a16:creationId xmlns:a16="http://schemas.microsoft.com/office/drawing/2014/main" id="{0C9D8B51-9812-7D8F-F25D-0A2D4EAF05DB}"/>
                  </a:ext>
                </a:extLst>
              </p:cNvPr>
              <p:cNvSpPr/>
              <p:nvPr/>
            </p:nvSpPr>
            <p:spPr bwMode="auto">
              <a:xfrm>
                <a:off x="7910146" y="2565934"/>
                <a:ext cx="676467" cy="186015"/>
              </a:xfrm>
              <a:prstGeom prst="rect">
                <a:avLst/>
              </a:prstGeom>
              <a:solidFill>
                <a:srgbClr val="AF66BE"/>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59" name="Rectangle 18458">
                <a:extLst>
                  <a:ext uri="{FF2B5EF4-FFF2-40B4-BE49-F238E27FC236}">
                    <a16:creationId xmlns:a16="http://schemas.microsoft.com/office/drawing/2014/main" id="{ED083816-E49C-6490-7EC8-0E5F834C5303}"/>
                  </a:ext>
                </a:extLst>
              </p:cNvPr>
              <p:cNvSpPr/>
              <p:nvPr/>
            </p:nvSpPr>
            <p:spPr bwMode="auto">
              <a:xfrm>
                <a:off x="8737559" y="2565934"/>
                <a:ext cx="676467" cy="186015"/>
              </a:xfrm>
              <a:prstGeom prst="rect">
                <a:avLst/>
              </a:prstGeom>
              <a:solidFill>
                <a:srgbClr val="FFE417"/>
              </a:solidFill>
              <a:ln w="9525" cap="flat" cmpd="sng" algn="ctr">
                <a:solidFill>
                  <a:srgbClr val="000000"/>
                </a:solidFill>
                <a:prstDash val="solid"/>
                <a:round/>
                <a:headEnd type="none" w="med" len="med"/>
                <a:tailEnd type="none" w="med" len="med"/>
              </a:ln>
              <a:effec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60" name="Rectangle 18459">
                <a:extLst>
                  <a:ext uri="{FF2B5EF4-FFF2-40B4-BE49-F238E27FC236}">
                    <a16:creationId xmlns:a16="http://schemas.microsoft.com/office/drawing/2014/main" id="{793C9370-1FD0-87C4-29B8-4C0EFC8C3D00}"/>
                  </a:ext>
                </a:extLst>
              </p:cNvPr>
              <p:cNvSpPr/>
              <p:nvPr/>
            </p:nvSpPr>
            <p:spPr bwMode="auto">
              <a:xfrm>
                <a:off x="4130877" y="2515202"/>
                <a:ext cx="134175" cy="287478"/>
              </a:xfrm>
              <a:prstGeom prst="rect">
                <a:avLst/>
              </a:prstGeom>
              <a:solidFill>
                <a:srgbClr val="00B8FF"/>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4903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grpSp>
        <p:grpSp>
          <p:nvGrpSpPr>
            <p:cNvPr id="18440" name="Group 254">
              <a:extLst>
                <a:ext uri="{FF2B5EF4-FFF2-40B4-BE49-F238E27FC236}">
                  <a16:creationId xmlns:a16="http://schemas.microsoft.com/office/drawing/2014/main" id="{B27CE7CF-FFA8-5C91-1BAD-4786156209F0}"/>
                </a:ext>
              </a:extLst>
            </p:cNvPr>
            <p:cNvGrpSpPr>
              <a:grpSpLocks/>
            </p:cNvGrpSpPr>
            <p:nvPr/>
          </p:nvGrpSpPr>
          <p:grpSpPr bwMode="auto">
            <a:xfrm>
              <a:off x="101600" y="5410184"/>
              <a:ext cx="2276398" cy="1521494"/>
              <a:chOff x="114301" y="4521113"/>
              <a:chExt cx="2276398" cy="2061004"/>
            </a:xfrm>
          </p:grpSpPr>
          <p:pic>
            <p:nvPicPr>
              <p:cNvPr id="18444" name="Picture 1">
                <a:extLst>
                  <a:ext uri="{FF2B5EF4-FFF2-40B4-BE49-F238E27FC236}">
                    <a16:creationId xmlns:a16="http://schemas.microsoft.com/office/drawing/2014/main" id="{18B49131-6E96-259B-2D54-D3E551F78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192" t="10915" r="7584" b="17146"/>
              <a:stretch>
                <a:fillRect/>
              </a:stretch>
            </p:blipFill>
            <p:spPr bwMode="auto">
              <a:xfrm>
                <a:off x="568061" y="4658781"/>
                <a:ext cx="1449062" cy="60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5" name="Freeform 18444">
                <a:extLst>
                  <a:ext uri="{FF2B5EF4-FFF2-40B4-BE49-F238E27FC236}">
                    <a16:creationId xmlns:a16="http://schemas.microsoft.com/office/drawing/2014/main" id="{6DB20BD3-A341-3949-EBF4-CE707DA251AB}"/>
                  </a:ext>
                </a:extLst>
              </p:cNvPr>
              <p:cNvSpPr>
                <a:spLocks/>
              </p:cNvSpPr>
              <p:nvPr/>
            </p:nvSpPr>
            <p:spPr bwMode="auto">
              <a:xfrm>
                <a:off x="1101726" y="4521244"/>
                <a:ext cx="358775" cy="759383"/>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834736">
                      <a:lumMod val="75000"/>
                    </a:srgbClr>
                  </a:gs>
                  <a:gs pos="30000">
                    <a:srgbClr val="AF66BE"/>
                  </a:gs>
                  <a:gs pos="100000">
                    <a:srgbClr val="FFFFFF"/>
                  </a:gs>
                </a:gsLst>
                <a:lin ang="0" scaled="1"/>
              </a:gradFill>
              <a:ln w="19050" cmpd="sng">
                <a:solidFill>
                  <a:srgbClr val="AF66BE"/>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cxnSp>
            <p:nvCxnSpPr>
              <p:cNvPr id="18446" name="Straight Arrow Connector 18445">
                <a:extLst>
                  <a:ext uri="{FF2B5EF4-FFF2-40B4-BE49-F238E27FC236}">
                    <a16:creationId xmlns:a16="http://schemas.microsoft.com/office/drawing/2014/main" id="{40B2ED51-C52D-9810-766A-03F06E38DDA5}"/>
                  </a:ext>
                </a:extLst>
              </p:cNvPr>
              <p:cNvCxnSpPr/>
              <p:nvPr/>
            </p:nvCxnSpPr>
            <p:spPr bwMode="auto">
              <a:xfrm>
                <a:off x="454026" y="5353769"/>
                <a:ext cx="1738313" cy="2151"/>
              </a:xfrm>
              <a:prstGeom prst="straightConnector1">
                <a:avLst/>
              </a:prstGeom>
              <a:solidFill>
                <a:srgbClr val="00B8FF"/>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8447" name="TextBox 18446">
                <a:extLst>
                  <a:ext uri="{FF2B5EF4-FFF2-40B4-BE49-F238E27FC236}">
                    <a16:creationId xmlns:a16="http://schemas.microsoft.com/office/drawing/2014/main" id="{F85A4E2B-8230-91F6-D6A2-9D108448D6CE}"/>
                  </a:ext>
                </a:extLst>
              </p:cNvPr>
              <p:cNvSpPr txBox="1"/>
              <p:nvPr/>
            </p:nvSpPr>
            <p:spPr>
              <a:xfrm>
                <a:off x="1787526" y="5299988"/>
                <a:ext cx="512763" cy="374313"/>
              </a:xfrm>
              <a:prstGeom prst="rect">
                <a:avLst/>
              </a:prstGeom>
              <a:noFill/>
            </p:spPr>
            <p:txBody>
              <a:bodyPr wrap="none">
                <a:spAutoFit/>
              </a:bodyPr>
              <a:lstStyle/>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time</a:t>
                </a:r>
              </a:p>
            </p:txBody>
          </p:sp>
          <p:sp>
            <p:nvSpPr>
              <p:cNvPr id="18448" name="Freeform 18447">
                <a:extLst>
                  <a:ext uri="{FF2B5EF4-FFF2-40B4-BE49-F238E27FC236}">
                    <a16:creationId xmlns:a16="http://schemas.microsoft.com/office/drawing/2014/main" id="{7B65DB43-7489-060D-70E5-002B98D041BE}"/>
                  </a:ext>
                </a:extLst>
              </p:cNvPr>
              <p:cNvSpPr>
                <a:spLocks/>
              </p:cNvSpPr>
              <p:nvPr/>
            </p:nvSpPr>
            <p:spPr bwMode="auto">
              <a:xfrm>
                <a:off x="722314" y="5439818"/>
                <a:ext cx="1093787" cy="748626"/>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895 w 10000"/>
                  <a:gd name="connsiteY32" fmla="*/ 10000 h 10000"/>
                  <a:gd name="connsiteX33" fmla="*/ 1634 w 10000"/>
                  <a:gd name="connsiteY33" fmla="*/ 10000 h 10000"/>
                  <a:gd name="connsiteX34" fmla="*/ 1438 w 10000"/>
                  <a:gd name="connsiteY34" fmla="*/ 10000 h 10000"/>
                  <a:gd name="connsiteX35" fmla="*/ 980 w 10000"/>
                  <a:gd name="connsiteY35" fmla="*/ 10000 h 10000"/>
                  <a:gd name="connsiteX36" fmla="*/ 719 w 10000"/>
                  <a:gd name="connsiteY36" fmla="*/ 10000 h 10000"/>
                  <a:gd name="connsiteX37" fmla="*/ 458 w 10000"/>
                  <a:gd name="connsiteY37" fmla="*/ 10000 h 10000"/>
                  <a:gd name="connsiteX38" fmla="*/ 261 w 10000"/>
                  <a:gd name="connsiteY38" fmla="*/ 10000 h 10000"/>
                  <a:gd name="connsiteX39" fmla="*/ 0 w 10000"/>
                  <a:gd name="connsiteY39"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634 w 10000"/>
                  <a:gd name="connsiteY32" fmla="*/ 10000 h 10000"/>
                  <a:gd name="connsiteX33" fmla="*/ 1438 w 10000"/>
                  <a:gd name="connsiteY33" fmla="*/ 10000 h 10000"/>
                  <a:gd name="connsiteX34" fmla="*/ 980 w 10000"/>
                  <a:gd name="connsiteY34" fmla="*/ 10000 h 10000"/>
                  <a:gd name="connsiteX35" fmla="*/ 719 w 10000"/>
                  <a:gd name="connsiteY35" fmla="*/ 10000 h 10000"/>
                  <a:gd name="connsiteX36" fmla="*/ 458 w 10000"/>
                  <a:gd name="connsiteY36" fmla="*/ 10000 h 10000"/>
                  <a:gd name="connsiteX37" fmla="*/ 261 w 10000"/>
                  <a:gd name="connsiteY37" fmla="*/ 10000 h 10000"/>
                  <a:gd name="connsiteX38" fmla="*/ 0 w 10000"/>
                  <a:gd name="connsiteY38"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1438 w 10000"/>
                  <a:gd name="connsiteY32" fmla="*/ 10000 h 10000"/>
                  <a:gd name="connsiteX33" fmla="*/ 980 w 10000"/>
                  <a:gd name="connsiteY33" fmla="*/ 10000 h 10000"/>
                  <a:gd name="connsiteX34" fmla="*/ 719 w 10000"/>
                  <a:gd name="connsiteY34" fmla="*/ 10000 h 10000"/>
                  <a:gd name="connsiteX35" fmla="*/ 458 w 10000"/>
                  <a:gd name="connsiteY35" fmla="*/ 10000 h 10000"/>
                  <a:gd name="connsiteX36" fmla="*/ 261 w 10000"/>
                  <a:gd name="connsiteY36" fmla="*/ 10000 h 10000"/>
                  <a:gd name="connsiteX37" fmla="*/ 0 w 10000"/>
                  <a:gd name="connsiteY37"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980 w 10000"/>
                  <a:gd name="connsiteY32" fmla="*/ 10000 h 10000"/>
                  <a:gd name="connsiteX33" fmla="*/ 719 w 10000"/>
                  <a:gd name="connsiteY33" fmla="*/ 10000 h 10000"/>
                  <a:gd name="connsiteX34" fmla="*/ 458 w 10000"/>
                  <a:gd name="connsiteY34" fmla="*/ 10000 h 10000"/>
                  <a:gd name="connsiteX35" fmla="*/ 261 w 10000"/>
                  <a:gd name="connsiteY35" fmla="*/ 10000 h 10000"/>
                  <a:gd name="connsiteX36" fmla="*/ 0 w 10000"/>
                  <a:gd name="connsiteY36"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719 w 10000"/>
                  <a:gd name="connsiteY32" fmla="*/ 10000 h 10000"/>
                  <a:gd name="connsiteX33" fmla="*/ 458 w 10000"/>
                  <a:gd name="connsiteY33" fmla="*/ 10000 h 10000"/>
                  <a:gd name="connsiteX34" fmla="*/ 261 w 10000"/>
                  <a:gd name="connsiteY34" fmla="*/ 10000 h 10000"/>
                  <a:gd name="connsiteX35" fmla="*/ 0 w 10000"/>
                  <a:gd name="connsiteY35"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458 w 10000"/>
                  <a:gd name="connsiteY32" fmla="*/ 10000 h 10000"/>
                  <a:gd name="connsiteX33" fmla="*/ 261 w 10000"/>
                  <a:gd name="connsiteY33" fmla="*/ 10000 h 10000"/>
                  <a:gd name="connsiteX34" fmla="*/ 0 w 10000"/>
                  <a:gd name="connsiteY34"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458 w 10000"/>
                  <a:gd name="connsiteY32" fmla="*/ 10000 h 10000"/>
                  <a:gd name="connsiteX33" fmla="*/ 261 w 10000"/>
                  <a:gd name="connsiteY33" fmla="*/ 10000 h 10000"/>
                  <a:gd name="connsiteX34" fmla="*/ 0 w 10000"/>
                  <a:gd name="connsiteY34"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261 w 10000"/>
                  <a:gd name="connsiteY32" fmla="*/ 10000 h 10000"/>
                  <a:gd name="connsiteX33" fmla="*/ 0 w 10000"/>
                  <a:gd name="connsiteY33" fmla="*/ 10000 h 10000"/>
                  <a:gd name="connsiteX0" fmla="*/ 10000 w 10000"/>
                  <a:gd name="connsiteY0" fmla="*/ 10000 h 10000"/>
                  <a:gd name="connsiteX1" fmla="*/ 9739 w 10000"/>
                  <a:gd name="connsiteY1" fmla="*/ 10000 h 10000"/>
                  <a:gd name="connsiteX2" fmla="*/ 9477 w 10000"/>
                  <a:gd name="connsiteY2" fmla="*/ 10000 h 10000"/>
                  <a:gd name="connsiteX3" fmla="*/ 9216 w 10000"/>
                  <a:gd name="connsiteY3" fmla="*/ 10000 h 10000"/>
                  <a:gd name="connsiteX4" fmla="*/ 8954 w 10000"/>
                  <a:gd name="connsiteY4" fmla="*/ 10000 h 10000"/>
                  <a:gd name="connsiteX5" fmla="*/ 8693 w 10000"/>
                  <a:gd name="connsiteY5" fmla="*/ 10000 h 10000"/>
                  <a:gd name="connsiteX6" fmla="*/ 8431 w 10000"/>
                  <a:gd name="connsiteY6" fmla="*/ 10000 h 10000"/>
                  <a:gd name="connsiteX7" fmla="*/ 8170 w 10000"/>
                  <a:gd name="connsiteY7" fmla="*/ 10000 h 10000"/>
                  <a:gd name="connsiteX8" fmla="*/ 7908 w 10000"/>
                  <a:gd name="connsiteY8" fmla="*/ 10000 h 10000"/>
                  <a:gd name="connsiteX9" fmla="*/ 7647 w 10000"/>
                  <a:gd name="connsiteY9" fmla="*/ 10000 h 10000"/>
                  <a:gd name="connsiteX10" fmla="*/ 7386 w 10000"/>
                  <a:gd name="connsiteY10" fmla="*/ 9953 h 10000"/>
                  <a:gd name="connsiteX11" fmla="*/ 7124 w 10000"/>
                  <a:gd name="connsiteY11" fmla="*/ 9858 h 10000"/>
                  <a:gd name="connsiteX12" fmla="*/ 6863 w 10000"/>
                  <a:gd name="connsiteY12" fmla="*/ 9622 h 10000"/>
                  <a:gd name="connsiteX13" fmla="*/ 6601 w 10000"/>
                  <a:gd name="connsiteY13" fmla="*/ 9196 h 10000"/>
                  <a:gd name="connsiteX14" fmla="*/ 6340 w 10000"/>
                  <a:gd name="connsiteY14" fmla="*/ 8416 h 10000"/>
                  <a:gd name="connsiteX15" fmla="*/ 6078 w 10000"/>
                  <a:gd name="connsiteY15" fmla="*/ 7234 h 10000"/>
                  <a:gd name="connsiteX16" fmla="*/ 5882 w 10000"/>
                  <a:gd name="connsiteY16" fmla="*/ 5603 h 10000"/>
                  <a:gd name="connsiteX17" fmla="*/ 5621 w 10000"/>
                  <a:gd name="connsiteY17" fmla="*/ 3688 h 10000"/>
                  <a:gd name="connsiteX18" fmla="*/ 5359 w 10000"/>
                  <a:gd name="connsiteY18" fmla="*/ 1844 h 10000"/>
                  <a:gd name="connsiteX19" fmla="*/ 5098 w 10000"/>
                  <a:gd name="connsiteY19" fmla="*/ 496 h 10000"/>
                  <a:gd name="connsiteX20" fmla="*/ 4837 w 10000"/>
                  <a:gd name="connsiteY20" fmla="*/ 0 h 10000"/>
                  <a:gd name="connsiteX21" fmla="*/ 4575 w 10000"/>
                  <a:gd name="connsiteY21" fmla="*/ 496 h 10000"/>
                  <a:gd name="connsiteX22" fmla="*/ 4379 w 10000"/>
                  <a:gd name="connsiteY22" fmla="*/ 1844 h 10000"/>
                  <a:gd name="connsiteX23" fmla="*/ 4118 w 10000"/>
                  <a:gd name="connsiteY23" fmla="*/ 3688 h 10000"/>
                  <a:gd name="connsiteX24" fmla="*/ 3856 w 10000"/>
                  <a:gd name="connsiteY24" fmla="*/ 5603 h 10000"/>
                  <a:gd name="connsiteX25" fmla="*/ 3595 w 10000"/>
                  <a:gd name="connsiteY25" fmla="*/ 7234 h 10000"/>
                  <a:gd name="connsiteX26" fmla="*/ 3333 w 10000"/>
                  <a:gd name="connsiteY26" fmla="*/ 8416 h 10000"/>
                  <a:gd name="connsiteX27" fmla="*/ 3137 w 10000"/>
                  <a:gd name="connsiteY27" fmla="*/ 9196 h 10000"/>
                  <a:gd name="connsiteX28" fmla="*/ 2876 w 10000"/>
                  <a:gd name="connsiteY28" fmla="*/ 9622 h 10000"/>
                  <a:gd name="connsiteX29" fmla="*/ 2614 w 10000"/>
                  <a:gd name="connsiteY29" fmla="*/ 9858 h 10000"/>
                  <a:gd name="connsiteX30" fmla="*/ 2418 w 10000"/>
                  <a:gd name="connsiteY30" fmla="*/ 9953 h 10000"/>
                  <a:gd name="connsiteX31" fmla="*/ 2157 w 10000"/>
                  <a:gd name="connsiteY31" fmla="*/ 10000 h 10000"/>
                  <a:gd name="connsiteX32" fmla="*/ 0 w 10000"/>
                  <a:gd name="connsiteY32" fmla="*/ 10000 h 10000"/>
                  <a:gd name="connsiteX0" fmla="*/ 7843 w 7843"/>
                  <a:gd name="connsiteY0" fmla="*/ 10000 h 10000"/>
                  <a:gd name="connsiteX1" fmla="*/ 7582 w 7843"/>
                  <a:gd name="connsiteY1" fmla="*/ 10000 h 10000"/>
                  <a:gd name="connsiteX2" fmla="*/ 7320 w 7843"/>
                  <a:gd name="connsiteY2" fmla="*/ 10000 h 10000"/>
                  <a:gd name="connsiteX3" fmla="*/ 7059 w 7843"/>
                  <a:gd name="connsiteY3" fmla="*/ 10000 h 10000"/>
                  <a:gd name="connsiteX4" fmla="*/ 6797 w 7843"/>
                  <a:gd name="connsiteY4" fmla="*/ 10000 h 10000"/>
                  <a:gd name="connsiteX5" fmla="*/ 6536 w 7843"/>
                  <a:gd name="connsiteY5" fmla="*/ 10000 h 10000"/>
                  <a:gd name="connsiteX6" fmla="*/ 6274 w 7843"/>
                  <a:gd name="connsiteY6" fmla="*/ 10000 h 10000"/>
                  <a:gd name="connsiteX7" fmla="*/ 6013 w 7843"/>
                  <a:gd name="connsiteY7" fmla="*/ 10000 h 10000"/>
                  <a:gd name="connsiteX8" fmla="*/ 5751 w 7843"/>
                  <a:gd name="connsiteY8" fmla="*/ 10000 h 10000"/>
                  <a:gd name="connsiteX9" fmla="*/ 5490 w 7843"/>
                  <a:gd name="connsiteY9" fmla="*/ 10000 h 10000"/>
                  <a:gd name="connsiteX10" fmla="*/ 5229 w 7843"/>
                  <a:gd name="connsiteY10" fmla="*/ 9953 h 10000"/>
                  <a:gd name="connsiteX11" fmla="*/ 4967 w 7843"/>
                  <a:gd name="connsiteY11" fmla="*/ 9858 h 10000"/>
                  <a:gd name="connsiteX12" fmla="*/ 4706 w 7843"/>
                  <a:gd name="connsiteY12" fmla="*/ 9622 h 10000"/>
                  <a:gd name="connsiteX13" fmla="*/ 4444 w 7843"/>
                  <a:gd name="connsiteY13" fmla="*/ 9196 h 10000"/>
                  <a:gd name="connsiteX14" fmla="*/ 4183 w 7843"/>
                  <a:gd name="connsiteY14" fmla="*/ 8416 h 10000"/>
                  <a:gd name="connsiteX15" fmla="*/ 3921 w 7843"/>
                  <a:gd name="connsiteY15" fmla="*/ 7234 h 10000"/>
                  <a:gd name="connsiteX16" fmla="*/ 3725 w 7843"/>
                  <a:gd name="connsiteY16" fmla="*/ 5603 h 10000"/>
                  <a:gd name="connsiteX17" fmla="*/ 3464 w 7843"/>
                  <a:gd name="connsiteY17" fmla="*/ 3688 h 10000"/>
                  <a:gd name="connsiteX18" fmla="*/ 3202 w 7843"/>
                  <a:gd name="connsiteY18" fmla="*/ 1844 h 10000"/>
                  <a:gd name="connsiteX19" fmla="*/ 2941 w 7843"/>
                  <a:gd name="connsiteY19" fmla="*/ 496 h 10000"/>
                  <a:gd name="connsiteX20" fmla="*/ 2680 w 7843"/>
                  <a:gd name="connsiteY20" fmla="*/ 0 h 10000"/>
                  <a:gd name="connsiteX21" fmla="*/ 2418 w 7843"/>
                  <a:gd name="connsiteY21" fmla="*/ 496 h 10000"/>
                  <a:gd name="connsiteX22" fmla="*/ 2222 w 7843"/>
                  <a:gd name="connsiteY22" fmla="*/ 1844 h 10000"/>
                  <a:gd name="connsiteX23" fmla="*/ 1961 w 7843"/>
                  <a:gd name="connsiteY23" fmla="*/ 3688 h 10000"/>
                  <a:gd name="connsiteX24" fmla="*/ 1699 w 7843"/>
                  <a:gd name="connsiteY24" fmla="*/ 5603 h 10000"/>
                  <a:gd name="connsiteX25" fmla="*/ 1438 w 7843"/>
                  <a:gd name="connsiteY25" fmla="*/ 7234 h 10000"/>
                  <a:gd name="connsiteX26" fmla="*/ 1176 w 7843"/>
                  <a:gd name="connsiteY26" fmla="*/ 8416 h 10000"/>
                  <a:gd name="connsiteX27" fmla="*/ 980 w 7843"/>
                  <a:gd name="connsiteY27" fmla="*/ 9196 h 10000"/>
                  <a:gd name="connsiteX28" fmla="*/ 719 w 7843"/>
                  <a:gd name="connsiteY28" fmla="*/ 9622 h 10000"/>
                  <a:gd name="connsiteX29" fmla="*/ 457 w 7843"/>
                  <a:gd name="connsiteY29" fmla="*/ 9858 h 10000"/>
                  <a:gd name="connsiteX30" fmla="*/ 261 w 7843"/>
                  <a:gd name="connsiteY30" fmla="*/ 9953 h 10000"/>
                  <a:gd name="connsiteX31" fmla="*/ 0 w 7843"/>
                  <a:gd name="connsiteY31" fmla="*/ 10000 h 10000"/>
                  <a:gd name="connsiteX0" fmla="*/ 10000 w 10000"/>
                  <a:gd name="connsiteY0" fmla="*/ 10000 h 10000"/>
                  <a:gd name="connsiteX1" fmla="*/ 9667 w 10000"/>
                  <a:gd name="connsiteY1" fmla="*/ 10000 h 10000"/>
                  <a:gd name="connsiteX2" fmla="*/ 9333 w 10000"/>
                  <a:gd name="connsiteY2" fmla="*/ 10000 h 10000"/>
                  <a:gd name="connsiteX3" fmla="*/ 9000 w 10000"/>
                  <a:gd name="connsiteY3" fmla="*/ 10000 h 10000"/>
                  <a:gd name="connsiteX4" fmla="*/ 8666 w 10000"/>
                  <a:gd name="connsiteY4" fmla="*/ 10000 h 10000"/>
                  <a:gd name="connsiteX5" fmla="*/ 8334 w 10000"/>
                  <a:gd name="connsiteY5" fmla="*/ 10000 h 10000"/>
                  <a:gd name="connsiteX6" fmla="*/ 7999 w 10000"/>
                  <a:gd name="connsiteY6" fmla="*/ 10000 h 10000"/>
                  <a:gd name="connsiteX7" fmla="*/ 7667 w 10000"/>
                  <a:gd name="connsiteY7" fmla="*/ 10000 h 10000"/>
                  <a:gd name="connsiteX8" fmla="*/ 7333 w 10000"/>
                  <a:gd name="connsiteY8" fmla="*/ 10000 h 10000"/>
                  <a:gd name="connsiteX9" fmla="*/ 7000 w 10000"/>
                  <a:gd name="connsiteY9" fmla="*/ 10000 h 10000"/>
                  <a:gd name="connsiteX10" fmla="*/ 6333 w 10000"/>
                  <a:gd name="connsiteY10" fmla="*/ 9858 h 10000"/>
                  <a:gd name="connsiteX11" fmla="*/ 6000 w 10000"/>
                  <a:gd name="connsiteY11" fmla="*/ 9622 h 10000"/>
                  <a:gd name="connsiteX12" fmla="*/ 5666 w 10000"/>
                  <a:gd name="connsiteY12" fmla="*/ 9196 h 10000"/>
                  <a:gd name="connsiteX13" fmla="*/ 5333 w 10000"/>
                  <a:gd name="connsiteY13" fmla="*/ 8416 h 10000"/>
                  <a:gd name="connsiteX14" fmla="*/ 4999 w 10000"/>
                  <a:gd name="connsiteY14" fmla="*/ 7234 h 10000"/>
                  <a:gd name="connsiteX15" fmla="*/ 4749 w 10000"/>
                  <a:gd name="connsiteY15" fmla="*/ 5603 h 10000"/>
                  <a:gd name="connsiteX16" fmla="*/ 4417 w 10000"/>
                  <a:gd name="connsiteY16" fmla="*/ 3688 h 10000"/>
                  <a:gd name="connsiteX17" fmla="*/ 4083 w 10000"/>
                  <a:gd name="connsiteY17" fmla="*/ 1844 h 10000"/>
                  <a:gd name="connsiteX18" fmla="*/ 3750 w 10000"/>
                  <a:gd name="connsiteY18" fmla="*/ 496 h 10000"/>
                  <a:gd name="connsiteX19" fmla="*/ 3417 w 10000"/>
                  <a:gd name="connsiteY19" fmla="*/ 0 h 10000"/>
                  <a:gd name="connsiteX20" fmla="*/ 3083 w 10000"/>
                  <a:gd name="connsiteY20" fmla="*/ 496 h 10000"/>
                  <a:gd name="connsiteX21" fmla="*/ 2833 w 10000"/>
                  <a:gd name="connsiteY21" fmla="*/ 1844 h 10000"/>
                  <a:gd name="connsiteX22" fmla="*/ 2500 w 10000"/>
                  <a:gd name="connsiteY22" fmla="*/ 3688 h 10000"/>
                  <a:gd name="connsiteX23" fmla="*/ 2166 w 10000"/>
                  <a:gd name="connsiteY23" fmla="*/ 5603 h 10000"/>
                  <a:gd name="connsiteX24" fmla="*/ 1833 w 10000"/>
                  <a:gd name="connsiteY24" fmla="*/ 7234 h 10000"/>
                  <a:gd name="connsiteX25" fmla="*/ 1499 w 10000"/>
                  <a:gd name="connsiteY25" fmla="*/ 8416 h 10000"/>
                  <a:gd name="connsiteX26" fmla="*/ 1250 w 10000"/>
                  <a:gd name="connsiteY26" fmla="*/ 9196 h 10000"/>
                  <a:gd name="connsiteX27" fmla="*/ 917 w 10000"/>
                  <a:gd name="connsiteY27" fmla="*/ 9622 h 10000"/>
                  <a:gd name="connsiteX28" fmla="*/ 583 w 10000"/>
                  <a:gd name="connsiteY28" fmla="*/ 9858 h 10000"/>
                  <a:gd name="connsiteX29" fmla="*/ 333 w 10000"/>
                  <a:gd name="connsiteY29" fmla="*/ 9953 h 10000"/>
                  <a:gd name="connsiteX30" fmla="*/ 0 w 10000"/>
                  <a:gd name="connsiteY30" fmla="*/ 10000 h 10000"/>
                  <a:gd name="connsiteX0" fmla="*/ 9667 w 9667"/>
                  <a:gd name="connsiteY0" fmla="*/ 10000 h 10000"/>
                  <a:gd name="connsiteX1" fmla="*/ 9333 w 9667"/>
                  <a:gd name="connsiteY1" fmla="*/ 10000 h 10000"/>
                  <a:gd name="connsiteX2" fmla="*/ 9000 w 9667"/>
                  <a:gd name="connsiteY2" fmla="*/ 10000 h 10000"/>
                  <a:gd name="connsiteX3" fmla="*/ 8666 w 9667"/>
                  <a:gd name="connsiteY3" fmla="*/ 10000 h 10000"/>
                  <a:gd name="connsiteX4" fmla="*/ 8334 w 9667"/>
                  <a:gd name="connsiteY4" fmla="*/ 10000 h 10000"/>
                  <a:gd name="connsiteX5" fmla="*/ 7999 w 9667"/>
                  <a:gd name="connsiteY5" fmla="*/ 10000 h 10000"/>
                  <a:gd name="connsiteX6" fmla="*/ 7667 w 9667"/>
                  <a:gd name="connsiteY6" fmla="*/ 10000 h 10000"/>
                  <a:gd name="connsiteX7" fmla="*/ 7333 w 9667"/>
                  <a:gd name="connsiteY7" fmla="*/ 10000 h 10000"/>
                  <a:gd name="connsiteX8" fmla="*/ 7000 w 9667"/>
                  <a:gd name="connsiteY8" fmla="*/ 10000 h 10000"/>
                  <a:gd name="connsiteX9" fmla="*/ 6333 w 9667"/>
                  <a:gd name="connsiteY9" fmla="*/ 9858 h 10000"/>
                  <a:gd name="connsiteX10" fmla="*/ 6000 w 9667"/>
                  <a:gd name="connsiteY10" fmla="*/ 9622 h 10000"/>
                  <a:gd name="connsiteX11" fmla="*/ 5666 w 9667"/>
                  <a:gd name="connsiteY11" fmla="*/ 9196 h 10000"/>
                  <a:gd name="connsiteX12" fmla="*/ 5333 w 9667"/>
                  <a:gd name="connsiteY12" fmla="*/ 8416 h 10000"/>
                  <a:gd name="connsiteX13" fmla="*/ 4999 w 9667"/>
                  <a:gd name="connsiteY13" fmla="*/ 7234 h 10000"/>
                  <a:gd name="connsiteX14" fmla="*/ 4749 w 9667"/>
                  <a:gd name="connsiteY14" fmla="*/ 5603 h 10000"/>
                  <a:gd name="connsiteX15" fmla="*/ 4417 w 9667"/>
                  <a:gd name="connsiteY15" fmla="*/ 3688 h 10000"/>
                  <a:gd name="connsiteX16" fmla="*/ 4083 w 9667"/>
                  <a:gd name="connsiteY16" fmla="*/ 1844 h 10000"/>
                  <a:gd name="connsiteX17" fmla="*/ 3750 w 9667"/>
                  <a:gd name="connsiteY17" fmla="*/ 496 h 10000"/>
                  <a:gd name="connsiteX18" fmla="*/ 3417 w 9667"/>
                  <a:gd name="connsiteY18" fmla="*/ 0 h 10000"/>
                  <a:gd name="connsiteX19" fmla="*/ 3083 w 9667"/>
                  <a:gd name="connsiteY19" fmla="*/ 496 h 10000"/>
                  <a:gd name="connsiteX20" fmla="*/ 2833 w 9667"/>
                  <a:gd name="connsiteY20" fmla="*/ 1844 h 10000"/>
                  <a:gd name="connsiteX21" fmla="*/ 2500 w 9667"/>
                  <a:gd name="connsiteY21" fmla="*/ 3688 h 10000"/>
                  <a:gd name="connsiteX22" fmla="*/ 2166 w 9667"/>
                  <a:gd name="connsiteY22" fmla="*/ 5603 h 10000"/>
                  <a:gd name="connsiteX23" fmla="*/ 1833 w 9667"/>
                  <a:gd name="connsiteY23" fmla="*/ 7234 h 10000"/>
                  <a:gd name="connsiteX24" fmla="*/ 1499 w 9667"/>
                  <a:gd name="connsiteY24" fmla="*/ 8416 h 10000"/>
                  <a:gd name="connsiteX25" fmla="*/ 1250 w 9667"/>
                  <a:gd name="connsiteY25" fmla="*/ 9196 h 10000"/>
                  <a:gd name="connsiteX26" fmla="*/ 917 w 9667"/>
                  <a:gd name="connsiteY26" fmla="*/ 9622 h 10000"/>
                  <a:gd name="connsiteX27" fmla="*/ 583 w 9667"/>
                  <a:gd name="connsiteY27" fmla="*/ 9858 h 10000"/>
                  <a:gd name="connsiteX28" fmla="*/ 333 w 9667"/>
                  <a:gd name="connsiteY28" fmla="*/ 9953 h 10000"/>
                  <a:gd name="connsiteX29" fmla="*/ 0 w 9667"/>
                  <a:gd name="connsiteY29" fmla="*/ 10000 h 10000"/>
                  <a:gd name="connsiteX0" fmla="*/ 9654 w 9654"/>
                  <a:gd name="connsiteY0" fmla="*/ 10000 h 10000"/>
                  <a:gd name="connsiteX1" fmla="*/ 9310 w 9654"/>
                  <a:gd name="connsiteY1" fmla="*/ 10000 h 10000"/>
                  <a:gd name="connsiteX2" fmla="*/ 8965 w 9654"/>
                  <a:gd name="connsiteY2" fmla="*/ 10000 h 10000"/>
                  <a:gd name="connsiteX3" fmla="*/ 8621 w 9654"/>
                  <a:gd name="connsiteY3" fmla="*/ 10000 h 10000"/>
                  <a:gd name="connsiteX4" fmla="*/ 8275 w 9654"/>
                  <a:gd name="connsiteY4" fmla="*/ 10000 h 10000"/>
                  <a:gd name="connsiteX5" fmla="*/ 7931 w 9654"/>
                  <a:gd name="connsiteY5" fmla="*/ 10000 h 10000"/>
                  <a:gd name="connsiteX6" fmla="*/ 7586 w 9654"/>
                  <a:gd name="connsiteY6" fmla="*/ 10000 h 10000"/>
                  <a:gd name="connsiteX7" fmla="*/ 7241 w 9654"/>
                  <a:gd name="connsiteY7" fmla="*/ 10000 h 10000"/>
                  <a:gd name="connsiteX8" fmla="*/ 6551 w 9654"/>
                  <a:gd name="connsiteY8" fmla="*/ 9858 h 10000"/>
                  <a:gd name="connsiteX9" fmla="*/ 6207 w 9654"/>
                  <a:gd name="connsiteY9" fmla="*/ 9622 h 10000"/>
                  <a:gd name="connsiteX10" fmla="*/ 5861 w 9654"/>
                  <a:gd name="connsiteY10" fmla="*/ 9196 h 10000"/>
                  <a:gd name="connsiteX11" fmla="*/ 5517 w 9654"/>
                  <a:gd name="connsiteY11" fmla="*/ 8416 h 10000"/>
                  <a:gd name="connsiteX12" fmla="*/ 5171 w 9654"/>
                  <a:gd name="connsiteY12" fmla="*/ 7234 h 10000"/>
                  <a:gd name="connsiteX13" fmla="*/ 4913 w 9654"/>
                  <a:gd name="connsiteY13" fmla="*/ 5603 h 10000"/>
                  <a:gd name="connsiteX14" fmla="*/ 4569 w 9654"/>
                  <a:gd name="connsiteY14" fmla="*/ 3688 h 10000"/>
                  <a:gd name="connsiteX15" fmla="*/ 4224 w 9654"/>
                  <a:gd name="connsiteY15" fmla="*/ 1844 h 10000"/>
                  <a:gd name="connsiteX16" fmla="*/ 3879 w 9654"/>
                  <a:gd name="connsiteY16" fmla="*/ 496 h 10000"/>
                  <a:gd name="connsiteX17" fmla="*/ 3535 w 9654"/>
                  <a:gd name="connsiteY17" fmla="*/ 0 h 10000"/>
                  <a:gd name="connsiteX18" fmla="*/ 3189 w 9654"/>
                  <a:gd name="connsiteY18" fmla="*/ 496 h 10000"/>
                  <a:gd name="connsiteX19" fmla="*/ 2931 w 9654"/>
                  <a:gd name="connsiteY19" fmla="*/ 1844 h 10000"/>
                  <a:gd name="connsiteX20" fmla="*/ 2586 w 9654"/>
                  <a:gd name="connsiteY20" fmla="*/ 3688 h 10000"/>
                  <a:gd name="connsiteX21" fmla="*/ 2241 w 9654"/>
                  <a:gd name="connsiteY21" fmla="*/ 5603 h 10000"/>
                  <a:gd name="connsiteX22" fmla="*/ 1896 w 9654"/>
                  <a:gd name="connsiteY22" fmla="*/ 7234 h 10000"/>
                  <a:gd name="connsiteX23" fmla="*/ 1551 w 9654"/>
                  <a:gd name="connsiteY23" fmla="*/ 8416 h 10000"/>
                  <a:gd name="connsiteX24" fmla="*/ 1293 w 9654"/>
                  <a:gd name="connsiteY24" fmla="*/ 9196 h 10000"/>
                  <a:gd name="connsiteX25" fmla="*/ 949 w 9654"/>
                  <a:gd name="connsiteY25" fmla="*/ 9622 h 10000"/>
                  <a:gd name="connsiteX26" fmla="*/ 603 w 9654"/>
                  <a:gd name="connsiteY26" fmla="*/ 9858 h 10000"/>
                  <a:gd name="connsiteX27" fmla="*/ 344 w 9654"/>
                  <a:gd name="connsiteY27" fmla="*/ 9953 h 10000"/>
                  <a:gd name="connsiteX28" fmla="*/ 0 w 9654"/>
                  <a:gd name="connsiteY28" fmla="*/ 10000 h 10000"/>
                  <a:gd name="connsiteX0" fmla="*/ 9644 w 9644"/>
                  <a:gd name="connsiteY0" fmla="*/ 10000 h 10000"/>
                  <a:gd name="connsiteX1" fmla="*/ 9286 w 9644"/>
                  <a:gd name="connsiteY1" fmla="*/ 10000 h 10000"/>
                  <a:gd name="connsiteX2" fmla="*/ 8930 w 9644"/>
                  <a:gd name="connsiteY2" fmla="*/ 10000 h 10000"/>
                  <a:gd name="connsiteX3" fmla="*/ 8572 w 9644"/>
                  <a:gd name="connsiteY3" fmla="*/ 10000 h 10000"/>
                  <a:gd name="connsiteX4" fmla="*/ 8215 w 9644"/>
                  <a:gd name="connsiteY4" fmla="*/ 10000 h 10000"/>
                  <a:gd name="connsiteX5" fmla="*/ 7858 w 9644"/>
                  <a:gd name="connsiteY5" fmla="*/ 10000 h 10000"/>
                  <a:gd name="connsiteX6" fmla="*/ 7501 w 9644"/>
                  <a:gd name="connsiteY6" fmla="*/ 10000 h 10000"/>
                  <a:gd name="connsiteX7" fmla="*/ 6786 w 9644"/>
                  <a:gd name="connsiteY7" fmla="*/ 9858 h 10000"/>
                  <a:gd name="connsiteX8" fmla="*/ 6429 w 9644"/>
                  <a:gd name="connsiteY8" fmla="*/ 9622 h 10000"/>
                  <a:gd name="connsiteX9" fmla="*/ 6071 w 9644"/>
                  <a:gd name="connsiteY9" fmla="*/ 9196 h 10000"/>
                  <a:gd name="connsiteX10" fmla="*/ 5715 w 9644"/>
                  <a:gd name="connsiteY10" fmla="*/ 8416 h 10000"/>
                  <a:gd name="connsiteX11" fmla="*/ 5356 w 9644"/>
                  <a:gd name="connsiteY11" fmla="*/ 7234 h 10000"/>
                  <a:gd name="connsiteX12" fmla="*/ 5089 w 9644"/>
                  <a:gd name="connsiteY12" fmla="*/ 5603 h 10000"/>
                  <a:gd name="connsiteX13" fmla="*/ 4733 w 9644"/>
                  <a:gd name="connsiteY13" fmla="*/ 3688 h 10000"/>
                  <a:gd name="connsiteX14" fmla="*/ 4375 w 9644"/>
                  <a:gd name="connsiteY14" fmla="*/ 1844 h 10000"/>
                  <a:gd name="connsiteX15" fmla="*/ 4018 w 9644"/>
                  <a:gd name="connsiteY15" fmla="*/ 496 h 10000"/>
                  <a:gd name="connsiteX16" fmla="*/ 3662 w 9644"/>
                  <a:gd name="connsiteY16" fmla="*/ 0 h 10000"/>
                  <a:gd name="connsiteX17" fmla="*/ 3303 w 9644"/>
                  <a:gd name="connsiteY17" fmla="*/ 496 h 10000"/>
                  <a:gd name="connsiteX18" fmla="*/ 3036 w 9644"/>
                  <a:gd name="connsiteY18" fmla="*/ 1844 h 10000"/>
                  <a:gd name="connsiteX19" fmla="*/ 2679 w 9644"/>
                  <a:gd name="connsiteY19" fmla="*/ 3688 h 10000"/>
                  <a:gd name="connsiteX20" fmla="*/ 2321 w 9644"/>
                  <a:gd name="connsiteY20" fmla="*/ 5603 h 10000"/>
                  <a:gd name="connsiteX21" fmla="*/ 1964 w 9644"/>
                  <a:gd name="connsiteY21" fmla="*/ 7234 h 10000"/>
                  <a:gd name="connsiteX22" fmla="*/ 1607 w 9644"/>
                  <a:gd name="connsiteY22" fmla="*/ 8416 h 10000"/>
                  <a:gd name="connsiteX23" fmla="*/ 1339 w 9644"/>
                  <a:gd name="connsiteY23" fmla="*/ 9196 h 10000"/>
                  <a:gd name="connsiteX24" fmla="*/ 983 w 9644"/>
                  <a:gd name="connsiteY24" fmla="*/ 9622 h 10000"/>
                  <a:gd name="connsiteX25" fmla="*/ 625 w 9644"/>
                  <a:gd name="connsiteY25" fmla="*/ 9858 h 10000"/>
                  <a:gd name="connsiteX26" fmla="*/ 356 w 9644"/>
                  <a:gd name="connsiteY26" fmla="*/ 9953 h 10000"/>
                  <a:gd name="connsiteX27" fmla="*/ 0 w 9644"/>
                  <a:gd name="connsiteY27" fmla="*/ 10000 h 10000"/>
                  <a:gd name="connsiteX0" fmla="*/ 9629 w 9629"/>
                  <a:gd name="connsiteY0" fmla="*/ 10000 h 10000"/>
                  <a:gd name="connsiteX1" fmla="*/ 9260 w 9629"/>
                  <a:gd name="connsiteY1" fmla="*/ 10000 h 10000"/>
                  <a:gd name="connsiteX2" fmla="*/ 8888 w 9629"/>
                  <a:gd name="connsiteY2" fmla="*/ 10000 h 10000"/>
                  <a:gd name="connsiteX3" fmla="*/ 8518 w 9629"/>
                  <a:gd name="connsiteY3" fmla="*/ 10000 h 10000"/>
                  <a:gd name="connsiteX4" fmla="*/ 8148 w 9629"/>
                  <a:gd name="connsiteY4" fmla="*/ 10000 h 10000"/>
                  <a:gd name="connsiteX5" fmla="*/ 7778 w 9629"/>
                  <a:gd name="connsiteY5" fmla="*/ 10000 h 10000"/>
                  <a:gd name="connsiteX6" fmla="*/ 7036 w 9629"/>
                  <a:gd name="connsiteY6" fmla="*/ 9858 h 10000"/>
                  <a:gd name="connsiteX7" fmla="*/ 6666 w 9629"/>
                  <a:gd name="connsiteY7" fmla="*/ 9622 h 10000"/>
                  <a:gd name="connsiteX8" fmla="*/ 6295 w 9629"/>
                  <a:gd name="connsiteY8" fmla="*/ 9196 h 10000"/>
                  <a:gd name="connsiteX9" fmla="*/ 5926 w 9629"/>
                  <a:gd name="connsiteY9" fmla="*/ 8416 h 10000"/>
                  <a:gd name="connsiteX10" fmla="*/ 5554 w 9629"/>
                  <a:gd name="connsiteY10" fmla="*/ 7234 h 10000"/>
                  <a:gd name="connsiteX11" fmla="*/ 5277 w 9629"/>
                  <a:gd name="connsiteY11" fmla="*/ 5603 h 10000"/>
                  <a:gd name="connsiteX12" fmla="*/ 4908 w 9629"/>
                  <a:gd name="connsiteY12" fmla="*/ 3688 h 10000"/>
                  <a:gd name="connsiteX13" fmla="*/ 4536 w 9629"/>
                  <a:gd name="connsiteY13" fmla="*/ 1844 h 10000"/>
                  <a:gd name="connsiteX14" fmla="*/ 4166 w 9629"/>
                  <a:gd name="connsiteY14" fmla="*/ 496 h 10000"/>
                  <a:gd name="connsiteX15" fmla="*/ 3797 w 9629"/>
                  <a:gd name="connsiteY15" fmla="*/ 0 h 10000"/>
                  <a:gd name="connsiteX16" fmla="*/ 3425 w 9629"/>
                  <a:gd name="connsiteY16" fmla="*/ 496 h 10000"/>
                  <a:gd name="connsiteX17" fmla="*/ 3148 w 9629"/>
                  <a:gd name="connsiteY17" fmla="*/ 1844 h 10000"/>
                  <a:gd name="connsiteX18" fmla="*/ 2778 w 9629"/>
                  <a:gd name="connsiteY18" fmla="*/ 3688 h 10000"/>
                  <a:gd name="connsiteX19" fmla="*/ 2407 w 9629"/>
                  <a:gd name="connsiteY19" fmla="*/ 5603 h 10000"/>
                  <a:gd name="connsiteX20" fmla="*/ 2036 w 9629"/>
                  <a:gd name="connsiteY20" fmla="*/ 7234 h 10000"/>
                  <a:gd name="connsiteX21" fmla="*/ 1666 w 9629"/>
                  <a:gd name="connsiteY21" fmla="*/ 8416 h 10000"/>
                  <a:gd name="connsiteX22" fmla="*/ 1388 w 9629"/>
                  <a:gd name="connsiteY22" fmla="*/ 9196 h 10000"/>
                  <a:gd name="connsiteX23" fmla="*/ 1019 w 9629"/>
                  <a:gd name="connsiteY23" fmla="*/ 9622 h 10000"/>
                  <a:gd name="connsiteX24" fmla="*/ 648 w 9629"/>
                  <a:gd name="connsiteY24" fmla="*/ 9858 h 10000"/>
                  <a:gd name="connsiteX25" fmla="*/ 369 w 9629"/>
                  <a:gd name="connsiteY25" fmla="*/ 9953 h 10000"/>
                  <a:gd name="connsiteX26" fmla="*/ 0 w 9629"/>
                  <a:gd name="connsiteY26" fmla="*/ 10000 h 10000"/>
                  <a:gd name="connsiteX0" fmla="*/ 9617 w 9617"/>
                  <a:gd name="connsiteY0" fmla="*/ 10000 h 10000"/>
                  <a:gd name="connsiteX1" fmla="*/ 9230 w 9617"/>
                  <a:gd name="connsiteY1" fmla="*/ 10000 h 10000"/>
                  <a:gd name="connsiteX2" fmla="*/ 8846 w 9617"/>
                  <a:gd name="connsiteY2" fmla="*/ 10000 h 10000"/>
                  <a:gd name="connsiteX3" fmla="*/ 8462 w 9617"/>
                  <a:gd name="connsiteY3" fmla="*/ 10000 h 10000"/>
                  <a:gd name="connsiteX4" fmla="*/ 8078 w 9617"/>
                  <a:gd name="connsiteY4" fmla="*/ 10000 h 10000"/>
                  <a:gd name="connsiteX5" fmla="*/ 7307 w 9617"/>
                  <a:gd name="connsiteY5" fmla="*/ 9858 h 10000"/>
                  <a:gd name="connsiteX6" fmla="*/ 6923 w 9617"/>
                  <a:gd name="connsiteY6" fmla="*/ 9622 h 10000"/>
                  <a:gd name="connsiteX7" fmla="*/ 6538 w 9617"/>
                  <a:gd name="connsiteY7" fmla="*/ 9196 h 10000"/>
                  <a:gd name="connsiteX8" fmla="*/ 6154 w 9617"/>
                  <a:gd name="connsiteY8" fmla="*/ 8416 h 10000"/>
                  <a:gd name="connsiteX9" fmla="*/ 5768 w 9617"/>
                  <a:gd name="connsiteY9" fmla="*/ 7234 h 10000"/>
                  <a:gd name="connsiteX10" fmla="*/ 5480 w 9617"/>
                  <a:gd name="connsiteY10" fmla="*/ 5603 h 10000"/>
                  <a:gd name="connsiteX11" fmla="*/ 5097 w 9617"/>
                  <a:gd name="connsiteY11" fmla="*/ 3688 h 10000"/>
                  <a:gd name="connsiteX12" fmla="*/ 4711 w 9617"/>
                  <a:gd name="connsiteY12" fmla="*/ 1844 h 10000"/>
                  <a:gd name="connsiteX13" fmla="*/ 4327 w 9617"/>
                  <a:gd name="connsiteY13" fmla="*/ 496 h 10000"/>
                  <a:gd name="connsiteX14" fmla="*/ 3943 w 9617"/>
                  <a:gd name="connsiteY14" fmla="*/ 0 h 10000"/>
                  <a:gd name="connsiteX15" fmla="*/ 3557 w 9617"/>
                  <a:gd name="connsiteY15" fmla="*/ 496 h 10000"/>
                  <a:gd name="connsiteX16" fmla="*/ 3269 w 9617"/>
                  <a:gd name="connsiteY16" fmla="*/ 1844 h 10000"/>
                  <a:gd name="connsiteX17" fmla="*/ 2885 w 9617"/>
                  <a:gd name="connsiteY17" fmla="*/ 3688 h 10000"/>
                  <a:gd name="connsiteX18" fmla="*/ 2500 w 9617"/>
                  <a:gd name="connsiteY18" fmla="*/ 5603 h 10000"/>
                  <a:gd name="connsiteX19" fmla="*/ 2114 w 9617"/>
                  <a:gd name="connsiteY19" fmla="*/ 7234 h 10000"/>
                  <a:gd name="connsiteX20" fmla="*/ 1730 w 9617"/>
                  <a:gd name="connsiteY20" fmla="*/ 8416 h 10000"/>
                  <a:gd name="connsiteX21" fmla="*/ 1441 w 9617"/>
                  <a:gd name="connsiteY21" fmla="*/ 9196 h 10000"/>
                  <a:gd name="connsiteX22" fmla="*/ 1058 w 9617"/>
                  <a:gd name="connsiteY22" fmla="*/ 9622 h 10000"/>
                  <a:gd name="connsiteX23" fmla="*/ 673 w 9617"/>
                  <a:gd name="connsiteY23" fmla="*/ 9858 h 10000"/>
                  <a:gd name="connsiteX24" fmla="*/ 383 w 9617"/>
                  <a:gd name="connsiteY24" fmla="*/ 9953 h 10000"/>
                  <a:gd name="connsiteX25" fmla="*/ 0 w 9617"/>
                  <a:gd name="connsiteY25" fmla="*/ 10000 h 10000"/>
                  <a:gd name="connsiteX0" fmla="*/ 9598 w 9598"/>
                  <a:gd name="connsiteY0" fmla="*/ 10000 h 10000"/>
                  <a:gd name="connsiteX1" fmla="*/ 9198 w 9598"/>
                  <a:gd name="connsiteY1" fmla="*/ 10000 h 10000"/>
                  <a:gd name="connsiteX2" fmla="*/ 8799 w 9598"/>
                  <a:gd name="connsiteY2" fmla="*/ 10000 h 10000"/>
                  <a:gd name="connsiteX3" fmla="*/ 8400 w 9598"/>
                  <a:gd name="connsiteY3" fmla="*/ 10000 h 10000"/>
                  <a:gd name="connsiteX4" fmla="*/ 7598 w 9598"/>
                  <a:gd name="connsiteY4" fmla="*/ 9858 h 10000"/>
                  <a:gd name="connsiteX5" fmla="*/ 7199 w 9598"/>
                  <a:gd name="connsiteY5" fmla="*/ 9622 h 10000"/>
                  <a:gd name="connsiteX6" fmla="*/ 6798 w 9598"/>
                  <a:gd name="connsiteY6" fmla="*/ 9196 h 10000"/>
                  <a:gd name="connsiteX7" fmla="*/ 6399 w 9598"/>
                  <a:gd name="connsiteY7" fmla="*/ 8416 h 10000"/>
                  <a:gd name="connsiteX8" fmla="*/ 5998 w 9598"/>
                  <a:gd name="connsiteY8" fmla="*/ 7234 h 10000"/>
                  <a:gd name="connsiteX9" fmla="*/ 5698 w 9598"/>
                  <a:gd name="connsiteY9" fmla="*/ 5603 h 10000"/>
                  <a:gd name="connsiteX10" fmla="*/ 5300 w 9598"/>
                  <a:gd name="connsiteY10" fmla="*/ 3688 h 10000"/>
                  <a:gd name="connsiteX11" fmla="*/ 4899 w 9598"/>
                  <a:gd name="connsiteY11" fmla="*/ 1844 h 10000"/>
                  <a:gd name="connsiteX12" fmla="*/ 4499 w 9598"/>
                  <a:gd name="connsiteY12" fmla="*/ 496 h 10000"/>
                  <a:gd name="connsiteX13" fmla="*/ 4100 w 9598"/>
                  <a:gd name="connsiteY13" fmla="*/ 0 h 10000"/>
                  <a:gd name="connsiteX14" fmla="*/ 3699 w 9598"/>
                  <a:gd name="connsiteY14" fmla="*/ 496 h 10000"/>
                  <a:gd name="connsiteX15" fmla="*/ 3399 w 9598"/>
                  <a:gd name="connsiteY15" fmla="*/ 1844 h 10000"/>
                  <a:gd name="connsiteX16" fmla="*/ 3000 w 9598"/>
                  <a:gd name="connsiteY16" fmla="*/ 3688 h 10000"/>
                  <a:gd name="connsiteX17" fmla="*/ 2600 w 9598"/>
                  <a:gd name="connsiteY17" fmla="*/ 5603 h 10000"/>
                  <a:gd name="connsiteX18" fmla="*/ 2198 w 9598"/>
                  <a:gd name="connsiteY18" fmla="*/ 7234 h 10000"/>
                  <a:gd name="connsiteX19" fmla="*/ 1799 w 9598"/>
                  <a:gd name="connsiteY19" fmla="*/ 8416 h 10000"/>
                  <a:gd name="connsiteX20" fmla="*/ 1498 w 9598"/>
                  <a:gd name="connsiteY20" fmla="*/ 9196 h 10000"/>
                  <a:gd name="connsiteX21" fmla="*/ 1100 w 9598"/>
                  <a:gd name="connsiteY21" fmla="*/ 9622 h 10000"/>
                  <a:gd name="connsiteX22" fmla="*/ 700 w 9598"/>
                  <a:gd name="connsiteY22" fmla="*/ 9858 h 10000"/>
                  <a:gd name="connsiteX23" fmla="*/ 398 w 9598"/>
                  <a:gd name="connsiteY23" fmla="*/ 9953 h 10000"/>
                  <a:gd name="connsiteX24" fmla="*/ 0 w 9598"/>
                  <a:gd name="connsiteY24" fmla="*/ 10000 h 10000"/>
                  <a:gd name="connsiteX0" fmla="*/ 9583 w 9583"/>
                  <a:gd name="connsiteY0" fmla="*/ 10000 h 10000"/>
                  <a:gd name="connsiteX1" fmla="*/ 9168 w 9583"/>
                  <a:gd name="connsiteY1" fmla="*/ 10000 h 10000"/>
                  <a:gd name="connsiteX2" fmla="*/ 8752 w 9583"/>
                  <a:gd name="connsiteY2" fmla="*/ 10000 h 10000"/>
                  <a:gd name="connsiteX3" fmla="*/ 7916 w 9583"/>
                  <a:gd name="connsiteY3" fmla="*/ 9858 h 10000"/>
                  <a:gd name="connsiteX4" fmla="*/ 7501 w 9583"/>
                  <a:gd name="connsiteY4" fmla="*/ 9622 h 10000"/>
                  <a:gd name="connsiteX5" fmla="*/ 7083 w 9583"/>
                  <a:gd name="connsiteY5" fmla="*/ 9196 h 10000"/>
                  <a:gd name="connsiteX6" fmla="*/ 6667 w 9583"/>
                  <a:gd name="connsiteY6" fmla="*/ 8416 h 10000"/>
                  <a:gd name="connsiteX7" fmla="*/ 6249 w 9583"/>
                  <a:gd name="connsiteY7" fmla="*/ 7234 h 10000"/>
                  <a:gd name="connsiteX8" fmla="*/ 5937 w 9583"/>
                  <a:gd name="connsiteY8" fmla="*/ 5603 h 10000"/>
                  <a:gd name="connsiteX9" fmla="*/ 5522 w 9583"/>
                  <a:gd name="connsiteY9" fmla="*/ 3688 h 10000"/>
                  <a:gd name="connsiteX10" fmla="*/ 5104 w 9583"/>
                  <a:gd name="connsiteY10" fmla="*/ 1844 h 10000"/>
                  <a:gd name="connsiteX11" fmla="*/ 4687 w 9583"/>
                  <a:gd name="connsiteY11" fmla="*/ 496 h 10000"/>
                  <a:gd name="connsiteX12" fmla="*/ 4272 w 9583"/>
                  <a:gd name="connsiteY12" fmla="*/ 0 h 10000"/>
                  <a:gd name="connsiteX13" fmla="*/ 3854 w 9583"/>
                  <a:gd name="connsiteY13" fmla="*/ 496 h 10000"/>
                  <a:gd name="connsiteX14" fmla="*/ 3541 w 9583"/>
                  <a:gd name="connsiteY14" fmla="*/ 1844 h 10000"/>
                  <a:gd name="connsiteX15" fmla="*/ 3126 w 9583"/>
                  <a:gd name="connsiteY15" fmla="*/ 3688 h 10000"/>
                  <a:gd name="connsiteX16" fmla="*/ 2709 w 9583"/>
                  <a:gd name="connsiteY16" fmla="*/ 5603 h 10000"/>
                  <a:gd name="connsiteX17" fmla="*/ 2290 w 9583"/>
                  <a:gd name="connsiteY17" fmla="*/ 7234 h 10000"/>
                  <a:gd name="connsiteX18" fmla="*/ 1874 w 9583"/>
                  <a:gd name="connsiteY18" fmla="*/ 8416 h 10000"/>
                  <a:gd name="connsiteX19" fmla="*/ 1561 w 9583"/>
                  <a:gd name="connsiteY19" fmla="*/ 9196 h 10000"/>
                  <a:gd name="connsiteX20" fmla="*/ 1146 w 9583"/>
                  <a:gd name="connsiteY20" fmla="*/ 9622 h 10000"/>
                  <a:gd name="connsiteX21" fmla="*/ 729 w 9583"/>
                  <a:gd name="connsiteY21" fmla="*/ 9858 h 10000"/>
                  <a:gd name="connsiteX22" fmla="*/ 415 w 9583"/>
                  <a:gd name="connsiteY22" fmla="*/ 9953 h 10000"/>
                  <a:gd name="connsiteX23" fmla="*/ 0 w 9583"/>
                  <a:gd name="connsiteY23" fmla="*/ 10000 h 10000"/>
                  <a:gd name="connsiteX0" fmla="*/ 9567 w 9567"/>
                  <a:gd name="connsiteY0" fmla="*/ 10000 h 10000"/>
                  <a:gd name="connsiteX1" fmla="*/ 9133 w 9567"/>
                  <a:gd name="connsiteY1" fmla="*/ 10000 h 10000"/>
                  <a:gd name="connsiteX2" fmla="*/ 8260 w 9567"/>
                  <a:gd name="connsiteY2" fmla="*/ 9858 h 10000"/>
                  <a:gd name="connsiteX3" fmla="*/ 7827 w 9567"/>
                  <a:gd name="connsiteY3" fmla="*/ 9622 h 10000"/>
                  <a:gd name="connsiteX4" fmla="*/ 7391 w 9567"/>
                  <a:gd name="connsiteY4" fmla="*/ 9196 h 10000"/>
                  <a:gd name="connsiteX5" fmla="*/ 6957 w 9567"/>
                  <a:gd name="connsiteY5" fmla="*/ 8416 h 10000"/>
                  <a:gd name="connsiteX6" fmla="*/ 6521 w 9567"/>
                  <a:gd name="connsiteY6" fmla="*/ 7234 h 10000"/>
                  <a:gd name="connsiteX7" fmla="*/ 6195 w 9567"/>
                  <a:gd name="connsiteY7" fmla="*/ 5603 h 10000"/>
                  <a:gd name="connsiteX8" fmla="*/ 5762 w 9567"/>
                  <a:gd name="connsiteY8" fmla="*/ 3688 h 10000"/>
                  <a:gd name="connsiteX9" fmla="*/ 5326 w 9567"/>
                  <a:gd name="connsiteY9" fmla="*/ 1844 h 10000"/>
                  <a:gd name="connsiteX10" fmla="*/ 4891 w 9567"/>
                  <a:gd name="connsiteY10" fmla="*/ 496 h 10000"/>
                  <a:gd name="connsiteX11" fmla="*/ 4458 w 9567"/>
                  <a:gd name="connsiteY11" fmla="*/ 0 h 10000"/>
                  <a:gd name="connsiteX12" fmla="*/ 4022 w 9567"/>
                  <a:gd name="connsiteY12" fmla="*/ 496 h 10000"/>
                  <a:gd name="connsiteX13" fmla="*/ 3695 w 9567"/>
                  <a:gd name="connsiteY13" fmla="*/ 1844 h 10000"/>
                  <a:gd name="connsiteX14" fmla="*/ 3262 w 9567"/>
                  <a:gd name="connsiteY14" fmla="*/ 3688 h 10000"/>
                  <a:gd name="connsiteX15" fmla="*/ 2827 w 9567"/>
                  <a:gd name="connsiteY15" fmla="*/ 5603 h 10000"/>
                  <a:gd name="connsiteX16" fmla="*/ 2390 w 9567"/>
                  <a:gd name="connsiteY16" fmla="*/ 7234 h 10000"/>
                  <a:gd name="connsiteX17" fmla="*/ 1956 w 9567"/>
                  <a:gd name="connsiteY17" fmla="*/ 8416 h 10000"/>
                  <a:gd name="connsiteX18" fmla="*/ 1629 w 9567"/>
                  <a:gd name="connsiteY18" fmla="*/ 9196 h 10000"/>
                  <a:gd name="connsiteX19" fmla="*/ 1196 w 9567"/>
                  <a:gd name="connsiteY19" fmla="*/ 9622 h 10000"/>
                  <a:gd name="connsiteX20" fmla="*/ 761 w 9567"/>
                  <a:gd name="connsiteY20" fmla="*/ 9858 h 10000"/>
                  <a:gd name="connsiteX21" fmla="*/ 433 w 9567"/>
                  <a:gd name="connsiteY21" fmla="*/ 9953 h 10000"/>
                  <a:gd name="connsiteX22" fmla="*/ 0 w 9567"/>
                  <a:gd name="connsiteY22" fmla="*/ 10000 h 10000"/>
                  <a:gd name="connsiteX0" fmla="*/ 9546 w 9546"/>
                  <a:gd name="connsiteY0" fmla="*/ 10000 h 10000"/>
                  <a:gd name="connsiteX1" fmla="*/ 8634 w 9546"/>
                  <a:gd name="connsiteY1" fmla="*/ 9858 h 10000"/>
                  <a:gd name="connsiteX2" fmla="*/ 8181 w 9546"/>
                  <a:gd name="connsiteY2" fmla="*/ 9622 h 10000"/>
                  <a:gd name="connsiteX3" fmla="*/ 7726 w 9546"/>
                  <a:gd name="connsiteY3" fmla="*/ 9196 h 10000"/>
                  <a:gd name="connsiteX4" fmla="*/ 7272 w 9546"/>
                  <a:gd name="connsiteY4" fmla="*/ 8416 h 10000"/>
                  <a:gd name="connsiteX5" fmla="*/ 6816 w 9546"/>
                  <a:gd name="connsiteY5" fmla="*/ 7234 h 10000"/>
                  <a:gd name="connsiteX6" fmla="*/ 6475 w 9546"/>
                  <a:gd name="connsiteY6" fmla="*/ 5603 h 10000"/>
                  <a:gd name="connsiteX7" fmla="*/ 6023 w 9546"/>
                  <a:gd name="connsiteY7" fmla="*/ 3688 h 10000"/>
                  <a:gd name="connsiteX8" fmla="*/ 5567 w 9546"/>
                  <a:gd name="connsiteY8" fmla="*/ 1844 h 10000"/>
                  <a:gd name="connsiteX9" fmla="*/ 5112 w 9546"/>
                  <a:gd name="connsiteY9" fmla="*/ 496 h 10000"/>
                  <a:gd name="connsiteX10" fmla="*/ 4660 w 9546"/>
                  <a:gd name="connsiteY10" fmla="*/ 0 h 10000"/>
                  <a:gd name="connsiteX11" fmla="*/ 4204 w 9546"/>
                  <a:gd name="connsiteY11" fmla="*/ 496 h 10000"/>
                  <a:gd name="connsiteX12" fmla="*/ 3862 w 9546"/>
                  <a:gd name="connsiteY12" fmla="*/ 1844 h 10000"/>
                  <a:gd name="connsiteX13" fmla="*/ 3410 w 9546"/>
                  <a:gd name="connsiteY13" fmla="*/ 3688 h 10000"/>
                  <a:gd name="connsiteX14" fmla="*/ 2955 w 9546"/>
                  <a:gd name="connsiteY14" fmla="*/ 5603 h 10000"/>
                  <a:gd name="connsiteX15" fmla="*/ 2498 w 9546"/>
                  <a:gd name="connsiteY15" fmla="*/ 7234 h 10000"/>
                  <a:gd name="connsiteX16" fmla="*/ 2045 w 9546"/>
                  <a:gd name="connsiteY16" fmla="*/ 8416 h 10000"/>
                  <a:gd name="connsiteX17" fmla="*/ 1703 w 9546"/>
                  <a:gd name="connsiteY17" fmla="*/ 9196 h 10000"/>
                  <a:gd name="connsiteX18" fmla="*/ 1250 w 9546"/>
                  <a:gd name="connsiteY18" fmla="*/ 9622 h 10000"/>
                  <a:gd name="connsiteX19" fmla="*/ 795 w 9546"/>
                  <a:gd name="connsiteY19" fmla="*/ 9858 h 10000"/>
                  <a:gd name="connsiteX20" fmla="*/ 453 w 9546"/>
                  <a:gd name="connsiteY20" fmla="*/ 9953 h 10000"/>
                  <a:gd name="connsiteX21" fmla="*/ 0 w 9546"/>
                  <a:gd name="connsiteY21" fmla="*/ 10000 h 10000"/>
                  <a:gd name="connsiteX0" fmla="*/ 9045 w 9045"/>
                  <a:gd name="connsiteY0" fmla="*/ 9858 h 10000"/>
                  <a:gd name="connsiteX1" fmla="*/ 8570 w 9045"/>
                  <a:gd name="connsiteY1" fmla="*/ 9622 h 10000"/>
                  <a:gd name="connsiteX2" fmla="*/ 8093 w 9045"/>
                  <a:gd name="connsiteY2" fmla="*/ 9196 h 10000"/>
                  <a:gd name="connsiteX3" fmla="*/ 7618 w 9045"/>
                  <a:gd name="connsiteY3" fmla="*/ 8416 h 10000"/>
                  <a:gd name="connsiteX4" fmla="*/ 7140 w 9045"/>
                  <a:gd name="connsiteY4" fmla="*/ 7234 h 10000"/>
                  <a:gd name="connsiteX5" fmla="*/ 6783 w 9045"/>
                  <a:gd name="connsiteY5" fmla="*/ 5603 h 10000"/>
                  <a:gd name="connsiteX6" fmla="*/ 6309 w 9045"/>
                  <a:gd name="connsiteY6" fmla="*/ 3688 h 10000"/>
                  <a:gd name="connsiteX7" fmla="*/ 5832 w 9045"/>
                  <a:gd name="connsiteY7" fmla="*/ 1844 h 10000"/>
                  <a:gd name="connsiteX8" fmla="*/ 5355 w 9045"/>
                  <a:gd name="connsiteY8" fmla="*/ 496 h 10000"/>
                  <a:gd name="connsiteX9" fmla="*/ 4882 w 9045"/>
                  <a:gd name="connsiteY9" fmla="*/ 0 h 10000"/>
                  <a:gd name="connsiteX10" fmla="*/ 4404 w 9045"/>
                  <a:gd name="connsiteY10" fmla="*/ 496 h 10000"/>
                  <a:gd name="connsiteX11" fmla="*/ 4046 w 9045"/>
                  <a:gd name="connsiteY11" fmla="*/ 1844 h 10000"/>
                  <a:gd name="connsiteX12" fmla="*/ 3572 w 9045"/>
                  <a:gd name="connsiteY12" fmla="*/ 3688 h 10000"/>
                  <a:gd name="connsiteX13" fmla="*/ 3096 w 9045"/>
                  <a:gd name="connsiteY13" fmla="*/ 5603 h 10000"/>
                  <a:gd name="connsiteX14" fmla="*/ 2617 w 9045"/>
                  <a:gd name="connsiteY14" fmla="*/ 7234 h 10000"/>
                  <a:gd name="connsiteX15" fmla="*/ 2142 w 9045"/>
                  <a:gd name="connsiteY15" fmla="*/ 8416 h 10000"/>
                  <a:gd name="connsiteX16" fmla="*/ 1784 w 9045"/>
                  <a:gd name="connsiteY16" fmla="*/ 9196 h 10000"/>
                  <a:gd name="connsiteX17" fmla="*/ 1309 w 9045"/>
                  <a:gd name="connsiteY17" fmla="*/ 9622 h 10000"/>
                  <a:gd name="connsiteX18" fmla="*/ 833 w 9045"/>
                  <a:gd name="connsiteY18" fmla="*/ 9858 h 10000"/>
                  <a:gd name="connsiteX19" fmla="*/ 475 w 9045"/>
                  <a:gd name="connsiteY19" fmla="*/ 9953 h 10000"/>
                  <a:gd name="connsiteX20" fmla="*/ 0 w 9045"/>
                  <a:gd name="connsiteY20" fmla="*/ 10000 h 10000"/>
                  <a:gd name="connsiteX0" fmla="*/ 9475 w 9475"/>
                  <a:gd name="connsiteY0" fmla="*/ 9858 h 9953"/>
                  <a:gd name="connsiteX1" fmla="*/ 8950 w 9475"/>
                  <a:gd name="connsiteY1" fmla="*/ 9622 h 9953"/>
                  <a:gd name="connsiteX2" fmla="*/ 8422 w 9475"/>
                  <a:gd name="connsiteY2" fmla="*/ 9196 h 9953"/>
                  <a:gd name="connsiteX3" fmla="*/ 7897 w 9475"/>
                  <a:gd name="connsiteY3" fmla="*/ 8416 h 9953"/>
                  <a:gd name="connsiteX4" fmla="*/ 7369 w 9475"/>
                  <a:gd name="connsiteY4" fmla="*/ 7234 h 9953"/>
                  <a:gd name="connsiteX5" fmla="*/ 6974 w 9475"/>
                  <a:gd name="connsiteY5" fmla="*/ 5603 h 9953"/>
                  <a:gd name="connsiteX6" fmla="*/ 6450 w 9475"/>
                  <a:gd name="connsiteY6" fmla="*/ 3688 h 9953"/>
                  <a:gd name="connsiteX7" fmla="*/ 5923 w 9475"/>
                  <a:gd name="connsiteY7" fmla="*/ 1844 h 9953"/>
                  <a:gd name="connsiteX8" fmla="*/ 5395 w 9475"/>
                  <a:gd name="connsiteY8" fmla="*/ 496 h 9953"/>
                  <a:gd name="connsiteX9" fmla="*/ 4872 w 9475"/>
                  <a:gd name="connsiteY9" fmla="*/ 0 h 9953"/>
                  <a:gd name="connsiteX10" fmla="*/ 4344 w 9475"/>
                  <a:gd name="connsiteY10" fmla="*/ 496 h 9953"/>
                  <a:gd name="connsiteX11" fmla="*/ 3948 w 9475"/>
                  <a:gd name="connsiteY11" fmla="*/ 1844 h 9953"/>
                  <a:gd name="connsiteX12" fmla="*/ 3424 w 9475"/>
                  <a:gd name="connsiteY12" fmla="*/ 3688 h 9953"/>
                  <a:gd name="connsiteX13" fmla="*/ 2898 w 9475"/>
                  <a:gd name="connsiteY13" fmla="*/ 5603 h 9953"/>
                  <a:gd name="connsiteX14" fmla="*/ 2368 w 9475"/>
                  <a:gd name="connsiteY14" fmla="*/ 7234 h 9953"/>
                  <a:gd name="connsiteX15" fmla="*/ 1843 w 9475"/>
                  <a:gd name="connsiteY15" fmla="*/ 8416 h 9953"/>
                  <a:gd name="connsiteX16" fmla="*/ 1447 w 9475"/>
                  <a:gd name="connsiteY16" fmla="*/ 9196 h 9953"/>
                  <a:gd name="connsiteX17" fmla="*/ 922 w 9475"/>
                  <a:gd name="connsiteY17" fmla="*/ 9622 h 9953"/>
                  <a:gd name="connsiteX18" fmla="*/ 396 w 9475"/>
                  <a:gd name="connsiteY18" fmla="*/ 9858 h 9953"/>
                  <a:gd name="connsiteX19" fmla="*/ 0 w 9475"/>
                  <a:gd name="connsiteY19" fmla="*/ 9953 h 9953"/>
                  <a:gd name="connsiteX0" fmla="*/ 9582 w 9582"/>
                  <a:gd name="connsiteY0" fmla="*/ 9905 h 9905"/>
                  <a:gd name="connsiteX1" fmla="*/ 9028 w 9582"/>
                  <a:gd name="connsiteY1" fmla="*/ 9667 h 9905"/>
                  <a:gd name="connsiteX2" fmla="*/ 8471 w 9582"/>
                  <a:gd name="connsiteY2" fmla="*/ 9239 h 9905"/>
                  <a:gd name="connsiteX3" fmla="*/ 7917 w 9582"/>
                  <a:gd name="connsiteY3" fmla="*/ 8456 h 9905"/>
                  <a:gd name="connsiteX4" fmla="*/ 7359 w 9582"/>
                  <a:gd name="connsiteY4" fmla="*/ 7268 h 9905"/>
                  <a:gd name="connsiteX5" fmla="*/ 6942 w 9582"/>
                  <a:gd name="connsiteY5" fmla="*/ 5629 h 9905"/>
                  <a:gd name="connsiteX6" fmla="*/ 6389 w 9582"/>
                  <a:gd name="connsiteY6" fmla="*/ 3705 h 9905"/>
                  <a:gd name="connsiteX7" fmla="*/ 5833 w 9582"/>
                  <a:gd name="connsiteY7" fmla="*/ 1853 h 9905"/>
                  <a:gd name="connsiteX8" fmla="*/ 5276 w 9582"/>
                  <a:gd name="connsiteY8" fmla="*/ 498 h 9905"/>
                  <a:gd name="connsiteX9" fmla="*/ 4724 w 9582"/>
                  <a:gd name="connsiteY9" fmla="*/ 0 h 9905"/>
                  <a:gd name="connsiteX10" fmla="*/ 4167 w 9582"/>
                  <a:gd name="connsiteY10" fmla="*/ 498 h 9905"/>
                  <a:gd name="connsiteX11" fmla="*/ 3749 w 9582"/>
                  <a:gd name="connsiteY11" fmla="*/ 1853 h 9905"/>
                  <a:gd name="connsiteX12" fmla="*/ 3196 w 9582"/>
                  <a:gd name="connsiteY12" fmla="*/ 3705 h 9905"/>
                  <a:gd name="connsiteX13" fmla="*/ 2641 w 9582"/>
                  <a:gd name="connsiteY13" fmla="*/ 5629 h 9905"/>
                  <a:gd name="connsiteX14" fmla="*/ 2081 w 9582"/>
                  <a:gd name="connsiteY14" fmla="*/ 7268 h 9905"/>
                  <a:gd name="connsiteX15" fmla="*/ 1527 w 9582"/>
                  <a:gd name="connsiteY15" fmla="*/ 8456 h 9905"/>
                  <a:gd name="connsiteX16" fmla="*/ 1109 w 9582"/>
                  <a:gd name="connsiteY16" fmla="*/ 9239 h 9905"/>
                  <a:gd name="connsiteX17" fmla="*/ 555 w 9582"/>
                  <a:gd name="connsiteY17" fmla="*/ 9667 h 9905"/>
                  <a:gd name="connsiteX18" fmla="*/ 0 w 9582"/>
                  <a:gd name="connsiteY18" fmla="*/ 9905 h 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82" h="9905">
                    <a:moveTo>
                      <a:pt x="9582" y="9905"/>
                    </a:moveTo>
                    <a:lnTo>
                      <a:pt x="9028" y="9667"/>
                    </a:lnTo>
                    <a:lnTo>
                      <a:pt x="8471" y="9239"/>
                    </a:lnTo>
                    <a:lnTo>
                      <a:pt x="7917" y="8456"/>
                    </a:lnTo>
                    <a:lnTo>
                      <a:pt x="7359" y="7268"/>
                    </a:lnTo>
                    <a:cubicBezTo>
                      <a:pt x="7219" y="6722"/>
                      <a:pt x="7081" y="6176"/>
                      <a:pt x="6942" y="5629"/>
                    </a:cubicBezTo>
                    <a:cubicBezTo>
                      <a:pt x="6758" y="4988"/>
                      <a:pt x="6575" y="4346"/>
                      <a:pt x="6389" y="3705"/>
                    </a:cubicBezTo>
                    <a:cubicBezTo>
                      <a:pt x="6203" y="3088"/>
                      <a:pt x="6019" y="2471"/>
                      <a:pt x="5833" y="1853"/>
                    </a:cubicBezTo>
                    <a:lnTo>
                      <a:pt x="5276" y="498"/>
                    </a:lnTo>
                    <a:lnTo>
                      <a:pt x="4724" y="0"/>
                    </a:lnTo>
                    <a:lnTo>
                      <a:pt x="4167" y="498"/>
                    </a:lnTo>
                    <a:cubicBezTo>
                      <a:pt x="4028" y="950"/>
                      <a:pt x="3888" y="1401"/>
                      <a:pt x="3749" y="1853"/>
                    </a:cubicBezTo>
                    <a:cubicBezTo>
                      <a:pt x="3567" y="2471"/>
                      <a:pt x="3379" y="3088"/>
                      <a:pt x="3196" y="3705"/>
                    </a:cubicBezTo>
                    <a:cubicBezTo>
                      <a:pt x="3010" y="4346"/>
                      <a:pt x="2821" y="4988"/>
                      <a:pt x="2641" y="5629"/>
                    </a:cubicBezTo>
                    <a:lnTo>
                      <a:pt x="2081" y="7268"/>
                    </a:lnTo>
                    <a:cubicBezTo>
                      <a:pt x="1901" y="7664"/>
                      <a:pt x="1712" y="8060"/>
                      <a:pt x="1527" y="8456"/>
                    </a:cubicBezTo>
                    <a:cubicBezTo>
                      <a:pt x="1391" y="8717"/>
                      <a:pt x="1247" y="8978"/>
                      <a:pt x="1109" y="9239"/>
                    </a:cubicBezTo>
                    <a:lnTo>
                      <a:pt x="555" y="9667"/>
                    </a:lnTo>
                    <a:lnTo>
                      <a:pt x="0" y="9905"/>
                    </a:lnTo>
                  </a:path>
                </a:pathLst>
              </a:custGeom>
              <a:noFill/>
              <a:ln w="19050" cmpd="sng">
                <a:solidFill>
                  <a:srgbClr val="000000"/>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49" name="TextBox 18448">
                <a:extLst>
                  <a:ext uri="{FF2B5EF4-FFF2-40B4-BE49-F238E27FC236}">
                    <a16:creationId xmlns:a16="http://schemas.microsoft.com/office/drawing/2014/main" id="{2E8158B4-0850-EDC3-CA7A-2A3DF0CCD9A6}"/>
                  </a:ext>
                </a:extLst>
              </p:cNvPr>
              <p:cNvSpPr txBox="1"/>
              <p:nvPr/>
            </p:nvSpPr>
            <p:spPr>
              <a:xfrm>
                <a:off x="1535114" y="6207804"/>
                <a:ext cx="855662" cy="374313"/>
              </a:xfrm>
              <a:prstGeom prst="rect">
                <a:avLst/>
              </a:prstGeom>
              <a:noFill/>
            </p:spPr>
            <p:txBody>
              <a:bodyPr wrap="none">
                <a:spAutoFit/>
              </a:bodyPr>
              <a:lstStyle/>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spectrum</a:t>
                </a:r>
              </a:p>
            </p:txBody>
          </p:sp>
          <p:cxnSp>
            <p:nvCxnSpPr>
              <p:cNvPr id="18450" name="Straight Arrow Connector 18449">
                <a:extLst>
                  <a:ext uri="{FF2B5EF4-FFF2-40B4-BE49-F238E27FC236}">
                    <a16:creationId xmlns:a16="http://schemas.microsoft.com/office/drawing/2014/main" id="{0EFEC759-36DC-2E78-84B2-E36E9E7D5CFC}"/>
                  </a:ext>
                </a:extLst>
              </p:cNvPr>
              <p:cNvCxnSpPr/>
              <p:nvPr/>
            </p:nvCxnSpPr>
            <p:spPr bwMode="auto">
              <a:xfrm>
                <a:off x="471489" y="6259433"/>
                <a:ext cx="1738312" cy="2152"/>
              </a:xfrm>
              <a:prstGeom prst="straightConnector1">
                <a:avLst/>
              </a:prstGeom>
              <a:solidFill>
                <a:srgbClr val="00B8FF"/>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8451" name="TextBox 18450">
                <a:extLst>
                  <a:ext uri="{FF2B5EF4-FFF2-40B4-BE49-F238E27FC236}">
                    <a16:creationId xmlns:a16="http://schemas.microsoft.com/office/drawing/2014/main" id="{4A8693A6-7FF5-E9F4-0CCE-CBAB79F0BB29}"/>
                  </a:ext>
                </a:extLst>
              </p:cNvPr>
              <p:cNvSpPr txBox="1"/>
              <p:nvPr/>
            </p:nvSpPr>
            <p:spPr>
              <a:xfrm>
                <a:off x="114301" y="5450573"/>
                <a:ext cx="923925" cy="623855"/>
              </a:xfrm>
              <a:prstGeom prst="rect">
                <a:avLst/>
              </a:prstGeom>
              <a:noFill/>
            </p:spPr>
            <p:txBody>
              <a:bodyPr wrap="none">
                <a:spAutoFit/>
              </a:bodyPr>
              <a:lstStyle/>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MOD gain </a:t>
                </a:r>
              </a:p>
              <a:p>
                <a:pPr defTabSz="914400" fontAlgn="auto">
                  <a:spcBef>
                    <a:spcPts val="0"/>
                  </a:spcBef>
                  <a:spcAft>
                    <a:spcPts val="0"/>
                  </a:spcAft>
                  <a:defRPr/>
                </a:pPr>
                <a:r>
                  <a:rPr lang="en-US" sz="1200" i="1" kern="0" dirty="0">
                    <a:solidFill>
                      <a:srgbClr val="000000"/>
                    </a:solidFill>
                    <a:latin typeface="+mn-lt"/>
                    <a:ea typeface="ＭＳ Ｐゴシック" charset="0"/>
                    <a:cs typeface="Times New Roman"/>
                  </a:rPr>
                  <a:t>bandwidth</a:t>
                </a:r>
              </a:p>
            </p:txBody>
          </p:sp>
          <p:sp>
            <p:nvSpPr>
              <p:cNvPr id="18452" name="Freeform 18451">
                <a:extLst>
                  <a:ext uri="{FF2B5EF4-FFF2-40B4-BE49-F238E27FC236}">
                    <a16:creationId xmlns:a16="http://schemas.microsoft.com/office/drawing/2014/main" id="{59713C5F-ED0E-F83C-B2AA-3FA9B3A6C1CB}"/>
                  </a:ext>
                </a:extLst>
              </p:cNvPr>
              <p:cNvSpPr>
                <a:spLocks/>
              </p:cNvSpPr>
              <p:nvPr/>
            </p:nvSpPr>
            <p:spPr bwMode="auto">
              <a:xfrm>
                <a:off x="1103314" y="5409701"/>
                <a:ext cx="358775" cy="759381"/>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834736">
                      <a:lumMod val="75000"/>
                    </a:srgbClr>
                  </a:gs>
                  <a:gs pos="30000">
                    <a:srgbClr val="AF66BE"/>
                  </a:gs>
                  <a:gs pos="100000">
                    <a:srgbClr val="FFFFFF"/>
                  </a:gs>
                </a:gsLst>
                <a:lin ang="0" scaled="1"/>
              </a:gradFill>
              <a:ln w="19050" cmpd="sng">
                <a:solidFill>
                  <a:srgbClr val="AF66BE"/>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grpSp>
        <p:sp>
          <p:nvSpPr>
            <p:cNvPr id="18441" name="Freeform 18440">
              <a:extLst>
                <a:ext uri="{FF2B5EF4-FFF2-40B4-BE49-F238E27FC236}">
                  <a16:creationId xmlns:a16="http://schemas.microsoft.com/office/drawing/2014/main" id="{B86134FB-AC14-6C5B-B476-37FAC1DC74DC}"/>
                </a:ext>
              </a:extLst>
            </p:cNvPr>
            <p:cNvSpPr>
              <a:spLocks/>
            </p:cNvSpPr>
            <p:nvPr/>
          </p:nvSpPr>
          <p:spPr bwMode="auto">
            <a:xfrm>
              <a:off x="6246813" y="5727901"/>
              <a:ext cx="358775" cy="632063"/>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gradFill rotWithShape="1">
              <a:gsLst>
                <a:gs pos="0">
                  <a:srgbClr val="834736">
                    <a:lumMod val="75000"/>
                  </a:srgbClr>
                </a:gs>
                <a:gs pos="30000">
                  <a:srgbClr val="AF66BE"/>
                </a:gs>
                <a:gs pos="100000">
                  <a:srgbClr val="FFFFFF"/>
                </a:gs>
              </a:gsLst>
              <a:lin ang="0" scaled="1"/>
            </a:gradFill>
            <a:ln w="19050" cmpd="sng">
              <a:solidFill>
                <a:srgbClr val="AF66BE"/>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42" name="Freeform 18441">
              <a:extLst>
                <a:ext uri="{FF2B5EF4-FFF2-40B4-BE49-F238E27FC236}">
                  <a16:creationId xmlns:a16="http://schemas.microsoft.com/office/drawing/2014/main" id="{51B1C4F4-1D9F-669F-5007-CBB2A68EEBB1}"/>
                </a:ext>
              </a:extLst>
            </p:cNvPr>
            <p:cNvSpPr>
              <a:spLocks/>
            </p:cNvSpPr>
            <p:nvPr/>
          </p:nvSpPr>
          <p:spPr bwMode="auto">
            <a:xfrm>
              <a:off x="6259513" y="6045520"/>
              <a:ext cx="358775" cy="314443"/>
            </a:xfrm>
            <a:custGeom>
              <a:avLst/>
              <a:gdLst>
                <a:gd name="T0" fmla="*/ 163879916 w 153"/>
                <a:gd name="T1" fmla="*/ 5036318 h 423"/>
                <a:gd name="T2" fmla="*/ 159451992 w 153"/>
                <a:gd name="T3" fmla="*/ 5036318 h 423"/>
                <a:gd name="T4" fmla="*/ 155432980 w 153"/>
                <a:gd name="T5" fmla="*/ 5036318 h 423"/>
                <a:gd name="T6" fmla="*/ 151069313 w 153"/>
                <a:gd name="T7" fmla="*/ 5036318 h 423"/>
                <a:gd name="T8" fmla="*/ 146729013 w 153"/>
                <a:gd name="T9" fmla="*/ 5036318 h 423"/>
                <a:gd name="T10" fmla="*/ 142301089 w 153"/>
                <a:gd name="T11" fmla="*/ 5036318 h 423"/>
                <a:gd name="T12" fmla="*/ 138258710 w 153"/>
                <a:gd name="T13" fmla="*/ 5036318 h 423"/>
                <a:gd name="T14" fmla="*/ 133918410 w 153"/>
                <a:gd name="T15" fmla="*/ 5036318 h 423"/>
                <a:gd name="T16" fmla="*/ 129490486 w 153"/>
                <a:gd name="T17" fmla="*/ 5036318 h 423"/>
                <a:gd name="T18" fmla="*/ 125448107 w 153"/>
                <a:gd name="T19" fmla="*/ 5036318 h 423"/>
                <a:gd name="T20" fmla="*/ 121107807 w 153"/>
                <a:gd name="T21" fmla="*/ 5014938 h 423"/>
                <a:gd name="T22" fmla="*/ 116744141 w 153"/>
                <a:gd name="T23" fmla="*/ 4969801 h 423"/>
                <a:gd name="T24" fmla="*/ 112316217 w 153"/>
                <a:gd name="T25" fmla="*/ 4846268 h 423"/>
                <a:gd name="T26" fmla="*/ 108297204 w 153"/>
                <a:gd name="T27" fmla="*/ 4632462 h 423"/>
                <a:gd name="T28" fmla="*/ 103933538 w 153"/>
                <a:gd name="T29" fmla="*/ 4245236 h 423"/>
                <a:gd name="T30" fmla="*/ 99505614 w 153"/>
                <a:gd name="T31" fmla="*/ 3644204 h 423"/>
                <a:gd name="T32" fmla="*/ 96345315 w 153"/>
                <a:gd name="T33" fmla="*/ 2826990 h 423"/>
                <a:gd name="T34" fmla="*/ 91999173 w 153"/>
                <a:gd name="T35" fmla="*/ 1855361 h 423"/>
                <a:gd name="T36" fmla="*/ 87875012 w 153"/>
                <a:gd name="T37" fmla="*/ 931244 h 423"/>
                <a:gd name="T38" fmla="*/ 83528870 w 153"/>
                <a:gd name="T39" fmla="*/ 244689 h 423"/>
                <a:gd name="T40" fmla="*/ 79165204 w 153"/>
                <a:gd name="T41" fmla="*/ 0 h 423"/>
                <a:gd name="T42" fmla="*/ 75064409 w 153"/>
                <a:gd name="T43" fmla="*/ 244689 h 423"/>
                <a:gd name="T44" fmla="*/ 71904110 w 153"/>
                <a:gd name="T45" fmla="*/ 931244 h 423"/>
                <a:gd name="T46" fmla="*/ 67540443 w 153"/>
                <a:gd name="T47" fmla="*/ 1855361 h 423"/>
                <a:gd name="T48" fmla="*/ 63194302 w 153"/>
                <a:gd name="T49" fmla="*/ 2826990 h 423"/>
                <a:gd name="T50" fmla="*/ 58766378 w 153"/>
                <a:gd name="T51" fmla="*/ 3644204 h 423"/>
                <a:gd name="T52" fmla="*/ 54729840 w 153"/>
                <a:gd name="T53" fmla="*/ 4245236 h 423"/>
                <a:gd name="T54" fmla="*/ 51505283 w 153"/>
                <a:gd name="T55" fmla="*/ 4632462 h 423"/>
                <a:gd name="T56" fmla="*/ 47141617 w 153"/>
                <a:gd name="T57" fmla="*/ 4846268 h 423"/>
                <a:gd name="T58" fmla="*/ 42795475 w 153"/>
                <a:gd name="T59" fmla="*/ 4969801 h 423"/>
                <a:gd name="T60" fmla="*/ 39553394 w 153"/>
                <a:gd name="T61" fmla="*/ 5014938 h 423"/>
                <a:gd name="T62" fmla="*/ 35189728 w 153"/>
                <a:gd name="T63" fmla="*/ 5036318 h 423"/>
                <a:gd name="T64" fmla="*/ 31170715 w 153"/>
                <a:gd name="T65" fmla="*/ 5036318 h 423"/>
                <a:gd name="T66" fmla="*/ 26807048 w 153"/>
                <a:gd name="T67" fmla="*/ 5036318 h 423"/>
                <a:gd name="T68" fmla="*/ 23582492 w 153"/>
                <a:gd name="T69" fmla="*/ 5036318 h 423"/>
                <a:gd name="T70" fmla="*/ 19218825 w 153"/>
                <a:gd name="T71" fmla="*/ 5036318 h 423"/>
                <a:gd name="T72" fmla="*/ 15970902 w 153"/>
                <a:gd name="T73" fmla="*/ 5036318 h 423"/>
                <a:gd name="T74" fmla="*/ 11630602 w 153"/>
                <a:gd name="T75" fmla="*/ 5036318 h 423"/>
                <a:gd name="T76" fmla="*/ 7588223 w 153"/>
                <a:gd name="T77" fmla="*/ 5036318 h 423"/>
                <a:gd name="T78" fmla="*/ 4340300 w 153"/>
                <a:gd name="T79" fmla="*/ 5036318 h 423"/>
                <a:gd name="T80" fmla="*/ 0 w 153"/>
                <a:gd name="T81" fmla="*/ 5036318 h 4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3" h="423">
                  <a:moveTo>
                    <a:pt x="153" y="423"/>
                  </a:moveTo>
                  <a:lnTo>
                    <a:pt x="149" y="423"/>
                  </a:lnTo>
                  <a:lnTo>
                    <a:pt x="145" y="423"/>
                  </a:lnTo>
                  <a:lnTo>
                    <a:pt x="141" y="423"/>
                  </a:lnTo>
                  <a:lnTo>
                    <a:pt x="137" y="423"/>
                  </a:lnTo>
                  <a:lnTo>
                    <a:pt x="133" y="423"/>
                  </a:lnTo>
                  <a:lnTo>
                    <a:pt x="129" y="423"/>
                  </a:lnTo>
                  <a:lnTo>
                    <a:pt x="125" y="423"/>
                  </a:lnTo>
                  <a:lnTo>
                    <a:pt x="121" y="423"/>
                  </a:lnTo>
                  <a:lnTo>
                    <a:pt x="117" y="423"/>
                  </a:lnTo>
                  <a:lnTo>
                    <a:pt x="113" y="421"/>
                  </a:lnTo>
                  <a:lnTo>
                    <a:pt x="109" y="417"/>
                  </a:lnTo>
                  <a:lnTo>
                    <a:pt x="105" y="407"/>
                  </a:lnTo>
                  <a:lnTo>
                    <a:pt x="101" y="389"/>
                  </a:lnTo>
                  <a:lnTo>
                    <a:pt x="97" y="356"/>
                  </a:lnTo>
                  <a:lnTo>
                    <a:pt x="93" y="306"/>
                  </a:lnTo>
                  <a:lnTo>
                    <a:pt x="90" y="237"/>
                  </a:lnTo>
                  <a:lnTo>
                    <a:pt x="86" y="156"/>
                  </a:lnTo>
                  <a:lnTo>
                    <a:pt x="82" y="78"/>
                  </a:lnTo>
                  <a:lnTo>
                    <a:pt x="78" y="21"/>
                  </a:lnTo>
                  <a:lnTo>
                    <a:pt x="74" y="0"/>
                  </a:lnTo>
                  <a:lnTo>
                    <a:pt x="70" y="21"/>
                  </a:lnTo>
                  <a:lnTo>
                    <a:pt x="67" y="78"/>
                  </a:lnTo>
                  <a:lnTo>
                    <a:pt x="63" y="156"/>
                  </a:lnTo>
                  <a:lnTo>
                    <a:pt x="59" y="237"/>
                  </a:lnTo>
                  <a:lnTo>
                    <a:pt x="55" y="306"/>
                  </a:lnTo>
                  <a:lnTo>
                    <a:pt x="51" y="356"/>
                  </a:lnTo>
                  <a:lnTo>
                    <a:pt x="48" y="389"/>
                  </a:lnTo>
                  <a:lnTo>
                    <a:pt x="44" y="407"/>
                  </a:lnTo>
                  <a:lnTo>
                    <a:pt x="40" y="417"/>
                  </a:lnTo>
                  <a:lnTo>
                    <a:pt x="37" y="421"/>
                  </a:lnTo>
                  <a:lnTo>
                    <a:pt x="33" y="423"/>
                  </a:lnTo>
                  <a:lnTo>
                    <a:pt x="29" y="423"/>
                  </a:lnTo>
                  <a:lnTo>
                    <a:pt x="25" y="423"/>
                  </a:lnTo>
                  <a:lnTo>
                    <a:pt x="22" y="423"/>
                  </a:lnTo>
                  <a:lnTo>
                    <a:pt x="18" y="423"/>
                  </a:lnTo>
                  <a:lnTo>
                    <a:pt x="15" y="423"/>
                  </a:lnTo>
                  <a:lnTo>
                    <a:pt x="11" y="423"/>
                  </a:lnTo>
                  <a:lnTo>
                    <a:pt x="7" y="423"/>
                  </a:lnTo>
                  <a:lnTo>
                    <a:pt x="4" y="423"/>
                  </a:lnTo>
                  <a:lnTo>
                    <a:pt x="0" y="423"/>
                  </a:lnTo>
                </a:path>
              </a:pathLst>
            </a:custGeom>
            <a:solidFill>
              <a:srgbClr val="FFE417"/>
            </a:solidFill>
            <a:ln w="19050" cmpd="sng">
              <a:solidFill>
                <a:srgbClr val="AF66BE"/>
              </a:solidFill>
              <a:prstDash val="solid"/>
              <a:round/>
              <a:headEnd/>
              <a:tailEnd/>
            </a:ln>
          </p:spPr>
          <p:txBody>
            <a:bodyPr/>
            <a:lstStyle/>
            <a:p>
              <a:pPr defTabSz="914400" fontAlgn="auto">
                <a:spcBef>
                  <a:spcPts val="0"/>
                </a:spcBef>
                <a:spcAft>
                  <a:spcPts val="0"/>
                </a:spcAft>
                <a:defRPr/>
              </a:pPr>
              <a:endParaRPr lang="en-US" sz="1800" kern="0">
                <a:solidFill>
                  <a:sysClr val="windowText" lastClr="000000"/>
                </a:solidFill>
                <a:latin typeface="+mn-lt"/>
                <a:ea typeface="ＭＳ Ｐゴシック" charset="0"/>
                <a:cs typeface="ＭＳ Ｐゴシック" charset="0"/>
              </a:endParaRPr>
            </a:p>
          </p:txBody>
        </p:sp>
        <p:sp>
          <p:nvSpPr>
            <p:cNvPr id="18443" name="TextBox 18442">
              <a:extLst>
                <a:ext uri="{FF2B5EF4-FFF2-40B4-BE49-F238E27FC236}">
                  <a16:creationId xmlns:a16="http://schemas.microsoft.com/office/drawing/2014/main" id="{39993338-FC0A-E67D-34AD-A38C221A1CFD}"/>
                </a:ext>
              </a:extLst>
            </p:cNvPr>
            <p:cNvSpPr txBox="1"/>
            <p:nvPr/>
          </p:nvSpPr>
          <p:spPr>
            <a:xfrm>
              <a:off x="6942855" y="5499608"/>
              <a:ext cx="3856304" cy="1169991"/>
            </a:xfrm>
            <a:prstGeom prst="rect">
              <a:avLst/>
            </a:prstGeom>
            <a:noFill/>
          </p:spPr>
          <p:txBody>
            <a:bodyPr wrap="square">
              <a:spAutoFit/>
            </a:bodyPr>
            <a:lstStyle/>
            <a:p>
              <a:pPr defTabSz="914400" fontAlgn="auto">
                <a:spcBef>
                  <a:spcPts val="0"/>
                </a:spcBef>
                <a:spcAft>
                  <a:spcPts val="0"/>
                </a:spcAft>
                <a:defRPr/>
              </a:pPr>
              <a:r>
                <a:rPr lang="en-US" sz="1400" kern="0" dirty="0">
                  <a:solidFill>
                    <a:srgbClr val="000000"/>
                  </a:solidFill>
                  <a:latin typeface="+mn-lt"/>
                  <a:ea typeface="ＭＳ Ｐゴシック" charset="0"/>
                  <a:cs typeface="Calisto MT"/>
                </a:rPr>
                <a:t>Two (almost) temporally superimposed pulses at harmonic wavelengths of the seed. The two pulses are correlated in phase and the phase can be controlled with the phase shifter. </a:t>
              </a:r>
            </a:p>
            <a:p>
              <a:pPr defTabSz="914400" fontAlgn="auto">
                <a:spcBef>
                  <a:spcPts val="0"/>
                </a:spcBef>
                <a:spcAft>
                  <a:spcPts val="0"/>
                </a:spcAft>
                <a:defRPr/>
              </a:pPr>
              <a:r>
                <a:rPr lang="en-US" sz="1400" b="1" kern="0" dirty="0">
                  <a:solidFill>
                    <a:srgbClr val="000000"/>
                  </a:solidFill>
                  <a:latin typeface="+mn-lt"/>
                  <a:ea typeface="ＭＳ Ｐゴシック" charset="0"/>
                  <a:cs typeface="Calisto MT"/>
                </a:rPr>
                <a:t>K. Prince et al. Nat. </a:t>
              </a:r>
              <a:r>
                <a:rPr lang="en-US" sz="1400" b="1" kern="0" dirty="0" err="1">
                  <a:solidFill>
                    <a:srgbClr val="000000"/>
                  </a:solidFill>
                  <a:latin typeface="+mn-lt"/>
                  <a:ea typeface="ＭＳ Ｐゴシック" charset="0"/>
                  <a:cs typeface="Calisto MT"/>
                </a:rPr>
                <a:t>Phot</a:t>
              </a:r>
              <a:r>
                <a:rPr lang="en-US" sz="1400" b="1" kern="0" dirty="0">
                  <a:solidFill>
                    <a:srgbClr val="000000"/>
                  </a:solidFill>
                  <a:latin typeface="+mn-lt"/>
                  <a:ea typeface="ＭＳ Ｐゴシック" charset="0"/>
                  <a:cs typeface="Calisto MT"/>
                </a:rPr>
                <a:t>. 10, 176 (2016)</a:t>
              </a:r>
            </a:p>
          </p:txBody>
        </p:sp>
      </p:grpSp>
      <p:sp>
        <p:nvSpPr>
          <p:cNvPr id="18461" name="TextBox 275">
            <a:extLst>
              <a:ext uri="{FF2B5EF4-FFF2-40B4-BE49-F238E27FC236}">
                <a16:creationId xmlns:a16="http://schemas.microsoft.com/office/drawing/2014/main" id="{D86ECA9A-0245-AD5B-EC30-D6BBB4008D56}"/>
              </a:ext>
            </a:extLst>
          </p:cNvPr>
          <p:cNvSpPr txBox="1">
            <a:spLocks noChangeArrowheads="1"/>
          </p:cNvSpPr>
          <p:nvPr/>
        </p:nvSpPr>
        <p:spPr bwMode="auto">
          <a:xfrm>
            <a:off x="8660118" y="1494227"/>
            <a:ext cx="337912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defRPr/>
            </a:pPr>
            <a:r>
              <a:rPr lang="en-US" sz="1000" dirty="0">
                <a:solidFill>
                  <a:srgbClr val="000000"/>
                </a:solidFill>
                <a:latin typeface="+mn-lt"/>
                <a:ea typeface="ＭＳ Ｐゴシック" charset="0"/>
                <a:cs typeface="Calisto MT" charset="0"/>
              </a:rPr>
              <a:t>* Pulse Splitting by using a powerful chirped Seed Laser</a:t>
            </a:r>
          </a:p>
          <a:p>
            <a:pPr>
              <a:defRPr/>
            </a:pPr>
            <a:r>
              <a:rPr lang="en-US" sz="1000" b="1" dirty="0">
                <a:solidFill>
                  <a:srgbClr val="000000"/>
                </a:solidFill>
                <a:latin typeface="+mn-lt"/>
                <a:ea typeface="ＭＳ Ｐゴシック" charset="0"/>
                <a:cs typeface="ＭＳ Ｐゴシック" charset="0"/>
              </a:rPr>
              <a:t>PRL 110, 064801 (2013) </a:t>
            </a:r>
            <a:endParaRPr lang="en-US" sz="1000" dirty="0">
              <a:solidFill>
                <a:srgbClr val="000000"/>
              </a:solidFill>
              <a:latin typeface="+mn-lt"/>
              <a:ea typeface="ＭＳ Ｐゴシック" charset="0"/>
              <a:cs typeface="Calisto MT" charset="0"/>
            </a:endParaRPr>
          </a:p>
        </p:txBody>
      </p:sp>
    </p:spTree>
    <p:extLst>
      <p:ext uri="{BB962C8B-B14F-4D97-AF65-F5344CB8AC3E}">
        <p14:creationId xmlns:p14="http://schemas.microsoft.com/office/powerpoint/2010/main" val="212036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7</a:t>
            </a:fld>
            <a:endParaRPr lang="it-IT" altLang="en-IT" sz="1179">
              <a:solidFill>
                <a:srgbClr val="000000"/>
              </a:solidFill>
            </a:endParaRPr>
          </a:p>
        </p:txBody>
      </p:sp>
      <p:pic>
        <p:nvPicPr>
          <p:cNvPr id="18435" name="Picture 4" descr="New layout.jpg">
            <a:extLst>
              <a:ext uri="{FF2B5EF4-FFF2-40B4-BE49-F238E27FC236}">
                <a16:creationId xmlns:a16="http://schemas.microsoft.com/office/drawing/2014/main" id="{B747E59E-2E20-F242-8D5B-6E1BC93B32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376" y="1052736"/>
            <a:ext cx="11460225"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6">
            <a:extLst>
              <a:ext uri="{FF2B5EF4-FFF2-40B4-BE49-F238E27FC236}">
                <a16:creationId xmlns:a16="http://schemas.microsoft.com/office/drawing/2014/main" id="{C9F97DDE-44F4-DC43-A53A-D0101A59EA6C}"/>
              </a:ext>
            </a:extLst>
          </p:cNvPr>
          <p:cNvSpPr txBox="1">
            <a:spLocks noChangeArrowheads="1"/>
          </p:cNvSpPr>
          <p:nvPr/>
        </p:nvSpPr>
        <p:spPr bwMode="auto">
          <a:xfrm>
            <a:off x="3469872" y="4602681"/>
            <a:ext cx="832871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en-IT" b="1" dirty="0">
                <a:solidFill>
                  <a:srgbClr val="1680BF"/>
                </a:solidFill>
              </a:rPr>
              <a:t>2 </a:t>
            </a:r>
            <a:r>
              <a:rPr lang="en-US" altLang="en-IT" dirty="0">
                <a:solidFill>
                  <a:schemeClr val="tx1"/>
                </a:solidFill>
              </a:rPr>
              <a:t>Photon diagnostics sections + manipulation capabilities</a:t>
            </a:r>
            <a:endParaRPr lang="en-US" altLang="en-IT" b="1" dirty="0">
              <a:solidFill>
                <a:srgbClr val="1680BF"/>
              </a:solidFill>
            </a:endParaRPr>
          </a:p>
          <a:p>
            <a:pPr eaLnBrk="1" hangingPunct="1"/>
            <a:r>
              <a:rPr lang="en-US" altLang="en-IT" b="1" dirty="0">
                <a:solidFill>
                  <a:srgbClr val="1680BF"/>
                </a:solidFill>
              </a:rPr>
              <a:t>5</a:t>
            </a:r>
            <a:r>
              <a:rPr lang="en-US" altLang="en-IT" dirty="0">
                <a:solidFill>
                  <a:srgbClr val="1680BF"/>
                </a:solidFill>
              </a:rPr>
              <a:t> </a:t>
            </a:r>
            <a:r>
              <a:rPr lang="en-US" altLang="en-IT" dirty="0">
                <a:solidFill>
                  <a:srgbClr val="000000"/>
                </a:solidFill>
              </a:rPr>
              <a:t>FEL-served </a:t>
            </a:r>
            <a:r>
              <a:rPr lang="en-US" altLang="en-IT" dirty="0" err="1">
                <a:solidFill>
                  <a:srgbClr val="000000"/>
                </a:solidFill>
              </a:rPr>
              <a:t>endstations</a:t>
            </a:r>
            <a:endParaRPr lang="en-US" altLang="en-IT" dirty="0">
              <a:solidFill>
                <a:srgbClr val="000000"/>
              </a:solidFill>
            </a:endParaRPr>
          </a:p>
        </p:txBody>
      </p:sp>
      <p:pic>
        <p:nvPicPr>
          <p:cNvPr id="18438" name="Picture 1" descr="LogoPNGnoBKG.png">
            <a:extLst>
              <a:ext uri="{FF2B5EF4-FFF2-40B4-BE49-F238E27FC236}">
                <a16:creationId xmlns:a16="http://schemas.microsoft.com/office/drawing/2014/main" id="{95D061A5-3326-2842-81C0-C8F9507440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7408" y="3418840"/>
            <a:ext cx="1944216" cy="29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testo 2">
            <a:extLst>
              <a:ext uri="{FF2B5EF4-FFF2-40B4-BE49-F238E27FC236}">
                <a16:creationId xmlns:a16="http://schemas.microsoft.com/office/drawing/2014/main" id="{2EA6B94C-885D-37AD-D9C4-4354A3F0DE75}"/>
              </a:ext>
            </a:extLst>
          </p:cNvPr>
          <p:cNvSpPr>
            <a:spLocks noGrp="1"/>
          </p:cNvSpPr>
          <p:nvPr>
            <p:ph type="body" sz="quarter" idx="11"/>
          </p:nvPr>
        </p:nvSpPr>
        <p:spPr bwMode="auto">
          <a:xfrm>
            <a:off x="3815160" y="58439"/>
            <a:ext cx="7389065"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FERMI PHOTON TRANSPORT AND DIAGNOSTICS</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Photon Analysis Delivery and </a:t>
            </a:r>
            <a:r>
              <a:rPr lang="en-US" altLang="en-IT" sz="2200" dirty="0" err="1">
                <a:ea typeface="ＭＳ Ｐゴシック" panose="020B0600070205080204" pitchFamily="34" charset="-128"/>
              </a:rPr>
              <a:t>REduction</a:t>
            </a:r>
            <a:r>
              <a:rPr lang="en-US" altLang="en-IT" sz="2200" dirty="0">
                <a:ea typeface="ＭＳ Ｐゴシック" panose="020B0600070205080204" pitchFamily="34" charset="-128"/>
              </a:rPr>
              <a:t> System</a:t>
            </a:r>
            <a:endParaRPr lang="it-IT" altLang="en-IT" sz="2200" dirty="0">
              <a:ea typeface="ＭＳ Ｐゴシック" panose="020B0600070205080204"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8</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7753448"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FERMI PHOTON TRANSPORT AND DIAGNOSTICS</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The most peculiar elements</a:t>
            </a:r>
            <a:endParaRPr lang="it-IT" altLang="en-IT" sz="2200" dirty="0">
              <a:ea typeface="ＭＳ Ｐゴシック" panose="020B0600070205080204" pitchFamily="34" charset="-128"/>
            </a:endParaRPr>
          </a:p>
        </p:txBody>
      </p:sp>
      <p:sp>
        <p:nvSpPr>
          <p:cNvPr id="4" name="Content Placeholder 6">
            <a:extLst>
              <a:ext uri="{FF2B5EF4-FFF2-40B4-BE49-F238E27FC236}">
                <a16:creationId xmlns:a16="http://schemas.microsoft.com/office/drawing/2014/main" id="{C05C5132-4B25-21E2-AEE9-988870B93C0E}"/>
              </a:ext>
            </a:extLst>
          </p:cNvPr>
          <p:cNvSpPr txBox="1">
            <a:spLocks/>
          </p:cNvSpPr>
          <p:nvPr/>
        </p:nvSpPr>
        <p:spPr>
          <a:xfrm>
            <a:off x="1127448" y="925092"/>
            <a:ext cx="9723214" cy="5688632"/>
          </a:xfrm>
          <a:prstGeom prst="rect">
            <a:avLst/>
          </a:prstGeom>
        </p:spPr>
        <p:txBody>
          <a:bodyPr/>
          <a:lstStyle>
            <a:lvl1pPr marL="342988" indent="-342988" algn="l" defTabSz="449378" rtl="0" eaLnBrk="0" fontAlgn="base" hangingPunct="0">
              <a:lnSpc>
                <a:spcPct val="93000"/>
              </a:lnSpc>
              <a:spcBef>
                <a:spcPct val="0"/>
              </a:spcBef>
              <a:spcAft>
                <a:spcPts val="1414"/>
              </a:spcAft>
              <a:buClr>
                <a:srgbClr val="000000"/>
              </a:buClr>
              <a:buSzPct val="100000"/>
              <a:buFont typeface="Times New Roman" charset="0"/>
              <a:defRPr sz="3200">
                <a:solidFill>
                  <a:srgbClr val="000000"/>
                </a:solidFill>
                <a:latin typeface="+mn-lt"/>
                <a:ea typeface="ＭＳ Ｐゴシック" charset="0"/>
                <a:cs typeface="ＭＳ Ｐゴシック" charset="0"/>
              </a:defRPr>
            </a:lvl1pPr>
            <a:lvl2pPr marL="743139" indent="-285823" algn="l" defTabSz="449378" rtl="0" eaLnBrk="0" fontAlgn="base" hangingPunct="0">
              <a:lnSpc>
                <a:spcPct val="93000"/>
              </a:lnSpc>
              <a:spcBef>
                <a:spcPct val="0"/>
              </a:spcBef>
              <a:spcAft>
                <a:spcPts val="1137"/>
              </a:spcAft>
              <a:buClr>
                <a:srgbClr val="000000"/>
              </a:buClr>
              <a:buSzPct val="100000"/>
              <a:buFont typeface="Times New Roman" charset="0"/>
              <a:defRPr sz="2800">
                <a:solidFill>
                  <a:srgbClr val="000000"/>
                </a:solidFill>
                <a:latin typeface="+mn-lt"/>
                <a:ea typeface="ＭＳ Ｐゴシック" charset="0"/>
                <a:cs typeface="+mn-cs"/>
              </a:defRPr>
            </a:lvl2pPr>
            <a:lvl3pPr marL="1143292" indent="-228659" algn="l" defTabSz="449378" rtl="0" eaLnBrk="0" fontAlgn="base" hangingPunct="0">
              <a:lnSpc>
                <a:spcPct val="93000"/>
              </a:lnSpc>
              <a:spcBef>
                <a:spcPct val="0"/>
              </a:spcBef>
              <a:spcAft>
                <a:spcPts val="850"/>
              </a:spcAft>
              <a:buClr>
                <a:srgbClr val="000000"/>
              </a:buClr>
              <a:buSzPct val="100000"/>
              <a:buFont typeface="Times New Roman" charset="0"/>
              <a:defRPr sz="2400">
                <a:solidFill>
                  <a:srgbClr val="000000"/>
                </a:solidFill>
                <a:latin typeface="+mn-lt"/>
                <a:ea typeface="ＭＳ Ｐゴシック" charset="0"/>
                <a:cs typeface="+mn-cs"/>
              </a:defRPr>
            </a:lvl3pPr>
            <a:lvl4pPr marL="1600608" indent="-228659" algn="l" defTabSz="449378" rtl="0" eaLnBrk="0" fontAlgn="base" hangingPunct="0">
              <a:lnSpc>
                <a:spcPct val="93000"/>
              </a:lnSpc>
              <a:spcBef>
                <a:spcPct val="0"/>
              </a:spcBef>
              <a:spcAft>
                <a:spcPts val="576"/>
              </a:spcAft>
              <a:buClr>
                <a:srgbClr val="000000"/>
              </a:buClr>
              <a:buSzPct val="100000"/>
              <a:buFont typeface="Times New Roman" charset="0"/>
              <a:defRPr sz="2000">
                <a:solidFill>
                  <a:srgbClr val="000000"/>
                </a:solidFill>
                <a:latin typeface="+mn-lt"/>
                <a:ea typeface="ＭＳ Ｐゴシック" charset="0"/>
                <a:cs typeface="+mn-cs"/>
              </a:defRPr>
            </a:lvl4pPr>
            <a:lvl5pPr marL="2057926"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ＭＳ Ｐゴシック" charset="0"/>
                <a:cs typeface="+mn-cs"/>
              </a:defRPr>
            </a:lvl5pPr>
            <a:lvl6pPr marL="2515242"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2560"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877"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7194" indent="-228659" algn="l" defTabSz="449378" rtl="0" eaLnBrk="0" fontAlgn="base" hangingPunct="0">
              <a:lnSpc>
                <a:spcPct val="93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a:lstStyle>
          <a:p>
            <a:pPr marL="0" indent="0"/>
            <a:r>
              <a:rPr lang="en-US" sz="2400" b="1" u="sng" dirty="0"/>
              <a:t>Most</a:t>
            </a:r>
            <a:r>
              <a:rPr lang="en-US" sz="2400" b="1" dirty="0"/>
              <a:t> of the machine activities devoted to fine tuning and to reach the ultimate performance rely on the </a:t>
            </a:r>
            <a:r>
              <a:rPr lang="en-US" sz="2400" b="1" dirty="0">
                <a:solidFill>
                  <a:srgbClr val="1680BF"/>
                </a:solidFill>
              </a:rPr>
              <a:t>photon diagnostics </a:t>
            </a:r>
            <a:r>
              <a:rPr lang="en-US" sz="2400" b="1" dirty="0"/>
              <a:t>available along </a:t>
            </a:r>
            <a:r>
              <a:rPr lang="en-US" sz="2400" b="1" dirty="0" err="1"/>
              <a:t>PADReS</a:t>
            </a:r>
            <a:r>
              <a:rPr lang="en-US" sz="2400" b="1" dirty="0"/>
              <a:t>:</a:t>
            </a:r>
            <a:endParaRPr lang="en-US" sz="1900" b="1" dirty="0">
              <a:solidFill>
                <a:srgbClr val="1680BF"/>
              </a:solidFill>
            </a:endParaRPr>
          </a:p>
          <a:p>
            <a:pPr marL="800216" lvl="1" indent="-342900">
              <a:buFont typeface="Wingdings" charset="2"/>
              <a:buChar char="§"/>
            </a:pPr>
            <a:r>
              <a:rPr lang="en-US" sz="1900" dirty="0"/>
              <a:t>Intensity monitors</a:t>
            </a:r>
            <a:endParaRPr lang="en-US" sz="1500" dirty="0"/>
          </a:p>
          <a:p>
            <a:pPr marL="800216" lvl="1" indent="-342900">
              <a:buFont typeface="Wingdings" charset="2"/>
              <a:buChar char="§"/>
            </a:pPr>
            <a:r>
              <a:rPr lang="en-US" sz="1900" dirty="0"/>
              <a:t>Beam position monitors</a:t>
            </a:r>
          </a:p>
          <a:p>
            <a:pPr marL="800216" lvl="1" indent="-342900">
              <a:buFont typeface="Wingdings" charset="2"/>
              <a:buChar char="§"/>
            </a:pPr>
            <a:r>
              <a:rPr lang="en-US" sz="1900" dirty="0"/>
              <a:t>Energy spectrometers (PRESTO/TARDI)</a:t>
            </a:r>
            <a:endParaRPr lang="en-US" sz="1500" dirty="0"/>
          </a:p>
          <a:p>
            <a:pPr marL="457316" lvl="1" indent="0" algn="ctr">
              <a:lnSpc>
                <a:spcPct val="150000"/>
              </a:lnSpc>
            </a:pPr>
            <a:r>
              <a:rPr lang="en-US" sz="2400" i="1" dirty="0"/>
              <a:t>while</a:t>
            </a:r>
          </a:p>
          <a:p>
            <a:pPr marL="0" indent="0"/>
            <a:r>
              <a:rPr lang="en-US" sz="2400" b="1" u="sng" dirty="0"/>
              <a:t>All</a:t>
            </a:r>
            <a:r>
              <a:rPr lang="en-US" sz="2400" b="1" dirty="0"/>
              <a:t> of the experimental activities carried out in the </a:t>
            </a:r>
            <a:r>
              <a:rPr lang="en-US" sz="2400" b="1" dirty="0" err="1"/>
              <a:t>endstations</a:t>
            </a:r>
            <a:r>
              <a:rPr lang="en-US" sz="2400" b="1" dirty="0"/>
              <a:t> rely, besides the photon diagnostics, on the </a:t>
            </a:r>
            <a:r>
              <a:rPr lang="en-US" sz="2400" b="1" dirty="0">
                <a:solidFill>
                  <a:srgbClr val="1680BF"/>
                </a:solidFill>
              </a:rPr>
              <a:t>photon transport/manipulation </a:t>
            </a:r>
            <a:r>
              <a:rPr lang="en-US" sz="2400" b="1" dirty="0"/>
              <a:t>system</a:t>
            </a:r>
            <a:endParaRPr lang="en-US" sz="1900" b="1" dirty="0">
              <a:solidFill>
                <a:srgbClr val="1680BF"/>
              </a:solidFill>
            </a:endParaRPr>
          </a:p>
          <a:p>
            <a:pPr marL="800216" lvl="1" indent="-342900">
              <a:buFont typeface="Wingdings" charset="2"/>
              <a:buChar char="§"/>
            </a:pPr>
            <a:r>
              <a:rPr lang="en-US" sz="1900" dirty="0"/>
              <a:t>Gas absorber</a:t>
            </a:r>
            <a:endParaRPr lang="en-US" sz="1900" dirty="0">
              <a:solidFill>
                <a:srgbClr val="1680BF"/>
              </a:solidFill>
            </a:endParaRPr>
          </a:p>
          <a:p>
            <a:pPr marL="800216" lvl="1" indent="-342900">
              <a:buFont typeface="Wingdings" charset="2"/>
              <a:buChar char="§"/>
            </a:pPr>
            <a:r>
              <a:rPr lang="en-US" sz="1900" dirty="0"/>
              <a:t>Split and delay line (AC/DC)</a:t>
            </a:r>
          </a:p>
          <a:p>
            <a:pPr marL="800216" lvl="1" indent="-342900">
              <a:buFont typeface="Wingdings" charset="2"/>
              <a:buChar char="§"/>
            </a:pPr>
            <a:r>
              <a:rPr lang="en-US" sz="1900" dirty="0"/>
              <a:t>Focusing systems (KAOS and elliptical mirror)</a:t>
            </a:r>
          </a:p>
        </p:txBody>
      </p:sp>
      <p:grpSp>
        <p:nvGrpSpPr>
          <p:cNvPr id="5" name="Group 4">
            <a:extLst>
              <a:ext uri="{FF2B5EF4-FFF2-40B4-BE49-F238E27FC236}">
                <a16:creationId xmlns:a16="http://schemas.microsoft.com/office/drawing/2014/main" id="{62D025F8-8D49-665D-049B-F950BF8F16C1}"/>
              </a:ext>
            </a:extLst>
          </p:cNvPr>
          <p:cNvGrpSpPr/>
          <p:nvPr/>
        </p:nvGrpSpPr>
        <p:grpSpPr>
          <a:xfrm>
            <a:off x="4044839" y="1861196"/>
            <a:ext cx="6480720" cy="1440160"/>
            <a:chOff x="3098478" y="2125241"/>
            <a:chExt cx="6480720" cy="1440160"/>
          </a:xfrm>
        </p:grpSpPr>
        <p:pic>
          <p:nvPicPr>
            <p:cNvPr id="6" name="Picture 5" descr="Screen shot 2015-04-27 at 8.47.56 AM.png">
              <a:extLst>
                <a:ext uri="{FF2B5EF4-FFF2-40B4-BE49-F238E27FC236}">
                  <a16:creationId xmlns:a16="http://schemas.microsoft.com/office/drawing/2014/main" id="{9FDB1DE5-9340-BBDD-0D7C-01D817A75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694" y="2125242"/>
              <a:ext cx="1022289" cy="792088"/>
            </a:xfrm>
            <a:prstGeom prst="rect">
              <a:avLst/>
            </a:prstGeom>
          </p:spPr>
        </p:pic>
        <p:pic>
          <p:nvPicPr>
            <p:cNvPr id="7" name="Picture 6" descr="Screen shot 2015-04-27 at 8.48.16 AM.png">
              <a:extLst>
                <a:ext uri="{FF2B5EF4-FFF2-40B4-BE49-F238E27FC236}">
                  <a16:creationId xmlns:a16="http://schemas.microsoft.com/office/drawing/2014/main" id="{2A6CA4A8-03F4-F2A6-6848-23AD4FADD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0886" y="2125241"/>
              <a:ext cx="999043" cy="1296144"/>
            </a:xfrm>
            <a:prstGeom prst="rect">
              <a:avLst/>
            </a:prstGeom>
          </p:spPr>
        </p:pic>
        <p:pic>
          <p:nvPicPr>
            <p:cNvPr id="8" name="Picture 7" descr="Screen shot 2015-04-27 at 8.48.43 AM.png">
              <a:extLst>
                <a:ext uri="{FF2B5EF4-FFF2-40B4-BE49-F238E27FC236}">
                  <a16:creationId xmlns:a16="http://schemas.microsoft.com/office/drawing/2014/main" id="{8BAE4A7E-A152-5E2C-38FB-E87CB50340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7070" y="2771062"/>
              <a:ext cx="1152128" cy="794339"/>
            </a:xfrm>
            <a:prstGeom prst="rect">
              <a:avLst/>
            </a:prstGeom>
          </p:spPr>
        </p:pic>
        <p:cxnSp>
          <p:nvCxnSpPr>
            <p:cNvPr id="9" name="Straight Connector 8">
              <a:extLst>
                <a:ext uri="{FF2B5EF4-FFF2-40B4-BE49-F238E27FC236}">
                  <a16:creationId xmlns:a16="http://schemas.microsoft.com/office/drawing/2014/main" id="{D1456EE4-E60F-E61B-77CD-DD469FF5193D}"/>
                </a:ext>
              </a:extLst>
            </p:cNvPr>
            <p:cNvCxnSpPr/>
            <p:nvPr/>
          </p:nvCxnSpPr>
          <p:spPr bwMode="auto">
            <a:xfrm>
              <a:off x="3098478" y="2629297"/>
              <a:ext cx="1944216" cy="0"/>
            </a:xfrm>
            <a:prstGeom prst="line">
              <a:avLst/>
            </a:prstGeom>
            <a:solidFill>
              <a:srgbClr val="00B8FF"/>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a:extLst>
                <a:ext uri="{FF2B5EF4-FFF2-40B4-BE49-F238E27FC236}">
                  <a16:creationId xmlns:a16="http://schemas.microsoft.com/office/drawing/2014/main" id="{048B8C49-76FF-34DE-06B9-F2FA0F25242D}"/>
                </a:ext>
              </a:extLst>
            </p:cNvPr>
            <p:cNvCxnSpPr/>
            <p:nvPr/>
          </p:nvCxnSpPr>
          <p:spPr bwMode="auto">
            <a:xfrm>
              <a:off x="3674542" y="3061345"/>
              <a:ext cx="3096344" cy="0"/>
            </a:xfrm>
            <a:prstGeom prst="line">
              <a:avLst/>
            </a:prstGeom>
            <a:solidFill>
              <a:srgbClr val="00B8FF"/>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Connector 10">
              <a:extLst>
                <a:ext uri="{FF2B5EF4-FFF2-40B4-BE49-F238E27FC236}">
                  <a16:creationId xmlns:a16="http://schemas.microsoft.com/office/drawing/2014/main" id="{E6B9AF02-0F6B-2CF1-F150-15457A2A5527}"/>
                </a:ext>
              </a:extLst>
            </p:cNvPr>
            <p:cNvCxnSpPr>
              <a:cxnSpLocks/>
            </p:cNvCxnSpPr>
            <p:nvPr/>
          </p:nvCxnSpPr>
          <p:spPr bwMode="auto">
            <a:xfrm>
              <a:off x="5509679" y="3493393"/>
              <a:ext cx="2917391" cy="0"/>
            </a:xfrm>
            <a:prstGeom prst="line">
              <a:avLst/>
            </a:prstGeom>
            <a:solidFill>
              <a:srgbClr val="00B8FF"/>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2" name="Group 11">
            <a:extLst>
              <a:ext uri="{FF2B5EF4-FFF2-40B4-BE49-F238E27FC236}">
                <a16:creationId xmlns:a16="http://schemas.microsoft.com/office/drawing/2014/main" id="{BB08C2C5-4820-2C8B-93D3-241DBAB81C80}"/>
              </a:ext>
            </a:extLst>
          </p:cNvPr>
          <p:cNvGrpSpPr/>
          <p:nvPr/>
        </p:nvGrpSpPr>
        <p:grpSpPr>
          <a:xfrm>
            <a:off x="3540783" y="5083918"/>
            <a:ext cx="7077188" cy="1385790"/>
            <a:chOff x="2594422" y="5347963"/>
            <a:chExt cx="7077188" cy="1385790"/>
          </a:xfrm>
        </p:grpSpPr>
        <p:pic>
          <p:nvPicPr>
            <p:cNvPr id="13" name="Picture 12">
              <a:extLst>
                <a:ext uri="{FF2B5EF4-FFF2-40B4-BE49-F238E27FC236}">
                  <a16:creationId xmlns:a16="http://schemas.microsoft.com/office/drawing/2014/main" id="{7C3BC9DB-56DB-30A2-EEDE-7F816FAC724F}"/>
                </a:ext>
              </a:extLst>
            </p:cNvPr>
            <p:cNvPicPr>
              <a:picLocks noChangeAspect="1"/>
            </p:cNvPicPr>
            <p:nvPr/>
          </p:nvPicPr>
          <p:blipFill>
            <a:blip r:embed="rId6"/>
            <a:stretch>
              <a:fillRect/>
            </a:stretch>
          </p:blipFill>
          <p:spPr>
            <a:xfrm>
              <a:off x="4273342" y="5347963"/>
              <a:ext cx="1800200" cy="677303"/>
            </a:xfrm>
            <a:prstGeom prst="rect">
              <a:avLst/>
            </a:prstGeom>
          </p:spPr>
        </p:pic>
        <p:pic>
          <p:nvPicPr>
            <p:cNvPr id="14" name="Immagine 3">
              <a:extLst>
                <a:ext uri="{FF2B5EF4-FFF2-40B4-BE49-F238E27FC236}">
                  <a16:creationId xmlns:a16="http://schemas.microsoft.com/office/drawing/2014/main" id="{188B51AB-4252-AA8C-6278-778D613E5D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0846" y="5426016"/>
              <a:ext cx="2016224" cy="1198501"/>
            </a:xfrm>
            <a:prstGeom prst="rect">
              <a:avLst/>
            </a:prstGeom>
          </p:spPr>
        </p:pic>
        <p:pic>
          <p:nvPicPr>
            <p:cNvPr id="15" name="Picture 2">
              <a:extLst>
                <a:ext uri="{FF2B5EF4-FFF2-40B4-BE49-F238E27FC236}">
                  <a16:creationId xmlns:a16="http://schemas.microsoft.com/office/drawing/2014/main" id="{07941B46-85EC-4125-F8F3-3BEFCDFB71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7110" y="5799704"/>
              <a:ext cx="884500" cy="934049"/>
            </a:xfrm>
            <a:prstGeom prst="rect">
              <a:avLst/>
            </a:prstGeom>
            <a:noFill/>
            <a:ln w="3810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6" name="Straight Connector 15">
              <a:extLst>
                <a:ext uri="{FF2B5EF4-FFF2-40B4-BE49-F238E27FC236}">
                  <a16:creationId xmlns:a16="http://schemas.microsoft.com/office/drawing/2014/main" id="{64443751-791E-0CE4-F5B4-DDFA1D337EAD}"/>
                </a:ext>
              </a:extLst>
            </p:cNvPr>
            <p:cNvCxnSpPr/>
            <p:nvPr/>
          </p:nvCxnSpPr>
          <p:spPr bwMode="auto">
            <a:xfrm>
              <a:off x="2594422" y="5797649"/>
              <a:ext cx="1728192" cy="0"/>
            </a:xfrm>
            <a:prstGeom prst="line">
              <a:avLst/>
            </a:prstGeom>
            <a:solidFill>
              <a:srgbClr val="00B8FF"/>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Connector 16">
              <a:extLst>
                <a:ext uri="{FF2B5EF4-FFF2-40B4-BE49-F238E27FC236}">
                  <a16:creationId xmlns:a16="http://schemas.microsoft.com/office/drawing/2014/main" id="{B06226D5-004C-246D-D784-AE9BD7EE3AEE}"/>
                </a:ext>
              </a:extLst>
            </p:cNvPr>
            <p:cNvCxnSpPr/>
            <p:nvPr/>
          </p:nvCxnSpPr>
          <p:spPr bwMode="auto">
            <a:xfrm>
              <a:off x="4106590" y="6229697"/>
              <a:ext cx="2448272" cy="0"/>
            </a:xfrm>
            <a:prstGeom prst="line">
              <a:avLst/>
            </a:prstGeom>
            <a:solidFill>
              <a:srgbClr val="00B8FF"/>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Connector 17">
              <a:extLst>
                <a:ext uri="{FF2B5EF4-FFF2-40B4-BE49-F238E27FC236}">
                  <a16:creationId xmlns:a16="http://schemas.microsoft.com/office/drawing/2014/main" id="{246A22B6-740B-5F2D-4E46-AA7F4C0D9B1E}"/>
                </a:ext>
              </a:extLst>
            </p:cNvPr>
            <p:cNvCxnSpPr/>
            <p:nvPr/>
          </p:nvCxnSpPr>
          <p:spPr bwMode="auto">
            <a:xfrm>
              <a:off x="6050806" y="6661745"/>
              <a:ext cx="2736304" cy="0"/>
            </a:xfrm>
            <a:prstGeom prst="line">
              <a:avLst/>
            </a:prstGeom>
            <a:solidFill>
              <a:srgbClr val="00B8FF"/>
            </a:solidFill>
            <a:ln w="9525"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13948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par>
                          <p:cTn id="8" fill="hold">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3500"/>
                            </p:stCondLst>
                            <p:childTnLst>
                              <p:par>
                                <p:cTn id="13" presetID="22" presetClass="entr" presetSubtype="8" fill="hold" nodeType="after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egnaposto numero diapositiva 1">
            <a:extLst>
              <a:ext uri="{FF2B5EF4-FFF2-40B4-BE49-F238E27FC236}">
                <a16:creationId xmlns:a16="http://schemas.microsoft.com/office/drawing/2014/main" id="{016A87AD-2D98-A64C-87EE-FA0D03E5549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1pPr>
            <a:lvl2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2pPr>
            <a:lvl3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3pPr>
            <a:lvl4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4pPr>
            <a:lvl5pPr>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5pPr>
            <a:lvl6pPr marL="2280461"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6pPr>
            <a:lvl7pPr marL="2695089"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7pPr>
            <a:lvl8pPr marL="310971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8pPr>
            <a:lvl9pPr marL="3524348" indent="-207314" defTabSz="407432" eaLnBrk="0" fontAlgn="base" hangingPunct="0">
              <a:spcBef>
                <a:spcPct val="0"/>
              </a:spcBef>
              <a:spcAft>
                <a:spcPct val="0"/>
              </a:spcAft>
              <a:tabLst>
                <a:tab pos="0" algn="l"/>
                <a:tab pos="405992" algn="l"/>
                <a:tab pos="813422" algn="l"/>
                <a:tab pos="1220853" algn="l"/>
                <a:tab pos="1628285" algn="l"/>
                <a:tab pos="2035716" algn="l"/>
                <a:tab pos="2443147" algn="l"/>
                <a:tab pos="2850576" algn="l"/>
                <a:tab pos="3258007" algn="l"/>
                <a:tab pos="3665438" algn="l"/>
                <a:tab pos="4072868" algn="l"/>
                <a:tab pos="4480300" algn="l"/>
                <a:tab pos="4887731" algn="l"/>
                <a:tab pos="5295162" algn="l"/>
                <a:tab pos="5704032" algn="l"/>
                <a:tab pos="6111462" algn="l"/>
                <a:tab pos="6518894" algn="l"/>
                <a:tab pos="6926324" algn="l"/>
                <a:tab pos="7333757" algn="l"/>
                <a:tab pos="7741187" algn="l"/>
                <a:tab pos="8148616" algn="l"/>
              </a:tabLst>
              <a:defRPr sz="2176">
                <a:solidFill>
                  <a:schemeClr val="bg1"/>
                </a:solidFill>
                <a:latin typeface="Arial" panose="020B0604020202020204" pitchFamily="34" charset="0"/>
                <a:ea typeface="ＭＳ Ｐゴシック" panose="020B0600070205080204" pitchFamily="34" charset="-128"/>
              </a:defRPr>
            </a:lvl9pPr>
          </a:lstStyle>
          <a:p>
            <a:fld id="{D1A1EBE9-4078-F34E-8951-B5F8C2CD6347}" type="slidenum">
              <a:rPr lang="it-IT" altLang="en-IT" sz="1179">
                <a:solidFill>
                  <a:srgbClr val="000000"/>
                </a:solidFill>
              </a:rPr>
              <a:pPr/>
              <a:t>9</a:t>
            </a:fld>
            <a:endParaRPr lang="it-IT" altLang="en-IT" sz="1179">
              <a:solidFill>
                <a:srgbClr val="000000"/>
              </a:solidFill>
            </a:endParaRPr>
          </a:p>
        </p:txBody>
      </p:sp>
      <p:sp>
        <p:nvSpPr>
          <p:cNvPr id="3" name="Segnaposto testo 2">
            <a:extLst>
              <a:ext uri="{FF2B5EF4-FFF2-40B4-BE49-F238E27FC236}">
                <a16:creationId xmlns:a16="http://schemas.microsoft.com/office/drawing/2014/main" id="{1D46CE51-FFE6-3951-1315-616F4F12F35D}"/>
              </a:ext>
            </a:extLst>
          </p:cNvPr>
          <p:cNvSpPr>
            <a:spLocks noGrp="1"/>
          </p:cNvSpPr>
          <p:nvPr>
            <p:ph type="body" sz="quarter" idx="11"/>
          </p:nvPr>
        </p:nvSpPr>
        <p:spPr bwMode="auto">
          <a:xfrm>
            <a:off x="3815160" y="58439"/>
            <a:ext cx="7537424" cy="783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normAutofit/>
          </a:bodyPr>
          <a:lstStyle/>
          <a:p>
            <a:pPr marL="0" indent="0"/>
            <a:r>
              <a:rPr lang="it-IT" altLang="en-IT" sz="2200" dirty="0">
                <a:solidFill>
                  <a:srgbClr val="1680BF"/>
                </a:solidFill>
                <a:ea typeface="ＭＳ Ｐゴシック" panose="020B0600070205080204" pitchFamily="34" charset="-128"/>
              </a:rPr>
              <a:t>TRANSVERSE DISTRIBUTION</a:t>
            </a:r>
            <a:br>
              <a:rPr lang="it-IT" altLang="en-IT" sz="2200" dirty="0">
                <a:ea typeface="ＭＳ Ｐゴシック" panose="020B0600070205080204" pitchFamily="34" charset="-128"/>
              </a:rPr>
            </a:br>
            <a:r>
              <a:rPr lang="en-US" altLang="en-IT" sz="2200" dirty="0">
                <a:ea typeface="ＭＳ Ｐゴシック" panose="020B0600070205080204" pitchFamily="34" charset="-128"/>
              </a:rPr>
              <a:t>Beam Defining Apertures and Beam Position Monitors</a:t>
            </a:r>
            <a:endParaRPr lang="it-IT" altLang="en-IT" sz="2200" dirty="0">
              <a:ea typeface="ＭＳ Ｐゴシック" panose="020B0600070205080204" pitchFamily="34" charset="-128"/>
            </a:endParaRPr>
          </a:p>
        </p:txBody>
      </p:sp>
      <p:sp>
        <p:nvSpPr>
          <p:cNvPr id="2" name="Picture 12" descr="Screen Shot 2018-09-11 at 4.10.37 PM.png">
            <a:extLst>
              <a:ext uri="{FF2B5EF4-FFF2-40B4-BE49-F238E27FC236}">
                <a16:creationId xmlns:a16="http://schemas.microsoft.com/office/drawing/2014/main" id="{9D0BC00B-6B0E-CB12-58E1-5974863C6AA2}"/>
              </a:ext>
            </a:extLst>
          </p:cNvPr>
          <p:cNvSpPr>
            <a:spLocks noChangeAspect="1"/>
          </p:cNvSpPr>
          <p:nvPr/>
        </p:nvSpPr>
        <p:spPr bwMode="auto">
          <a:xfrm>
            <a:off x="7320831" y="4056008"/>
            <a:ext cx="3311525"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IT"/>
          </a:p>
        </p:txBody>
      </p:sp>
      <p:pic>
        <p:nvPicPr>
          <p:cNvPr id="5" name="Picture 4" descr="New layout.jpg">
            <a:extLst>
              <a:ext uri="{FF2B5EF4-FFF2-40B4-BE49-F238E27FC236}">
                <a16:creationId xmlns:a16="http://schemas.microsoft.com/office/drawing/2014/main" id="{0C3FCB7B-6858-64EA-D23A-4D62BAD35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680" y="1069927"/>
            <a:ext cx="8720640" cy="1960046"/>
          </a:xfrm>
          <a:prstGeom prst="rect">
            <a:avLst/>
          </a:prstGeom>
          <a:ln>
            <a:solidFill>
              <a:schemeClr val="bg1">
                <a:lumMod val="75000"/>
              </a:schemeClr>
            </a:solidFill>
          </a:ln>
        </p:spPr>
      </p:pic>
      <p:grpSp>
        <p:nvGrpSpPr>
          <p:cNvPr id="6" name="Group 5">
            <a:extLst>
              <a:ext uri="{FF2B5EF4-FFF2-40B4-BE49-F238E27FC236}">
                <a16:creationId xmlns:a16="http://schemas.microsoft.com/office/drawing/2014/main" id="{FFB20C74-1C12-E24E-F407-C9D3947F2081}"/>
              </a:ext>
            </a:extLst>
          </p:cNvPr>
          <p:cNvGrpSpPr/>
          <p:nvPr/>
        </p:nvGrpSpPr>
        <p:grpSpPr>
          <a:xfrm>
            <a:off x="407368" y="2675070"/>
            <a:ext cx="4104456" cy="3633122"/>
            <a:chOff x="290166" y="2235407"/>
            <a:chExt cx="4104456" cy="3633122"/>
          </a:xfrm>
        </p:grpSpPr>
        <p:pic>
          <p:nvPicPr>
            <p:cNvPr id="7" name="Picture 6">
              <a:extLst>
                <a:ext uri="{FF2B5EF4-FFF2-40B4-BE49-F238E27FC236}">
                  <a16:creationId xmlns:a16="http://schemas.microsoft.com/office/drawing/2014/main" id="{B485286E-751C-5E80-7BDE-8429A171A066}"/>
                </a:ext>
              </a:extLst>
            </p:cNvPr>
            <p:cNvPicPr>
              <a:picLocks noChangeAspect="1"/>
            </p:cNvPicPr>
            <p:nvPr/>
          </p:nvPicPr>
          <p:blipFill>
            <a:blip r:embed="rId7"/>
            <a:stretch>
              <a:fillRect/>
            </a:stretch>
          </p:blipFill>
          <p:spPr>
            <a:xfrm>
              <a:off x="362174" y="3781425"/>
              <a:ext cx="2952328" cy="2087104"/>
            </a:xfrm>
            <a:prstGeom prst="rect">
              <a:avLst/>
            </a:prstGeom>
          </p:spPr>
        </p:pic>
        <p:sp>
          <p:nvSpPr>
            <p:cNvPr id="8" name="Rectangle 7">
              <a:extLst>
                <a:ext uri="{FF2B5EF4-FFF2-40B4-BE49-F238E27FC236}">
                  <a16:creationId xmlns:a16="http://schemas.microsoft.com/office/drawing/2014/main" id="{A56B78AE-5659-38F1-6B1C-8E438BE36D56}"/>
                </a:ext>
              </a:extLst>
            </p:cNvPr>
            <p:cNvSpPr/>
            <p:nvPr/>
          </p:nvSpPr>
          <p:spPr>
            <a:xfrm>
              <a:off x="362174" y="2989337"/>
              <a:ext cx="4032448" cy="830997"/>
            </a:xfrm>
            <a:prstGeom prst="rect">
              <a:avLst/>
            </a:prstGeom>
          </p:spPr>
          <p:txBody>
            <a:bodyPr wrap="square">
              <a:spAutoFit/>
            </a:bodyPr>
            <a:lstStyle/>
            <a:p>
              <a:r>
                <a:rPr lang="en-US" sz="1600" b="1" dirty="0">
                  <a:solidFill>
                    <a:srgbClr val="1680BF"/>
                  </a:solidFill>
                </a:rPr>
                <a:t>Beam defining apertures: </a:t>
              </a:r>
            </a:p>
            <a:p>
              <a:r>
                <a:rPr lang="en-US" sz="1600" dirty="0">
                  <a:solidFill>
                    <a:schemeClr val="tx1"/>
                  </a:solidFill>
                </a:rPr>
                <a:t>33 (25) meters from FEL1 (FEL2)</a:t>
              </a:r>
            </a:p>
            <a:p>
              <a:r>
                <a:rPr lang="en-US" sz="1600" dirty="0">
                  <a:solidFill>
                    <a:srgbClr val="1680BF"/>
                  </a:solidFill>
                </a:rPr>
                <a:t>Used to eliminate the </a:t>
              </a:r>
              <a:r>
                <a:rPr lang="en-US" sz="1600" dirty="0">
                  <a:solidFill>
                    <a:schemeClr val="tx1"/>
                  </a:solidFill>
                </a:rPr>
                <a:t>non-TEM</a:t>
              </a:r>
              <a:r>
                <a:rPr lang="en-US" sz="1600" baseline="-25000" dirty="0">
                  <a:solidFill>
                    <a:schemeClr val="tx1"/>
                  </a:solidFill>
                </a:rPr>
                <a:t>00</a:t>
              </a:r>
              <a:r>
                <a:rPr lang="en-US" sz="1600" dirty="0">
                  <a:solidFill>
                    <a:schemeClr val="tx1"/>
                  </a:solidFill>
                </a:rPr>
                <a:t> modes</a:t>
              </a:r>
            </a:p>
          </p:txBody>
        </p:sp>
        <p:cxnSp>
          <p:nvCxnSpPr>
            <p:cNvPr id="9" name="Connettore 1 27">
              <a:extLst>
                <a:ext uri="{FF2B5EF4-FFF2-40B4-BE49-F238E27FC236}">
                  <a16:creationId xmlns:a16="http://schemas.microsoft.com/office/drawing/2014/main" id="{7224617C-8EE5-2592-E79F-33D161921156}"/>
                </a:ext>
              </a:extLst>
            </p:cNvPr>
            <p:cNvCxnSpPr>
              <a:cxnSpLocks/>
            </p:cNvCxnSpPr>
            <p:nvPr/>
          </p:nvCxnSpPr>
          <p:spPr bwMode="auto">
            <a:xfrm flipV="1">
              <a:off x="290166" y="2235407"/>
              <a:ext cx="576064" cy="897946"/>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4" name="Double slits.mpg">
            <a:hlinkClick r:id="" action="ppaction://media"/>
            <a:extLst>
              <a:ext uri="{FF2B5EF4-FFF2-40B4-BE49-F238E27FC236}">
                <a16:creationId xmlns:a16="http://schemas.microsoft.com/office/drawing/2014/main" id="{8F0128EA-718C-588C-249C-926F03BB436A}"/>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982657" y="4508556"/>
            <a:ext cx="2574861" cy="1512168"/>
          </a:xfrm>
          <a:prstGeom prst="rect">
            <a:avLst/>
          </a:prstGeom>
        </p:spPr>
      </p:pic>
      <p:grpSp>
        <p:nvGrpSpPr>
          <p:cNvPr id="22" name="Group 21">
            <a:extLst>
              <a:ext uri="{FF2B5EF4-FFF2-40B4-BE49-F238E27FC236}">
                <a16:creationId xmlns:a16="http://schemas.microsoft.com/office/drawing/2014/main" id="{7FC9279F-D302-A640-1ABB-94FEF9412EF2}"/>
              </a:ext>
            </a:extLst>
          </p:cNvPr>
          <p:cNvGrpSpPr/>
          <p:nvPr/>
        </p:nvGrpSpPr>
        <p:grpSpPr>
          <a:xfrm>
            <a:off x="1421351" y="2466914"/>
            <a:ext cx="10394149" cy="4052177"/>
            <a:chOff x="1421351" y="2466914"/>
            <a:chExt cx="10394149" cy="4052177"/>
          </a:xfrm>
        </p:grpSpPr>
        <p:pic>
          <p:nvPicPr>
            <p:cNvPr id="11" name="Picture 10">
              <a:extLst>
                <a:ext uri="{FF2B5EF4-FFF2-40B4-BE49-F238E27FC236}">
                  <a16:creationId xmlns:a16="http://schemas.microsoft.com/office/drawing/2014/main" id="{15BA68C7-4617-71F8-9128-3B02CF2FE4C9}"/>
                </a:ext>
              </a:extLst>
            </p:cNvPr>
            <p:cNvPicPr>
              <a:picLocks noChangeAspect="1"/>
            </p:cNvPicPr>
            <p:nvPr/>
          </p:nvPicPr>
          <p:blipFill rotWithShape="1">
            <a:blip r:embed="rId9"/>
            <a:srcRect t="48465"/>
            <a:stretch/>
          </p:blipFill>
          <p:spPr>
            <a:xfrm>
              <a:off x="9009294" y="4688988"/>
              <a:ext cx="2806206" cy="1830103"/>
            </a:xfrm>
            <a:prstGeom prst="rect">
              <a:avLst/>
            </a:prstGeom>
          </p:spPr>
        </p:pic>
        <p:sp>
          <p:nvSpPr>
            <p:cNvPr id="12" name="Rectangle 11">
              <a:extLst>
                <a:ext uri="{FF2B5EF4-FFF2-40B4-BE49-F238E27FC236}">
                  <a16:creationId xmlns:a16="http://schemas.microsoft.com/office/drawing/2014/main" id="{E99A48AF-489B-EB07-493E-168A34CCE6C3}"/>
                </a:ext>
              </a:extLst>
            </p:cNvPr>
            <p:cNvSpPr/>
            <p:nvPr/>
          </p:nvSpPr>
          <p:spPr>
            <a:xfrm>
              <a:off x="5799534" y="3823441"/>
              <a:ext cx="6015966" cy="830997"/>
            </a:xfrm>
            <a:prstGeom prst="rect">
              <a:avLst/>
            </a:prstGeom>
          </p:spPr>
          <p:txBody>
            <a:bodyPr wrap="square">
              <a:spAutoFit/>
            </a:bodyPr>
            <a:lstStyle/>
            <a:p>
              <a:r>
                <a:rPr lang="en-US" sz="1600" b="1" dirty="0">
                  <a:solidFill>
                    <a:srgbClr val="1680BF"/>
                  </a:solidFill>
                </a:rPr>
                <a:t>Beam position monitors:</a:t>
              </a:r>
            </a:p>
            <a:p>
              <a:r>
                <a:rPr lang="en-US" sz="1600" dirty="0">
                  <a:solidFill>
                    <a:srgbClr val="000000"/>
                  </a:solidFill>
                </a:rPr>
                <a:t>Used to monitor the photon beam </a:t>
              </a:r>
              <a:r>
                <a:rPr lang="en-US" sz="1600" dirty="0">
                  <a:solidFill>
                    <a:srgbClr val="1680BF"/>
                  </a:solidFill>
                </a:rPr>
                <a:t>angular displacement online and shot-to-shot </a:t>
              </a:r>
              <a:r>
                <a:rPr lang="en-US" sz="1600" dirty="0">
                  <a:solidFill>
                    <a:schemeClr val="tx1"/>
                  </a:solidFill>
                </a:rPr>
                <a:t>(knife-edge scans possible)</a:t>
              </a:r>
            </a:p>
          </p:txBody>
        </p:sp>
        <p:cxnSp>
          <p:nvCxnSpPr>
            <p:cNvPr id="13" name="Connettore 1 27">
              <a:extLst>
                <a:ext uri="{FF2B5EF4-FFF2-40B4-BE49-F238E27FC236}">
                  <a16:creationId xmlns:a16="http://schemas.microsoft.com/office/drawing/2014/main" id="{205AF88F-4C4C-E85A-9464-C5DA14ABE4B3}"/>
                </a:ext>
              </a:extLst>
            </p:cNvPr>
            <p:cNvCxnSpPr>
              <a:cxnSpLocks/>
            </p:cNvCxnSpPr>
            <p:nvPr/>
          </p:nvCxnSpPr>
          <p:spPr bwMode="auto">
            <a:xfrm flipH="1" flipV="1">
              <a:off x="2982657" y="2466914"/>
              <a:ext cx="2753303" cy="1538150"/>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Connettore 1 27">
              <a:extLst>
                <a:ext uri="{FF2B5EF4-FFF2-40B4-BE49-F238E27FC236}">
                  <a16:creationId xmlns:a16="http://schemas.microsoft.com/office/drawing/2014/main" id="{DAA9834E-0A42-C5BD-2130-089E3DEC83C5}"/>
                </a:ext>
              </a:extLst>
            </p:cNvPr>
            <p:cNvCxnSpPr>
              <a:cxnSpLocks/>
            </p:cNvCxnSpPr>
            <p:nvPr/>
          </p:nvCxnSpPr>
          <p:spPr bwMode="auto">
            <a:xfrm flipH="1" flipV="1">
              <a:off x="1421351" y="2492896"/>
              <a:ext cx="4314609" cy="1512168"/>
            </a:xfrm>
            <a:prstGeom prst="line">
              <a:avLst/>
            </a:prstGeom>
            <a:ln w="38100" cmpd="sng">
              <a:solidFill>
                <a:srgbClr val="1680BF"/>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077A7C07-2A78-3865-DB53-C0DCAB064459}"/>
                </a:ext>
              </a:extLst>
            </p:cNvPr>
            <p:cNvPicPr>
              <a:picLocks noChangeAspect="1"/>
            </p:cNvPicPr>
            <p:nvPr/>
          </p:nvPicPr>
          <p:blipFill rotWithShape="1">
            <a:blip r:embed="rId9"/>
            <a:srcRect b="53846"/>
            <a:stretch/>
          </p:blipFill>
          <p:spPr>
            <a:xfrm>
              <a:off x="5799534" y="4688988"/>
              <a:ext cx="3133415" cy="1830103"/>
            </a:xfrm>
            <a:prstGeom prst="rect">
              <a:avLst/>
            </a:prstGeom>
          </p:spPr>
        </p:pic>
      </p:grpSp>
    </p:spTree>
    <p:extLst>
      <p:ext uri="{BB962C8B-B14F-4D97-AF65-F5344CB8AC3E}">
        <p14:creationId xmlns:p14="http://schemas.microsoft.com/office/powerpoint/2010/main" val="229681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1" presetClass="mediacall" presetSubtype="0" fill="hold" nodeType="withEffect">
                                  <p:stCondLst>
                                    <p:cond delay="0"/>
                                  </p:stCondLst>
                                  <p:childTnLst>
                                    <p:cmd type="call" cmd="playFrom(0.0)">
                                      <p:cBhvr>
                                        <p:cTn id="15" dur="1701" fill="hold"/>
                                        <p:tgtEl>
                                          <p:spTgt spid="4"/>
                                        </p:tgtEl>
                                      </p:cBhvr>
                                    </p:cmd>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4"/>
                                        </p:tgtEl>
                                      </p:cBhvr>
                                    </p:cmd>
                                  </p:childTnLst>
                                </p:cTn>
                              </p:par>
                            </p:childTnLst>
                          </p:cTn>
                        </p:par>
                      </p:childTnLst>
                    </p:cTn>
                  </p:par>
                </p:childTnLst>
              </p:cTn>
              <p:nextCondLst>
                <p:cond evt="onClick" delay="0">
                  <p:tgtEl>
                    <p:spTgt spid="4"/>
                  </p:tgtEl>
                </p:cond>
              </p:nextCondLst>
            </p:seq>
            <p:video>
              <p:cMediaNode vol="80000">
                <p:cTn id="26" repeatCount="3000"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105587</TotalTime>
  <Words>2871</Words>
  <Application>Microsoft Macintosh PowerPoint</Application>
  <PresentationFormat>Widescreen</PresentationFormat>
  <Paragraphs>461</Paragraphs>
  <Slides>34</Slides>
  <Notes>34</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7" baseType="lpstr">
      <vt:lpstr>Arial</vt:lpstr>
      <vt:lpstr>Calibri</vt:lpstr>
      <vt:lpstr>Cambria Math</vt:lpstr>
      <vt:lpstr>Comic Sans MS</vt:lpstr>
      <vt:lpstr>Courier New</vt:lpstr>
      <vt:lpstr>Palatino</vt:lpstr>
      <vt:lpstr>TeXGyreTermes</vt:lpstr>
      <vt:lpstr>Times New Roman</vt:lpstr>
      <vt:lpstr>TimesNewRomanPSMT</vt:lpstr>
      <vt:lpstr>txsys</vt:lpstr>
      <vt:lpstr>Wingdings</vt:lpstr>
      <vt:lpstr>Office Theme</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Marco Zangrando</cp:lastModifiedBy>
  <cp:revision>1241</cp:revision>
  <cp:lastPrinted>1601-01-01T00:00:00Z</cp:lastPrinted>
  <dcterms:created xsi:type="dcterms:W3CDTF">2013-06-05T13:23:56Z</dcterms:created>
  <dcterms:modified xsi:type="dcterms:W3CDTF">2023-06-13T10:26:26Z</dcterms:modified>
</cp:coreProperties>
</file>