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2"/>
  </p:notesMasterIdLst>
  <p:handoutMasterIdLst>
    <p:handoutMasterId r:id="rId33"/>
  </p:handoutMasterIdLst>
  <p:sldIdLst>
    <p:sldId id="256" r:id="rId2"/>
    <p:sldId id="327" r:id="rId3"/>
    <p:sldId id="312" r:id="rId4"/>
    <p:sldId id="330" r:id="rId5"/>
    <p:sldId id="328" r:id="rId6"/>
    <p:sldId id="3547" r:id="rId7"/>
    <p:sldId id="3548" r:id="rId8"/>
    <p:sldId id="325" r:id="rId9"/>
    <p:sldId id="329" r:id="rId10"/>
    <p:sldId id="331" r:id="rId11"/>
    <p:sldId id="285" r:id="rId12"/>
    <p:sldId id="334" r:id="rId13"/>
    <p:sldId id="609" r:id="rId14"/>
    <p:sldId id="691" r:id="rId15"/>
    <p:sldId id="602" r:id="rId16"/>
    <p:sldId id="287" r:id="rId17"/>
    <p:sldId id="326" r:id="rId18"/>
    <p:sldId id="323" r:id="rId19"/>
    <p:sldId id="273" r:id="rId20"/>
    <p:sldId id="308" r:id="rId21"/>
    <p:sldId id="332" r:id="rId22"/>
    <p:sldId id="319" r:id="rId23"/>
    <p:sldId id="313" r:id="rId24"/>
    <p:sldId id="314" r:id="rId25"/>
    <p:sldId id="3702" r:id="rId26"/>
    <p:sldId id="3827" r:id="rId27"/>
    <p:sldId id="3786" r:id="rId28"/>
    <p:sldId id="3544" r:id="rId29"/>
    <p:sldId id="3545" r:id="rId30"/>
    <p:sldId id="354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ED0"/>
    <a:srgbClr val="F3F303"/>
    <a:srgbClr val="2D3A84"/>
    <a:srgbClr val="9E6958"/>
    <a:srgbClr val="1201F5"/>
    <a:srgbClr val="C23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F9F06-9F0C-4FD3-AD03-6E7157E657D3}" v="46" dt="2023-06-11T08:47:22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87161" autoAdjust="0"/>
  </p:normalViewPr>
  <p:slideViewPr>
    <p:cSldViewPr>
      <p:cViewPr varScale="1">
        <p:scale>
          <a:sx n="56" d="100"/>
          <a:sy n="56" d="100"/>
        </p:scale>
        <p:origin x="12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39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Cianchi" userId="924a2424-2c8a-4321-83c9-62e5309137db" providerId="ADAL" clId="{042F9F06-9F0C-4FD3-AD03-6E7157E657D3}"/>
    <pc:docChg chg="custSel modSld">
      <pc:chgData name="Alessandro Cianchi" userId="924a2424-2c8a-4321-83c9-62e5309137db" providerId="ADAL" clId="{042F9F06-9F0C-4FD3-AD03-6E7157E657D3}" dt="2023-06-11T20:10:30.976" v="86" actId="20577"/>
      <pc:docMkLst>
        <pc:docMk/>
      </pc:docMkLst>
      <pc:sldChg chg="addSp modSp mod">
        <pc:chgData name="Alessandro Cianchi" userId="924a2424-2c8a-4321-83c9-62e5309137db" providerId="ADAL" clId="{042F9F06-9F0C-4FD3-AD03-6E7157E657D3}" dt="2023-06-11T08:31:27.756" v="20" actId="1037"/>
        <pc:sldMkLst>
          <pc:docMk/>
          <pc:sldMk cId="2078286460" sldId="287"/>
        </pc:sldMkLst>
        <pc:spChg chg="mod">
          <ac:chgData name="Alessandro Cianchi" userId="924a2424-2c8a-4321-83c9-62e5309137db" providerId="ADAL" clId="{042F9F06-9F0C-4FD3-AD03-6E7157E657D3}" dt="2023-06-11T08:31:27.756" v="20" actId="1037"/>
          <ac:spMkLst>
            <pc:docMk/>
            <pc:sldMk cId="2078286460" sldId="287"/>
            <ac:spMk id="11" creationId="{B125D8DF-ABA1-E753-B8F1-ED7492390AFD}"/>
          </ac:spMkLst>
        </pc:spChg>
        <pc:spChg chg="mod">
          <ac:chgData name="Alessandro Cianchi" userId="924a2424-2c8a-4321-83c9-62e5309137db" providerId="ADAL" clId="{042F9F06-9F0C-4FD3-AD03-6E7157E657D3}" dt="2023-06-11T08:31:27.756" v="20" actId="1037"/>
          <ac:spMkLst>
            <pc:docMk/>
            <pc:sldMk cId="2078286460" sldId="287"/>
            <ac:spMk id="15" creationId="{B6B4A203-091F-3A46-C307-F5321488014A}"/>
          </ac:spMkLst>
        </pc:spChg>
        <pc:spChg chg="add mod">
          <ac:chgData name="Alessandro Cianchi" userId="924a2424-2c8a-4321-83c9-62e5309137db" providerId="ADAL" clId="{042F9F06-9F0C-4FD3-AD03-6E7157E657D3}" dt="2023-06-11T08:31:16.189" v="16" actId="1076"/>
          <ac:spMkLst>
            <pc:docMk/>
            <pc:sldMk cId="2078286460" sldId="287"/>
            <ac:spMk id="16" creationId="{8CE96419-9C24-CD82-FFF8-AEBB10B04F3F}"/>
          </ac:spMkLst>
        </pc:spChg>
      </pc:sldChg>
      <pc:sldChg chg="modAnim">
        <pc:chgData name="Alessandro Cianchi" userId="924a2424-2c8a-4321-83c9-62e5309137db" providerId="ADAL" clId="{042F9F06-9F0C-4FD3-AD03-6E7157E657D3}" dt="2023-06-11T08:44:53.714" v="24"/>
        <pc:sldMkLst>
          <pc:docMk/>
          <pc:sldMk cId="1055961391" sldId="314"/>
        </pc:sldMkLst>
      </pc:sldChg>
      <pc:sldChg chg="mod modAnim modShow">
        <pc:chgData name="Alessandro Cianchi" userId="924a2424-2c8a-4321-83c9-62e5309137db" providerId="ADAL" clId="{042F9F06-9F0C-4FD3-AD03-6E7157E657D3}" dt="2023-06-11T08:47:52.341" v="80" actId="729"/>
        <pc:sldMkLst>
          <pc:docMk/>
          <pc:sldMk cId="1335610377" sldId="319"/>
        </pc:sldMkLst>
      </pc:sldChg>
      <pc:sldChg chg="modSp mod modAnim">
        <pc:chgData name="Alessandro Cianchi" userId="924a2424-2c8a-4321-83c9-62e5309137db" providerId="ADAL" clId="{042F9F06-9F0C-4FD3-AD03-6E7157E657D3}" dt="2023-06-11T08:47:31.447" v="79" actId="1076"/>
        <pc:sldMkLst>
          <pc:docMk/>
          <pc:sldMk cId="2970060061" sldId="326"/>
        </pc:sldMkLst>
        <pc:spChg chg="mod">
          <ac:chgData name="Alessandro Cianchi" userId="924a2424-2c8a-4321-83c9-62e5309137db" providerId="ADAL" clId="{042F9F06-9F0C-4FD3-AD03-6E7157E657D3}" dt="2023-06-11T08:47:26.819" v="76" actId="14100"/>
          <ac:spMkLst>
            <pc:docMk/>
            <pc:sldMk cId="2970060061" sldId="326"/>
            <ac:spMk id="4" creationId="{00000000-0000-0000-0000-000000000000}"/>
          </ac:spMkLst>
        </pc:spChg>
        <pc:spChg chg="mod">
          <ac:chgData name="Alessandro Cianchi" userId="924a2424-2c8a-4321-83c9-62e5309137db" providerId="ADAL" clId="{042F9F06-9F0C-4FD3-AD03-6E7157E657D3}" dt="2023-06-11T08:47:10.185" v="70" actId="20577"/>
          <ac:spMkLst>
            <pc:docMk/>
            <pc:sldMk cId="2970060061" sldId="326"/>
            <ac:spMk id="8" creationId="{CB4BC247-7F8F-4689-92FA-56EF5EA999F6}"/>
          </ac:spMkLst>
        </pc:spChg>
        <pc:picChg chg="mod">
          <ac:chgData name="Alessandro Cianchi" userId="924a2424-2c8a-4321-83c9-62e5309137db" providerId="ADAL" clId="{042F9F06-9F0C-4FD3-AD03-6E7157E657D3}" dt="2023-06-11T08:47:31.447" v="79" actId="1076"/>
          <ac:picMkLst>
            <pc:docMk/>
            <pc:sldMk cId="2970060061" sldId="326"/>
            <ac:picMk id="7" creationId="{A5D3788D-CD1E-4808-B0C5-5D6636E6982C}"/>
          </ac:picMkLst>
        </pc:picChg>
      </pc:sldChg>
      <pc:sldChg chg="modSp mod">
        <pc:chgData name="Alessandro Cianchi" userId="924a2424-2c8a-4321-83c9-62e5309137db" providerId="ADAL" clId="{042F9F06-9F0C-4FD3-AD03-6E7157E657D3}" dt="2023-06-11T19:58:33.166" v="81" actId="20577"/>
        <pc:sldMkLst>
          <pc:docMk/>
          <pc:sldMk cId="3267155316" sldId="327"/>
        </pc:sldMkLst>
        <pc:spChg chg="mod">
          <ac:chgData name="Alessandro Cianchi" userId="924a2424-2c8a-4321-83c9-62e5309137db" providerId="ADAL" clId="{042F9F06-9F0C-4FD3-AD03-6E7157E657D3}" dt="2023-06-11T19:58:33.166" v="81" actId="20577"/>
          <ac:spMkLst>
            <pc:docMk/>
            <pc:sldMk cId="3267155316" sldId="327"/>
            <ac:spMk id="3" creationId="{91302452-6F8A-0087-7746-661CDD6A10DD}"/>
          </ac:spMkLst>
        </pc:spChg>
      </pc:sldChg>
      <pc:sldChg chg="modSp mod">
        <pc:chgData name="Alessandro Cianchi" userId="924a2424-2c8a-4321-83c9-62e5309137db" providerId="ADAL" clId="{042F9F06-9F0C-4FD3-AD03-6E7157E657D3}" dt="2023-06-11T08:45:39.724" v="28" actId="123"/>
        <pc:sldMkLst>
          <pc:docMk/>
          <pc:sldMk cId="759307455" sldId="328"/>
        </pc:sldMkLst>
        <pc:spChg chg="mod">
          <ac:chgData name="Alessandro Cianchi" userId="924a2424-2c8a-4321-83c9-62e5309137db" providerId="ADAL" clId="{042F9F06-9F0C-4FD3-AD03-6E7157E657D3}" dt="2023-06-11T08:45:39.724" v="28" actId="123"/>
          <ac:spMkLst>
            <pc:docMk/>
            <pc:sldMk cId="759307455" sldId="328"/>
            <ac:spMk id="3" creationId="{5BEA189D-D885-1F3B-3F6D-503599A3AD82}"/>
          </ac:spMkLst>
        </pc:spChg>
      </pc:sldChg>
      <pc:sldChg chg="modSp mod">
        <pc:chgData name="Alessandro Cianchi" userId="924a2424-2c8a-4321-83c9-62e5309137db" providerId="ADAL" clId="{042F9F06-9F0C-4FD3-AD03-6E7157E657D3}" dt="2023-06-11T08:45:47.565" v="29" actId="123"/>
        <pc:sldMkLst>
          <pc:docMk/>
          <pc:sldMk cId="175134213" sldId="329"/>
        </pc:sldMkLst>
        <pc:spChg chg="mod">
          <ac:chgData name="Alessandro Cianchi" userId="924a2424-2c8a-4321-83c9-62e5309137db" providerId="ADAL" clId="{042F9F06-9F0C-4FD3-AD03-6E7157E657D3}" dt="2023-06-11T08:45:47.565" v="29" actId="123"/>
          <ac:spMkLst>
            <pc:docMk/>
            <pc:sldMk cId="175134213" sldId="329"/>
            <ac:spMk id="3" creationId="{C3D9D662-47C6-C6C1-B57D-B547DE841D5A}"/>
          </ac:spMkLst>
        </pc:spChg>
      </pc:sldChg>
      <pc:sldChg chg="modSp mod">
        <pc:chgData name="Alessandro Cianchi" userId="924a2424-2c8a-4321-83c9-62e5309137db" providerId="ADAL" clId="{042F9F06-9F0C-4FD3-AD03-6E7157E657D3}" dt="2023-06-11T08:45:35.256" v="27" actId="123"/>
        <pc:sldMkLst>
          <pc:docMk/>
          <pc:sldMk cId="379912520" sldId="334"/>
        </pc:sldMkLst>
        <pc:spChg chg="mod">
          <ac:chgData name="Alessandro Cianchi" userId="924a2424-2c8a-4321-83c9-62e5309137db" providerId="ADAL" clId="{042F9F06-9F0C-4FD3-AD03-6E7157E657D3}" dt="2023-06-11T08:45:35.256" v="27" actId="123"/>
          <ac:spMkLst>
            <pc:docMk/>
            <pc:sldMk cId="379912520" sldId="334"/>
            <ac:spMk id="10" creationId="{EC7561BD-18B9-4BFC-A442-12780FF319E6}"/>
          </ac:spMkLst>
        </pc:spChg>
      </pc:sldChg>
      <pc:sldChg chg="modSp mod">
        <pc:chgData name="Alessandro Cianchi" userId="924a2424-2c8a-4321-83c9-62e5309137db" providerId="ADAL" clId="{042F9F06-9F0C-4FD3-AD03-6E7157E657D3}" dt="2023-06-11T20:10:30.976" v="86" actId="20577"/>
        <pc:sldMkLst>
          <pc:docMk/>
          <pc:sldMk cId="903968610" sldId="602"/>
        </pc:sldMkLst>
        <pc:spChg chg="mod">
          <ac:chgData name="Alessandro Cianchi" userId="924a2424-2c8a-4321-83c9-62e5309137db" providerId="ADAL" clId="{042F9F06-9F0C-4FD3-AD03-6E7157E657D3}" dt="2023-06-11T20:10:30.976" v="86" actId="20577"/>
          <ac:spMkLst>
            <pc:docMk/>
            <pc:sldMk cId="903968610" sldId="602"/>
            <ac:spMk id="3" creationId="{6A608BA3-4FA6-4DAC-8495-6F9DC850855B}"/>
          </ac:spMkLst>
        </pc:spChg>
      </pc:sldChg>
      <pc:sldChg chg="modSp mod">
        <pc:chgData name="Alessandro Cianchi" userId="924a2424-2c8a-4321-83c9-62e5309137db" providerId="ADAL" clId="{042F9F06-9F0C-4FD3-AD03-6E7157E657D3}" dt="2023-06-11T08:45:57.666" v="30" actId="123"/>
        <pc:sldMkLst>
          <pc:docMk/>
          <pc:sldMk cId="3788625643" sldId="609"/>
        </pc:sldMkLst>
        <pc:spChg chg="mod">
          <ac:chgData name="Alessandro Cianchi" userId="924a2424-2c8a-4321-83c9-62e5309137db" providerId="ADAL" clId="{042F9F06-9F0C-4FD3-AD03-6E7157E657D3}" dt="2023-06-11T08:45:57.666" v="30" actId="123"/>
          <ac:spMkLst>
            <pc:docMk/>
            <pc:sldMk cId="3788625643" sldId="609"/>
            <ac:spMk id="3" creationId="{5FC38577-FBEE-43CC-9641-08C53ECDE481}"/>
          </ac:spMkLst>
        </pc:spChg>
      </pc:sldChg>
      <pc:sldChg chg="modSp mod">
        <pc:chgData name="Alessandro Cianchi" userId="924a2424-2c8a-4321-83c9-62e5309137db" providerId="ADAL" clId="{042F9F06-9F0C-4FD3-AD03-6E7157E657D3}" dt="2023-06-11T08:46:04.693" v="31" actId="123"/>
        <pc:sldMkLst>
          <pc:docMk/>
          <pc:sldMk cId="1533349049" sldId="691"/>
        </pc:sldMkLst>
        <pc:spChg chg="mod">
          <ac:chgData name="Alessandro Cianchi" userId="924a2424-2c8a-4321-83c9-62e5309137db" providerId="ADAL" clId="{042F9F06-9F0C-4FD3-AD03-6E7157E657D3}" dt="2023-06-11T08:46:04.693" v="31" actId="123"/>
          <ac:spMkLst>
            <pc:docMk/>
            <pc:sldMk cId="1533349049" sldId="691"/>
            <ac:spMk id="3" creationId="{7F0C2351-A718-0FF1-B3E4-E0D8CB9DD51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EF4E0-1095-454F-AA61-41A7A6BAC02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FF220-1373-4C43-80A8-807364C3F96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0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23045-62E1-423E-95BD-74C8F6DDECBF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9D360-123F-4A65-95FD-0405FD1E1B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9D360-123F-4A65-95FD-0405FD1E1B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682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PSI just an example will not fit, NLC BPM should be ok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D360-123F-4A65-95FD-0405FD1E1B0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69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4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Offset </a:t>
            </a:r>
            <a:r>
              <a:rPr lang="en-US" dirty="0" err="1"/>
              <a:t>pari</a:t>
            </a:r>
            <a:r>
              <a:rPr lang="en-US" dirty="0"/>
              <a:t> a </a:t>
            </a:r>
            <a:r>
              <a:rPr lang="en-US" dirty="0" err="1"/>
              <a:t>sr</a:t>
            </a:r>
            <a:r>
              <a:rPr lang="en-US" dirty="0"/>
              <a:t> in collinear geometry, non collinear helps in placing mirror to extract laser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D360-123F-4A65-95FD-0405FD1E1B0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32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3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FE206-2F0A-0C4E-83CC-7B53E61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3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7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JP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Assmann, M. Ferrario - 5 June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42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Assmann, M. Ferrario - 5 June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36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-6688" y="3096"/>
            <a:ext cx="12198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132857"/>
            <a:ext cx="8832981" cy="93274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7649" y="3180162"/>
            <a:ext cx="8832980" cy="46486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27381" y="182234"/>
            <a:ext cx="341689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200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200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200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200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03325" y="6439390"/>
            <a:ext cx="4412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38" y="295559"/>
            <a:ext cx="3717535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" y="6453036"/>
            <a:ext cx="62948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335360" y="5229198"/>
            <a:ext cx="5376597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92699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" y="83790"/>
            <a:ext cx="1894855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83" y="116633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85" y="507092"/>
            <a:ext cx="144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3337"/>
            <a:ext cx="12192000" cy="401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93" y="-171400"/>
            <a:ext cx="6756281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912"/>
            <a:ext cx="10972800" cy="548505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93093" y="6473657"/>
            <a:ext cx="7433308" cy="365125"/>
          </a:xfrm>
        </p:spPr>
        <p:txBody>
          <a:bodyPr/>
          <a:lstStyle>
            <a:lvl1pPr algn="l">
              <a:defRPr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468572"/>
            <a:ext cx="28448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7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44326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Assmann, M. Ferrario - 5 June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75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Assmann, M. Ferrario - 5 June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23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Assmann, M. Ferrario - 5 June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5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Assmann, M. Ferrario - 5 June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19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Assmann, M. Ferrario - 5 June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49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Assmann, M. Ferrario - 5 June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42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Assmann, M. Ferrario - 5 June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87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Assmann, M. Ferrario - 5 June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67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49" r:id="rId12"/>
    <p:sldLayoutId id="214748365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8417128" cy="1043854"/>
          </a:xfrm>
        </p:spPr>
        <p:txBody>
          <a:bodyPr>
            <a:normAutofit fontScale="90000"/>
          </a:bodyPr>
          <a:lstStyle/>
          <a:p>
            <a:r>
              <a:rPr lang="en-US" dirty="0"/>
              <a:t>Requirements specific for </a:t>
            </a:r>
            <a:r>
              <a:rPr lang="en-US" dirty="0" err="1"/>
              <a:t>EuPRAXIA</a:t>
            </a:r>
            <a:br>
              <a:rPr lang="en-US" dirty="0"/>
            </a:br>
            <a:r>
              <a:rPr lang="en-US" dirty="0"/>
              <a:t>From CDR to TDR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9737" y="3180162"/>
            <a:ext cx="6624735" cy="1040927"/>
          </a:xfrm>
        </p:spPr>
        <p:txBody>
          <a:bodyPr>
            <a:normAutofit/>
          </a:bodyPr>
          <a:lstStyle/>
          <a:p>
            <a:r>
              <a:rPr lang="en-GB" sz="1800" dirty="0"/>
              <a:t>A. Cianchi (Tor Vergata University of Rome and INFN)</a:t>
            </a:r>
          </a:p>
          <a:p>
            <a:r>
              <a:rPr lang="en-GB" sz="1800" dirty="0"/>
              <a:t>On behalf of </a:t>
            </a:r>
            <a:r>
              <a:rPr lang="en-GB" sz="1800" dirty="0" err="1"/>
              <a:t>EuPRAXIA</a:t>
            </a:r>
            <a:r>
              <a:rPr lang="en-GB" sz="1800" dirty="0"/>
              <a:t> WP13 diagnostics group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2637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contenuto 19">
            <a:extLst>
              <a:ext uri="{FF2B5EF4-FFF2-40B4-BE49-F238E27FC236}">
                <a16:creationId xmlns:a16="http://schemas.microsoft.com/office/drawing/2014/main" id="{7FEDF6ED-94FE-E58A-22E5-13FF4B4CD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394" y="2229671"/>
            <a:ext cx="3335995" cy="97380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Compact </a:t>
            </a:r>
            <a:r>
              <a:rPr lang="en-US" dirty="0" err="1"/>
              <a:t>stripline</a:t>
            </a:r>
            <a:r>
              <a:rPr lang="en-US" dirty="0"/>
              <a:t> BPM prototype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5259AA9-9843-8754-5287-5C6A9F48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3CCC919-5918-C0AF-5478-7689AEAD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compact devices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6F79A0-105F-40F0-E47F-2EDED54395F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EuPRAXIA WP 13 Diagnostics Workshop - Lausanne</a:t>
            </a:r>
            <a:endParaRPr lang="en-GB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B86660-8924-04E0-2452-4B45ABF1D015}"/>
              </a:ext>
            </a:extLst>
          </p:cNvPr>
          <p:cNvGrpSpPr/>
          <p:nvPr/>
        </p:nvGrpSpPr>
        <p:grpSpPr>
          <a:xfrm>
            <a:off x="9434130" y="892280"/>
            <a:ext cx="2757870" cy="2212576"/>
            <a:chOff x="6427284" y="2474608"/>
            <a:chExt cx="2757870" cy="2212576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7B5716D5-35C0-4CA0-A77F-BC21AE31C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284" y="2474608"/>
              <a:ext cx="1882676" cy="221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4990C75B-27E0-AA8C-D96B-85C3F2E1BD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6200" y="4005065"/>
              <a:ext cx="676828" cy="5570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9684A92B-A520-ACBD-2544-E2E0E2E918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4112" y="3954621"/>
              <a:ext cx="792088" cy="607458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BBD73F85-EE0C-293D-B60F-54A24DCAAC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68208" y="3534838"/>
              <a:ext cx="604820" cy="470226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5E910CD-5C4C-15E0-3F5B-8A39CC94966C}"/>
                </a:ext>
              </a:extLst>
            </p:cNvPr>
            <p:cNvSpPr txBox="1"/>
            <p:nvPr/>
          </p:nvSpPr>
          <p:spPr>
            <a:xfrm>
              <a:off x="8191422" y="4183603"/>
              <a:ext cx="993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/>
                <a:t>80 </a:t>
              </a:r>
              <a:r>
                <a:rPr lang="it-IT" dirty="0"/>
                <a:t>mm</a:t>
              </a: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564C8A22-F8EC-78A0-DBBB-5BE0C1BF8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358" y="2992083"/>
            <a:ext cx="4032199" cy="181562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71F3210-60D4-4919-ADB9-A8ABD8144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01687" y="3846236"/>
            <a:ext cx="1382508" cy="3305451"/>
          </a:xfrm>
          <a:prstGeom prst="rect">
            <a:avLst/>
          </a:prstGeom>
        </p:spPr>
      </p:pic>
      <p:pic>
        <p:nvPicPr>
          <p:cNvPr id="18" name="Picture 11" descr="A picture containing gear&#10;&#10;Description automatically generated">
            <a:extLst>
              <a:ext uri="{FF2B5EF4-FFF2-40B4-BE49-F238E27FC236}">
                <a16:creationId xmlns:a16="http://schemas.microsoft.com/office/drawing/2014/main" id="{9955A787-333B-1DE4-FEEE-11EB20BFB3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6" t="6188" r="26582"/>
          <a:stretch/>
        </p:blipFill>
        <p:spPr>
          <a:xfrm rot="5400000">
            <a:off x="-106210" y="1381842"/>
            <a:ext cx="2745309" cy="206909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ABE16FD-330C-7B3A-9380-F3146C65A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30" y="4001224"/>
            <a:ext cx="4572000" cy="2116236"/>
          </a:xfrm>
          <a:prstGeom prst="rect">
            <a:avLst/>
          </a:prstGeom>
        </p:spPr>
      </p:pic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2B8CC46B-7FB8-FF9B-2D7B-1BBEEB5F089F}"/>
              </a:ext>
            </a:extLst>
          </p:cNvPr>
          <p:cNvCxnSpPr>
            <a:stCxn id="4" idx="2"/>
          </p:cNvCxnSpPr>
          <p:nvPr/>
        </p:nvCxnSpPr>
        <p:spPr>
          <a:xfrm flipH="1">
            <a:off x="6096000" y="1053377"/>
            <a:ext cx="1" cy="5064083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Segnaposto contenuto 19">
            <a:extLst>
              <a:ext uri="{FF2B5EF4-FFF2-40B4-BE49-F238E27FC236}">
                <a16:creationId xmlns:a16="http://schemas.microsoft.com/office/drawing/2014/main" id="{1817642C-638E-933F-BCA5-0DAA252F0A5F}"/>
              </a:ext>
            </a:extLst>
          </p:cNvPr>
          <p:cNvSpPr txBox="1">
            <a:spLocks/>
          </p:cNvSpPr>
          <p:nvPr/>
        </p:nvSpPr>
        <p:spPr>
          <a:xfrm>
            <a:off x="6354333" y="1065708"/>
            <a:ext cx="3233091" cy="1035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Compact view screen prototype</a:t>
            </a: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B6CFA8C7-5454-2E2B-88E1-58050C3854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04468" y="1150926"/>
            <a:ext cx="1262235" cy="611598"/>
            <a:chOff x="843" y="1173"/>
            <a:chExt cx="4074" cy="197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EE493630-2ADB-62A8-6679-9D9A4D0FA7A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60A2F053-21B5-6708-4A3E-55A767768CD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A7817F4F-9657-A522-9EB4-40F5669DDD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46258" y="2241259"/>
            <a:ext cx="1262235" cy="611598"/>
            <a:chOff x="843" y="1173"/>
            <a:chExt cx="4074" cy="1974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98532D0F-181D-3834-CEC3-AC88A875011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F3B4FF81-7D30-4B76-39EE-690E4063563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3FF054-7BE0-40E8-3616-0D811F470A3B}"/>
              </a:ext>
            </a:extLst>
          </p:cNvPr>
          <p:cNvSpPr txBox="1"/>
          <p:nvPr/>
        </p:nvSpPr>
        <p:spPr>
          <a:xfrm>
            <a:off x="3941947" y="6093240"/>
            <a:ext cx="200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A. Stella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AD470EE-3DDA-4AE0-3990-AEEDBA54E9A9}"/>
              </a:ext>
            </a:extLst>
          </p:cNvPr>
          <p:cNvSpPr txBox="1"/>
          <p:nvPr/>
        </p:nvSpPr>
        <p:spPr>
          <a:xfrm>
            <a:off x="6243612" y="6064765"/>
            <a:ext cx="200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V. </a:t>
            </a:r>
            <a:r>
              <a:rPr lang="en-US" dirty="0" err="1"/>
              <a:t>Lollo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61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7368" y="886912"/>
            <a:ext cx="11161240" cy="2059600"/>
          </a:xfrm>
        </p:spPr>
        <p:txBody>
          <a:bodyPr>
            <a:normAutofit/>
          </a:bodyPr>
          <a:lstStyle/>
          <a:p>
            <a:r>
              <a:rPr lang="en-US" dirty="0" err="1"/>
              <a:t>Bergoz</a:t>
            </a:r>
            <a:r>
              <a:rPr lang="en-US" dirty="0"/>
              <a:t> Turbo- ICT (down to 50 </a:t>
            </a:r>
            <a:r>
              <a:rPr lang="en-US" dirty="0" err="1"/>
              <a:t>fC</a:t>
            </a:r>
            <a:r>
              <a:rPr lang="en-US" dirty="0"/>
              <a:t>, up to 300 </a:t>
            </a:r>
            <a:r>
              <a:rPr lang="en-US" dirty="0" err="1"/>
              <a:t>pC</a:t>
            </a:r>
            <a:r>
              <a:rPr lang="en-US" dirty="0"/>
              <a:t>) for the charge</a:t>
            </a:r>
          </a:p>
          <a:p>
            <a:r>
              <a:rPr lang="en-US" dirty="0" err="1"/>
              <a:t>Stripline</a:t>
            </a:r>
            <a:r>
              <a:rPr lang="en-US" dirty="0"/>
              <a:t> BPM or button BPM for S band </a:t>
            </a:r>
            <a:r>
              <a:rPr lang="en-US" dirty="0" err="1"/>
              <a:t>linac</a:t>
            </a:r>
            <a:endParaRPr lang="en-US" dirty="0"/>
          </a:p>
          <a:p>
            <a:r>
              <a:rPr lang="en-US" dirty="0"/>
              <a:t>Cavity BPM (likely C or X band) for the rest of the machine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and trajectory</a:t>
            </a:r>
          </a:p>
        </p:txBody>
      </p:sp>
      <p:pic>
        <p:nvPicPr>
          <p:cNvPr id="4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3284984"/>
            <a:ext cx="1808198" cy="238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284" descr="Pickup_Drawing_16m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t="3423" r="11703" b="1979"/>
          <a:stretch>
            <a:fillRect/>
          </a:stretch>
        </p:blipFill>
        <p:spPr bwMode="auto">
          <a:xfrm>
            <a:off x="6600056" y="3151448"/>
            <a:ext cx="2295424" cy="265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2855640" y="5877272"/>
            <a:ext cx="6552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Helvetica Neue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800" dirty="0"/>
              <a:t>PSI cavity BPM, frequency </a:t>
            </a:r>
            <a:r>
              <a:rPr lang="en-US" altLang="de-DE" sz="3800" dirty="0">
                <a:latin typeface="Arial" pitchFamily="34" charset="0"/>
              </a:rPr>
              <a:t>3.2844GHz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Line 4311"/>
          <p:cNvSpPr>
            <a:spLocks noChangeShapeType="1"/>
          </p:cNvSpPr>
          <p:nvPr/>
        </p:nvSpPr>
        <p:spPr bwMode="auto">
          <a:xfrm>
            <a:off x="8778178" y="4419766"/>
            <a:ext cx="0" cy="44939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4312"/>
          <p:cNvSpPr txBox="1">
            <a:spLocks noChangeArrowheads="1"/>
          </p:cNvSpPr>
          <p:nvPr/>
        </p:nvSpPr>
        <p:spPr bwMode="auto">
          <a:xfrm rot="16200000">
            <a:off x="8513045" y="4352527"/>
            <a:ext cx="115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dirty="0"/>
              <a:t>16 mm</a:t>
            </a:r>
          </a:p>
        </p:txBody>
      </p:sp>
      <p:sp>
        <p:nvSpPr>
          <p:cNvPr id="9" name="Text Box 4318"/>
          <p:cNvSpPr txBox="1">
            <a:spLocks noChangeArrowheads="1"/>
          </p:cNvSpPr>
          <p:nvPr/>
        </p:nvSpPr>
        <p:spPr bwMode="auto">
          <a:xfrm rot="20897851">
            <a:off x="7424738" y="4732338"/>
            <a:ext cx="132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dirty="0">
                <a:solidFill>
                  <a:schemeClr val="bg1"/>
                </a:solidFill>
              </a:rPr>
              <a:t>100 mm</a:t>
            </a:r>
          </a:p>
        </p:txBody>
      </p:sp>
      <p:sp>
        <p:nvSpPr>
          <p:cNvPr id="10" name="Line 4319"/>
          <p:cNvSpPr>
            <a:spLocks noChangeShapeType="1"/>
          </p:cNvSpPr>
          <p:nvPr/>
        </p:nvSpPr>
        <p:spPr bwMode="auto">
          <a:xfrm flipH="1">
            <a:off x="7176119" y="4534564"/>
            <a:ext cx="1512169" cy="299284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34E81609-E53C-4E91-F765-BA5921940F0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74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EC7561BD-18B9-4BFC-A442-12780FF3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52" y="945246"/>
            <a:ext cx="7767878" cy="551732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/>
              <a:t>In a PWFA accelerator we cannot measure witness just switching off driver because during the path they cross each other and so the witness size is strongly affected</a:t>
            </a:r>
          </a:p>
          <a:p>
            <a:pPr algn="just">
              <a:lnSpc>
                <a:spcPct val="100000"/>
              </a:lnSpc>
            </a:pPr>
            <a:r>
              <a:rPr lang="en-US" sz="2400" dirty="0"/>
              <a:t>First, we take an image of both driver and the witness at the injection point.</a:t>
            </a:r>
          </a:p>
          <a:p>
            <a:pPr algn="just">
              <a:lnSpc>
                <a:spcPct val="100000"/>
              </a:lnSpc>
            </a:pPr>
            <a:r>
              <a:rPr lang="en-US" sz="2400" dirty="0"/>
              <a:t>The laser comb technique allows easily block the witness beam, thus we can take a shot of the driver alone.</a:t>
            </a:r>
          </a:p>
          <a:p>
            <a:pPr algn="just">
              <a:lnSpc>
                <a:spcPct val="100000"/>
              </a:lnSpc>
            </a:pPr>
            <a:r>
              <a:rPr lang="en-US" sz="2400" dirty="0"/>
              <a:t>The image of the driver alone is then subtracted as a background from the image of the both driver and witness, thus leaving only the image of the witness.</a:t>
            </a:r>
          </a:p>
          <a:p>
            <a:pPr algn="just">
              <a:lnSpc>
                <a:spcPct val="100000"/>
              </a:lnSpc>
            </a:pPr>
            <a:r>
              <a:rPr lang="en-US" sz="2400" dirty="0"/>
              <a:t>The resulted image  can be used to extract the size of the witness.</a:t>
            </a:r>
          </a:p>
          <a:p>
            <a:pPr algn="just">
              <a:lnSpc>
                <a:spcPct val="100000"/>
              </a:lnSpc>
            </a:pPr>
            <a:r>
              <a:rPr lang="en-US" sz="2400" dirty="0"/>
              <a:t>It is a </a:t>
            </a:r>
            <a:r>
              <a:rPr lang="en-US" sz="2400" dirty="0" err="1"/>
              <a:t>multishot</a:t>
            </a:r>
            <a:r>
              <a:rPr lang="en-US" sz="2400" dirty="0"/>
              <a:t> measurement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566E7566-C201-4AB5-8AD0-3880B61A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Twins but brothers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685D2E8-CCC6-489A-BF6C-4164CE5DE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764704"/>
            <a:ext cx="2859076" cy="21443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87BAC2C-1FF1-4761-A85D-DBCD9321C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57" y="3120915"/>
            <a:ext cx="3158601" cy="236895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834A06A-B936-43C5-B780-8F8EF9F1875B}"/>
              </a:ext>
            </a:extLst>
          </p:cNvPr>
          <p:cNvSpPr txBox="1"/>
          <p:nvPr/>
        </p:nvSpPr>
        <p:spPr>
          <a:xfrm>
            <a:off x="9292382" y="1551658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 Semibold" panose="020B0706030804020204"/>
                <a:cs typeface="Times New Roman" panose="02020603050405020304" pitchFamily="18" charset="0"/>
              </a:rPr>
              <a:t>The witness, after subtraction of the driver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 Semibold" panose="020B0706030804020204"/>
                <a:cs typeface="Times New Roman" panose="02020603050405020304" pitchFamily="18" charset="0"/>
              </a:rPr>
              <a:t>11.9×13.8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600" dirty="0">
                <a:solidFill>
                  <a:schemeClr val="bg1"/>
                </a:solidFill>
                <a:latin typeface="Open Sans Semibold" panose="020B0706030804020204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7A0C50-58E3-4B72-BC29-16958E565CBA}"/>
              </a:ext>
            </a:extLst>
          </p:cNvPr>
          <p:cNvSpPr txBox="1"/>
          <p:nvPr/>
        </p:nvSpPr>
        <p:spPr>
          <a:xfrm>
            <a:off x="9197835" y="4157805"/>
            <a:ext cx="2205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 Sans Semibold" panose="020B0706030804020204"/>
                <a:cs typeface="Times New Roman" panose="02020603050405020304" pitchFamily="18" charset="0"/>
              </a:rPr>
              <a:t>Witness alone, driver is absent completely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 Semibold" panose="020B0706030804020204"/>
                <a:cs typeface="Times New Roman" panose="02020603050405020304" pitchFamily="18" charset="0"/>
              </a:rPr>
              <a:t>41.8×66.4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sz="1600" dirty="0">
                <a:solidFill>
                  <a:schemeClr val="bg1"/>
                </a:solidFill>
                <a:latin typeface="Open Sans Semibold" panose="020B0706030804020204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822B3D8C-5AA4-5645-63A5-6DCB270C2C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12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C38577-FBEE-43CC-9641-08C53ECDE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952" y="1088465"/>
            <a:ext cx="5617840" cy="235990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We need to measure beam size in the order of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rms</a:t>
            </a:r>
          </a:p>
          <a:p>
            <a:pPr algn="just"/>
            <a:r>
              <a:rPr lang="en-US" dirty="0"/>
              <a:t>At low beam size the OTR PSF (Point Spread Function) starts to give a contribution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13EE188-BE04-424A-94B8-5E1786E2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OTR PSF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4F156319-3619-43A2-BA8B-C4C18E1E62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7401" y="1052737"/>
            <a:ext cx="2790825" cy="2524125"/>
            <a:chOff x="2001" y="1365"/>
            <a:chExt cx="1758" cy="159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8B821467-EABE-4B78-8BE0-B4EC38DAF7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01" y="1365"/>
              <a:ext cx="1758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3" name="Picture 5">
              <a:extLst>
                <a:ext uri="{FF2B5EF4-FFF2-40B4-BE49-F238E27FC236}">
                  <a16:creationId xmlns:a16="http://schemas.microsoft.com/office/drawing/2014/main" id="{ECC2AB69-F247-4EDB-9597-0958C10F9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" y="1365"/>
              <a:ext cx="1756" cy="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5DDA1A13-4B66-47AA-8A61-5120A0C03E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19536" y="3576861"/>
            <a:ext cx="8077200" cy="1771650"/>
            <a:chOff x="336" y="3011"/>
            <a:chExt cx="5088" cy="1116"/>
          </a:xfrm>
        </p:grpSpPr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47AB6574-6157-424E-952B-3FBC1F65B89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6" y="3011"/>
              <a:ext cx="508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7" name="Picture 9">
              <a:extLst>
                <a:ext uri="{FF2B5EF4-FFF2-40B4-BE49-F238E27FC236}">
                  <a16:creationId xmlns:a16="http://schemas.microsoft.com/office/drawing/2014/main" id="{2EFD735C-5958-432D-B64D-D388E5259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3011"/>
              <a:ext cx="5089" cy="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4CFDB0E-A939-47B9-B26F-4C758C7BDD8C}"/>
              </a:ext>
            </a:extLst>
          </p:cNvPr>
          <p:cNvSpPr txBox="1"/>
          <p:nvPr/>
        </p:nvSpPr>
        <p:spPr>
          <a:xfrm>
            <a:off x="1919536" y="5531094"/>
            <a:ext cx="8280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Castellano, M., and V. A. </a:t>
            </a:r>
            <a:r>
              <a:rPr lang="en-US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Verzilov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. "Spatial resolution in optical transition radiation beam diagnostics." </a:t>
            </a:r>
            <a:r>
              <a:rPr lang="en-US" sz="16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Special Topics-Accelerators and Beams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 1.6 (1998): 062801.</a:t>
            </a:r>
            <a:endParaRPr lang="en-US" sz="16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FC5D4C9-B69B-452F-B29C-98E3631DDE56}"/>
              </a:ext>
            </a:extLst>
          </p:cNvPr>
          <p:cNvSpPr/>
          <p:nvPr/>
        </p:nvSpPr>
        <p:spPr>
          <a:xfrm>
            <a:off x="7032104" y="4869160"/>
            <a:ext cx="360040" cy="216024"/>
          </a:xfrm>
          <a:prstGeom prst="rect">
            <a:avLst/>
          </a:prstGeom>
          <a:solidFill>
            <a:srgbClr val="FFFF0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638C94-1FD3-4EDC-9473-D4581429C035}"/>
              </a:ext>
            </a:extLst>
          </p:cNvPr>
          <p:cNvSpPr txBox="1"/>
          <p:nvPr/>
        </p:nvSpPr>
        <p:spPr>
          <a:xfrm>
            <a:off x="6816080" y="511084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About 4 </a:t>
            </a:r>
            <a:r>
              <a:rPr lang="en-US" dirty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C00000"/>
                </a:solidFill>
              </a:rPr>
              <a:t>m</a:t>
            </a:r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1B178B09-D8B8-304C-301A-4A00F402F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625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0C2351-A718-0FF1-B3E4-E0D8CB9DD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7812"/>
            <a:ext cx="10515600" cy="5209151"/>
          </a:xfrm>
        </p:spPr>
        <p:txBody>
          <a:bodyPr/>
          <a:lstStyle/>
          <a:p>
            <a:pPr algn="just"/>
            <a:r>
              <a:rPr lang="en-US" dirty="0" err="1"/>
              <a:t>Microemittancemeter</a:t>
            </a:r>
            <a:r>
              <a:rPr lang="en-US" dirty="0"/>
              <a:t>, a device that can measure the beam size in a range of few cm and reconstruct the beam size with the envelope.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B8082B-9D0E-8AC3-3F96-286C10098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1" y="-272186"/>
            <a:ext cx="9793088" cy="1325563"/>
          </a:xfrm>
        </p:spPr>
        <p:txBody>
          <a:bodyPr/>
          <a:lstStyle/>
          <a:p>
            <a:r>
              <a:rPr lang="en-US" dirty="0"/>
              <a:t>Beam size measurement @plasma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CE9425-51AD-4619-EE3D-9DF27037F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815" y="2864902"/>
            <a:ext cx="2956105" cy="26865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CA0F580-8D99-49A3-3C14-5727CEE91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464" y="2186623"/>
            <a:ext cx="4251677" cy="2021574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3CBFF81-5BFB-A159-F839-4C4EE6840D79}"/>
              </a:ext>
            </a:extLst>
          </p:cNvPr>
          <p:cNvCxnSpPr>
            <a:cxnSpLocks/>
          </p:cNvCxnSpPr>
          <p:nvPr/>
        </p:nvCxnSpPr>
        <p:spPr>
          <a:xfrm flipH="1">
            <a:off x="3529413" y="2864902"/>
            <a:ext cx="1486968" cy="8104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6F1B0AF-D445-F522-BA3E-2D9ED009E0E0}"/>
              </a:ext>
            </a:extLst>
          </p:cNvPr>
          <p:cNvCxnSpPr>
            <a:cxnSpLocks/>
          </p:cNvCxnSpPr>
          <p:nvPr/>
        </p:nvCxnSpPr>
        <p:spPr>
          <a:xfrm flipH="1" flipV="1">
            <a:off x="3690359" y="4057953"/>
            <a:ext cx="958553" cy="1832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193251-3DF7-43E9-7F91-C8ABCBF1D74E}"/>
              </a:ext>
            </a:extLst>
          </p:cNvPr>
          <p:cNvSpPr txBox="1"/>
          <p:nvPr/>
        </p:nvSpPr>
        <p:spPr>
          <a:xfrm>
            <a:off x="4836920" y="5890188"/>
            <a:ext cx="9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screen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A622E98-4CC9-10E8-0F48-D41A729BAB68}"/>
              </a:ext>
            </a:extLst>
          </p:cNvPr>
          <p:cNvSpPr txBox="1"/>
          <p:nvPr/>
        </p:nvSpPr>
        <p:spPr>
          <a:xfrm>
            <a:off x="4929500" y="2579419"/>
            <a:ext cx="9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capillar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EBD39F2-DA52-A4FD-416B-8B2819A81977}"/>
              </a:ext>
            </a:extLst>
          </p:cNvPr>
          <p:cNvSpPr txBox="1"/>
          <p:nvPr/>
        </p:nvSpPr>
        <p:spPr>
          <a:xfrm>
            <a:off x="6095999" y="4295796"/>
            <a:ext cx="5346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0" u="none" strike="noStrike" baseline="0" dirty="0">
                <a:latin typeface="+mj-lt"/>
              </a:rPr>
              <a:t>With 5% error in the beam size in the measurement zone (10 points every side) the error in the minimum is around 20%</a:t>
            </a:r>
            <a:endParaRPr lang="en-US" sz="1600" dirty="0">
              <a:latin typeface="+mj-lt"/>
            </a:endParaRPr>
          </a:p>
          <a:p>
            <a:pPr algn="just"/>
            <a:r>
              <a:rPr lang="en-US" sz="1600" b="1" i="0" u="none" strike="noStrike" baseline="0" dirty="0">
                <a:latin typeface="+mj-lt"/>
              </a:rPr>
              <a:t>With 10% error is about 33%</a:t>
            </a:r>
            <a:endParaRPr lang="en-US" sz="1600" dirty="0">
              <a:latin typeface="+mj-lt"/>
            </a:endParaRPr>
          </a:p>
          <a:p>
            <a:pPr algn="just"/>
            <a:r>
              <a:rPr lang="en-US" sz="1600" b="1" i="0" u="none" strike="noStrike" baseline="0" dirty="0">
                <a:latin typeface="+mj-lt"/>
              </a:rPr>
              <a:t>It gives also an emittance measurement about with the same error</a:t>
            </a:r>
            <a:endParaRPr lang="en-US" sz="1600" dirty="0">
              <a:latin typeface="+mj-lt"/>
            </a:endParaRPr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12D5FC76-43F7-279D-08D0-EDCBA46D1D4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349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608BA3-4FA6-4DAC-8495-6F9DC8508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104" y="1222062"/>
            <a:ext cx="4537720" cy="435133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3400" dirty="0"/>
              <a:t>Free standing gold wire </a:t>
            </a:r>
          </a:p>
          <a:p>
            <a:pPr algn="just"/>
            <a:r>
              <a:rPr lang="en-US" sz="3400" dirty="0"/>
              <a:t>Sub-um resolution</a:t>
            </a:r>
          </a:p>
          <a:p>
            <a:pPr algn="just"/>
            <a:r>
              <a:rPr lang="en-US" sz="3400" u="sng" dirty="0"/>
              <a:t>1-D measurement</a:t>
            </a:r>
          </a:p>
          <a:p>
            <a:pPr algn="just"/>
            <a:r>
              <a:rPr lang="en-US" sz="3400" dirty="0"/>
              <a:t>Not single shot</a:t>
            </a:r>
          </a:p>
          <a:p>
            <a:pPr algn="just"/>
            <a:r>
              <a:rPr lang="en-US" sz="3400" dirty="0"/>
              <a:t>Proved up to 200 </a:t>
            </a:r>
            <a:r>
              <a:rPr lang="en-US" sz="3400" dirty="0" err="1"/>
              <a:t>pC</a:t>
            </a:r>
            <a:endParaRPr lang="en-US" sz="3400" dirty="0"/>
          </a:p>
          <a:p>
            <a:pPr algn="just"/>
            <a:r>
              <a:rPr lang="en-US" sz="3400"/>
              <a:t>Maybe </a:t>
            </a:r>
            <a:r>
              <a:rPr lang="en-US" sz="3400" dirty="0"/>
              <a:t>problem of space occupancy downstream the </a:t>
            </a:r>
            <a:r>
              <a:rPr lang="en-US" sz="3400"/>
              <a:t>plasma capillary</a:t>
            </a:r>
            <a:endParaRPr lang="en-US" sz="3400" dirty="0"/>
          </a:p>
          <a:p>
            <a:pPr algn="just"/>
            <a:r>
              <a:rPr lang="en-US" sz="3400" dirty="0"/>
              <a:t>It is a possible solution if others will be not available</a:t>
            </a:r>
          </a:p>
          <a:p>
            <a:pPr algn="just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A31641-26AC-4119-BAA3-9F549583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Self-standing wire scanners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AABCF4-387F-432B-A28B-FE7B7661292C}"/>
              </a:ext>
            </a:extLst>
          </p:cNvPr>
          <p:cNvSpPr txBox="1"/>
          <p:nvPr/>
        </p:nvSpPr>
        <p:spPr>
          <a:xfrm>
            <a:off x="305644" y="5034791"/>
            <a:ext cx="62944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Borrelli, Simona, et al. "Generation and measurement of sub-micrometer relativistic electron beams." </a:t>
            </a:r>
            <a:r>
              <a:rPr lang="en-US" sz="1600" i="1" dirty="0">
                <a:solidFill>
                  <a:srgbClr val="222222"/>
                </a:solidFill>
                <a:latin typeface="Arial" panose="020B0604020202020204" pitchFamily="34" charset="0"/>
              </a:rPr>
              <a:t>Communications Physics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 1.1 (2018): 1-8.</a:t>
            </a:r>
            <a:endParaRPr lang="en-US" sz="1600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A78974A-A2CC-4E21-BECE-E5BB227C24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1567167"/>
            <a:ext cx="4800600" cy="2562225"/>
            <a:chOff x="1368" y="1353"/>
            <a:chExt cx="3024" cy="161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D5914B97-80E9-4D38-9B2D-B7A571065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68" y="1353"/>
              <a:ext cx="3024" cy="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82B7CA1E-015F-4D1F-AEBA-8F7FC9FB8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" y="1353"/>
              <a:ext cx="3024" cy="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FC10CE-C6BB-C289-B0B5-70673B024FC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96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383" y="975016"/>
            <a:ext cx="11303489" cy="200686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With high current and some dispersive elements, </a:t>
            </a:r>
            <a:r>
              <a:rPr lang="en-US" dirty="0" err="1"/>
              <a:t>microbunching</a:t>
            </a:r>
            <a:r>
              <a:rPr lang="en-US" dirty="0"/>
              <a:t> can appear</a:t>
            </a:r>
          </a:p>
          <a:p>
            <a:pPr lvl="1"/>
            <a:r>
              <a:rPr lang="en-US" dirty="0"/>
              <a:t>COTR is fatal in the beam size measurement</a:t>
            </a:r>
          </a:p>
          <a:p>
            <a:pPr lvl="1"/>
            <a:r>
              <a:rPr lang="en-US" dirty="0"/>
              <a:t>YAG:CE or similar with </a:t>
            </a:r>
            <a:r>
              <a:rPr lang="en-US" dirty="0" err="1"/>
              <a:t>Scheimpflug</a:t>
            </a:r>
            <a:r>
              <a:rPr lang="en-US" dirty="0"/>
              <a:t> optics</a:t>
            </a:r>
          </a:p>
          <a:p>
            <a:pPr lvl="1"/>
            <a:r>
              <a:rPr lang="en-US" dirty="0"/>
              <a:t>System not very compact</a:t>
            </a:r>
          </a:p>
          <a:p>
            <a:pPr lvl="1"/>
            <a:r>
              <a:rPr lang="en-US" dirty="0"/>
              <a:t>If we use only OTR for low beam size the solution is not trivial</a:t>
            </a:r>
          </a:p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COTR problem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44245" y="5374255"/>
            <a:ext cx="609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400" dirty="0" err="1">
                <a:ea typeface="MS Mincho"/>
              </a:rPr>
              <a:t>Ischebeck</a:t>
            </a:r>
            <a:r>
              <a:rPr lang="en-US" sz="1400" dirty="0">
                <a:ea typeface="MS Mincho"/>
              </a:rPr>
              <a:t>, </a:t>
            </a:r>
            <a:r>
              <a:rPr lang="en-US" sz="1400" dirty="0" err="1">
                <a:ea typeface="MS Mincho"/>
              </a:rPr>
              <a:t>Rasmus</a:t>
            </a:r>
            <a:r>
              <a:rPr lang="en-US" sz="1400" dirty="0">
                <a:ea typeface="MS Mincho"/>
              </a:rPr>
              <a:t>, et al. "Transverse profile imager for </a:t>
            </a:r>
            <a:r>
              <a:rPr lang="en-US" sz="1400" dirty="0" err="1">
                <a:ea typeface="MS Mincho"/>
              </a:rPr>
              <a:t>ultrabright</a:t>
            </a:r>
            <a:r>
              <a:rPr lang="en-US" sz="1400" dirty="0">
                <a:ea typeface="MS Mincho"/>
              </a:rPr>
              <a:t> electron beams." Physical Review Special Topics-Accelerators and Beams 18.8 (2015): 082802.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03EEBADD-83C0-B198-82C7-27635C9558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8135" y="3212304"/>
            <a:ext cx="5142818" cy="1809789"/>
            <a:chOff x="3568" y="720"/>
            <a:chExt cx="4092" cy="144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8D29727-4EC1-2F2C-24C8-C023350DE7D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68" y="720"/>
              <a:ext cx="409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97060220-399C-AD74-63C1-33177A3C2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" y="720"/>
              <a:ext cx="4093" cy="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125D8DF-ABA1-E753-B8F1-ED7492390AFD}"/>
              </a:ext>
            </a:extLst>
          </p:cNvPr>
          <p:cNvSpPr txBox="1">
            <a:spLocks/>
          </p:cNvSpPr>
          <p:nvPr/>
        </p:nvSpPr>
        <p:spPr>
          <a:xfrm>
            <a:off x="2423592" y="4890371"/>
            <a:ext cx="1131668" cy="4737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PSI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2A6FB385-7C18-0C5F-C5B4-C0E04D4F8F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08168" y="3360758"/>
            <a:ext cx="4044645" cy="1469013"/>
            <a:chOff x="4618" y="2338"/>
            <a:chExt cx="2913" cy="1058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84922F23-A02A-6C94-7F5D-586E3B2ABB3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18" y="2338"/>
              <a:ext cx="2913" cy="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9ED55199-05C6-8383-45FF-1B851181E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" y="2338"/>
              <a:ext cx="2913" cy="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B6B4A203-091F-3A46-C307-F5321488014A}"/>
              </a:ext>
            </a:extLst>
          </p:cNvPr>
          <p:cNvSpPr txBox="1">
            <a:spLocks/>
          </p:cNvSpPr>
          <p:nvPr/>
        </p:nvSpPr>
        <p:spPr>
          <a:xfrm>
            <a:off x="9174513" y="4809275"/>
            <a:ext cx="1716018" cy="63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Sacla</a:t>
            </a:r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CE96419-9C24-CD82-FFF8-AEBB10B04F3F}"/>
              </a:ext>
            </a:extLst>
          </p:cNvPr>
          <p:cNvSpPr txBox="1"/>
          <p:nvPr/>
        </p:nvSpPr>
        <p:spPr>
          <a:xfrm>
            <a:off x="6822996" y="5481977"/>
            <a:ext cx="5324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/>
              <a:t>S. Matsubara et al., Improvement of screen monitor with suppression of coherent-OTR effect for SACLA, IBIC 2012 -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828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B4BC247-7F8F-4689-92FA-56EF5EA9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886912"/>
            <a:ext cx="11377264" cy="315719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231F20"/>
                </a:solidFill>
              </a:rPr>
              <a:t>First measurement of the emittance including the correlation term</a:t>
            </a:r>
          </a:p>
          <a:p>
            <a:r>
              <a:rPr lang="en-US" dirty="0">
                <a:solidFill>
                  <a:srgbClr val="231F20"/>
                </a:solidFill>
              </a:rPr>
              <a:t>The beam profile is retrieved not simply the average dimensions</a:t>
            </a:r>
          </a:p>
          <a:p>
            <a:r>
              <a:rPr lang="en-US" dirty="0">
                <a:solidFill>
                  <a:srgbClr val="231F20"/>
                </a:solidFill>
              </a:rPr>
              <a:t>An expression is given for the correlation function between the </a:t>
            </a:r>
            <a:r>
              <a:rPr lang="en-US" dirty="0" err="1">
                <a:solidFill>
                  <a:srgbClr val="231F20"/>
                </a:solidFill>
              </a:rPr>
              <a:t>betatron</a:t>
            </a:r>
            <a:r>
              <a:rPr lang="en-US" dirty="0">
                <a:solidFill>
                  <a:srgbClr val="231F20"/>
                </a:solidFill>
              </a:rPr>
              <a:t> oscillation amplitude and the divergence of the single accelerated electrons, i.e. the angle with respect the acceleration axis, in order to obtain the distribution of the electron divergences.</a:t>
            </a:r>
          </a:p>
          <a:p>
            <a:r>
              <a:rPr lang="en-US" dirty="0">
                <a:solidFill>
                  <a:srgbClr val="231F20"/>
                </a:solidFill>
              </a:rPr>
              <a:t>In a PWFA machine this system measures only the driver and not the witness</a:t>
            </a:r>
          </a:p>
          <a:p>
            <a:r>
              <a:rPr lang="en-US" dirty="0">
                <a:solidFill>
                  <a:srgbClr val="231F20"/>
                </a:solidFill>
              </a:rPr>
              <a:t>It could be excellent for schemes 3-4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59697" y="-171400"/>
            <a:ext cx="5976663" cy="1143000"/>
          </a:xfrm>
        </p:spPr>
        <p:txBody>
          <a:bodyPr>
            <a:normAutofit/>
          </a:bodyPr>
          <a:lstStyle/>
          <a:p>
            <a:r>
              <a:rPr lang="en-US" dirty="0"/>
              <a:t>Emittance with </a:t>
            </a:r>
            <a:r>
              <a:rPr lang="en-US" dirty="0" err="1"/>
              <a:t>betatron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312024" y="5230351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a typeface="Open Sans Semibold" panose="020B0706030804020204" pitchFamily="34" charset="0"/>
                <a:cs typeface="Open Sans Semibold" panose="020B0706030804020204" pitchFamily="34" charset="0"/>
              </a:rPr>
              <a:t>Curcio, A., et al. "Trace-space reconstruction of low-emittance electron beams through </a:t>
            </a:r>
            <a:r>
              <a:rPr lang="en-US" sz="1200" dirty="0" err="1">
                <a:ea typeface="Open Sans Semibold" panose="020B0706030804020204" pitchFamily="34" charset="0"/>
                <a:cs typeface="Open Sans Semibold" panose="020B0706030804020204" pitchFamily="34" charset="0"/>
              </a:rPr>
              <a:t>betatron</a:t>
            </a:r>
            <a:r>
              <a:rPr lang="en-US" sz="1200" dirty="0">
                <a:ea typeface="Open Sans Semibold" panose="020B0706030804020204" pitchFamily="34" charset="0"/>
                <a:cs typeface="Open Sans Semibold" panose="020B0706030804020204" pitchFamily="34" charset="0"/>
              </a:rPr>
              <a:t> radiation in laser-plasma accelerators." </a:t>
            </a:r>
            <a:r>
              <a:rPr lang="en-US" sz="1200" i="1" dirty="0">
                <a:ea typeface="Open Sans Semibold" panose="020B0706030804020204" pitchFamily="34" charset="0"/>
                <a:cs typeface="Open Sans Semibold" panose="020B0706030804020204" pitchFamily="34" charset="0"/>
              </a:rPr>
              <a:t>Physical Review Accelerators and Beams</a:t>
            </a:r>
            <a:r>
              <a:rPr lang="en-US" sz="1200" dirty="0">
                <a:ea typeface="Open Sans Semibold" panose="020B0706030804020204" pitchFamily="34" charset="0"/>
                <a:cs typeface="Open Sans Semibold" panose="020B0706030804020204" pitchFamily="34" charset="0"/>
              </a:rPr>
              <a:t> 20.1 (2017): 012801.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974420"/>
            <a:ext cx="3981507" cy="224212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45031" y="4954287"/>
            <a:ext cx="125372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1 J</a:t>
            </a:r>
          </a:p>
          <a:p>
            <a:r>
              <a:rPr lang="en-US" sz="9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30 fs (FWHM) </a:t>
            </a:r>
          </a:p>
          <a:p>
            <a:r>
              <a:rPr lang="en-US" sz="9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10 </a:t>
            </a:r>
            <a:r>
              <a:rPr lang="el-GR" sz="900" dirty="0">
                <a:solidFill>
                  <a:srgbClr val="231F20"/>
                </a:solidFill>
                <a:latin typeface="AdvOTdd3b7348.I+03"/>
              </a:rPr>
              <a:t>μ</a:t>
            </a:r>
            <a:r>
              <a:rPr lang="en-US" sz="9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m diameter focus</a:t>
            </a:r>
            <a:r>
              <a:rPr lang="en-US" sz="900" dirty="0">
                <a:solidFill>
                  <a:srgbClr val="231F2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</a:p>
          <a:p>
            <a:r>
              <a:rPr lang="en-US" sz="9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a0 ∼ 4.4</a:t>
            </a:r>
          </a:p>
          <a:p>
            <a:r>
              <a:rPr lang="en-US" sz="9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n</a:t>
            </a:r>
            <a:r>
              <a:rPr lang="en-US" sz="900" baseline="-250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e</a:t>
            </a:r>
            <a:r>
              <a:rPr lang="en-US" sz="9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=(8</a:t>
            </a:r>
            <a:r>
              <a:rPr lang="en-US" sz="900" dirty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±</a:t>
            </a:r>
            <a:r>
              <a:rPr lang="en-US" sz="9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1)10</a:t>
            </a:r>
            <a:r>
              <a:rPr lang="en-US" sz="900" baseline="300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r>
              <a:rPr lang="en-US" sz="9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 cm</a:t>
            </a:r>
            <a:r>
              <a:rPr lang="en-US" sz="900" baseline="30000" dirty="0">
                <a:solidFill>
                  <a:srgbClr val="231F20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rPr>
              <a:t>-3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5D3788D-CD1E-4808-B0C5-5D6636E69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778683"/>
            <a:ext cx="3673930" cy="1313375"/>
          </a:xfrm>
          <a:prstGeom prst="rect">
            <a:avLst/>
          </a:prstGeom>
          <a:effectLst/>
        </p:spPr>
      </p:pic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9B91F1A2-AF4B-29E1-FA35-ADEA47A994E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06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5400" y="1340768"/>
            <a:ext cx="10873208" cy="5031202"/>
          </a:xfrm>
        </p:spPr>
        <p:txBody>
          <a:bodyPr>
            <a:normAutofit/>
          </a:bodyPr>
          <a:lstStyle/>
          <a:p>
            <a:r>
              <a:rPr lang="en-US" dirty="0"/>
              <a:t>X-band TDS (limited to few fs)</a:t>
            </a:r>
          </a:p>
          <a:p>
            <a:r>
              <a:rPr lang="en-US" dirty="0"/>
              <a:t>EOS (Electro Optical Sampling used also with time of arrival monitor), limited to about 40-50 fs</a:t>
            </a:r>
          </a:p>
          <a:p>
            <a:r>
              <a:rPr lang="en-US" dirty="0"/>
              <a:t>Coherent radiation spectrum (hopefully single shot, some developed, other in progress): not limited in principle </a:t>
            </a:r>
          </a:p>
          <a:p>
            <a:r>
              <a:rPr lang="en-US" dirty="0"/>
              <a:t>More to come: ??</a:t>
            </a:r>
          </a:p>
          <a:p>
            <a:pPr lvl="1"/>
            <a:r>
              <a:rPr lang="en-US" dirty="0"/>
              <a:t>TDP (Transverse Deflecting Plasma) limited to hundreds of as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diagnostics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318B25-075F-7373-9D0C-860B3E70A3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32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31858" y="4955237"/>
            <a:ext cx="10636750" cy="70601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Dornmair</a:t>
            </a:r>
            <a:r>
              <a:rPr lang="en-US" dirty="0"/>
              <a:t>, Irene, et al. "Plasma-driven ultrashort bunch diagnostics." </a:t>
            </a:r>
            <a:r>
              <a:rPr lang="en-US" i="1" dirty="0"/>
              <a:t>Physical Review Accelerators and Beams</a:t>
            </a:r>
            <a:r>
              <a:rPr lang="en-US" dirty="0"/>
              <a:t> 19.6 (2016): 062801.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767408" y="2306809"/>
            <a:ext cx="3965972" cy="2151459"/>
            <a:chOff x="2302" y="963"/>
            <a:chExt cx="3331" cy="1807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02" y="963"/>
              <a:ext cx="3331" cy="1807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2" y="963"/>
              <a:ext cx="3331" cy="1808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6999287" y="1737923"/>
            <a:ext cx="3444875" cy="2827337"/>
            <a:chOff x="3155" y="1085"/>
            <a:chExt cx="2170" cy="178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55" y="1085"/>
              <a:ext cx="2170" cy="1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" y="1085"/>
              <a:ext cx="2171" cy="1781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Segnaposto contenuto 2"/>
          <p:cNvSpPr txBox="1">
            <a:spLocks/>
          </p:cNvSpPr>
          <p:nvPr/>
        </p:nvSpPr>
        <p:spPr>
          <a:xfrm>
            <a:off x="1747838" y="1098126"/>
            <a:ext cx="8229600" cy="8187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compact, mm size</a:t>
            </a:r>
          </a:p>
          <a:p>
            <a:r>
              <a:rPr lang="en-US" dirty="0"/>
              <a:t>It needs to be proved</a:t>
            </a:r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743C0501-5279-D102-4A42-975C26E0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deflector?</a:t>
            </a:r>
          </a:p>
        </p:txBody>
      </p:sp>
      <p:sp>
        <p:nvSpPr>
          <p:cNvPr id="11" name="Segnaposto piè di pagina 3">
            <a:extLst>
              <a:ext uri="{FF2B5EF4-FFF2-40B4-BE49-F238E27FC236}">
                <a16:creationId xmlns:a16="http://schemas.microsoft.com/office/drawing/2014/main" id="{3FC3E0C5-2C00-9755-B748-4FC4E0BCAF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9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302452-6F8A-0087-7746-661CDD6A1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6752"/>
            <a:ext cx="10515600" cy="4980211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CDR as a starting point</a:t>
            </a:r>
          </a:p>
          <a:p>
            <a:pPr lvl="1"/>
            <a:r>
              <a:rPr lang="en-US" dirty="0"/>
              <a:t>Diagnostics for PWFA</a:t>
            </a:r>
          </a:p>
          <a:p>
            <a:pPr lvl="1"/>
            <a:r>
              <a:rPr lang="en-US" dirty="0"/>
              <a:t>Diagnostics for LWFA </a:t>
            </a:r>
          </a:p>
          <a:p>
            <a:r>
              <a:rPr lang="en-US" dirty="0"/>
              <a:t>Open problems</a:t>
            </a:r>
          </a:p>
          <a:p>
            <a:r>
              <a:rPr lang="en-US" dirty="0"/>
              <a:t>The case of </a:t>
            </a:r>
            <a:r>
              <a:rPr lang="en-US" dirty="0" err="1"/>
              <a:t>EuPRAXIA@SPARC_LAB</a:t>
            </a:r>
            <a:endParaRPr lang="en-US" dirty="0"/>
          </a:p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9A7439-2AE2-6454-05A8-D0E194C5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8B3EF9B-D730-203C-7991-690FE236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DB4F7A-5513-1D89-5C5D-253180F974B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155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8792D1-3562-4E7E-BC04-0CC1C9C45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3377"/>
            <a:ext cx="10515600" cy="51235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100" dirty="0">
                <a:latin typeface="+mn-lt"/>
              </a:rPr>
              <a:t>Two sets of diagnostics beamlines, one for commissioning phase and one for normal operation</a:t>
            </a:r>
          </a:p>
          <a:p>
            <a:pPr indent="-228600">
              <a:lnSpc>
                <a:spcPct val="90000"/>
              </a:lnSpc>
            </a:pPr>
            <a:r>
              <a:rPr lang="en-US" sz="2100" dirty="0">
                <a:latin typeface="+mn-lt"/>
              </a:rPr>
              <a:t>Capture the beam as soon as possible after plasma, diagnostics less important than beam optics. </a:t>
            </a:r>
          </a:p>
          <a:p>
            <a:pPr indent="-228600">
              <a:lnSpc>
                <a:spcPct val="90000"/>
              </a:lnSpc>
            </a:pPr>
            <a:r>
              <a:rPr lang="en-US" sz="2100" dirty="0">
                <a:latin typeface="+mn-lt"/>
              </a:rPr>
              <a:t>Use also </a:t>
            </a:r>
            <a:r>
              <a:rPr lang="en-US" sz="2100" dirty="0" err="1">
                <a:latin typeface="+mn-lt"/>
              </a:rPr>
              <a:t>Betatron</a:t>
            </a:r>
            <a:r>
              <a:rPr lang="en-US" sz="2100" dirty="0">
                <a:latin typeface="+mn-lt"/>
              </a:rPr>
              <a:t> radiation from plasma</a:t>
            </a:r>
          </a:p>
          <a:p>
            <a:pPr indent="-228600">
              <a:lnSpc>
                <a:spcPct val="90000"/>
              </a:lnSpc>
            </a:pPr>
            <a:r>
              <a:rPr lang="en-US" sz="2100" dirty="0">
                <a:latin typeface="+mn-lt"/>
              </a:rPr>
              <a:t>Basic layout must be done for all the possibilities, plasma injector, RF injector, laser driven, beam driven</a:t>
            </a:r>
          </a:p>
          <a:p>
            <a:pPr indent="-228600">
              <a:lnSpc>
                <a:spcPct val="90000"/>
              </a:lnSpc>
            </a:pPr>
            <a:r>
              <a:rPr lang="en-US" sz="2100" dirty="0">
                <a:latin typeface="+mn-lt"/>
              </a:rPr>
              <a:t>Quite compact design and reasonably integrated in the beam optics </a:t>
            </a:r>
            <a:endParaRPr lang="en-US" sz="2100" dirty="0"/>
          </a:p>
          <a:p>
            <a:pPr indent="-228600">
              <a:lnSpc>
                <a:spcPct val="90000"/>
              </a:lnSpc>
            </a:pPr>
            <a:r>
              <a:rPr lang="en-US" sz="2100" dirty="0">
                <a:latin typeface="+mn-lt"/>
              </a:rPr>
              <a:t>Reasonable multi-shot solutions exist already, but single shot will be much more interesting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u="sng" dirty="0">
                <a:latin typeface="+mn-lt"/>
              </a:rPr>
              <a:t>R&amp;D needed </a:t>
            </a:r>
          </a:p>
          <a:p>
            <a:pPr indent="-228600">
              <a:lnSpc>
                <a:spcPct val="90000"/>
              </a:lnSpc>
            </a:pPr>
            <a:r>
              <a:rPr lang="en-US" sz="2100" dirty="0">
                <a:latin typeface="+mn-lt"/>
              </a:rPr>
              <a:t>Today not yet a solution for slice energy spread even in a conventional accelerator</a:t>
            </a:r>
          </a:p>
          <a:p>
            <a:pPr indent="-228600">
              <a:lnSpc>
                <a:spcPct val="90000"/>
              </a:lnSpc>
            </a:pPr>
            <a:r>
              <a:rPr lang="en-US" sz="2100" dirty="0">
                <a:latin typeface="+mn-lt"/>
              </a:rPr>
              <a:t>Driver removal still an open point, we would like to have the beam particles after this stage.</a:t>
            </a:r>
          </a:p>
          <a:p>
            <a:pPr indent="-228600">
              <a:lnSpc>
                <a:spcPct val="90000"/>
              </a:lnSpc>
            </a:pPr>
            <a:endParaRPr lang="en-US" sz="2100" dirty="0">
              <a:latin typeface="+mn-lt"/>
            </a:endParaRP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5F2DE903-2571-460D-BF46-0FE721585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67131F-B7ED-44C7-ACDD-8D6359BB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accent1"/>
                </a:solidFill>
              </a:rPr>
              <a:t>Some important points</a:t>
            </a:r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C51658B9-77D5-413F-843C-F2A5F746A8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7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4AB8F74-7132-332C-688C-8E73A197A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45224"/>
            <a:ext cx="10515600" cy="731738"/>
          </a:xfrm>
        </p:spPr>
        <p:txBody>
          <a:bodyPr>
            <a:normAutofit fontScale="92500"/>
          </a:bodyPr>
          <a:lstStyle/>
          <a:p>
            <a:r>
              <a:rPr lang="en-US" dirty="0"/>
              <a:t>Integration of some diagnostics after a plasma booster in a PWFA machine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F087775-7D30-A084-9B58-6CC511755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CC7692C-E22A-91BB-88E3-839C6DFD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example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6CAF2D-22A8-48A7-F212-0E376E6A4DA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EuPRAXIA WP 13 Diagnostics Workshop - Lausanne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742935-DCBC-5221-F959-40BCA75E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08" y="1318918"/>
            <a:ext cx="10088383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61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EBC5A11-77A1-4B5A-94B0-853A0FDEE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971601"/>
            <a:ext cx="8229600" cy="4416357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2AB352-C180-43C7-86AE-11A805DE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5F36095-4C10-40AF-B36D-B652C634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LPAS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4464776-3C5E-45EA-AA01-6AB3A33995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742ECC5-CF01-4627-AFA8-200A35362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40" y="4365104"/>
            <a:ext cx="2591257" cy="173732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0D3BA93-7F0E-4DB5-9674-18180A38AB78}"/>
              </a:ext>
            </a:extLst>
          </p:cNvPr>
          <p:cNvSpPr/>
          <p:nvPr/>
        </p:nvSpPr>
        <p:spPr>
          <a:xfrm>
            <a:off x="8642932" y="2348880"/>
            <a:ext cx="1218173" cy="64807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20">
            <a:extLst>
              <a:ext uri="{FF2B5EF4-FFF2-40B4-BE49-F238E27FC236}">
                <a16:creationId xmlns:a16="http://schemas.microsoft.com/office/drawing/2014/main" id="{BA5A0DF4-128A-4B34-9951-09E446789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44" y="5091096"/>
            <a:ext cx="1986409" cy="1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10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5B683F-4191-462A-969E-C2D244015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97" y="1825625"/>
            <a:ext cx="5512806" cy="4351338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9F37AF-ABEC-4859-A889-55D453EF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8783456-BA0E-469B-8988-48B9174F0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-171400"/>
            <a:ext cx="8856984" cy="1143000"/>
          </a:xfrm>
        </p:spPr>
        <p:txBody>
          <a:bodyPr>
            <a:normAutofit/>
          </a:bodyPr>
          <a:lstStyle/>
          <a:p>
            <a:r>
              <a:rPr lang="en-US" dirty="0"/>
              <a:t>LPI Commissioning beamline</a:t>
            </a:r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3619EE4F-9B70-D54D-94E9-507FFFE6C3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045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D0022120-FE23-49BD-B2AD-5F54A0AB7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971600"/>
            <a:ext cx="6397589" cy="5484812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0B9F70-61CA-47A7-8206-28B39E90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468572"/>
            <a:ext cx="2133600" cy="365125"/>
          </a:xfrm>
        </p:spPr>
        <p:txBody>
          <a:bodyPr/>
          <a:lstStyle/>
          <a:p>
            <a:fld id="{7C8D6F1B-0912-4E83-AA89-4880E3586760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4F76B69-B36E-48BB-AA09-BCDA0C76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070" y="-171400"/>
            <a:ext cx="5067211" cy="1143000"/>
          </a:xfrm>
        </p:spPr>
        <p:txBody>
          <a:bodyPr/>
          <a:lstStyle/>
          <a:p>
            <a:r>
              <a:rPr lang="en-US" dirty="0"/>
              <a:t>LPI Normal operations</a:t>
            </a:r>
          </a:p>
        </p:txBody>
      </p:sp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F8E8E32-BE76-4BE4-930A-F3C515F16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784094"/>
            <a:ext cx="3099420" cy="207602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7D2A22C-BAC8-40A4-94EA-53A66FE83FE4}"/>
              </a:ext>
            </a:extLst>
          </p:cNvPr>
          <p:cNvSpPr/>
          <p:nvPr/>
        </p:nvSpPr>
        <p:spPr>
          <a:xfrm>
            <a:off x="9486726" y="5385916"/>
            <a:ext cx="144016" cy="14401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E15FFC5-F27E-41EB-BAE9-F08C29D24A27}"/>
              </a:ext>
            </a:extLst>
          </p:cNvPr>
          <p:cNvSpPr/>
          <p:nvPr/>
        </p:nvSpPr>
        <p:spPr>
          <a:xfrm>
            <a:off x="9755708" y="5385916"/>
            <a:ext cx="144016" cy="14401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0548B30-6178-4E1E-A056-901F18083709}"/>
              </a:ext>
            </a:extLst>
          </p:cNvPr>
          <p:cNvSpPr/>
          <p:nvPr/>
        </p:nvSpPr>
        <p:spPr>
          <a:xfrm>
            <a:off x="10009832" y="5385916"/>
            <a:ext cx="144016" cy="14401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D88A7C71-FA04-0DF6-7821-F3A6DE1EFD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961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5E3BD8-79AD-B940-B322-B524D8B3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-272186"/>
            <a:ext cx="9577063" cy="1325563"/>
          </a:xfrm>
        </p:spPr>
        <p:txBody>
          <a:bodyPr>
            <a:normAutofit/>
          </a:bodyPr>
          <a:lstStyle/>
          <a:p>
            <a:r>
              <a:rPr lang="de-DE" sz="3600" dirty="0">
                <a:latin typeface="+mn-lt"/>
              </a:rPr>
              <a:t>Headquarter and Site 1: </a:t>
            </a:r>
            <a:r>
              <a:rPr lang="de-DE" sz="3600" dirty="0" err="1">
                <a:latin typeface="+mn-lt"/>
              </a:rPr>
              <a:t>EuPRAXIA@SPARC_LAB</a:t>
            </a:r>
            <a:endParaRPr lang="de-DE" sz="3600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1063AD-B51B-F546-AA50-91CCA881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4951"/>
            <a:ext cx="8812693" cy="48891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714C69E-0970-5E48-B855-1B0515BBD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558" y="3818074"/>
            <a:ext cx="4224813" cy="25508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E6052D-3D32-D440-91C9-D360B35B19EE}"/>
              </a:ext>
            </a:extLst>
          </p:cNvPr>
          <p:cNvSpPr txBox="1"/>
          <p:nvPr/>
        </p:nvSpPr>
        <p:spPr>
          <a:xfrm>
            <a:off x="8924102" y="900879"/>
            <a:ext cx="296785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Frascati`s future facility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130 M€ invest funding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Beam-driven plasma accelerator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Europe`s most compact and most southern FEL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world`s most compact RF accelerator (X band with CERN)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49409F-6C41-4957-CD05-C5BDBB1DB9FA}"/>
              </a:ext>
            </a:extLst>
          </p:cNvPr>
          <p:cNvSpPr/>
          <p:nvPr/>
        </p:nvSpPr>
        <p:spPr>
          <a:xfrm>
            <a:off x="0" y="5927453"/>
            <a:ext cx="7416824" cy="338554"/>
          </a:xfrm>
          <a:prstGeom prst="rect">
            <a:avLst/>
          </a:prstGeom>
        </p:spPr>
        <p:txBody>
          <a:bodyPr wrap="square" lIns="90644" tIns="45323" rIns="90644" bIns="45323">
            <a:spAutoFit/>
          </a:bodyPr>
          <a:lstStyle/>
          <a:p>
            <a:r>
              <a:rPr lang="en-US" sz="1600" dirty="0">
                <a:latin typeface="Times-Roman"/>
              </a:rPr>
              <a:t>http://</a:t>
            </a:r>
            <a:r>
              <a:rPr lang="en-US" sz="1600" dirty="0" err="1">
                <a:latin typeface="Times-Roman"/>
              </a:rPr>
              <a:t>www.lnf.infn.it</a:t>
            </a:r>
            <a:r>
              <a:rPr lang="en-US" sz="1600" dirty="0">
                <a:latin typeface="Times-Roman"/>
              </a:rPr>
              <a:t>/sis/preprint/pdf/</a:t>
            </a:r>
            <a:r>
              <a:rPr lang="en-US" sz="1600" dirty="0" err="1">
                <a:latin typeface="Times-Roman"/>
              </a:rPr>
              <a:t>getfile.php?filename</a:t>
            </a:r>
            <a:r>
              <a:rPr lang="en-US" sz="1600" dirty="0">
                <a:latin typeface="Times-Roman"/>
              </a:rPr>
              <a:t>=INFN-18-03-LNF.pdf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7A086-539C-B812-9694-1EEE01F0F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474" y="5809412"/>
            <a:ext cx="720392" cy="1019397"/>
          </a:xfrm>
          <a:prstGeom prst="rect">
            <a:avLst/>
          </a:prstGeom>
        </p:spPr>
      </p:pic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9177877A-5F74-AAEC-BB52-EC9AEBDD57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415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7957" y="116647"/>
            <a:ext cx="8773898" cy="645386"/>
          </a:xfrm>
          <a:prstGeom prst="rect">
            <a:avLst/>
          </a:prstGeom>
          <a:noFill/>
        </p:spPr>
        <p:txBody>
          <a:bodyPr wrap="square" lIns="90500" tIns="45252" rIns="90500" bIns="45252" rtlCol="0">
            <a:spAutoFit/>
          </a:bodyPr>
          <a:lstStyle/>
          <a:p>
            <a:pPr algn="ctr" defTabSz="90654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70C0"/>
                </a:solidFill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endParaRPr lang="en-US" sz="3600" b="1" dirty="0">
              <a:solidFill>
                <a:srgbClr val="0070C0"/>
              </a:solidFill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2223" y="1164800"/>
            <a:ext cx="10785367" cy="5348840"/>
            <a:chOff x="125855" y="1270002"/>
            <a:chExt cx="9656320" cy="44205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855" y="1270002"/>
              <a:ext cx="9656320" cy="442052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572854" y="2908300"/>
              <a:ext cx="467783" cy="9525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8847" y="2590800"/>
              <a:ext cx="2165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RF </a:t>
              </a:r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power</a:t>
              </a:r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modules</a:t>
              </a:r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49652" y="2317750"/>
              <a:ext cx="619125" cy="14287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842503" y="2060848"/>
              <a:ext cx="297325" cy="10245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92634" y="1948418"/>
              <a:ext cx="1515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1 GeV LINAC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25845" y="4831318"/>
              <a:ext cx="1895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Beam</a:t>
              </a:r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areas</a:t>
              </a:r>
              <a:endParaRPr lang="it-IT" sz="180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627660" y="4221088"/>
              <a:ext cx="144017" cy="93610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4" idx="0"/>
            </p:cNvCxnSpPr>
            <p:nvPr/>
          </p:nvCxnSpPr>
          <p:spPr>
            <a:xfrm flipH="1" flipV="1">
              <a:off x="6283863" y="3358236"/>
              <a:ext cx="389776" cy="147308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718425" y="2317750"/>
              <a:ext cx="732456" cy="11493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311824" y="3467100"/>
              <a:ext cx="2341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FEL </a:t>
              </a:r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area @3nm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91756" y="1628800"/>
              <a:ext cx="1348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Undulators</a:t>
              </a:r>
              <a:endParaRPr lang="it-IT" sz="180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5612" y="2348880"/>
              <a:ext cx="1790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Plasma </a:t>
              </a:r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</a:t>
              </a:r>
              <a:endParaRPr lang="it-IT" sz="180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4699668" y="2708920"/>
              <a:ext cx="225318" cy="64807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619548" y="5229200"/>
              <a:ext cx="1539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0.5 PW Laser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643884" y="2926186"/>
              <a:ext cx="144016" cy="18722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843684" y="4222330"/>
              <a:ext cx="13479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Secondary</a:t>
              </a:r>
              <a:r>
                <a:rPr lang="it-IT" sz="180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  <a:p>
              <a:pPr algn="ctr" defTabSz="453270"/>
              <a:r>
                <a:rPr lang="it-IT" sz="180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Sources</a:t>
              </a:r>
              <a:endParaRPr lang="it-IT" sz="180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5419748" y="3790282"/>
              <a:ext cx="28856" cy="53698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Scarica_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9797541">
            <a:off x="5613792" y="3789366"/>
            <a:ext cx="335175" cy="14573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7DDD17-6E75-18FF-7306-06F12ACDF0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1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World`s Most Compact RF </a:t>
            </a:r>
            <a:r>
              <a:rPr lang="en-US" sz="3600" dirty="0" err="1">
                <a:latin typeface="+mn-lt"/>
              </a:rPr>
              <a:t>Linac</a:t>
            </a:r>
            <a:r>
              <a:rPr lang="en-US" sz="3600" dirty="0">
                <a:latin typeface="+mn-lt"/>
              </a:rPr>
              <a:t>: X Band </a:t>
            </a:r>
            <a:endParaRPr lang="en-US" sz="3600" b="0" i="1" dirty="0">
              <a:latin typeface="+mn-lt"/>
            </a:endParaRP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F68CE016-0DE9-7BF4-AD58-8FB6EBEC3F09}"/>
              </a:ext>
            </a:extLst>
          </p:cNvPr>
          <p:cNvCxnSpPr>
            <a:cxnSpLocks/>
          </p:cNvCxnSpPr>
          <p:nvPr/>
        </p:nvCxnSpPr>
        <p:spPr>
          <a:xfrm flipV="1">
            <a:off x="8349883" y="6091518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9FED73-BFA7-1E8D-0671-8488480EBF76}"/>
              </a:ext>
            </a:extLst>
          </p:cNvPr>
          <p:cNvGrpSpPr/>
          <p:nvPr/>
        </p:nvGrpSpPr>
        <p:grpSpPr>
          <a:xfrm>
            <a:off x="1728739" y="5717590"/>
            <a:ext cx="9027266" cy="747855"/>
            <a:chOff x="59172" y="5530281"/>
            <a:chExt cx="9027266" cy="747855"/>
          </a:xfrm>
        </p:grpSpPr>
        <p:pic>
          <p:nvPicPr>
            <p:cNvPr id="15" name="Picture 5" descr="C:\Users\ASUS\OneDrive\Documenti\Eusparc v17_1_tutto_top_z.jpg">
              <a:extLst>
                <a:ext uri="{FF2B5EF4-FFF2-40B4-BE49-F238E27FC236}">
                  <a16:creationId xmlns:a16="http://schemas.microsoft.com/office/drawing/2014/main" id="{0F1FA5A6-B8D6-B203-01D5-1059299581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09" b="45135"/>
            <a:stretch/>
          </p:blipFill>
          <p:spPr bwMode="auto">
            <a:xfrm>
              <a:off x="59172" y="5589240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7EFA55-1D84-B7B9-FCEE-9A69D7666117}"/>
                </a:ext>
              </a:extLst>
            </p:cNvPr>
            <p:cNvSpPr/>
            <p:nvPr/>
          </p:nvSpPr>
          <p:spPr>
            <a:xfrm>
              <a:off x="1128399" y="5733256"/>
              <a:ext cx="2304256" cy="32429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243" tIns="45623" rIns="91243" bIns="45623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3E1CBBF-3F40-B873-DB93-E89677BF5A1A}"/>
                </a:ext>
              </a:extLst>
            </p:cNvPr>
            <p:cNvCxnSpPr/>
            <p:nvPr/>
          </p:nvCxnSpPr>
          <p:spPr>
            <a:xfrm flipV="1">
              <a:off x="355851" y="5732183"/>
              <a:ext cx="3590240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BBAFFE-FE6B-7DA6-DB35-9197F4E00E02}"/>
                </a:ext>
              </a:extLst>
            </p:cNvPr>
            <p:cNvSpPr txBox="1"/>
            <p:nvPr/>
          </p:nvSpPr>
          <p:spPr>
            <a:xfrm>
              <a:off x="2593344" y="5530281"/>
              <a:ext cx="654837" cy="369136"/>
            </a:xfrm>
            <a:prstGeom prst="rect">
              <a:avLst/>
            </a:prstGeom>
            <a:noFill/>
          </p:spPr>
          <p:txBody>
            <a:bodyPr wrap="none" lIns="91243" tIns="45623" rIns="91243" bIns="45623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55 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EC43D98-4272-A2E0-0A28-F3025F43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85" y="1036048"/>
            <a:ext cx="8549640" cy="4519919"/>
          </a:xfrm>
          <a:prstGeom prst="rect">
            <a:avLst/>
          </a:prstGeom>
        </p:spPr>
      </p:pic>
      <p:pic>
        <p:nvPicPr>
          <p:cNvPr id="20" name="Picture 19" descr="A machine in a room&#10;&#10;Description automatically generated with low confidence">
            <a:extLst>
              <a:ext uri="{FF2B5EF4-FFF2-40B4-BE49-F238E27FC236}">
                <a16:creationId xmlns:a16="http://schemas.microsoft.com/office/drawing/2014/main" id="{D904AE50-DA86-541E-A1E3-FF1A00991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63" b="29808"/>
          <a:stretch/>
        </p:blipFill>
        <p:spPr>
          <a:xfrm>
            <a:off x="8665625" y="2141484"/>
            <a:ext cx="3525399" cy="2339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9B3CD6-7C5F-394A-6A0E-331DF3E7E427}"/>
              </a:ext>
            </a:extLst>
          </p:cNvPr>
          <p:cNvSpPr txBox="1"/>
          <p:nvPr/>
        </p:nvSpPr>
        <p:spPr>
          <a:xfrm>
            <a:off x="9752030" y="5332869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D. </a:t>
            </a:r>
            <a:r>
              <a:rPr lang="en-US" dirty="0" err="1"/>
              <a:t>Alesini</a:t>
            </a:r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A3270C-5E93-841E-9456-5386F906814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300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3892A1B-7CB7-B9F2-B2EE-0CF1CAD4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C6F14A1-B76B-1028-DBD2-2F109DE0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Framework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8616D30-364A-82EA-868F-6269FBB6C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77" y="794017"/>
            <a:ext cx="10095523" cy="56867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0FF697-EACC-879D-FAA7-94CA4275F183}"/>
              </a:ext>
            </a:extLst>
          </p:cNvPr>
          <p:cNvSpPr txBox="1"/>
          <p:nvPr/>
        </p:nvSpPr>
        <p:spPr>
          <a:xfrm>
            <a:off x="9397467" y="6053793"/>
            <a:ext cx="217161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of A. Falone</a:t>
            </a:r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F98EAB3E-0089-8455-45B5-60DD9B4784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950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3C872C6-CA79-1D7F-C6D8-93355F06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94E6B7C-B646-083B-0626-A2DD93C81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Layout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824DB2-6D51-015C-963B-1CDEB9A005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EuPRAXIA WP 13 Diagnostics Workshop - Lausanne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FFD6921-9247-D73D-5787-A7CB113C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20" y="1218304"/>
            <a:ext cx="6261520" cy="142844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A31F6FC-0D96-CE65-2903-5C6248C33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20" y="2825410"/>
            <a:ext cx="5037384" cy="12066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B074DFC-C95E-58DB-494F-C86A32042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1232041"/>
            <a:ext cx="3748608" cy="141470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9F2B8C7-F31C-AFBC-F260-45A70F42E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385" y="2811674"/>
            <a:ext cx="4229007" cy="123268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90218FD-8835-1942-F17F-77FF5D1B9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41" y="4210689"/>
            <a:ext cx="3697911" cy="115195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3689237-D6D6-A3AC-67C7-A14BAF209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920" y="4223022"/>
            <a:ext cx="2768144" cy="115821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5C5999E-8AA9-949D-718B-0BC5D4723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231" y="4232069"/>
            <a:ext cx="3907183" cy="11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9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35F231-23A7-47A8-A518-300870CFC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080" y="1517124"/>
            <a:ext cx="4890930" cy="417646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Contributions from:</a:t>
            </a:r>
          </a:p>
          <a:p>
            <a:pPr lvl="1"/>
            <a:r>
              <a:rPr lang="en-US" dirty="0"/>
              <a:t>CEA</a:t>
            </a:r>
          </a:p>
          <a:p>
            <a:pPr lvl="1"/>
            <a:r>
              <a:rPr lang="en-US" dirty="0"/>
              <a:t>CNRS</a:t>
            </a:r>
          </a:p>
          <a:p>
            <a:pPr lvl="1"/>
            <a:r>
              <a:rPr lang="en-US" dirty="0" err="1"/>
              <a:t>Cockroft</a:t>
            </a:r>
            <a:endParaRPr lang="en-US" dirty="0"/>
          </a:p>
          <a:p>
            <a:pPr lvl="1"/>
            <a:r>
              <a:rPr lang="en-US" dirty="0"/>
              <a:t>DESY</a:t>
            </a:r>
          </a:p>
          <a:p>
            <a:pPr lvl="1"/>
            <a:r>
              <a:rPr lang="en-US" dirty="0"/>
              <a:t>ELI-Beamlines</a:t>
            </a:r>
          </a:p>
          <a:p>
            <a:pPr lvl="1"/>
            <a:r>
              <a:rPr lang="en-US" dirty="0"/>
              <a:t>INFN</a:t>
            </a:r>
          </a:p>
          <a:p>
            <a:r>
              <a:rPr lang="en-US" dirty="0"/>
              <a:t>Cost estimation</a:t>
            </a:r>
          </a:p>
          <a:p>
            <a:r>
              <a:rPr lang="en-US" dirty="0"/>
              <a:t>Starting point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A7A890-F3C7-466F-B6EF-7431787B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0E96A15-6A5D-441D-A38E-37A2F437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CDR Electron Diagnostics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3704AE-40CE-4CBF-BC1D-BF60644CCD9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1C2B492-2548-4544-A360-570142979F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1424" y="985195"/>
            <a:ext cx="4893242" cy="4426117"/>
            <a:chOff x="3424" y="2292"/>
            <a:chExt cx="2116" cy="191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AF23B5E0-ECB9-4D36-8CFA-1DDDCC89ACB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24" y="2292"/>
              <a:ext cx="2116" cy="19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76B0C4E0-B024-4F40-9ED9-7444BF4B7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292"/>
              <a:ext cx="2115" cy="19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6046296A-377D-CDA8-7819-BFDFD74A3ECC}"/>
              </a:ext>
            </a:extLst>
          </p:cNvPr>
          <p:cNvSpPr txBox="1">
            <a:spLocks/>
          </p:cNvSpPr>
          <p:nvPr/>
        </p:nvSpPr>
        <p:spPr>
          <a:xfrm>
            <a:off x="1254692" y="5229200"/>
            <a:ext cx="4204393" cy="1030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Edited by A. Cianchi and N. </a:t>
            </a:r>
            <a:r>
              <a:rPr lang="en-US" sz="2000" dirty="0" err="1"/>
              <a:t>Delerue</a:t>
            </a:r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88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0F2449A3-B82F-4A5B-46EB-D0FFBA004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lot to do for a plasma accelerator</a:t>
            </a:r>
          </a:p>
          <a:p>
            <a:r>
              <a:rPr lang="en-US" dirty="0"/>
              <a:t>Compactness, single shot, reliability, are the most important parameters especially in a commissioning phase</a:t>
            </a:r>
          </a:p>
          <a:p>
            <a:r>
              <a:rPr lang="en-US" dirty="0"/>
              <a:t>There are some state-of-art solutions that can be implemented</a:t>
            </a:r>
          </a:p>
          <a:p>
            <a:r>
              <a:rPr lang="en-US" dirty="0"/>
              <a:t>Some R&amp;D is needed</a:t>
            </a:r>
          </a:p>
          <a:p>
            <a:r>
              <a:rPr lang="en-US" dirty="0"/>
              <a:t>Hopefully this workshop will help to find solutions.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838C3B6-06D3-F955-DD3C-75D9C16C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92E918F-0526-8C7D-0AB3-BE746105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00D051-7BB4-EC2C-1C22-5309683AE8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EuPRAXIA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193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8A8139AF-0607-46E3-7A16-96C50E44C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10515600" cy="505221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/>
              <a:t>A plasma accelerator sets new and interesting challenges for every device, including diagnostic tools. </a:t>
            </a:r>
          </a:p>
          <a:p>
            <a:pPr algn="just"/>
            <a:r>
              <a:rPr lang="en-US" dirty="0"/>
              <a:t>The </a:t>
            </a:r>
            <a:r>
              <a:rPr lang="en-US" dirty="0" err="1"/>
              <a:t>EuPRAXIA</a:t>
            </a:r>
            <a:r>
              <a:rPr lang="en-US" dirty="0"/>
              <a:t> machine will produce electron beams with high brightness, accelerated by one or several plasma-accelerator stages. The inherent instability of plasma acceleration, observed in experiments in the past, lends itself to single-shot measurements.</a:t>
            </a:r>
          </a:p>
          <a:p>
            <a:pPr algn="just"/>
            <a:r>
              <a:rPr lang="en-US" dirty="0"/>
              <a:t> Additionally, diagnostics must measure beam </a:t>
            </a:r>
            <a:r>
              <a:rPr lang="en-US" dirty="0">
                <a:highlight>
                  <a:srgbClr val="FFFF00"/>
                </a:highlight>
              </a:rPr>
              <a:t>transverse dimensions of the order of µm </a:t>
            </a:r>
            <a:r>
              <a:rPr lang="en-US" dirty="0"/>
              <a:t>(RMS) and </a:t>
            </a:r>
            <a:r>
              <a:rPr lang="en-US" dirty="0">
                <a:highlight>
                  <a:srgbClr val="FFFF00"/>
                </a:highlight>
              </a:rPr>
              <a:t>bunch lengths of the order of a few fs </a:t>
            </a:r>
            <a:r>
              <a:rPr lang="en-US" dirty="0"/>
              <a:t>(FWHM), ideally with single-shot devices. This is not trivial and exceeds, in certain cases, the state of the art.</a:t>
            </a:r>
          </a:p>
          <a:p>
            <a:pPr algn="just"/>
            <a:r>
              <a:rPr lang="en-US" dirty="0"/>
              <a:t>Different schemes can be foreseen to inject electron beams into the plasma booster stage, some including an RF accelerator. </a:t>
            </a:r>
          </a:p>
          <a:p>
            <a:pPr algn="just"/>
            <a:r>
              <a:rPr lang="en-US" dirty="0"/>
              <a:t>However, even the performance of this RF-based machine will be far from conventional, as the high accelerating gradient, the need to operate at very high frequencies (in the </a:t>
            </a:r>
            <a:r>
              <a:rPr lang="en-US" dirty="0">
                <a:highlight>
                  <a:srgbClr val="FFFF00"/>
                </a:highlight>
              </a:rPr>
              <a:t>X-band</a:t>
            </a:r>
            <a:r>
              <a:rPr lang="en-US" dirty="0"/>
              <a:t> range), requests to control the beam trajectory position / transverse size at the µm level and bunch lengths at the fs level set a very high standard for the diagnostics, even if multi-shot measurements were foreseen.</a:t>
            </a:r>
          </a:p>
          <a:p>
            <a:pPr algn="just"/>
            <a:r>
              <a:rPr lang="en-US" dirty="0"/>
              <a:t>Finally, in a compact machine, </a:t>
            </a:r>
            <a:r>
              <a:rPr lang="en-US" dirty="0">
                <a:highlight>
                  <a:srgbClr val="FFFF00"/>
                </a:highlight>
              </a:rPr>
              <a:t>all the components must be compact </a:t>
            </a:r>
            <a:r>
              <a:rPr lang="en-US" dirty="0"/>
              <a:t>as well to avoid wasting space and increasing the overall machine length.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0D5C95C-7293-AD25-070E-C0C00CDB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5D65646-9868-4EAE-4D2B-F6232D9F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principal challenges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EABCAC-D7C9-661E-8B9C-08AE5C94EE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EuPRAXIA WP 13 Diagnostics Workshop - Lausanne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5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EA189D-D885-1F3B-3F6D-503599A3A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3900"/>
            <a:ext cx="10515600" cy="278112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1800" b="0" i="0" u="none" strike="noStrike" baseline="0" dirty="0">
                <a:latin typeface="NimbusRomNo9L-Medi"/>
              </a:rPr>
              <a:t>Scheme 1 </a:t>
            </a:r>
            <a:r>
              <a:rPr lang="en-US" sz="1800" b="0" i="0" u="none" strike="noStrike" baseline="0" dirty="0">
                <a:latin typeface="NimbusRomNo9L-Regu"/>
              </a:rPr>
              <a:t>is a laser-driven plasma injector (LPI) where the electron beam is generated and also accelerated up to 5 GeV in a single plasma stage.</a:t>
            </a:r>
          </a:p>
          <a:p>
            <a:pPr algn="just"/>
            <a:r>
              <a:rPr lang="en-US" sz="1800" b="0" i="0" u="none" strike="noStrike" baseline="0" dirty="0">
                <a:latin typeface="NimbusRomNo9L-Medi"/>
              </a:rPr>
              <a:t>Scheme 2 </a:t>
            </a:r>
            <a:r>
              <a:rPr lang="en-US" sz="1800" b="0" i="0" u="none" strike="noStrike" baseline="0" dirty="0">
                <a:latin typeface="NimbusRomNo9L-Regu"/>
              </a:rPr>
              <a:t>is a staged setup where the electron beam is generated in a laser-driven plasma injector (LPI), then transported and injected into a laser-driven plasma-accelerator stage (LPAS), where its energy is boosted up to 5 GeV.</a:t>
            </a:r>
          </a:p>
          <a:p>
            <a:pPr algn="just"/>
            <a:r>
              <a:rPr lang="en-US" sz="1800" b="0" i="0" u="none" strike="noStrike" baseline="0" dirty="0">
                <a:latin typeface="NimbusRomNo9L-Medi"/>
              </a:rPr>
              <a:t>Scheme 3 </a:t>
            </a:r>
            <a:r>
              <a:rPr lang="en-US" sz="1800" b="0" i="0" u="none" strike="noStrike" baseline="0" dirty="0">
                <a:latin typeface="NimbusRomNo9L-Regu"/>
              </a:rPr>
              <a:t>is a staged setup where the electron beam is generated in an RF photo-injector a pre-accelerated in an RF </a:t>
            </a:r>
            <a:r>
              <a:rPr lang="en-US" sz="1800" b="0" i="0" u="none" strike="noStrike" baseline="0" dirty="0" err="1">
                <a:latin typeface="NimbusRomNo9L-Regu"/>
              </a:rPr>
              <a:t>linac</a:t>
            </a:r>
            <a:r>
              <a:rPr lang="en-US" sz="1800" b="0" i="0" u="none" strike="noStrike" baseline="0" dirty="0">
                <a:latin typeface="NimbusRomNo9L-Regu"/>
              </a:rPr>
              <a:t> (RFI), then transported and injected into a laser-driven plasma accelerator stage (LPAS) where its energy is boosted up to 5 GeV.</a:t>
            </a:r>
          </a:p>
          <a:p>
            <a:pPr algn="just"/>
            <a:r>
              <a:rPr lang="en-US" sz="1800" b="0" i="0" u="none" strike="noStrike" baseline="0" dirty="0">
                <a:latin typeface="NimbusRomNo9L-Medi"/>
              </a:rPr>
              <a:t>Scheme 4 </a:t>
            </a:r>
            <a:r>
              <a:rPr lang="en-US" sz="1800" b="0" i="0" u="none" strike="noStrike" baseline="0" dirty="0">
                <a:latin typeface="NimbusRomNo9L-Regu"/>
              </a:rPr>
              <a:t>is a staged setup where the electron beam is generated in an RF photo-injector and pre-accelerated in an RF </a:t>
            </a:r>
            <a:r>
              <a:rPr lang="en-US" sz="1800" b="0" i="0" u="none" strike="noStrike" baseline="0" dirty="0" err="1">
                <a:latin typeface="NimbusRomNo9L-Regu"/>
              </a:rPr>
              <a:t>linac</a:t>
            </a:r>
            <a:r>
              <a:rPr lang="en-US" sz="1800" b="0" i="0" u="none" strike="noStrike" baseline="0" dirty="0">
                <a:latin typeface="NimbusRomNo9L-Regu"/>
              </a:rPr>
              <a:t> (RFI), then transported and injected into two consecutive laser-driven plasma-accelerator stages (LPAS); in each stage the beam experiences an energy gain of approximately 2.5 GeV, while propagation through a magnetic chicane in the transport between the LPAS induces an energy </a:t>
            </a:r>
            <a:r>
              <a:rPr lang="en-US" sz="1800" b="0" i="0" u="none" strike="noStrike" baseline="0" dirty="0" err="1">
                <a:latin typeface="NimbusRomNo9L-Regu"/>
              </a:rPr>
              <a:t>dechirping</a:t>
            </a:r>
            <a:r>
              <a:rPr lang="en-US" sz="1800" b="0" i="0" u="none" strike="noStrike" baseline="0" dirty="0">
                <a:latin typeface="NimbusRomNo9L-Regu"/>
              </a:rPr>
              <a:t> process.</a:t>
            </a:r>
          </a:p>
          <a:p>
            <a:pPr algn="just"/>
            <a:r>
              <a:rPr lang="en-US" sz="1800" b="0" i="0" u="none" strike="noStrike" baseline="0" dirty="0">
                <a:latin typeface="NimbusRomNo9L-Medi"/>
              </a:rPr>
              <a:t>Scheme 5 </a:t>
            </a:r>
            <a:r>
              <a:rPr lang="en-US" sz="1800" b="0" i="0" u="none" strike="noStrike" baseline="0" dirty="0">
                <a:latin typeface="NimbusRomNo9L-Regu"/>
              </a:rPr>
              <a:t>is a staged setup where two electron beams – a driver and a witness – are generated in an RF photo-injector and pre-accelerated in an RF </a:t>
            </a:r>
            <a:r>
              <a:rPr lang="en-US" sz="1800" b="0" i="0" u="none" strike="noStrike" baseline="0" dirty="0" err="1">
                <a:latin typeface="NimbusRomNo9L-Regu"/>
              </a:rPr>
              <a:t>linac</a:t>
            </a:r>
            <a:r>
              <a:rPr lang="en-US" sz="1800" b="0" i="0" u="none" strike="noStrike" baseline="0" dirty="0">
                <a:latin typeface="NimbusRomNo9L-Regu"/>
              </a:rPr>
              <a:t> (RFI), then transported and injected into a beam-driven plasma-accelerator stage (PPAS), where the energy of the witness beam is boosted up to 5 GeV.</a:t>
            </a:r>
          </a:p>
          <a:p>
            <a:pPr algn="just"/>
            <a:r>
              <a:rPr lang="en-US" sz="1800" b="0" i="0" u="none" strike="noStrike" baseline="0" dirty="0">
                <a:latin typeface="NimbusRomNo9L-Medi"/>
              </a:rPr>
              <a:t>Scheme 6 </a:t>
            </a:r>
            <a:r>
              <a:rPr lang="en-US" sz="1800" b="0" i="0" u="none" strike="noStrike" baseline="0" dirty="0">
                <a:latin typeface="NimbusRomNo9L-Regu"/>
              </a:rPr>
              <a:t>is a staged hybrid accelerator setup where a laser-driven plasma injector (LPAS) generates an electron beam that is in turn used as the beam driver in a second beam-driven plasma injector (PPAS); in the latter a higher-quality electron beam is generated and accelerated up to 5 GeV.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512867-F88C-9A2E-DF5E-71686BDB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872A904-8D41-6273-F498-4BAACFE7B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scenarios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EFF8FF-52CB-742B-FEF4-7B94444AE7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EC34A48-5F8C-C0D0-A492-7C77D21A52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7648" y="3513074"/>
            <a:ext cx="6592956" cy="31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07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A2C43E3-0502-6947-E105-F6C9E51C7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233" y="2444334"/>
            <a:ext cx="5323533" cy="3667323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34C9970-7130-7EEE-828D-B018CC2A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6A91B2D-1942-41E1-994D-F89A3A36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27C44E-BF48-E300-CF10-C8A888C881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EuPRAXIA WP 13 Diagnostics Workshop - Lausanne</a:t>
            </a:r>
            <a:endParaRPr lang="en-GB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FCDD6673-6C5B-6796-1DBE-2049CA526F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87584" y="1272605"/>
            <a:ext cx="5495925" cy="952500"/>
            <a:chOff x="2163" y="790"/>
            <a:chExt cx="3462" cy="600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EDE99230-A3BF-A377-32A2-989AF3ACBEA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63" y="790"/>
              <a:ext cx="3462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BC48B04-CC09-8F81-CE0F-0252DBE98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" y="790"/>
              <a:ext cx="3465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8965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540432E-1591-5434-1725-E0431B221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624" y="1988840"/>
            <a:ext cx="6596924" cy="4351338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92BE840-2DBC-D16A-C201-EC24C302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EEAD0FD-4E88-44CA-296A-2CC228160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ED122C-3DC1-8A62-209B-0DFA257774D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EuPRAXIA WP 13 Diagnostics Workshop - Lausanne</a:t>
            </a:r>
            <a:endParaRPr lang="en-GB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4E8F398B-D80F-5E8D-B001-AEC7492FA2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0198" y="894896"/>
            <a:ext cx="5819775" cy="971550"/>
            <a:chOff x="2007" y="1854"/>
            <a:chExt cx="3666" cy="612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D371074F-71B4-432C-32D5-CA34F86A678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07" y="1854"/>
              <a:ext cx="3666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010FED12-4528-31B9-B3E5-A73573AD99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" y="1854"/>
              <a:ext cx="3664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0445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C49932-E55A-4B0B-9CA4-B0BE4E03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1007"/>
            <a:ext cx="10515600" cy="267595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Beam size at the plasma entrance in the order of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m!</a:t>
            </a:r>
          </a:p>
          <a:p>
            <a:r>
              <a:rPr lang="en-GB" dirty="0"/>
              <a:t>Low charge (about 30 </a:t>
            </a:r>
            <a:r>
              <a:rPr lang="en-GB" dirty="0" err="1"/>
              <a:t>pC</a:t>
            </a:r>
            <a:r>
              <a:rPr lang="en-GB" dirty="0"/>
              <a:t>)</a:t>
            </a:r>
          </a:p>
          <a:p>
            <a:r>
              <a:rPr lang="en-GB" dirty="0"/>
              <a:t>Bunch length in the order of few fs</a:t>
            </a:r>
          </a:p>
          <a:p>
            <a:r>
              <a:rPr lang="en-GB" dirty="0"/>
              <a:t>Presence of the light after the plasma</a:t>
            </a:r>
          </a:p>
          <a:p>
            <a:r>
              <a:rPr lang="en-GB" dirty="0"/>
              <a:t>Strong defocusing soon after the plasma</a:t>
            </a:r>
          </a:p>
          <a:p>
            <a:r>
              <a:rPr lang="en-GB" dirty="0"/>
              <a:t>Instabilities? </a:t>
            </a:r>
          </a:p>
          <a:p>
            <a:r>
              <a:rPr lang="en-GB" dirty="0"/>
              <a:t>Mostly of the very remarkable results obtained in the last years are still proof-of-principle. There are very few cases where other groups used same solutions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D1A21C-30A9-4267-9AED-39F7C467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F6B4A32-4569-4A5F-A4B3-E9381F83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Critical points for PWFA</a:t>
            </a:r>
          </a:p>
        </p:txBody>
      </p:sp>
      <p:graphicFrame>
        <p:nvGraphicFramePr>
          <p:cNvPr id="4" name="Tabella 5">
            <a:extLst>
              <a:ext uri="{FF2B5EF4-FFF2-40B4-BE49-F238E27FC236}">
                <a16:creationId xmlns:a16="http://schemas.microsoft.com/office/drawing/2014/main" id="{8D63E6BC-DD55-5BAB-C1B9-42A1FA63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59051"/>
              </p:ext>
            </p:extLst>
          </p:nvPr>
        </p:nvGraphicFramePr>
        <p:xfrm>
          <a:off x="351550" y="972140"/>
          <a:ext cx="633494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478959327"/>
                    </a:ext>
                  </a:extLst>
                </a:gridCol>
                <a:gridCol w="1038895">
                  <a:extLst>
                    <a:ext uri="{9D8B030D-6E8A-4147-A177-3AD203B41FA5}">
                      <a16:colId xmlns:a16="http://schemas.microsoft.com/office/drawing/2014/main" val="2613731446"/>
                    </a:ext>
                  </a:extLst>
                </a:gridCol>
                <a:gridCol w="1192031">
                  <a:extLst>
                    <a:ext uri="{9D8B030D-6E8A-4147-A177-3AD203B41FA5}">
                      <a16:colId xmlns:a16="http://schemas.microsoft.com/office/drawing/2014/main" val="1626599893"/>
                    </a:ext>
                  </a:extLst>
                </a:gridCol>
                <a:gridCol w="1583735">
                  <a:extLst>
                    <a:ext uri="{9D8B030D-6E8A-4147-A177-3AD203B41FA5}">
                      <a16:colId xmlns:a16="http://schemas.microsoft.com/office/drawing/2014/main" val="635757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05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44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size (rms)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dirty="0"/>
                        <a:t>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864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length (rms)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dirty="0"/>
                        <a:t>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184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530-650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530-650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925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Norm. Trans.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mm-</a:t>
                      </a:r>
                      <a:r>
                        <a:rPr lang="en-US" dirty="0" err="1"/>
                        <a:t>mrad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59070"/>
                  </a:ext>
                </a:extLst>
              </a:tr>
            </a:tbl>
          </a:graphicData>
        </a:graphic>
      </p:graphicFrame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5DF5888A-059B-74F8-C115-F0F0C6D798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5E71C4E-96FE-37CE-48F0-E5DCEBB60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972389"/>
            <a:ext cx="5184576" cy="354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62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D9D662-47C6-C6C1-B57D-B547DE841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4" y="1825625"/>
            <a:ext cx="4821360" cy="196341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/>
              <a:t>One of the few examples of a diagnostics used in many groups</a:t>
            </a:r>
          </a:p>
          <a:p>
            <a:pPr algn="just"/>
            <a:r>
              <a:rPr lang="en-US" dirty="0"/>
              <a:t>However, the strength of the system is in the energy spread. </a:t>
            </a:r>
          </a:p>
          <a:p>
            <a:pPr algn="just"/>
            <a:r>
              <a:rPr lang="en-US" dirty="0"/>
              <a:t>If this value will be down to few zero point something percent is the system still useful?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EC75B0-C11B-830A-C33D-28BB8CC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6F1B-0912-4E83-AA89-4880E358676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207F9A-92BC-4608-7708-3738696A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Transverse emittance single shot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8E8C84-148D-40DE-305F-613BD7D403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err="1"/>
              <a:t>EuPRAXIA</a:t>
            </a:r>
            <a:r>
              <a:rPr lang="en-US" dirty="0"/>
              <a:t> WP 13 Diagnostics Workshop - Lausanne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67E4C9-161D-7DD4-7720-E6E665496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700808"/>
            <a:ext cx="5416764" cy="2299069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40D5C98-72F8-6DF5-935C-554E97440FBB}"/>
              </a:ext>
            </a:extLst>
          </p:cNvPr>
          <p:cNvSpPr/>
          <p:nvPr/>
        </p:nvSpPr>
        <p:spPr>
          <a:xfrm>
            <a:off x="263352" y="5013177"/>
            <a:ext cx="1159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</a:rPr>
              <a:t>Weingartner</a:t>
            </a:r>
            <a:r>
              <a:rPr lang="en-US" sz="1200" dirty="0">
                <a:latin typeface="Arial" panose="020B0604020202020204" pitchFamily="34" charset="0"/>
              </a:rPr>
              <a:t>, Raphael, et al., Physical Review Special Topics Accelerators and Beams 15.11 (2012): 111302</a:t>
            </a:r>
          </a:p>
          <a:p>
            <a:r>
              <a:rPr lang="en-US" sz="1200" dirty="0">
                <a:latin typeface="Arial" panose="020B0604020202020204" pitchFamily="34" charset="0"/>
              </a:rPr>
              <a:t>Barber, S. K., et al., Physical Review Letters 119.10 (2017): 104801. </a:t>
            </a:r>
          </a:p>
          <a:p>
            <a:r>
              <a:rPr lang="en-US" sz="1200" dirty="0">
                <a:latin typeface="Arial" panose="020B0604020202020204" pitchFamily="34" charset="0"/>
              </a:rPr>
              <a:t>F Li et al 2018 Plasma Phys. Control. Fusion 60 014029</a:t>
            </a:r>
          </a:p>
          <a:p>
            <a:r>
              <a:rPr lang="en-US" sz="1200" dirty="0">
                <a:latin typeface="Arial" panose="020B0604020202020204" pitchFamily="34" charset="0"/>
              </a:rPr>
              <a:t>F. Li et al, Plasma Physics and Controlled Fusion 60, 044007 (2018 ) </a:t>
            </a:r>
          </a:p>
        </p:txBody>
      </p:sp>
    </p:spTree>
    <p:extLst>
      <p:ext uri="{BB962C8B-B14F-4D97-AF65-F5344CB8AC3E}">
        <p14:creationId xmlns:p14="http://schemas.microsoft.com/office/powerpoint/2010/main" val="1751342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2889</TotalTime>
  <Words>2168</Words>
  <Application>Microsoft Office PowerPoint</Application>
  <PresentationFormat>Widescreen</PresentationFormat>
  <Paragraphs>251</Paragraphs>
  <Slides>30</Slides>
  <Notes>5</Notes>
  <HiddenSlides>1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4" baseType="lpstr">
      <vt:lpstr>AdvOTdd3b7348.I+03</vt:lpstr>
      <vt:lpstr>Arial</vt:lpstr>
      <vt:lpstr>Arial Narrow</vt:lpstr>
      <vt:lpstr>Arial Rounded MT Bold</vt:lpstr>
      <vt:lpstr>Calibri</vt:lpstr>
      <vt:lpstr>Calibri Light</vt:lpstr>
      <vt:lpstr>Corbel</vt:lpstr>
      <vt:lpstr>Helvetica Neue Light</vt:lpstr>
      <vt:lpstr>NimbusRomNo9L-Medi</vt:lpstr>
      <vt:lpstr>NimbusRomNo9L-Regu</vt:lpstr>
      <vt:lpstr>Open Sans Semibold</vt:lpstr>
      <vt:lpstr>Symbol</vt:lpstr>
      <vt:lpstr>Times-Roman</vt:lpstr>
      <vt:lpstr>1_Office Theme</vt:lpstr>
      <vt:lpstr>Requirements specific for EuPRAXIA From CDR to TDR</vt:lpstr>
      <vt:lpstr>Outline</vt:lpstr>
      <vt:lpstr>CDR Electron Diagnostics</vt:lpstr>
      <vt:lpstr>The principal challenges</vt:lpstr>
      <vt:lpstr>Different scenarios</vt:lpstr>
      <vt:lpstr>Tables</vt:lpstr>
      <vt:lpstr>Tables</vt:lpstr>
      <vt:lpstr>Critical points for PWFA</vt:lpstr>
      <vt:lpstr>Transverse emittance single shot</vt:lpstr>
      <vt:lpstr>Make compact devices</vt:lpstr>
      <vt:lpstr>Charge and trajectory</vt:lpstr>
      <vt:lpstr>Not Twins but brothers</vt:lpstr>
      <vt:lpstr>OTR PSF</vt:lpstr>
      <vt:lpstr>Beam size measurement @plasma</vt:lpstr>
      <vt:lpstr>Self-standing wire scanners</vt:lpstr>
      <vt:lpstr>COTR problem</vt:lpstr>
      <vt:lpstr>Emittance with betatron</vt:lpstr>
      <vt:lpstr>Longitudinal diagnostics</vt:lpstr>
      <vt:lpstr>Plasma deflector?</vt:lpstr>
      <vt:lpstr>Some important points</vt:lpstr>
      <vt:lpstr>Integration example</vt:lpstr>
      <vt:lpstr>LPAS</vt:lpstr>
      <vt:lpstr>LPI Commissioning beamline</vt:lpstr>
      <vt:lpstr>LPI Normal operations</vt:lpstr>
      <vt:lpstr>Headquarter and Site 1: EuPRAXIA@SPARC_LAB</vt:lpstr>
      <vt:lpstr>Presentazione standard di PowerPoint</vt:lpstr>
      <vt:lpstr>World`s Most Compact RF Linac: X Band </vt:lpstr>
      <vt:lpstr>Framework</vt:lpstr>
      <vt:lpstr>Schematic Layout</vt:lpstr>
      <vt:lpstr>Conclusions</vt:lpstr>
    </vt:vector>
  </TitlesOfParts>
  <Company>Daresbury Laboratory (STFC)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Alessandro Cianchi</cp:lastModifiedBy>
  <cp:revision>209</cp:revision>
  <cp:lastPrinted>2017-11-15T11:38:40Z</cp:lastPrinted>
  <dcterms:created xsi:type="dcterms:W3CDTF">2016-07-20T12:43:59Z</dcterms:created>
  <dcterms:modified xsi:type="dcterms:W3CDTF">2023-06-11T20:10:36Z</dcterms:modified>
</cp:coreProperties>
</file>