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37"/>
  </p:notesMasterIdLst>
  <p:handoutMasterIdLst>
    <p:handoutMasterId r:id="rId38"/>
  </p:handoutMasterIdLst>
  <p:sldIdLst>
    <p:sldId id="328" r:id="rId5"/>
    <p:sldId id="781" r:id="rId6"/>
    <p:sldId id="782" r:id="rId7"/>
    <p:sldId id="3022" r:id="rId8"/>
    <p:sldId id="3024" r:id="rId9"/>
    <p:sldId id="3023" r:id="rId10"/>
    <p:sldId id="3014" r:id="rId11"/>
    <p:sldId id="3015" r:id="rId12"/>
    <p:sldId id="2805" r:id="rId13"/>
    <p:sldId id="3039" r:id="rId14"/>
    <p:sldId id="3042" r:id="rId15"/>
    <p:sldId id="3033" r:id="rId16"/>
    <p:sldId id="3034" r:id="rId17"/>
    <p:sldId id="3040" r:id="rId18"/>
    <p:sldId id="747" r:id="rId19"/>
    <p:sldId id="3041" r:id="rId20"/>
    <p:sldId id="3043" r:id="rId21"/>
    <p:sldId id="3044" r:id="rId22"/>
    <p:sldId id="3045" r:id="rId23"/>
    <p:sldId id="3047" r:id="rId24"/>
    <p:sldId id="3048" r:id="rId25"/>
    <p:sldId id="3049" r:id="rId26"/>
    <p:sldId id="374" r:id="rId27"/>
    <p:sldId id="379" r:id="rId28"/>
    <p:sldId id="386" r:id="rId29"/>
    <p:sldId id="3046" r:id="rId30"/>
    <p:sldId id="3051" r:id="rId31"/>
    <p:sldId id="310" r:id="rId32"/>
    <p:sldId id="3052" r:id="rId33"/>
    <p:sldId id="3053" r:id="rId34"/>
    <p:sldId id="780" r:id="rId35"/>
    <p:sldId id="778" r:id="rId36"/>
  </p:sldIdLst>
  <p:sldSz cx="9144000" cy="6858000" type="screen4x3"/>
  <p:notesSz cx="6858000" cy="91440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6">
          <p15:clr>
            <a:srgbClr val="A4A3A4"/>
          </p15:clr>
        </p15:guide>
        <p15:guide id="2" orient="horz" pos="1294">
          <p15:clr>
            <a:srgbClr val="A4A3A4"/>
          </p15:clr>
        </p15:guide>
        <p15:guide id="3" orient="horz" pos="3745">
          <p15:clr>
            <a:srgbClr val="A4A3A4"/>
          </p15:clr>
        </p15:guide>
        <p15:guide id="4" orient="horz" pos="3980">
          <p15:clr>
            <a:srgbClr val="A4A3A4"/>
          </p15:clr>
        </p15:guide>
        <p15:guide id="5" orient="horz" pos="1052">
          <p15:clr>
            <a:srgbClr val="A4A3A4"/>
          </p15:clr>
        </p15:guide>
        <p15:guide id="6" orient="horz" pos="1741">
          <p15:clr>
            <a:srgbClr val="A4A3A4"/>
          </p15:clr>
        </p15:guide>
        <p15:guide id="7" orient="horz" pos="4183">
          <p15:clr>
            <a:srgbClr val="A4A3A4"/>
          </p15:clr>
        </p15:guide>
        <p15:guide id="8" orient="horz" pos="566">
          <p15:clr>
            <a:srgbClr val="A4A3A4"/>
          </p15:clr>
        </p15:guide>
        <p15:guide id="9" orient="horz" pos="2808">
          <p15:clr>
            <a:srgbClr val="A4A3A4"/>
          </p15:clr>
        </p15:guide>
        <p15:guide id="10" pos="2880">
          <p15:clr>
            <a:srgbClr val="A4A3A4"/>
          </p15:clr>
        </p15:guide>
        <p15:guide id="11" pos="363">
          <p15:clr>
            <a:srgbClr val="A4A3A4"/>
          </p15:clr>
        </p15:guide>
        <p15:guide id="12" pos="5396">
          <p15:clr>
            <a:srgbClr val="A4A3A4"/>
          </p15:clr>
        </p15:guide>
        <p15:guide id="13" pos="282">
          <p15:clr>
            <a:srgbClr val="A4A3A4"/>
          </p15:clr>
        </p15:guide>
        <p15:guide id="14" pos="3784">
          <p15:clr>
            <a:srgbClr val="A4A3A4"/>
          </p15:clr>
        </p15:guide>
        <p15:guide id="15" pos="3736">
          <p15:clr>
            <a:srgbClr val="A4A3A4"/>
          </p15:clr>
        </p15:guide>
        <p15:guide id="16" pos="2179">
          <p15:clr>
            <a:srgbClr val="A4A3A4"/>
          </p15:clr>
        </p15:guide>
        <p15:guide id="17" pos="5464">
          <p15:clr>
            <a:srgbClr val="A4A3A4"/>
          </p15:clr>
        </p15:guide>
        <p15:guide id="18" pos="38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17000"/>
    <a:srgbClr val="000000"/>
    <a:srgbClr val="981E32"/>
    <a:srgbClr val="FFFFFF"/>
    <a:srgbClr val="C75B12"/>
    <a:srgbClr val="5B8F22"/>
    <a:srgbClr val="D2C295"/>
    <a:srgbClr val="A79E70"/>
    <a:srgbClr val="4D4F53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11" autoAdjust="0"/>
    <p:restoredTop sz="95392" autoAdjust="0"/>
  </p:normalViewPr>
  <p:slideViewPr>
    <p:cSldViewPr snapToObjects="1" showGuides="1">
      <p:cViewPr>
        <p:scale>
          <a:sx n="154" d="100"/>
          <a:sy n="154" d="100"/>
        </p:scale>
        <p:origin x="1888" y="-120"/>
      </p:cViewPr>
      <p:guideLst>
        <p:guide orient="horz" pos="326"/>
        <p:guide orient="horz" pos="1294"/>
        <p:guide orient="horz" pos="3745"/>
        <p:guide orient="horz" pos="3980"/>
        <p:guide orient="horz" pos="1052"/>
        <p:guide orient="horz" pos="1741"/>
        <p:guide orient="horz" pos="4183"/>
        <p:guide orient="horz" pos="566"/>
        <p:guide orient="horz" pos="2808"/>
        <p:guide pos="2880"/>
        <p:guide pos="363"/>
        <p:guide pos="5396"/>
        <p:guide pos="282"/>
        <p:guide pos="3784"/>
        <p:guide pos="3736"/>
        <p:guide pos="2179"/>
        <p:guide pos="5464"/>
        <p:guide pos="3867"/>
      </p:guideLst>
    </p:cSldViewPr>
  </p:slideViewPr>
  <p:outlineViewPr>
    <p:cViewPr>
      <p:scale>
        <a:sx n="33" d="100"/>
        <a:sy n="33" d="100"/>
      </p:scale>
      <p:origin x="12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Objects="1" showGuides="1">
      <p:cViewPr varScale="1">
        <p:scale>
          <a:sx n="85" d="100"/>
          <a:sy n="85" d="100"/>
        </p:scale>
        <p:origin x="-313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gs" Target="tags/tag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F33E-D9A7-42CC-B598-9AD8356CBB5A}" type="datetimeFigureOut">
              <a:rPr lang="en-US" smtClean="0"/>
              <a:pPr/>
              <a:t>6/12/23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AAB5D-0CC4-45A8-B4B6-0B8B738A4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9411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58700-9FA2-48CE-AC88-D71D45EB490A}" type="datetimeFigureOut">
              <a:rPr lang="en-US" smtClean="0"/>
              <a:pPr/>
              <a:t>6/12/23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BC4E5-2BC1-4F43-85DD-A1B8F74CB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004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298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573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025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922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319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104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778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9144000" cy="58338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" y="0"/>
            <a:ext cx="9158400" cy="686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34" y="6196867"/>
            <a:ext cx="2275566" cy="6611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338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19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CLS-II-HE One Column_Bullets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66701"/>
            <a:ext cx="82296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One-</a:t>
            </a:r>
            <a:r>
              <a:rPr lang="en-US" dirty="0" err="1"/>
              <a:t>Column_Bullets_Text</a:t>
            </a:r>
            <a:r>
              <a:rPr lang="en-US" dirty="0"/>
              <a:t> Slide-Title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86868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72503" y="6579852"/>
            <a:ext cx="51435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825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E9CB027-2821-4240-8431-A7F7AFE16A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7200" y="1066799"/>
            <a:ext cx="8229600" cy="537156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8C1515"/>
                </a:solidFill>
              </a:defRPr>
            </a:lvl1pPr>
            <a:lvl2pPr marL="428615" indent="-171446">
              <a:buClr>
                <a:srgbClr val="8C1515"/>
              </a:buClr>
              <a:buSzPct val="120000"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600060" indent="-171446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600060" algn="l"/>
              </a:tabLst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71506" indent="-171446">
              <a:buClr>
                <a:srgbClr val="8C1515"/>
              </a:buClr>
              <a:buSzPct val="120000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02471" indent="-126203">
              <a:buClr>
                <a:srgbClr val="8C1515"/>
              </a:buClr>
              <a:buSzPct val="120000"/>
              <a:buFont typeface="Lato" panose="020F0502020204030203" pitchFamily="34" charset="0"/>
              <a:buChar char="-"/>
              <a:tabLst>
                <a:tab pos="942952" algn="l"/>
              </a:tabLst>
              <a:defRPr sz="12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3599663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2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r>
              <a:rPr lang="en-CA" dirty="0"/>
              <a:t>***INSTRUCTIONS ON HOW TO APPLY IMAGE MASKING TO SLIDE LAYOUT***</a:t>
            </a:r>
            <a:br>
              <a:rPr lang="en-CA" dirty="0"/>
            </a:br>
            <a:r>
              <a:rPr lang="en-CA" dirty="0"/>
              <a:t>STEP 1: Click icon to insert image</a:t>
            </a:r>
            <a:br>
              <a:rPr lang="en-CA" dirty="0"/>
            </a:br>
            <a:r>
              <a:rPr lang="en-CA" dirty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691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1447800"/>
            <a:ext cx="8008937" cy="1066800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557213" y="3429000"/>
            <a:ext cx="7989887" cy="240487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19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79" y="6151863"/>
            <a:ext cx="23431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6222893"/>
            <a:ext cx="2519581" cy="50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LCLS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14" y="270620"/>
            <a:ext cx="1961280" cy="64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427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CLS-II-HE_One Column_Numeric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66701"/>
            <a:ext cx="82296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One-</a:t>
            </a:r>
            <a:r>
              <a:rPr lang="en-US" err="1"/>
              <a:t>Column_Numerical_Text</a:t>
            </a:r>
            <a:r>
              <a:rPr lang="en-US"/>
              <a:t> Slide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0" y="927135"/>
            <a:ext cx="86868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2B5695C-A1FA-4F3C-B8F1-5354C840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72503" y="6579852"/>
            <a:ext cx="514351" cy="27815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ctr">
              <a:defRPr sz="825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ACE22D-CE70-9010-01E8-F1AF4C49CB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3504" y="1298448"/>
            <a:ext cx="7914132" cy="4590288"/>
          </a:xfrm>
          <a:prstGeom prst="rect">
            <a:avLst/>
          </a:prstGeom>
        </p:spPr>
        <p:txBody>
          <a:bodyPr/>
          <a:lstStyle>
            <a:lvl1pPr marL="171450" indent="-171450">
              <a:buFont typeface="+mj-lt"/>
              <a:buAutoNum type="romanUcPeriod"/>
              <a:defRPr sz="1800">
                <a:solidFill>
                  <a:srgbClr val="8C1515"/>
                </a:solidFill>
              </a:defRPr>
            </a:lvl1pPr>
            <a:lvl2pPr marL="431006" indent="-259556">
              <a:buClr>
                <a:srgbClr val="8C1515"/>
              </a:buClr>
              <a:buSzPct val="90000"/>
              <a:buFont typeface="+mj-lt"/>
              <a:buAutoNum type="alphaUcPeriod"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602456" indent="-171450">
              <a:buClr>
                <a:srgbClr val="8C1515"/>
              </a:buClr>
              <a:buSzPct val="90000"/>
              <a:buFont typeface="+mj-lt"/>
              <a:buAutoNum type="arabicPeriod"/>
              <a:tabLst>
                <a:tab pos="600060" algn="l"/>
              </a:tabLst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73906" indent="-171450">
              <a:buClr>
                <a:srgbClr val="8C1515"/>
              </a:buClr>
              <a:buSzPct val="90000"/>
              <a:buFont typeface="+mj-lt"/>
              <a:buAutoNum type="alphaLcParenR"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945356" indent="-171450">
              <a:buClr>
                <a:srgbClr val="8C1515"/>
              </a:buClr>
              <a:buSzPct val="90000"/>
              <a:buFont typeface="+mj-lt"/>
              <a:buAutoNum type="arabicParenR"/>
              <a:tabLst>
                <a:tab pos="942952" algn="l"/>
              </a:tabLst>
              <a:defRPr sz="12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Body Level Two</a:t>
            </a:r>
          </a:p>
          <a:p>
            <a:pPr lvl="2"/>
            <a:r>
              <a:rPr lang="en-US"/>
              <a:t>Body Level Three</a:t>
            </a:r>
          </a:p>
          <a:p>
            <a:pPr lvl="3"/>
            <a:r>
              <a:rPr lang="en-US"/>
              <a:t>Body Level Four</a:t>
            </a:r>
          </a:p>
          <a:p>
            <a:pPr lvl="4"/>
            <a:r>
              <a:rPr lang="en-US"/>
              <a:t>Body Level Five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6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5" r:id="rId3"/>
    <p:sldLayoutId id="2147483674" r:id="rId4"/>
    <p:sldLayoutId id="2147483671" r:id="rId5"/>
    <p:sldLayoutId id="2147483672" r:id="rId6"/>
    <p:sldLayoutId id="2147483673" r:id="rId7"/>
    <p:sldLayoutId id="2147483677" r:id="rId8"/>
    <p:sldLayoutId id="2147483688" r:id="rId9"/>
    <p:sldLayoutId id="2147483689" r:id="rId10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tiff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98" y="990600"/>
            <a:ext cx="8305802" cy="1905000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en-CA" sz="4400" dirty="0"/>
              <a:t>Overview of X-Ray Diagnostics for LCLS</a:t>
            </a:r>
            <a:endParaRPr lang="en-US" sz="4400" b="0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304798" y="4914900"/>
            <a:ext cx="4191002" cy="8382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16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00000"/>
              <a:buFont typeface="Wingdings" panose="05000000000000000000" pitchFamily="2" charset="2"/>
              <a:buNone/>
              <a:defRPr sz="1800" b="1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SzPct val="120000"/>
              <a:buFont typeface="Wingdings" panose="05000000000000000000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ctr" defTabSz="914400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Courier New" panose="02070309020205020404" pitchFamily="49" charset="0"/>
              <a:buNone/>
              <a:defRPr sz="16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Stefan Moeller for LCLS</a:t>
            </a:r>
          </a:p>
          <a:p>
            <a:r>
              <a:rPr lang="en-US" sz="1800" dirty="0"/>
              <a:t>June 13, 2023</a:t>
            </a:r>
          </a:p>
          <a:p>
            <a:r>
              <a:rPr lang="en-US" sz="1800" dirty="0" err="1"/>
              <a:t>EuPRAXIA</a:t>
            </a:r>
            <a:r>
              <a:rPr lang="en-US" sz="1800" dirty="0"/>
              <a:t> Workshop 2023, </a:t>
            </a:r>
          </a:p>
          <a:p>
            <a:r>
              <a:rPr lang="en-US" sz="1800" dirty="0"/>
              <a:t>Lausanne, Switzerland </a:t>
            </a:r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95867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F0156-DD3C-DE8D-5E41-37714CDB3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LCLS Photon Diagnostics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084B0-A9F8-DB95-F9C8-FE5F4312F27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Diagnostics in areas:</a:t>
            </a:r>
          </a:p>
          <a:p>
            <a:pPr marL="457200" indent="-457200">
              <a:buAutoNum type="arabicPeriod"/>
            </a:pPr>
            <a:r>
              <a:rPr lang="en-US" sz="1400" dirty="0"/>
              <a:t>Undulator </a:t>
            </a:r>
          </a:p>
          <a:p>
            <a:pPr marL="457200" indent="-457200">
              <a:buAutoNum type="arabicPeriod"/>
            </a:pPr>
            <a:r>
              <a:rPr lang="en-US" sz="1400" dirty="0"/>
              <a:t>EBD</a:t>
            </a:r>
          </a:p>
          <a:p>
            <a:pPr marL="457200" indent="-457200">
              <a:buAutoNum type="arabicPeriod"/>
            </a:pPr>
            <a:r>
              <a:rPr lang="en-US" sz="1400" dirty="0"/>
              <a:t>FEE</a:t>
            </a:r>
          </a:p>
          <a:p>
            <a:pPr marL="457200" indent="-457200">
              <a:buAutoNum type="arabicPeriod"/>
            </a:pPr>
            <a:r>
              <a:rPr lang="en-US" sz="1400" dirty="0"/>
              <a:t>Instrument hutches</a:t>
            </a:r>
          </a:p>
          <a:p>
            <a:pPr marL="457200" indent="-457200">
              <a:buAutoNum type="arabicPeriod"/>
            </a:pPr>
            <a:r>
              <a:rPr lang="en-US" sz="1400" dirty="0"/>
              <a:t>XRT (between NEH and FEH)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F18258-A5FC-D861-A4BE-FF04308C7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97" y="3200400"/>
            <a:ext cx="8979443" cy="15747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5" name="Content Placeholder 4" descr="A picture containing text, tool&#10;&#10;Description automatically generated">
            <a:extLst>
              <a:ext uri="{FF2B5EF4-FFF2-40B4-BE49-F238E27FC236}">
                <a16:creationId xmlns:a16="http://schemas.microsoft.com/office/drawing/2014/main" id="{DD45A48A-4FCA-9A0D-449E-6CD1E8858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832" y="4818076"/>
            <a:ext cx="4436608" cy="191083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3965940-E371-7DBC-523E-ABC79FB33126}"/>
              </a:ext>
            </a:extLst>
          </p:cNvPr>
          <p:cNvCxnSpPr/>
          <p:nvPr/>
        </p:nvCxnSpPr>
        <p:spPr>
          <a:xfrm flipH="1">
            <a:off x="7848600" y="4114800"/>
            <a:ext cx="1045753" cy="6603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5659240-7AE5-3E59-0D83-5ACC1FBE1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943" y="1303707"/>
            <a:ext cx="4083497" cy="16002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E57BB89-1C47-2C1B-D192-CF78EE3A1825}"/>
              </a:ext>
            </a:extLst>
          </p:cNvPr>
          <p:cNvCxnSpPr/>
          <p:nvPr/>
        </p:nvCxnSpPr>
        <p:spPr>
          <a:xfrm>
            <a:off x="8371476" y="2857500"/>
            <a:ext cx="0" cy="4357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text, indoor, red, warehouse&#10;&#10;Description automatically generated">
            <a:extLst>
              <a:ext uri="{FF2B5EF4-FFF2-40B4-BE49-F238E27FC236}">
                <a16:creationId xmlns:a16="http://schemas.microsoft.com/office/drawing/2014/main" id="{BEA9F2D8-7D7C-3725-753B-E57CD209B3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1369" y="4801942"/>
            <a:ext cx="25908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39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B4DBD-4D15-87D9-9EC5-918E0912F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LCLS Diagnostics Overview: HXR and SXR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C63D1-1AE8-5739-E954-D20F9B58556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687" y="1371600"/>
            <a:ext cx="4419600" cy="5065522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rgbClr val="0070C0"/>
                </a:solidFill>
              </a:rPr>
              <a:t>HXR: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RTDS- multi-use chamber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Imagers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GEMs- Gas Energy Monitors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Solid Attenuator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Wave Front Sensor WFS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Power Meters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K-mono spectrometer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XTES spectrometer (XRT)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i="1" dirty="0"/>
              <a:t>Instr. Diagnostics:</a:t>
            </a:r>
            <a:endParaRPr lang="en-US" sz="2200" dirty="0"/>
          </a:p>
          <a:p>
            <a:pPr marL="457200" indent="-457200">
              <a:buFont typeface="+mj-lt"/>
              <a:buAutoNum type="arabicPeriod"/>
            </a:pPr>
            <a:endParaRPr lang="en-US" sz="2200" dirty="0"/>
          </a:p>
          <a:p>
            <a:endParaRPr lang="en-US" sz="22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1738423-8F82-48ED-F965-8965FCA0A9B3}"/>
              </a:ext>
            </a:extLst>
          </p:cNvPr>
          <p:cNvSpPr txBox="1">
            <a:spLocks/>
          </p:cNvSpPr>
          <p:nvPr/>
        </p:nvSpPr>
        <p:spPr>
          <a:xfrm>
            <a:off x="4660714" y="1376680"/>
            <a:ext cx="4483286" cy="42621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rgbClr val="0070C0"/>
                </a:solidFill>
              </a:rPr>
              <a:t>SXR: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RTDS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Imagers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X/GMD- Gas Energy Monitor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Gas Attenuator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WFS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Power Meters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i="1" dirty="0"/>
              <a:t>Instr. Diagnostics:</a:t>
            </a:r>
          </a:p>
          <a:p>
            <a:endParaRPr lang="en-US" sz="2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57C00F-33BB-99CF-8B65-6FFCA2D47A77}"/>
              </a:ext>
            </a:extLst>
          </p:cNvPr>
          <p:cNvSpPr txBox="1"/>
          <p:nvPr/>
        </p:nvSpPr>
        <p:spPr>
          <a:xfrm>
            <a:off x="4635314" y="4876800"/>
            <a:ext cx="432714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Mono/spectrometer @ </a:t>
            </a:r>
            <a:r>
              <a:rPr lang="en-US" sz="1800" dirty="0" err="1"/>
              <a:t>ChemR</a:t>
            </a:r>
            <a:endParaRPr lang="en-US" dirty="0"/>
          </a:p>
          <a:p>
            <a:r>
              <a:rPr lang="en-US" dirty="0"/>
              <a:t>Solid Attenuator</a:t>
            </a:r>
          </a:p>
          <a:p>
            <a:r>
              <a:rPr lang="en-US" dirty="0"/>
              <a:t>Zone plate spectrometer @TMO</a:t>
            </a:r>
          </a:p>
          <a:p>
            <a:r>
              <a:rPr lang="en-US" dirty="0"/>
              <a:t>Multi TOF spectrometer </a:t>
            </a:r>
            <a:r>
              <a:rPr lang="en-US" dirty="0" err="1"/>
              <a:t>Cookiebox</a:t>
            </a:r>
            <a:r>
              <a:rPr lang="en-US" dirty="0"/>
              <a:t> TMO</a:t>
            </a:r>
          </a:p>
          <a:p>
            <a:r>
              <a:rPr lang="en-US" dirty="0"/>
              <a:t>FIMs-Fluorescence Intensity Monitor</a:t>
            </a:r>
          </a:p>
          <a:p>
            <a:r>
              <a:rPr lang="en-US" dirty="0"/>
              <a:t> (on KB optics)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2F63F1-E7CB-7F88-B39E-6C7849849C64}"/>
              </a:ext>
            </a:extLst>
          </p:cNvPr>
          <p:cNvSpPr txBox="1"/>
          <p:nvPr/>
        </p:nvSpPr>
        <p:spPr>
          <a:xfrm>
            <a:off x="451822" y="5785259"/>
            <a:ext cx="23519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IPM Intensity Monitor</a:t>
            </a:r>
          </a:p>
          <a:p>
            <a:r>
              <a:rPr lang="en-US" dirty="0"/>
              <a:t>…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83055C-2E35-16E4-7137-2C23EBF1E01A}"/>
              </a:ext>
            </a:extLst>
          </p:cNvPr>
          <p:cNvSpPr txBox="1"/>
          <p:nvPr/>
        </p:nvSpPr>
        <p:spPr>
          <a:xfrm>
            <a:off x="7467600" y="1219200"/>
            <a:ext cx="1415772" cy="1200329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Accelerator:</a:t>
            </a:r>
          </a:p>
          <a:p>
            <a:r>
              <a:rPr lang="en-US" dirty="0"/>
              <a:t>XTCAV</a:t>
            </a:r>
          </a:p>
          <a:p>
            <a:r>
              <a:rPr lang="en-US" dirty="0" err="1"/>
              <a:t>Eloss</a:t>
            </a:r>
            <a:r>
              <a:rPr lang="en-US" dirty="0"/>
              <a:t> scan</a:t>
            </a:r>
          </a:p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934850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6BE030-4459-2204-3EA5-B2757D2DB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" y="1610346"/>
            <a:ext cx="9067800" cy="511856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FFBF017-CBFB-C9E5-5E1C-EB0FC6F58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</p:spPr>
        <p:txBody>
          <a:bodyPr/>
          <a:lstStyle/>
          <a:p>
            <a:r>
              <a:rPr lang="en-US" dirty="0"/>
              <a:t>Electron Beam Dump (EBD) – Component Layout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E89E15-C9F1-9642-AE2A-13D34E836973}"/>
              </a:ext>
            </a:extLst>
          </p:cNvPr>
          <p:cNvSpPr txBox="1"/>
          <p:nvPr/>
        </p:nvSpPr>
        <p:spPr>
          <a:xfrm>
            <a:off x="3595971" y="1338397"/>
            <a:ext cx="543739" cy="276999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5"/>
                </a:solidFill>
              </a:rPr>
              <a:t>GMD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048B3AC-BA36-47BF-9399-B2338DBD9E69}"/>
              </a:ext>
            </a:extLst>
          </p:cNvPr>
          <p:cNvCxnSpPr/>
          <p:nvPr/>
        </p:nvCxnSpPr>
        <p:spPr>
          <a:xfrm>
            <a:off x="3886200" y="1752600"/>
            <a:ext cx="0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93B13C5-5195-63B6-ADF9-ABFA5FB1B663}"/>
              </a:ext>
            </a:extLst>
          </p:cNvPr>
          <p:cNvSpPr txBox="1"/>
          <p:nvPr/>
        </p:nvSpPr>
        <p:spPr>
          <a:xfrm>
            <a:off x="4393219" y="1335872"/>
            <a:ext cx="662361" cy="276999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5"/>
                </a:solidFill>
              </a:rPr>
              <a:t>Imager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81AD4E-9880-4847-F5C4-8FD62502C120}"/>
              </a:ext>
            </a:extLst>
          </p:cNvPr>
          <p:cNvSpPr txBox="1"/>
          <p:nvPr/>
        </p:nvSpPr>
        <p:spPr>
          <a:xfrm>
            <a:off x="6426148" y="1336390"/>
            <a:ext cx="1466620" cy="276999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5"/>
                </a:solidFill>
              </a:rPr>
              <a:t>Gas Attenuator 1/2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1B0858B-B13D-15C3-F9C3-683C2A80F431}"/>
              </a:ext>
            </a:extLst>
          </p:cNvPr>
          <p:cNvCxnSpPr/>
          <p:nvPr/>
        </p:nvCxnSpPr>
        <p:spPr>
          <a:xfrm flipH="1">
            <a:off x="4400524" y="1748845"/>
            <a:ext cx="323876" cy="6895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16811D1-2B83-310E-6B15-E0D44D9BD014}"/>
              </a:ext>
            </a:extLst>
          </p:cNvPr>
          <p:cNvCxnSpPr/>
          <p:nvPr/>
        </p:nvCxnSpPr>
        <p:spPr>
          <a:xfrm flipH="1">
            <a:off x="6334112" y="1679596"/>
            <a:ext cx="676288" cy="7974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85F12AC-0647-6F99-F408-9765EB96F7FA}"/>
              </a:ext>
            </a:extLst>
          </p:cNvPr>
          <p:cNvSpPr txBox="1"/>
          <p:nvPr/>
        </p:nvSpPr>
        <p:spPr>
          <a:xfrm>
            <a:off x="2807496" y="1334610"/>
            <a:ext cx="600293" cy="276999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5"/>
                </a:solidFill>
              </a:rPr>
              <a:t>RTDS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C035C48-172F-74D5-C037-1FF4573602F1}"/>
              </a:ext>
            </a:extLst>
          </p:cNvPr>
          <p:cNvCxnSpPr/>
          <p:nvPr/>
        </p:nvCxnSpPr>
        <p:spPr>
          <a:xfrm>
            <a:off x="3169070" y="1610346"/>
            <a:ext cx="173392" cy="8280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855583B-35DC-4204-61FF-1D9B5755A443}"/>
              </a:ext>
            </a:extLst>
          </p:cNvPr>
          <p:cNvSpPr txBox="1"/>
          <p:nvPr/>
        </p:nvSpPr>
        <p:spPr>
          <a:xfrm>
            <a:off x="3107642" y="4306655"/>
            <a:ext cx="600293" cy="276999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5"/>
                </a:solidFill>
              </a:rPr>
              <a:t>RTDS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07763EA-441D-1811-CF59-578C36FF12FA}"/>
              </a:ext>
            </a:extLst>
          </p:cNvPr>
          <p:cNvCxnSpPr/>
          <p:nvPr/>
        </p:nvCxnSpPr>
        <p:spPr>
          <a:xfrm>
            <a:off x="3407789" y="4648200"/>
            <a:ext cx="0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F66C9FD-FF2D-15CA-0E44-592EFC03E38F}"/>
              </a:ext>
            </a:extLst>
          </p:cNvPr>
          <p:cNvSpPr txBox="1"/>
          <p:nvPr/>
        </p:nvSpPr>
        <p:spPr>
          <a:xfrm>
            <a:off x="4953000" y="4297820"/>
            <a:ext cx="662361" cy="276999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5"/>
                </a:solidFill>
              </a:rPr>
              <a:t>Imager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71B947E-384D-E08A-59B9-875686F02922}"/>
              </a:ext>
            </a:extLst>
          </p:cNvPr>
          <p:cNvCxnSpPr/>
          <p:nvPr/>
        </p:nvCxnSpPr>
        <p:spPr>
          <a:xfrm flipH="1">
            <a:off x="4400524" y="4583654"/>
            <a:ext cx="781076" cy="664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85DB815-586A-CF8F-07E5-328F3F4F0783}"/>
              </a:ext>
            </a:extLst>
          </p:cNvPr>
          <p:cNvSpPr txBox="1"/>
          <p:nvPr/>
        </p:nvSpPr>
        <p:spPr>
          <a:xfrm>
            <a:off x="304800" y="3755650"/>
            <a:ext cx="686213" cy="276999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XTCAV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15021C2-4772-A459-EC27-043343695989}"/>
              </a:ext>
            </a:extLst>
          </p:cNvPr>
          <p:cNvCxnSpPr>
            <a:cxnSpLocks/>
            <a:endCxn id="4" idx="1"/>
          </p:cNvCxnSpPr>
          <p:nvPr/>
        </p:nvCxnSpPr>
        <p:spPr>
          <a:xfrm flipH="1">
            <a:off x="38099" y="4027599"/>
            <a:ext cx="268917" cy="1420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BE21C1A-9405-C06E-98F8-444E1044C606}"/>
              </a:ext>
            </a:extLst>
          </p:cNvPr>
          <p:cNvSpPr txBox="1"/>
          <p:nvPr/>
        </p:nvSpPr>
        <p:spPr>
          <a:xfrm>
            <a:off x="6559165" y="3755650"/>
            <a:ext cx="611065" cy="276999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accent6">
                    <a:lumMod val="75000"/>
                  </a:schemeClr>
                </a:solidFill>
              </a:rPr>
              <a:t>ELoss</a:t>
            </a:r>
            <a:endParaRPr lang="en-US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F3BE0BF-89AD-10E4-35AF-61297DD12B34}"/>
              </a:ext>
            </a:extLst>
          </p:cNvPr>
          <p:cNvCxnSpPr>
            <a:stCxn id="30" idx="0"/>
          </p:cNvCxnSpPr>
          <p:nvPr/>
        </p:nvCxnSpPr>
        <p:spPr>
          <a:xfrm flipH="1" flipV="1">
            <a:off x="6334112" y="2971800"/>
            <a:ext cx="530586" cy="783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827C776-588C-2847-F5F5-CDB9F2B446A0}"/>
              </a:ext>
            </a:extLst>
          </p:cNvPr>
          <p:cNvCxnSpPr/>
          <p:nvPr/>
        </p:nvCxnSpPr>
        <p:spPr>
          <a:xfrm flipH="1">
            <a:off x="5791200" y="4032649"/>
            <a:ext cx="1091130" cy="14889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09C61E4-E0D1-B18E-9581-113B99399766}"/>
              </a:ext>
            </a:extLst>
          </p:cNvPr>
          <p:cNvCxnSpPr/>
          <p:nvPr/>
        </p:nvCxnSpPr>
        <p:spPr>
          <a:xfrm flipH="1" flipV="1">
            <a:off x="0" y="3657600"/>
            <a:ext cx="304800" cy="98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340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11C3D-C2C0-162F-EEF4-98BDCB43F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Front End Enclosure (FEE) – Component Layout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B3790D-4993-02AC-9040-F6A351AF9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160884" cy="51720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8B5DC3-EF13-2309-9F97-9B5FA0C6D22D}"/>
              </a:ext>
            </a:extLst>
          </p:cNvPr>
          <p:cNvSpPr txBox="1"/>
          <p:nvPr/>
        </p:nvSpPr>
        <p:spPr>
          <a:xfrm>
            <a:off x="152400" y="1981200"/>
            <a:ext cx="772712" cy="307777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Gas </a:t>
            </a:r>
            <a:r>
              <a:rPr lang="en-US" sz="1400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Att</a:t>
            </a:r>
            <a:endParaRPr lang="en-US" sz="1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4468DF-ABEF-4F63-C7EC-D9030786142B}"/>
              </a:ext>
            </a:extLst>
          </p:cNvPr>
          <p:cNvSpPr txBox="1"/>
          <p:nvPr/>
        </p:nvSpPr>
        <p:spPr>
          <a:xfrm>
            <a:off x="1371600" y="1449288"/>
            <a:ext cx="723275" cy="307777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XGMD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D4E782-56AD-B117-DE51-6617B52DE844}"/>
              </a:ext>
            </a:extLst>
          </p:cNvPr>
          <p:cNvSpPr txBox="1"/>
          <p:nvPr/>
        </p:nvSpPr>
        <p:spPr>
          <a:xfrm>
            <a:off x="2514600" y="1481256"/>
            <a:ext cx="840295" cy="307777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Imager2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74FDF27-1FB5-49CB-6230-0C858C806AAC}"/>
              </a:ext>
            </a:extLst>
          </p:cNvPr>
          <p:cNvCxnSpPr/>
          <p:nvPr/>
        </p:nvCxnSpPr>
        <p:spPr>
          <a:xfrm flipH="1">
            <a:off x="2667000" y="1757065"/>
            <a:ext cx="152400" cy="986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B855BF7-52CC-DC88-4BF1-D80860E05C41}"/>
              </a:ext>
            </a:extLst>
          </p:cNvPr>
          <p:cNvCxnSpPr/>
          <p:nvPr/>
        </p:nvCxnSpPr>
        <p:spPr>
          <a:xfrm flipH="1">
            <a:off x="1181100" y="1789033"/>
            <a:ext cx="552137" cy="10154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730F403-E3E9-066D-2552-6A46BD2D3361}"/>
              </a:ext>
            </a:extLst>
          </p:cNvPr>
          <p:cNvSpPr txBox="1"/>
          <p:nvPr/>
        </p:nvSpPr>
        <p:spPr>
          <a:xfrm>
            <a:off x="4288658" y="1447800"/>
            <a:ext cx="631904" cy="30777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Mono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32F4DD-F32E-FBCD-5F9B-4A4F1B698A1D}"/>
              </a:ext>
            </a:extLst>
          </p:cNvPr>
          <p:cNvSpPr txBox="1"/>
          <p:nvPr/>
        </p:nvSpPr>
        <p:spPr>
          <a:xfrm>
            <a:off x="5181600" y="1075747"/>
            <a:ext cx="1164101" cy="30777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Imager +PM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235D26D-1D13-CDC4-C530-A74062EBB6E2}"/>
              </a:ext>
            </a:extLst>
          </p:cNvPr>
          <p:cNvCxnSpPr/>
          <p:nvPr/>
        </p:nvCxnSpPr>
        <p:spPr>
          <a:xfrm flipH="1">
            <a:off x="4800600" y="1447800"/>
            <a:ext cx="1143000" cy="1295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E0D7F71-3663-2CB4-9511-F8B0B5CEF4DE}"/>
              </a:ext>
            </a:extLst>
          </p:cNvPr>
          <p:cNvSpPr txBox="1"/>
          <p:nvPr/>
        </p:nvSpPr>
        <p:spPr>
          <a:xfrm>
            <a:off x="3435420" y="1482744"/>
            <a:ext cx="740908" cy="307777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Mirrors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8C895AB-A3ED-B921-4F96-3F324809F754}"/>
              </a:ext>
            </a:extLst>
          </p:cNvPr>
          <p:cNvCxnSpPr/>
          <p:nvPr/>
        </p:nvCxnSpPr>
        <p:spPr>
          <a:xfrm flipH="1">
            <a:off x="3733800" y="1789033"/>
            <a:ext cx="228600" cy="954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711BCA8-DBF9-3285-0F82-C1B267AFFA66}"/>
              </a:ext>
            </a:extLst>
          </p:cNvPr>
          <p:cNvCxnSpPr/>
          <p:nvPr/>
        </p:nvCxnSpPr>
        <p:spPr>
          <a:xfrm flipH="1">
            <a:off x="4114800" y="2438400"/>
            <a:ext cx="914400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C26CE7A-528F-1FF2-7695-78F6A75CC3B0}"/>
              </a:ext>
            </a:extLst>
          </p:cNvPr>
          <p:cNvSpPr txBox="1"/>
          <p:nvPr/>
        </p:nvSpPr>
        <p:spPr>
          <a:xfrm>
            <a:off x="1985736" y="1107885"/>
            <a:ext cx="583814" cy="307777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WFS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A2216FE-16CB-E55E-728B-426E0927E13A}"/>
              </a:ext>
            </a:extLst>
          </p:cNvPr>
          <p:cNvCxnSpPr/>
          <p:nvPr/>
        </p:nvCxnSpPr>
        <p:spPr>
          <a:xfrm>
            <a:off x="2362200" y="1447800"/>
            <a:ext cx="76200" cy="13566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52900F8-849C-2BA4-8F34-23B9387DAC6C}"/>
              </a:ext>
            </a:extLst>
          </p:cNvPr>
          <p:cNvCxnSpPr/>
          <p:nvPr/>
        </p:nvCxnSpPr>
        <p:spPr>
          <a:xfrm flipH="1">
            <a:off x="5181600" y="2135088"/>
            <a:ext cx="190500" cy="4557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1DFCD3E-F27C-4693-B782-929E11042270}"/>
              </a:ext>
            </a:extLst>
          </p:cNvPr>
          <p:cNvSpPr txBox="1"/>
          <p:nvPr/>
        </p:nvSpPr>
        <p:spPr>
          <a:xfrm>
            <a:off x="1284223" y="6575018"/>
            <a:ext cx="692818" cy="307777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GEM1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12F9786-EDA4-EE54-307A-3F46B1B73163}"/>
              </a:ext>
            </a:extLst>
          </p:cNvPr>
          <p:cNvSpPr txBox="1"/>
          <p:nvPr/>
        </p:nvSpPr>
        <p:spPr>
          <a:xfrm>
            <a:off x="2438400" y="6593723"/>
            <a:ext cx="692818" cy="307777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GEM2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54C9C6-4E8E-CB5B-0059-25B72322C499}"/>
              </a:ext>
            </a:extLst>
          </p:cNvPr>
          <p:cNvSpPr txBox="1"/>
          <p:nvPr/>
        </p:nvSpPr>
        <p:spPr>
          <a:xfrm>
            <a:off x="3180682" y="6593723"/>
            <a:ext cx="583814" cy="307777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S-</a:t>
            </a:r>
            <a:r>
              <a:rPr lang="en-US" sz="1400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Att</a:t>
            </a:r>
            <a:endParaRPr lang="en-US" sz="1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D82D5AE-2539-5B43-06A0-1E7154CA50C3}"/>
              </a:ext>
            </a:extLst>
          </p:cNvPr>
          <p:cNvCxnSpPr>
            <a:stCxn id="30" idx="0"/>
          </p:cNvCxnSpPr>
          <p:nvPr/>
        </p:nvCxnSpPr>
        <p:spPr>
          <a:xfrm flipV="1">
            <a:off x="3472589" y="6400800"/>
            <a:ext cx="0" cy="1929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E6C79CA-59CB-50E3-2B08-623CB3DDF7BA}"/>
              </a:ext>
            </a:extLst>
          </p:cNvPr>
          <p:cNvCxnSpPr/>
          <p:nvPr/>
        </p:nvCxnSpPr>
        <p:spPr>
          <a:xfrm flipV="1">
            <a:off x="1639327" y="6400800"/>
            <a:ext cx="0" cy="1929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6D8B0BD-7AE7-F7EF-AEDF-3913C20E73C5}"/>
              </a:ext>
            </a:extLst>
          </p:cNvPr>
          <p:cNvCxnSpPr/>
          <p:nvPr/>
        </p:nvCxnSpPr>
        <p:spPr>
          <a:xfrm flipV="1">
            <a:off x="3048000" y="6400800"/>
            <a:ext cx="0" cy="1929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CCE2D77D-F0A3-FB33-9FC5-49F6EDDAC7AA}"/>
              </a:ext>
            </a:extLst>
          </p:cNvPr>
          <p:cNvSpPr txBox="1"/>
          <p:nvPr/>
        </p:nvSpPr>
        <p:spPr>
          <a:xfrm>
            <a:off x="3790657" y="6596582"/>
            <a:ext cx="1244251" cy="307777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WFS+Imager</a:t>
            </a:r>
            <a:endParaRPr lang="en-US" sz="1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FD16743-DF18-9D5B-6CE2-662B04FBC8F1}"/>
              </a:ext>
            </a:extLst>
          </p:cNvPr>
          <p:cNvCxnSpPr/>
          <p:nvPr/>
        </p:nvCxnSpPr>
        <p:spPr>
          <a:xfrm flipH="1" flipV="1">
            <a:off x="3848100" y="6248400"/>
            <a:ext cx="266700" cy="3453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E5C3E2A-5A84-9EEC-0A9D-812C1839AB5F}"/>
              </a:ext>
            </a:extLst>
          </p:cNvPr>
          <p:cNvCxnSpPr/>
          <p:nvPr/>
        </p:nvCxnSpPr>
        <p:spPr>
          <a:xfrm flipH="1" flipV="1">
            <a:off x="3962400" y="6312090"/>
            <a:ext cx="169629" cy="2759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37FCDE26-B6C3-648B-DA7B-AD8C81D15E91}"/>
              </a:ext>
            </a:extLst>
          </p:cNvPr>
          <p:cNvSpPr txBox="1"/>
          <p:nvPr/>
        </p:nvSpPr>
        <p:spPr>
          <a:xfrm>
            <a:off x="4026927" y="4156178"/>
            <a:ext cx="811441" cy="307777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K-Mono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497EB39-ADEC-0F3C-02FD-FFE0B802C3E0}"/>
              </a:ext>
            </a:extLst>
          </p:cNvPr>
          <p:cNvCxnSpPr/>
          <p:nvPr/>
        </p:nvCxnSpPr>
        <p:spPr>
          <a:xfrm flipH="1">
            <a:off x="4288658" y="4516002"/>
            <a:ext cx="124124" cy="6655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6A74B36D-782E-5321-87D9-FA1E69E08308}"/>
              </a:ext>
            </a:extLst>
          </p:cNvPr>
          <p:cNvSpPr txBox="1"/>
          <p:nvPr/>
        </p:nvSpPr>
        <p:spPr>
          <a:xfrm>
            <a:off x="5877666" y="6596582"/>
            <a:ext cx="756938" cy="307777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IM+PM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8783B9F-A53F-B880-AC7D-A6F988EDE7DF}"/>
              </a:ext>
            </a:extLst>
          </p:cNvPr>
          <p:cNvCxnSpPr>
            <a:cxnSpLocks/>
          </p:cNvCxnSpPr>
          <p:nvPr/>
        </p:nvCxnSpPr>
        <p:spPr>
          <a:xfrm flipH="1" flipV="1">
            <a:off x="6038904" y="6278821"/>
            <a:ext cx="28165" cy="3279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AEFE928-3B1C-A8D2-8B5F-21968B71D7B0}"/>
              </a:ext>
            </a:extLst>
          </p:cNvPr>
          <p:cNvCxnSpPr>
            <a:cxnSpLocks/>
          </p:cNvCxnSpPr>
          <p:nvPr/>
        </p:nvCxnSpPr>
        <p:spPr>
          <a:xfrm flipV="1">
            <a:off x="6284637" y="6248400"/>
            <a:ext cx="0" cy="3714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EE075667-B269-DD1D-B9F3-FAB2AC998EAE}"/>
              </a:ext>
            </a:extLst>
          </p:cNvPr>
          <p:cNvSpPr txBox="1"/>
          <p:nvPr/>
        </p:nvSpPr>
        <p:spPr>
          <a:xfrm>
            <a:off x="5077499" y="6575020"/>
            <a:ext cx="740908" cy="307777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Mirrors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1CF8A65-6B54-2988-09BC-57C3CF386FCC}"/>
              </a:ext>
            </a:extLst>
          </p:cNvPr>
          <p:cNvCxnSpPr/>
          <p:nvPr/>
        </p:nvCxnSpPr>
        <p:spPr>
          <a:xfrm flipH="1" flipV="1">
            <a:off x="4914899" y="6312090"/>
            <a:ext cx="407510" cy="2759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04195E1-06ED-40D0-6870-550FA872170C}"/>
              </a:ext>
            </a:extLst>
          </p:cNvPr>
          <p:cNvCxnSpPr/>
          <p:nvPr/>
        </p:nvCxnSpPr>
        <p:spPr>
          <a:xfrm flipH="1" flipV="1">
            <a:off x="5217838" y="6278821"/>
            <a:ext cx="83217" cy="2961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E8ACF57-541A-0315-6332-BB68890A4916}"/>
              </a:ext>
            </a:extLst>
          </p:cNvPr>
          <p:cNvCxnSpPr/>
          <p:nvPr/>
        </p:nvCxnSpPr>
        <p:spPr>
          <a:xfrm flipV="1">
            <a:off x="5301055" y="5638800"/>
            <a:ext cx="1252145" cy="9362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3E4EBD47-ABA8-F6E9-672D-581C75E32615}"/>
              </a:ext>
            </a:extLst>
          </p:cNvPr>
          <p:cNvSpPr txBox="1"/>
          <p:nvPr/>
        </p:nvSpPr>
        <p:spPr>
          <a:xfrm>
            <a:off x="7499593" y="6575019"/>
            <a:ext cx="740908" cy="307777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Imager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5851610E-0F90-A8B6-E192-83DBB287DCED}"/>
              </a:ext>
            </a:extLst>
          </p:cNvPr>
          <p:cNvCxnSpPr/>
          <p:nvPr/>
        </p:nvCxnSpPr>
        <p:spPr>
          <a:xfrm flipV="1">
            <a:off x="8001000" y="6312090"/>
            <a:ext cx="0" cy="2759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D0A9348-16E7-EE45-73CF-AEFA38FA70B2}"/>
              </a:ext>
            </a:extLst>
          </p:cNvPr>
          <p:cNvSpPr txBox="1"/>
          <p:nvPr/>
        </p:nvSpPr>
        <p:spPr>
          <a:xfrm>
            <a:off x="7303445" y="1116577"/>
            <a:ext cx="583814" cy="30777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S-</a:t>
            </a:r>
            <a:r>
              <a:rPr lang="en-US" sz="1400" dirty="0" err="1">
                <a:solidFill>
                  <a:srgbClr val="7030A0"/>
                </a:solidFill>
              </a:rPr>
              <a:t>Att</a:t>
            </a:r>
            <a:endParaRPr lang="en-US" sz="1400" dirty="0">
              <a:solidFill>
                <a:srgbClr val="7030A0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8DABD1E-0C25-CE50-CFE5-B806E3DD0EDF}"/>
              </a:ext>
            </a:extLst>
          </p:cNvPr>
          <p:cNvCxnSpPr>
            <a:stCxn id="3" idx="2"/>
          </p:cNvCxnSpPr>
          <p:nvPr/>
        </p:nvCxnSpPr>
        <p:spPr>
          <a:xfrm flipH="1">
            <a:off x="7499593" y="1424354"/>
            <a:ext cx="95759" cy="14712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1EA6C70-7D61-FA40-0051-79B95CB00DFD}"/>
              </a:ext>
            </a:extLst>
          </p:cNvPr>
          <p:cNvSpPr txBox="1"/>
          <p:nvPr/>
        </p:nvSpPr>
        <p:spPr>
          <a:xfrm>
            <a:off x="7957633" y="1123954"/>
            <a:ext cx="1164101" cy="30777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Imager +PM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BE61D25-6B48-38CE-BDA9-2FA9104C62D3}"/>
              </a:ext>
            </a:extLst>
          </p:cNvPr>
          <p:cNvCxnSpPr/>
          <p:nvPr/>
        </p:nvCxnSpPr>
        <p:spPr>
          <a:xfrm flipH="1">
            <a:off x="8240501" y="1424354"/>
            <a:ext cx="95405" cy="13188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945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00939-C3CE-F12F-3C2D-2FC674D07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HXR/SXR:  RTDS in EBD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E081B-ACCC-9D4D-2439-B58269CD73A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8302" y="1295400"/>
            <a:ext cx="8108950" cy="5065522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R</a:t>
            </a:r>
            <a:r>
              <a:rPr lang="en-US" dirty="0"/>
              <a:t>apid </a:t>
            </a:r>
            <a:r>
              <a:rPr lang="en-US" b="1" dirty="0"/>
              <a:t>T</a:t>
            </a:r>
            <a:r>
              <a:rPr lang="en-US" dirty="0"/>
              <a:t>ransfer </a:t>
            </a:r>
            <a:r>
              <a:rPr lang="en-US" b="1" dirty="0"/>
              <a:t>D</a:t>
            </a:r>
            <a:r>
              <a:rPr lang="en-US" dirty="0"/>
              <a:t>iagnostics </a:t>
            </a:r>
            <a:r>
              <a:rPr lang="en-US" b="1" dirty="0"/>
              <a:t>S</a:t>
            </a:r>
            <a:r>
              <a:rPr lang="en-US" dirty="0"/>
              <a:t>tation:</a:t>
            </a:r>
          </a:p>
          <a:p>
            <a:r>
              <a:rPr lang="en-US" dirty="0"/>
              <a:t>Most upstream multipurpose Chamber: </a:t>
            </a:r>
          </a:p>
          <a:p>
            <a:r>
              <a:rPr lang="en-US" dirty="0"/>
              <a:t>-filters (OTR), slits</a:t>
            </a:r>
          </a:p>
          <a:p>
            <a:r>
              <a:rPr lang="en-US" dirty="0"/>
              <a:t>-energy foils/attenuator</a:t>
            </a:r>
          </a:p>
          <a:p>
            <a:r>
              <a:rPr lang="en-US" dirty="0"/>
              <a:t>-power meter</a:t>
            </a:r>
          </a:p>
          <a:p>
            <a:r>
              <a:rPr lang="en-US" dirty="0"/>
              <a:t>-diodes for 2 pulse detection</a:t>
            </a:r>
          </a:p>
          <a:p>
            <a:r>
              <a:rPr lang="en-US" dirty="0"/>
              <a:t>-damage studies for RP</a:t>
            </a:r>
          </a:p>
          <a:p>
            <a:r>
              <a:rPr lang="en-US" dirty="0"/>
              <a:t>-etc.</a:t>
            </a:r>
          </a:p>
          <a:p>
            <a:r>
              <a:rPr lang="en-US" dirty="0"/>
              <a:t>-”unfriendly” environment</a:t>
            </a:r>
          </a:p>
          <a:p>
            <a:r>
              <a:rPr lang="en-US" dirty="0"/>
              <a:t>-basic controls interface</a:t>
            </a:r>
          </a:p>
          <a:p>
            <a:r>
              <a:rPr lang="en-US" sz="1900" dirty="0"/>
              <a:t>-”1</a:t>
            </a:r>
            <a:r>
              <a:rPr lang="en-US" sz="1900" baseline="30000" dirty="0"/>
              <a:t>st</a:t>
            </a:r>
            <a:r>
              <a:rPr lang="en-US" sz="1900" dirty="0"/>
              <a:t> day diagnostics”: filter, YAG, </a:t>
            </a:r>
          </a:p>
          <a:p>
            <a:r>
              <a:rPr lang="en-US" sz="1900" dirty="0"/>
              <a:t>	</a:t>
            </a:r>
            <a:r>
              <a:rPr lang="en-US" sz="1900" dirty="0" err="1"/>
              <a:t>powermeter</a:t>
            </a:r>
            <a:endParaRPr lang="en-US" sz="1900" dirty="0"/>
          </a:p>
        </p:txBody>
      </p:sp>
      <p:pic>
        <p:nvPicPr>
          <p:cNvPr id="5" name="Picture 4" descr="A drawing of a machine&#10;&#10;Description automatically generated with low confidence">
            <a:extLst>
              <a:ext uri="{FF2B5EF4-FFF2-40B4-BE49-F238E27FC236}">
                <a16:creationId xmlns:a16="http://schemas.microsoft.com/office/drawing/2014/main" id="{6630D4B3-F7FD-46EE-4D55-1C9BBA61A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594070"/>
            <a:ext cx="4038600" cy="2182275"/>
          </a:xfrm>
          <a:prstGeom prst="rect">
            <a:avLst/>
          </a:prstGeom>
        </p:spPr>
      </p:pic>
      <p:pic>
        <p:nvPicPr>
          <p:cNvPr id="6" name="Picture 5" descr="A picture containing indoor, table, building&#10;&#10;Description automatically generated">
            <a:extLst>
              <a:ext uri="{FF2B5EF4-FFF2-40B4-BE49-F238E27FC236}">
                <a16:creationId xmlns:a16="http://schemas.microsoft.com/office/drawing/2014/main" id="{1270F6FB-855A-E42F-987C-7F2DF4F1C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4075015"/>
            <a:ext cx="4114800" cy="226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553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HXR Gas Energy Monitors (GEM) 2x in the FEE</a:t>
            </a:r>
            <a:br>
              <a:rPr lang="en-US" dirty="0"/>
            </a:br>
            <a:r>
              <a:rPr lang="en-US" dirty="0"/>
              <a:t>integrated in Gas Attenuator (old)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A9260F-9B46-4C2D-B7D0-9C63D63AA500}"/>
              </a:ext>
            </a:extLst>
          </p:cNvPr>
          <p:cNvSpPr txBox="1">
            <a:spLocks/>
          </p:cNvSpPr>
          <p:nvPr/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1FB33D-860C-4CD0-95A7-FD0D0F8DBB80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E98C8E9-0A9F-55B0-740C-CAE931D8B08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351992" y="1195393"/>
            <a:ext cx="3469216" cy="2601912"/>
          </a:xfrm>
          <a:prstGeom prst="rect">
            <a:avLst/>
          </a:prstGeom>
        </p:spPr>
      </p:pic>
      <p:pic>
        <p:nvPicPr>
          <p:cNvPr id="4" name="Picture 3" descr="A picture containing text, screenshot, line, diagram&#10;&#10;Description automatically generated">
            <a:extLst>
              <a:ext uri="{FF2B5EF4-FFF2-40B4-BE49-F238E27FC236}">
                <a16:creationId xmlns:a16="http://schemas.microsoft.com/office/drawing/2014/main" id="{4CFDDC64-2C90-2EE3-B430-7E6499A05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391920"/>
            <a:ext cx="4089400" cy="26347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397EFB-2E88-3CF8-D04D-72949EE0A686}"/>
              </a:ext>
            </a:extLst>
          </p:cNvPr>
          <p:cNvSpPr txBox="1"/>
          <p:nvPr/>
        </p:nvSpPr>
        <p:spPr>
          <a:xfrm>
            <a:off x="342900" y="4191000"/>
            <a:ext cx="5486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Near UV N2 Fluorescence</a:t>
            </a:r>
          </a:p>
          <a:p>
            <a:endParaRPr lang="en-US" dirty="0"/>
          </a:p>
          <a:p>
            <a:r>
              <a:rPr lang="en-US" dirty="0"/>
              <a:t>Relative FEL intensity</a:t>
            </a:r>
          </a:p>
          <a:p>
            <a:r>
              <a:rPr lang="en-US" dirty="0"/>
              <a:t>Specs: 0.05-2.0mJ, &lt;10uJ</a:t>
            </a:r>
          </a:p>
          <a:p>
            <a:r>
              <a:rPr lang="en-US" dirty="0"/>
              <a:t>~450-25,000keV</a:t>
            </a:r>
          </a:p>
          <a:p>
            <a:r>
              <a:rPr lang="en-US" dirty="0"/>
              <a:t>Absolute calibration via Electron Loss Method</a:t>
            </a:r>
          </a:p>
          <a:p>
            <a:endParaRPr lang="en-US" dirty="0"/>
          </a:p>
        </p:txBody>
      </p:sp>
      <p:grpSp>
        <p:nvGrpSpPr>
          <p:cNvPr id="9" name="Group 2">
            <a:extLst>
              <a:ext uri="{FF2B5EF4-FFF2-40B4-BE49-F238E27FC236}">
                <a16:creationId xmlns:a16="http://schemas.microsoft.com/office/drawing/2014/main" id="{790111B4-7686-2FEE-632A-217A89DF8107}"/>
              </a:ext>
            </a:extLst>
          </p:cNvPr>
          <p:cNvGrpSpPr>
            <a:grpSpLocks/>
          </p:cNvGrpSpPr>
          <p:nvPr/>
        </p:nvGrpSpPr>
        <p:grpSpPr bwMode="auto">
          <a:xfrm>
            <a:off x="5219700" y="3251674"/>
            <a:ext cx="3733800" cy="1419860"/>
            <a:chOff x="672" y="432"/>
            <a:chExt cx="4560" cy="1512"/>
          </a:xfrm>
        </p:grpSpPr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AFA48612-0492-3246-580C-EF60ABA598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72" y="432"/>
              <a:ext cx="4560" cy="1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4">
              <a:extLst>
                <a:ext uri="{FF2B5EF4-FFF2-40B4-BE49-F238E27FC236}">
                  <a16:creationId xmlns:a16="http://schemas.microsoft.com/office/drawing/2014/main" id="{88DC9D7F-8127-3BA4-3668-D6705F8AF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0" y="720"/>
              <a:ext cx="1335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900">
                  <a:cs typeface="Arial" charset="0"/>
                </a:rPr>
                <a:t>A.N. Brunner</a:t>
              </a:r>
            </a:p>
            <a:p>
              <a:pPr algn="ctr"/>
              <a:r>
                <a:rPr lang="en-US" sz="900">
                  <a:cs typeface="Arial" charset="0"/>
                </a:rPr>
                <a:t>Cornell University (1967).</a:t>
              </a:r>
            </a:p>
          </p:txBody>
        </p:sp>
      </p:grpSp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EF7DB624-A85D-F655-7F22-2D90AE033C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9793" y="4630616"/>
            <a:ext cx="2895599" cy="22273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B668C9-7AEF-D282-3487-398487F73078}"/>
              </a:ext>
            </a:extLst>
          </p:cNvPr>
          <p:cNvSpPr txBox="1"/>
          <p:nvPr/>
        </p:nvSpPr>
        <p:spPr>
          <a:xfrm>
            <a:off x="0" y="6431354"/>
            <a:ext cx="4608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Hau-Riege,S</a:t>
            </a:r>
            <a:r>
              <a:rPr lang="en-US" sz="1400" dirty="0"/>
              <a:t>. et al., Phys. Rev. Lett. 105 043003 (2010)</a:t>
            </a:r>
          </a:p>
        </p:txBody>
      </p:sp>
    </p:spTree>
    <p:extLst>
      <p:ext uri="{BB962C8B-B14F-4D97-AF65-F5344CB8AC3E}">
        <p14:creationId xmlns:p14="http://schemas.microsoft.com/office/powerpoint/2010/main" val="3985689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DAD34-66EE-DE74-7C09-C27AF706E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HXR Solid Attenuator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4D48060-610E-EFB3-EE13-910AD958761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179026" y="1295400"/>
            <a:ext cx="2959894" cy="3946525"/>
          </a:xfrm>
          <a:prstGeom prst="rect">
            <a:avLst/>
          </a:prstGeom>
        </p:spPr>
      </p:pic>
      <p:pic>
        <p:nvPicPr>
          <p:cNvPr id="6" name="Picture 5" descr="A picture containing text, line, screenshot, diagram&#10;&#10;Description automatically generated">
            <a:extLst>
              <a:ext uri="{FF2B5EF4-FFF2-40B4-BE49-F238E27FC236}">
                <a16:creationId xmlns:a16="http://schemas.microsoft.com/office/drawing/2014/main" id="{982B1C72-4831-7255-6CA7-B5E5B4924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22" y="3520889"/>
            <a:ext cx="5410200" cy="3213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8E16BB-7C94-445C-6EEB-FC8E22171DE4}"/>
              </a:ext>
            </a:extLst>
          </p:cNvPr>
          <p:cNvSpPr txBox="1"/>
          <p:nvPr/>
        </p:nvSpPr>
        <p:spPr>
          <a:xfrm>
            <a:off x="334833" y="1143000"/>
            <a:ext cx="564417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0">
              <a:spcAft>
                <a:spcPts val="600"/>
              </a:spcAft>
              <a:buNone/>
            </a:pPr>
            <a:r>
              <a:rPr lang="en-US" sz="1000" dirty="0">
                <a:ea typeface="ＭＳ Ｐゴシック" pitchFamily="-111" charset="-128"/>
              </a:rPr>
              <a:t>Includes: </a:t>
            </a:r>
          </a:p>
          <a:p>
            <a:pPr marL="742950" lvl="1" indent="-285750"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000" dirty="0">
                <a:ea typeface="ＭＳ Ｐゴシック" pitchFamily="-111" charset="-128"/>
              </a:rPr>
              <a:t>8 Water cooled Diamond filter/actuator assemblies</a:t>
            </a:r>
          </a:p>
          <a:p>
            <a:pPr marL="742950" lvl="1" indent="-285750"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000" dirty="0">
                <a:ea typeface="ＭＳ Ｐゴシック" pitchFamily="-111" charset="-128"/>
              </a:rPr>
              <a:t>10 Passively cooled Silicon filter/actuator assemblies</a:t>
            </a:r>
          </a:p>
          <a:p>
            <a:pPr marL="742950" lvl="1" indent="-285750"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000" dirty="0">
                <a:ea typeface="ＭＳ Ｐゴシック" pitchFamily="-111" charset="-128"/>
              </a:rPr>
              <a:t>Filters (Diamond upstream and Silicon downstream)</a:t>
            </a:r>
          </a:p>
          <a:p>
            <a:pPr marL="742950" lvl="1" indent="-285750"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1000" dirty="0">
                <a:ea typeface="ＭＳ Ｐゴシック" pitchFamily="-111" charset="-128"/>
              </a:rPr>
              <a:t>Filter viewing system. (camera/lens not yet included)</a:t>
            </a:r>
          </a:p>
          <a:p>
            <a:pPr marL="742950" lvl="1" indent="-285750"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altLang="ja-JP" sz="1000" dirty="0">
                <a:ea typeface="ＭＳ Ｐゴシック" pitchFamily="-111" charset="-128"/>
              </a:rPr>
              <a:t>Withstand the maximum peak single shot damage</a:t>
            </a:r>
          </a:p>
          <a:p>
            <a:pPr marL="742950" lvl="1" indent="-285750"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altLang="ja-JP" sz="1000" dirty="0">
                <a:ea typeface="ＭＳ Ｐゴシック" pitchFamily="-111" charset="-128"/>
              </a:rPr>
              <a:t>Withstand the thermal loading of the average power of 200 W in the SC mode (SC </a:t>
            </a:r>
            <a:r>
              <a:rPr lang="en-US" altLang="ja-JP" sz="1000" dirty="0" err="1">
                <a:ea typeface="ＭＳ Ｐゴシック" pitchFamily="-111" charset="-128"/>
              </a:rPr>
              <a:t>Linac</a:t>
            </a:r>
            <a:r>
              <a:rPr lang="en-US" altLang="ja-JP" sz="1000" dirty="0">
                <a:ea typeface="ＭＳ Ｐゴシック" pitchFamily="-111" charset="-128"/>
              </a:rPr>
              <a:t> may exceed 200W output), </a:t>
            </a:r>
          </a:p>
          <a:p>
            <a:pPr marL="742950" lvl="1" indent="-285750"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altLang="ja-JP" sz="1000" dirty="0">
                <a:ea typeface="ＭＳ Ｐゴシック" pitchFamily="-111" charset="-128"/>
              </a:rPr>
              <a:t>Withstand the thermal loading of the average power of 1.2 W in the Cu mode (Cu </a:t>
            </a:r>
            <a:r>
              <a:rPr lang="en-US" altLang="ja-JP" sz="1000" dirty="0" err="1">
                <a:ea typeface="ＭＳ Ｐゴシック" pitchFamily="-111" charset="-128"/>
              </a:rPr>
              <a:t>Linac</a:t>
            </a:r>
            <a:r>
              <a:rPr lang="en-US" altLang="ja-JP" sz="1000" dirty="0">
                <a:ea typeface="ＭＳ Ｐゴシック" pitchFamily="-111" charset="-128"/>
              </a:rPr>
              <a:t> may exceed 1.2 output).</a:t>
            </a:r>
          </a:p>
          <a:p>
            <a:pPr marL="742950" lvl="1" indent="-285750">
              <a:lnSpc>
                <a:spcPct val="100000"/>
              </a:lnSpc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endParaRPr lang="en-US" sz="1000" dirty="0">
              <a:ea typeface="ＭＳ Ｐゴシック" pitchFamily="-111" charset="-128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49904F8-8219-B7F1-7A30-3051C85CC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4763188"/>
            <a:ext cx="1999674" cy="2079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409F23-782E-FF8E-884A-68256DDDAB7A}"/>
              </a:ext>
            </a:extLst>
          </p:cNvPr>
          <p:cNvSpPr txBox="1"/>
          <p:nvPr/>
        </p:nvSpPr>
        <p:spPr>
          <a:xfrm>
            <a:off x="5748061" y="6534983"/>
            <a:ext cx="29161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LCLS-II project, M. </a:t>
            </a:r>
            <a:r>
              <a:rPr lang="en-US" sz="1200" dirty="0" err="1"/>
              <a:t>Campell</a:t>
            </a:r>
            <a:r>
              <a:rPr lang="en-US" sz="1200" dirty="0"/>
              <a:t> FDR (2016)</a:t>
            </a:r>
          </a:p>
        </p:txBody>
      </p:sp>
    </p:spTree>
    <p:extLst>
      <p:ext uri="{BB962C8B-B14F-4D97-AF65-F5344CB8AC3E}">
        <p14:creationId xmlns:p14="http://schemas.microsoft.com/office/powerpoint/2010/main" val="710749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BECDF-8DD0-4FC8-5AC8-2E4FD611C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Imager both HXR and SXR (SC and Cu)</a:t>
            </a:r>
          </a:p>
        </p:txBody>
      </p:sp>
      <p:pic>
        <p:nvPicPr>
          <p:cNvPr id="5" name="Content Placeholder 4" descr="A picture containing LEGO, toothbrush&#10;&#10;Description automatically generated">
            <a:extLst>
              <a:ext uri="{FF2B5EF4-FFF2-40B4-BE49-F238E27FC236}">
                <a16:creationId xmlns:a16="http://schemas.microsoft.com/office/drawing/2014/main" id="{4ADE6C8A-F6F0-0CE9-1B28-408C9171BE4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862050" y="1686646"/>
            <a:ext cx="4281950" cy="2286000"/>
          </a:xfr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51296B1-7FCB-5099-887F-F9D06F43BA7D}"/>
              </a:ext>
            </a:extLst>
          </p:cNvPr>
          <p:cNvSpPr txBox="1">
            <a:spLocks/>
          </p:cNvSpPr>
          <p:nvPr/>
        </p:nvSpPr>
        <p:spPr>
          <a:xfrm>
            <a:off x="457200" y="1243584"/>
            <a:ext cx="8108950" cy="50655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Beam Profile, alignment, beam quality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0.2-1.3keV SXU/1-5keV HXU, 20W 1MHz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1-25keV CU-HXU, 120Hz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Res. 4.4um SXR, 3.34um HXR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Variable FOV dep. on pos. 0.6-27mm range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120Hz, or burst mode for &gt;Hz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YAG, CVD diamond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Opal camera,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3</a:t>
            </a:r>
            <a:r>
              <a:rPr lang="en-US" sz="1800" baseline="30000" dirty="0"/>
              <a:t>rd</a:t>
            </a:r>
            <a:r>
              <a:rPr lang="en-US" sz="1800" dirty="0"/>
              <a:t> position compatible with </a:t>
            </a:r>
          </a:p>
          <a:p>
            <a:r>
              <a:rPr lang="en-US" sz="1800" dirty="0"/>
              <a:t>	</a:t>
            </a:r>
            <a:r>
              <a:rPr lang="en-US" sz="1800" dirty="0" err="1"/>
              <a:t>powermeter</a:t>
            </a:r>
            <a:r>
              <a:rPr lang="en-US" sz="1800" dirty="0"/>
              <a:t> mounting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endParaRPr lang="en-US" sz="1800" dirty="0"/>
          </a:p>
        </p:txBody>
      </p:sp>
      <p:pic>
        <p:nvPicPr>
          <p:cNvPr id="9" name="Picture 8" descr="A picture containing text, bottle, lotion&#10;&#10;Description automatically generated">
            <a:extLst>
              <a:ext uri="{FF2B5EF4-FFF2-40B4-BE49-F238E27FC236}">
                <a16:creationId xmlns:a16="http://schemas.microsoft.com/office/drawing/2014/main" id="{D18603B3-1BBE-13F4-A36A-FF8DCD41F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2655" y="4334106"/>
            <a:ext cx="2540000" cy="1975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00C8EB-B558-729A-CD27-3ACCFB03D770}"/>
              </a:ext>
            </a:extLst>
          </p:cNvPr>
          <p:cNvSpPr txBox="1"/>
          <p:nvPr/>
        </p:nvSpPr>
        <p:spPr>
          <a:xfrm>
            <a:off x="685800" y="6553200"/>
            <a:ext cx="28673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Y. Feng et al., L2SI Project (2010)</a:t>
            </a:r>
          </a:p>
        </p:txBody>
      </p:sp>
    </p:spTree>
    <p:extLst>
      <p:ext uri="{BB962C8B-B14F-4D97-AF65-F5344CB8AC3E}">
        <p14:creationId xmlns:p14="http://schemas.microsoft.com/office/powerpoint/2010/main" val="3848774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B8FE9-42FA-C70B-D36F-9EB84E868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Wavefront Sensor (WFS)- fractional Talbot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88A46-A428-EEAF-480C-CF3E9A535FA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61441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Focus size, ~ location, ~ quality, mirror alignment and characterization, phase correction for CRLs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4C4C4C"/>
                </a:solidFill>
                <a:latin typeface="AdvOpti"/>
              </a:rPr>
              <a:t>WFSensor</a:t>
            </a:r>
            <a:r>
              <a:rPr lang="en-US" sz="1800" dirty="0">
                <a:solidFill>
                  <a:srgbClr val="4C4C4C"/>
                </a:solidFill>
                <a:latin typeface="AdvOpti"/>
              </a:rPr>
              <a:t> is paired with downstream imager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C4C4C"/>
                </a:solidFill>
                <a:latin typeface="AdvOpti"/>
              </a:rPr>
              <a:t>Pixel size res. 1-12.5um (IM2K0) is calibrated by reticle of imager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C4C4C"/>
                </a:solidFill>
                <a:latin typeface="AdvOpti"/>
              </a:rPr>
              <a:t>Up to 5 masks (pinhole arrays) </a:t>
            </a:r>
          </a:p>
          <a:p>
            <a:r>
              <a:rPr lang="en-US" sz="1800" dirty="0">
                <a:solidFill>
                  <a:srgbClr val="4C4C4C"/>
                </a:solidFill>
                <a:latin typeface="AdvOpti"/>
              </a:rPr>
              <a:t>	-Si 2W, Diamond 20W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C4C4C"/>
                </a:solidFill>
                <a:latin typeface="AdvOpti"/>
              </a:rPr>
              <a:t>WFS mount has z travel to reach Talbot planes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4C4C4C"/>
                </a:solidFill>
                <a:latin typeface="AdvOpti"/>
              </a:rPr>
              <a:t>Talbot based </a:t>
            </a:r>
            <a:r>
              <a:rPr lang="en-US" sz="1800" dirty="0" err="1">
                <a:solidFill>
                  <a:srgbClr val="4C4C4C"/>
                </a:solidFill>
                <a:latin typeface="AdvOpti"/>
              </a:rPr>
              <a:t>WFSensing</a:t>
            </a:r>
            <a:r>
              <a:rPr lang="en-US" sz="1800" dirty="0">
                <a:solidFill>
                  <a:srgbClr val="4C4C4C"/>
                </a:solidFill>
                <a:latin typeface="AdvOpti"/>
              </a:rPr>
              <a:t> is very sensitive, </a:t>
            </a:r>
          </a:p>
          <a:p>
            <a:r>
              <a:rPr lang="en-US" sz="1800" dirty="0">
                <a:solidFill>
                  <a:srgbClr val="4C4C4C"/>
                </a:solidFill>
                <a:latin typeface="AdvOpti"/>
              </a:rPr>
              <a:t>	and flexible for soft and hard x-rays!</a:t>
            </a:r>
          </a:p>
          <a:p>
            <a:r>
              <a:rPr lang="en-US" sz="1800" dirty="0">
                <a:solidFill>
                  <a:srgbClr val="4C4C4C"/>
                </a:solidFill>
                <a:latin typeface="AdvOpti"/>
              </a:rPr>
              <a:t>Shows good agreement with (lengthy)</a:t>
            </a:r>
          </a:p>
          <a:p>
            <a:r>
              <a:rPr lang="en-US" sz="1800" dirty="0">
                <a:solidFill>
                  <a:srgbClr val="4C4C4C"/>
                </a:solidFill>
                <a:latin typeface="AdvOpti"/>
              </a:rPr>
              <a:t>	imprint studies!</a:t>
            </a:r>
          </a:p>
          <a:p>
            <a:endParaRPr lang="en-US" sz="1800" dirty="0">
              <a:solidFill>
                <a:srgbClr val="4C4C4C"/>
              </a:solidFill>
              <a:latin typeface="AdvOpti"/>
            </a:endParaRPr>
          </a:p>
          <a:p>
            <a:r>
              <a:rPr lang="en-US" sz="1400" dirty="0">
                <a:solidFill>
                  <a:srgbClr val="4C4C4C"/>
                </a:solidFill>
                <a:latin typeface="AdvOpti"/>
              </a:rPr>
              <a:t>M. </a:t>
            </a:r>
            <a:r>
              <a:rPr lang="en-US" sz="1400" dirty="0" err="1">
                <a:solidFill>
                  <a:srgbClr val="4C4C4C"/>
                </a:solidFill>
                <a:latin typeface="AdvOpti"/>
              </a:rPr>
              <a:t>Seaberg</a:t>
            </a:r>
            <a:r>
              <a:rPr lang="en-US" sz="1400" dirty="0">
                <a:solidFill>
                  <a:srgbClr val="4C4C4C"/>
                </a:solidFill>
                <a:latin typeface="AdvOpti"/>
              </a:rPr>
              <a:t> et al., J. Synchrotron Rad. (2019). 26(4), 1115–1126 </a:t>
            </a:r>
          </a:p>
          <a:p>
            <a:r>
              <a:rPr lang="en-US" sz="1400" dirty="0">
                <a:solidFill>
                  <a:srgbClr val="4C4C4C"/>
                </a:solidFill>
                <a:latin typeface="AdvOpti"/>
              </a:rPr>
              <a:t>(compares 3 WFS methods successfully. (Photon </a:t>
            </a:r>
            <a:r>
              <a:rPr lang="en-US" sz="1400" dirty="0" err="1">
                <a:solidFill>
                  <a:srgbClr val="4C4C4C"/>
                </a:solidFill>
                <a:latin typeface="AdvOpti"/>
              </a:rPr>
              <a:t>Diag</a:t>
            </a:r>
            <a:r>
              <a:rPr lang="en-US" sz="1400" dirty="0">
                <a:solidFill>
                  <a:srgbClr val="4C4C4C"/>
                </a:solidFill>
                <a:latin typeface="AdvOpti"/>
              </a:rPr>
              <a:t> 2017))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 descr="A picture containing text, screenshot, colorfulness, line&#10;&#10;Description automatically generated">
            <a:extLst>
              <a:ext uri="{FF2B5EF4-FFF2-40B4-BE49-F238E27FC236}">
                <a16:creationId xmlns:a16="http://schemas.microsoft.com/office/drawing/2014/main" id="{886EE02F-ACAC-69E1-9471-9D9F71DEB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262" y="2690493"/>
            <a:ext cx="3713480" cy="2404705"/>
          </a:xfrm>
          <a:prstGeom prst="rect">
            <a:avLst/>
          </a:prstGeom>
        </p:spPr>
      </p:pic>
      <p:pic>
        <p:nvPicPr>
          <p:cNvPr id="7" name="Picture 6" descr="A picture containing text, screenshot, diagram, plot&#10;&#10;Description automatically generated">
            <a:extLst>
              <a:ext uri="{FF2B5EF4-FFF2-40B4-BE49-F238E27FC236}">
                <a16:creationId xmlns:a16="http://schemas.microsoft.com/office/drawing/2014/main" id="{C31F4B2A-98BC-B665-AE15-C822C80D9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262" y="5133298"/>
            <a:ext cx="2393950" cy="1742482"/>
          </a:xfrm>
          <a:prstGeom prst="rect">
            <a:avLst/>
          </a:prstGeom>
        </p:spPr>
      </p:pic>
      <p:pic>
        <p:nvPicPr>
          <p:cNvPr id="9" name="Picture 8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32843169-28BE-2780-A339-15348912E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9356" y="5133298"/>
            <a:ext cx="1033386" cy="1671089"/>
          </a:xfrm>
          <a:prstGeom prst="rect">
            <a:avLst/>
          </a:prstGeom>
        </p:spPr>
      </p:pic>
      <p:pic>
        <p:nvPicPr>
          <p:cNvPr id="11" name="Picture 10" descr="A picture containing LEGO, toy, machine, indoor&#10;&#10;Description automatically generated">
            <a:extLst>
              <a:ext uri="{FF2B5EF4-FFF2-40B4-BE49-F238E27FC236}">
                <a16:creationId xmlns:a16="http://schemas.microsoft.com/office/drawing/2014/main" id="{97D9C986-4F3F-9B3D-8DC1-5158C4F777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804669"/>
            <a:ext cx="1028700" cy="163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093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41D12-F79B-4873-D76C-8626761BC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Powermeter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40CEA-E1DB-E522-580D-1C5858CE5F5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fontScale="8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Commercial laser power meter for compact ,absolute, intercepting measurement,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Integrated into imager mounting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Pyroelectric, thermopile method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Gentec</a:t>
            </a:r>
            <a:r>
              <a:rPr lang="en-US" dirty="0"/>
              <a:t>-EO model UP10P-2S-5-TE-DO power meter, Al absorber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Response time ~0.2sec 1/e, sensitivity ~10uJ, linear dynamic range 2 orders, abs. with 6%.,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photon energy independent as losses due to fluorescence and photo electron yield is low.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P. </a:t>
            </a:r>
            <a:r>
              <a:rPr lang="en-US" sz="2000" dirty="0" err="1"/>
              <a:t>Heimann</a:t>
            </a:r>
            <a:r>
              <a:rPr lang="en-US" sz="2000" dirty="0"/>
              <a:t> et al., </a:t>
            </a:r>
            <a:r>
              <a:rPr lang="en-US" sz="1800" dirty="0">
                <a:solidFill>
                  <a:srgbClr val="306399"/>
                </a:solidFill>
                <a:effectLst/>
                <a:latin typeface="Optima" panose="02000503060000020004" pitchFamily="2" charset="0"/>
              </a:rPr>
              <a:t>J. Synchrotron Rad. (2018). </a:t>
            </a:r>
            <a:r>
              <a:rPr lang="en-US" sz="1800" b="1" dirty="0">
                <a:solidFill>
                  <a:srgbClr val="306399"/>
                </a:solidFill>
                <a:effectLst/>
                <a:latin typeface="Optima" panose="02000503060000020004" pitchFamily="2" charset="0"/>
              </a:rPr>
              <a:t>25</a:t>
            </a:r>
            <a:r>
              <a:rPr lang="en-US" sz="1800" dirty="0">
                <a:solidFill>
                  <a:srgbClr val="306399"/>
                </a:solidFill>
                <a:effectLst/>
                <a:latin typeface="Optima" panose="02000503060000020004" pitchFamily="2" charset="0"/>
              </a:rPr>
              <a:t>, 72–76 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 descr="A picture containing loudspeaker, circle&#10;&#10;Description automatically generated">
            <a:extLst>
              <a:ext uri="{FF2B5EF4-FFF2-40B4-BE49-F238E27FC236}">
                <a16:creationId xmlns:a16="http://schemas.microsoft.com/office/drawing/2014/main" id="{F23A8067-119F-A5B6-4DC1-D4CE87085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1522539"/>
            <a:ext cx="1178702" cy="1098550"/>
          </a:xfrm>
          <a:prstGeom prst="rect">
            <a:avLst/>
          </a:prstGeom>
        </p:spPr>
      </p:pic>
      <p:pic>
        <p:nvPicPr>
          <p:cNvPr id="7" name="Picture 6" descr="A graph of pulse energy&#10;&#10;Description automatically generated with low confidence">
            <a:extLst>
              <a:ext uri="{FF2B5EF4-FFF2-40B4-BE49-F238E27FC236}">
                <a16:creationId xmlns:a16="http://schemas.microsoft.com/office/drawing/2014/main" id="{857DA4CA-7C3F-79FD-159A-90FCFB807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54" y="4261630"/>
            <a:ext cx="2517293" cy="1403350"/>
          </a:xfrm>
          <a:prstGeom prst="rect">
            <a:avLst/>
          </a:prstGeom>
        </p:spPr>
      </p:pic>
      <p:pic>
        <p:nvPicPr>
          <p:cNvPr id="9" name="Picture 8" descr="A graph of gas detector&#10;&#10;Description automatically generated with low confidence">
            <a:extLst>
              <a:ext uri="{FF2B5EF4-FFF2-40B4-BE49-F238E27FC236}">
                <a16:creationId xmlns:a16="http://schemas.microsoft.com/office/drawing/2014/main" id="{EFF58BE3-49D3-8F5E-A4BA-7DF225575D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4261630"/>
            <a:ext cx="29083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62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E8139-9ECB-6948-8D64-49A77FD88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0AD2F-D98E-D95F-1C8D-19E942F1B03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LCLS Overview </a:t>
            </a:r>
          </a:p>
          <a:p>
            <a:pPr marL="1371600" lvl="3" indent="-457200">
              <a:buFont typeface="+mj-lt"/>
              <a:buAutoNum type="alphaLcPeriod"/>
            </a:pPr>
            <a:r>
              <a:rPr lang="en-US" dirty="0"/>
              <a:t>LCLS-II Facility and beam parameters</a:t>
            </a:r>
          </a:p>
          <a:p>
            <a:pPr marL="1371600" lvl="3" indent="-457200">
              <a:buFont typeface="+mj-lt"/>
              <a:buAutoNum type="alphaLcPeriod"/>
            </a:pPr>
            <a:r>
              <a:rPr lang="en-US" dirty="0"/>
              <a:t>LCLS-HE future upgrade</a:t>
            </a:r>
          </a:p>
          <a:p>
            <a:pPr marL="457200" indent="-457200">
              <a:buAutoNum type="arabicPeriod"/>
            </a:pPr>
            <a:r>
              <a:rPr lang="en-US" dirty="0"/>
              <a:t>LCLS II Photon Diagnostics Overview</a:t>
            </a:r>
          </a:p>
          <a:p>
            <a:pPr marL="1371600" lvl="3" indent="-457200">
              <a:buFont typeface="+mj-lt"/>
              <a:buAutoNum type="alphaLcPeriod"/>
            </a:pPr>
            <a:r>
              <a:rPr lang="en-US" dirty="0"/>
              <a:t>SXU (soft) beam line</a:t>
            </a:r>
          </a:p>
          <a:p>
            <a:pPr marL="1371600" lvl="3" indent="-457200">
              <a:buFont typeface="+mj-lt"/>
              <a:buAutoNum type="alphaLcPeriod"/>
            </a:pPr>
            <a:r>
              <a:rPr lang="en-US" dirty="0"/>
              <a:t>HXU (hard) beam line</a:t>
            </a:r>
          </a:p>
          <a:p>
            <a:pPr marL="1371600" lvl="3" indent="-457200">
              <a:buFont typeface="+mj-lt"/>
              <a:buAutoNum type="alphaL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Technical details of some diagnostic components</a:t>
            </a:r>
          </a:p>
          <a:p>
            <a:pPr marL="457200" indent="-457200">
              <a:buAutoNum type="arabicPeriod"/>
            </a:pPr>
            <a:r>
              <a:rPr lang="en-US" dirty="0"/>
              <a:t>Summary and Outlook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4112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C25DD-5385-076E-F470-B46927B58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K-Mono (HXR FEE, original LCLS device)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0EE31-762E-961D-2990-38279588664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52400" y="1219200"/>
            <a:ext cx="8108950" cy="506552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Originally intended for in-situ magnetic k alignment of undulator segments with beam (MMF back up plan)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Narrow bandwidth,  photon-energy filter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2 channel cut Si (111) 4 bounce monochromator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Central pass energy 8172+/-75eV, Res. 0.2eV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Downstream Imager (IM3K0) for transmitted beam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MFX occasionally uses k-mono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Upgrade plan in the future</a:t>
            </a:r>
          </a:p>
        </p:txBody>
      </p:sp>
      <p:pic>
        <p:nvPicPr>
          <p:cNvPr id="6" name="Picture 5" descr="A picture containing screenshot, cartoon&#10;&#10;Description automatically generated">
            <a:extLst>
              <a:ext uri="{FF2B5EF4-FFF2-40B4-BE49-F238E27FC236}">
                <a16:creationId xmlns:a16="http://schemas.microsoft.com/office/drawing/2014/main" id="{4EF6C5E3-F0C7-A8B7-08D2-60348796A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4945" y="1455173"/>
            <a:ext cx="3505200" cy="2060816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5429D37-EFD0-8B10-A9BD-A1051125C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30" y="4154757"/>
            <a:ext cx="3054350" cy="269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38C01551-84E1-6E5E-7CAD-65EEFD131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964" y="4149792"/>
            <a:ext cx="3054350" cy="269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AF0D86-8BE0-AF69-C9B0-E91004171D07}"/>
              </a:ext>
            </a:extLst>
          </p:cNvPr>
          <p:cNvSpPr txBox="1"/>
          <p:nvPr/>
        </p:nvSpPr>
        <p:spPr>
          <a:xfrm>
            <a:off x="4648200" y="3751961"/>
            <a:ext cx="3518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8.2keV without and with k-mono)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5A6C53-63D6-C791-D03B-B8E4B3160D8D}"/>
              </a:ext>
            </a:extLst>
          </p:cNvPr>
          <p:cNvSpPr txBox="1"/>
          <p:nvPr/>
        </p:nvSpPr>
        <p:spPr>
          <a:xfrm>
            <a:off x="5545441" y="50293"/>
            <a:ext cx="36642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P. Stefan et al., LCLS Commissioning Report 2009 </a:t>
            </a:r>
          </a:p>
        </p:txBody>
      </p:sp>
    </p:spTree>
    <p:extLst>
      <p:ext uri="{BB962C8B-B14F-4D97-AF65-F5344CB8AC3E}">
        <p14:creationId xmlns:p14="http://schemas.microsoft.com/office/powerpoint/2010/main" val="335368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F99D5-7C44-8D9B-A98F-AE4A4A379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XRT Spectrometer (HXR transmissive single shot)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646C3-0F14-3A22-A11B-03BB6FBF27F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30961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cylindrically bent 10um Si crystal (5x15mm, R&lt;100m)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Resolution for SASE spikes, full FEL Bandwidth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Inline spectral diagnostic, &gt;80% transmission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000" dirty="0"/>
              <a:t>Spectrum at 8.3keV Si(111)</a:t>
            </a:r>
          </a:p>
          <a:p>
            <a:r>
              <a:rPr lang="en-US" sz="1600" dirty="0"/>
              <a:t>Resolution 0.5 resp. 0.2eV Si(333)</a:t>
            </a:r>
          </a:p>
          <a:p>
            <a:endParaRPr lang="en-US" dirty="0"/>
          </a:p>
        </p:txBody>
      </p:sp>
      <p:pic>
        <p:nvPicPr>
          <p:cNvPr id="5" name="Picture 4" descr="A picture containing diagram, line, plot, design&#10;&#10;Description automatically generated">
            <a:extLst>
              <a:ext uri="{FF2B5EF4-FFF2-40B4-BE49-F238E27FC236}">
                <a16:creationId xmlns:a16="http://schemas.microsoft.com/office/drawing/2014/main" id="{0206F8F1-C355-CFAA-C5B9-9AA9B777A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770" y="2582928"/>
            <a:ext cx="5867400" cy="21289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F0FFCD-E649-E739-EFC8-1B63284DC03C}"/>
              </a:ext>
            </a:extLst>
          </p:cNvPr>
          <p:cNvSpPr txBox="1"/>
          <p:nvPr/>
        </p:nvSpPr>
        <p:spPr>
          <a:xfrm>
            <a:off x="406102" y="4711872"/>
            <a:ext cx="2861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Bent Crystal dispersion Geometry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2A8664-4B35-4759-AD42-ACFAB6FE0B9C}"/>
              </a:ext>
            </a:extLst>
          </p:cNvPr>
          <p:cNvSpPr txBox="1"/>
          <p:nvPr/>
        </p:nvSpPr>
        <p:spPr>
          <a:xfrm>
            <a:off x="3706040" y="4685031"/>
            <a:ext cx="27494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Set up for tandem measurement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F037A3-5940-B4B7-B504-988FDE3E07F6}"/>
              </a:ext>
            </a:extLst>
          </p:cNvPr>
          <p:cNvSpPr txBox="1"/>
          <p:nvPr/>
        </p:nvSpPr>
        <p:spPr>
          <a:xfrm>
            <a:off x="406102" y="6544243"/>
            <a:ext cx="45416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D. Zhu et al., J of Phys Conf Series 425 (2013) 052033</a:t>
            </a:r>
          </a:p>
        </p:txBody>
      </p:sp>
      <p:pic>
        <p:nvPicPr>
          <p:cNvPr id="10" name="Picture 9" descr="A graph of a graph of a graph of a graph of a graph of a graph of a graph of a graph of a graph of a graph of a graph of a graph of a graph of&#10;&#10;Description automatically generated with medium confidence">
            <a:extLst>
              <a:ext uri="{FF2B5EF4-FFF2-40B4-BE49-F238E27FC236}">
                <a16:creationId xmlns:a16="http://schemas.microsoft.com/office/drawing/2014/main" id="{83E24EF3-BB43-1B13-CA94-648686E1F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470" y="4962835"/>
            <a:ext cx="3810000" cy="161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19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4BE1D-004C-6359-7924-F69203B14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IPM hard x-ray single-shot Intensity-Position Monitor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D136F-F5D7-2125-BEAE-CD31A68AB7E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1800" dirty="0">
                <a:effectLst/>
                <a:latin typeface="Advt93"/>
              </a:rPr>
              <a:t>IPM detects back-scattered X-rays from thin, partially transmissive silicon nitride or diamond foils 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effectLst/>
                <a:latin typeface="Advt93"/>
              </a:rPr>
              <a:t>Wavefront preserving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latin typeface="Advt93"/>
              </a:rPr>
              <a:t>Highly transmissive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effectLst/>
                <a:latin typeface="Advt93"/>
              </a:rPr>
              <a:t>Free standing foils, density uniformity; ~0.5um thick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effectLst/>
                <a:latin typeface="Advt93"/>
              </a:rPr>
              <a:t>(0.1-1.0% relative precision)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effectLst/>
                <a:latin typeface="Advt93"/>
              </a:rPr>
              <a:t>Position sensitivity 2-3um</a:t>
            </a:r>
          </a:p>
          <a:p>
            <a:pPr marL="285750" indent="-285750">
              <a:buFontTx/>
              <a:buChar char="-"/>
            </a:pPr>
            <a:endParaRPr lang="en-US" sz="1800" dirty="0">
              <a:effectLst/>
              <a:latin typeface="Advt93"/>
            </a:endParaRPr>
          </a:p>
          <a:p>
            <a:pPr marL="285750" indent="-285750">
              <a:buFontTx/>
              <a:buChar char="-"/>
            </a:pPr>
            <a:endParaRPr lang="en-US" sz="1800" dirty="0">
              <a:effectLst/>
              <a:latin typeface="Advt93"/>
            </a:endParaRPr>
          </a:p>
          <a:p>
            <a:pPr marL="285750" indent="-285750">
              <a:buFontTx/>
              <a:buChar char="-"/>
            </a:pPr>
            <a:endParaRPr lang="en-US" sz="1800" dirty="0">
              <a:effectLst/>
              <a:latin typeface="Advt93"/>
            </a:endParaRPr>
          </a:p>
          <a:p>
            <a:endParaRPr lang="en-US" sz="1800" dirty="0">
              <a:latin typeface="Advt93"/>
            </a:endParaRPr>
          </a:p>
          <a:p>
            <a:endParaRPr lang="en-US" sz="1800" dirty="0">
              <a:effectLst/>
              <a:latin typeface="Advt93"/>
            </a:endParaRPr>
          </a:p>
          <a:p>
            <a:endParaRPr lang="en-US" sz="1800" dirty="0">
              <a:latin typeface="Advt93"/>
            </a:endParaRPr>
          </a:p>
          <a:p>
            <a:endParaRPr lang="en-US" sz="1800" dirty="0">
              <a:effectLst/>
              <a:latin typeface="Advt93"/>
            </a:endParaRPr>
          </a:p>
          <a:p>
            <a:endParaRPr lang="en-US" sz="1800" dirty="0">
              <a:latin typeface="Advt93"/>
            </a:endParaRPr>
          </a:p>
          <a:p>
            <a:r>
              <a:rPr lang="en-US" sz="1800" dirty="0">
                <a:latin typeface="Advt93"/>
              </a:rPr>
              <a:t>Intensity correlations (v</a:t>
            </a:r>
            <a:r>
              <a:rPr lang="en-US" sz="1800" dirty="0">
                <a:effectLst/>
                <a:latin typeface="Advt93"/>
              </a:rPr>
              <a:t>ertical and horizontal)</a:t>
            </a:r>
          </a:p>
          <a:p>
            <a:endParaRPr lang="en-US" sz="1800" dirty="0">
              <a:latin typeface="Advt93"/>
            </a:endParaRPr>
          </a:p>
          <a:p>
            <a:r>
              <a:rPr lang="en-US" sz="1800" dirty="0">
                <a:effectLst/>
                <a:latin typeface="Advt93"/>
              </a:rPr>
              <a:t>(Feng et al., Proc. </a:t>
            </a:r>
            <a:r>
              <a:rPr lang="en-US" sz="1800" dirty="0">
                <a:latin typeface="Advt93"/>
              </a:rPr>
              <a:t>o</a:t>
            </a:r>
            <a:r>
              <a:rPr lang="en-US" sz="1800" dirty="0">
                <a:effectLst/>
                <a:latin typeface="Advt93"/>
              </a:rPr>
              <a:t>f SPIE Vol 8140 (2011)). 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 descr="A picture containing text, diagram, screenshot, line&#10;&#10;Description automatically generated">
            <a:extLst>
              <a:ext uri="{FF2B5EF4-FFF2-40B4-BE49-F238E27FC236}">
                <a16:creationId xmlns:a16="http://schemas.microsoft.com/office/drawing/2014/main" id="{962139B2-A778-CD2A-E66A-F4D32243B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6952" y="1681525"/>
            <a:ext cx="3429358" cy="2205033"/>
          </a:xfrm>
          <a:prstGeom prst="rect">
            <a:avLst/>
          </a:prstGeom>
        </p:spPr>
      </p:pic>
      <p:pic>
        <p:nvPicPr>
          <p:cNvPr id="7" name="Picture 6" descr="A picture containing line, diagram, plot, slope&#10;&#10;Description automatically generated">
            <a:extLst>
              <a:ext uri="{FF2B5EF4-FFF2-40B4-BE49-F238E27FC236}">
                <a16:creationId xmlns:a16="http://schemas.microsoft.com/office/drawing/2014/main" id="{46A0B951-FD3C-E603-D4F4-1FA7D7790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92" y="3248360"/>
            <a:ext cx="4038599" cy="1949496"/>
          </a:xfrm>
          <a:prstGeom prst="rect">
            <a:avLst/>
          </a:prstGeom>
        </p:spPr>
      </p:pic>
      <p:pic>
        <p:nvPicPr>
          <p:cNvPr id="9" name="Picture 8" descr="A picture containing line, diagram, parallel, text&#10;&#10;Description automatically generated">
            <a:extLst>
              <a:ext uri="{FF2B5EF4-FFF2-40B4-BE49-F238E27FC236}">
                <a16:creationId xmlns:a16="http://schemas.microsoft.com/office/drawing/2014/main" id="{CACE27CA-4D5B-8807-0F67-F8FCE4FE0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9990" y="3801745"/>
            <a:ext cx="2225907" cy="20455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321B91-2B6E-FD4C-983B-FABCDCDEEF7E}"/>
              </a:ext>
            </a:extLst>
          </p:cNvPr>
          <p:cNvSpPr txBox="1"/>
          <p:nvPr/>
        </p:nvSpPr>
        <p:spPr>
          <a:xfrm>
            <a:off x="5435600" y="5847312"/>
            <a:ext cx="22829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Position measurement </a:t>
            </a:r>
          </a:p>
        </p:txBody>
      </p:sp>
    </p:spTree>
    <p:extLst>
      <p:ext uri="{BB962C8B-B14F-4D97-AF65-F5344CB8AC3E}">
        <p14:creationId xmlns:p14="http://schemas.microsoft.com/office/powerpoint/2010/main" val="2202210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8D7338-52F8-3D46-B557-B9D74FE579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72E1C1-F37F-4E47-B837-1AF8FC5E2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over to the SXR beam line</a:t>
            </a:r>
          </a:p>
        </p:txBody>
      </p:sp>
      <p:pic>
        <p:nvPicPr>
          <p:cNvPr id="8" name="Picture 7" descr="A picture containing text, indoor, red, warehouse&#10;&#10;Description automatically generated">
            <a:extLst>
              <a:ext uri="{FF2B5EF4-FFF2-40B4-BE49-F238E27FC236}">
                <a16:creationId xmlns:a16="http://schemas.microsoft.com/office/drawing/2014/main" id="{0DD284F7-11D4-094C-9962-BD9195004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3962400"/>
            <a:ext cx="3520090" cy="26400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7AB4FA-6DB0-FCBC-BDB6-B9B0FCC85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24000"/>
            <a:ext cx="4343400" cy="31271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589DC5-5A06-59FE-64C9-92E3F6F68F72}"/>
              </a:ext>
            </a:extLst>
          </p:cNvPr>
          <p:cNvSpPr txBox="1"/>
          <p:nvPr/>
        </p:nvSpPr>
        <p:spPr>
          <a:xfrm>
            <a:off x="451822" y="47244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SXU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184E5F-2E35-8337-E8C6-0ADC7E061822}"/>
              </a:ext>
            </a:extLst>
          </p:cNvPr>
          <p:cNvSpPr txBox="1"/>
          <p:nvPr/>
        </p:nvSpPr>
        <p:spPr>
          <a:xfrm>
            <a:off x="3352800" y="472948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HXU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771434-152D-CACF-C22F-62A770197FE9}"/>
              </a:ext>
            </a:extLst>
          </p:cNvPr>
          <p:cNvSpPr txBox="1"/>
          <p:nvPr/>
        </p:nvSpPr>
        <p:spPr>
          <a:xfrm>
            <a:off x="5415998" y="3429000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SXR beamline in EBD</a:t>
            </a:r>
          </a:p>
        </p:txBody>
      </p:sp>
    </p:spTree>
    <p:extLst>
      <p:ext uri="{BB962C8B-B14F-4D97-AF65-F5344CB8AC3E}">
        <p14:creationId xmlns:p14="http://schemas.microsoft.com/office/powerpoint/2010/main" val="27736298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C7F071D-7E37-E5F4-A2C3-A36FEE31B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941" y="4121275"/>
            <a:ext cx="3853620" cy="269576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A7BFBF-9316-9141-9370-FFAFA72A7D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339EC4-08B5-2E47-93C0-8EFBE1FEF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Gas Monitor Detector: GMD (in EBD) and XGMD (FEE)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9242923-935E-274F-BF5A-43A57F0736C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58918" y="1151505"/>
            <a:ext cx="8296474" cy="5577404"/>
          </a:xfrm>
        </p:spPr>
        <p:txBody>
          <a:bodyPr>
            <a:normAutofit/>
          </a:bodyPr>
          <a:lstStyle/>
          <a:p>
            <a:pPr>
              <a:buFontTx/>
              <a:buChar char="-"/>
              <a:defRPr/>
            </a:pPr>
            <a:endParaRPr lang="en-US" sz="1350" dirty="0"/>
          </a:p>
          <a:p>
            <a:pPr>
              <a:buFontTx/>
              <a:buChar char="-"/>
              <a:defRPr/>
            </a:pPr>
            <a:r>
              <a:rPr lang="en-US" sz="1350" dirty="0"/>
              <a:t>Developed by DESY and PTB</a:t>
            </a:r>
          </a:p>
          <a:p>
            <a:pPr>
              <a:buFontTx/>
              <a:buChar char="-"/>
              <a:defRPr/>
            </a:pPr>
            <a:r>
              <a:rPr lang="en-US" sz="1350" dirty="0"/>
              <a:t>Atomic ionization of rare gases</a:t>
            </a:r>
          </a:p>
          <a:p>
            <a:pPr>
              <a:defRPr/>
            </a:pPr>
            <a:r>
              <a:rPr lang="en-US" sz="1350" dirty="0"/>
              <a:t>     at low pressures (1E-5 to E-7Torr)</a:t>
            </a:r>
          </a:p>
          <a:p>
            <a:pPr>
              <a:defRPr/>
            </a:pPr>
            <a:r>
              <a:rPr lang="en-US" sz="1350" dirty="0"/>
              <a:t>-transmissive, </a:t>
            </a:r>
          </a:p>
          <a:p>
            <a:pPr>
              <a:defRPr/>
            </a:pPr>
            <a:r>
              <a:rPr lang="en-US" sz="1350" dirty="0"/>
              <a:t>-large dynamic range and linear</a:t>
            </a:r>
          </a:p>
          <a:p>
            <a:pPr>
              <a:buFontTx/>
              <a:buChar char="-"/>
              <a:defRPr/>
            </a:pPr>
            <a:endParaRPr lang="en-US" sz="1350" dirty="0"/>
          </a:p>
          <a:p>
            <a:pPr>
              <a:buFontTx/>
              <a:buChar char="-"/>
              <a:defRPr/>
            </a:pPr>
            <a:r>
              <a:rPr lang="en-US" sz="1350" dirty="0"/>
              <a:t>Charge detection of photo ions</a:t>
            </a:r>
          </a:p>
          <a:p>
            <a:pPr>
              <a:defRPr/>
            </a:pPr>
            <a:r>
              <a:rPr lang="en-US" sz="1350" dirty="0"/>
              <a:t>      and photo electrons </a:t>
            </a:r>
          </a:p>
          <a:p>
            <a:pPr>
              <a:defRPr/>
            </a:pPr>
            <a:r>
              <a:rPr lang="en-US" sz="1350" dirty="0"/>
              <a:t>      by Faraday cups provides:</a:t>
            </a:r>
          </a:p>
          <a:p>
            <a:pPr>
              <a:defRPr/>
            </a:pPr>
            <a:r>
              <a:rPr lang="en-US" sz="1350" i="1" u="sng" dirty="0"/>
              <a:t>Absolute pulse energy [</a:t>
            </a:r>
            <a:r>
              <a:rPr lang="en-US" sz="1350" i="1" u="sng" dirty="0" err="1"/>
              <a:t>mJ</a:t>
            </a:r>
            <a:r>
              <a:rPr lang="en-US" sz="1350" i="1" u="sng" dirty="0"/>
              <a:t>]</a:t>
            </a:r>
            <a:endParaRPr lang="en-US" sz="1350" dirty="0"/>
          </a:p>
          <a:p>
            <a:pPr>
              <a:buFontTx/>
              <a:buChar char="-"/>
              <a:defRPr/>
            </a:pPr>
            <a:r>
              <a:rPr lang="en-US" sz="1350" dirty="0"/>
              <a:t>Average ion current is cross calibrated </a:t>
            </a:r>
          </a:p>
          <a:p>
            <a:pPr>
              <a:defRPr/>
            </a:pPr>
            <a:r>
              <a:rPr lang="en-US" sz="1350" dirty="0"/>
              <a:t>     at metrology lab (PTB)</a:t>
            </a:r>
          </a:p>
          <a:p>
            <a:pPr>
              <a:buFontTx/>
              <a:buChar char="-"/>
              <a:defRPr/>
            </a:pPr>
            <a:r>
              <a:rPr lang="en-US" sz="1350" dirty="0"/>
              <a:t>Open ion multiplier provides:</a:t>
            </a:r>
          </a:p>
          <a:p>
            <a:pPr lvl="1">
              <a:buFontTx/>
              <a:buChar char="-"/>
              <a:defRPr/>
            </a:pPr>
            <a:r>
              <a:rPr lang="en-US" sz="1050" dirty="0"/>
              <a:t>Charge states</a:t>
            </a:r>
          </a:p>
          <a:p>
            <a:pPr lvl="1">
              <a:buFontTx/>
              <a:buChar char="-"/>
              <a:defRPr/>
            </a:pPr>
            <a:r>
              <a:rPr lang="en-US" sz="1050" dirty="0"/>
              <a:t>Spectral purity</a:t>
            </a:r>
          </a:p>
          <a:p>
            <a:pPr lvl="1">
              <a:buFontTx/>
              <a:buChar char="-"/>
              <a:defRPr/>
            </a:pPr>
            <a:r>
              <a:rPr lang="en-US" sz="1050" dirty="0"/>
              <a:t>Mean charge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B2B0D6-30ED-0A31-27BE-DC58B7F79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982" y="920573"/>
            <a:ext cx="3276600" cy="3550386"/>
          </a:xfrm>
          <a:prstGeom prst="rect">
            <a:avLst/>
          </a:prstGeom>
        </p:spPr>
      </p:pic>
      <p:pic>
        <p:nvPicPr>
          <p:cNvPr id="6" name="Content Placeholder 10">
            <a:extLst>
              <a:ext uri="{FF2B5EF4-FFF2-40B4-BE49-F238E27FC236}">
                <a16:creationId xmlns:a16="http://schemas.microsoft.com/office/drawing/2014/main" id="{CB583ED9-61BA-3801-2C16-C3ECD92ECA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3186" y="4295494"/>
            <a:ext cx="3316816" cy="24876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C68E27-D980-5952-6E1E-C4FE75E6A12C}"/>
              </a:ext>
            </a:extLst>
          </p:cNvPr>
          <p:cNvSpPr txBox="1"/>
          <p:nvPr/>
        </p:nvSpPr>
        <p:spPr>
          <a:xfrm>
            <a:off x="6834638" y="3933520"/>
            <a:ext cx="2265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XGMD (incl beam position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3FEF4B-C6CD-5EB9-F167-80C8C9474452}"/>
              </a:ext>
            </a:extLst>
          </p:cNvPr>
          <p:cNvSpPr txBox="1"/>
          <p:nvPr/>
        </p:nvSpPr>
        <p:spPr>
          <a:xfrm>
            <a:off x="5334000" y="129091"/>
            <a:ext cx="37215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Tiedtke</a:t>
            </a:r>
            <a:r>
              <a:rPr lang="en-US" sz="1200" dirty="0"/>
              <a:t> et al., Opt. Express 22, 21214-21226 (2014)</a:t>
            </a:r>
          </a:p>
        </p:txBody>
      </p:sp>
    </p:spTree>
    <p:extLst>
      <p:ext uri="{BB962C8B-B14F-4D97-AF65-F5344CB8AC3E}">
        <p14:creationId xmlns:p14="http://schemas.microsoft.com/office/powerpoint/2010/main" val="39534497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21C372-DCF4-994A-ADD0-F0D5E3A32D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B0F614-B6E7-F941-82EA-62B40444D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SXR - Gas Attenuator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7FE7AF-9B87-FA48-94DC-4E231B53910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lvl="1"/>
            <a:r>
              <a:rPr lang="en-US" sz="1600" dirty="0"/>
              <a:t>14.7[m] gas cell filled with Argon or Nitrogen gas spanning EBD and FEE</a:t>
            </a:r>
          </a:p>
          <a:p>
            <a:pPr lvl="1"/>
            <a:r>
              <a:rPr lang="en-US" sz="1600" dirty="0"/>
              <a:t>Variable apertures on each side to exploit the reduction in beam size with increasing energy: 13, 10, 8 and 5.5 mm</a:t>
            </a:r>
          </a:p>
          <a:p>
            <a:pPr lvl="2"/>
            <a:r>
              <a:rPr lang="en-US" sz="1600" dirty="0"/>
              <a:t>Inner gas tubes ID 15mm</a:t>
            </a:r>
          </a:p>
          <a:p>
            <a:endParaRPr lang="en-US" sz="16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FA986E9-9BAA-4843-A501-AB13E5430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586" y="2450566"/>
            <a:ext cx="9150586" cy="132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25C6416-92A0-8B41-879D-5B576046D38C}"/>
              </a:ext>
            </a:extLst>
          </p:cNvPr>
          <p:cNvSpPr/>
          <p:nvPr/>
        </p:nvSpPr>
        <p:spPr>
          <a:xfrm>
            <a:off x="0" y="3784360"/>
            <a:ext cx="6452783" cy="224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EBD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4BDD5B6-AF6F-D640-8864-F395FF457ECF}"/>
              </a:ext>
            </a:extLst>
          </p:cNvPr>
          <p:cNvSpPr/>
          <p:nvPr/>
        </p:nvSpPr>
        <p:spPr>
          <a:xfrm>
            <a:off x="6916569" y="3776345"/>
            <a:ext cx="1968513" cy="224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FEE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905019E8-A68F-E4B4-B7A6-A6ADB1E3A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918" y="4271964"/>
            <a:ext cx="3198136" cy="2398602"/>
          </a:xfrm>
          <a:prstGeom prst="rect">
            <a:avLst/>
          </a:prstGeom>
        </p:spPr>
      </p:pic>
      <p:pic>
        <p:nvPicPr>
          <p:cNvPr id="6" name="Picture 2" descr="V:\LCLS\Users\Schafer\LCLSIIXTESGasAtten\python\Figures\BeamSize-Pressure__Fig2.png">
            <a:extLst>
              <a:ext uri="{FF2B5EF4-FFF2-40B4-BE49-F238E27FC236}">
                <a16:creationId xmlns:a16="http://schemas.microsoft.com/office/drawing/2014/main" id="{5868B381-685F-452D-4900-8C172C07D2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14457" y="4063877"/>
            <a:ext cx="2648291" cy="277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83786F49-5137-A99C-23A8-E4C7BF2460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3421" y="4081462"/>
            <a:ext cx="2320988" cy="26500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92D7A1-E12C-EDDB-63E6-9B779920C49F}"/>
              </a:ext>
            </a:extLst>
          </p:cNvPr>
          <p:cNvSpPr txBox="1"/>
          <p:nvPr/>
        </p:nvSpPr>
        <p:spPr>
          <a:xfrm>
            <a:off x="6025453" y="150762"/>
            <a:ext cx="28596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Schaefer, D. et al., LCLS-II FDR (2017)</a:t>
            </a:r>
          </a:p>
        </p:txBody>
      </p:sp>
    </p:spTree>
    <p:extLst>
      <p:ext uri="{BB962C8B-B14F-4D97-AF65-F5344CB8AC3E}">
        <p14:creationId xmlns:p14="http://schemas.microsoft.com/office/powerpoint/2010/main" val="16919849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600FE-32D9-80B7-6A98-E67BBB426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Monochromator @2.2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14A29-6E95-1F6E-E374-B0FAFA54E1F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Requirements:</a:t>
            </a:r>
          </a:p>
          <a:p>
            <a:r>
              <a:rPr lang="en-US" sz="1600" dirty="0"/>
              <a:t>250-1600eV</a:t>
            </a:r>
          </a:p>
          <a:p>
            <a:r>
              <a:rPr lang="en-US" sz="1600" dirty="0"/>
              <a:t>Resolving power 2,000 Low and 50,000 high</a:t>
            </a:r>
          </a:p>
        </p:txBody>
      </p:sp>
      <p:pic>
        <p:nvPicPr>
          <p:cNvPr id="5" name="Picture 4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839B9623-6993-A285-3CE5-89F9C98EC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9560"/>
            <a:ext cx="7772400" cy="4718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BB80EF-C83E-10EA-DB84-5EAD8DBA26C8}"/>
              </a:ext>
            </a:extLst>
          </p:cNvPr>
          <p:cNvSpPr txBox="1"/>
          <p:nvPr/>
        </p:nvSpPr>
        <p:spPr>
          <a:xfrm>
            <a:off x="7772400" y="5562600"/>
            <a:ext cx="1359668" cy="30777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D. </a:t>
            </a:r>
            <a:r>
              <a:rPr lang="en-US" sz="1400" dirty="0" err="1"/>
              <a:t>Cocco</a:t>
            </a:r>
            <a:r>
              <a:rPr lang="en-US" sz="1400" dirty="0"/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10231044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A8C3-C954-C80E-985F-E12B73EF7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FIMs Fluorescence Intensity Monitors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2DA7-B853-F890-A880-1121E2774D4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Fluorescence detectors (MCP, diodes) facing the KB mirrors in the instrument beamlines (non–invasive, occupies no space along x-ray transport 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Pulse by pulse normalization for LCLS-II experiments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 High vacuum compatible!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MCP (Hamamatsu F2223-21SH): wide range responsivity;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2 Diodes (</a:t>
            </a:r>
            <a:r>
              <a:rPr lang="en-US" sz="1600" dirty="0" err="1"/>
              <a:t>Optodiode</a:t>
            </a:r>
            <a:r>
              <a:rPr lang="en-US" sz="1600" dirty="0"/>
              <a:t> AXUV63HS-1): </a:t>
            </a:r>
            <a:r>
              <a:rPr lang="en-US" sz="1400" dirty="0"/>
              <a:t>provides beam position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28ns FWHM, 24ns  for MCP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Requirement: Signal to noise ratio 100:1; large </a:t>
            </a:r>
            <a:r>
              <a:rPr lang="en-US" sz="1600" dirty="0" err="1"/>
              <a:t>dyn</a:t>
            </a:r>
            <a:r>
              <a:rPr lang="en-US" sz="1600" dirty="0"/>
              <a:t>.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250-5000eV, 0.2uJ-12mJ, 0.93MHz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2ns rise time, 100nm Al foil against electrons</a:t>
            </a:r>
          </a:p>
          <a:p>
            <a:endParaRPr lang="en-US" sz="1600" dirty="0"/>
          </a:p>
          <a:p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0439E4-6440-2066-644E-5B7EB94CFA13}"/>
              </a:ext>
            </a:extLst>
          </p:cNvPr>
          <p:cNvSpPr txBox="1"/>
          <p:nvPr/>
        </p:nvSpPr>
        <p:spPr>
          <a:xfrm>
            <a:off x="5542" y="6495186"/>
            <a:ext cx="3819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P. </a:t>
            </a:r>
            <a:r>
              <a:rPr lang="en-US" sz="1200" dirty="0" err="1"/>
              <a:t>Heimann</a:t>
            </a:r>
            <a:r>
              <a:rPr lang="en-US" sz="1200" dirty="0"/>
              <a:t> et al., J. </a:t>
            </a:r>
            <a:r>
              <a:rPr lang="en-US" sz="1200" dirty="0" err="1"/>
              <a:t>Synchr</a:t>
            </a:r>
            <a:r>
              <a:rPr lang="en-US" sz="1200" dirty="0"/>
              <a:t>. Rad. (2019) 26, 358-362</a:t>
            </a:r>
          </a:p>
        </p:txBody>
      </p:sp>
      <p:pic>
        <p:nvPicPr>
          <p:cNvPr id="6" name="Picture 5" descr="A close-up of a machine&#10;&#10;Description automatically generated with medium confidence">
            <a:extLst>
              <a:ext uri="{FF2B5EF4-FFF2-40B4-BE49-F238E27FC236}">
                <a16:creationId xmlns:a16="http://schemas.microsoft.com/office/drawing/2014/main" id="{A4E1A8A0-F677-F1E2-76D7-63C616B78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0450" y="1911750"/>
            <a:ext cx="2425700" cy="2419897"/>
          </a:xfrm>
          <a:prstGeom prst="rect">
            <a:avLst/>
          </a:prstGeom>
        </p:spPr>
      </p:pic>
      <p:pic>
        <p:nvPicPr>
          <p:cNvPr id="8" name="Picture 7" descr="A picture containing text, diagram, screenshot, line&#10;&#10;Description automatically generated">
            <a:extLst>
              <a:ext uri="{FF2B5EF4-FFF2-40B4-BE49-F238E27FC236}">
                <a16:creationId xmlns:a16="http://schemas.microsoft.com/office/drawing/2014/main" id="{CB73E735-57E9-AB53-55BF-BEDD02EEB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9150" y="4382118"/>
            <a:ext cx="2813050" cy="1420506"/>
          </a:xfrm>
          <a:prstGeom prst="rect">
            <a:avLst/>
          </a:prstGeom>
        </p:spPr>
      </p:pic>
      <p:pic>
        <p:nvPicPr>
          <p:cNvPr id="10" name="Picture 9" descr="A picture containing text, plot, line, diagram&#10;&#10;Description automatically generated">
            <a:extLst>
              <a:ext uri="{FF2B5EF4-FFF2-40B4-BE49-F238E27FC236}">
                <a16:creationId xmlns:a16="http://schemas.microsoft.com/office/drawing/2014/main" id="{E10792BC-C6B3-2A96-AF4B-CE7B99A385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013" y="4408104"/>
            <a:ext cx="2813050" cy="1889904"/>
          </a:xfrm>
          <a:prstGeom prst="rect">
            <a:avLst/>
          </a:prstGeom>
        </p:spPr>
      </p:pic>
      <p:pic>
        <p:nvPicPr>
          <p:cNvPr id="12" name="Picture 11" descr="A picture containing text, screenshot, line, font&#10;&#10;Description automatically generated">
            <a:extLst>
              <a:ext uri="{FF2B5EF4-FFF2-40B4-BE49-F238E27FC236}">
                <a16:creationId xmlns:a16="http://schemas.microsoft.com/office/drawing/2014/main" id="{C577BE09-09B7-B7E6-3EB4-C2C5FEF9AC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6209" y="4743782"/>
            <a:ext cx="2584450" cy="16488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A246E06-FF9B-DF5A-DD41-23BC690294AB}"/>
              </a:ext>
            </a:extLst>
          </p:cNvPr>
          <p:cNvSpPr txBox="1"/>
          <p:nvPr/>
        </p:nvSpPr>
        <p:spPr>
          <a:xfrm>
            <a:off x="5479342" y="5939774"/>
            <a:ext cx="36967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MCP 1480eV, positive bias, 0.7nJ-2uJ </a:t>
            </a:r>
          </a:p>
          <a:p>
            <a:r>
              <a:rPr lang="en-US" sz="1600" dirty="0"/>
              <a:t>Neg bias: 30nJ-230uJ not shown</a:t>
            </a:r>
          </a:p>
          <a:p>
            <a:r>
              <a:rPr lang="en-US" sz="1600" dirty="0"/>
              <a:t>Noise 2-5%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BF6297-DA4F-E2AF-B3C5-D8FC68B6E1D6}"/>
              </a:ext>
            </a:extLst>
          </p:cNvPr>
          <p:cNvSpPr txBox="1"/>
          <p:nvPr/>
        </p:nvSpPr>
        <p:spPr>
          <a:xfrm>
            <a:off x="1211816" y="6242617"/>
            <a:ext cx="11544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Diode 1540eV</a:t>
            </a:r>
          </a:p>
        </p:txBody>
      </p:sp>
    </p:spTree>
    <p:extLst>
      <p:ext uri="{BB962C8B-B14F-4D97-AF65-F5344CB8AC3E}">
        <p14:creationId xmlns:p14="http://schemas.microsoft.com/office/powerpoint/2010/main" val="9897241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Loss Scan Method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107140" y="1793081"/>
            <a:ext cx="2731826" cy="234286"/>
            <a:chOff x="3107140" y="1831644"/>
            <a:chExt cx="2731826" cy="234286"/>
          </a:xfrm>
        </p:grpSpPr>
        <p:grpSp>
          <p:nvGrpSpPr>
            <p:cNvPr id="14" name="Group 13"/>
            <p:cNvGrpSpPr/>
            <p:nvPr/>
          </p:nvGrpSpPr>
          <p:grpSpPr>
            <a:xfrm>
              <a:off x="3107140" y="1833919"/>
              <a:ext cx="1365913" cy="232011"/>
              <a:chOff x="3107140" y="1834489"/>
              <a:chExt cx="1365913" cy="232011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3107140" y="1835625"/>
                <a:ext cx="228600" cy="23087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3335740" y="1835059"/>
                <a:ext cx="228600" cy="228600"/>
              </a:xfrm>
              <a:prstGeom prst="rect">
                <a:avLst/>
              </a:prstGeom>
              <a:solidFill>
                <a:srgbClr val="5B8F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3558653" y="1835059"/>
                <a:ext cx="228600" cy="2286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3787253" y="1835059"/>
                <a:ext cx="228600" cy="228600"/>
              </a:xfrm>
              <a:prstGeom prst="rect">
                <a:avLst/>
              </a:prstGeom>
              <a:solidFill>
                <a:srgbClr val="5B8F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4015853" y="1835059"/>
                <a:ext cx="228600" cy="2286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4244453" y="1834489"/>
                <a:ext cx="228600" cy="228600"/>
              </a:xfrm>
              <a:prstGeom prst="rect">
                <a:avLst/>
              </a:prstGeom>
              <a:solidFill>
                <a:srgbClr val="5B8F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4473053" y="1831644"/>
              <a:ext cx="1365913" cy="231445"/>
              <a:chOff x="3107140" y="1828799"/>
              <a:chExt cx="1365913" cy="231445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107140" y="1828799"/>
                <a:ext cx="228600" cy="23087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335740" y="1831076"/>
                <a:ext cx="228600" cy="228600"/>
              </a:xfrm>
              <a:prstGeom prst="rect">
                <a:avLst/>
              </a:prstGeom>
              <a:solidFill>
                <a:srgbClr val="5B8F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564340" y="1831075"/>
                <a:ext cx="228600" cy="2286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792940" y="1831644"/>
                <a:ext cx="228600" cy="228600"/>
              </a:xfrm>
              <a:prstGeom prst="rect">
                <a:avLst/>
              </a:prstGeom>
              <a:solidFill>
                <a:srgbClr val="5B8F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4015853" y="1831644"/>
                <a:ext cx="228600" cy="2286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244453" y="1831076"/>
                <a:ext cx="228600" cy="228600"/>
              </a:xfrm>
              <a:prstGeom prst="rect">
                <a:avLst/>
              </a:prstGeom>
              <a:solidFill>
                <a:srgbClr val="5B8F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 rot="10800000">
            <a:off x="3107140" y="2232975"/>
            <a:ext cx="2731826" cy="234286"/>
            <a:chOff x="3107140" y="1831644"/>
            <a:chExt cx="2731826" cy="234286"/>
          </a:xfrm>
        </p:grpSpPr>
        <p:grpSp>
          <p:nvGrpSpPr>
            <p:cNvPr id="24" name="Group 23"/>
            <p:cNvGrpSpPr/>
            <p:nvPr/>
          </p:nvGrpSpPr>
          <p:grpSpPr>
            <a:xfrm>
              <a:off x="3107140" y="1833919"/>
              <a:ext cx="1365913" cy="232011"/>
              <a:chOff x="3107140" y="1834489"/>
              <a:chExt cx="1365913" cy="232011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3107140" y="1835625"/>
                <a:ext cx="228600" cy="23087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3335740" y="1835059"/>
                <a:ext cx="228600" cy="228600"/>
              </a:xfrm>
              <a:prstGeom prst="rect">
                <a:avLst/>
              </a:prstGeom>
              <a:solidFill>
                <a:srgbClr val="5B8F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3558653" y="1835059"/>
                <a:ext cx="228600" cy="2286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787253" y="1835059"/>
                <a:ext cx="228600" cy="228600"/>
              </a:xfrm>
              <a:prstGeom prst="rect">
                <a:avLst/>
              </a:prstGeom>
              <a:solidFill>
                <a:srgbClr val="5B8F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4015853" y="1835059"/>
                <a:ext cx="228600" cy="2286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4244453" y="1834489"/>
                <a:ext cx="228600" cy="228600"/>
              </a:xfrm>
              <a:prstGeom prst="rect">
                <a:avLst/>
              </a:prstGeom>
              <a:solidFill>
                <a:srgbClr val="5B8F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4473053" y="1831644"/>
              <a:ext cx="1365913" cy="231445"/>
              <a:chOff x="3107140" y="1828799"/>
              <a:chExt cx="1365913" cy="231445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3107140" y="1828799"/>
                <a:ext cx="228600" cy="23087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3335740" y="1831076"/>
                <a:ext cx="228600" cy="228600"/>
              </a:xfrm>
              <a:prstGeom prst="rect">
                <a:avLst/>
              </a:prstGeom>
              <a:solidFill>
                <a:srgbClr val="5B8F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3564340" y="1831075"/>
                <a:ext cx="228600" cy="2286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3792940" y="1831644"/>
                <a:ext cx="228600" cy="228600"/>
              </a:xfrm>
              <a:prstGeom prst="rect">
                <a:avLst/>
              </a:prstGeom>
              <a:solidFill>
                <a:srgbClr val="5B8F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4015853" y="1831644"/>
                <a:ext cx="228600" cy="2286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4244453" y="1831076"/>
                <a:ext cx="228600" cy="228600"/>
              </a:xfrm>
              <a:prstGeom prst="rect">
                <a:avLst/>
              </a:prstGeom>
              <a:solidFill>
                <a:srgbClr val="5B8F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39" name="Straight Connector 38"/>
          <p:cNvCxnSpPr/>
          <p:nvPr/>
        </p:nvCxnSpPr>
        <p:spPr>
          <a:xfrm>
            <a:off x="228600" y="1452562"/>
            <a:ext cx="1219200" cy="0"/>
          </a:xfrm>
          <a:prstGeom prst="line">
            <a:avLst/>
          </a:prstGeom>
          <a:ln>
            <a:solidFill>
              <a:srgbClr val="5B8F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447800" y="1452562"/>
            <a:ext cx="824907" cy="681038"/>
          </a:xfrm>
          <a:prstGeom prst="line">
            <a:avLst/>
          </a:prstGeom>
          <a:ln>
            <a:solidFill>
              <a:srgbClr val="5B8F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272707" y="2133600"/>
            <a:ext cx="4432893" cy="0"/>
          </a:xfrm>
          <a:prstGeom prst="line">
            <a:avLst/>
          </a:prstGeom>
          <a:ln>
            <a:solidFill>
              <a:srgbClr val="5B8F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705600" y="2133600"/>
            <a:ext cx="1638299" cy="761999"/>
          </a:xfrm>
          <a:prstGeom prst="line">
            <a:avLst/>
          </a:prstGeom>
          <a:ln>
            <a:solidFill>
              <a:srgbClr val="5B8F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6731000" y="2143462"/>
            <a:ext cx="1574800" cy="5718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718300" y="2133600"/>
            <a:ext cx="1587500" cy="19812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6731000" y="2133600"/>
            <a:ext cx="1574799" cy="2209800"/>
          </a:xfrm>
          <a:prstGeom prst="line">
            <a:avLst/>
          </a:prstGeom>
          <a:ln>
            <a:solidFill>
              <a:srgbClr val="5B8F2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8305799" y="2375236"/>
            <a:ext cx="76201" cy="219676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7162800" y="1588067"/>
            <a:ext cx="162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309EB"/>
                </a:solidFill>
              </a:rPr>
              <a:t>FEL Photons </a:t>
            </a:r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3844343" y="137160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Undulator</a:t>
            </a:r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533400" y="1948934"/>
            <a:ext cx="1283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LTU    DL2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752600" y="1350470"/>
            <a:ext cx="638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</a:rPr>
              <a:t>+</a:t>
            </a:r>
            <a:r>
              <a:rPr lang="en-US" sz="1400" i="1" dirty="0" err="1">
                <a:solidFill>
                  <a:srgbClr val="FF0000"/>
                </a:solidFill>
              </a:rPr>
              <a:t>E</a:t>
            </a:r>
            <a:r>
              <a:rPr lang="en-US" sz="1400" i="1" baseline="-25000" dirty="0" err="1">
                <a:solidFill>
                  <a:srgbClr val="FF0000"/>
                </a:solidFill>
              </a:rPr>
              <a:t>jitter</a:t>
            </a:r>
            <a:endParaRPr lang="en-US" sz="1400" i="1" baseline="-25000" dirty="0">
              <a:solidFill>
                <a:srgbClr val="FF00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419830" y="3397843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309EB"/>
                </a:solidFill>
              </a:rPr>
              <a:t>E-Loss</a:t>
            </a:r>
          </a:p>
        </p:txBody>
      </p:sp>
      <p:cxnSp>
        <p:nvCxnSpPr>
          <p:cNvPr id="81" name="Straight Arrow Connector 80"/>
          <p:cNvCxnSpPr/>
          <p:nvPr/>
        </p:nvCxnSpPr>
        <p:spPr>
          <a:xfrm>
            <a:off x="8458200" y="2819400"/>
            <a:ext cx="0" cy="1447800"/>
          </a:xfrm>
          <a:prstGeom prst="straightConnector1">
            <a:avLst/>
          </a:prstGeom>
          <a:ln>
            <a:solidFill>
              <a:srgbClr val="0309E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451822" y="1384947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B8F22"/>
                </a:solidFill>
              </a:rPr>
              <a:t>e</a:t>
            </a:r>
            <a:r>
              <a:rPr lang="en-US" baseline="30000" dirty="0">
                <a:solidFill>
                  <a:srgbClr val="5B8F22"/>
                </a:solidFill>
              </a:rPr>
              <a:t>-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8017798" y="4280547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B8F22"/>
                </a:solidFill>
              </a:rPr>
              <a:t>e</a:t>
            </a:r>
            <a:r>
              <a:rPr lang="en-US" baseline="30000" dirty="0">
                <a:solidFill>
                  <a:srgbClr val="5B8F22"/>
                </a:solidFill>
              </a:rPr>
              <a:t>-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7979698" y="281785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B8F22"/>
                </a:solidFill>
              </a:rPr>
              <a:t>e</a:t>
            </a:r>
            <a:r>
              <a:rPr lang="en-US" baseline="30000" dirty="0">
                <a:solidFill>
                  <a:srgbClr val="5B8F22"/>
                </a:solidFill>
              </a:rPr>
              <a:t>-</a:t>
            </a:r>
          </a:p>
        </p:txBody>
      </p:sp>
      <p:sp>
        <p:nvSpPr>
          <p:cNvPr id="87" name="Freeform 86"/>
          <p:cNvSpPr/>
          <p:nvPr/>
        </p:nvSpPr>
        <p:spPr>
          <a:xfrm>
            <a:off x="1441450" y="1447800"/>
            <a:ext cx="812800" cy="685800"/>
          </a:xfrm>
          <a:custGeom>
            <a:avLst/>
            <a:gdLst>
              <a:gd name="connsiteX0" fmla="*/ 0 w 812800"/>
              <a:gd name="connsiteY0" fmla="*/ 0 h 685800"/>
              <a:gd name="connsiteX1" fmla="*/ 279400 w 812800"/>
              <a:gd name="connsiteY1" fmla="*/ 177800 h 685800"/>
              <a:gd name="connsiteX2" fmla="*/ 615950 w 812800"/>
              <a:gd name="connsiteY2" fmla="*/ 571500 h 685800"/>
              <a:gd name="connsiteX3" fmla="*/ 812800 w 812800"/>
              <a:gd name="connsiteY3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2800" h="685800">
                <a:moveTo>
                  <a:pt x="0" y="0"/>
                </a:moveTo>
                <a:cubicBezTo>
                  <a:pt x="88371" y="41275"/>
                  <a:pt x="176742" y="82550"/>
                  <a:pt x="279400" y="177800"/>
                </a:cubicBezTo>
                <a:cubicBezTo>
                  <a:pt x="382058" y="273050"/>
                  <a:pt x="527050" y="486833"/>
                  <a:pt x="615950" y="571500"/>
                </a:cubicBezTo>
                <a:cubicBezTo>
                  <a:pt x="704850" y="656167"/>
                  <a:pt x="758825" y="670983"/>
                  <a:pt x="812800" y="685800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Freeform 87"/>
          <p:cNvSpPr/>
          <p:nvPr/>
        </p:nvSpPr>
        <p:spPr>
          <a:xfrm rot="21063461">
            <a:off x="7334250" y="1966848"/>
            <a:ext cx="692150" cy="207259"/>
          </a:xfrm>
          <a:custGeom>
            <a:avLst/>
            <a:gdLst>
              <a:gd name="connsiteX0" fmla="*/ 0 w 692150"/>
              <a:gd name="connsiteY0" fmla="*/ 52268 h 207259"/>
              <a:gd name="connsiteX1" fmla="*/ 57150 w 692150"/>
              <a:gd name="connsiteY1" fmla="*/ 1468 h 207259"/>
              <a:gd name="connsiteX2" fmla="*/ 133350 w 692150"/>
              <a:gd name="connsiteY2" fmla="*/ 103068 h 207259"/>
              <a:gd name="connsiteX3" fmla="*/ 203200 w 692150"/>
              <a:gd name="connsiteY3" fmla="*/ 26868 h 207259"/>
              <a:gd name="connsiteX4" fmla="*/ 279400 w 692150"/>
              <a:gd name="connsiteY4" fmla="*/ 134818 h 207259"/>
              <a:gd name="connsiteX5" fmla="*/ 374650 w 692150"/>
              <a:gd name="connsiteY5" fmla="*/ 58618 h 207259"/>
              <a:gd name="connsiteX6" fmla="*/ 463550 w 692150"/>
              <a:gd name="connsiteY6" fmla="*/ 179268 h 207259"/>
              <a:gd name="connsiteX7" fmla="*/ 552450 w 692150"/>
              <a:gd name="connsiteY7" fmla="*/ 103068 h 207259"/>
              <a:gd name="connsiteX8" fmla="*/ 615950 w 692150"/>
              <a:gd name="connsiteY8" fmla="*/ 204668 h 207259"/>
              <a:gd name="connsiteX9" fmla="*/ 692150 w 692150"/>
              <a:gd name="connsiteY9" fmla="*/ 179268 h 207259"/>
              <a:gd name="connsiteX10" fmla="*/ 692150 w 692150"/>
              <a:gd name="connsiteY10" fmla="*/ 179268 h 207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2150" h="207259">
                <a:moveTo>
                  <a:pt x="0" y="52268"/>
                </a:moveTo>
                <a:cubicBezTo>
                  <a:pt x="17462" y="22634"/>
                  <a:pt x="34925" y="-6999"/>
                  <a:pt x="57150" y="1468"/>
                </a:cubicBezTo>
                <a:cubicBezTo>
                  <a:pt x="79375" y="9935"/>
                  <a:pt x="109008" y="98835"/>
                  <a:pt x="133350" y="103068"/>
                </a:cubicBezTo>
                <a:cubicBezTo>
                  <a:pt x="157692" y="107301"/>
                  <a:pt x="178858" y="21576"/>
                  <a:pt x="203200" y="26868"/>
                </a:cubicBezTo>
                <a:cubicBezTo>
                  <a:pt x="227542" y="32160"/>
                  <a:pt x="250825" y="129526"/>
                  <a:pt x="279400" y="134818"/>
                </a:cubicBezTo>
                <a:cubicBezTo>
                  <a:pt x="307975" y="140110"/>
                  <a:pt x="343958" y="51210"/>
                  <a:pt x="374650" y="58618"/>
                </a:cubicBezTo>
                <a:cubicBezTo>
                  <a:pt x="405342" y="66026"/>
                  <a:pt x="433917" y="171860"/>
                  <a:pt x="463550" y="179268"/>
                </a:cubicBezTo>
                <a:cubicBezTo>
                  <a:pt x="493183" y="186676"/>
                  <a:pt x="527050" y="98835"/>
                  <a:pt x="552450" y="103068"/>
                </a:cubicBezTo>
                <a:cubicBezTo>
                  <a:pt x="577850" y="107301"/>
                  <a:pt x="592667" y="191968"/>
                  <a:pt x="615950" y="204668"/>
                </a:cubicBezTo>
                <a:cubicBezTo>
                  <a:pt x="639233" y="217368"/>
                  <a:pt x="692150" y="179268"/>
                  <a:pt x="692150" y="179268"/>
                </a:cubicBezTo>
                <a:lnTo>
                  <a:pt x="692150" y="179268"/>
                </a:lnTo>
              </a:path>
            </a:pathLst>
          </a:custGeom>
          <a:noFill/>
          <a:ln>
            <a:solidFill>
              <a:srgbClr val="0309E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TextBox 93"/>
          <p:cNvSpPr txBox="1"/>
          <p:nvPr/>
        </p:nvSpPr>
        <p:spPr>
          <a:xfrm>
            <a:off x="8419830" y="2548173"/>
            <a:ext cx="638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</a:rPr>
              <a:t>+</a:t>
            </a:r>
            <a:r>
              <a:rPr lang="en-US" sz="1400" i="1" dirty="0" err="1">
                <a:solidFill>
                  <a:srgbClr val="FF0000"/>
                </a:solidFill>
              </a:rPr>
              <a:t>E</a:t>
            </a:r>
            <a:r>
              <a:rPr lang="en-US" sz="1400" i="1" baseline="-25000" dirty="0" err="1">
                <a:solidFill>
                  <a:srgbClr val="FF0000"/>
                </a:solidFill>
              </a:rPr>
              <a:t>jitter</a:t>
            </a:r>
            <a:endParaRPr lang="en-US" sz="1400" i="1" baseline="-25000" dirty="0">
              <a:solidFill>
                <a:srgbClr val="FF0000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678333" y="4151078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309EB"/>
                </a:solidFill>
              </a:rPr>
              <a:t>With lasing: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5381766" y="2718589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B8F22"/>
                </a:solidFill>
              </a:rPr>
              <a:t>Without lasing:</a:t>
            </a:r>
          </a:p>
        </p:txBody>
      </p:sp>
      <p:cxnSp>
        <p:nvCxnSpPr>
          <p:cNvPr id="100" name="Straight Arrow Connector 99"/>
          <p:cNvCxnSpPr/>
          <p:nvPr/>
        </p:nvCxnSpPr>
        <p:spPr>
          <a:xfrm>
            <a:off x="7015547" y="4335744"/>
            <a:ext cx="1146252" cy="7656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>
            <a:off x="7015547" y="2915165"/>
            <a:ext cx="1146252" cy="7656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8225379" y="4724400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Dump</a:t>
            </a:r>
          </a:p>
        </p:txBody>
      </p:sp>
      <p:cxnSp>
        <p:nvCxnSpPr>
          <p:cNvPr id="104" name="Straight Arrow Connector 103"/>
          <p:cNvCxnSpPr/>
          <p:nvPr/>
        </p:nvCxnSpPr>
        <p:spPr>
          <a:xfrm>
            <a:off x="8038302" y="2070477"/>
            <a:ext cx="723283" cy="0"/>
          </a:xfrm>
          <a:prstGeom prst="straightConnector1">
            <a:avLst/>
          </a:prstGeom>
          <a:ln w="19050">
            <a:solidFill>
              <a:srgbClr val="0309E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228600" y="3187182"/>
            <a:ext cx="55745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Measure the electron energy  before (LTU) and after </a:t>
            </a:r>
            <a:r>
              <a:rPr lang="en-US" sz="2200" dirty="0" err="1"/>
              <a:t>undulator</a:t>
            </a:r>
            <a:r>
              <a:rPr lang="en-US" sz="2200" dirty="0"/>
              <a:t> (Dump), once without lasing and once with lasing.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The energy loss of the electrons is the energy gain of the photons. </a:t>
            </a:r>
          </a:p>
          <a:p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486D79E-64DE-19D6-82C5-F64C4D39F47E}"/>
              </a:ext>
            </a:extLst>
          </p:cNvPr>
          <p:cNvGrpSpPr/>
          <p:nvPr/>
        </p:nvGrpSpPr>
        <p:grpSpPr>
          <a:xfrm>
            <a:off x="493195" y="4767581"/>
            <a:ext cx="7519298" cy="2049379"/>
            <a:chOff x="493195" y="4767581"/>
            <a:chExt cx="7519298" cy="2049379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58BEB435-A338-1261-90B6-82D2BA4AED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2" t="4066" r="34679" b="36160"/>
            <a:stretch/>
          </p:blipFill>
          <p:spPr bwMode="auto">
            <a:xfrm>
              <a:off x="5424106" y="4767581"/>
              <a:ext cx="2588387" cy="2049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3BA4CF6-B73C-6C63-1BE0-867E1D835451}"/>
                </a:ext>
              </a:extLst>
            </p:cNvPr>
            <p:cNvSpPr txBox="1"/>
            <p:nvPr/>
          </p:nvSpPr>
          <p:spPr>
            <a:xfrm>
              <a:off x="493195" y="6077954"/>
              <a:ext cx="475848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Times" panose="02020603050405020304" pitchFamily="18" charset="0"/>
                  <a:cs typeface="Times" panose="02020603050405020304" pitchFamily="18" charset="0"/>
                </a:rPr>
                <a:t>E-Loss=24.41</a:t>
              </a:r>
              <a:r>
                <a:rPr lang="en-US" sz="1200" dirty="0">
                  <a:latin typeface="Times" panose="02020603050405020304" pitchFamily="18" charset="0"/>
                  <a:cs typeface="Times" panose="02020603050405020304" pitchFamily="18" charset="0"/>
                  <a:sym typeface="Symbol"/>
                </a:rPr>
                <a:t>0.95 MeV (4.24 </a:t>
              </a:r>
              <a:r>
                <a:rPr lang="en-US" sz="1200" dirty="0" err="1">
                  <a:latin typeface="Times" panose="02020603050405020304" pitchFamily="18" charset="0"/>
                  <a:cs typeface="Times" panose="02020603050405020304" pitchFamily="18" charset="0"/>
                  <a:sym typeface="Symbol"/>
                </a:rPr>
                <a:t>mJ</a:t>
              </a:r>
              <a:r>
                <a:rPr lang="en-US" sz="1200" dirty="0">
                  <a:latin typeface="Times" panose="02020603050405020304" pitchFamily="18" charset="0"/>
                  <a:cs typeface="Times" panose="02020603050405020304" pitchFamily="18" charset="0"/>
                  <a:sym typeface="Symbol"/>
                </a:rPr>
                <a:t>), 18-Dec-2018 23:06:43 (14.54 GeV)</a:t>
              </a:r>
              <a:endParaRPr lang="en-US" sz="1200" dirty="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DB2D723-9020-E7F0-EDBC-F0AB61BA040E}"/>
              </a:ext>
            </a:extLst>
          </p:cNvPr>
          <p:cNvSpPr txBox="1"/>
          <p:nvPr/>
        </p:nvSpPr>
        <p:spPr>
          <a:xfrm>
            <a:off x="609600" y="6553200"/>
            <a:ext cx="29759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Decker F.J et al., priv. comm. 2018 </a:t>
            </a:r>
          </a:p>
        </p:txBody>
      </p:sp>
    </p:spTree>
    <p:extLst>
      <p:ext uri="{BB962C8B-B14F-4D97-AF65-F5344CB8AC3E}">
        <p14:creationId xmlns:p14="http://schemas.microsoft.com/office/powerpoint/2010/main" val="1322237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E4A93-49A9-30D4-334D-9773E4F5B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XTCAV (X-band Transverse deflecting </a:t>
            </a:r>
            <a:r>
              <a:rPr lang="en-US" dirty="0" err="1"/>
              <a:t>CAVity</a:t>
            </a:r>
            <a:r>
              <a:rPr lang="en-US" dirty="0"/>
              <a:t>)</a:t>
            </a:r>
          </a:p>
        </p:txBody>
      </p:sp>
      <p:pic>
        <p:nvPicPr>
          <p:cNvPr id="5" name="Content Placeholder 4" descr="A picture containing medical equipment, medical, needle&#10;&#10;Description automatically generated">
            <a:extLst>
              <a:ext uri="{FF2B5EF4-FFF2-40B4-BE49-F238E27FC236}">
                <a16:creationId xmlns:a16="http://schemas.microsoft.com/office/drawing/2014/main" id="{9A8A9674-A79C-60EF-997E-222A47AAABB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476922" y="1433475"/>
            <a:ext cx="8108950" cy="284632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7D080E-5F7F-EC69-060B-54F55E7318B4}"/>
              </a:ext>
            </a:extLst>
          </p:cNvPr>
          <p:cNvSpPr txBox="1"/>
          <p:nvPr/>
        </p:nvSpPr>
        <p:spPr>
          <a:xfrm>
            <a:off x="685800" y="6019800"/>
            <a:ext cx="4057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Y. Ding et al., Phys Rev STAB 14, 120701 (2011)</a:t>
            </a:r>
          </a:p>
          <a:p>
            <a:r>
              <a:rPr lang="en-US" sz="1400" dirty="0"/>
              <a:t>C. Behrens et al., Nat. Com. 5:3762 (2014)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D5BF46-DE5C-3D89-DB4B-652D201874A8}"/>
              </a:ext>
            </a:extLst>
          </p:cNvPr>
          <p:cNvSpPr txBox="1"/>
          <p:nvPr/>
        </p:nvSpPr>
        <p:spPr>
          <a:xfrm>
            <a:off x="685800" y="1379224"/>
            <a:ext cx="669766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Single shot electron bunch (x-ray) temporal and energy characterization</a:t>
            </a:r>
          </a:p>
          <a:p>
            <a:r>
              <a:rPr lang="en-US" sz="1600" dirty="0"/>
              <a:t>1-3fs rms</a:t>
            </a:r>
          </a:p>
          <a:p>
            <a:r>
              <a:rPr lang="en-US" sz="1600" dirty="0"/>
              <a:t>Lasing evolution</a:t>
            </a:r>
          </a:p>
          <a:p>
            <a:r>
              <a:rPr lang="en-US" sz="1600" dirty="0"/>
              <a:t>Large dynamic range</a:t>
            </a:r>
          </a:p>
          <a:p>
            <a:r>
              <a:rPr lang="en-US" sz="1600" dirty="0"/>
              <a:t>Non invasive</a:t>
            </a:r>
          </a:p>
        </p:txBody>
      </p:sp>
      <p:pic>
        <p:nvPicPr>
          <p:cNvPr id="11" name="Picture 10" descr="A picture containing diagram, line, plot, text&#10;&#10;Description automatically generated">
            <a:extLst>
              <a:ext uri="{FF2B5EF4-FFF2-40B4-BE49-F238E27FC236}">
                <a16:creationId xmlns:a16="http://schemas.microsoft.com/office/drawing/2014/main" id="{1EDEF328-348F-6A2E-E68C-52FCBEF1B0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4001363"/>
            <a:ext cx="6934200" cy="19422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F67510-C1BA-B761-1D40-B5378D84C35D}"/>
              </a:ext>
            </a:extLst>
          </p:cNvPr>
          <p:cNvSpPr txBox="1"/>
          <p:nvPr/>
        </p:nvSpPr>
        <p:spPr>
          <a:xfrm>
            <a:off x="1600200" y="4001363"/>
            <a:ext cx="8226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 lasing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5B0127-8FE3-1B44-6A40-D10E83710033}"/>
              </a:ext>
            </a:extLst>
          </p:cNvPr>
          <p:cNvSpPr txBox="1"/>
          <p:nvPr/>
        </p:nvSpPr>
        <p:spPr>
          <a:xfrm>
            <a:off x="3680946" y="3925287"/>
            <a:ext cx="8996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with lasing</a:t>
            </a:r>
          </a:p>
        </p:txBody>
      </p:sp>
    </p:spTree>
    <p:extLst>
      <p:ext uri="{BB962C8B-B14F-4D97-AF65-F5344CB8AC3E}">
        <p14:creationId xmlns:p14="http://schemas.microsoft.com/office/powerpoint/2010/main" val="3324201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7E2EE-BADC-5D47-30AD-70EA28BD0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LCLS LINAC Coherent Light Source at SLAC</a:t>
            </a:r>
          </a:p>
        </p:txBody>
      </p:sp>
      <p:pic>
        <p:nvPicPr>
          <p:cNvPr id="1025" name="Picture 1" descr="page4image10456064">
            <a:extLst>
              <a:ext uri="{FF2B5EF4-FFF2-40B4-BE49-F238E27FC236}">
                <a16:creationId xmlns:a16="http://schemas.microsoft.com/office/drawing/2014/main" id="{395D5961-4996-2D94-6C60-E5B92E071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1559662" cy="10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4image74883824">
            <a:extLst>
              <a:ext uri="{FF2B5EF4-FFF2-40B4-BE49-F238E27FC236}">
                <a16:creationId xmlns:a16="http://schemas.microsoft.com/office/drawing/2014/main" id="{EF10D313-3D46-043D-9F7E-87E11AC45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9" y="1525370"/>
            <a:ext cx="9066781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6EBCE8-ACE4-94DF-1225-9E88301A6718}"/>
              </a:ext>
            </a:extLst>
          </p:cNvPr>
          <p:cNvSpPr txBox="1"/>
          <p:nvPr/>
        </p:nvSpPr>
        <p:spPr>
          <a:xfrm>
            <a:off x="6113633" y="1962262"/>
            <a:ext cx="2441759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LCLS I</a:t>
            </a:r>
          </a:p>
          <a:p>
            <a:r>
              <a:rPr lang="en-US" dirty="0">
                <a:solidFill>
                  <a:schemeClr val="bg1"/>
                </a:solidFill>
              </a:rPr>
              <a:t>(First Light April 2009)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66DFD1-7EB7-7D51-C3B1-2C70736B42C8}"/>
              </a:ext>
            </a:extLst>
          </p:cNvPr>
          <p:cNvSpPr txBox="1"/>
          <p:nvPr/>
        </p:nvSpPr>
        <p:spPr>
          <a:xfrm>
            <a:off x="3992352" y="1908482"/>
            <a:ext cx="1277914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(at 1km point)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43160D-7AE3-06DD-C9D6-40F2E3A0708D}"/>
              </a:ext>
            </a:extLst>
          </p:cNvPr>
          <p:cNvSpPr txBox="1"/>
          <p:nvPr/>
        </p:nvSpPr>
        <p:spPr>
          <a:xfrm>
            <a:off x="5562600" y="3643624"/>
            <a:ext cx="750526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(130m)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F3C5F3-7823-F1AE-1582-E5DE2FB371BD}"/>
              </a:ext>
            </a:extLst>
          </p:cNvPr>
          <p:cNvSpPr txBox="1"/>
          <p:nvPr/>
        </p:nvSpPr>
        <p:spPr>
          <a:xfrm>
            <a:off x="3505521" y="5562600"/>
            <a:ext cx="750526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(200m)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7EFFBC-F908-B7D1-18BA-8AFD8A59A2B1}"/>
              </a:ext>
            </a:extLst>
          </p:cNvPr>
          <p:cNvSpPr txBox="1"/>
          <p:nvPr/>
        </p:nvSpPr>
        <p:spPr>
          <a:xfrm>
            <a:off x="4286527" y="2454704"/>
            <a:ext cx="641522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(1km)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65C405-12F0-A690-9F79-1755CF0E2B4C}"/>
              </a:ext>
            </a:extLst>
          </p:cNvPr>
          <p:cNvSpPr txBox="1"/>
          <p:nvPr/>
        </p:nvSpPr>
        <p:spPr>
          <a:xfrm>
            <a:off x="5937863" y="3275111"/>
            <a:ext cx="750526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(340m)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618007-7CCD-CF31-F2AE-982EAE959FCA}"/>
              </a:ext>
            </a:extLst>
          </p:cNvPr>
          <p:cNvSpPr txBox="1"/>
          <p:nvPr/>
        </p:nvSpPr>
        <p:spPr>
          <a:xfrm>
            <a:off x="2819400" y="4779312"/>
            <a:ext cx="1927131" cy="461665"/>
          </a:xfrm>
          <a:prstGeom prst="rect">
            <a:avLst/>
          </a:prstGeom>
          <a:solidFill>
            <a:schemeClr val="tx1">
              <a:lumMod val="95000"/>
              <a:lumOff val="5000"/>
              <a:alpha val="51000"/>
            </a:schemeClr>
          </a:solidFill>
          <a:ln>
            <a:solidFill>
              <a:schemeClr val="bg1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Front End Enclosure FEE</a:t>
            </a:r>
          </a:p>
          <a:p>
            <a:r>
              <a:rPr lang="en-US" sz="12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(~30m)</a:t>
            </a:r>
          </a:p>
        </p:txBody>
      </p: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189C83A0-DB8C-B561-3BBD-4FC0B994B88E}"/>
              </a:ext>
            </a:extLst>
          </p:cNvPr>
          <p:cNvCxnSpPr/>
          <p:nvPr/>
        </p:nvCxnSpPr>
        <p:spPr>
          <a:xfrm rot="5400000">
            <a:off x="4238071" y="4513776"/>
            <a:ext cx="283512" cy="247560"/>
          </a:xfrm>
          <a:prstGeom prst="bentConnector3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D5570AC-18AE-3ED9-38EF-FB15B50E4A22}"/>
              </a:ext>
            </a:extLst>
          </p:cNvPr>
          <p:cNvSpPr txBox="1"/>
          <p:nvPr/>
        </p:nvSpPr>
        <p:spPr>
          <a:xfrm>
            <a:off x="220396" y="1584319"/>
            <a:ext cx="1928733" cy="646331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LCLS II</a:t>
            </a:r>
          </a:p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(First Light 2023)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62B9A0C-9ABE-6B99-12C6-96763D09FD78}"/>
              </a:ext>
            </a:extLst>
          </p:cNvPr>
          <p:cNvCxnSpPr/>
          <p:nvPr/>
        </p:nvCxnSpPr>
        <p:spPr>
          <a:xfrm>
            <a:off x="2438400" y="1752600"/>
            <a:ext cx="228600" cy="309770"/>
          </a:xfrm>
          <a:prstGeom prst="straightConnector1">
            <a:avLst/>
          </a:prstGeom>
          <a:ln w="444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6">
            <a:extLst>
              <a:ext uri="{FF2B5EF4-FFF2-40B4-BE49-F238E27FC236}">
                <a16:creationId xmlns:a16="http://schemas.microsoft.com/office/drawing/2014/main" id="{35FA0D07-91A9-4052-CA5A-5E15701D5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9" y="2285427"/>
            <a:ext cx="2400301" cy="461665"/>
          </a:xfrm>
          <a:prstGeom prst="rect">
            <a:avLst/>
          </a:prstGeom>
          <a:solidFill>
            <a:schemeClr val="tx1">
              <a:lumMod val="95000"/>
              <a:lumOff val="5000"/>
              <a:alpha val="55174"/>
            </a:schemeClr>
          </a:solidFill>
          <a:ln w="9525" algn="ctr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sz="1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charset="0"/>
              </a:rPr>
              <a:t>New SCRF linac and injector in 1</a:t>
            </a:r>
            <a:r>
              <a:rPr lang="en-US" sz="1200" b="1" baseline="300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charset="0"/>
              </a:rPr>
              <a:t>st</a:t>
            </a:r>
            <a:r>
              <a:rPr lang="en-US" sz="1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charset="0"/>
              </a:rPr>
              <a:t> km of SLAC linac tunnel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7F2EE4E-D397-D799-202E-BC3EA2A7BD53}"/>
              </a:ext>
            </a:extLst>
          </p:cNvPr>
          <p:cNvCxnSpPr/>
          <p:nvPr/>
        </p:nvCxnSpPr>
        <p:spPr>
          <a:xfrm>
            <a:off x="2582814" y="2062370"/>
            <a:ext cx="0" cy="153889"/>
          </a:xfrm>
          <a:prstGeom prst="line">
            <a:avLst/>
          </a:prstGeom>
          <a:ln w="444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FFCC17B-D5B0-10C5-5B4C-D5D918D62B20}"/>
              </a:ext>
            </a:extLst>
          </p:cNvPr>
          <p:cNvCxnSpPr>
            <a:cxnSpLocks/>
          </p:cNvCxnSpPr>
          <p:nvPr/>
        </p:nvCxnSpPr>
        <p:spPr>
          <a:xfrm>
            <a:off x="3690969" y="3664629"/>
            <a:ext cx="234016" cy="106268"/>
          </a:xfrm>
          <a:prstGeom prst="straightConnector1">
            <a:avLst/>
          </a:prstGeom>
          <a:ln w="444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6F949F0-70F0-5B59-6E73-8D8ED5A15778}"/>
              </a:ext>
            </a:extLst>
          </p:cNvPr>
          <p:cNvCxnSpPr>
            <a:cxnSpLocks/>
          </p:cNvCxnSpPr>
          <p:nvPr/>
        </p:nvCxnSpPr>
        <p:spPr>
          <a:xfrm>
            <a:off x="2582814" y="2216259"/>
            <a:ext cx="1101367" cy="1465421"/>
          </a:xfrm>
          <a:prstGeom prst="line">
            <a:avLst/>
          </a:prstGeom>
          <a:ln w="444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C804A2E-C022-358D-9BC1-A03F0536B124}"/>
              </a:ext>
            </a:extLst>
          </p:cNvPr>
          <p:cNvSpPr txBox="1"/>
          <p:nvPr/>
        </p:nvSpPr>
        <p:spPr>
          <a:xfrm>
            <a:off x="4746531" y="4042191"/>
            <a:ext cx="2536272" cy="276999"/>
          </a:xfrm>
          <a:prstGeom prst="rect">
            <a:avLst/>
          </a:prstGeom>
          <a:solidFill>
            <a:schemeClr val="tx1">
              <a:lumMod val="95000"/>
              <a:lumOff val="5000"/>
              <a:alpha val="51000"/>
            </a:schemeClr>
          </a:solidFill>
          <a:ln>
            <a:solidFill>
              <a:schemeClr val="bg1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Electron Beam Dump EBD (~20m)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8BA2A81-C693-EBED-1480-1F319744B2B4}"/>
              </a:ext>
            </a:extLst>
          </p:cNvPr>
          <p:cNvCxnSpPr/>
          <p:nvPr/>
        </p:nvCxnSpPr>
        <p:spPr>
          <a:xfrm flipH="1">
            <a:off x="4467296" y="4155140"/>
            <a:ext cx="251482" cy="17126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43109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E85E1-E5FF-B524-3238-B94EA3EE8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24304-52BC-EACD-3D87-FB6436372F8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52400" y="1243584"/>
            <a:ext cx="8839200" cy="5065522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LCLS-II x-ray diagnostics has been upgraded for the high rep-rate commissioning and operation of LCLS-II</a:t>
            </a:r>
          </a:p>
          <a:p>
            <a:pPr marL="457200" indent="-457200">
              <a:buAutoNum type="arabicPeriod"/>
            </a:pPr>
            <a:r>
              <a:rPr lang="en-US" dirty="0"/>
              <a:t>Proven LCLS-I diagnostics is operating for the Cu 120Hz and R&amp;D is ongoing for LCLS-II HE</a:t>
            </a:r>
          </a:p>
          <a:p>
            <a:r>
              <a:rPr lang="en-US" dirty="0"/>
              <a:t>--</a:t>
            </a:r>
          </a:p>
          <a:p>
            <a:pPr marL="457200" indent="-457200">
              <a:buFont typeface="Arial" pitchFamily="34" charset="0"/>
              <a:buAutoNum type="arabicPeriod"/>
            </a:pPr>
            <a:r>
              <a:rPr lang="en-US" dirty="0"/>
              <a:t>Accelerator/Electron Diag. vs. x-ray diagnostics vs Instr. Diag.</a:t>
            </a:r>
          </a:p>
          <a:p>
            <a:pPr marL="457200" indent="-457200">
              <a:buAutoNum type="arabicPeriod"/>
            </a:pPr>
            <a:r>
              <a:rPr lang="en-US" dirty="0"/>
              <a:t>Diagnostics devices vs. method development</a:t>
            </a:r>
          </a:p>
          <a:p>
            <a:pPr marL="457200" indent="-457200">
              <a:buAutoNum type="arabicPeriod"/>
            </a:pPr>
            <a:r>
              <a:rPr lang="en-US" dirty="0"/>
              <a:t>Diagnostics development has traditionally been a highly collaborative field with active exchanges among various FEL facilities.</a:t>
            </a:r>
          </a:p>
        </p:txBody>
      </p:sp>
    </p:spTree>
    <p:extLst>
      <p:ext uri="{BB962C8B-B14F-4D97-AF65-F5344CB8AC3E}">
        <p14:creationId xmlns:p14="http://schemas.microsoft.com/office/powerpoint/2010/main" val="8684466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 to my colleagues: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81840" y="1330326"/>
            <a:ext cx="2870960" cy="5257800"/>
          </a:xfrm>
        </p:spPr>
        <p:txBody>
          <a:bodyPr>
            <a:normAutofit fontScale="40000" lnSpcReduction="20000"/>
          </a:bodyPr>
          <a:lstStyle/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US" sz="2400" b="1" dirty="0"/>
              <a:t>SLAC TID Directorate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US" sz="2400" dirty="0"/>
              <a:t>Marcio Paduan </a:t>
            </a:r>
            <a:r>
              <a:rPr lang="en-US" sz="2400" dirty="0" err="1"/>
              <a:t>Donadio</a:t>
            </a:r>
            <a:endParaRPr lang="en-US" sz="2400" dirty="0"/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US" dirty="0"/>
              <a:t>Dawood 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US" sz="2400" dirty="0" err="1"/>
              <a:t>Thi</a:t>
            </a:r>
            <a:r>
              <a:rPr lang="en-US" sz="2400" dirty="0"/>
              <a:t> Le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endParaRPr lang="en-US" sz="2400" dirty="0"/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US" b="1" dirty="0"/>
              <a:t>LCLS: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US" dirty="0"/>
              <a:t>Marc </a:t>
            </a:r>
            <a:r>
              <a:rPr lang="en-US" dirty="0" err="1"/>
              <a:t>Campell</a:t>
            </a:r>
            <a:endParaRPr lang="en-US" dirty="0"/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US" dirty="0"/>
              <a:t>Nolan Brown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US" dirty="0"/>
              <a:t>Don Schaefer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US" dirty="0"/>
              <a:t>Margaret </a:t>
            </a:r>
            <a:r>
              <a:rPr lang="en-US" dirty="0" err="1"/>
              <a:t>Ghaly</a:t>
            </a:r>
            <a:endParaRPr lang="en-US" dirty="0"/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US" dirty="0"/>
              <a:t>Vincent Esposito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US" dirty="0"/>
              <a:t>Yiping Feng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US" dirty="0"/>
              <a:t>Michael Browne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US" dirty="0"/>
              <a:t>Tyler Johnson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US" dirty="0"/>
              <a:t>Federica </a:t>
            </a:r>
            <a:r>
              <a:rPr lang="en-US" dirty="0" err="1"/>
              <a:t>Murgia</a:t>
            </a:r>
            <a:endParaRPr lang="en-US" dirty="0"/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US" dirty="0"/>
              <a:t>Silke Nelson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US" dirty="0"/>
              <a:t>Phil </a:t>
            </a:r>
            <a:r>
              <a:rPr lang="en-US" dirty="0" err="1"/>
              <a:t>Hemann</a:t>
            </a:r>
            <a:endParaRPr lang="en-US" dirty="0"/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US" dirty="0"/>
              <a:t>W. </a:t>
            </a:r>
            <a:r>
              <a:rPr lang="en-US" dirty="0" err="1"/>
              <a:t>Schlotter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Matt </a:t>
            </a:r>
            <a:r>
              <a:rPr lang="en-US" dirty="0" err="1"/>
              <a:t>Seaberg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/>
              <a:t>Mike Estrada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US" dirty="0"/>
              <a:t>Georgi </a:t>
            </a:r>
            <a:r>
              <a:rPr lang="en-US" dirty="0" err="1"/>
              <a:t>Dakovski</a:t>
            </a:r>
            <a:endParaRPr lang="en-US" dirty="0"/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US" dirty="0"/>
              <a:t>Mason  Landrum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US" dirty="0" err="1"/>
              <a:t>Diling</a:t>
            </a:r>
            <a:r>
              <a:rPr lang="en-US" dirty="0"/>
              <a:t> Zu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US" dirty="0"/>
              <a:t>May Ling Ng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US" dirty="0" err="1"/>
              <a:t>Sanghoon</a:t>
            </a:r>
            <a:r>
              <a:rPr lang="en-US" dirty="0"/>
              <a:t> Song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US" dirty="0"/>
              <a:t>Technical staff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endParaRPr lang="en-US" dirty="0"/>
          </a:p>
          <a:p>
            <a:pPr marL="342900" lvl="0" indent="-34290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A9260F-9B46-4C2D-B7D0-9C63D63AA500}"/>
              </a:ext>
            </a:extLst>
          </p:cNvPr>
          <p:cNvSpPr txBox="1">
            <a:spLocks/>
          </p:cNvSpPr>
          <p:nvPr/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1FB33D-860C-4CD0-95A7-FD0D0F8DBB80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C50489-5AF0-CED9-4504-0E5F394A231F}"/>
              </a:ext>
            </a:extLst>
          </p:cNvPr>
          <p:cNvSpPr txBox="1"/>
          <p:nvPr/>
        </p:nvSpPr>
        <p:spPr>
          <a:xfrm>
            <a:off x="3398756" y="1330326"/>
            <a:ext cx="2225289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Accelerator Directorate:</a:t>
            </a:r>
          </a:p>
          <a:p>
            <a:r>
              <a:rPr lang="en-US" sz="1400" dirty="0"/>
              <a:t>H.D </a:t>
            </a:r>
            <a:r>
              <a:rPr lang="en-US" sz="1400" dirty="0" err="1"/>
              <a:t>Nuhn</a:t>
            </a:r>
            <a:endParaRPr lang="en-US" sz="1400" dirty="0"/>
          </a:p>
          <a:p>
            <a:r>
              <a:rPr lang="en-US" sz="1400" dirty="0"/>
              <a:t>Alberto Lutman</a:t>
            </a:r>
          </a:p>
          <a:p>
            <a:r>
              <a:rPr lang="en-US" sz="1400" dirty="0"/>
              <a:t>Tim Maxwell</a:t>
            </a:r>
          </a:p>
          <a:p>
            <a:r>
              <a:rPr lang="en-US" sz="1400" dirty="0"/>
              <a:t>W. </a:t>
            </a:r>
            <a:r>
              <a:rPr lang="en-US" sz="1400" dirty="0" err="1"/>
              <a:t>Colocho</a:t>
            </a:r>
            <a:endParaRPr lang="en-US" sz="1400" dirty="0"/>
          </a:p>
          <a:p>
            <a:r>
              <a:rPr lang="en-US" sz="1400" dirty="0"/>
              <a:t>F.-J Decker</a:t>
            </a:r>
          </a:p>
          <a:p>
            <a:r>
              <a:rPr lang="en-US" sz="1400" dirty="0" err="1"/>
              <a:t>Tonee</a:t>
            </a:r>
            <a:r>
              <a:rPr lang="en-US" sz="1400" dirty="0"/>
              <a:t> Smith</a:t>
            </a:r>
          </a:p>
          <a:p>
            <a:r>
              <a:rPr lang="en-US" sz="1400" dirty="0"/>
              <a:t>Patrick </a:t>
            </a:r>
            <a:r>
              <a:rPr lang="en-US" sz="1400" dirty="0" err="1"/>
              <a:t>Krejcik</a:t>
            </a:r>
            <a:endParaRPr lang="en-US" sz="1400" dirty="0"/>
          </a:p>
          <a:p>
            <a:r>
              <a:rPr lang="en-US" sz="1400" dirty="0" err="1"/>
              <a:t>Yuantao</a:t>
            </a:r>
            <a:r>
              <a:rPr lang="en-US" sz="1400" dirty="0"/>
              <a:t> Ding</a:t>
            </a:r>
          </a:p>
          <a:p>
            <a:r>
              <a:rPr lang="en-US" sz="1400" dirty="0" err="1"/>
              <a:t>Zhirong</a:t>
            </a:r>
            <a:r>
              <a:rPr lang="en-US" sz="1400" dirty="0"/>
              <a:t> Huang</a:t>
            </a:r>
          </a:p>
          <a:p>
            <a:r>
              <a:rPr lang="en-US" sz="1400" dirty="0"/>
              <a:t>Jacek </a:t>
            </a:r>
            <a:r>
              <a:rPr lang="en-US" sz="1400" dirty="0" err="1"/>
              <a:t>Krzywinski</a:t>
            </a:r>
            <a:endParaRPr lang="en-US" sz="1400" dirty="0"/>
          </a:p>
          <a:p>
            <a:r>
              <a:rPr lang="en-US" sz="1400" dirty="0"/>
              <a:t>Clive Field</a:t>
            </a:r>
          </a:p>
          <a:p>
            <a:r>
              <a:rPr lang="en-US" sz="1400" dirty="0"/>
              <a:t>ACR Operators</a:t>
            </a:r>
          </a:p>
          <a:p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8016D4-DF5E-B325-0971-98BE151306D0}"/>
              </a:ext>
            </a:extLst>
          </p:cNvPr>
          <p:cNvSpPr txBox="1"/>
          <p:nvPr/>
        </p:nvSpPr>
        <p:spPr>
          <a:xfrm>
            <a:off x="5792910" y="1446817"/>
            <a:ext cx="187423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US" sz="1400" b="1" dirty="0"/>
              <a:t>LCLS-II and HE</a:t>
            </a:r>
            <a:r>
              <a:rPr lang="en-US" sz="1400" dirty="0"/>
              <a:t>: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US" sz="1400" dirty="0" err="1"/>
              <a:t>Eliazar</a:t>
            </a:r>
            <a:r>
              <a:rPr lang="en-US" sz="1400" dirty="0"/>
              <a:t> Ortiz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US" sz="1400" dirty="0"/>
              <a:t>Michael Rowen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US" sz="1400" dirty="0"/>
              <a:t>Armin </a:t>
            </a:r>
            <a:r>
              <a:rPr lang="en-US" sz="1400" dirty="0" err="1"/>
              <a:t>Busse</a:t>
            </a:r>
            <a:endParaRPr lang="en-US" sz="1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400" dirty="0"/>
              <a:t>Xavi </a:t>
            </a:r>
            <a:r>
              <a:rPr lang="en-US" sz="1400" dirty="0" err="1"/>
              <a:t>Permanyer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D62F4A-02C3-02F1-97D6-D07BDCE0F27A}"/>
              </a:ext>
            </a:extLst>
          </p:cNvPr>
          <p:cNvSpPr txBox="1"/>
          <p:nvPr/>
        </p:nvSpPr>
        <p:spPr>
          <a:xfrm>
            <a:off x="2819400" y="4676993"/>
            <a:ext cx="627684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US" sz="1400" b="1" dirty="0"/>
              <a:t>External Labs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US" sz="1400" dirty="0"/>
              <a:t>Kai </a:t>
            </a:r>
            <a:r>
              <a:rPr lang="en-US" sz="1400" dirty="0" err="1"/>
              <a:t>Tiedtke</a:t>
            </a:r>
            <a:r>
              <a:rPr lang="en-US" sz="1400" dirty="0"/>
              <a:t>, </a:t>
            </a:r>
            <a:r>
              <a:rPr lang="en-US" sz="1400" dirty="0" err="1"/>
              <a:t>Fini</a:t>
            </a:r>
            <a:r>
              <a:rPr lang="en-US" sz="1400" dirty="0"/>
              <a:t> Jastrow, </a:t>
            </a:r>
            <a:r>
              <a:rPr lang="en-US" sz="1400" dirty="0" err="1"/>
              <a:t>Svea</a:t>
            </a:r>
            <a:r>
              <a:rPr lang="en-US" sz="1400" dirty="0"/>
              <a:t> Kreis,  M. </a:t>
            </a:r>
            <a:r>
              <a:rPr lang="en-US" sz="1400" dirty="0" err="1"/>
              <a:t>Ilchen</a:t>
            </a:r>
            <a:r>
              <a:rPr lang="en-US" sz="1400" dirty="0"/>
              <a:t>, Andrey Sorokin (DESY)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US" sz="1400" dirty="0"/>
              <a:t>Mathias Richter (PTB)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US" sz="1400" dirty="0"/>
              <a:t>Uwe Arp (NIST)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US" sz="1400" dirty="0"/>
              <a:t>Stefan </a:t>
            </a:r>
            <a:r>
              <a:rPr lang="en-US" sz="1400" dirty="0" err="1"/>
              <a:t>Hau-Riege</a:t>
            </a:r>
            <a:r>
              <a:rPr lang="en-US" sz="1400" dirty="0"/>
              <a:t> (LLNL)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US" sz="1400" dirty="0"/>
              <a:t>Michael Holmes (LBNL)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US" sz="1400" dirty="0"/>
              <a:t>Harald Sinn, Jan </a:t>
            </a:r>
            <a:r>
              <a:rPr lang="en-US" sz="1400" dirty="0" err="1"/>
              <a:t>Gruenert</a:t>
            </a:r>
            <a:r>
              <a:rPr lang="en-US" sz="1400" dirty="0"/>
              <a:t>, Maurizio </a:t>
            </a:r>
            <a:r>
              <a:rPr lang="en-US" sz="1400" dirty="0" err="1"/>
              <a:t>Vannoni</a:t>
            </a:r>
            <a:r>
              <a:rPr lang="en-US" sz="1400" dirty="0"/>
              <a:t>  (European XFEL)</a:t>
            </a:r>
          </a:p>
          <a:p>
            <a:pPr marL="342900" lvl="0" indent="-342900">
              <a:buFont typeface="Wingdings" panose="05000000000000000000" pitchFamily="2" charset="2"/>
              <a:buChar char="§"/>
            </a:pPr>
            <a:r>
              <a:rPr lang="en-US" sz="1400" dirty="0"/>
              <a:t>Daniele </a:t>
            </a:r>
            <a:r>
              <a:rPr lang="en-US" sz="1400" dirty="0" err="1"/>
              <a:t>Cocco</a:t>
            </a:r>
            <a:r>
              <a:rPr lang="en-US" sz="1400" dirty="0"/>
              <a:t>, David Fritz</a:t>
            </a:r>
          </a:p>
          <a:p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9BA82A-C00D-2305-3849-C5520F8AB5D2}"/>
              </a:ext>
            </a:extLst>
          </p:cNvPr>
          <p:cNvSpPr txBox="1"/>
          <p:nvPr/>
        </p:nvSpPr>
        <p:spPr>
          <a:xfrm>
            <a:off x="6096000" y="3733800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…and many more</a:t>
            </a:r>
          </a:p>
        </p:txBody>
      </p:sp>
    </p:spTree>
    <p:extLst>
      <p:ext uri="{BB962C8B-B14F-4D97-AF65-F5344CB8AC3E}">
        <p14:creationId xmlns:p14="http://schemas.microsoft.com/office/powerpoint/2010/main" val="17475284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A9260F-9B46-4C2D-B7D0-9C63D63AA500}"/>
              </a:ext>
            </a:extLst>
          </p:cNvPr>
          <p:cNvSpPr txBox="1">
            <a:spLocks/>
          </p:cNvSpPr>
          <p:nvPr/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1FB33D-860C-4CD0-95A7-FD0D0F8DBB80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B5632A-5079-A238-DFFE-7EF6EC2DC6F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B9E8B9-D091-AE35-D7AC-C5C7EDC2417B}"/>
              </a:ext>
            </a:extLst>
          </p:cNvPr>
          <p:cNvSpPr txBox="1"/>
          <p:nvPr/>
        </p:nvSpPr>
        <p:spPr>
          <a:xfrm>
            <a:off x="3200400" y="2895600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945512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F9C80-DA33-837A-B42F-654D1C0DC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 from the LCLS II injector and </a:t>
            </a:r>
            <a:r>
              <a:rPr lang="en-US" dirty="0" err="1"/>
              <a:t>Cryoplant</a:t>
            </a:r>
            <a:endParaRPr lang="en-US" dirty="0"/>
          </a:p>
        </p:txBody>
      </p:sp>
      <p:pic>
        <p:nvPicPr>
          <p:cNvPr id="5" name="Content Placeholder 4" descr="A picture containing outdoor, tree, sky, aerial photography&#10;&#10;Description automatically generated">
            <a:extLst>
              <a:ext uri="{FF2B5EF4-FFF2-40B4-BE49-F238E27FC236}">
                <a16:creationId xmlns:a16="http://schemas.microsoft.com/office/drawing/2014/main" id="{B54630C1-C090-CEA6-D1C0-DB6B9971ABD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57200" y="1485684"/>
            <a:ext cx="8108950" cy="4580369"/>
          </a:xfrm>
        </p:spPr>
      </p:pic>
    </p:spTree>
    <p:extLst>
      <p:ext uri="{BB962C8B-B14F-4D97-AF65-F5344CB8AC3E}">
        <p14:creationId xmlns:p14="http://schemas.microsoft.com/office/powerpoint/2010/main" val="3640044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8EDBD-B3A2-E82C-7607-4895B43B8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1242509"/>
          </a:xfrm>
        </p:spPr>
        <p:txBody>
          <a:bodyPr/>
          <a:lstStyle/>
          <a:p>
            <a:r>
              <a:rPr lang="en-US" dirty="0"/>
              <a:t>Hard and Soft x-ray FELs can be switched through either undulator and optically distributed to the LCLS instruments </a:t>
            </a:r>
          </a:p>
        </p:txBody>
      </p:sp>
      <p:pic>
        <p:nvPicPr>
          <p:cNvPr id="5" name="Content Placeholder 4" descr="A collage of several machines&#10;&#10;Description automatically generated with low confidence">
            <a:extLst>
              <a:ext uri="{FF2B5EF4-FFF2-40B4-BE49-F238E27FC236}">
                <a16:creationId xmlns:a16="http://schemas.microsoft.com/office/drawing/2014/main" id="{F283D533-2B49-0B37-FAA8-B2473FF71A0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0758" y="1828801"/>
            <a:ext cx="9098582" cy="3962400"/>
          </a:xfrm>
        </p:spPr>
      </p:pic>
    </p:spTree>
    <p:extLst>
      <p:ext uri="{BB962C8B-B14F-4D97-AF65-F5344CB8AC3E}">
        <p14:creationId xmlns:p14="http://schemas.microsoft.com/office/powerpoint/2010/main" val="1969921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B0A18-2EA3-712E-023E-BD655155D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LCLS Experimental lay out</a:t>
            </a:r>
          </a:p>
        </p:txBody>
      </p:sp>
      <p:pic>
        <p:nvPicPr>
          <p:cNvPr id="5" name="Content Placeholder 4" descr="A picture containing text, tool&#10;&#10;Description automatically generated">
            <a:extLst>
              <a:ext uri="{FF2B5EF4-FFF2-40B4-BE49-F238E27FC236}">
                <a16:creationId xmlns:a16="http://schemas.microsoft.com/office/drawing/2014/main" id="{DB73383B-79F6-9F67-238A-7D041CBAAB1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97978" y="1752600"/>
            <a:ext cx="8910630" cy="3837781"/>
          </a:xfrm>
        </p:spPr>
      </p:pic>
    </p:spTree>
    <p:extLst>
      <p:ext uri="{BB962C8B-B14F-4D97-AF65-F5344CB8AC3E}">
        <p14:creationId xmlns:p14="http://schemas.microsoft.com/office/powerpoint/2010/main" val="1389631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BBF602E-8C7E-467C-4A9E-87E81166B6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894755"/>
              </p:ext>
            </p:extLst>
          </p:nvPr>
        </p:nvGraphicFramePr>
        <p:xfrm>
          <a:off x="457200" y="2042676"/>
          <a:ext cx="8229600" cy="350672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27248">
                  <a:extLst>
                    <a:ext uri="{9D8B030D-6E8A-4147-A177-3AD203B41FA5}">
                      <a16:colId xmlns:a16="http://schemas.microsoft.com/office/drawing/2014/main" val="2099221432"/>
                    </a:ext>
                  </a:extLst>
                </a:gridCol>
                <a:gridCol w="1728216">
                  <a:extLst>
                    <a:ext uri="{9D8B030D-6E8A-4147-A177-3AD203B41FA5}">
                      <a16:colId xmlns:a16="http://schemas.microsoft.com/office/drawing/2014/main" val="1897100916"/>
                    </a:ext>
                  </a:extLst>
                </a:gridCol>
                <a:gridCol w="1563624">
                  <a:extLst>
                    <a:ext uri="{9D8B030D-6E8A-4147-A177-3AD203B41FA5}">
                      <a16:colId xmlns:a16="http://schemas.microsoft.com/office/drawing/2014/main" val="540354929"/>
                    </a:ext>
                  </a:extLst>
                </a:gridCol>
                <a:gridCol w="1810512">
                  <a:extLst>
                    <a:ext uri="{9D8B030D-6E8A-4147-A177-3AD203B41FA5}">
                      <a16:colId xmlns:a16="http://schemas.microsoft.com/office/drawing/2014/main" val="1943000031"/>
                    </a:ext>
                  </a:extLst>
                </a:gridCol>
              </a:tblGrid>
              <a:tr h="2437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Performance Measure</a:t>
                      </a: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Threshold </a:t>
                      </a:r>
                      <a:r>
                        <a:rPr lang="en-US" sz="800" b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(5 kW beam)</a:t>
                      </a:r>
                      <a:endParaRPr lang="en-US" sz="1100" b="1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Objective </a:t>
                      </a:r>
                      <a:r>
                        <a:rPr lang="en-US" sz="800" b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(120 kW beam)</a:t>
                      </a:r>
                      <a:endParaRPr lang="en-US" sz="1100" b="1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Measurements</a:t>
                      </a:r>
                    </a:p>
                  </a:txBody>
                  <a:tcPr marL="34290" marR="34290" marT="0" marB="0" anchor="ctr"/>
                </a:tc>
                <a:extLst>
                  <a:ext uri="{0D108BD9-81ED-4DB2-BD59-A6C34878D82A}">
                    <a16:rowId xmlns:a16="http://schemas.microsoft.com/office/drawing/2014/main" val="1584995595"/>
                  </a:ext>
                </a:extLst>
              </a:tr>
              <a:tr h="18033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Variable gap undulators</a:t>
                      </a:r>
                      <a:endParaRPr lang="en-US" sz="11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 (soft and hard x‑ray)</a:t>
                      </a:r>
                      <a:endParaRPr lang="en-US" sz="11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 (soft and hard x‑ray)</a:t>
                      </a:r>
                      <a:endParaRPr lang="en-US" sz="11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34290" marR="34290" marT="0" marB="0" anchor="ctr"/>
                </a:tc>
                <a:extLst>
                  <a:ext uri="{0D108BD9-81ED-4DB2-BD59-A6C34878D82A}">
                    <a16:rowId xmlns:a16="http://schemas.microsoft.com/office/drawing/2014/main" val="31885903"/>
                  </a:ext>
                </a:extLst>
              </a:tr>
              <a:tr h="180331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Superconducting linac-based FEL system</a:t>
                      </a:r>
                    </a:p>
                  </a:txBody>
                  <a:tcPr marL="34290" marR="34290" marT="0" marB="0"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100" b="1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34290" marR="34290" marT="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27174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Superconducting linac electron beam energy</a:t>
                      </a:r>
                      <a:endParaRPr lang="en-US" sz="14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 defTabSz="914377" rtl="0" eaLnBrk="1" latinLnBrk="0" hangingPunct="1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3.5 GeV</a:t>
                      </a:r>
                    </a:p>
                  </a:txBody>
                  <a:tcPr marL="34290" marR="34290" marT="0" marB="0" anchor="ctr"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≥ 4 GeV</a:t>
                      </a:r>
                      <a:endParaRPr lang="en-US" sz="14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Spectrometer bend (magnet strength, screen)</a:t>
                      </a:r>
                    </a:p>
                  </a:txBody>
                  <a:tcPr marL="34290" marR="34290" marT="0" marB="0" anchor="ctr"/>
                </a:tc>
                <a:extLst>
                  <a:ext uri="{0D108BD9-81ED-4DB2-BD59-A6C34878D82A}">
                    <a16:rowId xmlns:a16="http://schemas.microsoft.com/office/drawing/2014/main" val="935995730"/>
                  </a:ext>
                </a:extLst>
              </a:tr>
              <a:tr h="18033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Electron bunch repetition rate</a:t>
                      </a:r>
                      <a:endParaRPr lang="en-US" sz="14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93 kHz</a:t>
                      </a:r>
                      <a:endParaRPr lang="en-US" sz="1400" dirty="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34290" marR="3429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929 kHz</a:t>
                      </a:r>
                      <a:endParaRPr lang="en-US" sz="14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r"/>
                          <a:tab pos="914400" algn="l"/>
                          <a:tab pos="1143000" algn="l"/>
                          <a:tab pos="1371600" algn="l"/>
                          <a:tab pos="5943600" algn="r"/>
                        </a:tabLst>
                      </a:pP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BPM’s, laser rate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48212681"/>
                  </a:ext>
                </a:extLst>
              </a:tr>
              <a:tr h="18033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Superconducting linac charge per bunch</a:t>
                      </a:r>
                      <a:endParaRPr lang="en-US" sz="14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0.02 </a:t>
                      </a:r>
                      <a:r>
                        <a:rPr lang="en-US" sz="900" err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nC</a:t>
                      </a:r>
                      <a:endParaRPr lang="en-US" sz="14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34290" marR="34290" marT="0" marB="0" anchor="ctr"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0.1 nC</a:t>
                      </a:r>
                      <a:endParaRPr lang="en-US" sz="14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r"/>
                          <a:tab pos="914400" algn="l"/>
                          <a:tab pos="1143000" algn="l"/>
                          <a:tab pos="1371600" algn="l"/>
                          <a:tab pos="5943600" algn="r"/>
                        </a:tabLst>
                      </a:pP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Toroid, Faraday cup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993574198"/>
                  </a:ext>
                </a:extLst>
              </a:tr>
              <a:tr h="26309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Photon beam energy range</a:t>
                      </a:r>
                      <a:endParaRPr lang="en-US" sz="14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250–3,800 eV</a:t>
                      </a:r>
                      <a:endParaRPr lang="en-US" sz="14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34290" marR="3429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200–5,000 eV</a:t>
                      </a:r>
                      <a:endParaRPr lang="en-US" sz="14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r"/>
                          <a:tab pos="914400" algn="l"/>
                          <a:tab pos="1143000" algn="l"/>
                          <a:tab pos="1371600" algn="l"/>
                          <a:tab pos="5943600" algn="r"/>
                        </a:tabLst>
                      </a:pP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Absorption edges, spectrometer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24165983"/>
                  </a:ext>
                </a:extLst>
              </a:tr>
              <a:tr h="18033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High repetition rate capable end stations</a:t>
                      </a:r>
                      <a:endParaRPr lang="en-US" sz="14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≥ 1</a:t>
                      </a:r>
                      <a:endParaRPr lang="en-US" sz="14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34290" marR="34290" marT="0" marB="0" anchor="ctr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≥ 2</a:t>
                      </a:r>
                      <a:endParaRPr lang="en-US" sz="14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r"/>
                          <a:tab pos="914400" algn="l"/>
                          <a:tab pos="1143000" algn="l"/>
                          <a:tab pos="1371600" algn="l"/>
                          <a:tab pos="5943600" algn="r"/>
                        </a:tabLst>
                      </a:pP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N/A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62677328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FEL photon quantity (10</a:t>
                      </a:r>
                      <a:r>
                        <a:rPr lang="en-US" sz="900" baseline="300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-3</a:t>
                      </a: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BW) per bunch</a:t>
                      </a:r>
                      <a:endParaRPr lang="en-US" sz="14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5x10</a:t>
                      </a:r>
                      <a:r>
                        <a:rPr lang="en-US" sz="900" baseline="300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8</a:t>
                      </a: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(10x spontaneous) @2,500 eV</a:t>
                      </a:r>
                      <a:endParaRPr lang="en-US" sz="14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34290" marR="3429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&gt; 10</a:t>
                      </a:r>
                      <a:r>
                        <a:rPr lang="en-US" sz="900" baseline="300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11</a:t>
                      </a: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@ 3,800 eV</a:t>
                      </a:r>
                      <a:endParaRPr lang="en-US" sz="14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Gas energy monitor, GMD, Spectrometer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761408898"/>
                  </a:ext>
                </a:extLst>
              </a:tr>
              <a:tr h="182880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Normal conducting linac-based system</a:t>
                      </a:r>
                    </a:p>
                  </a:txBody>
                  <a:tcPr marL="34290" marR="34290" marT="0" marB="0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900" b="1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34290" marR="34290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26934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Normal conducting linac electron beam energy</a:t>
                      </a:r>
                      <a:endParaRPr lang="en-US" sz="14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13.6 GeV</a:t>
                      </a:r>
                      <a:endParaRPr lang="en-US" sz="14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34290" marR="34290" marT="0" marB="0" anchor="ctr"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15 GeV</a:t>
                      </a:r>
                      <a:endParaRPr lang="en-US" sz="14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34290" marR="34290" marT="0" marB="0" anchor="ctr"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r"/>
                          <a:tab pos="914400" algn="l"/>
                          <a:tab pos="1143000" algn="l"/>
                          <a:tab pos="1371600" algn="l"/>
                          <a:tab pos="5943600" algn="r"/>
                        </a:tabLst>
                        <a:defRPr/>
                      </a:pP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Spectrometer bend (magnet strength, screen)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379149514"/>
                  </a:ext>
                </a:extLst>
              </a:tr>
              <a:tr h="18033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Electron bunch repetition rate</a:t>
                      </a:r>
                      <a:endParaRPr lang="en-US" sz="14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120 Hz</a:t>
                      </a:r>
                      <a:endParaRPr lang="en-US" sz="14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34290" marR="34290" marT="0" marB="0" anchor="ctr"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120 Hz</a:t>
                      </a:r>
                      <a:endParaRPr lang="en-US" sz="14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34290" marR="34290" marT="0" marB="0" anchor="ctr"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r"/>
                          <a:tab pos="914400" algn="l"/>
                          <a:tab pos="1143000" algn="l"/>
                          <a:tab pos="1371600" algn="l"/>
                          <a:tab pos="5943600" algn="r"/>
                        </a:tabLst>
                        <a:defRPr/>
                      </a:pP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BPM’s, laser rate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594796318"/>
                  </a:ext>
                </a:extLst>
              </a:tr>
              <a:tr h="18033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Normal conducting linac charge per bunch</a:t>
                      </a:r>
                      <a:endParaRPr lang="en-US" sz="14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0.1 </a:t>
                      </a:r>
                      <a:r>
                        <a:rPr lang="en-US" sz="900" err="1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nC</a:t>
                      </a:r>
                      <a:endParaRPr lang="en-US" sz="14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34290" marR="34290" marT="0" marB="0" anchor="ctr"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0.25 nC</a:t>
                      </a:r>
                      <a:endParaRPr lang="en-US" sz="14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34290" marR="34290" marT="0" marB="0" anchor="ctr"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r"/>
                          <a:tab pos="914400" algn="l"/>
                          <a:tab pos="1143000" algn="l"/>
                          <a:tab pos="1371600" algn="l"/>
                          <a:tab pos="5943600" algn="r"/>
                        </a:tabLst>
                        <a:defRPr/>
                      </a:pP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Toroid, Faraday cup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276466124"/>
                  </a:ext>
                </a:extLst>
              </a:tr>
              <a:tr h="26309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Photon beam energy range</a:t>
                      </a:r>
                      <a:endParaRPr lang="en-US" sz="14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1–15 keV</a:t>
                      </a:r>
                      <a:endParaRPr lang="en-US" sz="14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34290" marR="34290" marT="0" marB="0" anchor="ctr"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1–25k eV</a:t>
                      </a:r>
                      <a:endParaRPr lang="en-US" sz="14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34290" marR="34290" marT="0" marB="0" anchor="ctr"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r"/>
                          <a:tab pos="914400" algn="l"/>
                          <a:tab pos="1143000" algn="l"/>
                          <a:tab pos="1371600" algn="l"/>
                          <a:tab pos="5943600" algn="r"/>
                        </a:tabLst>
                        <a:defRPr/>
                      </a:pP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Absorption edges, spectrometer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463025783"/>
                  </a:ext>
                </a:extLst>
              </a:tr>
              <a:tr h="19427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Low repetition rate capable end stations</a:t>
                      </a:r>
                      <a:endParaRPr lang="en-US" sz="14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≥ 2</a:t>
                      </a:r>
                      <a:endParaRPr lang="en-US" sz="14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34290" marR="34290" marT="0" marB="0" anchor="ctr"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≥ 3</a:t>
                      </a:r>
                      <a:endParaRPr lang="en-US" sz="14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34290" marR="34290" marT="0" marB="0" anchor="ctr"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r"/>
                          <a:tab pos="914400" algn="l"/>
                          <a:tab pos="1143000" algn="l"/>
                          <a:tab pos="1371600" algn="l"/>
                          <a:tab pos="5943600" algn="r"/>
                        </a:tabLst>
                      </a:pPr>
                      <a:r>
                        <a:rPr lang="en-US" sz="900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N/A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424195155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FEL photon quantity (10</a:t>
                      </a:r>
                      <a:r>
                        <a:rPr lang="en-US" sz="900" baseline="300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-3</a:t>
                      </a: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BW</a:t>
                      </a:r>
                      <a:r>
                        <a:rPr lang="en-US" sz="900" baseline="300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a</a:t>
                      </a: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) per bunch</a:t>
                      </a:r>
                      <a:endParaRPr lang="en-US" sz="14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10</a:t>
                      </a:r>
                      <a:r>
                        <a:rPr lang="en-US" sz="900" baseline="300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10</a:t>
                      </a: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(lasing @ 15 keV)</a:t>
                      </a:r>
                      <a:endParaRPr lang="en-US" sz="14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34290" marR="34290" marT="0" marB="0" anchor="ctr"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&gt; 10</a:t>
                      </a:r>
                      <a:r>
                        <a:rPr lang="en-US" sz="900" baseline="300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12</a:t>
                      </a:r>
                      <a:r>
                        <a:rPr lang="en-US" sz="90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 @ 15 keV</a:t>
                      </a:r>
                      <a:endParaRPr lang="en-US" sz="1400">
                        <a:effectLst/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34290" marR="3429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r"/>
                          <a:tab pos="914400" algn="l"/>
                          <a:tab pos="1143000" algn="l"/>
                          <a:tab pos="1371600" algn="l"/>
                          <a:tab pos="5943600" algn="r"/>
                        </a:tabLst>
                        <a:defRPr/>
                      </a:pPr>
                      <a:r>
                        <a:rPr lang="en-US" sz="900" dirty="0"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Gas energy monitor, GMD, Spectrometer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879515474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5A8200B5-8FCF-30C3-3C18-13DF8B87F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LCLS-II Key Performance Parameters (in progress)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5C8D18-96EC-8EFB-DEC3-5512BAC5E0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0BFD6C2-7022-81C7-5B50-F664886A12A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4934" y="1652182"/>
            <a:ext cx="7914132" cy="344271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Threshold and Objective</a:t>
            </a:r>
          </a:p>
        </p:txBody>
      </p:sp>
      <p:pic>
        <p:nvPicPr>
          <p:cNvPr id="20" name="Graphic 19" descr="Checkbox Checked with solid fill">
            <a:extLst>
              <a:ext uri="{FF2B5EF4-FFF2-40B4-BE49-F238E27FC236}">
                <a16:creationId xmlns:a16="http://schemas.microsoft.com/office/drawing/2014/main" id="{88545622-CFAF-FD21-DDF7-8810247C8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74957" y="3032494"/>
            <a:ext cx="310199" cy="310199"/>
          </a:xfrm>
          <a:prstGeom prst="rect">
            <a:avLst/>
          </a:prstGeom>
        </p:spPr>
      </p:pic>
      <p:pic>
        <p:nvPicPr>
          <p:cNvPr id="21" name="Graphic 20" descr="Checkbox Checked with solid fill">
            <a:extLst>
              <a:ext uri="{FF2B5EF4-FFF2-40B4-BE49-F238E27FC236}">
                <a16:creationId xmlns:a16="http://schemas.microsoft.com/office/drawing/2014/main" id="{90A48546-EE6D-1605-1FD7-961362605C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74957" y="2628682"/>
            <a:ext cx="310199" cy="310199"/>
          </a:xfrm>
          <a:prstGeom prst="rect">
            <a:avLst/>
          </a:prstGeom>
        </p:spPr>
      </p:pic>
      <p:pic>
        <p:nvPicPr>
          <p:cNvPr id="7" name="Graphic 6" descr="Checkbox Checked with solid fill">
            <a:extLst>
              <a:ext uri="{FF2B5EF4-FFF2-40B4-BE49-F238E27FC236}">
                <a16:creationId xmlns:a16="http://schemas.microsoft.com/office/drawing/2014/main" id="{BD671909-D5CC-5D79-183D-26D5D5C48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74957" y="4175310"/>
            <a:ext cx="310199" cy="310199"/>
          </a:xfrm>
          <a:prstGeom prst="rect">
            <a:avLst/>
          </a:prstGeom>
        </p:spPr>
      </p:pic>
      <p:pic>
        <p:nvPicPr>
          <p:cNvPr id="9" name="Graphic 8" descr="Checkbox Checked with solid fill">
            <a:extLst>
              <a:ext uri="{FF2B5EF4-FFF2-40B4-BE49-F238E27FC236}">
                <a16:creationId xmlns:a16="http://schemas.microsoft.com/office/drawing/2014/main" id="{5DEB4AE4-7D5E-E97C-ADB5-E9E405A48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74957" y="4398122"/>
            <a:ext cx="310199" cy="310199"/>
          </a:xfrm>
          <a:prstGeom prst="rect">
            <a:avLst/>
          </a:prstGeom>
        </p:spPr>
      </p:pic>
      <p:pic>
        <p:nvPicPr>
          <p:cNvPr id="10" name="Graphic 9" descr="Checkbox Checked with solid fill">
            <a:extLst>
              <a:ext uri="{FF2B5EF4-FFF2-40B4-BE49-F238E27FC236}">
                <a16:creationId xmlns:a16="http://schemas.microsoft.com/office/drawing/2014/main" id="{822C06CC-3860-EE0A-36E1-957D30A17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74957" y="4576270"/>
            <a:ext cx="310199" cy="310199"/>
          </a:xfrm>
          <a:prstGeom prst="rect">
            <a:avLst/>
          </a:prstGeom>
        </p:spPr>
      </p:pic>
      <p:pic>
        <p:nvPicPr>
          <p:cNvPr id="11" name="Graphic 10" descr="Checkbox Checked with solid fill">
            <a:extLst>
              <a:ext uri="{FF2B5EF4-FFF2-40B4-BE49-F238E27FC236}">
                <a16:creationId xmlns:a16="http://schemas.microsoft.com/office/drawing/2014/main" id="{E06A8A1F-9F9F-B2C5-6B33-7620717D6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74957" y="4793612"/>
            <a:ext cx="310199" cy="310199"/>
          </a:xfrm>
          <a:prstGeom prst="rect">
            <a:avLst/>
          </a:prstGeom>
        </p:spPr>
      </p:pic>
      <p:pic>
        <p:nvPicPr>
          <p:cNvPr id="12" name="Graphic 11" descr="Checkbox Checked with solid fill">
            <a:extLst>
              <a:ext uri="{FF2B5EF4-FFF2-40B4-BE49-F238E27FC236}">
                <a16:creationId xmlns:a16="http://schemas.microsoft.com/office/drawing/2014/main" id="{E65A079C-464B-33B4-4A89-A917EDE288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74957" y="5025388"/>
            <a:ext cx="310199" cy="310199"/>
          </a:xfrm>
          <a:prstGeom prst="rect">
            <a:avLst/>
          </a:prstGeom>
        </p:spPr>
      </p:pic>
      <p:pic>
        <p:nvPicPr>
          <p:cNvPr id="13" name="Graphic 12" descr="Checkbox Checked with solid fill">
            <a:extLst>
              <a:ext uri="{FF2B5EF4-FFF2-40B4-BE49-F238E27FC236}">
                <a16:creationId xmlns:a16="http://schemas.microsoft.com/office/drawing/2014/main" id="{698CE8D7-C8DE-D462-789E-FF4B6AEE3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74957" y="5268155"/>
            <a:ext cx="310199" cy="310199"/>
          </a:xfrm>
          <a:prstGeom prst="rect">
            <a:avLst/>
          </a:prstGeom>
        </p:spPr>
      </p:pic>
      <p:pic>
        <p:nvPicPr>
          <p:cNvPr id="14" name="Graphic 13" descr="Checkbox Checked with solid fill">
            <a:extLst>
              <a:ext uri="{FF2B5EF4-FFF2-40B4-BE49-F238E27FC236}">
                <a16:creationId xmlns:a16="http://schemas.microsoft.com/office/drawing/2014/main" id="{2A0C6847-E5EB-D877-18FD-63643BD5C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6745" y="4175310"/>
            <a:ext cx="310199" cy="310199"/>
          </a:xfrm>
          <a:prstGeom prst="rect">
            <a:avLst/>
          </a:prstGeom>
        </p:spPr>
      </p:pic>
      <p:pic>
        <p:nvPicPr>
          <p:cNvPr id="16" name="Graphic 15" descr="Checkbox Checked with solid fill">
            <a:extLst>
              <a:ext uri="{FF2B5EF4-FFF2-40B4-BE49-F238E27FC236}">
                <a16:creationId xmlns:a16="http://schemas.microsoft.com/office/drawing/2014/main" id="{7EAA401C-3EF7-AD87-0D0B-6C0D628DA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6745" y="4398122"/>
            <a:ext cx="310199" cy="310199"/>
          </a:xfrm>
          <a:prstGeom prst="rect">
            <a:avLst/>
          </a:prstGeom>
        </p:spPr>
      </p:pic>
      <p:pic>
        <p:nvPicPr>
          <p:cNvPr id="17" name="Graphic 16" descr="Checkbox Checked with solid fill">
            <a:extLst>
              <a:ext uri="{FF2B5EF4-FFF2-40B4-BE49-F238E27FC236}">
                <a16:creationId xmlns:a16="http://schemas.microsoft.com/office/drawing/2014/main" id="{8CBB8567-EFF2-9EEE-6D92-24766EEB8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6745" y="4576270"/>
            <a:ext cx="310199" cy="310199"/>
          </a:xfrm>
          <a:prstGeom prst="rect">
            <a:avLst/>
          </a:prstGeom>
        </p:spPr>
      </p:pic>
      <p:pic>
        <p:nvPicPr>
          <p:cNvPr id="18" name="Graphic 17" descr="Checkbox Checked with solid fill">
            <a:extLst>
              <a:ext uri="{FF2B5EF4-FFF2-40B4-BE49-F238E27FC236}">
                <a16:creationId xmlns:a16="http://schemas.microsoft.com/office/drawing/2014/main" id="{7156AE5D-2538-B0E4-5AAC-CD437A076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6745" y="4793612"/>
            <a:ext cx="310199" cy="310199"/>
          </a:xfrm>
          <a:prstGeom prst="rect">
            <a:avLst/>
          </a:prstGeom>
        </p:spPr>
      </p:pic>
      <p:pic>
        <p:nvPicPr>
          <p:cNvPr id="19" name="Graphic 18" descr="Checkbox Checked with solid fill">
            <a:extLst>
              <a:ext uri="{FF2B5EF4-FFF2-40B4-BE49-F238E27FC236}">
                <a16:creationId xmlns:a16="http://schemas.microsoft.com/office/drawing/2014/main" id="{E6C50A5B-B3BF-9D23-EBCD-C6E5E13C05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26745" y="5025388"/>
            <a:ext cx="310199" cy="310199"/>
          </a:xfrm>
          <a:prstGeom prst="rect">
            <a:avLst/>
          </a:prstGeom>
        </p:spPr>
      </p:pic>
      <p:pic>
        <p:nvPicPr>
          <p:cNvPr id="22" name="Graphic 21" descr="Checkbox Checked with solid fill">
            <a:extLst>
              <a:ext uri="{FF2B5EF4-FFF2-40B4-BE49-F238E27FC236}">
                <a16:creationId xmlns:a16="http://schemas.microsoft.com/office/drawing/2014/main" id="{8CE62F69-44FB-EF6C-4309-C979C0230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96903" y="2858055"/>
            <a:ext cx="310199" cy="31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68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5D30E-89DD-4AD0-281E-D2FDE7899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LCLS-II-HE Future Upgrade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51E43F-FC1D-7E12-29FA-938DE60BA6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ABE3F066-0949-673F-8798-4F5B2489F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1625199"/>
            <a:ext cx="8953500" cy="2794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4942193-13BD-4FFB-2E37-82B5CB5859EB}"/>
              </a:ext>
            </a:extLst>
          </p:cNvPr>
          <p:cNvSpPr/>
          <p:nvPr/>
        </p:nvSpPr>
        <p:spPr>
          <a:xfrm>
            <a:off x="49019" y="2286473"/>
            <a:ext cx="938872" cy="1058998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F469E5-40BB-5CF3-49DC-72147407A716}"/>
              </a:ext>
            </a:extLst>
          </p:cNvPr>
          <p:cNvSpPr/>
          <p:nvPr/>
        </p:nvSpPr>
        <p:spPr>
          <a:xfrm>
            <a:off x="0" y="3819981"/>
            <a:ext cx="1752600" cy="9294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C6337E-78D3-6B9A-DA6A-552528797E68}"/>
              </a:ext>
            </a:extLst>
          </p:cNvPr>
          <p:cNvSpPr/>
          <p:nvPr/>
        </p:nvSpPr>
        <p:spPr>
          <a:xfrm>
            <a:off x="7162801" y="3366780"/>
            <a:ext cx="1333501" cy="7123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310E768D-7EDC-7C3E-54B3-8490FFBAE380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76907" y="2578282"/>
            <a:ext cx="638203" cy="553213"/>
          </a:xfrm>
          <a:prstGeom prst="bentConnector3">
            <a:avLst>
              <a:gd name="adj1" fmla="val 77837"/>
            </a:avLst>
          </a:prstGeom>
          <a:ln w="381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02212F90-52A6-AE5D-9C6F-3B2A697AD3ED}"/>
              </a:ext>
            </a:extLst>
          </p:cNvPr>
          <p:cNvSpPr/>
          <p:nvPr/>
        </p:nvSpPr>
        <p:spPr>
          <a:xfrm>
            <a:off x="5124347" y="2617349"/>
            <a:ext cx="649219" cy="68425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03561D-F779-307B-1C5C-308DC872ED26}"/>
              </a:ext>
            </a:extLst>
          </p:cNvPr>
          <p:cNvSpPr/>
          <p:nvPr/>
        </p:nvSpPr>
        <p:spPr>
          <a:xfrm>
            <a:off x="0" y="4435049"/>
            <a:ext cx="9144000" cy="1362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A779BD-3347-E4F8-63BB-C6FFA742EF4A}"/>
              </a:ext>
            </a:extLst>
          </p:cNvPr>
          <p:cNvSpPr txBox="1"/>
          <p:nvPr/>
        </p:nvSpPr>
        <p:spPr>
          <a:xfrm>
            <a:off x="155448" y="4269560"/>
            <a:ext cx="8793642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59" indent="-257159">
              <a:spcAft>
                <a:spcPts val="500"/>
              </a:spcAft>
              <a:buFont typeface="+mj-lt"/>
              <a:buAutoNum type="arabicPeriod"/>
            </a:pPr>
            <a:r>
              <a:rPr lang="en-US" sz="1400" b="1">
                <a:solidFill>
                  <a:srgbClr val="0055FB"/>
                </a:solidFill>
              </a:rPr>
              <a:t>Add 23 additional cryomodules (L4 </a:t>
            </a:r>
            <a:r>
              <a:rPr lang="en-US" sz="1400" b="1" err="1">
                <a:solidFill>
                  <a:srgbClr val="0055FB"/>
                </a:solidFill>
              </a:rPr>
              <a:t>linac</a:t>
            </a:r>
            <a:r>
              <a:rPr lang="en-US" sz="1400" b="1">
                <a:solidFill>
                  <a:srgbClr val="0055FB"/>
                </a:solidFill>
              </a:rPr>
              <a:t>) to double the LCLS-II accelerator energy: 4 GeV to 8 GeV</a:t>
            </a:r>
          </a:p>
          <a:p>
            <a:pPr marL="257159" indent="-257159">
              <a:spcAft>
                <a:spcPts val="500"/>
              </a:spcAft>
              <a:buFont typeface="+mj-lt"/>
              <a:buAutoNum type="arabicPeriod"/>
            </a:pPr>
            <a:r>
              <a:rPr lang="en-US" sz="1400" b="1">
                <a:solidFill>
                  <a:srgbClr val="00B050"/>
                </a:solidFill>
              </a:rPr>
              <a:t>Install new cryogenic distribution box and transfer line between the </a:t>
            </a:r>
            <a:r>
              <a:rPr lang="en-US" sz="1400" b="1" err="1">
                <a:solidFill>
                  <a:srgbClr val="00B050"/>
                </a:solidFill>
              </a:rPr>
              <a:t>cryoplant</a:t>
            </a:r>
            <a:r>
              <a:rPr lang="en-US" sz="1400" b="1">
                <a:solidFill>
                  <a:srgbClr val="00B050"/>
                </a:solidFill>
              </a:rPr>
              <a:t> and the new L4 </a:t>
            </a:r>
            <a:r>
              <a:rPr lang="en-US" sz="1400" b="1" err="1">
                <a:solidFill>
                  <a:srgbClr val="00B050"/>
                </a:solidFill>
              </a:rPr>
              <a:t>linac</a:t>
            </a:r>
            <a:endParaRPr lang="en-US" sz="1400" b="1">
              <a:solidFill>
                <a:srgbClr val="00B050"/>
              </a:solidFill>
            </a:endParaRPr>
          </a:p>
          <a:p>
            <a:pPr marL="257159" indent="-257159">
              <a:spcAft>
                <a:spcPts val="500"/>
              </a:spcAft>
              <a:buFont typeface="+mj-lt"/>
              <a:buAutoNum type="arabicPeriod"/>
            </a:pPr>
            <a:r>
              <a:rPr lang="en-US" sz="1400" b="1">
                <a:solidFill>
                  <a:srgbClr val="FF9300"/>
                </a:solidFill>
              </a:rPr>
              <a:t>New long period soft X-ray undulator </a:t>
            </a:r>
          </a:p>
          <a:p>
            <a:pPr marL="257159" indent="-257159">
              <a:spcAft>
                <a:spcPts val="500"/>
              </a:spcAft>
              <a:buFont typeface="+mj-lt"/>
              <a:buAutoNum type="arabicPeriod"/>
            </a:pPr>
            <a:r>
              <a:rPr lang="en-US" sz="1400" b="1">
                <a:solidFill>
                  <a:srgbClr val="FF0000"/>
                </a:solidFill>
              </a:rPr>
              <a:t>Upgrade the LCLS hard X-ray instruments for MHz beam and data rates</a:t>
            </a:r>
          </a:p>
          <a:p>
            <a:pPr marL="257159" indent="-257159">
              <a:spcAft>
                <a:spcPts val="500"/>
              </a:spcAft>
              <a:buFont typeface="+mj-lt"/>
              <a:buAutoNum type="arabicPeriod"/>
            </a:pPr>
            <a:r>
              <a:rPr lang="en-US" sz="1400" b="1">
                <a:solidFill>
                  <a:srgbClr val="7030A0"/>
                </a:solidFill>
              </a:rPr>
              <a:t>Design low-emittance injector and SRF gun for extended hard X-ray performance</a:t>
            </a:r>
            <a:r>
              <a:rPr lang="en-US" sz="1400" b="1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6D910FF-206B-5804-BC97-A224C49769B5}"/>
              </a:ext>
            </a:extLst>
          </p:cNvPr>
          <p:cNvSpPr/>
          <p:nvPr/>
        </p:nvSpPr>
        <p:spPr>
          <a:xfrm>
            <a:off x="2702379" y="3175907"/>
            <a:ext cx="1306286" cy="922565"/>
          </a:xfrm>
          <a:custGeom>
            <a:avLst/>
            <a:gdLst>
              <a:gd name="connsiteX0" fmla="*/ 1741715 w 1741715"/>
              <a:gd name="connsiteY0" fmla="*/ 1230086 h 1230086"/>
              <a:gd name="connsiteX1" fmla="*/ 0 w 1741715"/>
              <a:gd name="connsiteY1" fmla="*/ 1230086 h 1230086"/>
              <a:gd name="connsiteX2" fmla="*/ 0 w 1741715"/>
              <a:gd name="connsiteY2" fmla="*/ 478971 h 1230086"/>
              <a:gd name="connsiteX3" fmla="*/ 783772 w 1741715"/>
              <a:gd name="connsiteY3" fmla="*/ 478971 h 1230086"/>
              <a:gd name="connsiteX4" fmla="*/ 783772 w 1741715"/>
              <a:gd name="connsiteY4" fmla="*/ 10886 h 1230086"/>
              <a:gd name="connsiteX5" fmla="*/ 1665515 w 1741715"/>
              <a:gd name="connsiteY5" fmla="*/ 0 h 1230086"/>
              <a:gd name="connsiteX6" fmla="*/ 1741715 w 1741715"/>
              <a:gd name="connsiteY6" fmla="*/ 1230086 h 1230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41715" h="1230086">
                <a:moveTo>
                  <a:pt x="1741715" y="1230086"/>
                </a:moveTo>
                <a:lnTo>
                  <a:pt x="0" y="1230086"/>
                </a:lnTo>
                <a:lnTo>
                  <a:pt x="0" y="478971"/>
                </a:lnTo>
                <a:lnTo>
                  <a:pt x="783772" y="478971"/>
                </a:lnTo>
                <a:lnTo>
                  <a:pt x="783772" y="10886"/>
                </a:lnTo>
                <a:lnTo>
                  <a:pt x="1665515" y="0"/>
                </a:lnTo>
                <a:lnTo>
                  <a:pt x="1741715" y="1230086"/>
                </a:lnTo>
                <a:close/>
              </a:path>
            </a:pathLst>
          </a:custGeom>
          <a:noFill/>
          <a:ln w="381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43034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FF088-5804-C834-05B8-79FA504C2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LCLS-II-HE Energy Range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ADF253-CF9B-C0FB-D610-9C3F361384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4B01BF-85B7-05D8-CBBC-BC709FB71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455" y="1666450"/>
            <a:ext cx="6807350" cy="401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183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CHECK" val="0"/>
  <p:tag name="ARTICULATE_PROJECT_OPEN" val="0"/>
</p:tagLst>
</file>

<file path=ppt/theme/theme1.xml><?xml version="1.0" encoding="utf-8"?>
<a:theme xmlns:a="http://schemas.openxmlformats.org/drawingml/2006/main" name="L2S-I Template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3AA819CA075C4B9F53E1BDC47CBFBD" ma:contentTypeVersion="13" ma:contentTypeDescription="Create a new document." ma:contentTypeScope="" ma:versionID="93709109239816648bc2c47752e9c812">
  <xsd:schema xmlns:xsd="http://www.w3.org/2001/XMLSchema" xmlns:xs="http://www.w3.org/2001/XMLSchema" xmlns:p="http://schemas.microsoft.com/office/2006/metadata/properties" xmlns:ns3="ea16e7d1-dbf5-4cdb-9997-11cb4c945bd2" xmlns:ns4="fa17f5ae-b2a7-44ad-8f9c-9eb1ddbc308d" targetNamespace="http://schemas.microsoft.com/office/2006/metadata/properties" ma:root="true" ma:fieldsID="85dc2a3b57bcafe799802b99cef1de22" ns3:_="" ns4:_="">
    <xsd:import namespace="ea16e7d1-dbf5-4cdb-9997-11cb4c945bd2"/>
    <xsd:import namespace="fa17f5ae-b2a7-44ad-8f9c-9eb1ddbc308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16e7d1-dbf5-4cdb-9997-11cb4c945b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17f5ae-b2a7-44ad-8f9c-9eb1ddbc308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57AA92C-10D2-4D2B-9187-80A23AD44F90}">
  <ds:schemaRefs>
    <ds:schemaRef ds:uri="fa17f5ae-b2a7-44ad-8f9c-9eb1ddbc308d"/>
    <ds:schemaRef ds:uri="http://purl.org/dc/terms/"/>
    <ds:schemaRef ds:uri="http://schemas.openxmlformats.org/package/2006/metadata/core-properties"/>
    <ds:schemaRef ds:uri="http://purl.org/dc/dcmitype/"/>
    <ds:schemaRef ds:uri="ea16e7d1-dbf5-4cdb-9997-11cb4c945bd2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ECFF2136-7537-4189-AE64-8A83B9BBDAF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610161-73AB-4FBB-9A22-4857749FE7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16e7d1-dbf5-4cdb-9997-11cb4c945bd2"/>
    <ds:schemaRef ds:uri="fa17f5ae-b2a7-44ad-8f9c-9eb1ddbc308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L2S-I Template</Template>
  <TotalTime>0</TotalTime>
  <Words>2123</Words>
  <Application>Microsoft Macintosh PowerPoint</Application>
  <PresentationFormat>On-screen Show (4:3)</PresentationFormat>
  <Paragraphs>439</Paragraphs>
  <Slides>32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AdvOpti</vt:lpstr>
      <vt:lpstr>Advt93</vt:lpstr>
      <vt:lpstr>Arial</vt:lpstr>
      <vt:lpstr>Calibri</vt:lpstr>
      <vt:lpstr>Lato</vt:lpstr>
      <vt:lpstr>Optima</vt:lpstr>
      <vt:lpstr>Times</vt:lpstr>
      <vt:lpstr>Wingdings</vt:lpstr>
      <vt:lpstr>L2S-I Template</vt:lpstr>
      <vt:lpstr>Overview of X-Ray Diagnostics for LCLS</vt:lpstr>
      <vt:lpstr>Content</vt:lpstr>
      <vt:lpstr>LCLS LINAC Coherent Light Source at SLAC</vt:lpstr>
      <vt:lpstr>View from the LCLS II injector and Cryoplant</vt:lpstr>
      <vt:lpstr>Hard and Soft x-ray FELs can be switched through either undulator and optically distributed to the LCLS instruments </vt:lpstr>
      <vt:lpstr>Current LCLS Experimental lay out</vt:lpstr>
      <vt:lpstr>LCLS-II Key Performance Parameters (in progress)</vt:lpstr>
      <vt:lpstr>LCLS-II-HE Future Upgrade</vt:lpstr>
      <vt:lpstr>LCLS-II-HE Energy Range</vt:lpstr>
      <vt:lpstr>LCLS Photon Diagnostics Overview</vt:lpstr>
      <vt:lpstr>LCLS Diagnostics Overview: HXR and SXR</vt:lpstr>
      <vt:lpstr>Electron Beam Dump (EBD) – Component Layout</vt:lpstr>
      <vt:lpstr>Front End Enclosure (FEE) – Component Layout</vt:lpstr>
      <vt:lpstr>HXR/SXR:  RTDS in EBD</vt:lpstr>
      <vt:lpstr>HXR Gas Energy Monitors (GEM) 2x in the FEE integrated in Gas Attenuator (old)</vt:lpstr>
      <vt:lpstr>HXR Solid Attenuator</vt:lpstr>
      <vt:lpstr>Imager both HXR and SXR (SC and Cu)</vt:lpstr>
      <vt:lpstr>Wavefront Sensor (WFS)- fractional Talbot</vt:lpstr>
      <vt:lpstr>Powermeter </vt:lpstr>
      <vt:lpstr>K-Mono (HXR FEE, original LCLS device) </vt:lpstr>
      <vt:lpstr>XRT Spectrometer (HXR transmissive single shot)</vt:lpstr>
      <vt:lpstr>IPM hard x-ray single-shot Intensity-Position Monitor</vt:lpstr>
      <vt:lpstr>Moving over to the SXR beam line</vt:lpstr>
      <vt:lpstr>Gas Monitor Detector: GMD (in EBD) and XGMD (FEE)</vt:lpstr>
      <vt:lpstr>SXR - Gas Attenuator</vt:lpstr>
      <vt:lpstr>Monochromator @2.2</vt:lpstr>
      <vt:lpstr>FIMs Fluorescence Intensity Monitors</vt:lpstr>
      <vt:lpstr>Energy Loss Scan Method</vt:lpstr>
      <vt:lpstr>XTCAV (X-band Transverse deflecting CAVity)</vt:lpstr>
      <vt:lpstr>Summary</vt:lpstr>
      <vt:lpstr>Thanks to my colleagues: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/>
  <cp:lastModifiedBy/>
  <cp:revision>1</cp:revision>
  <dcterms:created xsi:type="dcterms:W3CDTF">2017-03-29T00:25:39Z</dcterms:created>
  <dcterms:modified xsi:type="dcterms:W3CDTF">2023-06-13T05:10:22Z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0x010100BA3AA819CA075C4B9F53E1BDC47CBFBD</vt:lpwstr>
  </property>
  <property fmtid="{D5CDD505-2E9C-101B-9397-08002B2CF9AE}" pid="3" name="URL">
    <vt:lpwstr/>
  </property>
</Properties>
</file>