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30"/>
  </p:notesMasterIdLst>
  <p:handoutMasterIdLst>
    <p:handoutMasterId r:id="rId31"/>
  </p:handoutMasterIdLst>
  <p:sldIdLst>
    <p:sldId id="330" r:id="rId2"/>
    <p:sldId id="323" r:id="rId3"/>
    <p:sldId id="429" r:id="rId4"/>
    <p:sldId id="525" r:id="rId5"/>
    <p:sldId id="426" r:id="rId6"/>
    <p:sldId id="481" r:id="rId7"/>
    <p:sldId id="535" r:id="rId8"/>
    <p:sldId id="526" r:id="rId9"/>
    <p:sldId id="527" r:id="rId10"/>
    <p:sldId id="528" r:id="rId11"/>
    <p:sldId id="537" r:id="rId12"/>
    <p:sldId id="448" r:id="rId13"/>
    <p:sldId id="536" r:id="rId14"/>
    <p:sldId id="256" r:id="rId15"/>
    <p:sldId id="397" r:id="rId16"/>
    <p:sldId id="461" r:id="rId17"/>
    <p:sldId id="524" r:id="rId18"/>
    <p:sldId id="519" r:id="rId19"/>
    <p:sldId id="520" r:id="rId20"/>
    <p:sldId id="533" r:id="rId21"/>
    <p:sldId id="261" r:id="rId22"/>
    <p:sldId id="521" r:id="rId23"/>
    <p:sldId id="522" r:id="rId24"/>
    <p:sldId id="518" r:id="rId25"/>
    <p:sldId id="516" r:id="rId26"/>
    <p:sldId id="517" r:id="rId27"/>
    <p:sldId id="512" r:id="rId28"/>
    <p:sldId id="337" r:id="rId29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6E"/>
    <a:srgbClr val="197418"/>
    <a:srgbClr val="010000"/>
    <a:srgbClr val="FFFFFF"/>
    <a:srgbClr val="808080"/>
    <a:srgbClr val="000000"/>
    <a:srgbClr val="FDCA00"/>
    <a:srgbClr val="EF5B00"/>
    <a:srgbClr val="C50006"/>
    <a:srgbClr val="7C2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61" autoAdjust="0"/>
    <p:restoredTop sz="97188" autoAdjust="0"/>
  </p:normalViewPr>
  <p:slideViewPr>
    <p:cSldViewPr snapToObjects="1">
      <p:cViewPr varScale="1">
        <p:scale>
          <a:sx n="221" d="100"/>
          <a:sy n="221" d="100"/>
        </p:scale>
        <p:origin x="248" y="168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17" d="100"/>
          <a:sy n="117" d="100"/>
        </p:scale>
        <p:origin x="4672" y="184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342652F-2B03-A30F-A4BF-902D5E6F4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41278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DF6279E-2E5B-E4EA-B908-056B86DE2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23353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58153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809D395-20B7-42E8-78E6-9066C1225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6137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540E7DD-7698-82BE-CCA6-EEF5EBE62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99486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CDBC788-69BA-0372-22E0-D2DA5932D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46109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AC27FDF7-7338-5F9E-853A-42C3901AC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82195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4C6B818-364F-FC55-CC99-2873451CB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8282" y="4821944"/>
            <a:ext cx="5045250" cy="4499955"/>
          </a:xfr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0055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099C296-714D-7F0E-0183-40FA6FE7F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3510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CCC4204-0565-6FD7-466E-250FB4AF3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650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929947D-340A-2C5A-0E5B-ADF3D4B340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456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0DD409E-801C-49DB-9073-C3056B338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28635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72554" y="4752009"/>
            <a:ext cx="6264696" cy="4499955"/>
          </a:xfrm>
        </p:spPr>
        <p:txBody>
          <a:bodyPr/>
          <a:lstStyle/>
          <a:p>
            <a:pPr marL="90486" marR="0" lvl="0" indent="-90486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0486" marR="0" lvl="0" indent="-90486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CH" sz="2000" dirty="0"/>
          </a:p>
        </p:txBody>
      </p:sp>
    </p:spTree>
    <p:extLst>
      <p:ext uri="{BB962C8B-B14F-4D97-AF65-F5344CB8AC3E}">
        <p14:creationId xmlns:p14="http://schemas.microsoft.com/office/powerpoint/2010/main" val="3930465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09700-1FF1-4146-99F4-503090CEE0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D93BD4C-DD1D-2B4B-9A6F-E12B2947D638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568BFA-3C23-6561-11CE-CB3AB266C5D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9C55264-BA2D-A3F3-D106-811C3971C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03112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840AC26-13CE-8411-EE98-266FC5532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45838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AFA0FC0-E516-03CE-CF99-AD09A2128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84659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66786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897696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0186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sz="2000" dirty="0"/>
          </a:p>
        </p:txBody>
      </p:sp>
    </p:spTree>
    <p:extLst>
      <p:ext uri="{BB962C8B-B14F-4D97-AF65-F5344CB8AC3E}">
        <p14:creationId xmlns:p14="http://schemas.microsoft.com/office/powerpoint/2010/main" val="229045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AFFDD00-816D-76BD-7F45-BA8C2ED77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4718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3B81577-EC6E-89EB-239B-D645BE070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34397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DA28602D-13CB-6C5E-2A65-C315C5180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32477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0C1A7B4-769C-672D-E4BE-568262953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3867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085623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C0A8DC7A-5637-C806-BD8C-9146F8FC0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8282" y="4785395"/>
            <a:ext cx="5045250" cy="4499955"/>
          </a:xfr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97780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768DC050-5419-71CB-FE1F-472F378E9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999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dirty="0"/>
              <a:t>Insert the title of your </a:t>
            </a:r>
            <a:br>
              <a:rPr lang="en-US" dirty="0"/>
            </a:br>
            <a:r>
              <a:rPr lang="en-US" dirty="0"/>
              <a:t>presentation here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US" dirty="0"/>
              <a:t>First name and Name Author  ::  Function  ::  Paul </a:t>
            </a:r>
            <a:r>
              <a:rPr lang="en-US" dirty="0" err="1"/>
              <a:t>Scherrer</a:t>
            </a:r>
            <a:r>
              <a:rPr lang="en-US" dirty="0"/>
              <a:t> </a:t>
            </a:r>
            <a:r>
              <a:rPr lang="en-US" dirty="0" err="1"/>
              <a:t>Institut</a:t>
            </a:r>
            <a:endParaRPr lang="en-US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US" dirty="0"/>
              <a:t>Insert the occasion and date of your presentation here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8EAC6-BFE1-0F28-7B2E-C0CD51BD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7324-63B2-6446-A390-A5B8E9A48A8A}" type="datetimeFigureOut">
              <a:rPr lang="en-CH" smtClean="0"/>
              <a:t>12.06.23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A9ABE-8E23-9DB3-4138-62F235F9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979B8-D372-126A-8C7B-8EBBCE75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E272-3311-9E40-8AAD-36D972F8E216}" type="slidenum">
              <a:t>‹#›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B507B-FA75-A2EE-8F96-9319399FEB7B}"/>
              </a:ext>
            </a:extLst>
          </p:cNvPr>
          <p:cNvSpPr txBox="1"/>
          <p:nvPr userDrawn="1"/>
        </p:nvSpPr>
        <p:spPr>
          <a:xfrm>
            <a:off x="324639" y="137971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61623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EAC98-CF8C-C3B0-4CA9-584F39442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653D1-962C-456F-AEDE-3FDA30A82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A3C4A-629C-2D10-C1CE-60BAA760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1650-95B5-1A46-B32E-3FF8F137C356}" type="datetimeFigureOut">
              <a:rPr lang="en-CH" smtClean="0"/>
              <a:t>12.06.23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B59A5-3222-9559-C9B6-72195384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439C4-F3BA-53BD-030A-2C49021C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A116-6380-F54E-AD8F-DA6FCD10C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2336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Folientitel eingeben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0" r:id="rId9"/>
    <p:sldLayoutId id="2147483991" r:id="rId10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17/12.2665447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i.org/10.1103/PhysRevAccelBeams.23.112001" TargetMode="External"/><Relationship Id="rId5" Type="http://schemas.openxmlformats.org/officeDocument/2006/relationships/hyperlink" Target="https://doi.org/10.1038/s41598-021-82687-2" TargetMode="External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97036" y="3468636"/>
            <a:ext cx="7718051" cy="508977"/>
          </a:xfrm>
        </p:spPr>
        <p:txBody>
          <a:bodyPr/>
          <a:lstStyle/>
          <a:p>
            <a:r>
              <a:rPr lang="en-GB" b="1" dirty="0"/>
              <a:t>Time resolved diagnostics: TDS, TDC, TCAV…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/>
              <a:t>Paolo Craievich  ::  RF section  ::  Paul Scherrer Institut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828686" y="4226427"/>
            <a:ext cx="7954963" cy="293383"/>
          </a:xfrm>
        </p:spPr>
        <p:txBody>
          <a:bodyPr/>
          <a:lstStyle/>
          <a:p>
            <a:r>
              <a:rPr lang="en-GB" dirty="0"/>
              <a:t>WP13 EuPRAXIA electron and photon diagnostics, EPFL, 12.06.2023</a:t>
            </a:r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C97D50-9D68-0678-86E4-B9E339D5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1BC9AE-2D43-34B8-B1CA-90BA04F8E271}"/>
              </a:ext>
            </a:extLst>
          </p:cNvPr>
          <p:cNvSpPr txBox="1">
            <a:spLocks/>
          </p:cNvSpPr>
          <p:nvPr/>
        </p:nvSpPr>
        <p:spPr bwMode="auto">
          <a:xfrm>
            <a:off x="2051720" y="274742"/>
            <a:ext cx="7055373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sz="2100" dirty="0"/>
              <a:t>Variable streaking angle enables new tomographic methods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EC316A8-0FA5-4A3C-386E-19D17A6AC8F3}"/>
              </a:ext>
            </a:extLst>
          </p:cNvPr>
          <p:cNvSpPr txBox="1">
            <a:spLocks/>
          </p:cNvSpPr>
          <p:nvPr/>
        </p:nvSpPr>
        <p:spPr>
          <a:xfrm>
            <a:off x="1930356" y="552831"/>
            <a:ext cx="6982256" cy="284439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obtain the full 5-dimensional (x, x’, y, y’, t) phase space of bunches</a:t>
            </a:r>
          </a:p>
          <a:p>
            <a:endParaRPr lang="en-US" sz="1400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AC87A512-CB4B-6A01-1871-7C16B1371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4" y="1455674"/>
            <a:ext cx="2484831" cy="1850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B34CE3-AEF4-DAB1-9BF7-1318E484E6FE}"/>
              </a:ext>
            </a:extLst>
          </p:cNvPr>
          <p:cNvSpPr txBox="1"/>
          <p:nvPr/>
        </p:nvSpPr>
        <p:spPr>
          <a:xfrm>
            <a:off x="611560" y="94588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Experimental reconstruction of 3D charge density</a:t>
            </a:r>
            <a:r>
              <a:rPr lang="en-US" sz="1200" b="1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[1,</a:t>
            </a:r>
            <a:r>
              <a:rPr lang="en-US" sz="12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b="1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2]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at FLASHForward: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A08173B-0FCC-D62E-3E8F-F7EE2826BC4D}"/>
              </a:ext>
            </a:extLst>
          </p:cNvPr>
          <p:cNvSpPr txBox="1">
            <a:spLocks/>
          </p:cNvSpPr>
          <p:nvPr/>
        </p:nvSpPr>
        <p:spPr>
          <a:xfrm>
            <a:off x="4716016" y="3363838"/>
            <a:ext cx="4391077" cy="1606794"/>
          </a:xfrm>
          <a:prstGeom prst="rect">
            <a:avLst/>
          </a:prstGeom>
        </p:spPr>
        <p:txBody>
          <a:bodyPr anchor="ctr"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600"/>
              </a:spcAft>
              <a:buFont typeface="System Font Regular"/>
              <a:buChar char="–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5D tomography:</a:t>
            </a:r>
            <a:b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Quadrupole-based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transverse phase-space tomography + streaking along </a:t>
            </a:r>
            <a:r>
              <a:rPr lang="en-US" sz="12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various angles 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</a:t>
            </a:r>
            <a:r>
              <a:rPr lang="en-US" sz="12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PolariX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TDS.</a:t>
            </a:r>
          </a:p>
          <a:p>
            <a:pPr>
              <a:spcAft>
                <a:spcPts val="600"/>
              </a:spcAft>
              <a:buFont typeface="System Font Regular"/>
              <a:buChar char="–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Excellent performance shown in simulations</a:t>
            </a:r>
            <a:r>
              <a:rPr lang="en-US" sz="12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[3, 4]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>
              <a:spcAft>
                <a:spcPts val="600"/>
              </a:spcAft>
              <a:buFont typeface="System Font Regular"/>
              <a:buChar char="–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Experimentally demonstrated</a:t>
            </a:r>
            <a:b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(Sonja Jaster-Merz, IPAC’23, WEODB2)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CA850F-0742-2391-A206-20F168D8B440}"/>
              </a:ext>
            </a:extLst>
          </p:cNvPr>
          <p:cNvSpPr txBox="1"/>
          <p:nvPr/>
        </p:nvSpPr>
        <p:spPr>
          <a:xfrm>
            <a:off x="46827" y="3856317"/>
            <a:ext cx="50292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[1] </a:t>
            </a:r>
            <a:r>
              <a:rPr lang="it-IT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D. Marx et al., Journal of Physics: Conference Series, vol. 874, 2017, </a:t>
            </a:r>
            <a:br>
              <a:rPr lang="it-IT" sz="11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11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[2] </a:t>
            </a:r>
            <a:r>
              <a:rPr lang="it-IT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B. Marchetti et al., Sci. Rep., 2021 , </a:t>
            </a:r>
            <a:br>
              <a:rPr lang="it-IT" sz="11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11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[3] </a:t>
            </a:r>
            <a:r>
              <a:rPr lang="it-IT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S. Jaster-Merz et al., </a:t>
            </a:r>
            <a:r>
              <a:rPr lang="it-IT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JACoW</a:t>
            </a:r>
            <a:r>
              <a:rPr lang="it-IT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IPAC2022 MOPOPT021, 2022 , </a:t>
            </a:r>
            <a:br>
              <a:rPr lang="it-IT" sz="11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11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[4] </a:t>
            </a:r>
            <a:r>
              <a:rPr lang="it-IT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S. Jaster-Merz et al., </a:t>
            </a:r>
            <a:r>
              <a:rPr lang="it-IT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JACoW</a:t>
            </a:r>
            <a:r>
              <a:rPr lang="it-IT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LINAC2022 MOPORI10, 2022,</a:t>
            </a:r>
            <a:br>
              <a:rPr lang="it-IT" sz="11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[5] 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Sullivan and Kaszynski, Journal of Open Source Software, 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FE3D97-656F-CBC4-EDF2-958D44CA5CE4}"/>
              </a:ext>
            </a:extLst>
          </p:cNvPr>
          <p:cNvSpPr txBox="1"/>
          <p:nvPr/>
        </p:nvSpPr>
        <p:spPr>
          <a:xfrm>
            <a:off x="3045708" y="50051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34AF54-FE8B-A70D-44B1-81660C5BC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356" y="4847923"/>
            <a:ext cx="544066" cy="2677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CDDF14-5BFE-9126-BD0B-62EE517EA439}"/>
              </a:ext>
            </a:extLst>
          </p:cNvPr>
          <p:cNvSpPr txBox="1"/>
          <p:nvPr/>
        </p:nvSpPr>
        <p:spPr>
          <a:xfrm>
            <a:off x="206891" y="4868758"/>
            <a:ext cx="2304256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CH" sz="1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lide courtesy of </a:t>
            </a:r>
            <a:r>
              <a:rPr lang="en-US" sz="1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S.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Jaster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-Merz </a:t>
            </a:r>
            <a:r>
              <a:rPr lang="en-CH" sz="1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4240A-18FD-0A88-D1FD-A53378F61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707" y="1458239"/>
            <a:ext cx="2847044" cy="19810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D6A666-D735-BEDD-0510-34F524D92069}"/>
              </a:ext>
            </a:extLst>
          </p:cNvPr>
          <p:cNvSpPr txBox="1"/>
          <p:nvPr/>
        </p:nvSpPr>
        <p:spPr>
          <a:xfrm>
            <a:off x="4790193" y="900887"/>
            <a:ext cx="4316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Successful reconstruction of the 5D phase-space distribution </a:t>
            </a:r>
            <a:endParaRPr lang="en-GB" sz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3D visualization of the (</a:t>
            </a:r>
            <a:r>
              <a:rPr lang="en-GB" sz="1200" b="1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x’</a:t>
            </a:r>
            <a:r>
              <a:rPr lang="en-GB" sz="1200" b="1" baseline="-250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</a:t>
            </a:r>
            <a:r>
              <a:rPr lang="en-GB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1200" b="1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y’</a:t>
            </a:r>
            <a:r>
              <a:rPr lang="en-GB" sz="1200" b="1" baseline="-250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</a:t>
            </a:r>
            <a:r>
              <a:rPr lang="en-GB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t) phase space </a:t>
            </a:r>
            <a:endParaRPr lang="en-GB" sz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C18E06-B0AA-B704-A88A-D55A8DDB25CC}"/>
              </a:ext>
            </a:extLst>
          </p:cNvPr>
          <p:cNvSpPr txBox="1"/>
          <p:nvPr/>
        </p:nvSpPr>
        <p:spPr>
          <a:xfrm>
            <a:off x="7850038" y="40831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2E408E-734B-0D14-71DA-423DFE464051}"/>
              </a:ext>
            </a:extLst>
          </p:cNvPr>
          <p:cNvSpPr txBox="1"/>
          <p:nvPr/>
        </p:nvSpPr>
        <p:spPr>
          <a:xfrm>
            <a:off x="7038525" y="3063706"/>
            <a:ext cx="1391072" cy="4847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Visualization done with </a:t>
            </a:r>
            <a:r>
              <a:rPr lang="en-US" sz="1050" dirty="0" err="1"/>
              <a:t>PyVista</a:t>
            </a:r>
            <a:r>
              <a:rPr lang="en-US" sz="1050" dirty="0"/>
              <a:t> </a:t>
            </a:r>
            <a:r>
              <a:rPr lang="en-US" sz="1050" baseline="30000" dirty="0"/>
              <a:t>[5]</a:t>
            </a:r>
            <a:br>
              <a:rPr lang="en-US" sz="1050" dirty="0"/>
            </a:br>
            <a:r>
              <a:rPr lang="en-US" sz="450" dirty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2476378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E5CFB-A47E-133B-B2C8-2BB9C404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1" y="216000"/>
            <a:ext cx="6959285" cy="381375"/>
          </a:xfrm>
        </p:spPr>
        <p:txBody>
          <a:bodyPr/>
          <a:lstStyle/>
          <a:p>
            <a:r>
              <a:rPr lang="en-CH" dirty="0"/>
              <a:t>Reconstructed 5D phase space enables new insights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15F254-FD28-30A6-5B0D-3CE83EAA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3D4D9-E30B-F769-87F6-6825D9E8B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10"/>
          <a:stretch/>
        </p:blipFill>
        <p:spPr>
          <a:xfrm>
            <a:off x="395536" y="1083299"/>
            <a:ext cx="8530534" cy="3864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3D3A76-65FD-E453-E1B2-00DFC0D3306E}"/>
              </a:ext>
            </a:extLst>
          </p:cNvPr>
          <p:cNvSpPr txBox="1"/>
          <p:nvPr/>
        </p:nvSpPr>
        <p:spPr>
          <a:xfrm>
            <a:off x="611560" y="617516"/>
            <a:ext cx="87615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5D phase-space reconstruction of an electron beam - WEODB2 | Sonja Jaster-Merz, IPAC’23 </a:t>
            </a:r>
          </a:p>
        </p:txBody>
      </p:sp>
    </p:spTree>
    <p:extLst>
      <p:ext uri="{BB962C8B-B14F-4D97-AF65-F5344CB8AC3E}">
        <p14:creationId xmlns:p14="http://schemas.microsoft.com/office/powerpoint/2010/main" val="199030739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2683FA-F702-8F43-8911-8F5B197A5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79" y="197587"/>
            <a:ext cx="7031293" cy="381375"/>
          </a:xfrm>
        </p:spPr>
        <p:txBody>
          <a:bodyPr/>
          <a:lstStyle/>
          <a:p>
            <a:r>
              <a:rPr lang="en-US" dirty="0"/>
              <a:t>Overview of the LPS measurements in SwissFEL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BE40F6-7A1C-5745-A93F-5702AF547A26}"/>
              </a:ext>
            </a:extLst>
          </p:cNvPr>
          <p:cNvCxnSpPr>
            <a:cxnSpLocks/>
            <a:endCxn id="17" idx="0"/>
          </p:cNvCxnSpPr>
          <p:nvPr/>
        </p:nvCxnSpPr>
        <p:spPr bwMode="auto">
          <a:xfrm>
            <a:off x="4346251" y="2090645"/>
            <a:ext cx="455346" cy="8901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C4F326-5039-D54C-89AC-ACDD81A1D4D4}"/>
              </a:ext>
            </a:extLst>
          </p:cNvPr>
          <p:cNvSpPr txBox="1"/>
          <p:nvPr/>
        </p:nvSpPr>
        <p:spPr>
          <a:xfrm>
            <a:off x="4820706" y="2642510"/>
            <a:ext cx="1170191" cy="2247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C-band TDS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9661FB-4EBF-4942-B2E8-C4DDF023B9A9}"/>
              </a:ext>
            </a:extLst>
          </p:cNvPr>
          <p:cNvCxnSpPr>
            <a:cxnSpLocks/>
          </p:cNvCxnSpPr>
          <p:nvPr/>
        </p:nvCxnSpPr>
        <p:spPr bwMode="auto">
          <a:xfrm>
            <a:off x="5487425" y="2090645"/>
            <a:ext cx="1428633" cy="8275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CC48C0-F499-0741-A074-8C978928830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55347" y="1579762"/>
            <a:ext cx="1399407" cy="4879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6D2E1A-A50F-8146-8BA7-83DA6C6E3800}"/>
              </a:ext>
            </a:extLst>
          </p:cNvPr>
          <p:cNvCxnSpPr>
            <a:cxnSpLocks/>
          </p:cNvCxnSpPr>
          <p:nvPr/>
        </p:nvCxnSpPr>
        <p:spPr bwMode="auto">
          <a:xfrm flipV="1">
            <a:off x="6595821" y="1634276"/>
            <a:ext cx="640475" cy="4035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F74CC2-6828-6640-B199-DA19B5F3831B}"/>
              </a:ext>
            </a:extLst>
          </p:cNvPr>
          <p:cNvSpPr txBox="1"/>
          <p:nvPr/>
        </p:nvSpPr>
        <p:spPr>
          <a:xfrm>
            <a:off x="1333988" y="2563928"/>
            <a:ext cx="1730141" cy="4529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S-band TDS (5-cell SPARC/FERMI type)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183C1AE-F334-1445-A3B5-57C69FE71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9" t="18003"/>
          <a:stretch/>
        </p:blipFill>
        <p:spPr>
          <a:xfrm>
            <a:off x="6399346" y="3016873"/>
            <a:ext cx="2621092" cy="19111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01A21-5528-0B4B-931D-B0B46FED5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04451" y="4992444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Page </a:t>
            </a:r>
            <a:fld id="{EBC07571-3134-BB4B-B83F-1A9FE18D34F3}" type="slidenum">
              <a:rPr lang="de-DE" smtClean="0">
                <a:solidFill>
                  <a:schemeClr val="bg1"/>
                </a:solidFill>
              </a:rPr>
              <a:pPr algn="r">
                <a:defRPr/>
              </a:pPr>
              <a:t>12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2A6702-7463-1444-BC36-5407819F81AE}"/>
              </a:ext>
            </a:extLst>
          </p:cNvPr>
          <p:cNvSpPr txBox="1"/>
          <p:nvPr/>
        </p:nvSpPr>
        <p:spPr>
          <a:xfrm>
            <a:off x="7024753" y="2489016"/>
            <a:ext cx="2030137" cy="4529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Post-undulator passive streaking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5CADB8-2431-B441-BCD9-0400F4E6212C}"/>
              </a:ext>
            </a:extLst>
          </p:cNvPr>
          <p:cNvSpPr txBox="1"/>
          <p:nvPr/>
        </p:nvSpPr>
        <p:spPr>
          <a:xfrm>
            <a:off x="7519088" y="1360686"/>
            <a:ext cx="1123923" cy="1878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05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PolariX-TDS system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03C15AD-1E9B-5449-9E59-D6C370B07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3000"/>
                    </a14:imgEffect>
                    <a14:imgEffect>
                      <a14:brightnessContrast bright="8000" contrast="-10000"/>
                    </a14:imgEffect>
                  </a14:imgLayer>
                </a14:imgProps>
              </a:ext>
            </a:extLst>
          </a:blip>
          <a:srcRect l="22105" r="14036"/>
          <a:stretch/>
        </p:blipFill>
        <p:spPr>
          <a:xfrm rot="5400000">
            <a:off x="260836" y="2914399"/>
            <a:ext cx="1573668" cy="18482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E13D7E-9512-37FB-05C3-8922BA5F8562}"/>
              </a:ext>
            </a:extLst>
          </p:cNvPr>
          <p:cNvSpPr txBox="1"/>
          <p:nvPr/>
        </p:nvSpPr>
        <p:spPr>
          <a:xfrm>
            <a:off x="0" y="4666594"/>
            <a:ext cx="3203848" cy="448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1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Max integrated Deflecting voltage 5 MV, beam energy 300 MeV, </a:t>
            </a:r>
            <a:r>
              <a:rPr lang="en-US" sz="11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Resolution ~10 fs</a:t>
            </a:r>
            <a:r>
              <a:rPr lang="en-CH" sz="11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63A300-A105-461F-1CCB-14F6B83A3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03" y="2980771"/>
            <a:ext cx="2620188" cy="1965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8BF4CF-C539-4652-E166-01D8A590C1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61" y="844368"/>
            <a:ext cx="8506304" cy="166843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4255396-D4FD-1948-9913-FC0BA3D6F012}"/>
              </a:ext>
            </a:extLst>
          </p:cNvPr>
          <p:cNvCxnSpPr>
            <a:cxnSpLocks/>
          </p:cNvCxnSpPr>
          <p:nvPr/>
        </p:nvCxnSpPr>
        <p:spPr bwMode="auto">
          <a:xfrm flipH="1">
            <a:off x="1043608" y="2067694"/>
            <a:ext cx="504056" cy="88299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68834F0-4316-3A46-BF68-F56BE2FF1882}"/>
              </a:ext>
            </a:extLst>
          </p:cNvPr>
          <p:cNvSpPr txBox="1"/>
          <p:nvPr/>
        </p:nvSpPr>
        <p:spPr>
          <a:xfrm>
            <a:off x="7505216" y="674330"/>
            <a:ext cx="1462006" cy="3558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Post-undulator passive streaking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7B47902-1D1C-6F6A-8F7E-6E10C9E2FD08}"/>
              </a:ext>
            </a:extLst>
          </p:cNvPr>
          <p:cNvCxnSpPr/>
          <p:nvPr/>
        </p:nvCxnSpPr>
        <p:spPr bwMode="auto">
          <a:xfrm flipV="1">
            <a:off x="7740352" y="1030197"/>
            <a:ext cx="0" cy="2555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9425919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98BA-F8D0-7D24-91FD-13594A477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C-band TDS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8E7171-DA64-67AB-8F50-01DEDC32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123F8-E1EA-60D6-D059-FD6BD0340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09" y="1231394"/>
            <a:ext cx="4701412" cy="3355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E1E07-AB8D-C259-0071-DD906B25C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31774" r="13098" b="1487"/>
          <a:stretch/>
        </p:blipFill>
        <p:spPr bwMode="auto">
          <a:xfrm>
            <a:off x="5690538" y="2236041"/>
            <a:ext cx="3201942" cy="22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398A681-FE02-C22A-D455-3D72D6F967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701933" y="2925458"/>
            <a:ext cx="2913910" cy="2771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B033EE-424A-F19D-4AB5-9593D882184E}"/>
              </a:ext>
            </a:extLst>
          </p:cNvPr>
          <p:cNvSpPr txBox="1"/>
          <p:nvPr/>
        </p:nvSpPr>
        <p:spPr>
          <a:xfrm rot="21214067">
            <a:off x="6871406" y="2807440"/>
            <a:ext cx="720080" cy="2385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~5 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C2D77-2A05-9BE6-25F6-8938483D0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095" y="1194299"/>
            <a:ext cx="3258828" cy="9921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53C258-A9E2-4346-97E9-D8E44B92F68B}"/>
              </a:ext>
            </a:extLst>
          </p:cNvPr>
          <p:cNvSpPr txBox="1"/>
          <p:nvPr/>
        </p:nvSpPr>
        <p:spPr>
          <a:xfrm>
            <a:off x="971600" y="661266"/>
            <a:ext cx="5184576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Temporal resolution 0.87 ± 0.10 fs (bunch length 6.90 fs)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latin typeface="MinionMathItalic"/>
              </a:rPr>
              <a:t>w</a:t>
            </a:r>
            <a:r>
              <a:rPr lang="en-US" sz="1400" dirty="0">
                <a:effectLst/>
                <a:latin typeface="MinionMathItalic"/>
              </a:rPr>
              <a:t>ith </a:t>
            </a:r>
            <a:r>
              <a:rPr lang="el-GR" sz="1400" dirty="0">
                <a:effectLst/>
                <a:latin typeface="MinionMathItalic"/>
              </a:rPr>
              <a:t>ε</a:t>
            </a:r>
            <a:r>
              <a:rPr lang="el-GR" sz="1400" dirty="0">
                <a:effectLst/>
                <a:latin typeface="MnSymbol9"/>
              </a:rPr>
              <a:t>=</a:t>
            </a:r>
            <a:r>
              <a:rPr lang="el-GR" sz="1400" dirty="0">
                <a:effectLst/>
                <a:latin typeface="MinionPro"/>
              </a:rPr>
              <a:t>76</a:t>
            </a:r>
            <a:r>
              <a:rPr lang="en-US" sz="1400" dirty="0">
                <a:effectLst/>
                <a:latin typeface="MinionPro"/>
              </a:rPr>
              <a:t> </a:t>
            </a:r>
            <a:r>
              <a:rPr lang="en-GB" sz="1400" dirty="0">
                <a:effectLst/>
                <a:latin typeface="MinionPro"/>
              </a:rPr>
              <a:t>nm, </a:t>
            </a:r>
            <a:r>
              <a:rPr lang="en-GB" sz="1400" i="1" dirty="0">
                <a:effectLst/>
                <a:latin typeface="MinionPro"/>
              </a:rPr>
              <a:t>E</a:t>
            </a:r>
            <a:r>
              <a:rPr lang="en-GB" sz="1400" dirty="0">
                <a:effectLst/>
                <a:latin typeface="MnSymbol9"/>
              </a:rPr>
              <a:t>=</a:t>
            </a:r>
            <a:r>
              <a:rPr lang="en-GB" sz="1400" dirty="0">
                <a:effectLst/>
                <a:latin typeface="MinionPro"/>
              </a:rPr>
              <a:t>5.2GeV, </a:t>
            </a:r>
            <a:r>
              <a:rPr lang="el-GR" sz="1400" dirty="0">
                <a:effectLst/>
                <a:latin typeface="MinionMathItalic"/>
              </a:rPr>
              <a:t>β</a:t>
            </a:r>
            <a:r>
              <a:rPr lang="el-GR" sz="1400" dirty="0">
                <a:effectLst/>
                <a:latin typeface="MnSymbol9"/>
              </a:rPr>
              <a:t>=</a:t>
            </a:r>
            <a:r>
              <a:rPr lang="el-GR" sz="1400" dirty="0">
                <a:effectLst/>
                <a:latin typeface="MinionPro"/>
              </a:rPr>
              <a:t>60</a:t>
            </a:r>
            <a:r>
              <a:rPr lang="en-GB" sz="1400" dirty="0">
                <a:effectLst/>
                <a:latin typeface="MinionPro"/>
              </a:rPr>
              <a:t>m, </a:t>
            </a:r>
            <a:r>
              <a:rPr lang="en-GB" sz="1400" i="1" dirty="0">
                <a:effectLst/>
                <a:latin typeface="MinionPro"/>
              </a:rPr>
              <a:t>V </a:t>
            </a:r>
            <a:r>
              <a:rPr lang="en-GB" sz="1400" dirty="0">
                <a:effectLst/>
                <a:latin typeface="MnSymbol9"/>
              </a:rPr>
              <a:t>=</a:t>
            </a:r>
            <a:r>
              <a:rPr lang="en-GB" sz="1400" dirty="0">
                <a:effectLst/>
                <a:latin typeface="MinionPro"/>
              </a:rPr>
              <a:t>66MV</a:t>
            </a:r>
            <a:endParaRPr lang="en-CH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401130-0C68-EE60-E1CD-A5A60C768F3F}"/>
              </a:ext>
            </a:extLst>
          </p:cNvPr>
          <p:cNvSpPr txBox="1"/>
          <p:nvPr/>
        </p:nvSpPr>
        <p:spPr>
          <a:xfrm>
            <a:off x="7583690" y="955806"/>
            <a:ext cx="1245243" cy="2755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RF 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20C698-940F-62E3-2A3C-6CC05EC85AD3}"/>
              </a:ext>
            </a:extLst>
          </p:cNvPr>
          <p:cNvSpPr txBox="1"/>
          <p:nvPr/>
        </p:nvSpPr>
        <p:spPr>
          <a:xfrm>
            <a:off x="179512" y="4827606"/>
            <a:ext cx="5400600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200" b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 Prat</a:t>
            </a: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1200" b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A. Malyzhenkov and P. Craievich</a:t>
            </a: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1200" b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Rev. Sci. </a:t>
            </a:r>
            <a:r>
              <a:rPr lang="en-GB" sz="1200" b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Instrum</a:t>
            </a:r>
            <a:r>
              <a:rPr lang="en-GB" sz="1200" b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sz="1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94</a:t>
            </a:r>
            <a:r>
              <a:rPr lang="en-GB" sz="1200" b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043103 (2023) </a:t>
            </a:r>
            <a:endParaRPr lang="en-GB" sz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200" dirty="0" err="1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07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367CCF-8E96-3097-0157-CF4A6962141C}"/>
              </a:ext>
            </a:extLst>
          </p:cNvPr>
          <p:cNvSpPr txBox="1">
            <a:spLocks/>
          </p:cNvSpPr>
          <p:nvPr/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sz="2400" dirty="0"/>
              <a:t>ATHOS: the Soft X-rays beamline in SwissFEL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65DF4B-6B91-79A1-F167-F9788B15E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3" y="759295"/>
            <a:ext cx="8506304" cy="16684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D3AB48-A10C-46CF-B64A-F397F8314E22}"/>
              </a:ext>
            </a:extLst>
          </p:cNvPr>
          <p:cNvSpPr/>
          <p:nvPr/>
        </p:nvSpPr>
        <p:spPr>
          <a:xfrm>
            <a:off x="251520" y="2438040"/>
            <a:ext cx="4176464" cy="2587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US" sz="13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Relevant hardware:</a:t>
            </a:r>
          </a:p>
          <a:p>
            <a:pPr marL="285750" indent="-285750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8x2 undulator APPLE-X modules: variable field, variable polarization, Transverse-Gradient Undulator (TGU) </a:t>
            </a:r>
          </a:p>
          <a:p>
            <a:pPr marL="285750" indent="-285750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Inter-undulator Chicanes for High power and Improved Coherence (CHIC): R56 + delay</a:t>
            </a:r>
          </a:p>
          <a:p>
            <a:pPr marL="285750" indent="-285750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2-color chicane</a:t>
            </a:r>
          </a:p>
          <a:p>
            <a:pPr marL="285750" indent="-285750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x (laser + modulator + chicane)</a:t>
            </a:r>
          </a:p>
          <a:p>
            <a:pPr marL="285750" indent="-285750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Temporal diagnostics :</a:t>
            </a:r>
          </a:p>
          <a:p>
            <a:pPr marL="742939" lvl="1" indent="-285750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Post-undulator X-Band RF system (PolariX-TDS)</a:t>
            </a:r>
          </a:p>
          <a:p>
            <a:pPr marL="742939" lvl="1" indent="-285750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Post-undulator passive streaker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3FCD2C-9206-7C2F-6BC8-90ED173191F9}"/>
              </a:ext>
            </a:extLst>
          </p:cNvPr>
          <p:cNvSpPr/>
          <p:nvPr/>
        </p:nvSpPr>
        <p:spPr>
          <a:xfrm>
            <a:off x="4486727" y="2420753"/>
            <a:ext cx="4506929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indent="-133350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SASE process:</a:t>
            </a:r>
          </a:p>
          <a:p>
            <a:pPr marL="357188" lvl="1" indent="-176213">
              <a:spcBef>
                <a:spcPts val="0"/>
              </a:spcBef>
              <a:spcAft>
                <a:spcPts val="450"/>
              </a:spcAft>
              <a:buSzPct val="80000"/>
              <a:buFont typeface="Wingdings" pitchFamily="2" charset="2"/>
              <a:buChar char="v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Reduction of the saturation length, variable polarization, higher peak power and shorter pulse durations with increasing longitudinal coherence and bandwidth: High-Brightness SASE (HB SASE), large bandwidth. Fresh-slice multi-stage amplification</a:t>
            </a:r>
          </a:p>
          <a:p>
            <a:pPr marL="357188" lvl="1" indent="-176213">
              <a:spcBef>
                <a:spcPts val="0"/>
              </a:spcBef>
              <a:spcAft>
                <a:spcPts val="450"/>
              </a:spcAft>
              <a:buSzPct val="80000"/>
              <a:buFont typeface="Wingdings" pitchFamily="2" charset="2"/>
              <a:buChar char="v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Widely tunable two-color pulses</a:t>
            </a:r>
          </a:p>
          <a:p>
            <a:pPr marL="133350" indent="-133350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optical lasers for external seeding:</a:t>
            </a:r>
          </a:p>
          <a:p>
            <a:pPr marL="357188" lvl="1" indent="-176213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Production of trains of attosecond pulses with the Enhanced SASE (ESASE) mechanism </a:t>
            </a:r>
          </a:p>
          <a:p>
            <a:pPr marL="357188" lvl="1" indent="-176213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Phase-locked pulses</a:t>
            </a:r>
          </a:p>
          <a:p>
            <a:pPr marL="357188" lvl="1" indent="-176213">
              <a:spcBef>
                <a:spcPts val="0"/>
              </a:spcBef>
              <a:spcAft>
                <a:spcPts val="450"/>
              </a:spcAft>
              <a:buSzPct val="80000"/>
              <a:buFont typeface=".PingFang SC Regular"/>
              <a:buChar char="－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Echo-Enabled Harmonic Generation (EEHG) </a:t>
            </a:r>
          </a:p>
        </p:txBody>
      </p:sp>
    </p:spTree>
    <p:extLst>
      <p:ext uri="{BB962C8B-B14F-4D97-AF65-F5344CB8AC3E}">
        <p14:creationId xmlns:p14="http://schemas.microsoft.com/office/powerpoint/2010/main" val="1286855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PolariX TDS diagnostic beamline @3GeV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107027" y="4885164"/>
            <a:ext cx="829971" cy="1768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Plot by E. Prat</a:t>
            </a:r>
          </a:p>
        </p:txBody>
      </p:sp>
      <p:sp>
        <p:nvSpPr>
          <p:cNvPr id="60" name="Text Box 38"/>
          <p:cNvSpPr txBox="1">
            <a:spLocks noChangeArrowheads="1"/>
          </p:cNvSpPr>
          <p:nvPr/>
        </p:nvSpPr>
        <p:spPr bwMode="auto">
          <a:xfrm>
            <a:off x="4139952" y="2866443"/>
            <a:ext cx="489654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Beam measurements:</a:t>
            </a:r>
          </a:p>
          <a:p>
            <a:pPr marL="214313" indent="-214313">
              <a:buFont typeface="Wingdings" pitchFamily="2" charset="2"/>
              <a:buChar char="v"/>
            </a:pPr>
            <a:r>
              <a:rPr lang="en-US" alt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Projected and slice emittance on different planes</a:t>
            </a:r>
          </a:p>
          <a:p>
            <a:pPr marL="214313" indent="-214313">
              <a:buFont typeface="Wingdings" pitchFamily="2" charset="2"/>
              <a:buChar char="v"/>
            </a:pPr>
            <a:r>
              <a:rPr lang="en-US" alt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Electron pulse length and charge density profile (sub-fs resolution)</a:t>
            </a:r>
          </a:p>
          <a:p>
            <a:pPr marL="214313" indent="-214313">
              <a:buFont typeface="Wingdings" pitchFamily="2" charset="2"/>
              <a:buChar char="v"/>
            </a:pPr>
            <a:r>
              <a:rPr lang="en-US" alt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Energy spread induced by FEL process (photon pulse length)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2569" y="4409954"/>
            <a:ext cx="685800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350" kern="1000" spc="23" dirty="0">
              <a:latin typeface="+mn-lt"/>
              <a:cs typeface="Franklin Gothic Book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52751"/>
            <a:ext cx="2828117" cy="17986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2569" y="2733558"/>
            <a:ext cx="2948861" cy="259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050" kern="1000" spc="23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050" kern="1000" spc="23" baseline="-25000" dirty="0">
                <a:latin typeface="+mn-lt"/>
                <a:cs typeface="Franklin Gothic Book"/>
              </a:rPr>
              <a:t>x</a:t>
            </a:r>
            <a:r>
              <a:rPr lang="en-US" sz="1050" kern="1000" spc="23" dirty="0">
                <a:latin typeface="+mn-lt"/>
                <a:cs typeface="Franklin Gothic Book"/>
              </a:rPr>
              <a:t> = </a:t>
            </a:r>
            <a:r>
              <a:rPr lang="en-US" sz="1050" kern="1000" spc="23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050" kern="1000" spc="23" baseline="-25000" dirty="0">
                <a:latin typeface="+mn-lt"/>
                <a:cs typeface="Franklin Gothic Book"/>
              </a:rPr>
              <a:t>y</a:t>
            </a:r>
            <a:r>
              <a:rPr lang="en-US" sz="1050" kern="1000" spc="23" dirty="0">
                <a:latin typeface="+mn-lt"/>
                <a:cs typeface="Franklin Gothic Book"/>
              </a:rPr>
              <a:t> = 50 m </a:t>
            </a:r>
            <a:r>
              <a:rPr lang="en-US" sz="1050" kern="1000" spc="23" dirty="0">
                <a:latin typeface="+mn-lt"/>
                <a:cs typeface="Franklin Gothic Book"/>
                <a:sym typeface="Wingdings" panose="05000000000000000000" pitchFamily="2" charset="2"/>
              </a:rPr>
              <a:t> </a:t>
            </a:r>
            <a:r>
              <a:rPr lang="en-US" sz="1050" b="1" kern="1000" spc="23" dirty="0">
                <a:latin typeface="+mn-lt"/>
                <a:cs typeface="Franklin Gothic Book"/>
                <a:sym typeface="Wingdings" panose="05000000000000000000" pitchFamily="2" charset="2"/>
              </a:rPr>
              <a:t>optics for both polarizations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930136" y="3647012"/>
            <a:ext cx="193592" cy="7686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 dirty="0">
              <a:latin typeface="Times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A8C458-7754-0E4F-B01D-AFE56A7181A1}"/>
              </a:ext>
            </a:extLst>
          </p:cNvPr>
          <p:cNvSpPr txBox="1"/>
          <p:nvPr/>
        </p:nvSpPr>
        <p:spPr>
          <a:xfrm>
            <a:off x="5633884" y="162232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350" kern="1000" spc="23" dirty="0" err="1">
              <a:latin typeface="+mn-lt"/>
              <a:cs typeface="Franklin Gothic Book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FE2123-4DFA-D62F-EDE6-17955CCCD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73" y="737864"/>
            <a:ext cx="7053219" cy="1908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9F3E28-8BFD-5674-5D62-7F6530BB3F90}"/>
              </a:ext>
            </a:extLst>
          </p:cNvPr>
          <p:cNvSpPr txBox="1"/>
          <p:nvPr/>
        </p:nvSpPr>
        <p:spPr>
          <a:xfrm>
            <a:off x="1082463" y="1608369"/>
            <a:ext cx="1164679" cy="3773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9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en-CH" sz="9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uads to match the </a:t>
            </a:r>
            <a:r>
              <a:rPr lang="en-CH" sz="900" dirty="0">
                <a:solidFill>
                  <a:srgbClr val="000000"/>
                </a:solidFill>
                <a:latin typeface="Symbol" pitchFamily="2" charset="2"/>
                <a:cs typeface="Calibri Light" panose="020F0302020204030204" pitchFamily="34" charset="0"/>
              </a:rPr>
              <a:t>b</a:t>
            </a:r>
            <a:r>
              <a:rPr lang="en-CH" sz="9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functiion in the TDSs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2CB998-01D1-30A6-B187-EDE0307CB286}"/>
              </a:ext>
            </a:extLst>
          </p:cNvPr>
          <p:cNvSpPr txBox="1"/>
          <p:nvPr/>
        </p:nvSpPr>
        <p:spPr>
          <a:xfrm>
            <a:off x="5148064" y="1532697"/>
            <a:ext cx="1080120" cy="3773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9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en-CH" sz="9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uads to measure the beam at the screen</a:t>
            </a:r>
          </a:p>
        </p:txBody>
      </p:sp>
    </p:spTree>
    <p:extLst>
      <p:ext uri="{BB962C8B-B14F-4D97-AF65-F5344CB8AC3E}">
        <p14:creationId xmlns:p14="http://schemas.microsoft.com/office/powerpoint/2010/main" val="35424388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F94DA6-B994-CC76-8221-3C0289022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497" y="495300"/>
            <a:ext cx="4418968" cy="2733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2E89C0-8B06-0745-834F-7D2A9711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X-band TDS and RF components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44421C-C45C-1F47-BD10-83BA61F0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53271F-B9FE-9C40-8F76-38FDACA4D92A}"/>
              </a:ext>
            </a:extLst>
          </p:cNvPr>
          <p:cNvSpPr/>
          <p:nvPr/>
        </p:nvSpPr>
        <p:spPr>
          <a:xfrm>
            <a:off x="160553" y="3256357"/>
            <a:ext cx="67080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waveguide RF components including the XBOC and phase shifters were designed and built at PSI, Klystron: CPI VKK-8311 </a:t>
            </a:r>
            <a:r>
              <a:rPr lang="en-GB" sz="1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 MW X-band</a:t>
            </a:r>
          </a:p>
          <a:p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PSI HV modulator: </a:t>
            </a:r>
            <a:r>
              <a:rPr lang="en-GB" sz="1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and built in-house (400 kV, 3 ms) </a:t>
            </a:r>
          </a:p>
          <a:p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 about three weeks of integrated conditioning time, a peak power from the klystron of  30 MW with a total RF pulse length of 1 𝜇𝑠 was achieved, now we can run the station with 35 MW with 1.2 us 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itchFamily="2" charset="2"/>
              </a:rPr>
              <a:t> </a:t>
            </a:r>
            <a:r>
              <a:rPr lang="en-GB" sz="14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itchFamily="2" charset="2"/>
              </a:rPr>
              <a:t>deflecting voltage higher than 90 MV 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itchFamily="2" charset="2"/>
              </a:rPr>
              <a:t>(specification was higher than 60 MV) </a:t>
            </a:r>
            <a:endParaRPr lang="en-CH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D31C3090-D6A8-2437-F4A6-D796D0150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09956"/>
            <a:ext cx="3715572" cy="2344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C11912-358F-8776-695B-8222DA86B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685" y="2336693"/>
            <a:ext cx="1753762" cy="14913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1BBF4B-6CC9-7514-D307-A92726397929}"/>
              </a:ext>
            </a:extLst>
          </p:cNvPr>
          <p:cNvSpPr/>
          <p:nvPr/>
        </p:nvSpPr>
        <p:spPr>
          <a:xfrm>
            <a:off x="4401039" y="1080451"/>
            <a:ext cx="9645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XBOC (PSI)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77B827-A027-BBA5-646C-2D9E1129CAA4}"/>
              </a:ext>
            </a:extLst>
          </p:cNvPr>
          <p:cNvSpPr/>
          <p:nvPr/>
        </p:nvSpPr>
        <p:spPr>
          <a:xfrm>
            <a:off x="3995936" y="1899056"/>
            <a:ext cx="8087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RF loads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CA2978-768E-CCD3-8153-E9A56D2BA6D6}"/>
              </a:ext>
            </a:extLst>
          </p:cNvPr>
          <p:cNvSpPr/>
          <p:nvPr/>
        </p:nvSpPr>
        <p:spPr>
          <a:xfrm>
            <a:off x="5548680" y="887844"/>
            <a:ext cx="1328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3 Phase shifter (PSI)</a:t>
            </a:r>
          </a:p>
        </p:txBody>
      </p:sp>
    </p:spTree>
    <p:extLst>
      <p:ext uri="{BB962C8B-B14F-4D97-AF65-F5344CB8AC3E}">
        <p14:creationId xmlns:p14="http://schemas.microsoft.com/office/powerpoint/2010/main" val="260056304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3644-C357-0162-B404-B5A234C8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RF setup and commissioning with beam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5F45F3-6BCC-34F6-F2DF-F28F48C9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931E622-36FB-EFC3-0EC9-3D1409D54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79"/>
          <a:stretch/>
        </p:blipFill>
        <p:spPr>
          <a:xfrm>
            <a:off x="4283968" y="2838347"/>
            <a:ext cx="3312368" cy="2181675"/>
          </a:xfrm>
          <a:prstGeom prst="rect">
            <a:avLst/>
          </a:prstGeom>
        </p:spPr>
      </p:pic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9AAFA2EA-DA8C-A107-1EE4-108D173EA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62"/>
          <a:stretch/>
        </p:blipFill>
        <p:spPr>
          <a:xfrm>
            <a:off x="1687388" y="2809619"/>
            <a:ext cx="2236540" cy="2138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B523C1-EA08-9E94-9439-45F570B25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35" y="835338"/>
            <a:ext cx="4320480" cy="70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C91821-56A3-776F-4193-D8CEE6701ABD}"/>
              </a:ext>
            </a:extLst>
          </p:cNvPr>
          <p:cNvSpPr txBox="1"/>
          <p:nvPr/>
        </p:nvSpPr>
        <p:spPr>
          <a:xfrm>
            <a:off x="5292080" y="741075"/>
            <a:ext cx="3570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Deflecting field is the sum of two rotating modes, one clockwise and the other counter clockwise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7E01F6-8EA4-8DFF-BECB-7673AE276784}"/>
              </a:ext>
            </a:extLst>
          </p:cNvPr>
          <p:cNvSpPr txBox="1"/>
          <p:nvPr/>
        </p:nvSpPr>
        <p:spPr>
          <a:xfrm>
            <a:off x="807839" y="1781952"/>
            <a:ext cx="8158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Wrong setting of the PSs and/or the amplitudes are unbalanced then the superposition of the two rotating modes results in an elliptically polarized mode, whose effect is to provide a kick in the plane orthogonal to the streaking plane (we will call this effect a </a:t>
            </a:r>
            <a:r>
              <a:rPr lang="en-GB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residual kick</a:t>
            </a: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8706A-A7E9-DF98-88FD-7C78E0DE7774}"/>
              </a:ext>
            </a:extLst>
          </p:cNvPr>
          <p:cNvSpPr txBox="1"/>
          <p:nvPr/>
        </p:nvSpPr>
        <p:spPr>
          <a:xfrm>
            <a:off x="3671891" y="4901873"/>
            <a:ext cx="1040413" cy="1768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F. Marcellini et al.</a:t>
            </a:r>
          </a:p>
        </p:txBody>
      </p:sp>
    </p:spTree>
    <p:extLst>
      <p:ext uri="{BB962C8B-B14F-4D97-AF65-F5344CB8AC3E}">
        <p14:creationId xmlns:p14="http://schemas.microsoft.com/office/powerpoint/2010/main" val="65234072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A339-9A53-E702-863C-8483F08A5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Calibration, resolution and bunch length</a:t>
            </a:r>
            <a:br>
              <a:rPr lang="en-GB" dirty="0"/>
            </a:b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728B1-96C0-A520-031B-2AAEB9A7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7F8BDBD-1234-32BF-6298-9BDE628FF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658" y="699543"/>
            <a:ext cx="5141969" cy="201622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F5600AB-7947-F8CF-5BC4-B7CD4696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8961"/>
            <a:ext cx="3950095" cy="200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6DA9F07-F79B-8E8E-4351-7480BF8D1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737" y="3165721"/>
            <a:ext cx="2614905" cy="193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16EADF-1580-4320-4EE9-17EBC7C376FD}"/>
              </a:ext>
            </a:extLst>
          </p:cNvPr>
          <p:cNvSpPr txBox="1"/>
          <p:nvPr/>
        </p:nvSpPr>
        <p:spPr>
          <a:xfrm>
            <a:off x="6416948" y="3065918"/>
            <a:ext cx="26441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accent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Preliminary resolution studies of X-band TDS combined with dispersive tilt </a:t>
            </a:r>
          </a:p>
          <a:p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TDS adds up to the incoming tilt so that the final streaking becomes larger. </a:t>
            </a:r>
          </a:p>
          <a:p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Assuming that t</a:t>
            </a:r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calibration factor does not change with respect to the standard case without initial beam </a:t>
            </a: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tilt</a:t>
            </a:r>
            <a:endParaRPr lang="en-CH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AEE69-DDA9-F611-5091-DD49A2A526E3}"/>
              </a:ext>
            </a:extLst>
          </p:cNvPr>
          <p:cNvSpPr txBox="1"/>
          <p:nvPr/>
        </p:nvSpPr>
        <p:spPr>
          <a:xfrm>
            <a:off x="0" y="655809"/>
            <a:ext cx="396044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>
              <a:buFont typeface="System Font Regular"/>
              <a:buChar char="–"/>
            </a:pPr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absolute calibration factor C between the transverse coordinate on a screen and the time coordinates within the electron bunch is obtained by measuring the dependence of the transverse position of the centroid of the streaked beam on the RF phase</a:t>
            </a:r>
          </a:p>
          <a:p>
            <a:pPr marL="171450" indent="-171450">
              <a:buFont typeface="System Font Regular"/>
              <a:buChar char="–"/>
            </a:pP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ime coordinates are obtained by dividing the transverse coordinates on the screen by the calibration</a:t>
            </a:r>
          </a:p>
          <a:p>
            <a:pPr marL="171450" indent="-171450">
              <a:buFont typeface="System Font Regular"/>
              <a:buChar char="–"/>
            </a:pPr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Bunch length is simply obtained as the streaked beam size divided by the calibration factor C</a:t>
            </a:r>
          </a:p>
          <a:p>
            <a:pPr marL="171450" indent="-171450">
              <a:buFont typeface="System Font Regular"/>
              <a:buChar char="–"/>
            </a:pP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Resolution R= s</a:t>
            </a:r>
            <a:r>
              <a:rPr lang="en-GB" sz="12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/C</a:t>
            </a:r>
            <a:endParaRPr lang="en-GB" sz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47BC5D-7D2B-DF62-F312-4748D76650EF}"/>
              </a:ext>
            </a:extLst>
          </p:cNvPr>
          <p:cNvSpPr txBox="1"/>
          <p:nvPr/>
        </p:nvSpPr>
        <p:spPr>
          <a:xfrm>
            <a:off x="4644008" y="2762513"/>
            <a:ext cx="3240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Deflecting voltage 85 MV, s</a:t>
            </a:r>
            <a:r>
              <a:rPr lang="en-GB" sz="1200" baseline="-250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en-GB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= </a:t>
            </a:r>
            <a:r>
              <a:rPr lang="el-GR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47.7 ± 0.6 μ</a:t>
            </a:r>
            <a:r>
              <a:rPr lang="en-GB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 </a:t>
            </a:r>
            <a:endParaRPr lang="en-GB" sz="1200" dirty="0">
              <a:solidFill>
                <a:schemeClr val="accent2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E5E0EA-CA49-70C5-F69C-35D7E7A5BC0F}"/>
              </a:ext>
            </a:extLst>
          </p:cNvPr>
          <p:cNvSpPr txBox="1"/>
          <p:nvPr/>
        </p:nvSpPr>
        <p:spPr>
          <a:xfrm>
            <a:off x="4332025" y="1791735"/>
            <a:ext cx="1133872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dirty="0">
                <a:latin typeface="Symbol" pitchFamily="2" charset="2"/>
                <a:cs typeface="Calibri Light" panose="020F0302020204030204" pitchFamily="34" charset="0"/>
              </a:rPr>
              <a:t>s</a:t>
            </a:r>
            <a:r>
              <a:rPr lang="en-GB" sz="10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GB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 = </a:t>
            </a:r>
            <a:r>
              <a:rPr lang="el-GR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47.7 ± 0.6 μ</a:t>
            </a:r>
            <a:r>
              <a:rPr lang="en-GB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m </a:t>
            </a:r>
            <a:endParaRPr lang="en-CH" sz="1000" dirty="0"/>
          </a:p>
        </p:txBody>
      </p:sp>
    </p:spTree>
    <p:extLst>
      <p:ext uri="{BB962C8B-B14F-4D97-AF65-F5344CB8AC3E}">
        <p14:creationId xmlns:p14="http://schemas.microsoft.com/office/powerpoint/2010/main" val="136406387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2471C-74A3-31AE-70A0-703AB7E85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Variable polarization – first measurements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7849B52B-CF34-F27D-13D1-5E0DFACC7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294" y="633463"/>
            <a:ext cx="3852667" cy="452214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7A494D-C0AB-8080-218A-5DAFC32A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2E026-11FA-8A15-36E1-06880E622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293" y="1211414"/>
            <a:ext cx="2698935" cy="2653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D4909-7FDE-7ECC-F6AF-A594A725BB01}"/>
              </a:ext>
            </a:extLst>
          </p:cNvPr>
          <p:cNvSpPr txBox="1"/>
          <p:nvPr/>
        </p:nvSpPr>
        <p:spPr>
          <a:xfrm>
            <a:off x="755576" y="414070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Right plots: Images on screen 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before dipole </a:t>
            </a:r>
            <a:r>
              <a: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a function of polarization angle. </a:t>
            </a:r>
            <a:r>
              <a:rPr lang="en-GB" sz="1400" dirty="0">
                <a:solidFill>
                  <a:srgbClr val="0070C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Dark polarization angles: 85 MW, red polarization angles: 72.8 MV. </a:t>
            </a:r>
            <a:endParaRPr lang="en-GB" sz="1400" dirty="0">
              <a:solidFill>
                <a:srgbClr val="0070C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C5202-2972-B223-71F1-57A93FA5115D}"/>
              </a:ext>
            </a:extLst>
          </p:cNvPr>
          <p:cNvSpPr txBox="1"/>
          <p:nvPr/>
        </p:nvSpPr>
        <p:spPr>
          <a:xfrm>
            <a:off x="651177" y="755816"/>
            <a:ext cx="4427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Bunch centroid on a BPM after TDSs as a function of the global RF phase. </a:t>
            </a:r>
            <a:r>
              <a:rPr lang="en-GB" sz="1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Polarisation variation of 5 deg.</a:t>
            </a:r>
          </a:p>
        </p:txBody>
      </p:sp>
    </p:spTree>
    <p:extLst>
      <p:ext uri="{BB962C8B-B14F-4D97-AF65-F5344CB8AC3E}">
        <p14:creationId xmlns:p14="http://schemas.microsoft.com/office/powerpoint/2010/main" val="297357026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ea typeface="Verdana" charset="0"/>
                <a:cs typeface="Verdana" charset="0"/>
              </a:rPr>
              <a:t>Outline</a:t>
            </a:r>
            <a:r>
              <a:rPr lang="de-CH" b="1" dirty="0">
                <a:ea typeface="Verdana" charset="0"/>
                <a:cs typeface="Verdana" charset="0"/>
              </a:rPr>
              <a:t>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FA7C02BA-9907-914F-8AE4-2CF6069CE400}"/>
              </a:ext>
            </a:extLst>
          </p:cNvPr>
          <p:cNvSpPr txBox="1">
            <a:spLocks/>
          </p:cNvSpPr>
          <p:nvPr/>
        </p:nvSpPr>
        <p:spPr>
          <a:xfrm>
            <a:off x="755576" y="951570"/>
            <a:ext cx="7272808" cy="324036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.PingFang SC Regular"/>
              <a:buChar char="－"/>
            </a:pPr>
            <a:r>
              <a:rPr lang="en-GB" sz="1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Motivations for high-resolution time-resolved diagnostic</a:t>
            </a:r>
          </a:p>
          <a:p>
            <a:pPr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.PingFang SC Regular"/>
              <a:buChar char="－"/>
            </a:pPr>
            <a:r>
              <a:rPr lang="en-GB" sz="1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TDS as diagnostic tools</a:t>
            </a:r>
            <a:endParaRPr lang="en-GB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7800" indent="-168275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.PingFang SC Regular"/>
              <a:buChar char="－"/>
            </a:pPr>
            <a:r>
              <a:rPr lang="en-GB" sz="1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Novel Concept with Variable Polarization – The PolariX TDS</a:t>
            </a:r>
          </a:p>
          <a:p>
            <a:pPr marL="622300" lvl="1" indent="-355600">
              <a:lnSpc>
                <a:spcPct val="100000"/>
              </a:lnSpc>
              <a:spcAft>
                <a:spcPts val="900"/>
              </a:spcAft>
              <a:buSzPct val="80000"/>
              <a:buFont typeface="Wingdings" pitchFamily="2" charset="2"/>
              <a:buChar char="v"/>
            </a:pP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Results obtained at DESY</a:t>
            </a:r>
          </a:p>
          <a:p>
            <a:pPr marL="177800" indent="-168275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.PingFang SC Regular"/>
              <a:buChar char="－"/>
            </a:pPr>
            <a:r>
              <a:rPr lang="en-GB" sz="1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Overview of the LPS measurements in SwissFEL</a:t>
            </a:r>
          </a:p>
          <a:p>
            <a:pPr marL="613172" lvl="1" indent="-342900">
              <a:lnSpc>
                <a:spcPct val="100000"/>
              </a:lnSpc>
              <a:spcAft>
                <a:spcPts val="900"/>
              </a:spcAft>
              <a:buSzPct val="80000"/>
              <a:buFont typeface="Wingdings" pitchFamily="2" charset="2"/>
              <a:buChar char="v"/>
            </a:pP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C-band TDS system </a:t>
            </a:r>
          </a:p>
          <a:p>
            <a:pPr marL="177800" indent="-168275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.PingFang SC Regular"/>
              <a:buChar char="－"/>
            </a:pPr>
            <a:r>
              <a:rPr lang="en-GB" sz="1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Post-undulator PolariX TDS for ATHOS </a:t>
            </a:r>
          </a:p>
          <a:p>
            <a:pPr marL="614362" lvl="2" indent="-342900">
              <a:lnSpc>
                <a:spcPct val="100000"/>
              </a:lnSpc>
              <a:spcAft>
                <a:spcPts val="900"/>
              </a:spcAft>
              <a:buClr>
                <a:schemeClr val="tx1"/>
              </a:buClr>
              <a:buSzPct val="80000"/>
              <a:buFont typeface="Wingdings" pitchFamily="2" charset="2"/>
              <a:buChar char="v"/>
            </a:pPr>
            <a:r>
              <a:rPr lang="en-GB" sz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Specifications and commissioning</a:t>
            </a:r>
          </a:p>
          <a:p>
            <a:pPr marL="614362" lvl="2" indent="-342900">
              <a:lnSpc>
                <a:spcPct val="100000"/>
              </a:lnSpc>
              <a:spcAft>
                <a:spcPts val="900"/>
              </a:spcAft>
              <a:buClr>
                <a:schemeClr val="tx1"/>
              </a:buClr>
              <a:buSzPct val="80000"/>
              <a:buFont typeface="Wingdings" pitchFamily="2" charset="2"/>
              <a:buChar char="v"/>
            </a:pPr>
            <a:r>
              <a:rPr lang="en-GB" sz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Results</a:t>
            </a:r>
          </a:p>
          <a:p>
            <a:pPr marL="177800" indent="-173038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.PingFang SC Regular"/>
              <a:buChar char="－"/>
            </a:pPr>
            <a:r>
              <a:rPr lang="en-GB" sz="1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Summary and conclusion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2BE27-4B06-5F4D-AE59-3EA5C4A62B85}"/>
              </a:ext>
            </a:extLst>
          </p:cNvPr>
          <p:cNvSpPr txBox="1"/>
          <p:nvPr/>
        </p:nvSpPr>
        <p:spPr>
          <a:xfrm>
            <a:off x="4218915" y="4114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350" kern="1000" spc="23" dirty="0" err="1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8809137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3644-C357-0162-B404-B5A234C8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RF setup and commissioning with beam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5F45F3-6BCC-34F6-F2DF-F28F48C9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677E4B-3174-6611-3A6F-9620B7398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50" y="863836"/>
            <a:ext cx="5488507" cy="18241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D43EAC-8D54-C942-8602-3DCF81E04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50" y="2745439"/>
            <a:ext cx="3816424" cy="2370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C91821-56A3-776F-4193-D8CEE6701ABD}"/>
              </a:ext>
            </a:extLst>
          </p:cNvPr>
          <p:cNvSpPr txBox="1"/>
          <p:nvPr/>
        </p:nvSpPr>
        <p:spPr>
          <a:xfrm>
            <a:off x="6349186" y="1068489"/>
            <a:ext cx="2759317" cy="149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ts val="184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12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Correlations between streaked beam centroid measured on the BPMs after the TDSs and RF phase (left), beam arrival time (middle) and mean energy (right) in BC2</a:t>
            </a:r>
          </a:p>
          <a:p>
            <a:pPr marR="0" lvl="0" algn="l" defTabSz="914400" rtl="0" eaLnBrk="0" fontAlgn="base" latinLnBrk="0" hangingPunct="0">
              <a:lnSpc>
                <a:spcPts val="184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12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Calibrated time jitter on the screen ~10 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603486-6043-39B7-737F-FB4516FC677B}"/>
              </a:ext>
            </a:extLst>
          </p:cNvPr>
          <p:cNvSpPr txBox="1"/>
          <p:nvPr/>
        </p:nvSpPr>
        <p:spPr>
          <a:xfrm>
            <a:off x="1043608" y="674546"/>
            <a:ext cx="80005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RF Phase and beam arrival time jitter can be limiting factors in achieving higher resolution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4FEAE-0B69-18D7-4509-5137B10F2942}"/>
              </a:ext>
            </a:extLst>
          </p:cNvPr>
          <p:cNvSpPr txBox="1"/>
          <p:nvPr/>
        </p:nvSpPr>
        <p:spPr>
          <a:xfrm>
            <a:off x="1115616" y="2687989"/>
            <a:ext cx="31500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Beam loading amplitude and phase </a:t>
            </a:r>
            <a:endParaRPr lang="en-CH" sz="1400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4F7A2-721B-6422-E133-BD625676C903}"/>
              </a:ext>
            </a:extLst>
          </p:cNvPr>
          <p:cNvSpPr txBox="1"/>
          <p:nvPr/>
        </p:nvSpPr>
        <p:spPr>
          <a:xfrm>
            <a:off x="4472183" y="3110828"/>
            <a:ext cx="4572000" cy="1700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The beam-loading phase of TDS2 fluctuates more than twice in magnitude compared to TDS1 </a:t>
            </a:r>
            <a:r>
              <a:rPr lang="en-GB" sz="1100" dirty="0">
                <a:effectLst/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 </a:t>
            </a:r>
            <a:r>
              <a:rPr lang="en-GB" sz="1100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t</a:t>
            </a:r>
            <a:r>
              <a:rPr lang="en-GB" sz="11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his could be caused by an initial angle when the beam enters in TDS2 (due to an angle in the beam orbit itself), or by transverse wakefield effects in TDS1. </a:t>
            </a:r>
          </a:p>
          <a:p>
            <a:endParaRPr lang="en-GB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Use a proper signal (beam loading) to be used for RF feedbacks could improve the RF phase jitter </a:t>
            </a:r>
          </a:p>
          <a:p>
            <a:endParaRPr lang="en-GB" sz="11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90D3E-2B28-9E45-9FB6-208360BD113C}"/>
              </a:ext>
            </a:extLst>
          </p:cNvPr>
          <p:cNvSpPr txBox="1"/>
          <p:nvPr/>
        </p:nvSpPr>
        <p:spPr>
          <a:xfrm>
            <a:off x="467544" y="3291830"/>
            <a:ext cx="433713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TDS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601DCA-AC3F-B78F-D14D-2FE0A0E6E415}"/>
              </a:ext>
            </a:extLst>
          </p:cNvPr>
          <p:cNvSpPr txBox="1"/>
          <p:nvPr/>
        </p:nvSpPr>
        <p:spPr>
          <a:xfrm>
            <a:off x="467543" y="4371950"/>
            <a:ext cx="433713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TDS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01467-1387-299D-69FD-F4920378F28B}"/>
              </a:ext>
            </a:extLst>
          </p:cNvPr>
          <p:cNvSpPr txBox="1"/>
          <p:nvPr/>
        </p:nvSpPr>
        <p:spPr>
          <a:xfrm>
            <a:off x="4525286" y="4882868"/>
            <a:ext cx="953787" cy="1768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Plots by Z. Geng</a:t>
            </a:r>
          </a:p>
        </p:txBody>
      </p:sp>
    </p:spTree>
    <p:extLst>
      <p:ext uri="{BB962C8B-B14F-4D97-AF65-F5344CB8AC3E}">
        <p14:creationId xmlns:p14="http://schemas.microsoft.com/office/powerpoint/2010/main" val="24321674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>
            <a:extLst>
              <a:ext uri="{FF2B5EF4-FFF2-40B4-BE49-F238E27FC236}">
                <a16:creationId xmlns:a16="http://schemas.microsoft.com/office/drawing/2014/main" id="{0F5320FC-8A2C-83CC-C8D4-4CE9F7C4DA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77199" y="216000"/>
            <a:ext cx="6707520" cy="380880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solidFill>
                  <a:srgbClr val="686868"/>
                </a:solidFill>
                <a:highlight>
                  <a:scrgbClr r="0" g="0" b="0">
                    <a:alpha val="0"/>
                  </a:scrgbClr>
                </a:highlight>
                <a:latin typeface="Georgia"/>
              </a:rPr>
              <a:t>Example of Athos setup (beam dump screen)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311C53-7C82-DA49-4097-E9E2AB84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17" y="612550"/>
            <a:ext cx="8640000" cy="4177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FA481D-4F4B-172A-6674-8864C8B75E3A}"/>
              </a:ext>
            </a:extLst>
          </p:cNvPr>
          <p:cNvSpPr txBox="1"/>
          <p:nvPr/>
        </p:nvSpPr>
        <p:spPr>
          <a:xfrm>
            <a:off x="7556277" y="4696020"/>
            <a:ext cx="1587723" cy="447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100" u="none" strike="noStrike" kern="1200" cap="none" dirty="0">
                <a:ln>
                  <a:noFill/>
                </a:ln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 Prat, G. Wang, </a:t>
            </a:r>
            <a:br>
              <a:rPr lang="en-US" sz="1100" u="none" strike="noStrike" kern="1200" cap="none" dirty="0">
                <a:ln>
                  <a:noFill/>
                </a:ln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100" u="none" strike="noStrike" kern="1200" cap="none" dirty="0">
                <a:ln>
                  <a:noFill/>
                </a:ln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T. Weilbach, Ch. Kittel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F715B-F654-735C-45A8-2B66C8D207E6}"/>
              </a:ext>
            </a:extLst>
          </p:cNvPr>
          <p:cNvSpPr txBox="1"/>
          <p:nvPr/>
        </p:nvSpPr>
        <p:spPr>
          <a:xfrm>
            <a:off x="2483768" y="899653"/>
            <a:ext cx="2880320" cy="952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u="none" strike="noStrike" kern="1200" cap="none" dirty="0">
                <a:ln>
                  <a:noFill/>
                </a:ln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Fresh-slice multistage amplification at target energy of 710 eV with four stages (7+3+3+3 undulators)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375FCA-1FA8-CF4A-F62D-23B37DA75B04}"/>
              </a:ext>
            </a:extLst>
          </p:cNvPr>
          <p:cNvSpPr/>
          <p:nvPr/>
        </p:nvSpPr>
        <p:spPr bwMode="auto">
          <a:xfrm>
            <a:off x="125512" y="775783"/>
            <a:ext cx="792088" cy="11521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6D1D03-2D1F-2A3F-7D88-484F3255B3A5}"/>
              </a:ext>
            </a:extLst>
          </p:cNvPr>
          <p:cNvSpPr/>
          <p:nvPr/>
        </p:nvSpPr>
        <p:spPr bwMode="auto">
          <a:xfrm>
            <a:off x="0" y="1059582"/>
            <a:ext cx="611560" cy="612000"/>
          </a:xfrm>
          <a:prstGeom prst="rect">
            <a:avLst/>
          </a:prstGeom>
          <a:solidFill>
            <a:srgbClr val="B9B9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AB242-F0DA-4B01-69A7-4049F4B80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Setup of the FEL modes (beam dump screen)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4120C-312C-3A92-51C5-38EEE26D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B7A9A-8C2A-8ED3-ACCC-79FD68FB2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22" y="597862"/>
            <a:ext cx="8136904" cy="4170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D06AF5-E61D-E37C-AFFF-C3D2693B18EB}"/>
              </a:ext>
            </a:extLst>
          </p:cNvPr>
          <p:cNvSpPr txBox="1"/>
          <p:nvPr/>
        </p:nvSpPr>
        <p:spPr>
          <a:xfrm>
            <a:off x="471507" y="4711476"/>
            <a:ext cx="8640960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E. Prat et al., </a:t>
            </a:r>
            <a:r>
              <a:rPr lang="en-GB" sz="1200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 X-ray free-electron laser with a highly configurable undulator and integrated chicanes for tailored pulse properties, s</a:t>
            </a:r>
            <a:r>
              <a:rPr lang="en-CH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ubmitted, 2023</a:t>
            </a:r>
          </a:p>
        </p:txBody>
      </p:sp>
    </p:spTree>
    <p:extLst>
      <p:ext uri="{BB962C8B-B14F-4D97-AF65-F5344CB8AC3E}">
        <p14:creationId xmlns:p14="http://schemas.microsoft.com/office/powerpoint/2010/main" val="245865697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2BFC08-0A82-1A6B-88C1-7035471FFBB1}"/>
              </a:ext>
            </a:extLst>
          </p:cNvPr>
          <p:cNvSpPr txBox="1"/>
          <p:nvPr/>
        </p:nvSpPr>
        <p:spPr>
          <a:xfrm>
            <a:off x="4428226" y="257067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02EDF2-23B5-144C-B150-5386ECEF87C4}"/>
              </a:ext>
            </a:extLst>
          </p:cNvPr>
          <p:cNvSpPr txBox="1">
            <a:spLocks/>
          </p:cNvSpPr>
          <p:nvPr/>
        </p:nvSpPr>
        <p:spPr bwMode="auto">
          <a:xfrm>
            <a:off x="2123728" y="203581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CH" sz="2400" dirty="0"/>
              <a:t>Short pulse mode (10 pC) – and higher jitter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9875D-E569-B4A3-4EF0-F16C0897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318" y="627534"/>
            <a:ext cx="2854568" cy="2139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44093-81C1-8209-A395-1F2E1B187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665000"/>
            <a:ext cx="4115296" cy="4340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E9ADD8-6C86-7C7E-6ACC-EF25E4649E6A}"/>
              </a:ext>
            </a:extLst>
          </p:cNvPr>
          <p:cNvSpPr txBox="1"/>
          <p:nvPr/>
        </p:nvSpPr>
        <p:spPr>
          <a:xfrm>
            <a:off x="5315406" y="2835176"/>
            <a:ext cx="37079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some modes of operation, </a:t>
            </a:r>
            <a:r>
              <a:rPr lang="en-GB" sz="1200" dirty="0">
                <a:solidFill>
                  <a:srgbClr val="0070C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jitter on the images </a:t>
            </a:r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was observed at the screen, which made the calibration of the TDS system difficult</a:t>
            </a:r>
          </a:p>
          <a:p>
            <a:pPr marL="315913" lvl="1" indent="-225425">
              <a:buFont typeface="System Font Regular"/>
              <a:buChar char="—"/>
            </a:pP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 order to perform the time calibration and bunch length measurement in the presence of jitter, we may exploit the jitter itself.</a:t>
            </a:r>
          </a:p>
          <a:p>
            <a:pPr marL="315913" lvl="1" indent="-225425">
              <a:buFont typeface="System Font Regular"/>
              <a:buChar char="—"/>
            </a:pPr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calibration coefficient can be estimated with reasonable accuracy by means of a linear regression between the values of the beam centroid at the screen and the RF phase jitter values. </a:t>
            </a:r>
            <a:endParaRPr lang="en-GB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7254BB-633A-D3AD-F9A0-2E63915B3FBE}"/>
              </a:ext>
            </a:extLst>
          </p:cNvPr>
          <p:cNvSpPr txBox="1"/>
          <p:nvPr/>
        </p:nvSpPr>
        <p:spPr>
          <a:xfrm>
            <a:off x="2627784" y="4897563"/>
            <a:ext cx="887422" cy="1768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Plots by E. Prat</a:t>
            </a:r>
          </a:p>
        </p:txBody>
      </p:sp>
    </p:spTree>
    <p:extLst>
      <p:ext uri="{BB962C8B-B14F-4D97-AF65-F5344CB8AC3E}">
        <p14:creationId xmlns:p14="http://schemas.microsoft.com/office/powerpoint/2010/main" val="2674463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D20B93-BC30-1D1F-6A06-79C483F61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A647E-6D41-C119-391B-6ADDDA03A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56" r="8016"/>
          <a:stretch/>
        </p:blipFill>
        <p:spPr>
          <a:xfrm>
            <a:off x="4186893" y="637654"/>
            <a:ext cx="1915169" cy="1446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8995D0-B5C0-8A43-0E50-BB09D5B47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89" y="3492080"/>
            <a:ext cx="1843662" cy="1591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74BE4-6B76-CE9B-365D-57B4E0B33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983" y="3492764"/>
            <a:ext cx="1831895" cy="1575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3F3A6E-27A4-4C28-6C0D-686001910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913" y="3508310"/>
            <a:ext cx="1822891" cy="1575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1DC8F-F769-7F8E-0585-045C7A167F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802" r="6902"/>
          <a:stretch/>
        </p:blipFill>
        <p:spPr>
          <a:xfrm>
            <a:off x="4202501" y="2106864"/>
            <a:ext cx="1927705" cy="1385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D504C-1AF7-C0C4-A89F-A71F7352FF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445" r="7317"/>
          <a:stretch/>
        </p:blipFill>
        <p:spPr>
          <a:xfrm>
            <a:off x="2212108" y="2067693"/>
            <a:ext cx="1957259" cy="1450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D1DBE4-8A42-C755-F13A-746154A334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195" r="6885"/>
          <a:stretch/>
        </p:blipFill>
        <p:spPr>
          <a:xfrm>
            <a:off x="182587" y="2099065"/>
            <a:ext cx="1977977" cy="144667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475CE7F-9D0D-7E53-F301-5CCD06109673}"/>
              </a:ext>
            </a:extLst>
          </p:cNvPr>
          <p:cNvSpPr txBox="1">
            <a:spLocks/>
          </p:cNvSpPr>
          <p:nvPr/>
        </p:nvSpPr>
        <p:spPr bwMode="auto">
          <a:xfrm>
            <a:off x="2046708" y="217228"/>
            <a:ext cx="4704061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CH" dirty="0"/>
              <a:t>Seeding at SwissFEL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3ADED2-A944-8E0A-F8E2-00137A6CF7B5}"/>
              </a:ext>
            </a:extLst>
          </p:cNvPr>
          <p:cNvSpPr txBox="1"/>
          <p:nvPr/>
        </p:nvSpPr>
        <p:spPr>
          <a:xfrm>
            <a:off x="6372200" y="4883175"/>
            <a:ext cx="1622722" cy="2303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Courtesy of </a:t>
            </a:r>
            <a:r>
              <a:rPr lang="en-CH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S. Reiche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B7706F-A074-4932-E944-B9E3AD5627FE}"/>
              </a:ext>
            </a:extLst>
          </p:cNvPr>
          <p:cNvSpPr txBox="1"/>
          <p:nvPr/>
        </p:nvSpPr>
        <p:spPr>
          <a:xfrm>
            <a:off x="6123878" y="736689"/>
            <a:ext cx="29993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ESASE: the periodicity of the modulation is 800 nm, corresponding to 2.66 fs. It shows that we have a resolution well be 1 fs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6737C0-47E1-5B1D-E132-F3AABA7C78CC}"/>
              </a:ext>
            </a:extLst>
          </p:cNvPr>
          <p:cNvSpPr txBox="1"/>
          <p:nvPr/>
        </p:nvSpPr>
        <p:spPr>
          <a:xfrm>
            <a:off x="1375848" y="2157123"/>
            <a:ext cx="864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rgbClr val="FFEAA8"/>
                </a:solidFill>
                <a:effectLst/>
                <a:latin typeface="Calibri" panose="020F0502020204030204" pitchFamily="34" charset="0"/>
              </a:rPr>
              <a:t>LH off</a:t>
            </a:r>
            <a:endParaRPr lang="en-GB" sz="1200" dirty="0">
              <a:solidFill>
                <a:srgbClr val="FFEAA8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3C50E4-9E75-5B71-E9F2-4C657DCD2986}"/>
              </a:ext>
            </a:extLst>
          </p:cNvPr>
          <p:cNvSpPr txBox="1"/>
          <p:nvPr/>
        </p:nvSpPr>
        <p:spPr>
          <a:xfrm>
            <a:off x="6164285" y="4002448"/>
            <a:ext cx="2915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Controlling the Pulse Length with Tilts</a:t>
            </a: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4351A2-9F48-AE4A-D152-3674048D728D}"/>
              </a:ext>
            </a:extLst>
          </p:cNvPr>
          <p:cNvSpPr txBox="1"/>
          <p:nvPr/>
        </p:nvSpPr>
        <p:spPr>
          <a:xfrm>
            <a:off x="2428686" y="4547869"/>
            <a:ext cx="1822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rgbClr val="FFEAA8"/>
                </a:solidFill>
                <a:effectLst/>
                <a:latin typeface="Calibri" panose="020F0502020204030204" pitchFamily="34" charset="0"/>
              </a:rPr>
              <a:t>Long. Phase Space small Tilt </a:t>
            </a:r>
            <a:endParaRPr lang="en-GB" sz="1200" dirty="0">
              <a:solidFill>
                <a:srgbClr val="FFEAA8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445FA-9A59-B3B2-CBBD-86BAA64A0ADC}"/>
              </a:ext>
            </a:extLst>
          </p:cNvPr>
          <p:cNvSpPr txBox="1"/>
          <p:nvPr/>
        </p:nvSpPr>
        <p:spPr>
          <a:xfrm>
            <a:off x="4398739" y="4538136"/>
            <a:ext cx="1822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rgbClr val="FFEAA8"/>
                </a:solidFill>
                <a:effectLst/>
                <a:latin typeface="Calibri" panose="020F0502020204030204" pitchFamily="34" charset="0"/>
              </a:rPr>
              <a:t>Long. Phase Space large Tilt </a:t>
            </a:r>
            <a:endParaRPr lang="en-GB" sz="1200" dirty="0">
              <a:solidFill>
                <a:srgbClr val="FFEAA8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84BF49A-F7F3-5671-68BD-61BFDE3B9F93}"/>
              </a:ext>
            </a:extLst>
          </p:cNvPr>
          <p:cNvSpPr/>
          <p:nvPr/>
        </p:nvSpPr>
        <p:spPr bwMode="auto">
          <a:xfrm>
            <a:off x="1229920" y="3867894"/>
            <a:ext cx="317744" cy="823107"/>
          </a:xfrm>
          <a:prstGeom prst="ellipse">
            <a:avLst/>
          </a:prstGeom>
          <a:noFill/>
          <a:ln w="9525" cap="flat" cmpd="sng" algn="ctr">
            <a:solidFill>
              <a:srgbClr val="FEDE7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E5AFF1F-6D99-8A51-C208-1E8114F1F90E}"/>
              </a:ext>
            </a:extLst>
          </p:cNvPr>
          <p:cNvSpPr/>
          <p:nvPr/>
        </p:nvSpPr>
        <p:spPr bwMode="auto">
          <a:xfrm>
            <a:off x="2990693" y="3867894"/>
            <a:ext cx="218628" cy="679975"/>
          </a:xfrm>
          <a:prstGeom prst="ellipse">
            <a:avLst/>
          </a:prstGeom>
          <a:noFill/>
          <a:ln w="9525" cap="flat" cmpd="sng" algn="ctr">
            <a:solidFill>
              <a:srgbClr val="FEDE7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5B151AE-EE06-8756-7C4B-A380621D75F9}"/>
              </a:ext>
            </a:extLst>
          </p:cNvPr>
          <p:cNvSpPr/>
          <p:nvPr/>
        </p:nvSpPr>
        <p:spPr bwMode="auto">
          <a:xfrm>
            <a:off x="5207930" y="3952545"/>
            <a:ext cx="144016" cy="461665"/>
          </a:xfrm>
          <a:prstGeom prst="ellipse">
            <a:avLst/>
          </a:prstGeom>
          <a:noFill/>
          <a:ln w="9525" cap="flat" cmpd="sng" algn="ctr">
            <a:solidFill>
              <a:srgbClr val="FEDE7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F9167-C646-9DA4-4D86-EAC49D5304A7}"/>
              </a:ext>
            </a:extLst>
          </p:cNvPr>
          <p:cNvSpPr txBox="1"/>
          <p:nvPr/>
        </p:nvSpPr>
        <p:spPr>
          <a:xfrm>
            <a:off x="6142819" y="2221631"/>
            <a:ext cx="29058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Effect of the laser Heater used to damp microbunching instability in ESASE</a:t>
            </a: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39B7D1-85CC-A7B8-27BB-11FBF7F51DA4}"/>
              </a:ext>
            </a:extLst>
          </p:cNvPr>
          <p:cNvSpPr txBox="1"/>
          <p:nvPr/>
        </p:nvSpPr>
        <p:spPr>
          <a:xfrm>
            <a:off x="540251" y="4843401"/>
            <a:ext cx="1822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rgbClr val="FFEAA8"/>
                </a:solidFill>
                <a:effectLst/>
                <a:latin typeface="Calibri" panose="020F0502020204030204" pitchFamily="34" charset="0"/>
              </a:rPr>
              <a:t>Long. Phase Space no Tilt </a:t>
            </a:r>
            <a:endParaRPr lang="en-GB" sz="1200" dirty="0">
              <a:solidFill>
                <a:srgbClr val="FFEAA8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F7739E-6751-2248-8C34-DB459230AFE8}"/>
              </a:ext>
            </a:extLst>
          </p:cNvPr>
          <p:cNvSpPr txBox="1"/>
          <p:nvPr/>
        </p:nvSpPr>
        <p:spPr>
          <a:xfrm>
            <a:off x="5343409" y="2097705"/>
            <a:ext cx="864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200" i="1" dirty="0">
                <a:solidFill>
                  <a:srgbClr val="FFEAA8"/>
                </a:solidFill>
                <a:effectLst/>
                <a:latin typeface="Calibri" panose="020F0502020204030204" pitchFamily="34" charset="0"/>
              </a:rPr>
              <a:t>LH on</a:t>
            </a:r>
          </a:p>
          <a:p>
            <a:pPr>
              <a:spcBef>
                <a:spcPts val="0"/>
              </a:spcBef>
            </a:pPr>
            <a:r>
              <a:rPr lang="en-GB" sz="1200" i="1" dirty="0">
                <a:solidFill>
                  <a:srgbClr val="FFEAA8"/>
                </a:solidFill>
                <a:latin typeface="Calibri" panose="020F0502020204030204" pitchFamily="34" charset="0"/>
              </a:rPr>
              <a:t>HERO on</a:t>
            </a:r>
            <a:endParaRPr lang="en-GB" sz="1200" dirty="0">
              <a:solidFill>
                <a:srgbClr val="FFEAA8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1AD10D-4DBB-6F22-AC1F-4154A70765D3}"/>
              </a:ext>
            </a:extLst>
          </p:cNvPr>
          <p:cNvSpPr txBox="1"/>
          <p:nvPr/>
        </p:nvSpPr>
        <p:spPr>
          <a:xfrm>
            <a:off x="3366579" y="2151928"/>
            <a:ext cx="864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200" i="1" dirty="0">
                <a:solidFill>
                  <a:srgbClr val="FFEAA8"/>
                </a:solidFill>
                <a:effectLst/>
                <a:latin typeface="Calibri" panose="020F0502020204030204" pitchFamily="34" charset="0"/>
              </a:rPr>
              <a:t>LH 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3775290-B061-F3AE-F1B8-708F13965DED}"/>
              </a:ext>
            </a:extLst>
          </p:cNvPr>
          <p:cNvSpPr/>
          <p:nvPr/>
        </p:nvSpPr>
        <p:spPr bwMode="auto">
          <a:xfrm>
            <a:off x="660608" y="2160196"/>
            <a:ext cx="569311" cy="1009732"/>
          </a:xfrm>
          <a:prstGeom prst="ellipse">
            <a:avLst/>
          </a:prstGeom>
          <a:noFill/>
          <a:ln w="9525" cap="flat" cmpd="sng" algn="ctr">
            <a:solidFill>
              <a:srgbClr val="FEDE7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25C129-0262-2F7F-DF45-8E2A194B6D64}"/>
              </a:ext>
            </a:extLst>
          </p:cNvPr>
          <p:cNvSpPr/>
          <p:nvPr/>
        </p:nvSpPr>
        <p:spPr bwMode="auto">
          <a:xfrm>
            <a:off x="2703987" y="2151928"/>
            <a:ext cx="645066" cy="1009732"/>
          </a:xfrm>
          <a:prstGeom prst="ellipse">
            <a:avLst/>
          </a:prstGeom>
          <a:noFill/>
          <a:ln w="9525" cap="flat" cmpd="sng" algn="ctr">
            <a:solidFill>
              <a:srgbClr val="FEDE7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3703EC-1D81-113A-B1EB-2D71D4DB1B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669" r="7106"/>
          <a:stretch/>
        </p:blipFill>
        <p:spPr>
          <a:xfrm>
            <a:off x="222898" y="682180"/>
            <a:ext cx="1915169" cy="1396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96676A-E221-B24A-1F7F-0BAFAB8DC0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64" t="9109" r="7611"/>
          <a:stretch/>
        </p:blipFill>
        <p:spPr>
          <a:xfrm>
            <a:off x="2321415" y="685180"/>
            <a:ext cx="1843662" cy="139915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A4D586D-37B6-C66C-BFD0-786E64BD6541}"/>
              </a:ext>
            </a:extLst>
          </p:cNvPr>
          <p:cNvSpPr txBox="1"/>
          <p:nvPr/>
        </p:nvSpPr>
        <p:spPr>
          <a:xfrm>
            <a:off x="432906" y="1653001"/>
            <a:ext cx="864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200" i="1" dirty="0">
                <a:solidFill>
                  <a:srgbClr val="FFEAA8"/>
                </a:solidFill>
                <a:effectLst/>
                <a:latin typeface="Calibri" panose="020F0502020204030204" pitchFamily="34" charset="0"/>
              </a:rPr>
              <a:t>Sim. </a:t>
            </a:r>
            <a:endParaRPr lang="en-GB" sz="1200" dirty="0">
              <a:solidFill>
                <a:srgbClr val="FFEAA8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C34F9D-1ED6-1998-490B-0472586071F2}"/>
              </a:ext>
            </a:extLst>
          </p:cNvPr>
          <p:cNvSpPr txBox="1"/>
          <p:nvPr/>
        </p:nvSpPr>
        <p:spPr>
          <a:xfrm>
            <a:off x="2533289" y="1694312"/>
            <a:ext cx="864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200" i="1" dirty="0">
                <a:solidFill>
                  <a:srgbClr val="FFEAA8"/>
                </a:solidFill>
                <a:effectLst/>
                <a:latin typeface="Calibri" panose="020F0502020204030204" pitchFamily="34" charset="0"/>
              </a:rPr>
              <a:t>Sim. + TDS </a:t>
            </a:r>
            <a:endParaRPr lang="en-GB" sz="1200" dirty="0">
              <a:solidFill>
                <a:srgbClr val="FFEA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173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1F88-99FC-EF4A-AD86-772C759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16000"/>
            <a:ext cx="6708025" cy="381375"/>
          </a:xfrm>
        </p:spPr>
        <p:txBody>
          <a:bodyPr/>
          <a:lstStyle/>
          <a:p>
            <a:r>
              <a:rPr lang="en-GB" dirty="0"/>
              <a:t>Post-undulator p</a:t>
            </a:r>
            <a:r>
              <a:rPr lang="en-CH" dirty="0"/>
              <a:t>assive streaking (Aramis)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51AC1F-8B8B-BD4A-96E0-A0D1850F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EF63A-C718-6342-A465-B95E719B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545" y="981143"/>
            <a:ext cx="3614476" cy="21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E0804-7B8B-B74A-B914-2ACF2F80E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12" y="1021712"/>
            <a:ext cx="4536504" cy="1406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D88C07-BF7F-CF48-8019-E30D06568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22" y="3278887"/>
            <a:ext cx="3256308" cy="1659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77E51B-1A47-8840-BB7E-595E1115E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140109"/>
            <a:ext cx="1932904" cy="1923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010CB-195F-4643-A93B-179A8731C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248" y="3013731"/>
            <a:ext cx="2058836" cy="20500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3BABD2-2151-C84E-A02F-80359307A3E8}"/>
              </a:ext>
            </a:extLst>
          </p:cNvPr>
          <p:cNvSpPr txBox="1"/>
          <p:nvPr/>
        </p:nvSpPr>
        <p:spPr>
          <a:xfrm>
            <a:off x="248093" y="2508049"/>
            <a:ext cx="4880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 electron beam traveling off-axis through such a device excites trans</a:t>
            </a: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verse wakefields, resulting in a time-dependent kick that streaks the electron beam.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309E8-FD61-4CA1-A6C5-66FE614CFE0A}"/>
              </a:ext>
            </a:extLst>
          </p:cNvPr>
          <p:cNvSpPr txBox="1"/>
          <p:nvPr/>
        </p:nvSpPr>
        <p:spPr>
          <a:xfrm>
            <a:off x="971600" y="616354"/>
            <a:ext cx="8064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more information: P. Dijkstal et al., </a:t>
            </a:r>
            <a:r>
              <a:rPr lang="en-GB" sz="1600" i="1" dirty="0">
                <a:solidFill>
                  <a:schemeClr val="accent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PRR 2, 042018(R), 2020</a:t>
            </a:r>
            <a:r>
              <a:rPr lang="en-GB" sz="1600" dirty="0">
                <a:solidFill>
                  <a:schemeClr val="accent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</a:t>
            </a:r>
            <a:endParaRPr lang="en-GB" dirty="0">
              <a:solidFill>
                <a:schemeClr val="accent2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1596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7E6B-AFA2-5B45-9BEB-B4F2A713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Post-undulator p</a:t>
            </a:r>
            <a:r>
              <a:rPr lang="en-CH" dirty="0"/>
              <a:t>assive streaking – LPS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B0E00-2593-BB49-A43E-6CCB1F8AE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C5FFE-DF13-764A-8778-4955D0E03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68" y="1046592"/>
            <a:ext cx="5976664" cy="36927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CC41BC-1436-DDD3-B17F-1BF980A51E5D}"/>
              </a:ext>
            </a:extLst>
          </p:cNvPr>
          <p:cNvSpPr txBox="1"/>
          <p:nvPr/>
        </p:nvSpPr>
        <p:spPr>
          <a:xfrm>
            <a:off x="971600" y="616354"/>
            <a:ext cx="8064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more information: P. Dijkstal et al., </a:t>
            </a:r>
            <a:r>
              <a:rPr lang="en-GB" sz="1600" i="1" dirty="0">
                <a:solidFill>
                  <a:schemeClr val="accent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PRR 2, 042018(R), 2020</a:t>
            </a:r>
            <a:r>
              <a:rPr lang="en-GB" sz="1600" dirty="0">
                <a:solidFill>
                  <a:schemeClr val="accent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</a:t>
            </a:r>
            <a:endParaRPr lang="en-GB" dirty="0">
              <a:solidFill>
                <a:schemeClr val="accent2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EB97E-3A14-FEB8-ED63-97BE66D60390}"/>
              </a:ext>
            </a:extLst>
          </p:cNvPr>
          <p:cNvSpPr txBox="1"/>
          <p:nvPr/>
        </p:nvSpPr>
        <p:spPr>
          <a:xfrm>
            <a:off x="2519264" y="4758223"/>
            <a:ext cx="66247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Diagnostics of variable lasing modes at SwissFEL</a:t>
            </a:r>
          </a:p>
        </p:txBody>
      </p:sp>
    </p:spTree>
    <p:extLst>
      <p:ext uri="{BB962C8B-B14F-4D97-AF65-F5344CB8AC3E}">
        <p14:creationId xmlns:p14="http://schemas.microsoft.com/office/powerpoint/2010/main" val="377458436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Verdana" charset="0"/>
                <a:cs typeface="Verdana" charset="0"/>
              </a:rPr>
              <a:t>Conclusion and outlook </a:t>
            </a:r>
            <a:r>
              <a:rPr lang="en-US" b="1" dirty="0">
                <a:ea typeface="Verdana" charset="0"/>
                <a:cs typeface="Verdana" charset="0"/>
              </a:rPr>
              <a:t>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27</a:t>
            </a:fld>
            <a:endParaRPr lang="de-DE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FA7C02BA-9907-914F-8AE4-2CF6069CE400}"/>
              </a:ext>
            </a:extLst>
          </p:cNvPr>
          <p:cNvSpPr txBox="1">
            <a:spLocks/>
          </p:cNvSpPr>
          <p:nvPr/>
        </p:nvSpPr>
        <p:spPr>
          <a:xfrm>
            <a:off x="755576" y="699542"/>
            <a:ext cx="7848872" cy="42279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80975" indent="-180975">
              <a:lnSpc>
                <a:spcPts val="208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.PingFang SC Regular"/>
              <a:buChar char="－"/>
            </a:pPr>
            <a:r>
              <a:rPr lang="en-US" sz="1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Conclusion</a:t>
            </a:r>
          </a:p>
          <a:p>
            <a:pPr marL="357188" lvl="2" indent="-176213">
              <a:lnSpc>
                <a:spcPts val="2080"/>
              </a:lnSpc>
              <a:spcAft>
                <a:spcPts val="900"/>
              </a:spcAft>
              <a:buClr>
                <a:schemeClr val="tx1"/>
              </a:buClr>
              <a:buSzPct val="80000"/>
              <a:buFont typeface="Wingdings" pitchFamily="2" charset="2"/>
              <a:buChar char="v"/>
            </a:pPr>
            <a:r>
              <a:rPr lang="en-US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TDS-based diagnostics systems are essential tools for the commissioning and </a:t>
            </a:r>
            <a:r>
              <a:rPr lang="en-US" sz="13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optimisation</a:t>
            </a:r>
            <a:r>
              <a:rPr lang="en-US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linac-based FELs (temporal resolution below 1 fs with C-band and X-band RF systems) </a:t>
            </a:r>
          </a:p>
          <a:p>
            <a:pPr marL="357188" lvl="2" indent="-176213">
              <a:lnSpc>
                <a:spcPts val="2080"/>
              </a:lnSpc>
              <a:spcAft>
                <a:spcPts val="900"/>
              </a:spcAft>
              <a:buClr>
                <a:schemeClr val="tx1"/>
              </a:buClr>
              <a:buSzPct val="80000"/>
              <a:buFont typeface="Wingdings" pitchFamily="2" charset="2"/>
              <a:buChar char="v"/>
            </a:pPr>
            <a:r>
              <a:rPr lang="en-US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They are also key devices for diagnosing the beam in new acceleration techniques (before and after acceleration). Here the sub-fs resolution is even more important!</a:t>
            </a:r>
          </a:p>
          <a:p>
            <a:pPr marL="180975" indent="-174625">
              <a:lnSpc>
                <a:spcPts val="208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System Font Regular"/>
              <a:buChar char="—"/>
            </a:pPr>
            <a:r>
              <a:rPr lang="en-US" sz="14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Outlook</a:t>
            </a:r>
          </a:p>
          <a:p>
            <a:pPr marL="357188" lvl="3" indent="-176213">
              <a:lnSpc>
                <a:spcPts val="2080"/>
              </a:lnSpc>
              <a:spcAft>
                <a:spcPts val="900"/>
              </a:spcAft>
              <a:buClr>
                <a:schemeClr val="tx1"/>
              </a:buClr>
              <a:buSzPct val="80000"/>
              <a:buFont typeface="Wingdings" pitchFamily="2" charset="2"/>
              <a:buChar char="v"/>
            </a:pPr>
            <a:r>
              <a:rPr lang="en-US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PolariX TDS: Try pushing the time resolution below 0.5 fs (in different streaking plane)</a:t>
            </a:r>
          </a:p>
          <a:p>
            <a:pPr marL="357188" lvl="3" indent="-176213">
              <a:lnSpc>
                <a:spcPts val="2080"/>
              </a:lnSpc>
              <a:spcAft>
                <a:spcPts val="900"/>
              </a:spcAft>
              <a:buClr>
                <a:schemeClr val="tx1"/>
              </a:buClr>
              <a:buSzPct val="80000"/>
              <a:buFont typeface="Wingdings" pitchFamily="2" charset="2"/>
              <a:buChar char="v"/>
            </a:pPr>
            <a:r>
              <a:rPr lang="en-US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Repetition rate up to 10 Hz, future operation up to 100 Hz (provide shot-to-shot photon pulse length to users) </a:t>
            </a:r>
          </a:p>
          <a:p>
            <a:pPr marL="357188" lvl="3" indent="-176213">
              <a:lnSpc>
                <a:spcPts val="2080"/>
              </a:lnSpc>
              <a:spcAft>
                <a:spcPts val="900"/>
              </a:spcAft>
              <a:buClr>
                <a:schemeClr val="tx1"/>
              </a:buClr>
              <a:buSzPct val="80000"/>
              <a:buFont typeface="Wingdings" pitchFamily="2" charset="2"/>
              <a:buChar char="v"/>
            </a:pPr>
            <a:r>
              <a:rPr lang="en-US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emittance measurements in different deflecting planes</a:t>
            </a:r>
          </a:p>
          <a:p>
            <a:pPr marL="357188" lvl="3" indent="-176213">
              <a:lnSpc>
                <a:spcPts val="2080"/>
              </a:lnSpc>
              <a:spcAft>
                <a:spcPts val="900"/>
              </a:spcAft>
              <a:buClr>
                <a:schemeClr val="tx1"/>
              </a:buClr>
              <a:buSzPct val="80000"/>
              <a:buFont typeface="Wingdings" pitchFamily="2" charset="2"/>
              <a:buChar char="v"/>
            </a:pPr>
            <a:r>
              <a:rPr lang="en-US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Implement the measurement for a full 5-dimensional phase space</a:t>
            </a:r>
          </a:p>
          <a:p>
            <a:pPr marL="357188" lvl="3" indent="-176213">
              <a:lnSpc>
                <a:spcPts val="2080"/>
              </a:lnSpc>
              <a:spcAft>
                <a:spcPts val="900"/>
              </a:spcAft>
              <a:buClr>
                <a:schemeClr val="tx1"/>
              </a:buClr>
              <a:buSzPct val="80000"/>
              <a:buFont typeface="Wingdings" pitchFamily="2" charset="2"/>
              <a:buChar char="v"/>
            </a:pPr>
            <a:r>
              <a:rPr lang="en-US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Systematic comparison between the passive streaker and TDS</a:t>
            </a:r>
          </a:p>
          <a:p>
            <a:pPr marL="271462" lvl="2" indent="0">
              <a:lnSpc>
                <a:spcPts val="2080"/>
              </a:lnSpc>
              <a:spcAft>
                <a:spcPts val="900"/>
              </a:spcAft>
              <a:buClr>
                <a:schemeClr val="tx1"/>
              </a:buClr>
              <a:buSzPct val="80000"/>
              <a:buNone/>
            </a:pPr>
            <a:endParaRPr lang="en-US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2BE27-4B06-5F4D-AE59-3EA5C4A62B85}"/>
              </a:ext>
            </a:extLst>
          </p:cNvPr>
          <p:cNvSpPr txBox="1"/>
          <p:nvPr/>
        </p:nvSpPr>
        <p:spPr>
          <a:xfrm>
            <a:off x="4218915" y="4114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350" kern="1000" spc="23" dirty="0" err="1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3563705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28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schaffen Wissen – heute für morgen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F9D67-FE41-8AAF-65A2-F1F93ECFAA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6344" y="768091"/>
            <a:ext cx="8316912" cy="4183379"/>
          </a:xfrm>
        </p:spPr>
        <p:txBody>
          <a:bodyPr tIns="72000"/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u="sng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Credits</a:t>
            </a:r>
            <a:endParaRPr lang="en-US" sz="1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To prepare my slides, I have especially used material from: E. Prat, F. Marcellini, S. Reiche, P. Dijkstal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Thanks to my colleagues at PSI involved in the design, development and commissioning of the TDS systems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Thanks also go to our colleagues at CERN and DESY involved in this collaboration for the useful discussions. Especially S. Jaster-Merz (DESY) for the slides related to activities at DESY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Some more details for the PolariX TDS: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AF8330-1C74-770D-0A4B-96962AD38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08" y="2593232"/>
            <a:ext cx="2884762" cy="1258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6D9069-111D-B0D2-EA8C-CE47CEDB9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708" y="2600238"/>
            <a:ext cx="2639566" cy="1319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44E205-AE7C-09BE-0DD0-9244778BF860}"/>
              </a:ext>
            </a:extLst>
          </p:cNvPr>
          <p:cNvSpPr txBox="1"/>
          <p:nvPr/>
        </p:nvSpPr>
        <p:spPr>
          <a:xfrm>
            <a:off x="35496" y="1707654"/>
            <a:ext cx="432048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608E04-7DB9-3635-A4D8-AFE900CA2457}"/>
              </a:ext>
            </a:extLst>
          </p:cNvPr>
          <p:cNvSpPr txBox="1"/>
          <p:nvPr/>
        </p:nvSpPr>
        <p:spPr>
          <a:xfrm>
            <a:off x="3863077" y="3921855"/>
            <a:ext cx="2484274" cy="2197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000" dirty="0">
                <a:solidFill>
                  <a:srgbClr val="000000"/>
                </a:solidFill>
                <a:latin typeface="Calibri"/>
                <a:hlinkClick r:id="rId5"/>
              </a:rPr>
              <a:t>https://doi.org/10.1038/s41598-021-82687-2</a:t>
            </a:r>
            <a:endParaRPr lang="en-CH" sz="10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815175-9F0D-2615-564D-8935A61DF7CD}"/>
              </a:ext>
            </a:extLst>
          </p:cNvPr>
          <p:cNvSpPr txBox="1"/>
          <p:nvPr/>
        </p:nvSpPr>
        <p:spPr>
          <a:xfrm>
            <a:off x="832026" y="3877987"/>
            <a:ext cx="3240980" cy="2283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000" dirty="0">
                <a:solidFill>
                  <a:srgbClr val="000000"/>
                </a:solidFill>
                <a:latin typeface="Calibri"/>
                <a:hlinkClick r:id="rId6"/>
              </a:rPr>
              <a:t>https://doi.org/10.1103/PhysRevAccelBeams.23.112001</a:t>
            </a:r>
            <a:endParaRPr lang="en-CH" sz="10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D12C4C-5931-3E1E-E010-E9C158C35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252" y="2611664"/>
            <a:ext cx="2636437" cy="610258"/>
          </a:xfrm>
          <a:prstGeom prst="rect">
            <a:avLst/>
          </a:prstGeom>
        </p:spPr>
      </p:pic>
      <p:sp>
        <p:nvSpPr>
          <p:cNvPr id="17" name="TextBox 16">
            <a:hlinkClick r:id="rId8"/>
            <a:extLst>
              <a:ext uri="{FF2B5EF4-FFF2-40B4-BE49-F238E27FC236}">
                <a16:creationId xmlns:a16="http://schemas.microsoft.com/office/drawing/2014/main" id="{35FCC4C8-352C-AD9D-5224-FDF621C329A9}"/>
              </a:ext>
            </a:extLst>
          </p:cNvPr>
          <p:cNvSpPr txBox="1"/>
          <p:nvPr/>
        </p:nvSpPr>
        <p:spPr>
          <a:xfrm>
            <a:off x="6639575" y="3222751"/>
            <a:ext cx="2049814" cy="198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000" dirty="0">
                <a:solidFill>
                  <a:srgbClr val="000000"/>
                </a:solidFill>
                <a:latin typeface="Calibri"/>
                <a:hlinkClick r:id="rId8"/>
              </a:rPr>
              <a:t>https://doi.org/10.1117/12.2665447</a:t>
            </a:r>
            <a:endParaRPr lang="en-CH" sz="1000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9C3A09-2A2F-3C74-94F2-1B3FDB865A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192" y="4176749"/>
            <a:ext cx="3162648" cy="7395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3BA05E-AD21-87EB-6C95-56A008F223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81" y="3482454"/>
            <a:ext cx="1274907" cy="14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7167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B006EE-654E-9C42-A589-006278355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77383"/>
            <a:ext cx="7022974" cy="381375"/>
          </a:xfrm>
        </p:spPr>
        <p:txBody>
          <a:bodyPr/>
          <a:lstStyle/>
          <a:p>
            <a:r>
              <a:rPr lang="en-US" sz="2100" dirty="0"/>
              <a:t>Motivations for high-resolution time-resolved diagnostics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B1E32-EDD4-B448-8655-3B7C8D7E75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34587C-2314-004D-B129-C82506FABD57}"/>
              </a:ext>
            </a:extLst>
          </p:cNvPr>
          <p:cNvSpPr/>
          <p:nvPr/>
        </p:nvSpPr>
        <p:spPr>
          <a:xfrm>
            <a:off x="683568" y="716985"/>
            <a:ext cx="820891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Ongoing Tendency of Getting Shorter and shorter Electron Bunches </a:t>
            </a:r>
          </a:p>
          <a:p>
            <a:pPr marL="214313" indent="-214313">
              <a:buSzPct val="80000"/>
              <a:buFont typeface="Wingdings" pitchFamily="2" charset="2"/>
              <a:buChar char="q"/>
            </a:pPr>
            <a:r>
              <a:rPr lang="en-US" sz="1400" dirty="0">
                <a:solidFill>
                  <a:srgbClr val="EB5B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FEL science (user): 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novel coherent diffractive imaging techniques and timing of ultrafast process require shorter (sub-fs/as) FEL X-ray pulses, i.e., observation of atomic and molecular process occurring at attosecond timescale</a:t>
            </a:r>
          </a:p>
          <a:p>
            <a:pPr marL="557213" lvl="1" indent="-214313">
              <a:buSzPct val="80000"/>
              <a:buFont typeface="Wingdings" pitchFamily="2" charset="2"/>
              <a:buChar char="§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Femtosecond-level temporal resolution are required for 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optimisation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these ultra-short bunches</a:t>
            </a:r>
          </a:p>
          <a:p>
            <a:pPr marL="557213" lvl="1" indent="-214313">
              <a:buSzPct val="80000"/>
              <a:buFont typeface="Wingdings" pitchFamily="2" charset="2"/>
              <a:buChar char="§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Single-shot characterization of the longitudinal phase space of the beam allows for </a:t>
            </a:r>
            <a:r>
              <a:rPr lang="en-US" sz="14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single-shot reconstruction of the X-rays pulses as well</a:t>
            </a:r>
          </a:p>
          <a:p>
            <a:pPr marL="214313" indent="-214313">
              <a:buSzPct val="80000"/>
              <a:buFont typeface="Wingdings" pitchFamily="2" charset="2"/>
              <a:buChar char="q"/>
            </a:pPr>
            <a:r>
              <a:rPr lang="en-US" sz="1400" dirty="0">
                <a:solidFill>
                  <a:srgbClr val="EB5B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Novel high-gradient acceleration techniques: 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Laser Wakefield Plasma Acceleration – LWFA, Beam Driven Plasma Acceleration –PWFA,  THz driven Acceleration, Dielectric Laser Driven Acceleration - DLA) are characterized by </a:t>
            </a:r>
            <a:r>
              <a:rPr lang="en-US" sz="14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period of accelerating field and therefore naturally produce or accelerate fs long beams</a:t>
            </a:r>
          </a:p>
          <a:p>
            <a:pPr marL="557213" lvl="1" indent="-214313">
              <a:buSzPct val="80000"/>
              <a:buFont typeface="Wingdings" pitchFamily="2" charset="2"/>
              <a:buChar char="§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focusing gradients inherent to these novel high-gradient accelerator concepts require high-quality, axially-symmetric beams</a:t>
            </a:r>
          </a:p>
          <a:p>
            <a:pPr marL="557213" lvl="1" indent="-214313">
              <a:buSzPct val="80000"/>
              <a:buFont typeface="Wingdings" pitchFamily="2" charset="2"/>
              <a:buChar char="§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Longitudinal characterization of the driver and witness electron beams is essential for characterizing  and optimizing the acceleration channel</a:t>
            </a:r>
          </a:p>
        </p:txBody>
      </p:sp>
    </p:spTree>
    <p:extLst>
      <p:ext uri="{BB962C8B-B14F-4D97-AF65-F5344CB8AC3E}">
        <p14:creationId xmlns:p14="http://schemas.microsoft.com/office/powerpoint/2010/main" val="11341115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E49CD-C1D5-7C66-9C26-72D913B7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824" y="205894"/>
            <a:ext cx="6708025" cy="381375"/>
          </a:xfrm>
        </p:spPr>
        <p:txBody>
          <a:bodyPr/>
          <a:lstStyle/>
          <a:p>
            <a:r>
              <a:rPr lang="en-CH" dirty="0"/>
              <a:t>Transverse Deflecting Structures – What’s next?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069C9A-1624-EE5B-398F-773C57B4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921A0B-A2B2-B07D-D10F-E762F52F7922}"/>
              </a:ext>
            </a:extLst>
          </p:cNvPr>
          <p:cNvGrpSpPr>
            <a:grpSpLocks noChangeAspect="1"/>
          </p:cNvGrpSpPr>
          <p:nvPr/>
        </p:nvGrpSpPr>
        <p:grpSpPr>
          <a:xfrm>
            <a:off x="777663" y="1999740"/>
            <a:ext cx="2722983" cy="2109070"/>
            <a:chOff x="5693791" y="744498"/>
            <a:chExt cx="2452100" cy="18992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688771-B03C-2F00-4C5D-67EB96F01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1128"/>
            <a:stretch/>
          </p:blipFill>
          <p:spPr>
            <a:xfrm>
              <a:off x="5693791" y="744498"/>
              <a:ext cx="2400300" cy="189926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5B5AF2-0D3F-B42E-C21A-8BD18B9FD5F4}"/>
                </a:ext>
              </a:extLst>
            </p:cNvPr>
            <p:cNvSpPr/>
            <p:nvPr/>
          </p:nvSpPr>
          <p:spPr bwMode="auto">
            <a:xfrm>
              <a:off x="7164288" y="1923678"/>
              <a:ext cx="504056" cy="7200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CC7B4F-110D-D9E6-EC7A-3357858B61E3}"/>
                </a:ext>
              </a:extLst>
            </p:cNvPr>
            <p:cNvSpPr/>
            <p:nvPr/>
          </p:nvSpPr>
          <p:spPr bwMode="auto">
            <a:xfrm>
              <a:off x="7641835" y="2139702"/>
              <a:ext cx="504056" cy="504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C330E3-B378-E9DB-70A7-4A23F44D2C81}"/>
                </a:ext>
              </a:extLst>
            </p:cNvPr>
            <p:cNvSpPr/>
            <p:nvPr/>
          </p:nvSpPr>
          <p:spPr bwMode="auto">
            <a:xfrm>
              <a:off x="7668344" y="2027498"/>
              <a:ext cx="216024" cy="2244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4CB201-F8C0-A9A4-70B3-22028AD8EE49}"/>
                </a:ext>
              </a:extLst>
            </p:cNvPr>
            <p:cNvSpPr/>
            <p:nvPr/>
          </p:nvSpPr>
          <p:spPr bwMode="auto">
            <a:xfrm>
              <a:off x="7242597" y="1811474"/>
              <a:ext cx="216024" cy="2244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4AAC46-FEF7-CCAE-86B2-20FAD817745B}"/>
                </a:ext>
              </a:extLst>
            </p:cNvPr>
            <p:cNvSpPr/>
            <p:nvPr/>
          </p:nvSpPr>
          <p:spPr bwMode="auto">
            <a:xfrm>
              <a:off x="5796136" y="1531826"/>
              <a:ext cx="319768" cy="504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80B0CD7-EBCC-D699-604C-B9D88F4D7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287" y="1980258"/>
            <a:ext cx="2722983" cy="20026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D290BF-66DD-74E2-018B-15ACE137B3B0}"/>
              </a:ext>
            </a:extLst>
          </p:cNvPr>
          <p:cNvSpPr/>
          <p:nvPr/>
        </p:nvSpPr>
        <p:spPr>
          <a:xfrm>
            <a:off x="4965791" y="1313009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POLARIzable X-band Transverse Deflection Structure – </a:t>
            </a:r>
            <a:r>
              <a:rPr lang="en-GB" sz="14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POLARIX TDS</a:t>
            </a:r>
            <a:endParaRPr lang="en-CH" sz="1400" b="1" dirty="0">
              <a:solidFill>
                <a:srgbClr val="0070C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2E87C8-659D-9F50-DD9C-E4E2CE165DA5}"/>
              </a:ext>
            </a:extLst>
          </p:cNvPr>
          <p:cNvSpPr txBox="1"/>
          <p:nvPr/>
        </p:nvSpPr>
        <p:spPr>
          <a:xfrm>
            <a:off x="777663" y="1298527"/>
            <a:ext cx="3166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Conventional TDS: streaking in a fixed polarization (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e. vertical or horizontal)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A92368-02F5-E073-5928-2252F34D40E9}"/>
              </a:ext>
            </a:extLst>
          </p:cNvPr>
          <p:cNvSpPr txBox="1"/>
          <p:nvPr/>
        </p:nvSpPr>
        <p:spPr>
          <a:xfrm>
            <a:off x="821128" y="631704"/>
            <a:ext cx="8215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TDS are RF-based devices used for the manipulation and/or the diagnostics of charged particle beams to retrieve longitudinal/temporal proprieties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601F4A-7E54-52E1-A6C8-EEAA15D2B723}"/>
              </a:ext>
            </a:extLst>
          </p:cNvPr>
          <p:cNvSpPr txBox="1"/>
          <p:nvPr/>
        </p:nvSpPr>
        <p:spPr>
          <a:xfrm>
            <a:off x="4450080" y="213969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D86C20-AD84-1B5F-AE1A-DF66E6844AE4}"/>
              </a:ext>
            </a:extLst>
          </p:cNvPr>
          <p:cNvSpPr txBox="1"/>
          <p:nvPr/>
        </p:nvSpPr>
        <p:spPr>
          <a:xfrm>
            <a:off x="627905" y="4229336"/>
            <a:ext cx="38884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longitudinal distribution of the e-bunch is mapped into the transverse one thanks to the time dependent transversely deflecting field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BB6D7-EF26-3472-D02A-7D4079C38E7C}"/>
              </a:ext>
            </a:extLst>
          </p:cNvPr>
          <p:cNvSpPr txBox="1"/>
          <p:nvPr/>
        </p:nvSpPr>
        <p:spPr>
          <a:xfrm>
            <a:off x="4773459" y="4198942"/>
            <a:ext cx="43705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Diagnose multidimensional phase space of electron bunches to investigage complex beam dynamics (e.g. collective effects, beam correlations, slice emittance..)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857BA6-F793-F6D0-DB65-7BC936A7F1ED}"/>
              </a:ext>
            </a:extLst>
          </p:cNvPr>
          <p:cNvSpPr txBox="1"/>
          <p:nvPr/>
        </p:nvSpPr>
        <p:spPr>
          <a:xfrm>
            <a:off x="164289" y="2646024"/>
            <a:ext cx="1313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Streaking force oscillating in </a:t>
            </a:r>
            <a:r>
              <a:rPr lang="en-US" sz="12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vertical 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direction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E7BCE2-8819-A6F6-A10D-8311186ADE20}"/>
              </a:ext>
            </a:extLst>
          </p:cNvPr>
          <p:cNvSpPr txBox="1"/>
          <p:nvPr/>
        </p:nvSpPr>
        <p:spPr>
          <a:xfrm>
            <a:off x="1399491" y="1942273"/>
            <a:ext cx="1098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horizontal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dimension (x) vs z/t</a:t>
            </a:r>
            <a:endParaRPr lang="de-DE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54CF5B-A65B-7E2A-0DD8-B2C0C9FECD77}"/>
              </a:ext>
            </a:extLst>
          </p:cNvPr>
          <p:cNvCxnSpPr/>
          <p:nvPr/>
        </p:nvCxnSpPr>
        <p:spPr bwMode="auto">
          <a:xfrm>
            <a:off x="1187624" y="2981567"/>
            <a:ext cx="648072" cy="2382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228349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4425C-FA0D-CD41-94B6-25E604984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TDS as diagnostic tools –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1C131-1097-6D4B-831A-6A4F068453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F3A82951-CCF1-7A49-B643-8472C60D549B}"/>
              </a:ext>
            </a:extLst>
          </p:cNvPr>
          <p:cNvSpPr txBox="1">
            <a:spLocks/>
          </p:cNvSpPr>
          <p:nvPr/>
        </p:nvSpPr>
        <p:spPr>
          <a:xfrm>
            <a:off x="683568" y="632629"/>
            <a:ext cx="8361976" cy="2589614"/>
          </a:xfrm>
          <a:prstGeom prst="rect">
            <a:avLst/>
          </a:prstGeom>
        </p:spPr>
        <p:txBody>
          <a:bodyPr/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1841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600"/>
              </a:spcAft>
              <a:buSzPct val="80000"/>
              <a:buFont typeface=".PingFang SC Regular"/>
              <a:buChar char="－"/>
            </a:pPr>
            <a:r>
              <a:rPr lang="en-GB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Bunch length measurement and longitudinal charge profile measurement (1D)</a:t>
            </a:r>
          </a:p>
          <a:p>
            <a:pPr>
              <a:spcAft>
                <a:spcPts val="600"/>
              </a:spcAft>
              <a:buSzPct val="80000"/>
              <a:buFont typeface=".PingFang SC Regular"/>
              <a:buChar char="－"/>
            </a:pPr>
            <a:r>
              <a:rPr lang="en-GB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Combined with dipole </a:t>
            </a:r>
            <a:r>
              <a:rPr lang="en-GB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 longitudinal phase space measurement</a:t>
            </a:r>
          </a:p>
          <a:p>
            <a:pPr>
              <a:spcAft>
                <a:spcPts val="600"/>
              </a:spcAft>
              <a:buSzPct val="80000"/>
              <a:buFont typeface=".PingFang SC Regular"/>
              <a:buChar char="－"/>
            </a:pPr>
            <a:r>
              <a:rPr lang="en-GB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Combined with quadrupole scan or multi-screen lattice  slice emittance measurement on the plane perpendicular to the streaking direction, slice transverse phase space reconstruction - </a:t>
            </a:r>
            <a:r>
              <a:rPr lang="en-GB" sz="13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slice emittance on different transverse planes</a:t>
            </a:r>
            <a:endParaRPr lang="en-GB" sz="13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  <a:buSzPct val="80000"/>
              <a:buFont typeface=".PingFang SC Regular"/>
              <a:buChar char="－"/>
            </a:pPr>
            <a:r>
              <a:rPr lang="en-GB" sz="13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Measure of the FEL-induced lasing effects imprinted on the electron beam longitudinal phase space: first reference C. Behrens et al., Nat. Comm. 5, 3762 (2014)</a:t>
            </a:r>
            <a:endParaRPr lang="en-GB" sz="1300" u="sng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600"/>
              </a:spcAft>
              <a:buSzPct val="80000"/>
              <a:buFont typeface=".PingFang SC Regular"/>
              <a:buChar char="－"/>
            </a:pPr>
            <a:r>
              <a:rPr lang="en-GB" sz="13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5D/6D phase-space characterization becomes possible by different streaking planes and using tomographic methods</a:t>
            </a:r>
          </a:p>
          <a:p>
            <a:pPr>
              <a:spcAft>
                <a:spcPts val="600"/>
              </a:spcAft>
              <a:buSzPct val="80000"/>
              <a:buFont typeface=".PingFang SC Regular"/>
              <a:buChar char="－"/>
            </a:pPr>
            <a:r>
              <a:rPr lang="en-GB" sz="13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Reconstruction of the 3D charge density </a:t>
            </a:r>
          </a:p>
          <a:p>
            <a:pPr>
              <a:spcAft>
                <a:spcPts val="600"/>
              </a:spcAft>
              <a:buSzPct val="80000"/>
              <a:buFont typeface=".PingFang SC Regular"/>
              <a:buChar char="－"/>
            </a:pPr>
            <a:endParaRPr lang="en-GB" sz="1300" u="sng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5FDEB-4095-D54B-D28E-13C4825E8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961"/>
          <a:stretch/>
        </p:blipFill>
        <p:spPr>
          <a:xfrm>
            <a:off x="454543" y="3425630"/>
            <a:ext cx="2781356" cy="1281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2577D6-B210-9102-B8AD-A651FBA7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3408409" y="3380836"/>
            <a:ext cx="2981934" cy="1346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18E95F-0CD7-9066-6BAE-D6800AE94177}"/>
              </a:ext>
            </a:extLst>
          </p:cNvPr>
          <p:cNvSpPr txBox="1"/>
          <p:nvPr/>
        </p:nvSpPr>
        <p:spPr>
          <a:xfrm>
            <a:off x="2221643" y="4802398"/>
            <a:ext cx="2376264" cy="2412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Example from SwissFEL/Athos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630D9585-3321-253A-BFED-05681D019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608" y="2858155"/>
            <a:ext cx="2138409" cy="19008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AF61D8-76D3-256F-FE09-F880007D9664}"/>
              </a:ext>
            </a:extLst>
          </p:cNvPr>
          <p:cNvSpPr txBox="1"/>
          <p:nvPr/>
        </p:nvSpPr>
        <p:spPr>
          <a:xfrm>
            <a:off x="7049090" y="4707581"/>
            <a:ext cx="1254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B. Marchetti et al., Sci. Rep., 2021</a:t>
            </a:r>
            <a:endParaRPr lang="en-CH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3957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DFCEBB-3B52-7544-BEF2-9600D6D22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TDS as a diagnostic tool – time resolution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A15DF-8806-C944-8FE1-011B475EE4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CF51BE-9601-E44C-AF72-8E5FC9604E19}"/>
              </a:ext>
            </a:extLst>
          </p:cNvPr>
          <p:cNvSpPr txBox="1"/>
          <p:nvPr/>
        </p:nvSpPr>
        <p:spPr>
          <a:xfrm>
            <a:off x="109435" y="3722424"/>
            <a:ext cx="5098155" cy="993989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none" lIns="0" tIns="0" rIns="0" bIns="0" rtlCol="0">
            <a:noAutofit/>
          </a:bodyPr>
          <a:lstStyle/>
          <a:p>
            <a:pPr marL="98425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RF structure:</a:t>
            </a:r>
          </a:p>
          <a:p>
            <a:pPr marL="274638" indent="-176213">
              <a:lnSpc>
                <a:spcPct val="11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wave number </a:t>
            </a:r>
            <a:r>
              <a:rPr lang="en-US" sz="1800" kern="1000" spc="23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</a:t>
            </a:r>
            <a:r>
              <a:rPr lang="en-US" sz="1800" kern="1000" spc="23" baseline="-25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rf</a:t>
            </a: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= </a:t>
            </a:r>
            <a:r>
              <a:rPr lang="en-US" sz="1800" kern="1000" spc="23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</a:t>
            </a:r>
            <a:r>
              <a:rPr lang="en-US" sz="1800" kern="1000" spc="23" baseline="-25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rf</a:t>
            </a: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/c</a:t>
            </a:r>
          </a:p>
          <a:p>
            <a:pPr marL="274638" indent="-176213">
              <a:lnSpc>
                <a:spcPct val="11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Integrated deflecting voltage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2A300-B740-454B-AFE3-02D3F9B932F8}"/>
              </a:ext>
            </a:extLst>
          </p:cNvPr>
          <p:cNvSpPr txBox="1"/>
          <p:nvPr/>
        </p:nvSpPr>
        <p:spPr>
          <a:xfrm>
            <a:off x="5259702" y="3739934"/>
            <a:ext cx="3774863" cy="9145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1100" kern="1000" spc="23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X-band frequency allows having higher resolution due a smaller wave number than S-band (x4) and C-band (x2) frequencies</a:t>
            </a:r>
          </a:p>
          <a:p>
            <a:pPr marL="214313" indent="-214313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1100" kern="1000" spc="23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Shorter structure with large kick, i.e., K = 4 and 11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kern="1000" spc="23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       for C-band and X-band structures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4AAEA-D097-914E-AD12-777766DA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969" y="1112270"/>
            <a:ext cx="5535760" cy="993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BF0669-E4FB-074C-9388-CD214CEC872F}"/>
              </a:ext>
            </a:extLst>
          </p:cNvPr>
          <p:cNvSpPr/>
          <p:nvPr/>
        </p:nvSpPr>
        <p:spPr>
          <a:xfrm>
            <a:off x="750491" y="719286"/>
            <a:ext cx="80750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Longitudinal resolution is limited by the vertical beam size and the streak parameter S: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0753C9-599B-1742-82E7-154EBB1F5DF0}"/>
              </a:ext>
            </a:extLst>
          </p:cNvPr>
          <p:cNvSpPr/>
          <p:nvPr/>
        </p:nvSpPr>
        <p:spPr bwMode="auto">
          <a:xfrm>
            <a:off x="4860032" y="1635646"/>
            <a:ext cx="1152128" cy="36004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87CD2C-EC64-E147-9E8D-2D3D1D42EC6C}"/>
              </a:ext>
            </a:extLst>
          </p:cNvPr>
          <p:cNvSpPr/>
          <p:nvPr/>
        </p:nvSpPr>
        <p:spPr bwMode="auto">
          <a:xfrm>
            <a:off x="4216820" y="1294242"/>
            <a:ext cx="1075260" cy="280565"/>
          </a:xfrm>
          <a:prstGeom prst="rec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A9640E-12A6-D74C-9D07-04D47AA115BA}"/>
              </a:ext>
            </a:extLst>
          </p:cNvPr>
          <p:cNvSpPr/>
          <p:nvPr/>
        </p:nvSpPr>
        <p:spPr bwMode="auto">
          <a:xfrm>
            <a:off x="6048831" y="1632380"/>
            <a:ext cx="1331481" cy="363306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99D95D-9EAA-8A4D-AF35-B5807E8E37BB}"/>
              </a:ext>
            </a:extLst>
          </p:cNvPr>
          <p:cNvSpPr/>
          <p:nvPr/>
        </p:nvSpPr>
        <p:spPr bwMode="auto">
          <a:xfrm>
            <a:off x="4427983" y="1635646"/>
            <a:ext cx="360041" cy="360040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493F07-CBDA-E149-903C-836481C1051C}"/>
              </a:ext>
            </a:extLst>
          </p:cNvPr>
          <p:cNvSpPr/>
          <p:nvPr/>
        </p:nvSpPr>
        <p:spPr bwMode="auto">
          <a:xfrm>
            <a:off x="4211960" y="1632380"/>
            <a:ext cx="216023" cy="363306"/>
          </a:xfrm>
          <a:prstGeom prst="rec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F91B8D-D677-A64C-8440-CEE87D620E62}"/>
                  </a:ext>
                </a:extLst>
              </p:cNvPr>
              <p:cNvSpPr txBox="1"/>
              <p:nvPr/>
            </p:nvSpPr>
            <p:spPr>
              <a:xfrm>
                <a:off x="5770984" y="2643758"/>
                <a:ext cx="1033264" cy="307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H" sz="1800" dirty="0" err="1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F91B8D-D677-A64C-8440-CEE87D620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984" y="2643758"/>
                <a:ext cx="1033264" cy="307621"/>
              </a:xfrm>
              <a:prstGeom prst="rect">
                <a:avLst/>
              </a:prstGeom>
              <a:blipFill>
                <a:blip r:embed="rId4"/>
                <a:stretch>
                  <a:fillRect l="-4878" t="-4000" b="-28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53ED021-6B07-8D43-B60B-075D184E82DF}"/>
              </a:ext>
            </a:extLst>
          </p:cNvPr>
          <p:cNvSpPr txBox="1"/>
          <p:nvPr/>
        </p:nvSpPr>
        <p:spPr>
          <a:xfrm>
            <a:off x="4839037" y="26380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 err="1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54EB31-5455-1644-817B-C9A8E2716438}"/>
              </a:ext>
            </a:extLst>
          </p:cNvPr>
          <p:cNvSpPr txBox="1"/>
          <p:nvPr/>
        </p:nvSpPr>
        <p:spPr>
          <a:xfrm>
            <a:off x="3923928" y="243570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 err="1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5D9F9E-3797-404F-B0DA-0616E479923A}"/>
              </a:ext>
            </a:extLst>
          </p:cNvPr>
          <p:cNvSpPr txBox="1"/>
          <p:nvPr/>
        </p:nvSpPr>
        <p:spPr>
          <a:xfrm>
            <a:off x="3851921" y="2342065"/>
            <a:ext cx="3007558" cy="984046"/>
          </a:xfrm>
          <a:prstGeom prst="rect">
            <a:avLst/>
          </a:prstGeom>
          <a:noFill/>
          <a:ln w="22225">
            <a:solidFill>
              <a:srgbClr val="197418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142875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Optics:</a:t>
            </a:r>
          </a:p>
          <a:p>
            <a:pPr marL="319088" indent="-176213">
              <a:lnSpc>
                <a:spcPct val="11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phase advance,   </a:t>
            </a:r>
          </a:p>
          <a:p>
            <a:pPr marL="319088" indent="-176213">
              <a:lnSpc>
                <a:spcPct val="11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beta function at TDS, </a:t>
            </a:r>
            <a:r>
              <a:rPr lang="en-US" sz="1800" kern="1000" spc="23" dirty="0">
                <a:latin typeface="Symbol" pitchFamily="2" charset="2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US" sz="1800" kern="1000" spc="23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endParaRPr lang="en-US" sz="1800" kern="1000" spc="2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089922-0D91-F149-AD8E-88C0AA0B3463}"/>
              </a:ext>
            </a:extLst>
          </p:cNvPr>
          <p:cNvSpPr txBox="1"/>
          <p:nvPr/>
        </p:nvSpPr>
        <p:spPr>
          <a:xfrm>
            <a:off x="109435" y="2345031"/>
            <a:ext cx="3007557" cy="1234831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72000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Electron bunch: </a:t>
            </a:r>
          </a:p>
          <a:p>
            <a:pPr marL="274638" indent="-176213">
              <a:lnSpc>
                <a:spcPct val="11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beam energy </a:t>
            </a:r>
          </a:p>
          <a:p>
            <a:pPr marL="274638" indent="-176213">
              <a:lnSpc>
                <a:spcPct val="11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normalized emittance </a:t>
            </a:r>
            <a:r>
              <a:rPr lang="en-US" sz="1800" kern="1000" spc="23" dirty="0" err="1">
                <a:latin typeface="Symbol" pitchFamily="2" charset="2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en-US" sz="1800" kern="1000" spc="23" baseline="-25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N,y</a:t>
            </a:r>
            <a:r>
              <a:rPr lang="en-US" sz="1800" kern="1000" spc="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(screen resolution!!)</a:t>
            </a:r>
            <a:endParaRPr lang="en-US" sz="1800" kern="1000" spc="23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DB7587-B0AF-9342-B477-446B763597B1}"/>
              </a:ext>
            </a:extLst>
          </p:cNvPr>
          <p:cNvSpPr txBox="1"/>
          <p:nvPr/>
        </p:nvSpPr>
        <p:spPr>
          <a:xfrm rot="20180904">
            <a:off x="2037899" y="2162538"/>
            <a:ext cx="1872208" cy="4783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n-GB" sz="14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</a:t>
            </a:r>
            <a:r>
              <a:rPr lang="en-CH" sz="14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iven by the project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323800-B76C-BD4F-8CD2-70C00ECAD48E}"/>
              </a:ext>
            </a:extLst>
          </p:cNvPr>
          <p:cNvSpPr txBox="1"/>
          <p:nvPr/>
        </p:nvSpPr>
        <p:spPr>
          <a:xfrm>
            <a:off x="6977008" y="2303132"/>
            <a:ext cx="2143704" cy="118920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n-US" sz="1400" dirty="0">
                <a:solidFill>
                  <a:srgbClr val="19741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Optic design of the diagnostic beam line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n-US" sz="1400" dirty="0">
                <a:solidFill>
                  <a:srgbClr val="19741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n-US" sz="1400" kern="1000" spc="23" dirty="0">
                <a:solidFill>
                  <a:srgbClr val="19741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High-beta function at TDS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F54093-4BEC-014F-92E2-14D25644BF44}"/>
                  </a:ext>
                </a:extLst>
              </p:cNvPr>
              <p:cNvSpPr txBox="1"/>
              <p:nvPr/>
            </p:nvSpPr>
            <p:spPr>
              <a:xfrm>
                <a:off x="7236296" y="2729621"/>
                <a:ext cx="1033264" cy="307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1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400" b="0" i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b="0" i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ds</m:t>
                            </m:r>
                          </m:sub>
                        </m:sSub>
                      </m:e>
                    </m:d>
                  </m:oMath>
                </a14:m>
                <a:r>
                  <a:rPr lang="en-CH" sz="1400" dirty="0">
                    <a:solidFill>
                      <a:schemeClr val="accent6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~ 1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F54093-4BEC-014F-92E2-14D25644B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2729621"/>
                <a:ext cx="1033264" cy="307621"/>
              </a:xfrm>
              <a:prstGeom prst="rect">
                <a:avLst/>
              </a:prstGeom>
              <a:blipFill>
                <a:blip r:embed="rId5"/>
                <a:stretch>
                  <a:fillRect l="-6024" t="-20000" r="-12048" b="-4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5952AFC-1325-EF4B-A43F-426DF4FC7492}"/>
                  </a:ext>
                </a:extLst>
              </p:cNvPr>
              <p:cNvSpPr txBox="1"/>
              <p:nvPr/>
            </p:nvSpPr>
            <p:spPr>
              <a:xfrm>
                <a:off x="3451680" y="4296648"/>
                <a:ext cx="1736582" cy="357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CH" sz="1800" dirty="0" err="1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5952AFC-1325-EF4B-A43F-426DF4FC7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80" y="4296648"/>
                <a:ext cx="1736582" cy="357832"/>
              </a:xfrm>
              <a:prstGeom prst="rect">
                <a:avLst/>
              </a:prstGeom>
              <a:blipFill>
                <a:blip r:embed="rId6"/>
                <a:stretch>
                  <a:fillRect l="-2174" b="-689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839F389-8F9E-0247-A6EA-1447C00A43BD}"/>
              </a:ext>
            </a:extLst>
          </p:cNvPr>
          <p:cNvSpPr txBox="1"/>
          <p:nvPr/>
        </p:nvSpPr>
        <p:spPr>
          <a:xfrm>
            <a:off x="5508104" y="4475564"/>
            <a:ext cx="863429" cy="1476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MV∕(m∙√MW) </a:t>
            </a:r>
            <a:endParaRPr lang="en-CH" sz="1100" dirty="0" err="1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617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DFCEBB-3B52-7544-BEF2-9600D6D22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TDS as a diagnostic tool – some remarks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A15DF-8806-C944-8FE1-011B475EE4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936A110-9BC5-DF4D-8AC3-7956EEBC4F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900909"/>
              </p:ext>
            </p:extLst>
          </p:nvPr>
        </p:nvGraphicFramePr>
        <p:xfrm>
          <a:off x="5151494" y="2647993"/>
          <a:ext cx="1583711" cy="710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90360" imgH="444240" progId="Equation.DSMT4">
                  <p:embed/>
                </p:oleObj>
              </mc:Choice>
              <mc:Fallback>
                <p:oleObj name="Equation" r:id="rId3" imgW="990360" imgH="4442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1494" y="2647993"/>
                        <a:ext cx="1583711" cy="710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D433D431-8942-D5C6-8DC9-22161EB15665}"/>
              </a:ext>
            </a:extLst>
          </p:cNvPr>
          <p:cNvSpPr/>
          <p:nvPr/>
        </p:nvSpPr>
        <p:spPr>
          <a:xfrm>
            <a:off x="752950" y="627999"/>
            <a:ext cx="29546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General measurement concept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2BDB633-DF40-9407-8BF4-119841A5ACA3}"/>
              </a:ext>
            </a:extLst>
          </p:cNvPr>
          <p:cNvGrpSpPr/>
          <p:nvPr/>
        </p:nvGrpSpPr>
        <p:grpSpPr>
          <a:xfrm>
            <a:off x="752950" y="972690"/>
            <a:ext cx="5520847" cy="1381717"/>
            <a:chOff x="1806127" y="3372047"/>
            <a:chExt cx="5520847" cy="1381717"/>
          </a:xfrm>
        </p:grpSpPr>
        <p:sp>
          <p:nvSpPr>
            <p:cNvPr id="17" name="Text Box 21">
              <a:extLst>
                <a:ext uri="{FF2B5EF4-FFF2-40B4-BE49-F238E27FC236}">
                  <a16:creationId xmlns:a16="http://schemas.microsoft.com/office/drawing/2014/main" id="{CE48E96B-2AFA-BCC4-60A5-2FA4B7184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6127" y="4182738"/>
              <a:ext cx="172193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5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Quads to match beta functions in the TDS</a:t>
              </a:r>
            </a:p>
          </p:txBody>
        </p:sp>
        <p:sp>
          <p:nvSpPr>
            <p:cNvPr id="18" name="Text Box 22">
              <a:extLst>
                <a:ext uri="{FF2B5EF4-FFF2-40B4-BE49-F238E27FC236}">
                  <a16:creationId xmlns:a16="http://schemas.microsoft.com/office/drawing/2014/main" id="{FC2F5244-8430-E150-1C2B-E6088DCE5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1786" y="3532834"/>
              <a:ext cx="120491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5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X-band TDC</a:t>
              </a:r>
            </a:p>
          </p:txBody>
        </p:sp>
        <p:sp>
          <p:nvSpPr>
            <p:cNvPr id="20" name="Text Box 27">
              <a:extLst>
                <a:ext uri="{FF2B5EF4-FFF2-40B4-BE49-F238E27FC236}">
                  <a16:creationId xmlns:a16="http://schemas.microsoft.com/office/drawing/2014/main" id="{8F36C166-46D0-2EA8-7DDD-2462D9E06C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0865" y="4150522"/>
              <a:ext cx="1364035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5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Quads to measure the beam</a:t>
              </a:r>
            </a:p>
          </p:txBody>
        </p:sp>
        <p:sp>
          <p:nvSpPr>
            <p:cNvPr id="24" name="Text Box 34">
              <a:extLst>
                <a:ext uri="{FF2B5EF4-FFF2-40B4-BE49-F238E27FC236}">
                  <a16:creationId xmlns:a16="http://schemas.microsoft.com/office/drawing/2014/main" id="{F97C54EF-8703-23E6-4043-EED12BE52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4206" y="3372047"/>
              <a:ext cx="807089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5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Profile monitor</a:t>
              </a:r>
            </a:p>
          </p:txBody>
        </p:sp>
        <p:sp>
          <p:nvSpPr>
            <p:cNvPr id="31" name="Text Box 35">
              <a:extLst>
                <a:ext uri="{FF2B5EF4-FFF2-40B4-BE49-F238E27FC236}">
                  <a16:creationId xmlns:a16="http://schemas.microsoft.com/office/drawing/2014/main" id="{F836EF11-8EFD-FD98-3484-0EEA421F6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9627" y="4338266"/>
              <a:ext cx="747347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5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Profile monitor</a:t>
              </a:r>
            </a:p>
          </p:txBody>
        </p:sp>
        <p:sp>
          <p:nvSpPr>
            <p:cNvPr id="32" name="Text Box 36">
              <a:extLst>
                <a:ext uri="{FF2B5EF4-FFF2-40B4-BE49-F238E27FC236}">
                  <a16:creationId xmlns:a16="http://schemas.microsoft.com/office/drawing/2014/main" id="{243BF13A-6DE1-B9E6-3009-544337DB2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4495" y="3380065"/>
              <a:ext cx="119459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5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Spectrometer dipole (vertical)</a:t>
              </a:r>
            </a:p>
          </p:txBody>
        </p:sp>
        <p:sp>
          <p:nvSpPr>
            <p:cNvPr id="33" name="Text Box 37">
              <a:extLst>
                <a:ext uri="{FF2B5EF4-FFF2-40B4-BE49-F238E27FC236}">
                  <a16:creationId xmlns:a16="http://schemas.microsoft.com/office/drawing/2014/main" id="{1BA2EAF7-739B-49F6-7840-FF6A1F212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9293" y="3866696"/>
              <a:ext cx="97155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5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Quad to get dispersion</a:t>
              </a:r>
            </a:p>
          </p:txBody>
        </p:sp>
        <p:sp>
          <p:nvSpPr>
            <p:cNvPr id="35" name="Line 8">
              <a:extLst>
                <a:ext uri="{FF2B5EF4-FFF2-40B4-BE49-F238E27FC236}">
                  <a16:creationId xmlns:a16="http://schemas.microsoft.com/office/drawing/2014/main" id="{EA671CC1-4CC1-039D-6C78-877F9CFB98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0235" y="3926929"/>
              <a:ext cx="3946872" cy="0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36" name="Oval 4">
              <a:extLst>
                <a:ext uri="{FF2B5EF4-FFF2-40B4-BE49-F238E27FC236}">
                  <a16:creationId xmlns:a16="http://schemas.microsoft.com/office/drawing/2014/main" id="{54809E3E-4D88-B0AF-846A-2F209EB15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837" y="3774376"/>
              <a:ext cx="110581" cy="305771"/>
            </a:xfrm>
            <a:prstGeom prst="ellipse">
              <a:avLst/>
            </a:prstGeom>
            <a:solidFill>
              <a:srgbClr val="CC99FF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37" name="Oval 5">
              <a:extLst>
                <a:ext uri="{FF2B5EF4-FFF2-40B4-BE49-F238E27FC236}">
                  <a16:creationId xmlns:a16="http://schemas.microsoft.com/office/drawing/2014/main" id="{6AADF60B-6717-FE18-EB4F-286B1353B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333" y="3774376"/>
              <a:ext cx="110580" cy="305771"/>
            </a:xfrm>
            <a:prstGeom prst="ellipse">
              <a:avLst/>
            </a:prstGeom>
            <a:solidFill>
              <a:srgbClr val="CC99FF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38" name="Oval 6">
              <a:extLst>
                <a:ext uri="{FF2B5EF4-FFF2-40B4-BE49-F238E27FC236}">
                  <a16:creationId xmlns:a16="http://schemas.microsoft.com/office/drawing/2014/main" id="{638DD0AD-B908-416F-217C-18CB4F4D2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718" y="3774376"/>
              <a:ext cx="109635" cy="305771"/>
            </a:xfrm>
            <a:prstGeom prst="ellipse">
              <a:avLst/>
            </a:prstGeom>
            <a:solidFill>
              <a:srgbClr val="CC99FF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39" name="Oval 7">
              <a:extLst>
                <a:ext uri="{FF2B5EF4-FFF2-40B4-BE49-F238E27FC236}">
                  <a16:creationId xmlns:a16="http://schemas.microsoft.com/office/drawing/2014/main" id="{6793B8C8-42F7-D983-7B35-9F424294D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214" y="3774376"/>
              <a:ext cx="110580" cy="305771"/>
            </a:xfrm>
            <a:prstGeom prst="ellipse">
              <a:avLst/>
            </a:prstGeom>
            <a:solidFill>
              <a:srgbClr val="CC99FF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40" name="Rectangle 17">
              <a:extLst>
                <a:ext uri="{FF2B5EF4-FFF2-40B4-BE49-F238E27FC236}">
                  <a16:creationId xmlns:a16="http://schemas.microsoft.com/office/drawing/2014/main" id="{E9ABC325-FAB7-6E4D-E8DF-DBCC53E5C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0493" y="3799024"/>
              <a:ext cx="635129" cy="25580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DD33F527-BE3F-166D-3FA4-275F01167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0991" y="3767048"/>
              <a:ext cx="110581" cy="305772"/>
            </a:xfrm>
            <a:prstGeom prst="ellipse">
              <a:avLst/>
            </a:prstGeom>
            <a:solidFill>
              <a:srgbClr val="CC99FF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43" name="Oval 5">
              <a:extLst>
                <a:ext uri="{FF2B5EF4-FFF2-40B4-BE49-F238E27FC236}">
                  <a16:creationId xmlns:a16="http://schemas.microsoft.com/office/drawing/2014/main" id="{54B2C4FA-6999-EE6C-8A40-EF02298B3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7487" y="3767048"/>
              <a:ext cx="110580" cy="305772"/>
            </a:xfrm>
            <a:prstGeom prst="ellipse">
              <a:avLst/>
            </a:prstGeom>
            <a:solidFill>
              <a:srgbClr val="CC99FF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44" name="Oval 6">
              <a:extLst>
                <a:ext uri="{FF2B5EF4-FFF2-40B4-BE49-F238E27FC236}">
                  <a16:creationId xmlns:a16="http://schemas.microsoft.com/office/drawing/2014/main" id="{4593D46A-8329-CD25-84C3-9D3B105FE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873" y="3767048"/>
              <a:ext cx="109635" cy="305772"/>
            </a:xfrm>
            <a:prstGeom prst="ellipse">
              <a:avLst/>
            </a:prstGeom>
            <a:solidFill>
              <a:srgbClr val="CC99FF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B75988B1-EF46-0065-6B2B-3F10D898D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368" y="3767048"/>
              <a:ext cx="110580" cy="305772"/>
            </a:xfrm>
            <a:prstGeom prst="ellipse">
              <a:avLst/>
            </a:prstGeom>
            <a:solidFill>
              <a:srgbClr val="CC99FF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BD6D0403-1DE5-6034-D6E3-DB15DFD6B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9780" y="3862976"/>
              <a:ext cx="181465" cy="12790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47" name="Line 30">
              <a:extLst>
                <a:ext uri="{FF2B5EF4-FFF2-40B4-BE49-F238E27FC236}">
                  <a16:creationId xmlns:a16="http://schemas.microsoft.com/office/drawing/2014/main" id="{D0113B3E-C9BD-D2D7-CADA-CBF126B3F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1741" y="3926929"/>
              <a:ext cx="725861" cy="5116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48" name="Rectangle 31">
              <a:extLst>
                <a:ext uri="{FF2B5EF4-FFF2-40B4-BE49-F238E27FC236}">
                  <a16:creationId xmlns:a16="http://schemas.microsoft.com/office/drawing/2014/main" id="{7709F11A-96C5-BCDD-A79C-700B3A8ED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3444" y="3799024"/>
              <a:ext cx="544396" cy="25580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49" name="Oval 4">
              <a:extLst>
                <a:ext uri="{FF2B5EF4-FFF2-40B4-BE49-F238E27FC236}">
                  <a16:creationId xmlns:a16="http://schemas.microsoft.com/office/drawing/2014/main" id="{539CDAA2-EC33-C0EB-E327-4D5C91467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4824" y="4036847"/>
              <a:ext cx="110580" cy="305771"/>
            </a:xfrm>
            <a:prstGeom prst="ellipse">
              <a:avLst/>
            </a:prstGeom>
            <a:solidFill>
              <a:srgbClr val="CC99FF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50" name="Rectangle 33">
              <a:extLst>
                <a:ext uri="{FF2B5EF4-FFF2-40B4-BE49-F238E27FC236}">
                  <a16:creationId xmlns:a16="http://schemas.microsoft.com/office/drawing/2014/main" id="{17EBBF21-14BA-E78A-6A4C-088291912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6870" y="4406571"/>
              <a:ext cx="181465" cy="12790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51" name="Oval 7">
              <a:extLst>
                <a:ext uri="{FF2B5EF4-FFF2-40B4-BE49-F238E27FC236}">
                  <a16:creationId xmlns:a16="http://schemas.microsoft.com/office/drawing/2014/main" id="{5C445A7C-E241-5DB7-2D60-7AAA74768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2929" y="3774376"/>
              <a:ext cx="110581" cy="305771"/>
            </a:xfrm>
            <a:prstGeom prst="ellipse">
              <a:avLst/>
            </a:prstGeom>
            <a:solidFill>
              <a:srgbClr val="CC99FF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52" name="Oval 7">
              <a:extLst>
                <a:ext uri="{FF2B5EF4-FFF2-40B4-BE49-F238E27FC236}">
                  <a16:creationId xmlns:a16="http://schemas.microsoft.com/office/drawing/2014/main" id="{E240100E-B20B-72C1-655E-EC535A614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2606" y="3767048"/>
              <a:ext cx="110580" cy="305772"/>
            </a:xfrm>
            <a:prstGeom prst="ellipse">
              <a:avLst/>
            </a:prstGeom>
            <a:solidFill>
              <a:srgbClr val="CC99FF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en-US" sz="12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3B7375B-0C40-3668-F94A-B6AD03754A2C}"/>
                </a:ext>
              </a:extLst>
            </p:cNvPr>
            <p:cNvSpPr txBox="1"/>
            <p:nvPr/>
          </p:nvSpPr>
          <p:spPr>
            <a:xfrm>
              <a:off x="5340293" y="4034026"/>
              <a:ext cx="0" cy="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endParaRPr lang="en-US" sz="1350" kern="1000" spc="23" dirty="0" err="1">
                <a:latin typeface="+mn-lt"/>
                <a:cs typeface="Franklin Gothic Book"/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33D07752-8EAB-7C77-8C42-15C8FE484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675" t="73545" r="25292"/>
          <a:stretch/>
        </p:blipFill>
        <p:spPr>
          <a:xfrm>
            <a:off x="887058" y="3075806"/>
            <a:ext cx="792088" cy="34704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566C751-276F-0610-3106-F00B322863DD}"/>
              </a:ext>
            </a:extLst>
          </p:cNvPr>
          <p:cNvSpPr txBox="1"/>
          <p:nvPr/>
        </p:nvSpPr>
        <p:spPr>
          <a:xfrm>
            <a:off x="6372200" y="1275606"/>
            <a:ext cx="1944216" cy="4755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A27CA23-9FC3-F7E4-E29F-79C390FC863F}"/>
              </a:ext>
            </a:extLst>
          </p:cNvPr>
          <p:cNvSpPr txBox="1"/>
          <p:nvPr/>
        </p:nvSpPr>
        <p:spPr>
          <a:xfrm>
            <a:off x="6499037" y="1204131"/>
            <a:ext cx="2411760" cy="8670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TDS system needs space for the installation of all components!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997B620-AF31-6496-125C-E77845B33893}"/>
              </a:ext>
            </a:extLst>
          </p:cNvPr>
          <p:cNvSpPr/>
          <p:nvPr/>
        </p:nvSpPr>
        <p:spPr>
          <a:xfrm>
            <a:off x="752950" y="2272737"/>
            <a:ext cx="17732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Energy resolution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EC39CED-4731-4D43-D83D-B3E801954B74}"/>
              </a:ext>
            </a:extLst>
          </p:cNvPr>
          <p:cNvSpPr/>
          <p:nvPr/>
        </p:nvSpPr>
        <p:spPr>
          <a:xfrm>
            <a:off x="740670" y="3422852"/>
            <a:ext cx="2542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 linearities in RF fields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7A337E0-BFE4-F26C-20DB-9D1D389D4145}"/>
              </a:ext>
            </a:extLst>
          </p:cNvPr>
          <p:cNvSpPr txBox="1"/>
          <p:nvPr/>
        </p:nvSpPr>
        <p:spPr>
          <a:xfrm>
            <a:off x="852405" y="3761406"/>
            <a:ext cx="8058392" cy="1382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300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CH" sz="1300" dirty="0">
                <a:solidFill>
                  <a:srgbClr val="000000"/>
                </a:solidFill>
                <a:latin typeface="Calibri"/>
              </a:rPr>
              <a:t>o first order the streaking field is independent from transverse offset, </a:t>
            </a:r>
            <a:r>
              <a:rPr lang="en-CH" sz="1300" b="1" dirty="0">
                <a:solidFill>
                  <a:srgbClr val="000000"/>
                </a:solidFill>
                <a:latin typeface="Calibri"/>
              </a:rPr>
              <a:t>BUT</a:t>
            </a:r>
            <a:r>
              <a:rPr lang="en-CH" sz="1300" dirty="0">
                <a:solidFill>
                  <a:srgbClr val="000000"/>
                </a:solidFill>
                <a:latin typeface="Calibri"/>
              </a:rPr>
              <a:t> this depending on the beam size and iris diameter. In additon </a:t>
            </a:r>
            <a:r>
              <a:rPr lang="en-GB" sz="1300" dirty="0" err="1">
                <a:solidFill>
                  <a:srgbClr val="000000"/>
                </a:solidFill>
                <a:latin typeface="Calibri"/>
              </a:rPr>
              <a:t>th</a:t>
            </a:r>
            <a:r>
              <a:rPr lang="en-CH" sz="1300" dirty="0">
                <a:solidFill>
                  <a:srgbClr val="000000"/>
                </a:solidFill>
                <a:latin typeface="Calibri"/>
              </a:rPr>
              <a:t>ere are RF input/output couplers that c</a:t>
            </a:r>
            <a:r>
              <a:rPr lang="en-GB" sz="1300" dirty="0">
                <a:solidFill>
                  <a:srgbClr val="000000"/>
                </a:solidFill>
                <a:latin typeface="Calibri"/>
              </a:rPr>
              <a:t>an</a:t>
            </a:r>
            <a:r>
              <a:rPr lang="en-CH" sz="1300" dirty="0">
                <a:solidFill>
                  <a:srgbClr val="000000"/>
                </a:solidFill>
                <a:latin typeface="Calibri"/>
              </a:rPr>
              <a:t> give non linearities in the RF field.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300" dirty="0">
                <a:solidFill>
                  <a:srgbClr val="000000"/>
                </a:solidFill>
                <a:latin typeface="Calibri"/>
              </a:rPr>
              <a:t>TDS system used at lower energy </a:t>
            </a:r>
            <a:r>
              <a:rPr lang="en-CH" sz="1300" b="1" dirty="0">
                <a:solidFill>
                  <a:srgbClr val="C00000"/>
                </a:solidFill>
                <a:latin typeface="Calibri"/>
              </a:rPr>
              <a:t>MUST HAVE </a:t>
            </a:r>
            <a:r>
              <a:rPr lang="en-CH" sz="1300" dirty="0">
                <a:solidFill>
                  <a:srgbClr val="000000"/>
                </a:solidFill>
                <a:latin typeface="Calibri"/>
              </a:rPr>
              <a:t>very low residual non linearities in order to: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en-GB" sz="1300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CH" sz="1300" dirty="0">
                <a:solidFill>
                  <a:srgbClr val="000000"/>
                </a:solidFill>
                <a:latin typeface="Calibri"/>
              </a:rPr>
              <a:t>erform high precison mesurements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en-CH" sz="1300" dirty="0">
                <a:solidFill>
                  <a:srgbClr val="000000"/>
                </a:solidFill>
                <a:latin typeface="Calibri"/>
              </a:rPr>
              <a:t>emittance preservation at phase space manipulations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en-GB" sz="1300" dirty="0">
                <a:solidFill>
                  <a:srgbClr val="000000"/>
                </a:solidFill>
                <a:latin typeface="Calibri"/>
              </a:rPr>
              <a:t>avoid optics matching issue </a:t>
            </a:r>
            <a:r>
              <a:rPr lang="en-CH" sz="1300" dirty="0">
                <a:solidFill>
                  <a:srgbClr val="000000"/>
                </a:solidFill>
                <a:latin typeface="Calibri"/>
              </a:rPr>
              <a:t>even without RF TDS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2D29B32-F0B8-5A07-0B43-AFE299A18D54}"/>
              </a:ext>
            </a:extLst>
          </p:cNvPr>
          <p:cNvSpPr txBox="1"/>
          <p:nvPr/>
        </p:nvSpPr>
        <p:spPr>
          <a:xfrm>
            <a:off x="852406" y="2651931"/>
            <a:ext cx="3946872" cy="7177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3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lang="en-CH" sz="13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ff-axis particles are also accelerated V</a:t>
            </a:r>
            <a:r>
              <a:rPr lang="en-CH" sz="1300" baseline="-25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</a:t>
            </a:r>
            <a:r>
              <a:rPr lang="en-CH" sz="13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(y) = k*y*V</a:t>
            </a:r>
            <a:r>
              <a:rPr lang="en-CH" sz="1300" baseline="-25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endParaRPr lang="en-CH" sz="13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3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CH" sz="13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his results in a relation of time and energy resolution: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3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3624E5A-2C61-D7C4-284A-0726FBCF9E20}"/>
              </a:ext>
            </a:extLst>
          </p:cNvPr>
          <p:cNvSpPr txBox="1"/>
          <p:nvPr/>
        </p:nvSpPr>
        <p:spPr>
          <a:xfrm>
            <a:off x="1713798" y="3133312"/>
            <a:ext cx="25144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Times"/>
              </a:rPr>
              <a:t>(C. Behrens</a:t>
            </a:r>
            <a:r>
              <a:rPr lang="en-GB" sz="1200" dirty="0">
                <a:effectLst/>
                <a:latin typeface="CMSY8"/>
              </a:rPr>
              <a:t> </a:t>
            </a:r>
            <a:r>
              <a:rPr lang="en-GB" sz="1200" dirty="0">
                <a:effectLst/>
                <a:latin typeface="Times"/>
              </a:rPr>
              <a:t>and C. </a:t>
            </a:r>
            <a:r>
              <a:rPr lang="en-GB" sz="1200" dirty="0" err="1">
                <a:effectLst/>
                <a:latin typeface="Times"/>
              </a:rPr>
              <a:t>Gerth</a:t>
            </a:r>
            <a:r>
              <a:rPr lang="en-GB" sz="1200" dirty="0">
                <a:effectLst/>
                <a:latin typeface="Times"/>
              </a:rPr>
              <a:t>, DIPAC09)</a:t>
            </a:r>
            <a:endParaRPr lang="en-GB" sz="1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AA037D-928A-9998-48FB-FC2337CB30E5}"/>
              </a:ext>
            </a:extLst>
          </p:cNvPr>
          <p:cNvSpPr txBox="1"/>
          <p:nvPr/>
        </p:nvSpPr>
        <p:spPr>
          <a:xfrm>
            <a:off x="7212608" y="2672374"/>
            <a:ext cx="1593137" cy="6967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More info: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 Prat et al. PR AB 23, 090701 (2020)</a:t>
            </a:r>
          </a:p>
        </p:txBody>
      </p:sp>
    </p:spTree>
    <p:extLst>
      <p:ext uri="{BB962C8B-B14F-4D97-AF65-F5344CB8AC3E}">
        <p14:creationId xmlns:p14="http://schemas.microsoft.com/office/powerpoint/2010/main" val="381250499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AA32D-E0CF-1C4F-A358-37679B8072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A89A0A1-2961-244C-B795-29573ACF8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8" y="1100202"/>
            <a:ext cx="3312266" cy="27545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9104B-4C2E-7B4F-8743-38DAD0B720EE}"/>
              </a:ext>
            </a:extLst>
          </p:cNvPr>
          <p:cNvSpPr txBox="1"/>
          <p:nvPr/>
        </p:nvSpPr>
        <p:spPr>
          <a:xfrm>
            <a:off x="5343845" y="691570"/>
            <a:ext cx="3193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Phase difference between port 1 and port 2: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 degree -&gt; vertical polarization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180 degree -&gt; horizontal polarization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56FAE-E9B8-F444-AF9B-F956DD5B1531}"/>
              </a:ext>
            </a:extLst>
          </p:cNvPr>
          <p:cNvSpPr txBox="1"/>
          <p:nvPr/>
        </p:nvSpPr>
        <p:spPr>
          <a:xfrm>
            <a:off x="107504" y="4272378"/>
            <a:ext cx="3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References:</a:t>
            </a:r>
          </a:p>
          <a:p>
            <a:pPr>
              <a:spcBef>
                <a:spcPts val="0"/>
              </a:spcBef>
            </a:pP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Grudiev, CLIC-Note-1067, 2016</a:t>
            </a:r>
          </a:p>
          <a:p>
            <a:pPr>
              <a:spcBef>
                <a:spcPts val="0"/>
              </a:spcBef>
            </a:pP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P. Craievich et al., Phys. Rev. Accel. Beams, 2020</a:t>
            </a:r>
          </a:p>
          <a:p>
            <a:pPr>
              <a:spcBef>
                <a:spcPts val="0"/>
              </a:spcBef>
            </a:pP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B. Marchetti et al., Sci. Rep.,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A25587-D6F3-9342-8C87-74BF8C4E7614}"/>
              </a:ext>
            </a:extLst>
          </p:cNvPr>
          <p:cNvSpPr/>
          <p:nvPr/>
        </p:nvSpPr>
        <p:spPr>
          <a:xfrm>
            <a:off x="722343" y="590401"/>
            <a:ext cx="319350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Variable polarization circular TE11 mode launcher: E-rotator</a:t>
            </a:r>
            <a:endParaRPr lang="en-US" sz="1200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2AF2A7-6B8E-DD47-91F9-62C563DC8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824" y="1530412"/>
            <a:ext cx="3141665" cy="1685953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A447962E-CC7D-564E-B895-0250AC85951E}"/>
              </a:ext>
            </a:extLst>
          </p:cNvPr>
          <p:cNvSpPr txBox="1">
            <a:spLocks/>
          </p:cNvSpPr>
          <p:nvPr/>
        </p:nvSpPr>
        <p:spPr bwMode="auto">
          <a:xfrm>
            <a:off x="1907704" y="192347"/>
            <a:ext cx="7128792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dirty="0"/>
              <a:t>Novel Concept with Variable Polarization – X band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C3B2077-5BA8-3E5A-5FB5-06D30D2F8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55" y="3309433"/>
            <a:ext cx="3348372" cy="165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984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DESY-CERN-PSI Collaboration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755576" y="697226"/>
            <a:ext cx="819091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History of the Collaboration, including the main Milestones of the Project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RF design 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 TDS has been done at </a:t>
            </a: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CERN (with support from PSI)</a:t>
            </a:r>
            <a:endParaRPr lang="en-US" sz="1500" u="sng" dirty="0">
              <a:solidFill>
                <a:srgbClr val="00B0F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Common Mechanical Design 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 structure fulfilling the requirements of the different experiments.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mechanical design of the prototype has been done at </a:t>
            </a: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PSI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The prototype as well as the series structures has been/ will be manufactured using the </a:t>
            </a: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PSI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tuning free assembly procedure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CERN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performed the </a:t>
            </a: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high-power test 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</a:t>
            </a:r>
            <a:r>
              <a:rPr lang="en-US" sz="1500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prototype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DESY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installed the prototype structure and appropriate RF-source in the FLASHForward beamline for </a:t>
            </a: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 test 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 structure with </a:t>
            </a:r>
            <a:r>
              <a:rPr lang="en-US" sz="1500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electron-beam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 this lead to first measurements in September 2019!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2x TDSs installed in FLASH II and in operation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2x TDS installed in SINBAD-ARES (DESY) – they will start the RF conditioning soon</a:t>
            </a:r>
            <a:endParaRPr lang="en-US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Wingdings" panose="05000000000000000000" pitchFamily="2" charset="2"/>
            </a:endParaRPr>
          </a:p>
          <a:p>
            <a:pPr marL="7144">
              <a:spcBef>
                <a:spcPts val="0"/>
              </a:spcBef>
              <a:spcAft>
                <a:spcPts val="1200"/>
              </a:spcAft>
              <a:buSzPct val="80000"/>
            </a:pPr>
            <a:r>
              <a:rPr lang="en-US" sz="15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2x TDSs installed in SwissFEL Athos</a:t>
            </a:r>
            <a:endParaRPr lang="en-US" sz="1500" u="sng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Wingdings" pitchFamily="2" charset="2"/>
            </a:endParaRP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34B63429-59CC-6B43-8647-109F437B9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9797" y="143773"/>
            <a:ext cx="477366" cy="47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mbarbara\Desktop\CERN-logo.jpg">
            <a:extLst>
              <a:ext uri="{FF2B5EF4-FFF2-40B4-BE49-F238E27FC236}">
                <a16:creationId xmlns:a16="http://schemas.microsoft.com/office/drawing/2014/main" id="{8BCDFEE7-5EA6-CE41-85AF-B6AED16E9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789" y="131563"/>
            <a:ext cx="524267" cy="53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8852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PSI-Powerpoint-Master Calibri V2</Template>
  <TotalTime>11157</TotalTime>
  <Words>2751</Words>
  <Application>Microsoft Macintosh PowerPoint</Application>
  <PresentationFormat>On-screen Show (16:9)</PresentationFormat>
  <Paragraphs>266</Paragraphs>
  <Slides>28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.PingFang SC Regular</vt:lpstr>
      <vt:lpstr>Arial</vt:lpstr>
      <vt:lpstr>Arial Narrow</vt:lpstr>
      <vt:lpstr>Calibri</vt:lpstr>
      <vt:lpstr>Calibri Light</vt:lpstr>
      <vt:lpstr>Cambria Math</vt:lpstr>
      <vt:lpstr>CMSY8</vt:lpstr>
      <vt:lpstr>Georgia</vt:lpstr>
      <vt:lpstr>Lato</vt:lpstr>
      <vt:lpstr>MinionMathItalic</vt:lpstr>
      <vt:lpstr>MinionPro</vt:lpstr>
      <vt:lpstr>MnSymbol9</vt:lpstr>
      <vt:lpstr>Rockwell</vt:lpstr>
      <vt:lpstr>Symbol</vt:lpstr>
      <vt:lpstr>System Font Regular</vt:lpstr>
      <vt:lpstr>Times</vt:lpstr>
      <vt:lpstr>Wingdings</vt:lpstr>
      <vt:lpstr>PSI-Powerpoint-Master Calibri V2</vt:lpstr>
      <vt:lpstr>Equation</vt:lpstr>
      <vt:lpstr>Time resolved diagnostics: TDS, TDC, TCAV…</vt:lpstr>
      <vt:lpstr>Outline </vt:lpstr>
      <vt:lpstr>Motivations for high-resolution time-resolved diagnostics</vt:lpstr>
      <vt:lpstr>Transverse Deflecting Structures – What’s next?</vt:lpstr>
      <vt:lpstr>TDS as diagnostic tools – capabilities</vt:lpstr>
      <vt:lpstr>TDS as a diagnostic tool – time resolution </vt:lpstr>
      <vt:lpstr>TDS as a diagnostic tool – some remarks</vt:lpstr>
      <vt:lpstr>PowerPoint Presentation</vt:lpstr>
      <vt:lpstr>DESY-CERN-PSI Collaboration </vt:lpstr>
      <vt:lpstr>PowerPoint Presentation</vt:lpstr>
      <vt:lpstr>Reconstructed 5D phase space enables new insights</vt:lpstr>
      <vt:lpstr>Overview of the LPS measurements in SwissFEL</vt:lpstr>
      <vt:lpstr>C-band TDS system</vt:lpstr>
      <vt:lpstr>PowerPoint Presentation</vt:lpstr>
      <vt:lpstr>PolariX TDS diagnostic beamline @3GeV</vt:lpstr>
      <vt:lpstr>X-band TDS and RF components</vt:lpstr>
      <vt:lpstr>RF setup and commissioning with beam</vt:lpstr>
      <vt:lpstr>Calibration, resolution and bunch length </vt:lpstr>
      <vt:lpstr>Variable polarization – first measurements</vt:lpstr>
      <vt:lpstr>RF setup and commissioning with beam</vt:lpstr>
      <vt:lpstr>Example of Athos setup (beam dump screen)</vt:lpstr>
      <vt:lpstr>Setup of the FEL modes (beam dump screen)</vt:lpstr>
      <vt:lpstr>PowerPoint Presentation</vt:lpstr>
      <vt:lpstr>PowerPoint Presentation</vt:lpstr>
      <vt:lpstr>Post-undulator passive streaking (Aramis) </vt:lpstr>
      <vt:lpstr>Post-undulator passive streaking – LPS  </vt:lpstr>
      <vt:lpstr>Conclusion and outlook  </vt:lpstr>
      <vt:lpstr>Wir schaffen Wissen – heute für morgen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PolariX-TDS project: a novel polarizable X-band TDS</dc:title>
  <dc:creator>Paolo Craievich</dc:creator>
  <cp:lastModifiedBy>Craievich Paolo</cp:lastModifiedBy>
  <cp:revision>155</cp:revision>
  <cp:lastPrinted>2015-09-30T13:23:15Z</cp:lastPrinted>
  <dcterms:created xsi:type="dcterms:W3CDTF">2020-11-24T16:01:15Z</dcterms:created>
  <dcterms:modified xsi:type="dcterms:W3CDTF">2023-06-12T05:39:07Z</dcterms:modified>
</cp:coreProperties>
</file>