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420" r:id="rId3"/>
    <p:sldId id="425" r:id="rId4"/>
    <p:sldId id="344" r:id="rId5"/>
    <p:sldId id="334" r:id="rId6"/>
    <p:sldId id="421" r:id="rId7"/>
    <p:sldId id="423" r:id="rId8"/>
    <p:sldId id="426" r:id="rId9"/>
    <p:sldId id="377" r:id="rId10"/>
    <p:sldId id="415" r:id="rId11"/>
    <p:sldId id="379" r:id="rId12"/>
    <p:sldId id="380" r:id="rId13"/>
    <p:sldId id="381" r:id="rId14"/>
    <p:sldId id="427" r:id="rId15"/>
    <p:sldId id="341" r:id="rId16"/>
    <p:sldId id="375" r:id="rId17"/>
    <p:sldId id="370" r:id="rId18"/>
    <p:sldId id="371" r:id="rId19"/>
    <p:sldId id="372" r:id="rId20"/>
    <p:sldId id="373" r:id="rId21"/>
    <p:sldId id="374" r:id="rId22"/>
    <p:sldId id="428" r:id="rId23"/>
    <p:sldId id="424" r:id="rId24"/>
    <p:sldId id="429" r:id="rId25"/>
    <p:sldId id="418" r:id="rId26"/>
    <p:sldId id="430" r:id="rId27"/>
    <p:sldId id="419" r:id="rId28"/>
    <p:sldId id="431" r:id="rId29"/>
    <p:sldId id="432" r:id="rId30"/>
    <p:sldId id="298" r:id="rId31"/>
    <p:sldId id="369" r:id="rId32"/>
    <p:sldId id="382" r:id="rId33"/>
    <p:sldId id="383" r:id="rId34"/>
    <p:sldId id="384" r:id="rId35"/>
    <p:sldId id="385" r:id="rId36"/>
    <p:sldId id="376" r:id="rId37"/>
    <p:sldId id="416" r:id="rId38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241FF"/>
    <a:srgbClr val="C3C3C3"/>
    <a:srgbClr val="D14EC3"/>
    <a:srgbClr val="000000"/>
    <a:srgbClr val="696969"/>
    <a:srgbClr val="1E88B4"/>
    <a:srgbClr val="6ECFF6"/>
    <a:srgbClr val="004366"/>
    <a:srgbClr val="12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9"/>
    <p:restoredTop sz="95179"/>
  </p:normalViewPr>
  <p:slideViewPr>
    <p:cSldViewPr snapToObjects="1">
      <p:cViewPr varScale="1">
        <p:scale>
          <a:sx n="124" d="100"/>
          <a:sy n="124" d="100"/>
        </p:scale>
        <p:origin x="6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962CCFF-5A56-384A-B72B-B95FC1AF90DF}" type="datetime1">
              <a:rPr lang="de-DE" altLang="de-DE"/>
              <a:pPr>
                <a:defRPr/>
              </a:pPr>
              <a:t>12.06.23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77663E2-5189-5143-B540-5284222A928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57604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4BECA4E-34A0-6549-8F8F-28E9F1A88501}" type="datetime1">
              <a:rPr lang="de-DE" altLang="de-DE"/>
              <a:pPr>
                <a:defRPr/>
              </a:pPr>
              <a:t>12.06.23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de-DE" noProof="0"/>
              <a:t>Mastertextformat bearbeiten</a:t>
            </a:r>
          </a:p>
          <a:p>
            <a:pPr lvl="1"/>
            <a:r>
              <a:rPr lang="en-US" altLang="de-DE" noProof="0"/>
              <a:t>Zweite Ebene</a:t>
            </a:r>
          </a:p>
          <a:p>
            <a:pPr lvl="2"/>
            <a:r>
              <a:rPr lang="en-US" altLang="de-DE" noProof="0"/>
              <a:t>Dritte Ebene</a:t>
            </a:r>
          </a:p>
          <a:p>
            <a:pPr lvl="3"/>
            <a:r>
              <a:rPr lang="en-US" altLang="de-DE" noProof="0"/>
              <a:t>Vierte Ebene</a:t>
            </a:r>
          </a:p>
          <a:p>
            <a:pPr lvl="4"/>
            <a:r>
              <a:rPr lang="en-US" altLang="de-DE" noProof="0"/>
              <a:t>Fünfte Ebene</a:t>
            </a:r>
            <a:endParaRPr lang="de-DE" alt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36F8C8F-40E9-E24A-B386-4742B1494F3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26272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G_hoeh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3"/>
          <a:stretch/>
        </p:blipFill>
        <p:spPr bwMode="auto">
          <a:xfrm>
            <a:off x="0" y="-28575"/>
            <a:ext cx="9144000" cy="16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_IOQ_transparent_weis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-99392"/>
            <a:ext cx="58039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/>
          <p:nvPr userDrawn="1"/>
        </p:nvSpPr>
        <p:spPr>
          <a:xfrm>
            <a:off x="0" y="1556792"/>
            <a:ext cx="9144000" cy="66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9" name="Picture 12" descr="Logo_FSU_Wortmarke_weis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836712"/>
            <a:ext cx="25590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819400"/>
            <a:ext cx="7772400" cy="1074738"/>
          </a:xfrm>
        </p:spPr>
        <p:txBody>
          <a:bodyPr anchor="b"/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2000" y="4179888"/>
            <a:ext cx="7772400" cy="1992312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Master-</a:t>
            </a:r>
            <a:r>
              <a:rPr lang="en-US" dirty="0" err="1"/>
              <a:t>Untertitelformat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10" name="Fußzeilenplatzhalter 25"/>
          <p:cNvSpPr>
            <a:spLocks noGrp="1"/>
          </p:cNvSpPr>
          <p:nvPr>
            <p:ph type="ftr" sz="quarter" idx="10"/>
          </p:nvPr>
        </p:nvSpPr>
        <p:spPr>
          <a:xfrm>
            <a:off x="1619672" y="6448425"/>
            <a:ext cx="5767660" cy="360363"/>
          </a:xfrm>
          <a:prstGeom prst="rect">
            <a:avLst/>
          </a:prstGeom>
        </p:spPr>
        <p:txBody>
          <a:bodyPr/>
          <a:lstStyle>
            <a:lvl1pPr algn="ctr">
              <a:defRPr sz="1200"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/>
              <a:t>AAC 2016 – National Harbour</a:t>
            </a:r>
            <a:r>
              <a:rPr lang="de-DE"/>
              <a:t>, 1</a:t>
            </a:r>
            <a:r>
              <a:rPr lang="de-DE" baseline="30000"/>
              <a:t>st </a:t>
            </a:r>
            <a:r>
              <a:rPr lang="de-DE"/>
              <a:t> </a:t>
            </a:r>
            <a:r>
              <a:rPr lang="de-DE" dirty="0"/>
              <a:t>August 2016 – </a:t>
            </a:r>
            <a:r>
              <a:rPr lang="de-DE" dirty="0" err="1"/>
              <a:t>malte.kaluza@uni-jena.de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16593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52546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066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8213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01CD38-DB5E-2341-9A7E-E8B6934FCE5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575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AC8339-5D5A-8B4D-A84B-F3983514332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90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077200" cy="5432648"/>
          </a:xfrm>
        </p:spPr>
        <p:txBody>
          <a:bodyPr anchor="t"/>
          <a:lstStyle/>
          <a:p>
            <a:pPr lvl="0"/>
            <a:r>
              <a:rPr lang="en-US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AF256-3865-3244-BF71-3DF2090EC89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Fußzeilenplatzhalter 25"/>
          <p:cNvSpPr>
            <a:spLocks noGrp="1"/>
          </p:cNvSpPr>
          <p:nvPr>
            <p:ph type="ftr" sz="quarter" idx="11"/>
          </p:nvPr>
        </p:nvSpPr>
        <p:spPr>
          <a:xfrm>
            <a:off x="2044700" y="6448425"/>
            <a:ext cx="4975225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Apollon User Meeting, 12</a:t>
            </a:r>
            <a:r>
              <a:rPr lang="de-DE" baseline="30000"/>
              <a:t>th</a:t>
            </a:r>
            <a:r>
              <a:rPr lang="de-DE"/>
              <a:t> February 2016 – malte.kaluza@uni-jena.de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96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G_qu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7"/>
          <p:cNvSpPr/>
          <p:nvPr userDrawn="1"/>
        </p:nvSpPr>
        <p:spPr>
          <a:xfrm>
            <a:off x="914400" y="-26988"/>
            <a:ext cx="8229600" cy="6884988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9" descr="Logo_IOQ_bildmarke_rgb_transparent_weis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9706" y="513557"/>
            <a:ext cx="13430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/>
          <p:nvPr userDrawn="1"/>
        </p:nvSpPr>
        <p:spPr>
          <a:xfrm rot="16200000">
            <a:off x="-2556669" y="3386931"/>
            <a:ext cx="6875463" cy="66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1687513" y="3695701"/>
            <a:ext cx="4267202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9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5400" y="304800"/>
            <a:ext cx="7467600" cy="6248400"/>
          </a:xfrm>
        </p:spPr>
        <p:txBody>
          <a:bodyPr anchor="t"/>
          <a:lstStyle>
            <a:lvl1pPr>
              <a:defRPr sz="1400"/>
            </a:lvl1pPr>
            <a:lvl2pPr marL="358775" marR="0" indent="-1793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sz="1400" baseline="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217488" y="6446838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9A6C3F-D9F6-6743-989C-7268E8E5853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" name="Fußzeilenplatzhalter 25"/>
          <p:cNvSpPr>
            <a:spLocks noGrp="1"/>
          </p:cNvSpPr>
          <p:nvPr>
            <p:ph type="ftr" sz="quarter" idx="11"/>
          </p:nvPr>
        </p:nvSpPr>
        <p:spPr>
          <a:xfrm>
            <a:off x="2044700" y="6448425"/>
            <a:ext cx="4975225" cy="360363"/>
          </a:xfrm>
          <a:prstGeom prst="rect">
            <a:avLst/>
          </a:prstGeom>
        </p:spPr>
        <p:txBody>
          <a:bodyPr/>
          <a:lstStyle>
            <a:lvl1pPr algn="ct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Apollon User Meeting, 12</a:t>
            </a:r>
            <a:r>
              <a:rPr lang="de-DE" baseline="30000"/>
              <a:t>th</a:t>
            </a:r>
            <a:r>
              <a:rPr lang="de-DE"/>
              <a:t> February 2016 – malte.kaluza@uni-jena.de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469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8ADE4C-51DD-A243-BEA6-A5F6599F666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Fußzeilenplatzhalter 25"/>
          <p:cNvSpPr>
            <a:spLocks noGrp="1"/>
          </p:cNvSpPr>
          <p:nvPr>
            <p:ph type="ftr" sz="quarter" idx="11"/>
          </p:nvPr>
        </p:nvSpPr>
        <p:spPr>
          <a:xfrm>
            <a:off x="2044700" y="6448425"/>
            <a:ext cx="4975225" cy="360363"/>
          </a:xfrm>
          <a:prstGeom prst="rect">
            <a:avLst/>
          </a:prstGeom>
        </p:spPr>
        <p:txBody>
          <a:bodyPr/>
          <a:lstStyle>
            <a:lvl1pPr algn="ctr">
              <a:defRPr sz="12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Apollon User Meeting, 12</a:t>
            </a:r>
            <a:r>
              <a:rPr lang="de-DE" baseline="30000"/>
              <a:t>th</a:t>
            </a:r>
            <a:r>
              <a:rPr lang="de-DE"/>
              <a:t> </a:t>
            </a:r>
            <a:r>
              <a:rPr lang="de-DE" err="1"/>
              <a:t>February</a:t>
            </a:r>
            <a:r>
              <a:rPr lang="de-DE"/>
              <a:t> 2016 – </a:t>
            </a:r>
            <a:r>
              <a:rPr lang="de-DE" err="1"/>
              <a:t>malte.kaluza@uni-jena.de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02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562600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562600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2156" y="98698"/>
            <a:ext cx="6048672" cy="377974"/>
          </a:xfrm>
        </p:spPr>
        <p:txBody>
          <a:bodyPr/>
          <a:lstStyle>
            <a:lvl1pPr>
              <a:defRPr b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42888" y="549374"/>
            <a:ext cx="6048375" cy="287338"/>
          </a:xfrm>
        </p:spPr>
        <p:txBody>
          <a:bodyPr/>
          <a:lstStyle>
            <a:lvl1pPr>
              <a:buNone/>
              <a:defRPr sz="16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Textmasterformate durch Klicken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5DBA3-3D1D-DB4F-8B40-ADA953C286A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9" name="Fußzeilenplatzhalter 25"/>
          <p:cNvSpPr>
            <a:spLocks noGrp="1"/>
          </p:cNvSpPr>
          <p:nvPr>
            <p:ph type="ftr" sz="quarter" idx="14"/>
          </p:nvPr>
        </p:nvSpPr>
        <p:spPr>
          <a:xfrm>
            <a:off x="2044700" y="6448425"/>
            <a:ext cx="4975225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Apollon User Meeting, 12</a:t>
            </a:r>
            <a:r>
              <a:rPr lang="de-DE" baseline="30000"/>
              <a:t>th</a:t>
            </a:r>
            <a:r>
              <a:rPr lang="de-DE"/>
              <a:t> February 2016 – malte.kaluza@uni-jena.de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047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4040188" cy="600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935164"/>
            <a:ext cx="4040188" cy="4618036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95401"/>
            <a:ext cx="4041775" cy="600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935163"/>
            <a:ext cx="4041775" cy="4618037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E0FB3F-6A6B-C446-81E7-FF1A490F6BF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620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F82E5C-F0BE-8141-8C5F-232F72EB584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879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9EC1A2-4D28-CD4C-9054-9456B50E079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378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5562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305050"/>
            <a:ext cx="3008313" cy="4400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78BCF8-B7AD-404E-AABA-760ED33A7D8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180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HG_ppt1.psd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-26987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73025"/>
            <a:ext cx="594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Titel der Folie</a:t>
            </a:r>
            <a:endParaRPr lang="de-DE" altLang="de-DE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07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Mastertextformat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  <a:endParaRPr lang="de-DE" altLang="de-DE"/>
          </a:p>
        </p:txBody>
      </p:sp>
      <p:pic>
        <p:nvPicPr>
          <p:cNvPr id="1030" name="Picture 12" descr="Logo_IOQ_transparent_weiss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27384"/>
            <a:ext cx="302418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836712"/>
            <a:ext cx="9144000" cy="66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34400" y="6448425"/>
            <a:ext cx="504825" cy="3603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>
              <a:defRPr/>
            </a:pPr>
            <a:fld id="{6D80056C-C70B-C944-A970-D7FC857428A4}" type="slidenum">
              <a:rPr lang="de-DE" sz="1200" smtClean="0">
                <a:solidFill>
                  <a:prstClr val="black"/>
                </a:solidFill>
                <a:ea typeface="ＭＳ Ｐゴシック"/>
              </a:rPr>
              <a:pPr eaLnBrk="1" hangingPunct="1">
                <a:defRPr/>
              </a:pPr>
              <a:t>‹Nr.›</a:t>
            </a:fld>
            <a:endParaRPr lang="de-DE" sz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1" name="Fußzeilenplatzhalter 25"/>
          <p:cNvSpPr>
            <a:spLocks noGrp="1"/>
          </p:cNvSpPr>
          <p:nvPr>
            <p:ph type="ftr" sz="quarter" idx="3"/>
          </p:nvPr>
        </p:nvSpPr>
        <p:spPr>
          <a:xfrm>
            <a:off x="1619672" y="6448425"/>
            <a:ext cx="5767660" cy="360363"/>
          </a:xfrm>
          <a:prstGeom prst="rect">
            <a:avLst/>
          </a:prstGeom>
        </p:spPr>
        <p:txBody>
          <a:bodyPr/>
          <a:lstStyle>
            <a:lvl1pPr algn="ctr">
              <a:defRPr sz="1200"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/>
              <a:t>AAC 2016 – National Harbour</a:t>
            </a:r>
            <a:r>
              <a:rPr lang="de-DE"/>
              <a:t>, 1</a:t>
            </a:r>
            <a:r>
              <a:rPr lang="de-DE" baseline="30000"/>
              <a:t>st </a:t>
            </a:r>
            <a:r>
              <a:rPr lang="de-DE"/>
              <a:t> </a:t>
            </a:r>
            <a:r>
              <a:rPr lang="de-DE" dirty="0"/>
              <a:t>August 2016 – </a:t>
            </a:r>
            <a:r>
              <a:rPr lang="de-DE" dirty="0" err="1"/>
              <a:t>malte.kaluza@uni-jena.de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0A30A78-9C17-DE46-BB2C-DD03D8DBD0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65" y="6331215"/>
            <a:ext cx="1507115" cy="5947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2" r:id="rId2"/>
    <p:sldLayoutId id="2147483945" r:id="rId3"/>
    <p:sldLayoutId id="2147483946" r:id="rId4"/>
    <p:sldLayoutId id="2147483943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6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111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9.png"/><Relationship Id="rId5" Type="http://schemas.openxmlformats.org/officeDocument/2006/relationships/image" Target="../media/image18.tiff"/><Relationship Id="rId10" Type="http://schemas.openxmlformats.org/officeDocument/2006/relationships/image" Target="../media/image22.jpg"/><Relationship Id="rId4" Type="http://schemas.openxmlformats.org/officeDocument/2006/relationships/image" Target="../media/image17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21"/>
          <p:cNvSpPr>
            <a:spLocks noGrp="1"/>
          </p:cNvSpPr>
          <p:nvPr>
            <p:ph type="ctrTitle"/>
          </p:nvPr>
        </p:nvSpPr>
        <p:spPr>
          <a:xfrm>
            <a:off x="143508" y="1772816"/>
            <a:ext cx="8856984" cy="1074738"/>
          </a:xfrm>
        </p:spPr>
        <p:txBody>
          <a:bodyPr anchor="ctr" anchorCtr="0"/>
          <a:lstStyle/>
          <a:p>
            <a:pPr eaLnBrk="1" hangingPunct="1"/>
            <a:r>
              <a:rPr lang="de-DE" altLang="de-DE" dirty="0" err="1">
                <a:latin typeface="Calibri" charset="0"/>
                <a:ea typeface="Calibri" charset="0"/>
                <a:cs typeface="Calibri" charset="0"/>
              </a:rPr>
              <a:t>Diagnostics</a:t>
            </a:r>
            <a:r>
              <a:rPr lang="de-DE" altLang="de-DE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altLang="de-DE" dirty="0" err="1"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altLang="de-DE" dirty="0">
                <a:latin typeface="Calibri" charset="0"/>
                <a:ea typeface="Calibri" charset="0"/>
                <a:cs typeface="Calibri" charset="0"/>
              </a:rPr>
              <a:t> Laser-Wakefield </a:t>
            </a:r>
            <a:r>
              <a:rPr lang="de-DE" altLang="de-DE" dirty="0" err="1">
                <a:latin typeface="Calibri" charset="0"/>
                <a:ea typeface="Calibri" charset="0"/>
                <a:cs typeface="Calibri" charset="0"/>
              </a:rPr>
              <a:t>Accelerators</a:t>
            </a:r>
            <a:endParaRPr lang="de-DE" altLang="de-DE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362" name="Untertitel 22"/>
          <p:cNvSpPr>
            <a:spLocks noGrp="1"/>
          </p:cNvSpPr>
          <p:nvPr>
            <p:ph type="subTitle" idx="1"/>
          </p:nvPr>
        </p:nvSpPr>
        <p:spPr>
          <a:xfrm>
            <a:off x="762000" y="5613698"/>
            <a:ext cx="7772400" cy="1199678"/>
          </a:xfrm>
        </p:spPr>
        <p:txBody>
          <a:bodyPr/>
          <a:lstStyle/>
          <a:p>
            <a:pPr eaLnBrk="1" hangingPunct="1"/>
            <a:r>
              <a:rPr lang="en-US" altLang="de-DE" sz="2000" b="1" dirty="0" err="1">
                <a:latin typeface="Calibri" charset="0"/>
                <a:ea typeface="Calibri" charset="0"/>
                <a:cs typeface="Calibri" charset="0"/>
              </a:rPr>
              <a:t>Malte</a:t>
            </a:r>
            <a:r>
              <a:rPr lang="en-US" altLang="de-DE" sz="2000" b="1" dirty="0">
                <a:latin typeface="Calibri" charset="0"/>
                <a:ea typeface="Calibri" charset="0"/>
                <a:cs typeface="Calibri" charset="0"/>
              </a:rPr>
              <a:t> C. </a:t>
            </a:r>
            <a:r>
              <a:rPr lang="en-US" altLang="de-DE" sz="2000" b="1" dirty="0" err="1">
                <a:latin typeface="Calibri" charset="0"/>
                <a:ea typeface="Calibri" charset="0"/>
                <a:cs typeface="Calibri" charset="0"/>
              </a:rPr>
              <a:t>Kaluza</a:t>
            </a:r>
            <a:endParaRPr lang="en-US" altLang="de-DE" sz="2000" b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/>
            <a:r>
              <a:rPr lang="en-US" altLang="de-DE" sz="2000" dirty="0">
                <a:latin typeface="Calibri" charset="0"/>
                <a:ea typeface="Calibri" charset="0"/>
                <a:cs typeface="Calibri" charset="0"/>
              </a:rPr>
              <a:t>Institute of Optics and Quantum Electronics, FSU Jena, Germany</a:t>
            </a:r>
          </a:p>
          <a:p>
            <a:pPr eaLnBrk="1" hangingPunct="1"/>
            <a:r>
              <a:rPr lang="en-US" altLang="de-DE" sz="2000" dirty="0">
                <a:latin typeface="Calibri" charset="0"/>
                <a:ea typeface="Calibri" charset="0"/>
                <a:cs typeface="Calibri" charset="0"/>
              </a:rPr>
              <a:t>Helmholtz-Institute Jena</a:t>
            </a:r>
          </a:p>
        </p:txBody>
      </p:sp>
      <p:pic>
        <p:nvPicPr>
          <p:cNvPr id="5" name="Picture 2" descr="D:\Physics\Jena\Vorträge\Kolloquium_UniDortmund_2011\Picture02_KolloquiumDortmund_MalteKaluza_171011.jpg">
            <a:extLst>
              <a:ext uri="{FF2B5EF4-FFF2-40B4-BE49-F238E27FC236}">
                <a16:creationId xmlns:a16="http://schemas.microsoft.com/office/drawing/2014/main" id="{29487199-4EF7-9341-803A-47E698EC9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2804" t="15005" r="17068" b="39984"/>
          <a:stretch/>
        </p:blipFill>
        <p:spPr bwMode="auto">
          <a:xfrm>
            <a:off x="3491880" y="2882528"/>
            <a:ext cx="5400000" cy="1327869"/>
          </a:xfrm>
          <a:prstGeom prst="rect">
            <a:avLst/>
          </a:prstGeom>
          <a:noFill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01B5DD4-1D81-3D4B-B8AE-7BFBC38B8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3492480" y="4301480"/>
            <a:ext cx="5400000" cy="128776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033E76E-3993-E54B-D2D5-21F5AAFCA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251520" y="3501008"/>
            <a:ext cx="3029900" cy="138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11">
            <a:extLst>
              <a:ext uri="{FF2B5EF4-FFF2-40B4-BE49-F238E27FC236}">
                <a16:creationId xmlns:a16="http://schemas.microsoft.com/office/drawing/2014/main" id="{FF4E3356-98E2-1F40-83A7-D491212A6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0" y="2096232"/>
            <a:ext cx="7199999" cy="3925056"/>
          </a:xfrm>
          <a:prstGeom prst="rect">
            <a:avLst/>
          </a:prstGeom>
        </p:spPr>
      </p:pic>
      <p:pic>
        <p:nvPicPr>
          <p:cNvPr id="2" name="Grafik 11">
            <a:extLst>
              <a:ext uri="{FF2B5EF4-FFF2-40B4-BE49-F238E27FC236}">
                <a16:creationId xmlns:a16="http://schemas.microsoft.com/office/drawing/2014/main" id="{0C160D7E-1EB5-9165-B7C7-363B0A21E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0" y="2096233"/>
            <a:ext cx="7199999" cy="3925055"/>
          </a:xfrm>
          <a:prstGeom prst="rect">
            <a:avLst/>
          </a:prstGeom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DF99DF6C-911E-09B8-25A3-7A8D4B8DE6A2}"/>
              </a:ext>
            </a:extLst>
          </p:cNvPr>
          <p:cNvCxnSpPr/>
          <p:nvPr/>
        </p:nvCxnSpPr>
        <p:spPr>
          <a:xfrm flipH="1">
            <a:off x="5190260" y="1904656"/>
            <a:ext cx="1106631" cy="1996585"/>
          </a:xfrm>
          <a:prstGeom prst="straightConnector1">
            <a:avLst/>
          </a:prstGeom>
          <a:noFill/>
          <a:ln w="76200" cap="flat" cmpd="sng" algn="ctr">
            <a:solidFill>
              <a:srgbClr val="F7C400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799331A7-52DF-F496-67F7-2C2BADFD8A79}"/>
              </a:ext>
            </a:extLst>
          </p:cNvPr>
          <p:cNvSpPr txBox="1"/>
          <p:nvPr/>
        </p:nvSpPr>
        <p:spPr>
          <a:xfrm>
            <a:off x="6296891" y="1601817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>
                <a:solidFill>
                  <a:prstClr val="black"/>
                </a:solidFill>
                <a:latin typeface="Calibri"/>
                <a:ea typeface=""/>
              </a:rPr>
              <a:t>imaging</a:t>
            </a:r>
            <a:r>
              <a:rPr lang="de-DE" dirty="0">
                <a:solidFill>
                  <a:prstClr val="black"/>
                </a:solidFill>
                <a:latin typeface="Calibri"/>
                <a:ea typeface="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/>
                <a:ea typeface=""/>
              </a:rPr>
              <a:t>lens</a:t>
            </a:r>
            <a:endParaRPr lang="de-DE" dirty="0">
              <a:solidFill>
                <a:prstClr val="black"/>
              </a:solidFill>
              <a:latin typeface="Calibri"/>
              <a:ea typeface=""/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59778FD4-F78A-98A6-26B7-F2F253603090}"/>
              </a:ext>
            </a:extLst>
          </p:cNvPr>
          <p:cNvCxnSpPr/>
          <p:nvPr/>
        </p:nvCxnSpPr>
        <p:spPr>
          <a:xfrm flipV="1">
            <a:off x="3148445" y="5222079"/>
            <a:ext cx="116008" cy="1145369"/>
          </a:xfrm>
          <a:prstGeom prst="straightConnector1">
            <a:avLst/>
          </a:prstGeom>
          <a:noFill/>
          <a:ln w="76200" cap="flat" cmpd="sng" algn="ctr">
            <a:solidFill>
              <a:srgbClr val="F7C400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3C6BFBB2-4C1A-27D0-57EB-BF22A43C98E1}"/>
              </a:ext>
            </a:extLst>
          </p:cNvPr>
          <p:cNvSpPr txBox="1"/>
          <p:nvPr/>
        </p:nvSpPr>
        <p:spPr>
          <a:xfrm>
            <a:off x="2388871" y="6377839"/>
            <a:ext cx="12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probe pulse</a:t>
            </a:r>
          </a:p>
        </p:txBody>
      </p:sp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08AECE2F-E018-D04F-9AF3-20931D8B0601}"/>
              </a:ext>
            </a:extLst>
          </p:cNvPr>
          <p:cNvSpPr txBox="1">
            <a:spLocks/>
          </p:cNvSpPr>
          <p:nvPr/>
        </p:nvSpPr>
        <p:spPr bwMode="auto">
          <a:xfrm>
            <a:off x="1331640" y="1052736"/>
            <a:ext cx="6408712" cy="50405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Symbol" charset="2"/>
              <a:buChar char="-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Symbol" charset="2"/>
              <a:buChar char="-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de-DE" i="0" kern="0" dirty="0" err="1">
                <a:effectLst/>
              </a:rPr>
              <a:t>transverse</a:t>
            </a:r>
            <a:r>
              <a:rPr lang="de-DE" i="0" kern="0" dirty="0">
                <a:effectLst/>
              </a:rPr>
              <a:t> </a:t>
            </a:r>
            <a:r>
              <a:rPr lang="de-DE" i="0" kern="0" dirty="0" err="1">
                <a:effectLst/>
              </a:rPr>
              <a:t>optical</a:t>
            </a:r>
            <a:r>
              <a:rPr lang="de-DE" i="0" kern="0" dirty="0">
                <a:effectLst/>
              </a:rPr>
              <a:t> </a:t>
            </a:r>
            <a:r>
              <a:rPr lang="de-DE" kern="0" dirty="0" err="1"/>
              <a:t>p</a:t>
            </a:r>
            <a:r>
              <a:rPr lang="de-DE" i="0" kern="0" dirty="0" err="1">
                <a:effectLst/>
              </a:rPr>
              <a:t>robing</a:t>
            </a:r>
            <a:endParaRPr lang="de-DE" i="0" kern="0" dirty="0">
              <a:effectLst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534B6C6-CDA5-6449-A192-B4D2D63DD6DB}"/>
              </a:ext>
            </a:extLst>
          </p:cNvPr>
          <p:cNvSpPr txBox="1"/>
          <p:nvPr/>
        </p:nvSpPr>
        <p:spPr>
          <a:xfrm>
            <a:off x="5176001" y="6372036"/>
            <a:ext cx="82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prstClr val="black"/>
                </a:solidFill>
                <a:latin typeface="Calibri"/>
                <a:ea typeface=""/>
              </a:rPr>
              <a:t>g</a:t>
            </a: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as-jet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53A40726-E66C-214E-8042-6656E39148CD}"/>
              </a:ext>
            </a:extLst>
          </p:cNvPr>
          <p:cNvCxnSpPr/>
          <p:nvPr/>
        </p:nvCxnSpPr>
        <p:spPr>
          <a:xfrm flipH="1" flipV="1">
            <a:off x="4743450" y="5471424"/>
            <a:ext cx="446810" cy="941049"/>
          </a:xfrm>
          <a:prstGeom prst="straightConnector1">
            <a:avLst/>
          </a:prstGeom>
          <a:noFill/>
          <a:ln w="76200" cap="flat" cmpd="sng" algn="ctr">
            <a:solidFill>
              <a:srgbClr val="F7C400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F9E8A7DB-AF5C-2144-8DE6-586B75FBA281}"/>
              </a:ext>
            </a:extLst>
          </p:cNvPr>
          <p:cNvCxnSpPr/>
          <p:nvPr/>
        </p:nvCxnSpPr>
        <p:spPr>
          <a:xfrm>
            <a:off x="2036618" y="1971149"/>
            <a:ext cx="1227835" cy="2633210"/>
          </a:xfrm>
          <a:prstGeom prst="straightConnector1">
            <a:avLst/>
          </a:prstGeom>
          <a:noFill/>
          <a:ln w="76200" cap="flat" cmpd="sng" algn="ctr">
            <a:solidFill>
              <a:srgbClr val="F7C400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2143E49-09F7-C84A-A17B-9C3459B1AA49}"/>
              </a:ext>
            </a:extLst>
          </p:cNvPr>
          <p:cNvSpPr txBox="1"/>
          <p:nvPr/>
        </p:nvSpPr>
        <p:spPr>
          <a:xfrm>
            <a:off x="1482436" y="160709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>
                <a:solidFill>
                  <a:prstClr val="black"/>
                </a:solidFill>
                <a:latin typeface="Calibri"/>
                <a:ea typeface=""/>
              </a:rPr>
              <a:t>m</a:t>
            </a:r>
            <a:r>
              <a:rPr lang="de-DE" sz="180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ain</a:t>
            </a: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 pulse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1F84CA4-ED3D-174F-9953-5E664311CF4F}"/>
              </a:ext>
            </a:extLst>
          </p:cNvPr>
          <p:cNvSpPr txBox="1"/>
          <p:nvPr/>
        </p:nvSpPr>
        <p:spPr>
          <a:xfrm>
            <a:off x="8122274" y="4725144"/>
            <a:ext cx="1058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electrons</a:t>
            </a:r>
            <a:endParaRPr lang="de-DE" sz="1800" dirty="0">
              <a:solidFill>
                <a:prstClr val="black"/>
              </a:solidFill>
              <a:effectLst/>
              <a:latin typeface="Calibri"/>
              <a:ea typeface="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X-</a:t>
            </a:r>
            <a:r>
              <a:rPr lang="de-DE" sz="180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rays</a:t>
            </a: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6327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1200">
              <a:latin typeface="Calibri" charset="0"/>
            </a:endParaRP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1E3C631F-26CC-DA4F-90C7-8EE2EF163A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673133"/>
              </p:ext>
            </p:extLst>
          </p:nvPr>
        </p:nvGraphicFramePr>
        <p:xfrm>
          <a:off x="804863" y="4064000"/>
          <a:ext cx="3349625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2031840" imgH="495000" progId="Equation.3">
                  <p:embed/>
                </p:oleObj>
              </mc:Choice>
              <mc:Fallback>
                <p:oleObj name="Formel" r:id="rId4" imgW="2031840" imgH="495000" progId="Equation.3">
                  <p:embed/>
                  <p:pic>
                    <p:nvPicPr>
                      <p:cNvPr id="1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63" y="4064000"/>
                        <a:ext cx="3349625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>
            <a:extLst>
              <a:ext uri="{FF2B5EF4-FFF2-40B4-BE49-F238E27FC236}">
                <a16:creationId xmlns:a16="http://schemas.microsoft.com/office/drawing/2014/main" id="{31E59A2C-976F-C445-8F1D-9052156A6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3611563"/>
            <a:ext cx="4183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3675" indent="-193675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40000"/>
              </a:spcBef>
              <a:spcAft>
                <a:spcPct val="25000"/>
              </a:spcAft>
            </a:pPr>
            <a:r>
              <a:rPr lang="en-US" sz="2000" b="0" i="0" dirty="0">
                <a:effectLst/>
                <a:latin typeface="Calibri"/>
                <a:cs typeface="Calibri"/>
                <a:sym typeface="Symbol" charset="0"/>
              </a:rPr>
              <a:t> </a:t>
            </a:r>
            <a:r>
              <a:rPr lang="en-US" sz="2000" b="0" i="0" dirty="0">
                <a:latin typeface="Calibri"/>
                <a:cs typeface="Calibri"/>
                <a:sym typeface="Symbol" charset="0"/>
              </a:rPr>
              <a:t>Rotation</a:t>
            </a:r>
            <a:r>
              <a:rPr lang="en-US" sz="2000" b="0" i="0" dirty="0">
                <a:effectLst/>
                <a:latin typeface="Calibri"/>
                <a:cs typeface="Calibri"/>
                <a:sym typeface="Symbol" charset="0"/>
              </a:rPr>
              <a:t> of probe polarization: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C894F23C-756D-0F49-B6F9-9775AD8D8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519738"/>
            <a:ext cx="44907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93675" indent="-193675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40000"/>
              </a:spcBef>
              <a:spcAft>
                <a:spcPct val="25000"/>
              </a:spcAft>
            </a:pPr>
            <a:r>
              <a:rPr lang="en-US" sz="2000" b="0" i="0" dirty="0">
                <a:effectLst/>
                <a:latin typeface="Calibri"/>
                <a:cs typeface="Calibri"/>
                <a:sym typeface="Symbol" charset="0"/>
              </a:rPr>
              <a:t> measure </a:t>
            </a:r>
            <a:r>
              <a:rPr lang="en-US" sz="2000" b="0" dirty="0" err="1">
                <a:effectLst/>
                <a:latin typeface="Symbol" charset="2"/>
                <a:cs typeface="Symbol" charset="2"/>
                <a:sym typeface="Symbol" charset="0"/>
              </a:rPr>
              <a:t>f</a:t>
            </a:r>
            <a:r>
              <a:rPr lang="en-US" sz="2000" b="0" i="0" baseline="-25000" dirty="0" err="1">
                <a:effectLst/>
                <a:latin typeface="Calibri"/>
                <a:cs typeface="Calibri"/>
                <a:sym typeface="Symbol" charset="0"/>
              </a:rPr>
              <a:t>rot</a:t>
            </a:r>
            <a:r>
              <a:rPr lang="en-US" sz="2000" b="0" i="0" dirty="0">
                <a:effectLst/>
                <a:latin typeface="Calibri"/>
                <a:cs typeface="Calibri"/>
                <a:sym typeface="Symbol" charset="0"/>
              </a:rPr>
              <a:t> to deduce B-field distribution!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308E7067-5646-204A-834C-C6DEAA7D6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1246188"/>
            <a:ext cx="8442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40000"/>
              </a:spcBef>
              <a:spcAft>
                <a:spcPct val="25000"/>
              </a:spcAft>
              <a:buFontTx/>
              <a:buChar char="•"/>
            </a:pPr>
            <a:r>
              <a:rPr lang="en-US" sz="2000" b="0" i="0" dirty="0">
                <a:effectLst/>
                <a:latin typeface="Calibri"/>
                <a:cs typeface="Calibri"/>
              </a:rPr>
              <a:t>Transverse probing of B-fields in under dense plasma</a:t>
            </a:r>
            <a:br>
              <a:rPr lang="en-US" sz="2000" b="0" i="0" dirty="0">
                <a:effectLst/>
                <a:latin typeface="Calibri"/>
                <a:cs typeface="Calibri"/>
              </a:rPr>
            </a:br>
            <a:r>
              <a:rPr lang="en-US" sz="2000" b="0" i="0" dirty="0">
                <a:effectLst/>
                <a:latin typeface="Calibri"/>
                <a:cs typeface="Calibri"/>
              </a:rPr>
              <a:t>with linearly polarized probe pulse:</a:t>
            </a:r>
          </a:p>
        </p:txBody>
      </p:sp>
      <p:grpSp>
        <p:nvGrpSpPr>
          <p:cNvPr id="8" name="Group 22">
            <a:extLst>
              <a:ext uri="{FF2B5EF4-FFF2-40B4-BE49-F238E27FC236}">
                <a16:creationId xmlns:a16="http://schemas.microsoft.com/office/drawing/2014/main" id="{9ED4943E-86F2-0D44-BACF-E05DB573024B}"/>
              </a:ext>
            </a:extLst>
          </p:cNvPr>
          <p:cNvGrpSpPr>
            <a:grpSpLocks/>
          </p:cNvGrpSpPr>
          <p:nvPr/>
        </p:nvGrpSpPr>
        <p:grpSpPr bwMode="auto">
          <a:xfrm>
            <a:off x="611560" y="1844675"/>
            <a:ext cx="7872412" cy="730250"/>
            <a:chOff x="321" y="970"/>
            <a:chExt cx="4959" cy="460"/>
          </a:xfrm>
        </p:grpSpPr>
        <p:graphicFrame>
          <p:nvGraphicFramePr>
            <p:cNvPr id="9" name="Object 23">
              <a:extLst>
                <a:ext uri="{FF2B5EF4-FFF2-40B4-BE49-F238E27FC236}">
                  <a16:creationId xmlns:a16="http://schemas.microsoft.com/office/drawing/2014/main" id="{2FACCC15-A0EE-5348-8142-22B2EFED64C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4838312"/>
                </p:ext>
              </p:extLst>
            </p:nvPr>
          </p:nvGraphicFramePr>
          <p:xfrm>
            <a:off x="897" y="970"/>
            <a:ext cx="638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45760" imgH="304560" progId="Equation.3">
                    <p:embed/>
                  </p:oleObj>
                </mc:Choice>
                <mc:Fallback>
                  <p:oleObj name="Equation" r:id="rId6" imgW="545760" imgH="304560" progId="Equation.3">
                    <p:embed/>
                    <p:pic>
                      <p:nvPicPr>
                        <p:cNvPr id="2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7" y="970"/>
                          <a:ext cx="638" cy="3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24">
              <a:extLst>
                <a:ext uri="{FF2B5EF4-FFF2-40B4-BE49-F238E27FC236}">
                  <a16:creationId xmlns:a16="http://schemas.microsoft.com/office/drawing/2014/main" id="{FABF5EEA-ECB3-F641-8916-C52A9C664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" y="984"/>
              <a:ext cx="495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3675" indent="-193675" eaLnBrk="0" hangingPunct="0"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b="1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79388" indent="0" algn="l">
                <a:spcBef>
                  <a:spcPct val="40000"/>
                </a:spcBef>
                <a:spcAft>
                  <a:spcPct val="25000"/>
                </a:spcAft>
              </a:pPr>
              <a:r>
                <a:rPr lang="en-US" sz="2000" b="0" i="0" dirty="0">
                  <a:effectLst/>
                  <a:latin typeface="Calibri"/>
                  <a:cs typeface="Calibri"/>
                </a:rPr>
                <a:t>when	          	 </a:t>
              </a:r>
              <a:r>
                <a:rPr lang="en-US" sz="2000" b="0" i="0" dirty="0">
                  <a:effectLst/>
                  <a:latin typeface="Calibri"/>
                  <a:cs typeface="Calibri"/>
                  <a:sym typeface="Symbol" charset="0"/>
                </a:rPr>
                <a:t></a:t>
              </a:r>
              <a:r>
                <a:rPr lang="en-US" sz="2000" b="0" i="0" dirty="0">
                  <a:effectLst/>
                  <a:latin typeface="Calibri"/>
                  <a:cs typeface="Calibri"/>
                </a:rPr>
                <a:t> different </a:t>
              </a:r>
              <a:r>
                <a:rPr lang="en-US" sz="2000" b="0" i="0" dirty="0">
                  <a:effectLst/>
                  <a:latin typeface="Symbol" charset="2"/>
                  <a:cs typeface="Symbol" charset="2"/>
                </a:rPr>
                <a:t>h</a:t>
              </a:r>
              <a:r>
                <a:rPr lang="en-US" sz="2000" b="0" i="0" dirty="0">
                  <a:effectLst/>
                  <a:latin typeface="Calibri"/>
                  <a:cs typeface="Calibri"/>
                </a:rPr>
                <a:t> for circularly polarized probe-components (“Faraday-effect”)</a:t>
              </a:r>
            </a:p>
          </p:txBody>
        </p:sp>
      </p:grpSp>
      <p:sp>
        <p:nvSpPr>
          <p:cNvPr id="11" name="Text Box 10">
            <a:extLst>
              <a:ext uri="{FF2B5EF4-FFF2-40B4-BE49-F238E27FC236}">
                <a16:creationId xmlns:a16="http://schemas.microsoft.com/office/drawing/2014/main" id="{D6A78F10-1BC2-C246-A5C6-22EEDF85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6265863"/>
            <a:ext cx="4367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4175" indent="-384175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40000"/>
              </a:spcBef>
              <a:spcAft>
                <a:spcPct val="25000"/>
              </a:spcAft>
            </a:pPr>
            <a:r>
              <a:rPr lang="en-US" sz="1600" b="0" i="0" dirty="0">
                <a:effectLst/>
                <a:latin typeface="Calibri"/>
                <a:cs typeface="Calibri"/>
                <a:sym typeface="Symbol" charset="0"/>
              </a:rPr>
              <a:t>J. A. Stamper et al., PRL (1975)</a:t>
            </a:r>
          </a:p>
        </p:txBody>
      </p:sp>
      <p:pic>
        <p:nvPicPr>
          <p:cNvPr id="12" name="FaradayRotation.mp4">
            <a:hlinkClick r:id="" action="ppaction://media"/>
            <a:extLst>
              <a:ext uri="{FF2B5EF4-FFF2-40B4-BE49-F238E27FC236}">
                <a16:creationId xmlns:a16="http://schemas.microsoft.com/office/drawing/2014/main" id="{8DBE8E96-464E-CE4D-9673-A734CD533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6056" y="2204864"/>
            <a:ext cx="3816424" cy="427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4" name="Picture 7" descr="MagneticFieldsSetup_final04">
            <a:extLst>
              <a:ext uri="{FF2B5EF4-FFF2-40B4-BE49-F238E27FC236}">
                <a16:creationId xmlns:a16="http://schemas.microsoft.com/office/drawing/2014/main" id="{112AB5BF-C4CE-8B48-B5FC-7F2C78A2A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6213"/>
          <a:stretch>
            <a:fillRect/>
          </a:stretch>
        </p:blipFill>
        <p:spPr bwMode="auto">
          <a:xfrm>
            <a:off x="1079500" y="1052736"/>
            <a:ext cx="7424738" cy="50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MagneticFieldsSetup_final05">
            <a:extLst>
              <a:ext uri="{FF2B5EF4-FFF2-40B4-BE49-F238E27FC236}">
                <a16:creationId xmlns:a16="http://schemas.microsoft.com/office/drawing/2014/main" id="{2A768E42-0939-354F-A812-8389E440E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7556"/>
          <a:stretch>
            <a:fillRect/>
          </a:stretch>
        </p:blipFill>
        <p:spPr bwMode="auto">
          <a:xfrm>
            <a:off x="1079500" y="1124744"/>
            <a:ext cx="7424738" cy="495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MagneticFieldsSetup_final06">
            <a:extLst>
              <a:ext uri="{FF2B5EF4-FFF2-40B4-BE49-F238E27FC236}">
                <a16:creationId xmlns:a16="http://schemas.microsoft.com/office/drawing/2014/main" id="{5252AC91-82FF-D641-BA69-DCAE4B72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6213"/>
          <a:stretch>
            <a:fillRect/>
          </a:stretch>
        </p:blipFill>
        <p:spPr bwMode="auto">
          <a:xfrm>
            <a:off x="1079500" y="1052736"/>
            <a:ext cx="7424738" cy="50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Physics\Jena\Vorträge\Oppurg_2011\Fig1_Setup_PRL.png">
            <a:extLst>
              <a:ext uri="{FF2B5EF4-FFF2-40B4-BE49-F238E27FC236}">
                <a16:creationId xmlns:a16="http://schemas.microsoft.com/office/drawing/2014/main" id="{369122E5-B37B-934B-9F4B-52979DC80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030821"/>
            <a:ext cx="2952328" cy="2012643"/>
          </a:xfrm>
          <a:prstGeom prst="rect">
            <a:avLst/>
          </a:prstGeom>
          <a:noFill/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93AE4157-0D1E-CE47-9990-87667F0A6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4" y="6304518"/>
            <a:ext cx="81003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MCK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et al.,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PRL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105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 115002 (2010)</a:t>
            </a:r>
          </a:p>
        </p:txBody>
      </p:sp>
    </p:spTree>
    <p:extLst>
      <p:ext uri="{BB962C8B-B14F-4D97-AF65-F5344CB8AC3E}">
        <p14:creationId xmlns:p14="http://schemas.microsoft.com/office/powerpoint/2010/main" val="77675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07B9FC4C-C14A-C14F-A9B1-0872884726B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463" y="3251964"/>
            <a:ext cx="2195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polarogram 2</a:t>
            </a:r>
            <a:endParaRPr kumimoji="0" lang="en-US" sz="1800" b="0" i="0" u="none" strike="noStrike" kern="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76AA671A-1AE5-BE4D-A332-8DB21691A8F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54163" y="3258314"/>
            <a:ext cx="1954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polarogram 1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CE238-2707-FA42-9D87-70A1BD06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07016"/>
            <a:ext cx="7740352" cy="451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DB9D813-F466-7443-A1E9-97FF4B27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2545" y="1127214"/>
            <a:ext cx="2009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A71AFA41-C3F7-0445-B985-49C16438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239263"/>
            <a:ext cx="3415853" cy="209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6AC8B11A-D900-1443-B610-880B3985C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497800"/>
            <a:ext cx="8676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Electron bunch length:</a:t>
            </a:r>
            <a:r>
              <a:rPr kumimoji="0" lang="en-US" sz="2000" b="0" i="0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z = 4 µm</a:t>
            </a:r>
          </a:p>
          <a:p>
            <a:pPr marL="0" marR="0" lvl="0" indent="0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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FWHM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= (6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,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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RMS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= (2.5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0.9)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fs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F57126E-524B-2148-915F-6BE94FA94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7144" y="1134392"/>
            <a:ext cx="198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5B4000CC-6438-DB41-95FE-4E017A45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4" y="6304518"/>
            <a:ext cx="81003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A. Buck, MCK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et al.,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Nature Physics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7,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 543 (2011)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82ACD628-BF63-D04D-A546-D347A43F9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52736"/>
            <a:ext cx="81003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first experiment @ LWS10 (MPQ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Garching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):</a:t>
            </a:r>
            <a:br>
              <a:rPr lang="en-US" sz="20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</a:br>
            <a:r>
              <a:rPr lang="en-US" sz="20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5-fs main- and probe pulses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1466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1783 L 2.5E-6 2.6272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High-resolution images of plasma wave: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Formation and evolution of e-bunch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e-pulse duration in the plasma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evolution of accelerator structure (plasma wave)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point of injection of e-bunch</a:t>
            </a:r>
            <a:br>
              <a:rPr lang="en-US" altLang="de-DE" sz="1800" baseline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acceleration</a:t>
            </a: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length -&gt; peak energy</a:t>
            </a:r>
            <a:endParaRPr lang="en-US" altLang="de-DE" sz="1800" baseline="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Detection of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betatron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radiation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source size of electron pulse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Measure intensity evolution of driving main pulse via RECR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Indirect measurement of acceleration fields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peak energy of e-bunch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transverse scattering of laser pulse</a:t>
            </a:r>
            <a:b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spatio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-temporal couplings in main pulse 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e-beam direction/steering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7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E3896573-FBA2-AC41-9263-CDEB32B4A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7" y="907438"/>
            <a:ext cx="5226627" cy="5833930"/>
          </a:xfrm>
          <a:prstGeom prst="rect">
            <a:avLst/>
          </a:prstGeom>
        </p:spPr>
      </p:pic>
      <p:sp>
        <p:nvSpPr>
          <p:cNvPr id="6" name="TextBox 26">
            <a:extLst>
              <a:ext uri="{FF2B5EF4-FFF2-40B4-BE49-F238E27FC236}">
                <a16:creationId xmlns:a16="http://schemas.microsoft.com/office/drawing/2014/main" id="{07D0CF2D-69CF-ED40-BF6D-18F2A03E9B2B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4529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5B92C5B6-6EF1-6240-BC04-B8BAB8A0C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7" y="907439"/>
            <a:ext cx="5226627" cy="5833929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284AA59-E3A8-D341-83E8-6BA153277D4B}"/>
              </a:ext>
            </a:extLst>
          </p:cNvPr>
          <p:cNvCxnSpPr/>
          <p:nvPr/>
        </p:nvCxnSpPr>
        <p:spPr>
          <a:xfrm>
            <a:off x="7304809" y="1378555"/>
            <a:ext cx="0" cy="1558636"/>
          </a:xfrm>
          <a:prstGeom prst="straightConnector1">
            <a:avLst/>
          </a:prstGeom>
          <a:noFill/>
          <a:ln w="57150" cap="flat" cmpd="sng" algn="ctr">
            <a:solidFill>
              <a:srgbClr val="ED8A00"/>
            </a:solidFill>
            <a:prstDash val="solid"/>
            <a:tailEnd type="triangle"/>
          </a:ln>
          <a:effectLst/>
        </p:spPr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94113990-9C70-4C48-B955-076D3A28B1ED}"/>
              </a:ext>
            </a:extLst>
          </p:cNvPr>
          <p:cNvSpPr txBox="1"/>
          <p:nvPr/>
        </p:nvSpPr>
        <p:spPr>
          <a:xfrm>
            <a:off x="7459927" y="1834707"/>
            <a:ext cx="147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Self</a:t>
            </a:r>
            <a:r>
              <a:rPr lang="de-DE" b="1" dirty="0">
                <a:solidFill>
                  <a:prstClr val="black"/>
                </a:solidFill>
                <a:latin typeface="Calibri"/>
                <a:ea typeface="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focussing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79C1517E-C17F-8E36-DA54-4AAA81A7A3BE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2877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2594926A-B2F6-5347-9379-4CAD8FFCA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7" y="907439"/>
            <a:ext cx="5226626" cy="583392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EF28DCE-2F89-8C41-AEFD-6BA16077E4E8}"/>
              </a:ext>
            </a:extLst>
          </p:cNvPr>
          <p:cNvSpPr txBox="1"/>
          <p:nvPr/>
        </p:nvSpPr>
        <p:spPr>
          <a:xfrm>
            <a:off x="7459927" y="1834707"/>
            <a:ext cx="147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Self</a:t>
            </a:r>
            <a:r>
              <a:rPr lang="de-DE" b="1" dirty="0">
                <a:solidFill>
                  <a:prstClr val="black"/>
                </a:solidFill>
                <a:latin typeface="Calibri"/>
                <a:ea typeface="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focussing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6F74A8F-8564-4C49-A160-DF22AD514353}"/>
              </a:ext>
            </a:extLst>
          </p:cNvPr>
          <p:cNvSpPr txBox="1"/>
          <p:nvPr/>
        </p:nvSpPr>
        <p:spPr>
          <a:xfrm>
            <a:off x="7459927" y="3176340"/>
            <a:ext cx="103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I</a:t>
            </a:r>
            <a:r>
              <a:rPr lang="de-DE" sz="1800" b="1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njection</a:t>
            </a:r>
            <a:endParaRPr lang="de-DE" sz="1800" b="1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DE674F2-39A4-2443-9F2C-3E6017AD86DB}"/>
              </a:ext>
            </a:extLst>
          </p:cNvPr>
          <p:cNvCxnSpPr/>
          <p:nvPr/>
        </p:nvCxnSpPr>
        <p:spPr>
          <a:xfrm>
            <a:off x="7304809" y="1378555"/>
            <a:ext cx="0" cy="1558636"/>
          </a:xfrm>
          <a:prstGeom prst="straightConnector1">
            <a:avLst/>
          </a:prstGeom>
          <a:noFill/>
          <a:ln w="57150" cap="flat" cmpd="sng" algn="ctr">
            <a:solidFill>
              <a:srgbClr val="ED8A00"/>
            </a:solidFill>
            <a:prstDash val="solid"/>
            <a:tailEnd type="triangle"/>
          </a:ln>
          <a:effectLst/>
        </p:spPr>
      </p:cxnSp>
      <p:sp>
        <p:nvSpPr>
          <p:cNvPr id="2" name="TextBox 26">
            <a:extLst>
              <a:ext uri="{FF2B5EF4-FFF2-40B4-BE49-F238E27FC236}">
                <a16:creationId xmlns:a16="http://schemas.microsoft.com/office/drawing/2014/main" id="{ED08C014-45DC-449B-E71A-E68FA8732EA4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972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D69951D2-4DA5-2B47-AB59-8915A6F08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7" y="907440"/>
            <a:ext cx="5226626" cy="583392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BCE15C8-31BC-B34E-BF8B-78148A19E660}"/>
              </a:ext>
            </a:extLst>
          </p:cNvPr>
          <p:cNvSpPr txBox="1"/>
          <p:nvPr/>
        </p:nvSpPr>
        <p:spPr>
          <a:xfrm>
            <a:off x="7459927" y="3176341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Injection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E424E5A-3246-4F45-9545-9678B62C9ED0}"/>
              </a:ext>
            </a:extLst>
          </p:cNvPr>
          <p:cNvCxnSpPr/>
          <p:nvPr/>
        </p:nvCxnSpPr>
        <p:spPr>
          <a:xfrm>
            <a:off x="7304809" y="1378556"/>
            <a:ext cx="0" cy="1558636"/>
          </a:xfrm>
          <a:prstGeom prst="straightConnector1">
            <a:avLst/>
          </a:prstGeom>
          <a:noFill/>
          <a:ln w="57150" cap="flat" cmpd="sng" algn="ctr">
            <a:solidFill>
              <a:srgbClr val="ED8A00"/>
            </a:solidFill>
            <a:prstDash val="soli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651305B-4F12-2B45-90AD-4639F272E898}"/>
              </a:ext>
            </a:extLst>
          </p:cNvPr>
          <p:cNvSpPr txBox="1"/>
          <p:nvPr/>
        </p:nvSpPr>
        <p:spPr>
          <a:xfrm>
            <a:off x="7459927" y="1834708"/>
            <a:ext cx="147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Self</a:t>
            </a:r>
            <a:r>
              <a:rPr lang="de-DE" b="1" dirty="0">
                <a:solidFill>
                  <a:prstClr val="black"/>
                </a:solidFill>
                <a:latin typeface="Calibri"/>
                <a:ea typeface="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focussing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9C25D66A-A8C7-3AF4-4B89-C607DDEFD73A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07844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436F1052-213B-D64A-9A34-DB123847E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7" y="907440"/>
            <a:ext cx="5226625" cy="583392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00E5B2-7FF6-A646-BAB8-167F18F9F60A}"/>
              </a:ext>
            </a:extLst>
          </p:cNvPr>
          <p:cNvSpPr txBox="1"/>
          <p:nvPr/>
        </p:nvSpPr>
        <p:spPr>
          <a:xfrm>
            <a:off x="7459927" y="3176341"/>
            <a:ext cx="103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Injection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BC11275-D33A-6945-BBCC-ACAC1FE09016}"/>
              </a:ext>
            </a:extLst>
          </p:cNvPr>
          <p:cNvCxnSpPr/>
          <p:nvPr/>
        </p:nvCxnSpPr>
        <p:spPr>
          <a:xfrm>
            <a:off x="7304809" y="1378556"/>
            <a:ext cx="0" cy="1558636"/>
          </a:xfrm>
          <a:prstGeom prst="straightConnector1">
            <a:avLst/>
          </a:prstGeom>
          <a:noFill/>
          <a:ln w="57150" cap="flat" cmpd="sng" algn="ctr">
            <a:solidFill>
              <a:srgbClr val="ED8A00"/>
            </a:solidFill>
            <a:prstDash val="soli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A34C6085-AC74-444C-ACD0-B57571306EE9}"/>
              </a:ext>
            </a:extLst>
          </p:cNvPr>
          <p:cNvSpPr txBox="1"/>
          <p:nvPr/>
        </p:nvSpPr>
        <p:spPr>
          <a:xfrm>
            <a:off x="7459927" y="1834708"/>
            <a:ext cx="147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Self</a:t>
            </a:r>
            <a:r>
              <a:rPr lang="de-DE" b="1" dirty="0">
                <a:solidFill>
                  <a:prstClr val="black"/>
                </a:solidFill>
                <a:latin typeface="Calibri"/>
                <a:ea typeface="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focussing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4C59E19-B418-EE4C-8987-D3EA4D9C7D5D}"/>
              </a:ext>
            </a:extLst>
          </p:cNvPr>
          <p:cNvCxnSpPr/>
          <p:nvPr/>
        </p:nvCxnSpPr>
        <p:spPr>
          <a:xfrm>
            <a:off x="7304809" y="3839345"/>
            <a:ext cx="0" cy="1558636"/>
          </a:xfrm>
          <a:prstGeom prst="straightConnector1">
            <a:avLst/>
          </a:prstGeom>
          <a:noFill/>
          <a:ln w="57150" cap="flat" cmpd="sng" algn="ctr">
            <a:solidFill>
              <a:srgbClr val="D42D12"/>
            </a:solidFill>
            <a:prstDash val="solid"/>
            <a:tailEnd type="triangle"/>
          </a:ln>
          <a:effectLst/>
        </p:spPr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4A318CB2-8250-7D47-B69A-15582B8852CE}"/>
              </a:ext>
            </a:extLst>
          </p:cNvPr>
          <p:cNvSpPr txBox="1"/>
          <p:nvPr/>
        </p:nvSpPr>
        <p:spPr>
          <a:xfrm>
            <a:off x="7459927" y="4306255"/>
            <a:ext cx="137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b="1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Acceleration</a:t>
            </a:r>
            <a:endParaRPr lang="de-DE" sz="1800" b="1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A24FAB4F-AA61-C587-CDBA-7F11F6B0E880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435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4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ED023001-D3FF-1D4B-81CD-57B306C28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7" y="907441"/>
            <a:ext cx="5226625" cy="58339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C6D3EF1-A949-2449-86E2-7BC1984DA9AA}"/>
              </a:ext>
            </a:extLst>
          </p:cNvPr>
          <p:cNvSpPr txBox="1"/>
          <p:nvPr/>
        </p:nvSpPr>
        <p:spPr>
          <a:xfrm>
            <a:off x="7459927" y="317634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Injection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34F18F5-63F6-654D-A182-12C4180293B1}"/>
              </a:ext>
            </a:extLst>
          </p:cNvPr>
          <p:cNvCxnSpPr/>
          <p:nvPr/>
        </p:nvCxnSpPr>
        <p:spPr>
          <a:xfrm>
            <a:off x="7304809" y="1378557"/>
            <a:ext cx="0" cy="1558636"/>
          </a:xfrm>
          <a:prstGeom prst="straightConnector1">
            <a:avLst/>
          </a:prstGeom>
          <a:noFill/>
          <a:ln w="57150" cap="flat" cmpd="sng" algn="ctr">
            <a:solidFill>
              <a:srgbClr val="ED8A00"/>
            </a:solidFill>
            <a:prstDash val="soli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656FA035-0CB0-8C41-A37A-98AAFCF24BE0}"/>
              </a:ext>
            </a:extLst>
          </p:cNvPr>
          <p:cNvSpPr txBox="1"/>
          <p:nvPr/>
        </p:nvSpPr>
        <p:spPr>
          <a:xfrm>
            <a:off x="7459927" y="1834709"/>
            <a:ext cx="147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Self</a:t>
            </a:r>
            <a:r>
              <a:rPr lang="de-DE" b="1" dirty="0">
                <a:solidFill>
                  <a:prstClr val="black"/>
                </a:solidFill>
                <a:latin typeface="Calibri"/>
                <a:ea typeface="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focussing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941859F-A908-0141-AD27-441F614A2111}"/>
              </a:ext>
            </a:extLst>
          </p:cNvPr>
          <p:cNvCxnSpPr/>
          <p:nvPr/>
        </p:nvCxnSpPr>
        <p:spPr>
          <a:xfrm>
            <a:off x="7304809" y="3839346"/>
            <a:ext cx="0" cy="2345923"/>
          </a:xfrm>
          <a:prstGeom prst="straightConnector1">
            <a:avLst/>
          </a:prstGeom>
          <a:noFill/>
          <a:ln w="57150" cap="flat" cmpd="sng" algn="ctr">
            <a:solidFill>
              <a:srgbClr val="D42D12"/>
            </a:solidFill>
            <a:prstDash val="solid"/>
            <a:tailEnd type="triangle"/>
          </a:ln>
          <a:effectLst/>
        </p:spPr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AADDEEC7-B6EC-404C-B6FA-404060CAE801}"/>
              </a:ext>
            </a:extLst>
          </p:cNvPr>
          <p:cNvSpPr txBox="1"/>
          <p:nvPr/>
        </p:nvSpPr>
        <p:spPr>
          <a:xfrm>
            <a:off x="7459927" y="4306256"/>
            <a:ext cx="137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Acceleration</a:t>
            </a:r>
            <a:endParaRPr lang="de-DE" sz="1800" b="1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838F9BC6-64C7-C531-EAF0-7D24AEE2C36B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6631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5A7294BB-E510-244C-8984-E25965F0F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7" y="907441"/>
            <a:ext cx="5226624" cy="58339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A481CDE-4D22-774F-91FF-104142B9E251}"/>
              </a:ext>
            </a:extLst>
          </p:cNvPr>
          <p:cNvSpPr txBox="1"/>
          <p:nvPr/>
        </p:nvSpPr>
        <p:spPr>
          <a:xfrm>
            <a:off x="7459927" y="3176342"/>
            <a:ext cx="1046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I</a:t>
            </a:r>
            <a:r>
              <a:rPr lang="de-DE" sz="1800" b="1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njection</a:t>
            </a:r>
            <a:endParaRPr lang="de-DE" sz="1800" b="1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852B03F-A641-104D-AB98-6DF8E5EE772D}"/>
              </a:ext>
            </a:extLst>
          </p:cNvPr>
          <p:cNvCxnSpPr/>
          <p:nvPr/>
        </p:nvCxnSpPr>
        <p:spPr>
          <a:xfrm>
            <a:off x="7304809" y="1378557"/>
            <a:ext cx="0" cy="1558636"/>
          </a:xfrm>
          <a:prstGeom prst="straightConnector1">
            <a:avLst/>
          </a:prstGeom>
          <a:noFill/>
          <a:ln w="57150" cap="flat" cmpd="sng" algn="ctr">
            <a:solidFill>
              <a:srgbClr val="ED8A00"/>
            </a:solidFill>
            <a:prstDash val="solid"/>
            <a:tailEnd type="triangle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A41A8B9-D924-894D-967C-1FB6608D8238}"/>
              </a:ext>
            </a:extLst>
          </p:cNvPr>
          <p:cNvSpPr txBox="1"/>
          <p:nvPr/>
        </p:nvSpPr>
        <p:spPr>
          <a:xfrm>
            <a:off x="7459925" y="1834709"/>
            <a:ext cx="150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Self</a:t>
            </a:r>
            <a:r>
              <a:rPr lang="de-DE" b="1" dirty="0">
                <a:solidFill>
                  <a:prstClr val="black"/>
                </a:solidFill>
                <a:latin typeface="Calibri"/>
                <a:ea typeface="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focussing</a:t>
            </a:r>
            <a:endParaRPr lang="de-DE" b="1" dirty="0">
              <a:solidFill>
                <a:prstClr val="black"/>
              </a:solidFill>
              <a:latin typeface="Calibri"/>
              <a:ea typeface="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D4FF63B-8AF0-934A-9678-F6CDE654A932}"/>
              </a:ext>
            </a:extLst>
          </p:cNvPr>
          <p:cNvCxnSpPr/>
          <p:nvPr/>
        </p:nvCxnSpPr>
        <p:spPr>
          <a:xfrm>
            <a:off x="7304809" y="3839346"/>
            <a:ext cx="0" cy="2345923"/>
          </a:xfrm>
          <a:prstGeom prst="straightConnector1">
            <a:avLst/>
          </a:prstGeom>
          <a:noFill/>
          <a:ln w="57150" cap="flat" cmpd="sng" algn="ctr">
            <a:solidFill>
              <a:srgbClr val="D42D12"/>
            </a:solidFill>
            <a:prstDash val="solid"/>
            <a:tailEnd type="triangle"/>
          </a:ln>
          <a:effectLst/>
        </p:spPr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EB0853F1-07A0-0B43-A4B1-B50B0F85C3CA}"/>
              </a:ext>
            </a:extLst>
          </p:cNvPr>
          <p:cNvSpPr txBox="1"/>
          <p:nvPr/>
        </p:nvSpPr>
        <p:spPr>
          <a:xfrm>
            <a:off x="7459927" y="4306256"/>
            <a:ext cx="137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prstClr val="black"/>
                </a:solidFill>
                <a:latin typeface="Calibri"/>
                <a:ea typeface=""/>
              </a:rPr>
              <a:t>Acceleration</a:t>
            </a:r>
            <a:endParaRPr lang="de-DE" sz="1800" b="1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E7FB53BB-FAF6-3CED-3C6E-E2C5BF5D6E36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8955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High-resolution images of plasma wave: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Formation and evolution of e-bunch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e-pulse duration in the plasma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evolution of accelerator structure (plasma wave)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point of injection of e-bunch</a:t>
            </a:r>
            <a:b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acceleration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length -&gt; peak energy</a:t>
            </a: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Detection of </a:t>
            </a:r>
            <a:r>
              <a:rPr lang="en-US" altLang="de-DE" sz="18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betatron</a:t>
            </a: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radiation</a:t>
            </a:r>
            <a:b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source size of electron pulse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Measure intensity evolution of driving main pulse via RECR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Indirect measurement of acceleration fields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peak energy of e-bunch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transverse scattering of laser pulse</a:t>
            </a:r>
            <a:b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spatio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-temporal couplings in main pulse 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e-beam direction/steering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35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2" name="anim_a0_3__tuneanim">
            <a:hlinkClick r:id="" action="ppaction://media"/>
            <a:extLst>
              <a:ext uri="{FF2B5EF4-FFF2-40B4-BE49-F238E27FC236}">
                <a16:creationId xmlns:a16="http://schemas.microsoft.com/office/drawing/2014/main" id="{B3B30DCE-E0F4-C941-B7CC-BDF2BE87D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628800"/>
            <a:ext cx="6088931" cy="43489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ECCF79-BD1A-0546-920E-1BF041D30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36" y="1700808"/>
            <a:ext cx="6676615" cy="41300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5885ED-B0BA-D642-BFEF-380077CAC7EF}"/>
              </a:ext>
            </a:extLst>
          </p:cNvPr>
          <p:cNvSpPr/>
          <p:nvPr/>
        </p:nvSpPr>
        <p:spPr>
          <a:xfrm>
            <a:off x="2627784" y="3140968"/>
            <a:ext cx="864096" cy="864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1741EA-4072-04D9-A8AF-455890E4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025"/>
            <a:ext cx="5943600" cy="838200"/>
          </a:xfrm>
        </p:spPr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</a:t>
            </a:r>
            <a:r>
              <a:rPr lang="en-US" altLang="de-DE" sz="2800" dirty="0" err="1">
                <a:latin typeface="Calibri" charset="0"/>
                <a:ea typeface="Calibri" charset="0"/>
                <a:cs typeface="Calibri" charset="0"/>
              </a:rPr>
              <a:t>Betatron</a:t>
            </a:r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 Radiation</a:t>
            </a:r>
          </a:p>
        </p:txBody>
      </p:sp>
      <p:pic>
        <p:nvPicPr>
          <p:cNvPr id="6" name="Picture 2" descr="C:\Dokumente und Einstellungen\kaluza\Desktop\tiefschnee-skifahren-garhammer102~_v-image512_-6a0b0d9618fb94fd9ee05a84a1099a13ec9d3321.jpg">
            <a:extLst>
              <a:ext uri="{FF2B5EF4-FFF2-40B4-BE49-F238E27FC236}">
                <a16:creationId xmlns:a16="http://schemas.microsoft.com/office/drawing/2014/main" id="{DAA7558C-7975-4A2A-DCCD-A8B6C6D0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657" r="16925"/>
          <a:stretch>
            <a:fillRect/>
          </a:stretch>
        </p:blipFill>
        <p:spPr bwMode="auto">
          <a:xfrm>
            <a:off x="121233" y="1694970"/>
            <a:ext cx="2564578" cy="1839602"/>
          </a:xfrm>
          <a:prstGeom prst="rect">
            <a:avLst/>
          </a:prstGeom>
          <a:noFill/>
        </p:spPr>
      </p:pic>
      <p:pic>
        <p:nvPicPr>
          <p:cNvPr id="7" name="Picture 2" descr="D:\TR18 Berlin 2011\Bilder\Elektronenbeschleunigung Sketch.jpg">
            <a:extLst>
              <a:ext uri="{FF2B5EF4-FFF2-40B4-BE49-F238E27FC236}">
                <a16:creationId xmlns:a16="http://schemas.microsoft.com/office/drawing/2014/main" id="{A2853E18-FA1D-5711-CF1E-EF6B4F8C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6225" y="1121407"/>
            <a:ext cx="4694702" cy="2955665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4925" y="1228725"/>
            <a:ext cx="8929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Acceleration of electrons in plasma wave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142BAD1-BFF4-CE45-0B57-BAFD6365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082" y="3529333"/>
            <a:ext cx="4049150" cy="268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C30CF6E-2A14-EBFE-89CF-15FF8311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29811" y="4045122"/>
            <a:ext cx="2589360" cy="194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1EAA20FE-8BD1-6F14-4CEB-1D7CC96C8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6093296"/>
            <a:ext cx="89296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71463" indent="-271463" eaLnBrk="0" hangingPunct="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/>
              <a:t>Fresnel-diffraction pattern at wire edges: </a:t>
            </a:r>
            <a:r>
              <a:rPr lang="en-US" sz="2000" i="1" dirty="0" err="1">
                <a:solidFill>
                  <a:srgbClr val="FF0000"/>
                </a:solidFill>
              </a:rPr>
              <a:t>r</a:t>
            </a:r>
            <a:r>
              <a:rPr lang="en-US" sz="2000" baseline="-25000" dirty="0" err="1">
                <a:solidFill>
                  <a:srgbClr val="FF0000"/>
                </a:solidFill>
              </a:rPr>
              <a:t>x</a:t>
            </a:r>
            <a:r>
              <a:rPr lang="en-US" sz="2000" baseline="-25000" dirty="0">
                <a:solidFill>
                  <a:srgbClr val="FF0000"/>
                </a:solidFill>
              </a:rPr>
              <a:t>-ray</a:t>
            </a:r>
            <a:r>
              <a:rPr lang="en-US" sz="2000" dirty="0">
                <a:solidFill>
                  <a:srgbClr val="FF0000"/>
                </a:solidFill>
              </a:rPr>
              <a:t> = (1.8 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 0.3) µm</a:t>
            </a:r>
          </a:p>
          <a:p>
            <a:pPr marL="271463" indent="-271463" eaLnBrk="0" hangingPunct="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sym typeface="Symbol"/>
              </a:rPr>
              <a:t>electron source size: </a:t>
            </a:r>
            <a:r>
              <a:rPr lang="en-US" sz="2000" i="1" dirty="0" err="1">
                <a:solidFill>
                  <a:srgbClr val="FF0000"/>
                </a:solidFill>
              </a:rPr>
              <a:t>r</a:t>
            </a:r>
            <a:r>
              <a:rPr lang="en-US" sz="2000" baseline="-25000" dirty="0" err="1">
                <a:solidFill>
                  <a:srgbClr val="FF0000"/>
                </a:solidFill>
              </a:rPr>
              <a:t>electron</a:t>
            </a:r>
            <a:r>
              <a:rPr lang="en-US" sz="2000" baseline="-25000" dirty="0">
                <a:solidFill>
                  <a:srgbClr val="FF0000"/>
                </a:solidFill>
              </a:rPr>
              <a:t> bunch </a:t>
            </a:r>
            <a:r>
              <a:rPr lang="en-US" sz="2000" dirty="0">
                <a:solidFill>
                  <a:srgbClr val="FF0000"/>
                </a:solidFill>
              </a:rPr>
              <a:t>= (1.6 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 0.3) µm</a:t>
            </a:r>
            <a:endParaRPr lang="en-US" altLang="de-DE" sz="2000" dirty="0">
              <a:latin typeface="Calibri" charset="0"/>
              <a:ea typeface="Calibri" charset="0"/>
              <a:cs typeface="Calibri" charset="0"/>
              <a:sym typeface="Symbol" charset="2"/>
            </a:endParaRP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FDA7E4B6-A473-628D-FD75-D6152A175E57}"/>
              </a:ext>
            </a:extLst>
          </p:cNvPr>
          <p:cNvSpPr txBox="1"/>
          <p:nvPr/>
        </p:nvSpPr>
        <p:spPr>
          <a:xfrm>
            <a:off x="6732240" y="5703639"/>
            <a:ext cx="237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M. Schnell,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b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</a:b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Lett.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108,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075001 (2012)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9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1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High-resolution images of plasma wave: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Formation and evolution of e-bunch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e-pulse duration in the plasma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evolution of accelerator structure (plasma wave)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point of injection of e-bunch</a:t>
            </a:r>
            <a:b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acceleration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length -&gt; peak energy</a:t>
            </a: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Detection of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betatron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radiation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source size of electron pulse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Measure intensity evolution of driving main pulse via RECR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Indirect measurement of acceleration fields</a:t>
            </a:r>
            <a:b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peak energy of e-bunch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transverse scattering of laser pulse</a:t>
            </a:r>
            <a:b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spatio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-temporal couplings in main pulse 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e-beam direction/steering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72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3C58C4-929D-83E9-D4AC-BACD5AD5423C}"/>
              </a:ext>
            </a:extLst>
          </p:cNvPr>
          <p:cNvSpPr txBox="1"/>
          <p:nvPr/>
        </p:nvSpPr>
        <p:spPr>
          <a:xfrm>
            <a:off x="107505" y="921494"/>
            <a:ext cx="4248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Non-invasive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diagnostic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intensity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evolution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during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interaction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based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on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relativistic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electron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cyclotron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resonance</a:t>
            </a:r>
            <a:endParaRPr lang="de-DE" sz="1800" i="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1A248CA4-CE2B-2A30-8981-672CDFCDB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3812"/>
            <a:ext cx="3893418" cy="227375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BDC6695-0B22-3274-CC22-0D927A7D6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77072"/>
            <a:ext cx="7772400" cy="2244700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89D6A574-FC31-06EA-1563-C1EB7BE46243}"/>
              </a:ext>
            </a:extLst>
          </p:cNvPr>
          <p:cNvSpPr txBox="1"/>
          <p:nvPr/>
        </p:nvSpPr>
        <p:spPr>
          <a:xfrm>
            <a:off x="4438329" y="2185224"/>
            <a:ext cx="44541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Probe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wave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length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and main-pulse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intensity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dependent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probe-pulse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absorption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!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prstClr val="black"/>
              </a:solidFill>
              <a:latin typeface="Calibri"/>
              <a:ea typeface="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Signature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intensity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evolution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main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pulse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during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its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passage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through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the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plasma</a:t>
            </a:r>
            <a:r>
              <a:rPr lang="de-DE" dirty="0">
                <a:solidFill>
                  <a:prstClr val="black"/>
                </a:solidFill>
                <a:latin typeface="Calibri"/>
                <a:ea typeface=""/>
              </a:rPr>
              <a:t>!</a:t>
            </a:r>
            <a:endParaRPr lang="de-DE" sz="1800" i="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7DBF43B-5212-9996-2AD6-04805312902F}"/>
              </a:ext>
            </a:extLst>
          </p:cNvPr>
          <p:cNvSpPr/>
          <p:nvPr/>
        </p:nvSpPr>
        <p:spPr>
          <a:xfrm>
            <a:off x="107504" y="5157192"/>
            <a:ext cx="720080" cy="36004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AADEE2B-8511-5006-1271-6912E5193DCB}"/>
              </a:ext>
            </a:extLst>
          </p:cNvPr>
          <p:cNvSpPr/>
          <p:nvPr/>
        </p:nvSpPr>
        <p:spPr>
          <a:xfrm>
            <a:off x="107504" y="4077072"/>
            <a:ext cx="72008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39FCA2DD-C553-E540-FDB9-EB8B3ED8F3A2}"/>
              </a:ext>
            </a:extLst>
          </p:cNvPr>
          <p:cNvSpPr/>
          <p:nvPr/>
        </p:nvSpPr>
        <p:spPr>
          <a:xfrm rot="7591682">
            <a:off x="4080647" y="4221805"/>
            <a:ext cx="504056" cy="2855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5223DCDC-B103-5888-63C0-4F2F85B0B420}"/>
              </a:ext>
            </a:extLst>
          </p:cNvPr>
          <p:cNvSpPr/>
          <p:nvPr/>
        </p:nvSpPr>
        <p:spPr>
          <a:xfrm rot="7591682">
            <a:off x="4080647" y="5208535"/>
            <a:ext cx="504056" cy="285527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Pfeil nach rechts 37">
            <a:extLst>
              <a:ext uri="{FF2B5EF4-FFF2-40B4-BE49-F238E27FC236}">
                <a16:creationId xmlns:a16="http://schemas.microsoft.com/office/drawing/2014/main" id="{96E74C03-8CF5-1871-07FA-9CCCFC7A9002}"/>
              </a:ext>
            </a:extLst>
          </p:cNvPr>
          <p:cNvSpPr/>
          <p:nvPr/>
        </p:nvSpPr>
        <p:spPr>
          <a:xfrm rot="7591682">
            <a:off x="7176992" y="4221805"/>
            <a:ext cx="504056" cy="2855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Pfeil nach rechts 38">
            <a:extLst>
              <a:ext uri="{FF2B5EF4-FFF2-40B4-BE49-F238E27FC236}">
                <a16:creationId xmlns:a16="http://schemas.microsoft.com/office/drawing/2014/main" id="{731665FA-9430-1014-2DAB-454EE7F4330D}"/>
              </a:ext>
            </a:extLst>
          </p:cNvPr>
          <p:cNvSpPr/>
          <p:nvPr/>
        </p:nvSpPr>
        <p:spPr>
          <a:xfrm rot="7591682">
            <a:off x="7176992" y="5208535"/>
            <a:ext cx="504056" cy="285527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Box 26">
            <a:extLst>
              <a:ext uri="{FF2B5EF4-FFF2-40B4-BE49-F238E27FC236}">
                <a16:creationId xmlns:a16="http://schemas.microsoft.com/office/drawing/2014/main" id="{9DAEC58A-CEA4-6B30-ECF6-1D0DE25E8497}"/>
              </a:ext>
            </a:extLst>
          </p:cNvPr>
          <p:cNvSpPr txBox="1"/>
          <p:nvPr/>
        </p:nvSpPr>
        <p:spPr>
          <a:xfrm>
            <a:off x="107504" y="6525344"/>
            <a:ext cx="3772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M. B. Schwab, MCK </a:t>
            </a:r>
            <a:r>
              <a:rPr lang="de-DE" sz="1200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Rev. AB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23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032801 (2020)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59C4CD-6931-D15E-4588-8A36E62AEE45}"/>
              </a:ext>
            </a:extLst>
          </p:cNvPr>
          <p:cNvSpPr/>
          <p:nvPr/>
        </p:nvSpPr>
        <p:spPr>
          <a:xfrm>
            <a:off x="1766181" y="3547857"/>
            <a:ext cx="72008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1BF03C-5BDD-FAFD-B506-9C221C2D6E50}"/>
              </a:ext>
            </a:extLst>
          </p:cNvPr>
          <p:cNvSpPr/>
          <p:nvPr/>
        </p:nvSpPr>
        <p:spPr>
          <a:xfrm>
            <a:off x="2344372" y="3567092"/>
            <a:ext cx="720080" cy="36004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4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High-resolution images of plasma wave: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Formation and evolution of e-bunch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e-pulse duration in the plasma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evolution of accelerator structure (plasma wave)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point of injection of e-bunch</a:t>
            </a:r>
            <a:b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acceleration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length -&gt; peak energy</a:t>
            </a: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Detection of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betatron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radiation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source size of electron pulse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Measure intensity evolution of driving main pulse via RECR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Indirect measurement of acceleration fields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peak energy of e-bunch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transverse scattering of laser pulse</a:t>
            </a:r>
            <a:br>
              <a:rPr lang="en-US" altLang="de-DE" sz="1800" baseline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</a:t>
            </a: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altLang="de-DE" sz="18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spatio</a:t>
            </a: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-temporal couplings in main pulse </a:t>
            </a:r>
            <a:b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e-beam direction/steering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93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F38F1584-CEB4-6348-AF89-1C698B7363A8}"/>
              </a:ext>
            </a:extLst>
          </p:cNvPr>
          <p:cNvSpPr txBox="1"/>
          <p:nvPr/>
        </p:nvSpPr>
        <p:spPr>
          <a:xfrm>
            <a:off x="3800699" y="6525344"/>
            <a:ext cx="385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C. Zepter, MCK </a:t>
            </a:r>
            <a:r>
              <a:rPr lang="de-DE" sz="1200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Rev. Research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L012023 (2023)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B955745-EC89-49DD-5DAF-924CA5431856}"/>
              </a:ext>
            </a:extLst>
          </p:cNvPr>
          <p:cNvSpPr txBox="1"/>
          <p:nvPr/>
        </p:nvSpPr>
        <p:spPr>
          <a:xfrm>
            <a:off x="3635896" y="1305863"/>
            <a:ext cx="4788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Observation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Stimulated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Raman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Sidescattering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diagnostic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for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spatio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-temporal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couplings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main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pulse (PFT) and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electron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beam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steering</a:t>
            </a:r>
            <a:endParaRPr lang="de-DE" sz="1800" i="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pic>
        <p:nvPicPr>
          <p:cNvPr id="4" name="Grafik 3" descr="Ein Bild, das Text, Messstab enthält.&#10;&#10;Automatisch generierte Beschreibung">
            <a:extLst>
              <a:ext uri="{FF2B5EF4-FFF2-40B4-BE49-F238E27FC236}">
                <a16:creationId xmlns:a16="http://schemas.microsoft.com/office/drawing/2014/main" id="{1F8361DE-5E8D-6996-4F80-2FEFA0E69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83" y="1834555"/>
            <a:ext cx="2625965" cy="45365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DD6EA1-33D6-D68A-741F-5688C498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672755"/>
            <a:ext cx="3312368" cy="34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5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When electron pulse cannot be measured non-invasively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Deduce/estimate e-beam parameters from other parameters (which can be measured non-invasively)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Possible, when exact correlations between parameters are known (not yet!)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Use machine-learning algorithms + Bayesian optimization models to find such correlations</a:t>
            </a:r>
            <a:endParaRPr lang="en-US" altLang="de-DE" sz="1800" baseline="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endParaRPr lang="en-US" altLang="de-DE" sz="1800" baseline="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2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774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Summary and Outlook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28909" y="1124744"/>
            <a:ext cx="8691563" cy="358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3675" indent="-193675" defTabSz="984250" eaLnBrk="0" hangingPunct="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LWFA-based FEL as one of the central goals of 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EuPRAXIA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seems within reach</a:t>
            </a: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Symbol" pitchFamily="18" charset="2"/>
            </a:endParaRPr>
          </a:p>
          <a:p>
            <a:pPr marL="193675" indent="-193675" defTabSz="984250" eaLnBrk="0" hangingPunct="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essential for its optimization:</a:t>
            </a:r>
          </a:p>
          <a:p>
            <a:pPr marL="650875" lvl="1" indent="-193675" defTabSz="98425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high-resolution diagnostics for</a:t>
            </a:r>
          </a:p>
          <a:p>
            <a:pPr marL="1108075" lvl="2" indent="-193675" defTabSz="98425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driving laser, </a:t>
            </a:r>
          </a:p>
          <a:p>
            <a:pPr marL="1108075" lvl="2" indent="-193675" defTabSz="98425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plasma/accelerator structure, </a:t>
            </a:r>
          </a:p>
          <a:p>
            <a:pPr marL="1108075" lvl="2" indent="-193675" defTabSz="98425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particle pulses, </a:t>
            </a:r>
          </a:p>
          <a:p>
            <a:pPr marL="650875" lvl="1" indent="-193675" defTabSz="98425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find correlations between different parameters also using machine-learning methods</a:t>
            </a:r>
          </a:p>
          <a:p>
            <a:pPr marL="193675" indent="-193675" defTabSz="984250" eaLnBrk="0" hangingPunct="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Feedback loops for stabilization of laser and particle pulses. </a:t>
            </a:r>
          </a:p>
          <a:p>
            <a:pPr marL="193675" indent="-193675" defTabSz="984250" eaLnBrk="0" hangingPunct="0">
              <a:spcBef>
                <a:spcPts val="0"/>
              </a:spcBef>
              <a:spcAft>
                <a:spcPts val="40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Symbol" pitchFamily="18" charset="2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044489" y="6023029"/>
            <a:ext cx="56905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Thank you for </a:t>
            </a:r>
            <a:r>
              <a:rPr lang="en-US" sz="36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your attention!</a:t>
            </a:r>
            <a:endParaRPr lang="en-US" sz="3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utoUpdateAnimBg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4925" y="1124744"/>
            <a:ext cx="8929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Generation of few-cycle probe pulses @ JETI via </a:t>
            </a:r>
            <a:r>
              <a:rPr lang="en-US" altLang="de-DE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 charset="2"/>
              </a:rPr>
              <a:t>frequency broadening</a:t>
            </a:r>
            <a:endParaRPr lang="en-US" altLang="de-DE" sz="2000" dirty="0">
              <a:latin typeface="Calibri" charset="0"/>
              <a:ea typeface="Calibri" charset="0"/>
              <a:cs typeface="Calibri" charset="0"/>
              <a:sym typeface="Symbol" charset="2"/>
            </a:endParaRPr>
          </a:p>
        </p:txBody>
      </p:sp>
      <p:grpSp>
        <p:nvGrpSpPr>
          <p:cNvPr id="15" name="Gruppieren 13">
            <a:extLst>
              <a:ext uri="{FF2B5EF4-FFF2-40B4-BE49-F238E27FC236}">
                <a16:creationId xmlns:a16="http://schemas.microsoft.com/office/drawing/2014/main" id="{A2FB9063-7B4C-3F41-BF20-630407DB9737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1628775"/>
            <a:ext cx="3527425" cy="2592388"/>
            <a:chOff x="5148064" y="1628800"/>
            <a:chExt cx="3528392" cy="2592288"/>
          </a:xfrm>
        </p:grpSpPr>
        <p:pic>
          <p:nvPicPr>
            <p:cNvPr id="16" name="Picture 10" descr="ne_time.png">
              <a:extLst>
                <a:ext uri="{FF2B5EF4-FFF2-40B4-BE49-F238E27FC236}">
                  <a16:creationId xmlns:a16="http://schemas.microsoft.com/office/drawing/2014/main" id="{C90ED051-484C-D043-95B5-415EA6B4F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" t="7301" r="9496" b="4880"/>
            <a:stretch>
              <a:fillRect/>
            </a:stretch>
          </p:blipFill>
          <p:spPr bwMode="auto">
            <a:xfrm>
              <a:off x="5148064" y="1628800"/>
              <a:ext cx="3528392" cy="25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Arrow Connector 12">
              <a:extLst>
                <a:ext uri="{FF2B5EF4-FFF2-40B4-BE49-F238E27FC236}">
                  <a16:creationId xmlns:a16="http://schemas.microsoft.com/office/drawing/2014/main" id="{21A44C43-0F4D-9347-B233-8E99825E1CDB}"/>
                </a:ext>
              </a:extLst>
            </p:cNvPr>
            <p:cNvCxnSpPr/>
            <p:nvPr/>
          </p:nvCxnSpPr>
          <p:spPr>
            <a:xfrm>
              <a:off x="6545447" y="2852716"/>
              <a:ext cx="503375" cy="158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9" name="Straight Arrow Connector 16">
              <a:extLst>
                <a:ext uri="{FF2B5EF4-FFF2-40B4-BE49-F238E27FC236}">
                  <a16:creationId xmlns:a16="http://schemas.microsoft.com/office/drawing/2014/main" id="{3A70BD59-A1DB-0A48-BF8B-917A483812D5}"/>
                </a:ext>
              </a:extLst>
            </p:cNvPr>
            <p:cNvCxnSpPr/>
            <p:nvPr/>
          </p:nvCxnSpPr>
          <p:spPr>
            <a:xfrm rot="10800000" flipV="1">
              <a:off x="7117104" y="2852716"/>
              <a:ext cx="503375" cy="127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FBACFC89-A9AB-AB4B-BBDF-F3ECA01EC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280" y="2442375"/>
              <a:ext cx="1471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sym typeface="Symbol" charset="2"/>
                </a:rPr>
                <a:t></a:t>
              </a:r>
              <a:r>
                <a:rPr kumimoji="0" lang="de-DE" altLang="de-DE" sz="1800" b="0" i="0" u="none" strike="noStrike" kern="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sym typeface="Symbol" charset="2"/>
                </a:rPr>
                <a:t>probe </a:t>
              </a:r>
              <a:r>
                <a:rPr kumimoji="0" lang="de-DE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= 5.9 fs</a:t>
              </a:r>
            </a:p>
          </p:txBody>
        </p:sp>
      </p:grpSp>
      <p:sp>
        <p:nvSpPr>
          <p:cNvPr id="26" name="Text Box 18">
            <a:extLst>
              <a:ext uri="{FF2B5EF4-FFF2-40B4-BE49-F238E27FC236}">
                <a16:creationId xmlns:a16="http://schemas.microsoft.com/office/drawing/2014/main" id="{B9B28FA0-8FC3-7247-81F1-233F06CC7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221163"/>
            <a:ext cx="5976937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JETI input pulses: 32 fs, ~1 </a:t>
            </a:r>
            <a:r>
              <a:rPr lang="en-US" sz="20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mJ</a:t>
            </a:r>
            <a:endParaRPr lang="en-US" sz="20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55600" indent="-355600" algn="l" defTabSz="457200">
              <a:spcBef>
                <a:spcPts val="600"/>
              </a:spcBef>
              <a:spcAft>
                <a:spcPts val="0"/>
              </a:spcAft>
              <a:buFont typeface="Symbol"/>
              <a:buChar char="Þ"/>
              <a:defRPr/>
            </a:pPr>
            <a:r>
              <a:rPr lang="en-US" sz="2000" i="0" dirty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  <a:sym typeface="Symbol"/>
              </a:rPr>
              <a:t>(5.90.4) fs @ 300 µJ</a:t>
            </a:r>
          </a:p>
        </p:txBody>
      </p:sp>
      <p:pic>
        <p:nvPicPr>
          <p:cNvPr id="30" name="Grafik 5" descr="setup.png">
            <a:extLst>
              <a:ext uri="{FF2B5EF4-FFF2-40B4-BE49-F238E27FC236}">
                <a16:creationId xmlns:a16="http://schemas.microsoft.com/office/drawing/2014/main" id="{43A15B00-CA47-1540-A0AE-7671571C2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52"/>
          <a:stretch>
            <a:fillRect/>
          </a:stretch>
        </p:blipFill>
        <p:spPr bwMode="auto">
          <a:xfrm>
            <a:off x="543942" y="1625600"/>
            <a:ext cx="395605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fik 5" descr="setup.png">
            <a:extLst>
              <a:ext uri="{FF2B5EF4-FFF2-40B4-BE49-F238E27FC236}">
                <a16:creationId xmlns:a16="http://schemas.microsoft.com/office/drawing/2014/main" id="{6FE1D759-4CC9-0B46-A9FB-5092CCB0E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62048" r="7361"/>
          <a:stretch>
            <a:fillRect/>
          </a:stretch>
        </p:blipFill>
        <p:spPr bwMode="auto">
          <a:xfrm>
            <a:off x="4575008" y="2015713"/>
            <a:ext cx="4532479" cy="177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D:\Physics\Jena\Projekte\TR18\Verlaengerung_2011-12\B9\Poster\ultrashortprobe\IMG_9009_small.jpg">
            <a:extLst>
              <a:ext uri="{FF2B5EF4-FFF2-40B4-BE49-F238E27FC236}">
                <a16:creationId xmlns:a16="http://schemas.microsoft.com/office/drawing/2014/main" id="{E48121AD-7A20-0741-9A86-1749C3F0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9"/>
          <a:stretch>
            <a:fillRect/>
          </a:stretch>
        </p:blipFill>
        <p:spPr bwMode="auto">
          <a:xfrm>
            <a:off x="755650" y="3860800"/>
            <a:ext cx="194468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8">
            <a:extLst>
              <a:ext uri="{FF2B5EF4-FFF2-40B4-BE49-F238E27FC236}">
                <a16:creationId xmlns:a16="http://schemas.microsoft.com/office/drawing/2014/main" id="{474B31F6-6091-DA47-9209-7A2B8DC86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221088"/>
            <a:ext cx="597693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457200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prstClr val="black"/>
                </a:solidFill>
                <a:effectLst/>
                <a:latin typeface="Calibri" charset="0"/>
                <a:ea typeface="Calibri" charset="0"/>
                <a:cs typeface="Calibri" charset="0"/>
              </a:rPr>
              <a:t>JETI input pulses: 32 fs, ~1 </a:t>
            </a:r>
            <a:r>
              <a:rPr lang="en-US" sz="2000" i="0" dirty="0" err="1">
                <a:solidFill>
                  <a:prstClr val="black"/>
                </a:solidFill>
                <a:effectLst/>
                <a:latin typeface="Calibri" charset="0"/>
                <a:ea typeface="Calibri" charset="0"/>
                <a:cs typeface="Calibri" charset="0"/>
              </a:rPr>
              <a:t>mJ</a:t>
            </a:r>
            <a:endParaRPr lang="en-US" sz="2000" i="0" dirty="0">
              <a:solidFill>
                <a:prstClr val="black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355600" indent="-355600" algn="l" defTabSz="457200">
              <a:spcBef>
                <a:spcPts val="600"/>
              </a:spcBef>
              <a:spcAft>
                <a:spcPts val="0"/>
              </a:spcAft>
              <a:buFont typeface="Symbol"/>
              <a:buChar char="Þ"/>
              <a:defRPr/>
            </a:pPr>
            <a:r>
              <a:rPr lang="en-US" sz="2000" i="0" dirty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  <a:sym typeface="Symbol"/>
              </a:rPr>
              <a:t>(5.90.4) fs @ 300 µJ,</a:t>
            </a:r>
            <a:r>
              <a:rPr lang="en-US" sz="2000" i="0" dirty="0">
                <a:solidFill>
                  <a:srgbClr val="0241FF"/>
                </a:solidFill>
                <a:effectLst/>
                <a:latin typeface="Calibri" charset="0"/>
                <a:ea typeface="Calibri" charset="0"/>
                <a:cs typeface="Calibri" charset="0"/>
                <a:sym typeface="Symbol"/>
              </a:rPr>
              <a:t> (2.80.4) fs @ 200 µJ</a:t>
            </a:r>
          </a:p>
          <a:p>
            <a:pPr marL="355600" indent="-355600" algn="l" defTabSz="457200">
              <a:spcBef>
                <a:spcPts val="600"/>
              </a:spcBef>
              <a:spcAft>
                <a:spcPts val="0"/>
              </a:spcAft>
              <a:buFont typeface="Symbol"/>
              <a:buChar char="Þ"/>
              <a:defRPr/>
            </a:pPr>
            <a:r>
              <a:rPr lang="en-US" sz="2000" i="0" dirty="0" err="1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  <a:sym typeface="Symbol"/>
              </a:rPr>
              <a:t>shadowgraphy</a:t>
            </a:r>
            <a:r>
              <a:rPr lang="en-US" sz="2000" i="0" dirty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  <a:sym typeface="Symbol"/>
              </a:rPr>
              <a:t>, Faraday-rotation, interferometry, … possible</a:t>
            </a: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9FC3D0D0-372B-2C4C-8885-C415A73B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5949280"/>
            <a:ext cx="57610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de-DE" sz="1400" dirty="0">
                <a:latin typeface="Calibri" charset="0"/>
                <a:ea typeface="Calibri" charset="0"/>
                <a:cs typeface="Calibri" charset="0"/>
              </a:rPr>
              <a:t>M. Schwab, MCK </a:t>
            </a:r>
            <a:r>
              <a:rPr lang="en-US" altLang="de-DE" sz="1400" i="1" dirty="0">
                <a:latin typeface="Calibri" charset="0"/>
                <a:ea typeface="Calibri" charset="0"/>
                <a:cs typeface="Calibri" charset="0"/>
              </a:rPr>
              <a:t>et al., </a:t>
            </a:r>
            <a:r>
              <a:rPr lang="en-US" altLang="de-DE" sz="1400" dirty="0">
                <a:latin typeface="Calibri" charset="0"/>
                <a:ea typeface="Calibri" charset="0"/>
                <a:cs typeface="Calibri" charset="0"/>
              </a:rPr>
              <a:t>Applied Physics Letters </a:t>
            </a:r>
            <a:r>
              <a:rPr lang="en-US" altLang="de-DE" sz="1400" b="1" dirty="0">
                <a:latin typeface="Calibri" charset="0"/>
                <a:ea typeface="Calibri" charset="0"/>
                <a:cs typeface="Calibri" charset="0"/>
              </a:rPr>
              <a:t>103, </a:t>
            </a:r>
            <a:r>
              <a:rPr lang="en-US" altLang="de-DE" sz="1400" dirty="0">
                <a:latin typeface="Calibri" charset="0"/>
                <a:ea typeface="Calibri" charset="0"/>
                <a:cs typeface="Calibri" charset="0"/>
              </a:rPr>
              <a:t>191118 (2013)</a:t>
            </a:r>
            <a:br>
              <a:rPr lang="en-US" altLang="de-DE" sz="1400" dirty="0">
                <a:latin typeface="Calibri" charset="0"/>
                <a:ea typeface="Calibri" charset="0"/>
                <a:cs typeface="Calibri" charset="0"/>
              </a:rPr>
            </a:br>
            <a:r>
              <a:rPr lang="en-US" altLang="de-DE" sz="1400" dirty="0">
                <a:latin typeface="Calibri" charset="0"/>
                <a:ea typeface="Calibri" charset="0"/>
                <a:cs typeface="Calibri" charset="0"/>
              </a:rPr>
              <a:t>D. Adolph, MCK </a:t>
            </a:r>
            <a:r>
              <a:rPr lang="en-US" altLang="de-DE" sz="1400" i="1" dirty="0">
                <a:latin typeface="Calibri" charset="0"/>
                <a:ea typeface="Calibri" charset="0"/>
                <a:cs typeface="Calibri" charset="0"/>
              </a:rPr>
              <a:t>et al., </a:t>
            </a:r>
            <a:r>
              <a:rPr lang="en-US" altLang="de-DE" sz="1400" dirty="0">
                <a:latin typeface="Calibri" charset="0"/>
                <a:ea typeface="Calibri" charset="0"/>
                <a:cs typeface="Calibri" charset="0"/>
              </a:rPr>
              <a:t>Applied Physics Letters </a:t>
            </a:r>
            <a:r>
              <a:rPr lang="en-US" altLang="de-DE" sz="1400" b="1" dirty="0">
                <a:latin typeface="Calibri" charset="0"/>
                <a:ea typeface="Calibri" charset="0"/>
                <a:cs typeface="Calibri" charset="0"/>
              </a:rPr>
              <a:t>110,</a:t>
            </a:r>
            <a:r>
              <a:rPr lang="en-US" altLang="de-DE" sz="1400" dirty="0">
                <a:latin typeface="Calibri" charset="0"/>
                <a:ea typeface="Calibri" charset="0"/>
                <a:cs typeface="Calibri" charset="0"/>
              </a:rPr>
              <a:t> 081105 (2017)</a:t>
            </a:r>
            <a:endParaRPr lang="en-US" altLang="de-DE" sz="1400" baseline="-25000" dirty="0">
              <a:latin typeface="Calibri" charset="0"/>
              <a:ea typeface="Calibri" charset="0"/>
              <a:cs typeface="Calibri" charset="0"/>
              <a:sym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6817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2570E6C-AE79-A745-92CD-3FD318D6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61340"/>
          <a:stretch>
            <a:fillRect/>
          </a:stretch>
        </p:blipFill>
        <p:spPr bwMode="auto">
          <a:xfrm>
            <a:off x="502191" y="993520"/>
            <a:ext cx="5437961" cy="208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E18E1ED9-0ABF-1344-8D08-C826B38EB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267007"/>
            <a:ext cx="3528392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cs typeface="Calibri"/>
              </a:rPr>
              <a:t>Polarimetry: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Visualization of 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e-bunches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via B-fields</a:t>
            </a:r>
          </a:p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Variation of delay between pump and probe pulse: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 Evolution of e-pulse generation!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5B829A7-7E98-FC4D-9947-7318340F800A}"/>
              </a:ext>
            </a:extLst>
          </p:cNvPr>
          <p:cNvCxnSpPr>
            <a:endCxn id="7" idx="2"/>
          </p:cNvCxnSpPr>
          <p:nvPr/>
        </p:nvCxnSpPr>
        <p:spPr>
          <a:xfrm flipV="1">
            <a:off x="1619672" y="1844824"/>
            <a:ext cx="2664296" cy="1368152"/>
          </a:xfrm>
          <a:prstGeom prst="straightConnector1">
            <a:avLst/>
          </a:prstGeom>
          <a:noFill/>
          <a:ln w="38100" cap="flat" cmpd="sng" algn="ctr">
            <a:solidFill>
              <a:srgbClr val="333399"/>
            </a:solidFill>
            <a:prstDash val="solid"/>
            <a:tailEnd type="arrow"/>
          </a:ln>
          <a:effectLst/>
        </p:spPr>
      </p:cxnSp>
      <p:sp>
        <p:nvSpPr>
          <p:cNvPr id="7" name="Ellipse 16">
            <a:extLst>
              <a:ext uri="{FF2B5EF4-FFF2-40B4-BE49-F238E27FC236}">
                <a16:creationId xmlns:a16="http://schemas.microsoft.com/office/drawing/2014/main" id="{B0FE095F-51C7-4C41-8B3F-EA0A4BC1177E}"/>
              </a:ext>
            </a:extLst>
          </p:cNvPr>
          <p:cNvSpPr/>
          <p:nvPr/>
        </p:nvSpPr>
        <p:spPr>
          <a:xfrm>
            <a:off x="4283968" y="1556792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8246FFA-A90D-2147-BBA1-938DDD52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808" y="3200784"/>
            <a:ext cx="5185696" cy="26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D0F6603A-001C-1948-A8C6-A214B7F75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4" y="5949280"/>
            <a:ext cx="5544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First online observation of e-bunch generation!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16670729-67D8-5144-A000-8844A22AB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4" y="6304518"/>
            <a:ext cx="81003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A. Buck, MCK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et al.,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Nature Physics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7,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 pitchFamily="18" charset="2"/>
              </a:rPr>
              <a:t> 543 (2011)</a:t>
            </a:r>
          </a:p>
        </p:txBody>
      </p:sp>
    </p:spTree>
    <p:extLst>
      <p:ext uri="{BB962C8B-B14F-4D97-AF65-F5344CB8AC3E}">
        <p14:creationId xmlns:p14="http://schemas.microsoft.com/office/powerpoint/2010/main" val="234934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7A5B53E-8A01-6940-996C-A441D4A9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61340"/>
          <a:stretch>
            <a:fillRect/>
          </a:stretch>
        </p:blipFill>
        <p:spPr bwMode="auto">
          <a:xfrm>
            <a:off x="502191" y="993520"/>
            <a:ext cx="5437961" cy="208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06E772C-A1F0-9044-9E75-5AA30EA74892}"/>
              </a:ext>
            </a:extLst>
          </p:cNvPr>
          <p:cNvCxnSpPr/>
          <p:nvPr/>
        </p:nvCxnSpPr>
        <p:spPr>
          <a:xfrm rot="10800000">
            <a:off x="3347864" y="2042271"/>
            <a:ext cx="3024336" cy="12241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6" name="Ellipse 15">
            <a:extLst>
              <a:ext uri="{FF2B5EF4-FFF2-40B4-BE49-F238E27FC236}">
                <a16:creationId xmlns:a16="http://schemas.microsoft.com/office/drawing/2014/main" id="{E227E94C-0819-7F42-80A1-273B88425124}"/>
              </a:ext>
            </a:extLst>
          </p:cNvPr>
          <p:cNvSpPr/>
          <p:nvPr/>
        </p:nvSpPr>
        <p:spPr>
          <a:xfrm>
            <a:off x="1483631" y="1489447"/>
            <a:ext cx="2916896" cy="5760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5F712D1-B352-724E-A504-597BDC43A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267007"/>
            <a:ext cx="3528392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cs typeface="Calibri"/>
              </a:rPr>
              <a:t>Polarimetry: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Visualization of 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e-bunches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via B-fields</a:t>
            </a:r>
          </a:p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Variation of delay between pump and probe pulse: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 Evolution of e-pulse generation!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28E25B49-2F77-ED4C-9BC0-4711C004F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4" y="5949280"/>
            <a:ext cx="5544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First online observation of e-bunch generation!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EFD823F-1C90-A142-82D7-03C67E52B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4" y="6304518"/>
            <a:ext cx="81003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14400" fontAlgn="auto">
              <a:spcBef>
                <a:spcPct val="40000"/>
              </a:spcBef>
              <a:spcAft>
                <a:spcPct val="2500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A. Buck, MCK </a:t>
            </a:r>
            <a:r>
              <a:rPr lang="en-US" sz="1600" i="1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et al., </a:t>
            </a: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Nature Physics </a:t>
            </a:r>
            <a:r>
              <a:rPr lang="en-US" sz="1600" b="1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7,</a:t>
            </a: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 543 (2011)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7FB5E69B-9DA0-274B-B85B-F54E4FD47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896" y="3339015"/>
            <a:ext cx="32525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Shadowgraphy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: </a:t>
            </a:r>
            <a:br>
              <a:rPr lang="en-US" sz="2000" i="0" kern="0" dirty="0">
                <a:solidFill>
                  <a:sysClr val="windowText" lastClr="000000"/>
                </a:solidFill>
                <a:effectLst/>
                <a:latin typeface="Calibri"/>
                <a:cs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Visualization of the plasma wave</a:t>
            </a:r>
          </a:p>
        </p:txBody>
      </p:sp>
    </p:spTree>
    <p:extLst>
      <p:ext uri="{BB962C8B-B14F-4D97-AF65-F5344CB8AC3E}">
        <p14:creationId xmlns:p14="http://schemas.microsoft.com/office/powerpoint/2010/main" val="41133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DED240F-6D56-B240-B9B3-BE9A9182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191" y="996568"/>
            <a:ext cx="543796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11">
            <a:extLst>
              <a:ext uri="{FF2B5EF4-FFF2-40B4-BE49-F238E27FC236}">
                <a16:creationId xmlns:a16="http://schemas.microsoft.com/office/drawing/2014/main" id="{5B072E9E-8919-584E-9562-EE0AF8144D1A}"/>
              </a:ext>
            </a:extLst>
          </p:cNvPr>
          <p:cNvSpPr/>
          <p:nvPr/>
        </p:nvSpPr>
        <p:spPr>
          <a:xfrm>
            <a:off x="1483631" y="1489447"/>
            <a:ext cx="2916896" cy="5760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Grafik 16" descr="addin_tmp.png">
            <a:extLst>
              <a:ext uri="{FF2B5EF4-FFF2-40B4-BE49-F238E27FC236}">
                <a16:creationId xmlns:a16="http://schemas.microsoft.com/office/drawing/2014/main" id="{C67B1551-A81D-3646-BBA6-F0CDF23E19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940152" y="5460076"/>
            <a:ext cx="2892552" cy="489204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0A489AD0-B7E2-DB4C-94B4-75E5BA0B0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896" y="3339015"/>
            <a:ext cx="3252592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Shadowgraphy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: </a:t>
            </a:r>
            <a:br>
              <a:rPr lang="en-US" sz="2000" i="0" kern="0" dirty="0">
                <a:solidFill>
                  <a:sysClr val="windowText" lastClr="000000"/>
                </a:solidFill>
                <a:effectLst/>
                <a:latin typeface="Calibri"/>
                <a:cs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Visualization of the plasma wave</a:t>
            </a:r>
          </a:p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Calibri"/>
                <a:cs typeface="Calibri"/>
                <a:sym typeface="Symbol"/>
              </a:rPr>
              <a:t>Variation of plasma density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 change of plasma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  <a:sym typeface="Symbol"/>
              </a:rPr>
              <a:t>wave length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38B1FDD6-932D-214A-885F-86E245307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4" y="6304518"/>
            <a:ext cx="81003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14400" fontAlgn="auto">
              <a:spcBef>
                <a:spcPct val="40000"/>
              </a:spcBef>
              <a:spcAft>
                <a:spcPct val="2500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A. Buck, MCK </a:t>
            </a:r>
            <a:r>
              <a:rPr lang="en-US" sz="1600" i="1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et al., </a:t>
            </a: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Nature Physics </a:t>
            </a:r>
            <a:r>
              <a:rPr lang="en-US" sz="1600" b="1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7,</a:t>
            </a: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 543 (2011)</a:t>
            </a:r>
          </a:p>
        </p:txBody>
      </p:sp>
    </p:spTree>
    <p:extLst>
      <p:ext uri="{BB962C8B-B14F-4D97-AF65-F5344CB8AC3E}">
        <p14:creationId xmlns:p14="http://schemas.microsoft.com/office/powerpoint/2010/main" val="2588368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F089512-AE64-9943-88B5-54302E68A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60289"/>
          <a:stretch/>
        </p:blipFill>
        <p:spPr bwMode="auto">
          <a:xfrm>
            <a:off x="502191" y="996568"/>
            <a:ext cx="5437961" cy="214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11">
            <a:extLst>
              <a:ext uri="{FF2B5EF4-FFF2-40B4-BE49-F238E27FC236}">
                <a16:creationId xmlns:a16="http://schemas.microsoft.com/office/drawing/2014/main" id="{7470E777-C631-734A-81C0-862EFD9771C4}"/>
              </a:ext>
            </a:extLst>
          </p:cNvPr>
          <p:cNvSpPr/>
          <p:nvPr/>
        </p:nvSpPr>
        <p:spPr>
          <a:xfrm>
            <a:off x="1483631" y="1489447"/>
            <a:ext cx="2916896" cy="5760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C2A247EB-9A08-064C-AC39-D85BAD667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4" y="6304518"/>
            <a:ext cx="81003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14400" fontAlgn="auto">
              <a:spcBef>
                <a:spcPct val="40000"/>
              </a:spcBef>
              <a:spcAft>
                <a:spcPct val="2500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A. Buck, MCK </a:t>
            </a:r>
            <a:r>
              <a:rPr lang="en-US" sz="1600" i="1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et al., </a:t>
            </a: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Nature Physics </a:t>
            </a:r>
            <a:r>
              <a:rPr lang="en-US" sz="1600" b="1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7,</a:t>
            </a:r>
            <a:r>
              <a: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Symbol" pitchFamily="18" charset="2"/>
              </a:rPr>
              <a:t> 543 (2011)</a:t>
            </a:r>
          </a:p>
        </p:txBody>
      </p:sp>
      <p:sp>
        <p:nvSpPr>
          <p:cNvPr id="7" name="Ellipse 16">
            <a:extLst>
              <a:ext uri="{FF2B5EF4-FFF2-40B4-BE49-F238E27FC236}">
                <a16:creationId xmlns:a16="http://schemas.microsoft.com/office/drawing/2014/main" id="{A173DD24-1E21-9D4C-BD18-62B0DCC71C34}"/>
              </a:ext>
            </a:extLst>
          </p:cNvPr>
          <p:cNvSpPr/>
          <p:nvPr/>
        </p:nvSpPr>
        <p:spPr>
          <a:xfrm>
            <a:off x="4283968" y="1556792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1" descr="evolution.png">
            <a:extLst>
              <a:ext uri="{FF2B5EF4-FFF2-40B4-BE49-F238E27FC236}">
                <a16:creationId xmlns:a16="http://schemas.microsoft.com/office/drawing/2014/main" id="{053FA21D-B0DB-3C42-8D4C-D1F86B872A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8320" y="1052736"/>
            <a:ext cx="2948136" cy="5304412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E358E437-3485-8045-BF7B-B702D218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267007"/>
            <a:ext cx="417646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3675" marR="0" lvl="0" indent="-193675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cs typeface="Calibri"/>
              </a:rPr>
              <a:t>Polarimetry + </a:t>
            </a:r>
            <a:r>
              <a:rPr lang="en-US" sz="2000" kern="0" noProof="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2000" i="0" kern="0" dirty="0" err="1">
                <a:solidFill>
                  <a:srgbClr val="FF0000"/>
                </a:solidFill>
                <a:effectLst/>
                <a:latin typeface="Calibri"/>
                <a:cs typeface="Calibri"/>
              </a:rPr>
              <a:t>hadowgraphy</a:t>
            </a:r>
            <a:r>
              <a:rPr lang="en-US" sz="2000" i="0" kern="0" dirty="0">
                <a:solidFill>
                  <a:srgbClr val="FF0000"/>
                </a:solidFill>
                <a:effectLst/>
                <a:latin typeface="Calibri"/>
                <a:cs typeface="Calibri"/>
              </a:rPr>
              <a:t>: </a:t>
            </a:r>
            <a:endParaRPr lang="en-US" sz="2000" i="0" kern="0" dirty="0">
              <a:solidFill>
                <a:sysClr val="windowText" lastClr="000000"/>
              </a:solidFill>
              <a:effectLst/>
              <a:latin typeface="Calibri"/>
              <a:cs typeface="Calibri"/>
            </a:endParaRPr>
          </a:p>
          <a:p>
            <a:pPr marL="184150" marR="0" lvl="0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defRPr/>
            </a:pPr>
            <a:r>
              <a:rPr lang="en-US" sz="2000" i="0" kern="0" dirty="0">
                <a:solidFill>
                  <a:sysClr val="windowText" lastClr="000000"/>
                </a:solidFill>
                <a:effectLst/>
                <a:latin typeface="Calibri"/>
                <a:cs typeface="Calibri"/>
              </a:rPr>
              <a:t>Measurement of e-bunch position</a:t>
            </a:r>
            <a:br>
              <a:rPr lang="en-US" sz="2000" i="0" kern="0" dirty="0">
                <a:solidFill>
                  <a:sysClr val="windowText" lastClr="000000"/>
                </a:solidFill>
                <a:effectLst/>
                <a:latin typeface="Calibri"/>
                <a:cs typeface="Calibri"/>
              </a:rPr>
            </a:br>
            <a:r>
              <a:rPr lang="en-US" sz="2000" i="0" kern="0" dirty="0">
                <a:solidFill>
                  <a:sysClr val="windowText" lastClr="000000"/>
                </a:solidFill>
                <a:effectLst/>
                <a:latin typeface="Calibri"/>
                <a:cs typeface="Calibri"/>
              </a:rPr>
              <a:t>within the plasma wave:</a:t>
            </a:r>
          </a:p>
          <a:p>
            <a:pPr marL="184150" marR="0" lvl="0" algn="l" defTabSz="914400" eaLnBrk="0" fontAlgn="auto" latinLnBrk="0" hangingPunct="0">
              <a:lnSpc>
                <a:spcPct val="100000"/>
              </a:lnSpc>
              <a:spcBef>
                <a:spcPct val="40000"/>
              </a:spcBef>
              <a:spcAft>
                <a:spcPct val="25000"/>
              </a:spcAft>
              <a:buClrTx/>
              <a:buSzTx/>
              <a:defRPr/>
            </a:pPr>
            <a:r>
              <a:rPr lang="en-US" sz="2000" i="0" kern="0" dirty="0">
                <a:solidFill>
                  <a:sysClr val="windowText" lastClr="000000"/>
                </a:solidFill>
                <a:effectLst/>
                <a:latin typeface="Calibri"/>
                <a:cs typeface="Calibri"/>
              </a:rPr>
              <a:t>e-pulse is indeed accelerated within the 1</a:t>
            </a:r>
            <a:r>
              <a:rPr lang="en-US" sz="2000" i="0" kern="0" baseline="30000" dirty="0">
                <a:solidFill>
                  <a:sysClr val="windowText" lastClr="000000"/>
                </a:solidFill>
                <a:effectLst/>
                <a:latin typeface="Calibri"/>
                <a:cs typeface="Calibri"/>
              </a:rPr>
              <a:t>st</a:t>
            </a:r>
            <a:r>
              <a:rPr lang="en-US" sz="2000" i="0" kern="0" dirty="0">
                <a:solidFill>
                  <a:sysClr val="windowText" lastClr="000000"/>
                </a:solidFill>
                <a:effectLst/>
                <a:latin typeface="Calibri"/>
                <a:cs typeface="Calibri"/>
              </a:rPr>
              <a:t> wave period!</a:t>
            </a:r>
          </a:p>
        </p:txBody>
      </p:sp>
    </p:spTree>
    <p:extLst>
      <p:ext uri="{BB962C8B-B14F-4D97-AF65-F5344CB8AC3E}">
        <p14:creationId xmlns:p14="http://schemas.microsoft.com/office/powerpoint/2010/main" val="39989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B41E55C3-1173-ED4F-9B3C-A974953D8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/>
          <a:stretch/>
        </p:blipFill>
        <p:spPr>
          <a:xfrm>
            <a:off x="515090" y="1048867"/>
            <a:ext cx="5069657" cy="41277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0F085A-6E92-5C4E-9055-8E966E7F6D74}"/>
              </a:ext>
            </a:extLst>
          </p:cNvPr>
          <p:cNvSpPr txBox="1"/>
          <p:nvPr/>
        </p:nvSpPr>
        <p:spPr>
          <a:xfrm>
            <a:off x="1056081" y="5338874"/>
            <a:ext cx="3688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Elongation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1</a:t>
            </a:r>
            <a:r>
              <a:rPr lang="de-DE" sz="1800" i="0" baseline="30000" dirty="0">
                <a:solidFill>
                  <a:prstClr val="black"/>
                </a:solidFill>
                <a:effectLst/>
                <a:latin typeface="Calibri"/>
                <a:ea typeface=""/>
              </a:rPr>
              <a:t>st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plasma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wave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period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b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</a:b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starts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before</a:t>
            </a:r>
            <a:r>
              <a:rPr lang="de-DE" dirty="0">
                <a:solidFill>
                  <a:srgbClr val="FF0000"/>
                </a:solidFill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injection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electrons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.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4B6D902-B23F-EB44-90C9-D6D8661594E1}"/>
              </a:ext>
            </a:extLst>
          </p:cNvPr>
          <p:cNvSpPr/>
          <p:nvPr/>
        </p:nvSpPr>
        <p:spPr>
          <a:xfrm>
            <a:off x="5800380" y="5338874"/>
            <a:ext cx="2543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>
                <a:solidFill>
                  <a:srgbClr val="FF0000"/>
                </a:solidFill>
                <a:latin typeface="Calibri"/>
                <a:ea typeface=""/>
              </a:rPr>
              <a:t>no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 „beam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loading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“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but</a:t>
            </a:r>
            <a:b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</a:b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main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pulse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amplification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</a:t>
            </a:r>
          </a:p>
        </p:txBody>
      </p:sp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EE8DBAAB-CA76-2348-AFE6-A4AD59E09E04}"/>
              </a:ext>
            </a:extLst>
          </p:cNvPr>
          <p:cNvSpPr/>
          <p:nvPr/>
        </p:nvSpPr>
        <p:spPr>
          <a:xfrm rot="16200000">
            <a:off x="5213935" y="5364334"/>
            <a:ext cx="427512" cy="415238"/>
          </a:xfrm>
          <a:prstGeom prst="downArrow">
            <a:avLst/>
          </a:prstGeom>
          <a:solidFill>
            <a:srgbClr val="DC6C2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7429C3C-41F9-B84A-B714-65516391C4CD}"/>
                  </a:ext>
                </a:extLst>
              </p:cNvPr>
              <p:cNvSpPr txBox="1"/>
              <p:nvPr/>
            </p:nvSpPr>
            <p:spPr>
              <a:xfrm>
                <a:off x="5796136" y="5971156"/>
                <a:ext cx="2058320" cy="698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</m:ctrlPr>
                        </m:sSubSupPr>
                        <m:e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𝜆</m:t>
                          </m:r>
                        </m:e>
                        <m:sub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𝑝</m:t>
                          </m:r>
                        </m:sub>
                        <m:sup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∗</m:t>
                          </m:r>
                        </m:sup>
                      </m:sSubSup>
                      <m:r>
                        <a:rPr lang="de-DE" sz="1800" smtClean="0"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ea typeface=""/>
                        </a:rPr>
                        <m:t>≈</m:t>
                      </m:r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</m:ctrlPr>
                        </m:sSubPr>
                        <m:e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𝜆</m:t>
                          </m:r>
                        </m:e>
                        <m:sub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𝑝</m:t>
                          </m:r>
                        </m:sub>
                      </m:sSub>
                      <m:sSup>
                        <m:sSup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i="1" smtClean="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"/>
                                </a:rPr>
                              </m:ctrlPr>
                            </m:dPr>
                            <m:e>
                              <m:r>
                                <a:rPr lang="de-DE" sz="1800" smtClean="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de-DE" sz="1800" i="1" smtClean="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1800" i="1" smtClean="0"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800" smtClean="0"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sz="1800" smtClean="0"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de-DE" sz="1800" smtClean="0"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de-DE" sz="1800" smtClean="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de-DE" sz="1800" i="0" dirty="0">
                  <a:solidFill>
                    <a:prstClr val="black"/>
                  </a:solidFill>
                  <a:effectLst/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7429C3C-41F9-B84A-B714-65516391C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971156"/>
                <a:ext cx="2058320" cy="698204"/>
              </a:xfrm>
              <a:prstGeom prst="rect">
                <a:avLst/>
              </a:prstGeom>
              <a:blipFill>
                <a:blip r:embed="rId3"/>
                <a:stretch>
                  <a:fillRect l="-2469" t="-1818" r="-6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4E8F06CA-C3FC-5940-A243-3BF3D3B28CAF}"/>
              </a:ext>
            </a:extLst>
          </p:cNvPr>
          <p:cNvSpPr txBox="1"/>
          <p:nvPr/>
        </p:nvSpPr>
        <p:spPr>
          <a:xfrm>
            <a:off x="3498902" y="356552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l-GR" sz="1800" b="1" i="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λ</a:t>
            </a:r>
            <a:r>
              <a:rPr lang="de-DE" sz="1800" b="1" i="0" baseline="-2500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p</a:t>
            </a:r>
            <a:r>
              <a:rPr lang="de-DE" sz="1800" b="1" i="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@ n</a:t>
            </a:r>
            <a:r>
              <a:rPr lang="de-DE" sz="1800" b="1" i="0" baseline="-2500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e</a:t>
            </a:r>
            <a:r>
              <a:rPr lang="de-DE" sz="1800" b="1" i="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=1.6x10</a:t>
            </a:r>
            <a:r>
              <a:rPr lang="de-DE" sz="1800" b="1" i="0" baseline="3000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19</a:t>
            </a:r>
            <a:r>
              <a:rPr lang="de-DE" sz="1800" b="1" i="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cm</a:t>
            </a:r>
            <a:r>
              <a:rPr lang="de-DE" sz="1800" b="1" i="0" baseline="3000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-3</a:t>
            </a:r>
            <a:endParaRPr lang="de-DE" sz="1800" b="1" i="0" baseline="30000" dirty="0">
              <a:solidFill>
                <a:srgbClr val="8290C4"/>
              </a:solidFill>
              <a:effectLst/>
              <a:latin typeface="Calibri"/>
              <a:ea typeface=""/>
            </a:endParaRPr>
          </a:p>
        </p:txBody>
      </p:sp>
      <p:sp>
        <p:nvSpPr>
          <p:cNvPr id="12" name="Ellipse 15">
            <a:extLst>
              <a:ext uri="{FF2B5EF4-FFF2-40B4-BE49-F238E27FC236}">
                <a16:creationId xmlns:a16="http://schemas.microsoft.com/office/drawing/2014/main" id="{6B5A2AD2-4DDE-F345-8C7F-342268BF77B0}"/>
              </a:ext>
            </a:extLst>
          </p:cNvPr>
          <p:cNvSpPr/>
          <p:nvPr/>
        </p:nvSpPr>
        <p:spPr>
          <a:xfrm>
            <a:off x="4364441" y="1477857"/>
            <a:ext cx="968188" cy="1581374"/>
          </a:xfrm>
          <a:prstGeom prst="ellipse">
            <a:avLst/>
          </a:prstGeom>
          <a:noFill/>
          <a:ln w="25400" cap="flat" cmpd="sng" algn="ctr">
            <a:solidFill>
              <a:srgbClr val="D42D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13" name="Gruppieren 23">
            <a:extLst>
              <a:ext uri="{FF2B5EF4-FFF2-40B4-BE49-F238E27FC236}">
                <a16:creationId xmlns:a16="http://schemas.microsoft.com/office/drawing/2014/main" id="{FBD3B3B4-EB7A-834F-A73F-A298B9661D14}"/>
              </a:ext>
            </a:extLst>
          </p:cNvPr>
          <p:cNvGrpSpPr/>
          <p:nvPr/>
        </p:nvGrpSpPr>
        <p:grpSpPr>
          <a:xfrm>
            <a:off x="6166938" y="1019917"/>
            <a:ext cx="2794601" cy="934424"/>
            <a:chOff x="5660910" y="765263"/>
            <a:chExt cx="2794601" cy="934424"/>
          </a:xfrm>
        </p:grpSpPr>
        <p:pic>
          <p:nvPicPr>
            <p:cNvPr id="14" name="Grafik 11">
              <a:extLst>
                <a:ext uri="{FF2B5EF4-FFF2-40B4-BE49-F238E27FC236}">
                  <a16:creationId xmlns:a16="http://schemas.microsoft.com/office/drawing/2014/main" id="{FBC6352A-2DBC-574C-BF65-C4B7B4D51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8425" r="3114" b="13928"/>
            <a:stretch/>
          </p:blipFill>
          <p:spPr>
            <a:xfrm flipH="1">
              <a:off x="5668553" y="1108015"/>
              <a:ext cx="2786958" cy="591672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A49EEEE-EF61-5E4F-8C40-617660B0C1C1}"/>
                </a:ext>
              </a:extLst>
            </p:cNvPr>
            <p:cNvSpPr txBox="1"/>
            <p:nvPr/>
          </p:nvSpPr>
          <p:spPr>
            <a:xfrm>
              <a:off x="5660910" y="765263"/>
              <a:ext cx="1616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„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well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behaved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“</a:t>
              </a:r>
            </a:p>
          </p:txBody>
        </p:sp>
      </p:grpSp>
      <p:grpSp>
        <p:nvGrpSpPr>
          <p:cNvPr id="16" name="Gruppieren 22">
            <a:extLst>
              <a:ext uri="{FF2B5EF4-FFF2-40B4-BE49-F238E27FC236}">
                <a16:creationId xmlns:a16="http://schemas.microsoft.com/office/drawing/2014/main" id="{29041A8A-22F6-764E-97E8-8E397340290A}"/>
              </a:ext>
            </a:extLst>
          </p:cNvPr>
          <p:cNvGrpSpPr/>
          <p:nvPr/>
        </p:nvGrpSpPr>
        <p:grpSpPr>
          <a:xfrm>
            <a:off x="6163827" y="2013585"/>
            <a:ext cx="2808469" cy="932106"/>
            <a:chOff x="5657799" y="1649891"/>
            <a:chExt cx="2808469" cy="932106"/>
          </a:xfrm>
        </p:grpSpPr>
        <p:pic>
          <p:nvPicPr>
            <p:cNvPr id="17" name="Grafik 10">
              <a:extLst>
                <a:ext uri="{FF2B5EF4-FFF2-40B4-BE49-F238E27FC236}">
                  <a16:creationId xmlns:a16="http://schemas.microsoft.com/office/drawing/2014/main" id="{307DA231-5EBF-834E-88E1-A5F3E48BD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13" r="2741" b="11841"/>
            <a:stretch/>
          </p:blipFill>
          <p:spPr>
            <a:xfrm flipH="1">
              <a:off x="5668553" y="1990327"/>
              <a:ext cx="2797715" cy="59167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0B5ABAB-0478-7446-8B49-EF8BA3E0711B}"/>
                </a:ext>
              </a:extLst>
            </p:cNvPr>
            <p:cNvSpPr txBox="1"/>
            <p:nvPr/>
          </p:nvSpPr>
          <p:spPr>
            <a:xfrm>
              <a:off x="5657799" y="1649891"/>
              <a:ext cx="2730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„beam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loading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“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dominated</a:t>
              </a:r>
              <a:endParaRPr lang="de-DE" sz="1800" dirty="0">
                <a:solidFill>
                  <a:prstClr val="black"/>
                </a:solidFill>
                <a:effectLst/>
                <a:latin typeface="Calibri"/>
                <a:ea typeface=""/>
              </a:endParaRPr>
            </a:p>
          </p:txBody>
        </p:sp>
      </p:grpSp>
      <p:grpSp>
        <p:nvGrpSpPr>
          <p:cNvPr id="19" name="Gruppieren 21">
            <a:extLst>
              <a:ext uri="{FF2B5EF4-FFF2-40B4-BE49-F238E27FC236}">
                <a16:creationId xmlns:a16="http://schemas.microsoft.com/office/drawing/2014/main" id="{88FB32FA-53DA-3048-B89A-542D60A88AB0}"/>
              </a:ext>
            </a:extLst>
          </p:cNvPr>
          <p:cNvGrpSpPr/>
          <p:nvPr/>
        </p:nvGrpSpPr>
        <p:grpSpPr>
          <a:xfrm>
            <a:off x="6171207" y="3004935"/>
            <a:ext cx="2803724" cy="971291"/>
            <a:chOff x="5665179" y="2629282"/>
            <a:chExt cx="2803724" cy="971291"/>
          </a:xfrm>
        </p:grpSpPr>
        <p:pic>
          <p:nvPicPr>
            <p:cNvPr id="20" name="Grafik 14">
              <a:extLst>
                <a:ext uri="{FF2B5EF4-FFF2-40B4-BE49-F238E27FC236}">
                  <a16:creationId xmlns:a16="http://schemas.microsoft.com/office/drawing/2014/main" id="{3F65A39E-52EF-134A-AC17-D38E8C53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8553" y="2990973"/>
              <a:ext cx="2800350" cy="6096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53716FC-A28A-BE49-93B4-D5DB29DD1EBD}"/>
                </a:ext>
              </a:extLst>
            </p:cNvPr>
            <p:cNvSpPr txBox="1"/>
            <p:nvPr/>
          </p:nvSpPr>
          <p:spPr>
            <a:xfrm>
              <a:off x="5665179" y="2629282"/>
              <a:ext cx="2375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„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single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bubble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“ </a:t>
              </a:r>
              <a:r>
                <a:rPr lang="de-DE" dirty="0" err="1">
                  <a:solidFill>
                    <a:prstClr val="black"/>
                  </a:solidFill>
                  <a:latin typeface="Calibri"/>
                  <a:ea typeface=""/>
                </a:rPr>
                <a:t>r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egime</a:t>
              </a:r>
              <a:endParaRPr lang="de-DE" sz="1800" dirty="0">
                <a:solidFill>
                  <a:prstClr val="black"/>
                </a:solidFill>
                <a:effectLst/>
                <a:latin typeface="Calibri"/>
                <a:ea typeface=""/>
              </a:endParaRPr>
            </a:p>
          </p:txBody>
        </p:sp>
      </p:grpSp>
      <p:grpSp>
        <p:nvGrpSpPr>
          <p:cNvPr id="22" name="Gruppieren 20">
            <a:extLst>
              <a:ext uri="{FF2B5EF4-FFF2-40B4-BE49-F238E27FC236}">
                <a16:creationId xmlns:a16="http://schemas.microsoft.com/office/drawing/2014/main" id="{79088424-56AB-964C-A74E-EFDE4E120921}"/>
              </a:ext>
            </a:extLst>
          </p:cNvPr>
          <p:cNvGrpSpPr/>
          <p:nvPr/>
        </p:nvGrpSpPr>
        <p:grpSpPr>
          <a:xfrm>
            <a:off x="6174581" y="4035471"/>
            <a:ext cx="2800350" cy="957416"/>
            <a:chOff x="5668553" y="3780817"/>
            <a:chExt cx="2800350" cy="957416"/>
          </a:xfrm>
        </p:grpSpPr>
        <p:pic>
          <p:nvPicPr>
            <p:cNvPr id="23" name="Grafik 13">
              <a:extLst>
                <a:ext uri="{FF2B5EF4-FFF2-40B4-BE49-F238E27FC236}">
                  <a16:creationId xmlns:a16="http://schemas.microsoft.com/office/drawing/2014/main" id="{2BFA00D3-9B78-7545-BEBC-5F5EFE391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8553" y="4128633"/>
              <a:ext cx="2800350" cy="6096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26F946C-3B90-D842-A574-6643DB57C20F}"/>
                </a:ext>
              </a:extLst>
            </p:cNvPr>
            <p:cNvSpPr txBox="1"/>
            <p:nvPr/>
          </p:nvSpPr>
          <p:spPr>
            <a:xfrm>
              <a:off x="5671668" y="3780817"/>
              <a:ext cx="2279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„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multi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bubble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“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regime</a:t>
              </a:r>
              <a:endParaRPr lang="de-DE" sz="1800" dirty="0">
                <a:solidFill>
                  <a:prstClr val="black"/>
                </a:solidFill>
                <a:effectLst/>
                <a:latin typeface="Calibri"/>
                <a:ea typeface=""/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BD63FDE8-B014-2540-A3C4-8DA91E284484}"/>
              </a:ext>
            </a:extLst>
          </p:cNvPr>
          <p:cNvSpPr txBox="1"/>
          <p:nvPr/>
        </p:nvSpPr>
        <p:spPr>
          <a:xfrm>
            <a:off x="1309701" y="1336545"/>
            <a:ext cx="237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wavebreaking</a:t>
            </a:r>
            <a:r>
              <a:rPr lang="de-DE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radiation</a:t>
            </a:r>
            <a:endParaRPr lang="de-DE" i="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3011249E-4487-344A-8825-2967588DFB04}"/>
              </a:ext>
            </a:extLst>
          </p:cNvPr>
          <p:cNvCxnSpPr/>
          <p:nvPr/>
        </p:nvCxnSpPr>
        <p:spPr>
          <a:xfrm>
            <a:off x="2760497" y="1658505"/>
            <a:ext cx="599090" cy="29583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" name="TextBox 26">
            <a:extLst>
              <a:ext uri="{FF2B5EF4-FFF2-40B4-BE49-F238E27FC236}">
                <a16:creationId xmlns:a16="http://schemas.microsoft.com/office/drawing/2014/main" id="{0897C2EF-9684-89CB-6644-3F55FE4468A3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388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B41E55C3-1173-ED4F-9B3C-A974953D8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/>
          <a:stretch/>
        </p:blipFill>
        <p:spPr>
          <a:xfrm>
            <a:off x="515090" y="1048867"/>
            <a:ext cx="5069657" cy="41277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0F085A-6E92-5C4E-9055-8E966E7F6D74}"/>
              </a:ext>
            </a:extLst>
          </p:cNvPr>
          <p:cNvSpPr txBox="1"/>
          <p:nvPr/>
        </p:nvSpPr>
        <p:spPr>
          <a:xfrm>
            <a:off x="1056081" y="5338874"/>
            <a:ext cx="3688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Elongation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1</a:t>
            </a:r>
            <a:r>
              <a:rPr lang="de-DE" sz="1800" i="0" baseline="30000" dirty="0">
                <a:solidFill>
                  <a:prstClr val="black"/>
                </a:solidFill>
                <a:effectLst/>
                <a:latin typeface="Calibri"/>
                <a:ea typeface=""/>
              </a:rPr>
              <a:t>st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plasma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wave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period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b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</a:b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starts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before</a:t>
            </a:r>
            <a:r>
              <a:rPr lang="de-DE" dirty="0">
                <a:solidFill>
                  <a:srgbClr val="FF0000"/>
                </a:solidFill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injection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of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electrons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.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4B6D902-B23F-EB44-90C9-D6D8661594E1}"/>
              </a:ext>
            </a:extLst>
          </p:cNvPr>
          <p:cNvSpPr/>
          <p:nvPr/>
        </p:nvSpPr>
        <p:spPr>
          <a:xfrm>
            <a:off x="5800380" y="5338874"/>
            <a:ext cx="2543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>
                <a:solidFill>
                  <a:srgbClr val="FF0000"/>
                </a:solidFill>
                <a:latin typeface="Calibri"/>
                <a:ea typeface=""/>
              </a:rPr>
              <a:t>no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 „beam </a:t>
            </a:r>
            <a:r>
              <a:rPr lang="de-DE" sz="1800" i="0" dirty="0" err="1">
                <a:solidFill>
                  <a:srgbClr val="FF0000"/>
                </a:solidFill>
                <a:effectLst/>
                <a:latin typeface="Calibri"/>
                <a:ea typeface=""/>
              </a:rPr>
              <a:t>loading</a:t>
            </a:r>
            <a:r>
              <a:rPr lang="de-DE" sz="1800" i="0" dirty="0">
                <a:solidFill>
                  <a:srgbClr val="FF0000"/>
                </a:solidFill>
                <a:effectLst/>
                <a:latin typeface="Calibri"/>
                <a:ea typeface=""/>
              </a:rPr>
              <a:t>“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but</a:t>
            </a:r>
            <a:b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</a:b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main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 pulse </a:t>
            </a:r>
            <a:r>
              <a:rPr lang="de-DE" sz="18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amplification</a:t>
            </a:r>
            <a:r>
              <a:rPr lang="de-DE" sz="18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</a:t>
            </a:r>
          </a:p>
        </p:txBody>
      </p:sp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EE8DBAAB-CA76-2348-AFE6-A4AD59E09E04}"/>
              </a:ext>
            </a:extLst>
          </p:cNvPr>
          <p:cNvSpPr/>
          <p:nvPr/>
        </p:nvSpPr>
        <p:spPr>
          <a:xfrm rot="16200000">
            <a:off x="5213935" y="5364334"/>
            <a:ext cx="427512" cy="415238"/>
          </a:xfrm>
          <a:prstGeom prst="downArrow">
            <a:avLst/>
          </a:prstGeom>
          <a:solidFill>
            <a:srgbClr val="DC6C2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7429C3C-41F9-B84A-B714-65516391C4CD}"/>
                  </a:ext>
                </a:extLst>
              </p:cNvPr>
              <p:cNvSpPr txBox="1"/>
              <p:nvPr/>
            </p:nvSpPr>
            <p:spPr>
              <a:xfrm>
                <a:off x="5796136" y="5971156"/>
                <a:ext cx="2058320" cy="698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</m:ctrlPr>
                        </m:sSubSupPr>
                        <m:e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𝜆</m:t>
                          </m:r>
                        </m:e>
                        <m:sub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𝑝</m:t>
                          </m:r>
                        </m:sub>
                        <m:sup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∗</m:t>
                          </m:r>
                        </m:sup>
                      </m:sSubSup>
                      <m:r>
                        <a:rPr lang="de-DE" sz="1800" smtClean="0"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  <a:ea typeface=""/>
                        </a:rPr>
                        <m:t>≈</m:t>
                      </m:r>
                      <m:sSub>
                        <m:sSub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</m:ctrlPr>
                        </m:sSubPr>
                        <m:e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𝜆</m:t>
                          </m:r>
                        </m:e>
                        <m:sub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𝑝</m:t>
                          </m:r>
                        </m:sub>
                      </m:sSub>
                      <m:sSup>
                        <m:sSupPr>
                          <m:ctrlPr>
                            <a:rPr lang="de-DE" sz="1800" i="1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00" i="1" smtClean="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"/>
                                </a:rPr>
                              </m:ctrlPr>
                            </m:dPr>
                            <m:e>
                              <m:r>
                                <a:rPr lang="de-DE" sz="1800" smtClean="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de-DE" sz="1800" i="1" smtClean="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1800" i="1" smtClean="0"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800" smtClean="0"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sz="1800" smtClean="0"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de-DE" sz="1800" smtClean="0"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de-DE" sz="1800" smtClean="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800" smtClean="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  <a:ea typeface="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de-DE" sz="1800" i="0" dirty="0">
                  <a:solidFill>
                    <a:prstClr val="black"/>
                  </a:solidFill>
                  <a:effectLst/>
                  <a:latin typeface="Calibri"/>
                  <a:ea typeface="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7429C3C-41F9-B84A-B714-65516391C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971156"/>
                <a:ext cx="2058320" cy="698204"/>
              </a:xfrm>
              <a:prstGeom prst="rect">
                <a:avLst/>
              </a:prstGeom>
              <a:blipFill>
                <a:blip r:embed="rId3"/>
                <a:stretch>
                  <a:fillRect l="-2454" t="-1786" r="-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4E8F06CA-C3FC-5940-A243-3BF3D3B28CAF}"/>
              </a:ext>
            </a:extLst>
          </p:cNvPr>
          <p:cNvSpPr txBox="1"/>
          <p:nvPr/>
        </p:nvSpPr>
        <p:spPr>
          <a:xfrm>
            <a:off x="3498902" y="356552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l-GR" sz="1800" b="1" i="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λ</a:t>
            </a:r>
            <a:r>
              <a:rPr lang="de-DE" sz="1800" b="1" i="0" baseline="-2500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p</a:t>
            </a:r>
            <a:r>
              <a:rPr lang="de-DE" sz="1800" b="1" i="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@ n</a:t>
            </a:r>
            <a:r>
              <a:rPr lang="de-DE" sz="1800" b="1" i="0" baseline="-2500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e</a:t>
            </a:r>
            <a:r>
              <a:rPr lang="de-DE" sz="1800" b="1" i="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=1.6x10</a:t>
            </a:r>
            <a:r>
              <a:rPr lang="de-DE" sz="1800" b="1" i="0" baseline="3000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19</a:t>
            </a:r>
            <a:r>
              <a:rPr lang="de-DE" sz="1800" b="1" i="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 cm</a:t>
            </a:r>
            <a:r>
              <a:rPr lang="de-DE" sz="1800" b="1" i="0" baseline="30000" dirty="0">
                <a:solidFill>
                  <a:srgbClr val="8290C4"/>
                </a:solidFill>
                <a:effectLst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-3</a:t>
            </a:r>
            <a:endParaRPr lang="de-DE" sz="1800" b="1" i="0" baseline="30000" dirty="0">
              <a:solidFill>
                <a:srgbClr val="8290C4"/>
              </a:solidFill>
              <a:effectLst/>
              <a:latin typeface="Calibri"/>
              <a:ea typeface=""/>
            </a:endParaRPr>
          </a:p>
        </p:txBody>
      </p:sp>
      <p:sp>
        <p:nvSpPr>
          <p:cNvPr id="12" name="Ellipse 15">
            <a:extLst>
              <a:ext uri="{FF2B5EF4-FFF2-40B4-BE49-F238E27FC236}">
                <a16:creationId xmlns:a16="http://schemas.microsoft.com/office/drawing/2014/main" id="{6B5A2AD2-4DDE-F345-8C7F-342268BF77B0}"/>
              </a:ext>
            </a:extLst>
          </p:cNvPr>
          <p:cNvSpPr/>
          <p:nvPr/>
        </p:nvSpPr>
        <p:spPr>
          <a:xfrm>
            <a:off x="4364441" y="1477857"/>
            <a:ext cx="968188" cy="1581374"/>
          </a:xfrm>
          <a:prstGeom prst="ellipse">
            <a:avLst/>
          </a:prstGeom>
          <a:noFill/>
          <a:ln w="25400" cap="flat" cmpd="sng" algn="ctr">
            <a:solidFill>
              <a:srgbClr val="D42D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13" name="Gruppieren 23">
            <a:extLst>
              <a:ext uri="{FF2B5EF4-FFF2-40B4-BE49-F238E27FC236}">
                <a16:creationId xmlns:a16="http://schemas.microsoft.com/office/drawing/2014/main" id="{FBD3B3B4-EB7A-834F-A73F-A298B9661D14}"/>
              </a:ext>
            </a:extLst>
          </p:cNvPr>
          <p:cNvGrpSpPr/>
          <p:nvPr/>
        </p:nvGrpSpPr>
        <p:grpSpPr>
          <a:xfrm>
            <a:off x="6166938" y="1019917"/>
            <a:ext cx="2794601" cy="934424"/>
            <a:chOff x="5660910" y="765263"/>
            <a:chExt cx="2794601" cy="934424"/>
          </a:xfrm>
        </p:grpSpPr>
        <p:pic>
          <p:nvPicPr>
            <p:cNvPr id="14" name="Grafik 11">
              <a:extLst>
                <a:ext uri="{FF2B5EF4-FFF2-40B4-BE49-F238E27FC236}">
                  <a16:creationId xmlns:a16="http://schemas.microsoft.com/office/drawing/2014/main" id="{FBC6352A-2DBC-574C-BF65-C4B7B4D51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8425" r="3114" b="13928"/>
            <a:stretch/>
          </p:blipFill>
          <p:spPr>
            <a:xfrm flipH="1">
              <a:off x="5668553" y="1108015"/>
              <a:ext cx="2786958" cy="591672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A49EEEE-EF61-5E4F-8C40-617660B0C1C1}"/>
                </a:ext>
              </a:extLst>
            </p:cNvPr>
            <p:cNvSpPr txBox="1"/>
            <p:nvPr/>
          </p:nvSpPr>
          <p:spPr>
            <a:xfrm>
              <a:off x="5660910" y="765263"/>
              <a:ext cx="1616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„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well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behaved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“</a:t>
              </a:r>
            </a:p>
          </p:txBody>
        </p:sp>
      </p:grpSp>
      <p:grpSp>
        <p:nvGrpSpPr>
          <p:cNvPr id="16" name="Gruppieren 22">
            <a:extLst>
              <a:ext uri="{FF2B5EF4-FFF2-40B4-BE49-F238E27FC236}">
                <a16:creationId xmlns:a16="http://schemas.microsoft.com/office/drawing/2014/main" id="{29041A8A-22F6-764E-97E8-8E397340290A}"/>
              </a:ext>
            </a:extLst>
          </p:cNvPr>
          <p:cNvGrpSpPr/>
          <p:nvPr/>
        </p:nvGrpSpPr>
        <p:grpSpPr>
          <a:xfrm>
            <a:off x="6163827" y="2013585"/>
            <a:ext cx="2808469" cy="932106"/>
            <a:chOff x="5657799" y="1649891"/>
            <a:chExt cx="2808469" cy="932106"/>
          </a:xfrm>
        </p:grpSpPr>
        <p:pic>
          <p:nvPicPr>
            <p:cNvPr id="17" name="Grafik 10">
              <a:extLst>
                <a:ext uri="{FF2B5EF4-FFF2-40B4-BE49-F238E27FC236}">
                  <a16:creationId xmlns:a16="http://schemas.microsoft.com/office/drawing/2014/main" id="{307DA231-5EBF-834E-88E1-A5F3E48BD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13" r="2741" b="11841"/>
            <a:stretch/>
          </p:blipFill>
          <p:spPr>
            <a:xfrm flipH="1">
              <a:off x="5668553" y="1990327"/>
              <a:ext cx="2797715" cy="59167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0B5ABAB-0478-7446-8B49-EF8BA3E0711B}"/>
                </a:ext>
              </a:extLst>
            </p:cNvPr>
            <p:cNvSpPr txBox="1"/>
            <p:nvPr/>
          </p:nvSpPr>
          <p:spPr>
            <a:xfrm>
              <a:off x="5657799" y="1649891"/>
              <a:ext cx="2730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„beam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loading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“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dominated</a:t>
              </a:r>
              <a:endParaRPr lang="de-DE" sz="1800" dirty="0">
                <a:solidFill>
                  <a:prstClr val="black"/>
                </a:solidFill>
                <a:effectLst/>
                <a:latin typeface="Calibri"/>
                <a:ea typeface=""/>
              </a:endParaRPr>
            </a:p>
          </p:txBody>
        </p:sp>
      </p:grpSp>
      <p:grpSp>
        <p:nvGrpSpPr>
          <p:cNvPr id="19" name="Gruppieren 21">
            <a:extLst>
              <a:ext uri="{FF2B5EF4-FFF2-40B4-BE49-F238E27FC236}">
                <a16:creationId xmlns:a16="http://schemas.microsoft.com/office/drawing/2014/main" id="{88FB32FA-53DA-3048-B89A-542D60A88AB0}"/>
              </a:ext>
            </a:extLst>
          </p:cNvPr>
          <p:cNvGrpSpPr/>
          <p:nvPr/>
        </p:nvGrpSpPr>
        <p:grpSpPr>
          <a:xfrm>
            <a:off x="6171207" y="3004935"/>
            <a:ext cx="2803724" cy="971291"/>
            <a:chOff x="5665179" y="2629282"/>
            <a:chExt cx="2803724" cy="971291"/>
          </a:xfrm>
        </p:grpSpPr>
        <p:pic>
          <p:nvPicPr>
            <p:cNvPr id="20" name="Grafik 14">
              <a:extLst>
                <a:ext uri="{FF2B5EF4-FFF2-40B4-BE49-F238E27FC236}">
                  <a16:creationId xmlns:a16="http://schemas.microsoft.com/office/drawing/2014/main" id="{3F65A39E-52EF-134A-AC17-D38E8C53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8553" y="2990973"/>
              <a:ext cx="2800350" cy="6096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53716FC-A28A-BE49-93B4-D5DB29DD1EBD}"/>
                </a:ext>
              </a:extLst>
            </p:cNvPr>
            <p:cNvSpPr txBox="1"/>
            <p:nvPr/>
          </p:nvSpPr>
          <p:spPr>
            <a:xfrm>
              <a:off x="5665179" y="2629282"/>
              <a:ext cx="2375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„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single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bubble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“ </a:t>
              </a:r>
              <a:r>
                <a:rPr lang="de-DE" dirty="0" err="1">
                  <a:solidFill>
                    <a:prstClr val="black"/>
                  </a:solidFill>
                  <a:latin typeface="Calibri"/>
                  <a:ea typeface=""/>
                </a:rPr>
                <a:t>r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egime</a:t>
              </a:r>
              <a:endParaRPr lang="de-DE" sz="1800" dirty="0">
                <a:solidFill>
                  <a:prstClr val="black"/>
                </a:solidFill>
                <a:effectLst/>
                <a:latin typeface="Calibri"/>
                <a:ea typeface=""/>
              </a:endParaRPr>
            </a:p>
          </p:txBody>
        </p:sp>
      </p:grpSp>
      <p:grpSp>
        <p:nvGrpSpPr>
          <p:cNvPr id="22" name="Gruppieren 20">
            <a:extLst>
              <a:ext uri="{FF2B5EF4-FFF2-40B4-BE49-F238E27FC236}">
                <a16:creationId xmlns:a16="http://schemas.microsoft.com/office/drawing/2014/main" id="{79088424-56AB-964C-A74E-EFDE4E120921}"/>
              </a:ext>
            </a:extLst>
          </p:cNvPr>
          <p:cNvGrpSpPr/>
          <p:nvPr/>
        </p:nvGrpSpPr>
        <p:grpSpPr>
          <a:xfrm>
            <a:off x="6174581" y="4035471"/>
            <a:ext cx="2800350" cy="957416"/>
            <a:chOff x="5668553" y="3780817"/>
            <a:chExt cx="2800350" cy="957416"/>
          </a:xfrm>
        </p:grpSpPr>
        <p:pic>
          <p:nvPicPr>
            <p:cNvPr id="23" name="Grafik 13">
              <a:extLst>
                <a:ext uri="{FF2B5EF4-FFF2-40B4-BE49-F238E27FC236}">
                  <a16:creationId xmlns:a16="http://schemas.microsoft.com/office/drawing/2014/main" id="{2BFA00D3-9B78-7545-BEBC-5F5EFE391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8553" y="4128633"/>
              <a:ext cx="2800350" cy="6096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26F946C-3B90-D842-A574-6643DB57C20F}"/>
                </a:ext>
              </a:extLst>
            </p:cNvPr>
            <p:cNvSpPr txBox="1"/>
            <p:nvPr/>
          </p:nvSpPr>
          <p:spPr>
            <a:xfrm>
              <a:off x="5671668" y="3780817"/>
              <a:ext cx="2279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„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multi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bubble</a:t>
              </a:r>
              <a:r>
                <a:rPr lang="de-DE" sz="1800" dirty="0">
                  <a:solidFill>
                    <a:prstClr val="black"/>
                  </a:solidFill>
                  <a:effectLst/>
                  <a:latin typeface="Calibri"/>
                  <a:ea typeface=""/>
                </a:rPr>
                <a:t>“ </a:t>
              </a:r>
              <a:r>
                <a:rPr lang="de-DE" sz="1800" dirty="0" err="1">
                  <a:solidFill>
                    <a:prstClr val="black"/>
                  </a:solidFill>
                  <a:effectLst/>
                  <a:latin typeface="Calibri"/>
                  <a:ea typeface=""/>
                </a:rPr>
                <a:t>regime</a:t>
              </a:r>
              <a:endParaRPr lang="de-DE" sz="1800" dirty="0">
                <a:solidFill>
                  <a:prstClr val="black"/>
                </a:solidFill>
                <a:effectLst/>
                <a:latin typeface="Calibri"/>
                <a:ea typeface=""/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BD63FDE8-B014-2540-A3C4-8DA91E284484}"/>
              </a:ext>
            </a:extLst>
          </p:cNvPr>
          <p:cNvSpPr txBox="1"/>
          <p:nvPr/>
        </p:nvSpPr>
        <p:spPr>
          <a:xfrm>
            <a:off x="1309701" y="1336545"/>
            <a:ext cx="237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wavebreaking</a:t>
            </a:r>
            <a:r>
              <a:rPr lang="de-DE" i="0" dirty="0">
                <a:solidFill>
                  <a:prstClr val="black"/>
                </a:solidFill>
                <a:effectLst/>
                <a:latin typeface="Calibri"/>
                <a:ea typeface=""/>
              </a:rPr>
              <a:t> </a:t>
            </a:r>
            <a:r>
              <a:rPr lang="de-DE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radiation</a:t>
            </a:r>
            <a:endParaRPr lang="de-DE" i="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3011249E-4487-344A-8825-2967588DFB04}"/>
              </a:ext>
            </a:extLst>
          </p:cNvPr>
          <p:cNvCxnSpPr/>
          <p:nvPr/>
        </p:nvCxnSpPr>
        <p:spPr>
          <a:xfrm>
            <a:off x="2760497" y="1658505"/>
            <a:ext cx="599090" cy="29583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10A75E1E-5568-A382-DCBF-5B83BC03C6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033" y="2069149"/>
            <a:ext cx="7425896" cy="3834817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D4E93884-129E-74E5-2ED7-D52562D18DA8}"/>
              </a:ext>
            </a:extLst>
          </p:cNvPr>
          <p:cNvSpPr txBox="1"/>
          <p:nvPr/>
        </p:nvSpPr>
        <p:spPr>
          <a:xfrm>
            <a:off x="539552" y="6525344"/>
            <a:ext cx="367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A.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Sävert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MCK </a:t>
            </a:r>
            <a:r>
              <a:rPr lang="de-DE" sz="1200" i="1" dirty="0">
                <a:solidFill>
                  <a:prstClr val="black"/>
                </a:solidFill>
                <a:effectLst/>
                <a:latin typeface="Calibri"/>
                <a:ea typeface=""/>
              </a:rPr>
              <a:t>et al. 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Phys.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Rev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i="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Lett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. </a:t>
            </a:r>
            <a:r>
              <a:rPr lang="de-DE" sz="1200" b="1" i="0" dirty="0">
                <a:solidFill>
                  <a:prstClr val="black"/>
                </a:solidFill>
                <a:effectLst/>
                <a:latin typeface="Calibri"/>
                <a:ea typeface=""/>
              </a:rPr>
              <a:t>115</a:t>
            </a:r>
            <a:r>
              <a:rPr lang="de-DE" sz="1200" i="0" dirty="0">
                <a:solidFill>
                  <a:prstClr val="black"/>
                </a:solidFill>
                <a:effectLst/>
                <a:latin typeface="Calibri"/>
                <a:ea typeface=""/>
              </a:rPr>
              <a:t>, 055002 (2015)</a:t>
            </a:r>
            <a:endParaRPr lang="de-DE" sz="1200" dirty="0">
              <a:solidFill>
                <a:prstClr val="black"/>
              </a:solidFill>
              <a:effectLst/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6576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4925" y="1228725"/>
            <a:ext cx="8929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Acceleration of electrons in a (laser-driven) plasma wave</a:t>
            </a:r>
          </a:p>
        </p:txBody>
      </p:sp>
      <p:pic>
        <p:nvPicPr>
          <p:cNvPr id="2" name="anim_a0_3__tuneanim">
            <a:hlinkClick r:id="" action="ppaction://media"/>
            <a:extLst>
              <a:ext uri="{FF2B5EF4-FFF2-40B4-BE49-F238E27FC236}">
                <a16:creationId xmlns:a16="http://schemas.microsoft.com/office/drawing/2014/main" id="{B3B30DCE-E0F4-C941-B7CC-BDF2BE87D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628800"/>
            <a:ext cx="6088931" cy="4348934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23820903-78B5-434D-A790-A8D7866EC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5733256"/>
            <a:ext cx="8929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Injection of background electrons into accelerating phase of the plasma wave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ECCF79-BD1A-0546-920E-1BF041D30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36" y="1700808"/>
            <a:ext cx="6676615" cy="41300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5885ED-B0BA-D642-BFEF-380077CAC7EF}"/>
              </a:ext>
            </a:extLst>
          </p:cNvPr>
          <p:cNvSpPr/>
          <p:nvPr/>
        </p:nvSpPr>
        <p:spPr>
          <a:xfrm>
            <a:off x="2627784" y="3140968"/>
            <a:ext cx="864096" cy="864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D9CF1D51-0F4B-A44A-A5B7-82EB841F14B7}"/>
              </a:ext>
            </a:extLst>
          </p:cNvPr>
          <p:cNvCxnSpPr/>
          <p:nvPr/>
        </p:nvCxnSpPr>
        <p:spPr>
          <a:xfrm flipV="1">
            <a:off x="899592" y="4005064"/>
            <a:ext cx="1944216" cy="17281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EE6BFAF5-2E83-B747-880A-8047A1F34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702" y="1798897"/>
            <a:ext cx="3192562" cy="3646327"/>
          </a:xfrm>
          <a:prstGeom prst="rect">
            <a:avLst/>
          </a:prstGeom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01865B1F-B3E1-CC49-8DD9-885A99C0B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745" y="5349427"/>
            <a:ext cx="30416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A. </a:t>
            </a:r>
            <a:r>
              <a:rPr lang="en-US" sz="1400" b="0" i="0" dirty="0" err="1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Pukhov</a:t>
            </a:r>
            <a: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 et al.,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APB</a:t>
            </a:r>
            <a: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 74, 355 (2002)</a:t>
            </a:r>
            <a:endParaRPr lang="de-DE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1741EA-4072-04D9-A8AF-455890E4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025"/>
            <a:ext cx="5943600" cy="838200"/>
          </a:xfrm>
        </p:spPr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Principle</a:t>
            </a:r>
          </a:p>
        </p:txBody>
      </p:sp>
    </p:spTree>
    <p:extLst>
      <p:ext uri="{BB962C8B-B14F-4D97-AF65-F5344CB8AC3E}">
        <p14:creationId xmlns:p14="http://schemas.microsoft.com/office/powerpoint/2010/main" val="23236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97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3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 @ JETI: Setup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4925" y="1052736"/>
            <a:ext cx="892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Setup of a LWFA experiment @ JETI: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464579-4C3A-7543-80D2-877280823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9"/>
          <a:stretch/>
        </p:blipFill>
        <p:spPr>
          <a:xfrm rot="16200000">
            <a:off x="1843966" y="180372"/>
            <a:ext cx="3855358" cy="6608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86F381-A39D-1A42-B6AE-C5D27A394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61"/>
          <a:stretch/>
        </p:blipFill>
        <p:spPr>
          <a:xfrm rot="16200000">
            <a:off x="1968866" y="55473"/>
            <a:ext cx="3855358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15CF99-16BE-9E42-87E0-A2740FB9C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61"/>
          <a:stretch/>
        </p:blipFill>
        <p:spPr>
          <a:xfrm rot="16200000">
            <a:off x="1968867" y="55472"/>
            <a:ext cx="3855356" cy="685800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0E4DA74C-B5D9-474E-8D1C-ACA58DC8D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2819861"/>
            <a:ext cx="1018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Target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315152B6-EB6B-4E40-9568-4493D91CD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736" y="3573016"/>
            <a:ext cx="1018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Magnet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B46D0CA5-8486-D64A-A458-2AAE8F517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2740858"/>
            <a:ext cx="1018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</a:pPr>
            <a:r>
              <a:rPr lang="en-US" altLang="de-DE" sz="2000" dirty="0" err="1">
                <a:latin typeface="Calibri" charset="0"/>
                <a:ea typeface="Calibri" charset="0"/>
                <a:cs typeface="Calibri" charset="0"/>
                <a:sym typeface="Symbol" charset="2"/>
              </a:rPr>
              <a:t>Lanex</a:t>
            </a:r>
            <a:endParaRPr lang="en-US" altLang="de-DE" sz="2000" dirty="0">
              <a:latin typeface="Calibri" charset="0"/>
              <a:ea typeface="Calibri" charset="0"/>
              <a:cs typeface="Calibri" charset="0"/>
              <a:sym typeface="Symbol" charset="2"/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66805622-05D8-0B4D-96D7-93450AC47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2452" y="4487346"/>
            <a:ext cx="1018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Camera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6487C790-3589-EB4C-85E5-A8B226049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1746563"/>
            <a:ext cx="2000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</a:pPr>
            <a:r>
              <a:rPr lang="en-US" altLang="de-DE" sz="2000" dirty="0">
                <a:latin typeface="Calibri" charset="0"/>
                <a:ea typeface="Calibri" charset="0"/>
                <a:cs typeface="Calibri" charset="0"/>
                <a:sym typeface="Symbol" charset="2"/>
              </a:rPr>
              <a:t>Few-cycle probe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21868D2-DD33-AC43-B02F-80CD5B2E7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785332"/>
            <a:ext cx="3734243" cy="1602434"/>
          </a:xfrm>
          <a:prstGeom prst="rect">
            <a:avLst/>
          </a:prstGeom>
        </p:spPr>
      </p:pic>
      <p:sp>
        <p:nvSpPr>
          <p:cNvPr id="17" name="Text Box 10">
            <a:extLst>
              <a:ext uri="{FF2B5EF4-FFF2-40B4-BE49-F238E27FC236}">
                <a16:creationId xmlns:a16="http://schemas.microsoft.com/office/drawing/2014/main" id="{E7B83637-D094-5C45-9404-D3F06727A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420" y="6265685"/>
            <a:ext cx="3837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400" b="0" i="0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M. Schnell, MCK </a:t>
            </a:r>
            <a:r>
              <a:rPr lang="en-US" sz="1400" b="0" i="1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et al.,</a:t>
            </a:r>
            <a:r>
              <a:rPr lang="en-US" sz="1400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 </a:t>
            </a:r>
            <a:r>
              <a:rPr lang="en-US" sz="1400" b="0" i="0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PRL </a:t>
            </a:r>
            <a:r>
              <a:rPr lang="de-DE" sz="1400" b="1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108,</a:t>
            </a:r>
            <a:r>
              <a:rPr lang="de-DE" sz="1400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075001 (2012)</a:t>
            </a:r>
            <a:br>
              <a:rPr lang="de-DE" sz="1400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</a:br>
            <a:r>
              <a:rPr lang="de-DE" sz="1400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S. Kuschel, MCK </a:t>
            </a:r>
            <a:r>
              <a:rPr lang="de-DE" sz="1400" i="1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et al., </a:t>
            </a:r>
            <a:r>
              <a:rPr lang="de-DE" sz="1400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PRL </a:t>
            </a:r>
            <a:r>
              <a:rPr lang="de-DE" sz="1400" b="1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121,</a:t>
            </a:r>
            <a:r>
              <a:rPr lang="de-DE" sz="1400" dirty="0">
                <a:highlight>
                  <a:srgbClr val="FFFFFF"/>
                </a:highlight>
                <a:latin typeface="Calibri" charset="0"/>
                <a:ea typeface="Calibri" charset="0"/>
                <a:cs typeface="Calibri" charset="0"/>
              </a:rPr>
              <a:t> 154801 (2018)      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02FECF4-F737-EC4A-B582-A98BCE008502}"/>
              </a:ext>
            </a:extLst>
          </p:cNvPr>
          <p:cNvGrpSpPr/>
          <p:nvPr/>
        </p:nvGrpSpPr>
        <p:grpSpPr>
          <a:xfrm>
            <a:off x="61623" y="1628800"/>
            <a:ext cx="4870417" cy="1945367"/>
            <a:chOff x="88701" y="1628775"/>
            <a:chExt cx="4870417" cy="194536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B0BFB8EC-59A5-524B-A6B6-E88C662B0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701" y="1628775"/>
              <a:ext cx="3010675" cy="136961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CC167C1-B56B-974C-A7AF-B76F242380BF}"/>
                </a:ext>
              </a:extLst>
            </p:cNvPr>
            <p:cNvSpPr/>
            <p:nvPr/>
          </p:nvSpPr>
          <p:spPr>
            <a:xfrm>
              <a:off x="4599118" y="3214142"/>
              <a:ext cx="360000" cy="3600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97B348F8-3CFE-A44E-A799-A036265924BB}"/>
                </a:ext>
              </a:extLst>
            </p:cNvPr>
            <p:cNvCxnSpPr>
              <a:cxnSpLocks/>
              <a:stCxn id="2" idx="0"/>
            </p:cNvCxnSpPr>
            <p:nvPr/>
          </p:nvCxnSpPr>
          <p:spPr>
            <a:xfrm flipH="1" flipV="1">
              <a:off x="3099376" y="1628775"/>
              <a:ext cx="1679742" cy="158536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6939C3A2-A674-084E-B434-F29B36C86C6E}"/>
                </a:ext>
              </a:extLst>
            </p:cNvPr>
            <p:cNvCxnSpPr>
              <a:cxnSpLocks/>
              <a:stCxn id="2" idx="4"/>
            </p:cNvCxnSpPr>
            <p:nvPr/>
          </p:nvCxnSpPr>
          <p:spPr>
            <a:xfrm flipH="1" flipV="1">
              <a:off x="88701" y="2998391"/>
              <a:ext cx="4690417" cy="575751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09F1BED8-CCCF-2C4D-B4CA-E0B7285B3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62" y="4278202"/>
            <a:ext cx="2160000" cy="144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2235648-8867-3545-800D-EF513CB60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5334270"/>
            <a:ext cx="2150729" cy="144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05380B7-74C4-924C-B34F-8D7A2F900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062" y="4279763"/>
            <a:ext cx="2160000" cy="144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37B92CC-2F93-2648-AF3A-E5041201A3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5776" y="5316517"/>
            <a:ext cx="2161341" cy="1440000"/>
          </a:xfrm>
          <a:prstGeom prst="rect">
            <a:avLst/>
          </a:prstGeom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id="{C80B2199-5A5C-4542-9EEB-D1A949ED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62" y="4221088"/>
            <a:ext cx="4022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</a:pPr>
            <a:r>
              <a:rPr lang="en-US" altLang="de-DE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Symbol" charset="2"/>
              </a:rPr>
              <a:t>Gas-Jet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C7C36B5E-D0E0-D24B-A0DB-6F9F0C0A8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368" y="6413266"/>
            <a:ext cx="1151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365125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</a:pPr>
            <a:r>
              <a:rPr lang="en-US" altLang="de-DE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Symbol" charset="2"/>
              </a:rPr>
              <a:t>Gas-Cell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3A29FEEA-AB33-BE4B-A4F6-7E10EC9724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230810" y="937109"/>
            <a:ext cx="3670391" cy="875293"/>
          </a:xfrm>
          <a:prstGeom prst="rect">
            <a:avLst/>
          </a:prstGeom>
        </p:spPr>
      </p:pic>
      <p:sp>
        <p:nvSpPr>
          <p:cNvPr id="38" name="Text Box 10">
            <a:extLst>
              <a:ext uri="{FF2B5EF4-FFF2-40B4-BE49-F238E27FC236}">
                <a16:creationId xmlns:a16="http://schemas.microsoft.com/office/drawing/2014/main" id="{76B336B5-E9F3-694F-9287-7C665E05A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3" y="2060848"/>
            <a:ext cx="364059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M. Schwab, MCK </a:t>
            </a:r>
            <a:r>
              <a:rPr lang="en-US" sz="1400" b="0" i="1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et al.,</a:t>
            </a:r>
            <a: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 APL </a:t>
            </a:r>
            <a:r>
              <a:rPr lang="de-DE" sz="1400" b="1" dirty="0">
                <a:latin typeface="Calibri" charset="0"/>
                <a:ea typeface="Calibri" charset="0"/>
                <a:cs typeface="Calibri" charset="0"/>
              </a:rPr>
              <a:t>103,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191118 (2013)</a:t>
            </a:r>
            <a:br>
              <a:rPr lang="de-DE" sz="1400" dirty="0">
                <a:latin typeface="Calibri" charset="0"/>
                <a:ea typeface="Calibri" charset="0"/>
                <a:cs typeface="Calibri" charset="0"/>
              </a:rPr>
            </a:b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D. Adolph, MCK  </a:t>
            </a:r>
            <a:r>
              <a:rPr lang="de-DE" sz="1400" i="1" dirty="0">
                <a:latin typeface="Calibri" charset="0"/>
                <a:ea typeface="Calibri" charset="0"/>
                <a:cs typeface="Calibri" charset="0"/>
              </a:rPr>
              <a:t>et al., 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APL </a:t>
            </a:r>
            <a:r>
              <a:rPr lang="de-DE" sz="1400" b="1" dirty="0">
                <a:latin typeface="Calibri" charset="0"/>
                <a:ea typeface="Calibri" charset="0"/>
                <a:cs typeface="Calibri" charset="0"/>
              </a:rPr>
              <a:t>110,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081105 (2017)</a:t>
            </a:r>
            <a:br>
              <a:rPr lang="de-DE" sz="1400" dirty="0">
                <a:latin typeface="Calibri" charset="0"/>
                <a:ea typeface="Calibri" charset="0"/>
                <a:cs typeface="Calibri" charset="0"/>
              </a:rPr>
            </a:b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I. Tamer, MCK </a:t>
            </a:r>
            <a:r>
              <a:rPr lang="de-DE" sz="1400" i="1" dirty="0">
                <a:latin typeface="Calibri" charset="0"/>
                <a:ea typeface="Calibri" charset="0"/>
                <a:cs typeface="Calibri" charset="0"/>
              </a:rPr>
              <a:t>et al.,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Opt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Expr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de-DE" sz="1400" b="1" dirty="0">
                <a:latin typeface="Calibri" charset="0"/>
                <a:ea typeface="Calibri" charset="0"/>
                <a:cs typeface="Calibri" charset="0"/>
              </a:rPr>
              <a:t>28,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19034 (2020)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5A18BC87-542D-1E48-8205-E6CA7876B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85" y="5742405"/>
            <a:ext cx="21602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5000"/>
              </a:spcAft>
            </a:pPr>
            <a: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B. Landgraf, MCK </a:t>
            </a:r>
            <a:r>
              <a:rPr lang="en-US" sz="1400" b="0" i="1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et al.,</a:t>
            </a:r>
            <a: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 </a:t>
            </a:r>
            <a:b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</a:br>
            <a:r>
              <a:rPr lang="en-US" sz="1400" b="0" i="0" dirty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RSI </a:t>
            </a:r>
            <a:r>
              <a:rPr lang="de-DE" sz="1400" b="1" dirty="0">
                <a:latin typeface="Calibri" charset="0"/>
                <a:ea typeface="Calibri" charset="0"/>
                <a:cs typeface="Calibri" charset="0"/>
              </a:rPr>
              <a:t>82,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083106 (2011)</a:t>
            </a:r>
            <a:br>
              <a:rPr lang="de-DE" sz="1400" dirty="0">
                <a:latin typeface="Calibri" charset="0"/>
                <a:ea typeface="Calibri" charset="0"/>
                <a:cs typeface="Calibri" charset="0"/>
              </a:rPr>
            </a:b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A. Adelmann, MCK </a:t>
            </a:r>
            <a:r>
              <a:rPr lang="de-DE" sz="1400" i="1" dirty="0">
                <a:latin typeface="Calibri" charset="0"/>
                <a:ea typeface="Calibri" charset="0"/>
                <a:cs typeface="Calibri" charset="0"/>
              </a:rPr>
              <a:t>et al.,</a:t>
            </a:r>
            <a:br>
              <a:rPr lang="de-DE" sz="1400" dirty="0">
                <a:latin typeface="Calibri" charset="0"/>
                <a:ea typeface="Calibri" charset="0"/>
                <a:cs typeface="Calibri" charset="0"/>
              </a:rPr>
            </a:b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Appl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de-DE" sz="1400" dirty="0" err="1">
                <a:latin typeface="Calibri" charset="0"/>
                <a:ea typeface="Calibri" charset="0"/>
                <a:cs typeface="Calibri" charset="0"/>
              </a:rPr>
              <a:t>Sci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de-DE" sz="1400" b="1" dirty="0">
                <a:latin typeface="Calibri" charset="0"/>
                <a:ea typeface="Calibri" charset="0"/>
                <a:cs typeface="Calibri" charset="0"/>
              </a:rPr>
              <a:t>8,</a:t>
            </a:r>
            <a:r>
              <a:rPr lang="de-DE" sz="1400" dirty="0">
                <a:latin typeface="Calibri" charset="0"/>
                <a:ea typeface="Calibri" charset="0"/>
                <a:cs typeface="Calibri" charset="0"/>
              </a:rPr>
              <a:t> 443 (2018)</a:t>
            </a:r>
          </a:p>
        </p:txBody>
      </p:sp>
    </p:spTree>
    <p:extLst>
      <p:ext uri="{BB962C8B-B14F-4D97-AF65-F5344CB8AC3E}">
        <p14:creationId xmlns:p14="http://schemas.microsoft.com/office/powerpoint/2010/main" val="18905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32" grpId="0"/>
      <p:bldP spid="17" grpId="0"/>
      <p:bldP spid="35" grpId="0"/>
      <p:bldP spid="36" grpId="0"/>
      <p:bldP spid="38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energy spectrum: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energy of (mono-energetic?) peak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background?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charge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pulse duration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source size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divergence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pointing (stability)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…</a:t>
            </a:r>
            <a:endParaRPr lang="en-US" altLang="de-DE" sz="1800" baseline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High-resolution images of plasma wave: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Formation and evolution of e-bunch</a:t>
            </a:r>
            <a:b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e-pulse duration in the plasma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evolution of accelerator structure (plasma wave)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point of injection of e-bunch</a:t>
            </a:r>
            <a:b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acceleration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length -&gt; peak energy</a:t>
            </a:r>
            <a:endParaRPr lang="en-US" altLang="de-DE" sz="1800" baseline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Detection of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betatron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radiation</a:t>
            </a:r>
            <a:b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source size of electron pulse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Measure intensity evolution of driving main pulse via RECR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Indirect measurement of acceleration fields</a:t>
            </a:r>
            <a:b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peak energy of e-bunch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transverse scattering of laser pulse</a:t>
            </a:r>
            <a:b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spatio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-temporal couplings in main pulse </a:t>
            </a:r>
            <a:b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e-beam direction/steering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endParaRPr lang="en-US" altLang="de-DE" sz="1800" baseline="0" dirty="0">
              <a:solidFill>
                <a:sysClr val="windowText" lastClr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Motivation and Outline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7C64C0-A70C-4F49-9C81-2CEEB294822A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1200">
              <a:latin typeface="Calibri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BEF65E6-332D-0048-908A-D6777F650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244"/>
          <a:stretch/>
        </p:blipFill>
        <p:spPr bwMode="auto">
          <a:xfrm>
            <a:off x="5422153" y="2995219"/>
            <a:ext cx="2935695" cy="11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2955E14E-3057-D04F-B333-309EDD041B5D}"/>
              </a:ext>
            </a:extLst>
          </p:cNvPr>
          <p:cNvSpPr txBox="1">
            <a:spLocks noChangeAspect="1"/>
          </p:cNvSpPr>
          <p:nvPr/>
        </p:nvSpPr>
        <p:spPr>
          <a:xfrm>
            <a:off x="251520" y="1196752"/>
            <a:ext cx="4200765" cy="35969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(One of the) Central goal(s) of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EuPRAXIA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: 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Realize a free-electron laser based on electron pulses from a LWFA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What are the requirements to reach this goal?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Provide a stable/reliable/controllable GeV-class LWFA-driven electron source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does a LWFA work?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Which e-beam parameters are essential?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are they correlated with accelerator structure (plasma </a:t>
            </a:r>
            <a:r>
              <a:rPr lang="en-US" altLang="de-DE" sz="1800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wakefield</a:t>
            </a: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)?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How can they be measured?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Beyond existing (and possible) diagnostics: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machine-learning algorithms, Bayesian optimization models</a:t>
            </a:r>
            <a:endParaRPr lang="en-US" altLang="de-DE" sz="1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outlook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01707C-3B2E-E343-912C-F39C2A0F3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8420" r="16729" b="35451"/>
          <a:stretch/>
        </p:blipFill>
        <p:spPr>
          <a:xfrm>
            <a:off x="5093202" y="4792363"/>
            <a:ext cx="3593598" cy="8569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F3C6F0-4CA2-D375-73D8-66755F6E0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8"/>
          <a:stretch/>
        </p:blipFill>
        <p:spPr bwMode="auto">
          <a:xfrm>
            <a:off x="5508104" y="1022700"/>
            <a:ext cx="3497984" cy="1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B2426DA2-5179-2169-B2CB-EB3166ADCC09}"/>
              </a:ext>
            </a:extLst>
          </p:cNvPr>
          <p:cNvSpPr txBox="1">
            <a:spLocks noChangeAspect="1"/>
          </p:cNvSpPr>
          <p:nvPr/>
        </p:nvSpPr>
        <p:spPr>
          <a:xfrm>
            <a:off x="4561370" y="1195429"/>
            <a:ext cx="4444718" cy="4897868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High-resolution images of plasma wave: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Formation and evolution of e-bunch</a:t>
            </a:r>
            <a:b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ysClr val="windowText" lastClr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e-pulse duration in the plasma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evolution of accelerator structure (plasma wave)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point of injection of e-bunch</a:t>
            </a:r>
            <a:b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acceleration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length -&gt; peak energy</a:t>
            </a: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Detection of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betatron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radiation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source size of electron pulse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Measure intensity evolution of driving main pulse via RECR</a:t>
            </a:r>
          </a:p>
          <a:p>
            <a:pPr lvl="1"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Indirect measurement of acceleration fields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peak energy of e-bunch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Visualize transverse scattering of laser pulse</a:t>
            </a:r>
            <a:b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baseline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altLang="de-DE" sz="18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spatio</a:t>
            </a: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-temporal couplings in main pulse </a:t>
            </a:r>
            <a:b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altLang="de-DE" sz="18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-&gt; e-beam direction/steering</a:t>
            </a:r>
          </a:p>
          <a:p>
            <a:pPr fontAlgn="auto">
              <a:spcBef>
                <a:spcPts val="600"/>
              </a:spcBef>
              <a:buClr>
                <a:srgbClr val="8CB423"/>
              </a:buClr>
              <a:defRPr/>
            </a:pPr>
            <a:endParaRPr lang="en-US" altLang="de-DE" sz="1800" baseline="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1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z="2800" dirty="0">
                <a:latin typeface="Calibri" charset="0"/>
                <a:ea typeface="Calibri" charset="0"/>
                <a:cs typeface="Calibri" charset="0"/>
              </a:rPr>
              <a:t>Laser Wakefield Acceleration of Electrons: Optical probing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charset="2"/>
              <a:buChar char="§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78B03A-8F5F-F847-ADB1-B382E17F9A0D}" type="slidenum">
              <a:rPr lang="de-DE" altLang="de-DE" sz="1200">
                <a:latin typeface="Calibri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1200">
              <a:latin typeface="Calibri" charset="0"/>
            </a:endParaRP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08AECE2F-E018-D04F-9AF3-20931D8B0601}"/>
              </a:ext>
            </a:extLst>
          </p:cNvPr>
          <p:cNvSpPr txBox="1">
            <a:spLocks/>
          </p:cNvSpPr>
          <p:nvPr/>
        </p:nvSpPr>
        <p:spPr bwMode="auto">
          <a:xfrm>
            <a:off x="1331640" y="1052736"/>
            <a:ext cx="6408712" cy="50405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Symbol" charset="2"/>
              <a:buChar char="-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Symbol" charset="2"/>
              <a:buChar char="-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de-DE" i="0" kern="0" dirty="0" err="1">
                <a:effectLst/>
              </a:rPr>
              <a:t>transverse</a:t>
            </a:r>
            <a:r>
              <a:rPr lang="de-DE" i="0" kern="0" dirty="0">
                <a:effectLst/>
              </a:rPr>
              <a:t> </a:t>
            </a:r>
            <a:r>
              <a:rPr lang="de-DE" i="0" kern="0" dirty="0" err="1">
                <a:effectLst/>
              </a:rPr>
              <a:t>optical</a:t>
            </a:r>
            <a:r>
              <a:rPr lang="de-DE" i="0" kern="0" dirty="0">
                <a:effectLst/>
              </a:rPr>
              <a:t> </a:t>
            </a:r>
            <a:r>
              <a:rPr lang="de-DE" kern="0" dirty="0" err="1"/>
              <a:t>p</a:t>
            </a:r>
            <a:r>
              <a:rPr lang="de-DE" i="0" kern="0" dirty="0" err="1">
                <a:effectLst/>
              </a:rPr>
              <a:t>robing</a:t>
            </a:r>
            <a:endParaRPr lang="de-DE" i="0" kern="0" dirty="0">
              <a:effectLst/>
            </a:endParaRPr>
          </a:p>
        </p:txBody>
      </p:sp>
      <p:pic>
        <p:nvPicPr>
          <p:cNvPr id="33" name="Grafik 11">
            <a:extLst>
              <a:ext uri="{FF2B5EF4-FFF2-40B4-BE49-F238E27FC236}">
                <a16:creationId xmlns:a16="http://schemas.microsoft.com/office/drawing/2014/main" id="{FF4E3356-98E2-1F40-83A7-D491212A6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0" y="2096232"/>
            <a:ext cx="7199999" cy="3925056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C534B6C6-CDA5-6449-A192-B4D2D63DD6DB}"/>
              </a:ext>
            </a:extLst>
          </p:cNvPr>
          <p:cNvSpPr txBox="1"/>
          <p:nvPr/>
        </p:nvSpPr>
        <p:spPr>
          <a:xfrm>
            <a:off x="5176001" y="6372036"/>
            <a:ext cx="82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prstClr val="black"/>
                </a:solidFill>
                <a:latin typeface="Calibri"/>
                <a:ea typeface=""/>
              </a:rPr>
              <a:t>g</a:t>
            </a: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as-jet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53A40726-E66C-214E-8042-6656E39148CD}"/>
              </a:ext>
            </a:extLst>
          </p:cNvPr>
          <p:cNvCxnSpPr/>
          <p:nvPr/>
        </p:nvCxnSpPr>
        <p:spPr>
          <a:xfrm flipH="1" flipV="1">
            <a:off x="4743450" y="5471424"/>
            <a:ext cx="446810" cy="941049"/>
          </a:xfrm>
          <a:prstGeom prst="straightConnector1">
            <a:avLst/>
          </a:prstGeom>
          <a:noFill/>
          <a:ln w="76200" cap="flat" cmpd="sng" algn="ctr">
            <a:solidFill>
              <a:srgbClr val="F7C400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F9E8A7DB-AF5C-2144-8DE6-586B75FBA281}"/>
              </a:ext>
            </a:extLst>
          </p:cNvPr>
          <p:cNvCxnSpPr/>
          <p:nvPr/>
        </p:nvCxnSpPr>
        <p:spPr>
          <a:xfrm>
            <a:off x="2036618" y="1971149"/>
            <a:ext cx="1227835" cy="2633210"/>
          </a:xfrm>
          <a:prstGeom prst="straightConnector1">
            <a:avLst/>
          </a:prstGeom>
          <a:noFill/>
          <a:ln w="76200" cap="flat" cmpd="sng" algn="ctr">
            <a:solidFill>
              <a:srgbClr val="F7C400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A2143E49-09F7-C84A-A17B-9C3459B1AA49}"/>
              </a:ext>
            </a:extLst>
          </p:cNvPr>
          <p:cNvSpPr txBox="1"/>
          <p:nvPr/>
        </p:nvSpPr>
        <p:spPr>
          <a:xfrm>
            <a:off x="1482436" y="160709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dirty="0" err="1">
                <a:solidFill>
                  <a:prstClr val="black"/>
                </a:solidFill>
                <a:latin typeface="Calibri"/>
                <a:ea typeface=""/>
              </a:rPr>
              <a:t>m</a:t>
            </a:r>
            <a:r>
              <a:rPr lang="de-DE" sz="180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ain</a:t>
            </a: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 pulse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1F84CA4-ED3D-174F-9953-5E664311CF4F}"/>
              </a:ext>
            </a:extLst>
          </p:cNvPr>
          <p:cNvSpPr txBox="1"/>
          <p:nvPr/>
        </p:nvSpPr>
        <p:spPr>
          <a:xfrm>
            <a:off x="8122274" y="4725144"/>
            <a:ext cx="1052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electrons</a:t>
            </a:r>
            <a:endParaRPr lang="de-DE" sz="1800" dirty="0">
              <a:solidFill>
                <a:prstClr val="black"/>
              </a:solidFill>
              <a:effectLst/>
              <a:latin typeface="Calibri"/>
              <a:ea typeface="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X-</a:t>
            </a:r>
            <a:r>
              <a:rPr lang="de-DE" sz="1800" dirty="0" err="1">
                <a:solidFill>
                  <a:prstClr val="black"/>
                </a:solidFill>
                <a:effectLst/>
                <a:latin typeface="Calibri"/>
                <a:ea typeface=""/>
              </a:rPr>
              <a:t>rays</a:t>
            </a:r>
            <a:r>
              <a:rPr lang="de-DE" sz="1800" dirty="0">
                <a:solidFill>
                  <a:prstClr val="black"/>
                </a:solidFill>
                <a:effectLst/>
                <a:latin typeface="Calibri"/>
                <a:ea typeface="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2722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\begin{eqnarray*}&#10;\lambda_{\rm p}=v_{\rm ph}T_{\rm p}&#10;\approx\frac{2\pi c}{\omega_{\rm p}}&#10;=2\pi c\sqrt{\frac{\varepsilon_0m_{\rm e}}{n_{\rm e}e^2}}&#10;\end{eqnarray*}&#10;&#10;\end{document}"/>
  <p:tag name="IGUANATEXSIZE" val="16"/>
</p:tagLst>
</file>

<file path=ppt/theme/theme1.xml><?xml version="1.0" encoding="utf-8"?>
<a:theme xmlns:a="http://schemas.openxmlformats.org/drawingml/2006/main" name="IAP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3025</Words>
  <Application>Microsoft Macintosh PowerPoint</Application>
  <PresentationFormat>Bildschirmpräsentation (4:3)</PresentationFormat>
  <Paragraphs>380</Paragraphs>
  <Slides>37</Slides>
  <Notes>0</Notes>
  <HiddenSlides>7</HiddenSlides>
  <MMClips>3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6" baseType="lpstr">
      <vt:lpstr>Arial</vt:lpstr>
      <vt:lpstr>Calibri</vt:lpstr>
      <vt:lpstr>Cambria Math</vt:lpstr>
      <vt:lpstr>Symbol</vt:lpstr>
      <vt:lpstr>Tahoma</vt:lpstr>
      <vt:lpstr>Wingdings</vt:lpstr>
      <vt:lpstr>IAP-Design</vt:lpstr>
      <vt:lpstr>Formel</vt:lpstr>
      <vt:lpstr>Equation</vt:lpstr>
      <vt:lpstr>Diagnostics for Laser-Wakefield Accelerators</vt:lpstr>
      <vt:lpstr>Motivation and Outline</vt:lpstr>
      <vt:lpstr>Motivation and Outline</vt:lpstr>
      <vt:lpstr>Laser Wakefield Acceleration of Electrons: Principle</vt:lpstr>
      <vt:lpstr>Laser Wakefield Acceleration of Electrons @ JETI: Setup</vt:lpstr>
      <vt:lpstr>Motivation and Outline</vt:lpstr>
      <vt:lpstr>Motivation and Outline</vt:lpstr>
      <vt:lpstr>Motivation and Outline</vt:lpstr>
      <vt:lpstr>Laser Wakefield Acceleration of Electrons: Optical probing</vt:lpstr>
      <vt:lpstr>Laser Wakefield Acceleration of Electrons: Optical probing</vt:lpstr>
      <vt:lpstr>Laser Wakefield Acceleration of Electrons: Optical probing</vt:lpstr>
      <vt:lpstr>Laser Wakefield Acceleration of Electrons: Optical probing</vt:lpstr>
      <vt:lpstr>Laser Wakefield Acceleration of Electrons: Optical probing</vt:lpstr>
      <vt:lpstr>Motivation and Outline</vt:lpstr>
      <vt:lpstr>Laser Wakefield Acceleration of Electrons @ JETI: Optical probing</vt:lpstr>
      <vt:lpstr>Laser Wakefield Acceleration of Electrons @ JETI: Optical probing</vt:lpstr>
      <vt:lpstr>Laser Wakefield Acceleration of Electrons @ JETI: Optical probing</vt:lpstr>
      <vt:lpstr>Laser Wakefield Acceleration of Electrons @ JETI: Optical probing</vt:lpstr>
      <vt:lpstr>Laser Wakefield Acceleration of Electrons @ JETI: Optical probing</vt:lpstr>
      <vt:lpstr>Laser Wakefield Acceleration of Electrons @ JETI: Optical probing</vt:lpstr>
      <vt:lpstr>Laser Wakefield Acceleration of Electrons @ JETI: Optical probing</vt:lpstr>
      <vt:lpstr>Motivation and Outline</vt:lpstr>
      <vt:lpstr>Laser Wakefield Acceleration of Electrons: Betatron Radiation</vt:lpstr>
      <vt:lpstr>Motivation and Outline</vt:lpstr>
      <vt:lpstr>Laser Wakefield Acceleration of Electrons @ JETI: Optical probing</vt:lpstr>
      <vt:lpstr>Motivation and Outline</vt:lpstr>
      <vt:lpstr>Laser Wakefield Acceleration of Electrons @ JETI: Optical probing</vt:lpstr>
      <vt:lpstr>Motivation and Outline</vt:lpstr>
      <vt:lpstr>Motivation and Outline</vt:lpstr>
      <vt:lpstr>Summary and Outlook</vt:lpstr>
      <vt:lpstr>Laser Wakefield Acceleration of Electrons @ JETI: Optical probing</vt:lpstr>
      <vt:lpstr>Laser Wakefield Acceleration of Electrons: Optical probing</vt:lpstr>
      <vt:lpstr>Laser Wakefield Acceleration of Electrons: Optical probing</vt:lpstr>
      <vt:lpstr>Laser Wakefield Acceleration of Electrons: Optical probing</vt:lpstr>
      <vt:lpstr>Laser Wakefield Acceleration of Electrons: Optical probing</vt:lpstr>
      <vt:lpstr>Laser Wakefield Acceleration of Electrons @ JETI: Optical probing</vt:lpstr>
      <vt:lpstr>Laser Wakefield Acceleration of Electrons @ JETI: Optical probing</vt:lpstr>
    </vt:vector>
  </TitlesOfParts>
  <Company>timespin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Robert Berneis</dc:creator>
  <cp:lastModifiedBy>Malte Kaluza</cp:lastModifiedBy>
  <cp:revision>305</cp:revision>
  <cp:lastPrinted>2016-07-29T12:48:04Z</cp:lastPrinted>
  <dcterms:created xsi:type="dcterms:W3CDTF">2012-12-03T13:45:01Z</dcterms:created>
  <dcterms:modified xsi:type="dcterms:W3CDTF">2023-06-12T06:34:19Z</dcterms:modified>
</cp:coreProperties>
</file>