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32"/>
  </p:notesMasterIdLst>
  <p:handoutMasterIdLst>
    <p:handoutMasterId r:id="rId33"/>
  </p:handoutMasterIdLst>
  <p:sldIdLst>
    <p:sldId id="331" r:id="rId2"/>
    <p:sldId id="484" r:id="rId3"/>
    <p:sldId id="491" r:id="rId4"/>
    <p:sldId id="441" r:id="rId5"/>
    <p:sldId id="444" r:id="rId6"/>
    <p:sldId id="449" r:id="rId7"/>
    <p:sldId id="451" r:id="rId8"/>
    <p:sldId id="452" r:id="rId9"/>
    <p:sldId id="453" r:id="rId10"/>
    <p:sldId id="434" r:id="rId11"/>
    <p:sldId id="492" r:id="rId12"/>
    <p:sldId id="445" r:id="rId13"/>
    <p:sldId id="454" r:id="rId14"/>
    <p:sldId id="456" r:id="rId15"/>
    <p:sldId id="493" r:id="rId16"/>
    <p:sldId id="457" r:id="rId17"/>
    <p:sldId id="471" r:id="rId18"/>
    <p:sldId id="467" r:id="rId19"/>
    <p:sldId id="468" r:id="rId20"/>
    <p:sldId id="460" r:id="rId21"/>
    <p:sldId id="494" r:id="rId22"/>
    <p:sldId id="476" r:id="rId23"/>
    <p:sldId id="477" r:id="rId24"/>
    <p:sldId id="463" r:id="rId25"/>
    <p:sldId id="495" r:id="rId26"/>
    <p:sldId id="489" r:id="rId27"/>
    <p:sldId id="490" r:id="rId28"/>
    <p:sldId id="473" r:id="rId29"/>
    <p:sldId id="496" r:id="rId30"/>
    <p:sldId id="497" r:id="rId31"/>
  </p:sldIdLst>
  <p:sldSz cx="9144000" cy="6858000" type="screen4x3"/>
  <p:notesSz cx="6794500" cy="9931400"/>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Standardabschnitt" id="{AE7857C0-2D20-4703-8FB6-39B300EF5577}">
          <p14:sldIdLst>
            <p14:sldId id="331"/>
            <p14:sldId id="484"/>
            <p14:sldId id="491"/>
            <p14:sldId id="441"/>
            <p14:sldId id="444"/>
            <p14:sldId id="449"/>
            <p14:sldId id="451"/>
            <p14:sldId id="452"/>
            <p14:sldId id="453"/>
            <p14:sldId id="434"/>
            <p14:sldId id="492"/>
            <p14:sldId id="445"/>
            <p14:sldId id="454"/>
            <p14:sldId id="456"/>
            <p14:sldId id="493"/>
            <p14:sldId id="457"/>
            <p14:sldId id="471"/>
            <p14:sldId id="467"/>
            <p14:sldId id="468"/>
            <p14:sldId id="460"/>
            <p14:sldId id="494"/>
            <p14:sldId id="476"/>
            <p14:sldId id="477"/>
            <p14:sldId id="463"/>
            <p14:sldId id="495"/>
            <p14:sldId id="489"/>
            <p14:sldId id="490"/>
            <p14:sldId id="473"/>
            <p14:sldId id="496"/>
            <p14:sldId id="497"/>
          </p14:sldIdLst>
        </p14:section>
      </p14:sectionLst>
    </p:ext>
    <p:ext uri="{EFAFB233-063F-42B5-8137-9DF3F51BA10A}">
      <p15:sldGuideLst xmlns:p15="http://schemas.microsoft.com/office/powerpoint/2012/main">
        <p15:guide id="1" orient="horz" pos="890">
          <p15:clr>
            <a:srgbClr val="A4A3A4"/>
          </p15:clr>
        </p15:guide>
        <p15:guide id="2" orient="horz" pos="845">
          <p15:clr>
            <a:srgbClr val="A4A3A4"/>
          </p15:clr>
        </p15:guide>
        <p15:guide id="3" orient="horz" pos="3793">
          <p15:clr>
            <a:srgbClr val="A4A3A4"/>
          </p15:clr>
        </p15:guide>
        <p15:guide id="4" orient="horz" pos="1117">
          <p15:clr>
            <a:srgbClr val="A4A3A4"/>
          </p15:clr>
        </p15:guide>
        <p15:guide id="5" orient="horz" pos="187">
          <p15:clr>
            <a:srgbClr val="A4A3A4"/>
          </p15:clr>
        </p15:guide>
        <p15:guide id="6" orient="horz" pos="504">
          <p15:clr>
            <a:srgbClr val="A4A3A4"/>
          </p15:clr>
        </p15:guide>
        <p15:guide id="7" orient="horz" pos="4156">
          <p15:clr>
            <a:srgbClr val="A4A3A4"/>
          </p15:clr>
        </p15:guide>
        <p15:guide id="8" orient="horz">
          <p15:clr>
            <a:srgbClr val="A4A3A4"/>
          </p15:clr>
        </p15:guide>
        <p15:guide id="9" pos="657">
          <p15:clr>
            <a:srgbClr val="A4A3A4"/>
          </p15:clr>
        </p15:guide>
        <p15:guide id="10" pos="5534">
          <p15:clr>
            <a:srgbClr val="A4A3A4"/>
          </p15:clr>
        </p15:guide>
        <p15:guide id="11" pos="521">
          <p15:clr>
            <a:srgbClr val="A4A3A4"/>
          </p15:clr>
        </p15:guide>
        <p15:guide id="12" pos="453">
          <p15:clr>
            <a:srgbClr val="A4A3A4"/>
          </p15:clr>
        </p15:guide>
        <p15:guide id="13" pos="1315">
          <p15:clr>
            <a:srgbClr val="A4A3A4"/>
          </p15:clr>
        </p15:guide>
        <p15:guide id="14" pos="3039">
          <p15:clr>
            <a:srgbClr val="A4A3A4"/>
          </p15:clr>
        </p15:guide>
        <p15:guide id="15" pos="3152">
          <p15:clr>
            <a:srgbClr val="A4A3A4"/>
          </p15:clr>
        </p15:guide>
        <p15:guide id="16" pos="573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18"/>
    <a:srgbClr val="0000FF"/>
    <a:srgbClr val="FDCA00"/>
    <a:srgbClr val="C50006"/>
    <a:srgbClr val="EF5B00"/>
    <a:srgbClr val="7C204E"/>
    <a:srgbClr val="010000"/>
    <a:srgbClr val="FFFFFF"/>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7" autoAdjust="0"/>
  </p:normalViewPr>
  <p:slideViewPr>
    <p:cSldViewPr snapToObjects="1">
      <p:cViewPr varScale="1">
        <p:scale>
          <a:sx n="80" d="100"/>
          <a:sy n="80" d="100"/>
        </p:scale>
        <p:origin x="1522" y="67"/>
      </p:cViewPr>
      <p:guideLst>
        <p:guide orient="horz" pos="890"/>
        <p:guide orient="horz" pos="845"/>
        <p:guide orient="horz" pos="3793"/>
        <p:guide orient="horz" pos="1117"/>
        <p:guide orient="horz" pos="187"/>
        <p:guide orient="horz" pos="504"/>
        <p:guide orient="horz" pos="4156"/>
        <p:guide orient="horz"/>
        <p:guide pos="657"/>
        <p:guide pos="5534"/>
        <p:guide pos="521"/>
        <p:guide pos="453"/>
        <p:guide pos="1315"/>
        <p:guide pos="3039"/>
        <p:guide pos="3152"/>
        <p:guide pos="57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5" d="100"/>
          <a:sy n="115" d="100"/>
        </p:scale>
        <p:origin x="-4932"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a:latin typeface="+mn-lt"/>
            </a:endParaRPr>
          </a:p>
        </p:txBody>
      </p:sp>
      <p:sp>
        <p:nvSpPr>
          <p:cNvPr id="118789" name="Rectangle 5"/>
          <p:cNvSpPr>
            <a:spLocks noGrp="1" noChangeArrowheads="1"/>
          </p:cNvSpPr>
          <p:nvPr>
            <p:ph type="sldNum" sz="quarter" idx="3"/>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5988"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906631" y="4718072"/>
            <a:ext cx="4981238" cy="4467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a:t>
            </a:r>
            <a:r>
              <a:rPr lang="de-DE" noProof="0" dirty="0" smtClean="0"/>
              <a:t>Ebene</a:t>
            </a:r>
          </a:p>
          <a:p>
            <a:pPr lvl="5"/>
            <a:r>
              <a:rPr lang="de-DE" noProof="0" dirty="0" smtClean="0"/>
              <a:t>Sechste Ebene</a:t>
            </a:r>
          </a:p>
          <a:p>
            <a:pPr lvl="6"/>
            <a:r>
              <a:rPr lang="de-DE" noProof="0" dirty="0" smtClean="0"/>
              <a:t>Siebte Ebene</a:t>
            </a:r>
          </a:p>
          <a:p>
            <a:pPr lvl="7"/>
            <a:r>
              <a:rPr lang="de-DE" noProof="0" dirty="0" smtClean="0"/>
              <a:t>Achte Ebene</a:t>
            </a:r>
          </a:p>
          <a:p>
            <a:pPr lvl="8"/>
            <a:r>
              <a:rPr lang="de-DE" noProof="0" dirty="0" smtClean="0"/>
              <a:t>Neunte Ebene</a:t>
            </a:r>
          </a:p>
        </p:txBody>
      </p:sp>
      <p:sp>
        <p:nvSpPr>
          <p:cNvPr id="122886" name="Rectangle 6"/>
          <p:cNvSpPr>
            <a:spLocks noGrp="1" noChangeArrowheads="1"/>
          </p:cNvSpPr>
          <p:nvPr>
            <p:ph type="ftr" sz="quarter" idx="4"/>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hdr="0" ftr="0" dt="0"/>
  <p:notesStyle>
    <a:lvl1pPr marL="90488" indent="-90488"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5" indent="-9207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700" indent="-8572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88"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75"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63" indent="-90488" algn="l" defTabSz="457200"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50"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38"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50" indent="-88900"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a:t>
            </a:fld>
            <a:endParaRPr lang="de-DE" dirty="0"/>
          </a:p>
        </p:txBody>
      </p:sp>
    </p:spTree>
    <p:extLst>
      <p:ext uri="{BB962C8B-B14F-4D97-AF65-F5344CB8AC3E}">
        <p14:creationId xmlns:p14="http://schemas.microsoft.com/office/powerpoint/2010/main" val="19144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12</a:t>
            </a:fld>
            <a:endParaRPr lang="de-DE" dirty="0"/>
          </a:p>
        </p:txBody>
      </p:sp>
    </p:spTree>
    <p:extLst>
      <p:ext uri="{BB962C8B-B14F-4D97-AF65-F5344CB8AC3E}">
        <p14:creationId xmlns:p14="http://schemas.microsoft.com/office/powerpoint/2010/main" val="282748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15</a:t>
            </a:fld>
            <a:endParaRPr lang="de-DE" dirty="0"/>
          </a:p>
        </p:txBody>
      </p:sp>
    </p:spTree>
    <p:extLst>
      <p:ext uri="{BB962C8B-B14F-4D97-AF65-F5344CB8AC3E}">
        <p14:creationId xmlns:p14="http://schemas.microsoft.com/office/powerpoint/2010/main" val="195454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8" rIns="95557" bIns="47778" anchor="b"/>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algn="r" eaLnBrk="1" hangingPunct="1"/>
            <a:fld id="{4BFE0508-2B80-4CCB-9DD3-339814FA5861}" type="slidenum">
              <a:rPr lang="en-US" altLang="de-DE" sz="1300"/>
              <a:pPr algn="r" eaLnBrk="1" hangingPunct="1"/>
              <a:t>16</a:t>
            </a:fld>
            <a:endParaRPr lang="en-US" altLang="de-DE" sz="1300"/>
          </a:p>
        </p:txBody>
      </p:sp>
      <p:sp>
        <p:nvSpPr>
          <p:cNvPr id="35843" name="Rectangle 2"/>
          <p:cNvSpPr>
            <a:spLocks noGrp="1" noRot="1" noChangeAspect="1" noChangeArrowheads="1" noTextEdit="1"/>
          </p:cNvSpPr>
          <p:nvPr>
            <p:ph type="sldImg"/>
          </p:nvPr>
        </p:nvSpPr>
        <p:spPr>
          <a:xfrm>
            <a:off x="915988" y="746125"/>
            <a:ext cx="4962525" cy="3722688"/>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27263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4" rIns="95550" bIns="47774" anchor="b"/>
          <a:lstStyle>
            <a:lvl1pPr defTabSz="990600">
              <a:defRPr b="1">
                <a:solidFill>
                  <a:schemeClr val="tx1"/>
                </a:solidFill>
                <a:latin typeface="Arial" pitchFamily="34" charset="0"/>
              </a:defRPr>
            </a:lvl1pPr>
            <a:lvl2pPr marL="742950" indent="-285750" defTabSz="990600">
              <a:defRPr b="1">
                <a:solidFill>
                  <a:schemeClr val="tx1"/>
                </a:solidFill>
                <a:latin typeface="Arial" pitchFamily="34" charset="0"/>
              </a:defRPr>
            </a:lvl2pPr>
            <a:lvl3pPr marL="1143000" indent="-228600" defTabSz="990600">
              <a:defRPr b="1">
                <a:solidFill>
                  <a:schemeClr val="tx1"/>
                </a:solidFill>
                <a:latin typeface="Arial" pitchFamily="34" charset="0"/>
              </a:defRPr>
            </a:lvl3pPr>
            <a:lvl4pPr marL="1600200" indent="-228600" defTabSz="990600">
              <a:defRPr b="1">
                <a:solidFill>
                  <a:schemeClr val="tx1"/>
                </a:solidFill>
                <a:latin typeface="Arial" pitchFamily="34" charset="0"/>
              </a:defRPr>
            </a:lvl4pPr>
            <a:lvl5pPr marL="2057400" indent="-228600" defTabSz="990600">
              <a:defRPr b="1">
                <a:solidFill>
                  <a:schemeClr val="tx1"/>
                </a:solidFill>
                <a:latin typeface="Arial" pitchFamily="34" charset="0"/>
              </a:defRPr>
            </a:lvl5pPr>
            <a:lvl6pPr marL="2514600" indent="-228600" defTabSz="990600" eaLnBrk="0" fontAlgn="base" hangingPunct="0">
              <a:spcBef>
                <a:spcPct val="0"/>
              </a:spcBef>
              <a:spcAft>
                <a:spcPct val="0"/>
              </a:spcAft>
              <a:defRPr b="1">
                <a:solidFill>
                  <a:schemeClr val="tx1"/>
                </a:solidFill>
                <a:latin typeface="Arial" pitchFamily="34" charset="0"/>
              </a:defRPr>
            </a:lvl6pPr>
            <a:lvl7pPr marL="2971800" indent="-228600" defTabSz="990600" eaLnBrk="0" fontAlgn="base" hangingPunct="0">
              <a:spcBef>
                <a:spcPct val="0"/>
              </a:spcBef>
              <a:spcAft>
                <a:spcPct val="0"/>
              </a:spcAft>
              <a:defRPr b="1">
                <a:solidFill>
                  <a:schemeClr val="tx1"/>
                </a:solidFill>
                <a:latin typeface="Arial" pitchFamily="34" charset="0"/>
              </a:defRPr>
            </a:lvl7pPr>
            <a:lvl8pPr marL="3429000" indent="-228600" defTabSz="990600" eaLnBrk="0" fontAlgn="base" hangingPunct="0">
              <a:spcBef>
                <a:spcPct val="0"/>
              </a:spcBef>
              <a:spcAft>
                <a:spcPct val="0"/>
              </a:spcAft>
              <a:defRPr b="1">
                <a:solidFill>
                  <a:schemeClr val="tx1"/>
                </a:solidFill>
                <a:latin typeface="Arial" pitchFamily="34" charset="0"/>
              </a:defRPr>
            </a:lvl8pPr>
            <a:lvl9pPr marL="3886200" indent="-228600" defTabSz="990600" eaLnBrk="0" fontAlgn="base" hangingPunct="0">
              <a:spcBef>
                <a:spcPct val="0"/>
              </a:spcBef>
              <a:spcAft>
                <a:spcPct val="0"/>
              </a:spcAft>
              <a:defRPr b="1">
                <a:solidFill>
                  <a:schemeClr val="tx1"/>
                </a:solidFill>
                <a:latin typeface="Arial" pitchFamily="34" charset="0"/>
              </a:defRPr>
            </a:lvl9pPr>
          </a:lstStyle>
          <a:p>
            <a:pPr algn="r" eaLnBrk="1" hangingPunct="1"/>
            <a:fld id="{C346ADF7-C570-4FBD-AB0F-3BA57745F307}" type="slidenum">
              <a:rPr lang="en-US" altLang="de-DE" sz="1300" b="0">
                <a:ea typeface="ＭＳ Ｐゴシック" pitchFamily="34" charset="-128"/>
              </a:rPr>
              <a:pPr algn="r" eaLnBrk="1" hangingPunct="1"/>
              <a:t>17</a:t>
            </a:fld>
            <a:endParaRPr lang="en-US" altLang="de-DE" sz="1300" b="0">
              <a:ea typeface="ＭＳ Ｐゴシック" pitchFamily="34" charset="-128"/>
            </a:endParaRPr>
          </a:p>
        </p:txBody>
      </p:sp>
      <p:sp>
        <p:nvSpPr>
          <p:cNvPr id="22531" name="Rectangle 2"/>
          <p:cNvSpPr>
            <a:spLocks noGrp="1" noRot="1" noChangeAspect="1" noChangeArrowheads="1" noTextEdit="1"/>
          </p:cNvSpPr>
          <p:nvPr>
            <p:ph type="sldImg"/>
          </p:nvPr>
        </p:nvSpPr>
        <p:spPr>
          <a:xfrm>
            <a:off x="915988" y="746125"/>
            <a:ext cx="4962525" cy="37226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4" rIns="95550" bIns="47774"/>
          <a:lstStyle/>
          <a:p>
            <a:pPr eaLnBrk="1" hangingPunct="1"/>
            <a:endParaRPr lang="de-DE" alt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58119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2E0FBE55-7577-45C1-8D31-CEECFBA57E56}" type="slidenum">
              <a:rPr lang="en-US" altLang="de-DE" sz="1300" b="0"/>
              <a:pPr algn="r" eaLnBrk="1" hangingPunct="1"/>
              <a:t>18</a:t>
            </a:fld>
            <a:endParaRPr lang="en-US" altLang="de-DE" sz="13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149874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2E0FBE55-7577-45C1-8D31-CEECFBA57E56}" type="slidenum">
              <a:rPr lang="en-US" altLang="de-DE" sz="1300" b="0"/>
              <a:pPr algn="r" eaLnBrk="1" hangingPunct="1"/>
              <a:t>19</a:t>
            </a:fld>
            <a:endParaRPr lang="en-US" altLang="de-DE" sz="13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335443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21</a:t>
            </a:fld>
            <a:endParaRPr lang="de-DE" dirty="0"/>
          </a:p>
        </p:txBody>
      </p:sp>
    </p:spTree>
    <p:extLst>
      <p:ext uri="{BB962C8B-B14F-4D97-AF65-F5344CB8AC3E}">
        <p14:creationId xmlns:p14="http://schemas.microsoft.com/office/powerpoint/2010/main" val="230726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166C64B0-3C7F-4C95-9B82-0106C058EAB6}" type="slidenum">
              <a:rPr lang="en-US" altLang="de-DE" sz="1300" b="0"/>
              <a:pPr algn="r" eaLnBrk="1" hangingPunct="1"/>
              <a:t>22</a:t>
            </a:fld>
            <a:endParaRPr lang="en-US" altLang="de-DE"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2601874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ＭＳ Ｐゴシック" pitchFamily="34" charset="-128"/>
              </a:defRPr>
            </a:lvl1pPr>
            <a:lvl2pPr marL="742950" indent="-285750" defTabSz="990600">
              <a:defRPr b="1">
                <a:solidFill>
                  <a:schemeClr val="tx1"/>
                </a:solidFill>
                <a:latin typeface="Arial" pitchFamily="34" charset="0"/>
                <a:ea typeface="ＭＳ Ｐゴシック" pitchFamily="34" charset="-128"/>
              </a:defRPr>
            </a:lvl2pPr>
            <a:lvl3pPr marL="1143000" indent="-228600" defTabSz="990600">
              <a:defRPr b="1">
                <a:solidFill>
                  <a:schemeClr val="tx1"/>
                </a:solidFill>
                <a:latin typeface="Arial" pitchFamily="34" charset="0"/>
                <a:ea typeface="ＭＳ Ｐゴシック" pitchFamily="34" charset="-128"/>
              </a:defRPr>
            </a:lvl3pPr>
            <a:lvl4pPr marL="1600200" indent="-228600" defTabSz="990600">
              <a:defRPr b="1">
                <a:solidFill>
                  <a:schemeClr val="tx1"/>
                </a:solidFill>
                <a:latin typeface="Arial" pitchFamily="34" charset="0"/>
                <a:ea typeface="ＭＳ Ｐゴシック" pitchFamily="34" charset="-128"/>
              </a:defRPr>
            </a:lvl4pPr>
            <a:lvl5pPr marL="2057400" indent="-228600" defTabSz="990600">
              <a:defRPr b="1">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r" eaLnBrk="1" hangingPunct="1"/>
            <a:fld id="{A25EE537-4EB9-4D62-BE58-E821EF833A25}" type="slidenum">
              <a:rPr lang="en-US" altLang="de-DE" sz="1300" b="0"/>
              <a:pPr algn="r" eaLnBrk="1" hangingPunct="1"/>
              <a:t>23</a:t>
            </a:fld>
            <a:endParaRPr lang="en-US" altLang="de-DE" sz="13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a typeface="ＭＳ Ｐゴシック" pitchFamily="34" charset="-128"/>
            </a:endParaRPr>
          </a:p>
        </p:txBody>
      </p:sp>
    </p:spTree>
    <p:extLst>
      <p:ext uri="{BB962C8B-B14F-4D97-AF65-F5344CB8AC3E}">
        <p14:creationId xmlns:p14="http://schemas.microsoft.com/office/powerpoint/2010/main" val="1842587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166C64B0-3C7F-4C95-9B82-0106C058EAB6}" type="slidenum">
              <a:rPr lang="en-US" altLang="de-DE" sz="1300" b="0"/>
              <a:pPr algn="r" eaLnBrk="1" hangingPunct="1"/>
              <a:t>24</a:t>
            </a:fld>
            <a:endParaRPr lang="en-US" altLang="de-DE"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290969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3</a:t>
            </a:fld>
            <a:endParaRPr lang="de-DE" dirty="0"/>
          </a:p>
        </p:txBody>
      </p:sp>
    </p:spTree>
    <p:extLst>
      <p:ext uri="{BB962C8B-B14F-4D97-AF65-F5344CB8AC3E}">
        <p14:creationId xmlns:p14="http://schemas.microsoft.com/office/powerpoint/2010/main" val="34893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25</a:t>
            </a:fld>
            <a:endParaRPr lang="de-DE" dirty="0"/>
          </a:p>
        </p:txBody>
      </p:sp>
    </p:spTree>
    <p:extLst>
      <p:ext uri="{BB962C8B-B14F-4D97-AF65-F5344CB8AC3E}">
        <p14:creationId xmlns:p14="http://schemas.microsoft.com/office/powerpoint/2010/main" val="247260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PlaceHolder 1"/>
          <p:cNvSpPr>
            <a:spLocks noGrp="1" noRot="1" noChangeAspect="1"/>
          </p:cNvSpPr>
          <p:nvPr>
            <p:ph type="sldImg"/>
          </p:nvPr>
        </p:nvSpPr>
        <p:spPr>
          <a:xfrm>
            <a:off x="915988" y="746125"/>
            <a:ext cx="4965700" cy="3724275"/>
          </a:xfrm>
          <a:prstGeom prst="rect">
            <a:avLst/>
          </a:prstGeom>
        </p:spPr>
      </p:sp>
      <p:sp>
        <p:nvSpPr>
          <p:cNvPr id="2023" name="PlaceHolder 2"/>
          <p:cNvSpPr>
            <a:spLocks noGrp="1"/>
          </p:cNvSpPr>
          <p:nvPr>
            <p:ph type="body"/>
          </p:nvPr>
        </p:nvSpPr>
        <p:spPr>
          <a:xfrm>
            <a:off x="906480" y="4718160"/>
            <a:ext cx="4980960" cy="4467600"/>
          </a:xfrm>
          <a:prstGeom prst="rect">
            <a:avLst/>
          </a:prstGeom>
        </p:spPr>
        <p:txBody>
          <a:bodyPr lIns="0" tIns="0" rIns="0" bIns="0"/>
          <a:lstStyle/>
          <a:p>
            <a:endParaRPr lang="en-US" sz="2000" b="0" strike="noStrike" spc="-1">
              <a:latin typeface="Arial"/>
            </a:endParaRPr>
          </a:p>
        </p:txBody>
      </p:sp>
      <p:sp>
        <p:nvSpPr>
          <p:cNvPr id="2024" name="TextShape 3"/>
          <p:cNvSpPr txBox="1"/>
          <p:nvPr/>
        </p:nvSpPr>
        <p:spPr>
          <a:xfrm>
            <a:off x="3849840" y="9434520"/>
            <a:ext cx="2944440" cy="496800"/>
          </a:xfrm>
          <a:prstGeom prst="rect">
            <a:avLst/>
          </a:prstGeom>
          <a:noFill/>
          <a:ln w="9360">
            <a:noFill/>
          </a:ln>
        </p:spPr>
        <p:txBody>
          <a:bodyPr lIns="95400" tIns="47880" rIns="95400" bIns="47880" anchor="b"/>
          <a:lstStyle/>
          <a:p>
            <a:pPr>
              <a:lnSpc>
                <a:spcPct val="100000"/>
              </a:lnSpc>
            </a:pPr>
            <a:fld id="{6302B907-C96D-4567-897A-7F6327BF8B0B}" type="slidenum">
              <a:rPr lang="en-US" sz="1000" b="0" strike="noStrike" spc="-1">
                <a:solidFill>
                  <a:srgbClr val="000000"/>
                </a:solidFill>
                <a:latin typeface="+mn-lt"/>
                <a:ea typeface="ヒラギノ角ゴ Pro W3"/>
              </a:rPr>
              <a:t>26</a:t>
            </a:fld>
            <a:endParaRPr lang="en-US" sz="1000" b="0" strike="noStrike" spc="-1">
              <a:latin typeface="Times New Roman"/>
            </a:endParaRPr>
          </a:p>
        </p:txBody>
      </p:sp>
    </p:spTree>
    <p:extLst>
      <p:ext uri="{BB962C8B-B14F-4D97-AF65-F5344CB8AC3E}">
        <p14:creationId xmlns:p14="http://schemas.microsoft.com/office/powerpoint/2010/main" val="53783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PlaceHolder 1"/>
          <p:cNvSpPr>
            <a:spLocks noGrp="1" noRot="1" noChangeAspect="1"/>
          </p:cNvSpPr>
          <p:nvPr>
            <p:ph type="sldImg"/>
          </p:nvPr>
        </p:nvSpPr>
        <p:spPr>
          <a:xfrm>
            <a:off x="915988" y="746125"/>
            <a:ext cx="4965700" cy="3724275"/>
          </a:xfrm>
          <a:prstGeom prst="rect">
            <a:avLst/>
          </a:prstGeom>
        </p:spPr>
      </p:sp>
      <p:sp>
        <p:nvSpPr>
          <p:cNvPr id="2023" name="PlaceHolder 2"/>
          <p:cNvSpPr>
            <a:spLocks noGrp="1"/>
          </p:cNvSpPr>
          <p:nvPr>
            <p:ph type="body"/>
          </p:nvPr>
        </p:nvSpPr>
        <p:spPr>
          <a:xfrm>
            <a:off x="906480" y="4718160"/>
            <a:ext cx="4980960" cy="4467600"/>
          </a:xfrm>
          <a:prstGeom prst="rect">
            <a:avLst/>
          </a:prstGeom>
        </p:spPr>
        <p:txBody>
          <a:bodyPr lIns="0" tIns="0" rIns="0" bIns="0"/>
          <a:lstStyle/>
          <a:p>
            <a:endParaRPr lang="en-US" sz="2000" b="0" strike="noStrike" spc="-1">
              <a:latin typeface="Arial"/>
            </a:endParaRPr>
          </a:p>
        </p:txBody>
      </p:sp>
      <p:sp>
        <p:nvSpPr>
          <p:cNvPr id="2024" name="TextShape 3"/>
          <p:cNvSpPr txBox="1"/>
          <p:nvPr/>
        </p:nvSpPr>
        <p:spPr>
          <a:xfrm>
            <a:off x="3849840" y="9434520"/>
            <a:ext cx="2944440" cy="496800"/>
          </a:xfrm>
          <a:prstGeom prst="rect">
            <a:avLst/>
          </a:prstGeom>
          <a:noFill/>
          <a:ln w="9360">
            <a:noFill/>
          </a:ln>
        </p:spPr>
        <p:txBody>
          <a:bodyPr lIns="95400" tIns="47880" rIns="95400" bIns="47880" anchor="b"/>
          <a:lstStyle/>
          <a:p>
            <a:pPr>
              <a:lnSpc>
                <a:spcPct val="100000"/>
              </a:lnSpc>
            </a:pPr>
            <a:fld id="{6302B907-C96D-4567-897A-7F6327BF8B0B}" type="slidenum">
              <a:rPr lang="en-US" sz="1000" b="0" strike="noStrike" spc="-1">
                <a:solidFill>
                  <a:srgbClr val="000000"/>
                </a:solidFill>
                <a:latin typeface="+mn-lt"/>
                <a:ea typeface="ヒラギノ角ゴ Pro W3"/>
              </a:rPr>
              <a:t>27</a:t>
            </a:fld>
            <a:endParaRPr lang="en-US" sz="1000" b="0" strike="noStrike" spc="-1">
              <a:latin typeface="Times New Roman"/>
            </a:endParaRPr>
          </a:p>
        </p:txBody>
      </p:sp>
    </p:spTree>
    <p:extLst>
      <p:ext uri="{BB962C8B-B14F-4D97-AF65-F5344CB8AC3E}">
        <p14:creationId xmlns:p14="http://schemas.microsoft.com/office/powerpoint/2010/main" val="243626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PlaceHolder 1"/>
          <p:cNvSpPr>
            <a:spLocks noGrp="1" noRot="1" noChangeAspect="1"/>
          </p:cNvSpPr>
          <p:nvPr>
            <p:ph type="sldImg"/>
          </p:nvPr>
        </p:nvSpPr>
        <p:spPr>
          <a:xfrm>
            <a:off x="915988" y="746125"/>
            <a:ext cx="4965700" cy="3724275"/>
          </a:xfrm>
          <a:prstGeom prst="rect">
            <a:avLst/>
          </a:prstGeom>
        </p:spPr>
      </p:sp>
      <p:sp>
        <p:nvSpPr>
          <p:cNvPr id="2023" name="PlaceHolder 2"/>
          <p:cNvSpPr>
            <a:spLocks noGrp="1"/>
          </p:cNvSpPr>
          <p:nvPr>
            <p:ph type="body"/>
          </p:nvPr>
        </p:nvSpPr>
        <p:spPr>
          <a:xfrm>
            <a:off x="906480" y="4718160"/>
            <a:ext cx="4980960" cy="4467600"/>
          </a:xfrm>
          <a:prstGeom prst="rect">
            <a:avLst/>
          </a:prstGeom>
        </p:spPr>
        <p:txBody>
          <a:bodyPr lIns="0" tIns="0" rIns="0" bIns="0"/>
          <a:lstStyle/>
          <a:p>
            <a:endParaRPr lang="en-US" sz="2000" b="0" strike="noStrike" spc="-1">
              <a:latin typeface="Arial"/>
            </a:endParaRPr>
          </a:p>
        </p:txBody>
      </p:sp>
      <p:sp>
        <p:nvSpPr>
          <p:cNvPr id="2024" name="TextShape 3"/>
          <p:cNvSpPr txBox="1"/>
          <p:nvPr/>
        </p:nvSpPr>
        <p:spPr>
          <a:xfrm>
            <a:off x="3849840" y="9434520"/>
            <a:ext cx="2944440" cy="496800"/>
          </a:xfrm>
          <a:prstGeom prst="rect">
            <a:avLst/>
          </a:prstGeom>
          <a:noFill/>
          <a:ln w="9360">
            <a:noFill/>
          </a:ln>
        </p:spPr>
        <p:txBody>
          <a:bodyPr lIns="95400" tIns="47880" rIns="95400" bIns="47880" anchor="b"/>
          <a:lstStyle/>
          <a:p>
            <a:pPr>
              <a:lnSpc>
                <a:spcPct val="100000"/>
              </a:lnSpc>
            </a:pPr>
            <a:fld id="{6302B907-C96D-4567-897A-7F6327BF8B0B}" type="slidenum">
              <a:rPr lang="en-US" sz="1000" b="0" strike="noStrike" spc="-1">
                <a:solidFill>
                  <a:srgbClr val="000000"/>
                </a:solidFill>
                <a:latin typeface="+mn-lt"/>
                <a:ea typeface="ヒラギノ角ゴ Pro W3"/>
              </a:rPr>
              <a:t>28</a:t>
            </a:fld>
            <a:endParaRPr lang="en-US" sz="1000" b="0" strike="noStrike" spc="-1">
              <a:latin typeface="Times New Roman"/>
            </a:endParaRPr>
          </a:p>
        </p:txBody>
      </p:sp>
    </p:spTree>
    <p:extLst>
      <p:ext uri="{BB962C8B-B14F-4D97-AF65-F5344CB8AC3E}">
        <p14:creationId xmlns:p14="http://schemas.microsoft.com/office/powerpoint/2010/main" val="210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29</a:t>
            </a:fld>
            <a:endParaRPr lang="de-DE" dirty="0"/>
          </a:p>
        </p:txBody>
      </p:sp>
    </p:spTree>
    <p:extLst>
      <p:ext uri="{BB962C8B-B14F-4D97-AF65-F5344CB8AC3E}">
        <p14:creationId xmlns:p14="http://schemas.microsoft.com/office/powerpoint/2010/main" val="38767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42A32-A282-9F4C-85BD-68448646F6EB}" type="slidenum">
              <a:rPr lang="en-US" smtClean="0"/>
              <a:pPr/>
              <a:t>4</a:t>
            </a:fld>
            <a:endParaRPr lang="en-US"/>
          </a:p>
        </p:txBody>
      </p:sp>
    </p:spTree>
    <p:extLst>
      <p:ext uri="{BB962C8B-B14F-4D97-AF65-F5344CB8AC3E}">
        <p14:creationId xmlns:p14="http://schemas.microsoft.com/office/powerpoint/2010/main" val="146507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42A32-A282-9F4C-85BD-68448646F6EB}" type="slidenum">
              <a:rPr lang="en-US" smtClean="0"/>
              <a:pPr/>
              <a:t>5</a:t>
            </a:fld>
            <a:endParaRPr lang="en-US"/>
          </a:p>
        </p:txBody>
      </p:sp>
    </p:spTree>
    <p:extLst>
      <p:ext uri="{BB962C8B-B14F-4D97-AF65-F5344CB8AC3E}">
        <p14:creationId xmlns:p14="http://schemas.microsoft.com/office/powerpoint/2010/main" val="221054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42A32-A282-9F4C-85BD-68448646F6EB}" type="slidenum">
              <a:rPr lang="en-US" smtClean="0"/>
              <a:pPr/>
              <a:t>6</a:t>
            </a:fld>
            <a:endParaRPr lang="en-US"/>
          </a:p>
        </p:txBody>
      </p:sp>
    </p:spTree>
    <p:extLst>
      <p:ext uri="{BB962C8B-B14F-4D97-AF65-F5344CB8AC3E}">
        <p14:creationId xmlns:p14="http://schemas.microsoft.com/office/powerpoint/2010/main" val="170656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CB4BB81E-ECD1-49FB-95F8-B0B926950B21}" type="slidenum">
              <a:rPr lang="en-US" altLang="de-DE" sz="1300" b="0"/>
              <a:pPr algn="r" eaLnBrk="1" hangingPunct="1"/>
              <a:t>7</a:t>
            </a:fld>
            <a:endParaRPr lang="en-US" altLang="de-DE" sz="13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123684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CB4BB81E-ECD1-49FB-95F8-B0B926950B21}" type="slidenum">
              <a:rPr lang="en-US" altLang="de-DE" sz="1300" b="0"/>
              <a:pPr algn="r" eaLnBrk="1" hangingPunct="1"/>
              <a:t>8</a:t>
            </a:fld>
            <a:endParaRPr lang="en-US" altLang="de-DE" sz="13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116157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496" y="9433829"/>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4" tIns="47783" rIns="95564" bIns="47783" anchor="b"/>
          <a:lstStyle>
            <a:lvl1pPr defTabSz="990600">
              <a:defRPr b="1">
                <a:solidFill>
                  <a:schemeClr val="tx1"/>
                </a:solidFill>
                <a:latin typeface="Arial" pitchFamily="34" charset="0"/>
                <a:ea typeface="MS PGothic" pitchFamily="34" charset="-128"/>
              </a:defRPr>
            </a:lvl1pPr>
            <a:lvl2pPr marL="742950" indent="-285750" defTabSz="990600">
              <a:defRPr b="1">
                <a:solidFill>
                  <a:schemeClr val="tx1"/>
                </a:solidFill>
                <a:latin typeface="Arial" pitchFamily="34" charset="0"/>
                <a:ea typeface="MS PGothic" pitchFamily="34" charset="-128"/>
              </a:defRPr>
            </a:lvl2pPr>
            <a:lvl3pPr marL="1143000" indent="-228600" defTabSz="990600">
              <a:defRPr b="1">
                <a:solidFill>
                  <a:schemeClr val="tx1"/>
                </a:solidFill>
                <a:latin typeface="Arial" pitchFamily="34" charset="0"/>
                <a:ea typeface="MS PGothic" pitchFamily="34" charset="-128"/>
              </a:defRPr>
            </a:lvl3pPr>
            <a:lvl4pPr marL="1600200" indent="-228600" defTabSz="990600">
              <a:defRPr b="1">
                <a:solidFill>
                  <a:schemeClr val="tx1"/>
                </a:solidFill>
                <a:latin typeface="Arial" pitchFamily="34" charset="0"/>
                <a:ea typeface="MS PGothic" pitchFamily="34" charset="-128"/>
              </a:defRPr>
            </a:lvl4pPr>
            <a:lvl5pPr marL="2057400" indent="-228600" defTabSz="990600">
              <a:defRPr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fld id="{CB4BB81E-ECD1-49FB-95F8-B0B926950B21}" type="slidenum">
              <a:rPr lang="en-US" altLang="de-DE" sz="1300" b="0"/>
              <a:pPr algn="r" eaLnBrk="1" hangingPunct="1"/>
              <a:t>9</a:t>
            </a:fld>
            <a:endParaRPr lang="en-US" altLang="de-DE" sz="13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itchFamily="34" charset="0"/>
            </a:endParaRPr>
          </a:p>
        </p:txBody>
      </p:sp>
    </p:spTree>
    <p:extLst>
      <p:ext uri="{BB962C8B-B14F-4D97-AF65-F5344CB8AC3E}">
        <p14:creationId xmlns:p14="http://schemas.microsoft.com/office/powerpoint/2010/main" val="142181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11</a:t>
            </a:fld>
            <a:endParaRPr lang="de-DE" dirty="0"/>
          </a:p>
        </p:txBody>
      </p:sp>
    </p:spTree>
    <p:extLst>
      <p:ext uri="{BB962C8B-B14F-4D97-AF65-F5344CB8AC3E}">
        <p14:creationId xmlns:p14="http://schemas.microsoft.com/office/powerpoint/2010/main" val="1017981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 descr="U:\20160506_PSI_Luftbild_029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36" b="7666"/>
          <a:stretch/>
        </p:blipFill>
        <p:spPr bwMode="auto">
          <a:xfrm>
            <a:off x="2642401" y="282698"/>
            <a:ext cx="5674015" cy="3361902"/>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8"/>
          <p:cNvSpPr>
            <a:spLocks noGrp="1" noChangeArrowheads="1"/>
          </p:cNvSpPr>
          <p:nvPr>
            <p:ph type="title"/>
          </p:nvPr>
        </p:nvSpPr>
        <p:spPr>
          <a:xfrm>
            <a:off x="814387" y="4572000"/>
            <a:ext cx="7969249" cy="1388939"/>
          </a:xfrm>
        </p:spPr>
        <p:txBody>
          <a:bodyPr/>
          <a:lstStyle>
            <a:lvl1pPr>
              <a:defRPr sz="3000">
                <a:solidFill>
                  <a:srgbClr val="686868"/>
                </a:solidFill>
                <a:latin typeface="Georgia" charset="0"/>
                <a:ea typeface="ヒラギノ角ゴ Pro W3" charset="0"/>
              </a:defRPr>
            </a:lvl1pPr>
          </a:lstStyle>
          <a:p>
            <a:pPr lvl="0"/>
            <a:r>
              <a:rPr lang="en-US" noProof="0" smtClean="0"/>
              <a:t>Click to edit Master title style</a:t>
            </a:r>
            <a:endParaRPr lang="en-GB" noProof="0" dirty="0"/>
          </a:p>
        </p:txBody>
      </p:sp>
      <p:sp>
        <p:nvSpPr>
          <p:cNvPr id="69649" name="Rectangle 17"/>
          <p:cNvSpPr>
            <a:spLocks noGrp="1" noChangeArrowheads="1"/>
          </p:cNvSpPr>
          <p:nvPr>
            <p:ph type="subTitle" sz="quarter" idx="1"/>
          </p:nvPr>
        </p:nvSpPr>
        <p:spPr bwMode="auto">
          <a:xfrm>
            <a:off x="814388" y="4140000"/>
            <a:ext cx="7969249" cy="3645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ea typeface="ヒラギノ角ゴ Pro W3" charset="0"/>
              </a:defRPr>
            </a:lvl1pPr>
          </a:lstStyle>
          <a:p>
            <a:pPr lvl="0"/>
            <a:r>
              <a:rPr lang="en-US" noProof="0" smtClean="0"/>
              <a:t>Click to edit Master subtitle style</a:t>
            </a:r>
            <a:endParaRPr lang="en-GB" noProof="0" dirty="0"/>
          </a:p>
        </p:txBody>
      </p:sp>
      <p:sp>
        <p:nvSpPr>
          <p:cNvPr id="9" name="Rechteck 8"/>
          <p:cNvSpPr/>
          <p:nvPr userDrawn="1"/>
        </p:nvSpPr>
        <p:spPr bwMode="auto">
          <a:xfrm>
            <a:off x="-2" y="282698"/>
            <a:ext cx="25344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12" name="Bild 2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30263" y="548680"/>
            <a:ext cx="1219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
          <p:cNvSpPr>
            <a:spLocks noChangeArrowheads="1"/>
          </p:cNvSpPr>
          <p:nvPr userDrawn="1"/>
        </p:nvSpPr>
        <p:spPr bwMode="auto">
          <a:xfrm>
            <a:off x="5292080" y="3412620"/>
            <a:ext cx="3024336" cy="232404"/>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1100" b="1" i="0" kern="0" spc="30" dirty="0" smtClean="0">
                <a:solidFill>
                  <a:srgbClr val="505150"/>
                </a:solidFill>
                <a:latin typeface="+mn-lt"/>
                <a:cs typeface="Arial" charset="0"/>
              </a:rPr>
              <a:t>WIR SCHAFFEN WISSEN – HEUTE FÜR MORGEN</a:t>
            </a:r>
            <a:endParaRPr lang="de-CH" sz="1100" b="1" i="0" kern="0" spc="30" dirty="0">
              <a:solidFill>
                <a:srgbClr val="505150"/>
              </a:solidFill>
              <a:latin typeface="+mn-lt"/>
              <a:cs typeface="Arial" charset="0"/>
            </a:endParaRPr>
          </a:p>
        </p:txBody>
      </p:sp>
      <p:sp>
        <p:nvSpPr>
          <p:cNvPr id="14" name="Rechteck 13"/>
          <p:cNvSpPr/>
          <p:nvPr userDrawn="1"/>
        </p:nvSpPr>
        <p:spPr bwMode="auto">
          <a:xfrm>
            <a:off x="8424000" y="282698"/>
            <a:ext cx="7200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5" name="Rechteck 15"/>
          <p:cNvSpPr>
            <a:spLocks noChangeArrowheads="1"/>
          </p:cNvSpPr>
          <p:nvPr userDrawn="1"/>
        </p:nvSpPr>
        <p:spPr bwMode="auto">
          <a:xfrm>
            <a:off x="828000" y="6138863"/>
            <a:ext cx="720725" cy="719137"/>
          </a:xfrm>
          <a:prstGeom prst="rect">
            <a:avLst/>
          </a:prstGeom>
          <a:solidFill>
            <a:srgbClr val="B9B9B9"/>
          </a:solidFill>
          <a:ln>
            <a:noFill/>
          </a:ln>
          <a:extLst/>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333668075"/>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8A3B3-70FF-2F42-B768-ED4241BB99A5}" type="datetimeFigureOut">
              <a:rPr lang="en-US" smtClean="0"/>
              <a:pPr/>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3141B-806C-134B-AEBD-92C81C5280B5}" type="slidenum">
              <a:rPr lang="en-US" smtClean="0"/>
              <a:pPr/>
              <a:t>‹#›</a:t>
            </a:fld>
            <a:endParaRPr lang="en-US"/>
          </a:p>
        </p:txBody>
      </p:sp>
    </p:spTree>
    <p:extLst>
      <p:ext uri="{BB962C8B-B14F-4D97-AF65-F5344CB8AC3E}">
        <p14:creationId xmlns:p14="http://schemas.microsoft.com/office/powerpoint/2010/main" val="323709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p:nvPr>
        </p:nvSpPr>
        <p:spPr/>
        <p:txBody>
          <a:bodyPr/>
          <a:lstStyle>
            <a:lvl1pPr>
              <a:defRPr spc="0" baseline="0"/>
            </a:lvl1p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39" y="1484782"/>
            <a:ext cx="7885633" cy="4608514"/>
          </a:xfrm>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a:p>
            <a:pPr lvl="5"/>
            <a:r>
              <a:rPr lang="de-CH" dirty="0" smtClean="0"/>
              <a:t>Sechste Ebene</a:t>
            </a:r>
          </a:p>
          <a:p>
            <a:pPr lvl="6"/>
            <a:r>
              <a:rPr lang="de-CH" dirty="0" smtClean="0"/>
              <a:t>Siebte Ebene</a:t>
            </a:r>
          </a:p>
          <a:p>
            <a:pPr lvl="7"/>
            <a:r>
              <a:rPr lang="de-CH" dirty="0" smtClean="0"/>
              <a:t>Achte Ebene</a:t>
            </a:r>
          </a:p>
          <a:p>
            <a:pPr lvl="8"/>
            <a:r>
              <a:rPr lang="de-CH" dirty="0" smtClean="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Tree>
    <p:extLst>
      <p:ext uri="{BB962C8B-B14F-4D97-AF65-F5344CB8AC3E}">
        <p14:creationId xmlns:p14="http://schemas.microsoft.com/office/powerpoint/2010/main" val="287839105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8" y="1341438"/>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US" noProof="0" smtClean="0"/>
              <a:t>Click to edit Master title style</a:t>
            </a:r>
            <a:endParaRPr lang="en-GB" noProof="0" dirty="0"/>
          </a:p>
        </p:txBody>
      </p:sp>
      <p:sp>
        <p:nvSpPr>
          <p:cNvPr id="8" name="Inhaltsplatzhalter 10"/>
          <p:cNvSpPr>
            <a:spLocks noGrp="1"/>
          </p:cNvSpPr>
          <p:nvPr>
            <p:ph sz="quarter" idx="18" hasCustomPrompt="1"/>
          </p:nvPr>
        </p:nvSpPr>
        <p:spPr>
          <a:xfrm>
            <a:off x="5003800" y="1337869"/>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65310303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US" noProof="0" smtClean="0"/>
              <a:t>Click to edit Master title style</a:t>
            </a:r>
            <a:endParaRPr lang="en-GB" noProof="0" dirty="0"/>
          </a:p>
        </p:txBody>
      </p:sp>
      <p:sp>
        <p:nvSpPr>
          <p:cNvPr id="17" name="Inhaltsplatzhalter 10"/>
          <p:cNvSpPr>
            <a:spLocks noGrp="1"/>
          </p:cNvSpPr>
          <p:nvPr>
            <p:ph sz="quarter" idx="18" hasCustomPrompt="1"/>
          </p:nvPr>
        </p:nvSpPr>
        <p:spPr>
          <a:xfrm>
            <a:off x="938416" y="1449803"/>
            <a:ext cx="3781425" cy="4571585"/>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8" name="Inhaltsplatzhalter 10"/>
          <p:cNvSpPr>
            <a:spLocks noGrp="1"/>
          </p:cNvSpPr>
          <p:nvPr>
            <p:ph sz="quarter" idx="19" hasCustomPrompt="1"/>
          </p:nvPr>
        </p:nvSpPr>
        <p:spPr>
          <a:xfrm>
            <a:off x="4899228" y="1446234"/>
            <a:ext cx="3781425" cy="4575154"/>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96353116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7" name="Rechteck 6"/>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9" name="Picture 2" descr="U:\20160506_PSI_Luftbild_029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088" y="1019811"/>
            <a:ext cx="8370753" cy="557910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p:txBody>
          <a:bodyPr/>
          <a:lstStyle/>
          <a:p>
            <a:r>
              <a:rPr lang="en-US" noProof="0" smtClean="0"/>
              <a:t>Click to edit Master title style</a:t>
            </a:r>
            <a:endParaRPr lang="en-GB" noProof="0" dirty="0"/>
          </a:p>
        </p:txBody>
      </p:sp>
      <p:sp>
        <p:nvSpPr>
          <p:cNvPr id="14" name="Textplatzhalter 13"/>
          <p:cNvSpPr>
            <a:spLocks noGrp="1"/>
          </p:cNvSpPr>
          <p:nvPr>
            <p:ph type="body" sz="quarter" idx="13"/>
          </p:nvPr>
        </p:nvSpPr>
        <p:spPr>
          <a:xfrm>
            <a:off x="827088" y="1019810"/>
            <a:ext cx="2289712" cy="5577839"/>
          </a:xfrm>
          <a:solidFill>
            <a:schemeClr val="bg1">
              <a:alpha val="75000"/>
            </a:schemeClr>
          </a:solidFill>
        </p:spPr>
        <p:txBody>
          <a:bodyPr lIns="72000" tIns="360000" rIns="36000" bIns="36000" anchor="t" anchorCtr="0"/>
          <a:lstStyle>
            <a:lvl1pPr marL="177800" indent="-177800">
              <a:lnSpc>
                <a:spcPct val="110000"/>
              </a:lnSpc>
              <a:spcAft>
                <a:spcPts val="0"/>
              </a:spcAft>
              <a:buFont typeface="Arial" panose="020B0604020202020204" pitchFamily="34" charset="0"/>
              <a:buChar char="•"/>
              <a:defRPr sz="1800"/>
            </a:lvl1pPr>
            <a:lvl2pPr>
              <a:lnSpc>
                <a:spcPct val="110000"/>
              </a:lnSpc>
              <a:spcBef>
                <a:spcPts val="0"/>
              </a:spcBef>
              <a:spcAft>
                <a:spcPts val="0"/>
              </a:spcAft>
              <a:defRPr sz="1800"/>
            </a:lvl2pPr>
            <a:lvl3pPr>
              <a:lnSpc>
                <a:spcPct val="110000"/>
              </a:lnSpc>
              <a:spcBef>
                <a:spcPts val="0"/>
              </a:spcBef>
              <a:spcAft>
                <a:spcPts val="0"/>
              </a:spcAft>
              <a:defRPr sz="1800"/>
            </a:lvl3pPr>
            <a:lvl4pPr>
              <a:lnSpc>
                <a:spcPct val="110000"/>
              </a:lnSpc>
              <a:spcBef>
                <a:spcPts val="0"/>
              </a:spcBef>
              <a:spcAft>
                <a:spcPts val="0"/>
              </a:spcAft>
              <a:defRPr sz="1800"/>
            </a:lvl4pPr>
            <a:lvl5pPr>
              <a:lnSpc>
                <a:spcPct val="110000"/>
              </a:lnSpc>
              <a:spcBef>
                <a:spcPts val="0"/>
              </a:spcBef>
              <a:spcAft>
                <a:spcPts val="0"/>
              </a:spcAft>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3"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a:spLocks noChangeArrowheads="1"/>
          </p:cNvSpPr>
          <p:nvPr userDrawn="1"/>
        </p:nvSpPr>
        <p:spPr bwMode="auto">
          <a:xfrm>
            <a:off x="0" y="1019811"/>
            <a:ext cx="720725" cy="727901"/>
          </a:xfrm>
          <a:prstGeom prst="rect">
            <a:avLst/>
          </a:prstGeom>
          <a:solidFill>
            <a:srgbClr val="B9B9B9"/>
          </a:solidFill>
          <a:ln>
            <a:noFill/>
          </a:ln>
          <a:extLst/>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668468805"/>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de-CH"/>
              <a:t>Click to edit Master text styles</a:t>
            </a:r>
          </a:p>
          <a:p>
            <a:pPr lvl="1" eaLnBrk="1" latinLnBrk="0" hangingPunct="1"/>
            <a:r>
              <a:rPr lang="de-CH"/>
              <a:t>Second level</a:t>
            </a:r>
          </a:p>
          <a:p>
            <a:pPr lvl="2" eaLnBrk="1" latinLnBrk="0" hangingPunct="1"/>
            <a:r>
              <a:rPr lang="de-CH"/>
              <a:t>Third level</a:t>
            </a:r>
          </a:p>
          <a:p>
            <a:pPr lvl="3" eaLnBrk="1" latinLnBrk="0" hangingPunct="1"/>
            <a:r>
              <a:rPr lang="de-CH"/>
              <a:t>Fourth level</a:t>
            </a:r>
          </a:p>
          <a:p>
            <a:pPr lvl="4" eaLnBrk="1" latinLnBrk="0" hangingPunct="1"/>
            <a:r>
              <a:rPr lang="de-CH"/>
              <a:t>Fifth level</a:t>
            </a:r>
            <a:endParaRPr kumimoji="0" lang="en-US"/>
          </a:p>
        </p:txBody>
      </p:sp>
      <p:sp>
        <p:nvSpPr>
          <p:cNvPr id="4" name="Date Placeholder 3"/>
          <p:cNvSpPr>
            <a:spLocks noGrp="1"/>
          </p:cNvSpPr>
          <p:nvPr>
            <p:ph type="dt" sz="half" idx="10"/>
          </p:nvPr>
        </p:nvSpPr>
        <p:spPr/>
        <p:txBody>
          <a:bodyPr/>
          <a:lstStyle/>
          <a:p>
            <a:fld id="{1558A3B3-70FF-2F42-B768-ED4241BB99A5}" type="datetimeFigureOut">
              <a:rPr lang="en-US" smtClean="0"/>
              <a:pPr/>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3141B-806C-134B-AEBD-92C81C5280B5}" type="slidenum">
              <a:rPr lang="en-US" smtClean="0"/>
              <a:pPr/>
              <a:t>‹#›</a:t>
            </a:fld>
            <a:endParaRPr lang="en-US"/>
          </a:p>
        </p:txBody>
      </p:sp>
      <p:sp>
        <p:nvSpPr>
          <p:cNvPr id="7" name="Title 6"/>
          <p:cNvSpPr>
            <a:spLocks noGrp="1"/>
          </p:cNvSpPr>
          <p:nvPr>
            <p:ph type="title"/>
          </p:nvPr>
        </p:nvSpPr>
        <p:spPr/>
        <p:txBody>
          <a:bodyPr rtlCol="0"/>
          <a:lstStyle/>
          <a:p>
            <a:r>
              <a:rPr kumimoji="0" lang="de-CH"/>
              <a:t>Click to edit Master title style</a:t>
            </a:r>
            <a:endParaRPr kumimoji="0" lang="en-US"/>
          </a:p>
        </p:txBody>
      </p:sp>
    </p:spTree>
    <p:extLst>
      <p:ext uri="{BB962C8B-B14F-4D97-AF65-F5344CB8AC3E}">
        <p14:creationId xmlns:p14="http://schemas.microsoft.com/office/powerpoint/2010/main" val="103807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00" y="291600"/>
            <a:ext cx="6708025" cy="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err="1" smtClean="0"/>
              <a:t>Folientitel</a:t>
            </a:r>
            <a:r>
              <a:rPr lang="en-GB" noProof="0" dirty="0" smtClean="0"/>
              <a:t> </a:t>
            </a:r>
            <a:r>
              <a:rPr lang="en-GB" noProof="0" dirty="0" err="1" smtClean="0"/>
              <a:t>eingeben</a:t>
            </a:r>
            <a:endParaRPr lang="en-GB" noProof="0" dirty="0"/>
          </a:p>
        </p:txBody>
      </p:sp>
      <p:sp>
        <p:nvSpPr>
          <p:cNvPr id="18" name="Foliennummernplatzhalter 5"/>
          <p:cNvSpPr>
            <a:spLocks noGrp="1"/>
          </p:cNvSpPr>
          <p:nvPr>
            <p:ph type="sldNum" sz="quarter" idx="4"/>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lvl1pPr>
              <a:spcBef>
                <a:spcPct val="0"/>
              </a:spcBef>
              <a:defRPr sz="900" smtClean="0">
                <a:latin typeface="+mn-lt"/>
              </a:defRPr>
            </a:lvl1pPr>
          </a:lstStyle>
          <a:p>
            <a:pPr algn="r">
              <a:defRPr/>
            </a:pPr>
            <a:r>
              <a:rPr lang="de-DE" dirty="0" smtClean="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0" y="1412875"/>
            <a:ext cx="720725" cy="727901"/>
          </a:xfrm>
          <a:prstGeom prst="rect">
            <a:avLst/>
          </a:prstGeom>
          <a:solidFill>
            <a:srgbClr val="B9B9B9"/>
          </a:solidFill>
          <a:ln>
            <a:noFill/>
          </a:ln>
          <a:extLst/>
        </p:spPr>
        <p:txBody>
          <a:bodyPr/>
          <a:lstStyle/>
          <a:p>
            <a:pPr>
              <a:spcBef>
                <a:spcPct val="0"/>
              </a:spcBef>
            </a:pPr>
            <a:endParaRPr lang="de-DE" sz="2400">
              <a:latin typeface="Times" charset="0"/>
            </a:endParaRPr>
          </a:p>
        </p:txBody>
      </p:sp>
      <p:sp>
        <p:nvSpPr>
          <p:cNvPr id="2" name="Textplatzhalter 1"/>
          <p:cNvSpPr>
            <a:spLocks noGrp="1"/>
          </p:cNvSpPr>
          <p:nvPr>
            <p:ph type="body" idx="1"/>
          </p:nvPr>
        </p:nvSpPr>
        <p:spPr>
          <a:xfrm>
            <a:off x="1042988" y="1341438"/>
            <a:ext cx="7742237" cy="4679951"/>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pic>
        <p:nvPicPr>
          <p:cNvPr id="8" name="Bild 14" descr="PSI-Logo_narrow_30k.eps"/>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74" r:id="rId2"/>
    <p:sldLayoutId id="2147483976" r:id="rId3"/>
    <p:sldLayoutId id="2147483973" r:id="rId4"/>
    <p:sldLayoutId id="2147483977" r:id="rId5"/>
    <p:sldLayoutId id="2147483979" r:id="rId6"/>
    <p:sldLayoutId id="2147483978" r:id="rId7"/>
    <p:sldLayoutId id="2147483980" r:id="rId8"/>
    <p:sldLayoutId id="2147483982" r:id="rId9"/>
    <p:sldLayoutId id="2147483983" r:id="rId10"/>
  </p:sldLayoutIdLst>
  <p:transition spd="med"/>
  <p:timing>
    <p:tnLst>
      <p:par>
        <p:cTn id="1" dur="indefinite" restart="never" nodeType="tmRoot"/>
      </p:par>
    </p:tnLst>
  </p:timing>
  <p:hf hdr="0"/>
  <p:txStyles>
    <p:title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image" Target="../media/image17.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wmf"/><Relationship Id="rId10" Type="http://schemas.openxmlformats.org/officeDocument/2006/relationships/image" Target="../media/image19.wmf"/><Relationship Id="rId4" Type="http://schemas.openxmlformats.org/officeDocument/2006/relationships/oleObject" Target="../embeddings/oleObject7.bin"/><Relationship Id="rId9" Type="http://schemas.openxmlformats.org/officeDocument/2006/relationships/image" Target="../media/image1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10"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14387" y="4437112"/>
            <a:ext cx="7969250" cy="576064"/>
          </a:xfrm>
        </p:spPr>
        <p:txBody>
          <a:bodyPr/>
          <a:lstStyle/>
          <a:p>
            <a:r>
              <a:rPr lang="en-US" sz="2600" dirty="0" smtClean="0"/>
              <a:t>Requirements on electron beam instrumentation for beam dynamics and operation of a free-electron laser</a:t>
            </a:r>
          </a:p>
        </p:txBody>
      </p:sp>
      <p:sp>
        <p:nvSpPr>
          <p:cNvPr id="6" name="Untertitel 5"/>
          <p:cNvSpPr>
            <a:spLocks noGrp="1"/>
          </p:cNvSpPr>
          <p:nvPr>
            <p:ph type="subTitle" sz="quarter" idx="1"/>
          </p:nvPr>
        </p:nvSpPr>
        <p:spPr>
          <a:xfrm>
            <a:off x="814388" y="3933056"/>
            <a:ext cx="7969249" cy="364520"/>
          </a:xfrm>
        </p:spPr>
        <p:txBody>
          <a:bodyPr/>
          <a:lstStyle/>
          <a:p>
            <a:r>
              <a:rPr lang="en-GB" dirty="0" smtClean="0"/>
              <a:t>Eduard Prat ::  </a:t>
            </a:r>
            <a:r>
              <a:rPr lang="en-GB" dirty="0" err="1" smtClean="0"/>
              <a:t>SwissFEL</a:t>
            </a:r>
            <a:r>
              <a:rPr lang="en-GB" dirty="0"/>
              <a:t> Beam </a:t>
            </a:r>
            <a:r>
              <a:rPr lang="en-GB" dirty="0" smtClean="0"/>
              <a:t>Dynamics ::  </a:t>
            </a:r>
            <a:r>
              <a:rPr lang="en-GB" dirty="0"/>
              <a:t>Paul </a:t>
            </a:r>
            <a:r>
              <a:rPr lang="en-GB" dirty="0" err="1"/>
              <a:t>Scherrer</a:t>
            </a:r>
            <a:r>
              <a:rPr lang="en-GB" dirty="0"/>
              <a:t> </a:t>
            </a:r>
            <a:r>
              <a:rPr lang="en-GB" dirty="0" err="1" smtClean="0"/>
              <a:t>Institut</a:t>
            </a:r>
            <a:endParaRPr lang="en-GB" dirty="0"/>
          </a:p>
        </p:txBody>
      </p:sp>
      <p:sp>
        <p:nvSpPr>
          <p:cNvPr id="7" name="Textfeld 6"/>
          <p:cNvSpPr txBox="1"/>
          <p:nvPr/>
        </p:nvSpPr>
        <p:spPr>
          <a:xfrm>
            <a:off x="814386" y="5517232"/>
            <a:ext cx="8150101" cy="504056"/>
          </a:xfrm>
          <a:prstGeom prst="rect">
            <a:avLst/>
          </a:prstGeom>
          <a:noFill/>
        </p:spPr>
        <p:txBody>
          <a:bodyPr wrap="square" lIns="0" tIns="0" rIns="0" bIns="0" rtlCol="0">
            <a:noAutofit/>
          </a:bodyPr>
          <a:lstStyle/>
          <a:p>
            <a:pPr>
              <a:lnSpc>
                <a:spcPct val="110000"/>
              </a:lnSpc>
              <a:spcBef>
                <a:spcPts val="0"/>
              </a:spcBef>
            </a:pPr>
            <a:r>
              <a:rPr lang="en-GB" sz="1800" b="1" dirty="0" smtClean="0">
                <a:solidFill>
                  <a:srgbClr val="969696"/>
                </a:solidFill>
                <a:latin typeface="+mn-lt"/>
              </a:rPr>
              <a:t>WP13 </a:t>
            </a:r>
            <a:r>
              <a:rPr lang="en-GB" sz="1800" b="1" dirty="0" err="1" smtClean="0">
                <a:solidFill>
                  <a:srgbClr val="969696"/>
                </a:solidFill>
                <a:latin typeface="+mn-lt"/>
              </a:rPr>
              <a:t>EuPRAXIA</a:t>
            </a:r>
            <a:r>
              <a:rPr lang="en-GB" sz="1800" b="1" dirty="0" smtClean="0">
                <a:solidFill>
                  <a:srgbClr val="969696"/>
                </a:solidFill>
                <a:latin typeface="+mn-lt"/>
              </a:rPr>
              <a:t> electron and photon diagnostics</a:t>
            </a:r>
          </a:p>
          <a:p>
            <a:pPr>
              <a:lnSpc>
                <a:spcPct val="110000"/>
              </a:lnSpc>
              <a:spcBef>
                <a:spcPts val="0"/>
              </a:spcBef>
            </a:pPr>
            <a:r>
              <a:rPr lang="en-GB" sz="1800" b="1" dirty="0" smtClean="0">
                <a:solidFill>
                  <a:srgbClr val="969696"/>
                </a:solidFill>
                <a:latin typeface="+mn-lt"/>
              </a:rPr>
              <a:t>EPFL, Lausanne, 12 June 2023</a:t>
            </a:r>
          </a:p>
        </p:txBody>
      </p:sp>
    </p:spTree>
    <p:extLst>
      <p:ext uri="{BB962C8B-B14F-4D97-AF65-F5344CB8AC3E}">
        <p14:creationId xmlns:p14="http://schemas.microsoft.com/office/powerpoint/2010/main" val="275951994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796626" y="1224282"/>
            <a:ext cx="3991398" cy="4148934"/>
          </a:xfrm>
        </p:spPr>
        <p:txBody>
          <a:bodyPr>
            <a:noAutofit/>
          </a:bodyPr>
          <a:lstStyle/>
          <a:p>
            <a:r>
              <a:rPr lang="en-US" dirty="0"/>
              <a:t>Scientific users require extremely stable FEL radiation output in terms of: </a:t>
            </a:r>
          </a:p>
          <a:p>
            <a:pPr lvl="1"/>
            <a:r>
              <a:rPr lang="en-US" dirty="0"/>
              <a:t>pulse energy (~% level)</a:t>
            </a:r>
          </a:p>
          <a:p>
            <a:pPr lvl="1"/>
            <a:r>
              <a:rPr lang="en-US" dirty="0"/>
              <a:t>arrival time (~10 fs)</a:t>
            </a:r>
          </a:p>
          <a:p>
            <a:pPr lvl="1"/>
            <a:r>
              <a:rPr lang="en-US" dirty="0"/>
              <a:t>wavelength (~0.1%)</a:t>
            </a:r>
          </a:p>
          <a:p>
            <a:pPr lvl="1"/>
            <a:r>
              <a:rPr lang="en-US" dirty="0"/>
              <a:t>pointing (~10% of beam size). </a:t>
            </a:r>
          </a:p>
          <a:p>
            <a:endParaRPr lang="en-US" dirty="0"/>
          </a:p>
          <a:p>
            <a:r>
              <a:rPr lang="en-US" dirty="0"/>
              <a:t>Several feedbacks are used for that:</a:t>
            </a:r>
          </a:p>
          <a:p>
            <a:pPr lvl="1"/>
            <a:r>
              <a:rPr lang="en-US" dirty="0"/>
              <a:t>Charge feedback (gun laser)</a:t>
            </a:r>
          </a:p>
          <a:p>
            <a:pPr lvl="1"/>
            <a:r>
              <a:rPr lang="en-US" dirty="0"/>
              <a:t>Trajectory feedbacks along the machine</a:t>
            </a:r>
          </a:p>
          <a:p>
            <a:pPr lvl="1"/>
            <a:r>
              <a:rPr lang="en-US" dirty="0"/>
              <a:t>Compression (current) feedbacks after each bunch compressor</a:t>
            </a:r>
          </a:p>
          <a:p>
            <a:pPr lvl="1"/>
            <a:r>
              <a:rPr lang="en-US" dirty="0"/>
              <a:t>Arrival time feedbacks </a:t>
            </a:r>
          </a:p>
          <a:p>
            <a:pPr lvl="1"/>
            <a:r>
              <a:rPr lang="en-US" dirty="0"/>
              <a:t>Electron beam energy feedbacks</a:t>
            </a:r>
          </a:p>
          <a:p>
            <a:pPr lvl="1"/>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4680519" y="1122412"/>
            <a:ext cx="4343400" cy="3828954"/>
          </a:xfrm>
          <a:prstGeom prst="rect">
            <a:avLst/>
          </a:prstGeom>
        </p:spPr>
      </p:pic>
      <p:sp>
        <p:nvSpPr>
          <p:cNvPr id="7" name="TextBox 6"/>
          <p:cNvSpPr txBox="1"/>
          <p:nvPr/>
        </p:nvSpPr>
        <p:spPr>
          <a:xfrm>
            <a:off x="4932040" y="4748951"/>
            <a:ext cx="4419601" cy="923330"/>
          </a:xfrm>
          <a:prstGeom prst="rect">
            <a:avLst/>
          </a:prstGeom>
          <a:noFill/>
        </p:spPr>
        <p:txBody>
          <a:bodyPr wrap="square" rtlCol="0">
            <a:spAutoFit/>
          </a:bodyPr>
          <a:lstStyle/>
          <a:p>
            <a:r>
              <a:rPr lang="en-US" sz="1800" i="1" dirty="0">
                <a:latin typeface="+mn-lt"/>
              </a:rPr>
              <a:t>Example: shot to shot FEL spots at </a:t>
            </a:r>
            <a:r>
              <a:rPr lang="en-US" sz="1800" i="1" dirty="0" err="1">
                <a:latin typeface="+mn-lt"/>
              </a:rPr>
              <a:t>SwissFEL</a:t>
            </a:r>
            <a:r>
              <a:rPr lang="en-US" sz="1800" i="1" dirty="0">
                <a:latin typeface="+mn-lt"/>
              </a:rPr>
              <a:t>. Intensity stability of few %, pointing stability around 10% of  the </a:t>
            </a:r>
            <a:r>
              <a:rPr lang="en-US" sz="1800" i="1" dirty="0" err="1">
                <a:latin typeface="+mn-lt"/>
              </a:rPr>
              <a:t>rms</a:t>
            </a:r>
            <a:r>
              <a:rPr lang="en-US" sz="1800" i="1" dirty="0">
                <a:latin typeface="+mn-lt"/>
              </a:rPr>
              <a:t> beam size</a:t>
            </a:r>
            <a:endParaRPr lang="de-CH" sz="1800" i="1" dirty="0">
              <a:latin typeface="+mn-lt"/>
            </a:endParaRPr>
          </a:p>
        </p:txBody>
      </p:sp>
      <p:sp>
        <p:nvSpPr>
          <p:cNvPr id="9" name="Titel 5"/>
          <p:cNvSpPr>
            <a:spLocks noGrp="1"/>
          </p:cNvSpPr>
          <p:nvPr>
            <p:ph type="title"/>
          </p:nvPr>
        </p:nvSpPr>
        <p:spPr>
          <a:xfrm>
            <a:off x="2077200" y="291600"/>
            <a:ext cx="6708025" cy="508500"/>
          </a:xfrm>
        </p:spPr>
        <p:txBody>
          <a:bodyPr/>
          <a:lstStyle/>
          <a:p>
            <a:r>
              <a:rPr lang="en-US" dirty="0" smtClean="0"/>
              <a:t>High and stable FEL performance</a:t>
            </a:r>
            <a:endParaRPr lang="en-US" dirty="0"/>
          </a:p>
        </p:txBody>
      </p:sp>
    </p:spTree>
    <p:extLst>
      <p:ext uri="{BB962C8B-B14F-4D97-AF65-F5344CB8AC3E}">
        <p14:creationId xmlns:p14="http://schemas.microsoft.com/office/powerpoint/2010/main" val="2006238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solidFill>
                  <a:srgbClr val="B9B9B9"/>
                </a:solidFill>
              </a:rPr>
              <a:t>Electron beam requirements for X-ray FELs</a:t>
            </a:r>
          </a:p>
          <a:p>
            <a:pPr>
              <a:spcBef>
                <a:spcPts val="3000"/>
              </a:spcBef>
              <a:buClr>
                <a:srgbClr val="197418"/>
              </a:buClr>
              <a:buFont typeface="Wingdings" panose="05000000000000000000" pitchFamily="2" charset="2"/>
              <a:buChar char="Ø"/>
            </a:pPr>
            <a:r>
              <a:rPr lang="en-US" sz="2000" dirty="0" smtClean="0"/>
              <a:t>Electron beam instrumentation requirements</a:t>
            </a:r>
            <a:endParaRPr lang="en-US" sz="2000" dirty="0"/>
          </a:p>
          <a:p>
            <a:pPr>
              <a:spcBef>
                <a:spcPts val="3000"/>
              </a:spcBef>
              <a:buClr>
                <a:srgbClr val="197418"/>
              </a:buClr>
              <a:buFont typeface="Wingdings" panose="05000000000000000000" pitchFamily="2" charset="2"/>
              <a:buChar char="Ø"/>
            </a:pPr>
            <a:r>
              <a:rPr lang="en-US" sz="2000" dirty="0" smtClean="0">
                <a:solidFill>
                  <a:srgbClr val="B9B9B9"/>
                </a:solidFill>
              </a:rPr>
              <a:t>Emittance and time-resolved measurements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solidFill>
                  <a:srgbClr val="B9B9B9"/>
                </a:solidFill>
              </a:rPr>
              <a:t>FEL properties from electron beam properties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Summary and conclusion</a:t>
            </a:r>
          </a:p>
        </p:txBody>
      </p:sp>
    </p:spTree>
    <p:extLst>
      <p:ext uri="{BB962C8B-B14F-4D97-AF65-F5344CB8AC3E}">
        <p14:creationId xmlns:p14="http://schemas.microsoft.com/office/powerpoint/2010/main" val="12781343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Properties to be measured</a:t>
            </a:r>
            <a:endParaRPr lang="en-US" dirty="0"/>
          </a:p>
        </p:txBody>
      </p:sp>
      <p:sp>
        <p:nvSpPr>
          <p:cNvPr id="2" name="Inhaltsplatzhalter 1"/>
          <p:cNvSpPr>
            <a:spLocks noGrp="1"/>
          </p:cNvSpPr>
          <p:nvPr>
            <p:ph sz="quarter" idx="13"/>
          </p:nvPr>
        </p:nvSpPr>
        <p:spPr>
          <a:xfrm>
            <a:off x="934840" y="1700806"/>
            <a:ext cx="7957640" cy="4464498"/>
          </a:xfrm>
        </p:spPr>
        <p:txBody>
          <a:bodyPr/>
          <a:lstStyle/>
          <a:p>
            <a:pPr>
              <a:spcBef>
                <a:spcPts val="600"/>
              </a:spcBef>
              <a:buClr>
                <a:srgbClr val="197418"/>
              </a:buClr>
              <a:buFont typeface="Wingdings" panose="05000000000000000000" pitchFamily="2" charset="2"/>
              <a:buChar char="Ø"/>
            </a:pPr>
            <a:r>
              <a:rPr lang="en-US" dirty="0" smtClean="0"/>
              <a:t>In FEL facilities, electron beam diagnostics are required to characterize, optimize, and stabilize the electron beam for best FEL performance</a:t>
            </a:r>
          </a:p>
          <a:p>
            <a:pPr>
              <a:spcBef>
                <a:spcPts val="600"/>
              </a:spcBef>
              <a:buClr>
                <a:srgbClr val="197418"/>
              </a:buClr>
              <a:buFont typeface="Wingdings" panose="05000000000000000000" pitchFamily="2" charset="2"/>
              <a:buChar char="Ø"/>
            </a:pPr>
            <a:endParaRPr lang="en-US" dirty="0" smtClean="0"/>
          </a:p>
          <a:p>
            <a:pPr>
              <a:spcBef>
                <a:spcPts val="600"/>
              </a:spcBef>
              <a:buClr>
                <a:srgbClr val="197418"/>
              </a:buClr>
              <a:buFont typeface="Wingdings" panose="05000000000000000000" pitchFamily="2" charset="2"/>
              <a:buChar char="Ø"/>
            </a:pPr>
            <a:endParaRPr lang="en-US" dirty="0"/>
          </a:p>
          <a:p>
            <a:pPr>
              <a:spcBef>
                <a:spcPts val="600"/>
              </a:spcBef>
              <a:buClr>
                <a:srgbClr val="197418"/>
              </a:buClr>
              <a:buFont typeface="Wingdings" panose="05000000000000000000" pitchFamily="2" charset="2"/>
              <a:buChar char="Ø"/>
            </a:pPr>
            <a:r>
              <a:rPr lang="en-US" dirty="0" smtClean="0"/>
              <a:t>We need to diagnose: </a:t>
            </a:r>
          </a:p>
          <a:p>
            <a:pPr lvl="1">
              <a:spcBef>
                <a:spcPts val="600"/>
              </a:spcBef>
              <a:buClr>
                <a:srgbClr val="197418"/>
              </a:buClr>
              <a:buFont typeface="Wingdings" panose="05000000000000000000" pitchFamily="2" charset="2"/>
              <a:buChar char="Ø"/>
            </a:pPr>
            <a:r>
              <a:rPr lang="en-US" dirty="0" smtClean="0"/>
              <a:t>How many electrons we have: charge </a:t>
            </a:r>
          </a:p>
          <a:p>
            <a:pPr lvl="1">
              <a:spcBef>
                <a:spcPts val="600"/>
              </a:spcBef>
              <a:buClr>
                <a:srgbClr val="197418"/>
              </a:buClr>
              <a:buFont typeface="Wingdings" panose="05000000000000000000" pitchFamily="2" charset="2"/>
              <a:buChar char="Ø"/>
            </a:pPr>
            <a:r>
              <a:rPr lang="en-US" dirty="0" smtClean="0"/>
              <a:t>First-order moments: transverse trajectory, energy and arrival time</a:t>
            </a:r>
          </a:p>
          <a:p>
            <a:pPr lvl="1">
              <a:spcBef>
                <a:spcPts val="600"/>
              </a:spcBef>
              <a:buClr>
                <a:srgbClr val="197418"/>
              </a:buClr>
              <a:buFont typeface="Wingdings" panose="05000000000000000000" pitchFamily="2" charset="2"/>
              <a:buChar char="Ø"/>
            </a:pPr>
            <a:r>
              <a:rPr lang="en-US" dirty="0" smtClean="0"/>
              <a:t>Second-order moments: transverse beam sizes and divergences, energy spread, pulse duration, optics and emittances</a:t>
            </a:r>
          </a:p>
          <a:p>
            <a:pPr lvl="1">
              <a:spcBef>
                <a:spcPts val="600"/>
              </a:spcBef>
              <a:buClr>
                <a:srgbClr val="197418"/>
              </a:buClr>
              <a:buFont typeface="Wingdings" panose="05000000000000000000" pitchFamily="2" charset="2"/>
              <a:buChar char="Ø"/>
            </a:pPr>
            <a:r>
              <a:rPr lang="en-US" dirty="0" smtClean="0"/>
              <a:t>The above as a function of time: current, transverse tilts, energy chirp, slice optics and emittance, slice energy </a:t>
            </a:r>
            <a:r>
              <a:rPr lang="en-US" dirty="0" smtClean="0"/>
              <a:t>spread</a:t>
            </a:r>
          </a:p>
          <a:p>
            <a:pPr lvl="1">
              <a:spcBef>
                <a:spcPts val="600"/>
              </a:spcBef>
              <a:buClr>
                <a:srgbClr val="197418"/>
              </a:buClr>
              <a:buFont typeface="Wingdings" panose="05000000000000000000" pitchFamily="2" charset="2"/>
              <a:buChar char="Ø"/>
            </a:pPr>
            <a:r>
              <a:rPr lang="en-US" dirty="0" smtClean="0"/>
              <a:t>Moreover: radiation loss monitors to protect people and machine (not consider after in this talk)</a:t>
            </a:r>
            <a:endParaRPr lang="en-US" dirty="0" smtClean="0"/>
          </a:p>
          <a:p>
            <a:pPr lvl="1">
              <a:spcBef>
                <a:spcPts val="600"/>
              </a:spcBef>
              <a:buClr>
                <a:srgbClr val="197418"/>
              </a:buClr>
              <a:buFont typeface="Wingdings" panose="05000000000000000000" pitchFamily="2" charset="2"/>
              <a:buChar char="Ø"/>
            </a:pPr>
            <a:endParaRPr lang="en-US" dirty="0"/>
          </a:p>
        </p:txBody>
      </p:sp>
    </p:spTree>
    <p:extLst>
      <p:ext uri="{BB962C8B-B14F-4D97-AF65-F5344CB8AC3E}">
        <p14:creationId xmlns:p14="http://schemas.microsoft.com/office/powerpoint/2010/main" val="36001783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796626" y="1224282"/>
            <a:ext cx="8095854" cy="4148934"/>
          </a:xfrm>
        </p:spPr>
        <p:txBody>
          <a:bodyPr>
            <a:noAutofit/>
          </a:bodyPr>
          <a:lstStyle/>
          <a:p>
            <a:pPr marL="0" indent="0">
              <a:spcBef>
                <a:spcPts val="600"/>
              </a:spcBef>
              <a:buNone/>
            </a:pPr>
            <a:r>
              <a:rPr lang="en-US" b="1" dirty="0" smtClean="0"/>
              <a:t>Repetition rate and invasiveness</a:t>
            </a:r>
            <a:endParaRPr lang="en-US" b="1" dirty="0"/>
          </a:p>
          <a:p>
            <a:pPr>
              <a:spcBef>
                <a:spcPts val="600"/>
              </a:spcBef>
              <a:buFont typeface="Wingdings" panose="05000000000000000000" pitchFamily="2" charset="2"/>
              <a:buChar char="Ø"/>
            </a:pPr>
            <a:r>
              <a:rPr lang="en-US" dirty="0" smtClean="0"/>
              <a:t>Here </a:t>
            </a:r>
            <a:r>
              <a:rPr lang="en-US" dirty="0"/>
              <a:t>we limit ourselves to ~100 Hz facilities (as </a:t>
            </a:r>
            <a:r>
              <a:rPr lang="en-US" dirty="0" err="1" smtClean="0"/>
              <a:t>EuPRAXIA</a:t>
            </a:r>
            <a:r>
              <a:rPr lang="en-US" dirty="0" smtClean="0"/>
              <a:t> </a:t>
            </a:r>
            <a:r>
              <a:rPr lang="en-US" dirty="0"/>
              <a:t>will be)</a:t>
            </a:r>
          </a:p>
          <a:p>
            <a:pPr>
              <a:spcBef>
                <a:spcPts val="600"/>
              </a:spcBef>
              <a:buFont typeface="Wingdings" panose="05000000000000000000" pitchFamily="2" charset="2"/>
              <a:buChar char="Ø"/>
            </a:pPr>
            <a:r>
              <a:rPr lang="en-US" dirty="0" smtClean="0"/>
              <a:t>Some properties need to be stabilized in feedbacks and therefore must be measured in full rep rate and non-invasively; e.g. trajectories, compression signals, etc.</a:t>
            </a:r>
            <a:endParaRPr lang="en-US" dirty="0"/>
          </a:p>
          <a:p>
            <a:pPr>
              <a:spcBef>
                <a:spcPts val="600"/>
              </a:spcBef>
              <a:buFont typeface="Wingdings" panose="05000000000000000000" pitchFamily="2" charset="2"/>
              <a:buChar char="Ø"/>
            </a:pPr>
            <a:r>
              <a:rPr lang="en-US" dirty="0" smtClean="0"/>
              <a:t>Some other properties do not require to be measured in full rep rate and can be measured invasively; e.g. the emittance (but would be nice to!)</a:t>
            </a:r>
          </a:p>
          <a:p>
            <a:pPr>
              <a:spcBef>
                <a:spcPts val="600"/>
              </a:spcBef>
              <a:buFont typeface="Wingdings" panose="05000000000000000000" pitchFamily="2" charset="2"/>
              <a:buChar char="Ø"/>
            </a:pPr>
            <a:endParaRPr lang="en-US" dirty="0"/>
          </a:p>
          <a:p>
            <a:pPr marL="0" indent="0">
              <a:spcBef>
                <a:spcPts val="600"/>
              </a:spcBef>
              <a:buNone/>
            </a:pPr>
            <a:r>
              <a:rPr lang="en-US" b="1" dirty="0" smtClean="0"/>
              <a:t>Absolute and relative measurements</a:t>
            </a:r>
          </a:p>
          <a:p>
            <a:pPr>
              <a:spcBef>
                <a:spcPts val="600"/>
              </a:spcBef>
              <a:buFont typeface="Wingdings" panose="05000000000000000000" pitchFamily="2" charset="2"/>
              <a:buChar char="Ø"/>
            </a:pPr>
            <a:r>
              <a:rPr lang="en-US" dirty="0"/>
              <a:t>S</a:t>
            </a:r>
            <a:r>
              <a:rPr lang="en-US" dirty="0" smtClean="0"/>
              <a:t>ome devices give absolute measurements, some others only relative but can be calibrated. </a:t>
            </a:r>
          </a:p>
          <a:p>
            <a:pPr>
              <a:spcBef>
                <a:spcPts val="600"/>
              </a:spcBef>
              <a:buFont typeface="Wingdings" panose="05000000000000000000" pitchFamily="2" charset="2"/>
              <a:buChar char="Ø"/>
            </a:pPr>
            <a:r>
              <a:rPr lang="en-US" dirty="0" smtClean="0"/>
              <a:t>Example: </a:t>
            </a:r>
            <a:r>
              <a:rPr lang="en-US" dirty="0" err="1" smtClean="0"/>
              <a:t>rf</a:t>
            </a:r>
            <a:r>
              <a:rPr lang="en-US" dirty="0" smtClean="0"/>
              <a:t> streaking </a:t>
            </a:r>
            <a:r>
              <a:rPr lang="en-US" dirty="0" smtClean="0"/>
              <a:t>measurements (absolute, invasive) and compression monitors (relative, non-invasive).  </a:t>
            </a:r>
          </a:p>
        </p:txBody>
      </p:sp>
      <p:sp>
        <p:nvSpPr>
          <p:cNvPr id="9" name="Titel 5"/>
          <p:cNvSpPr>
            <a:spLocks noGrp="1"/>
          </p:cNvSpPr>
          <p:nvPr>
            <p:ph type="title"/>
          </p:nvPr>
        </p:nvSpPr>
        <p:spPr>
          <a:xfrm>
            <a:off x="2077200" y="291600"/>
            <a:ext cx="6708025" cy="508500"/>
          </a:xfrm>
        </p:spPr>
        <p:txBody>
          <a:bodyPr/>
          <a:lstStyle/>
          <a:p>
            <a:r>
              <a:rPr lang="en-US" dirty="0" smtClean="0"/>
              <a:t>Other aspects</a:t>
            </a:r>
            <a:endParaRPr lang="en-US" dirty="0"/>
          </a:p>
        </p:txBody>
      </p:sp>
    </p:spTree>
    <p:extLst>
      <p:ext uri="{BB962C8B-B14F-4D97-AF65-F5344CB8AC3E}">
        <p14:creationId xmlns:p14="http://schemas.microsoft.com/office/powerpoint/2010/main" val="870531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5"/>
          <p:cNvSpPr>
            <a:spLocks noGrp="1"/>
          </p:cNvSpPr>
          <p:nvPr>
            <p:ph type="title"/>
          </p:nvPr>
        </p:nvSpPr>
        <p:spPr>
          <a:xfrm>
            <a:off x="2077200" y="291600"/>
            <a:ext cx="6708025" cy="508500"/>
          </a:xfrm>
        </p:spPr>
        <p:txBody>
          <a:bodyPr/>
          <a:lstStyle/>
          <a:p>
            <a:r>
              <a:rPr lang="en-US" dirty="0" smtClean="0"/>
              <a:t>Overview of required diagnostics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84436493"/>
              </p:ext>
            </p:extLst>
          </p:nvPr>
        </p:nvGraphicFramePr>
        <p:xfrm>
          <a:off x="0" y="1052736"/>
          <a:ext cx="9144000" cy="4686300"/>
        </p:xfrm>
        <a:graphic>
          <a:graphicData uri="http://schemas.openxmlformats.org/drawingml/2006/table">
            <a:tbl>
              <a:tblPr firstRow="1" bandRow="1">
                <a:tableStyleId>{5C22544A-7EE6-4342-B048-85BDC9FD1C3A}</a:tableStyleId>
              </a:tblPr>
              <a:tblGrid>
                <a:gridCol w="1911423">
                  <a:extLst>
                    <a:ext uri="{9D8B030D-6E8A-4147-A177-3AD203B41FA5}">
                      <a16:colId xmlns:a16="http://schemas.microsoft.com/office/drawing/2014/main" val="4046886036"/>
                    </a:ext>
                  </a:extLst>
                </a:gridCol>
                <a:gridCol w="2660577">
                  <a:extLst>
                    <a:ext uri="{9D8B030D-6E8A-4147-A177-3AD203B41FA5}">
                      <a16:colId xmlns:a16="http://schemas.microsoft.com/office/drawing/2014/main" val="212235543"/>
                    </a:ext>
                  </a:extLst>
                </a:gridCol>
                <a:gridCol w="936104">
                  <a:extLst>
                    <a:ext uri="{9D8B030D-6E8A-4147-A177-3AD203B41FA5}">
                      <a16:colId xmlns:a16="http://schemas.microsoft.com/office/drawing/2014/main" val="665723188"/>
                    </a:ext>
                  </a:extLst>
                </a:gridCol>
                <a:gridCol w="3635896">
                  <a:extLst>
                    <a:ext uri="{9D8B030D-6E8A-4147-A177-3AD203B41FA5}">
                      <a16:colId xmlns:a16="http://schemas.microsoft.com/office/drawing/2014/main" val="1921399900"/>
                    </a:ext>
                  </a:extLst>
                </a:gridCol>
              </a:tblGrid>
              <a:tr h="370840">
                <a:tc>
                  <a:txBody>
                    <a:bodyPr/>
                    <a:lstStyle/>
                    <a:p>
                      <a:pPr>
                        <a:lnSpc>
                          <a:spcPct val="125000"/>
                        </a:lnSpc>
                        <a:spcBef>
                          <a:spcPts val="600"/>
                        </a:spcBef>
                      </a:pPr>
                      <a:endParaRPr lang="de-CH" dirty="0"/>
                    </a:p>
                  </a:txBody>
                  <a:tcPr/>
                </a:tc>
                <a:tc>
                  <a:txBody>
                    <a:bodyPr/>
                    <a:lstStyle/>
                    <a:p>
                      <a:pPr algn="ctr">
                        <a:lnSpc>
                          <a:spcPct val="125000"/>
                        </a:lnSpc>
                        <a:spcBef>
                          <a:spcPts val="600"/>
                        </a:spcBef>
                      </a:pPr>
                      <a:r>
                        <a:rPr lang="en-US" dirty="0" smtClean="0"/>
                        <a:t>Range</a:t>
                      </a:r>
                      <a:endParaRPr lang="de-CH" dirty="0"/>
                    </a:p>
                  </a:txBody>
                  <a:tcPr/>
                </a:tc>
                <a:tc>
                  <a:txBody>
                    <a:bodyPr/>
                    <a:lstStyle/>
                    <a:p>
                      <a:pPr algn="ctr">
                        <a:lnSpc>
                          <a:spcPct val="125000"/>
                        </a:lnSpc>
                        <a:spcBef>
                          <a:spcPts val="600"/>
                        </a:spcBef>
                      </a:pPr>
                      <a:r>
                        <a:rPr lang="en-US" dirty="0" smtClean="0"/>
                        <a:t>FB</a:t>
                      </a:r>
                      <a:endParaRPr lang="de-CH" dirty="0"/>
                    </a:p>
                  </a:txBody>
                  <a:tcPr/>
                </a:tc>
                <a:tc>
                  <a:txBody>
                    <a:bodyPr/>
                    <a:lstStyle/>
                    <a:p>
                      <a:pPr algn="ctr">
                        <a:lnSpc>
                          <a:spcPct val="125000"/>
                        </a:lnSpc>
                        <a:spcBef>
                          <a:spcPts val="600"/>
                        </a:spcBef>
                      </a:pPr>
                      <a:r>
                        <a:rPr lang="en-US" dirty="0" smtClean="0"/>
                        <a:t>State-of-the-art</a:t>
                      </a:r>
                      <a:r>
                        <a:rPr lang="en-US" baseline="0" dirty="0" smtClean="0"/>
                        <a:t> d</a:t>
                      </a:r>
                      <a:r>
                        <a:rPr lang="en-US" dirty="0" smtClean="0"/>
                        <a:t>evices</a:t>
                      </a:r>
                      <a:endParaRPr lang="de-CH" dirty="0"/>
                    </a:p>
                  </a:txBody>
                  <a:tcPr/>
                </a:tc>
                <a:extLst>
                  <a:ext uri="{0D108BD9-81ED-4DB2-BD59-A6C34878D82A}">
                    <a16:rowId xmlns:a16="http://schemas.microsoft.com/office/drawing/2014/main" val="1383879014"/>
                  </a:ext>
                </a:extLst>
              </a:tr>
              <a:tr h="370840">
                <a:tc>
                  <a:txBody>
                    <a:bodyPr/>
                    <a:lstStyle/>
                    <a:p>
                      <a:pPr>
                        <a:lnSpc>
                          <a:spcPct val="125000"/>
                        </a:lnSpc>
                        <a:spcBef>
                          <a:spcPts val="600"/>
                        </a:spcBef>
                      </a:pPr>
                      <a:r>
                        <a:rPr lang="en-US" dirty="0" smtClean="0"/>
                        <a:t>Charge</a:t>
                      </a:r>
                      <a:endParaRPr lang="de-CH" dirty="0"/>
                    </a:p>
                  </a:txBody>
                  <a:tcPr/>
                </a:tc>
                <a:tc>
                  <a:txBody>
                    <a:bodyPr/>
                    <a:lstStyle/>
                    <a:p>
                      <a:pPr algn="ctr">
                        <a:lnSpc>
                          <a:spcPct val="125000"/>
                        </a:lnSpc>
                        <a:spcBef>
                          <a:spcPts val="600"/>
                        </a:spcBef>
                      </a:pPr>
                      <a:r>
                        <a:rPr lang="en-US" dirty="0" smtClean="0"/>
                        <a:t>~1 </a:t>
                      </a:r>
                      <a:r>
                        <a:rPr lang="en-US" dirty="0" err="1" smtClean="0"/>
                        <a:t>pC</a:t>
                      </a:r>
                      <a:r>
                        <a:rPr lang="en-US" baseline="0" dirty="0" smtClean="0"/>
                        <a:t> - ~1</a:t>
                      </a:r>
                      <a:r>
                        <a:rPr lang="en-US" dirty="0" smtClean="0"/>
                        <a:t> </a:t>
                      </a:r>
                      <a:r>
                        <a:rPr lang="en-US" dirty="0" err="1" smtClean="0"/>
                        <a:t>nC</a:t>
                      </a:r>
                      <a:endParaRPr lang="de-CH" dirty="0"/>
                    </a:p>
                  </a:txBody>
                  <a:tcPr/>
                </a:tc>
                <a:tc>
                  <a:txBody>
                    <a:bodyPr/>
                    <a:lstStyle/>
                    <a:p>
                      <a:pPr algn="ctr">
                        <a:lnSpc>
                          <a:spcPct val="125000"/>
                        </a:lnSpc>
                        <a:spcBef>
                          <a:spcPts val="600"/>
                        </a:spcBef>
                      </a:pPr>
                      <a:r>
                        <a:rPr lang="en-US" dirty="0" smtClean="0"/>
                        <a:t>Yes</a:t>
                      </a:r>
                      <a:endParaRPr lang="de-CH" dirty="0"/>
                    </a:p>
                  </a:txBody>
                  <a:tcPr/>
                </a:tc>
                <a:tc>
                  <a:txBody>
                    <a:bodyPr/>
                    <a:lstStyle/>
                    <a:p>
                      <a:pPr algn="ctr">
                        <a:lnSpc>
                          <a:spcPct val="125000"/>
                        </a:lnSpc>
                        <a:spcBef>
                          <a:spcPts val="600"/>
                        </a:spcBef>
                      </a:pPr>
                      <a:r>
                        <a:rPr lang="en-US" dirty="0" smtClean="0"/>
                        <a:t>ICT or BPM (rel.)</a:t>
                      </a:r>
                      <a:endParaRPr lang="de-CH" dirty="0"/>
                    </a:p>
                  </a:txBody>
                  <a:tcPr/>
                </a:tc>
                <a:extLst>
                  <a:ext uri="{0D108BD9-81ED-4DB2-BD59-A6C34878D82A}">
                    <a16:rowId xmlns:a16="http://schemas.microsoft.com/office/drawing/2014/main" val="980787531"/>
                  </a:ext>
                </a:extLst>
              </a:tr>
              <a:tr h="370840">
                <a:tc>
                  <a:txBody>
                    <a:bodyPr/>
                    <a:lstStyle/>
                    <a:p>
                      <a:pPr>
                        <a:lnSpc>
                          <a:spcPct val="125000"/>
                        </a:lnSpc>
                        <a:spcBef>
                          <a:spcPts val="600"/>
                        </a:spcBef>
                      </a:pPr>
                      <a:r>
                        <a:rPr lang="en-US" dirty="0" smtClean="0"/>
                        <a:t>Trajectory</a:t>
                      </a:r>
                      <a:endParaRPr lang="de-CH" dirty="0"/>
                    </a:p>
                  </a:txBody>
                  <a:tcPr/>
                </a:tc>
                <a:tc>
                  <a:txBody>
                    <a:bodyPr/>
                    <a:lstStyle/>
                    <a:p>
                      <a:pPr algn="ctr">
                        <a:lnSpc>
                          <a:spcPct val="125000"/>
                        </a:lnSpc>
                        <a:spcBef>
                          <a:spcPts val="600"/>
                        </a:spcBef>
                      </a:pPr>
                      <a:r>
                        <a:rPr lang="en-US" dirty="0" smtClean="0"/>
                        <a:t>&lt;1</a:t>
                      </a:r>
                      <a:r>
                        <a:rPr lang="en-US" baseline="0" dirty="0" smtClean="0"/>
                        <a:t> </a:t>
                      </a:r>
                      <a:r>
                        <a:rPr lang="en-US" baseline="0" dirty="0" smtClean="0"/>
                        <a:t>µm</a:t>
                      </a:r>
                      <a:r>
                        <a:rPr lang="en-US" dirty="0" smtClean="0"/>
                        <a:t> to few mm</a:t>
                      </a:r>
                      <a:endParaRPr lang="de-CH" dirty="0"/>
                    </a:p>
                  </a:txBody>
                  <a:tcPr/>
                </a:tc>
                <a:tc>
                  <a:txBody>
                    <a:bodyPr/>
                    <a:lstStyle/>
                    <a:p>
                      <a:pPr algn="ctr">
                        <a:lnSpc>
                          <a:spcPct val="125000"/>
                        </a:lnSpc>
                        <a:spcBef>
                          <a:spcPts val="600"/>
                        </a:spcBef>
                      </a:pPr>
                      <a:r>
                        <a:rPr lang="en-US" dirty="0" smtClean="0"/>
                        <a:t>Yes</a:t>
                      </a:r>
                      <a:endParaRPr lang="de-CH" dirty="0"/>
                    </a:p>
                  </a:txBody>
                  <a:tcPr/>
                </a:tc>
                <a:tc>
                  <a:txBody>
                    <a:bodyPr/>
                    <a:lstStyle/>
                    <a:p>
                      <a:pPr algn="ctr">
                        <a:lnSpc>
                          <a:spcPct val="125000"/>
                        </a:lnSpc>
                        <a:spcBef>
                          <a:spcPts val="600"/>
                        </a:spcBef>
                      </a:pPr>
                      <a:r>
                        <a:rPr lang="en-US" dirty="0" smtClean="0"/>
                        <a:t>BPMs</a:t>
                      </a:r>
                      <a:endParaRPr lang="de-CH" dirty="0"/>
                    </a:p>
                  </a:txBody>
                  <a:tcPr/>
                </a:tc>
                <a:extLst>
                  <a:ext uri="{0D108BD9-81ED-4DB2-BD59-A6C34878D82A}">
                    <a16:rowId xmlns:a16="http://schemas.microsoft.com/office/drawing/2014/main" val="1665594590"/>
                  </a:ext>
                </a:extLst>
              </a:tr>
              <a:tr h="370840">
                <a:tc>
                  <a:txBody>
                    <a:bodyPr/>
                    <a:lstStyle/>
                    <a:p>
                      <a:pPr>
                        <a:lnSpc>
                          <a:spcPct val="125000"/>
                        </a:lnSpc>
                        <a:spcBef>
                          <a:spcPts val="600"/>
                        </a:spcBef>
                      </a:pPr>
                      <a:r>
                        <a:rPr lang="en-US" dirty="0" smtClean="0"/>
                        <a:t>Energy</a:t>
                      </a:r>
                      <a:endParaRPr lang="de-CH" dirty="0"/>
                    </a:p>
                  </a:txBody>
                  <a:tcPr/>
                </a:tc>
                <a:tc>
                  <a:txBody>
                    <a:bodyPr/>
                    <a:lstStyle/>
                    <a:p>
                      <a:pPr algn="ctr">
                        <a:lnSpc>
                          <a:spcPct val="125000"/>
                        </a:lnSpc>
                        <a:spcBef>
                          <a:spcPts val="600"/>
                        </a:spcBef>
                      </a:pPr>
                      <a:r>
                        <a:rPr lang="en-US" dirty="0" smtClean="0"/>
                        <a:t>~1</a:t>
                      </a:r>
                      <a:r>
                        <a:rPr lang="en-US" baseline="0" dirty="0" smtClean="0"/>
                        <a:t> MeV</a:t>
                      </a:r>
                      <a:r>
                        <a:rPr lang="en-US" dirty="0" smtClean="0"/>
                        <a:t> to ~10</a:t>
                      </a:r>
                      <a:r>
                        <a:rPr lang="en-US" baseline="0" dirty="0" smtClean="0"/>
                        <a:t> GeV</a:t>
                      </a:r>
                      <a:endParaRPr lang="de-CH" dirty="0"/>
                    </a:p>
                  </a:txBody>
                  <a:tcPr/>
                </a:tc>
                <a:tc>
                  <a:txBody>
                    <a:bodyPr/>
                    <a:lstStyle/>
                    <a:p>
                      <a:pPr algn="ctr">
                        <a:lnSpc>
                          <a:spcPct val="125000"/>
                        </a:lnSpc>
                        <a:spcBef>
                          <a:spcPts val="600"/>
                        </a:spcBef>
                      </a:pPr>
                      <a:r>
                        <a:rPr lang="en-US" dirty="0" smtClean="0"/>
                        <a:t>Yes</a:t>
                      </a:r>
                      <a:endParaRPr lang="de-CH" dirty="0"/>
                    </a:p>
                  </a:txBody>
                  <a:tcPr/>
                </a:tc>
                <a:tc>
                  <a:txBody>
                    <a:bodyPr/>
                    <a:lstStyle/>
                    <a:p>
                      <a:pPr algn="ctr">
                        <a:lnSpc>
                          <a:spcPct val="125000"/>
                        </a:lnSpc>
                        <a:spcBef>
                          <a:spcPts val="600"/>
                        </a:spcBef>
                      </a:pPr>
                      <a:r>
                        <a:rPr lang="en-US" dirty="0" smtClean="0"/>
                        <a:t>Dipole</a:t>
                      </a:r>
                      <a:r>
                        <a:rPr lang="en-US" baseline="0" dirty="0" smtClean="0"/>
                        <a:t> + </a:t>
                      </a:r>
                      <a:r>
                        <a:rPr lang="en-US" dirty="0" smtClean="0"/>
                        <a:t>BPM</a:t>
                      </a:r>
                      <a:endParaRPr lang="de-CH" dirty="0"/>
                    </a:p>
                  </a:txBody>
                  <a:tcPr/>
                </a:tc>
                <a:extLst>
                  <a:ext uri="{0D108BD9-81ED-4DB2-BD59-A6C34878D82A}">
                    <a16:rowId xmlns:a16="http://schemas.microsoft.com/office/drawing/2014/main" val="368858860"/>
                  </a:ext>
                </a:extLst>
              </a:tr>
              <a:tr h="370840">
                <a:tc>
                  <a:txBody>
                    <a:bodyPr/>
                    <a:lstStyle/>
                    <a:p>
                      <a:pPr>
                        <a:lnSpc>
                          <a:spcPct val="125000"/>
                        </a:lnSpc>
                        <a:spcBef>
                          <a:spcPts val="600"/>
                        </a:spcBef>
                      </a:pPr>
                      <a:r>
                        <a:rPr lang="en-US" dirty="0" smtClean="0"/>
                        <a:t>Arrival time</a:t>
                      </a:r>
                      <a:endParaRPr lang="de-CH" dirty="0"/>
                    </a:p>
                  </a:txBody>
                  <a:tcPr/>
                </a:tc>
                <a:tc>
                  <a:txBody>
                    <a:bodyPr/>
                    <a:lstStyle/>
                    <a:p>
                      <a:pPr algn="ctr">
                        <a:lnSpc>
                          <a:spcPct val="125000"/>
                        </a:lnSpc>
                        <a:spcBef>
                          <a:spcPts val="600"/>
                        </a:spcBef>
                      </a:pPr>
                      <a:r>
                        <a:rPr lang="en-US" dirty="0" smtClean="0"/>
                        <a:t>~1 fs to ~10 </a:t>
                      </a:r>
                      <a:r>
                        <a:rPr lang="en-US" dirty="0" err="1" smtClean="0"/>
                        <a:t>ps</a:t>
                      </a:r>
                      <a:endParaRPr lang="de-CH" dirty="0"/>
                    </a:p>
                  </a:txBody>
                  <a:tcPr/>
                </a:tc>
                <a:tc>
                  <a:txBody>
                    <a:bodyPr/>
                    <a:lstStyle/>
                    <a:p>
                      <a:pPr algn="ctr">
                        <a:lnSpc>
                          <a:spcPct val="125000"/>
                        </a:lnSpc>
                        <a:spcBef>
                          <a:spcPts val="600"/>
                        </a:spcBef>
                      </a:pPr>
                      <a:r>
                        <a:rPr lang="en-US" dirty="0" smtClean="0"/>
                        <a:t>Yes</a:t>
                      </a:r>
                      <a:endParaRPr lang="de-CH" dirty="0"/>
                    </a:p>
                  </a:txBody>
                  <a:tcPr/>
                </a:tc>
                <a:tc>
                  <a:txBody>
                    <a:bodyPr/>
                    <a:lstStyle/>
                    <a:p>
                      <a:pPr algn="ctr">
                        <a:lnSpc>
                          <a:spcPct val="125000"/>
                        </a:lnSpc>
                        <a:spcBef>
                          <a:spcPts val="600"/>
                        </a:spcBef>
                      </a:pPr>
                      <a:r>
                        <a:rPr lang="en-US" dirty="0" smtClean="0"/>
                        <a:t>WCM or BAM</a:t>
                      </a:r>
                      <a:endParaRPr lang="de-CH" dirty="0"/>
                    </a:p>
                  </a:txBody>
                  <a:tcPr/>
                </a:tc>
                <a:extLst>
                  <a:ext uri="{0D108BD9-81ED-4DB2-BD59-A6C34878D82A}">
                    <a16:rowId xmlns:a16="http://schemas.microsoft.com/office/drawing/2014/main" val="1986021855"/>
                  </a:ext>
                </a:extLst>
              </a:tr>
              <a:tr h="370840">
                <a:tc>
                  <a:txBody>
                    <a:bodyPr/>
                    <a:lstStyle/>
                    <a:p>
                      <a:pPr>
                        <a:lnSpc>
                          <a:spcPct val="125000"/>
                        </a:lnSpc>
                        <a:spcBef>
                          <a:spcPts val="600"/>
                        </a:spcBef>
                      </a:pPr>
                      <a:r>
                        <a:rPr lang="en-US" dirty="0" smtClean="0"/>
                        <a:t>Beam size</a:t>
                      </a:r>
                      <a:endParaRPr lang="de-CH" dirty="0"/>
                    </a:p>
                  </a:txBody>
                  <a:tcPr/>
                </a:tc>
                <a:tc>
                  <a:txBody>
                    <a:bodyPr/>
                    <a:lstStyle/>
                    <a:p>
                      <a:pPr algn="ctr">
                        <a:lnSpc>
                          <a:spcPct val="125000"/>
                        </a:lnSpc>
                        <a:spcBef>
                          <a:spcPts val="600"/>
                        </a:spcBef>
                      </a:pPr>
                      <a:r>
                        <a:rPr lang="en-US" dirty="0" smtClean="0"/>
                        <a:t>Few µm to few</a:t>
                      </a:r>
                      <a:r>
                        <a:rPr lang="en-US" baseline="0" dirty="0" smtClean="0"/>
                        <a:t> mm</a:t>
                      </a:r>
                      <a:endParaRPr lang="de-CH" dirty="0"/>
                    </a:p>
                  </a:txBody>
                  <a:tcPr/>
                </a:tc>
                <a:tc>
                  <a:txBody>
                    <a:bodyPr/>
                    <a:lstStyle/>
                    <a:p>
                      <a:pPr algn="ctr">
                        <a:lnSpc>
                          <a:spcPct val="125000"/>
                        </a:lnSpc>
                        <a:spcBef>
                          <a:spcPts val="600"/>
                        </a:spcBef>
                      </a:pPr>
                      <a:r>
                        <a:rPr lang="en-US" dirty="0" smtClean="0"/>
                        <a:t>No</a:t>
                      </a:r>
                      <a:endParaRPr lang="de-CH" dirty="0"/>
                    </a:p>
                  </a:txBody>
                  <a:tcPr/>
                </a:tc>
                <a:tc>
                  <a:txBody>
                    <a:bodyPr/>
                    <a:lstStyle/>
                    <a:p>
                      <a:pPr algn="ctr">
                        <a:lnSpc>
                          <a:spcPct val="125000"/>
                        </a:lnSpc>
                        <a:spcBef>
                          <a:spcPts val="600"/>
                        </a:spcBef>
                      </a:pPr>
                      <a:r>
                        <a:rPr lang="en-US" dirty="0" smtClean="0"/>
                        <a:t>Screen or WS </a:t>
                      </a:r>
                      <a:endParaRPr lang="de-CH" dirty="0"/>
                    </a:p>
                  </a:txBody>
                  <a:tcPr/>
                </a:tc>
                <a:extLst>
                  <a:ext uri="{0D108BD9-81ED-4DB2-BD59-A6C34878D82A}">
                    <a16:rowId xmlns:a16="http://schemas.microsoft.com/office/drawing/2014/main" val="241452774"/>
                  </a:ext>
                </a:extLst>
              </a:tr>
              <a:tr h="370840">
                <a:tc>
                  <a:txBody>
                    <a:bodyPr/>
                    <a:lstStyle/>
                    <a:p>
                      <a:pPr>
                        <a:lnSpc>
                          <a:spcPct val="125000"/>
                        </a:lnSpc>
                        <a:spcBef>
                          <a:spcPts val="600"/>
                        </a:spcBef>
                      </a:pPr>
                      <a:r>
                        <a:rPr lang="en-US" dirty="0" smtClean="0"/>
                        <a:t>Energy spread</a:t>
                      </a:r>
                      <a:endParaRPr lang="de-CH" dirty="0"/>
                    </a:p>
                  </a:txBody>
                  <a:tcPr/>
                </a:tc>
                <a:tc>
                  <a:txBody>
                    <a:bodyPr/>
                    <a:lstStyle/>
                    <a:p>
                      <a:pPr algn="ctr">
                        <a:lnSpc>
                          <a:spcPct val="125000"/>
                        </a:lnSpc>
                        <a:spcBef>
                          <a:spcPts val="600"/>
                        </a:spcBef>
                      </a:pPr>
                      <a:r>
                        <a:rPr lang="en-US" b="1" baseline="0" dirty="0" smtClean="0"/>
                        <a:t>1e-5</a:t>
                      </a:r>
                      <a:r>
                        <a:rPr lang="en-US" baseline="0" dirty="0" smtClean="0"/>
                        <a:t> – few per cent</a:t>
                      </a:r>
                      <a:endParaRPr lang="de-CH" dirty="0"/>
                    </a:p>
                  </a:txBody>
                  <a:tcPr/>
                </a:tc>
                <a:tc>
                  <a:txBody>
                    <a:bodyPr/>
                    <a:lstStyle/>
                    <a:p>
                      <a:pPr algn="ctr">
                        <a:lnSpc>
                          <a:spcPct val="125000"/>
                        </a:lnSpc>
                        <a:spcBef>
                          <a:spcPts val="600"/>
                        </a:spcBef>
                      </a:pPr>
                      <a:r>
                        <a:rPr lang="en-US" dirty="0" smtClean="0"/>
                        <a:t>No</a:t>
                      </a:r>
                      <a:endParaRPr lang="de-CH" dirty="0"/>
                    </a:p>
                  </a:txBody>
                  <a:tcPr/>
                </a:tc>
                <a:tc>
                  <a:txBody>
                    <a:bodyPr/>
                    <a:lstStyle/>
                    <a:p>
                      <a:pPr algn="ctr">
                        <a:lnSpc>
                          <a:spcPct val="125000"/>
                        </a:lnSpc>
                        <a:spcBef>
                          <a:spcPts val="600"/>
                        </a:spcBef>
                      </a:pPr>
                      <a:r>
                        <a:rPr lang="en-US" dirty="0" smtClean="0"/>
                        <a:t>Dipole</a:t>
                      </a:r>
                      <a:r>
                        <a:rPr lang="en-US" baseline="0" dirty="0" smtClean="0"/>
                        <a:t> + Screen or WS</a:t>
                      </a:r>
                      <a:endParaRPr lang="de-CH" dirty="0"/>
                    </a:p>
                  </a:txBody>
                  <a:tcPr/>
                </a:tc>
                <a:extLst>
                  <a:ext uri="{0D108BD9-81ED-4DB2-BD59-A6C34878D82A}">
                    <a16:rowId xmlns:a16="http://schemas.microsoft.com/office/drawing/2014/main" val="1996715615"/>
                  </a:ext>
                </a:extLst>
              </a:tr>
              <a:tr h="370840">
                <a:tc>
                  <a:txBody>
                    <a:bodyPr/>
                    <a:lstStyle/>
                    <a:p>
                      <a:pPr>
                        <a:lnSpc>
                          <a:spcPct val="125000"/>
                        </a:lnSpc>
                        <a:spcBef>
                          <a:spcPts val="600"/>
                        </a:spcBef>
                      </a:pPr>
                      <a:r>
                        <a:rPr lang="en-US" dirty="0" smtClean="0"/>
                        <a:t>Pulse duration</a:t>
                      </a:r>
                      <a:endParaRPr lang="de-CH" dirty="0"/>
                    </a:p>
                  </a:txBody>
                  <a:tcPr/>
                </a:tc>
                <a:tc>
                  <a:txBody>
                    <a:bodyPr/>
                    <a:lstStyle/>
                    <a:p>
                      <a:pPr algn="ctr">
                        <a:lnSpc>
                          <a:spcPct val="125000"/>
                        </a:lnSpc>
                        <a:spcBef>
                          <a:spcPts val="600"/>
                        </a:spcBef>
                      </a:pPr>
                      <a:r>
                        <a:rPr lang="en-US" dirty="0" smtClean="0"/>
                        <a:t>&lt;</a:t>
                      </a:r>
                      <a:r>
                        <a:rPr lang="en-US" baseline="0" dirty="0" smtClean="0"/>
                        <a:t> </a:t>
                      </a:r>
                      <a:r>
                        <a:rPr lang="en-US" b="1" baseline="0" dirty="0" smtClean="0"/>
                        <a:t>1 fs </a:t>
                      </a:r>
                      <a:r>
                        <a:rPr lang="en-US" baseline="0" dirty="0" smtClean="0"/>
                        <a:t>– ~100 fs</a:t>
                      </a:r>
                      <a:endParaRPr lang="de-CH" dirty="0"/>
                    </a:p>
                  </a:txBody>
                  <a:tcPr/>
                </a:tc>
                <a:tc>
                  <a:txBody>
                    <a:bodyPr/>
                    <a:lstStyle/>
                    <a:p>
                      <a:pPr algn="ctr">
                        <a:lnSpc>
                          <a:spcPct val="125000"/>
                        </a:lnSpc>
                        <a:spcBef>
                          <a:spcPts val="600"/>
                        </a:spcBef>
                      </a:pPr>
                      <a:r>
                        <a:rPr lang="en-US" dirty="0" smtClean="0"/>
                        <a:t>Yes</a:t>
                      </a:r>
                      <a:endParaRPr lang="de-CH" dirty="0"/>
                    </a:p>
                  </a:txBody>
                  <a:tcPr/>
                </a:tc>
                <a:tc>
                  <a:txBody>
                    <a:bodyPr/>
                    <a:lstStyle/>
                    <a:p>
                      <a:pPr algn="ctr">
                        <a:lnSpc>
                          <a:spcPct val="125000"/>
                        </a:lnSpc>
                        <a:spcBef>
                          <a:spcPts val="600"/>
                        </a:spcBef>
                      </a:pPr>
                      <a:r>
                        <a:rPr lang="en-US" dirty="0" smtClean="0"/>
                        <a:t>Compression</a:t>
                      </a:r>
                      <a:r>
                        <a:rPr lang="en-US" baseline="0" dirty="0" smtClean="0"/>
                        <a:t> </a:t>
                      </a:r>
                      <a:r>
                        <a:rPr lang="en-US" baseline="0" dirty="0" smtClean="0"/>
                        <a:t>monitors (rel.) or TDS</a:t>
                      </a:r>
                      <a:endParaRPr lang="de-CH" dirty="0"/>
                    </a:p>
                  </a:txBody>
                  <a:tcPr/>
                </a:tc>
                <a:extLst>
                  <a:ext uri="{0D108BD9-81ED-4DB2-BD59-A6C34878D82A}">
                    <a16:rowId xmlns:a16="http://schemas.microsoft.com/office/drawing/2014/main" val="3852684207"/>
                  </a:ext>
                </a:extLst>
              </a:tr>
              <a:tr h="370840">
                <a:tc>
                  <a:txBody>
                    <a:bodyPr/>
                    <a:lstStyle/>
                    <a:p>
                      <a:pPr>
                        <a:lnSpc>
                          <a:spcPct val="125000"/>
                        </a:lnSpc>
                        <a:spcBef>
                          <a:spcPts val="600"/>
                        </a:spcBef>
                      </a:pPr>
                      <a:r>
                        <a:rPr lang="en-US" dirty="0" smtClean="0"/>
                        <a:t>Emittance</a:t>
                      </a:r>
                      <a:endParaRPr lang="de-CH" dirty="0"/>
                    </a:p>
                  </a:txBody>
                  <a:tcPr/>
                </a:tc>
                <a:tc>
                  <a:txBody>
                    <a:bodyPr/>
                    <a:lstStyle/>
                    <a:p>
                      <a:pPr algn="ctr">
                        <a:lnSpc>
                          <a:spcPct val="125000"/>
                        </a:lnSpc>
                        <a:spcBef>
                          <a:spcPts val="600"/>
                        </a:spcBef>
                      </a:pPr>
                      <a:r>
                        <a:rPr lang="en-US" dirty="0" smtClean="0"/>
                        <a:t>~</a:t>
                      </a:r>
                      <a:r>
                        <a:rPr lang="en-US" b="1" dirty="0" smtClean="0"/>
                        <a:t>10</a:t>
                      </a:r>
                      <a:r>
                        <a:rPr lang="en-US" b="1" baseline="0" dirty="0" smtClean="0"/>
                        <a:t> nm </a:t>
                      </a:r>
                      <a:r>
                        <a:rPr lang="en-US" baseline="0" dirty="0" smtClean="0"/>
                        <a:t>to few µm (norm.)</a:t>
                      </a:r>
                      <a:endParaRPr lang="de-CH" dirty="0"/>
                    </a:p>
                  </a:txBody>
                  <a:tcPr/>
                </a:tc>
                <a:tc>
                  <a:txBody>
                    <a:bodyPr/>
                    <a:lstStyle/>
                    <a:p>
                      <a:pPr algn="ctr">
                        <a:lnSpc>
                          <a:spcPct val="125000"/>
                        </a:lnSpc>
                        <a:spcBef>
                          <a:spcPts val="600"/>
                        </a:spcBef>
                      </a:pPr>
                      <a:r>
                        <a:rPr lang="en-US" dirty="0" smtClean="0"/>
                        <a:t>No</a:t>
                      </a:r>
                      <a:endParaRPr lang="de-CH" dirty="0"/>
                    </a:p>
                  </a:txBody>
                  <a:tcPr/>
                </a:tc>
                <a:tc>
                  <a:txBody>
                    <a:bodyPr/>
                    <a:lstStyle/>
                    <a:p>
                      <a:pPr algn="ctr">
                        <a:lnSpc>
                          <a:spcPct val="125000"/>
                        </a:lnSpc>
                        <a:spcBef>
                          <a:spcPts val="600"/>
                        </a:spcBef>
                      </a:pPr>
                      <a:r>
                        <a:rPr lang="en-US" dirty="0" smtClean="0"/>
                        <a:t>Screen</a:t>
                      </a:r>
                      <a:r>
                        <a:rPr lang="en-US" baseline="0" dirty="0" smtClean="0"/>
                        <a:t> or WS</a:t>
                      </a:r>
                      <a:endParaRPr lang="en-US" dirty="0" smtClean="0"/>
                    </a:p>
                  </a:txBody>
                  <a:tcPr/>
                </a:tc>
                <a:extLst>
                  <a:ext uri="{0D108BD9-81ED-4DB2-BD59-A6C34878D82A}">
                    <a16:rowId xmlns:a16="http://schemas.microsoft.com/office/drawing/2014/main" val="2536075809"/>
                  </a:ext>
                </a:extLst>
              </a:tr>
              <a:tr h="370840">
                <a:tc>
                  <a:txBody>
                    <a:bodyPr/>
                    <a:lstStyle/>
                    <a:p>
                      <a:pPr>
                        <a:lnSpc>
                          <a:spcPct val="125000"/>
                        </a:lnSpc>
                        <a:spcBef>
                          <a:spcPts val="600"/>
                        </a:spcBef>
                      </a:pPr>
                      <a:r>
                        <a:rPr lang="en-US" dirty="0" smtClean="0"/>
                        <a:t>Time-resolved properties</a:t>
                      </a:r>
                      <a:endParaRPr lang="de-CH" dirty="0"/>
                    </a:p>
                  </a:txBody>
                  <a:tcPr/>
                </a:tc>
                <a:tc>
                  <a:txBody>
                    <a:bodyPr/>
                    <a:lstStyle/>
                    <a:p>
                      <a:pPr algn="ctr">
                        <a:lnSpc>
                          <a:spcPct val="125000"/>
                        </a:lnSpc>
                        <a:spcBef>
                          <a:spcPts val="600"/>
                        </a:spcBef>
                      </a:pPr>
                      <a:r>
                        <a:rPr lang="en-US" dirty="0" smtClean="0"/>
                        <a:t>~1 fs in time, the rest as for</a:t>
                      </a:r>
                      <a:r>
                        <a:rPr lang="en-US" baseline="0" dirty="0" smtClean="0"/>
                        <a:t> projected</a:t>
                      </a:r>
                      <a:endParaRPr lang="de-CH" dirty="0"/>
                    </a:p>
                  </a:txBody>
                  <a:tcPr/>
                </a:tc>
                <a:tc>
                  <a:txBody>
                    <a:bodyPr/>
                    <a:lstStyle/>
                    <a:p>
                      <a:pPr algn="ctr">
                        <a:lnSpc>
                          <a:spcPct val="125000"/>
                        </a:lnSpc>
                        <a:spcBef>
                          <a:spcPts val="600"/>
                        </a:spcBef>
                      </a:pPr>
                      <a:r>
                        <a:rPr lang="en-US" dirty="0" smtClean="0"/>
                        <a:t>No</a:t>
                      </a:r>
                      <a:endParaRPr lang="de-CH" dirty="0"/>
                    </a:p>
                  </a:txBody>
                  <a:tcPr/>
                </a:tc>
                <a:tc>
                  <a:txBody>
                    <a:bodyPr/>
                    <a:lstStyle/>
                    <a:p>
                      <a:pPr algn="ctr">
                        <a:lnSpc>
                          <a:spcPct val="125000"/>
                        </a:lnSpc>
                        <a:spcBef>
                          <a:spcPts val="600"/>
                        </a:spcBef>
                      </a:pPr>
                      <a:r>
                        <a:rPr lang="en-US" dirty="0" err="1" smtClean="0"/>
                        <a:t>Streaker</a:t>
                      </a:r>
                      <a:r>
                        <a:rPr lang="en-US" baseline="0" dirty="0" smtClean="0"/>
                        <a:t> + screen</a:t>
                      </a:r>
                      <a:endParaRPr lang="de-CH" dirty="0"/>
                    </a:p>
                  </a:txBody>
                  <a:tcPr/>
                </a:tc>
                <a:extLst>
                  <a:ext uri="{0D108BD9-81ED-4DB2-BD59-A6C34878D82A}">
                    <a16:rowId xmlns:a16="http://schemas.microsoft.com/office/drawing/2014/main" val="1548947296"/>
                  </a:ext>
                </a:extLst>
              </a:tr>
            </a:tbl>
          </a:graphicData>
        </a:graphic>
      </p:graphicFrame>
    </p:spTree>
    <p:extLst>
      <p:ext uri="{BB962C8B-B14F-4D97-AF65-F5344CB8AC3E}">
        <p14:creationId xmlns:p14="http://schemas.microsoft.com/office/powerpoint/2010/main" val="325011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Electron beam requirements for X-ray FELs</a:t>
            </a:r>
          </a:p>
          <a:p>
            <a:pPr>
              <a:spcBef>
                <a:spcPts val="3000"/>
              </a:spcBef>
              <a:buClr>
                <a:srgbClr val="197418"/>
              </a:buClr>
              <a:buFont typeface="Wingdings" panose="05000000000000000000" pitchFamily="2" charset="2"/>
              <a:buChar char="Ø"/>
            </a:pPr>
            <a:r>
              <a:rPr lang="en-US" sz="2000" dirty="0" smtClean="0">
                <a:solidFill>
                  <a:srgbClr val="B9B9B9"/>
                </a:solidFill>
              </a:rPr>
              <a:t>Electron beam instrumentation requirements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t>Emittance and time-resolved measurements</a:t>
            </a:r>
            <a:endParaRPr lang="en-US" sz="2000" dirty="0"/>
          </a:p>
          <a:p>
            <a:pPr>
              <a:spcBef>
                <a:spcPts val="3000"/>
              </a:spcBef>
              <a:buClr>
                <a:srgbClr val="197418"/>
              </a:buClr>
              <a:buFont typeface="Wingdings" panose="05000000000000000000" pitchFamily="2" charset="2"/>
              <a:buChar char="Ø"/>
            </a:pPr>
            <a:r>
              <a:rPr lang="en-US" sz="2000" dirty="0" smtClean="0">
                <a:solidFill>
                  <a:srgbClr val="B9B9B9"/>
                </a:solidFill>
              </a:rPr>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solidFill>
                  <a:srgbClr val="B9B9B9"/>
                </a:solidFill>
              </a:rPr>
              <a:t>FEL properties from electron beam properties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Summary and conclusion</a:t>
            </a:r>
          </a:p>
        </p:txBody>
      </p:sp>
    </p:spTree>
    <p:extLst>
      <p:ext uri="{BB962C8B-B14F-4D97-AF65-F5344CB8AC3E}">
        <p14:creationId xmlns:p14="http://schemas.microsoft.com/office/powerpoint/2010/main" val="28960317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9"/>
          <p:cNvSpPr txBox="1">
            <a:spLocks noChangeArrowheads="1"/>
          </p:cNvSpPr>
          <p:nvPr/>
        </p:nvSpPr>
        <p:spPr bwMode="auto">
          <a:xfrm>
            <a:off x="697160" y="764704"/>
            <a:ext cx="844684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285750" algn="just" eaLnBrk="1" hangingPunct="1">
              <a:spcBef>
                <a:spcPts val="600"/>
              </a:spcBef>
              <a:buClr>
                <a:srgbClr val="000000"/>
              </a:buClr>
              <a:buSzPct val="100000"/>
              <a:buFont typeface="Wingdings" panose="05000000000000000000" pitchFamily="2" charset="2"/>
              <a:buChar char="Ø"/>
            </a:pPr>
            <a:r>
              <a:rPr lang="en-US" altLang="de-DE" dirty="0" smtClean="0">
                <a:latin typeface="+mn-lt"/>
              </a:rPr>
              <a:t>The 2D (4D) </a:t>
            </a:r>
            <a:r>
              <a:rPr lang="en-US" altLang="de-DE" dirty="0">
                <a:latin typeface="+mn-lt"/>
              </a:rPr>
              <a:t>transverse beam matrix </a:t>
            </a:r>
            <a:r>
              <a:rPr lang="en-US" altLang="de-DE" dirty="0" smtClean="0">
                <a:latin typeface="+mn-lt"/>
              </a:rPr>
              <a:t>is </a:t>
            </a:r>
            <a:r>
              <a:rPr lang="en-US" altLang="de-DE" dirty="0">
                <a:latin typeface="+mn-lt"/>
              </a:rPr>
              <a:t>obtained measuring the beam </a:t>
            </a:r>
            <a:r>
              <a:rPr lang="en-US" altLang="de-DE" dirty="0" smtClean="0">
                <a:latin typeface="+mn-lt"/>
              </a:rPr>
              <a:t>sizes (and &lt;</a:t>
            </a:r>
            <a:r>
              <a:rPr lang="en-US" altLang="de-DE" dirty="0" err="1" smtClean="0">
                <a:latin typeface="+mn-lt"/>
              </a:rPr>
              <a:t>xy</a:t>
            </a:r>
            <a:r>
              <a:rPr lang="en-US" altLang="de-DE" dirty="0" smtClean="0">
                <a:latin typeface="+mn-lt"/>
              </a:rPr>
              <a:t>&gt;) </a:t>
            </a:r>
            <a:r>
              <a:rPr lang="en-US" altLang="de-DE" dirty="0">
                <a:latin typeface="+mn-lt"/>
              </a:rPr>
              <a:t>for different phase advances between reconstruction point s</a:t>
            </a:r>
            <a:r>
              <a:rPr lang="en-US" altLang="de-DE" baseline="-25000" dirty="0">
                <a:latin typeface="+mn-lt"/>
              </a:rPr>
              <a:t>0</a:t>
            </a:r>
            <a:r>
              <a:rPr lang="en-US" altLang="de-DE" dirty="0">
                <a:latin typeface="+mn-lt"/>
              </a:rPr>
              <a:t> and measurement point s. </a:t>
            </a:r>
            <a:endParaRPr lang="en-US" altLang="de-DE" dirty="0" smtClean="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smtClean="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smtClean="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smtClean="0">
              <a:latin typeface="+mn-lt"/>
            </a:endParaRPr>
          </a:p>
          <a:p>
            <a:pPr marL="0" indent="-285750" algn="just" eaLnBrk="1" hangingPunct="1">
              <a:spcBef>
                <a:spcPts val="600"/>
              </a:spcBef>
              <a:buClr>
                <a:srgbClr val="000000"/>
              </a:buClr>
              <a:buSzPct val="100000"/>
              <a:buFont typeface="Wingdings" panose="05000000000000000000" pitchFamily="2" charset="2"/>
              <a:buChar char="Ø"/>
            </a:pPr>
            <a:endParaRPr lang="en-US" altLang="de-DE" dirty="0">
              <a:latin typeface="+mn-lt"/>
            </a:endParaRPr>
          </a:p>
          <a:p>
            <a:pPr marL="0" eaLnBrk="1" hangingPunct="1">
              <a:spcBef>
                <a:spcPts val="600"/>
              </a:spcBef>
              <a:buClr>
                <a:srgbClr val="000000"/>
              </a:buClr>
              <a:buSzPct val="100000"/>
              <a:buFont typeface="Wingdings" panose="05000000000000000000" pitchFamily="2" charset="2"/>
              <a:buChar char="Ø"/>
            </a:pPr>
            <a:endParaRPr lang="en-US" altLang="de-DE" dirty="0" smtClean="0">
              <a:solidFill>
                <a:srgbClr val="000000"/>
              </a:solidFill>
              <a:latin typeface="+mn-lt"/>
            </a:endParaRPr>
          </a:p>
          <a:p>
            <a:pPr marL="0" eaLnBrk="1" hangingPunct="1">
              <a:spcBef>
                <a:spcPts val="600"/>
              </a:spcBef>
              <a:buClr>
                <a:srgbClr val="000000"/>
              </a:buClr>
              <a:buSzPct val="100000"/>
              <a:buFont typeface="Wingdings" panose="05000000000000000000" pitchFamily="2" charset="2"/>
              <a:buChar char="Ø"/>
            </a:pPr>
            <a:endParaRPr lang="en-US" altLang="de-DE" dirty="0">
              <a:solidFill>
                <a:srgbClr val="000000"/>
              </a:solidFill>
              <a:latin typeface="+mn-lt"/>
            </a:endParaRPr>
          </a:p>
          <a:p>
            <a:pPr marL="0" eaLnBrk="1" hangingPunct="1">
              <a:spcBef>
                <a:spcPts val="600"/>
              </a:spcBef>
              <a:buClr>
                <a:srgbClr val="000000"/>
              </a:buClr>
              <a:buSzPct val="100000"/>
              <a:buFont typeface="Wingdings" panose="05000000000000000000" pitchFamily="2" charset="2"/>
              <a:buChar char="Ø"/>
            </a:pPr>
            <a:endParaRPr lang="en-US" altLang="de-DE" dirty="0" smtClean="0">
              <a:solidFill>
                <a:srgbClr val="000000"/>
              </a:solidFill>
              <a:latin typeface="+mn-lt"/>
            </a:endParaRPr>
          </a:p>
          <a:p>
            <a:pPr marL="0" indent="0" eaLnBrk="1" hangingPunct="1">
              <a:spcBef>
                <a:spcPts val="600"/>
              </a:spcBef>
              <a:buClr>
                <a:srgbClr val="000000"/>
              </a:buClr>
              <a:buSzPct val="100000"/>
            </a:pPr>
            <a:endParaRPr lang="en-US" altLang="de-DE" sz="800" dirty="0" smtClean="0">
              <a:solidFill>
                <a:srgbClr val="000000"/>
              </a:solidFill>
              <a:latin typeface="+mn-lt"/>
            </a:endParaRPr>
          </a:p>
          <a:p>
            <a:pPr marL="0" eaLnBrk="1" hangingPunct="1">
              <a:spcBef>
                <a:spcPts val="600"/>
              </a:spcBef>
              <a:buClr>
                <a:srgbClr val="000000"/>
              </a:buClr>
              <a:buSzPct val="100000"/>
              <a:buFont typeface="Wingdings" panose="05000000000000000000" pitchFamily="2" charset="2"/>
              <a:buChar char="Ø"/>
            </a:pPr>
            <a:endParaRPr lang="en-US" altLang="de-DE" dirty="0">
              <a:solidFill>
                <a:srgbClr val="000000"/>
              </a:solidFill>
              <a:latin typeface="+mn-lt"/>
            </a:endParaRPr>
          </a:p>
        </p:txBody>
      </p:sp>
      <p:graphicFrame>
        <p:nvGraphicFramePr>
          <p:cNvPr id="2051" name="Object 7"/>
          <p:cNvGraphicFramePr>
            <a:graphicFrameLocks noChangeAspect="1"/>
          </p:cNvGraphicFramePr>
          <p:nvPr>
            <p:extLst>
              <p:ext uri="{D42A27DB-BD31-4B8C-83A1-F6EECF244321}">
                <p14:modId xmlns:p14="http://schemas.microsoft.com/office/powerpoint/2010/main" val="2420046292"/>
              </p:ext>
            </p:extLst>
          </p:nvPr>
        </p:nvGraphicFramePr>
        <p:xfrm>
          <a:off x="394602" y="2996952"/>
          <a:ext cx="4238732" cy="1440117"/>
        </p:xfrm>
        <a:graphic>
          <a:graphicData uri="http://schemas.openxmlformats.org/presentationml/2006/ole">
            <mc:AlternateContent xmlns:mc="http://schemas.openxmlformats.org/markup-compatibility/2006">
              <mc:Choice xmlns:v="urn:schemas-microsoft-com:vml" Requires="v">
                <p:oleObj spid="_x0000_s10382" name="Equation" r:id="rId4" imgW="2844800" imgH="965200" progId="">
                  <p:embed/>
                </p:oleObj>
              </mc:Choice>
              <mc:Fallback>
                <p:oleObj name="Equation" r:id="rId4" imgW="2844800" imgH="965200" progId="">
                  <p:embed/>
                  <p:pic>
                    <p:nvPicPr>
                      <p:cNvPr id="205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02" y="2996952"/>
                        <a:ext cx="4238732" cy="14401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10"/>
          <p:cNvGraphicFramePr>
            <a:graphicFrameLocks noChangeAspect="1"/>
          </p:cNvGraphicFramePr>
          <p:nvPr>
            <p:extLst>
              <p:ext uri="{D42A27DB-BD31-4B8C-83A1-F6EECF244321}">
                <p14:modId xmlns:p14="http://schemas.microsoft.com/office/powerpoint/2010/main" val="3125000332"/>
              </p:ext>
            </p:extLst>
          </p:nvPr>
        </p:nvGraphicFramePr>
        <p:xfrm>
          <a:off x="5209398" y="3039410"/>
          <a:ext cx="1973054" cy="1541718"/>
        </p:xfrm>
        <a:graphic>
          <a:graphicData uri="http://schemas.openxmlformats.org/presentationml/2006/ole">
            <mc:AlternateContent xmlns:mc="http://schemas.openxmlformats.org/markup-compatibility/2006">
              <mc:Choice xmlns:v="urn:schemas-microsoft-com:vml" Requires="v">
                <p:oleObj spid="_x0000_s10383" name="Equation" r:id="rId6" imgW="1536700" imgH="1193800" progId="">
                  <p:embed/>
                </p:oleObj>
              </mc:Choice>
              <mc:Fallback>
                <p:oleObj name="Equation" r:id="rId6" imgW="1536700" imgH="1193800" progId="">
                  <p:embed/>
                  <p:pic>
                    <p:nvPicPr>
                      <p:cNvPr id="205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9398" y="3039410"/>
                        <a:ext cx="1973054" cy="1541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Line 12"/>
          <p:cNvSpPr>
            <a:spLocks noChangeShapeType="1"/>
          </p:cNvSpPr>
          <p:nvPr/>
        </p:nvSpPr>
        <p:spPr bwMode="auto">
          <a:xfrm>
            <a:off x="4705342" y="3715536"/>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2" name="Group 1"/>
          <p:cNvGrpSpPr/>
          <p:nvPr/>
        </p:nvGrpSpPr>
        <p:grpSpPr>
          <a:xfrm>
            <a:off x="1353318" y="1412776"/>
            <a:ext cx="6675066" cy="1376257"/>
            <a:chOff x="982663" y="1463675"/>
            <a:chExt cx="7627937" cy="1736725"/>
          </a:xfrm>
        </p:grpSpPr>
        <p:graphicFrame>
          <p:nvGraphicFramePr>
            <p:cNvPr id="2050" name="Object 4"/>
            <p:cNvGraphicFramePr>
              <a:graphicFrameLocks noChangeAspect="1"/>
            </p:cNvGraphicFramePr>
            <p:nvPr>
              <p:extLst/>
            </p:nvPr>
          </p:nvGraphicFramePr>
          <p:xfrm>
            <a:off x="982663" y="1593850"/>
            <a:ext cx="7246937" cy="1606550"/>
          </p:xfrm>
          <a:graphic>
            <a:graphicData uri="http://schemas.openxmlformats.org/presentationml/2006/ole">
              <mc:AlternateContent xmlns:mc="http://schemas.openxmlformats.org/markup-compatibility/2006">
                <mc:Choice xmlns:v="urn:schemas-microsoft-com:vml" Requires="v">
                  <p:oleObj spid="_x0000_s10384" name="Equation" r:id="rId8" imgW="4381500" imgH="965200" progId="">
                    <p:embed/>
                  </p:oleObj>
                </mc:Choice>
                <mc:Fallback>
                  <p:oleObj name="Equation" r:id="rId8" imgW="4381500" imgH="965200" progId="">
                    <p:embed/>
                    <p:pic>
                      <p:nvPicPr>
                        <p:cNvPr id="205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63" y="1593850"/>
                          <a:ext cx="7246937"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14"/>
            <p:cNvSpPr txBox="1">
              <a:spLocks noChangeArrowheads="1"/>
            </p:cNvSpPr>
            <p:nvPr/>
          </p:nvSpPr>
          <p:spPr bwMode="auto">
            <a:xfrm>
              <a:off x="6629400" y="1463675"/>
              <a:ext cx="161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de-DE" sz="1400" dirty="0">
                  <a:solidFill>
                    <a:srgbClr val="0000FF"/>
                  </a:solidFill>
                  <a:latin typeface="+mn-lt"/>
                </a:rPr>
                <a:t>What we can measure at </a:t>
              </a:r>
              <a:r>
                <a:rPr lang="en-US" altLang="de-DE" sz="1400" i="1" dirty="0">
                  <a:solidFill>
                    <a:srgbClr val="0000FF"/>
                  </a:solidFill>
                  <a:latin typeface="+mn-lt"/>
                </a:rPr>
                <a:t>s</a:t>
              </a:r>
              <a:endParaRPr lang="en-US" altLang="de-DE" sz="1400" i="1" baseline="-25000" dirty="0">
                <a:solidFill>
                  <a:srgbClr val="0000FF"/>
                </a:solidFill>
                <a:latin typeface="+mn-lt"/>
              </a:endParaRPr>
            </a:p>
          </p:txBody>
        </p:sp>
        <p:sp>
          <p:nvSpPr>
            <p:cNvPr id="2058" name="Rectangle 20"/>
            <p:cNvSpPr>
              <a:spLocks noChangeArrowheads="1"/>
            </p:cNvSpPr>
            <p:nvPr/>
          </p:nvSpPr>
          <p:spPr bwMode="auto">
            <a:xfrm>
              <a:off x="1143000" y="1600200"/>
              <a:ext cx="457200" cy="457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59" name="Rectangle 21"/>
            <p:cNvSpPr>
              <a:spLocks noChangeArrowheads="1"/>
            </p:cNvSpPr>
            <p:nvPr/>
          </p:nvSpPr>
          <p:spPr bwMode="auto">
            <a:xfrm>
              <a:off x="1143000" y="2133600"/>
              <a:ext cx="457200" cy="457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0" name="Rectangle 22"/>
            <p:cNvSpPr>
              <a:spLocks noChangeArrowheads="1"/>
            </p:cNvSpPr>
            <p:nvPr/>
          </p:nvSpPr>
          <p:spPr bwMode="auto">
            <a:xfrm>
              <a:off x="1143000" y="2667000"/>
              <a:ext cx="457200" cy="457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1" name="Rectangle 23"/>
            <p:cNvSpPr>
              <a:spLocks noChangeArrowheads="1"/>
            </p:cNvSpPr>
            <p:nvPr/>
          </p:nvSpPr>
          <p:spPr bwMode="auto">
            <a:xfrm>
              <a:off x="2362200" y="16002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2" name="Rectangle 24"/>
            <p:cNvSpPr>
              <a:spLocks noChangeArrowheads="1"/>
            </p:cNvSpPr>
            <p:nvPr/>
          </p:nvSpPr>
          <p:spPr bwMode="auto">
            <a:xfrm>
              <a:off x="3581400" y="16002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3" name="Rectangle 25"/>
            <p:cNvSpPr>
              <a:spLocks noChangeArrowheads="1"/>
            </p:cNvSpPr>
            <p:nvPr/>
          </p:nvSpPr>
          <p:spPr bwMode="auto">
            <a:xfrm>
              <a:off x="5334000" y="16002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4" name="Rectangle 26"/>
            <p:cNvSpPr>
              <a:spLocks noChangeArrowheads="1"/>
            </p:cNvSpPr>
            <p:nvPr/>
          </p:nvSpPr>
          <p:spPr bwMode="auto">
            <a:xfrm>
              <a:off x="2362200" y="21336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5" name="Rectangle 27"/>
            <p:cNvSpPr>
              <a:spLocks noChangeArrowheads="1"/>
            </p:cNvSpPr>
            <p:nvPr/>
          </p:nvSpPr>
          <p:spPr bwMode="auto">
            <a:xfrm>
              <a:off x="2590800" y="26670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6" name="Rectangle 28"/>
            <p:cNvSpPr>
              <a:spLocks noChangeArrowheads="1"/>
            </p:cNvSpPr>
            <p:nvPr/>
          </p:nvSpPr>
          <p:spPr bwMode="auto">
            <a:xfrm>
              <a:off x="3657600" y="21336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7" name="Rectangle 29"/>
            <p:cNvSpPr>
              <a:spLocks noChangeArrowheads="1"/>
            </p:cNvSpPr>
            <p:nvPr/>
          </p:nvSpPr>
          <p:spPr bwMode="auto">
            <a:xfrm>
              <a:off x="4267200" y="26670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8" name="Rectangle 30"/>
            <p:cNvSpPr>
              <a:spLocks noChangeArrowheads="1"/>
            </p:cNvSpPr>
            <p:nvPr/>
          </p:nvSpPr>
          <p:spPr bwMode="auto">
            <a:xfrm>
              <a:off x="5867400" y="26670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69" name="Rectangle 31"/>
            <p:cNvSpPr>
              <a:spLocks noChangeArrowheads="1"/>
            </p:cNvSpPr>
            <p:nvPr/>
          </p:nvSpPr>
          <p:spPr bwMode="auto">
            <a:xfrm>
              <a:off x="5410200" y="21336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70" name="Rectangle 32"/>
            <p:cNvSpPr>
              <a:spLocks noChangeArrowheads="1"/>
            </p:cNvSpPr>
            <p:nvPr/>
          </p:nvSpPr>
          <p:spPr bwMode="auto">
            <a:xfrm>
              <a:off x="7467600" y="2667000"/>
              <a:ext cx="4572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71" name="Text Box 33"/>
            <p:cNvSpPr txBox="1">
              <a:spLocks noChangeArrowheads="1"/>
            </p:cNvSpPr>
            <p:nvPr/>
          </p:nvSpPr>
          <p:spPr bwMode="auto">
            <a:xfrm>
              <a:off x="6471133" y="1997076"/>
              <a:ext cx="1682267" cy="66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de-DE" sz="1400" dirty="0">
                  <a:solidFill>
                    <a:srgbClr val="FF0000"/>
                  </a:solidFill>
                  <a:latin typeface="+mn-lt"/>
                </a:rPr>
                <a:t>What we want to reconstruct at </a:t>
              </a:r>
              <a:r>
                <a:rPr lang="en-US" altLang="de-DE" sz="1400" i="1" dirty="0">
                  <a:solidFill>
                    <a:srgbClr val="FF0000"/>
                  </a:solidFill>
                  <a:latin typeface="+mn-lt"/>
                </a:rPr>
                <a:t>s</a:t>
              </a:r>
              <a:r>
                <a:rPr lang="en-US" altLang="de-DE" sz="1400" i="1" baseline="-25000" dirty="0">
                  <a:solidFill>
                    <a:srgbClr val="FF0000"/>
                  </a:solidFill>
                  <a:latin typeface="+mn-lt"/>
                </a:rPr>
                <a:t>0</a:t>
              </a:r>
            </a:p>
          </p:txBody>
        </p:sp>
        <p:sp>
          <p:nvSpPr>
            <p:cNvPr id="2072" name="Rectangle 34"/>
            <p:cNvSpPr>
              <a:spLocks noChangeArrowheads="1"/>
            </p:cNvSpPr>
            <p:nvPr/>
          </p:nvSpPr>
          <p:spPr bwMode="auto">
            <a:xfrm>
              <a:off x="8153400" y="1541010"/>
              <a:ext cx="457200" cy="457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sp>
          <p:nvSpPr>
            <p:cNvPr id="2073" name="Rectangle 35"/>
            <p:cNvSpPr>
              <a:spLocks noChangeArrowheads="1"/>
            </p:cNvSpPr>
            <p:nvPr/>
          </p:nvSpPr>
          <p:spPr bwMode="auto">
            <a:xfrm>
              <a:off x="8153400" y="2150610"/>
              <a:ext cx="457200" cy="4571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CH" altLang="de-DE"/>
            </a:p>
          </p:txBody>
        </p:sp>
      </p:grpSp>
      <p:sp>
        <p:nvSpPr>
          <p:cNvPr id="29"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Optics-based emittance measurements</a:t>
            </a:r>
            <a:endParaRPr lang="en-US" dirty="0"/>
          </a:p>
        </p:txBody>
      </p:sp>
      <p:sp>
        <p:nvSpPr>
          <p:cNvPr id="33" name="Rectangle 7"/>
          <p:cNvSpPr>
            <a:spLocks noChangeArrowheads="1"/>
          </p:cNvSpPr>
          <p:nvPr/>
        </p:nvSpPr>
        <p:spPr bwMode="auto">
          <a:xfrm>
            <a:off x="949136" y="4566728"/>
            <a:ext cx="4534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dirty="0" smtClean="0">
                <a:latin typeface="+mn-lt"/>
              </a:rPr>
              <a:t>Intrinsic emittances </a:t>
            </a:r>
            <a:r>
              <a:rPr lang="el-GR" altLang="de-DE" i="1" dirty="0" smtClean="0">
                <a:latin typeface="+mn-lt"/>
              </a:rPr>
              <a:t>ε</a:t>
            </a:r>
            <a:r>
              <a:rPr lang="de-CH" altLang="de-DE" i="1" baseline="-25000" dirty="0" smtClean="0">
                <a:latin typeface="+mn-lt"/>
              </a:rPr>
              <a:t>1</a:t>
            </a:r>
            <a:r>
              <a:rPr lang="de-CH" altLang="de-DE" dirty="0" smtClean="0">
                <a:latin typeface="+mn-lt"/>
              </a:rPr>
              <a:t>,</a:t>
            </a:r>
            <a:r>
              <a:rPr lang="de-CH" altLang="de-DE" i="1" dirty="0" smtClean="0">
                <a:latin typeface="+mn-lt"/>
              </a:rPr>
              <a:t> </a:t>
            </a:r>
            <a:r>
              <a:rPr lang="el-GR" altLang="de-DE" i="1" dirty="0" smtClean="0">
                <a:latin typeface="+mn-lt"/>
              </a:rPr>
              <a:t>ε</a:t>
            </a:r>
            <a:r>
              <a:rPr lang="de-CH" altLang="de-DE" i="1" baseline="-25000" dirty="0" smtClean="0">
                <a:latin typeface="+mn-lt"/>
              </a:rPr>
              <a:t>2 </a:t>
            </a:r>
            <a:r>
              <a:rPr lang="en-GB" altLang="de-DE" dirty="0">
                <a:latin typeface="+mn-lt"/>
              </a:rPr>
              <a:t>are derived from 2D and coupling terms </a:t>
            </a:r>
            <a:r>
              <a:rPr lang="en-US" altLang="de-DE" i="1" dirty="0">
                <a:latin typeface="+mn-lt"/>
              </a:rPr>
              <a:t>[K. Kubo, ATF Report 99-02 (1999)]</a:t>
            </a:r>
            <a:r>
              <a:rPr lang="en-GB" altLang="de-DE" i="1" dirty="0">
                <a:latin typeface="+mn-lt"/>
              </a:rPr>
              <a:t> </a:t>
            </a:r>
          </a:p>
          <a:p>
            <a:endParaRPr lang="en-US" altLang="de-DE" i="1" baseline="-25000" dirty="0" smtClean="0">
              <a:latin typeface="+mn-lt"/>
            </a:endParaRPr>
          </a:p>
        </p:txBody>
      </p:sp>
      <p:sp>
        <p:nvSpPr>
          <p:cNvPr id="5" name="Left Brace 4"/>
          <p:cNvSpPr/>
          <p:nvPr/>
        </p:nvSpPr>
        <p:spPr bwMode="auto">
          <a:xfrm>
            <a:off x="1213913" y="1520964"/>
            <a:ext cx="45719" cy="784995"/>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32" name="Left Brace 31"/>
          <p:cNvSpPr/>
          <p:nvPr/>
        </p:nvSpPr>
        <p:spPr bwMode="auto">
          <a:xfrm>
            <a:off x="827584" y="1523693"/>
            <a:ext cx="45719" cy="1257235"/>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6" name="TextBox 5"/>
          <p:cNvSpPr txBox="1"/>
          <p:nvPr/>
        </p:nvSpPr>
        <p:spPr>
          <a:xfrm>
            <a:off x="993304" y="1820184"/>
            <a:ext cx="914400" cy="423589"/>
          </a:xfrm>
          <a:prstGeom prst="rect">
            <a:avLst/>
          </a:prstGeom>
          <a:noFill/>
        </p:spPr>
        <p:txBody>
          <a:bodyPr wrap="none" lIns="0" tIns="0" rIns="0" bIns="0" rtlCol="0">
            <a:noAutofit/>
          </a:bodyPr>
          <a:lstStyle/>
          <a:p>
            <a:pPr>
              <a:lnSpc>
                <a:spcPct val="110000"/>
              </a:lnSpc>
              <a:spcBef>
                <a:spcPts val="0"/>
              </a:spcBef>
            </a:pPr>
            <a:r>
              <a:rPr lang="de-CH" sz="1400" kern="1000" spc="30" dirty="0" smtClean="0">
                <a:latin typeface="+mn-lt"/>
                <a:cs typeface="Franklin Gothic Book"/>
              </a:rPr>
              <a:t>2D</a:t>
            </a:r>
          </a:p>
        </p:txBody>
      </p:sp>
      <p:sp>
        <p:nvSpPr>
          <p:cNvPr id="34" name="TextBox 33"/>
          <p:cNvSpPr txBox="1"/>
          <p:nvPr/>
        </p:nvSpPr>
        <p:spPr>
          <a:xfrm>
            <a:off x="539552" y="2036208"/>
            <a:ext cx="914400" cy="423589"/>
          </a:xfrm>
          <a:prstGeom prst="rect">
            <a:avLst/>
          </a:prstGeom>
          <a:noFill/>
        </p:spPr>
        <p:txBody>
          <a:bodyPr wrap="none" lIns="0" tIns="0" rIns="0" bIns="0" rtlCol="0">
            <a:noAutofit/>
          </a:bodyPr>
          <a:lstStyle/>
          <a:p>
            <a:pPr>
              <a:lnSpc>
                <a:spcPct val="110000"/>
              </a:lnSpc>
              <a:spcBef>
                <a:spcPts val="0"/>
              </a:spcBef>
            </a:pPr>
            <a:r>
              <a:rPr lang="de-CH" sz="1400" kern="1000" spc="30" dirty="0">
                <a:latin typeface="+mn-lt"/>
                <a:cs typeface="Franklin Gothic Book"/>
              </a:rPr>
              <a:t>4</a:t>
            </a:r>
            <a:r>
              <a:rPr lang="de-CH" sz="1400" kern="1000" spc="30" dirty="0" smtClean="0">
                <a:latin typeface="+mn-lt"/>
                <a:cs typeface="Franklin Gothic Book"/>
              </a:rPr>
              <a:t>D</a:t>
            </a:r>
          </a:p>
        </p:txBody>
      </p:sp>
      <p:pic>
        <p:nvPicPr>
          <p:cNvPr id="35"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7738" y="4175672"/>
            <a:ext cx="2526262" cy="24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3"/>
          <p:cNvSpPr txBox="1">
            <a:spLocks noChangeArrowheads="1"/>
          </p:cNvSpPr>
          <p:nvPr/>
        </p:nvSpPr>
        <p:spPr bwMode="auto">
          <a:xfrm>
            <a:off x="323528" y="5467626"/>
            <a:ext cx="617313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a:buClr>
                <a:srgbClr val="0000FF"/>
              </a:buClr>
              <a:buFont typeface="Wingdings" pitchFamily="2" charset="2"/>
              <a:buChar char="Ø"/>
            </a:pPr>
            <a:r>
              <a:rPr lang="en-GB" altLang="de-DE" sz="1600" b="0" dirty="0" smtClean="0">
                <a:latin typeface="+mn-lt"/>
              </a:rPr>
              <a:t>At </a:t>
            </a:r>
            <a:r>
              <a:rPr lang="en-GB" altLang="de-DE" sz="1600" b="0" dirty="0">
                <a:latin typeface="+mn-lt"/>
              </a:rPr>
              <a:t>least 3 </a:t>
            </a:r>
            <a:r>
              <a:rPr lang="en-GB" altLang="de-DE" sz="1600" b="0" dirty="0" smtClean="0">
                <a:latin typeface="+mn-lt"/>
              </a:rPr>
              <a:t>(4) transformations </a:t>
            </a:r>
            <a:r>
              <a:rPr lang="en-GB" altLang="de-DE" sz="1600" b="0" dirty="0">
                <a:latin typeface="+mn-lt"/>
              </a:rPr>
              <a:t>are </a:t>
            </a:r>
            <a:r>
              <a:rPr lang="en-GB" altLang="de-DE" sz="1600" b="0" dirty="0" smtClean="0">
                <a:latin typeface="+mn-lt"/>
              </a:rPr>
              <a:t>needed for 2D (4D) parameters, </a:t>
            </a:r>
            <a:r>
              <a:rPr lang="en-GB" altLang="de-DE" sz="1600" b="0" dirty="0">
                <a:latin typeface="+mn-lt"/>
              </a:rPr>
              <a:t>but more measurements improve the robustness of the </a:t>
            </a:r>
            <a:r>
              <a:rPr lang="en-GB" altLang="de-DE" sz="1600" b="0" dirty="0" smtClean="0">
                <a:latin typeface="+mn-lt"/>
              </a:rPr>
              <a:t>reconstruction</a:t>
            </a:r>
            <a:endParaRPr lang="en-GB" altLang="de-DE" sz="1600" b="0" dirty="0">
              <a:latin typeface="+mn-lt"/>
            </a:endParaRPr>
          </a:p>
          <a:p>
            <a:pPr algn="just">
              <a:buClr>
                <a:srgbClr val="0000FF"/>
              </a:buClr>
              <a:buFont typeface="Wingdings" pitchFamily="2" charset="2"/>
              <a:buChar char="Ø"/>
            </a:pPr>
            <a:r>
              <a:rPr lang="en-GB" altLang="de-DE" sz="1600" b="0" dirty="0">
                <a:latin typeface="+mn-lt"/>
              </a:rPr>
              <a:t>The best </a:t>
            </a:r>
            <a:r>
              <a:rPr lang="en-GB" altLang="de-DE" sz="1600" b="0" dirty="0" smtClean="0">
                <a:latin typeface="+mn-lt"/>
              </a:rPr>
              <a:t>2D reconstruction </a:t>
            </a:r>
            <a:r>
              <a:rPr lang="en-GB" altLang="de-DE" sz="1600" b="0" dirty="0">
                <a:latin typeface="+mn-lt"/>
              </a:rPr>
              <a:t>is when the phase-advance is covered regularly between 0 and </a:t>
            </a:r>
            <a:r>
              <a:rPr lang="el-GR" altLang="de-DE" sz="1600" b="0" dirty="0" smtClean="0">
                <a:latin typeface="+mn-lt"/>
                <a:cs typeface="Arial" pitchFamily="34" charset="0"/>
              </a:rPr>
              <a:t>π</a:t>
            </a:r>
            <a:endParaRPr lang="en-GB" altLang="de-DE" sz="1600" b="0" dirty="0">
              <a:latin typeface="+mn-lt"/>
            </a:endParaRPr>
          </a:p>
        </p:txBody>
      </p:sp>
    </p:spTree>
    <p:extLst>
      <p:ext uri="{BB962C8B-B14F-4D97-AF65-F5344CB8AC3E}">
        <p14:creationId xmlns:p14="http://schemas.microsoft.com/office/powerpoint/2010/main" val="382406979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Measurement optics: FODO vs quad scans</a:t>
            </a:r>
            <a:endParaRPr lang="en-US" dirty="0"/>
          </a:p>
        </p:txBody>
      </p:sp>
      <p:sp>
        <p:nvSpPr>
          <p:cNvPr id="35" name="AutoShape 14"/>
          <p:cNvSpPr>
            <a:spLocks noChangeArrowheads="1"/>
          </p:cNvSpPr>
          <p:nvPr/>
        </p:nvSpPr>
        <p:spPr bwMode="auto">
          <a:xfrm>
            <a:off x="1185713" y="762229"/>
            <a:ext cx="360363" cy="360363"/>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latin typeface="+mn-lt"/>
            </a:endParaRPr>
          </a:p>
        </p:txBody>
      </p:sp>
      <p:sp>
        <p:nvSpPr>
          <p:cNvPr id="36" name="AutoShape 15"/>
          <p:cNvSpPr>
            <a:spLocks noChangeArrowheads="1"/>
          </p:cNvSpPr>
          <p:nvPr/>
        </p:nvSpPr>
        <p:spPr bwMode="auto">
          <a:xfrm>
            <a:off x="3731494" y="852716"/>
            <a:ext cx="179388" cy="179388"/>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latin typeface="+mn-lt"/>
            </a:endParaRPr>
          </a:p>
        </p:txBody>
      </p:sp>
      <p:sp>
        <p:nvSpPr>
          <p:cNvPr id="37" name="Text Box 16"/>
          <p:cNvSpPr txBox="1">
            <a:spLocks noChangeArrowheads="1"/>
          </p:cNvSpPr>
          <p:nvPr/>
        </p:nvSpPr>
        <p:spPr bwMode="auto">
          <a:xfrm>
            <a:off x="1547664" y="809700"/>
            <a:ext cx="1640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de-DE" sz="1400" b="0" dirty="0">
                <a:latin typeface="+mn-lt"/>
              </a:rPr>
              <a:t>Measurement </a:t>
            </a:r>
            <a:r>
              <a:rPr lang="en-US" altLang="de-DE" sz="1400" b="0" dirty="0" smtClean="0">
                <a:latin typeface="+mn-lt"/>
              </a:rPr>
              <a:t>point</a:t>
            </a:r>
            <a:endParaRPr lang="en-US" altLang="de-DE" sz="1400" b="0" dirty="0">
              <a:latin typeface="+mn-lt"/>
            </a:endParaRPr>
          </a:p>
        </p:txBody>
      </p:sp>
      <p:grpSp>
        <p:nvGrpSpPr>
          <p:cNvPr id="2" name="Group 3"/>
          <p:cNvGrpSpPr/>
          <p:nvPr/>
        </p:nvGrpSpPr>
        <p:grpSpPr>
          <a:xfrm>
            <a:off x="313754" y="1340768"/>
            <a:ext cx="8794750" cy="3768329"/>
            <a:chOff x="250825" y="1532879"/>
            <a:chExt cx="8794750" cy="3768329"/>
          </a:xfrm>
        </p:grpSpPr>
        <p:sp>
          <p:nvSpPr>
            <p:cNvPr id="7176" name="Rectangle 99"/>
            <p:cNvSpPr>
              <a:spLocks noChangeArrowheads="1"/>
            </p:cNvSpPr>
            <p:nvPr/>
          </p:nvSpPr>
          <p:spPr bwMode="auto">
            <a:xfrm>
              <a:off x="250825" y="1532879"/>
              <a:ext cx="8642350" cy="3768329"/>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de-CH" altLang="de-DE" sz="1800" b="0"/>
            </a:p>
          </p:txBody>
        </p:sp>
        <p:sp>
          <p:nvSpPr>
            <p:cNvPr id="7195" name="Text Box 61"/>
            <p:cNvSpPr txBox="1">
              <a:spLocks noChangeArrowheads="1"/>
            </p:cNvSpPr>
            <p:nvPr/>
          </p:nvSpPr>
          <p:spPr bwMode="auto">
            <a:xfrm>
              <a:off x="790575" y="1532880"/>
              <a:ext cx="825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de-DE" sz="1600" b="0" i="1" dirty="0">
                  <a:solidFill>
                    <a:srgbClr val="FF9900"/>
                  </a:solidFill>
                  <a:ea typeface="ＭＳ Ｐゴシック" pitchFamily="34" charset="-128"/>
                </a:rPr>
                <a:t>                    </a:t>
              </a:r>
              <a:r>
                <a:rPr lang="en-US" altLang="de-DE" sz="1400" b="0" i="1" dirty="0">
                  <a:solidFill>
                    <a:srgbClr val="FF9900"/>
                  </a:solidFill>
                  <a:ea typeface="ＭＳ Ｐゴシック" pitchFamily="34" charset="-128"/>
                </a:rPr>
                <a:t>FODO 			                     </a:t>
              </a:r>
              <a:r>
                <a:rPr lang="en-US" altLang="de-DE" sz="1400" b="0" i="1" dirty="0" smtClean="0">
                  <a:solidFill>
                    <a:srgbClr val="FFC000"/>
                  </a:solidFill>
                  <a:ea typeface="ＭＳ Ｐゴシック" pitchFamily="34" charset="-128"/>
                </a:rPr>
                <a:t>Quadrupole </a:t>
              </a:r>
              <a:r>
                <a:rPr lang="en-US" altLang="de-DE" sz="1400" b="0" i="1" dirty="0">
                  <a:solidFill>
                    <a:srgbClr val="FFC000"/>
                  </a:solidFill>
                  <a:ea typeface="ＭＳ Ｐゴシック" pitchFamily="34" charset="-128"/>
                </a:rPr>
                <a:t>scan </a:t>
              </a:r>
              <a:r>
                <a:rPr lang="en-US" altLang="de-DE" sz="1400" b="0" dirty="0">
                  <a:solidFill>
                    <a:srgbClr val="FFC000"/>
                  </a:solidFill>
                  <a:ea typeface="ＭＳ Ｐゴシック" pitchFamily="34" charset="-128"/>
                </a:rPr>
                <a:t> </a:t>
              </a:r>
            </a:p>
            <a:p>
              <a:pPr>
                <a:spcBef>
                  <a:spcPct val="0"/>
                </a:spcBef>
                <a:buFontTx/>
                <a:buNone/>
              </a:pPr>
              <a:r>
                <a:rPr lang="en-US" altLang="de-DE" sz="1400" b="0" dirty="0">
                  <a:solidFill>
                    <a:srgbClr val="000000"/>
                  </a:solidFill>
                  <a:ea typeface="ＭＳ Ｐゴシック" pitchFamily="34" charset="-128"/>
                </a:rPr>
                <a:t>     Multiple-position/fixed-optics </a:t>
              </a:r>
              <a:r>
                <a:rPr lang="en-US" altLang="de-DE" sz="1400" b="0" dirty="0">
                  <a:solidFill>
                    <a:srgbClr val="FFC000"/>
                  </a:solidFill>
                  <a:ea typeface="ＭＳ Ｐゴシック" pitchFamily="34" charset="-128"/>
                </a:rPr>
                <a:t>	                               </a:t>
              </a:r>
              <a:r>
                <a:rPr lang="en-US" altLang="de-DE" sz="1400" b="0" dirty="0" smtClean="0">
                  <a:solidFill>
                    <a:srgbClr val="000000"/>
                  </a:solidFill>
                  <a:ea typeface="ＭＳ Ｐゴシック" pitchFamily="34" charset="-128"/>
                </a:rPr>
                <a:t>Fixed-position/multiple-optics</a:t>
              </a:r>
              <a:endParaRPr lang="en-US" altLang="de-DE" sz="1400" dirty="0">
                <a:ea typeface="ＭＳ Ｐゴシック" pitchFamily="34" charset="-128"/>
              </a:endParaRPr>
            </a:p>
            <a:p>
              <a:pPr>
                <a:spcBef>
                  <a:spcPct val="0"/>
                </a:spcBef>
                <a:buFontTx/>
                <a:buNone/>
              </a:pPr>
              <a:endParaRPr lang="en-US" altLang="de-DE" sz="1400" b="0" i="1" dirty="0">
                <a:solidFill>
                  <a:srgbClr val="FF9900"/>
                </a:solidFill>
                <a:ea typeface="ＭＳ Ｐゴシック" pitchFamily="34" charset="-128"/>
              </a:endParaRPr>
            </a:p>
          </p:txBody>
        </p:sp>
        <p:sp>
          <p:nvSpPr>
            <p:cNvPr id="7196" name="Text Box 62"/>
            <p:cNvSpPr txBox="1">
              <a:spLocks noChangeArrowheads="1"/>
            </p:cNvSpPr>
            <p:nvPr/>
          </p:nvSpPr>
          <p:spPr bwMode="auto">
            <a:xfrm>
              <a:off x="611560" y="3140968"/>
              <a:ext cx="83740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de-DE" sz="1600" b="0" dirty="0">
                  <a:solidFill>
                    <a:srgbClr val="008000"/>
                  </a:solidFill>
                  <a:latin typeface="+mn-lt"/>
                  <a:ea typeface="ＭＳ Ｐゴシック" pitchFamily="34" charset="-128"/>
                </a:rPr>
                <a:t>Parasitic measurements</a:t>
              </a:r>
              <a:r>
                <a:rPr lang="en-US" altLang="de-DE" sz="1600" b="0" dirty="0">
                  <a:solidFill>
                    <a:srgbClr val="0000FF"/>
                  </a:solidFill>
                  <a:latin typeface="+mn-lt"/>
                  <a:ea typeface="ＭＳ Ｐゴシック" pitchFamily="34" charset="-128"/>
                </a:rPr>
                <a:t>		</a:t>
              </a:r>
              <a:r>
                <a:rPr lang="en-US" altLang="de-DE" sz="1600" b="0" dirty="0" smtClean="0">
                  <a:solidFill>
                    <a:srgbClr val="0000FF"/>
                  </a:solidFill>
                  <a:latin typeface="+mn-lt"/>
                  <a:ea typeface="ＭＳ Ｐゴシック" pitchFamily="34" charset="-128"/>
                </a:rPr>
                <a:t>  	</a:t>
              </a:r>
              <a:r>
                <a:rPr lang="en-US" altLang="de-DE" sz="1600" b="0" dirty="0" smtClean="0">
                  <a:solidFill>
                    <a:srgbClr val="FF0000"/>
                  </a:solidFill>
                  <a:latin typeface="+mn-lt"/>
                  <a:ea typeface="ＭＳ Ｐゴシック" pitchFamily="34" charset="-128"/>
                </a:rPr>
                <a:t>No </a:t>
              </a:r>
              <a:r>
                <a:rPr lang="en-US" altLang="de-DE" sz="1600" b="0" dirty="0">
                  <a:solidFill>
                    <a:srgbClr val="FF0000"/>
                  </a:solidFill>
                  <a:latin typeface="+mn-lt"/>
                  <a:ea typeface="ＭＳ Ｐゴシック" pitchFamily="34" charset="-128"/>
                </a:rPr>
                <a:t>parasitic measurements</a:t>
              </a:r>
            </a:p>
            <a:p>
              <a:pPr>
                <a:spcBef>
                  <a:spcPct val="0"/>
                </a:spcBef>
                <a:buFontTx/>
                <a:buNone/>
              </a:pPr>
              <a:r>
                <a:rPr lang="en-US" altLang="de-DE" sz="1600" b="0" dirty="0" smtClean="0">
                  <a:solidFill>
                    <a:srgbClr val="FF0000"/>
                  </a:solidFill>
                  <a:latin typeface="+mn-lt"/>
                  <a:ea typeface="ＭＳ Ｐゴシック" pitchFamily="34" charset="-128"/>
                </a:rPr>
                <a:t>More </a:t>
              </a:r>
              <a:r>
                <a:rPr lang="en-US" altLang="de-DE" sz="1600" b="0" dirty="0">
                  <a:solidFill>
                    <a:srgbClr val="FF0000"/>
                  </a:solidFill>
                  <a:latin typeface="+mn-lt"/>
                  <a:ea typeface="ＭＳ Ｐゴシック" pitchFamily="34" charset="-128"/>
                </a:rPr>
                <a:t>equipment</a:t>
              </a:r>
              <a:r>
                <a:rPr lang="en-US" altLang="de-DE" sz="1600" b="0" dirty="0">
                  <a:solidFill>
                    <a:srgbClr val="0000FF"/>
                  </a:solidFill>
                  <a:latin typeface="+mn-lt"/>
                  <a:ea typeface="ＭＳ Ｐゴシック" pitchFamily="34" charset="-128"/>
                </a:rPr>
                <a:t>			</a:t>
              </a:r>
              <a:r>
                <a:rPr lang="en-US" altLang="de-DE" sz="1600" b="0" dirty="0" smtClean="0">
                  <a:solidFill>
                    <a:srgbClr val="0000FF"/>
                  </a:solidFill>
                  <a:latin typeface="+mn-lt"/>
                  <a:ea typeface="ＭＳ Ｐゴシック" pitchFamily="34" charset="-128"/>
                </a:rPr>
                <a:t>  	</a:t>
              </a:r>
              <a:r>
                <a:rPr lang="en-US" altLang="de-DE" sz="1600" b="0" dirty="0" smtClean="0">
                  <a:solidFill>
                    <a:srgbClr val="008000"/>
                  </a:solidFill>
                  <a:latin typeface="+mn-lt"/>
                  <a:ea typeface="ＭＳ Ｐゴシック" pitchFamily="34" charset="-128"/>
                </a:rPr>
                <a:t>Less </a:t>
              </a:r>
              <a:r>
                <a:rPr lang="en-US" altLang="de-DE" sz="1600" b="0" dirty="0">
                  <a:solidFill>
                    <a:srgbClr val="008000"/>
                  </a:solidFill>
                  <a:latin typeface="+mn-lt"/>
                  <a:ea typeface="ＭＳ Ｐゴシック" pitchFamily="34" charset="-128"/>
                </a:rPr>
                <a:t>equipment</a:t>
              </a:r>
            </a:p>
            <a:p>
              <a:pPr>
                <a:spcBef>
                  <a:spcPct val="0"/>
                </a:spcBef>
                <a:buFontTx/>
                <a:buNone/>
              </a:pPr>
              <a:r>
                <a:rPr lang="en-US" altLang="de-DE" sz="1600" b="0" dirty="0">
                  <a:solidFill>
                    <a:srgbClr val="FF0000"/>
                  </a:solidFill>
                  <a:latin typeface="+mn-lt"/>
                  <a:ea typeface="ＭＳ Ｐゴシック" pitchFamily="34" charset="-128"/>
                </a:rPr>
                <a:t>Dedicated long lattices</a:t>
              </a:r>
              <a:r>
                <a:rPr lang="en-US" altLang="de-DE" sz="1600" b="0" dirty="0">
                  <a:solidFill>
                    <a:srgbClr val="0000FF"/>
                  </a:solidFill>
                  <a:latin typeface="+mn-lt"/>
                  <a:ea typeface="ＭＳ Ｐゴシック" pitchFamily="34" charset="-128"/>
                </a:rPr>
                <a:t>		</a:t>
              </a:r>
              <a:r>
                <a:rPr lang="en-US" altLang="de-DE" sz="1600" b="0" dirty="0" smtClean="0">
                  <a:solidFill>
                    <a:srgbClr val="0000FF"/>
                  </a:solidFill>
                  <a:latin typeface="+mn-lt"/>
                  <a:ea typeface="ＭＳ Ｐゴシック" pitchFamily="34" charset="-128"/>
                </a:rPr>
                <a:t>   	</a:t>
              </a:r>
              <a:r>
                <a:rPr lang="en-US" altLang="de-DE" sz="1600" b="0" dirty="0" smtClean="0">
                  <a:solidFill>
                    <a:srgbClr val="008000"/>
                  </a:solidFill>
                  <a:latin typeface="+mn-lt"/>
                  <a:ea typeface="ＭＳ Ｐゴシック" pitchFamily="34" charset="-128"/>
                </a:rPr>
                <a:t>More </a:t>
              </a:r>
              <a:r>
                <a:rPr lang="en-US" altLang="de-DE" sz="1600" b="0" dirty="0">
                  <a:solidFill>
                    <a:srgbClr val="008000"/>
                  </a:solidFill>
                  <a:latin typeface="+mn-lt"/>
                  <a:ea typeface="ＭＳ Ｐゴシック" pitchFamily="34" charset="-128"/>
                </a:rPr>
                <a:t>compact</a:t>
              </a:r>
            </a:p>
            <a:p>
              <a:pPr>
                <a:spcBef>
                  <a:spcPct val="0"/>
                </a:spcBef>
                <a:buFontTx/>
                <a:buNone/>
              </a:pPr>
              <a:r>
                <a:rPr lang="en-US" altLang="de-DE" sz="1600" b="0" dirty="0" smtClean="0">
                  <a:solidFill>
                    <a:srgbClr val="FF0000"/>
                  </a:solidFill>
                  <a:latin typeface="+mn-lt"/>
                  <a:ea typeface="ＭＳ Ｐゴシック" pitchFamily="34" charset="-128"/>
                </a:rPr>
                <a:t>Not-flexible optics 		</a:t>
              </a:r>
              <a:r>
                <a:rPr lang="en-US" altLang="de-DE" sz="1600" b="0" dirty="0" smtClean="0">
                  <a:solidFill>
                    <a:srgbClr val="0000FF"/>
                  </a:solidFill>
                  <a:latin typeface="+mn-lt"/>
                  <a:ea typeface="ＭＳ Ｐゴシック" pitchFamily="34" charset="-128"/>
                </a:rPr>
                <a:t> </a:t>
              </a:r>
              <a:r>
                <a:rPr lang="en-US" altLang="de-DE" sz="1600" b="0" dirty="0">
                  <a:solidFill>
                    <a:srgbClr val="0000FF"/>
                  </a:solidFill>
                  <a:latin typeface="+mn-lt"/>
                  <a:ea typeface="ＭＳ Ｐゴシック" pitchFamily="34" charset="-128"/>
                </a:rPr>
                <a:t>	</a:t>
              </a:r>
              <a:r>
                <a:rPr lang="en-US" altLang="de-DE" sz="1600" b="0" dirty="0" smtClean="0">
                  <a:solidFill>
                    <a:srgbClr val="0000FF"/>
                  </a:solidFill>
                  <a:latin typeface="+mn-lt"/>
                  <a:ea typeface="ＭＳ Ｐゴシック" pitchFamily="34" charset="-128"/>
                </a:rPr>
                <a:t>	</a:t>
              </a:r>
              <a:r>
                <a:rPr lang="en-US" altLang="de-DE" sz="1600" dirty="0" smtClean="0">
                  <a:solidFill>
                    <a:srgbClr val="008000"/>
                  </a:solidFill>
                  <a:latin typeface="+mn-lt"/>
                  <a:ea typeface="ＭＳ Ｐゴシック" pitchFamily="34" charset="-128"/>
                </a:rPr>
                <a:t>Flexible </a:t>
              </a:r>
              <a:r>
                <a:rPr lang="en-US" altLang="de-DE" sz="1600" b="0" dirty="0" smtClean="0">
                  <a:solidFill>
                    <a:srgbClr val="008000"/>
                  </a:solidFill>
                  <a:latin typeface="+mn-lt"/>
                  <a:ea typeface="ＭＳ Ｐゴシック" pitchFamily="34" charset="-128"/>
                </a:rPr>
                <a:t>optics</a:t>
              </a:r>
            </a:p>
            <a:p>
              <a:pPr>
                <a:spcBef>
                  <a:spcPct val="0"/>
                </a:spcBef>
                <a:buFontTx/>
                <a:buNone/>
              </a:pPr>
              <a:r>
                <a:rPr lang="en-US" altLang="de-DE" sz="1600" dirty="0" smtClean="0">
                  <a:solidFill>
                    <a:srgbClr val="FF0000"/>
                  </a:solidFill>
                  <a:latin typeface="+mn-lt"/>
                  <a:ea typeface="ＭＳ Ｐゴシック" pitchFamily="34" charset="-128"/>
                </a:rPr>
                <a:t>Non-flexible measurement location</a:t>
              </a:r>
              <a:r>
                <a:rPr lang="en-US" altLang="de-DE" sz="1600" dirty="0" smtClean="0">
                  <a:solidFill>
                    <a:srgbClr val="008000"/>
                  </a:solidFill>
                  <a:latin typeface="+mn-lt"/>
                  <a:ea typeface="ＭＳ Ｐゴシック" pitchFamily="34" charset="-128"/>
                </a:rPr>
                <a:t>		Flexible measurement location</a:t>
              </a:r>
              <a:endParaRPr lang="en-US" altLang="de-DE" sz="1600" b="0" dirty="0" smtClean="0">
                <a:solidFill>
                  <a:srgbClr val="008000"/>
                </a:solidFill>
                <a:latin typeface="+mn-lt"/>
                <a:ea typeface="ＭＳ Ｐゴシック" pitchFamily="34" charset="-128"/>
              </a:endParaRPr>
            </a:p>
            <a:p>
              <a:pPr>
                <a:spcBef>
                  <a:spcPct val="0"/>
                </a:spcBef>
                <a:buFontTx/>
                <a:buNone/>
              </a:pPr>
              <a:r>
                <a:rPr lang="en-US" altLang="de-DE" sz="1600" dirty="0" smtClean="0">
                  <a:solidFill>
                    <a:srgbClr val="008000"/>
                  </a:solidFill>
                  <a:latin typeface="+mn-lt"/>
                  <a:ea typeface="ＭＳ Ｐゴシック" pitchFamily="34" charset="-128"/>
                </a:rPr>
                <a:t>Less sensitive to PM errors			</a:t>
              </a:r>
              <a:r>
                <a:rPr lang="en-US" altLang="de-DE" sz="1600" dirty="0" smtClean="0">
                  <a:solidFill>
                    <a:srgbClr val="FF0000"/>
                  </a:solidFill>
                  <a:latin typeface="+mn-lt"/>
                  <a:ea typeface="ＭＳ Ｐゴシック" pitchFamily="34" charset="-128"/>
                </a:rPr>
                <a:t>More sensitive to PM errors</a:t>
              </a:r>
            </a:p>
            <a:p>
              <a:pPr>
                <a:spcBef>
                  <a:spcPct val="0"/>
                </a:spcBef>
                <a:buFontTx/>
                <a:buNone/>
              </a:pPr>
              <a:r>
                <a:rPr lang="en-US" altLang="de-DE" sz="1600" dirty="0" smtClean="0">
                  <a:solidFill>
                    <a:srgbClr val="FF0000"/>
                  </a:solidFill>
                  <a:latin typeface="+mn-lt"/>
                  <a:ea typeface="ＭＳ Ｐゴシック" pitchFamily="34" charset="-128"/>
                </a:rPr>
                <a:t>Typically worse resolution</a:t>
              </a:r>
              <a:r>
                <a:rPr lang="en-US" altLang="de-DE" sz="1600" dirty="0" smtClean="0">
                  <a:solidFill>
                    <a:srgbClr val="008000"/>
                  </a:solidFill>
                  <a:latin typeface="+mn-lt"/>
                  <a:ea typeface="ＭＳ Ｐゴシック" pitchFamily="34" charset="-128"/>
                </a:rPr>
                <a:t>			Better resolution</a:t>
              </a:r>
            </a:p>
            <a:p>
              <a:pPr>
                <a:spcBef>
                  <a:spcPct val="0"/>
                </a:spcBef>
                <a:buFontTx/>
                <a:buNone/>
              </a:pPr>
              <a:r>
                <a:rPr lang="en-US" altLang="de-DE" sz="1600" dirty="0" smtClean="0">
                  <a:solidFill>
                    <a:srgbClr val="FF0000"/>
                  </a:solidFill>
                  <a:latin typeface="+mn-lt"/>
                  <a:ea typeface="ＭＳ Ｐゴシック" pitchFamily="34" charset="-128"/>
                </a:rPr>
                <a:t>Larger phase-advance steps</a:t>
              </a:r>
              <a:r>
                <a:rPr lang="en-US" altLang="de-DE" sz="1600" dirty="0" smtClean="0">
                  <a:solidFill>
                    <a:srgbClr val="008000"/>
                  </a:solidFill>
                  <a:latin typeface="+mn-lt"/>
                  <a:ea typeface="ＭＳ Ｐゴシック" pitchFamily="34" charset="-128"/>
                </a:rPr>
                <a:t>			Smaller phase-advance steps</a:t>
              </a:r>
            </a:p>
          </p:txBody>
        </p:sp>
        <p:sp>
          <p:nvSpPr>
            <p:cNvPr id="38" name="Line 17"/>
            <p:cNvSpPr>
              <a:spLocks noChangeShapeType="1"/>
            </p:cNvSpPr>
            <p:nvPr/>
          </p:nvSpPr>
          <p:spPr bwMode="auto">
            <a:xfrm>
              <a:off x="4788024" y="2670497"/>
              <a:ext cx="324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39" name="AutoShape 18"/>
            <p:cNvSpPr>
              <a:spLocks noChangeArrowheads="1"/>
            </p:cNvSpPr>
            <p:nvPr/>
          </p:nvSpPr>
          <p:spPr bwMode="auto">
            <a:xfrm>
              <a:off x="7359774" y="2487935"/>
              <a:ext cx="360363" cy="360362"/>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40" name="AutoShape 19"/>
            <p:cNvSpPr>
              <a:spLocks noChangeArrowheads="1"/>
            </p:cNvSpPr>
            <p:nvPr/>
          </p:nvSpPr>
          <p:spPr bwMode="auto">
            <a:xfrm>
              <a:off x="5040437" y="2572072"/>
              <a:ext cx="179387" cy="179388"/>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41" name="Oval 20"/>
            <p:cNvSpPr>
              <a:spLocks noChangeArrowheads="1"/>
            </p:cNvSpPr>
            <p:nvPr/>
          </p:nvSpPr>
          <p:spPr bwMode="auto">
            <a:xfrm>
              <a:off x="5234112"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42" name="Oval 21"/>
            <p:cNvSpPr>
              <a:spLocks noChangeArrowheads="1"/>
            </p:cNvSpPr>
            <p:nvPr/>
          </p:nvSpPr>
          <p:spPr bwMode="auto">
            <a:xfrm>
              <a:off x="5386512"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43" name="Oval 22"/>
            <p:cNvSpPr>
              <a:spLocks noChangeArrowheads="1"/>
            </p:cNvSpPr>
            <p:nvPr/>
          </p:nvSpPr>
          <p:spPr bwMode="auto">
            <a:xfrm>
              <a:off x="5538912"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3" name="Line 23"/>
            <p:cNvSpPr>
              <a:spLocks noChangeShapeType="1"/>
            </p:cNvSpPr>
            <p:nvPr/>
          </p:nvSpPr>
          <p:spPr bwMode="auto">
            <a:xfrm flipV="1">
              <a:off x="611832" y="2662559"/>
              <a:ext cx="32400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54" name="AutoShape 24"/>
            <p:cNvSpPr>
              <a:spLocks noChangeArrowheads="1"/>
            </p:cNvSpPr>
            <p:nvPr/>
          </p:nvSpPr>
          <p:spPr bwMode="auto">
            <a:xfrm>
              <a:off x="864245" y="2489522"/>
              <a:ext cx="360362" cy="360362"/>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5" name="AutoShape 25"/>
            <p:cNvSpPr>
              <a:spLocks noChangeArrowheads="1"/>
            </p:cNvSpPr>
            <p:nvPr/>
          </p:nvSpPr>
          <p:spPr bwMode="auto">
            <a:xfrm>
              <a:off x="1437332" y="2489522"/>
              <a:ext cx="360363" cy="360362"/>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6" name="AutoShape 26"/>
            <p:cNvSpPr>
              <a:spLocks noChangeArrowheads="1"/>
            </p:cNvSpPr>
            <p:nvPr/>
          </p:nvSpPr>
          <p:spPr bwMode="auto">
            <a:xfrm>
              <a:off x="1945332" y="2489522"/>
              <a:ext cx="360363" cy="360362"/>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7" name="AutoShape 27"/>
            <p:cNvSpPr>
              <a:spLocks noChangeArrowheads="1"/>
            </p:cNvSpPr>
            <p:nvPr/>
          </p:nvSpPr>
          <p:spPr bwMode="auto">
            <a:xfrm>
              <a:off x="2485082" y="2489522"/>
              <a:ext cx="360363" cy="360362"/>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8" name="AutoShape 33"/>
            <p:cNvSpPr>
              <a:spLocks noChangeArrowheads="1"/>
            </p:cNvSpPr>
            <p:nvPr/>
          </p:nvSpPr>
          <p:spPr bwMode="auto">
            <a:xfrm>
              <a:off x="954732" y="2573659"/>
              <a:ext cx="179388" cy="179388"/>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59" name="AutoShape 34"/>
            <p:cNvSpPr>
              <a:spLocks noChangeArrowheads="1"/>
            </p:cNvSpPr>
            <p:nvPr/>
          </p:nvSpPr>
          <p:spPr bwMode="auto">
            <a:xfrm>
              <a:off x="3024832" y="2484759"/>
              <a:ext cx="360363" cy="360363"/>
            </a:xfrm>
            <a:prstGeom prst="diamond">
              <a:avLst/>
            </a:prstGeom>
            <a:solidFill>
              <a:schemeClr val="bg1"/>
            </a:solidFill>
            <a:ln w="9525">
              <a:solidFill>
                <a:schemeClr val="tx1"/>
              </a:solidFill>
              <a:miter lim="800000"/>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60" name="Oval 35"/>
            <p:cNvSpPr>
              <a:spLocks noChangeArrowheads="1"/>
            </p:cNvSpPr>
            <p:nvPr/>
          </p:nvSpPr>
          <p:spPr bwMode="auto">
            <a:xfrm>
              <a:off x="1289695"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61" name="Oval 36"/>
            <p:cNvSpPr>
              <a:spLocks noChangeArrowheads="1"/>
            </p:cNvSpPr>
            <p:nvPr/>
          </p:nvSpPr>
          <p:spPr bwMode="auto">
            <a:xfrm>
              <a:off x="1832620"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62" name="Oval 37"/>
            <p:cNvSpPr>
              <a:spLocks noChangeArrowheads="1"/>
            </p:cNvSpPr>
            <p:nvPr/>
          </p:nvSpPr>
          <p:spPr bwMode="auto">
            <a:xfrm>
              <a:off x="2354907"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63" name="Oval 38"/>
            <p:cNvSpPr>
              <a:spLocks noChangeArrowheads="1"/>
            </p:cNvSpPr>
            <p:nvPr/>
          </p:nvSpPr>
          <p:spPr bwMode="auto">
            <a:xfrm>
              <a:off x="2894657" y="2314897"/>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grpSp>
      <p:sp>
        <p:nvSpPr>
          <p:cNvPr id="64" name="Oval 35"/>
          <p:cNvSpPr>
            <a:spLocks noChangeArrowheads="1"/>
          </p:cNvSpPr>
          <p:nvPr/>
        </p:nvSpPr>
        <p:spPr bwMode="auto">
          <a:xfrm>
            <a:off x="6167053" y="620688"/>
            <a:ext cx="76200" cy="685800"/>
          </a:xfrm>
          <a:prstGeom prst="ellipse">
            <a:avLst/>
          </a:prstGeom>
          <a:solidFill>
            <a:srgbClr val="CC99FF"/>
          </a:solidFill>
          <a:ln w="9525">
            <a:solidFill>
              <a:schemeClr val="tx1"/>
            </a:solidFill>
            <a:round/>
            <a:headEnd/>
            <a:tailEnd/>
          </a:ln>
        </p:spPr>
        <p:txBody>
          <a:bodyPr wrap="none"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de-CH" altLang="de-DE"/>
          </a:p>
        </p:txBody>
      </p:sp>
      <p:sp>
        <p:nvSpPr>
          <p:cNvPr id="66" name="Text Box 16"/>
          <p:cNvSpPr txBox="1">
            <a:spLocks noChangeArrowheads="1"/>
          </p:cNvSpPr>
          <p:nvPr/>
        </p:nvSpPr>
        <p:spPr bwMode="auto">
          <a:xfrm>
            <a:off x="4011222" y="814492"/>
            <a:ext cx="1710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de-DE" sz="1400" b="0" dirty="0" smtClean="0">
                <a:latin typeface="+mn-lt"/>
              </a:rPr>
              <a:t>Reconstruction point</a:t>
            </a:r>
            <a:endParaRPr lang="en-US" altLang="de-DE" sz="1400" b="0" dirty="0">
              <a:latin typeface="+mn-lt"/>
            </a:endParaRPr>
          </a:p>
        </p:txBody>
      </p:sp>
      <p:sp>
        <p:nvSpPr>
          <p:cNvPr id="67" name="Text Box 16"/>
          <p:cNvSpPr txBox="1">
            <a:spLocks noChangeArrowheads="1"/>
          </p:cNvSpPr>
          <p:nvPr/>
        </p:nvSpPr>
        <p:spPr bwMode="auto">
          <a:xfrm>
            <a:off x="6317916" y="834237"/>
            <a:ext cx="16568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de-DE" sz="1400" b="0" dirty="0" smtClean="0">
                <a:latin typeface="+mn-lt"/>
              </a:rPr>
              <a:t>Quadrupole magnet</a:t>
            </a:r>
            <a:endParaRPr lang="en-US" altLang="de-DE" sz="1400" b="0" dirty="0">
              <a:latin typeface="+mn-lt"/>
            </a:endParaRPr>
          </a:p>
        </p:txBody>
      </p:sp>
      <p:sp>
        <p:nvSpPr>
          <p:cNvPr id="68" name="Rectangle 7"/>
          <p:cNvSpPr>
            <a:spLocks noChangeArrowheads="1"/>
          </p:cNvSpPr>
          <p:nvPr/>
        </p:nvSpPr>
        <p:spPr bwMode="auto">
          <a:xfrm>
            <a:off x="251519" y="5213518"/>
            <a:ext cx="878497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spcBef>
                <a:spcPts val="0"/>
              </a:spcBef>
              <a:buFont typeface="Wingdings" panose="05000000000000000000" pitchFamily="2" charset="2"/>
              <a:buChar char="Ø"/>
            </a:pPr>
            <a:r>
              <a:rPr lang="en-US" altLang="de-DE" dirty="0" smtClean="0">
                <a:latin typeface="+mn-lt"/>
              </a:rPr>
              <a:t>Quadrupole scans are preferred since they are more flexible, require less components, are more compact and can have better resolutions</a:t>
            </a:r>
          </a:p>
          <a:p>
            <a:pPr marL="285750" indent="-285750">
              <a:spcBef>
                <a:spcPts val="0"/>
              </a:spcBef>
              <a:buFont typeface="Wingdings" panose="05000000000000000000" pitchFamily="2" charset="2"/>
              <a:buChar char="Ø"/>
            </a:pPr>
            <a:r>
              <a:rPr lang="en-US" altLang="de-DE" dirty="0" smtClean="0">
                <a:latin typeface="+mn-lt"/>
              </a:rPr>
              <a:t>(My) best approach: </a:t>
            </a:r>
          </a:p>
          <a:p>
            <a:pPr marL="285750">
              <a:spcBef>
                <a:spcPts val="0"/>
              </a:spcBef>
              <a:buFont typeface="Wingdings" panose="05000000000000000000" pitchFamily="2" charset="2"/>
              <a:buChar char="Ø"/>
            </a:pPr>
            <a:r>
              <a:rPr lang="en-US" altLang="de-DE" dirty="0" smtClean="0">
                <a:latin typeface="+mn-lt"/>
              </a:rPr>
              <a:t>For commissioning or machine setup: use quadrupole scans at several locations in the machine</a:t>
            </a:r>
          </a:p>
          <a:p>
            <a:pPr marL="285750">
              <a:spcBef>
                <a:spcPts val="0"/>
              </a:spcBef>
              <a:buFont typeface="Wingdings" panose="05000000000000000000" pitchFamily="2" charset="2"/>
              <a:buChar char="Ø"/>
            </a:pPr>
            <a:r>
              <a:rPr lang="en-US" altLang="de-DE" dirty="0" smtClean="0">
                <a:latin typeface="+mn-lt"/>
              </a:rPr>
              <a:t>For routine operation: FODO measurements. Don’t </a:t>
            </a:r>
            <a:r>
              <a:rPr lang="en-US" altLang="de-DE" dirty="0">
                <a:latin typeface="+mn-lt"/>
              </a:rPr>
              <a:t>allocate dedicated lattices </a:t>
            </a:r>
            <a:r>
              <a:rPr lang="en-US" altLang="de-DE" dirty="0" smtClean="0">
                <a:latin typeface="+mn-lt"/>
              </a:rPr>
              <a:t>but </a:t>
            </a:r>
            <a:r>
              <a:rPr lang="en-US" altLang="de-DE" dirty="0">
                <a:latin typeface="+mn-lt"/>
              </a:rPr>
              <a:t>use </a:t>
            </a:r>
            <a:r>
              <a:rPr lang="en-US" altLang="de-DE" dirty="0" smtClean="0">
                <a:latin typeface="+mn-lt"/>
              </a:rPr>
              <a:t>what </a:t>
            </a:r>
            <a:r>
              <a:rPr lang="en-US" altLang="de-DE" dirty="0">
                <a:latin typeface="+mn-lt"/>
              </a:rPr>
              <a:t>is already there </a:t>
            </a:r>
            <a:r>
              <a:rPr lang="en-US" altLang="de-DE" dirty="0" smtClean="0">
                <a:latin typeface="+mn-lt"/>
              </a:rPr>
              <a:t>(e.g. </a:t>
            </a:r>
            <a:r>
              <a:rPr lang="en-US" altLang="de-DE" dirty="0">
                <a:latin typeface="+mn-lt"/>
              </a:rPr>
              <a:t>long </a:t>
            </a:r>
            <a:r>
              <a:rPr lang="en-US" altLang="de-DE" dirty="0" err="1">
                <a:latin typeface="+mn-lt"/>
              </a:rPr>
              <a:t>linac</a:t>
            </a:r>
            <a:r>
              <a:rPr lang="en-US" altLang="de-DE" dirty="0">
                <a:latin typeface="+mn-lt"/>
              </a:rPr>
              <a:t> sections) </a:t>
            </a:r>
            <a:r>
              <a:rPr lang="en-US" altLang="de-DE" dirty="0">
                <a:latin typeface="+mn-lt"/>
                <a:sym typeface="Wingdings" panose="05000000000000000000" pitchFamily="2" charset="2"/>
              </a:rPr>
              <a:t> more compact accelerator</a:t>
            </a:r>
            <a:endParaRPr lang="en-US" altLang="de-DE" dirty="0">
              <a:latin typeface="+mn-lt"/>
            </a:endParaRPr>
          </a:p>
          <a:p>
            <a:pPr marL="285750">
              <a:spcBef>
                <a:spcPts val="0"/>
              </a:spcBef>
              <a:buFont typeface="Wingdings" panose="05000000000000000000" pitchFamily="2" charset="2"/>
              <a:buChar char="Ø"/>
            </a:pPr>
            <a:endParaRPr lang="en-US" altLang="de-DE" dirty="0" smtClean="0">
              <a:latin typeface="+mn-lt"/>
            </a:endParaRPr>
          </a:p>
        </p:txBody>
      </p:sp>
    </p:spTree>
    <p:extLst>
      <p:ext uri="{BB962C8B-B14F-4D97-AF65-F5344CB8AC3E}">
        <p14:creationId xmlns:p14="http://schemas.microsoft.com/office/powerpoint/2010/main" val="10763942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58"/>
          <p:cNvSpPr txBox="1">
            <a:spLocks noChangeArrowheads="1"/>
          </p:cNvSpPr>
          <p:nvPr/>
        </p:nvSpPr>
        <p:spPr bwMode="auto">
          <a:xfrm>
            <a:off x="1150937" y="849313"/>
            <a:ext cx="7634287" cy="6864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FontTx/>
              <a:buNone/>
            </a:pPr>
            <a:r>
              <a:rPr lang="en-US" altLang="de-DE" sz="1800" b="0" dirty="0">
                <a:latin typeface="+mn-lt"/>
              </a:rPr>
              <a:t>The beam is </a:t>
            </a:r>
            <a:r>
              <a:rPr lang="en-US" altLang="de-DE" sz="1800" dirty="0">
                <a:solidFill>
                  <a:srgbClr val="FF9900"/>
                </a:solidFill>
                <a:latin typeface="+mn-lt"/>
              </a:rPr>
              <a:t>deflected</a:t>
            </a:r>
            <a:r>
              <a:rPr lang="en-US" altLang="de-DE" sz="1800" b="0" dirty="0">
                <a:solidFill>
                  <a:srgbClr val="FF9900"/>
                </a:solidFill>
                <a:latin typeface="+mn-lt"/>
              </a:rPr>
              <a:t> </a:t>
            </a:r>
            <a:r>
              <a:rPr lang="en-US" altLang="de-DE" sz="1800" b="0" dirty="0">
                <a:latin typeface="+mn-lt"/>
              </a:rPr>
              <a:t>in one direction as a function of time and the slice </a:t>
            </a:r>
          </a:p>
          <a:p>
            <a:pPr algn="ctr">
              <a:lnSpc>
                <a:spcPct val="110000"/>
              </a:lnSpc>
              <a:spcBef>
                <a:spcPct val="0"/>
              </a:spcBef>
              <a:buFontTx/>
              <a:buNone/>
            </a:pPr>
            <a:r>
              <a:rPr lang="en-US" altLang="de-DE" sz="1800" b="0" dirty="0">
                <a:latin typeface="+mn-lt"/>
              </a:rPr>
              <a:t>parameters in the other direction are reconstructed using </a:t>
            </a:r>
            <a:r>
              <a:rPr lang="en-US" altLang="de-DE" sz="1800" b="1" dirty="0">
                <a:latin typeface="+mn-lt"/>
              </a:rPr>
              <a:t>2D profile monitors</a:t>
            </a:r>
            <a:r>
              <a:rPr lang="en-US" altLang="de-DE" sz="1800" b="0" dirty="0">
                <a:latin typeface="+mn-lt"/>
              </a:rPr>
              <a:t>.  </a:t>
            </a:r>
            <a:endParaRPr lang="en-US" altLang="de-DE" sz="1800" dirty="0">
              <a:solidFill>
                <a:srgbClr val="0000FF"/>
              </a:solidFill>
              <a:latin typeface="+mn-lt"/>
            </a:endParaRPr>
          </a:p>
        </p:txBody>
      </p:sp>
      <p:cxnSp>
        <p:nvCxnSpPr>
          <p:cNvPr id="10251" name="Straight Arrow Connector 7"/>
          <p:cNvCxnSpPr>
            <a:cxnSpLocks noChangeShapeType="1"/>
          </p:cNvCxnSpPr>
          <p:nvPr/>
        </p:nvCxnSpPr>
        <p:spPr bwMode="auto">
          <a:xfrm>
            <a:off x="1440755" y="2571329"/>
            <a:ext cx="4932000" cy="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sp>
        <p:nvSpPr>
          <p:cNvPr id="10252" name="Oval 41"/>
          <p:cNvSpPr>
            <a:spLocks noChangeArrowheads="1"/>
          </p:cNvSpPr>
          <p:nvPr/>
        </p:nvSpPr>
        <p:spPr bwMode="auto">
          <a:xfrm>
            <a:off x="4644008" y="2230016"/>
            <a:ext cx="144463"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53" name="Oval 42"/>
          <p:cNvSpPr>
            <a:spLocks noChangeArrowheads="1"/>
          </p:cNvSpPr>
          <p:nvPr/>
        </p:nvSpPr>
        <p:spPr bwMode="auto">
          <a:xfrm>
            <a:off x="4859908" y="2230016"/>
            <a:ext cx="144463"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54" name="Oval 43"/>
          <p:cNvSpPr>
            <a:spLocks noChangeArrowheads="1"/>
          </p:cNvSpPr>
          <p:nvPr/>
        </p:nvSpPr>
        <p:spPr bwMode="auto">
          <a:xfrm>
            <a:off x="5075808" y="2230016"/>
            <a:ext cx="144463"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55" name="Oval 44"/>
          <p:cNvSpPr>
            <a:spLocks noChangeArrowheads="1"/>
          </p:cNvSpPr>
          <p:nvPr/>
        </p:nvSpPr>
        <p:spPr bwMode="auto">
          <a:xfrm>
            <a:off x="5291708" y="2230016"/>
            <a:ext cx="144463"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cxnSp>
        <p:nvCxnSpPr>
          <p:cNvPr id="46" name="Straight Connector 45"/>
          <p:cNvCxnSpPr/>
          <p:nvPr/>
        </p:nvCxnSpPr>
        <p:spPr>
          <a:xfrm>
            <a:off x="6084168" y="2212554"/>
            <a:ext cx="0" cy="71913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7" name="Oval 46"/>
          <p:cNvSpPr>
            <a:spLocks noChangeArrowheads="1"/>
          </p:cNvSpPr>
          <p:nvPr/>
        </p:nvSpPr>
        <p:spPr bwMode="auto">
          <a:xfrm>
            <a:off x="5506021" y="2230016"/>
            <a:ext cx="144462"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59" name="Rectangle 49"/>
          <p:cNvSpPr>
            <a:spLocks noChangeArrowheads="1"/>
          </p:cNvSpPr>
          <p:nvPr/>
        </p:nvSpPr>
        <p:spPr bwMode="auto">
          <a:xfrm>
            <a:off x="3064767" y="2276054"/>
            <a:ext cx="1008063" cy="577850"/>
          </a:xfrm>
          <a:prstGeom prst="rect">
            <a:avLst/>
          </a:prstGeom>
          <a:solidFill>
            <a:srgbClr val="FF9900">
              <a:alpha val="90195"/>
            </a:srgbClr>
          </a:solidFill>
          <a:ln w="25400">
            <a:solidFill>
              <a:srgbClr val="385D8A"/>
            </a:solidFill>
            <a:miter lim="800000"/>
            <a:headEnd/>
            <a:tailEnd/>
          </a:ln>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60" name="Text Box 43"/>
          <p:cNvSpPr txBox="1">
            <a:spLocks noChangeArrowheads="1"/>
          </p:cNvSpPr>
          <p:nvPr/>
        </p:nvSpPr>
        <p:spPr bwMode="auto">
          <a:xfrm>
            <a:off x="2657415" y="2901529"/>
            <a:ext cx="1555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de-DE" sz="2000" b="0" dirty="0">
                <a:solidFill>
                  <a:srgbClr val="FF9900"/>
                </a:solidFill>
                <a:latin typeface="+mn-lt"/>
              </a:rPr>
              <a:t>       Deflector</a:t>
            </a:r>
          </a:p>
        </p:txBody>
      </p:sp>
      <p:sp>
        <p:nvSpPr>
          <p:cNvPr id="10262" name="Text Box 45"/>
          <p:cNvSpPr txBox="1">
            <a:spLocks noChangeArrowheads="1"/>
          </p:cNvSpPr>
          <p:nvPr/>
        </p:nvSpPr>
        <p:spPr bwMode="auto">
          <a:xfrm>
            <a:off x="4212713" y="3037184"/>
            <a:ext cx="2387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de-DE" sz="2000" b="0" dirty="0" smtClean="0">
                <a:solidFill>
                  <a:srgbClr val="0000FF"/>
                </a:solidFill>
                <a:latin typeface="+mn-lt"/>
              </a:rPr>
              <a:t>Quadrupole magnets</a:t>
            </a:r>
            <a:endParaRPr lang="en-US" altLang="de-DE" sz="2000" b="0" dirty="0">
              <a:solidFill>
                <a:srgbClr val="0000FF"/>
              </a:solidFill>
              <a:latin typeface="+mn-lt"/>
            </a:endParaRPr>
          </a:p>
        </p:txBody>
      </p:sp>
      <p:sp>
        <p:nvSpPr>
          <p:cNvPr id="10263" name="Text Box 46"/>
          <p:cNvSpPr txBox="1">
            <a:spLocks noChangeArrowheads="1"/>
          </p:cNvSpPr>
          <p:nvPr/>
        </p:nvSpPr>
        <p:spPr bwMode="auto">
          <a:xfrm>
            <a:off x="6081679" y="1779891"/>
            <a:ext cx="1240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de-DE" sz="2000" b="0" dirty="0">
                <a:solidFill>
                  <a:srgbClr val="FF0000"/>
                </a:solidFill>
                <a:latin typeface="+mn-lt"/>
              </a:rPr>
              <a:t>Profile </a:t>
            </a:r>
          </a:p>
          <a:p>
            <a:pPr algn="ctr">
              <a:spcBef>
                <a:spcPct val="0"/>
              </a:spcBef>
              <a:buFontTx/>
              <a:buNone/>
            </a:pPr>
            <a:r>
              <a:rPr lang="en-US" altLang="de-DE" sz="2000" b="0" dirty="0" smtClean="0">
                <a:solidFill>
                  <a:srgbClr val="FF0000"/>
                </a:solidFill>
                <a:latin typeface="+mn-lt"/>
              </a:rPr>
              <a:t>monitors</a:t>
            </a:r>
            <a:endParaRPr lang="en-US" altLang="de-DE" sz="2000" b="0" dirty="0">
              <a:solidFill>
                <a:srgbClr val="FF0000"/>
              </a:solidFill>
              <a:latin typeface="+mn-lt"/>
            </a:endParaRPr>
          </a:p>
        </p:txBody>
      </p:sp>
      <p:sp>
        <p:nvSpPr>
          <p:cNvPr id="10264" name="Rectangle 47"/>
          <p:cNvSpPr>
            <a:spLocks noChangeArrowheads="1"/>
          </p:cNvSpPr>
          <p:nvPr/>
        </p:nvSpPr>
        <p:spPr bwMode="auto">
          <a:xfrm>
            <a:off x="1332806" y="1772816"/>
            <a:ext cx="7127626" cy="1752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de-DE" altLang="de-DE" sz="1800">
              <a:latin typeface="+mn-lt"/>
            </a:endParaRPr>
          </a:p>
        </p:txBody>
      </p:sp>
      <p:sp>
        <p:nvSpPr>
          <p:cNvPr id="10268" name="Oval 11"/>
          <p:cNvSpPr>
            <a:spLocks noChangeArrowheads="1"/>
          </p:cNvSpPr>
          <p:nvPr/>
        </p:nvSpPr>
        <p:spPr bwMode="auto">
          <a:xfrm>
            <a:off x="1691580" y="2228429"/>
            <a:ext cx="144462" cy="673100"/>
          </a:xfrm>
          <a:prstGeom prst="ellipse">
            <a:avLst/>
          </a:prstGeom>
          <a:solidFill>
            <a:srgbClr val="0000FF"/>
          </a:solidFill>
          <a:ln>
            <a:noFill/>
          </a:ln>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69" name="Oval 12"/>
          <p:cNvSpPr>
            <a:spLocks noChangeArrowheads="1"/>
          </p:cNvSpPr>
          <p:nvPr/>
        </p:nvSpPr>
        <p:spPr bwMode="auto">
          <a:xfrm>
            <a:off x="1907480" y="2228429"/>
            <a:ext cx="144462" cy="673100"/>
          </a:xfrm>
          <a:prstGeom prst="ellipse">
            <a:avLst/>
          </a:prstGeom>
          <a:solidFill>
            <a:srgbClr val="0000FF"/>
          </a:solidFill>
          <a:ln>
            <a:noFill/>
          </a:ln>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70" name="Oval 13"/>
          <p:cNvSpPr>
            <a:spLocks noChangeArrowheads="1"/>
          </p:cNvSpPr>
          <p:nvPr/>
        </p:nvSpPr>
        <p:spPr bwMode="auto">
          <a:xfrm>
            <a:off x="2123380" y="2228429"/>
            <a:ext cx="144462" cy="673100"/>
          </a:xfrm>
          <a:prstGeom prst="ellipse">
            <a:avLst/>
          </a:prstGeom>
          <a:solidFill>
            <a:srgbClr val="0000FF"/>
          </a:solidFill>
          <a:ln>
            <a:noFill/>
          </a:ln>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10271" name="Oval 14"/>
          <p:cNvSpPr>
            <a:spLocks noChangeArrowheads="1"/>
          </p:cNvSpPr>
          <p:nvPr/>
        </p:nvSpPr>
        <p:spPr bwMode="auto">
          <a:xfrm>
            <a:off x="2339280" y="2228429"/>
            <a:ext cx="144462" cy="673100"/>
          </a:xfrm>
          <a:prstGeom prst="ellipse">
            <a:avLst/>
          </a:prstGeom>
          <a:solidFill>
            <a:srgbClr val="0000FF"/>
          </a:solidFill>
          <a:ln>
            <a:noFill/>
          </a:ln>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65" name="Oval 21"/>
          <p:cNvSpPr>
            <a:spLocks noChangeArrowheads="1"/>
          </p:cNvSpPr>
          <p:nvPr/>
        </p:nvSpPr>
        <p:spPr bwMode="auto">
          <a:xfrm>
            <a:off x="2553592" y="2228429"/>
            <a:ext cx="144463" cy="673100"/>
          </a:xfrm>
          <a:prstGeom prst="ellipse">
            <a:avLst/>
          </a:prstGeom>
          <a:solidFill>
            <a:srgbClr val="0000FF"/>
          </a:solidFill>
          <a:ln>
            <a:noFill/>
          </a:ln>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
        <p:nvSpPr>
          <p:cNvPr id="36"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Time-resolved measurements</a:t>
            </a:r>
            <a:endParaRPr lang="en-US" dirty="0"/>
          </a:p>
        </p:txBody>
      </p:sp>
      <p:cxnSp>
        <p:nvCxnSpPr>
          <p:cNvPr id="3" name="Straight Arrow Connector 2"/>
          <p:cNvCxnSpPr/>
          <p:nvPr/>
        </p:nvCxnSpPr>
        <p:spPr bwMode="auto">
          <a:xfrm>
            <a:off x="6372200" y="2571722"/>
            <a:ext cx="1668176" cy="609669"/>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34" name="Straight Connector 33"/>
          <p:cNvCxnSpPr/>
          <p:nvPr/>
        </p:nvCxnSpPr>
        <p:spPr>
          <a:xfrm>
            <a:off x="7740352" y="2710210"/>
            <a:ext cx="0" cy="71913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Text Box 58"/>
          <p:cNvSpPr txBox="1">
            <a:spLocks noChangeArrowheads="1"/>
          </p:cNvSpPr>
          <p:nvPr/>
        </p:nvSpPr>
        <p:spPr bwMode="auto">
          <a:xfrm>
            <a:off x="1061852" y="3789040"/>
            <a:ext cx="7634287" cy="11326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a:spcBef>
                <a:spcPct val="0"/>
              </a:spcBef>
              <a:buFontTx/>
              <a:buNone/>
            </a:pPr>
            <a:r>
              <a:rPr lang="en-US" altLang="de-DE" sz="1800" b="0" dirty="0" smtClean="0">
                <a:latin typeface="+mn-lt"/>
              </a:rPr>
              <a:t>Profile monitor </a:t>
            </a:r>
          </a:p>
          <a:p>
            <a:pPr marL="285750" indent="-285750" algn="just">
              <a:lnSpc>
                <a:spcPct val="110000"/>
              </a:lnSpc>
              <a:spcBef>
                <a:spcPts val="600"/>
              </a:spcBef>
              <a:buFont typeface="Wingdings" panose="05000000000000000000" pitchFamily="2" charset="2"/>
              <a:buChar char="Ø"/>
            </a:pPr>
            <a:r>
              <a:rPr lang="en-US" altLang="de-DE" sz="1800" dirty="0">
                <a:latin typeface="+mn-lt"/>
              </a:rPr>
              <a:t>I</a:t>
            </a:r>
            <a:r>
              <a:rPr lang="en-US" altLang="de-DE" sz="1800" b="0" dirty="0" smtClean="0">
                <a:latin typeface="+mn-lt"/>
              </a:rPr>
              <a:t>n straight section: measurement of transverse slice beam properties</a:t>
            </a:r>
          </a:p>
          <a:p>
            <a:pPr marL="285750" indent="-285750" algn="just">
              <a:lnSpc>
                <a:spcPct val="110000"/>
              </a:lnSpc>
              <a:spcBef>
                <a:spcPts val="600"/>
              </a:spcBef>
              <a:buFont typeface="Wingdings" panose="05000000000000000000" pitchFamily="2" charset="2"/>
              <a:buChar char="Ø"/>
            </a:pPr>
            <a:r>
              <a:rPr lang="en-US" altLang="de-DE" sz="1800" dirty="0" smtClean="0">
                <a:latin typeface="+mn-lt"/>
              </a:rPr>
              <a:t>In dispersive location: longitudinal phase-space measurement</a:t>
            </a:r>
            <a:endParaRPr lang="en-US" altLang="de-DE" sz="1800" dirty="0">
              <a:latin typeface="+mn-lt"/>
            </a:endParaRPr>
          </a:p>
        </p:txBody>
      </p:sp>
      <p:sp>
        <p:nvSpPr>
          <p:cNvPr id="38" name="Text Box 58"/>
          <p:cNvSpPr txBox="1">
            <a:spLocks noChangeArrowheads="1"/>
          </p:cNvSpPr>
          <p:nvPr/>
        </p:nvSpPr>
        <p:spPr bwMode="auto">
          <a:xfrm>
            <a:off x="1043608" y="5227107"/>
            <a:ext cx="7634287" cy="15142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a:spcBef>
                <a:spcPct val="0"/>
              </a:spcBef>
              <a:buFontTx/>
              <a:buNone/>
            </a:pPr>
            <a:r>
              <a:rPr lang="en-US" altLang="de-DE" sz="1800" b="0" dirty="0" smtClean="0">
                <a:latin typeface="+mn-lt"/>
              </a:rPr>
              <a:t>Quadrupole magnets</a:t>
            </a:r>
          </a:p>
          <a:p>
            <a:pPr marL="285750" indent="-285750" algn="just">
              <a:lnSpc>
                <a:spcPct val="110000"/>
              </a:lnSpc>
              <a:spcBef>
                <a:spcPts val="600"/>
              </a:spcBef>
              <a:buFont typeface="Wingdings" panose="05000000000000000000" pitchFamily="2" charset="2"/>
              <a:buChar char="Ø"/>
            </a:pPr>
            <a:r>
              <a:rPr lang="en-US" altLang="de-DE" sz="1800" b="0" dirty="0" smtClean="0">
                <a:latin typeface="+mn-lt"/>
              </a:rPr>
              <a:t>Used to optimize measurement resolution (emittance, time, energy)</a:t>
            </a:r>
          </a:p>
          <a:p>
            <a:pPr marL="285750" indent="-285750" algn="just">
              <a:lnSpc>
                <a:spcPct val="110000"/>
              </a:lnSpc>
              <a:spcBef>
                <a:spcPts val="600"/>
              </a:spcBef>
              <a:buFont typeface="Wingdings" panose="05000000000000000000" pitchFamily="2" charset="2"/>
              <a:buChar char="Ø"/>
            </a:pPr>
            <a:r>
              <a:rPr lang="en-US" altLang="de-DE" sz="1800" dirty="0" smtClean="0">
                <a:latin typeface="+mn-lt"/>
              </a:rPr>
              <a:t>Quadrupole scan done for emittance measurements</a:t>
            </a:r>
          </a:p>
          <a:p>
            <a:pPr marL="285750" indent="-285750" algn="just">
              <a:lnSpc>
                <a:spcPct val="110000"/>
              </a:lnSpc>
              <a:spcBef>
                <a:spcPts val="600"/>
              </a:spcBef>
              <a:buFont typeface="Wingdings" panose="05000000000000000000" pitchFamily="2" charset="2"/>
              <a:buChar char="Ø"/>
            </a:pPr>
            <a:r>
              <a:rPr lang="en-US" altLang="de-DE" sz="1800" b="0" dirty="0" smtClean="0">
                <a:latin typeface="+mn-lt"/>
              </a:rPr>
              <a:t>Fixed optics for longitudinal phase-space measurements</a:t>
            </a:r>
          </a:p>
        </p:txBody>
      </p:sp>
      <p:sp>
        <p:nvSpPr>
          <p:cNvPr id="39" name="Oval 38"/>
          <p:cNvSpPr>
            <a:spLocks noChangeArrowheads="1"/>
          </p:cNvSpPr>
          <p:nvPr/>
        </p:nvSpPr>
        <p:spPr bwMode="auto">
          <a:xfrm>
            <a:off x="7065965" y="2494852"/>
            <a:ext cx="144462" cy="673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GB" altLang="de-DE" sz="2000" b="0">
              <a:solidFill>
                <a:srgbClr val="FFFFFF"/>
              </a:solidFill>
              <a:latin typeface="+mn-lt"/>
            </a:endParaRPr>
          </a:p>
        </p:txBody>
      </p:sp>
    </p:spTree>
    <p:extLst>
      <p:ext uri="{BB962C8B-B14F-4D97-AF65-F5344CB8AC3E}">
        <p14:creationId xmlns:p14="http://schemas.microsoft.com/office/powerpoint/2010/main" val="1375817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50"/>
          <p:cNvSpPr txBox="1">
            <a:spLocks noChangeArrowheads="1"/>
          </p:cNvSpPr>
          <p:nvPr/>
        </p:nvSpPr>
        <p:spPr bwMode="auto">
          <a:xfrm>
            <a:off x="899592" y="1412776"/>
            <a:ext cx="5112567" cy="9911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110000"/>
              </a:lnSpc>
              <a:spcBef>
                <a:spcPct val="0"/>
              </a:spcBef>
              <a:buFontTx/>
              <a:buNone/>
            </a:pPr>
            <a:r>
              <a:rPr lang="en-US" altLang="de-DE" sz="1800" b="0" dirty="0">
                <a:solidFill>
                  <a:srgbClr val="FF0000"/>
                </a:solidFill>
                <a:latin typeface="+mn-lt"/>
              </a:rPr>
              <a:t>Image analysis.</a:t>
            </a:r>
            <a:r>
              <a:rPr lang="en-US" altLang="de-DE" sz="1800" b="0" dirty="0">
                <a:latin typeface="+mn-lt"/>
              </a:rPr>
              <a:t> The beam is split into </a:t>
            </a:r>
            <a:r>
              <a:rPr lang="en-US" altLang="de-DE" sz="1800" b="0" dirty="0" smtClean="0">
                <a:latin typeface="+mn-lt"/>
              </a:rPr>
              <a:t>slices. Per </a:t>
            </a:r>
            <a:r>
              <a:rPr lang="en-US" altLang="de-DE" sz="1800" b="0" dirty="0">
                <a:latin typeface="+mn-lt"/>
              </a:rPr>
              <a:t>each slice the beam size </a:t>
            </a:r>
            <a:r>
              <a:rPr lang="en-US" altLang="de-DE" sz="1800" b="0" dirty="0" smtClean="0">
                <a:latin typeface="+mn-lt"/>
              </a:rPr>
              <a:t>and centroid are obtained (e.g. doing Gaussian fits).</a:t>
            </a:r>
            <a:endParaRPr lang="en-US" altLang="de-DE" sz="1800" b="0" dirty="0">
              <a:latin typeface="+mn-lt"/>
            </a:endParaRPr>
          </a:p>
        </p:txBody>
      </p:sp>
      <p:sp>
        <p:nvSpPr>
          <p:cNvPr id="10247" name="Text Box 54"/>
          <p:cNvSpPr txBox="1">
            <a:spLocks noChangeArrowheads="1"/>
          </p:cNvSpPr>
          <p:nvPr/>
        </p:nvSpPr>
        <p:spPr bwMode="auto">
          <a:xfrm>
            <a:off x="671091" y="3116520"/>
            <a:ext cx="5365079" cy="2668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a:lnSpc>
                <a:spcPct val="110000"/>
              </a:lnSpc>
              <a:spcBef>
                <a:spcPts val="600"/>
              </a:spcBef>
              <a:buFontTx/>
              <a:buNone/>
            </a:pPr>
            <a:r>
              <a:rPr lang="en-US" altLang="de-DE" sz="1800" b="1" dirty="0" smtClean="0">
                <a:solidFill>
                  <a:srgbClr val="008000"/>
                </a:solidFill>
                <a:latin typeface="+mn-lt"/>
              </a:rPr>
              <a:t>Emittance/mismatch </a:t>
            </a:r>
            <a:r>
              <a:rPr lang="en-US" altLang="de-DE" sz="1800" b="1" dirty="0">
                <a:solidFill>
                  <a:srgbClr val="008000"/>
                </a:solidFill>
                <a:latin typeface="+mn-lt"/>
              </a:rPr>
              <a:t>determination</a:t>
            </a:r>
            <a:r>
              <a:rPr lang="en-US" altLang="de-DE" sz="1800" b="0" dirty="0">
                <a:solidFill>
                  <a:srgbClr val="008000"/>
                </a:solidFill>
                <a:latin typeface="+mn-lt"/>
              </a:rPr>
              <a:t>.</a:t>
            </a:r>
            <a:r>
              <a:rPr lang="en-US" altLang="de-DE" sz="1800" b="0" dirty="0">
                <a:latin typeface="+mn-lt"/>
              </a:rPr>
              <a:t> From the beam sizes </a:t>
            </a:r>
            <a:r>
              <a:rPr lang="en-US" altLang="de-DE" sz="1800" b="0" dirty="0" smtClean="0">
                <a:latin typeface="+mn-lt"/>
              </a:rPr>
              <a:t>per </a:t>
            </a:r>
            <a:r>
              <a:rPr lang="en-US" altLang="de-DE" sz="1800" b="0" dirty="0">
                <a:latin typeface="+mn-lt"/>
              </a:rPr>
              <a:t>each optics the emittance and optics are obtained per each </a:t>
            </a:r>
            <a:r>
              <a:rPr lang="en-US" altLang="de-DE" sz="1800" b="0" dirty="0" smtClean="0">
                <a:latin typeface="+mn-lt"/>
              </a:rPr>
              <a:t>slice </a:t>
            </a:r>
          </a:p>
          <a:p>
            <a:pPr algn="just">
              <a:lnSpc>
                <a:spcPct val="110000"/>
              </a:lnSpc>
              <a:spcBef>
                <a:spcPts val="600"/>
              </a:spcBef>
              <a:buFontTx/>
              <a:buNone/>
            </a:pPr>
            <a:r>
              <a:rPr lang="en-US" altLang="de-DE" sz="1800" b="1" dirty="0" smtClean="0">
                <a:solidFill>
                  <a:srgbClr val="00B050"/>
                </a:solidFill>
                <a:latin typeface="+mn-lt"/>
              </a:rPr>
              <a:t>Beam tilt determination</a:t>
            </a:r>
            <a:r>
              <a:rPr lang="en-US" altLang="de-DE" sz="1800" dirty="0" smtClean="0">
                <a:latin typeface="+mn-lt"/>
              </a:rPr>
              <a:t>. From the slice trajectory at each optics, the tilt in offset (&lt;</a:t>
            </a:r>
            <a:r>
              <a:rPr lang="en-US" altLang="de-DE" sz="1800" dirty="0" err="1" smtClean="0">
                <a:latin typeface="+mn-lt"/>
              </a:rPr>
              <a:t>xs</a:t>
            </a:r>
            <a:r>
              <a:rPr lang="en-US" altLang="de-DE" sz="1800" dirty="0" smtClean="0">
                <a:latin typeface="+mn-lt"/>
              </a:rPr>
              <a:t>&gt;) and angle (&lt;x’s&gt;) are obtained</a:t>
            </a:r>
          </a:p>
          <a:p>
            <a:pPr algn="just">
              <a:lnSpc>
                <a:spcPct val="110000"/>
              </a:lnSpc>
              <a:spcBef>
                <a:spcPts val="600"/>
              </a:spcBef>
              <a:buFontTx/>
              <a:buNone/>
            </a:pPr>
            <a:r>
              <a:rPr lang="en-US" altLang="de-DE" sz="1800" b="1" dirty="0" smtClean="0">
                <a:solidFill>
                  <a:srgbClr val="197418"/>
                </a:solidFill>
                <a:latin typeface="+mn-lt"/>
              </a:rPr>
              <a:t>Energy spread</a:t>
            </a:r>
            <a:r>
              <a:rPr lang="en-US" altLang="de-DE" sz="1800" dirty="0" smtClean="0">
                <a:latin typeface="+mn-lt"/>
              </a:rPr>
              <a:t>: obtained from beam size at dispersive location</a:t>
            </a:r>
            <a:endParaRPr lang="en-US" altLang="de-DE" sz="1800" dirty="0">
              <a:latin typeface="+mn-lt"/>
            </a:endParaRPr>
          </a:p>
        </p:txBody>
      </p:sp>
      <p:pic>
        <p:nvPicPr>
          <p:cNvPr id="10250"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96098"/>
            <a:ext cx="2342108" cy="567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Time-resolved measurements</a:t>
            </a:r>
            <a:endParaRPr lang="en-US" dirty="0"/>
          </a:p>
        </p:txBody>
      </p:sp>
    </p:spTree>
    <p:extLst>
      <p:ext uri="{BB962C8B-B14F-4D97-AF65-F5344CB8AC3E}">
        <p14:creationId xmlns:p14="http://schemas.microsoft.com/office/powerpoint/2010/main" val="167558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t>Electron beam requirements for X-ray FELs</a:t>
            </a:r>
          </a:p>
          <a:p>
            <a:pPr>
              <a:spcBef>
                <a:spcPts val="3000"/>
              </a:spcBef>
              <a:buClr>
                <a:srgbClr val="197418"/>
              </a:buClr>
              <a:buFont typeface="Wingdings" panose="05000000000000000000" pitchFamily="2" charset="2"/>
              <a:buChar char="Ø"/>
            </a:pPr>
            <a:r>
              <a:rPr lang="en-US" sz="2000" dirty="0" smtClean="0"/>
              <a:t>Electron beam instrumentation requirements</a:t>
            </a:r>
            <a:endParaRPr lang="en-US" sz="2000" dirty="0"/>
          </a:p>
          <a:p>
            <a:pPr>
              <a:spcBef>
                <a:spcPts val="3000"/>
              </a:spcBef>
              <a:buClr>
                <a:srgbClr val="197418"/>
              </a:buClr>
              <a:buFont typeface="Wingdings" panose="05000000000000000000" pitchFamily="2" charset="2"/>
              <a:buChar char="Ø"/>
            </a:pPr>
            <a:r>
              <a:rPr lang="en-US" sz="2000" dirty="0" smtClean="0"/>
              <a:t>Emittance and time-resolved measurements</a:t>
            </a:r>
            <a:endParaRPr lang="en-US" sz="2000" dirty="0"/>
          </a:p>
          <a:p>
            <a:pPr>
              <a:spcBef>
                <a:spcPts val="3000"/>
              </a:spcBef>
              <a:buClr>
                <a:srgbClr val="197418"/>
              </a:buClr>
              <a:buFont typeface="Wingdings" panose="05000000000000000000" pitchFamily="2" charset="2"/>
              <a:buChar char="Ø"/>
            </a:pPr>
            <a:r>
              <a:rPr lang="en-US" sz="2000" dirty="0" smtClean="0"/>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t>FEL properties from electron beam properties</a:t>
            </a:r>
            <a:endParaRPr lang="en-US" sz="2000" dirty="0"/>
          </a:p>
          <a:p>
            <a:pPr>
              <a:spcBef>
                <a:spcPts val="3000"/>
              </a:spcBef>
              <a:buClr>
                <a:srgbClr val="197418"/>
              </a:buClr>
              <a:buFont typeface="Wingdings" panose="05000000000000000000" pitchFamily="2" charset="2"/>
              <a:buChar char="Ø"/>
            </a:pPr>
            <a:r>
              <a:rPr lang="en-US" sz="2000" dirty="0" smtClean="0"/>
              <a:t>Summary and conclusion</a:t>
            </a:r>
          </a:p>
        </p:txBody>
      </p:sp>
    </p:spTree>
    <p:extLst>
      <p:ext uri="{BB962C8B-B14F-4D97-AF65-F5344CB8AC3E}">
        <p14:creationId xmlns:p14="http://schemas.microsoft.com/office/powerpoint/2010/main" val="3261495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5"/>
          <p:cNvSpPr>
            <a:spLocks noGrp="1"/>
          </p:cNvSpPr>
          <p:nvPr>
            <p:ph type="title"/>
          </p:nvPr>
        </p:nvSpPr>
        <p:spPr>
          <a:xfrm>
            <a:off x="2077200" y="291600"/>
            <a:ext cx="6708025" cy="508500"/>
          </a:xfrm>
        </p:spPr>
        <p:txBody>
          <a:bodyPr/>
          <a:lstStyle/>
          <a:p>
            <a:r>
              <a:rPr lang="en-US" dirty="0" smtClean="0"/>
              <a:t>Streaking methods</a:t>
            </a:r>
            <a:endParaRPr lang="en-US" dirty="0"/>
          </a:p>
        </p:txBody>
      </p:sp>
      <p:sp>
        <p:nvSpPr>
          <p:cNvPr id="23" name="Content Placeholder 1"/>
          <p:cNvSpPr>
            <a:spLocks noGrp="1"/>
          </p:cNvSpPr>
          <p:nvPr>
            <p:ph sz="quarter" idx="13"/>
          </p:nvPr>
        </p:nvSpPr>
        <p:spPr>
          <a:xfrm>
            <a:off x="792087" y="765273"/>
            <a:ext cx="8351913" cy="1727623"/>
          </a:xfrm>
        </p:spPr>
        <p:txBody>
          <a:bodyPr/>
          <a:lstStyle/>
          <a:p>
            <a:pPr marL="0" indent="0">
              <a:spcBef>
                <a:spcPts val="600"/>
              </a:spcBef>
              <a:buNone/>
            </a:pPr>
            <a:r>
              <a:rPr lang="en-US" dirty="0" smtClean="0">
                <a:sym typeface="Wingdings" panose="05000000000000000000" pitchFamily="2" charset="2"/>
              </a:rPr>
              <a:t>Streaking can be done with different </a:t>
            </a:r>
            <a:r>
              <a:rPr lang="en-US" dirty="0" smtClean="0">
                <a:sym typeface="Wingdings" panose="05000000000000000000" pitchFamily="2" charset="2"/>
              </a:rPr>
              <a:t>methods: </a:t>
            </a:r>
            <a:endParaRPr lang="en-US" dirty="0" smtClean="0">
              <a:sym typeface="Wingdings" panose="05000000000000000000" pitchFamily="2" charset="2"/>
            </a:endParaRPr>
          </a:p>
          <a:p>
            <a:pPr>
              <a:spcBef>
                <a:spcPts val="600"/>
              </a:spcBef>
              <a:buFont typeface="Wingdings" panose="05000000000000000000" pitchFamily="2" charset="2"/>
              <a:buChar char="Ø"/>
            </a:pPr>
            <a:r>
              <a:rPr lang="en-US" dirty="0" smtClean="0">
                <a:sym typeface="Wingdings" panose="05000000000000000000" pitchFamily="2" charset="2"/>
              </a:rPr>
              <a:t>Transverse deflecting RF structure (TDS) – more standard method</a:t>
            </a:r>
          </a:p>
          <a:p>
            <a:pPr>
              <a:spcBef>
                <a:spcPts val="600"/>
              </a:spcBef>
              <a:buFont typeface="Wingdings" panose="05000000000000000000" pitchFamily="2" charset="2"/>
              <a:buChar char="Ø"/>
            </a:pPr>
            <a:r>
              <a:rPr lang="en-US" dirty="0" smtClean="0">
                <a:sym typeface="Wingdings" panose="05000000000000000000" pitchFamily="2" charset="2"/>
              </a:rPr>
              <a:t>Introducing </a:t>
            </a:r>
            <a:r>
              <a:rPr lang="en-US" dirty="0">
                <a:sym typeface="Wingdings" panose="05000000000000000000" pitchFamily="2" charset="2"/>
              </a:rPr>
              <a:t>dispersion to an energy chirped </a:t>
            </a:r>
            <a:r>
              <a:rPr lang="en-US" dirty="0" smtClean="0">
                <a:sym typeface="Wingdings" panose="05000000000000000000" pitchFamily="2" charset="2"/>
              </a:rPr>
              <a:t>beam</a:t>
            </a:r>
          </a:p>
          <a:p>
            <a:pPr>
              <a:spcBef>
                <a:spcPts val="600"/>
              </a:spcBef>
              <a:buFont typeface="Wingdings" panose="05000000000000000000" pitchFamily="2" charset="2"/>
              <a:buChar char="Ø"/>
            </a:pPr>
            <a:r>
              <a:rPr lang="en-US" dirty="0">
                <a:sym typeface="Wingdings" panose="05000000000000000000" pitchFamily="2" charset="2"/>
              </a:rPr>
              <a:t>Transverse </a:t>
            </a:r>
            <a:r>
              <a:rPr lang="en-US" dirty="0" err="1">
                <a:sym typeface="Wingdings" panose="05000000000000000000" pitchFamily="2" charset="2"/>
              </a:rPr>
              <a:t>wakefields</a:t>
            </a:r>
            <a:r>
              <a:rPr lang="en-US" dirty="0">
                <a:sym typeface="Wingdings" panose="05000000000000000000" pitchFamily="2" charset="2"/>
              </a:rPr>
              <a:t> </a:t>
            </a:r>
            <a:endParaRPr lang="en-US" dirty="0" smtClean="0">
              <a:sym typeface="Wingdings" panose="05000000000000000000" pitchFamily="2" charset="2"/>
            </a:endParaRPr>
          </a:p>
          <a:p>
            <a:pPr marL="0" indent="0">
              <a:spcBef>
                <a:spcPts val="600"/>
              </a:spcBef>
              <a:buNone/>
            </a:pPr>
            <a:r>
              <a:rPr lang="en-US" dirty="0" smtClean="0">
                <a:solidFill>
                  <a:srgbClr val="FF0000"/>
                </a:solidFill>
                <a:sym typeface="Wingdings" panose="05000000000000000000" pitchFamily="2" charset="2"/>
              </a:rPr>
              <a:t>Shared problem: streaking is </a:t>
            </a:r>
            <a:r>
              <a:rPr lang="en-US" dirty="0" smtClean="0">
                <a:solidFill>
                  <a:srgbClr val="FF0000"/>
                </a:solidFill>
                <a:sym typeface="Wingdings" panose="05000000000000000000" pitchFamily="2" charset="2"/>
              </a:rPr>
              <a:t>invasive</a:t>
            </a:r>
            <a:r>
              <a:rPr lang="en-US" dirty="0">
                <a:solidFill>
                  <a:srgbClr val="FF0000"/>
                </a:solidFill>
                <a:sym typeface="Wingdings" panose="05000000000000000000" pitchFamily="2" charset="2"/>
              </a:rPr>
              <a:t> </a:t>
            </a:r>
            <a:r>
              <a:rPr lang="en-US" dirty="0" smtClean="0">
                <a:sym typeface="Wingdings" panose="05000000000000000000" pitchFamily="2" charset="2"/>
              </a:rPr>
              <a:t>(unless used after the </a:t>
            </a:r>
            <a:r>
              <a:rPr lang="en-US" dirty="0" err="1" smtClean="0">
                <a:sym typeface="Wingdings" panose="05000000000000000000" pitchFamily="2" charset="2"/>
              </a:rPr>
              <a:t>undulator</a:t>
            </a:r>
            <a:r>
              <a:rPr lang="en-US" dirty="0" smtClean="0">
                <a:sym typeface="Wingdings" panose="05000000000000000000" pitchFamily="2" charset="2"/>
              </a:rPr>
              <a:t>)</a:t>
            </a:r>
            <a:endParaRPr lang="en-US" dirty="0">
              <a:solidFill>
                <a:srgbClr val="FF0000"/>
              </a:solidFill>
              <a:sym typeface="Wingdings" panose="05000000000000000000" pitchFamily="2" charset="2"/>
            </a:endParaRPr>
          </a:p>
          <a:p>
            <a:pPr marL="0" indent="0">
              <a:spcBef>
                <a:spcPts val="600"/>
              </a:spcBef>
              <a:buNone/>
            </a:pPr>
            <a:r>
              <a:rPr lang="en-US" dirty="0" smtClean="0">
                <a:solidFill>
                  <a:srgbClr val="00B050"/>
                </a:solidFill>
                <a:sym typeface="Wingdings" panose="05000000000000000000" pitchFamily="2" charset="2"/>
              </a:rPr>
              <a:t>Shared advantage: streaking can be used to shape the FEL beam (short pulses)</a:t>
            </a:r>
          </a:p>
          <a:p>
            <a:pPr marL="0" indent="0">
              <a:spcBef>
                <a:spcPts val="600"/>
              </a:spcBef>
              <a:buNone/>
            </a:pPr>
            <a:endParaRPr lang="en-US" dirty="0" smtClean="0">
              <a:sym typeface="Wingdings" panose="05000000000000000000" pitchFamily="2" charset="2"/>
            </a:endParaRPr>
          </a:p>
          <a:p>
            <a:pPr marL="0" indent="0" algn="just">
              <a:spcBef>
                <a:spcPts val="600"/>
              </a:spcBef>
              <a:buNone/>
            </a:pPr>
            <a:endParaRPr lang="en-US" dirty="0" smtClean="0">
              <a:sym typeface="Wingdings" panose="05000000000000000000" pitchFamily="2" charset="2"/>
            </a:endParaRPr>
          </a:p>
          <a:p>
            <a:pPr marL="0" indent="0" algn="just">
              <a:spcBef>
                <a:spcPts val="600"/>
              </a:spcBef>
              <a:buNone/>
            </a:pPr>
            <a:endParaRPr lang="en-US" dirty="0" smtClean="0">
              <a:sym typeface="Wingdings" panose="05000000000000000000" pitchFamily="2" charset="2"/>
            </a:endParaRPr>
          </a:p>
        </p:txBody>
      </p:sp>
      <p:graphicFrame>
        <p:nvGraphicFramePr>
          <p:cNvPr id="9" name="Table 8"/>
          <p:cNvGraphicFramePr>
            <a:graphicFrameLocks noGrp="1"/>
          </p:cNvGraphicFramePr>
          <p:nvPr>
            <p:extLst>
              <p:ext uri="{D42A27DB-BD31-4B8C-83A1-F6EECF244321}">
                <p14:modId xmlns:p14="http://schemas.microsoft.com/office/powerpoint/2010/main" val="3622960276"/>
              </p:ext>
            </p:extLst>
          </p:nvPr>
        </p:nvGraphicFramePr>
        <p:xfrm>
          <a:off x="99542" y="3140282"/>
          <a:ext cx="8928992" cy="2304942"/>
        </p:xfrm>
        <a:graphic>
          <a:graphicData uri="http://schemas.openxmlformats.org/drawingml/2006/table">
            <a:tbl>
              <a:tblPr firstRow="1" bandRow="1">
                <a:tableStyleId>{5C22544A-7EE6-4342-B048-85BDC9FD1C3A}</a:tableStyleId>
              </a:tblPr>
              <a:tblGrid>
                <a:gridCol w="195217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2296294">
                  <a:extLst>
                    <a:ext uri="{9D8B030D-6E8A-4147-A177-3AD203B41FA5}">
                      <a16:colId xmlns:a16="http://schemas.microsoft.com/office/drawing/2014/main" val="20003"/>
                    </a:ext>
                  </a:extLst>
                </a:gridCol>
              </a:tblGrid>
              <a:tr h="332915">
                <a:tc>
                  <a:txBody>
                    <a:bodyPr/>
                    <a:lstStyle/>
                    <a:p>
                      <a:pPr algn="ctr"/>
                      <a:endParaRPr lang="en-US" sz="1800" b="0"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b="0" baseline="0" noProof="0" dirty="0" smtClean="0">
                          <a:solidFill>
                            <a:schemeClr val="tx1"/>
                          </a:solidFill>
                          <a:latin typeface="+mn-lt"/>
                        </a:rPr>
                        <a:t>TDS</a:t>
                      </a:r>
                      <a:endParaRPr lang="en-US" sz="1800" b="0"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b="0" noProof="0" dirty="0" smtClean="0">
                          <a:solidFill>
                            <a:schemeClr val="tx1"/>
                          </a:solidFill>
                          <a:latin typeface="+mn-lt"/>
                        </a:rPr>
                        <a:t>Dispersion</a:t>
                      </a:r>
                      <a:endParaRPr lang="en-US" sz="1800" b="0"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b="0" noProof="0" dirty="0" err="1" smtClean="0">
                          <a:solidFill>
                            <a:schemeClr val="tx1"/>
                          </a:solidFill>
                          <a:latin typeface="+mn-lt"/>
                        </a:rPr>
                        <a:t>Wakefields</a:t>
                      </a:r>
                      <a:endParaRPr lang="en-US" sz="1800" b="0"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384702">
                <a:tc>
                  <a:txBody>
                    <a:bodyPr/>
                    <a:lstStyle/>
                    <a:p>
                      <a:pPr algn="ctr"/>
                      <a:r>
                        <a:rPr lang="en-US" sz="1800" b="0" noProof="0" dirty="0" smtClean="0">
                          <a:latin typeface="+mn-lt"/>
                        </a:rPr>
                        <a:t>Demonstrated 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baseline="0" noProof="0" dirty="0" smtClean="0">
                          <a:solidFill>
                            <a:srgbClr val="00B050"/>
                          </a:solidFill>
                          <a:latin typeface="+mn-lt"/>
                        </a:rPr>
                        <a:t>&lt; 1 fs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noProof="0" dirty="0" smtClean="0">
                          <a:solidFill>
                            <a:schemeClr val="tx1"/>
                          </a:solidFill>
                          <a:latin typeface="+mn-lt"/>
                        </a:rPr>
                        <a:t>~1 fs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noProof="0" dirty="0" smtClean="0">
                          <a:solidFill>
                            <a:schemeClr val="tx1"/>
                          </a:solidFill>
                          <a:latin typeface="+mn-lt"/>
                        </a:rPr>
                        <a:t>~1 fs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2602">
                <a:tc>
                  <a:txBody>
                    <a:bodyPr/>
                    <a:lstStyle/>
                    <a:p>
                      <a:pPr algn="ctr"/>
                      <a:r>
                        <a:rPr lang="en-US" sz="1800" b="0" noProof="0" dirty="0" smtClean="0">
                          <a:latin typeface="+mn-lt"/>
                        </a:rPr>
                        <a:t>Pros</a:t>
                      </a:r>
                      <a:endParaRPr lang="en-US" sz="1800" b="0" noProof="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dirty="0" smtClean="0">
                          <a:solidFill>
                            <a:srgbClr val="00B050"/>
                          </a:solidFill>
                        </a:rPr>
                        <a:t>Easy reconstruction</a:t>
                      </a:r>
                      <a:endParaRPr lang="en-US" sz="1800" b="0" noProof="0" dirty="0">
                        <a:solidFill>
                          <a:srgbClr val="00B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baseline="0" dirty="0" smtClean="0">
                          <a:solidFill>
                            <a:srgbClr val="00B050"/>
                          </a:solidFill>
                        </a:rPr>
                        <a:t>Zero cost</a:t>
                      </a:r>
                      <a:endParaRPr lang="en-US" sz="1800" b="0" kern="0" dirty="0" smtClean="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dirty="0" smtClean="0">
                          <a:solidFill>
                            <a:srgbClr val="00B050"/>
                          </a:solidFill>
                        </a:rPr>
                        <a:t>Self synchronized, moderate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32288">
                <a:tc>
                  <a:txBody>
                    <a:bodyPr/>
                    <a:lstStyle/>
                    <a:p>
                      <a:pPr algn="ctr"/>
                      <a:r>
                        <a:rPr lang="en-US" sz="1800" b="0" noProof="0" dirty="0" smtClean="0">
                          <a:latin typeface="+mn-lt"/>
                        </a:rPr>
                        <a:t>Cons</a:t>
                      </a:r>
                      <a:endParaRPr lang="en-US" sz="1800" b="0" noProof="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noProof="0" dirty="0" smtClean="0">
                          <a:solidFill>
                            <a:srgbClr val="FF0000"/>
                          </a:solidFill>
                          <a:latin typeface="+mn-lt"/>
                        </a:rPr>
                        <a:t>High</a:t>
                      </a:r>
                      <a:r>
                        <a:rPr lang="en-US" sz="1800" b="0" baseline="0" noProof="0" dirty="0" smtClean="0">
                          <a:solidFill>
                            <a:srgbClr val="FF0000"/>
                          </a:solidFill>
                          <a:latin typeface="+mn-lt"/>
                        </a:rPr>
                        <a:t> c</a:t>
                      </a:r>
                      <a:r>
                        <a:rPr lang="en-US" sz="1800" b="0" noProof="0" dirty="0" smtClean="0">
                          <a:solidFill>
                            <a:srgbClr val="FF0000"/>
                          </a:solidFill>
                          <a:latin typeface="+mn-lt"/>
                        </a:rPr>
                        <a:t>ost, arrival time</a:t>
                      </a:r>
                      <a:r>
                        <a:rPr lang="en-US" sz="1800" b="0" baseline="0" noProof="0" dirty="0" smtClean="0">
                          <a:solidFill>
                            <a:srgbClr val="FF0000"/>
                          </a:solidFill>
                          <a:latin typeface="+mn-lt"/>
                        </a:rPr>
                        <a:t> sensitivity</a:t>
                      </a:r>
                      <a:endParaRPr lang="en-US" sz="1800" b="0" noProof="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dirty="0" smtClean="0">
                          <a:solidFill>
                            <a:srgbClr val="FF0000"/>
                          </a:solidFill>
                        </a:rPr>
                        <a:t>No absolute measurement. </a:t>
                      </a:r>
                      <a:r>
                        <a:rPr lang="en-US" sz="1800" b="0" kern="0" dirty="0" smtClean="0">
                          <a:solidFill>
                            <a:srgbClr val="FFC000"/>
                          </a:solidFill>
                        </a:rPr>
                        <a:t>Linear streaking only if linear energy chirp.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dirty="0" smtClean="0">
                          <a:solidFill>
                            <a:srgbClr val="FF0000"/>
                          </a:solidFill>
                        </a:rPr>
                        <a:t>Nonlinear streaking,</a:t>
                      </a:r>
                      <a:r>
                        <a:rPr lang="en-US" sz="1800" b="0" kern="0" baseline="0" dirty="0" smtClean="0">
                          <a:solidFill>
                            <a:srgbClr val="FF0000"/>
                          </a:solidFill>
                        </a:rPr>
                        <a:t> d</a:t>
                      </a:r>
                      <a:r>
                        <a:rPr lang="en-US" sz="1800" b="0" kern="0" dirty="0" smtClean="0">
                          <a:solidFill>
                            <a:srgbClr val="FF0000"/>
                          </a:solidFill>
                        </a:rPr>
                        <a:t>ifficult reconstruction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690695"/>
                  </a:ext>
                </a:extLst>
              </a:tr>
            </a:tbl>
          </a:graphicData>
        </a:graphic>
      </p:graphicFrame>
      <p:sp>
        <p:nvSpPr>
          <p:cNvPr id="4" name="Rectangle 3"/>
          <p:cNvSpPr/>
          <p:nvPr/>
        </p:nvSpPr>
        <p:spPr>
          <a:xfrm>
            <a:off x="243435" y="5808166"/>
            <a:ext cx="4261616" cy="1077218"/>
          </a:xfrm>
          <a:prstGeom prst="rect">
            <a:avLst/>
          </a:prstGeom>
        </p:spPr>
        <p:txBody>
          <a:bodyPr wrap="none">
            <a:spAutoFit/>
          </a:bodyPr>
          <a:lstStyle/>
          <a:p>
            <a:pPr algn="just" defTabSz="457200" eaLnBrk="1" fontAlgn="auto" hangingPunct="1">
              <a:spcBef>
                <a:spcPts val="0"/>
              </a:spcBef>
              <a:spcAft>
                <a:spcPts val="0"/>
              </a:spcAft>
              <a:defRPr/>
            </a:pPr>
            <a:r>
              <a:rPr lang="en-US" dirty="0" smtClean="0">
                <a:latin typeface="+mn-lt"/>
              </a:rPr>
              <a:t>(*)</a:t>
            </a:r>
            <a:r>
              <a:rPr lang="en-US" i="1" dirty="0" smtClean="0">
                <a:latin typeface="+mn-lt"/>
              </a:rPr>
              <a:t> [</a:t>
            </a:r>
            <a:r>
              <a:rPr lang="de-CH" i="1" dirty="0">
                <a:latin typeface="+mn-lt"/>
              </a:rPr>
              <a:t>C. Behrens et al, Nat. </a:t>
            </a:r>
            <a:r>
              <a:rPr lang="en-US" i="1" dirty="0">
                <a:latin typeface="+mn-lt"/>
              </a:rPr>
              <a:t>Comm. 5, 3762 (2014)] </a:t>
            </a:r>
            <a:endParaRPr lang="en-US" i="1" dirty="0" smtClean="0">
              <a:latin typeface="+mn-lt"/>
            </a:endParaRPr>
          </a:p>
          <a:p>
            <a:pPr algn="just" defTabSz="457200" eaLnBrk="1" fontAlgn="auto" hangingPunct="1">
              <a:spcBef>
                <a:spcPts val="0"/>
              </a:spcBef>
              <a:spcAft>
                <a:spcPts val="0"/>
              </a:spcAft>
              <a:defRPr/>
            </a:pPr>
            <a:r>
              <a:rPr lang="en-US" i="1" dirty="0" smtClean="0">
                <a:latin typeface="+mn-lt"/>
              </a:rPr>
              <a:t>(**) </a:t>
            </a:r>
            <a:r>
              <a:rPr lang="en-US" altLang="de-DE" i="1" dirty="0" smtClean="0">
                <a:latin typeface="+mn-lt"/>
              </a:rPr>
              <a:t>[</a:t>
            </a:r>
            <a:r>
              <a:rPr lang="en-US" altLang="de-DE" i="1" dirty="0">
                <a:latin typeface="+mn-lt"/>
              </a:rPr>
              <a:t>E. Prat et al, </a:t>
            </a:r>
            <a:r>
              <a:rPr lang="en-US" altLang="de-DE" i="1" dirty="0" smtClean="0">
                <a:latin typeface="+mn-lt"/>
              </a:rPr>
              <a:t>PRR 4, L022025, 2022]</a:t>
            </a:r>
            <a:endParaRPr lang="en-US" altLang="de-DE" i="1" dirty="0">
              <a:latin typeface="+mn-lt"/>
            </a:endParaRPr>
          </a:p>
          <a:p>
            <a:pPr algn="just" defTabSz="457200" eaLnBrk="1" fontAlgn="auto" hangingPunct="1">
              <a:spcBef>
                <a:spcPts val="0"/>
              </a:spcBef>
              <a:spcAft>
                <a:spcPts val="0"/>
              </a:spcAft>
              <a:defRPr/>
            </a:pPr>
            <a:r>
              <a:rPr lang="en-US" i="1" dirty="0" smtClean="0">
                <a:latin typeface="+mn-lt"/>
              </a:rPr>
              <a:t>(***) [</a:t>
            </a:r>
            <a:r>
              <a:rPr lang="de-CH" i="1" dirty="0">
                <a:latin typeface="+mn-lt"/>
              </a:rPr>
              <a:t>P</a:t>
            </a:r>
            <a:r>
              <a:rPr lang="de-CH" i="1" dirty="0" smtClean="0">
                <a:latin typeface="+mn-lt"/>
              </a:rPr>
              <a:t>. </a:t>
            </a:r>
            <a:r>
              <a:rPr lang="de-CH" i="1" dirty="0" err="1" smtClean="0">
                <a:latin typeface="+mn-lt"/>
              </a:rPr>
              <a:t>Dijkstal</a:t>
            </a:r>
            <a:r>
              <a:rPr lang="de-CH" i="1" dirty="0" smtClean="0">
                <a:latin typeface="+mn-lt"/>
              </a:rPr>
              <a:t> et </a:t>
            </a:r>
            <a:r>
              <a:rPr lang="de-CH" i="1" dirty="0">
                <a:latin typeface="+mn-lt"/>
              </a:rPr>
              <a:t>al, </a:t>
            </a:r>
            <a:r>
              <a:rPr lang="de-CH" i="1" dirty="0" smtClean="0">
                <a:latin typeface="+mn-lt"/>
              </a:rPr>
              <a:t>PRR 4, 013017 </a:t>
            </a:r>
            <a:r>
              <a:rPr lang="de-CH" i="1" dirty="0">
                <a:latin typeface="+mn-lt"/>
              </a:rPr>
              <a:t>(</a:t>
            </a:r>
            <a:r>
              <a:rPr lang="de-CH" i="1" dirty="0" smtClean="0">
                <a:latin typeface="+mn-lt"/>
              </a:rPr>
              <a:t>2022)</a:t>
            </a:r>
            <a:r>
              <a:rPr lang="en-US" i="1" dirty="0">
                <a:latin typeface="+mn-lt"/>
              </a:rPr>
              <a:t>] </a:t>
            </a:r>
            <a:endParaRPr lang="en-US" dirty="0">
              <a:latin typeface="+mn-lt"/>
            </a:endParaRPr>
          </a:p>
          <a:p>
            <a:pPr algn="just" defTabSz="457200" eaLnBrk="1" fontAlgn="auto" hangingPunct="1">
              <a:spcBef>
                <a:spcPts val="0"/>
              </a:spcBef>
              <a:spcAft>
                <a:spcPts val="0"/>
              </a:spcAft>
              <a:defRPr/>
            </a:pPr>
            <a:endParaRPr lang="en-US" dirty="0">
              <a:latin typeface="+mn-lt"/>
            </a:endParaRPr>
          </a:p>
        </p:txBody>
      </p:sp>
      <p:sp>
        <p:nvSpPr>
          <p:cNvPr id="5" name="TextBox 4"/>
          <p:cNvSpPr txBox="1"/>
          <p:nvPr/>
        </p:nvSpPr>
        <p:spPr>
          <a:xfrm>
            <a:off x="5292080" y="5877272"/>
            <a:ext cx="3312368" cy="594137"/>
          </a:xfrm>
          <a:prstGeom prst="rect">
            <a:avLst/>
          </a:prstGeom>
          <a:noFill/>
        </p:spPr>
        <p:txBody>
          <a:bodyPr wrap="square" lIns="0" tIns="0" rIns="0" bIns="0" rtlCol="0">
            <a:spAutoFit/>
          </a:bodyPr>
          <a:lstStyle/>
          <a:p>
            <a:pPr algn="ctr">
              <a:lnSpc>
                <a:spcPct val="110000"/>
              </a:lnSpc>
              <a:spcBef>
                <a:spcPts val="0"/>
              </a:spcBef>
            </a:pPr>
            <a:r>
              <a:rPr lang="en-US" sz="1800" kern="1000" spc="30" dirty="0" smtClean="0">
                <a:latin typeface="+mn-lt"/>
                <a:cs typeface="Franklin Gothic Book"/>
              </a:rPr>
              <a:t>The methods can be combined for enhanced resolution!</a:t>
            </a:r>
            <a:endParaRPr lang="de-CH" sz="1800" kern="1000" spc="30" dirty="0" err="1" smtClean="0">
              <a:latin typeface="+mn-lt"/>
              <a:cs typeface="Franklin Gothic Book"/>
            </a:endParaRPr>
          </a:p>
        </p:txBody>
      </p:sp>
    </p:spTree>
    <p:extLst>
      <p:ext uri="{BB962C8B-B14F-4D97-AF65-F5344CB8AC3E}">
        <p14:creationId xmlns:p14="http://schemas.microsoft.com/office/powerpoint/2010/main" val="427133207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solidFill>
                  <a:srgbClr val="B9B9B9"/>
                </a:solidFill>
              </a:rPr>
              <a:t>Electron beam requirements for X-ray FELs</a:t>
            </a:r>
          </a:p>
          <a:p>
            <a:pPr>
              <a:spcBef>
                <a:spcPts val="3000"/>
              </a:spcBef>
              <a:buClr>
                <a:srgbClr val="197418"/>
              </a:buClr>
              <a:buFont typeface="Wingdings" panose="05000000000000000000" pitchFamily="2" charset="2"/>
              <a:buChar char="Ø"/>
            </a:pPr>
            <a:r>
              <a:rPr lang="en-US" sz="2000" dirty="0" smtClean="0">
                <a:solidFill>
                  <a:srgbClr val="B9B9B9"/>
                </a:solidFill>
              </a:rPr>
              <a:t>Electron beam instrumentation requirements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Emittance and time-resolved measurements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solidFill>
                  <a:srgbClr val="B9B9B9"/>
                </a:solidFill>
              </a:rPr>
              <a:t>FEL properties from electron beam properties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Summary and conclusion</a:t>
            </a:r>
          </a:p>
        </p:txBody>
      </p:sp>
    </p:spTree>
    <p:extLst>
      <p:ext uri="{BB962C8B-B14F-4D97-AF65-F5344CB8AC3E}">
        <p14:creationId xmlns:p14="http://schemas.microsoft.com/office/powerpoint/2010/main" val="194655465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Some important resolutions</a:t>
            </a:r>
            <a:endParaRPr lang="en-US" dirty="0"/>
          </a:p>
        </p:txBody>
      </p:sp>
      <p:sp>
        <p:nvSpPr>
          <p:cNvPr id="2" name="TextBox 1"/>
          <p:cNvSpPr txBox="1"/>
          <p:nvPr/>
        </p:nvSpPr>
        <p:spPr>
          <a:xfrm>
            <a:off x="251520" y="4673603"/>
            <a:ext cx="5976664" cy="2025170"/>
          </a:xfrm>
          <a:prstGeom prst="rect">
            <a:avLst/>
          </a:prstGeom>
          <a:noFill/>
          <a:ln>
            <a:solidFill>
              <a:schemeClr val="accent1">
                <a:shade val="95000"/>
                <a:satMod val="105000"/>
              </a:schemeClr>
            </a:solidFill>
          </a:ln>
        </p:spPr>
        <p:txBody>
          <a:bodyPr wrap="square" lIns="0" tIns="0" rIns="0" bIns="0" rtlCol="0">
            <a:spAutoFit/>
          </a:bodyPr>
          <a:lstStyle/>
          <a:p>
            <a:pPr marL="285750" indent="-285750">
              <a:lnSpc>
                <a:spcPct val="110000"/>
              </a:lnSpc>
              <a:spcBef>
                <a:spcPts val="600"/>
              </a:spcBef>
              <a:buFont typeface="Wingdings" panose="05000000000000000000" pitchFamily="2" charset="2"/>
              <a:buChar char="Ø"/>
            </a:pPr>
            <a:r>
              <a:rPr lang="en-US" sz="1800" kern="1000" spc="30" dirty="0" smtClean="0">
                <a:latin typeface="+mn-lt"/>
                <a:cs typeface="Franklin Gothic Book"/>
              </a:rPr>
              <a:t>Optics should be optimized for each particular resolution</a:t>
            </a:r>
          </a:p>
          <a:p>
            <a:pPr marL="285750" indent="-285750">
              <a:lnSpc>
                <a:spcPct val="110000"/>
              </a:lnSpc>
              <a:spcBef>
                <a:spcPts val="600"/>
              </a:spcBef>
              <a:buFont typeface="Wingdings" panose="05000000000000000000" pitchFamily="2" charset="2"/>
              <a:buChar char="Ø"/>
            </a:pPr>
            <a:r>
              <a:rPr lang="en-US" sz="1800" kern="1000" spc="30" dirty="0" smtClean="0">
                <a:latin typeface="+mn-lt"/>
                <a:cs typeface="Franklin Gothic Book"/>
              </a:rPr>
              <a:t>For all cases, improve the screen resolution helps</a:t>
            </a:r>
          </a:p>
          <a:p>
            <a:pPr marL="285750" indent="-285750">
              <a:lnSpc>
                <a:spcPct val="110000"/>
              </a:lnSpc>
              <a:spcBef>
                <a:spcPts val="600"/>
              </a:spcBef>
              <a:buFont typeface="Wingdings" panose="05000000000000000000" pitchFamily="2" charset="2"/>
              <a:buChar char="Ø"/>
            </a:pPr>
            <a:r>
              <a:rPr lang="en-US" sz="1800" kern="1000" spc="30" dirty="0" smtClean="0">
                <a:latin typeface="+mn-lt"/>
                <a:cs typeface="Franklin Gothic Book"/>
              </a:rPr>
              <a:t>Most critical case is emittance resolution </a:t>
            </a:r>
            <a:r>
              <a:rPr lang="en-US" kern="1000" spc="30" dirty="0" smtClean="0">
                <a:latin typeface="+mn-lt"/>
                <a:cs typeface="Franklin Gothic Book"/>
              </a:rPr>
              <a:t>(we can increase streaking for time resolution, and dispersion for energy spread resolution)</a:t>
            </a:r>
            <a:r>
              <a:rPr lang="en-US" sz="1800" kern="1000" spc="30" dirty="0" smtClean="0">
                <a:latin typeface="+mn-lt"/>
                <a:cs typeface="Franklin Gothic Book"/>
              </a:rPr>
              <a:t> </a:t>
            </a:r>
            <a:r>
              <a:rPr lang="en-US" sz="1800" kern="1000" spc="30" dirty="0" smtClean="0">
                <a:latin typeface="+mn-lt"/>
                <a:cs typeface="Franklin Gothic Book"/>
                <a:sym typeface="Wingdings" panose="05000000000000000000" pitchFamily="2" charset="2"/>
              </a:rPr>
              <a:t> </a:t>
            </a:r>
          </a:p>
          <a:p>
            <a:pPr algn="ctr">
              <a:lnSpc>
                <a:spcPct val="110000"/>
              </a:lnSpc>
              <a:spcBef>
                <a:spcPts val="600"/>
              </a:spcBef>
            </a:pPr>
            <a:r>
              <a:rPr lang="en-US" sz="1800" b="1" kern="1000" spc="30" dirty="0" smtClean="0">
                <a:solidFill>
                  <a:srgbClr val="00B050"/>
                </a:solidFill>
                <a:latin typeface="+mn-lt"/>
                <a:cs typeface="Franklin Gothic Book"/>
                <a:sym typeface="Wingdings" panose="05000000000000000000" pitchFamily="2" charset="2"/>
              </a:rPr>
              <a:t> around 5 µm required </a:t>
            </a:r>
            <a:r>
              <a:rPr lang="en-US" sz="1800" kern="1000" spc="30" dirty="0" smtClean="0">
                <a:latin typeface="+mn-lt"/>
                <a:cs typeface="Franklin Gothic Book"/>
                <a:sym typeface="Wingdings" panose="05000000000000000000" pitchFamily="2" charset="2"/>
              </a:rPr>
              <a:t>for 10 nm resolution</a:t>
            </a:r>
            <a:endParaRPr lang="de-CH" sz="1800" kern="1000" spc="30" dirty="0" err="1" smtClean="0">
              <a:latin typeface="+mn-lt"/>
              <a:cs typeface="Franklin Gothic Book"/>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24719820"/>
                  </p:ext>
                </p:extLst>
              </p:nvPr>
            </p:nvGraphicFramePr>
            <p:xfrm>
              <a:off x="-3" y="764704"/>
              <a:ext cx="9144002" cy="3435795"/>
            </p:xfrm>
            <a:graphic>
              <a:graphicData uri="http://schemas.openxmlformats.org/drawingml/2006/table">
                <a:tbl>
                  <a:tblPr firstRow="1" bandRow="1">
                    <a:tableStyleId>{5C22544A-7EE6-4342-B048-85BDC9FD1C3A}</a:tableStyleId>
                  </a:tblPr>
                  <a:tblGrid>
                    <a:gridCol w="1187627">
                      <a:extLst>
                        <a:ext uri="{9D8B030D-6E8A-4147-A177-3AD203B41FA5}">
                          <a16:colId xmlns:a16="http://schemas.microsoft.com/office/drawing/2014/main" val="1587288889"/>
                        </a:ext>
                      </a:extLst>
                    </a:gridCol>
                    <a:gridCol w="2304256">
                      <a:extLst>
                        <a:ext uri="{9D8B030D-6E8A-4147-A177-3AD203B41FA5}">
                          <a16:colId xmlns:a16="http://schemas.microsoft.com/office/drawing/2014/main" val="1564473329"/>
                        </a:ext>
                      </a:extLst>
                    </a:gridCol>
                    <a:gridCol w="1440160">
                      <a:extLst>
                        <a:ext uri="{9D8B030D-6E8A-4147-A177-3AD203B41FA5}">
                          <a16:colId xmlns:a16="http://schemas.microsoft.com/office/drawing/2014/main" val="1080278635"/>
                        </a:ext>
                      </a:extLst>
                    </a:gridCol>
                    <a:gridCol w="2052958">
                      <a:extLst>
                        <a:ext uri="{9D8B030D-6E8A-4147-A177-3AD203B41FA5}">
                          <a16:colId xmlns:a16="http://schemas.microsoft.com/office/drawing/2014/main" val="545389065"/>
                        </a:ext>
                      </a:extLst>
                    </a:gridCol>
                    <a:gridCol w="2159001">
                      <a:extLst>
                        <a:ext uri="{9D8B030D-6E8A-4147-A177-3AD203B41FA5}">
                          <a16:colId xmlns:a16="http://schemas.microsoft.com/office/drawing/2014/main" val="3170184139"/>
                        </a:ext>
                      </a:extLst>
                    </a:gridCol>
                  </a:tblGrid>
                  <a:tr h="370840">
                    <a:tc>
                      <a:txBody>
                        <a:bodyPr/>
                        <a:lstStyle/>
                        <a:p>
                          <a:pPr algn="ctr"/>
                          <a:endParaRPr lang="de-CH" dirty="0"/>
                        </a:p>
                      </a:txBody>
                      <a:tcPr/>
                    </a:tc>
                    <a:tc>
                      <a:txBody>
                        <a:bodyPr/>
                        <a:lstStyle/>
                        <a:p>
                          <a:pPr algn="ctr"/>
                          <a:r>
                            <a:rPr lang="en-US" dirty="0" smtClean="0"/>
                            <a:t>Resolution (*)</a:t>
                          </a:r>
                          <a:endParaRPr lang="de-CH" dirty="0"/>
                        </a:p>
                      </a:txBody>
                      <a:tcPr/>
                    </a:tc>
                    <a:tc>
                      <a:txBody>
                        <a:bodyPr/>
                        <a:lstStyle/>
                        <a:p>
                          <a:pPr algn="ctr"/>
                          <a:r>
                            <a:rPr lang="en-US" dirty="0" smtClean="0"/>
                            <a:t>Required resolution</a:t>
                          </a:r>
                          <a:endParaRPr lang="de-CH" dirty="0"/>
                        </a:p>
                      </a:txBody>
                      <a:tcPr/>
                    </a:tc>
                    <a:tc>
                      <a:txBody>
                        <a:bodyPr/>
                        <a:lstStyle/>
                        <a:p>
                          <a:pPr algn="ctr"/>
                          <a:r>
                            <a:rPr lang="en-US" dirty="0" smtClean="0"/>
                            <a:t>Optics strategy</a:t>
                          </a:r>
                          <a:endParaRPr lang="de-CH" dirty="0"/>
                        </a:p>
                      </a:txBody>
                      <a:tcPr/>
                    </a:tc>
                    <a:tc>
                      <a:txBody>
                        <a:bodyPr/>
                        <a:lstStyle/>
                        <a:p>
                          <a:pPr algn="ctr"/>
                          <a:r>
                            <a:rPr lang="en-US" dirty="0" smtClean="0"/>
                            <a:t>Required</a:t>
                          </a:r>
                          <a:r>
                            <a:rPr lang="en-US" baseline="0" dirty="0" smtClean="0"/>
                            <a:t> PM resolution</a:t>
                          </a:r>
                          <a:endParaRPr lang="de-CH" dirty="0"/>
                        </a:p>
                      </a:txBody>
                      <a:tcPr/>
                    </a:tc>
                    <a:extLst>
                      <a:ext uri="{0D108BD9-81ED-4DB2-BD59-A6C34878D82A}">
                        <a16:rowId xmlns:a16="http://schemas.microsoft.com/office/drawing/2014/main" val="3363026355"/>
                      </a:ext>
                    </a:extLst>
                  </a:tr>
                  <a:tr h="370840">
                    <a:tc>
                      <a:txBody>
                        <a:bodyPr/>
                        <a:lstStyle/>
                        <a:p>
                          <a:r>
                            <a:rPr lang="en-US" dirty="0" smtClean="0"/>
                            <a:t>Emittance</a:t>
                          </a:r>
                          <a:endParaRPr lang="de-CH"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ea typeface="Cambria Math" panose="02040503050406030204" pitchFamily="18" charset="0"/>
                                          </a:rPr>
                                          <m:t>𝑅</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𝐸</m:t>
                                    </m:r>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𝑒</m:t>
                                        </m:r>
                                      </m:sub>
                                    </m:sSub>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𝛽</m:t>
                                    </m:r>
                                  </m:den>
                                </m:f>
                              </m:oMath>
                            </m:oMathPara>
                          </a14:m>
                          <a:endParaRPr lang="de-CH" sz="1800" dirty="0"/>
                        </a:p>
                      </a:txBody>
                      <a:tcPr/>
                    </a:tc>
                    <a:tc>
                      <a:txBody>
                        <a:bodyPr/>
                        <a:lstStyle/>
                        <a:p>
                          <a:pPr algn="ctr"/>
                          <a:r>
                            <a:rPr lang="en-US" noProof="0" dirty="0" smtClean="0"/>
                            <a:t>~10 nm</a:t>
                          </a:r>
                          <a:endParaRPr lang="en-US" noProof="0" dirty="0"/>
                        </a:p>
                      </a:txBody>
                      <a:tcPr/>
                    </a:tc>
                    <a:tc>
                      <a:txBody>
                        <a:bodyPr/>
                        <a:lstStyle/>
                        <a:p>
                          <a:r>
                            <a:rPr lang="en-US" noProof="0" dirty="0" smtClean="0"/>
                            <a:t>Increase </a:t>
                          </a:r>
                          <a14:m>
                            <m:oMath xmlns:m="http://schemas.openxmlformats.org/officeDocument/2006/math">
                              <m:r>
                                <a:rPr lang="en-US" sz="1800" i="1" noProof="0" smtClean="0">
                                  <a:latin typeface="Cambria Math" panose="02040503050406030204" pitchFamily="18" charset="0"/>
                                  <a:ea typeface="Cambria Math" panose="02040503050406030204" pitchFamily="18" charset="0"/>
                                </a:rPr>
                                <m:t>𝛽</m:t>
                              </m:r>
                            </m:oMath>
                          </a14:m>
                          <a:r>
                            <a:rPr lang="en-US" noProof="0" dirty="0" smtClean="0"/>
                            <a:t> at the screen</a:t>
                          </a:r>
                          <a:endParaRPr lang="en-US" noProof="0" dirty="0"/>
                        </a:p>
                      </a:txBody>
                      <a:tcPr/>
                    </a:tc>
                    <a:tc>
                      <a:txBody>
                        <a:bodyPr/>
                        <a:lstStyle/>
                        <a:p>
                          <a:pPr algn="ctr"/>
                          <a:r>
                            <a:rPr lang="en-US" noProof="0" dirty="0" smtClean="0"/>
                            <a:t>~5 µm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noProof="0" dirty="0" smtClean="0"/>
                            <a:t>(e.g.  </a:t>
                          </a:r>
                          <a14:m>
                            <m:oMath xmlns:m="http://schemas.openxmlformats.org/officeDocument/2006/math">
                              <m:r>
                                <a:rPr lang="en-US" sz="1400" i="1" smtClean="0">
                                  <a:latin typeface="Cambria Math" panose="02040503050406030204" pitchFamily="18" charset="0"/>
                                  <a:ea typeface="Cambria Math" panose="02040503050406030204" pitchFamily="18" charset="0"/>
                                </a:rPr>
                                <m:t>𝛽</m:t>
                              </m:r>
                            </m:oMath>
                          </a14:m>
                          <a:r>
                            <a:rPr lang="en-US" sz="1400" noProof="0" dirty="0" smtClean="0"/>
                            <a:t>=50m, </a:t>
                          </a:r>
                          <a14:m>
                            <m:oMath xmlns:m="http://schemas.openxmlformats.org/officeDocument/2006/math">
                              <m:r>
                                <a:rPr lang="en-US" sz="1400" i="1" smtClean="0">
                                  <a:latin typeface="Cambria Math" panose="02040503050406030204" pitchFamily="18" charset="0"/>
                                  <a:ea typeface="Cambria Math" panose="02040503050406030204" pitchFamily="18" charset="0"/>
                                </a:rPr>
                                <m:t>𝐸</m:t>
                              </m:r>
                            </m:oMath>
                          </a14:m>
                          <a:r>
                            <a:rPr lang="en-US" sz="1400" noProof="0" dirty="0" smtClean="0"/>
                            <a:t>=10</a:t>
                          </a:r>
                          <a:r>
                            <a:rPr lang="en-US" sz="1400" baseline="0" noProof="0" dirty="0" smtClean="0"/>
                            <a:t> GeV)</a:t>
                          </a:r>
                          <a:endParaRPr lang="en-US" sz="1400" noProof="0" dirty="0"/>
                        </a:p>
                      </a:txBody>
                      <a:tcPr/>
                    </a:tc>
                    <a:extLst>
                      <a:ext uri="{0D108BD9-81ED-4DB2-BD59-A6C34878D82A}">
                        <a16:rowId xmlns:a16="http://schemas.microsoft.com/office/drawing/2014/main" val="1578206337"/>
                      </a:ext>
                    </a:extLst>
                  </a:tr>
                  <a:tr h="370840">
                    <a:tc>
                      <a:txBody>
                        <a:bodyPr/>
                        <a:lstStyle/>
                        <a:p>
                          <a:r>
                            <a:rPr lang="en-US" dirty="0" smtClean="0"/>
                            <a:t>Time</a:t>
                          </a:r>
                          <a:endParaRPr lang="de-CH"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ea typeface="Cambria Math" panose="02040503050406030204" pitchFamily="18" charset="0"/>
                                      </a:rPr>
                                    </m:ctrlPr>
                                  </m:fPr>
                                  <m:num>
                                    <m:rad>
                                      <m:radPr>
                                        <m:degHide m:val="on"/>
                                        <m:ctrlPr>
                                          <a:rPr lang="en-US" sz="1800" i="1" smtClean="0">
                                            <a:latin typeface="Cambria Math" panose="02040503050406030204" pitchFamily="18" charset="0"/>
                                            <a:ea typeface="Cambria Math" panose="02040503050406030204" pitchFamily="18" charset="0"/>
                                          </a:rPr>
                                        </m:ctrlPr>
                                      </m:radPr>
                                      <m:deg/>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ea typeface="Cambria Math" panose="02040503050406030204" pitchFamily="18" charset="0"/>
                                              </a:rPr>
                                              <m:t>𝑅</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𝑒</m:t>
                                                </m:r>
                                              </m:sub>
                                            </m:sSub>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𝛽</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ea typeface="Cambria Math" panose="02040503050406030204" pitchFamily="18" charset="0"/>
                                                  </a:rPr>
                                                  <m:t>𝑛</m:t>
                                                </m:r>
                                              </m:sub>
                                            </m:sSub>
                                          </m:num>
                                          <m:den>
                                            <m:r>
                                              <a:rPr lang="en-US" sz="1800" i="1">
                                                <a:latin typeface="Cambria Math" panose="02040503050406030204" pitchFamily="18" charset="0"/>
                                                <a:ea typeface="Cambria Math" panose="02040503050406030204" pitchFamily="18" charset="0"/>
                                              </a:rPr>
                                              <m:t>𝐸</m:t>
                                            </m:r>
                                          </m:den>
                                        </m:f>
                                      </m:e>
                                    </m:rad>
                                    <m:r>
                                      <a:rPr lang="en-US" sz="1800" b="0" i="1" smtClean="0">
                                        <a:latin typeface="Cambria Math" panose="02040503050406030204" pitchFamily="18" charset="0"/>
                                        <a:ea typeface="Cambria Math" panose="02040503050406030204" pitchFamily="18" charset="0"/>
                                      </a:rPr>
                                      <m:t>𝐸</m:t>
                                    </m:r>
                                  </m:num>
                                  <m:den>
                                    <m:rad>
                                      <m:radPr>
                                        <m:degHide m:val="on"/>
                                        <m:ctrlPr>
                                          <a:rPr lang="en-US" sz="1800" i="1" smtClean="0">
                                            <a:latin typeface="Cambria Math" panose="02040503050406030204" pitchFamily="18" charset="0"/>
                                            <a:ea typeface="Cambria Math" panose="02040503050406030204" pitchFamily="18" charset="0"/>
                                          </a:rPr>
                                        </m:ctrlPr>
                                      </m:radPr>
                                      <m:deg/>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𝑇</m:t>
                                            </m:r>
                                          </m:sub>
                                        </m:sSub>
                                        <m:r>
                                          <a:rPr lang="en-US" sz="1800" b="0" i="1" smtClean="0">
                                            <a:latin typeface="Cambria Math" panose="02040503050406030204" pitchFamily="18" charset="0"/>
                                            <a:ea typeface="Cambria Math" panose="02040503050406030204" pitchFamily="18" charset="0"/>
                                          </a:rPr>
                                          <m:t>𝛽</m:t>
                                        </m:r>
                                      </m:e>
                                    </m:rad>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𝜇</m:t>
                                            </m:r>
                                          </m:e>
                                        </m:d>
                                      </m:e>
                                    </m:func>
                                    <m:r>
                                      <a:rPr lang="en-US" sz="1800" b="0" i="1" smtClean="0">
                                        <a:latin typeface="Cambria Math" panose="02040503050406030204" pitchFamily="18" charset="0"/>
                                        <a:ea typeface="Cambria Math" panose="02040503050406030204" pitchFamily="18" charset="0"/>
                                      </a:rPr>
                                      <m:t>𝑒𝑉𝑐𝑘</m:t>
                                    </m:r>
                                  </m:den>
                                </m:f>
                              </m:oMath>
                            </m:oMathPara>
                          </a14:m>
                          <a:endParaRPr lang="de-CH" dirty="0"/>
                        </a:p>
                      </a:txBody>
                      <a:tcPr/>
                    </a:tc>
                    <a:tc>
                      <a:txBody>
                        <a:bodyPr/>
                        <a:lstStyle/>
                        <a:p>
                          <a:pPr algn="ctr"/>
                          <a:r>
                            <a:rPr lang="en-US" noProof="0" dirty="0" smtClean="0"/>
                            <a:t>~1 fs</a:t>
                          </a:r>
                          <a:endParaRPr lang="en-US" noProof="0" dirty="0"/>
                        </a:p>
                      </a:txBody>
                      <a:tcPr/>
                    </a:tc>
                    <a:tc>
                      <a:txBody>
                        <a:bodyPr/>
                        <a:lstStyle/>
                        <a:p>
                          <a:r>
                            <a:rPr lang="en-US" noProof="0" dirty="0" smtClean="0"/>
                            <a:t>Increase </a:t>
                          </a:r>
                          <a14:m>
                            <m:oMath xmlns:m="http://schemas.openxmlformats.org/officeDocument/2006/math">
                              <m:r>
                                <a:rPr lang="en-US" sz="1800" i="1" noProof="0" smtClean="0">
                                  <a:latin typeface="Cambria Math" panose="02040503050406030204" pitchFamily="18" charset="0"/>
                                  <a:ea typeface="Cambria Math" panose="02040503050406030204" pitchFamily="18" charset="0"/>
                                </a:rPr>
                                <m:t>𝛽</m:t>
                              </m:r>
                            </m:oMath>
                          </a14:m>
                          <a:r>
                            <a:rPr lang="en-US" noProof="0" dirty="0" smtClean="0"/>
                            <a:t> at the deflector and at the screen, make </a:t>
                          </a:r>
                          <a14:m>
                            <m:oMath xmlns:m="http://schemas.openxmlformats.org/officeDocument/2006/math">
                              <m:func>
                                <m:funcPr>
                                  <m:ctrlPr>
                                    <a:rPr lang="en-US" sz="1800" b="0" i="1" noProof="0" smtClean="0">
                                      <a:latin typeface="Cambria Math" panose="02040503050406030204" pitchFamily="18" charset="0"/>
                                      <a:ea typeface="Cambria Math" panose="02040503050406030204" pitchFamily="18" charset="0"/>
                                    </a:rPr>
                                  </m:ctrlPr>
                                </m:funcPr>
                                <m:fName>
                                  <m:r>
                                    <m:rPr>
                                      <m:sty m:val="p"/>
                                    </m:rPr>
                                    <a:rPr lang="en-US" sz="1800" b="0" i="0" noProof="0" smtClean="0">
                                      <a:latin typeface="Cambria Math" panose="02040503050406030204" pitchFamily="18" charset="0"/>
                                      <a:ea typeface="Cambria Math" panose="02040503050406030204" pitchFamily="18" charset="0"/>
                                    </a:rPr>
                                    <m:t>sin</m:t>
                                  </m:r>
                                </m:fName>
                                <m:e>
                                  <m:d>
                                    <m:dPr>
                                      <m:ctrlPr>
                                        <a:rPr lang="en-US" sz="1800" b="0" i="1" noProof="0" smtClean="0">
                                          <a:latin typeface="Cambria Math" panose="02040503050406030204" pitchFamily="18" charset="0"/>
                                          <a:ea typeface="Cambria Math" panose="02040503050406030204" pitchFamily="18" charset="0"/>
                                        </a:rPr>
                                      </m:ctrlPr>
                                    </m:dPr>
                                    <m:e>
                                      <m:r>
                                        <a:rPr lang="en-US" sz="1800" b="0" i="1" noProof="0" smtClean="0">
                                          <a:latin typeface="Cambria Math" panose="02040503050406030204" pitchFamily="18" charset="0"/>
                                          <a:ea typeface="Cambria Math" panose="02040503050406030204" pitchFamily="18" charset="0"/>
                                        </a:rPr>
                                        <m:t>𝜇</m:t>
                                      </m:r>
                                    </m:e>
                                  </m:d>
                                </m:e>
                              </m:func>
                            </m:oMath>
                          </a14:m>
                          <a:r>
                            <a:rPr lang="en-US" noProof="0" dirty="0" smtClean="0"/>
                            <a:t> ~ 1</a:t>
                          </a:r>
                          <a:endParaRPr lang="en-US" noProof="0" dirty="0"/>
                        </a:p>
                      </a:txBody>
                      <a:tcPr/>
                    </a:tc>
                    <a:tc>
                      <a:txBody>
                        <a:bodyPr/>
                        <a:lstStyle/>
                        <a:p>
                          <a:pPr algn="ctr"/>
                          <a:r>
                            <a:rPr lang="en-US" noProof="0" dirty="0" smtClean="0"/>
                            <a:t>~10 µm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noProof="0" dirty="0" smtClean="0"/>
                            <a:t>(e.g.  </a:t>
                          </a:r>
                          <a14:m>
                            <m:oMath xmlns:m="http://schemas.openxmlformats.org/officeDocument/2006/math">
                              <m:r>
                                <a:rPr lang="en-US" sz="1400" i="1" smtClean="0">
                                  <a:latin typeface="Cambria Math" panose="02040503050406030204" pitchFamily="18" charset="0"/>
                                  <a:ea typeface="Cambria Math" panose="02040503050406030204" pitchFamily="18" charset="0"/>
                                </a:rPr>
                                <m:t>𝛽</m:t>
                              </m:r>
                            </m:oMath>
                          </a14:m>
                          <a:r>
                            <a:rPr lang="en-US" sz="1400" noProof="0" dirty="0" smtClean="0"/>
                            <a:t>=</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𝛽</m:t>
                                  </m:r>
                                </m:e>
                                <m:sub>
                                  <m:r>
                                    <a:rPr lang="en-US" sz="1400" b="0" i="1" smtClean="0">
                                      <a:latin typeface="Cambria Math" panose="02040503050406030204" pitchFamily="18" charset="0"/>
                                      <a:ea typeface="Cambria Math" panose="02040503050406030204" pitchFamily="18" charset="0"/>
                                    </a:rPr>
                                    <m:t>𝑇</m:t>
                                  </m:r>
                                </m:sub>
                              </m:sSub>
                            </m:oMath>
                          </a14:m>
                          <a:r>
                            <a:rPr lang="en-US" sz="1400" noProof="0" dirty="0" smtClean="0"/>
                            <a:t>=50m, </a:t>
                          </a:r>
                          <a14:m>
                            <m:oMath xmlns:m="http://schemas.openxmlformats.org/officeDocument/2006/math">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sin</m:t>
                                  </m:r>
                                </m:fName>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𝜇</m:t>
                                      </m:r>
                                    </m:e>
                                  </m:d>
                                </m:e>
                              </m:func>
                              <m:r>
                                <a:rPr lang="en-US" sz="1400" b="0" i="1" smtClean="0">
                                  <a:latin typeface="Cambria Math" panose="02040503050406030204" pitchFamily="18" charset="0"/>
                                  <a:ea typeface="Cambria Math" panose="02040503050406030204" pitchFamily="18" charset="0"/>
                                </a:rPr>
                                <m:t>=1, </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𝜖</m:t>
                                  </m:r>
                                </m:e>
                                <m:sub>
                                  <m:r>
                                    <a:rPr lang="en-US" sz="1400" i="1">
                                      <a:latin typeface="Cambria Math" panose="02040503050406030204" pitchFamily="18" charset="0"/>
                                      <a:ea typeface="Cambria Math" panose="02040503050406030204" pitchFamily="18" charset="0"/>
                                    </a:rPr>
                                    <m:t>𝑛</m:t>
                                  </m:r>
                                </m:sub>
                              </m:sSub>
                            </m:oMath>
                          </a14:m>
                          <a:r>
                            <a:rPr lang="en-US" sz="1400" noProof="0" dirty="0" smtClean="0"/>
                            <a:t>=200 nm, </a:t>
                          </a:r>
                          <a14:m>
                            <m:oMath xmlns:m="http://schemas.openxmlformats.org/officeDocument/2006/math">
                              <m:r>
                                <a:rPr lang="en-US" sz="1400" i="1" smtClean="0">
                                  <a:latin typeface="Cambria Math" panose="02040503050406030204" pitchFamily="18" charset="0"/>
                                  <a:ea typeface="Cambria Math" panose="02040503050406030204" pitchFamily="18" charset="0"/>
                                </a:rPr>
                                <m:t>𝐸</m:t>
                              </m:r>
                            </m:oMath>
                          </a14:m>
                          <a:r>
                            <a:rPr lang="en-US" sz="1400" noProof="0" dirty="0" smtClean="0"/>
                            <a:t>=10</a:t>
                          </a:r>
                          <a:r>
                            <a:rPr lang="en-US" sz="1400" baseline="0" noProof="0" dirty="0" smtClean="0"/>
                            <a:t> GeV, V=100 MV, C-band</a:t>
                          </a:r>
                          <a:r>
                            <a:rPr lang="en-US" sz="1400" noProof="0" dirty="0" smtClean="0"/>
                            <a:t>)</a:t>
                          </a:r>
                          <a:endParaRPr lang="en-US" sz="1400" noProof="0" dirty="0"/>
                        </a:p>
                      </a:txBody>
                      <a:tcPr/>
                    </a:tc>
                    <a:extLst>
                      <a:ext uri="{0D108BD9-81ED-4DB2-BD59-A6C34878D82A}">
                        <a16:rowId xmlns:a16="http://schemas.microsoft.com/office/drawing/2014/main" val="3506430104"/>
                      </a:ext>
                    </a:extLst>
                  </a:tr>
                  <a:tr h="370840">
                    <a:tc>
                      <a:txBody>
                        <a:bodyPr/>
                        <a:lstStyle/>
                        <a:p>
                          <a:r>
                            <a:rPr lang="en-US" dirty="0" smtClean="0"/>
                            <a:t>Energy spread</a:t>
                          </a:r>
                          <a:endParaRPr lang="de-CH"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ad>
                                      <m:radPr>
                                        <m:degHide m:val="on"/>
                                        <m:ctrlPr>
                                          <a:rPr lang="en-US" sz="1800" i="1" smtClean="0">
                                            <a:latin typeface="Cambria Math" panose="02040503050406030204" pitchFamily="18" charset="0"/>
                                            <a:ea typeface="Cambria Math" panose="02040503050406030204" pitchFamily="18" charset="0"/>
                                          </a:rPr>
                                        </m:ctrlPr>
                                      </m:radPr>
                                      <m:deg/>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ea typeface="Cambria Math" panose="02040503050406030204" pitchFamily="18" charset="0"/>
                                              </a:rPr>
                                              <m:t>𝑅</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𝑒</m:t>
                                                </m:r>
                                              </m:sub>
                                            </m:sSub>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𝛽</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ea typeface="Cambria Math" panose="02040503050406030204" pitchFamily="18" charset="0"/>
                                                  </a:rPr>
                                                  <m:t>𝑛</m:t>
                                                </m:r>
                                              </m:sub>
                                            </m:sSub>
                                          </m:num>
                                          <m:den>
                                            <m:r>
                                              <a:rPr lang="en-US" sz="1800" i="1">
                                                <a:latin typeface="Cambria Math" panose="02040503050406030204" pitchFamily="18" charset="0"/>
                                                <a:ea typeface="Cambria Math" panose="02040503050406030204" pitchFamily="18" charset="0"/>
                                              </a:rPr>
                                              <m:t>𝐸</m:t>
                                            </m:r>
                                          </m:den>
                                        </m:f>
                                      </m:e>
                                    </m:rad>
                                  </m:num>
                                  <m:den>
                                    <m:r>
                                      <a:rPr lang="en-US" sz="1800" i="1">
                                        <a:latin typeface="Cambria Math" panose="02040503050406030204" pitchFamily="18" charset="0"/>
                                        <a:ea typeface="Cambria Math" panose="02040503050406030204" pitchFamily="18" charset="0"/>
                                      </a:rPr>
                                      <m:t>𝐷</m:t>
                                    </m:r>
                                  </m:den>
                                </m:f>
                              </m:oMath>
                            </m:oMathPara>
                          </a14:m>
                          <a:endParaRPr lang="de-CH" sz="18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smtClean="0"/>
                            <a:t>&lt;1e-5 (1 </a:t>
                          </a:r>
                          <a:r>
                            <a:rPr lang="en-US" noProof="0" dirty="0" err="1" smtClean="0"/>
                            <a:t>keV</a:t>
                          </a:r>
                          <a:r>
                            <a:rPr lang="en-US" noProof="0" dirty="0" smtClean="0"/>
                            <a:t> for 100 MeV)</a:t>
                          </a:r>
                          <a:endParaRPr lang="en-US"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smtClean="0"/>
                            <a:t>Decrease </a:t>
                          </a:r>
                          <a14:m>
                            <m:oMath xmlns:m="http://schemas.openxmlformats.org/officeDocument/2006/math">
                              <m:r>
                                <a:rPr lang="en-US" sz="1800" i="1" noProof="0" smtClean="0">
                                  <a:latin typeface="Cambria Math" panose="02040503050406030204" pitchFamily="18" charset="0"/>
                                  <a:ea typeface="Cambria Math" panose="02040503050406030204" pitchFamily="18" charset="0"/>
                                </a:rPr>
                                <m:t>𝛽</m:t>
                              </m:r>
                            </m:oMath>
                          </a14:m>
                          <a:r>
                            <a:rPr lang="en-US" noProof="0" dirty="0" smtClean="0"/>
                            <a:t> and increase</a:t>
                          </a:r>
                          <a:r>
                            <a:rPr lang="en-US" baseline="0" noProof="0" dirty="0" smtClean="0"/>
                            <a:t> dispersion (D) </a:t>
                          </a:r>
                          <a:r>
                            <a:rPr lang="en-US" noProof="0" dirty="0" smtClean="0"/>
                            <a:t>at the screen</a:t>
                          </a:r>
                          <a:endParaRPr lang="en-US" noProof="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smtClean="0"/>
                            <a:t>~10 µm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noProof="0" dirty="0" smtClean="0"/>
                            <a:t>(e.g. D=1.5 m, </a:t>
                          </a:r>
                          <a14:m>
                            <m:oMath xmlns:m="http://schemas.openxmlformats.org/officeDocument/2006/math">
                              <m:r>
                                <a:rPr lang="en-US" sz="1400" i="1" smtClean="0">
                                  <a:latin typeface="Cambria Math" panose="02040503050406030204" pitchFamily="18" charset="0"/>
                                  <a:ea typeface="Cambria Math" panose="02040503050406030204" pitchFamily="18" charset="0"/>
                                </a:rPr>
                                <m:t>𝛽</m:t>
                              </m:r>
                            </m:oMath>
                          </a14:m>
                          <a:r>
                            <a:rPr lang="en-US" sz="1400" noProof="0" dirty="0" smtClean="0"/>
                            <a:t>=0.1m,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𝜖</m:t>
                                  </m:r>
                                </m:e>
                                <m:sub>
                                  <m:r>
                                    <a:rPr lang="en-US" sz="1400" i="1">
                                      <a:latin typeface="Cambria Math" panose="02040503050406030204" pitchFamily="18" charset="0"/>
                                      <a:ea typeface="Cambria Math" panose="02040503050406030204" pitchFamily="18" charset="0"/>
                                    </a:rPr>
                                    <m:t>𝑛</m:t>
                                  </m:r>
                                </m:sub>
                              </m:sSub>
                            </m:oMath>
                          </a14:m>
                          <a:r>
                            <a:rPr lang="en-US" sz="1400" noProof="0" dirty="0" smtClean="0"/>
                            <a:t>=200 nm, </a:t>
                          </a:r>
                          <a14:m>
                            <m:oMath xmlns:m="http://schemas.openxmlformats.org/officeDocument/2006/math">
                              <m:r>
                                <a:rPr lang="en-US" sz="1400" i="1" smtClean="0">
                                  <a:latin typeface="Cambria Math" panose="02040503050406030204" pitchFamily="18" charset="0"/>
                                  <a:ea typeface="Cambria Math" panose="02040503050406030204" pitchFamily="18" charset="0"/>
                                </a:rPr>
                                <m:t>𝐸</m:t>
                              </m:r>
                            </m:oMath>
                          </a14:m>
                          <a:r>
                            <a:rPr lang="en-US" sz="1400" noProof="0" dirty="0" smtClean="0"/>
                            <a:t>=100 MeV)</a:t>
                          </a:r>
                          <a:endParaRPr lang="en-US" sz="1400" noProof="0" dirty="0"/>
                        </a:p>
                      </a:txBody>
                      <a:tcPr/>
                    </a:tc>
                    <a:extLst>
                      <a:ext uri="{0D108BD9-81ED-4DB2-BD59-A6C34878D82A}">
                        <a16:rowId xmlns:a16="http://schemas.microsoft.com/office/drawing/2014/main" val="10068605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24719820"/>
                  </p:ext>
                </p:extLst>
              </p:nvPr>
            </p:nvGraphicFramePr>
            <p:xfrm>
              <a:off x="-3" y="764704"/>
              <a:ext cx="9144002" cy="3435795"/>
            </p:xfrm>
            <a:graphic>
              <a:graphicData uri="http://schemas.openxmlformats.org/drawingml/2006/table">
                <a:tbl>
                  <a:tblPr firstRow="1" bandRow="1">
                    <a:tableStyleId>{5C22544A-7EE6-4342-B048-85BDC9FD1C3A}</a:tableStyleId>
                  </a:tblPr>
                  <a:tblGrid>
                    <a:gridCol w="1187627">
                      <a:extLst>
                        <a:ext uri="{9D8B030D-6E8A-4147-A177-3AD203B41FA5}">
                          <a16:colId xmlns:a16="http://schemas.microsoft.com/office/drawing/2014/main" val="1587288889"/>
                        </a:ext>
                      </a:extLst>
                    </a:gridCol>
                    <a:gridCol w="2304256">
                      <a:extLst>
                        <a:ext uri="{9D8B030D-6E8A-4147-A177-3AD203B41FA5}">
                          <a16:colId xmlns:a16="http://schemas.microsoft.com/office/drawing/2014/main" val="1564473329"/>
                        </a:ext>
                      </a:extLst>
                    </a:gridCol>
                    <a:gridCol w="1440160">
                      <a:extLst>
                        <a:ext uri="{9D8B030D-6E8A-4147-A177-3AD203B41FA5}">
                          <a16:colId xmlns:a16="http://schemas.microsoft.com/office/drawing/2014/main" val="1080278635"/>
                        </a:ext>
                      </a:extLst>
                    </a:gridCol>
                    <a:gridCol w="2052958">
                      <a:extLst>
                        <a:ext uri="{9D8B030D-6E8A-4147-A177-3AD203B41FA5}">
                          <a16:colId xmlns:a16="http://schemas.microsoft.com/office/drawing/2014/main" val="545389065"/>
                        </a:ext>
                      </a:extLst>
                    </a:gridCol>
                    <a:gridCol w="2159001">
                      <a:extLst>
                        <a:ext uri="{9D8B030D-6E8A-4147-A177-3AD203B41FA5}">
                          <a16:colId xmlns:a16="http://schemas.microsoft.com/office/drawing/2014/main" val="3170184139"/>
                        </a:ext>
                      </a:extLst>
                    </a:gridCol>
                  </a:tblGrid>
                  <a:tr h="640080">
                    <a:tc>
                      <a:txBody>
                        <a:bodyPr/>
                        <a:lstStyle/>
                        <a:p>
                          <a:pPr algn="ctr"/>
                          <a:endParaRPr lang="de-CH" dirty="0"/>
                        </a:p>
                      </a:txBody>
                      <a:tcPr/>
                    </a:tc>
                    <a:tc>
                      <a:txBody>
                        <a:bodyPr/>
                        <a:lstStyle/>
                        <a:p>
                          <a:pPr algn="ctr"/>
                          <a:r>
                            <a:rPr lang="en-US" dirty="0" smtClean="0"/>
                            <a:t>Resolution (*)</a:t>
                          </a:r>
                          <a:endParaRPr lang="de-CH" dirty="0"/>
                        </a:p>
                      </a:txBody>
                      <a:tcPr/>
                    </a:tc>
                    <a:tc>
                      <a:txBody>
                        <a:bodyPr/>
                        <a:lstStyle/>
                        <a:p>
                          <a:pPr algn="ctr"/>
                          <a:r>
                            <a:rPr lang="en-US" dirty="0" smtClean="0"/>
                            <a:t>Required resolution</a:t>
                          </a:r>
                          <a:endParaRPr lang="de-CH" dirty="0"/>
                        </a:p>
                      </a:txBody>
                      <a:tcPr/>
                    </a:tc>
                    <a:tc>
                      <a:txBody>
                        <a:bodyPr/>
                        <a:lstStyle/>
                        <a:p>
                          <a:pPr algn="ctr"/>
                          <a:r>
                            <a:rPr lang="en-US" dirty="0" smtClean="0"/>
                            <a:t>Optics strategy</a:t>
                          </a:r>
                          <a:endParaRPr lang="de-CH" dirty="0"/>
                        </a:p>
                      </a:txBody>
                      <a:tcPr/>
                    </a:tc>
                    <a:tc>
                      <a:txBody>
                        <a:bodyPr/>
                        <a:lstStyle/>
                        <a:p>
                          <a:pPr algn="ctr"/>
                          <a:r>
                            <a:rPr lang="en-US" dirty="0" smtClean="0"/>
                            <a:t>Required</a:t>
                          </a:r>
                          <a:r>
                            <a:rPr lang="en-US" baseline="0" dirty="0" smtClean="0"/>
                            <a:t> PM resolution</a:t>
                          </a:r>
                          <a:endParaRPr lang="de-CH" dirty="0"/>
                        </a:p>
                      </a:txBody>
                      <a:tcPr/>
                    </a:tc>
                    <a:extLst>
                      <a:ext uri="{0D108BD9-81ED-4DB2-BD59-A6C34878D82A}">
                        <a16:rowId xmlns:a16="http://schemas.microsoft.com/office/drawing/2014/main" val="3363026355"/>
                      </a:ext>
                    </a:extLst>
                  </a:tr>
                  <a:tr h="692595">
                    <a:tc>
                      <a:txBody>
                        <a:bodyPr/>
                        <a:lstStyle/>
                        <a:p>
                          <a:r>
                            <a:rPr lang="en-US" dirty="0" smtClean="0"/>
                            <a:t>Emittance</a:t>
                          </a:r>
                          <a:endParaRPr lang="de-CH" dirty="0"/>
                        </a:p>
                      </a:txBody>
                      <a:tcPr/>
                    </a:tc>
                    <a:tc>
                      <a:txBody>
                        <a:bodyPr/>
                        <a:lstStyle/>
                        <a:p>
                          <a:endParaRPr lang="de-DE"/>
                        </a:p>
                      </a:txBody>
                      <a:tcPr>
                        <a:blipFill>
                          <a:blip r:embed="rId3"/>
                          <a:stretch>
                            <a:fillRect l="-51852" t="-96491" r="-246825" b="-316667"/>
                          </a:stretch>
                        </a:blipFill>
                      </a:tcPr>
                    </a:tc>
                    <a:tc>
                      <a:txBody>
                        <a:bodyPr/>
                        <a:lstStyle/>
                        <a:p>
                          <a:pPr algn="ctr"/>
                          <a:r>
                            <a:rPr lang="en-US" noProof="0" dirty="0" smtClean="0"/>
                            <a:t>~10 nm</a:t>
                          </a:r>
                          <a:endParaRPr lang="en-US" noProof="0" dirty="0"/>
                        </a:p>
                      </a:txBody>
                      <a:tcPr/>
                    </a:tc>
                    <a:tc>
                      <a:txBody>
                        <a:bodyPr/>
                        <a:lstStyle/>
                        <a:p>
                          <a:endParaRPr lang="de-DE"/>
                        </a:p>
                      </a:txBody>
                      <a:tcPr>
                        <a:blipFill>
                          <a:blip r:embed="rId3"/>
                          <a:stretch>
                            <a:fillRect l="-240653" t="-96491" r="-106528" b="-316667"/>
                          </a:stretch>
                        </a:blipFill>
                      </a:tcPr>
                    </a:tc>
                    <a:tc>
                      <a:txBody>
                        <a:bodyPr/>
                        <a:lstStyle/>
                        <a:p>
                          <a:endParaRPr lang="de-DE"/>
                        </a:p>
                      </a:txBody>
                      <a:tcPr>
                        <a:blipFill>
                          <a:blip r:embed="rId3"/>
                          <a:stretch>
                            <a:fillRect l="-324294" t="-96491" r="-1412" b="-316667"/>
                          </a:stretch>
                        </a:blipFill>
                      </a:tcPr>
                    </a:tc>
                    <a:extLst>
                      <a:ext uri="{0D108BD9-81ED-4DB2-BD59-A6C34878D82A}">
                        <a16:rowId xmlns:a16="http://schemas.microsoft.com/office/drawing/2014/main" val="1578206337"/>
                      </a:ext>
                    </a:extLst>
                  </a:tr>
                  <a:tr h="1188720">
                    <a:tc>
                      <a:txBody>
                        <a:bodyPr/>
                        <a:lstStyle/>
                        <a:p>
                          <a:r>
                            <a:rPr lang="en-US" dirty="0" smtClean="0"/>
                            <a:t>Time</a:t>
                          </a:r>
                          <a:endParaRPr lang="de-CH" dirty="0"/>
                        </a:p>
                      </a:txBody>
                      <a:tcPr/>
                    </a:tc>
                    <a:tc>
                      <a:txBody>
                        <a:bodyPr/>
                        <a:lstStyle/>
                        <a:p>
                          <a:endParaRPr lang="de-DE"/>
                        </a:p>
                      </a:txBody>
                      <a:tcPr>
                        <a:blipFill>
                          <a:blip r:embed="rId3"/>
                          <a:stretch>
                            <a:fillRect l="-51852" t="-114286" r="-246825" b="-84184"/>
                          </a:stretch>
                        </a:blipFill>
                      </a:tcPr>
                    </a:tc>
                    <a:tc>
                      <a:txBody>
                        <a:bodyPr/>
                        <a:lstStyle/>
                        <a:p>
                          <a:pPr algn="ctr"/>
                          <a:r>
                            <a:rPr lang="en-US" noProof="0" dirty="0" smtClean="0"/>
                            <a:t>~1 fs</a:t>
                          </a:r>
                          <a:endParaRPr lang="en-US" noProof="0" dirty="0"/>
                        </a:p>
                      </a:txBody>
                      <a:tcPr/>
                    </a:tc>
                    <a:tc>
                      <a:txBody>
                        <a:bodyPr/>
                        <a:lstStyle/>
                        <a:p>
                          <a:endParaRPr lang="de-DE"/>
                        </a:p>
                      </a:txBody>
                      <a:tcPr>
                        <a:blipFill>
                          <a:blip r:embed="rId3"/>
                          <a:stretch>
                            <a:fillRect l="-240653" t="-114286" r="-106528" b="-84184"/>
                          </a:stretch>
                        </a:blipFill>
                      </a:tcPr>
                    </a:tc>
                    <a:tc>
                      <a:txBody>
                        <a:bodyPr/>
                        <a:lstStyle/>
                        <a:p>
                          <a:endParaRPr lang="de-DE"/>
                        </a:p>
                      </a:txBody>
                      <a:tcPr>
                        <a:blipFill>
                          <a:blip r:embed="rId3"/>
                          <a:stretch>
                            <a:fillRect l="-324294" t="-114286" r="-1412" b="-84184"/>
                          </a:stretch>
                        </a:blipFill>
                      </a:tcPr>
                    </a:tc>
                    <a:extLst>
                      <a:ext uri="{0D108BD9-81ED-4DB2-BD59-A6C34878D82A}">
                        <a16:rowId xmlns:a16="http://schemas.microsoft.com/office/drawing/2014/main" val="3506430104"/>
                      </a:ext>
                    </a:extLst>
                  </a:tr>
                  <a:tr h="914400">
                    <a:tc>
                      <a:txBody>
                        <a:bodyPr/>
                        <a:lstStyle/>
                        <a:p>
                          <a:r>
                            <a:rPr lang="en-US" dirty="0" smtClean="0"/>
                            <a:t>Energy spread</a:t>
                          </a:r>
                          <a:endParaRPr lang="de-CH" dirty="0"/>
                        </a:p>
                      </a:txBody>
                      <a:tcPr/>
                    </a:tc>
                    <a:tc>
                      <a:txBody>
                        <a:bodyPr/>
                        <a:lstStyle/>
                        <a:p>
                          <a:endParaRPr lang="de-DE"/>
                        </a:p>
                      </a:txBody>
                      <a:tcPr>
                        <a:blipFill>
                          <a:blip r:embed="rId3"/>
                          <a:stretch>
                            <a:fillRect l="-51852" t="-280000" r="-246825" b="-10000"/>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smtClean="0"/>
                            <a:t>&lt;1e-5 (1 </a:t>
                          </a:r>
                          <a:r>
                            <a:rPr lang="en-US" noProof="0" dirty="0" err="1" smtClean="0"/>
                            <a:t>keV</a:t>
                          </a:r>
                          <a:r>
                            <a:rPr lang="en-US" noProof="0" dirty="0" smtClean="0"/>
                            <a:t> for 100 MeV)</a:t>
                          </a:r>
                          <a:endParaRPr lang="en-US" noProof="0" dirty="0"/>
                        </a:p>
                      </a:txBody>
                      <a:tcPr/>
                    </a:tc>
                    <a:tc>
                      <a:txBody>
                        <a:bodyPr/>
                        <a:lstStyle/>
                        <a:p>
                          <a:endParaRPr lang="de-DE"/>
                        </a:p>
                      </a:txBody>
                      <a:tcPr>
                        <a:blipFill>
                          <a:blip r:embed="rId3"/>
                          <a:stretch>
                            <a:fillRect l="-240653" t="-280000" r="-106528" b="-10000"/>
                          </a:stretch>
                        </a:blipFill>
                      </a:tcPr>
                    </a:tc>
                    <a:tc>
                      <a:txBody>
                        <a:bodyPr/>
                        <a:lstStyle/>
                        <a:p>
                          <a:endParaRPr lang="de-DE"/>
                        </a:p>
                      </a:txBody>
                      <a:tcPr>
                        <a:blipFill>
                          <a:blip r:embed="rId3"/>
                          <a:stretch>
                            <a:fillRect l="-324294" t="-280000" r="-1412" b="-10000"/>
                          </a:stretch>
                        </a:blipFill>
                      </a:tcPr>
                    </a:tc>
                    <a:extLst>
                      <a:ext uri="{0D108BD9-81ED-4DB2-BD59-A6C34878D82A}">
                        <a16:rowId xmlns:a16="http://schemas.microsoft.com/office/drawing/2014/main" val="1006860502"/>
                      </a:ext>
                    </a:extLst>
                  </a:tr>
                </a:tbl>
              </a:graphicData>
            </a:graphic>
          </p:graphicFrame>
        </mc:Fallback>
      </mc:AlternateContent>
      <p:sp>
        <p:nvSpPr>
          <p:cNvPr id="4" name="TextBox 3"/>
          <p:cNvSpPr txBox="1"/>
          <p:nvPr/>
        </p:nvSpPr>
        <p:spPr>
          <a:xfrm>
            <a:off x="6372200" y="5081884"/>
            <a:ext cx="2664296" cy="507356"/>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(*)This standard resolution can be overcome by measuring the properties for different parameters (e.g. energy)</a:t>
            </a:r>
            <a:endParaRPr lang="de-CH" kern="1000" spc="30" dirty="0" err="1" smtClean="0">
              <a:latin typeface="+mn-lt"/>
              <a:cs typeface="Franklin Gothic Book"/>
            </a:endParaRPr>
          </a:p>
        </p:txBody>
      </p:sp>
    </p:spTree>
    <p:extLst>
      <p:ext uri="{BB962C8B-B14F-4D97-AF65-F5344CB8AC3E}">
        <p14:creationId xmlns:p14="http://schemas.microsoft.com/office/powerpoint/2010/main" val="3431702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3"/>
          <p:cNvSpPr>
            <a:spLocks noGrp="1"/>
          </p:cNvSpPr>
          <p:nvPr>
            <p:ph type="title" idx="4294967295"/>
          </p:nvPr>
        </p:nvSpPr>
        <p:spPr>
          <a:xfrm>
            <a:off x="2077200" y="188640"/>
            <a:ext cx="6708025" cy="508500"/>
          </a:xfrm>
        </p:spPr>
        <p:txBody>
          <a:bodyPr/>
          <a:lstStyle/>
          <a:p>
            <a:pPr eaLnBrk="1" hangingPunct="1"/>
            <a:r>
              <a:rPr lang="en-US" altLang="de-DE" dirty="0" smtClean="0">
                <a:ea typeface="ＭＳ Ｐゴシック" pitchFamily="34" charset="-128"/>
              </a:rPr>
              <a:t>Optimized multiple-quadrupole scan for slice emittance measurements</a:t>
            </a:r>
          </a:p>
        </p:txBody>
      </p:sp>
      <p:pic>
        <p:nvPicPr>
          <p:cNvPr id="4" name="Picture 3"/>
          <p:cNvPicPr>
            <a:picLocks noChangeAspect="1"/>
          </p:cNvPicPr>
          <p:nvPr/>
        </p:nvPicPr>
        <p:blipFill rotWithShape="1">
          <a:blip r:embed="rId3"/>
          <a:srcRect t="2695" r="5239"/>
          <a:stretch/>
        </p:blipFill>
        <p:spPr>
          <a:xfrm>
            <a:off x="3639320" y="1396828"/>
            <a:ext cx="5541192" cy="5200524"/>
          </a:xfrm>
          <a:prstGeom prst="rect">
            <a:avLst/>
          </a:prstGeom>
        </p:spPr>
      </p:pic>
      <p:sp>
        <p:nvSpPr>
          <p:cNvPr id="18" name="Text Box 17"/>
          <p:cNvSpPr txBox="1">
            <a:spLocks noChangeArrowheads="1"/>
          </p:cNvSpPr>
          <p:nvPr/>
        </p:nvSpPr>
        <p:spPr bwMode="auto">
          <a:xfrm>
            <a:off x="4373758" y="1964046"/>
            <a:ext cx="168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de-DE" sz="1800" b="0" i="1" dirty="0">
                <a:latin typeface="+mn-lt"/>
              </a:rPr>
              <a:t>Phase-advances</a:t>
            </a:r>
          </a:p>
        </p:txBody>
      </p:sp>
      <p:sp>
        <p:nvSpPr>
          <p:cNvPr id="23" name="Text Box 18"/>
          <p:cNvSpPr txBox="1">
            <a:spLocks noChangeArrowheads="1"/>
          </p:cNvSpPr>
          <p:nvPr/>
        </p:nvSpPr>
        <p:spPr bwMode="auto">
          <a:xfrm>
            <a:off x="5578478" y="5553960"/>
            <a:ext cx="950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de-DE" sz="1800" b="0" i="1" dirty="0">
                <a:latin typeface="+mn-lt"/>
              </a:rPr>
              <a:t>k-values</a:t>
            </a:r>
          </a:p>
        </p:txBody>
      </p:sp>
      <p:sp>
        <p:nvSpPr>
          <p:cNvPr id="24" name="Text Box 16"/>
          <p:cNvSpPr txBox="1">
            <a:spLocks noChangeArrowheads="1"/>
          </p:cNvSpPr>
          <p:nvPr/>
        </p:nvSpPr>
        <p:spPr bwMode="auto">
          <a:xfrm>
            <a:off x="6192688" y="3601703"/>
            <a:ext cx="1103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de-DE" sz="1800" b="0" i="1" dirty="0" smtClean="0">
                <a:latin typeface="+mn-lt"/>
              </a:rPr>
              <a:t>Betas </a:t>
            </a:r>
            <a:r>
              <a:rPr lang="en-US" altLang="de-DE" sz="1800" b="0" i="1" dirty="0">
                <a:latin typeface="+mn-lt"/>
              </a:rPr>
              <a:t>at the </a:t>
            </a:r>
            <a:r>
              <a:rPr lang="en-US" altLang="de-DE" sz="1800" b="0" i="1" dirty="0" smtClean="0">
                <a:latin typeface="+mn-lt"/>
              </a:rPr>
              <a:t>PM</a:t>
            </a:r>
            <a:endParaRPr lang="en-US" altLang="de-DE" sz="1800" b="0" i="1" dirty="0">
              <a:latin typeface="+mn-lt"/>
            </a:endParaRPr>
          </a:p>
        </p:txBody>
      </p:sp>
      <p:sp>
        <p:nvSpPr>
          <p:cNvPr id="25" name="Text Box 3"/>
          <p:cNvSpPr txBox="1">
            <a:spLocks noChangeArrowheads="1"/>
          </p:cNvSpPr>
          <p:nvPr/>
        </p:nvSpPr>
        <p:spPr bwMode="auto">
          <a:xfrm>
            <a:off x="-4990" y="2137396"/>
            <a:ext cx="3694139" cy="451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110000"/>
              </a:lnSpc>
              <a:spcBef>
                <a:spcPts val="600"/>
              </a:spcBef>
              <a:buFontTx/>
              <a:buNone/>
            </a:pPr>
            <a:r>
              <a:rPr lang="en-US" altLang="de-DE" sz="1800" dirty="0" smtClean="0">
                <a:latin typeface="+mn-lt"/>
              </a:rPr>
              <a:t>Beta at the TDS in the streaking plane is 60 m (for good time resolution)</a:t>
            </a:r>
          </a:p>
          <a:p>
            <a:pPr>
              <a:lnSpc>
                <a:spcPct val="110000"/>
              </a:lnSpc>
              <a:spcBef>
                <a:spcPts val="600"/>
              </a:spcBef>
              <a:buFontTx/>
              <a:buNone/>
            </a:pPr>
            <a:endParaRPr lang="en-US" altLang="de-DE" sz="900" dirty="0" smtClean="0">
              <a:latin typeface="+mn-lt"/>
            </a:endParaRPr>
          </a:p>
          <a:p>
            <a:pPr>
              <a:lnSpc>
                <a:spcPct val="110000"/>
              </a:lnSpc>
              <a:spcBef>
                <a:spcPts val="600"/>
              </a:spcBef>
              <a:buFontTx/>
              <a:buNone/>
            </a:pPr>
            <a:r>
              <a:rPr lang="en-US" altLang="de-DE" sz="1800" dirty="0" smtClean="0">
                <a:latin typeface="+mn-lt"/>
              </a:rPr>
              <a:t>Six</a:t>
            </a:r>
            <a:r>
              <a:rPr lang="en-US" altLang="de-DE" sz="1800" b="0" dirty="0" smtClean="0">
                <a:latin typeface="+mn-lt"/>
              </a:rPr>
              <a:t> quadrupoles between TDS and PM are used to:</a:t>
            </a:r>
          </a:p>
          <a:p>
            <a:pPr>
              <a:lnSpc>
                <a:spcPct val="110000"/>
              </a:lnSpc>
              <a:spcBef>
                <a:spcPts val="600"/>
              </a:spcBef>
              <a:buClr>
                <a:srgbClr val="008000"/>
              </a:buClr>
              <a:buFont typeface="Wingdings" pitchFamily="2" charset="2"/>
              <a:buChar char="Ø"/>
            </a:pPr>
            <a:r>
              <a:rPr lang="en-US" altLang="de-DE" sz="1800" dirty="0">
                <a:latin typeface="+mn-lt"/>
              </a:rPr>
              <a:t>Optimize emittance resolution:</a:t>
            </a:r>
          </a:p>
          <a:p>
            <a:pPr lvl="1">
              <a:lnSpc>
                <a:spcPct val="110000"/>
              </a:lnSpc>
              <a:spcBef>
                <a:spcPts val="0"/>
              </a:spcBef>
              <a:buClr>
                <a:srgbClr val="008000"/>
              </a:buClr>
              <a:buFont typeface="Wingdings" panose="05000000000000000000" pitchFamily="2" charset="2"/>
              <a:buChar char="§"/>
            </a:pPr>
            <a:r>
              <a:rPr lang="en-US" altLang="de-DE" sz="1800" dirty="0">
                <a:latin typeface="+mn-lt"/>
              </a:rPr>
              <a:t>Scan regularly phase advance in measurement plane</a:t>
            </a:r>
          </a:p>
          <a:p>
            <a:pPr lvl="1">
              <a:lnSpc>
                <a:spcPct val="110000"/>
              </a:lnSpc>
              <a:spcBef>
                <a:spcPts val="0"/>
              </a:spcBef>
              <a:buClr>
                <a:srgbClr val="008000"/>
              </a:buClr>
              <a:buFont typeface="Wingdings" panose="05000000000000000000" pitchFamily="2" charset="2"/>
              <a:buChar char="§"/>
            </a:pPr>
            <a:r>
              <a:rPr lang="en-US" altLang="de-DE" sz="1800" dirty="0">
                <a:latin typeface="+mn-lt"/>
              </a:rPr>
              <a:t>Large beta at the screen in the measurement plane</a:t>
            </a:r>
          </a:p>
          <a:p>
            <a:pPr>
              <a:lnSpc>
                <a:spcPct val="110000"/>
              </a:lnSpc>
              <a:spcBef>
                <a:spcPts val="600"/>
              </a:spcBef>
              <a:buClr>
                <a:srgbClr val="008000"/>
              </a:buClr>
              <a:buFont typeface="Wingdings" pitchFamily="2" charset="2"/>
              <a:buChar char="Ø"/>
            </a:pPr>
            <a:r>
              <a:rPr lang="en-US" altLang="de-DE" sz="1800" b="0" dirty="0" smtClean="0">
                <a:latin typeface="+mn-lt"/>
              </a:rPr>
              <a:t>Optimize time resolution: </a:t>
            </a:r>
          </a:p>
          <a:p>
            <a:pPr lvl="1">
              <a:lnSpc>
                <a:spcPct val="110000"/>
              </a:lnSpc>
              <a:spcBef>
                <a:spcPts val="0"/>
              </a:spcBef>
              <a:buClr>
                <a:srgbClr val="008000"/>
              </a:buClr>
              <a:buFont typeface="Wingdings" panose="05000000000000000000" pitchFamily="2" charset="2"/>
              <a:buChar char="§"/>
            </a:pPr>
            <a:r>
              <a:rPr lang="en-US" altLang="de-DE" sz="1800" dirty="0" smtClean="0">
                <a:latin typeface="+mn-lt"/>
              </a:rPr>
              <a:t>sinµ~1</a:t>
            </a:r>
          </a:p>
          <a:p>
            <a:pPr lvl="1">
              <a:lnSpc>
                <a:spcPct val="110000"/>
              </a:lnSpc>
              <a:spcBef>
                <a:spcPts val="0"/>
              </a:spcBef>
              <a:buClr>
                <a:srgbClr val="008000"/>
              </a:buClr>
              <a:buFont typeface="Wingdings" panose="05000000000000000000" pitchFamily="2" charset="2"/>
              <a:buChar char="§"/>
            </a:pPr>
            <a:r>
              <a:rPr lang="en-US" altLang="de-DE" sz="1800" b="0" dirty="0" smtClean="0">
                <a:latin typeface="+mn-lt"/>
              </a:rPr>
              <a:t>Large beta at the PM in the streaking plane </a:t>
            </a:r>
            <a:endParaRPr lang="en-US" altLang="de-DE" sz="1800" b="0" dirty="0">
              <a:latin typeface="+mn-lt"/>
            </a:endParaRPr>
          </a:p>
        </p:txBody>
      </p:sp>
      <p:sp>
        <p:nvSpPr>
          <p:cNvPr id="26" name="TextBox 25"/>
          <p:cNvSpPr txBox="1"/>
          <p:nvPr/>
        </p:nvSpPr>
        <p:spPr>
          <a:xfrm>
            <a:off x="895720" y="1396828"/>
            <a:ext cx="2808312" cy="367332"/>
          </a:xfrm>
          <a:prstGeom prst="rect">
            <a:avLst/>
          </a:prstGeom>
          <a:noFill/>
        </p:spPr>
        <p:txBody>
          <a:bodyPr wrap="square" lIns="0" tIns="0" rIns="0" bIns="0" rtlCol="0">
            <a:noAutofit/>
          </a:bodyPr>
          <a:lstStyle/>
          <a:p>
            <a:pPr>
              <a:lnSpc>
                <a:spcPct val="110000"/>
              </a:lnSpc>
              <a:spcBef>
                <a:spcPts val="0"/>
              </a:spcBef>
            </a:pPr>
            <a:r>
              <a:rPr lang="en-US" sz="2000" i="1" kern="1000" spc="30" dirty="0" smtClean="0">
                <a:latin typeface="+mn-lt"/>
                <a:cs typeface="Franklin Gothic Book"/>
              </a:rPr>
              <a:t>Example for </a:t>
            </a:r>
            <a:r>
              <a:rPr lang="en-US" sz="2000" i="1" kern="1000" spc="30" dirty="0" err="1" smtClean="0">
                <a:latin typeface="+mn-lt"/>
                <a:cs typeface="Franklin Gothic Book"/>
              </a:rPr>
              <a:t>SwissFEL</a:t>
            </a:r>
            <a:endParaRPr lang="de-CH" sz="2000" i="1" kern="1000" spc="30" dirty="0" err="1" smtClean="0">
              <a:latin typeface="+mn-lt"/>
              <a:cs typeface="Franklin Gothic Book"/>
            </a:endParaRPr>
          </a:p>
        </p:txBody>
      </p:sp>
    </p:spTree>
    <p:extLst>
      <p:ext uri="{BB962C8B-B14F-4D97-AF65-F5344CB8AC3E}">
        <p14:creationId xmlns:p14="http://schemas.microsoft.com/office/powerpoint/2010/main" val="1050911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Some words on profile monitors</a:t>
            </a:r>
            <a:endParaRPr lang="en-US" dirty="0"/>
          </a:p>
        </p:txBody>
      </p:sp>
      <p:sp>
        <p:nvSpPr>
          <p:cNvPr id="12" name="Rectangle 29"/>
          <p:cNvSpPr>
            <a:spLocks noChangeArrowheads="1"/>
          </p:cNvSpPr>
          <p:nvPr/>
        </p:nvSpPr>
        <p:spPr bwMode="auto">
          <a:xfrm>
            <a:off x="827583" y="764704"/>
            <a:ext cx="8064897" cy="489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110000"/>
              </a:lnSpc>
              <a:spcBef>
                <a:spcPts val="600"/>
              </a:spcBef>
              <a:buFont typeface="Wingdings" panose="05000000000000000000" pitchFamily="2" charset="2"/>
              <a:buChar char="Ø"/>
            </a:pPr>
            <a:r>
              <a:rPr lang="en-US" altLang="de-DE" sz="1800" b="0" dirty="0" smtClean="0">
                <a:latin typeface="+mn-lt"/>
              </a:rPr>
              <a:t>The devices commonly used to measure the transverse beam parameters in FEL facilities are OTR screens, s</a:t>
            </a:r>
            <a:r>
              <a:rPr lang="en-US" altLang="de-DE" sz="1800" dirty="0" smtClean="0">
                <a:latin typeface="+mn-lt"/>
              </a:rPr>
              <a:t>cintillator screens (e. g. YAG), and w</a:t>
            </a:r>
            <a:r>
              <a:rPr lang="en-US" altLang="de-DE" sz="1800" b="0" dirty="0" smtClean="0">
                <a:latin typeface="+mn-lt"/>
              </a:rPr>
              <a:t>ire-scanners. </a:t>
            </a:r>
          </a:p>
          <a:p>
            <a:pPr>
              <a:lnSpc>
                <a:spcPct val="110000"/>
              </a:lnSpc>
              <a:spcBef>
                <a:spcPts val="600"/>
              </a:spcBef>
              <a:buFont typeface="Wingdings" panose="05000000000000000000" pitchFamily="2" charset="2"/>
              <a:buChar char="Ø"/>
            </a:pPr>
            <a:endParaRPr lang="en-US" altLang="de-DE" sz="1800" dirty="0">
              <a:latin typeface="+mn-lt"/>
            </a:endParaRPr>
          </a:p>
          <a:p>
            <a:pPr>
              <a:lnSpc>
                <a:spcPct val="110000"/>
              </a:lnSpc>
              <a:spcBef>
                <a:spcPts val="600"/>
              </a:spcBef>
              <a:buFont typeface="Wingdings" panose="05000000000000000000" pitchFamily="2" charset="2"/>
              <a:buChar char="Ø"/>
            </a:pPr>
            <a:endParaRPr lang="en-US" altLang="de-DE" sz="1800" b="0" dirty="0" smtClean="0">
              <a:latin typeface="+mn-lt"/>
            </a:endParaRPr>
          </a:p>
          <a:p>
            <a:pPr>
              <a:lnSpc>
                <a:spcPct val="110000"/>
              </a:lnSpc>
              <a:spcBef>
                <a:spcPts val="600"/>
              </a:spcBef>
              <a:buFont typeface="Wingdings" panose="05000000000000000000" pitchFamily="2" charset="2"/>
              <a:buChar char="Ø"/>
            </a:pPr>
            <a:endParaRPr lang="en-US" altLang="de-DE" sz="1800" b="0" dirty="0" smtClean="0">
              <a:latin typeface="+mn-lt"/>
            </a:endParaRPr>
          </a:p>
          <a:p>
            <a:pPr>
              <a:lnSpc>
                <a:spcPct val="110000"/>
              </a:lnSpc>
              <a:spcBef>
                <a:spcPts val="600"/>
              </a:spcBef>
              <a:buFont typeface="Wingdings" panose="05000000000000000000" pitchFamily="2" charset="2"/>
              <a:buChar char="Ø"/>
            </a:pPr>
            <a:endParaRPr lang="en-US" altLang="de-DE" sz="1800" dirty="0">
              <a:latin typeface="+mn-lt"/>
            </a:endParaRPr>
          </a:p>
          <a:p>
            <a:pPr>
              <a:lnSpc>
                <a:spcPct val="110000"/>
              </a:lnSpc>
              <a:spcBef>
                <a:spcPts val="600"/>
              </a:spcBef>
              <a:buFont typeface="Wingdings" panose="05000000000000000000" pitchFamily="2" charset="2"/>
              <a:buChar char="Ø"/>
            </a:pPr>
            <a:endParaRPr lang="en-US" altLang="de-DE" sz="1800" b="0" dirty="0" smtClean="0">
              <a:latin typeface="+mn-lt"/>
            </a:endParaRPr>
          </a:p>
          <a:p>
            <a:pPr>
              <a:lnSpc>
                <a:spcPct val="110000"/>
              </a:lnSpc>
              <a:spcBef>
                <a:spcPts val="600"/>
              </a:spcBef>
              <a:buFont typeface="Wingdings" panose="05000000000000000000" pitchFamily="2" charset="2"/>
              <a:buChar char="Ø"/>
            </a:pPr>
            <a:endParaRPr lang="en-US" altLang="de-DE" sz="1800" dirty="0">
              <a:latin typeface="+mn-lt"/>
            </a:endParaRPr>
          </a:p>
          <a:p>
            <a:pPr>
              <a:lnSpc>
                <a:spcPct val="110000"/>
              </a:lnSpc>
              <a:spcBef>
                <a:spcPts val="600"/>
              </a:spcBef>
              <a:buFont typeface="Wingdings" panose="05000000000000000000" pitchFamily="2" charset="2"/>
              <a:buChar char="Ø"/>
            </a:pPr>
            <a:endParaRPr lang="en-US" altLang="de-DE" sz="1800" b="0" dirty="0" smtClean="0">
              <a:latin typeface="+mn-lt"/>
            </a:endParaRPr>
          </a:p>
          <a:p>
            <a:pPr>
              <a:lnSpc>
                <a:spcPct val="110000"/>
              </a:lnSpc>
              <a:spcBef>
                <a:spcPts val="600"/>
              </a:spcBef>
              <a:buFont typeface="Wingdings" panose="05000000000000000000" pitchFamily="2" charset="2"/>
              <a:buChar char="Ø"/>
            </a:pPr>
            <a:endParaRPr lang="en-US" altLang="de-DE" sz="1800" dirty="0">
              <a:latin typeface="+mn-lt"/>
            </a:endParaRPr>
          </a:p>
          <a:p>
            <a:pPr marL="0" indent="0">
              <a:lnSpc>
                <a:spcPct val="110000"/>
              </a:lnSpc>
              <a:spcBef>
                <a:spcPts val="600"/>
              </a:spcBef>
              <a:buNone/>
            </a:pPr>
            <a:endParaRPr lang="en-US" altLang="de-DE" sz="1000" b="0" dirty="0" smtClean="0">
              <a:latin typeface="+mn-lt"/>
            </a:endParaRPr>
          </a:p>
          <a:p>
            <a:pPr>
              <a:lnSpc>
                <a:spcPct val="110000"/>
              </a:lnSpc>
              <a:spcBef>
                <a:spcPts val="600"/>
              </a:spcBef>
              <a:buFont typeface="Wingdings" panose="05000000000000000000" pitchFamily="2" charset="2"/>
              <a:buChar char="Ø"/>
            </a:pPr>
            <a:r>
              <a:rPr lang="en-US" altLang="de-DE" sz="1800" dirty="0" smtClean="0">
                <a:latin typeface="+mn-lt"/>
              </a:rPr>
              <a:t>WS have the best resolution, but 2D information is missing – and  they are slow. </a:t>
            </a:r>
          </a:p>
          <a:p>
            <a:pPr>
              <a:lnSpc>
                <a:spcPct val="110000"/>
              </a:lnSpc>
              <a:spcBef>
                <a:spcPts val="600"/>
              </a:spcBef>
              <a:buFont typeface="Wingdings" panose="05000000000000000000" pitchFamily="2" charset="2"/>
              <a:buChar char="Ø"/>
            </a:pPr>
            <a:r>
              <a:rPr lang="en-US" altLang="de-DE" sz="1800" dirty="0" smtClean="0">
                <a:latin typeface="+mn-lt"/>
              </a:rPr>
              <a:t>Scintillators are better than OTRs, a MO </a:t>
            </a:r>
            <a:r>
              <a:rPr lang="en-US" altLang="de-DE" sz="1800" dirty="0">
                <a:latin typeface="+mn-lt"/>
              </a:rPr>
              <a:t>is required </a:t>
            </a:r>
            <a:r>
              <a:rPr lang="en-US" altLang="de-DE" sz="1800" dirty="0" smtClean="0">
                <a:latin typeface="+mn-lt"/>
              </a:rPr>
              <a:t>for few-µm resolution </a:t>
            </a:r>
          </a:p>
        </p:txBody>
      </p:sp>
      <p:graphicFrame>
        <p:nvGraphicFramePr>
          <p:cNvPr id="8" name="Table 7"/>
          <p:cNvGraphicFramePr>
            <a:graphicFrameLocks noGrp="1"/>
          </p:cNvGraphicFramePr>
          <p:nvPr>
            <p:extLst>
              <p:ext uri="{D42A27DB-BD31-4B8C-83A1-F6EECF244321}">
                <p14:modId xmlns:p14="http://schemas.microsoft.com/office/powerpoint/2010/main" val="3375418115"/>
              </p:ext>
            </p:extLst>
          </p:nvPr>
        </p:nvGraphicFramePr>
        <p:xfrm>
          <a:off x="539552" y="1484784"/>
          <a:ext cx="8496944" cy="3078480"/>
        </p:xfrm>
        <a:graphic>
          <a:graphicData uri="http://schemas.openxmlformats.org/drawingml/2006/table">
            <a:tbl>
              <a:tblPr firstRow="1" bandRow="1">
                <a:tableStyleId>{5C22544A-7EE6-4342-B048-85BDC9FD1C3A}</a:tableStyleId>
              </a:tblPr>
              <a:tblGrid>
                <a:gridCol w="2690029">
                  <a:extLst>
                    <a:ext uri="{9D8B030D-6E8A-4147-A177-3AD203B41FA5}">
                      <a16:colId xmlns:a16="http://schemas.microsoft.com/office/drawing/2014/main" val="20000"/>
                    </a:ext>
                  </a:extLst>
                </a:gridCol>
                <a:gridCol w="1786061">
                  <a:extLst>
                    <a:ext uri="{9D8B030D-6E8A-4147-A177-3AD203B41FA5}">
                      <a16:colId xmlns:a16="http://schemas.microsoft.com/office/drawing/2014/main" val="20001"/>
                    </a:ext>
                  </a:extLst>
                </a:gridCol>
                <a:gridCol w="1422615">
                  <a:extLst>
                    <a:ext uri="{9D8B030D-6E8A-4147-A177-3AD203B41FA5}">
                      <a16:colId xmlns:a16="http://schemas.microsoft.com/office/drawing/2014/main" val="20002"/>
                    </a:ext>
                  </a:extLst>
                </a:gridCol>
                <a:gridCol w="2598239">
                  <a:extLst>
                    <a:ext uri="{9D8B030D-6E8A-4147-A177-3AD203B41FA5}">
                      <a16:colId xmlns:a16="http://schemas.microsoft.com/office/drawing/2014/main" val="20003"/>
                    </a:ext>
                  </a:extLst>
                </a:gridCol>
              </a:tblGrid>
              <a:tr h="287929">
                <a:tc>
                  <a:txBody>
                    <a:bodyPr/>
                    <a:lstStyle/>
                    <a:p>
                      <a:pPr algn="ctr"/>
                      <a:endParaRPr lang="en-US" sz="16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noProof="0" dirty="0" smtClean="0">
                          <a:solidFill>
                            <a:schemeClr val="tx1"/>
                          </a:solidFill>
                          <a:latin typeface="+mn-lt"/>
                        </a:rPr>
                        <a:t>Scintillator screens</a:t>
                      </a:r>
                      <a:endParaRPr lang="en-US" sz="16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baseline="0" noProof="0" dirty="0" smtClean="0">
                          <a:solidFill>
                            <a:schemeClr val="tx1"/>
                          </a:solidFill>
                          <a:latin typeface="+mn-lt"/>
                        </a:rPr>
                        <a:t>OTR screens</a:t>
                      </a:r>
                      <a:endParaRPr lang="en-US" sz="16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noProof="0" dirty="0" smtClean="0">
                          <a:solidFill>
                            <a:schemeClr val="tx1"/>
                          </a:solidFill>
                          <a:latin typeface="+mn-lt"/>
                        </a:rPr>
                        <a:t>Wire-scanners (WS)</a:t>
                      </a:r>
                      <a:endParaRPr lang="en-US" sz="16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49642">
                <a:tc>
                  <a:txBody>
                    <a:bodyPr/>
                    <a:lstStyle/>
                    <a:p>
                      <a:pPr algn="ctr"/>
                      <a:r>
                        <a:rPr lang="en-US" sz="1600" b="1" noProof="0" dirty="0" smtClean="0">
                          <a:latin typeface="+mn-lt"/>
                        </a:rPr>
                        <a:t>Demonstrated</a:t>
                      </a:r>
                      <a:r>
                        <a:rPr lang="en-US" sz="1600" b="1" baseline="0" noProof="0" dirty="0" smtClean="0">
                          <a:latin typeface="+mn-lt"/>
                        </a:rPr>
                        <a:t> resolution</a:t>
                      </a:r>
                      <a:endParaRPr lang="en-US" sz="1600" b="1" noProof="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FC000"/>
                          </a:solidFill>
                          <a:latin typeface="+mn-lt"/>
                        </a:rPr>
                        <a:t>15 µm w/o MO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FC000"/>
                          </a:solidFill>
                          <a:latin typeface="+mn-lt"/>
                        </a:rPr>
                        <a:t>5 µm with MO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latin typeface="+mn-lt"/>
                        </a:rPr>
                        <a:t>(As good as scintillators)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00B050"/>
                          </a:solidFill>
                          <a:latin typeface="+mn-lt"/>
                        </a:rPr>
                        <a:t>0.5 µm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9642">
                <a:tc>
                  <a:txBody>
                    <a:bodyPr/>
                    <a:lstStyle/>
                    <a:p>
                      <a:pPr algn="ctr"/>
                      <a:r>
                        <a:rPr lang="en-US" sz="1600" b="1" noProof="0" dirty="0" smtClean="0">
                          <a:latin typeface="+mn-lt"/>
                        </a:rPr>
                        <a:t>2D information </a:t>
                      </a:r>
                    </a:p>
                    <a:p>
                      <a:pPr algn="ctr"/>
                      <a:r>
                        <a:rPr lang="en-US" sz="1600" b="1" noProof="0" dirty="0" smtClean="0">
                          <a:latin typeface="+mn-lt"/>
                        </a:rPr>
                        <a:t>(slice, coupling,</a:t>
                      </a:r>
                      <a:r>
                        <a:rPr lang="en-US" sz="1600" b="1" baseline="0" noProof="0" dirty="0" smtClean="0">
                          <a:latin typeface="+mn-lt"/>
                        </a:rPr>
                        <a:t> tilts)</a:t>
                      </a:r>
                      <a:endParaRPr lang="en-US" sz="1600" b="1" noProof="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00B050"/>
                          </a:solidFill>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00B050"/>
                          </a:solidFill>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F0000"/>
                          </a:solidFill>
                          <a:latin typeface="+mn-lt"/>
                        </a:rPr>
                        <a:t>No</a:t>
                      </a:r>
                      <a:endParaRPr lang="en-US" sz="1600" b="1" noProof="0" dirty="0" smtClean="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7929">
                <a:tc>
                  <a:txBody>
                    <a:bodyPr/>
                    <a:lstStyle/>
                    <a:p>
                      <a:pPr algn="ctr"/>
                      <a:r>
                        <a:rPr lang="en-US" sz="1600" b="1" noProof="0" dirty="0" smtClean="0">
                          <a:latin typeface="+mn-lt"/>
                        </a:rPr>
                        <a:t>Charge sensitivity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00B050"/>
                          </a:solidFill>
                          <a:latin typeface="+mn-lt"/>
                        </a:rPr>
                        <a:t>Very 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F0000"/>
                          </a:solidFill>
                          <a:latin typeface="+mn-lt"/>
                        </a:rPr>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00B050"/>
                          </a:solidFill>
                          <a:latin typeface="+mn-lt"/>
                        </a:rPr>
                        <a:t>Very 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7929">
                <a:tc>
                  <a:txBody>
                    <a:bodyPr/>
                    <a:lstStyle/>
                    <a:p>
                      <a:pPr algn="ctr"/>
                      <a:r>
                        <a:rPr lang="en-US" sz="1600" b="1" noProof="0" dirty="0" smtClean="0">
                          <a:latin typeface="+mn-lt"/>
                        </a:rPr>
                        <a:t>Measurement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00B050"/>
                          </a:solidFill>
                          <a:latin typeface="+mn-lt"/>
                        </a:rPr>
                        <a:t>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00B050"/>
                          </a:solidFill>
                          <a:latin typeface="+mn-lt"/>
                        </a:rPr>
                        <a:t>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FFC000"/>
                          </a:solidFill>
                          <a:latin typeface="+mn-lt"/>
                        </a:rPr>
                        <a:t>Slow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7929">
                <a:tc>
                  <a:txBody>
                    <a:bodyPr/>
                    <a:lstStyle/>
                    <a:p>
                      <a:pPr algn="ctr"/>
                      <a:r>
                        <a:rPr lang="en-US" sz="1600" b="1" noProof="0" dirty="0" smtClean="0">
                          <a:latin typeface="+mn-lt"/>
                        </a:rPr>
                        <a:t>Interference</a:t>
                      </a:r>
                      <a:r>
                        <a:rPr lang="en-US" sz="1600" b="1" baseline="0" noProof="0" dirty="0" smtClean="0">
                          <a:latin typeface="+mn-lt"/>
                        </a:rPr>
                        <a:t> with operation</a:t>
                      </a:r>
                      <a:endParaRPr lang="en-US" sz="1600" b="1" noProof="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FF0000"/>
                          </a:solidFill>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F0000"/>
                          </a:solidFill>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FDCA00"/>
                          </a:solidFill>
                          <a:latin typeface="+mn-lt"/>
                        </a:rPr>
                        <a: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9642">
                <a:tc>
                  <a:txBody>
                    <a:bodyPr/>
                    <a:lstStyle/>
                    <a:p>
                      <a:pPr algn="ctr"/>
                      <a:r>
                        <a:rPr lang="en-US" sz="1600" b="1" noProof="0" dirty="0" smtClean="0">
                          <a:latin typeface="+mn-lt"/>
                        </a:rPr>
                        <a:t>Issues</a:t>
                      </a:r>
                      <a:endParaRPr lang="en-US" sz="1600" b="1" noProof="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DCA00"/>
                          </a:solidFill>
                          <a:latin typeface="+mn-lt"/>
                        </a:rPr>
                        <a:t>Saturation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rgbClr val="FF0000"/>
                          </a:solidFill>
                          <a:latin typeface="+mn-lt"/>
                        </a:rPr>
                        <a:t>COTR</a:t>
                      </a:r>
                      <a:r>
                        <a:rPr lang="en-US" sz="1600" b="1" baseline="0" noProof="0" dirty="0" smtClean="0">
                          <a:solidFill>
                            <a:srgbClr val="FF0000"/>
                          </a:solidFill>
                          <a:latin typeface="+mn-lt"/>
                        </a:rPr>
                        <a:t> </a:t>
                      </a:r>
                      <a:endParaRPr lang="en-US" sz="1600" b="1" noProof="0" dirty="0" smtClean="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baseline="0" noProof="0" dirty="0" smtClean="0">
                          <a:solidFill>
                            <a:srgbClr val="FDCA00"/>
                          </a:solidFill>
                          <a:latin typeface="+mn-lt"/>
                        </a:rPr>
                        <a:t>Multi shot measurement (jitter correction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23528" y="5660882"/>
            <a:ext cx="8712968" cy="1231106"/>
          </a:xfrm>
          <a:prstGeom prst="rect">
            <a:avLst/>
          </a:prstGeom>
          <a:noFill/>
        </p:spPr>
        <p:txBody>
          <a:bodyPr wrap="square" lIns="0" tIns="0" rIns="0" bIns="0" rtlCol="0">
            <a:spAutoFit/>
          </a:bodyPr>
          <a:lstStyle/>
          <a:p>
            <a:pPr marL="0" indent="0">
              <a:spcBef>
                <a:spcPts val="0"/>
              </a:spcBef>
              <a:buNone/>
            </a:pPr>
            <a:r>
              <a:rPr lang="en-US" dirty="0">
                <a:latin typeface="+mn-lt"/>
              </a:rPr>
              <a:t>MO = microscope objective.</a:t>
            </a:r>
            <a:endParaRPr lang="en-US" altLang="de-DE" dirty="0" smtClean="0">
              <a:latin typeface="+mn-lt"/>
            </a:endParaRPr>
          </a:p>
          <a:p>
            <a:pPr marL="0" indent="0">
              <a:spcBef>
                <a:spcPts val="0"/>
              </a:spcBef>
              <a:buNone/>
            </a:pPr>
            <a:r>
              <a:rPr lang="en-US" altLang="de-DE" dirty="0" smtClean="0">
                <a:latin typeface="+mn-lt"/>
              </a:rPr>
              <a:t>(*) </a:t>
            </a:r>
            <a:r>
              <a:rPr lang="en-US" altLang="de-DE" i="1" dirty="0">
                <a:latin typeface="+mn-lt"/>
              </a:rPr>
              <a:t>[R. </a:t>
            </a:r>
            <a:r>
              <a:rPr lang="en-US" i="1" dirty="0">
                <a:latin typeface="+mn-lt"/>
              </a:rPr>
              <a:t>Ischebeck et al, PRSTAB 18, 082802 (2015)] </a:t>
            </a:r>
            <a:r>
              <a:rPr lang="en-US" dirty="0" smtClean="0">
                <a:latin typeface="+mn-lt"/>
              </a:rPr>
              <a:t>Scintillator </a:t>
            </a:r>
            <a:r>
              <a:rPr lang="en-US" dirty="0">
                <a:latin typeface="+mn-lt"/>
              </a:rPr>
              <a:t>thickness was 100 µm</a:t>
            </a:r>
          </a:p>
          <a:p>
            <a:pPr marL="0" indent="0">
              <a:spcBef>
                <a:spcPts val="0"/>
              </a:spcBef>
              <a:buNone/>
            </a:pPr>
            <a:r>
              <a:rPr lang="en-US" dirty="0">
                <a:latin typeface="+mn-lt"/>
              </a:rPr>
              <a:t>(**) </a:t>
            </a:r>
            <a:r>
              <a:rPr lang="en-US" i="1" dirty="0">
                <a:latin typeface="+mn-lt"/>
              </a:rPr>
              <a:t>[J. </a:t>
            </a:r>
            <a:r>
              <a:rPr lang="en-US" i="1" dirty="0" err="1">
                <a:latin typeface="+mn-lt"/>
              </a:rPr>
              <a:t>Maxson</a:t>
            </a:r>
            <a:r>
              <a:rPr lang="en-US" i="1" dirty="0">
                <a:latin typeface="+mn-lt"/>
              </a:rPr>
              <a:t> et al, PRL 118, 154802 (2017)] </a:t>
            </a:r>
            <a:r>
              <a:rPr lang="en-US" dirty="0">
                <a:latin typeface="+mn-lt"/>
              </a:rPr>
              <a:t>Scintillator thickness was 20 µm</a:t>
            </a:r>
            <a:endParaRPr lang="en-US" i="1" dirty="0">
              <a:latin typeface="+mn-lt"/>
            </a:endParaRPr>
          </a:p>
          <a:p>
            <a:pPr marL="0" indent="0">
              <a:spcBef>
                <a:spcPts val="0"/>
              </a:spcBef>
              <a:buNone/>
            </a:pPr>
            <a:r>
              <a:rPr lang="en-US" dirty="0">
                <a:latin typeface="+mn-lt"/>
              </a:rPr>
              <a:t>(***) </a:t>
            </a:r>
            <a:r>
              <a:rPr lang="en-US" i="1" dirty="0">
                <a:latin typeface="+mn-lt"/>
              </a:rPr>
              <a:t>[S. Borrelli et al, </a:t>
            </a:r>
            <a:r>
              <a:rPr lang="en-US" i="1" dirty="0" smtClean="0">
                <a:latin typeface="+mn-lt"/>
              </a:rPr>
              <a:t>CP 1, 52 (2018)] </a:t>
            </a:r>
            <a:r>
              <a:rPr lang="en-US" dirty="0">
                <a:latin typeface="+mn-lt"/>
              </a:rPr>
              <a:t>Use of sub-µm metallic stripes on a membrane </a:t>
            </a:r>
            <a:r>
              <a:rPr lang="en-US" dirty="0" smtClean="0">
                <a:latin typeface="+mn-lt"/>
              </a:rPr>
              <a:t>using lithography</a:t>
            </a:r>
            <a:r>
              <a:rPr lang="en-US" dirty="0">
                <a:latin typeface="+mn-lt"/>
              </a:rPr>
              <a:t>, standard </a:t>
            </a:r>
            <a:r>
              <a:rPr lang="en-US" dirty="0" smtClean="0">
                <a:latin typeface="+mn-lt"/>
              </a:rPr>
              <a:t>WS have </a:t>
            </a:r>
            <a:r>
              <a:rPr lang="en-US" dirty="0">
                <a:latin typeface="+mn-lt"/>
              </a:rPr>
              <a:t>a resolution of 1.25 </a:t>
            </a:r>
            <a:r>
              <a:rPr lang="en-US" dirty="0" smtClean="0">
                <a:latin typeface="+mn-lt"/>
              </a:rPr>
              <a:t>µm</a:t>
            </a:r>
            <a:endParaRPr lang="de-CH" kern="1000" spc="30" dirty="0" err="1" smtClean="0">
              <a:latin typeface="+mn-lt"/>
              <a:cs typeface="Franklin Gothic Book"/>
            </a:endParaRPr>
          </a:p>
        </p:txBody>
      </p:sp>
    </p:spTree>
    <p:extLst>
      <p:ext uri="{BB962C8B-B14F-4D97-AF65-F5344CB8AC3E}">
        <p14:creationId xmlns:p14="http://schemas.microsoft.com/office/powerpoint/2010/main" val="930579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solidFill>
                  <a:srgbClr val="B9B9B9"/>
                </a:solidFill>
              </a:rPr>
              <a:t>Electron beam requirements for X-ray FELs</a:t>
            </a:r>
          </a:p>
          <a:p>
            <a:pPr>
              <a:spcBef>
                <a:spcPts val="3000"/>
              </a:spcBef>
              <a:buClr>
                <a:srgbClr val="197418"/>
              </a:buClr>
              <a:buFont typeface="Wingdings" panose="05000000000000000000" pitchFamily="2" charset="2"/>
              <a:buChar char="Ø"/>
            </a:pPr>
            <a:r>
              <a:rPr lang="en-US" sz="2000" dirty="0" smtClean="0">
                <a:solidFill>
                  <a:srgbClr val="B9B9B9"/>
                </a:solidFill>
              </a:rPr>
              <a:t>Electron beam instrumentation requirements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Emittance and time-resolved measurements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t>FEL properties from electron beam properties</a:t>
            </a:r>
            <a:endParaRPr lang="en-US" sz="2000" dirty="0"/>
          </a:p>
          <a:p>
            <a:pPr>
              <a:spcBef>
                <a:spcPts val="3000"/>
              </a:spcBef>
              <a:buClr>
                <a:srgbClr val="197418"/>
              </a:buClr>
              <a:buFont typeface="Wingdings" panose="05000000000000000000" pitchFamily="2" charset="2"/>
              <a:buChar char="Ø"/>
            </a:pPr>
            <a:r>
              <a:rPr lang="en-US" sz="2000" dirty="0" smtClean="0">
                <a:solidFill>
                  <a:srgbClr val="B9B9B9"/>
                </a:solidFill>
              </a:rPr>
              <a:t>Summary and conclusion</a:t>
            </a:r>
          </a:p>
        </p:txBody>
      </p:sp>
    </p:spTree>
    <p:extLst>
      <p:ext uri="{BB962C8B-B14F-4D97-AF65-F5344CB8AC3E}">
        <p14:creationId xmlns:p14="http://schemas.microsoft.com/office/powerpoint/2010/main" val="17208061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smtClean="0"/>
              <a:t>FEL properties from electron beam properties</a:t>
            </a:r>
            <a:endParaRPr lang="en-US" dirty="0"/>
          </a:p>
        </p:txBody>
      </p:sp>
      <p:sp>
        <p:nvSpPr>
          <p:cNvPr id="13" name="Inhaltsplatzhalter 1"/>
          <p:cNvSpPr txBox="1">
            <a:spLocks/>
          </p:cNvSpPr>
          <p:nvPr/>
        </p:nvSpPr>
        <p:spPr>
          <a:xfrm>
            <a:off x="842050" y="941634"/>
            <a:ext cx="8050430" cy="4176466"/>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a:spcBef>
                <a:spcPts val="600"/>
              </a:spcBef>
              <a:buClr>
                <a:srgbClr val="197418"/>
              </a:buClr>
              <a:buFont typeface="Wingdings" panose="05000000000000000000" pitchFamily="2" charset="2"/>
              <a:buChar char="Ø"/>
            </a:pPr>
            <a:r>
              <a:rPr lang="en-US" dirty="0" smtClean="0"/>
              <a:t>FEL process reduces the energy and increases the energy spread of the electrons</a:t>
            </a:r>
          </a:p>
          <a:p>
            <a:pPr>
              <a:spcBef>
                <a:spcPts val="600"/>
              </a:spcBef>
              <a:buClr>
                <a:srgbClr val="197418"/>
              </a:buClr>
              <a:buFont typeface="Wingdings" panose="05000000000000000000" pitchFamily="2" charset="2"/>
              <a:buChar char="Ø"/>
            </a:pPr>
            <a:r>
              <a:rPr lang="en-US" dirty="0" smtClean="0"/>
              <a:t>Comparing the energy loss and energy spread increase of the electrons between lasing-on and lasing-off conditions is useful to diagnose the FEL pulse energy and the FEL power profile. </a:t>
            </a:r>
          </a:p>
          <a:p>
            <a:pPr>
              <a:spcBef>
                <a:spcPts val="600"/>
              </a:spcBef>
              <a:buClr>
                <a:srgbClr val="197418"/>
              </a:buClr>
              <a:buFont typeface="Wingdings" panose="05000000000000000000" pitchFamily="2" charset="2"/>
              <a:buChar char="Ø"/>
            </a:pPr>
            <a:r>
              <a:rPr lang="en-US" dirty="0" smtClean="0"/>
              <a:t>FEL pulse energy: we just need a BPM in a dispersive section. </a:t>
            </a:r>
            <a:r>
              <a:rPr lang="en-US" dirty="0">
                <a:sym typeface="Wingdings" panose="05000000000000000000" pitchFamily="2" charset="2"/>
              </a:rPr>
              <a:t>U</a:t>
            </a:r>
            <a:r>
              <a:rPr lang="en-US" dirty="0" smtClean="0">
                <a:sym typeface="Wingdings" panose="05000000000000000000" pitchFamily="2" charset="2"/>
              </a:rPr>
              <a:t>seful </a:t>
            </a:r>
            <a:r>
              <a:rPr lang="en-US" dirty="0">
                <a:sym typeface="Wingdings" panose="05000000000000000000" pitchFamily="2" charset="2"/>
              </a:rPr>
              <a:t>to calibrate photon gas </a:t>
            </a:r>
            <a:r>
              <a:rPr lang="en-US" dirty="0" smtClean="0">
                <a:sym typeface="Wingdings" panose="05000000000000000000" pitchFamily="2" charset="2"/>
              </a:rPr>
              <a:t>detector</a:t>
            </a:r>
            <a:r>
              <a:rPr lang="en-US" dirty="0">
                <a:sym typeface="Wingdings" panose="05000000000000000000" pitchFamily="2" charset="2"/>
              </a:rPr>
              <a:t> </a:t>
            </a:r>
            <a:endParaRPr lang="en-US" dirty="0" smtClean="0"/>
          </a:p>
        </p:txBody>
      </p:sp>
      <p:pic>
        <p:nvPicPr>
          <p:cNvPr id="4" name="Picture 3"/>
          <p:cNvPicPr>
            <a:picLocks noChangeAspect="1"/>
          </p:cNvPicPr>
          <p:nvPr/>
        </p:nvPicPr>
        <p:blipFill>
          <a:blip r:embed="rId3"/>
          <a:stretch>
            <a:fillRect/>
          </a:stretch>
        </p:blipFill>
        <p:spPr>
          <a:xfrm>
            <a:off x="15588" y="3253324"/>
            <a:ext cx="4304892" cy="3344028"/>
          </a:xfrm>
          <a:prstGeom prst="rect">
            <a:avLst/>
          </a:prstGeom>
        </p:spPr>
      </p:pic>
      <p:pic>
        <p:nvPicPr>
          <p:cNvPr id="6" name="Picture 5"/>
          <p:cNvPicPr>
            <a:picLocks noChangeAspect="1"/>
          </p:cNvPicPr>
          <p:nvPr/>
        </p:nvPicPr>
        <p:blipFill>
          <a:blip r:embed="rId4"/>
          <a:stretch>
            <a:fillRect/>
          </a:stretch>
        </p:blipFill>
        <p:spPr>
          <a:xfrm>
            <a:off x="4097263" y="3945650"/>
            <a:ext cx="5076056" cy="1830607"/>
          </a:xfrm>
          <a:prstGeom prst="rect">
            <a:avLst/>
          </a:prstGeom>
        </p:spPr>
      </p:pic>
    </p:spTree>
    <p:extLst>
      <p:ext uri="{BB962C8B-B14F-4D97-AF65-F5344CB8AC3E}">
        <p14:creationId xmlns:p14="http://schemas.microsoft.com/office/powerpoint/2010/main" val="4048703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smtClean="0"/>
              <a:t>FEL properties from electron beam properties</a:t>
            </a:r>
            <a:endParaRPr lang="en-US" dirty="0"/>
          </a:p>
        </p:txBody>
      </p:sp>
      <p:sp>
        <p:nvSpPr>
          <p:cNvPr id="13" name="Inhaltsplatzhalter 1"/>
          <p:cNvSpPr txBox="1">
            <a:spLocks/>
          </p:cNvSpPr>
          <p:nvPr/>
        </p:nvSpPr>
        <p:spPr>
          <a:xfrm>
            <a:off x="1063465" y="970720"/>
            <a:ext cx="7416824" cy="2304256"/>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a:spcBef>
                <a:spcPts val="600"/>
              </a:spcBef>
              <a:buClr>
                <a:srgbClr val="197418"/>
              </a:buClr>
              <a:buFont typeface="Wingdings" panose="05000000000000000000" pitchFamily="2" charset="2"/>
              <a:buChar char="Ø"/>
            </a:pPr>
            <a:r>
              <a:rPr lang="en-US" dirty="0" smtClean="0"/>
              <a:t>FEL power profile: we need a TDS and a screen in a dispersive section to measure the longitudinal phase-space </a:t>
            </a:r>
            <a:r>
              <a:rPr lang="en-US" dirty="0" smtClean="0">
                <a:sym typeface="Wingdings" panose="05000000000000000000" pitchFamily="2" charset="2"/>
              </a:rPr>
              <a:t>(some limitations like slippage effects)</a:t>
            </a:r>
          </a:p>
          <a:p>
            <a:pPr>
              <a:spcBef>
                <a:spcPts val="600"/>
              </a:spcBef>
              <a:buClr>
                <a:srgbClr val="197418"/>
              </a:buClr>
              <a:buFont typeface="Wingdings" panose="05000000000000000000" pitchFamily="2" charset="2"/>
              <a:buChar char="Ø"/>
            </a:pPr>
            <a:r>
              <a:rPr lang="en-US" dirty="0" smtClean="0">
                <a:sym typeface="Wingdings" panose="05000000000000000000" pitchFamily="2" charset="2"/>
              </a:rPr>
              <a:t>Method originally proposed in </a:t>
            </a:r>
            <a:r>
              <a:rPr lang="en-US" i="1" dirty="0" smtClean="0">
                <a:sym typeface="Wingdings" panose="05000000000000000000" pitchFamily="2" charset="2"/>
              </a:rPr>
              <a:t>[Ding et al, PRSTAB 14 120711 (2011)]</a:t>
            </a:r>
            <a:r>
              <a:rPr lang="en-US" dirty="0" smtClean="0">
                <a:sym typeface="Wingdings" panose="05000000000000000000" pitchFamily="2" charset="2"/>
              </a:rPr>
              <a:t>, first demonstrated in </a:t>
            </a:r>
            <a:r>
              <a:rPr lang="en-US" i="1" dirty="0" smtClean="0">
                <a:sym typeface="Wingdings" panose="05000000000000000000" pitchFamily="2" charset="2"/>
              </a:rPr>
              <a:t>[Behrens et al, Nat. Comm. 5, 3762 (2014)]</a:t>
            </a:r>
            <a:endParaRPr lang="en-US" i="1" dirty="0" smtClean="0"/>
          </a:p>
        </p:txBody>
      </p:sp>
      <p:sp>
        <p:nvSpPr>
          <p:cNvPr id="2" name="TextBox 1"/>
          <p:cNvSpPr txBox="1"/>
          <p:nvPr/>
        </p:nvSpPr>
        <p:spPr>
          <a:xfrm>
            <a:off x="6162252" y="3202960"/>
            <a:ext cx="914400" cy="914400"/>
          </a:xfrm>
          <a:prstGeom prst="rect">
            <a:avLst/>
          </a:prstGeom>
          <a:noFill/>
        </p:spPr>
        <p:txBody>
          <a:bodyPr wrap="none" lIns="0" tIns="0" rIns="0" bIns="0" rtlCol="0">
            <a:noAutofit/>
          </a:bodyPr>
          <a:lstStyle/>
          <a:p>
            <a:pPr algn="ctr">
              <a:lnSpc>
                <a:spcPct val="110000"/>
              </a:lnSpc>
              <a:spcBef>
                <a:spcPts val="0"/>
              </a:spcBef>
            </a:pPr>
            <a:r>
              <a:rPr lang="en-US" sz="1800" kern="1000" spc="30" dirty="0" smtClean="0">
                <a:latin typeface="+mn-lt"/>
                <a:cs typeface="Franklin Gothic Book"/>
              </a:rPr>
              <a:t>Example with a passive </a:t>
            </a:r>
            <a:r>
              <a:rPr lang="en-US" sz="1800" kern="1000" spc="30" dirty="0" err="1" smtClean="0">
                <a:latin typeface="+mn-lt"/>
                <a:cs typeface="Franklin Gothic Book"/>
              </a:rPr>
              <a:t>streaker</a:t>
            </a:r>
            <a:r>
              <a:rPr lang="en-US" sz="1800" kern="1000" spc="30" dirty="0" smtClean="0">
                <a:latin typeface="+mn-lt"/>
                <a:cs typeface="Franklin Gothic Book"/>
              </a:rPr>
              <a:t> </a:t>
            </a:r>
          </a:p>
          <a:p>
            <a:pPr algn="ctr">
              <a:lnSpc>
                <a:spcPct val="110000"/>
              </a:lnSpc>
              <a:spcBef>
                <a:spcPts val="0"/>
              </a:spcBef>
            </a:pPr>
            <a:r>
              <a:rPr lang="en-US" sz="1800" i="1" kern="1000" spc="30" dirty="0" smtClean="0">
                <a:latin typeface="+mn-lt"/>
                <a:cs typeface="Franklin Gothic Book"/>
              </a:rPr>
              <a:t>[</a:t>
            </a:r>
            <a:r>
              <a:rPr lang="en-US" sz="1800" i="1" kern="1000" spc="30" dirty="0" err="1" smtClean="0">
                <a:latin typeface="+mn-lt"/>
                <a:cs typeface="Franklin Gothic Book"/>
              </a:rPr>
              <a:t>Dijkstal</a:t>
            </a:r>
            <a:r>
              <a:rPr lang="en-US" sz="1800" i="1" kern="1000" spc="30" dirty="0" smtClean="0">
                <a:latin typeface="+mn-lt"/>
                <a:cs typeface="Franklin Gothic Book"/>
              </a:rPr>
              <a:t> et al, PRR 4, 013017 (2022)]</a:t>
            </a:r>
            <a:endParaRPr lang="de-CH" sz="1800" i="1" kern="1000" spc="30" dirty="0" err="1" smtClean="0">
              <a:latin typeface="+mn-lt"/>
              <a:cs typeface="Franklin Gothic Book"/>
            </a:endParaRPr>
          </a:p>
        </p:txBody>
      </p:sp>
      <p:pic>
        <p:nvPicPr>
          <p:cNvPr id="3" name="Picture 2"/>
          <p:cNvPicPr>
            <a:picLocks noChangeAspect="1"/>
          </p:cNvPicPr>
          <p:nvPr/>
        </p:nvPicPr>
        <p:blipFill>
          <a:blip r:embed="rId3"/>
          <a:stretch>
            <a:fillRect/>
          </a:stretch>
        </p:blipFill>
        <p:spPr>
          <a:xfrm>
            <a:off x="1080883" y="3104356"/>
            <a:ext cx="3114675" cy="3733800"/>
          </a:xfrm>
          <a:prstGeom prst="rect">
            <a:avLst/>
          </a:prstGeom>
        </p:spPr>
      </p:pic>
      <p:pic>
        <p:nvPicPr>
          <p:cNvPr id="5" name="Picture 4"/>
          <p:cNvPicPr>
            <a:picLocks noChangeAspect="1"/>
          </p:cNvPicPr>
          <p:nvPr/>
        </p:nvPicPr>
        <p:blipFill>
          <a:blip r:embed="rId4"/>
          <a:stretch>
            <a:fillRect/>
          </a:stretch>
        </p:blipFill>
        <p:spPr>
          <a:xfrm>
            <a:off x="4465259" y="4221088"/>
            <a:ext cx="3491117" cy="2209973"/>
          </a:xfrm>
          <a:prstGeom prst="rect">
            <a:avLst/>
          </a:prstGeom>
        </p:spPr>
      </p:pic>
      <p:sp>
        <p:nvSpPr>
          <p:cNvPr id="14" name="TextBox 13"/>
          <p:cNvSpPr txBox="1"/>
          <p:nvPr/>
        </p:nvSpPr>
        <p:spPr>
          <a:xfrm>
            <a:off x="2234177" y="3290828"/>
            <a:ext cx="1236236" cy="369332"/>
          </a:xfrm>
          <a:prstGeom prst="rect">
            <a:avLst/>
          </a:prstGeom>
          <a:noFill/>
        </p:spPr>
        <p:txBody>
          <a:bodyPr wrap="none" rtlCol="0">
            <a:spAutoFit/>
          </a:bodyPr>
          <a:lstStyle/>
          <a:p>
            <a:r>
              <a:rPr lang="en-US" dirty="0">
                <a:solidFill>
                  <a:srgbClr val="FFFF00"/>
                </a:solidFill>
              </a:rPr>
              <a:t>l</a:t>
            </a:r>
            <a:r>
              <a:rPr lang="en-US" dirty="0" smtClean="0">
                <a:solidFill>
                  <a:srgbClr val="FFFF00"/>
                </a:solidFill>
              </a:rPr>
              <a:t>asing off</a:t>
            </a:r>
            <a:endParaRPr lang="de-CH" dirty="0">
              <a:solidFill>
                <a:srgbClr val="FFFF00"/>
              </a:solidFill>
            </a:endParaRPr>
          </a:p>
        </p:txBody>
      </p:sp>
      <p:sp>
        <p:nvSpPr>
          <p:cNvPr id="15" name="TextBox 14"/>
          <p:cNvSpPr txBox="1"/>
          <p:nvPr/>
        </p:nvSpPr>
        <p:spPr>
          <a:xfrm>
            <a:off x="2449035" y="5064492"/>
            <a:ext cx="1208985" cy="369332"/>
          </a:xfrm>
          <a:prstGeom prst="rect">
            <a:avLst/>
          </a:prstGeom>
          <a:noFill/>
        </p:spPr>
        <p:txBody>
          <a:bodyPr wrap="none" rtlCol="0">
            <a:spAutoFit/>
          </a:bodyPr>
          <a:lstStyle/>
          <a:p>
            <a:r>
              <a:rPr lang="en-US" dirty="0">
                <a:solidFill>
                  <a:srgbClr val="FFFF00"/>
                </a:solidFill>
              </a:rPr>
              <a:t>l</a:t>
            </a:r>
            <a:r>
              <a:rPr lang="en-US" dirty="0" smtClean="0">
                <a:solidFill>
                  <a:srgbClr val="FFFF00"/>
                </a:solidFill>
              </a:rPr>
              <a:t>asing on</a:t>
            </a:r>
            <a:endParaRPr lang="de-CH" dirty="0">
              <a:solidFill>
                <a:srgbClr val="FFFF00"/>
              </a:solidFill>
            </a:endParaRPr>
          </a:p>
        </p:txBody>
      </p:sp>
    </p:spTree>
    <p:extLst>
      <p:ext uri="{BB962C8B-B14F-4D97-AF65-F5344CB8AC3E}">
        <p14:creationId xmlns:p14="http://schemas.microsoft.com/office/powerpoint/2010/main" val="378253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2077199" y="291600"/>
            <a:ext cx="7151325" cy="508320"/>
          </a:xfrm>
          <a:prstGeom prst="rect">
            <a:avLst/>
          </a:prstGeom>
          <a:noFill/>
          <a:ln>
            <a:noFill/>
          </a:ln>
        </p:spPr>
        <p:txBody>
          <a:bodyPr lIns="0" tIns="0" rIns="0" bIns="0"/>
          <a:lstStyle/>
          <a:p>
            <a:pPr>
              <a:lnSpc>
                <a:spcPct val="100000"/>
              </a:lnSpc>
            </a:pPr>
            <a:r>
              <a:rPr lang="en-US" sz="2500" spc="-1" dirty="0" smtClean="0">
                <a:solidFill>
                  <a:srgbClr val="808080"/>
                </a:solidFill>
                <a:latin typeface="Georgia"/>
              </a:rPr>
              <a:t>Examples at </a:t>
            </a:r>
            <a:r>
              <a:rPr lang="en-US" sz="2500" spc="-1" dirty="0" err="1" smtClean="0">
                <a:solidFill>
                  <a:srgbClr val="808080"/>
                </a:solidFill>
                <a:latin typeface="Georgia"/>
              </a:rPr>
              <a:t>SwissFEL</a:t>
            </a:r>
            <a:endParaRPr lang="en-US" sz="2500" b="0" strike="noStrike" spc="-1" dirty="0">
              <a:solidFill>
                <a:srgbClr val="000000"/>
              </a:solidFill>
              <a:latin typeface="Arial"/>
            </a:endParaRPr>
          </a:p>
        </p:txBody>
      </p:sp>
      <p:sp>
        <p:nvSpPr>
          <p:cNvPr id="5" name="TextBox 4"/>
          <p:cNvSpPr txBox="1"/>
          <p:nvPr/>
        </p:nvSpPr>
        <p:spPr>
          <a:xfrm>
            <a:off x="931694" y="997376"/>
            <a:ext cx="835485"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900 eV</a:t>
            </a:r>
            <a:endParaRPr lang="de-CH" sz="1800" dirty="0">
              <a:latin typeface="Calibri" panose="020F0502020204030204" pitchFamily="34" charset="0"/>
              <a:cs typeface="Calibri" panose="020F0502020204030204" pitchFamily="34" charset="0"/>
            </a:endParaRPr>
          </a:p>
        </p:txBody>
      </p:sp>
      <p:sp>
        <p:nvSpPr>
          <p:cNvPr id="9" name="TextBox 8"/>
          <p:cNvSpPr txBox="1"/>
          <p:nvPr/>
        </p:nvSpPr>
        <p:spPr>
          <a:xfrm>
            <a:off x="2782258" y="996096"/>
            <a:ext cx="835485"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900 eV</a:t>
            </a:r>
            <a:endParaRPr lang="de-CH" sz="1800" dirty="0">
              <a:latin typeface="Calibri" panose="020F0502020204030204" pitchFamily="34" charset="0"/>
              <a:cs typeface="Calibri" panose="020F0502020204030204" pitchFamily="34" charset="0"/>
            </a:endParaRPr>
          </a:p>
        </p:txBody>
      </p:sp>
      <p:sp>
        <p:nvSpPr>
          <p:cNvPr id="10" name="TextBox 9"/>
          <p:cNvSpPr txBox="1"/>
          <p:nvPr/>
        </p:nvSpPr>
        <p:spPr>
          <a:xfrm>
            <a:off x="4465054" y="980728"/>
            <a:ext cx="1276311"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500/760 eV</a:t>
            </a:r>
            <a:endParaRPr lang="de-CH" sz="1800" dirty="0">
              <a:latin typeface="Calibri" panose="020F0502020204030204" pitchFamily="34" charset="0"/>
              <a:cs typeface="Calibri" panose="020F0502020204030204" pitchFamily="34" charset="0"/>
            </a:endParaRPr>
          </a:p>
        </p:txBody>
      </p:sp>
      <p:sp>
        <p:nvSpPr>
          <p:cNvPr id="11" name="TextBox 10"/>
          <p:cNvSpPr txBox="1"/>
          <p:nvPr/>
        </p:nvSpPr>
        <p:spPr>
          <a:xfrm>
            <a:off x="6508998" y="988412"/>
            <a:ext cx="835485"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620 eV</a:t>
            </a:r>
            <a:endParaRPr lang="de-CH"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3"/>
          <a:srcRect l="7843" r="6395"/>
          <a:stretch/>
        </p:blipFill>
        <p:spPr>
          <a:xfrm>
            <a:off x="-16178" y="1360439"/>
            <a:ext cx="8175666" cy="4134925"/>
          </a:xfrm>
          <a:prstGeom prst="rect">
            <a:avLst/>
          </a:prstGeom>
        </p:spPr>
      </p:pic>
      <p:sp>
        <p:nvSpPr>
          <p:cNvPr id="15" name="TextBox 14"/>
          <p:cNvSpPr txBox="1"/>
          <p:nvPr/>
        </p:nvSpPr>
        <p:spPr>
          <a:xfrm>
            <a:off x="559087" y="5642905"/>
            <a:ext cx="8208912" cy="1026455"/>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sz="1800" kern="1000" spc="30" dirty="0" smtClean="0">
                <a:latin typeface="Calibri" panose="020F0502020204030204" pitchFamily="34" charset="0"/>
                <a:cs typeface="Calibri" panose="020F0502020204030204" pitchFamily="34" charset="0"/>
              </a:rPr>
              <a:t>Measurement: streaking with X-band + dispersion tilt (short pulse cases)</a:t>
            </a:r>
          </a:p>
          <a:p>
            <a:pPr marL="285750" indent="-285750">
              <a:lnSpc>
                <a:spcPct val="110000"/>
              </a:lnSpc>
              <a:spcBef>
                <a:spcPts val="0"/>
              </a:spcBef>
              <a:buFont typeface="Arial" panose="020B0604020202020204" pitchFamily="34" charset="0"/>
              <a:buChar char="•"/>
            </a:pPr>
            <a:r>
              <a:rPr lang="en-US" sz="1800" kern="1000" spc="30" dirty="0" smtClean="0">
                <a:latin typeface="Calibri" panose="020F0502020204030204" pitchFamily="34" charset="0"/>
                <a:cs typeface="Calibri" panose="020F0502020204030204" pitchFamily="34" charset="0"/>
              </a:rPr>
              <a:t>Power profile from energy spread increase due to lasing </a:t>
            </a:r>
          </a:p>
          <a:p>
            <a:pPr marL="285750" indent="-285750">
              <a:lnSpc>
                <a:spcPct val="110000"/>
              </a:lnSpc>
              <a:spcBef>
                <a:spcPts val="0"/>
              </a:spcBef>
              <a:buFont typeface="Arial" panose="020B0604020202020204" pitchFamily="34" charset="0"/>
              <a:buChar char="•"/>
            </a:pPr>
            <a:r>
              <a:rPr lang="en-US" sz="1800" kern="1000" spc="30" dirty="0" smtClean="0">
                <a:latin typeface="Calibri" panose="020F0502020204030204" pitchFamily="34" charset="0"/>
                <a:cs typeface="Calibri" panose="020F0502020204030204" pitchFamily="34" charset="0"/>
              </a:rPr>
              <a:t>Time resolution better than 1 fs </a:t>
            </a:r>
            <a:endParaRPr lang="de-CH" sz="1800" kern="1000" spc="30" dirty="0" err="1" smtClean="0">
              <a:latin typeface="Calibri" panose="020F0502020204030204" pitchFamily="34" charset="0"/>
              <a:cs typeface="Calibri" panose="020F0502020204030204" pitchFamily="34" charset="0"/>
            </a:endParaRPr>
          </a:p>
        </p:txBody>
      </p:sp>
      <p:sp>
        <p:nvSpPr>
          <p:cNvPr id="16" name="TextBox 15"/>
          <p:cNvSpPr txBox="1"/>
          <p:nvPr/>
        </p:nvSpPr>
        <p:spPr>
          <a:xfrm>
            <a:off x="8008244" y="1642899"/>
            <a:ext cx="1063112"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Lasing on</a:t>
            </a:r>
            <a:endParaRPr lang="de-CH" sz="1800" dirty="0">
              <a:latin typeface="Calibri" panose="020F0502020204030204" pitchFamily="34" charset="0"/>
              <a:cs typeface="Calibri" panose="020F0502020204030204" pitchFamily="34" charset="0"/>
            </a:endParaRPr>
          </a:p>
        </p:txBody>
      </p:sp>
      <p:sp>
        <p:nvSpPr>
          <p:cNvPr id="17" name="TextBox 16"/>
          <p:cNvSpPr txBox="1"/>
          <p:nvPr/>
        </p:nvSpPr>
        <p:spPr>
          <a:xfrm>
            <a:off x="8008244" y="2503959"/>
            <a:ext cx="1080104"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Lasing off</a:t>
            </a:r>
            <a:endParaRPr lang="de-CH" sz="1800" dirty="0">
              <a:latin typeface="Calibri" panose="020F0502020204030204" pitchFamily="34" charset="0"/>
              <a:cs typeface="Calibri" panose="020F0502020204030204" pitchFamily="34" charset="0"/>
            </a:endParaRPr>
          </a:p>
        </p:txBody>
      </p:sp>
      <p:sp>
        <p:nvSpPr>
          <p:cNvPr id="18" name="TextBox 17"/>
          <p:cNvSpPr txBox="1"/>
          <p:nvPr/>
        </p:nvSpPr>
        <p:spPr>
          <a:xfrm>
            <a:off x="7928886" y="3772072"/>
            <a:ext cx="1467650" cy="646331"/>
          </a:xfrm>
          <a:prstGeom prst="rect">
            <a:avLst/>
          </a:prstGeom>
          <a:noFill/>
        </p:spPr>
        <p:txBody>
          <a:bodyPr wrap="square" rtlCol="0">
            <a:spAutoFit/>
          </a:bodyPr>
          <a:lstStyle/>
          <a:p>
            <a:r>
              <a:rPr lang="en-US" sz="1800" dirty="0" smtClean="0">
                <a:latin typeface="Calibri" panose="020F0502020204030204" pitchFamily="34" charset="0"/>
                <a:cs typeface="Calibri" panose="020F0502020204030204" pitchFamily="34" charset="0"/>
              </a:rPr>
              <a:t>FEL power profiles</a:t>
            </a:r>
            <a:endParaRPr lang="de-CH"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65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solidFill>
                  <a:srgbClr val="B9B9B9"/>
                </a:solidFill>
              </a:rPr>
              <a:t>Electron beam requirements for X-ray FELs</a:t>
            </a:r>
          </a:p>
          <a:p>
            <a:pPr>
              <a:spcBef>
                <a:spcPts val="3000"/>
              </a:spcBef>
              <a:buClr>
                <a:srgbClr val="197418"/>
              </a:buClr>
              <a:buFont typeface="Wingdings" panose="05000000000000000000" pitchFamily="2" charset="2"/>
              <a:buChar char="Ø"/>
            </a:pPr>
            <a:r>
              <a:rPr lang="en-US" sz="2000" dirty="0" smtClean="0">
                <a:solidFill>
                  <a:srgbClr val="B9B9B9"/>
                </a:solidFill>
              </a:rPr>
              <a:t>Electron beam instrumentation requirements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Emittance and time-resolved measurements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solidFill>
                  <a:srgbClr val="B9B9B9"/>
                </a:solidFill>
              </a:rPr>
              <a:t>FEL properties from electron beam properties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t>Summary and conclusion</a:t>
            </a:r>
          </a:p>
        </p:txBody>
      </p:sp>
    </p:spTree>
    <p:extLst>
      <p:ext uri="{BB962C8B-B14F-4D97-AF65-F5344CB8AC3E}">
        <p14:creationId xmlns:p14="http://schemas.microsoft.com/office/powerpoint/2010/main" val="18938526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Contents</a:t>
            </a:r>
            <a:endParaRPr lang="de-DE" dirty="0"/>
          </a:p>
        </p:txBody>
      </p:sp>
      <p:sp>
        <p:nvSpPr>
          <p:cNvPr id="2" name="Inhaltsplatzhalter 1"/>
          <p:cNvSpPr>
            <a:spLocks noGrp="1"/>
          </p:cNvSpPr>
          <p:nvPr>
            <p:ph sz="quarter" idx="13"/>
          </p:nvPr>
        </p:nvSpPr>
        <p:spPr>
          <a:xfrm>
            <a:off x="934840" y="1124742"/>
            <a:ext cx="7957640" cy="4176466"/>
          </a:xfrm>
        </p:spPr>
        <p:txBody>
          <a:bodyPr/>
          <a:lstStyle/>
          <a:p>
            <a:pPr>
              <a:spcBef>
                <a:spcPts val="3000"/>
              </a:spcBef>
              <a:buClr>
                <a:srgbClr val="197418"/>
              </a:buClr>
              <a:buFont typeface="Wingdings" panose="05000000000000000000" pitchFamily="2" charset="2"/>
              <a:buChar char="Ø"/>
            </a:pPr>
            <a:endParaRPr lang="en-US" sz="2000" dirty="0" smtClean="0"/>
          </a:p>
          <a:p>
            <a:pPr>
              <a:spcBef>
                <a:spcPts val="3000"/>
              </a:spcBef>
              <a:buClr>
                <a:srgbClr val="197418"/>
              </a:buClr>
              <a:buFont typeface="Wingdings" panose="05000000000000000000" pitchFamily="2" charset="2"/>
              <a:buChar char="Ø"/>
            </a:pPr>
            <a:r>
              <a:rPr lang="en-US" sz="2000" dirty="0" smtClean="0"/>
              <a:t>Electron beam requirements for X-ray FELs</a:t>
            </a:r>
            <a:endParaRPr lang="en-US" sz="2000" dirty="0" smtClean="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Electron beam instrumentation requirements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Emittance and time-resolved measurements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Some important resolutions, implication to optics and transverse profile monitor (PM) resolution</a:t>
            </a:r>
          </a:p>
          <a:p>
            <a:pPr>
              <a:spcBef>
                <a:spcPts val="3000"/>
              </a:spcBef>
              <a:buClr>
                <a:srgbClr val="197418"/>
              </a:buClr>
              <a:buFont typeface="Wingdings" panose="05000000000000000000" pitchFamily="2" charset="2"/>
              <a:buChar char="Ø"/>
            </a:pPr>
            <a:r>
              <a:rPr lang="en-US" sz="2000" dirty="0" smtClean="0">
                <a:solidFill>
                  <a:srgbClr val="B9B9B9"/>
                </a:solidFill>
              </a:rPr>
              <a:t>FEL properties from electron beam properties</a:t>
            </a:r>
            <a:endParaRPr lang="en-US" sz="2000" dirty="0">
              <a:solidFill>
                <a:srgbClr val="B9B9B9"/>
              </a:solidFill>
            </a:endParaRPr>
          </a:p>
          <a:p>
            <a:pPr>
              <a:spcBef>
                <a:spcPts val="3000"/>
              </a:spcBef>
              <a:buClr>
                <a:srgbClr val="197418"/>
              </a:buClr>
              <a:buFont typeface="Wingdings" panose="05000000000000000000" pitchFamily="2" charset="2"/>
              <a:buChar char="Ø"/>
            </a:pPr>
            <a:r>
              <a:rPr lang="en-US" sz="2000" dirty="0" smtClean="0">
                <a:solidFill>
                  <a:srgbClr val="B9B9B9"/>
                </a:solidFill>
              </a:rPr>
              <a:t>Summary and conclusion</a:t>
            </a:r>
          </a:p>
        </p:txBody>
      </p:sp>
    </p:spTree>
    <p:extLst>
      <p:ext uri="{BB962C8B-B14F-4D97-AF65-F5344CB8AC3E}">
        <p14:creationId xmlns:p14="http://schemas.microsoft.com/office/powerpoint/2010/main" val="300729513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el 5"/>
          <p:cNvSpPr>
            <a:spLocks noGrp="1"/>
          </p:cNvSpPr>
          <p:nvPr>
            <p:ph type="title"/>
          </p:nvPr>
        </p:nvSpPr>
        <p:spPr>
          <a:xfrm>
            <a:off x="2077200" y="291600"/>
            <a:ext cx="6708025" cy="508500"/>
          </a:xfrm>
        </p:spPr>
        <p:txBody>
          <a:bodyPr/>
          <a:lstStyle/>
          <a:p>
            <a:r>
              <a:rPr lang="en-US" dirty="0" smtClean="0"/>
              <a:t>Summary and conclusion</a:t>
            </a:r>
            <a:endParaRPr lang="en-US" dirty="0"/>
          </a:p>
        </p:txBody>
      </p:sp>
      <p:sp>
        <p:nvSpPr>
          <p:cNvPr id="122" name="Inhaltsplatzhalter 1"/>
          <p:cNvSpPr txBox="1">
            <a:spLocks/>
          </p:cNvSpPr>
          <p:nvPr/>
        </p:nvSpPr>
        <p:spPr>
          <a:xfrm>
            <a:off x="755576" y="908720"/>
            <a:ext cx="8208912" cy="57397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a:spcBef>
                <a:spcPts val="1800"/>
              </a:spcBef>
              <a:buClr>
                <a:srgbClr val="0070C0"/>
              </a:buClr>
              <a:buFont typeface="Wingdings" panose="05000000000000000000" pitchFamily="2" charset="2"/>
              <a:buChar char="Ø"/>
            </a:pPr>
            <a:r>
              <a:rPr lang="en-US" dirty="0" smtClean="0"/>
              <a:t>In X-ray FELs, electron beam diagnostics should measure: </a:t>
            </a:r>
          </a:p>
          <a:p>
            <a:pPr lvl="1">
              <a:spcBef>
                <a:spcPts val="600"/>
              </a:spcBef>
              <a:buClr>
                <a:srgbClr val="0070C0"/>
              </a:buClr>
              <a:buFont typeface="Wingdings" panose="05000000000000000000" pitchFamily="2" charset="2"/>
              <a:buChar char="§"/>
            </a:pPr>
            <a:r>
              <a:rPr lang="en-US" dirty="0" smtClean="0"/>
              <a:t>Trajectory with &lt;1 µm trajectory</a:t>
            </a:r>
          </a:p>
          <a:p>
            <a:pPr lvl="1">
              <a:spcBef>
                <a:spcPts val="600"/>
              </a:spcBef>
              <a:buClr>
                <a:srgbClr val="0070C0"/>
              </a:buClr>
              <a:buFont typeface="Wingdings" panose="05000000000000000000" pitchFamily="2" charset="2"/>
              <a:buChar char="§"/>
            </a:pPr>
            <a:r>
              <a:rPr lang="en-US" dirty="0" smtClean="0"/>
              <a:t>Normalized emittances with ~10 nm resolution </a:t>
            </a:r>
          </a:p>
          <a:p>
            <a:pPr lvl="1">
              <a:spcBef>
                <a:spcPts val="600"/>
              </a:spcBef>
              <a:buClr>
                <a:srgbClr val="0070C0"/>
              </a:buClr>
              <a:buFont typeface="Wingdings" panose="05000000000000000000" pitchFamily="2" charset="2"/>
              <a:buChar char="§"/>
            </a:pPr>
            <a:r>
              <a:rPr lang="en-US" dirty="0" smtClean="0"/>
              <a:t>Energy spreads with &lt; 1e-5 resolution </a:t>
            </a:r>
          </a:p>
          <a:p>
            <a:pPr lvl="1">
              <a:spcBef>
                <a:spcPts val="600"/>
              </a:spcBef>
              <a:buClr>
                <a:srgbClr val="0070C0"/>
              </a:buClr>
              <a:buFont typeface="Wingdings" panose="05000000000000000000" pitchFamily="2" charset="2"/>
              <a:buChar char="§"/>
            </a:pPr>
            <a:r>
              <a:rPr lang="en-US" dirty="0" smtClean="0"/>
              <a:t>Time-resolved properties with &lt; 1 fs </a:t>
            </a:r>
            <a:r>
              <a:rPr lang="en-US" dirty="0" smtClean="0"/>
              <a:t>resolution</a:t>
            </a:r>
          </a:p>
          <a:p>
            <a:pPr lvl="1">
              <a:spcBef>
                <a:spcPts val="600"/>
              </a:spcBef>
              <a:buClr>
                <a:srgbClr val="0070C0"/>
              </a:buClr>
              <a:buFont typeface="Wingdings" panose="05000000000000000000" pitchFamily="2" charset="2"/>
              <a:buChar char="§"/>
            </a:pPr>
            <a:r>
              <a:rPr lang="en-US" dirty="0" smtClean="0"/>
              <a:t>(Radiation-loss monitors)</a:t>
            </a:r>
            <a:endParaRPr lang="en-US" dirty="0" smtClean="0"/>
          </a:p>
          <a:p>
            <a:pPr>
              <a:spcBef>
                <a:spcPts val="2400"/>
              </a:spcBef>
              <a:buClr>
                <a:srgbClr val="0070C0"/>
              </a:buClr>
              <a:buFont typeface="Wingdings" panose="05000000000000000000" pitchFamily="2" charset="2"/>
              <a:buChar char="Ø"/>
            </a:pPr>
            <a:r>
              <a:rPr lang="en-US" dirty="0" smtClean="0"/>
              <a:t>Optics </a:t>
            </a:r>
            <a:r>
              <a:rPr lang="en-US" dirty="0"/>
              <a:t>should be optimized for best </a:t>
            </a:r>
            <a:r>
              <a:rPr lang="en-US" dirty="0" smtClean="0"/>
              <a:t>resolutions… but anyway we need PMs with resolutions of 10 µm or better</a:t>
            </a:r>
          </a:p>
          <a:p>
            <a:pPr>
              <a:spcBef>
                <a:spcPts val="2400"/>
              </a:spcBef>
              <a:buClr>
                <a:srgbClr val="0070C0"/>
              </a:buClr>
              <a:buFont typeface="Wingdings" panose="05000000000000000000" pitchFamily="2" charset="2"/>
              <a:buChar char="Ø"/>
            </a:pPr>
            <a:r>
              <a:rPr lang="en-US" dirty="0" smtClean="0"/>
              <a:t>Energy and longitudinal phase-space measurements of the electron beam should be used to reconstruct FEL pulse energy and power profile. </a:t>
            </a:r>
          </a:p>
          <a:p>
            <a:pPr>
              <a:spcBef>
                <a:spcPts val="2400"/>
              </a:spcBef>
              <a:buClr>
                <a:srgbClr val="0070C0"/>
              </a:buClr>
              <a:buFont typeface="Wingdings" panose="05000000000000000000" pitchFamily="2" charset="2"/>
              <a:buChar char="Ø"/>
            </a:pPr>
            <a:r>
              <a:rPr lang="en-US" dirty="0"/>
              <a:t>State-of-the-art diagnostics almost sufficient to cover the requirements. </a:t>
            </a:r>
            <a:r>
              <a:rPr lang="en-US" dirty="0" smtClean="0"/>
              <a:t>Possible improvements </a:t>
            </a:r>
            <a:r>
              <a:rPr lang="en-US" dirty="0"/>
              <a:t>in standard facilities: </a:t>
            </a:r>
            <a:endParaRPr lang="en-US" dirty="0" smtClean="0"/>
          </a:p>
          <a:p>
            <a:pPr lvl="1">
              <a:spcBef>
                <a:spcPts val="600"/>
              </a:spcBef>
              <a:buClr>
                <a:srgbClr val="0070C0"/>
              </a:buClr>
              <a:buFont typeface="Wingdings" panose="05000000000000000000" pitchFamily="2" charset="2"/>
              <a:buChar char="§"/>
            </a:pPr>
            <a:r>
              <a:rPr lang="en-US" dirty="0" smtClean="0"/>
              <a:t>Hardware: screens </a:t>
            </a:r>
            <a:r>
              <a:rPr lang="en-US" dirty="0"/>
              <a:t>with few µm resolution, </a:t>
            </a:r>
            <a:r>
              <a:rPr lang="en-US" dirty="0" smtClean="0"/>
              <a:t>streaking devices with &lt; 1 fs resolution</a:t>
            </a:r>
          </a:p>
          <a:p>
            <a:pPr lvl="1">
              <a:spcBef>
                <a:spcPts val="600"/>
              </a:spcBef>
              <a:buClr>
                <a:srgbClr val="0070C0"/>
              </a:buClr>
              <a:buFont typeface="Wingdings" panose="05000000000000000000" pitchFamily="2" charset="2"/>
              <a:buChar char="§"/>
            </a:pPr>
            <a:r>
              <a:rPr lang="en-US" dirty="0" smtClean="0"/>
              <a:t>Reduce invasiveness of some diagnostics </a:t>
            </a:r>
            <a:r>
              <a:rPr lang="en-US" dirty="0" smtClean="0">
                <a:sym typeface="Wingdings" panose="05000000000000000000" pitchFamily="2" charset="2"/>
              </a:rPr>
              <a:t> </a:t>
            </a:r>
            <a:r>
              <a:rPr lang="en-US" dirty="0" smtClean="0"/>
              <a:t>machine learning? </a:t>
            </a:r>
            <a:endParaRPr lang="en-US" dirty="0"/>
          </a:p>
          <a:p>
            <a:pPr>
              <a:spcBef>
                <a:spcPts val="1800"/>
              </a:spcBef>
              <a:buClr>
                <a:srgbClr val="0070C0"/>
              </a:buClr>
              <a:buFont typeface="Wingdings" panose="05000000000000000000" pitchFamily="2" charset="2"/>
              <a:buChar char="Ø"/>
            </a:pPr>
            <a:endParaRPr lang="en-US" dirty="0" smtClean="0"/>
          </a:p>
          <a:p>
            <a:pPr marL="0" indent="0">
              <a:spcBef>
                <a:spcPts val="1800"/>
              </a:spcBef>
              <a:buClr>
                <a:srgbClr val="0070C0"/>
              </a:buClr>
              <a:buNone/>
            </a:pPr>
            <a:endParaRPr lang="en-US" dirty="0"/>
          </a:p>
        </p:txBody>
      </p:sp>
    </p:spTree>
    <p:extLst>
      <p:ext uri="{BB962C8B-B14F-4D97-AF65-F5344CB8AC3E}">
        <p14:creationId xmlns:p14="http://schemas.microsoft.com/office/powerpoint/2010/main" val="29429855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00" y="291600"/>
            <a:ext cx="6959296" cy="508500"/>
          </a:xfrm>
        </p:spPr>
        <p:txBody>
          <a:bodyPr/>
          <a:lstStyle/>
          <a:p>
            <a:r>
              <a:rPr lang="en-US" dirty="0" smtClean="0"/>
              <a:t>Electron beam energy</a:t>
            </a:r>
            <a:endParaRPr lang="en-US" dirty="0"/>
          </a:p>
        </p:txBody>
      </p:sp>
      <p:sp>
        <p:nvSpPr>
          <p:cNvPr id="3" name="Content Placeholder 2"/>
          <p:cNvSpPr>
            <a:spLocks noGrp="1"/>
          </p:cNvSpPr>
          <p:nvPr>
            <p:ph idx="1"/>
          </p:nvPr>
        </p:nvSpPr>
        <p:spPr>
          <a:xfrm>
            <a:off x="1331640" y="4677122"/>
            <a:ext cx="6523230" cy="648072"/>
          </a:xfrm>
        </p:spPr>
        <p:txBody>
          <a:bodyPr>
            <a:noAutofit/>
          </a:bodyPr>
          <a:lstStyle/>
          <a:p>
            <a:pPr marL="0" indent="0">
              <a:spcBef>
                <a:spcPts val="1200"/>
              </a:spcBef>
              <a:buNone/>
            </a:pPr>
            <a:r>
              <a:rPr lang="en-US" dirty="0" smtClean="0"/>
              <a:t>The electron beam energy needs to be at the GeV level for X-rays</a:t>
            </a:r>
            <a:endParaRPr lang="en-US" dirty="0"/>
          </a:p>
        </p:txBody>
      </p:sp>
      <p:grpSp>
        <p:nvGrpSpPr>
          <p:cNvPr id="7" name="Group 6"/>
          <p:cNvGrpSpPr/>
          <p:nvPr/>
        </p:nvGrpSpPr>
        <p:grpSpPr>
          <a:xfrm>
            <a:off x="1331640" y="2563388"/>
            <a:ext cx="2468563" cy="1024467"/>
            <a:chOff x="3429000" y="5435599"/>
            <a:chExt cx="2468563" cy="1117600"/>
          </a:xfrm>
        </p:grpSpPr>
        <p:sp>
          <p:nvSpPr>
            <p:cNvPr id="8" name="Rectangle 7"/>
            <p:cNvSpPr/>
            <p:nvPr/>
          </p:nvSpPr>
          <p:spPr>
            <a:xfrm>
              <a:off x="3429000" y="5435599"/>
              <a:ext cx="2468563" cy="11176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9" name="Object 5"/>
            <p:cNvGraphicFramePr>
              <a:graphicFrameLocks noChangeAspect="1"/>
            </p:cNvGraphicFramePr>
            <p:nvPr>
              <p:extLst/>
            </p:nvPr>
          </p:nvGraphicFramePr>
          <p:xfrm>
            <a:off x="3590925" y="5435600"/>
            <a:ext cx="2306638" cy="1004888"/>
          </p:xfrm>
          <a:graphic>
            <a:graphicData uri="http://schemas.openxmlformats.org/presentationml/2006/ole">
              <mc:AlternateContent xmlns:mc="http://schemas.openxmlformats.org/markup-compatibility/2006">
                <mc:Choice xmlns:v="urn:schemas-microsoft-com:vml" Requires="v">
                  <p:oleObj spid="_x0000_s4202" name="Equation" r:id="rId4" imgW="1104840" imgH="482400" progId="Equation.3">
                    <p:embed/>
                  </p:oleObj>
                </mc:Choice>
                <mc:Fallback>
                  <p:oleObj name="Equation" r:id="rId4" imgW="1104840" imgH="482400" progId="Equation.3">
                    <p:embed/>
                    <p:pic>
                      <p:nvPicPr>
                        <p:cNvPr id="9" name="Object 5"/>
                        <p:cNvPicPr>
                          <a:picLocks noChangeAspect="1" noChangeArrowheads="1"/>
                        </p:cNvPicPr>
                        <p:nvPr/>
                      </p:nvPicPr>
                      <p:blipFill>
                        <a:blip r:embed="rId5"/>
                        <a:srcRect/>
                        <a:stretch>
                          <a:fillRect/>
                        </a:stretch>
                      </p:blipFill>
                      <p:spPr bwMode="auto">
                        <a:xfrm>
                          <a:off x="3590925" y="5435600"/>
                          <a:ext cx="2306638"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0" name="Picture 19" descr="Undulator.png"/>
          <p:cNvPicPr>
            <a:picLocks noChangeAspect="1"/>
          </p:cNvPicPr>
          <p:nvPr/>
        </p:nvPicPr>
        <p:blipFill>
          <a:blip r:embed="rId6"/>
          <a:stretch>
            <a:fillRect/>
          </a:stretch>
        </p:blipFill>
        <p:spPr>
          <a:xfrm>
            <a:off x="4506528" y="1524069"/>
            <a:ext cx="4205721" cy="2649605"/>
          </a:xfrm>
          <a:prstGeom prst="rect">
            <a:avLst/>
          </a:prstGeom>
        </p:spPr>
      </p:pic>
      <p:graphicFrame>
        <p:nvGraphicFramePr>
          <p:cNvPr id="21" name="Object 9"/>
          <p:cNvGraphicFramePr>
            <a:graphicFrameLocks noChangeAspect="1"/>
          </p:cNvGraphicFramePr>
          <p:nvPr>
            <p:extLst>
              <p:ext uri="{D42A27DB-BD31-4B8C-83A1-F6EECF244321}">
                <p14:modId xmlns:p14="http://schemas.microsoft.com/office/powerpoint/2010/main" val="1376065203"/>
              </p:ext>
            </p:extLst>
          </p:nvPr>
        </p:nvGraphicFramePr>
        <p:xfrm>
          <a:off x="7020272" y="1109341"/>
          <a:ext cx="1149350" cy="747712"/>
        </p:xfrm>
        <a:graphic>
          <a:graphicData uri="http://schemas.openxmlformats.org/presentationml/2006/ole">
            <mc:AlternateContent xmlns:mc="http://schemas.openxmlformats.org/markup-compatibility/2006">
              <mc:Choice xmlns:v="urn:schemas-microsoft-com:vml" Requires="v">
                <p:oleObj spid="_x0000_s4203" name="Equation" r:id="rId7" imgW="660240" imgH="431640" progId="Equation.3">
                  <p:embed/>
                </p:oleObj>
              </mc:Choice>
              <mc:Fallback>
                <p:oleObj name="Equation" r:id="rId7" imgW="660240" imgH="431640" progId="Equation.3">
                  <p:embed/>
                  <p:pic>
                    <p:nvPicPr>
                      <p:cNvPr id="14" name="Object 9"/>
                      <p:cNvPicPr>
                        <a:picLocks noChangeAspect="1" noChangeArrowheads="1"/>
                      </p:cNvPicPr>
                      <p:nvPr/>
                    </p:nvPicPr>
                    <p:blipFill>
                      <a:blip r:embed="rId8"/>
                      <a:srcRect/>
                      <a:stretch>
                        <a:fillRect/>
                      </a:stretch>
                    </p:blipFill>
                    <p:spPr bwMode="auto">
                      <a:xfrm>
                        <a:off x="7020272" y="1109341"/>
                        <a:ext cx="114935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077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00" y="291600"/>
            <a:ext cx="7066800" cy="508500"/>
          </a:xfrm>
        </p:spPr>
        <p:txBody>
          <a:bodyPr/>
          <a:lstStyle/>
          <a:p>
            <a:r>
              <a:rPr lang="en-US" dirty="0" smtClean="0"/>
              <a:t>Peak current and beam sizes</a:t>
            </a:r>
            <a:endParaRPr lang="en-US" dirty="0"/>
          </a:p>
        </p:txBody>
      </p:sp>
      <p:sp>
        <p:nvSpPr>
          <p:cNvPr id="3" name="Content Placeholder 2"/>
          <p:cNvSpPr>
            <a:spLocks noGrp="1"/>
          </p:cNvSpPr>
          <p:nvPr>
            <p:ph idx="1"/>
          </p:nvPr>
        </p:nvSpPr>
        <p:spPr>
          <a:xfrm>
            <a:off x="107504" y="3068960"/>
            <a:ext cx="4370025" cy="2448272"/>
          </a:xfrm>
        </p:spPr>
        <p:txBody>
          <a:bodyPr>
            <a:noAutofit/>
          </a:bodyPr>
          <a:lstStyle/>
          <a:p>
            <a:pPr marL="0" indent="0">
              <a:spcBef>
                <a:spcPts val="600"/>
              </a:spcBef>
              <a:buNone/>
            </a:pPr>
            <a:r>
              <a:rPr lang="en-US" dirty="0" smtClean="0"/>
              <a:t>A </a:t>
            </a:r>
            <a:r>
              <a:rPr lang="en-US" dirty="0"/>
              <a:t>better FEL performance, i.e. higher powers and shorter gain lengths, </a:t>
            </a:r>
            <a:r>
              <a:rPr lang="en-US" dirty="0" smtClean="0"/>
              <a:t>are </a:t>
            </a:r>
            <a:r>
              <a:rPr lang="en-US" dirty="0"/>
              <a:t>obtained for larger </a:t>
            </a:r>
            <a:r>
              <a:rPr lang="en-US" dirty="0" smtClean="0">
                <a:sym typeface="Symbol" panose="05050102010706020507" pitchFamily="18" charset="2"/>
              </a:rPr>
              <a:t></a:t>
            </a:r>
            <a:r>
              <a:rPr lang="en-US" dirty="0" smtClean="0"/>
              <a:t> parameters. We want: </a:t>
            </a:r>
            <a:endParaRPr lang="en-US" dirty="0"/>
          </a:p>
          <a:p>
            <a:pPr lvl="1">
              <a:spcBef>
                <a:spcPts val="600"/>
              </a:spcBef>
              <a:buFont typeface="Wingdings" panose="05000000000000000000" pitchFamily="2" charset="2"/>
              <a:buChar char="Ø"/>
            </a:pPr>
            <a:r>
              <a:rPr lang="en-US" dirty="0"/>
              <a:t>L</a:t>
            </a:r>
            <a:r>
              <a:rPr lang="en-US" dirty="0" smtClean="0"/>
              <a:t>arge </a:t>
            </a:r>
            <a:r>
              <a:rPr lang="en-US" dirty="0"/>
              <a:t>peak currents </a:t>
            </a:r>
            <a:r>
              <a:rPr lang="en-US" dirty="0" smtClean="0"/>
              <a:t>(from 1 to several kA)</a:t>
            </a:r>
          </a:p>
          <a:p>
            <a:pPr lvl="1">
              <a:spcBef>
                <a:spcPts val="600"/>
              </a:spcBef>
              <a:buFont typeface="Wingdings" panose="05000000000000000000" pitchFamily="2" charset="2"/>
              <a:buChar char="Ø"/>
            </a:pPr>
            <a:r>
              <a:rPr lang="en-US" dirty="0"/>
              <a:t>S</a:t>
            </a:r>
            <a:r>
              <a:rPr lang="en-US" dirty="0" smtClean="0"/>
              <a:t>mall </a:t>
            </a:r>
            <a:r>
              <a:rPr lang="en-US" dirty="0"/>
              <a:t>transverse beam </a:t>
            </a:r>
            <a:r>
              <a:rPr lang="en-US" dirty="0" smtClean="0"/>
              <a:t>sizes (10s of </a:t>
            </a:r>
            <a:r>
              <a:rPr lang="en-US" dirty="0" smtClean="0">
                <a:sym typeface="Symbol" panose="05050102010706020507" pitchFamily="18" charset="2"/>
              </a:rPr>
              <a:t></a:t>
            </a:r>
            <a:r>
              <a:rPr lang="en-US" dirty="0" smtClean="0"/>
              <a:t>m)</a:t>
            </a:r>
          </a:p>
          <a:p>
            <a:pPr lvl="1">
              <a:spcBef>
                <a:spcPts val="600"/>
              </a:spcBef>
              <a:buFont typeface="Wingdings" panose="05000000000000000000" pitchFamily="2" charset="2"/>
              <a:buChar char="Ø"/>
            </a:pPr>
            <a:r>
              <a:rPr lang="en-US" dirty="0"/>
              <a:t>(</a:t>
            </a:r>
            <a:r>
              <a:rPr lang="en-US" dirty="0" smtClean="0"/>
              <a:t>Larger </a:t>
            </a:r>
            <a:r>
              <a:rPr lang="en-US" dirty="0" err="1"/>
              <a:t>undulator</a:t>
            </a:r>
            <a:r>
              <a:rPr lang="en-US" dirty="0"/>
              <a:t> fields </a:t>
            </a:r>
            <a:r>
              <a:rPr lang="en-US" i="1" dirty="0" smtClean="0"/>
              <a:t>K</a:t>
            </a:r>
            <a:r>
              <a:rPr lang="en-US" dirty="0" smtClean="0"/>
              <a:t>, but </a:t>
            </a:r>
            <a:r>
              <a:rPr lang="en-US" dirty="0"/>
              <a:t>require higher electron beam energies for the same wavelength</a:t>
            </a:r>
            <a:r>
              <a:rPr lang="en-US" dirty="0" smtClean="0"/>
              <a:t>)</a:t>
            </a:r>
          </a:p>
          <a:p>
            <a:pPr marL="109728" indent="0">
              <a:spcBef>
                <a:spcPts val="600"/>
              </a:spcBef>
              <a:buNone/>
            </a:pPr>
            <a:endParaRPr lang="en-US" dirty="0"/>
          </a:p>
          <a:p>
            <a:pPr>
              <a:spcBef>
                <a:spcPts val="600"/>
              </a:spcBef>
            </a:pPr>
            <a:endParaRPr lang="en-US" dirty="0"/>
          </a:p>
          <a:p>
            <a:pPr>
              <a:spcBef>
                <a:spcPts val="600"/>
              </a:spcBef>
            </a:pPr>
            <a:endParaRPr lang="en-US" dirty="0"/>
          </a:p>
        </p:txBody>
      </p:sp>
      <p:grpSp>
        <p:nvGrpSpPr>
          <p:cNvPr id="13" name="Group 12"/>
          <p:cNvGrpSpPr/>
          <p:nvPr/>
        </p:nvGrpSpPr>
        <p:grpSpPr>
          <a:xfrm>
            <a:off x="1475656" y="1277888"/>
            <a:ext cx="2743993" cy="1143000"/>
            <a:chOff x="10809361" y="1324531"/>
            <a:chExt cx="2743993" cy="1232455"/>
          </a:xfrm>
        </p:grpSpPr>
        <p:sp>
          <p:nvSpPr>
            <p:cNvPr id="14" name="Rectangle 13"/>
            <p:cNvSpPr/>
            <p:nvPr/>
          </p:nvSpPr>
          <p:spPr>
            <a:xfrm>
              <a:off x="10809361" y="1345168"/>
              <a:ext cx="2743993" cy="1211818"/>
            </a:xfrm>
            <a:prstGeom prst="rect">
              <a:avLst/>
            </a:prstGeom>
            <a:ln w="38100">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p>
          </p:txBody>
        </p:sp>
        <p:graphicFrame>
          <p:nvGraphicFramePr>
            <p:cNvPr id="15" name="Object 7"/>
            <p:cNvGraphicFramePr>
              <a:graphicFrameLocks noChangeAspect="1"/>
            </p:cNvGraphicFramePr>
            <p:nvPr>
              <p:extLst/>
            </p:nvPr>
          </p:nvGraphicFramePr>
          <p:xfrm>
            <a:off x="10917311" y="1324531"/>
            <a:ext cx="2614613" cy="1090612"/>
          </p:xfrm>
          <a:graphic>
            <a:graphicData uri="http://schemas.openxmlformats.org/presentationml/2006/ole">
              <mc:AlternateContent xmlns:mc="http://schemas.openxmlformats.org/markup-compatibility/2006">
                <mc:Choice xmlns:v="urn:schemas-microsoft-com:vml" Requires="v">
                  <p:oleObj spid="_x0000_s5284" name="Equation" r:id="rId4" imgW="1549080" imgH="647640" progId="Equation.3">
                    <p:embed/>
                  </p:oleObj>
                </mc:Choice>
                <mc:Fallback>
                  <p:oleObj name="Equation" r:id="rId4" imgW="1549080" imgH="647640" progId="Equation.3">
                    <p:embed/>
                    <p:pic>
                      <p:nvPicPr>
                        <p:cNvPr id="15" name="Object 7"/>
                        <p:cNvPicPr>
                          <a:picLocks noChangeAspect="1" noChangeArrowheads="1"/>
                        </p:cNvPicPr>
                        <p:nvPr/>
                      </p:nvPicPr>
                      <p:blipFill>
                        <a:blip r:embed="rId5"/>
                        <a:srcRect/>
                        <a:stretch>
                          <a:fillRect/>
                        </a:stretch>
                      </p:blipFill>
                      <p:spPr bwMode="auto">
                        <a:xfrm>
                          <a:off x="10917311" y="1324531"/>
                          <a:ext cx="2614613"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4638178" y="1412776"/>
            <a:ext cx="1849439"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441497512"/>
              </p:ext>
            </p:extLst>
          </p:nvPr>
        </p:nvGraphicFramePr>
        <p:xfrm>
          <a:off x="4809629" y="1537736"/>
          <a:ext cx="1460500" cy="679450"/>
        </p:xfrm>
        <a:graphic>
          <a:graphicData uri="http://schemas.openxmlformats.org/presentationml/2006/ole">
            <mc:AlternateContent xmlns:mc="http://schemas.openxmlformats.org/markup-compatibility/2006">
              <mc:Choice xmlns:v="urn:schemas-microsoft-com:vml" Requires="v">
                <p:oleObj spid="_x0000_s5285" name="Equation" r:id="rId6" imgW="927000" imgH="431640" progId="Equation.3">
                  <p:embed/>
                </p:oleObj>
              </mc:Choice>
              <mc:Fallback>
                <p:oleObj name="Equation" r:id="rId6" imgW="927000" imgH="431640" progId="Equation.3">
                  <p:embed/>
                  <p:pic>
                    <p:nvPicPr>
                      <p:cNvPr id="11" name="Object 10"/>
                      <p:cNvPicPr>
                        <a:picLocks noChangeAspect="1" noChangeArrowheads="1"/>
                      </p:cNvPicPr>
                      <p:nvPr/>
                    </p:nvPicPr>
                    <p:blipFill>
                      <a:blip r:embed="rId7"/>
                      <a:srcRect/>
                      <a:stretch>
                        <a:fillRect/>
                      </a:stretch>
                    </p:blipFill>
                    <p:spPr bwMode="auto">
                      <a:xfrm>
                        <a:off x="4809629" y="1537736"/>
                        <a:ext cx="14605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6640016" y="1412776"/>
            <a:ext cx="1676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090121432"/>
              </p:ext>
            </p:extLst>
          </p:nvPr>
        </p:nvGraphicFramePr>
        <p:xfrm>
          <a:off x="6662923" y="1666832"/>
          <a:ext cx="1501094" cy="476193"/>
        </p:xfrm>
        <a:graphic>
          <a:graphicData uri="http://schemas.openxmlformats.org/presentationml/2006/ole">
            <mc:AlternateContent xmlns:mc="http://schemas.openxmlformats.org/markup-compatibility/2006">
              <mc:Choice xmlns:v="urn:schemas-microsoft-com:vml" Requires="v">
                <p:oleObj spid="_x0000_s5286" name="Equation" r:id="rId8" imgW="825480" imgH="228600" progId="Equation.3">
                  <p:embed/>
                </p:oleObj>
              </mc:Choice>
              <mc:Fallback>
                <p:oleObj name="Equation" r:id="rId8" imgW="825480" imgH="228600" progId="Equation.3">
                  <p:embed/>
                  <p:pic>
                    <p:nvPicPr>
                      <p:cNvPr id="16" name="Object 15"/>
                      <p:cNvPicPr>
                        <a:picLocks noChangeAspect="1" noChangeArrowheads="1"/>
                      </p:cNvPicPr>
                      <p:nvPr/>
                    </p:nvPicPr>
                    <p:blipFill>
                      <a:blip r:embed="rId9"/>
                      <a:srcRect/>
                      <a:stretch>
                        <a:fillRect/>
                      </a:stretch>
                    </p:blipFill>
                    <p:spPr bwMode="auto">
                      <a:xfrm>
                        <a:off x="6662923" y="1666832"/>
                        <a:ext cx="1501094" cy="476193"/>
                      </a:xfrm>
                      <a:prstGeom prst="rect">
                        <a:avLst/>
                      </a:prstGeom>
                      <a:noFill/>
                    </p:spPr>
                  </p:pic>
                </p:oleObj>
              </mc:Fallback>
            </mc:AlternateContent>
          </a:graphicData>
        </a:graphic>
      </p:graphicFrame>
      <p:sp>
        <p:nvSpPr>
          <p:cNvPr id="17" name="TextBox 16"/>
          <p:cNvSpPr txBox="1"/>
          <p:nvPr/>
        </p:nvSpPr>
        <p:spPr>
          <a:xfrm>
            <a:off x="4845618" y="844749"/>
            <a:ext cx="1269899" cy="369332"/>
          </a:xfrm>
          <a:prstGeom prst="rect">
            <a:avLst/>
          </a:prstGeom>
          <a:noFill/>
        </p:spPr>
        <p:txBody>
          <a:bodyPr wrap="none" rtlCol="0">
            <a:spAutoFit/>
          </a:bodyPr>
          <a:lstStyle/>
          <a:p>
            <a:r>
              <a:rPr lang="en-US" sz="1800" i="1" dirty="0">
                <a:latin typeface="+mn-lt"/>
              </a:rPr>
              <a:t>Gain length</a:t>
            </a:r>
          </a:p>
        </p:txBody>
      </p:sp>
      <p:sp>
        <p:nvSpPr>
          <p:cNvPr id="18" name="TextBox 17"/>
          <p:cNvSpPr txBox="1"/>
          <p:nvPr/>
        </p:nvSpPr>
        <p:spPr>
          <a:xfrm>
            <a:off x="6998155" y="854328"/>
            <a:ext cx="1061637" cy="369332"/>
          </a:xfrm>
          <a:prstGeom prst="rect">
            <a:avLst/>
          </a:prstGeom>
          <a:noFill/>
        </p:spPr>
        <p:txBody>
          <a:bodyPr wrap="none" rtlCol="0">
            <a:spAutoFit/>
          </a:bodyPr>
          <a:lstStyle/>
          <a:p>
            <a:r>
              <a:rPr lang="en-US" sz="1800" i="1" dirty="0">
                <a:latin typeface="+mn-lt"/>
              </a:rPr>
              <a:t>Efficiency</a:t>
            </a:r>
          </a:p>
        </p:txBody>
      </p:sp>
      <p:sp>
        <p:nvSpPr>
          <p:cNvPr id="19" name="TextBox 18"/>
          <p:cNvSpPr txBox="1"/>
          <p:nvPr/>
        </p:nvSpPr>
        <p:spPr>
          <a:xfrm>
            <a:off x="1904552" y="836712"/>
            <a:ext cx="1793696" cy="369332"/>
          </a:xfrm>
          <a:prstGeom prst="rect">
            <a:avLst/>
          </a:prstGeom>
          <a:noFill/>
        </p:spPr>
        <p:txBody>
          <a:bodyPr wrap="none" rtlCol="0">
            <a:spAutoFit/>
          </a:bodyPr>
          <a:lstStyle/>
          <a:p>
            <a:r>
              <a:rPr lang="en-US" sz="1800" i="1" dirty="0" smtClean="0">
                <a:latin typeface="+mn-lt"/>
              </a:rPr>
              <a:t>Pierce parameter</a:t>
            </a:r>
            <a:endParaRPr lang="en-US" sz="1800" i="1" dirty="0">
              <a:latin typeface="+mn-lt"/>
            </a:endParaRPr>
          </a:p>
        </p:txBody>
      </p:sp>
      <p:grpSp>
        <p:nvGrpSpPr>
          <p:cNvPr id="6" name="Group 5"/>
          <p:cNvGrpSpPr/>
          <p:nvPr/>
        </p:nvGrpSpPr>
        <p:grpSpPr>
          <a:xfrm>
            <a:off x="4586414" y="2943275"/>
            <a:ext cx="4450082" cy="3172752"/>
            <a:chOff x="4442398" y="2943275"/>
            <a:chExt cx="4450082" cy="3172752"/>
          </a:xfrm>
        </p:grpSpPr>
        <p:pic>
          <p:nvPicPr>
            <p:cNvPr id="20" name="Picture 4" descr="1DFELcurve"/>
            <p:cNvPicPr>
              <a:picLocks noChangeAspect="1" noChangeArrowheads="1"/>
            </p:cNvPicPr>
            <p:nvPr/>
          </p:nvPicPr>
          <p:blipFill>
            <a:blip r:embed="rId10"/>
            <a:srcRect/>
            <a:stretch>
              <a:fillRect/>
            </a:stretch>
          </p:blipFill>
          <p:spPr bwMode="auto">
            <a:xfrm>
              <a:off x="4638178" y="2943275"/>
              <a:ext cx="4254302" cy="3172752"/>
            </a:xfrm>
            <a:prstGeom prst="rect">
              <a:avLst/>
            </a:prstGeom>
            <a:noFill/>
            <a:ln w="9525">
              <a:noFill/>
              <a:miter lim="800000"/>
              <a:headEnd/>
              <a:tailEnd/>
            </a:ln>
          </p:spPr>
        </p:pic>
        <p:sp>
          <p:nvSpPr>
            <p:cNvPr id="4" name="TextBox 3"/>
            <p:cNvSpPr txBox="1"/>
            <p:nvPr/>
          </p:nvSpPr>
          <p:spPr>
            <a:xfrm>
              <a:off x="7249617" y="3117649"/>
              <a:ext cx="914400" cy="914400"/>
            </a:xfrm>
            <a:prstGeom prst="rect">
              <a:avLst/>
            </a:prstGeom>
            <a:noFill/>
          </p:spPr>
          <p:txBody>
            <a:bodyPr wrap="none" lIns="0" tIns="0" rIns="0" bIns="0" rtlCol="0">
              <a:noAutofit/>
            </a:bodyPr>
            <a:lstStyle/>
            <a:p>
              <a:pPr>
                <a:lnSpc>
                  <a:spcPct val="110000"/>
                </a:lnSpc>
                <a:spcBef>
                  <a:spcPts val="0"/>
                </a:spcBef>
              </a:pPr>
              <a:r>
                <a:rPr lang="en-US" sz="1800" kern="1000" spc="30" dirty="0" smtClean="0">
                  <a:latin typeface="+mn-lt"/>
                  <a:cs typeface="Franklin Gothic Book"/>
                </a:rPr>
                <a:t>FEL saturation</a:t>
              </a:r>
              <a:endParaRPr lang="de-CH" sz="1800" kern="1000" spc="30" dirty="0" err="1" smtClean="0">
                <a:latin typeface="+mn-lt"/>
                <a:cs typeface="Franklin Gothic Book"/>
              </a:endParaRPr>
            </a:p>
          </p:txBody>
        </p:sp>
        <p:sp>
          <p:nvSpPr>
            <p:cNvPr id="5" name="TextBox 4"/>
            <p:cNvSpPr txBox="1"/>
            <p:nvPr/>
          </p:nvSpPr>
          <p:spPr>
            <a:xfrm rot="16200000">
              <a:off x="3466728" y="4066334"/>
              <a:ext cx="2354560" cy="403220"/>
            </a:xfrm>
            <a:prstGeom prst="rect">
              <a:avLst/>
            </a:prstGeom>
            <a:solidFill>
              <a:schemeClr val="bg1"/>
            </a:solidFill>
          </p:spPr>
          <p:txBody>
            <a:bodyPr wrap="none" lIns="0" tIns="0" rIns="0" bIns="0" rtlCol="0">
              <a:noAutofit/>
            </a:bodyPr>
            <a:lstStyle/>
            <a:p>
              <a:pPr>
                <a:lnSpc>
                  <a:spcPct val="110000"/>
                </a:lnSpc>
                <a:spcBef>
                  <a:spcPts val="0"/>
                </a:spcBef>
              </a:pPr>
              <a:r>
                <a:rPr lang="en-US" sz="1800" kern="1000" spc="30" dirty="0" smtClean="0">
                  <a:latin typeface="+mn-lt"/>
                  <a:cs typeface="Franklin Gothic Book"/>
                </a:rPr>
                <a:t>FEL energy (arb. </a:t>
              </a:r>
              <a:r>
                <a:rPr lang="en-US" sz="1800" kern="1000" spc="30" dirty="0">
                  <a:latin typeface="+mn-lt"/>
                  <a:cs typeface="Franklin Gothic Book"/>
                </a:rPr>
                <a:t>u</a:t>
              </a:r>
              <a:r>
                <a:rPr lang="en-US" sz="1800" kern="1000" spc="30" dirty="0" smtClean="0">
                  <a:latin typeface="+mn-lt"/>
                  <a:cs typeface="Franklin Gothic Book"/>
                </a:rPr>
                <a:t>nits)</a:t>
              </a:r>
              <a:endParaRPr lang="de-CH" sz="1800" kern="1000" spc="30" dirty="0" err="1" smtClean="0">
                <a:latin typeface="+mn-lt"/>
                <a:cs typeface="Franklin Gothic Book"/>
              </a:endParaRPr>
            </a:p>
          </p:txBody>
        </p:sp>
      </p:grpSp>
      <p:sp>
        <p:nvSpPr>
          <p:cNvPr id="21" name="TextBox 20"/>
          <p:cNvSpPr txBox="1"/>
          <p:nvPr/>
        </p:nvSpPr>
        <p:spPr>
          <a:xfrm>
            <a:off x="5940152" y="5881007"/>
            <a:ext cx="2354560" cy="403220"/>
          </a:xfrm>
          <a:prstGeom prst="rect">
            <a:avLst/>
          </a:prstGeom>
          <a:solidFill>
            <a:schemeClr val="bg1"/>
          </a:solidFill>
        </p:spPr>
        <p:txBody>
          <a:bodyPr wrap="none" lIns="0" tIns="0" rIns="0" bIns="0" rtlCol="0">
            <a:noAutofit/>
          </a:bodyPr>
          <a:lstStyle/>
          <a:p>
            <a:pPr>
              <a:lnSpc>
                <a:spcPct val="110000"/>
              </a:lnSpc>
              <a:spcBef>
                <a:spcPts val="0"/>
              </a:spcBef>
            </a:pPr>
            <a:r>
              <a:rPr lang="en-US" sz="1800" kern="1000" spc="30" dirty="0" err="1" smtClean="0">
                <a:latin typeface="+mn-lt"/>
                <a:cs typeface="Franklin Gothic Book"/>
              </a:rPr>
              <a:t>Undulator</a:t>
            </a:r>
            <a:r>
              <a:rPr lang="en-US" sz="1800" kern="1000" spc="30" dirty="0" smtClean="0">
                <a:latin typeface="+mn-lt"/>
                <a:cs typeface="Franklin Gothic Book"/>
              </a:rPr>
              <a:t> length (gain lengths)</a:t>
            </a:r>
            <a:endParaRPr lang="de-CH" sz="1800" kern="1000" spc="30" dirty="0" err="1" smtClean="0">
              <a:latin typeface="+mn-lt"/>
              <a:cs typeface="Franklin Gothic Book"/>
            </a:endParaRPr>
          </a:p>
        </p:txBody>
      </p:sp>
    </p:spTree>
    <p:extLst>
      <p:ext uri="{BB962C8B-B14F-4D97-AF65-F5344CB8AC3E}">
        <p14:creationId xmlns:p14="http://schemas.microsoft.com/office/powerpoint/2010/main" val="1430599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8324800" cy="1182176"/>
          </a:xfrm>
        </p:spPr>
        <p:txBody>
          <a:bodyPr>
            <a:normAutofit/>
          </a:bodyPr>
          <a:lstStyle/>
          <a:p>
            <a:pPr>
              <a:spcBef>
                <a:spcPts val="600"/>
              </a:spcBef>
              <a:buFont typeface="Wingdings" panose="05000000000000000000" pitchFamily="2" charset="2"/>
              <a:buChar char="Ø"/>
            </a:pPr>
            <a:r>
              <a:rPr lang="en-US" dirty="0"/>
              <a:t>Only electrons within the FEL bandwidth can contribute to FEL gain</a:t>
            </a:r>
            <a:r>
              <a:rPr lang="en-US" dirty="0" smtClean="0"/>
              <a:t>.</a:t>
            </a:r>
          </a:p>
          <a:p>
            <a:pPr>
              <a:spcBef>
                <a:spcPts val="600"/>
              </a:spcBef>
              <a:buFont typeface="Wingdings" panose="05000000000000000000" pitchFamily="2" charset="2"/>
              <a:buChar char="Ø"/>
            </a:pPr>
            <a:r>
              <a:rPr lang="en-US" dirty="0" smtClean="0"/>
              <a:t>The FEL bandwidth is approximately equal to the </a:t>
            </a:r>
            <a:r>
              <a:rPr lang="en-US" dirty="0">
                <a:sym typeface="Symbol" panose="05050102010706020507" pitchFamily="18" charset="2"/>
              </a:rPr>
              <a:t></a:t>
            </a:r>
            <a:r>
              <a:rPr lang="en-US" dirty="0" smtClean="0"/>
              <a:t> parameter</a:t>
            </a:r>
            <a:endParaRPr lang="en-US" dirty="0"/>
          </a:p>
          <a:p>
            <a:pPr>
              <a:spcBef>
                <a:spcPts val="600"/>
              </a:spcBef>
              <a:buFont typeface="Wingdings" panose="05000000000000000000" pitchFamily="2" charset="2"/>
              <a:buChar char="Ø"/>
            </a:pPr>
            <a:r>
              <a:rPr lang="en-US" dirty="0" smtClean="0"/>
              <a:t>Consequently, the relative energy spread needs to be smaller than </a:t>
            </a:r>
            <a:r>
              <a:rPr lang="en-US" dirty="0" smtClean="0">
                <a:sym typeface="Symbol" panose="05050102010706020507" pitchFamily="18" charset="2"/>
              </a:rPr>
              <a:t></a:t>
            </a:r>
          </a:p>
          <a:p>
            <a:pPr>
              <a:spcBef>
                <a:spcPts val="600"/>
              </a:spcBef>
              <a:buFont typeface="Wingdings" panose="05000000000000000000" pitchFamily="2" charset="2"/>
              <a:buChar char="Ø"/>
            </a:pPr>
            <a:endParaRPr lang="en-US" dirty="0">
              <a:sym typeface="Symbol" panose="05050102010706020507" pitchFamily="18" charset="2"/>
            </a:endParaRPr>
          </a:p>
          <a:p>
            <a:pPr>
              <a:spcBef>
                <a:spcPts val="600"/>
              </a:spcBef>
              <a:buFont typeface="Wingdings" panose="05000000000000000000" pitchFamily="2" charset="2"/>
              <a:buChar char="Ø"/>
            </a:pPr>
            <a:endParaRPr lang="en-US" dirty="0" smtClean="0">
              <a:sym typeface="Symbol" panose="05050102010706020507" pitchFamily="18" charset="2"/>
            </a:endParaRPr>
          </a:p>
          <a:p>
            <a:pPr>
              <a:spcBef>
                <a:spcPts val="600"/>
              </a:spcBef>
              <a:buFont typeface="Wingdings" panose="05000000000000000000" pitchFamily="2" charset="2"/>
              <a:buChar char="Ø"/>
            </a:pPr>
            <a:endParaRPr lang="en-US" dirty="0">
              <a:sym typeface="Symbol" panose="05050102010706020507" pitchFamily="18" charset="2"/>
            </a:endParaRPr>
          </a:p>
          <a:p>
            <a:pPr>
              <a:spcBef>
                <a:spcPts val="600"/>
              </a:spcBef>
              <a:buFont typeface="Wingdings" panose="05000000000000000000" pitchFamily="2" charset="2"/>
              <a:buChar char="Ø"/>
            </a:pPr>
            <a:endParaRPr lang="en-US" dirty="0" smtClean="0">
              <a:sym typeface="Symbol" panose="05050102010706020507" pitchFamily="18" charset="2"/>
            </a:endParaRPr>
          </a:p>
          <a:p>
            <a:pPr>
              <a:spcBef>
                <a:spcPts val="600"/>
              </a:spcBef>
              <a:buFont typeface="Wingdings" panose="05000000000000000000" pitchFamily="2" charset="2"/>
              <a:buChar char="Ø"/>
            </a:pPr>
            <a:endParaRPr lang="en-US" dirty="0">
              <a:sym typeface="Symbol" panose="05050102010706020507" pitchFamily="18" charset="2"/>
            </a:endParaRPr>
          </a:p>
          <a:p>
            <a:pPr>
              <a:spcBef>
                <a:spcPts val="600"/>
              </a:spcBef>
              <a:buFont typeface="Wingdings" panose="05000000000000000000" pitchFamily="2" charset="2"/>
              <a:buChar char="Ø"/>
            </a:pPr>
            <a:endParaRPr lang="en-US" dirty="0" smtClean="0">
              <a:sym typeface="Symbol" panose="05050102010706020507" pitchFamily="18" charset="2"/>
            </a:endParaRPr>
          </a:p>
          <a:p>
            <a:pPr>
              <a:spcBef>
                <a:spcPts val="600"/>
              </a:spcBef>
              <a:buFont typeface="Wingdings" panose="05000000000000000000" pitchFamily="2" charset="2"/>
              <a:buChar char="Ø"/>
            </a:pPr>
            <a:endParaRPr lang="en-US" dirty="0">
              <a:sym typeface="Symbol" panose="05050102010706020507" pitchFamily="18" charset="2"/>
            </a:endParaRPr>
          </a:p>
          <a:p>
            <a:pPr>
              <a:spcBef>
                <a:spcPts val="600"/>
              </a:spcBef>
              <a:buFont typeface="Wingdings" panose="05000000000000000000" pitchFamily="2" charset="2"/>
              <a:buChar char="Ø"/>
            </a:pPr>
            <a:endParaRPr lang="en-US" dirty="0" smtClean="0">
              <a:sym typeface="Symbol" panose="05050102010706020507" pitchFamily="18" charset="2"/>
            </a:endParaRPr>
          </a:p>
          <a:p>
            <a:pPr>
              <a:spcBef>
                <a:spcPts val="600"/>
              </a:spcBef>
              <a:buFont typeface="Wingdings" panose="05000000000000000000" pitchFamily="2" charset="2"/>
              <a:buChar char="Ø"/>
            </a:pPr>
            <a:endParaRPr lang="en-US" dirty="0">
              <a:sym typeface="Symbol" panose="05050102010706020507" pitchFamily="18" charset="2"/>
            </a:endParaRPr>
          </a:p>
          <a:p>
            <a:pPr>
              <a:spcBef>
                <a:spcPts val="600"/>
              </a:spcBef>
              <a:buFont typeface="Wingdings" panose="05000000000000000000" pitchFamily="2" charset="2"/>
              <a:buChar char="Ø"/>
            </a:pPr>
            <a:endParaRPr lang="en-US" dirty="0" smtClean="0">
              <a:sym typeface="Symbol" panose="05050102010706020507" pitchFamily="18" charset="2"/>
            </a:endParaRPr>
          </a:p>
          <a:p>
            <a:pPr marL="0" indent="0">
              <a:spcBef>
                <a:spcPts val="600"/>
              </a:spcBef>
              <a:buNone/>
            </a:pPr>
            <a:endParaRPr lang="en-US" dirty="0"/>
          </a:p>
        </p:txBody>
      </p:sp>
      <p:pic>
        <p:nvPicPr>
          <p:cNvPr id="4" name="Picture 4"/>
          <p:cNvPicPr>
            <a:picLocks noChangeAspect="1" noChangeArrowheads="1"/>
          </p:cNvPicPr>
          <p:nvPr/>
        </p:nvPicPr>
        <p:blipFill>
          <a:blip r:embed="rId3"/>
          <a:srcRect/>
          <a:stretch>
            <a:fillRect/>
          </a:stretch>
        </p:blipFill>
        <p:spPr bwMode="auto">
          <a:xfrm>
            <a:off x="865981" y="1844824"/>
            <a:ext cx="3473450" cy="2647950"/>
          </a:xfrm>
          <a:prstGeom prst="rect">
            <a:avLst/>
          </a:prstGeom>
          <a:noFill/>
        </p:spPr>
      </p:pic>
      <p:pic>
        <p:nvPicPr>
          <p:cNvPr id="5" name="Picture 5"/>
          <p:cNvPicPr>
            <a:picLocks noChangeArrowheads="1"/>
          </p:cNvPicPr>
          <p:nvPr/>
        </p:nvPicPr>
        <p:blipFill>
          <a:blip r:embed="rId4"/>
          <a:srcRect/>
          <a:stretch>
            <a:fillRect/>
          </a:stretch>
        </p:blipFill>
        <p:spPr bwMode="auto">
          <a:xfrm>
            <a:off x="4675981" y="1844824"/>
            <a:ext cx="3473450" cy="2651125"/>
          </a:xfrm>
          <a:prstGeom prst="rect">
            <a:avLst/>
          </a:prstGeom>
          <a:noFill/>
        </p:spPr>
      </p:pic>
      <p:sp>
        <p:nvSpPr>
          <p:cNvPr id="6" name="Text Box 6"/>
          <p:cNvSpPr txBox="1">
            <a:spLocks noChangeArrowheads="1"/>
          </p:cNvSpPr>
          <p:nvPr/>
        </p:nvSpPr>
        <p:spPr bwMode="auto">
          <a:xfrm>
            <a:off x="1323181" y="2371013"/>
            <a:ext cx="971550" cy="244475"/>
          </a:xfrm>
          <a:prstGeom prst="rect">
            <a:avLst/>
          </a:prstGeom>
          <a:noFill/>
          <a:ln w="9525">
            <a:noFill/>
            <a:miter lim="800000"/>
            <a:headEnd/>
            <a:tailEnd/>
          </a:ln>
          <a:effectLst/>
        </p:spPr>
        <p:txBody>
          <a:bodyPr wrap="none">
            <a:prstTxWarp prst="textNoShape">
              <a:avLst/>
            </a:prstTxWarp>
            <a:spAutoFit/>
          </a:bodyPr>
          <a:lstStyle/>
          <a:p>
            <a:r>
              <a:rPr lang="en-US" sz="1000" dirty="0">
                <a:solidFill>
                  <a:srgbClr val="000000"/>
                </a:solidFill>
              </a:rPr>
              <a:t>Small spread</a:t>
            </a:r>
          </a:p>
        </p:txBody>
      </p:sp>
      <p:sp>
        <p:nvSpPr>
          <p:cNvPr id="7" name="Text Box 7"/>
          <p:cNvSpPr txBox="1">
            <a:spLocks noChangeArrowheads="1"/>
          </p:cNvSpPr>
          <p:nvPr/>
        </p:nvSpPr>
        <p:spPr bwMode="auto">
          <a:xfrm>
            <a:off x="5133181" y="2371013"/>
            <a:ext cx="958850" cy="244475"/>
          </a:xfrm>
          <a:prstGeom prst="rect">
            <a:avLst/>
          </a:prstGeom>
          <a:noFill/>
          <a:ln w="9525">
            <a:noFill/>
            <a:miter lim="800000"/>
            <a:headEnd/>
            <a:tailEnd/>
          </a:ln>
          <a:effectLst/>
        </p:spPr>
        <p:txBody>
          <a:bodyPr wrap="none">
            <a:prstTxWarp prst="textNoShape">
              <a:avLst/>
            </a:prstTxWarp>
            <a:spAutoFit/>
          </a:bodyPr>
          <a:lstStyle/>
          <a:p>
            <a:r>
              <a:rPr lang="en-US" sz="1000" dirty="0">
                <a:solidFill>
                  <a:srgbClr val="000000"/>
                </a:solidFill>
              </a:rPr>
              <a:t>Large spread</a:t>
            </a:r>
          </a:p>
        </p:txBody>
      </p:sp>
      <p:sp>
        <p:nvSpPr>
          <p:cNvPr id="8" name="Text Box 6"/>
          <p:cNvSpPr txBox="1">
            <a:spLocks noChangeArrowheads="1"/>
          </p:cNvSpPr>
          <p:nvPr/>
        </p:nvSpPr>
        <p:spPr bwMode="auto">
          <a:xfrm>
            <a:off x="1551781" y="3599170"/>
            <a:ext cx="1412541" cy="276999"/>
          </a:xfrm>
          <a:prstGeom prst="rect">
            <a:avLst/>
          </a:prstGeom>
          <a:noFill/>
          <a:ln w="9525">
            <a:noFill/>
            <a:miter lim="800000"/>
            <a:headEnd/>
            <a:tailEnd/>
          </a:ln>
          <a:effectLst/>
        </p:spPr>
        <p:txBody>
          <a:bodyPr wrap="none">
            <a:prstTxWarp prst="textNoShape">
              <a:avLst/>
            </a:prstTxWarp>
            <a:spAutoFit/>
          </a:bodyPr>
          <a:lstStyle/>
          <a:p>
            <a:r>
              <a:rPr lang="en-US" sz="1200" b="1" dirty="0">
                <a:solidFill>
                  <a:schemeClr val="accent2"/>
                </a:solidFill>
              </a:rPr>
              <a:t>Strong Bunching</a:t>
            </a:r>
          </a:p>
        </p:txBody>
      </p:sp>
      <p:sp>
        <p:nvSpPr>
          <p:cNvPr id="9" name="Text Box 6"/>
          <p:cNvSpPr txBox="1">
            <a:spLocks noChangeArrowheads="1"/>
          </p:cNvSpPr>
          <p:nvPr/>
        </p:nvSpPr>
        <p:spPr bwMode="auto">
          <a:xfrm>
            <a:off x="5265522" y="3657749"/>
            <a:ext cx="1315459" cy="276999"/>
          </a:xfrm>
          <a:prstGeom prst="rect">
            <a:avLst/>
          </a:prstGeom>
          <a:noFill/>
          <a:ln w="9525">
            <a:noFill/>
            <a:miter lim="800000"/>
            <a:headEnd/>
            <a:tailEnd/>
          </a:ln>
          <a:effectLst/>
        </p:spPr>
        <p:txBody>
          <a:bodyPr wrap="none">
            <a:prstTxWarp prst="textNoShape">
              <a:avLst/>
            </a:prstTxWarp>
            <a:spAutoFit/>
          </a:bodyPr>
          <a:lstStyle/>
          <a:p>
            <a:r>
              <a:rPr lang="en-US" sz="1200" b="1" dirty="0">
                <a:solidFill>
                  <a:schemeClr val="accent2"/>
                </a:solidFill>
              </a:rPr>
              <a:t>Weak Bunching</a:t>
            </a:r>
          </a:p>
        </p:txBody>
      </p:sp>
      <p:sp>
        <p:nvSpPr>
          <p:cNvPr id="10" name="Rectangle 9"/>
          <p:cNvSpPr/>
          <p:nvPr/>
        </p:nvSpPr>
        <p:spPr>
          <a:xfrm>
            <a:off x="3554412" y="4432620"/>
            <a:ext cx="1447800" cy="7199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116012" y="4449886"/>
            <a:ext cx="2133600" cy="646331"/>
          </a:xfrm>
          <a:prstGeom prst="rect">
            <a:avLst/>
          </a:prstGeom>
          <a:noFill/>
        </p:spPr>
        <p:txBody>
          <a:bodyPr wrap="square" rtlCol="0">
            <a:spAutoFit/>
          </a:bodyPr>
          <a:lstStyle/>
          <a:p>
            <a:pPr algn="ctr"/>
            <a:r>
              <a:rPr lang="en-US" sz="1800" dirty="0">
                <a:latin typeface="+mn-lt"/>
              </a:rPr>
              <a:t>Energy </a:t>
            </a:r>
            <a:r>
              <a:rPr lang="en-US" sz="1800" dirty="0" smtClean="0">
                <a:latin typeface="+mn-lt"/>
              </a:rPr>
              <a:t>spread </a:t>
            </a:r>
            <a:r>
              <a:rPr lang="en-US" sz="1800" dirty="0">
                <a:latin typeface="+mn-lt"/>
              </a:rPr>
              <a:t>c</a:t>
            </a:r>
            <a:r>
              <a:rPr lang="en-US" sz="1800" dirty="0" smtClean="0">
                <a:latin typeface="+mn-lt"/>
              </a:rPr>
              <a:t>onstraint</a:t>
            </a:r>
            <a:r>
              <a:rPr lang="en-US" sz="1800" dirty="0">
                <a:latin typeface="+mn-lt"/>
              </a:rPr>
              <a:t>:</a:t>
            </a:r>
          </a:p>
        </p:txBody>
      </p:sp>
      <p:sp>
        <p:nvSpPr>
          <p:cNvPr id="16" name="TextBox 15"/>
          <p:cNvSpPr txBox="1"/>
          <p:nvPr/>
        </p:nvSpPr>
        <p:spPr>
          <a:xfrm>
            <a:off x="5154612" y="4449886"/>
            <a:ext cx="3521844" cy="646331"/>
          </a:xfrm>
          <a:prstGeom prst="rect">
            <a:avLst/>
          </a:prstGeom>
          <a:noFill/>
        </p:spPr>
        <p:txBody>
          <a:bodyPr wrap="square" rtlCol="0">
            <a:spAutoFit/>
          </a:bodyPr>
          <a:lstStyle/>
          <a:p>
            <a:pPr algn="ctr"/>
            <a:r>
              <a:rPr lang="en-US" sz="1800" dirty="0" smtClean="0">
                <a:latin typeface="+mn-lt"/>
              </a:rPr>
              <a:t>For X-rays: relative energy spread needs to be smaller than 10</a:t>
            </a:r>
            <a:r>
              <a:rPr lang="en-US" sz="1800" baseline="30000" dirty="0" smtClean="0">
                <a:latin typeface="+mn-lt"/>
              </a:rPr>
              <a:t>-3</a:t>
            </a:r>
            <a:r>
              <a:rPr lang="en-US" sz="1800" dirty="0" smtClean="0">
                <a:latin typeface="+mn-lt"/>
              </a:rPr>
              <a:t> – 10</a:t>
            </a:r>
            <a:r>
              <a:rPr lang="en-US" sz="1800" baseline="30000" dirty="0" smtClean="0">
                <a:latin typeface="+mn-lt"/>
              </a:rPr>
              <a:t>-4</a:t>
            </a:r>
            <a:r>
              <a:rPr lang="en-US" sz="1800" dirty="0" smtClean="0">
                <a:latin typeface="+mn-lt"/>
              </a:rPr>
              <a:t> </a:t>
            </a:r>
            <a:endParaRPr lang="en-US" sz="1800" dirty="0">
              <a:latin typeface="+mn-lt"/>
            </a:endParaRPr>
          </a:p>
        </p:txBody>
      </p:sp>
      <p:sp>
        <p:nvSpPr>
          <p:cNvPr id="15" name="Title 1"/>
          <p:cNvSpPr>
            <a:spLocks noGrp="1"/>
          </p:cNvSpPr>
          <p:nvPr>
            <p:ph type="title"/>
          </p:nvPr>
        </p:nvSpPr>
        <p:spPr>
          <a:xfrm>
            <a:off x="2077200" y="291600"/>
            <a:ext cx="7066800" cy="508500"/>
          </a:xfrm>
        </p:spPr>
        <p:txBody>
          <a:bodyPr/>
          <a:lstStyle/>
          <a:p>
            <a:r>
              <a:rPr lang="en-US" dirty="0" smtClean="0"/>
              <a:t>Energy spread</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3753116" y="4432621"/>
                <a:ext cx="1172629" cy="719941"/>
              </a:xfrm>
              <a:prstGeom prst="rect">
                <a:avLst/>
              </a:prstGeom>
            </p:spPr>
            <p:txBody>
              <a:bodyPr wrap="none">
                <a:spAutoFit/>
              </a:bodyPr>
              <a:lstStyle/>
              <a:p>
                <a:pPr algn="ctr">
                  <a:spcBef>
                    <a:spcPts val="2177"/>
                  </a:spcBef>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𝐸</m:t>
                              </m:r>
                            </m:sub>
                          </m:sSub>
                        </m:num>
                        <m:den>
                          <m:r>
                            <a:rPr lang="en-US" sz="2400" i="1">
                              <a:latin typeface="Cambria Math" panose="02040503050406030204" pitchFamily="18" charset="0"/>
                            </a:rPr>
                            <m:t>𝐸</m:t>
                          </m:r>
                        </m:den>
                      </m:f>
                      <m:r>
                        <a:rPr lang="en-US" sz="2400" i="1">
                          <a:latin typeface="Cambria Math" panose="02040503050406030204" pitchFamily="18" charset="0"/>
                        </a:rPr>
                        <m:t>&lt;</m:t>
                      </m:r>
                      <m:r>
                        <a:rPr lang="en-US" sz="2400" i="1">
                          <a:latin typeface="Cambria Math" panose="02040503050406030204" pitchFamily="18" charset="0"/>
                        </a:rPr>
                        <m:t>𝜌</m:t>
                      </m:r>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3753116" y="4432621"/>
                <a:ext cx="1172629" cy="719941"/>
              </a:xfrm>
              <a:prstGeom prst="rect">
                <a:avLst/>
              </a:prstGeom>
              <a:blipFill>
                <a:blip r:embed="rId5"/>
                <a:stretch>
                  <a:fillRect/>
                </a:stretch>
              </a:blipFill>
            </p:spPr>
            <p:txBody>
              <a:bodyPr/>
              <a:lstStyle/>
              <a:p>
                <a:r>
                  <a:rPr lang="de-CH">
                    <a:noFill/>
                  </a:rPr>
                  <a:t> </a:t>
                </a:r>
              </a:p>
            </p:txBody>
          </p:sp>
        </mc:Fallback>
      </mc:AlternateContent>
      <p:sp>
        <p:nvSpPr>
          <p:cNvPr id="17" name="Content Placeholder 1"/>
          <p:cNvSpPr txBox="1">
            <a:spLocks/>
          </p:cNvSpPr>
          <p:nvPr/>
        </p:nvSpPr>
        <p:spPr>
          <a:xfrm>
            <a:off x="971600" y="5445224"/>
            <a:ext cx="7920880" cy="1296144"/>
          </a:xfrm>
          <a:prstGeom prst="rect">
            <a:avLst/>
          </a:prstGeom>
        </p:spPr>
        <p:txBody>
          <a:bodyPr vert="horz" lIns="0" tIns="0" rIns="0" bIns="0" rtlCol="0">
            <a:noAutofit/>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a:spcBef>
                <a:spcPts val="600"/>
              </a:spcBef>
              <a:buFont typeface="Wingdings" panose="05000000000000000000" pitchFamily="2" charset="2"/>
              <a:buChar char="Ø"/>
            </a:pPr>
            <a:r>
              <a:rPr lang="en-US" dirty="0" smtClean="0"/>
              <a:t>Besides this limit: lower energy spreads are desired </a:t>
            </a:r>
            <a:r>
              <a:rPr lang="en-US" dirty="0" smtClean="0">
                <a:sym typeface="Wingdings" panose="05000000000000000000" pitchFamily="2" charset="2"/>
              </a:rPr>
              <a:t> better FEL performance and shorter pulses</a:t>
            </a:r>
          </a:p>
          <a:p>
            <a:pPr>
              <a:spcBef>
                <a:spcPts val="600"/>
              </a:spcBef>
              <a:buFont typeface="Wingdings" panose="05000000000000000000" pitchFamily="2" charset="2"/>
              <a:buChar char="Ø"/>
            </a:pPr>
            <a:r>
              <a:rPr lang="en-US" dirty="0" smtClean="0">
                <a:sym typeface="Wingdings" panose="05000000000000000000" pitchFamily="2" charset="2"/>
              </a:rPr>
              <a:t>Standard FEL injectors have relative energy spreads of ~1e-5 (energy spread resolution should be better than that)</a:t>
            </a:r>
            <a:endParaRPr lang="en-US" dirty="0"/>
          </a:p>
        </p:txBody>
      </p:sp>
    </p:spTree>
    <p:extLst>
      <p:ext uri="{BB962C8B-B14F-4D97-AF65-F5344CB8AC3E}">
        <p14:creationId xmlns:p14="http://schemas.microsoft.com/office/powerpoint/2010/main" val="1928068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3"/>
          <p:cNvSpPr txBox="1">
            <a:spLocks noChangeArrowheads="1"/>
          </p:cNvSpPr>
          <p:nvPr/>
        </p:nvSpPr>
        <p:spPr bwMode="auto">
          <a:xfrm>
            <a:off x="729803" y="908720"/>
            <a:ext cx="8594725" cy="305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110000"/>
              </a:lnSpc>
              <a:spcBef>
                <a:spcPts val="600"/>
              </a:spcBef>
              <a:buClr>
                <a:srgbClr val="0000FF"/>
              </a:buClr>
              <a:buFont typeface="Wingdings" pitchFamily="2" charset="2"/>
              <a:buChar char="Ø"/>
            </a:pPr>
            <a:r>
              <a:rPr lang="en-US" altLang="de-DE" sz="1800" b="0" dirty="0" smtClean="0">
                <a:latin typeface="+mn-lt"/>
              </a:rPr>
              <a:t> Transversely coherent FEL radiation is generated when </a:t>
            </a:r>
          </a:p>
          <a:p>
            <a:pPr>
              <a:lnSpc>
                <a:spcPct val="110000"/>
              </a:lnSpc>
              <a:spcBef>
                <a:spcPts val="600"/>
              </a:spcBef>
              <a:buClr>
                <a:srgbClr val="0000FF"/>
              </a:buClr>
              <a:buFont typeface="Wingdings" pitchFamily="2" charset="2"/>
              <a:buChar char="Ø"/>
            </a:pPr>
            <a:r>
              <a:rPr lang="en-US" altLang="de-DE" sz="1800" dirty="0" smtClean="0">
                <a:latin typeface="+mn-lt"/>
              </a:rPr>
              <a:t> </a:t>
            </a:r>
            <a:r>
              <a:rPr lang="en-US" altLang="de-DE" sz="1800" dirty="0">
                <a:latin typeface="+mn-lt"/>
              </a:rPr>
              <a:t>If the normalized emittance is reduced:</a:t>
            </a:r>
          </a:p>
          <a:p>
            <a:pPr marL="489150" lvl="1" indent="-342900">
              <a:lnSpc>
                <a:spcPct val="110000"/>
              </a:lnSpc>
              <a:spcBef>
                <a:spcPts val="600"/>
              </a:spcBef>
              <a:buClr>
                <a:srgbClr val="0000FF"/>
              </a:buClr>
              <a:buFont typeface="+mj-lt"/>
              <a:buAutoNum type="arabicPeriod"/>
            </a:pPr>
            <a:r>
              <a:rPr lang="en-US" altLang="de-DE" sz="1800" b="1" dirty="0">
                <a:solidFill>
                  <a:srgbClr val="00B050"/>
                </a:solidFill>
                <a:latin typeface="+mn-lt"/>
              </a:rPr>
              <a:t>The final beam energy can be decreased </a:t>
            </a:r>
            <a:r>
              <a:rPr lang="en-US" altLang="de-DE" sz="1800" dirty="0">
                <a:latin typeface="+mn-lt"/>
                <a:sym typeface="Wingdings" pitchFamily="2" charset="2"/>
              </a:rPr>
              <a:t></a:t>
            </a:r>
            <a:r>
              <a:rPr lang="en-US" altLang="de-DE" sz="1800" b="1" dirty="0">
                <a:solidFill>
                  <a:srgbClr val="00B050"/>
                </a:solidFill>
                <a:latin typeface="+mn-lt"/>
                <a:sym typeface="Wingdings" pitchFamily="2" charset="2"/>
              </a:rPr>
              <a:t>more compact and cheaper accelerator</a:t>
            </a:r>
          </a:p>
          <a:p>
            <a:pPr marL="489150" lvl="1" indent="-342900">
              <a:lnSpc>
                <a:spcPct val="110000"/>
              </a:lnSpc>
              <a:spcBef>
                <a:spcPts val="600"/>
              </a:spcBef>
              <a:buClr>
                <a:srgbClr val="0000FF"/>
              </a:buClr>
              <a:buFont typeface="+mj-lt"/>
              <a:buAutoNum type="arabicPeriod"/>
            </a:pPr>
            <a:r>
              <a:rPr lang="en-US" altLang="de-DE" sz="1800" b="1" dirty="0">
                <a:solidFill>
                  <a:srgbClr val="00B050"/>
                </a:solidFill>
                <a:latin typeface="+mn-lt"/>
                <a:sym typeface="Wingdings" pitchFamily="2" charset="2"/>
              </a:rPr>
              <a:t>Higher radiation power and shorter </a:t>
            </a:r>
            <a:r>
              <a:rPr lang="en-US" altLang="de-DE" sz="1800" b="1" dirty="0" err="1">
                <a:solidFill>
                  <a:srgbClr val="00B050"/>
                </a:solidFill>
                <a:latin typeface="+mn-lt"/>
                <a:sym typeface="Wingdings" pitchFamily="2" charset="2"/>
              </a:rPr>
              <a:t>undulator</a:t>
            </a:r>
            <a:r>
              <a:rPr lang="en-US" altLang="de-DE" sz="1800" b="1" dirty="0">
                <a:solidFill>
                  <a:srgbClr val="00B050"/>
                </a:solidFill>
                <a:latin typeface="+mn-lt"/>
                <a:sym typeface="Wingdings" pitchFamily="2" charset="2"/>
              </a:rPr>
              <a:t> line for a given beam energy</a:t>
            </a:r>
          </a:p>
          <a:p>
            <a:pPr>
              <a:lnSpc>
                <a:spcPct val="110000"/>
              </a:lnSpc>
              <a:spcBef>
                <a:spcPts val="600"/>
              </a:spcBef>
              <a:buClr>
                <a:srgbClr val="0000FF"/>
              </a:buClr>
              <a:buFont typeface="Wingdings" pitchFamily="2" charset="2"/>
              <a:buChar char="Ø"/>
            </a:pPr>
            <a:endParaRPr lang="en-US" altLang="de-DE" sz="1800" b="0" dirty="0" smtClean="0">
              <a:latin typeface="+mn-lt"/>
            </a:endParaRPr>
          </a:p>
          <a:p>
            <a:pPr>
              <a:lnSpc>
                <a:spcPct val="110000"/>
              </a:lnSpc>
              <a:spcBef>
                <a:spcPts val="600"/>
              </a:spcBef>
              <a:buClr>
                <a:srgbClr val="0000FF"/>
              </a:buClr>
              <a:buFontTx/>
              <a:buNone/>
            </a:pPr>
            <a:r>
              <a:rPr lang="en-US" altLang="de-DE" sz="1800" b="0" dirty="0" smtClean="0">
                <a:latin typeface="+mn-lt"/>
              </a:rPr>
              <a:t> </a:t>
            </a:r>
          </a:p>
          <a:p>
            <a:pPr>
              <a:lnSpc>
                <a:spcPct val="110000"/>
              </a:lnSpc>
              <a:spcBef>
                <a:spcPts val="600"/>
              </a:spcBef>
              <a:buClr>
                <a:srgbClr val="0000FF"/>
              </a:buClr>
              <a:buFontTx/>
              <a:buNone/>
            </a:pPr>
            <a:endParaRPr lang="en-US" altLang="de-DE" sz="1800" dirty="0">
              <a:latin typeface="+mn-lt"/>
            </a:endParaRPr>
          </a:p>
          <a:p>
            <a:pPr>
              <a:lnSpc>
                <a:spcPct val="110000"/>
              </a:lnSpc>
              <a:spcBef>
                <a:spcPts val="600"/>
              </a:spcBef>
              <a:buClr>
                <a:srgbClr val="0000FF"/>
              </a:buClr>
              <a:buFontTx/>
              <a:buNone/>
            </a:pPr>
            <a:endParaRPr lang="en-US" altLang="de-DE" sz="1800" b="0" dirty="0" smtClean="0">
              <a:latin typeface="+mn-lt"/>
            </a:endParaRPr>
          </a:p>
        </p:txBody>
      </p:sp>
      <p:sp>
        <p:nvSpPr>
          <p:cNvPr id="19"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Emittance</a:t>
            </a:r>
            <a:endParaRPr lang="en-US" dirty="0"/>
          </a:p>
        </p:txBody>
      </p:sp>
      <p:sp>
        <p:nvSpPr>
          <p:cNvPr id="15" name="TextBox 9"/>
          <p:cNvSpPr txBox="1">
            <a:spLocks noChangeArrowheads="1"/>
          </p:cNvSpPr>
          <p:nvPr/>
        </p:nvSpPr>
        <p:spPr bwMode="auto">
          <a:xfrm>
            <a:off x="4427984" y="2640519"/>
            <a:ext cx="3552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de-DE" sz="1800" i="1" dirty="0" smtClean="0">
                <a:latin typeface="+mn-lt"/>
              </a:rPr>
              <a:t>Calculations for </a:t>
            </a:r>
            <a:r>
              <a:rPr lang="en-US" altLang="de-DE" sz="1800" i="1" dirty="0" err="1" smtClean="0">
                <a:latin typeface="+mn-lt"/>
              </a:rPr>
              <a:t>SwissFEL</a:t>
            </a:r>
            <a:r>
              <a:rPr lang="en-US" altLang="de-DE" sz="1800" i="1" dirty="0" smtClean="0">
                <a:latin typeface="+mn-lt"/>
              </a:rPr>
              <a:t> at 0.1 nm</a:t>
            </a:r>
            <a:endParaRPr lang="en-US" altLang="de-DE" sz="1800" dirty="0" smtClean="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843" y="3178660"/>
            <a:ext cx="4643025" cy="3296548"/>
          </a:xfrm>
          <a:prstGeom prst="rect">
            <a:avLst/>
          </a:prstGeom>
        </p:spPr>
      </p:pic>
      <p:sp>
        <p:nvSpPr>
          <p:cNvPr id="9" name="Rectangle 8"/>
          <p:cNvSpPr/>
          <p:nvPr/>
        </p:nvSpPr>
        <p:spPr>
          <a:xfrm>
            <a:off x="6962611" y="665036"/>
            <a:ext cx="158417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10" name="Object 12"/>
          <p:cNvGraphicFramePr>
            <a:graphicFrameLocks noChangeAspect="1"/>
          </p:cNvGraphicFramePr>
          <p:nvPr>
            <p:extLst>
              <p:ext uri="{D42A27DB-BD31-4B8C-83A1-F6EECF244321}">
                <p14:modId xmlns:p14="http://schemas.microsoft.com/office/powerpoint/2010/main" val="1859279709"/>
              </p:ext>
            </p:extLst>
          </p:nvPr>
        </p:nvGraphicFramePr>
        <p:xfrm>
          <a:off x="7270338" y="779336"/>
          <a:ext cx="996950" cy="747713"/>
        </p:xfrm>
        <a:graphic>
          <a:graphicData uri="http://schemas.openxmlformats.org/presentationml/2006/ole">
            <mc:AlternateContent xmlns:mc="http://schemas.openxmlformats.org/markup-compatibility/2006">
              <mc:Choice xmlns:v="urn:schemas-microsoft-com:vml" Requires="v">
                <p:oleObj spid="_x0000_s9267" name="Equation" r:id="rId5" imgW="558720" imgH="419040" progId="Equation.3">
                  <p:embed/>
                </p:oleObj>
              </mc:Choice>
              <mc:Fallback>
                <p:oleObj name="Equation" r:id="rId5" imgW="558720" imgH="419040" progId="Equation.3">
                  <p:embed/>
                  <p:pic>
                    <p:nvPicPr>
                      <p:cNvPr id="20" name="Object 12"/>
                      <p:cNvPicPr>
                        <a:picLocks noChangeAspect="1" noChangeArrowheads="1"/>
                      </p:cNvPicPr>
                      <p:nvPr/>
                    </p:nvPicPr>
                    <p:blipFill>
                      <a:blip r:embed="rId6"/>
                      <a:srcRect/>
                      <a:stretch>
                        <a:fillRect/>
                      </a:stretch>
                    </p:blipFill>
                    <p:spPr bwMode="auto">
                      <a:xfrm>
                        <a:off x="7270338" y="779336"/>
                        <a:ext cx="99695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1"/>
          <p:cNvSpPr txBox="1">
            <a:spLocks/>
          </p:cNvSpPr>
          <p:nvPr/>
        </p:nvSpPr>
        <p:spPr>
          <a:xfrm>
            <a:off x="264777" y="3789040"/>
            <a:ext cx="3624845" cy="1296144"/>
          </a:xfrm>
          <a:prstGeom prst="rect">
            <a:avLst/>
          </a:prstGeom>
        </p:spPr>
        <p:txBody>
          <a:bodyPr vert="horz" lIns="0" tIns="0" rIns="0" bIns="0" rtlCol="0">
            <a:noAutofit/>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a:spcBef>
                <a:spcPts val="600"/>
              </a:spcBef>
              <a:buFont typeface="Wingdings" panose="05000000000000000000" pitchFamily="2" charset="2"/>
              <a:buChar char="Ø"/>
            </a:pPr>
            <a:r>
              <a:rPr lang="en-US" dirty="0" smtClean="0"/>
              <a:t>FEL injectors produce normalized emittances down to several tens of nanometers – resolutions of ~10 nm required</a:t>
            </a:r>
            <a:endParaRPr lang="en-US" dirty="0"/>
          </a:p>
        </p:txBody>
      </p:sp>
    </p:spTree>
    <p:extLst>
      <p:ext uri="{BB962C8B-B14F-4D97-AF65-F5344CB8AC3E}">
        <p14:creationId xmlns:p14="http://schemas.microsoft.com/office/powerpoint/2010/main" val="325052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Transverse overlap</a:t>
            </a:r>
            <a:endParaRPr lang="en-US" dirty="0"/>
          </a:p>
        </p:txBody>
      </p:sp>
      <p:sp>
        <p:nvSpPr>
          <p:cNvPr id="43" name="Text Box 53"/>
          <p:cNvSpPr txBox="1">
            <a:spLocks noChangeArrowheads="1"/>
          </p:cNvSpPr>
          <p:nvPr/>
        </p:nvSpPr>
        <p:spPr bwMode="auto">
          <a:xfrm>
            <a:off x="830189" y="1196752"/>
            <a:ext cx="7955036" cy="18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285750" indent="-285750">
              <a:lnSpc>
                <a:spcPct val="110000"/>
              </a:lnSpc>
              <a:spcBef>
                <a:spcPts val="600"/>
              </a:spcBef>
              <a:buClr>
                <a:srgbClr val="0000FF"/>
              </a:buClr>
              <a:buFont typeface="Wingdings" panose="05000000000000000000" pitchFamily="2" charset="2"/>
              <a:buChar char="Ø"/>
            </a:pPr>
            <a:r>
              <a:rPr lang="en-US" altLang="de-DE" sz="1800" dirty="0" smtClean="0">
                <a:latin typeface="+mn-lt"/>
                <a:sym typeface="Wingdings" pitchFamily="2" charset="2"/>
              </a:rPr>
              <a:t>FEL </a:t>
            </a:r>
            <a:r>
              <a:rPr lang="en-US" altLang="de-DE" sz="1800" dirty="0">
                <a:latin typeface="+mn-lt"/>
                <a:sym typeface="Wingdings" pitchFamily="2" charset="2"/>
              </a:rPr>
              <a:t>performance strongly depends on a good transverse overlap between electrons and photons. Therefore we need to control:</a:t>
            </a:r>
          </a:p>
          <a:p>
            <a:pPr marL="285750">
              <a:lnSpc>
                <a:spcPct val="110000"/>
              </a:lnSpc>
              <a:spcBef>
                <a:spcPts val="600"/>
              </a:spcBef>
              <a:buClr>
                <a:srgbClr val="0000FF"/>
              </a:buClr>
              <a:buFont typeface="Wingdings" panose="05000000000000000000" pitchFamily="2" charset="2"/>
              <a:buChar char="§"/>
            </a:pPr>
            <a:r>
              <a:rPr lang="en-US" altLang="de-DE" sz="1800" dirty="0" smtClean="0">
                <a:latin typeface="+mn-lt"/>
                <a:sym typeface="Wingdings" pitchFamily="2" charset="2"/>
              </a:rPr>
              <a:t>Trajectory: with beam-based alignment (sub µm control required)</a:t>
            </a:r>
            <a:endParaRPr lang="en-US" altLang="de-DE" sz="1800" dirty="0">
              <a:latin typeface="+mn-lt"/>
              <a:sym typeface="Wingdings" pitchFamily="2" charset="2"/>
            </a:endParaRPr>
          </a:p>
          <a:p>
            <a:pPr marL="285750">
              <a:lnSpc>
                <a:spcPct val="110000"/>
              </a:lnSpc>
              <a:spcBef>
                <a:spcPts val="600"/>
              </a:spcBef>
              <a:buClr>
                <a:srgbClr val="0000FF"/>
              </a:buClr>
              <a:buFont typeface="Wingdings" panose="05000000000000000000" pitchFamily="2" charset="2"/>
              <a:buChar char="§"/>
            </a:pPr>
            <a:r>
              <a:rPr lang="en-US" altLang="de-DE" sz="1800" dirty="0">
                <a:latin typeface="+mn-lt"/>
                <a:sym typeface="Wingdings" pitchFamily="2" charset="2"/>
              </a:rPr>
              <a:t>Beam </a:t>
            </a:r>
            <a:r>
              <a:rPr lang="en-US" altLang="de-DE" sz="1800" dirty="0" smtClean="0">
                <a:latin typeface="+mn-lt"/>
                <a:sym typeface="Wingdings" pitchFamily="2" charset="2"/>
              </a:rPr>
              <a:t>size: with optics matching</a:t>
            </a:r>
            <a:endParaRPr lang="en-US" altLang="de-DE" sz="1800" dirty="0">
              <a:latin typeface="+mn-lt"/>
              <a:sym typeface="Wingdings" pitchFamily="2" charset="2"/>
            </a:endParaRPr>
          </a:p>
          <a:p>
            <a:pPr marL="285750" indent="-285750">
              <a:lnSpc>
                <a:spcPct val="110000"/>
              </a:lnSpc>
              <a:spcBef>
                <a:spcPts val="600"/>
              </a:spcBef>
              <a:buClr>
                <a:srgbClr val="0000FF"/>
              </a:buClr>
              <a:buFont typeface="Wingdings" panose="05000000000000000000" pitchFamily="2" charset="2"/>
              <a:buChar char="Ø"/>
            </a:pPr>
            <a:endParaRPr lang="en-US" altLang="de-DE" sz="1800" dirty="0" smtClean="0">
              <a:latin typeface="+mn-lt"/>
              <a:sym typeface="Wingdings" pitchFamily="2" charset="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467" y="3429000"/>
            <a:ext cx="4320480" cy="1731151"/>
          </a:xfrm>
          <a:prstGeom prst="rect">
            <a:avLst/>
          </a:prstGeom>
        </p:spPr>
      </p:pic>
    </p:spTree>
    <p:extLst>
      <p:ext uri="{BB962C8B-B14F-4D97-AF65-F5344CB8AC3E}">
        <p14:creationId xmlns:p14="http://schemas.microsoft.com/office/powerpoint/2010/main" val="411613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txBox="1">
            <a:spLocks/>
          </p:cNvSpPr>
          <p:nvPr/>
        </p:nvSpPr>
        <p:spPr>
          <a:xfrm>
            <a:off x="2077200" y="291600"/>
            <a:ext cx="6708025" cy="508500"/>
          </a:xfrm>
          <a:prstGeom prst="rect">
            <a:avLst/>
          </a:prstGeom>
        </p:spPr>
        <p:txBody>
          <a:bodyPr/>
          <a:lst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a:lstStyle>
          <a:p>
            <a:r>
              <a:rPr lang="en-US" dirty="0" smtClean="0"/>
              <a:t>Time-resolved properties</a:t>
            </a:r>
            <a:endParaRPr lang="en-US" dirty="0"/>
          </a:p>
        </p:txBody>
      </p:sp>
      <p:sp>
        <p:nvSpPr>
          <p:cNvPr id="43" name="Text Box 53"/>
          <p:cNvSpPr txBox="1">
            <a:spLocks noChangeArrowheads="1"/>
          </p:cNvSpPr>
          <p:nvPr/>
        </p:nvSpPr>
        <p:spPr bwMode="auto">
          <a:xfrm>
            <a:off x="830189" y="836712"/>
            <a:ext cx="7955036" cy="253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285750" indent="-285750">
              <a:lnSpc>
                <a:spcPct val="110000"/>
              </a:lnSpc>
              <a:spcBef>
                <a:spcPts val="600"/>
              </a:spcBef>
              <a:buClr>
                <a:srgbClr val="0000FF"/>
              </a:buClr>
              <a:buFont typeface="Wingdings" panose="05000000000000000000" pitchFamily="2" charset="2"/>
              <a:buChar char="Ø"/>
            </a:pPr>
            <a:r>
              <a:rPr lang="en-US" altLang="de-DE" sz="1800" dirty="0" smtClean="0">
                <a:latin typeface="+mn-lt"/>
              </a:rPr>
              <a:t>FEL process occurs within a small fraction of the bunch length and properties can vary along the longitudinal beam position  </a:t>
            </a:r>
            <a:r>
              <a:rPr lang="en-US" altLang="de-DE" sz="1800" dirty="0" smtClean="0">
                <a:latin typeface="+mn-lt"/>
                <a:sym typeface="Wingdings" pitchFamily="2" charset="2"/>
              </a:rPr>
              <a:t> </a:t>
            </a:r>
            <a:r>
              <a:rPr lang="en-US" altLang="de-DE" sz="1800" dirty="0" smtClean="0">
                <a:solidFill>
                  <a:srgbClr val="9933FF"/>
                </a:solidFill>
                <a:latin typeface="+mn-lt"/>
                <a:sym typeface="Wingdings" pitchFamily="2" charset="2"/>
              </a:rPr>
              <a:t>need for time-resolved measurements and optimization</a:t>
            </a:r>
          </a:p>
          <a:p>
            <a:pPr marL="1028700" lvl="1">
              <a:lnSpc>
                <a:spcPct val="110000"/>
              </a:lnSpc>
              <a:spcBef>
                <a:spcPts val="600"/>
              </a:spcBef>
              <a:buClr>
                <a:srgbClr val="0000FF"/>
              </a:buClr>
              <a:buFont typeface="Wingdings" panose="05000000000000000000" pitchFamily="2" charset="2"/>
              <a:buChar char="Ø"/>
            </a:pPr>
            <a:r>
              <a:rPr lang="en-US" altLang="de-DE" sz="1800" dirty="0" smtClean="0">
                <a:solidFill>
                  <a:srgbClr val="9933FF"/>
                </a:solidFill>
                <a:latin typeface="+mn-lt"/>
                <a:sym typeface="Wingdings" pitchFamily="2" charset="2"/>
              </a:rPr>
              <a:t>Slice current</a:t>
            </a:r>
          </a:p>
          <a:p>
            <a:pPr marL="1028700" lvl="1">
              <a:lnSpc>
                <a:spcPct val="110000"/>
              </a:lnSpc>
              <a:spcBef>
                <a:spcPts val="600"/>
              </a:spcBef>
              <a:buClr>
                <a:srgbClr val="0000FF"/>
              </a:buClr>
              <a:buFont typeface="Wingdings" panose="05000000000000000000" pitchFamily="2" charset="2"/>
              <a:buChar char="Ø"/>
            </a:pPr>
            <a:r>
              <a:rPr lang="en-US" altLang="de-DE" sz="1800" dirty="0" smtClean="0">
                <a:solidFill>
                  <a:srgbClr val="9933FF"/>
                </a:solidFill>
                <a:latin typeface="+mn-lt"/>
                <a:sym typeface="Wingdings" pitchFamily="2" charset="2"/>
              </a:rPr>
              <a:t>Slice emittance</a:t>
            </a:r>
          </a:p>
          <a:p>
            <a:pPr marL="1028700" lvl="1">
              <a:lnSpc>
                <a:spcPct val="110000"/>
              </a:lnSpc>
              <a:spcBef>
                <a:spcPts val="600"/>
              </a:spcBef>
              <a:buClr>
                <a:srgbClr val="0000FF"/>
              </a:buClr>
              <a:buFont typeface="Wingdings" panose="05000000000000000000" pitchFamily="2" charset="2"/>
              <a:buChar char="Ø"/>
            </a:pPr>
            <a:r>
              <a:rPr lang="en-US" altLang="de-DE" sz="1800" dirty="0" smtClean="0">
                <a:solidFill>
                  <a:srgbClr val="9933FF"/>
                </a:solidFill>
                <a:latin typeface="+mn-lt"/>
                <a:sym typeface="Wingdings" pitchFamily="2" charset="2"/>
              </a:rPr>
              <a:t>Slice optics</a:t>
            </a:r>
          </a:p>
          <a:p>
            <a:pPr marL="1028700" lvl="1">
              <a:lnSpc>
                <a:spcPct val="110000"/>
              </a:lnSpc>
              <a:spcBef>
                <a:spcPts val="600"/>
              </a:spcBef>
              <a:buClr>
                <a:srgbClr val="0000FF"/>
              </a:buClr>
              <a:buFont typeface="Wingdings" panose="05000000000000000000" pitchFamily="2" charset="2"/>
              <a:buChar char="Ø"/>
            </a:pPr>
            <a:r>
              <a:rPr lang="en-US" altLang="de-DE" sz="1800" dirty="0" smtClean="0">
                <a:solidFill>
                  <a:srgbClr val="9933FF"/>
                </a:solidFill>
                <a:latin typeface="+mn-lt"/>
                <a:sym typeface="Wingdings" pitchFamily="2" charset="2"/>
              </a:rPr>
              <a:t>Slice trajectory</a:t>
            </a:r>
            <a:endParaRPr lang="en-US" altLang="de-DE" sz="1800" dirty="0" smtClean="0">
              <a:latin typeface="+mn-lt"/>
              <a:sym typeface="Wingdings" pitchFamily="2" charset="2"/>
            </a:endParaRPr>
          </a:p>
        </p:txBody>
      </p:sp>
      <p:sp>
        <p:nvSpPr>
          <p:cNvPr id="4" name="Text Box 53"/>
          <p:cNvSpPr txBox="1">
            <a:spLocks noChangeArrowheads="1"/>
          </p:cNvSpPr>
          <p:nvPr/>
        </p:nvSpPr>
        <p:spPr bwMode="auto">
          <a:xfrm>
            <a:off x="827584" y="3356992"/>
            <a:ext cx="7955036"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285750" indent="-285750">
              <a:lnSpc>
                <a:spcPct val="110000"/>
              </a:lnSpc>
              <a:spcBef>
                <a:spcPts val="600"/>
              </a:spcBef>
              <a:buClr>
                <a:srgbClr val="0000FF"/>
              </a:buClr>
              <a:buFont typeface="Wingdings" panose="05000000000000000000" pitchFamily="2" charset="2"/>
              <a:buChar char="Ø"/>
            </a:pPr>
            <a:endParaRPr lang="en-US" altLang="de-DE" sz="800" dirty="0" smtClean="0">
              <a:latin typeface="+mn-lt"/>
            </a:endParaRPr>
          </a:p>
          <a:p>
            <a:pPr marL="285750" indent="-285750">
              <a:lnSpc>
                <a:spcPct val="110000"/>
              </a:lnSpc>
              <a:spcBef>
                <a:spcPts val="600"/>
              </a:spcBef>
              <a:buClr>
                <a:srgbClr val="0000FF"/>
              </a:buClr>
              <a:buFont typeface="Wingdings" panose="05000000000000000000" pitchFamily="2" charset="2"/>
              <a:buChar char="Ø"/>
            </a:pPr>
            <a:r>
              <a:rPr lang="en-US" altLang="de-DE" sz="1800" dirty="0" smtClean="0">
                <a:latin typeface="+mn-lt"/>
              </a:rPr>
              <a:t>FEL pulse duration is mostly defined by the electron beam pulse duration which is able to lase (proper current, emittance, trajectory, etc.). The lower limit is the FEL slippage (100’s of as for X-rays). </a:t>
            </a:r>
          </a:p>
          <a:p>
            <a:pPr marL="285750" indent="-285750">
              <a:lnSpc>
                <a:spcPct val="110000"/>
              </a:lnSpc>
              <a:spcBef>
                <a:spcPts val="600"/>
              </a:spcBef>
              <a:buClr>
                <a:srgbClr val="0000FF"/>
              </a:buClr>
              <a:buFont typeface="Wingdings" panose="05000000000000000000" pitchFamily="2" charset="2"/>
              <a:buChar char="Ø"/>
            </a:pPr>
            <a:endParaRPr lang="en-US" altLang="de-DE" sz="800" dirty="0">
              <a:latin typeface="+mn-lt"/>
              <a:sym typeface="Wingdings" pitchFamily="2" charset="2"/>
            </a:endParaRPr>
          </a:p>
          <a:p>
            <a:pPr marL="285750" indent="-285750">
              <a:lnSpc>
                <a:spcPct val="110000"/>
              </a:lnSpc>
              <a:spcBef>
                <a:spcPts val="600"/>
              </a:spcBef>
              <a:buClr>
                <a:srgbClr val="0000FF"/>
              </a:buClr>
              <a:buFont typeface="Wingdings" panose="05000000000000000000" pitchFamily="2" charset="2"/>
              <a:buChar char="Ø"/>
            </a:pPr>
            <a:r>
              <a:rPr lang="en-US" altLang="de-DE" sz="1800" dirty="0" smtClean="0">
                <a:latin typeface="+mn-lt"/>
                <a:sym typeface="Wingdings" pitchFamily="2" charset="2"/>
              </a:rPr>
              <a:t>Standard pulse duration is of few tens of fs. </a:t>
            </a:r>
            <a:r>
              <a:rPr lang="en-US" altLang="de-DE" sz="1800" dirty="0">
                <a:latin typeface="+mn-lt"/>
                <a:sym typeface="Wingdings" pitchFamily="2" charset="2"/>
              </a:rPr>
              <a:t>S</a:t>
            </a:r>
            <a:r>
              <a:rPr lang="en-US" altLang="de-DE" sz="1800" dirty="0" smtClean="0">
                <a:latin typeface="+mn-lt"/>
                <a:sym typeface="Wingdings" pitchFamily="2" charset="2"/>
              </a:rPr>
              <a:t>hort pulses below 1 fs have been achieved in X-rays in different ways</a:t>
            </a:r>
          </a:p>
          <a:p>
            <a:pPr marL="285750" indent="-285750">
              <a:lnSpc>
                <a:spcPct val="110000"/>
              </a:lnSpc>
              <a:spcBef>
                <a:spcPts val="600"/>
              </a:spcBef>
              <a:buClr>
                <a:srgbClr val="0000FF"/>
              </a:buClr>
              <a:buFont typeface="Wingdings" panose="05000000000000000000" pitchFamily="2" charset="2"/>
              <a:buChar char="Ø"/>
            </a:pPr>
            <a:endParaRPr lang="en-US" altLang="de-DE" sz="1800" dirty="0">
              <a:latin typeface="+mn-lt"/>
              <a:sym typeface="Wingdings" pitchFamily="2" charset="2"/>
            </a:endParaRPr>
          </a:p>
          <a:p>
            <a:pPr algn="ctr">
              <a:lnSpc>
                <a:spcPct val="110000"/>
              </a:lnSpc>
              <a:spcBef>
                <a:spcPts val="600"/>
              </a:spcBef>
              <a:buClr>
                <a:srgbClr val="0000FF"/>
              </a:buClr>
              <a:buNone/>
            </a:pPr>
            <a:r>
              <a:rPr lang="en-US" altLang="de-DE" sz="1800" b="1" dirty="0" smtClean="0">
                <a:solidFill>
                  <a:srgbClr val="00B050"/>
                </a:solidFill>
                <a:latin typeface="+mn-lt"/>
                <a:sym typeface="Wingdings" panose="05000000000000000000" pitchFamily="2" charset="2"/>
              </a:rPr>
              <a:t> need to measure time-resolved properties with at least few fs resolution, ideally with sub-fs resolution</a:t>
            </a:r>
          </a:p>
        </p:txBody>
      </p:sp>
    </p:spTree>
    <p:extLst>
      <p:ext uri="{BB962C8B-B14F-4D97-AF65-F5344CB8AC3E}">
        <p14:creationId xmlns:p14="http://schemas.microsoft.com/office/powerpoint/2010/main" val="3394070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SI PowerPoint Master english">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a:lnSpc>
            <a:spcPct val="110000"/>
          </a:lnSpc>
          <a:spcBef>
            <a:spcPts val="0"/>
          </a:spcBef>
          <a:defRPr sz="1800" kern="1000" spc="30" dirty="0" err="1" smtClean="0">
            <a:latin typeface="+mn-lt"/>
            <a:cs typeface="Franklin Gothic Book"/>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 PowerPoint Master english</Template>
  <TotalTime>0</TotalTime>
  <Words>2790</Words>
  <Application>Microsoft Office PowerPoint</Application>
  <PresentationFormat>On-screen Show (4:3)</PresentationFormat>
  <Paragraphs>424</Paragraphs>
  <Slides>30</Slides>
  <Notes>24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6" baseType="lpstr">
      <vt:lpstr>ＭＳ Ｐゴシック</vt:lpstr>
      <vt:lpstr>ＭＳ Ｐゴシック</vt:lpstr>
      <vt:lpstr>Arial</vt:lpstr>
      <vt:lpstr>Arial Narrow</vt:lpstr>
      <vt:lpstr>Calibri</vt:lpstr>
      <vt:lpstr>Cambria Math</vt:lpstr>
      <vt:lpstr>Franklin Gothic Book</vt:lpstr>
      <vt:lpstr>Georgia</vt:lpstr>
      <vt:lpstr>Rockwell</vt:lpstr>
      <vt:lpstr>Symbol</vt:lpstr>
      <vt:lpstr>Times</vt:lpstr>
      <vt:lpstr>Times New Roman</vt:lpstr>
      <vt:lpstr>Wingdings</vt:lpstr>
      <vt:lpstr>ヒラギノ角ゴ Pro W3</vt:lpstr>
      <vt:lpstr>PSI PowerPoint Master english</vt:lpstr>
      <vt:lpstr>Equation</vt:lpstr>
      <vt:lpstr>Requirements on electron beam instrumentation for beam dynamics and operation of a free-electron laser</vt:lpstr>
      <vt:lpstr>Contents</vt:lpstr>
      <vt:lpstr>Contents</vt:lpstr>
      <vt:lpstr>Electron beam energy</vt:lpstr>
      <vt:lpstr>Peak current and beam sizes</vt:lpstr>
      <vt:lpstr>Energy spread</vt:lpstr>
      <vt:lpstr>PowerPoint Presentation</vt:lpstr>
      <vt:lpstr>PowerPoint Presentation</vt:lpstr>
      <vt:lpstr>PowerPoint Presentation</vt:lpstr>
      <vt:lpstr>High and stable FEL performance</vt:lpstr>
      <vt:lpstr>Contents</vt:lpstr>
      <vt:lpstr>Properties to be measured</vt:lpstr>
      <vt:lpstr>Other aspects</vt:lpstr>
      <vt:lpstr>Overview of required diagnostics</vt:lpstr>
      <vt:lpstr>Contents</vt:lpstr>
      <vt:lpstr>PowerPoint Presentation</vt:lpstr>
      <vt:lpstr>PowerPoint Presentation</vt:lpstr>
      <vt:lpstr>PowerPoint Presentation</vt:lpstr>
      <vt:lpstr>PowerPoint Presentation</vt:lpstr>
      <vt:lpstr>Streaking methods</vt:lpstr>
      <vt:lpstr>Contents</vt:lpstr>
      <vt:lpstr>PowerPoint Presentation</vt:lpstr>
      <vt:lpstr>Optimized multiple-quadrupole scan for slice emittance measurements</vt:lpstr>
      <vt:lpstr>PowerPoint Presentation</vt:lpstr>
      <vt:lpstr>Contents</vt:lpstr>
      <vt:lpstr>PowerPoint Presentation</vt:lpstr>
      <vt:lpstr>PowerPoint Presentation</vt:lpstr>
      <vt:lpstr>PowerPoint Presentation</vt:lpstr>
      <vt:lpstr>Contents</vt:lpstr>
      <vt:lpstr>Summary and conclusion</vt:lpstr>
    </vt:vector>
  </TitlesOfParts>
  <Company>PSI - Paul Scherrer Institut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the title of your  presentation here</dc:title>
  <dc:creator>Reiche Sven</dc:creator>
  <cp:lastModifiedBy>Prat Costa Eduard</cp:lastModifiedBy>
  <cp:revision>704</cp:revision>
  <cp:lastPrinted>2019-01-28T13:06:42Z</cp:lastPrinted>
  <dcterms:created xsi:type="dcterms:W3CDTF">2016-10-31T15:03:20Z</dcterms:created>
  <dcterms:modified xsi:type="dcterms:W3CDTF">2023-06-12T08:49:17Z</dcterms:modified>
</cp:coreProperties>
</file>