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media/image8.jpeg" ContentType="image/jpeg"/>
  <Override PartName="/ppt/media/image9.jpeg" ContentType="image/jpeg"/>
  <Override PartName="/ppt/media/media1.mp4" ContentType="video/unknown"/>
  <Override PartName="/ppt/notesSlides/notesSlide1.xml" ContentType="application/vnd.openxmlformats-officedocument.presentationml.notesSlide+xml"/>
  <Override PartName="/ppt/media/media2.mp4" ContentType="video/unknown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Shape 4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hape 4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Plasma waves have a longitudinal electric field</a:t>
            </a:r>
          </a:p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Here: plasma generated by an ultrashort laser pulse</a:t>
            </a:r>
          </a:p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Phase velocity is equal to the speed of light</a:t>
            </a:r>
          </a:p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Electrons can be captured in the wave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7.png"/><Relationship Id="rId6" Type="http://schemas.openxmlformats.org/officeDocument/2006/relationships/image" Target="../media/image4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5.jpeg"/><Relationship Id="rId14" Type="http://schemas.openxmlformats.org/officeDocument/2006/relationships/image" Target="../media/image14.png"/><Relationship Id="rId15" Type="http://schemas.openxmlformats.org/officeDocument/2006/relationships/image" Target="../media/image6.jpeg"/><Relationship Id="rId16" Type="http://schemas.openxmlformats.org/officeDocument/2006/relationships/image" Target="../media/image7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7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defRPr sz="30300">
                <a:solidFill>
                  <a:srgbClr val="56A3D6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FFFFFF"/>
                </a:solidFill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FFFFFF"/>
                </a:solidFill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FFFFFF"/>
                </a:solidFill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FFFFFF"/>
                </a:solidFill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" name="PSI Logo inverted with Outlined Fonts.pdf" descr="PSI Logo inverted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999" y="819855"/>
            <a:ext cx="5417046" cy="192407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/>
          <p:cNvSpPr txBox="1"/>
          <p:nvPr>
            <p:ph type="sldNum" sz="quarter" idx="2"/>
          </p:nvPr>
        </p:nvSpPr>
        <p:spPr>
          <a:xfrm>
            <a:off x="23247890" y="609600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2" name="Title Text"/>
          <p:cNvSpPr txBox="1"/>
          <p:nvPr>
            <p:ph type="title"/>
          </p:nvPr>
        </p:nvSpPr>
        <p:spPr>
          <a:xfrm>
            <a:off x="762000" y="250499"/>
            <a:ext cx="22860000" cy="1016001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762000" y="1850583"/>
            <a:ext cx="22860000" cy="10921230"/>
          </a:xfrm>
          <a:prstGeom prst="rect">
            <a:avLst/>
          </a:prstGeom>
        </p:spPr>
        <p:txBody>
          <a:bodyPr/>
          <a:lstStyle>
            <a:lvl1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" name="Text"/>
          <p:cNvSpPr txBox="1"/>
          <p:nvPr>
            <p:ph type="body" sz="quarter" idx="21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14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arge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ine"/>
          <p:cNvSpPr/>
          <p:nvPr/>
        </p:nvSpPr>
        <p:spPr>
          <a:xfrm flipV="1">
            <a:off x="762000" y="3923956"/>
            <a:ext cx="22859999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5" name="Title Text"/>
          <p:cNvSpPr txBox="1"/>
          <p:nvPr>
            <p:ph type="title"/>
          </p:nvPr>
        </p:nvSpPr>
        <p:spPr>
          <a:xfrm>
            <a:off x="762000" y="250499"/>
            <a:ext cx="22860000" cy="3453524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303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6" name="Body Level One…"/>
          <p:cNvSpPr txBox="1"/>
          <p:nvPr>
            <p:ph type="body" idx="1"/>
          </p:nvPr>
        </p:nvSpPr>
        <p:spPr>
          <a:xfrm>
            <a:off x="762000" y="4234575"/>
            <a:ext cx="22860000" cy="8537238"/>
          </a:xfrm>
          <a:prstGeom prst="rect">
            <a:avLst/>
          </a:prstGeom>
        </p:spPr>
        <p:txBody>
          <a:bodyPr/>
          <a:lstStyle>
            <a:lvl1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8" name="Text"/>
          <p:cNvSpPr txBox="1"/>
          <p:nvPr>
            <p:ph type="body" sz="quarter" idx="21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159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8" name="Title Text"/>
          <p:cNvSpPr txBox="1"/>
          <p:nvPr>
            <p:ph type="title"/>
          </p:nvPr>
        </p:nvSpPr>
        <p:spPr>
          <a:xfrm>
            <a:off x="762000" y="250499"/>
            <a:ext cx="22860000" cy="1016001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" name="Body Level One…"/>
          <p:cNvSpPr txBox="1"/>
          <p:nvPr>
            <p:ph type="body" idx="1"/>
          </p:nvPr>
        </p:nvSpPr>
        <p:spPr>
          <a:xfrm>
            <a:off x="762000" y="1850583"/>
            <a:ext cx="22860000" cy="1092123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1" name="Text"/>
          <p:cNvSpPr txBox="1"/>
          <p:nvPr>
            <p:ph type="body" sz="quarter" idx="21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72" name="Rasmus Ischebeck"/>
          <p:cNvSpPr txBox="1"/>
          <p:nvPr/>
        </p:nvSpPr>
        <p:spPr>
          <a:xfrm>
            <a:off x="986359" y="13302365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  <p:pic>
        <p:nvPicPr>
          <p:cNvPr id="173" name="PSI Logo with Outlined Fonts.pdf" descr="PSI Logo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3360400"/>
            <a:ext cx="622300" cy="221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iz"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1" name="Title Text"/>
          <p:cNvSpPr txBox="1"/>
          <p:nvPr>
            <p:ph type="title"/>
          </p:nvPr>
        </p:nvSpPr>
        <p:spPr>
          <a:xfrm>
            <a:off x="762000" y="250499"/>
            <a:ext cx="22860000" cy="1016001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3" name="Text"/>
          <p:cNvSpPr txBox="1"/>
          <p:nvPr>
            <p:ph type="body" sz="quarter" idx="21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84" name="Image"/>
          <p:cNvSpPr/>
          <p:nvPr>
            <p:ph type="pic" sz="quarter" idx="22"/>
          </p:nvPr>
        </p:nvSpPr>
        <p:spPr>
          <a:xfrm>
            <a:off x="793151" y="1842961"/>
            <a:ext cx="2232907" cy="223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5" name="Image"/>
          <p:cNvSpPr/>
          <p:nvPr>
            <p:ph type="pic" sz="quarter" idx="23"/>
          </p:nvPr>
        </p:nvSpPr>
        <p:spPr>
          <a:xfrm>
            <a:off x="709920" y="4602148"/>
            <a:ext cx="2399370" cy="23993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6" name="Image"/>
          <p:cNvSpPr/>
          <p:nvPr>
            <p:ph type="pic" sz="quarter" idx="24"/>
          </p:nvPr>
        </p:nvSpPr>
        <p:spPr>
          <a:xfrm>
            <a:off x="761581" y="7527799"/>
            <a:ext cx="2296049" cy="20664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7" name="Image"/>
          <p:cNvSpPr/>
          <p:nvPr>
            <p:ph type="pic" sz="quarter" idx="25"/>
          </p:nvPr>
        </p:nvSpPr>
        <p:spPr>
          <a:xfrm>
            <a:off x="569287" y="10120523"/>
            <a:ext cx="2680636" cy="26634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8" name="Electrons flying in a circle"/>
          <p:cNvSpPr txBox="1"/>
          <p:nvPr>
            <p:ph type="body" sz="quarter" idx="26"/>
          </p:nvPr>
        </p:nvSpPr>
        <p:spPr>
          <a:xfrm>
            <a:off x="3702702" y="1842961"/>
            <a:ext cx="19919297" cy="218272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Electrons flying in a circle</a:t>
            </a:r>
          </a:p>
        </p:txBody>
      </p:sp>
      <p:sp>
        <p:nvSpPr>
          <p:cNvPr id="189" name="Accelerated electrons"/>
          <p:cNvSpPr txBox="1"/>
          <p:nvPr>
            <p:ph type="body" sz="quarter" idx="27"/>
          </p:nvPr>
        </p:nvSpPr>
        <p:spPr>
          <a:xfrm>
            <a:off x="3702703" y="4602148"/>
            <a:ext cx="19919296" cy="23993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Accelerated electrons</a:t>
            </a:r>
          </a:p>
        </p:txBody>
      </p:sp>
      <p:sp>
        <p:nvSpPr>
          <p:cNvPr id="190" name="Protons in LHC"/>
          <p:cNvSpPr txBox="1"/>
          <p:nvPr>
            <p:ph type="body" sz="quarter" idx="28"/>
          </p:nvPr>
        </p:nvSpPr>
        <p:spPr>
          <a:xfrm>
            <a:off x="3702702" y="7527799"/>
            <a:ext cx="19919298" cy="20664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Protons in LHC</a:t>
            </a:r>
          </a:p>
        </p:txBody>
      </p:sp>
      <p:sp>
        <p:nvSpPr>
          <p:cNvPr id="191" name="All of the above"/>
          <p:cNvSpPr txBox="1"/>
          <p:nvPr>
            <p:ph type="body" sz="quarter" idx="29"/>
          </p:nvPr>
        </p:nvSpPr>
        <p:spPr>
          <a:xfrm>
            <a:off x="3702702" y="10120522"/>
            <a:ext cx="19919297" cy="266341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All of the above</a:t>
            </a:r>
          </a:p>
        </p:txBody>
      </p:sp>
      <p:pic>
        <p:nvPicPr>
          <p:cNvPr id="192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iz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1" name="Title Text"/>
          <p:cNvSpPr txBox="1"/>
          <p:nvPr>
            <p:ph type="title"/>
          </p:nvPr>
        </p:nvSpPr>
        <p:spPr>
          <a:xfrm>
            <a:off x="762000" y="250499"/>
            <a:ext cx="22860000" cy="1016001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3" name="Rasmus Ischebeck"/>
          <p:cNvSpPr txBox="1"/>
          <p:nvPr>
            <p:ph type="body" sz="quarter" idx="21"/>
          </p:nvPr>
        </p:nvSpPr>
        <p:spPr>
          <a:xfrm>
            <a:off x="986359" y="13302365"/>
            <a:ext cx="1985620" cy="37437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  <p:sp>
        <p:nvSpPr>
          <p:cNvPr id="204" name="Text"/>
          <p:cNvSpPr txBox="1"/>
          <p:nvPr>
            <p:ph type="body" sz="quarter" idx="22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205" name="PSI Logo with Outlined Fonts.pdf" descr="PSI Logo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3360400"/>
            <a:ext cx="622300" cy="22103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Image"/>
          <p:cNvSpPr/>
          <p:nvPr>
            <p:ph type="pic" sz="quarter" idx="23"/>
          </p:nvPr>
        </p:nvSpPr>
        <p:spPr>
          <a:xfrm>
            <a:off x="793151" y="1842961"/>
            <a:ext cx="2232907" cy="223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07" name="Image"/>
          <p:cNvSpPr/>
          <p:nvPr>
            <p:ph type="pic" sz="quarter" idx="24"/>
          </p:nvPr>
        </p:nvSpPr>
        <p:spPr>
          <a:xfrm>
            <a:off x="709920" y="4602148"/>
            <a:ext cx="2399370" cy="23993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08" name="Image"/>
          <p:cNvSpPr/>
          <p:nvPr>
            <p:ph type="pic" sz="quarter" idx="25"/>
          </p:nvPr>
        </p:nvSpPr>
        <p:spPr>
          <a:xfrm>
            <a:off x="761581" y="7527799"/>
            <a:ext cx="2296049" cy="20664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09" name="Image"/>
          <p:cNvSpPr/>
          <p:nvPr>
            <p:ph type="pic" sz="quarter" idx="26"/>
          </p:nvPr>
        </p:nvSpPr>
        <p:spPr>
          <a:xfrm>
            <a:off x="569287" y="10120523"/>
            <a:ext cx="2680636" cy="26634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0" name="Electrons flying in a circle"/>
          <p:cNvSpPr txBox="1"/>
          <p:nvPr>
            <p:ph type="body" sz="quarter" idx="27"/>
          </p:nvPr>
        </p:nvSpPr>
        <p:spPr>
          <a:xfrm>
            <a:off x="3702702" y="1842961"/>
            <a:ext cx="19919297" cy="218272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Electrons flying in a circle</a:t>
            </a:r>
          </a:p>
        </p:txBody>
      </p:sp>
      <p:sp>
        <p:nvSpPr>
          <p:cNvPr id="211" name="Accelerated electrons"/>
          <p:cNvSpPr txBox="1"/>
          <p:nvPr>
            <p:ph type="body" sz="quarter" idx="28"/>
          </p:nvPr>
        </p:nvSpPr>
        <p:spPr>
          <a:xfrm>
            <a:off x="3702703" y="4602148"/>
            <a:ext cx="19919296" cy="23993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Accelerated electrons</a:t>
            </a:r>
          </a:p>
        </p:txBody>
      </p:sp>
      <p:sp>
        <p:nvSpPr>
          <p:cNvPr id="212" name="Protons in LHC"/>
          <p:cNvSpPr txBox="1"/>
          <p:nvPr>
            <p:ph type="body" sz="quarter" idx="29"/>
          </p:nvPr>
        </p:nvSpPr>
        <p:spPr>
          <a:xfrm>
            <a:off x="3702702" y="7527799"/>
            <a:ext cx="19919298" cy="20664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Protons in LHC</a:t>
            </a:r>
          </a:p>
        </p:txBody>
      </p:sp>
      <p:sp>
        <p:nvSpPr>
          <p:cNvPr id="213" name="All of the above"/>
          <p:cNvSpPr txBox="1"/>
          <p:nvPr>
            <p:ph type="body" sz="quarter" idx="30"/>
          </p:nvPr>
        </p:nvSpPr>
        <p:spPr>
          <a:xfrm>
            <a:off x="3702702" y="10120522"/>
            <a:ext cx="19919297" cy="266341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All of the above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estion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Nick-Veasey-hands-2009.jpg" descr="Nick-Veasey-hands-2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68" y="-2720177"/>
            <a:ext cx="23016264" cy="1646941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Nick Veasey"/>
          <p:cNvSpPr txBox="1"/>
          <p:nvPr>
            <p:ph type="body" sz="quarter" idx="21"/>
          </p:nvPr>
        </p:nvSpPr>
        <p:spPr>
          <a:xfrm>
            <a:off x="199031" y="13256642"/>
            <a:ext cx="2094806" cy="415875"/>
          </a:xfrm>
          <a:prstGeom prst="rect">
            <a:avLst/>
          </a:prstGeom>
          <a:effectLst>
            <a:outerShdw sx="100000" sy="100000" kx="0" ky="0" algn="b" rotWithShape="0" blurRad="101600" dist="63500" dir="2700000">
              <a:srgbClr val="000000">
                <a:alpha val="75000"/>
              </a:srgbClr>
            </a:outerShdw>
          </a:effectLst>
        </p:spPr>
        <p:txBody>
          <a:bodyPr lIns="71437" tIns="71437" rIns="71437" bIns="71437" anchor="ctr">
            <a:spAutoFit/>
          </a:bodyPr>
          <a:lstStyle>
            <a:lvl1pPr marL="0" indent="0" defTabSz="584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Nick Veasey</a:t>
            </a:r>
          </a:p>
        </p:txBody>
      </p:sp>
      <p:sp>
        <p:nvSpPr>
          <p:cNvPr id="222" name="Questions?"/>
          <p:cNvSpPr txBox="1"/>
          <p:nvPr>
            <p:ph type="body" sz="quarter" idx="22"/>
          </p:nvPr>
        </p:nvSpPr>
        <p:spPr>
          <a:xfrm>
            <a:off x="683868" y="505377"/>
            <a:ext cx="7717664" cy="194170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584200">
              <a:spcBef>
                <a:spcPts val="0"/>
              </a:spcBef>
              <a:buClrTx/>
              <a:buSzTx/>
              <a:buFontTx/>
              <a:buNone/>
              <a:defRPr cap="all" sz="12000">
                <a:solidFill>
                  <a:srgbClr val="76D6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Questions?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>
            <a:normAutofit fontScale="100000" lnSpcReduction="0"/>
          </a:bodyPr>
          <a:lstStyle>
            <a:lvl1pPr algn="ctr" defTabSz="584200">
              <a:lnSpc>
                <a:spcPct val="100000"/>
              </a:lnSpc>
              <a:defRPr b="0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1" name="Callout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232" name="Type a quote here."/>
          <p:cNvSpPr txBox="1"/>
          <p:nvPr>
            <p:ph type="body" sz="quarter" idx="21"/>
          </p:nvPr>
        </p:nvSpPr>
        <p:spPr>
          <a:xfrm>
            <a:off x="1676400" y="4089400"/>
            <a:ext cx="21056600" cy="21240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134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233" name="Johnny Appleseed"/>
          <p:cNvSpPr txBox="1"/>
          <p:nvPr>
            <p:ph type="body" sz="quarter" idx="22"/>
          </p:nvPr>
        </p:nvSpPr>
        <p:spPr>
          <a:xfrm>
            <a:off x="762000" y="10854918"/>
            <a:ext cx="22860000" cy="140416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234" name="Text"/>
          <p:cNvSpPr txBox="1"/>
          <p:nvPr>
            <p:ph type="body" sz="quarter" idx="23"/>
          </p:nvPr>
        </p:nvSpPr>
        <p:spPr>
          <a:xfrm>
            <a:off x="762000" y="622861"/>
            <a:ext cx="20955000" cy="6471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b="1" cap="all" spc="180" sz="3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Text</a:t>
            </a:r>
          </a:p>
        </p:txBody>
      </p:sp>
      <p:pic>
        <p:nvPicPr>
          <p:cNvPr id="235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91005" y="622861"/>
            <a:ext cx="1403817" cy="49862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lide Number"/>
          <p:cNvSpPr txBox="1"/>
          <p:nvPr>
            <p:ph type="sldNum" sz="quarter" idx="2"/>
          </p:nvPr>
        </p:nvSpPr>
        <p:spPr>
          <a:xfrm>
            <a:off x="23244343" y="609600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ype a quote here."/>
          <p:cNvSpPr txBox="1"/>
          <p:nvPr>
            <p:ph type="body" sz="quarter" idx="21"/>
          </p:nvPr>
        </p:nvSpPr>
        <p:spPr>
          <a:xfrm>
            <a:off x="11049000" y="3721100"/>
            <a:ext cx="12573000" cy="378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134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244" name="Image"/>
          <p:cNvSpPr/>
          <p:nvPr>
            <p:ph type="pic" idx="22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5" name="Johnny Appleseed"/>
          <p:cNvSpPr txBox="1"/>
          <p:nvPr>
            <p:ph type="body" sz="quarter" idx="23"/>
          </p:nvPr>
        </p:nvSpPr>
        <p:spPr>
          <a:xfrm>
            <a:off x="11049000" y="10854918"/>
            <a:ext cx="12573000" cy="140416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FontTx/>
              <a:buNone/>
              <a:defRPr sz="8700">
                <a:solidFill>
                  <a:srgbClr val="23232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Johnny Appleseed</a:t>
            </a:r>
          </a:p>
        </p:txBody>
      </p:sp>
      <p:pic>
        <p:nvPicPr>
          <p:cNvPr id="24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42022" y="622861"/>
            <a:ext cx="1403817" cy="49862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lide Number"/>
          <p:cNvSpPr txBox="1"/>
          <p:nvPr>
            <p:ph type="sldNum" sz="quarter" idx="2"/>
          </p:nvPr>
        </p:nvSpPr>
        <p:spPr>
          <a:xfrm>
            <a:off x="23244343" y="609600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Image"/>
          <p:cNvSpPr/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255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65424" y="622861"/>
            <a:ext cx="1403817" cy="49862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lide Number"/>
          <p:cNvSpPr txBox="1"/>
          <p:nvPr>
            <p:ph type="sldNum" sz="quarter" idx="2"/>
          </p:nvPr>
        </p:nvSpPr>
        <p:spPr>
          <a:xfrm>
            <a:off x="23244343" y="609600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18620" y="622861"/>
            <a:ext cx="1403817" cy="49862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/>
          <p:nvPr>
            <p:ph type="sldNum" sz="quarter" idx="2"/>
          </p:nvPr>
        </p:nvSpPr>
        <p:spPr>
          <a:xfrm>
            <a:off x="23244343" y="609600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in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mage"/>
          <p:cNvSpPr/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effectLst>
            <a:outerShdw sx="100000" sy="100000" kx="0" ky="0" algn="b" rotWithShape="0" blurRad="127000" dist="25400" dir="5400000">
              <a:srgbClr val="000000">
                <a:alpha val="80000"/>
              </a:srgbClr>
            </a:outerShdw>
          </a:effectLst>
        </p:spPr>
        <p:txBody>
          <a:bodyPr/>
          <a:lstStyle>
            <a:lvl1pPr>
              <a:defRPr sz="303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A6AAA9"/>
                </a:solidFill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A6AAA9"/>
                </a:solidFill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A6AAA9"/>
                </a:solidFill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A6AAA9"/>
                </a:solidFill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>
                <a:solidFill>
                  <a:srgbClr val="A6AAA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2" name="Group"/>
          <p:cNvGrpSpPr/>
          <p:nvPr/>
        </p:nvGrpSpPr>
        <p:grpSpPr>
          <a:xfrm>
            <a:off x="761999" y="674867"/>
            <a:ext cx="3985087" cy="673101"/>
            <a:chOff x="0" y="0"/>
            <a:chExt cx="3985085" cy="673100"/>
          </a:xfrm>
        </p:grpSpPr>
        <p:pic>
          <p:nvPicPr>
            <p:cNvPr id="30" name="epfl-logo.pdf" descr="epfl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39815" y="194981"/>
              <a:ext cx="1645271" cy="478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PSI Logo white with Outlined Fonts.pdf" descr="PSI Logo white with Outlined Fonts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95054" cy="673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" name="Rectangle"/>
          <p:cNvSpPr/>
          <p:nvPr/>
        </p:nvSpPr>
        <p:spPr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23794173" y="13267597"/>
            <a:ext cx="368505" cy="3870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" name="Text"/>
          <p:cNvSpPr txBox="1"/>
          <p:nvPr>
            <p:ph type="body" sz="quarter" idx="22"/>
          </p:nvPr>
        </p:nvSpPr>
        <p:spPr>
          <a:xfrm>
            <a:off x="23109707" y="13280297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3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SI Logo with Outlined Fonts.pdf" descr="PSI Logo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36039" y="726902"/>
            <a:ext cx="1399014" cy="496914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23244343" y="609600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ur Tite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"/>
          <p:cNvSpPr/>
          <p:nvPr/>
        </p:nvSpPr>
        <p:spPr>
          <a:xfrm>
            <a:off x="-4212" y="2825750"/>
            <a:ext cx="1441451" cy="1455803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tIns="91439" bIns="91439"/>
          <a:lstStyle/>
          <a:p>
            <a:pPr defTabSz="1828800">
              <a:spcBef>
                <a:spcPts val="0"/>
              </a:spcBef>
              <a:defRPr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pic>
        <p:nvPicPr>
          <p:cNvPr id="280" name="PSI-Logo_narrow_30k.eps" descr="PSI-Logo_narrow_30k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1388" y="571500"/>
            <a:ext cx="2032001" cy="723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itle Text"/>
          <p:cNvSpPr txBox="1"/>
          <p:nvPr>
            <p:ph type="title"/>
          </p:nvPr>
        </p:nvSpPr>
        <p:spPr>
          <a:xfrm>
            <a:off x="4150188" y="583200"/>
            <a:ext cx="19386144" cy="1995003"/>
          </a:xfrm>
          <a:prstGeom prst="rect">
            <a:avLst/>
          </a:prstGeom>
        </p:spPr>
        <p:txBody>
          <a:bodyPr lIns="0" tIns="0" rIns="0" bIns="0"/>
          <a:lstStyle>
            <a:lvl1pPr defTabSz="1828800">
              <a:lnSpc>
                <a:spcPct val="100000"/>
              </a:lnSpc>
              <a:defRPr cap="none" sz="5000">
                <a:solidFill>
                  <a:srgbClr val="68686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23384896" y="13322300"/>
            <a:ext cx="244427" cy="241648"/>
          </a:xfrm>
          <a:prstGeom prst="rect">
            <a:avLst/>
          </a:prstGeom>
        </p:spPr>
        <p:txBody>
          <a:bodyPr lIns="0" tIns="0" rIns="0" bIns="0"/>
          <a:lstStyle>
            <a:lvl1pPr algn="l" defTabSz="1828800">
              <a:lnSpc>
                <a:spcPct val="100000"/>
              </a:lnSpc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3" name="Rasmus Ischebeck &gt; Willkommen am PSI"/>
          <p:cNvSpPr txBox="1"/>
          <p:nvPr/>
        </p:nvSpPr>
        <p:spPr>
          <a:xfrm>
            <a:off x="28321" y="13225462"/>
            <a:ext cx="16734235" cy="473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584200">
              <a:spcBef>
                <a:spcPts val="1900"/>
              </a:spcBef>
              <a:defRPr sz="2200">
                <a:solidFill>
                  <a:srgbClr val="A9A9A9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Rasmus Ischebeck &gt; Willkommen am PSI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1" name="Title Text"/>
          <p:cNvSpPr txBox="1"/>
          <p:nvPr>
            <p:ph type="title"/>
          </p:nvPr>
        </p:nvSpPr>
        <p:spPr>
          <a:xfrm>
            <a:off x="762000" y="250499"/>
            <a:ext cx="22860000" cy="1016001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2" name="Body Level One…"/>
          <p:cNvSpPr txBox="1"/>
          <p:nvPr>
            <p:ph type="body" idx="1"/>
          </p:nvPr>
        </p:nvSpPr>
        <p:spPr>
          <a:xfrm>
            <a:off x="762000" y="1850583"/>
            <a:ext cx="12950195" cy="1092123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4" name="Rasmus Ischebeck &gt; Synchrotron Radiation"/>
          <p:cNvSpPr txBox="1"/>
          <p:nvPr>
            <p:ph type="body" sz="quarter" idx="21"/>
          </p:nvPr>
        </p:nvSpPr>
        <p:spPr>
          <a:xfrm>
            <a:off x="1709796" y="13302365"/>
            <a:ext cx="4430954" cy="37437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 &gt; Synchrotron Radiation</a:t>
            </a:r>
          </a:p>
        </p:txBody>
      </p:sp>
      <p:sp>
        <p:nvSpPr>
          <p:cNvPr id="295" name="Text"/>
          <p:cNvSpPr txBox="1"/>
          <p:nvPr>
            <p:ph type="body" sz="quarter" idx="22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300" name="Group"/>
          <p:cNvGrpSpPr/>
          <p:nvPr/>
        </p:nvGrpSpPr>
        <p:grpSpPr>
          <a:xfrm>
            <a:off x="241300" y="13355896"/>
            <a:ext cx="1326186" cy="225538"/>
            <a:chOff x="0" y="-4503"/>
            <a:chExt cx="1326185" cy="225537"/>
          </a:xfrm>
        </p:grpSpPr>
        <p:pic>
          <p:nvPicPr>
            <p:cNvPr id="296" name="PSI Logo with Outlined Fonts.pdf" descr="PSI Logo with Outlined Fonts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22300" cy="22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99" name="Group"/>
            <p:cNvGrpSpPr/>
            <p:nvPr/>
          </p:nvGrpSpPr>
          <p:grpSpPr>
            <a:xfrm>
              <a:off x="4895" y="-4504"/>
              <a:ext cx="1321291" cy="223173"/>
              <a:chOff x="0" y="0"/>
              <a:chExt cx="1321290" cy="223172"/>
            </a:xfrm>
          </p:grpSpPr>
          <p:pic>
            <p:nvPicPr>
              <p:cNvPr id="297" name="epfl-logo.pdf" descr="epfl-logo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775786" y="64647"/>
                <a:ext cx="545505" cy="1585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8" name="PSI Logo white with Outlined Fonts.pdf" descr="PSI Logo white with Outlined Fonts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8322" cy="22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8" name="Title Text"/>
          <p:cNvSpPr txBox="1"/>
          <p:nvPr>
            <p:ph type="title"/>
          </p:nvPr>
        </p:nvSpPr>
        <p:spPr>
          <a:xfrm>
            <a:off x="762000" y="250499"/>
            <a:ext cx="22860000" cy="1016001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9" name="Body Level One…"/>
          <p:cNvSpPr txBox="1"/>
          <p:nvPr>
            <p:ph type="body" idx="1"/>
          </p:nvPr>
        </p:nvSpPr>
        <p:spPr>
          <a:xfrm>
            <a:off x="762000" y="1850583"/>
            <a:ext cx="22860000" cy="1092123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1" name="Rasmus Ischebeck &gt; Advanced Accelerator Concepts"/>
          <p:cNvSpPr txBox="1"/>
          <p:nvPr>
            <p:ph type="body" sz="quarter" idx="21"/>
          </p:nvPr>
        </p:nvSpPr>
        <p:spPr>
          <a:xfrm>
            <a:off x="1709796" y="13302365"/>
            <a:ext cx="5443195" cy="37437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 &gt; Advanced Accelerator Concepts</a:t>
            </a:r>
          </a:p>
        </p:txBody>
      </p:sp>
      <p:sp>
        <p:nvSpPr>
          <p:cNvPr id="312" name="Text"/>
          <p:cNvSpPr txBox="1"/>
          <p:nvPr>
            <p:ph type="body" sz="quarter" idx="22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315" name="Group"/>
          <p:cNvGrpSpPr/>
          <p:nvPr/>
        </p:nvGrpSpPr>
        <p:grpSpPr>
          <a:xfrm>
            <a:off x="241300" y="13360400"/>
            <a:ext cx="1326186" cy="221034"/>
            <a:chOff x="0" y="0"/>
            <a:chExt cx="1326185" cy="221033"/>
          </a:xfrm>
        </p:grpSpPr>
        <p:pic>
          <p:nvPicPr>
            <p:cNvPr id="313" name="epfl-logo.pdf" descr="epfl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0681" y="60143"/>
              <a:ext cx="545505" cy="15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PSI Logo with Outlined Fonts.pdf" descr="PSI Logo with Outlined Fonts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22300" cy="22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21586" t="3604" r="0" b="18162"/>
          <a:stretch>
            <a:fillRect/>
          </a:stretch>
        </p:blipFill>
        <p:spPr>
          <a:xfrm>
            <a:off x="-1" y="-589278"/>
            <a:ext cx="24384002" cy="1430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itle Text"/>
          <p:cNvSpPr txBox="1"/>
          <p:nvPr>
            <p:ph type="title"/>
          </p:nvPr>
        </p:nvSpPr>
        <p:spPr>
          <a:xfrm>
            <a:off x="6446975" y="3879265"/>
            <a:ext cx="15627936" cy="2087709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cap="none" sz="96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4" name="Body Level One…"/>
          <p:cNvSpPr txBox="1"/>
          <p:nvPr>
            <p:ph type="body" sz="quarter" idx="1" hasCustomPrompt="1"/>
          </p:nvPr>
        </p:nvSpPr>
        <p:spPr>
          <a:xfrm>
            <a:off x="6465446" y="6307859"/>
            <a:ext cx="15627935" cy="1625889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828800">
              <a:lnSpc>
                <a:spcPct val="90000"/>
              </a:lnSpc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1828800">
              <a:lnSpc>
                <a:spcPct val="90000"/>
              </a:lnSpc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1828800">
              <a:lnSpc>
                <a:spcPct val="90000"/>
              </a:lnSpc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1828800">
              <a:lnSpc>
                <a:spcPct val="90000"/>
              </a:lnSpc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1828800">
              <a:lnSpc>
                <a:spcPct val="90000"/>
              </a:lnSpc>
              <a:spcBef>
                <a:spcPts val="2000"/>
              </a:spcBef>
              <a:buClrTx/>
              <a:buSzTx/>
              <a:buFont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Click to add author / institute and occasion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25" name="Rectangle 3"/>
          <p:cNvSpPr txBox="1"/>
          <p:nvPr/>
        </p:nvSpPr>
        <p:spPr>
          <a:xfrm>
            <a:off x="679317" y="752388"/>
            <a:ext cx="5393424" cy="367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4800">
                <a:solidFill>
                  <a:srgbClr val="3399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EUROPEAN</a:t>
            </a:r>
          </a:p>
          <a:p>
            <a:pPr defTabSz="1828800">
              <a:spcBef>
                <a:spcPts val="0"/>
              </a:spcBef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PLASMA RESEARCH</a:t>
            </a:r>
          </a:p>
          <a:p>
            <a:pPr defTabSz="1828800">
              <a:spcBef>
                <a:spcPts val="0"/>
              </a:spcBef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ACCELERATOR WITH</a:t>
            </a:r>
          </a:p>
          <a:p>
            <a:pPr defTabSz="1828800">
              <a:spcBef>
                <a:spcPts val="0"/>
              </a:spcBef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EXCELLENCE IN</a:t>
            </a:r>
          </a:p>
          <a:p>
            <a:pPr defTabSz="1828800">
              <a:spcBef>
                <a:spcPts val="0"/>
              </a:spcBef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APPLICATIONS</a:t>
            </a:r>
          </a:p>
        </p:txBody>
      </p:sp>
      <p:pic>
        <p:nvPicPr>
          <p:cNvPr id="326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87989" y="547105"/>
            <a:ext cx="5576303" cy="2522467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ectangle 10"/>
          <p:cNvSpPr/>
          <p:nvPr/>
        </p:nvSpPr>
        <p:spPr>
          <a:xfrm rot="5400000">
            <a:off x="3468196" y="7241988"/>
            <a:ext cx="2304261" cy="80648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TextBox 24"/>
          <p:cNvSpPr txBox="1"/>
          <p:nvPr/>
        </p:nvSpPr>
        <p:spPr>
          <a:xfrm>
            <a:off x="2041256" y="12576088"/>
            <a:ext cx="6436055" cy="90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This project has received funding from the European Union´s Horizon Europe research and innovation programme under grant agreement </a:t>
            </a:r>
          </a:p>
          <a:p>
            <a:pPr defTabSz="1828800">
              <a:spcBef>
                <a:spcPts val="0"/>
              </a:spcBef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No. 101079773</a:t>
            </a:r>
          </a:p>
        </p:txBody>
      </p:sp>
      <p:grpSp>
        <p:nvGrpSpPr>
          <p:cNvPr id="341" name="Group 44"/>
          <p:cNvGrpSpPr/>
          <p:nvPr/>
        </p:nvGrpSpPr>
        <p:grpSpPr>
          <a:xfrm>
            <a:off x="884200" y="10420691"/>
            <a:ext cx="7472252" cy="1707489"/>
            <a:chOff x="0" y="0"/>
            <a:chExt cx="7472251" cy="1707487"/>
          </a:xfrm>
        </p:grpSpPr>
        <p:pic>
          <p:nvPicPr>
            <p:cNvPr id="329" name="Picture 15" descr="Picture 1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8638" y="0"/>
              <a:ext cx="1079428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Picture 19" descr="Picture 1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79791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Picture 21" descr="Picture 2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556913" y="0"/>
              <a:ext cx="1079429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Picture 27" descr="Picture 2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35189" y="0"/>
              <a:ext cx="1079791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Picture 29" descr="Picture 29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113827" y="0"/>
              <a:ext cx="1079791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Picture 31" descr="Picture 31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392461" y="0"/>
              <a:ext cx="1079791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Picture 33" descr="Picture 33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987487"/>
              <a:ext cx="1079791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Picture 35" descr="Picture 35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278638" y="987487"/>
              <a:ext cx="1079790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Picture 37" descr="Picture 37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835913" y="987487"/>
              <a:ext cx="1079791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Picture 39" descr="Picture 39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5114551" y="987487"/>
              <a:ext cx="1079429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Picture 41" descr="Picture 4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557275" y="987487"/>
              <a:ext cx="1079791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Picture 43" descr="Picture 43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92823" y="987487"/>
              <a:ext cx="1079429" cy="72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2" name="Picture 46" descr="Picture 46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84200" y="12679056"/>
            <a:ext cx="1087632" cy="7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100000"/>
              </a:lnSpc>
              <a:defRPr b="0"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1" name="Title Text"/>
          <p:cNvSpPr txBox="1"/>
          <p:nvPr>
            <p:ph type="title"/>
          </p:nvPr>
        </p:nvSpPr>
        <p:spPr>
          <a:xfrm>
            <a:off x="762000" y="250499"/>
            <a:ext cx="22860000" cy="1016001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2" name="Body Level One…"/>
          <p:cNvSpPr txBox="1"/>
          <p:nvPr>
            <p:ph type="body" idx="1"/>
          </p:nvPr>
        </p:nvSpPr>
        <p:spPr>
          <a:xfrm>
            <a:off x="762000" y="1850583"/>
            <a:ext cx="12950195" cy="1092123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4" name="Ischebeck, Pieloni, Herr, Carlier: Advanced Concepts in Particle Accelerators"/>
          <p:cNvSpPr txBox="1"/>
          <p:nvPr>
            <p:ph type="body" sz="quarter" idx="21"/>
          </p:nvPr>
        </p:nvSpPr>
        <p:spPr>
          <a:xfrm>
            <a:off x="1709796" y="13302365"/>
            <a:ext cx="7614667" cy="37437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Ischebeck, Pieloni, Herr, Carlier: Advanced Concepts in Particle Accelerators</a:t>
            </a:r>
          </a:p>
        </p:txBody>
      </p:sp>
      <p:sp>
        <p:nvSpPr>
          <p:cNvPr id="355" name="Text"/>
          <p:cNvSpPr txBox="1"/>
          <p:nvPr>
            <p:ph type="body" sz="quarter" idx="22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358" name="Group"/>
          <p:cNvGrpSpPr/>
          <p:nvPr/>
        </p:nvGrpSpPr>
        <p:grpSpPr>
          <a:xfrm>
            <a:off x="173868" y="13360400"/>
            <a:ext cx="1274147" cy="221034"/>
            <a:chOff x="0" y="0"/>
            <a:chExt cx="1274145" cy="221033"/>
          </a:xfrm>
        </p:grpSpPr>
        <p:pic>
          <p:nvPicPr>
            <p:cNvPr id="356" name="epfl-logo.pdf" descr="epfl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0143"/>
              <a:ext cx="545504" cy="15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PSI Logo with Outlined Fonts.pdf" descr="PSI Logo with Outlined Fonts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651845" y="0"/>
              <a:ext cx="622301" cy="22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NW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Image"/>
          <p:cNvSpPr/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66" name="Rectangle"/>
          <p:cNvSpPr/>
          <p:nvPr/>
        </p:nvSpPr>
        <p:spPr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367" name="Title Text"/>
          <p:cNvSpPr txBox="1"/>
          <p:nvPr>
            <p:ph type="title"/>
          </p:nvPr>
        </p:nvSpPr>
        <p:spPr>
          <a:xfrm>
            <a:off x="762000" y="672147"/>
            <a:ext cx="12954836" cy="6156716"/>
          </a:xfrm>
          <a:prstGeom prst="rect">
            <a:avLst/>
          </a:prstGeom>
          <a:effectLst>
            <a:outerShdw sx="100000" sy="100000" kx="0" ky="0" algn="b" rotWithShape="0" blurRad="127000" dist="25400" dir="5400000">
              <a:srgbClr val="000000">
                <a:alpha val="80000"/>
              </a:srgbClr>
            </a:outerShdw>
          </a:effectLst>
        </p:spPr>
        <p:txBody>
          <a:bodyPr/>
          <a:lstStyle>
            <a:lvl1pPr>
              <a:defRPr sz="120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grpSp>
        <p:nvGrpSpPr>
          <p:cNvPr id="370" name="Group"/>
          <p:cNvGrpSpPr/>
          <p:nvPr/>
        </p:nvGrpSpPr>
        <p:grpSpPr>
          <a:xfrm>
            <a:off x="246195" y="13355896"/>
            <a:ext cx="1321291" cy="223173"/>
            <a:chOff x="0" y="0"/>
            <a:chExt cx="1321290" cy="223172"/>
          </a:xfrm>
        </p:grpSpPr>
        <p:pic>
          <p:nvPicPr>
            <p:cNvPr id="368" name="epfl-logo.pdf" descr="epfl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75786" y="64647"/>
              <a:ext cx="545505" cy="15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PSI Logo white with Outlined Fonts.pdf" descr="PSI Logo white with Outlined Fonts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8322" cy="223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1" name="Rasmus Ischebeck &gt; Advanced Accelerator Concepts"/>
          <p:cNvSpPr txBox="1"/>
          <p:nvPr>
            <p:ph type="body" sz="quarter" idx="22"/>
          </p:nvPr>
        </p:nvSpPr>
        <p:spPr>
          <a:xfrm>
            <a:off x="1709796" y="13302365"/>
            <a:ext cx="5443195" cy="37437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 &gt; Advanced Accelerator Concepts</a:t>
            </a:r>
          </a:p>
        </p:txBody>
      </p:sp>
      <p:sp>
        <p:nvSpPr>
          <p:cNvPr id="372" name="Text"/>
          <p:cNvSpPr txBox="1"/>
          <p:nvPr>
            <p:ph type="body" sz="quarter" idx="23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hite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asmus Ischebeck"/>
          <p:cNvSpPr txBox="1"/>
          <p:nvPr>
            <p:ph type="body" sz="quarter" idx="21"/>
          </p:nvPr>
        </p:nvSpPr>
        <p:spPr>
          <a:xfrm>
            <a:off x="3161802" y="13202642"/>
            <a:ext cx="16734235" cy="47307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58420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C0C0C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Rasmus Ischebeck</a:t>
            </a:r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>
            <a:normAutofit fontScale="100000" lnSpcReduction="0"/>
          </a:bodyPr>
          <a:lstStyle>
            <a:lvl1pPr algn="ctr" defTabSz="584200">
              <a:lnSpc>
                <a:spcPct val="100000"/>
              </a:lnSpc>
              <a:defRPr b="0"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9" name="Title Text"/>
          <p:cNvSpPr txBox="1"/>
          <p:nvPr>
            <p:ph type="title"/>
          </p:nvPr>
        </p:nvSpPr>
        <p:spPr>
          <a:xfrm>
            <a:off x="762000" y="250499"/>
            <a:ext cx="22860000" cy="1016001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0" name="Body Level One…"/>
          <p:cNvSpPr txBox="1"/>
          <p:nvPr>
            <p:ph type="body" idx="1"/>
          </p:nvPr>
        </p:nvSpPr>
        <p:spPr>
          <a:xfrm>
            <a:off x="762000" y="1850583"/>
            <a:ext cx="22860000" cy="1092123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2" name="Rasmus Ischebeck &gt; Advanced Accelerator Concepts"/>
          <p:cNvSpPr txBox="1"/>
          <p:nvPr>
            <p:ph type="body" sz="quarter" idx="21"/>
          </p:nvPr>
        </p:nvSpPr>
        <p:spPr>
          <a:xfrm>
            <a:off x="1709796" y="13302365"/>
            <a:ext cx="5443195" cy="37437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 &gt; Advanced Accelerator Concepts</a:t>
            </a:r>
          </a:p>
        </p:txBody>
      </p:sp>
      <p:sp>
        <p:nvSpPr>
          <p:cNvPr id="393" name="Text"/>
          <p:cNvSpPr txBox="1"/>
          <p:nvPr>
            <p:ph type="body" sz="quarter" idx="22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396" name="Group"/>
          <p:cNvGrpSpPr/>
          <p:nvPr/>
        </p:nvGrpSpPr>
        <p:grpSpPr>
          <a:xfrm>
            <a:off x="241300" y="13360400"/>
            <a:ext cx="1326186" cy="221034"/>
            <a:chOff x="0" y="0"/>
            <a:chExt cx="1326185" cy="221033"/>
          </a:xfrm>
        </p:grpSpPr>
        <p:pic>
          <p:nvPicPr>
            <p:cNvPr id="394" name="epfl-logo.pdf" descr="epfl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0681" y="60143"/>
              <a:ext cx="545505" cy="15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PSI Logo with Outlined Fonts.pdf" descr="PSI Logo with Outlined Fonts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22300" cy="22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ur Tite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cap="none"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4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100000"/>
              </a:lnSpc>
              <a:defRPr b="0"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SW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Image"/>
          <p:cNvSpPr/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5" name="Rectangle"/>
          <p:cNvSpPr/>
          <p:nvPr/>
        </p:nvSpPr>
        <p:spPr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46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effectLst>
            <a:outerShdw sx="100000" sy="100000" kx="0" ky="0" algn="b" rotWithShape="0" blurRad="127000" dist="25400" dir="5400000">
              <a:srgbClr val="000000">
                <a:alpha val="80000"/>
              </a:srgbClr>
            </a:outerShdw>
          </a:effectLst>
        </p:spPr>
        <p:txBody>
          <a:bodyPr anchor="b"/>
          <a:lstStyle>
            <a:lvl1pPr>
              <a:defRPr sz="120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47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Rasmus Ischebeck"/>
          <p:cNvSpPr txBox="1"/>
          <p:nvPr>
            <p:ph type="body" sz="quarter" idx="22"/>
          </p:nvPr>
        </p:nvSpPr>
        <p:spPr>
          <a:xfrm>
            <a:off x="984360" y="13296899"/>
            <a:ext cx="1985620" cy="37437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  <p:sp>
        <p:nvSpPr>
          <p:cNvPr id="49" name="Text"/>
          <p:cNvSpPr txBox="1"/>
          <p:nvPr>
            <p:ph type="body" sz="quarter" idx="23"/>
          </p:nvPr>
        </p:nvSpPr>
        <p:spPr>
          <a:xfrm>
            <a:off x="23173207" y="13296899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23772807" y="13296900"/>
            <a:ext cx="368504" cy="3870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Rectangle 10"/>
          <p:cNvSpPr/>
          <p:nvPr/>
        </p:nvSpPr>
        <p:spPr>
          <a:xfrm>
            <a:off x="0" y="12925143"/>
            <a:ext cx="24384000" cy="803123"/>
          </a:xfrm>
          <a:prstGeom prst="rect">
            <a:avLst/>
          </a:prstGeom>
          <a:solidFill>
            <a:srgbClr val="DDE9F7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2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3" name="Rectangle 6"/>
          <p:cNvSpPr/>
          <p:nvPr/>
        </p:nvSpPr>
        <p:spPr>
          <a:xfrm>
            <a:off x="0" y="-40734"/>
            <a:ext cx="24384000" cy="1606242"/>
          </a:xfrm>
          <a:prstGeom prst="rect">
            <a:avLst/>
          </a:prstGeom>
          <a:solidFill>
            <a:srgbClr val="DDE9F7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spcBef>
                <a:spcPts val="0"/>
              </a:spcBef>
              <a:defRPr sz="3600">
                <a:solidFill>
                  <a:srgbClr val="C6D9F1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xfrm>
            <a:off x="23205199" y="13084747"/>
            <a:ext cx="504548" cy="48391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100000"/>
              </a:lnSpc>
              <a:defRPr b="0" sz="2400">
                <a:solidFill>
                  <a:srgbClr val="33418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1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1087" y="167579"/>
            <a:ext cx="2842283" cy="122116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Title Text"/>
          <p:cNvSpPr txBox="1"/>
          <p:nvPr>
            <p:ph type="title"/>
          </p:nvPr>
        </p:nvSpPr>
        <p:spPr>
          <a:xfrm>
            <a:off x="4230254" y="-544373"/>
            <a:ext cx="15923495" cy="2651127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90000"/>
              </a:lnSpc>
              <a:defRPr cap="none" sz="7000">
                <a:solidFill>
                  <a:srgbClr val="33418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417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49877" y="104957"/>
            <a:ext cx="1341455" cy="888029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TextBox 13"/>
          <p:cNvSpPr txBox="1"/>
          <p:nvPr/>
        </p:nvSpPr>
        <p:spPr>
          <a:xfrm>
            <a:off x="22434973" y="1013265"/>
            <a:ext cx="1417321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0"/>
              </a:spcBef>
              <a:defRPr sz="1200">
                <a:solidFill>
                  <a:srgbClr val="0055A5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Funded by the European Union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NW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Image"/>
          <p:cNvSpPr/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8" name="Rectangle"/>
          <p:cNvSpPr/>
          <p:nvPr/>
        </p:nvSpPr>
        <p:spPr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59" name="Title Text"/>
          <p:cNvSpPr txBox="1"/>
          <p:nvPr>
            <p:ph type="title"/>
          </p:nvPr>
        </p:nvSpPr>
        <p:spPr>
          <a:xfrm>
            <a:off x="762000" y="672147"/>
            <a:ext cx="22860000" cy="3810001"/>
          </a:xfrm>
          <a:prstGeom prst="rect">
            <a:avLst/>
          </a:prstGeom>
          <a:effectLst>
            <a:outerShdw sx="100000" sy="100000" kx="0" ky="0" algn="b" rotWithShape="0" blurRad="127000" dist="25400" dir="5400000">
              <a:srgbClr val="000000">
                <a:alpha val="80000"/>
              </a:srgbClr>
            </a:outerShdw>
          </a:effectLst>
        </p:spPr>
        <p:txBody>
          <a:bodyPr/>
          <a:lstStyle>
            <a:lvl1pPr>
              <a:defRPr sz="120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" name="Text"/>
          <p:cNvSpPr txBox="1"/>
          <p:nvPr>
            <p:ph type="body" sz="quarter" idx="22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/>
          <p:nvPr>
            <p:ph type="pic" idx="21"/>
          </p:nvPr>
        </p:nvSpPr>
        <p:spPr>
          <a:xfrm>
            <a:off x="-197553" y="0"/>
            <a:ext cx="128883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Image"/>
          <p:cNvSpPr/>
          <p:nvPr>
            <p:ph type="pic" idx="22"/>
          </p:nvPr>
        </p:nvSpPr>
        <p:spPr>
          <a:xfrm>
            <a:off x="10646568" y="-1219200"/>
            <a:ext cx="13758864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Rectangle"/>
          <p:cNvSpPr/>
          <p:nvPr/>
        </p:nvSpPr>
        <p:spPr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762000" y="672147"/>
            <a:ext cx="22860000" cy="3810001"/>
          </a:xfrm>
          <a:prstGeom prst="rect">
            <a:avLst/>
          </a:prstGeom>
          <a:effectLst>
            <a:outerShdw sx="100000" sy="100000" kx="0" ky="0" algn="b" rotWithShape="0" blurRad="127000" dist="25400" dir="5400000">
              <a:srgbClr val="000000">
                <a:alpha val="80000"/>
              </a:srgbClr>
            </a:outerShdw>
          </a:effectLst>
        </p:spPr>
        <p:txBody>
          <a:bodyPr/>
          <a:lstStyle>
            <a:lvl1pPr>
              <a:defRPr sz="120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4" name="Text"/>
          <p:cNvSpPr txBox="1"/>
          <p:nvPr>
            <p:ph type="body" sz="quarter" idx="23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/>
          <p:nvPr>
            <p:ph type="pic" sz="half" idx="21"/>
          </p:nvPr>
        </p:nvSpPr>
        <p:spPr>
          <a:xfrm>
            <a:off x="12192000" y="-177800"/>
            <a:ext cx="12192000" cy="7162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2"/>
          </p:nvPr>
        </p:nvSpPr>
        <p:spPr>
          <a:xfrm>
            <a:off x="12192000" y="6451600"/>
            <a:ext cx="12192000" cy="8297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idx="23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Image"/>
          <p:cNvSpPr/>
          <p:nvPr>
            <p:ph type="pic" idx="21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5" name="Title Text"/>
          <p:cNvSpPr txBox="1"/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>
            <a:lvl1pPr>
              <a:defRPr sz="303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7" name="Text"/>
          <p:cNvSpPr txBox="1"/>
          <p:nvPr>
            <p:ph type="body" sz="quarter" idx="22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98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696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asmus Ischebeck"/>
          <p:cNvSpPr txBox="1"/>
          <p:nvPr/>
        </p:nvSpPr>
        <p:spPr>
          <a:xfrm>
            <a:off x="11163861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Vertica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/>
          <p:nvPr>
            <p:ph type="title"/>
          </p:nvPr>
        </p:nvSpPr>
        <p:spPr>
          <a:xfrm>
            <a:off x="11049000" y="271575"/>
            <a:ext cx="12573000" cy="3810001"/>
          </a:xfrm>
          <a:prstGeom prst="rect">
            <a:avLst/>
          </a:prstGeom>
        </p:spPr>
        <p:txBody>
          <a:bodyPr/>
          <a:lstStyle>
            <a:lvl1pPr>
              <a:defRPr sz="303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Line"/>
          <p:cNvSpPr/>
          <p:nvPr/>
        </p:nvSpPr>
        <p:spPr>
          <a:xfrm flipV="1">
            <a:off x="11049000" y="4014337"/>
            <a:ext cx="12572997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8" name="Image"/>
          <p:cNvSpPr/>
          <p:nvPr>
            <p:ph type="pic" idx="21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1048999" y="4487975"/>
            <a:ext cx="12573001" cy="853890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Bef>
                <a:spcPts val="3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35000">
              <a:lnSpc>
                <a:spcPct val="80000"/>
              </a:lnSpc>
              <a:spcBef>
                <a:spcPts val="3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35000">
              <a:lnSpc>
                <a:spcPct val="80000"/>
              </a:lnSpc>
              <a:spcBef>
                <a:spcPts val="3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635000">
              <a:lnSpc>
                <a:spcPct val="80000"/>
              </a:lnSpc>
              <a:spcBef>
                <a:spcPts val="3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635000">
              <a:lnSpc>
                <a:spcPct val="80000"/>
              </a:lnSpc>
              <a:spcBef>
                <a:spcPts val="3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1" name="Text"/>
          <p:cNvSpPr txBox="1"/>
          <p:nvPr>
            <p:ph type="body" sz="quarter" idx="22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112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5696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asmus Ischebeck"/>
          <p:cNvSpPr txBox="1"/>
          <p:nvPr/>
        </p:nvSpPr>
        <p:spPr>
          <a:xfrm>
            <a:off x="11163861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Vertical and 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/>
          <p:nvPr>
            <p:ph type="title"/>
          </p:nvPr>
        </p:nvSpPr>
        <p:spPr>
          <a:xfrm>
            <a:off x="11049000" y="271575"/>
            <a:ext cx="12573000" cy="3810001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1" name="Line"/>
          <p:cNvSpPr/>
          <p:nvPr/>
        </p:nvSpPr>
        <p:spPr>
          <a:xfrm flipV="1">
            <a:off x="11049000" y="4014337"/>
            <a:ext cx="12572997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2" name="Image"/>
          <p:cNvSpPr/>
          <p:nvPr>
            <p:ph type="pic" idx="21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" name="Text"/>
          <p:cNvSpPr txBox="1"/>
          <p:nvPr>
            <p:ph type="body" sz="quarter" idx="22"/>
          </p:nvPr>
        </p:nvSpPr>
        <p:spPr>
          <a:xfrm>
            <a:off x="23177500" y="13302365"/>
            <a:ext cx="512293" cy="37437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25" name="Image"/>
          <p:cNvSpPr/>
          <p:nvPr>
            <p:ph type="pic" sz="quarter" idx="23"/>
          </p:nvPr>
        </p:nvSpPr>
        <p:spPr>
          <a:xfrm>
            <a:off x="10987657" y="4435025"/>
            <a:ext cx="1711764" cy="17117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sz="quarter" idx="24"/>
          </p:nvPr>
        </p:nvSpPr>
        <p:spPr>
          <a:xfrm>
            <a:off x="10923851" y="6550239"/>
            <a:ext cx="1839376" cy="18393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Image"/>
          <p:cNvSpPr/>
          <p:nvPr>
            <p:ph type="pic" sz="quarter" idx="25"/>
          </p:nvPr>
        </p:nvSpPr>
        <p:spPr>
          <a:xfrm>
            <a:off x="10963454" y="8793066"/>
            <a:ext cx="1760169" cy="15841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Image"/>
          <p:cNvSpPr/>
          <p:nvPr>
            <p:ph type="pic" sz="quarter" idx="26"/>
          </p:nvPr>
        </p:nvSpPr>
        <p:spPr>
          <a:xfrm>
            <a:off x="10816040" y="10780668"/>
            <a:ext cx="2054997" cy="20417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Electrons flying in a circle"/>
          <p:cNvSpPr txBox="1"/>
          <p:nvPr>
            <p:ph type="body" sz="quarter" idx="27"/>
          </p:nvPr>
        </p:nvSpPr>
        <p:spPr>
          <a:xfrm>
            <a:off x="13218140" y="4435025"/>
            <a:ext cx="10403860" cy="167329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Electrons flying in a circle</a:t>
            </a:r>
          </a:p>
        </p:txBody>
      </p:sp>
      <p:sp>
        <p:nvSpPr>
          <p:cNvPr id="130" name="Accelerated electrons"/>
          <p:cNvSpPr txBox="1"/>
          <p:nvPr>
            <p:ph type="body" sz="quarter" idx="28"/>
          </p:nvPr>
        </p:nvSpPr>
        <p:spPr>
          <a:xfrm>
            <a:off x="13218142" y="6550239"/>
            <a:ext cx="10403857" cy="183937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Accelerated electrons</a:t>
            </a:r>
          </a:p>
        </p:txBody>
      </p:sp>
      <p:sp>
        <p:nvSpPr>
          <p:cNvPr id="131" name="Protons in LHC"/>
          <p:cNvSpPr txBox="1"/>
          <p:nvPr>
            <p:ph type="body" sz="quarter" idx="29"/>
          </p:nvPr>
        </p:nvSpPr>
        <p:spPr>
          <a:xfrm>
            <a:off x="13218140" y="8793066"/>
            <a:ext cx="10403860" cy="158415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Protons in LHC</a:t>
            </a:r>
          </a:p>
        </p:txBody>
      </p:sp>
      <p:sp>
        <p:nvSpPr>
          <p:cNvPr id="132" name="All of the above"/>
          <p:cNvSpPr txBox="1"/>
          <p:nvPr>
            <p:ph type="body" sz="quarter" idx="30"/>
          </p:nvPr>
        </p:nvSpPr>
        <p:spPr>
          <a:xfrm>
            <a:off x="13218140" y="10780668"/>
            <a:ext cx="10403860" cy="204179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1828800">
              <a:spcBef>
                <a:spcPts val="1900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All of the above</a:t>
            </a:r>
          </a:p>
        </p:txBody>
      </p:sp>
      <p:pic>
        <p:nvPicPr>
          <p:cNvPr id="133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1646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asmus Ischebeck"/>
          <p:cNvSpPr txBox="1"/>
          <p:nvPr/>
        </p:nvSpPr>
        <p:spPr>
          <a:xfrm>
            <a:off x="11219811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23774399" y="13296900"/>
            <a:ext cx="368505" cy="3870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b="1"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Text"/>
          <p:cNvSpPr txBox="1"/>
          <p:nvPr/>
        </p:nvSpPr>
        <p:spPr>
          <a:xfrm>
            <a:off x="23173207" y="13296899"/>
            <a:ext cx="512293" cy="3743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5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  <p:sp>
        <p:nvSpPr>
          <p:cNvPr id="7" name="Title Text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" name="Body Level One…"/>
          <p:cNvSpPr txBox="1"/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1pPr>
      <a:lvl2pPr marL="127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2pPr>
      <a:lvl3pPr marL="190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3pPr>
      <a:lvl4pPr marL="254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4pPr>
      <a:lvl5pPr marL="317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5pPr>
      <a:lvl6pPr marL="381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6pPr>
      <a:lvl7pPr marL="444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7pPr>
      <a:lvl8pPr marL="508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8pPr>
      <a:lvl9pPr marL="571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9pPr>
    </p:bodyStyle>
    <p:otherStyle>
      <a:lvl1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.jpe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agenda.infn.it/event/35247/contributions/mine" TargetMode="External"/><Relationship Id="rId3" Type="http://schemas.openxmlformats.org/officeDocument/2006/relationships/image" Target="../media/image1.png"/><Relationship Id="rId4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.jpe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0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itle 1"/>
          <p:cNvSpPr txBox="1"/>
          <p:nvPr>
            <p:ph type="title"/>
          </p:nvPr>
        </p:nvSpPr>
        <p:spPr>
          <a:xfrm>
            <a:off x="6446975" y="3879265"/>
            <a:ext cx="15627935" cy="2087709"/>
          </a:xfrm>
          <a:prstGeom prst="rect">
            <a:avLst/>
          </a:prstGeom>
        </p:spPr>
        <p:txBody>
          <a:bodyPr/>
          <a:lstStyle>
            <a:lvl1pPr defTabSz="1591055">
              <a:defRPr sz="6960"/>
            </a:lvl1pPr>
          </a:lstStyle>
          <a:p>
            <a:pPr/>
            <a:r>
              <a:t>EuPRAXIA Electron and Photon Diagnostics</a:t>
            </a:r>
          </a:p>
        </p:txBody>
      </p:sp>
      <p:sp>
        <p:nvSpPr>
          <p:cNvPr id="428" name="Subtitle 2"/>
          <p:cNvSpPr txBox="1"/>
          <p:nvPr>
            <p:ph type="body" sz="quarter" idx="1"/>
          </p:nvPr>
        </p:nvSpPr>
        <p:spPr>
          <a:xfrm>
            <a:off x="6465445" y="6307859"/>
            <a:ext cx="15627936" cy="2810051"/>
          </a:xfrm>
          <a:prstGeom prst="rect">
            <a:avLst/>
          </a:prstGeom>
        </p:spPr>
        <p:txBody>
          <a:bodyPr/>
          <a:lstStyle/>
          <a:p>
            <a:pPr/>
            <a:r>
              <a:t>Welcome</a:t>
            </a:r>
          </a:p>
          <a:p>
            <a:pPr/>
            <a:r>
              <a:t>Alessandro Cianchi, 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2" name="EuPRAXIA Si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9594">
              <a:spcBef>
                <a:spcPts val="2600"/>
              </a:spcBef>
              <a:defRPr sz="6003"/>
            </a:pPr>
            <a:r>
              <a:rPr cap="none"/>
              <a:t>EuPRAXIA</a:t>
            </a:r>
            <a:r>
              <a:t> Sites</a:t>
            </a:r>
          </a:p>
        </p:txBody>
      </p:sp>
      <p:sp>
        <p:nvSpPr>
          <p:cNvPr id="513" name="Electron-beam driven plasma wak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Electron-beam driven plasma wake</a:t>
            </a:r>
          </a:p>
          <a:p>
            <a:pPr lvl="2"/>
            <a:r>
              <a:t>Site 1, Frascati</a:t>
            </a:r>
          </a:p>
          <a:p>
            <a:pPr/>
            <a:r>
              <a:t>Laser-driven plasma wake</a:t>
            </a:r>
          </a:p>
          <a:p>
            <a:pPr lvl="2"/>
            <a:r>
              <a:t>Site 2, to be determined</a:t>
            </a:r>
            <a:br/>
          </a:p>
        </p:txBody>
      </p:sp>
      <p:sp>
        <p:nvSpPr>
          <p:cNvPr id="5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5" name="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516" name="Rasmus Ischebeck"/>
          <p:cNvSpPr txBox="1"/>
          <p:nvPr/>
        </p:nvSpPr>
        <p:spPr>
          <a:xfrm>
            <a:off x="986359" y="13302365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  <p:pic>
        <p:nvPicPr>
          <p:cNvPr id="517" name="PSI Logo with Outlined Fonts.pdf" descr="PSI Logo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3360400"/>
            <a:ext cx="622300" cy="221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Fußzeilenplatzhalter 4"/>
          <p:cNvSpPr txBox="1"/>
          <p:nvPr/>
        </p:nvSpPr>
        <p:spPr>
          <a:xfrm>
            <a:off x="912527" y="13048313"/>
            <a:ext cx="8090605" cy="48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914356">
              <a:spcBef>
                <a:spcPts val="0"/>
              </a:spcBef>
              <a:defRPr i="1" sz="2400">
                <a:solidFill>
                  <a:srgbClr val="33418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R. Assmann, M. Ferrario - 5 June 2023</a:t>
            </a:r>
          </a:p>
        </p:txBody>
      </p:sp>
      <p:pic>
        <p:nvPicPr>
          <p:cNvPr id="520" name="Grafik 16" descr="Grafik 16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873"/>
          <a:stretch>
            <a:fillRect/>
          </a:stretch>
        </p:blipFill>
        <p:spPr>
          <a:xfrm>
            <a:off x="14861131" y="1570155"/>
            <a:ext cx="9522869" cy="4444513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Titel 3"/>
          <p:cNvSpPr txBox="1"/>
          <p:nvPr>
            <p:ph type="title"/>
          </p:nvPr>
        </p:nvSpPr>
        <p:spPr>
          <a:xfrm>
            <a:off x="4230258" y="-544373"/>
            <a:ext cx="17156542" cy="2651127"/>
          </a:xfrm>
          <a:prstGeom prst="rect">
            <a:avLst/>
          </a:prstGeom>
        </p:spPr>
        <p:txBody>
          <a:bodyPr/>
          <a:lstStyle>
            <a:lvl1pPr>
              <a:defRPr b="1"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EuPRAXIA-PP (Preparatory Phase) Key Facts</a:t>
            </a:r>
          </a:p>
        </p:txBody>
      </p:sp>
      <p:sp>
        <p:nvSpPr>
          <p:cNvPr id="522" name="Textfeld 2"/>
          <p:cNvSpPr txBox="1"/>
          <p:nvPr/>
        </p:nvSpPr>
        <p:spPr>
          <a:xfrm>
            <a:off x="456716" y="1671373"/>
            <a:ext cx="13587974" cy="11992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356">
              <a:spcBef>
                <a:spcPts val="1200"/>
              </a:spcBef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Prepares the implementation of the full RI in Europe</a:t>
            </a:r>
          </a:p>
          <a:p>
            <a:pPr marL="685800" indent="-685800" defTabSz="914356">
              <a:spcBef>
                <a:spcPts val="12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Total project volume (including in-kind): 	</a:t>
            </a:r>
            <a:r>
              <a:rPr b="1">
                <a:solidFill>
                  <a:srgbClr val="FF0000"/>
                </a:solidFill>
              </a:rPr>
              <a:t>8.3 M€</a:t>
            </a:r>
            <a:endParaRPr b="1">
              <a:solidFill>
                <a:srgbClr val="FF0000"/>
              </a:solidFill>
            </a:endParaRPr>
          </a:p>
          <a:p>
            <a:pPr lvl="1" marL="1142978" indent="-685800" defTabSz="914356">
              <a:spcBef>
                <a:spcPts val="12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EU funding: 		</a:t>
            </a:r>
            <a:r>
              <a:rPr b="1"/>
              <a:t>2.49 M€</a:t>
            </a:r>
            <a:r>
              <a:t>   (EU </a:t>
            </a:r>
            <a:r>
              <a:rPr sz="3600"/>
              <a:t>without in-kind</a:t>
            </a:r>
            <a:r>
              <a:t>)</a:t>
            </a:r>
          </a:p>
          <a:p>
            <a:pPr lvl="1" marL="1142978" indent="-685800" defTabSz="914356">
              <a:spcBef>
                <a:spcPts val="12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Outside EU	 		</a:t>
            </a:r>
            <a:r>
              <a:rPr b="1"/>
              <a:t>0.69 M€</a:t>
            </a:r>
            <a:r>
              <a:t>   (Switzerland)</a:t>
            </a:r>
            <a:br/>
            <a:r>
              <a:t>						</a:t>
            </a:r>
            <a:r>
              <a:rPr b="1"/>
              <a:t>0.51 M€</a:t>
            </a:r>
            <a:r>
              <a:t>   (UK)</a:t>
            </a:r>
          </a:p>
          <a:p>
            <a:pPr marL="685800" indent="-685800" defTabSz="914356">
              <a:spcBef>
                <a:spcPts val="12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Work organized in 16 Work Packages</a:t>
            </a:r>
          </a:p>
          <a:p>
            <a:pPr marL="685800" indent="-685800" defTabSz="914356">
              <a:spcBef>
                <a:spcPts val="12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Project dates: 		</a:t>
            </a:r>
            <a:r>
              <a:rPr b="1"/>
              <a:t>1 Nov 2022 – 31 Oct 2026</a:t>
            </a:r>
            <a:endParaRPr b="1"/>
          </a:p>
          <a:p>
            <a:pPr marL="685800" indent="-685800" defTabSz="914356">
              <a:spcBef>
                <a:spcPts val="12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Coordinator and location of headquarters:   </a:t>
            </a:r>
            <a:r>
              <a:rPr b="1"/>
              <a:t>INFN</a:t>
            </a:r>
            <a:r>
              <a:t> </a:t>
            </a:r>
          </a:p>
          <a:p>
            <a:pPr marL="685800" indent="-685800" defTabSz="914356">
              <a:spcBef>
                <a:spcPts val="1200"/>
              </a:spcBef>
              <a:buSzPct val="100000"/>
              <a:buFont typeface="Arial"/>
              <a:buChar char="•"/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34 </a:t>
            </a:r>
            <a:r>
              <a:rPr b="0"/>
              <a:t>participating organizations from 12 countries</a:t>
            </a:r>
            <a:endParaRPr b="0"/>
          </a:p>
          <a:p>
            <a:pPr marL="685800" indent="-685800" defTabSz="914356">
              <a:spcBef>
                <a:spcPts val="12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Will establish a “Board of Financial Sponsors“ with representatives of funding agencies. </a:t>
            </a:r>
          </a:p>
          <a:p>
            <a:pPr marL="685800" indent="-685800" defTabSz="914356">
              <a:spcBef>
                <a:spcPts val="1200"/>
              </a:spcBef>
              <a:buSzPct val="100000"/>
              <a:buFont typeface="Arial"/>
              <a:buChar char="•"/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So far </a:t>
            </a:r>
            <a:r>
              <a:rPr b="1"/>
              <a:t>~ 25% </a:t>
            </a:r>
            <a:r>
              <a:t>of total M&amp;P funding (</a:t>
            </a:r>
            <a:r>
              <a:rPr b="1"/>
              <a:t>569 M€</a:t>
            </a:r>
            <a:r>
              <a:t>) secured. Site 1 is essentially financed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Massimo.</a:t>
            </a:r>
          </a:p>
        </p:txBody>
      </p:sp>
      <p:pic>
        <p:nvPicPr>
          <p:cNvPr id="523" name="Grafik 39" descr="Grafik 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61130" y="6209586"/>
            <a:ext cx="9522870" cy="38392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6" name="Bildplatzhalter 6"/>
          <p:cNvGrpSpPr/>
          <p:nvPr/>
        </p:nvGrpSpPr>
        <p:grpSpPr>
          <a:xfrm>
            <a:off x="16954653" y="10243724"/>
            <a:ext cx="7429347" cy="2475167"/>
            <a:chOff x="0" y="0"/>
            <a:chExt cx="7429345" cy="2475165"/>
          </a:xfrm>
        </p:grpSpPr>
        <p:sp>
          <p:nvSpPr>
            <p:cNvPr id="524" name="Rectangle"/>
            <p:cNvSpPr/>
            <p:nvPr/>
          </p:nvSpPr>
          <p:spPr>
            <a:xfrm>
              <a:off x="0" y="0"/>
              <a:ext cx="7429346" cy="24751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525" name="image42.png" descr="image4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429346" cy="2475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7" name="Foliennummernplatzhalter 1"/>
          <p:cNvSpPr txBox="1"/>
          <p:nvPr>
            <p:ph type="sldNum" sz="quarter" idx="2"/>
          </p:nvPr>
        </p:nvSpPr>
        <p:spPr>
          <a:xfrm>
            <a:off x="23205199" y="13084747"/>
            <a:ext cx="504548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Fußzeilenplatzhalter 3"/>
          <p:cNvSpPr txBox="1"/>
          <p:nvPr/>
        </p:nvSpPr>
        <p:spPr>
          <a:xfrm>
            <a:off x="912528" y="13078616"/>
            <a:ext cx="8713774" cy="48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914356">
              <a:spcBef>
                <a:spcPts val="0"/>
              </a:spcBef>
              <a:defRPr i="1" sz="2400">
                <a:solidFill>
                  <a:srgbClr val="33418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R. Assmann, M. Ferrario - 5 June 2023</a:t>
            </a:r>
          </a:p>
        </p:txBody>
      </p:sp>
      <p:sp>
        <p:nvSpPr>
          <p:cNvPr id="530" name="Inhaltsplatzhalter 1"/>
          <p:cNvSpPr txBox="1"/>
          <p:nvPr>
            <p:ph type="body" idx="1"/>
          </p:nvPr>
        </p:nvSpPr>
        <p:spPr>
          <a:xfrm>
            <a:off x="410432" y="1914086"/>
            <a:ext cx="15224012" cy="10580546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Managerial WP`s</a:t>
            </a:r>
          </a:p>
          <a:p>
            <a:pPr lvl="1" marL="914400" indent="-457200">
              <a:spcBef>
                <a:spcPts val="1200"/>
              </a:spcBef>
              <a:defRPr b="1" sz="4000"/>
            </a:pPr>
            <a:r>
              <a:t>Outreach</a:t>
            </a:r>
            <a:r>
              <a:rPr b="0"/>
              <a:t> to public, users, EU decision makers and industry</a:t>
            </a:r>
            <a:endParaRPr sz="4800"/>
          </a:p>
          <a:p>
            <a:pPr lvl="1" marL="914400" indent="-457200">
              <a:spcBef>
                <a:spcPts val="1200"/>
              </a:spcBef>
              <a:defRPr b="1" sz="4000"/>
            </a:pPr>
            <a:r>
              <a:t>Define</a:t>
            </a:r>
            <a:r>
              <a:rPr b="0"/>
              <a:t> legal model (how is EuPRAXIA governed?), financial model, rules, user services and membership extension for full implementation</a:t>
            </a:r>
            <a:endParaRPr sz="4800"/>
          </a:p>
          <a:p>
            <a:pPr lvl="1" marL="914400" indent="-457200">
              <a:spcBef>
                <a:spcPts val="1200"/>
              </a:spcBef>
              <a:defRPr sz="4000"/>
            </a:pPr>
            <a:r>
              <a:t>Works with </a:t>
            </a:r>
            <a:r>
              <a:rPr b="1"/>
              <a:t>project bodies and funding agencies</a:t>
            </a:r>
            <a:r>
              <a:t>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 Board of Financial Sponsors</a:t>
            </a:r>
            <a:endParaRPr sz="4800"/>
          </a:p>
          <a:p>
            <a:pPr>
              <a:defRPr sz="4800"/>
            </a:pPr>
            <a:r>
              <a:t>Technical WP‘s (correspond to Project Clusters):</a:t>
            </a:r>
          </a:p>
          <a:p>
            <a:pPr lvl="1" marL="914400" indent="-457200">
              <a:spcBef>
                <a:spcPts val="1200"/>
              </a:spcBef>
              <a:defRPr b="1" sz="4000"/>
            </a:pPr>
            <a:r>
              <a:t>Update of CDR </a:t>
            </a:r>
            <a:r>
              <a:rPr b="0"/>
              <a:t>concepts and parameters, towards technical design (full technical design requires more funding)</a:t>
            </a:r>
            <a:endParaRPr sz="4800"/>
          </a:p>
          <a:p>
            <a:pPr lvl="1" marL="914400" indent="-457200">
              <a:spcBef>
                <a:spcPts val="1200"/>
              </a:spcBef>
              <a:defRPr sz="4000"/>
            </a:pPr>
            <a:r>
              <a:t>Specify in detail </a:t>
            </a:r>
            <a:r>
              <a:rPr b="1"/>
              <a:t>Excellence Centers and their required funding</a:t>
            </a:r>
            <a:r>
              <a:t>: TDR related R&amp;D, prototyping, contributions to construction</a:t>
            </a:r>
            <a:endParaRPr sz="4800"/>
          </a:p>
          <a:p>
            <a:pPr lvl="1" marL="914400" indent="-457200">
              <a:spcBef>
                <a:spcPts val="1200"/>
              </a:spcBef>
              <a:defRPr sz="4000"/>
            </a:pPr>
            <a:r>
              <a:t>Help in defining funding applications for various agencies</a:t>
            </a:r>
            <a:endParaRPr sz="4800"/>
          </a:p>
          <a:p>
            <a:pPr>
              <a:defRPr sz="4800"/>
            </a:pPr>
            <a:r>
              <a:t>Output defined in </a:t>
            </a:r>
            <a:r>
              <a:rPr b="1"/>
              <a:t>milestones &amp; deliverables </a:t>
            </a:r>
            <a:r>
              <a:t>with dates</a:t>
            </a:r>
          </a:p>
        </p:txBody>
      </p:sp>
      <p:sp>
        <p:nvSpPr>
          <p:cNvPr id="531" name="Titel 2"/>
          <p:cNvSpPr txBox="1"/>
          <p:nvPr>
            <p:ph type="title"/>
          </p:nvPr>
        </p:nvSpPr>
        <p:spPr>
          <a:xfrm>
            <a:off x="4230253" y="-544373"/>
            <a:ext cx="15923496" cy="2651127"/>
          </a:xfrm>
          <a:prstGeom prst="rect">
            <a:avLst/>
          </a:prstGeom>
        </p:spPr>
        <p:txBody>
          <a:bodyPr/>
          <a:lstStyle>
            <a:lvl1pPr>
              <a:defRPr b="1"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Preparatory Phase Main Goals</a:t>
            </a:r>
          </a:p>
        </p:txBody>
      </p:sp>
      <p:pic>
        <p:nvPicPr>
          <p:cNvPr id="53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0397" r="0" b="0"/>
          <a:stretch>
            <a:fillRect/>
          </a:stretch>
        </p:blipFill>
        <p:spPr>
          <a:xfrm>
            <a:off x="15903632" y="1981018"/>
            <a:ext cx="5181365" cy="34819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279400" dir="2700000">
              <a:srgbClr val="333333">
                <a:alpha val="64999"/>
              </a:srgbClr>
            </a:outerShdw>
          </a:effectLst>
        </p:spPr>
      </p:pic>
      <p:pic>
        <p:nvPicPr>
          <p:cNvPr id="533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48612" y="5079538"/>
            <a:ext cx="4742567" cy="35569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279400" dir="2700000">
              <a:srgbClr val="333333">
                <a:alpha val="64999"/>
              </a:srgbClr>
            </a:outerShdw>
          </a:effectLst>
        </p:spPr>
      </p:pic>
      <p:pic>
        <p:nvPicPr>
          <p:cNvPr id="534" name="Grafik 19" descr="Grafik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60005" y="9135467"/>
            <a:ext cx="7774605" cy="3426097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Foliennummernplatzhalter 4"/>
          <p:cNvSpPr txBox="1"/>
          <p:nvPr>
            <p:ph type="sldNum" sz="quarter" idx="2"/>
          </p:nvPr>
        </p:nvSpPr>
        <p:spPr>
          <a:xfrm>
            <a:off x="23205199" y="13084747"/>
            <a:ext cx="504548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Fußzeilenplatzhalter 4"/>
          <p:cNvSpPr txBox="1"/>
          <p:nvPr/>
        </p:nvSpPr>
        <p:spPr>
          <a:xfrm>
            <a:off x="912527" y="13048313"/>
            <a:ext cx="9721697" cy="48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914356">
              <a:spcBef>
                <a:spcPts val="0"/>
              </a:spcBef>
              <a:defRPr i="1" sz="2400">
                <a:solidFill>
                  <a:srgbClr val="33418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R. Assmann, M. Ferrario - 5 June 2023</a:t>
            </a:r>
          </a:p>
        </p:txBody>
      </p:sp>
      <p:sp>
        <p:nvSpPr>
          <p:cNvPr id="538" name="Titel 3"/>
          <p:cNvSpPr txBox="1"/>
          <p:nvPr>
            <p:ph type="title"/>
          </p:nvPr>
        </p:nvSpPr>
        <p:spPr>
          <a:xfrm>
            <a:off x="4230253" y="-544373"/>
            <a:ext cx="15923496" cy="2651127"/>
          </a:xfrm>
          <a:prstGeom prst="rect">
            <a:avLst/>
          </a:prstGeom>
        </p:spPr>
        <p:txBody>
          <a:bodyPr/>
          <a:lstStyle>
            <a:lvl1pPr>
              <a:defRPr b="1"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EuPRAXIA Project Overview &amp; Funding Lines</a:t>
            </a:r>
          </a:p>
        </p:txBody>
      </p:sp>
      <p:pic>
        <p:nvPicPr>
          <p:cNvPr id="539" name="Grafik 11" descr="Grafik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935" y="1606547"/>
            <a:ext cx="23473778" cy="11308072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Foliennummernplatzhalter 1"/>
          <p:cNvSpPr txBox="1"/>
          <p:nvPr>
            <p:ph type="sldNum" sz="quarter" idx="2"/>
          </p:nvPr>
        </p:nvSpPr>
        <p:spPr>
          <a:xfrm>
            <a:off x="23205199" y="13084747"/>
            <a:ext cx="504548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1" name="Textfeld 5"/>
          <p:cNvSpPr txBox="1"/>
          <p:nvPr/>
        </p:nvSpPr>
        <p:spPr>
          <a:xfrm>
            <a:off x="5864815" y="12109452"/>
            <a:ext cx="8954166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spcBef>
                <a:spcPts val="0"/>
              </a:spcBef>
              <a:defRPr b="1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162.6 M€ resources approved</a:t>
            </a:r>
            <a:r>
              <a:rPr b="0" i="1"/>
              <a:t>, </a:t>
            </a:r>
            <a:r>
              <a:rPr b="0" i="1" sz="3200"/>
              <a:t>25 M€ applied for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366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44" name="Rectangle"/>
          <p:cNvSpPr/>
          <p:nvPr/>
        </p:nvSpPr>
        <p:spPr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545" name="Instrumentation for EuPRAX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Instrumentation for </a:t>
            </a:r>
            <a:r>
              <a:rPr cap="none"/>
              <a:t>EuPRAXIA</a:t>
            </a:r>
          </a:p>
        </p:txBody>
      </p:sp>
      <p:sp>
        <p:nvSpPr>
          <p:cNvPr id="546" name="Midjourney"/>
          <p:cNvSpPr txBox="1"/>
          <p:nvPr>
            <p:ph type="body" idx="22"/>
          </p:nvPr>
        </p:nvSpPr>
        <p:spPr>
          <a:xfrm>
            <a:off x="22498786" y="13302365"/>
            <a:ext cx="1191007" cy="3743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Midjourney</a:t>
            </a:r>
          </a:p>
        </p:txBody>
      </p:sp>
      <p:sp>
        <p:nvSpPr>
          <p:cNvPr id="5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8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2" name="Electron Beam Instrumentation for EuPRAX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9594">
              <a:spcBef>
                <a:spcPts val="2600"/>
              </a:spcBef>
              <a:defRPr sz="6003"/>
            </a:pPr>
            <a:r>
              <a:t>Electron Beam Instrumentation for </a:t>
            </a:r>
            <a:r>
              <a:rPr cap="none"/>
              <a:t>EuPRAXIA</a:t>
            </a:r>
          </a:p>
        </p:txBody>
      </p:sp>
      <p:sp>
        <p:nvSpPr>
          <p:cNvPr id="553" name="Electron beam parameters: requirements defined by FEL proces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Electron beam parameters: requirements defined by FEL process</a:t>
            </a:r>
          </a:p>
          <a:p>
            <a:pPr lvl="1"/>
            <a:r>
              <a:t>Emittance</a:t>
            </a:r>
          </a:p>
          <a:p>
            <a:pPr lvl="1"/>
            <a:r>
              <a:t>Peak current</a:t>
            </a:r>
          </a:p>
          <a:p>
            <a:pPr lvl="1"/>
            <a:r>
              <a:t>Energy spread</a:t>
            </a:r>
          </a:p>
          <a:p>
            <a:pPr lvl="1"/>
          </a:p>
          <a:p>
            <a:pPr/>
            <a:r>
              <a:t>As a consequence, beam instrumentation equivalent of that of an RF-driven FEL</a:t>
            </a:r>
          </a:p>
          <a:p>
            <a:pPr/>
          </a:p>
          <a:p>
            <a:pPr/>
            <a:r>
              <a:t>But, some caveats…</a:t>
            </a:r>
          </a:p>
        </p:txBody>
      </p:sp>
      <p:sp>
        <p:nvSpPr>
          <p:cNvPr id="5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5" name="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55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  <p:sp>
        <p:nvSpPr>
          <p:cNvPr id="558" name="6D phase space density"/>
          <p:cNvSpPr txBox="1"/>
          <p:nvPr/>
        </p:nvSpPr>
        <p:spPr>
          <a:xfrm>
            <a:off x="8298979" y="4311638"/>
            <a:ext cx="666384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C0C0C0"/>
                </a:solidFill>
              </a:defRPr>
            </a:lvl1pPr>
          </a:lstStyle>
          <a:p>
            <a:pPr/>
            <a:r>
              <a:t>6D phase space density</a:t>
            </a:r>
          </a:p>
        </p:txBody>
      </p:sp>
      <p:sp>
        <p:nvSpPr>
          <p:cNvPr id="559" name="Ornament 15"/>
          <p:cNvSpPr/>
          <p:nvPr/>
        </p:nvSpPr>
        <p:spPr>
          <a:xfrm rot="16200000">
            <a:off x="6095311" y="4586836"/>
            <a:ext cx="3071409" cy="258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fill="norm" stroke="1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C0C0C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2" name="Electron Beam Instrumentation for EuPRAX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9594">
              <a:spcBef>
                <a:spcPts val="2600"/>
              </a:spcBef>
              <a:defRPr sz="6003"/>
            </a:pPr>
            <a:r>
              <a:t>Electron Beam Instrumentation for </a:t>
            </a:r>
            <a:r>
              <a:rPr cap="none"/>
              <a:t>EuPRAXIA</a:t>
            </a:r>
          </a:p>
        </p:txBody>
      </p:sp>
      <p:sp>
        <p:nvSpPr>
          <p:cNvPr id="563" name="Many other instruments required for safe and reliable operation of the machin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Many other instruments required for safe and reliable operation of the machine:</a:t>
            </a:r>
          </a:p>
          <a:p>
            <a:pPr lvl="1"/>
            <a:r>
              <a:t>Particle energy</a:t>
            </a:r>
          </a:p>
          <a:p>
            <a:pPr lvl="1"/>
            <a:r>
              <a:t>Bunch charge</a:t>
            </a:r>
          </a:p>
          <a:p>
            <a:pPr lvl="1"/>
            <a:r>
              <a:t>Orbit</a:t>
            </a:r>
          </a:p>
          <a:p>
            <a:pPr lvl="1"/>
            <a:r>
              <a:t>Losses</a:t>
            </a:r>
          </a:p>
          <a:p>
            <a:pPr/>
            <a:r>
              <a:t>Also required:</a:t>
            </a:r>
          </a:p>
          <a:p>
            <a:pPr lvl="1"/>
            <a:r>
              <a:t>Controls and automation</a:t>
            </a:r>
          </a:p>
          <a:p>
            <a:pPr lvl="1"/>
            <a:r>
              <a:t>Data acquisition</a:t>
            </a:r>
          </a:p>
        </p:txBody>
      </p:sp>
      <p:sp>
        <p:nvSpPr>
          <p:cNvPr id="5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5" name="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56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70" name="Electron Beam Instrumentation for EuPRAX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9594">
              <a:spcBef>
                <a:spcPts val="2600"/>
              </a:spcBef>
              <a:defRPr sz="6003"/>
            </a:pPr>
            <a:r>
              <a:t>Electron Beam Instrumentation for </a:t>
            </a:r>
            <a:r>
              <a:rPr cap="none"/>
              <a:t>EuPRAXIA</a:t>
            </a:r>
          </a:p>
        </p:txBody>
      </p:sp>
      <p:sp>
        <p:nvSpPr>
          <p:cNvPr id="571" name="…some caveat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t>…some caveats:</a:t>
            </a:r>
          </a:p>
          <a:p>
            <a:pPr/>
            <a:r>
              <a:t>Strong laser pulse for laser-driven, or pre-ionized plasma schemes</a:t>
            </a:r>
          </a:p>
          <a:p>
            <a:pPr lvl="1"/>
            <a:r>
              <a:t>Requires shielding to not pollute measurements</a:t>
            </a:r>
          </a:p>
          <a:p>
            <a:pPr/>
            <a:r>
              <a:t>Bunch length may be very short, no bunch compression required</a:t>
            </a:r>
          </a:p>
          <a:p>
            <a:pPr lvl="1"/>
            <a:r>
              <a:t>Still, we will want to measure bunch length</a:t>
            </a:r>
          </a:p>
          <a:p>
            <a:pPr/>
            <a:r>
              <a:t>Internal structure of the bunches may be completely different</a:t>
            </a:r>
          </a:p>
          <a:p>
            <a:pPr lvl="1"/>
            <a:r>
              <a:t>Instrumentation for phase space profiles</a:t>
            </a:r>
          </a:p>
          <a:p>
            <a:pPr lvl="1"/>
            <a:r>
              <a:t>Methods to modify phase space distribution</a:t>
            </a:r>
          </a:p>
        </p:txBody>
      </p:sp>
      <p:sp>
        <p:nvSpPr>
          <p:cNvPr id="5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3" name="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574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78" name="Practical Th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9594">
              <a:spcBef>
                <a:spcPts val="2600"/>
              </a:spcBef>
              <a:defRPr sz="6003"/>
            </a:lvl1pPr>
          </a:lstStyle>
          <a:p>
            <a:pPr/>
            <a:r>
              <a:t>Practical Things</a:t>
            </a:r>
          </a:p>
        </p:txBody>
      </p:sp>
      <p:sp>
        <p:nvSpPr>
          <p:cNvPr id="579" name="If you have not done so yet, please upload your talk to the Indico page: https://agenda.infn.it/event/35247/contributions/mi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you have not done so yet, please upload your talk to the Indico page:</a:t>
            </a:r>
            <a:br/>
            <a:r>
              <a:rPr u="sng">
                <a:solidFill>
                  <a:schemeClr val="accent1"/>
                </a:solidFill>
                <a:hlinkClick r:id="rId2" invalidUrl="" action="" tgtFrame="" tooltip="" history="1" highlightClick="0" endSnd="0"/>
              </a:rPr>
              <a:t>https://agenda.infn.it/event/35247/contributions/mine</a:t>
            </a:r>
            <a:r>
              <a:t> </a:t>
            </a:r>
          </a:p>
          <a:p>
            <a:pPr/>
            <a:r>
              <a:t>Click on your presentation,</a:t>
            </a:r>
            <a:br/>
            <a:r>
              <a:t>then click on the pencil</a:t>
            </a:r>
            <a:br/>
            <a:r>
              <a:t>next to “Presentation</a:t>
            </a:r>
            <a:br/>
            <a:r>
              <a:t>materials”</a:t>
            </a:r>
          </a:p>
        </p:txBody>
      </p:sp>
      <p:sp>
        <p:nvSpPr>
          <p:cNvPr id="5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1" name="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582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  <p:pic>
        <p:nvPicPr>
          <p:cNvPr id="5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1285" y="3286328"/>
            <a:ext cx="15246305" cy="10558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87" name="Practical Th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9594">
              <a:spcBef>
                <a:spcPts val="2600"/>
              </a:spcBef>
              <a:defRPr sz="6003"/>
            </a:lvl1pPr>
          </a:lstStyle>
          <a:p>
            <a:pPr/>
            <a:r>
              <a:t>Practical Things</a:t>
            </a:r>
          </a:p>
        </p:txBody>
      </p:sp>
      <p:sp>
        <p:nvSpPr>
          <p:cNvPr id="588" name="We will have coffee and lunch breaks in the Espace Copernic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will have coffee and lunch breaks in the Espace Copernic: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We will take the metro to the conference dinner</a:t>
            </a:r>
          </a:p>
          <a:p>
            <a:pPr lvl="1"/>
            <a:r>
              <a:t>Let me know if you need a metro ticket</a:t>
            </a:r>
          </a:p>
        </p:txBody>
      </p:sp>
      <p:sp>
        <p:nvSpPr>
          <p:cNvPr id="5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0" name="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591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  <p:pic>
        <p:nvPicPr>
          <p:cNvPr id="59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9288" r="0" b="20572"/>
          <a:stretch>
            <a:fillRect/>
          </a:stretch>
        </p:blipFill>
        <p:spPr>
          <a:xfrm>
            <a:off x="891424" y="2889929"/>
            <a:ext cx="23034217" cy="7202508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Line"/>
          <p:cNvSpPr/>
          <p:nvPr/>
        </p:nvSpPr>
        <p:spPr>
          <a:xfrm>
            <a:off x="5447982" y="5805019"/>
            <a:ext cx="11810039" cy="1"/>
          </a:xfrm>
          <a:prstGeom prst="line">
            <a:avLst/>
          </a:prstGeom>
          <a:ln w="1016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595" name="Line"/>
          <p:cNvSpPr/>
          <p:nvPr/>
        </p:nvSpPr>
        <p:spPr>
          <a:xfrm flipH="1">
            <a:off x="17253365" y="4877583"/>
            <a:ext cx="944159" cy="944159"/>
          </a:xfrm>
          <a:prstGeom prst="line">
            <a:avLst/>
          </a:prstGeom>
          <a:ln w="1016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596" name="Line"/>
          <p:cNvSpPr/>
          <p:nvPr/>
        </p:nvSpPr>
        <p:spPr>
          <a:xfrm>
            <a:off x="18183846" y="4865932"/>
            <a:ext cx="1985620" cy="1"/>
          </a:xfrm>
          <a:prstGeom prst="line">
            <a:avLst/>
          </a:prstGeom>
          <a:ln w="1016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597" name="Line"/>
          <p:cNvSpPr/>
          <p:nvPr/>
        </p:nvSpPr>
        <p:spPr>
          <a:xfrm flipH="1">
            <a:off x="5476933" y="5798536"/>
            <a:ext cx="1" cy="2531673"/>
          </a:xfrm>
          <a:prstGeom prst="line">
            <a:avLst/>
          </a:prstGeom>
          <a:ln w="1016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598" name="Line"/>
          <p:cNvSpPr/>
          <p:nvPr/>
        </p:nvSpPr>
        <p:spPr>
          <a:xfrm flipH="1">
            <a:off x="2897278" y="8330208"/>
            <a:ext cx="2575981" cy="1"/>
          </a:xfrm>
          <a:prstGeom prst="line">
            <a:avLst/>
          </a:prstGeom>
          <a:ln w="1016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599" name="Line"/>
          <p:cNvSpPr/>
          <p:nvPr/>
        </p:nvSpPr>
        <p:spPr>
          <a:xfrm flipH="1">
            <a:off x="2880067" y="8300302"/>
            <a:ext cx="1" cy="1016001"/>
          </a:xfrm>
          <a:prstGeom prst="line">
            <a:avLst/>
          </a:prstGeom>
          <a:ln w="101600">
            <a:solidFill>
              <a:srgbClr val="FF7E79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600" name="Line"/>
          <p:cNvSpPr/>
          <p:nvPr/>
        </p:nvSpPr>
        <p:spPr>
          <a:xfrm>
            <a:off x="20156766" y="4478863"/>
            <a:ext cx="1" cy="387070"/>
          </a:xfrm>
          <a:prstGeom prst="line">
            <a:avLst/>
          </a:prstGeom>
          <a:ln w="1016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5" t="7551" r="155" b="749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31" name="Rectangle"/>
          <p:cNvSpPr/>
          <p:nvPr/>
        </p:nvSpPr>
        <p:spPr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grpSp>
        <p:nvGrpSpPr>
          <p:cNvPr id="434" name="Group"/>
          <p:cNvGrpSpPr/>
          <p:nvPr/>
        </p:nvGrpSpPr>
        <p:grpSpPr>
          <a:xfrm>
            <a:off x="246195" y="13355896"/>
            <a:ext cx="1321291" cy="223173"/>
            <a:chOff x="0" y="0"/>
            <a:chExt cx="1321290" cy="223172"/>
          </a:xfrm>
        </p:grpSpPr>
        <p:pic>
          <p:nvPicPr>
            <p:cNvPr id="432" name="epfl-logo.pdf" descr="epfl-logo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75786" y="64647"/>
              <a:ext cx="545505" cy="15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PSI Logo white with Outlined Fonts.pdf" descr="PSI Logo white with Outlined Fonts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28322" cy="223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5" name="Rasmus Ischebeck &gt; Advanced Accelerator Concepts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Rasmus Ischebeck &gt; Advanced Accelerator Concepts</a:t>
            </a:r>
          </a:p>
        </p:txBody>
      </p:sp>
      <p:sp>
        <p:nvSpPr>
          <p:cNvPr id="436" name="Text"/>
          <p:cNvSpPr txBox="1"/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437" name="Slide Number"/>
          <p:cNvSpPr txBox="1"/>
          <p:nvPr>
            <p:ph type="sldNum" sz="quarter" idx="2"/>
          </p:nvPr>
        </p:nvSpPr>
        <p:spPr>
          <a:xfrm>
            <a:off x="23901501" y="13296900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8" name="Patric and the oven (IR picture) edited.jpg" descr="Patric and the oven (IR picture) edited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-3970326"/>
            <a:ext cx="27128532" cy="20346398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Pieloni, Herr, Ischebeck, Van Riesen-Haupt, Sabato, Yi: Advanced Concepts in Particle Accelerators"/>
          <p:cNvSpPr txBox="1"/>
          <p:nvPr/>
        </p:nvSpPr>
        <p:spPr>
          <a:xfrm>
            <a:off x="113802" y="13153429"/>
            <a:ext cx="1673423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spcBef>
                <a:spcPts val="0"/>
              </a:spcBef>
              <a:defRPr sz="2400">
                <a:solidFill>
                  <a:srgbClr val="D6D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Pieloni, Herr, Ischebeck, Van Riesen-Haupt, Sabato, Yi: Advanced Concepts in Particle Accelerators</a:t>
            </a:r>
          </a:p>
        </p:txBody>
      </p:sp>
      <p:sp>
        <p:nvSpPr>
          <p:cNvPr id="440" name="Plasma Wakefield Acceleration"/>
          <p:cNvSpPr txBox="1"/>
          <p:nvPr>
            <p:ph type="title"/>
          </p:nvPr>
        </p:nvSpPr>
        <p:spPr>
          <a:xfrm>
            <a:off x="762000" y="672147"/>
            <a:ext cx="22787687" cy="6156716"/>
          </a:xfrm>
          <a:prstGeom prst="rect">
            <a:avLst/>
          </a:prstGeom>
        </p:spPr>
        <p:txBody>
          <a:bodyPr/>
          <a:lstStyle/>
          <a:p>
            <a:pPr/>
            <a:r>
              <a:t>Plasma Wakefield Acceleration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EPFL-Leman-vue-aerienne-Jamani-Caillet.jpg" descr="EPFL-Leman-vue-aerienne-Jamani-Caillet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475" r="0" b="1247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03" name="Rectangle"/>
          <p:cNvSpPr/>
          <p:nvPr/>
        </p:nvSpPr>
        <p:spPr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604" name="Thank You for your Att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 for your Attention</a:t>
            </a:r>
          </a:p>
        </p:txBody>
      </p:sp>
      <p:sp>
        <p:nvSpPr>
          <p:cNvPr id="605" name="Tex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6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7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195" y="13355896"/>
            <a:ext cx="628323" cy="223173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Rasmus Ischebeck"/>
          <p:cNvSpPr txBox="1"/>
          <p:nvPr/>
        </p:nvSpPr>
        <p:spPr>
          <a:xfrm>
            <a:off x="984360" y="13296899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3" name="Plasma Wakes - The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7850">
              <a:spcBef>
                <a:spcPts val="2700"/>
              </a:spcBef>
              <a:defRPr sz="6020"/>
            </a:lvl1pPr>
          </a:lstStyle>
          <a:p>
            <a:pPr/>
            <a:r>
              <a:t>Plasma Wakes - Theory</a:t>
            </a:r>
          </a:p>
        </p:txBody>
      </p:sp>
      <p:sp>
        <p:nvSpPr>
          <p:cNvPr id="444" name="Unlike electromagnetic waves  in vacuum, plasma wakes can  have a longitudinal electric fiel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5989" indent="-345989">
              <a:defRPr sz="3600"/>
            </a:pPr>
            <a:r>
              <a:t>Unlike electromagnetic waves </a:t>
            </a:r>
            <a:br/>
            <a:r>
              <a:t>in vacuum, plasma wakes can </a:t>
            </a:r>
            <a:br/>
            <a:r>
              <a:t>have a longitudinal electric field</a:t>
            </a:r>
          </a:p>
          <a:p>
            <a:pPr marL="345989" indent="-345989">
              <a:defRPr sz="3600"/>
            </a:pPr>
            <a:r>
              <a:t>Tajima &amp; Dawson, </a:t>
            </a:r>
            <a:br/>
            <a:r>
              <a:t>PRL, 43, 267(1979)</a:t>
            </a:r>
          </a:p>
          <a:p>
            <a:pPr marL="345989" indent="-345989">
              <a:defRPr sz="3600"/>
            </a:pPr>
          </a:p>
          <a:p>
            <a:pPr marL="345989" indent="-345989">
              <a:defRPr sz="3600"/>
            </a:pPr>
            <a:r>
              <a:t>For a plasma with (initial) density </a:t>
            </a:r>
            <a:r>
              <a:rPr i="1"/>
              <a:t>n</a:t>
            </a:r>
            <a:r>
              <a:rPr baseline="-5999"/>
              <a:t>0</a:t>
            </a:r>
          </a:p>
          <a:p>
            <a:pPr marL="345989" indent="-345989">
              <a:defRPr sz="3600"/>
            </a:pPr>
          </a:p>
          <a:p>
            <a:pPr marL="345989" indent="-345989">
              <a:defRPr sz="3600"/>
            </a:pPr>
          </a:p>
          <a:p>
            <a:pPr marL="345989" indent="-345989">
              <a:defRPr sz="3600"/>
            </a:pPr>
            <a:r>
              <a:t>Linear plasma wake has a wavelength:</a:t>
            </a:r>
          </a:p>
          <a:p>
            <a:pPr lvl="2" marL="1628345" indent="-358345">
              <a:defRPr sz="3600"/>
            </a:pPr>
          </a:p>
          <a:p>
            <a:pPr lvl="1" marL="980989" indent="-345989">
              <a:defRPr sz="3600"/>
            </a:pPr>
            <a:r>
              <a:t>Limit:</a:t>
            </a:r>
          </a:p>
        </p:txBody>
      </p:sp>
      <p:sp>
        <p:nvSpPr>
          <p:cNvPr id="445" name="Slide Number"/>
          <p:cNvSpPr txBox="1"/>
          <p:nvPr>
            <p:ph type="sldNum" sz="quarter" idx="2"/>
          </p:nvPr>
        </p:nvSpPr>
        <p:spPr>
          <a:xfrm>
            <a:off x="23861047" y="13296900"/>
            <a:ext cx="281857" cy="393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1531">
              <a:spcBef>
                <a:spcPts val="1200"/>
              </a:spcBef>
              <a:tabLst>
                <a:tab pos="15773400" algn="l"/>
              </a:tabLst>
              <a:defRPr sz="2000">
                <a:solidFill>
                  <a:srgbClr val="80808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46" name="Pieloni, Herr, Ischebeck, Van Riesen-Haupt, Sabato, Yi: Advanced Concepts in Particle Accelerators"/>
          <p:cNvSpPr txBox="1"/>
          <p:nvPr>
            <p:ph type="body" idx="21"/>
          </p:nvPr>
        </p:nvSpPr>
        <p:spPr>
          <a:xfrm>
            <a:off x="1709796" y="13302365"/>
            <a:ext cx="9908210" cy="374370"/>
          </a:xfrm>
          <a:prstGeom prst="rect">
            <a:avLst/>
          </a:prstGeom>
        </p:spPr>
        <p:txBody>
          <a:bodyPr/>
          <a:lstStyle/>
          <a:p>
            <a:pPr/>
            <a:r>
              <a:t>Pieloni, Herr, Ischebeck, Van Riesen-Haupt, Sabato, Yi: Advanced Concepts in Particle Accelerators</a:t>
            </a:r>
          </a:p>
        </p:txBody>
      </p:sp>
      <p:sp>
        <p:nvSpPr>
          <p:cNvPr id="447" name="Tex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450" name="Group"/>
          <p:cNvGrpSpPr/>
          <p:nvPr/>
        </p:nvGrpSpPr>
        <p:grpSpPr>
          <a:xfrm>
            <a:off x="173868" y="13360400"/>
            <a:ext cx="1274147" cy="221034"/>
            <a:chOff x="0" y="0"/>
            <a:chExt cx="1274145" cy="221033"/>
          </a:xfrm>
        </p:grpSpPr>
        <p:pic>
          <p:nvPicPr>
            <p:cNvPr id="448" name="epfl-logo.pdf" descr="epfl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0143"/>
              <a:ext cx="545504" cy="15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PSI Logo with Outlined Fonts.pdf" descr="PSI Logo with Outlined Fonts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651845" y="0"/>
              <a:ext cx="622301" cy="22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1" name="Linear Plasma Wave.pdf" descr="Linear Plasma Wav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62674" y="1690133"/>
            <a:ext cx="11340203" cy="7330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lambda_p_approx_.pdf" descr="lambda_p_approx_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7614" y="7789364"/>
            <a:ext cx="4305301" cy="1376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E_0_=_frac_4_pi_.pdf" descr="E_0_=_frac_4_pi_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16047" y="11622304"/>
            <a:ext cx="6642101" cy="1109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56" name="Plasma Wakes - The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7850">
              <a:spcBef>
                <a:spcPts val="2700"/>
              </a:spcBef>
              <a:defRPr sz="6020"/>
            </a:lvl1pPr>
          </a:lstStyle>
          <a:p>
            <a:pPr/>
            <a:r>
              <a:t>Plasma Wakes - Theory</a:t>
            </a:r>
          </a:p>
        </p:txBody>
      </p:sp>
      <p:sp>
        <p:nvSpPr>
          <p:cNvPr id="457" name="Above this limit: non-linear wakes, “Blow-out regime”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  <a:r>
              <a:t>Above this limit: non-linear wakes, “Blow-out regime”</a:t>
            </a: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  <a:r>
              <a:t>Fields can be calculated only with numerical methods</a:t>
            </a: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  <a:r>
              <a:t>Typical wavelength: 50 µm</a:t>
            </a:r>
          </a:p>
          <a:p>
            <a:pPr marL="533400" indent="-533400" defTabSz="693419">
              <a:lnSpc>
                <a:spcPct val="90000"/>
              </a:lnSpc>
              <a:spcBef>
                <a:spcPts val="3200"/>
              </a:spcBef>
              <a:defRPr sz="4032"/>
            </a:pPr>
            <a:r>
              <a:t>Accelerating fields up to 50 GV/m</a:t>
            </a:r>
          </a:p>
        </p:txBody>
      </p:sp>
      <p:sp>
        <p:nvSpPr>
          <p:cNvPr id="458" name="Slide Number"/>
          <p:cNvSpPr txBox="1"/>
          <p:nvPr>
            <p:ph type="sldNum" sz="quarter" idx="2"/>
          </p:nvPr>
        </p:nvSpPr>
        <p:spPr>
          <a:xfrm>
            <a:off x="23861047" y="13296900"/>
            <a:ext cx="281857" cy="393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1531">
              <a:spcBef>
                <a:spcPts val="1200"/>
              </a:spcBef>
              <a:tabLst>
                <a:tab pos="15773400" algn="l"/>
              </a:tabLst>
              <a:defRPr sz="2000">
                <a:solidFill>
                  <a:srgbClr val="80808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59" name="Pieloni, Herr, Ischebeck, Van Riesen-Haupt, Sabato, Yi: Advanced Concepts in Particle Accelerators"/>
          <p:cNvSpPr txBox="1"/>
          <p:nvPr>
            <p:ph type="body" idx="21"/>
          </p:nvPr>
        </p:nvSpPr>
        <p:spPr>
          <a:xfrm>
            <a:off x="1709796" y="13302365"/>
            <a:ext cx="9908210" cy="374370"/>
          </a:xfrm>
          <a:prstGeom prst="rect">
            <a:avLst/>
          </a:prstGeom>
        </p:spPr>
        <p:txBody>
          <a:bodyPr/>
          <a:lstStyle/>
          <a:p>
            <a:pPr/>
            <a:r>
              <a:t>Pieloni, Herr, Ischebeck, Van Riesen-Haupt, Sabato, Yi: Advanced Concepts in Particle Accelerators</a:t>
            </a:r>
          </a:p>
        </p:txBody>
      </p:sp>
      <p:sp>
        <p:nvSpPr>
          <p:cNvPr id="460" name="Tex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463" name="Group"/>
          <p:cNvGrpSpPr/>
          <p:nvPr/>
        </p:nvGrpSpPr>
        <p:grpSpPr>
          <a:xfrm>
            <a:off x="173868" y="13360400"/>
            <a:ext cx="1274147" cy="221034"/>
            <a:chOff x="0" y="0"/>
            <a:chExt cx="1274145" cy="221033"/>
          </a:xfrm>
        </p:grpSpPr>
        <p:pic>
          <p:nvPicPr>
            <p:cNvPr id="461" name="epfl-logo.pdf" descr="epfl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0143"/>
              <a:ext cx="545504" cy="15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" name="PSI Logo with Outlined Fonts.pdf" descr="PSI Logo with Outlined Fonts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651845" y="0"/>
              <a:ext cx="622301" cy="22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4" name="fig3_new.png" descr="fig3_new.png"/>
          <p:cNvPicPr>
            <a:picLocks noChangeAspect="1"/>
          </p:cNvPicPr>
          <p:nvPr/>
        </p:nvPicPr>
        <p:blipFill>
          <a:blip r:embed="rId4">
            <a:extLst/>
          </a:blip>
          <a:srcRect l="0" t="0" r="44879" b="52777"/>
          <a:stretch>
            <a:fillRect/>
          </a:stretch>
        </p:blipFill>
        <p:spPr>
          <a:xfrm>
            <a:off x="4948674" y="3977497"/>
            <a:ext cx="14262383" cy="610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Miaomiao Zhou"/>
          <p:cNvSpPr txBox="1"/>
          <p:nvPr/>
        </p:nvSpPr>
        <p:spPr>
          <a:xfrm>
            <a:off x="17730069" y="13081040"/>
            <a:ext cx="2476223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spcBef>
                <a:spcPts val="0"/>
              </a:spcBef>
              <a:defRPr sz="2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Miaomiao Zhou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itel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Principle</a:t>
            </a:r>
            <a:r>
              <a:t> </a:t>
            </a:r>
            <a:r>
              <a:t>of</a:t>
            </a:r>
            <a:r>
              <a:t> LWFA</a:t>
            </a:r>
          </a:p>
        </p:txBody>
      </p:sp>
      <p:sp>
        <p:nvSpPr>
          <p:cNvPr id="468" name="Foliennummernplatzhalter 2"/>
          <p:cNvSpPr txBox="1"/>
          <p:nvPr>
            <p:ph type="sldNum" sz="quarter" idx="2"/>
          </p:nvPr>
        </p:nvSpPr>
        <p:spPr>
          <a:xfrm>
            <a:off x="22357536" y="12835870"/>
            <a:ext cx="350064" cy="4839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9" name="Object 6" descr="Objec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77700" y="6689725"/>
            <a:ext cx="228600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Wakesurf, No driver, no Watercase.mp4" descr="Wakesurf, No driver, no Watercase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" y="0"/>
            <a:ext cx="2438400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Ischebeck, Pieloni, Herr, Sabato: Advanced Concepts in Particle Accelerators"/>
          <p:cNvSpPr txBox="1"/>
          <p:nvPr/>
        </p:nvSpPr>
        <p:spPr>
          <a:xfrm>
            <a:off x="113802" y="13153429"/>
            <a:ext cx="1673423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spcBef>
                <a:spcPts val="0"/>
              </a:spcBef>
              <a:defRPr sz="2400">
                <a:solidFill>
                  <a:srgbClr val="D6D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Ischebeck, Pieloni, Herr, Sabato: Advanced Concepts in Particle Accelerators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1" fill="hold"/>
                                        <p:tgtEl>
                                          <p:spTgt spid="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470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47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74" name="Wakefield Accele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7850">
              <a:spcBef>
                <a:spcPts val="2700"/>
              </a:spcBef>
              <a:defRPr sz="6020"/>
            </a:lvl1pPr>
          </a:lstStyle>
          <a:p>
            <a:pPr/>
            <a:r>
              <a:t>Wakefield Acceleration</a:t>
            </a:r>
          </a:p>
        </p:txBody>
      </p:sp>
      <p:sp>
        <p:nvSpPr>
          <p:cNvPr id="475" name="Slide Number"/>
          <p:cNvSpPr txBox="1"/>
          <p:nvPr>
            <p:ph type="sldNum" sz="quarter" idx="2"/>
          </p:nvPr>
        </p:nvSpPr>
        <p:spPr>
          <a:xfrm>
            <a:off x="23901501" y="13296900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6" name="Pieloni, Herr, Ischebeck, Van Riesen-Haupt, Sabato, Yi: Advanced Concepts in Particle Accelerators"/>
          <p:cNvSpPr txBox="1"/>
          <p:nvPr>
            <p:ph type="body" idx="21"/>
          </p:nvPr>
        </p:nvSpPr>
        <p:spPr>
          <a:xfrm>
            <a:off x="1709796" y="13302365"/>
            <a:ext cx="9908210" cy="374370"/>
          </a:xfrm>
          <a:prstGeom prst="rect">
            <a:avLst/>
          </a:prstGeom>
        </p:spPr>
        <p:txBody>
          <a:bodyPr/>
          <a:lstStyle/>
          <a:p>
            <a:pPr/>
            <a:r>
              <a:t>Pieloni, Herr, Ischebeck, Van Riesen-Haupt, Sabato, Yi: Advanced Concepts in Particle Accelerators</a:t>
            </a:r>
          </a:p>
        </p:txBody>
      </p:sp>
      <p:sp>
        <p:nvSpPr>
          <p:cNvPr id="477" name="Stuart Mangles"/>
          <p:cNvSpPr txBox="1"/>
          <p:nvPr>
            <p:ph type="body" idx="22"/>
          </p:nvPr>
        </p:nvSpPr>
        <p:spPr>
          <a:xfrm>
            <a:off x="22092107" y="13302365"/>
            <a:ext cx="1597686" cy="3743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Stuart Mangles</a:t>
            </a:r>
          </a:p>
        </p:txBody>
      </p:sp>
      <p:grpSp>
        <p:nvGrpSpPr>
          <p:cNvPr id="480" name="Group"/>
          <p:cNvGrpSpPr/>
          <p:nvPr/>
        </p:nvGrpSpPr>
        <p:grpSpPr>
          <a:xfrm>
            <a:off x="241300" y="13360400"/>
            <a:ext cx="1326186" cy="221034"/>
            <a:chOff x="0" y="0"/>
            <a:chExt cx="1326185" cy="221033"/>
          </a:xfrm>
        </p:grpSpPr>
        <p:pic>
          <p:nvPicPr>
            <p:cNvPr id="478" name="epfl-logo.pdf" descr="epfl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0681" y="60143"/>
              <a:ext cx="545505" cy="15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" name="PSI Logo with Outlined Fonts.pdf" descr="PSI Logo with Outlined Fonts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22300" cy="22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79193" y="1906635"/>
            <a:ext cx="10572969" cy="10921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999" y="1740684"/>
            <a:ext cx="8041049" cy="11414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Laser Wakefield Acceleration LWFA of electrons.mp4" descr="Laser Wakefield Acceleration LWFA of electrons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Taylor Ratliff"/>
          <p:cNvSpPr txBox="1"/>
          <p:nvPr/>
        </p:nvSpPr>
        <p:spPr>
          <a:xfrm>
            <a:off x="21185770" y="13212762"/>
            <a:ext cx="2038400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 defTabSz="584200">
              <a:spcBef>
                <a:spcPts val="0"/>
              </a:spcBef>
              <a:defRPr sz="2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Taylor Ratliff</a:t>
            </a:r>
          </a:p>
        </p:txBody>
      </p:sp>
      <p:sp>
        <p:nvSpPr>
          <p:cNvPr id="486" name="Pieloni, Herr, Ischebeck, Van Riesen-Haupt, Sabato, Yi: Advanced Concepts in Particle Accelerators"/>
          <p:cNvSpPr txBox="1"/>
          <p:nvPr/>
        </p:nvSpPr>
        <p:spPr>
          <a:xfrm>
            <a:off x="113802" y="13153429"/>
            <a:ext cx="1673423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spcBef>
                <a:spcPts val="0"/>
              </a:spcBef>
              <a:defRPr sz="2400">
                <a:solidFill>
                  <a:srgbClr val="D6D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Pieloni, Herr, Ischebeck, Van Riesen-Haupt, Sabato, Yi: Advanced Concepts in Particle Accelerators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12" fill="hold"/>
                                        <p:tgtEl>
                                          <p:spTgt spid="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8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9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7850">
              <a:spcBef>
                <a:spcPts val="2700"/>
              </a:spcBef>
              <a:defRPr sz="6020"/>
            </a:lvl1pPr>
          </a:lstStyle>
          <a:p>
            <a:pPr/>
            <a:r>
              <a:t>The Choice of the Driver for Plasma Wakefields</a:t>
            </a:r>
          </a:p>
        </p:txBody>
      </p:sp>
      <p:sp>
        <p:nvSpPr>
          <p:cNvPr id="492" name="Content Placeholder 2"/>
          <p:cNvSpPr txBox="1"/>
          <p:nvPr>
            <p:ph type="body" idx="1"/>
          </p:nvPr>
        </p:nvSpPr>
        <p:spPr>
          <a:xfrm>
            <a:off x="762000" y="1850583"/>
            <a:ext cx="22860000" cy="10921230"/>
          </a:xfrm>
          <a:prstGeom prst="rect">
            <a:avLst/>
          </a:prstGeom>
        </p:spPr>
        <p:txBody>
          <a:bodyPr/>
          <a:lstStyle/>
          <a:p>
            <a:pPr marL="529931" indent="-529931">
              <a:spcBef>
                <a:spcPts val="6400"/>
              </a:spcBef>
            </a:pPr>
            <a:r>
              <a:t>The plasma wakefields can be excited by several means:</a:t>
            </a:r>
          </a:p>
          <a:p>
            <a:pPr lvl="1" marL="1125797" indent="-490797">
              <a:spcBef>
                <a:spcPts val="6400"/>
              </a:spcBef>
              <a:buClr>
                <a:srgbClr val="808080"/>
              </a:buClr>
              <a:buFontTx/>
            </a:pPr>
            <a:r>
              <a:t>Short high power </a:t>
            </a:r>
            <a:r>
              <a:rPr b="1">
                <a:solidFill>
                  <a:srgbClr val="0096FF"/>
                </a:solidFill>
                <a:latin typeface="Arial"/>
                <a:ea typeface="Arial"/>
                <a:cs typeface="Arial"/>
                <a:sym typeface="Arial"/>
              </a:rPr>
              <a:t>laser pulses</a:t>
            </a:r>
            <a:endParaRPr sz="3600"/>
          </a:p>
          <a:p>
            <a:pPr lvl="1" marL="1125797" indent="-490797">
              <a:spcBef>
                <a:spcPts val="6400"/>
              </a:spcBef>
              <a:buClr>
                <a:srgbClr val="808080"/>
              </a:buClr>
              <a:buFontTx/>
            </a:pPr>
            <a:r>
              <a:t>Short </a:t>
            </a:r>
            <a:r>
              <a:rPr b="1">
                <a:solidFill>
                  <a:srgbClr val="0096FF"/>
                </a:solidFill>
                <a:latin typeface="Arial"/>
                <a:ea typeface="Arial"/>
                <a:cs typeface="Arial"/>
                <a:sym typeface="Arial"/>
              </a:rPr>
              <a:t>electron bunches</a:t>
            </a:r>
            <a:endParaRPr sz="3600"/>
          </a:p>
          <a:p>
            <a:pPr lvl="1" marL="1125797" indent="-490797">
              <a:spcBef>
                <a:spcPts val="6400"/>
              </a:spcBef>
              <a:buClr>
                <a:srgbClr val="808080"/>
              </a:buClr>
              <a:buFontTx/>
            </a:pPr>
            <a:r>
              <a:t>Short (and long) </a:t>
            </a:r>
            <a:r>
              <a:rPr b="1">
                <a:solidFill>
                  <a:srgbClr val="0096FF"/>
                </a:solidFill>
                <a:latin typeface="Arial"/>
                <a:ea typeface="Arial"/>
                <a:cs typeface="Arial"/>
                <a:sym typeface="Arial"/>
              </a:rPr>
              <a:t>proton bunches</a:t>
            </a:r>
            <a:endParaRPr sz="3200"/>
          </a:p>
          <a:p>
            <a:pPr marL="529931" indent="-529931">
              <a:spcBef>
                <a:spcPts val="6400"/>
              </a:spcBef>
            </a:pPr>
            <a:r>
              <a:t>Each method has its advantages and disadvantages</a:t>
            </a:r>
          </a:p>
        </p:txBody>
      </p:sp>
      <p:sp>
        <p:nvSpPr>
          <p:cNvPr id="493" name="Rectangle 5"/>
          <p:cNvSpPr txBox="1"/>
          <p:nvPr>
            <p:ph type="sldNum" sz="quarter" idx="2"/>
          </p:nvPr>
        </p:nvSpPr>
        <p:spPr>
          <a:xfrm>
            <a:off x="23901466" y="13296900"/>
            <a:ext cx="241438" cy="360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94" name="Pieloni, Herr, Ischebeck, Van Riesen-Haupt, Sabato, Yi: Advanced Concepts in Particle Accelerators"/>
          <p:cNvSpPr txBox="1"/>
          <p:nvPr>
            <p:ph type="body" idx="21"/>
          </p:nvPr>
        </p:nvSpPr>
        <p:spPr>
          <a:xfrm>
            <a:off x="1709796" y="13302365"/>
            <a:ext cx="9908210" cy="374370"/>
          </a:xfrm>
          <a:prstGeom prst="rect">
            <a:avLst/>
          </a:prstGeom>
        </p:spPr>
        <p:txBody>
          <a:bodyPr/>
          <a:lstStyle/>
          <a:p>
            <a:pPr/>
            <a:r>
              <a:t>Pieloni, Herr, Ischebeck, Van Riesen-Haupt, Sabato, Yi: Advanced Concepts in Particle Accelerators</a:t>
            </a:r>
          </a:p>
        </p:txBody>
      </p:sp>
      <p:sp>
        <p:nvSpPr>
          <p:cNvPr id="495" name="Text"/>
          <p:cNvSpPr txBox="1"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498" name="Group"/>
          <p:cNvGrpSpPr/>
          <p:nvPr/>
        </p:nvGrpSpPr>
        <p:grpSpPr>
          <a:xfrm>
            <a:off x="173868" y="13360400"/>
            <a:ext cx="1274147" cy="221034"/>
            <a:chOff x="0" y="0"/>
            <a:chExt cx="1274145" cy="221033"/>
          </a:xfrm>
        </p:grpSpPr>
        <p:pic>
          <p:nvPicPr>
            <p:cNvPr id="496" name="epfl-logo.pdf" descr="epfl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0143"/>
              <a:ext cx="545504" cy="158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PSI Logo with Outlined Fonts.pdf" descr="PSI Logo with Outlined Fonts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651845" y="0"/>
              <a:ext cx="622301" cy="22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9" name="Ralph Aßmann"/>
          <p:cNvSpPr txBox="1"/>
          <p:nvPr/>
        </p:nvSpPr>
        <p:spPr>
          <a:xfrm>
            <a:off x="20687830" y="13202673"/>
            <a:ext cx="2305993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584200">
              <a:spcBef>
                <a:spcPts val="0"/>
              </a:spcBef>
              <a:defRPr sz="2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Ralph Aßmann</a:t>
            </a:r>
          </a:p>
        </p:txBody>
      </p:sp>
      <p:sp>
        <p:nvSpPr>
          <p:cNvPr id="500" name="Ornament 15"/>
          <p:cNvSpPr/>
          <p:nvPr/>
        </p:nvSpPr>
        <p:spPr>
          <a:xfrm rot="16200000">
            <a:off x="10103957" y="4482519"/>
            <a:ext cx="2198533" cy="184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fill="norm" stroke="1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501" name="EuPRAXIA"/>
          <p:cNvSpPr txBox="1"/>
          <p:nvPr/>
        </p:nvSpPr>
        <p:spPr>
          <a:xfrm>
            <a:off x="12110462" y="4170656"/>
            <a:ext cx="295869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EuPRAXIA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9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4" name="EuPRAX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9594">
              <a:spcBef>
                <a:spcPts val="2600"/>
              </a:spcBef>
              <a:defRPr cap="none" sz="6003"/>
            </a:lvl1pPr>
          </a:lstStyle>
          <a:p>
            <a:pPr/>
            <a:r>
              <a:t>EuPRAXIA</a:t>
            </a:r>
          </a:p>
        </p:txBody>
      </p:sp>
      <p:sp>
        <p:nvSpPr>
          <p:cNvPr id="505" name="Slide Number"/>
          <p:cNvSpPr txBox="1"/>
          <p:nvPr>
            <p:ph type="sldNum" sz="quarter" idx="2"/>
          </p:nvPr>
        </p:nvSpPr>
        <p:spPr>
          <a:xfrm>
            <a:off x="23901501" y="13296900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6" name="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507" name="Rasmus Ischebeck"/>
          <p:cNvSpPr txBox="1"/>
          <p:nvPr/>
        </p:nvSpPr>
        <p:spPr>
          <a:xfrm>
            <a:off x="986359" y="13302365"/>
            <a:ext cx="198562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Rasmus Ischebeck</a:t>
            </a:r>
          </a:p>
        </p:txBody>
      </p:sp>
      <p:pic>
        <p:nvPicPr>
          <p:cNvPr id="508" name="PSI Logo with Outlined Fonts.pdf" descr="PSI Logo with Outlined Fon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3360400"/>
            <a:ext cx="622300" cy="221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Grafik 6" descr="Grafik 6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4466481" y="1527133"/>
            <a:ext cx="15832196" cy="11839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