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33"/>
  </p:notesMasterIdLst>
  <p:sldIdLst>
    <p:sldId id="257" r:id="rId4"/>
    <p:sldId id="466" r:id="rId5"/>
    <p:sldId id="467" r:id="rId6"/>
    <p:sldId id="270" r:id="rId7"/>
    <p:sldId id="447" r:id="rId8"/>
    <p:sldId id="449" r:id="rId9"/>
    <p:sldId id="259" r:id="rId10"/>
    <p:sldId id="301" r:id="rId11"/>
    <p:sldId id="462" r:id="rId12"/>
    <p:sldId id="3213" r:id="rId13"/>
    <p:sldId id="261" r:id="rId14"/>
    <p:sldId id="304" r:id="rId15"/>
    <p:sldId id="305" r:id="rId16"/>
    <p:sldId id="307" r:id="rId17"/>
    <p:sldId id="468" r:id="rId18"/>
    <p:sldId id="310" r:id="rId19"/>
    <p:sldId id="308" r:id="rId20"/>
    <p:sldId id="315" r:id="rId21"/>
    <p:sldId id="316" r:id="rId22"/>
    <p:sldId id="318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242" r:id="rId31"/>
    <p:sldId id="3243" r:id="rId3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5EC"/>
    <a:srgbClr val="5703FA"/>
    <a:srgbClr val="002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40"/>
    <p:restoredTop sz="92049"/>
  </p:normalViewPr>
  <p:slideViewPr>
    <p:cSldViewPr snapToGrid="0" snapToObjects="1">
      <p:cViewPr varScale="1">
        <p:scale>
          <a:sx n="53" d="100"/>
          <a:sy n="53" d="100"/>
        </p:scale>
        <p:origin x="1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1F7E7-2EE6-FC4C-9930-EFE1BF628A4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0D08D-E88C-834D-B28A-DD44C7293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5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0D08D-E88C-834D-B28A-DD44C729381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29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CD7AE3-5DAE-F54A-9BAF-AE4FC7D16D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77610-9D79-2344-A4EE-F8A47835B7D0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2DEC953-0BB8-CD41-AE99-333D69BE31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C818A18-145B-2A4D-92DB-E1CF18203B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063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A51829-C0C5-ED40-96CC-04F28FDABA7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E3C5A-23B9-A04F-BB72-99148B540290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B11C79C-E8EC-354E-B7D1-C31DE496E2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F88CED-4D67-964D-87E7-0A9B469097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609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8660BD-B101-D846-9CC1-193219F9EC4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B1C14EB3-E72B-414C-A0DA-46413CD440B1}" type="slidenum">
              <a:t>21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BDA2EB0-2127-4946-BF74-FB905730E61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7C4A244-692A-DC4F-85D5-454D0F5FA4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31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7AEC21-0CCF-C04A-BB7E-8CA8360F853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7DCE07E-6D62-4242-AE2C-764095CE2F5E}" type="slidenum">
              <a:t>22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12ED783-7F43-7C4B-AEB7-719B3A2C7C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6F98B7-2A09-3941-940D-6E0F09C2B7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EC1BDE-DFEC-9D45-A4C9-C791940244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F4AA5EC-10C6-4B4B-A7DE-E7BDAF1F7515}" type="slidenum">
              <a:t>23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E48B93-F384-EA43-919B-1791A32064F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65C5354-E71B-7D4B-BC3F-8C1235DAE9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528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D04970-EBCF-9B44-AFB6-0DC1F412F5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84C38C96-FD9D-044D-9FBA-96001A50F28C}" type="slidenum">
              <a:t>24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C66F858-2CDB-C241-97CE-A195CDBFAA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74AFB31-D00B-2B45-B3AB-ADF6C39D03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406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A340F8-5CD2-7F4B-972C-6920D0C5E1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90C5E12-0D21-4D4E-A5A7-FFDE67A7E912}" type="slidenum">
              <a:t>25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FBBDABB-938F-C445-8B5C-B942B8DA67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4F07A6-0310-254F-A708-610E0806DE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750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05CF28-1BEE-CF4E-80B3-A3A82BDB3AF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D0065EB-4ADE-7E47-A808-BADDB439C877}" type="slidenum">
              <a:t>26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2E6CC95-2D19-AE4F-BCC3-AD25923352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9C25F0B-81EF-3743-BC5D-0A2995E1BC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954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F5F910-154E-4749-A71B-27C2CDD28F3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E5BD2CA-B05C-234D-A4B0-F5751D12FB72}" type="slidenum">
              <a:t>27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F6DA3D2-8697-514C-8149-67F009D754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4EA1347-ADE8-5643-B50B-8FC2758FF2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72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3CBFDBB8-1A25-184A-9D2B-077F2B006E4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F12AE7-79AE-BE4B-8C45-21DA17540D00}" type="slidenum">
              <a:t>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2E62305-1D54-364D-9F6E-34B3EA549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35002A1D-1EA9-FE4F-9A79-0B85D976FD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7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815DC1-B7CB-B149-8A9B-0427EAA5E4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2CEFF27-0444-7348-8652-D29BCFC3C6BB}" type="slidenum">
              <a:t>8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EF6619E-612D-3645-A48F-B1DFF09C1B9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329463-B138-C248-BCCD-41AEF78192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79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B5EF72-5BBC-8546-AD4C-DA101EDA0FF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AF703-63EA-BC4E-88CF-4E84D77A7AD5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929774C-9BA4-BD4E-B620-8F055D38E94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54D645C-D6DD-8749-9326-50E198E2A3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449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176343-81B8-DE4F-8606-35A33413D6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68FB3-EAA3-BA48-80CE-566D3D8FF84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FF251DD-0952-DB46-9A7C-D71B4B4B7D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8C2E5E-0530-8042-A87E-0B4043710B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743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6C70C3-552A-2340-A782-D65BDD9E13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41E5-BC9F-3647-B122-6A1A1C0E2FD2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511DAF3-5FBF-BB4D-955D-7D42E59E64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DA026E9-E8D7-3345-8FE5-C0521CB536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528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19AD91-62C7-1242-89C0-9B1536AC3D1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F81FC3C-D4B1-554F-9ED0-5D97E000429C}" type="slidenum">
              <a:t>16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03BDBF-CAFE-6045-BD8A-39D665DB0D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00A799-7E9C-CC43-B3C9-C670187255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0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BE6280-017E-BA4F-A207-6F8954FDE28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702EB-C853-FD48-9476-4231094FCEBE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78D6E5-A340-BA45-AB90-DC6A3545EF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84936F8-2EA4-3E49-B2FF-65A045D3CC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877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6A72ED-DEEF-074B-9E0C-0C138F24600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5880891-B44E-0C41-8E9C-E74A818F3256}" type="slidenum">
              <a:t>18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61A3D0F-943D-6B44-B647-1586DA4AE18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503E46-DFAF-2143-81A9-F3E188C10B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81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75FF2-3690-8445-9128-E0DB68208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09AB1-6934-184A-A4E6-F6410F2D6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56F0E-E1EC-0944-AE07-E19CF373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B1079-0B4E-C54E-9D90-02CFE71A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9AF5-20E6-4F4C-8F9F-0CC76D0B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58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745B-6EBE-2744-9AA4-2084B8E5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0A00D-25F0-3F45-9F15-FCFB93153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577CF-251C-2C4E-B0A3-9E28407F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CEA49-0A21-104F-9E24-A0D04EF8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5637-290D-2147-B96C-4C511EA2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6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7E7F25-3679-3B45-B00C-E0D662B35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088B6-4687-7F45-A2C3-0FF7ED220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A22EA-C85A-614D-97AF-1E03757D9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A45C0-BF78-684B-B611-796FD4E2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78E81-842D-FB47-9266-01FFD91A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98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632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363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492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14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298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94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701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76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9516-772A-B344-A00D-0AC435F5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072C7-3B28-3145-954E-43F3E8CD9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C964C-1EDC-0F4C-8602-94F78E07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420BB-D433-AD4B-A243-381626A2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29E87-F112-8840-988B-4828395C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241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64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007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877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101064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AB49B-801B-F74E-A0FA-9F8D669F8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CC7404-0474-2041-80D7-958EC1B42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335028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A546BE-A355-2340-9AF1-8D32615E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CFB4F8-9F22-9E4A-B4A2-981BBEC0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6F67A4-0093-0A4C-9790-4A8495DE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220AA1-86B1-6F4F-89CA-45872D9B319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519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08762F-7840-5445-8D69-C3985D6A9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913438-839B-3041-8521-E59B80DD0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A0F398-6AB5-904D-B390-8EACC48F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7FF398-3B99-5F4D-BCAE-7253F751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905F3C-96D4-084A-A7B6-2E88F49B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CA3141-A49F-1C42-B5D8-104B56F6DCC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107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94E307-7ACA-3F47-A8AF-DD6DFDCE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24632B-56E7-C746-B0CC-56F137D05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2341988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72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544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316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087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385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8631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340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8175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F72835-6888-0543-A943-86146A9E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33C45A-FCFC-2441-A0A1-EB0EE44A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A996C4-F11F-794E-9DCC-2D32297D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B69D33-AA35-F542-83C7-9F3500EE080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235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19E8A7-C6DD-EA49-9760-6D0F7AF7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D2A6A6-5302-F440-A14A-89241C2AF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5393279" cy="334719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56F1C5-4F96-464E-88C1-5A171E91B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241" y="1604329"/>
            <a:ext cx="5395200" cy="334719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495713-C1ED-F345-865F-1ABAA048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F5F50E-4BC2-0141-AB1A-5ED75889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5762A9-3B4E-E247-B175-3FCA3775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29A49A-E972-8442-A424-8ADE6DFC587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243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9C0CF3-D396-3148-863A-D35DA61E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C64B89-0C07-AC4C-9595-E32900EF4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2435"/>
            <a:ext cx="5159039" cy="2341988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EB097-C27B-2544-AD41-F788F8F16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34719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6E98E-EA68-A945-B5AD-61909C5F1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2435"/>
            <a:ext cx="5182079" cy="2341988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C86FA54-CDAE-2245-A6FD-1FE70CE9FD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34719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94388F7-B646-0C48-B12B-D1523B4D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5D0D19-3255-6546-8DAD-41DED34A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1141712-B7BF-334D-B269-1E04907C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0E5794-B278-BD45-A7AE-44D7CF2C9ED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586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BECAB5-ECA3-754B-A598-3BC03C91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A27965-ABB5-7C41-9BDE-A4D301F26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6BD3F7B-69FE-9446-B863-FF8BA521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3108BA-5F80-4C4A-9294-EE865874C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0C09A2-E62F-D54F-BA76-C53C1224195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30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2140-B8DE-8341-8243-CE9ECFDF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43E39-75C4-5E4A-876D-E804E8747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41AE8-86B2-7B42-B804-CC7667D6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E2C36-1CE1-5C44-A12F-3DA75C42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094AD-5D24-EA45-9D66-63B088DA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593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9BDA259-04B1-5741-B850-331AC287E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56E326-9656-A542-9948-2F37A63E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C4563F-ABB7-824A-8F8A-F8911C93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4B6137-46EA-5540-818C-0AC35C0E4FA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40300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69B569-1A0C-0A49-B1FD-FC3F59A0C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A452E8-A5F9-B84A-BF1C-F0FE77B17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3347198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AD8CFF-8B44-7F4B-9675-EFB63CE2E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1784143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E01DF7-CE2B-9844-BC47-463560605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4F1195-1564-874C-80E8-A09835F0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BB1639-1857-9A48-90DD-464A8AED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DA7A74-4357-A04B-8F7D-ED17C2DEC1B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796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7D2A49-4650-FA4A-B19D-B697D6F8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47BCD1-1DF5-5741-81D7-EDE1B3808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46725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BD174D-AD69-8745-BC75-295AC7CA7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1784143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E01FAA-B6C7-CF43-828D-EC9A02A68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A0A747-5F50-7A45-A412-8609CF7D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46716C-E439-C146-B783-81F9F0EB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D90352-A8DB-EA4C-8488-50E80E6D2F9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064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F24689-B20E-2C4B-88FE-F93B0EFF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AE471A-43CF-F741-801E-4715A189A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87321" y="1604841"/>
            <a:ext cx="3793924" cy="2900474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62DBDB-81BF-EA43-9461-059821DB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A0B279-1B1C-E74C-A9A9-C711984A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9491B4-C2F9-0845-9DC6-35BD9F1B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B0F65C-8620-2442-A42B-90440E433AD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242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C1A3476-93CF-3648-AEC3-12287A3F3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680" y="273629"/>
            <a:ext cx="2741760" cy="530839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612528E-77FF-FA45-A17F-6F4D86F1C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08162" y="273629"/>
            <a:ext cx="3347198" cy="5308397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9F7166-2456-DA4F-BFCB-C6A940AB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BCE897-67FB-AD4A-9B2E-9CF41D88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FA3682-2DEF-3D4F-ACD5-2E617567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C472916-DEBE-244E-AE51-B497706B26A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31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CBFC-2FC5-8640-BE66-B6E9E03F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A81BC-07B8-084C-88E4-21DEA72D4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610B8-CA4C-B544-A49D-E8AF5E793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0AC7B-EC9F-A747-B7EB-AE90CACCF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9AEBE-8634-E941-A14C-B7F2A3317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670AC-D6AA-2F47-8417-732F36F0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74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2CA0B-78C2-E94E-AEE0-E66868C2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4F523-8BA7-2A44-ACCD-D4DEA498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63178-0DFA-8A46-9571-5B53CD965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C7743-E440-5045-A13B-5040C74DA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5572AE-54EF-9F49-9F22-B0C7AD1F6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9DFE6-F545-D346-906E-AC1A70C3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F58CA-1611-394F-8743-76A7A241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636501-F043-5649-877B-7B326FEE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93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8F8A-A42A-5C4B-9CCC-92D448EB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18229-EF6E-E74E-BD3F-0B01B9AA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0E0F2-76D8-A741-9FBE-704EEB85F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5BDE0-DA95-AF41-85AB-FC20A01B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538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40845-3348-B245-BBC3-E87FDF8B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F7B9E-EBAD-DB44-B857-A4F2E299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038D6-7322-8F49-B5FE-5BC9AC1E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2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E303-1D00-B343-AA89-91A9B4D4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A7AA1-5D35-B946-8112-0A51FBF0C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98D52-621E-494C-80F3-FAEF22F85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4F391-CF6E-E04A-BCCA-5D5AC89A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D9AD4-6A8C-B841-844C-E96F01F58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CB683-FAB1-C042-8BA4-7BE940B1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19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38CD-802E-3443-8D1D-4D47E5E7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291AEE-3588-9F4F-BA69-945CC5207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F1504-7C4C-784B-AC2F-68DF79478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DF374-588D-0E46-8612-D497A547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C72F5-6029-1346-BBB6-64E912C1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94761-2219-8C4D-A808-7B76E7B8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1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0F5F7-D5F4-154E-B17A-1F0F5525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6DB6-5608-1545-9742-77E94AE5B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EC7D4-B811-9040-8257-EFC8106BA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D4A79-E82E-3E43-BF8F-3845CD78D0EF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7DBC8-7304-0846-8838-972776228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0DCAB-CC93-DE4E-A1AE-56BE6A3B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EC6BA-1287-7A49-BD5D-66653B4BEF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60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5FA97-71D7-4318-AFE5-1F61E311D7FA}" type="datetimeFigureOut">
              <a:rPr lang="it-IT" smtClean="0"/>
              <a:pPr/>
              <a:t>23/03/23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DF1D2-76D2-4D70-B555-6A2434A48DC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21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7A59C8A-4287-9643-98F9-47D483BEAB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61" y="273352"/>
            <a:ext cx="10971684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C07E19-19C0-0C48-85AE-9F4EFA3E31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61" y="1604841"/>
            <a:ext cx="10971684" cy="29004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F687C-9353-454E-9B14-2E8F5E7FC55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561" y="6247906"/>
            <a:ext cx="2840124" cy="1954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rtl="0" hangingPunct="0">
              <a:buNone/>
              <a:tabLst/>
              <a:defRPr lang="it-IT" sz="127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486E6B-FCFA-044C-9B5B-A13A50B7686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9405" y="6247906"/>
            <a:ext cx="3864189" cy="1954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ctr" rtl="0" hangingPunct="0">
              <a:buNone/>
              <a:tabLst/>
              <a:defRPr lang="it-IT" sz="127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4BA108-5EB8-E441-9079-C056FF9A2C1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1122" y="6247906"/>
            <a:ext cx="2840124" cy="1954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r" rtl="0" hangingPunct="0">
              <a:buNone/>
              <a:tabLst/>
              <a:defRPr lang="it-IT" sz="127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F7BDB3A9-BDB2-9A49-A99F-EC733B47E1A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39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hangingPunct="0">
        <a:tabLst/>
        <a:defRPr lang="it-IT" sz="3992" b="0" i="0" u="none" strike="noStrike" kern="1200">
          <a:ln>
            <a:noFill/>
          </a:ln>
          <a:latin typeface="Liberation Sans" pitchFamily="18"/>
        </a:defRPr>
      </a:lvl1pPr>
    </p:titleStyle>
    <p:bodyStyle>
      <a:lvl1pPr rtl="0" hangingPunct="0">
        <a:spcBef>
          <a:spcPts val="0"/>
        </a:spcBef>
        <a:spcAft>
          <a:spcPts val="1286"/>
        </a:spcAft>
        <a:tabLst/>
        <a:defRPr lang="it-IT" sz="2903" b="0" i="0" u="none" strike="noStrike" kern="1200">
          <a:ln>
            <a:noFill/>
          </a:ln>
          <a:latin typeface="Liberation Sans" pitchFamily="18"/>
        </a:defRPr>
      </a:lvl1pPr>
      <a:lvl2pPr marL="622158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930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473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a.aramo@na.infn.it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hyperlink" Target="http://www.auger.org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35229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eb.infn.it/OCRA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5FDE36-2824-FA4F-8DCF-2C3ED6BDF13E}"/>
              </a:ext>
            </a:extLst>
          </p:cNvPr>
          <p:cNvSpPr txBox="1"/>
          <p:nvPr/>
        </p:nvSpPr>
        <p:spPr>
          <a:xfrm>
            <a:off x="3082599" y="912382"/>
            <a:ext cx="6521529" cy="219380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800" b="1" dirty="0">
                <a:solidFill>
                  <a:schemeClr val="bg1"/>
                </a:solidFill>
              </a:rPr>
              <a:t>Masterclass Pierre Auger</a:t>
            </a:r>
          </a:p>
          <a:p>
            <a:pPr algn="ctr">
              <a:lnSpc>
                <a:spcPct val="150000"/>
              </a:lnSpc>
            </a:pPr>
            <a:r>
              <a:rPr lang="en-GB" sz="4800" b="1" dirty="0">
                <a:solidFill>
                  <a:schemeClr val="bg1"/>
                </a:solidFill>
              </a:rPr>
              <a:t>Napoli 24 </a:t>
            </a:r>
            <a:r>
              <a:rPr lang="en-GB" sz="4800" b="1" dirty="0" err="1">
                <a:solidFill>
                  <a:schemeClr val="bg1"/>
                </a:solidFill>
              </a:rPr>
              <a:t>marzo</a:t>
            </a:r>
            <a:r>
              <a:rPr lang="en-GB" sz="4800" b="1" dirty="0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6E79B1E-62EB-1A4E-A3DA-0B8DAD6F3A38}"/>
              </a:ext>
            </a:extLst>
          </p:cNvPr>
          <p:cNvSpPr/>
          <p:nvPr/>
        </p:nvSpPr>
        <p:spPr>
          <a:xfrm>
            <a:off x="6458028" y="3365980"/>
            <a:ext cx="6096000" cy="14296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Carla </a:t>
            </a:r>
            <a:r>
              <a:rPr lang="en-GB" sz="20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Aramo</a:t>
            </a:r>
            <a:endParaRPr lang="en-GB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INFN - </a:t>
            </a:r>
            <a:r>
              <a:rPr lang="en-GB" sz="20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Sezione</a:t>
            </a:r>
            <a:r>
              <a:rPr lang="en-GB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di Napoli</a:t>
            </a: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Arial Rounded MT Bold" panose="020F070403050403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carla.aramo@na.infn.it</a:t>
            </a:r>
            <a:endParaRPr lang="en-GB" b="1" dirty="0">
              <a:solidFill>
                <a:schemeClr val="bg1"/>
              </a:solidFill>
              <a:latin typeface="Arial Rounded MT Bold" panose="020F0704030504030204" pitchFamily="34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A0D174-847D-A34C-B63C-C23D4F565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3" y="5501569"/>
            <a:ext cx="1603027" cy="115417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385555B-0138-2646-B46D-9A04DFD38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820" y="5449726"/>
            <a:ext cx="901683" cy="114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3828E0-6C18-AF48-91A6-08DC2A685343}"/>
              </a:ext>
            </a:extLst>
          </p:cNvPr>
          <p:cNvSpPr txBox="1"/>
          <p:nvPr/>
        </p:nvSpPr>
        <p:spPr>
          <a:xfrm>
            <a:off x="10849325" y="6596726"/>
            <a:ext cx="134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</a:rPr>
              <a:t>Credits</a:t>
            </a:r>
            <a:r>
              <a:rPr lang="it-IT" sz="1400" dirty="0">
                <a:solidFill>
                  <a:schemeClr val="bg1"/>
                </a:solidFill>
              </a:rPr>
              <a:t>: </a:t>
            </a:r>
            <a:r>
              <a:rPr lang="it-IT" sz="1400" dirty="0" err="1">
                <a:solidFill>
                  <a:schemeClr val="bg1"/>
                </a:solidFill>
              </a:rPr>
              <a:t>Pixabay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4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CRINFN.mp4">
            <a:hlinkClick r:id="" action="ppaction://media"/>
            <a:extLst>
              <a:ext uri="{FF2B5EF4-FFF2-40B4-BE49-F238E27FC236}">
                <a16:creationId xmlns:a16="http://schemas.microsoft.com/office/drawing/2014/main" id="{AF098039-F4C2-5A4D-AE3A-ACBEE2847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0" y="0"/>
            <a:ext cx="7524749" cy="67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860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707DF5-B36B-0D45-85B8-A8AC81FA03D4}"/>
              </a:ext>
            </a:extLst>
          </p:cNvPr>
          <p:cNvSpPr txBox="1"/>
          <p:nvPr/>
        </p:nvSpPr>
        <p:spPr>
          <a:xfrm>
            <a:off x="2787412" y="162227"/>
            <a:ext cx="7031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Dove si studiano i raggi cosmici?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722A859-B31F-C645-959C-704DC88FA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07" y="1269683"/>
            <a:ext cx="4015615" cy="18915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659AF82-75E8-344B-9941-A90D70BA1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05" y="3227124"/>
            <a:ext cx="6688677" cy="16554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3DCC83-3DC2-DC4A-95C2-2B83B4DA1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8" r="17157"/>
          <a:stretch/>
        </p:blipFill>
        <p:spPr>
          <a:xfrm>
            <a:off x="74815" y="4948459"/>
            <a:ext cx="3831299" cy="160714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652048F-DD28-D245-A8B6-497BA106E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497" y="4948459"/>
            <a:ext cx="3657572" cy="155501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90635CC-1365-0745-B2C6-C108B9E2F9FA}"/>
              </a:ext>
            </a:extLst>
          </p:cNvPr>
          <p:cNvSpPr/>
          <p:nvPr/>
        </p:nvSpPr>
        <p:spPr>
          <a:xfrm>
            <a:off x="7448764" y="1269366"/>
            <a:ext cx="47412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FFFFFF"/>
                </a:solidFill>
                <a:latin typeface="Libre Franklin"/>
              </a:rPr>
              <a:t>Si possono misurare:</a:t>
            </a:r>
          </a:p>
          <a:p>
            <a:pPr algn="just"/>
            <a:endParaRPr lang="it-IT" sz="2400" b="1" dirty="0">
              <a:solidFill>
                <a:srgbClr val="FFFFFF"/>
              </a:solidFill>
              <a:latin typeface="Libre Franklin"/>
            </a:endParaRPr>
          </a:p>
          <a:p>
            <a:pPr marL="285750" indent="-285750" algn="just">
              <a:buFont typeface="Wingdings"/>
              <a:buChar char="Ø"/>
            </a:pPr>
            <a:r>
              <a:rPr lang="it-IT" sz="2400" b="1" i="1" dirty="0">
                <a:solidFill>
                  <a:srgbClr val="FFC000"/>
                </a:solidFill>
                <a:latin typeface="Libre Franklin"/>
              </a:rPr>
              <a:t>direttamente</a:t>
            </a:r>
            <a:r>
              <a:rPr lang="it-IT" sz="2400" b="1" dirty="0">
                <a:solidFill>
                  <a:srgbClr val="FFFFFF"/>
                </a:solidFill>
                <a:latin typeface="Libre Franklin"/>
              </a:rPr>
              <a:t>, mandando i rivelatori fuori dall’atmosfera terrestre prima che interagiscano con i nuclei dell’atmosfera e quindi si trasformino in complessi sciami estesi. </a:t>
            </a:r>
          </a:p>
          <a:p>
            <a:pPr marL="285750" indent="-285750" algn="just">
              <a:buFont typeface="Wingdings"/>
              <a:buChar char="Ø"/>
            </a:pPr>
            <a:endParaRPr lang="it-IT" sz="2400" b="1" dirty="0">
              <a:solidFill>
                <a:srgbClr val="FFFFFF"/>
              </a:solidFill>
              <a:latin typeface="Libre Franklin"/>
            </a:endParaRPr>
          </a:p>
          <a:p>
            <a:pPr marL="285750" indent="-285750" algn="just">
              <a:buFont typeface="Wingdings"/>
              <a:buChar char="Ø"/>
            </a:pPr>
            <a:r>
              <a:rPr lang="it-IT" sz="2400" b="1" i="1" dirty="0">
                <a:solidFill>
                  <a:srgbClr val="FFC000"/>
                </a:solidFill>
                <a:latin typeface="Libre Franklin"/>
              </a:rPr>
              <a:t>indirettamente</a:t>
            </a:r>
            <a:r>
              <a:rPr lang="it-IT" sz="2400" b="1" i="1" dirty="0">
                <a:solidFill>
                  <a:srgbClr val="FFFFFF"/>
                </a:solidFill>
                <a:latin typeface="Libre Franklin"/>
              </a:rPr>
              <a:t>,</a:t>
            </a:r>
            <a:r>
              <a:rPr lang="it-IT" sz="2400" b="1" dirty="0">
                <a:solidFill>
                  <a:srgbClr val="FFFFFF"/>
                </a:solidFill>
                <a:latin typeface="Libre Franklin"/>
              </a:rPr>
              <a:t> disponendo appositi rivelatori sul suolo terrestre: si misurano i prodotti secondari dell’interazione della particella primaria con i nuclei dell’atmosfera. </a:t>
            </a:r>
          </a:p>
        </p:txBody>
      </p:sp>
    </p:spTree>
    <p:extLst>
      <p:ext uri="{BB962C8B-B14F-4D97-AF65-F5344CB8AC3E}">
        <p14:creationId xmlns:p14="http://schemas.microsoft.com/office/powerpoint/2010/main" val="308911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AC59C9-A2E0-6648-B043-A958830AF4B8}"/>
              </a:ext>
            </a:extLst>
          </p:cNvPr>
          <p:cNvSpPr txBox="1"/>
          <p:nvPr/>
        </p:nvSpPr>
        <p:spPr>
          <a:xfrm>
            <a:off x="3613888" y="327239"/>
            <a:ext cx="5224926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defTabSz="829544" hangingPunct="0">
              <a:lnSpc>
                <a:spcPts val="4372"/>
              </a:lnSpc>
            </a:pPr>
            <a:r>
              <a:rPr lang="it-IT" sz="4899" b="1" i="1">
                <a:solidFill>
                  <a:srgbClr val="003366"/>
                </a:solidFill>
                <a:latin typeface="Liberation Serif" pitchFamily="18"/>
                <a:ea typeface="AR PL UMing HK" pitchFamily="2"/>
                <a:cs typeface="Lohit Devanagari" pitchFamily="2"/>
              </a:rPr>
              <a:t>Sciami di Particelle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52C505-4B47-AC4C-A3AA-E11A018DFC9D}"/>
              </a:ext>
            </a:extLst>
          </p:cNvPr>
          <p:cNvSpPr txBox="1"/>
          <p:nvPr/>
        </p:nvSpPr>
        <p:spPr>
          <a:xfrm>
            <a:off x="4462790" y="1632928"/>
            <a:ext cx="1035467" cy="356255"/>
          </a:xfrm>
          <a:prstGeom prst="rect">
            <a:avLst/>
          </a:prstGeom>
          <a:noFill/>
          <a:ln>
            <a:noFill/>
          </a:ln>
        </p:spPr>
        <p:txBody>
          <a:bodyPr vert="horz" wrap="none" lIns="97976" tIns="57152" rIns="97976" bIns="57152" anchorCtr="0" compatLnSpc="0">
            <a:spAutoFit/>
          </a:bodyPr>
          <a:lstStyle/>
          <a:p>
            <a:pPr defTabSz="829544" hangingPunct="0"/>
            <a:r>
              <a:rPr lang="it-IT" sz="1633" b="1">
                <a:solidFill>
                  <a:prstClr val="black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primario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A7354DE-D18C-F042-AEAB-26A1B33D45D9}"/>
              </a:ext>
            </a:extLst>
          </p:cNvPr>
          <p:cNvGrpSpPr/>
          <p:nvPr/>
        </p:nvGrpSpPr>
        <p:grpSpPr>
          <a:xfrm>
            <a:off x="2437959" y="1371660"/>
            <a:ext cx="2566093" cy="2351415"/>
            <a:chOff x="1007999" y="1512000"/>
            <a:chExt cx="2828642" cy="2592000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A8016AD-F950-5E4A-AE45-12DAF164F5A5}"/>
                </a:ext>
              </a:extLst>
            </p:cNvPr>
            <p:cNvSpPr txBox="1"/>
            <p:nvPr/>
          </p:nvSpPr>
          <p:spPr>
            <a:xfrm>
              <a:off x="2730240" y="2790000"/>
              <a:ext cx="453524" cy="3857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defTabSz="829544" hangingPunct="0"/>
              <a:r>
                <a:rPr lang="it-IT" sz="1633" b="1">
                  <a:solidFill>
                    <a:prstClr val="black"/>
                  </a:solidFill>
                  <a:latin typeface="Liberation Sans" pitchFamily="34"/>
                  <a:ea typeface="Liberation Sans" pitchFamily="34"/>
                  <a:cs typeface="Liberation Sans" pitchFamily="34"/>
                </a:rPr>
                <a:t>π</a:t>
              </a:r>
              <a:r>
                <a:rPr lang="it-IT" sz="1814" b="1" baseline="30000">
                  <a:solidFill>
                    <a:prstClr val="black"/>
                  </a:solidFill>
                  <a:latin typeface="Liberation Sans" pitchFamily="18"/>
                  <a:ea typeface="Liberation Sans" pitchFamily="34"/>
                  <a:cs typeface="Liberation Sans" pitchFamily="34"/>
                </a:rPr>
                <a:t>0</a:t>
              </a:r>
            </a:p>
          </p:txBody>
        </p:sp>
        <p:sp>
          <p:nvSpPr>
            <p:cNvPr id="6" name="Connettore 1 5">
              <a:extLst>
                <a:ext uri="{FF2B5EF4-FFF2-40B4-BE49-F238E27FC236}">
                  <a16:creationId xmlns:a16="http://schemas.microsoft.com/office/drawing/2014/main" id="{36D6A078-C523-9B49-B308-32E6DEDA20A4}"/>
                </a:ext>
              </a:extLst>
            </p:cNvPr>
            <p:cNvSpPr/>
            <p:nvPr/>
          </p:nvSpPr>
          <p:spPr>
            <a:xfrm>
              <a:off x="3168000" y="1512000"/>
              <a:ext cx="0" cy="1152000"/>
            </a:xfrm>
            <a:prstGeom prst="line">
              <a:avLst/>
            </a:prstGeom>
            <a:noFill/>
            <a:ln w="36000">
              <a:solidFill>
                <a:srgbClr val="FF3333"/>
              </a:solidFill>
              <a:prstDash val="solid"/>
              <a:tailEnd type="arrow"/>
            </a:ln>
          </p:spPr>
          <p:txBody>
            <a:bodyPr vert="horz" wrap="none" lIns="16329" tIns="16329" rIns="16329" bIns="16329" anchor="ctr" compatLnSpc="0"/>
            <a:lstStyle/>
            <a:p>
              <a:pPr defTabSz="829544" hangingPunct="0"/>
              <a:endParaRPr lang="it-IT" sz="2177"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Connettore 1 6">
              <a:extLst>
                <a:ext uri="{FF2B5EF4-FFF2-40B4-BE49-F238E27FC236}">
                  <a16:creationId xmlns:a16="http://schemas.microsoft.com/office/drawing/2014/main" id="{73F8AD07-8DBC-0A4B-9631-6CC63E228938}"/>
                </a:ext>
              </a:extLst>
            </p:cNvPr>
            <p:cNvSpPr/>
            <p:nvPr/>
          </p:nvSpPr>
          <p:spPr>
            <a:xfrm>
              <a:off x="3168000" y="2592000"/>
              <a:ext cx="0" cy="719999"/>
            </a:xfrm>
            <a:prstGeom prst="line">
              <a:avLst/>
            </a:prstGeom>
            <a:noFill/>
            <a:ln w="36000">
              <a:solidFill>
                <a:srgbClr val="CC00CC"/>
              </a:solidFill>
              <a:prstDash val="solid"/>
              <a:tailEnd type="arrow"/>
            </a:ln>
          </p:spPr>
          <p:txBody>
            <a:bodyPr vert="horz" wrap="none" lIns="97976" tIns="57152" rIns="97976" bIns="57152" anchor="ctr" compatLnSpc="0"/>
            <a:lstStyle/>
            <a:p>
              <a:pPr defTabSz="829544" hangingPunct="0"/>
              <a:endParaRPr lang="it-IT" sz="2177"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Connettore 1 7">
              <a:extLst>
                <a:ext uri="{FF2B5EF4-FFF2-40B4-BE49-F238E27FC236}">
                  <a16:creationId xmlns:a16="http://schemas.microsoft.com/office/drawing/2014/main" id="{5C11FDE5-47BE-B242-98AE-E334416F0B89}"/>
                </a:ext>
              </a:extLst>
            </p:cNvPr>
            <p:cNvSpPr/>
            <p:nvPr/>
          </p:nvSpPr>
          <p:spPr>
            <a:xfrm>
              <a:off x="3168000" y="2592000"/>
              <a:ext cx="612000" cy="539999"/>
            </a:xfrm>
            <a:prstGeom prst="line">
              <a:avLst/>
            </a:prstGeom>
            <a:noFill/>
            <a:ln w="36000">
              <a:solidFill>
                <a:srgbClr val="CC00CC"/>
              </a:solidFill>
              <a:prstDash val="solid"/>
              <a:tailEnd type="arrow"/>
            </a:ln>
          </p:spPr>
          <p:txBody>
            <a:bodyPr vert="horz" wrap="none" lIns="97976" tIns="57152" rIns="97976" bIns="57152" anchor="ctr" compatLnSpc="0"/>
            <a:lstStyle/>
            <a:p>
              <a:pPr defTabSz="829544" hangingPunct="0"/>
              <a:endParaRPr lang="it-IT" sz="2177"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Connettore 1 8">
              <a:extLst>
                <a:ext uri="{FF2B5EF4-FFF2-40B4-BE49-F238E27FC236}">
                  <a16:creationId xmlns:a16="http://schemas.microsoft.com/office/drawing/2014/main" id="{DEB47FF1-F02C-A845-9F92-13B207CFA6C9}"/>
                </a:ext>
              </a:extLst>
            </p:cNvPr>
            <p:cNvSpPr/>
            <p:nvPr/>
          </p:nvSpPr>
          <p:spPr>
            <a:xfrm>
              <a:off x="1800000" y="3384000"/>
              <a:ext cx="576000" cy="576000"/>
            </a:xfrm>
            <a:prstGeom prst="line">
              <a:avLst/>
            </a:prstGeom>
            <a:noFill/>
            <a:ln w="36000">
              <a:solidFill>
                <a:srgbClr val="CC00CC"/>
              </a:solidFill>
              <a:prstDash val="solid"/>
              <a:tailEnd type="arrow"/>
            </a:ln>
          </p:spPr>
          <p:txBody>
            <a:bodyPr vert="horz" wrap="none" lIns="97976" tIns="57152" rIns="97976" bIns="57152" anchor="ctr" compatLnSpc="0"/>
            <a:lstStyle/>
            <a:p>
              <a:pPr defTabSz="829544" hangingPunct="0"/>
              <a:endParaRPr lang="it-IT" sz="2177"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Connettore 1 9">
              <a:extLst>
                <a:ext uri="{FF2B5EF4-FFF2-40B4-BE49-F238E27FC236}">
                  <a16:creationId xmlns:a16="http://schemas.microsoft.com/office/drawing/2014/main" id="{B7186675-B8A1-514D-8EC3-1AD779711BCD}"/>
                </a:ext>
              </a:extLst>
            </p:cNvPr>
            <p:cNvSpPr/>
            <p:nvPr/>
          </p:nvSpPr>
          <p:spPr>
            <a:xfrm>
              <a:off x="1800000" y="3384000"/>
              <a:ext cx="0" cy="720000"/>
            </a:xfrm>
            <a:prstGeom prst="line">
              <a:avLst/>
            </a:prstGeom>
            <a:noFill/>
            <a:ln w="36000">
              <a:solidFill>
                <a:srgbClr val="CC00CC"/>
              </a:solidFill>
              <a:prstDash val="solid"/>
              <a:tailEnd type="arrow"/>
            </a:ln>
          </p:spPr>
          <p:txBody>
            <a:bodyPr vert="horz" wrap="none" lIns="97976" tIns="57152" rIns="97976" bIns="57152" anchor="ctr" compatLnSpc="0"/>
            <a:lstStyle/>
            <a:p>
              <a:pPr defTabSz="829544" hangingPunct="0"/>
              <a:endParaRPr lang="it-IT" sz="2177"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Connettore 1 10">
              <a:extLst>
                <a:ext uri="{FF2B5EF4-FFF2-40B4-BE49-F238E27FC236}">
                  <a16:creationId xmlns:a16="http://schemas.microsoft.com/office/drawing/2014/main" id="{AA2C54A8-098F-0D4B-A08B-CA853E6F686C}"/>
                </a:ext>
              </a:extLst>
            </p:cNvPr>
            <p:cNvSpPr/>
            <p:nvPr/>
          </p:nvSpPr>
          <p:spPr>
            <a:xfrm flipH="1">
              <a:off x="1007999" y="3384000"/>
              <a:ext cx="792001" cy="647999"/>
            </a:xfrm>
            <a:prstGeom prst="line">
              <a:avLst/>
            </a:prstGeom>
            <a:noFill/>
            <a:ln w="36000">
              <a:solidFill>
                <a:srgbClr val="CC00CC"/>
              </a:solidFill>
              <a:prstDash val="solid"/>
              <a:tailEnd type="arrow"/>
            </a:ln>
          </p:spPr>
          <p:txBody>
            <a:bodyPr vert="horz" wrap="none" lIns="97976" tIns="57152" rIns="97976" bIns="57152" anchor="ctr" compatLnSpc="0"/>
            <a:lstStyle/>
            <a:p>
              <a:pPr defTabSz="829544" hangingPunct="0"/>
              <a:endParaRPr lang="it-IT" sz="2177"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0B3C348-498B-A44C-9CCD-6F6CD2CCD17E}"/>
                </a:ext>
              </a:extLst>
            </p:cNvPr>
            <p:cNvSpPr txBox="1"/>
            <p:nvPr/>
          </p:nvSpPr>
          <p:spPr>
            <a:xfrm>
              <a:off x="3378240" y="2502000"/>
              <a:ext cx="458401" cy="3857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defTabSz="829544" hangingPunct="0"/>
              <a:r>
                <a:rPr lang="it-IT" sz="1633" b="1">
                  <a:solidFill>
                    <a:prstClr val="black"/>
                  </a:solidFill>
                  <a:latin typeface="Liberation Sans" pitchFamily="34"/>
                  <a:ea typeface="Liberation Sans" pitchFamily="34"/>
                  <a:cs typeface="Liberation Sans" pitchFamily="34"/>
                </a:rPr>
                <a:t>π</a:t>
              </a:r>
              <a:r>
                <a:rPr lang="it-IT" sz="1814" b="1" baseline="30000">
                  <a:solidFill>
                    <a:prstClr val="black"/>
                  </a:solidFill>
                  <a:latin typeface="Liberation Sans" pitchFamily="18"/>
                  <a:ea typeface="Liberation Sans" pitchFamily="34"/>
                  <a:cs typeface="Liberation Sans" pitchFamily="34"/>
                </a:rPr>
                <a:t>+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2D09D5D-A618-FA41-9CEA-3E3B98C0F446}"/>
                </a:ext>
              </a:extLst>
            </p:cNvPr>
            <p:cNvSpPr txBox="1"/>
            <p:nvPr/>
          </p:nvSpPr>
          <p:spPr>
            <a:xfrm>
              <a:off x="2442240" y="2466000"/>
              <a:ext cx="415357" cy="3857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defTabSz="829544" hangingPunct="0"/>
              <a:r>
                <a:rPr lang="it-IT" sz="1633" b="1">
                  <a:solidFill>
                    <a:prstClr val="black"/>
                  </a:solidFill>
                  <a:latin typeface="Liberation Sans" pitchFamily="34"/>
                  <a:ea typeface="Liberation Sans" pitchFamily="34"/>
                  <a:cs typeface="Liberation Sans" pitchFamily="34"/>
                </a:rPr>
                <a:t>π</a:t>
              </a:r>
              <a:r>
                <a:rPr lang="it-IT" sz="1814" b="1" baseline="30000">
                  <a:solidFill>
                    <a:prstClr val="black"/>
                  </a:solidFill>
                  <a:latin typeface="Liberation Sans" pitchFamily="18"/>
                  <a:ea typeface="Liberation Sans" pitchFamily="34"/>
                  <a:cs typeface="Liberation Sans" pitchFamily="34"/>
                </a:rPr>
                <a:t>-</a:t>
              </a:r>
            </a:p>
          </p:txBody>
        </p:sp>
        <p:sp>
          <p:nvSpPr>
            <p:cNvPr id="14" name="Connettore 1 13">
              <a:extLst>
                <a:ext uri="{FF2B5EF4-FFF2-40B4-BE49-F238E27FC236}">
                  <a16:creationId xmlns:a16="http://schemas.microsoft.com/office/drawing/2014/main" id="{25EA8A08-2286-B84A-8275-FB8EDD7CED7A}"/>
                </a:ext>
              </a:extLst>
            </p:cNvPr>
            <p:cNvSpPr/>
            <p:nvPr/>
          </p:nvSpPr>
          <p:spPr>
            <a:xfrm flipH="1">
              <a:off x="1800000" y="2592000"/>
              <a:ext cx="1368000" cy="792000"/>
            </a:xfrm>
            <a:prstGeom prst="line">
              <a:avLst/>
            </a:prstGeom>
            <a:noFill/>
            <a:ln w="36000">
              <a:solidFill>
                <a:srgbClr val="CC00CC"/>
              </a:solidFill>
              <a:prstDash val="solid"/>
            </a:ln>
          </p:spPr>
          <p:txBody>
            <a:bodyPr vert="horz" wrap="none" lIns="97976" tIns="57152" rIns="97976" bIns="57152" anchor="ctr" compatLnSpc="0"/>
            <a:lstStyle/>
            <a:p>
              <a:pPr defTabSz="829544" hangingPunct="0"/>
              <a:endParaRPr lang="it-IT" sz="2177"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11F1D7B4-1A8C-DA45-8746-788FC6025843}"/>
                </a:ext>
              </a:extLst>
            </p:cNvPr>
            <p:cNvSpPr/>
            <p:nvPr/>
          </p:nvSpPr>
          <p:spPr>
            <a:xfrm>
              <a:off x="2946960" y="3544408"/>
              <a:ext cx="218181" cy="39270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7976" tIns="57152" rIns="97976" bIns="57152" anchor="ctr" anchorCtr="0" compatLnSpc="0">
              <a:spAutoFit/>
            </a:bodyPr>
            <a:lstStyle/>
            <a:p>
              <a:pPr defTabSz="829544" hangingPunct="0"/>
              <a:endParaRPr lang="it-IT" sz="1633">
                <a:solidFill>
                  <a:prstClr val="black"/>
                </a:solidFill>
                <a:latin typeface="Liberation Sans" pitchFamily="18"/>
                <a:ea typeface="AR PL UMing HK" pitchFamily="2"/>
                <a:cs typeface="Lohit Devanagari" pitchFamily="2"/>
              </a:endParaRP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B44C224-DB46-354C-8E49-CC363DD8A7AF}"/>
              </a:ext>
            </a:extLst>
          </p:cNvPr>
          <p:cNvSpPr txBox="1"/>
          <p:nvPr/>
        </p:nvSpPr>
        <p:spPr>
          <a:xfrm>
            <a:off x="6179155" y="1731230"/>
            <a:ext cx="3850126" cy="88497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defTabSz="829544" hangingPunct="0"/>
            <a:r>
              <a:rPr lang="it-IT" sz="1814" b="1">
                <a:solidFill>
                  <a:srgbClr val="990099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COMPONENTE</a:t>
            </a:r>
          </a:p>
          <a:p>
            <a:pPr algn="ctr" defTabSz="829544" hangingPunct="0"/>
            <a:r>
              <a:rPr lang="it-IT" sz="1814" b="1">
                <a:solidFill>
                  <a:srgbClr val="990099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ADRONICA</a:t>
            </a:r>
          </a:p>
          <a:p>
            <a:pPr algn="ctr" defTabSz="829544" hangingPunct="0"/>
            <a:r>
              <a:rPr lang="it-IT" sz="1814">
                <a:solidFill>
                  <a:srgbClr val="003366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la prima ad estinguersi in atmosfera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473C35F-1FE2-AD49-A57D-049F6326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58" y="0"/>
            <a:ext cx="9151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1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22D3BA-34C9-4F46-9DD0-C28C57C9F52A}"/>
              </a:ext>
            </a:extLst>
          </p:cNvPr>
          <p:cNvSpPr txBox="1"/>
          <p:nvPr/>
        </p:nvSpPr>
        <p:spPr>
          <a:xfrm>
            <a:off x="3613888" y="327239"/>
            <a:ext cx="5224926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defTabSz="829544" hangingPunct="0">
              <a:lnSpc>
                <a:spcPts val="4372"/>
              </a:lnSpc>
            </a:pPr>
            <a:r>
              <a:rPr lang="it-IT" sz="4899" b="1" i="1">
                <a:solidFill>
                  <a:srgbClr val="003366"/>
                </a:solidFill>
                <a:latin typeface="Liberation Serif" pitchFamily="18"/>
                <a:ea typeface="AR PL UMing HK" pitchFamily="2"/>
                <a:cs typeface="Lohit Devanagari" pitchFamily="2"/>
              </a:rPr>
              <a:t>Sciami di Particelle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20EABC55-5827-F649-A268-1B2168B0F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01" y="928729"/>
            <a:ext cx="5119003" cy="5684923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D725345B-4439-9141-AE3A-02B7AC9AECAA}"/>
              </a:ext>
            </a:extLst>
          </p:cNvPr>
          <p:cNvSpPr/>
          <p:nvPr/>
        </p:nvSpPr>
        <p:spPr>
          <a:xfrm>
            <a:off x="5790814" y="134993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it-IT" b="1" dirty="0"/>
              <a:t>Uno sciame è composto da 3 componenti:</a:t>
            </a:r>
          </a:p>
          <a:p>
            <a:pPr algn="just" fontAlgn="base"/>
            <a:endParaRPr lang="it-IT" b="1" dirty="0"/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it-IT" b="1" dirty="0">
                <a:solidFill>
                  <a:srgbClr val="7030A0"/>
                </a:solidFill>
              </a:rPr>
              <a:t>la componente elettromagnetica </a:t>
            </a:r>
            <a:r>
              <a:rPr lang="it-IT" b="1" dirty="0"/>
              <a:t>(elettroni, positroni, fotoni): è di gran lunga la più numerosa e rappresenta circa il 90% delle particelle;</a:t>
            </a:r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it-IT" b="1" dirty="0">
                <a:solidFill>
                  <a:srgbClr val="5703FA"/>
                </a:solidFill>
              </a:rPr>
              <a:t>la componente muonica</a:t>
            </a:r>
            <a:r>
              <a:rPr lang="it-IT" b="1" dirty="0"/>
              <a:t>: è la componente più penetrante, in grado cioè di attraversare grandi quantità di materia. Rappresenta circa il 10% delle particelle di uno sciame;</a:t>
            </a:r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it-IT" b="1" dirty="0">
                <a:solidFill>
                  <a:srgbClr val="E605EC"/>
                </a:solidFill>
              </a:rPr>
              <a:t>la componente adronica</a:t>
            </a:r>
            <a:r>
              <a:rPr lang="it-IT" b="1" dirty="0"/>
              <a:t>: la componente minore, una frazione di circa 1%.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it-IT" b="1" dirty="0"/>
          </a:p>
          <a:p>
            <a:pPr algn="just" fontAlgn="base"/>
            <a:r>
              <a:rPr lang="it-IT" b="1" dirty="0"/>
              <a:t>Pur essendo la componente meno numerosa, gli adroni sono particelle estremamente importanti rappresentando lo scheletro di uno sciame esteso </a:t>
            </a:r>
            <a:r>
              <a:rPr lang="it-IT" b="1" dirty="0" err="1"/>
              <a:t>perchè</a:t>
            </a:r>
            <a:r>
              <a:rPr lang="it-IT" b="1" dirty="0"/>
              <a:t> sono essi a rifornire di energia, dopo le interazioni, le componenti elettromagnetica e muonica. </a:t>
            </a:r>
            <a:endParaRPr lang="it-IT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697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FB09EBAE-D66F-C94F-8925-C805E5517474}"/>
              </a:ext>
            </a:extLst>
          </p:cNvPr>
          <p:cNvGrpSpPr/>
          <p:nvPr/>
        </p:nvGrpSpPr>
        <p:grpSpPr>
          <a:xfrm>
            <a:off x="1458372" y="0"/>
            <a:ext cx="10418577" cy="6858000"/>
            <a:chOff x="1458372" y="0"/>
            <a:chExt cx="10418577" cy="685800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28CF3D49-9EC6-B248-A048-72533614A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t="18551" r="7497" b="7510"/>
            <a:stretch/>
          </p:blipFill>
          <p:spPr>
            <a:xfrm>
              <a:off x="1458372" y="0"/>
              <a:ext cx="934361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9834586F-9404-4249-90CC-F8B18ED64183}"/>
                </a:ext>
              </a:extLst>
            </p:cNvPr>
            <p:cNvSpPr txBox="1"/>
            <p:nvPr/>
          </p:nvSpPr>
          <p:spPr>
            <a:xfrm>
              <a:off x="6699900" y="471043"/>
              <a:ext cx="3826038" cy="316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none" lIns="97976" tIns="57152" rIns="97976" bIns="57152" anchorCtr="0" compatLnSpc="0">
              <a:spAutoFit/>
            </a:bodyPr>
            <a:lstStyle/>
            <a:p>
              <a:pPr defTabSz="829544" hangingPunct="0"/>
              <a:r>
                <a:rPr lang="it-IT" sz="1361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Prima interazione a circa 15-20 km di altitudine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61CD69A-F178-C143-AA81-D862BA4575F9}"/>
                </a:ext>
              </a:extLst>
            </p:cNvPr>
            <p:cNvSpPr txBox="1"/>
            <p:nvPr/>
          </p:nvSpPr>
          <p:spPr>
            <a:xfrm>
              <a:off x="6450527" y="1078927"/>
              <a:ext cx="4508469" cy="5283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none" lIns="97976" tIns="57152" rIns="97976" bIns="57152" anchorCtr="0" compatLnSpc="0">
              <a:spAutoFit/>
            </a:bodyPr>
            <a:lstStyle/>
            <a:p>
              <a:pPr defTabSz="829544" hangingPunct="0"/>
              <a:r>
                <a:rPr lang="it-IT" sz="14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Lo sciame evolve fino al raggiungimento del massimo </a:t>
              </a:r>
            </a:p>
            <a:p>
              <a:pPr defTabSz="829544" hangingPunct="0"/>
              <a:r>
                <a:rPr lang="it-IT" sz="14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numero di particelle producibili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89E8F899-5699-3243-8E5F-D821BD1E3BC2}"/>
                </a:ext>
              </a:extLst>
            </p:cNvPr>
            <p:cNvSpPr txBox="1"/>
            <p:nvPr/>
          </p:nvSpPr>
          <p:spPr>
            <a:xfrm>
              <a:off x="6684666" y="3294264"/>
              <a:ext cx="2020096" cy="6463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none" lIns="97976" tIns="57152" rIns="97976" bIns="57152" anchorCtr="0" compatLnSpc="0">
              <a:spAutoFit/>
            </a:bodyPr>
            <a:lstStyle/>
            <a:p>
              <a:pPr defTabSz="829544" hangingPunct="0"/>
              <a:r>
                <a:rPr lang="it-IT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Alcune particelle </a:t>
              </a:r>
            </a:p>
            <a:p>
              <a:pPr defTabSz="829544" hangingPunct="0"/>
              <a:r>
                <a:rPr lang="it-IT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raggiungono terra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1080D77-626C-2745-9FAE-40325111C8D3}"/>
                </a:ext>
              </a:extLst>
            </p:cNvPr>
            <p:cNvSpPr txBox="1"/>
            <p:nvPr/>
          </p:nvSpPr>
          <p:spPr>
            <a:xfrm>
              <a:off x="9081355" y="2857256"/>
              <a:ext cx="1923146" cy="7053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none" lIns="97976" tIns="57152" rIns="97976" bIns="57152" anchorCtr="0" compatLnSpc="0">
              <a:spAutoFit/>
            </a:bodyPr>
            <a:lstStyle/>
            <a:p>
              <a:pPr defTabSz="829544" hangingPunct="0"/>
              <a:r>
                <a:rPr lang="it-IT" sz="20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Misure di luce</a:t>
              </a:r>
            </a:p>
            <a:p>
              <a:pPr defTabSz="829544" hangingPunct="0"/>
              <a:r>
                <a:rPr lang="it-IT" sz="20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di fluorescenza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4D65859-5E0E-A64A-B656-98E49600B55F}"/>
                </a:ext>
              </a:extLst>
            </p:cNvPr>
            <p:cNvSpPr txBox="1"/>
            <p:nvPr/>
          </p:nvSpPr>
          <p:spPr>
            <a:xfrm>
              <a:off x="6218224" y="4509819"/>
              <a:ext cx="3162082" cy="316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7976" tIns="57152" rIns="97976" bIns="57152" anchorCtr="0" compatLnSpc="0">
              <a:spAutoFit/>
            </a:bodyPr>
            <a:lstStyle/>
            <a:p>
              <a:pPr defTabSz="829544" hangingPunct="0"/>
              <a:r>
                <a:rPr lang="it-IT" sz="1361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Misure con contatori a scintillazione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375E35B-F7C1-8B48-AD1C-9F79AA416058}"/>
                </a:ext>
              </a:extLst>
            </p:cNvPr>
            <p:cNvSpPr txBox="1"/>
            <p:nvPr/>
          </p:nvSpPr>
          <p:spPr>
            <a:xfrm>
              <a:off x="1458372" y="3321951"/>
              <a:ext cx="3497752" cy="5873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7976" tIns="57152" rIns="97976" bIns="57152" anchorCtr="0" compatLnSpc="0">
              <a:spAutoFit/>
            </a:bodyPr>
            <a:lstStyle/>
            <a:p>
              <a:pPr defTabSz="829544" hangingPunct="0"/>
              <a:r>
                <a:rPr lang="it-IT" sz="16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Misure di luce </a:t>
              </a:r>
              <a:r>
                <a:rPr lang="it-IT" sz="1600" dirty="0" err="1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Cherenkov</a:t>
              </a:r>
              <a:r>
                <a:rPr lang="it-IT" sz="16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 con telescopi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BDC9DBD-C04D-A84D-993C-652E123AC92F}"/>
                </a:ext>
              </a:extLst>
            </p:cNvPr>
            <p:cNvSpPr txBox="1"/>
            <p:nvPr/>
          </p:nvSpPr>
          <p:spPr>
            <a:xfrm>
              <a:off x="1797977" y="6034539"/>
              <a:ext cx="4037744" cy="752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7976" tIns="57152" rIns="97976" bIns="57152" anchorCtr="0" compatLnSpc="0">
              <a:spAutoFit/>
            </a:bodyPr>
            <a:lstStyle/>
            <a:p>
              <a:pPr defTabSz="829544" hangingPunct="0"/>
              <a:endParaRPr lang="it-IT" sz="1361" dirty="0">
                <a:solidFill>
                  <a:prstClr val="black"/>
                </a:solidFill>
                <a:latin typeface="Liberation Sans" pitchFamily="18"/>
                <a:ea typeface="AR PL UMing HK" pitchFamily="2"/>
                <a:cs typeface="Lohit Devanagari" pitchFamily="2"/>
              </a:endParaRPr>
            </a:p>
            <a:p>
              <a:pPr defTabSz="829544" hangingPunct="0"/>
              <a:r>
                <a:rPr lang="it-IT" sz="16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Misure di particelle con rivelatori traccianti</a:t>
              </a:r>
            </a:p>
            <a:p>
              <a:pPr defTabSz="829544" hangingPunct="0"/>
              <a:endParaRPr lang="it-IT" sz="1361" dirty="0">
                <a:solidFill>
                  <a:prstClr val="black"/>
                </a:solidFill>
                <a:latin typeface="Liberation Sans" pitchFamily="18"/>
                <a:ea typeface="AR PL UMing HK" pitchFamily="2"/>
                <a:cs typeface="Lohit Devanagari" pitchFamily="2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FE63AE8-7515-1C4A-A098-CC621E54A4F8}"/>
                </a:ext>
              </a:extLst>
            </p:cNvPr>
            <p:cNvSpPr txBox="1"/>
            <p:nvPr/>
          </p:nvSpPr>
          <p:spPr>
            <a:xfrm>
              <a:off x="6684666" y="5517882"/>
              <a:ext cx="4581124" cy="5873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7976" tIns="57152" rIns="97976" bIns="57152" anchorCtr="0" compatLnSpc="0">
              <a:spAutoFit/>
            </a:bodyPr>
            <a:lstStyle/>
            <a:p>
              <a:pPr defTabSz="829544" hangingPunct="0"/>
              <a:r>
                <a:rPr lang="it-IT" sz="16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Misure di muoni di bassa energia con scintillatori </a:t>
              </a:r>
            </a:p>
            <a:p>
              <a:pPr defTabSz="829544" hangingPunct="0"/>
              <a:r>
                <a:rPr lang="it-IT" sz="16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o rivelatori traccianti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C7DFDE1-DEA9-FA4D-83D4-0358475D718B}"/>
                </a:ext>
              </a:extLst>
            </p:cNvPr>
            <p:cNvSpPr txBox="1"/>
            <p:nvPr/>
          </p:nvSpPr>
          <p:spPr>
            <a:xfrm>
              <a:off x="6699900" y="6496305"/>
              <a:ext cx="5177049" cy="3218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none" lIns="97976" tIns="57152" rIns="97976" bIns="57152" anchorCtr="0" compatLnSpc="0">
              <a:spAutoFit/>
            </a:bodyPr>
            <a:lstStyle/>
            <a:p>
              <a:pPr defTabSz="829544" hangingPunct="0"/>
              <a:r>
                <a:rPr lang="it-IT" sz="1400" dirty="0">
                  <a:solidFill>
                    <a:prstClr val="black"/>
                  </a:solidFill>
                  <a:latin typeface="Liberation Sans" pitchFamily="18"/>
                  <a:ea typeface="AR PL UMing HK" pitchFamily="2"/>
                  <a:cs typeface="Lohit Devanagari" pitchFamily="2"/>
                </a:rPr>
                <a:t>Misure di muoni di alta energia con rivelatori posti in profondità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14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880583" y="2189821"/>
            <a:ext cx="1875136" cy="2770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4293" tIns="34293" rIns="34293" bIns="34293" numCol="1" spcCol="38100" rtlCol="0" anchor="ctr">
            <a:spAutoFit/>
          </a:bodyPr>
          <a:lstStyle/>
          <a:p>
            <a:pPr hangingPunct="0"/>
            <a:endParaRPr lang="it-IT" sz="135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>
          <a:xfrm>
            <a:off x="2529322" y="459489"/>
            <a:ext cx="6645959" cy="691825"/>
          </a:xfrm>
          <a:noFill/>
        </p:spPr>
        <p:txBody>
          <a:bodyPr>
            <a:noAutofit/>
          </a:bodyPr>
          <a:lstStyle/>
          <a:p>
            <a:r>
              <a:rPr lang="it-IT" altLang="it-IT" sz="2903" b="1" dirty="0">
                <a:solidFill>
                  <a:srgbClr val="0070C0"/>
                </a:solidFill>
                <a:latin typeface="+mn-lt"/>
              </a:rPr>
              <a:t>Sviluppo di sciami</a:t>
            </a:r>
            <a:br>
              <a:rPr lang="it-IT" altLang="it-IT" sz="2903" b="1" dirty="0">
                <a:solidFill>
                  <a:srgbClr val="0070C0"/>
                </a:solidFill>
                <a:latin typeface="+mn-lt"/>
              </a:rPr>
            </a:br>
            <a:r>
              <a:rPr lang="it-IT" altLang="it-IT" sz="2903" b="1" dirty="0">
                <a:solidFill>
                  <a:srgbClr val="0070C0"/>
                </a:solidFill>
                <a:latin typeface="+mn-lt"/>
              </a:rPr>
              <a:t>ottenuti con il programma di simulazione Monte Carlo CORSIKA</a:t>
            </a:r>
          </a:p>
        </p:txBody>
      </p:sp>
      <p:pic>
        <p:nvPicPr>
          <p:cNvPr id="972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" y="3020821"/>
            <a:ext cx="3645233" cy="365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61" y="3078973"/>
            <a:ext cx="3444279" cy="353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39" y="2933597"/>
            <a:ext cx="3323177" cy="34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6" name="Text Box 9"/>
          <p:cNvSpPr txBox="1">
            <a:spLocks noChangeArrowheads="1"/>
          </p:cNvSpPr>
          <p:nvPr/>
        </p:nvSpPr>
        <p:spPr bwMode="auto">
          <a:xfrm>
            <a:off x="1259972" y="1930495"/>
            <a:ext cx="162061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800" dirty="0"/>
              <a:t>Fotone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</a:p>
          <a:p>
            <a:pPr algn="ctr" eaLnBrk="1" hangingPunct="1"/>
            <a:r>
              <a:rPr lang="it-IT" altLang="it-IT" sz="1800" dirty="0">
                <a:solidFill>
                  <a:schemeClr val="tx1"/>
                </a:solidFill>
              </a:rPr>
              <a:t>E=10</a:t>
            </a:r>
            <a:r>
              <a:rPr lang="it-IT" altLang="it-IT" sz="1800" baseline="30000" dirty="0">
                <a:solidFill>
                  <a:schemeClr val="tx1"/>
                </a:solidFill>
              </a:rPr>
              <a:t>15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</a:rPr>
              <a:t>eV</a:t>
            </a:r>
            <a:endParaRPr lang="it-IT" altLang="it-IT" sz="1800" dirty="0">
              <a:solidFill>
                <a:schemeClr val="tx1"/>
              </a:solidFill>
            </a:endParaRPr>
          </a:p>
        </p:txBody>
      </p:sp>
      <p:sp>
        <p:nvSpPr>
          <p:cNvPr id="97287" name="Text Box 10"/>
          <p:cNvSpPr txBox="1">
            <a:spLocks noChangeArrowheads="1"/>
          </p:cNvSpPr>
          <p:nvPr/>
        </p:nvSpPr>
        <p:spPr bwMode="auto">
          <a:xfrm>
            <a:off x="4906845" y="1888352"/>
            <a:ext cx="189091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800" dirty="0"/>
              <a:t>Protone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</a:p>
          <a:p>
            <a:pPr algn="ctr" eaLnBrk="1" hangingPunct="1"/>
            <a:r>
              <a:rPr lang="it-IT" altLang="it-IT" sz="1800" dirty="0">
                <a:solidFill>
                  <a:schemeClr val="tx1"/>
                </a:solidFill>
              </a:rPr>
              <a:t>E=10</a:t>
            </a:r>
            <a:r>
              <a:rPr lang="it-IT" altLang="it-IT" sz="1800" baseline="30000" dirty="0">
                <a:solidFill>
                  <a:schemeClr val="tx1"/>
                </a:solidFill>
              </a:rPr>
              <a:t>15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</a:rPr>
              <a:t>eV</a:t>
            </a:r>
            <a:endParaRPr lang="it-IT" altLang="it-IT" sz="1800" dirty="0">
              <a:solidFill>
                <a:schemeClr val="tx1"/>
              </a:solidFill>
            </a:endParaRPr>
          </a:p>
        </p:txBody>
      </p:sp>
      <p:sp>
        <p:nvSpPr>
          <p:cNvPr id="97288" name="Text Box 11"/>
          <p:cNvSpPr txBox="1">
            <a:spLocks noChangeArrowheads="1"/>
          </p:cNvSpPr>
          <p:nvPr/>
        </p:nvSpPr>
        <p:spPr bwMode="auto">
          <a:xfrm>
            <a:off x="9315490" y="1875985"/>
            <a:ext cx="194449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800" dirty="0"/>
              <a:t>Nucleo Fe</a:t>
            </a:r>
          </a:p>
          <a:p>
            <a:pPr algn="ctr" eaLnBrk="1" hangingPunct="1"/>
            <a:r>
              <a:rPr lang="it-IT" altLang="it-IT" sz="1800" dirty="0">
                <a:solidFill>
                  <a:schemeClr val="tx1"/>
                </a:solidFill>
              </a:rPr>
              <a:t>E=10</a:t>
            </a:r>
            <a:r>
              <a:rPr lang="it-IT" altLang="it-IT" sz="1800" baseline="30000" dirty="0">
                <a:solidFill>
                  <a:schemeClr val="tx1"/>
                </a:solidFill>
              </a:rPr>
              <a:t>15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</a:rPr>
              <a:t>eV</a:t>
            </a:r>
            <a:endParaRPr lang="it-IT" alt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64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DB80A2-2061-CA49-B5F3-CCCADEDB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84789" y="457219"/>
            <a:ext cx="8621856" cy="5943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7A8E6F-E6DD-5542-A31A-F6E0CC6062AC}"/>
              </a:ext>
            </a:extLst>
          </p:cNvPr>
          <p:cNvSpPr txBox="1"/>
          <p:nvPr/>
        </p:nvSpPr>
        <p:spPr>
          <a:xfrm>
            <a:off x="2714473" y="1371660"/>
            <a:ext cx="2712828" cy="59078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it-IT" sz="1633" b="1" dirty="0">
                <a:solidFill>
                  <a:srgbClr val="FF0000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PROFILO TRASVERSALE</a:t>
            </a:r>
          </a:p>
          <a:p>
            <a:pPr algn="ctr" hangingPunct="0"/>
            <a:r>
              <a:rPr lang="it-IT" sz="1814" dirty="0">
                <a:solidFill>
                  <a:srgbClr val="000000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fotoni, elettroni e muoni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DD1481-4DB3-374C-8492-DC3C11EFF6B3}"/>
              </a:ext>
            </a:extLst>
          </p:cNvPr>
          <p:cNvSpPr txBox="1"/>
          <p:nvPr/>
        </p:nvSpPr>
        <p:spPr>
          <a:xfrm>
            <a:off x="1778863" y="4245612"/>
            <a:ext cx="1840730" cy="5641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it-IT" sz="1633">
                <a:latin typeface="Liberation Sans" pitchFamily="18"/>
                <a:ea typeface="AR PL UMing HK" pitchFamily="2"/>
                <a:cs typeface="Lohit Devanagari" pitchFamily="2"/>
              </a:rPr>
              <a:t>Griglia di rivelatori</a:t>
            </a:r>
          </a:p>
          <a:p>
            <a:pPr algn="ctr" hangingPunct="0"/>
            <a:r>
              <a:rPr lang="it-IT" sz="1633">
                <a:latin typeface="Liberation Sans" pitchFamily="18"/>
                <a:ea typeface="AR PL UMing HK" pitchFamily="2"/>
                <a:cs typeface="Lohit Devanagari" pitchFamily="2"/>
              </a:rPr>
              <a:t>a terra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64A9A2-F093-F343-929B-F78668502AD5}"/>
              </a:ext>
            </a:extLst>
          </p:cNvPr>
          <p:cNvSpPr txBox="1"/>
          <p:nvPr/>
        </p:nvSpPr>
        <p:spPr>
          <a:xfrm>
            <a:off x="8310722" y="2906938"/>
            <a:ext cx="2003724" cy="3232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it-IT" sz="1633">
                <a:latin typeface="Liberation Sans" pitchFamily="18"/>
                <a:ea typeface="AR PL UMing HK" pitchFamily="2"/>
                <a:cs typeface="Lohit Devanagari" pitchFamily="2"/>
              </a:rPr>
              <a:t>Sciame di Particelle</a:t>
            </a:r>
          </a:p>
        </p:txBody>
      </p:sp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FD9DF054-00E2-4049-A45A-9BE8AD9560AA}"/>
              </a:ext>
            </a:extLst>
          </p:cNvPr>
          <p:cNvSpPr/>
          <p:nvPr/>
        </p:nvSpPr>
        <p:spPr>
          <a:xfrm>
            <a:off x="9786133" y="475366"/>
            <a:ext cx="164951" cy="3232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6" tIns="40823" rIns="81646" bIns="40823" anchor="ctr" anchorCtr="0" compatLnSpc="0">
            <a:spAutoFit/>
          </a:bodyPr>
          <a:lstStyle/>
          <a:p>
            <a:pPr hangingPunct="0"/>
            <a:endParaRPr lang="it-IT" sz="1633">
              <a:latin typeface="Liberation Sans" pitchFamily="18"/>
              <a:ea typeface="AR PL UMing HK" pitchFamily="2"/>
              <a:cs typeface="Lohit Devanagari" pitchFamily="2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2D1FEC-F88A-0143-A068-EF57300DD031}"/>
              </a:ext>
            </a:extLst>
          </p:cNvPr>
          <p:cNvSpPr txBox="1"/>
          <p:nvPr/>
        </p:nvSpPr>
        <p:spPr>
          <a:xfrm>
            <a:off x="7553954" y="490205"/>
            <a:ext cx="3353966" cy="3232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it-IT" sz="1633" dirty="0">
                <a:latin typeface="Liberation Sans" pitchFamily="18"/>
                <a:ea typeface="AR PL UMing HK" pitchFamily="2"/>
                <a:cs typeface="Lohit Devanagari" pitchFamily="2"/>
              </a:rPr>
              <a:t>Particella che dà inizio allo sciame</a:t>
            </a:r>
          </a:p>
        </p:txBody>
      </p:sp>
    </p:spTree>
    <p:extLst>
      <p:ext uri="{BB962C8B-B14F-4D97-AF65-F5344CB8AC3E}">
        <p14:creationId xmlns:p14="http://schemas.microsoft.com/office/powerpoint/2010/main" val="389213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>
            <a:extLst>
              <a:ext uri="{FF2B5EF4-FFF2-40B4-BE49-F238E27FC236}">
                <a16:creationId xmlns:a16="http://schemas.microsoft.com/office/drawing/2014/main" id="{09492E24-3FF7-F942-9FEF-FC80EA2B053C}"/>
              </a:ext>
            </a:extLst>
          </p:cNvPr>
          <p:cNvSpPr/>
          <p:nvPr/>
        </p:nvSpPr>
        <p:spPr>
          <a:xfrm>
            <a:off x="1392886" y="3501345"/>
            <a:ext cx="164951" cy="3232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spAutoFit/>
          </a:bodyPr>
          <a:lstStyle/>
          <a:p>
            <a:pPr defTabSz="829544" hangingPunct="0"/>
            <a:endParaRPr lang="it-IT" sz="1633">
              <a:solidFill>
                <a:prstClr val="black"/>
              </a:solidFill>
              <a:latin typeface="Liberation Sans" pitchFamily="18"/>
              <a:ea typeface="AR PL UMing HK" pitchFamily="2"/>
              <a:cs typeface="Lohit Devanagari" pitchFamily="2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E9B87D-63F9-4B48-ABE0-D1A672B521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284" y="0"/>
            <a:ext cx="9010554" cy="46802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CD74CB-256C-6E4A-8588-6EDCB42A433C}"/>
              </a:ext>
            </a:extLst>
          </p:cNvPr>
          <p:cNvSpPr txBox="1"/>
          <p:nvPr/>
        </p:nvSpPr>
        <p:spPr>
          <a:xfrm>
            <a:off x="757276" y="1000351"/>
            <a:ext cx="2875437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defTabSz="829544" hangingPunct="0"/>
            <a:r>
              <a:rPr lang="it-IT" sz="1633" b="1" dirty="0">
                <a:solidFill>
                  <a:srgbClr val="FF0000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PROFILO LONGITUDINALE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63BF63-9738-5045-B496-AB62618B3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" t="20877" r="4468" b="21754"/>
          <a:stretch/>
        </p:blipFill>
        <p:spPr>
          <a:xfrm>
            <a:off x="5946731" y="4109285"/>
            <a:ext cx="5976565" cy="27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45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1478B4-951E-2742-99B1-AFAB10BCFDAB}"/>
              </a:ext>
            </a:extLst>
          </p:cNvPr>
          <p:cNvSpPr txBox="1"/>
          <p:nvPr/>
        </p:nvSpPr>
        <p:spPr>
          <a:xfrm>
            <a:off x="2375504" y="327239"/>
            <a:ext cx="7505743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lnSpc>
                <a:spcPts val="4372"/>
              </a:lnSpc>
            </a:pPr>
            <a:r>
              <a:rPr lang="it-IT" sz="4899" b="1" i="1">
                <a:solidFill>
                  <a:srgbClr val="003366"/>
                </a:solidFill>
                <a:latin typeface="Liberation Serif" pitchFamily="18"/>
                <a:ea typeface="AR PL UMing HK" pitchFamily="2"/>
                <a:cs typeface="Lohit Devanagari" pitchFamily="2"/>
              </a:rPr>
              <a:t>L'Osservatorio Pierre Auger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6FBE7C-A57B-6346-9B08-B3E1BE0E72A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6179" y="1127700"/>
            <a:ext cx="3396489" cy="57632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 3">
            <a:extLst>
              <a:ext uri="{FF2B5EF4-FFF2-40B4-BE49-F238E27FC236}">
                <a16:creationId xmlns:a16="http://schemas.microsoft.com/office/drawing/2014/main" id="{E9A38B0E-B3D1-9E40-9221-675B782F6B07}"/>
              </a:ext>
            </a:extLst>
          </p:cNvPr>
          <p:cNvSpPr/>
          <p:nvPr/>
        </p:nvSpPr>
        <p:spPr>
          <a:xfrm>
            <a:off x="2568594" y="3374617"/>
            <a:ext cx="278327" cy="5009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003366"/>
            </a:solidFill>
            <a:prstDash val="solid"/>
          </a:ln>
        </p:spPr>
        <p:txBody>
          <a:bodyPr vert="horz" wrap="none" lIns="97976" tIns="57152" rIns="97976" bIns="57152" anchor="ctr" anchorCtr="0" compatLnSpc="0">
            <a:spAutoFit/>
          </a:bodyPr>
          <a:lstStyle/>
          <a:p>
            <a:pPr hangingPunct="0"/>
            <a:endParaRPr lang="it-IT" sz="1633">
              <a:latin typeface="Liberation Sans" pitchFamily="18"/>
              <a:ea typeface="AR PL UMing HK" pitchFamily="2"/>
              <a:cs typeface="Lohit Devanagari" pitchFamily="2"/>
            </a:endParaRPr>
          </a:p>
        </p:txBody>
      </p:sp>
      <p:sp>
        <p:nvSpPr>
          <p:cNvPr id="5" name="Connettore 1 4">
            <a:extLst>
              <a:ext uri="{FF2B5EF4-FFF2-40B4-BE49-F238E27FC236}">
                <a16:creationId xmlns:a16="http://schemas.microsoft.com/office/drawing/2014/main" id="{24749573-601D-B449-9EF1-A202DFFBC859}"/>
              </a:ext>
            </a:extLst>
          </p:cNvPr>
          <p:cNvSpPr/>
          <p:nvPr/>
        </p:nvSpPr>
        <p:spPr>
          <a:xfrm flipV="1">
            <a:off x="2764545" y="2416734"/>
            <a:ext cx="3919026" cy="914438"/>
          </a:xfrm>
          <a:prstGeom prst="line">
            <a:avLst/>
          </a:prstGeom>
          <a:noFill/>
          <a:ln w="36000">
            <a:solidFill>
              <a:srgbClr val="003366"/>
            </a:solidFill>
            <a:prstDash val="solid"/>
          </a:ln>
        </p:spPr>
        <p:txBody>
          <a:bodyPr vert="horz" wrap="none" lIns="97976" tIns="57152" rIns="97976" bIns="57152" anchor="ctr" compatLnSpc="0"/>
          <a:lstStyle/>
          <a:p>
            <a:pPr lvl="0" rtl="0" hangingPunct="0">
              <a:buNone/>
              <a:tabLst/>
            </a:pPr>
            <a:endParaRPr lang="it-IT" sz="2177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Connettore 1 5">
            <a:extLst>
              <a:ext uri="{FF2B5EF4-FFF2-40B4-BE49-F238E27FC236}">
                <a16:creationId xmlns:a16="http://schemas.microsoft.com/office/drawing/2014/main" id="{BBAF0C12-B550-DB4A-B0CA-A48370ED94B2}"/>
              </a:ext>
            </a:extLst>
          </p:cNvPr>
          <p:cNvSpPr/>
          <p:nvPr/>
        </p:nvSpPr>
        <p:spPr>
          <a:xfrm>
            <a:off x="2829862" y="3919026"/>
            <a:ext cx="3919026" cy="1306342"/>
          </a:xfrm>
          <a:prstGeom prst="line">
            <a:avLst/>
          </a:prstGeom>
          <a:noFill/>
          <a:ln w="36000">
            <a:solidFill>
              <a:srgbClr val="003366"/>
            </a:solidFill>
            <a:prstDash val="solid"/>
          </a:ln>
        </p:spPr>
        <p:txBody>
          <a:bodyPr vert="horz" wrap="none" lIns="97976" tIns="57152" rIns="97976" bIns="57152" anchor="ctr" compatLnSpc="0"/>
          <a:lstStyle/>
          <a:p>
            <a:pPr lvl="0" rtl="0" hangingPunct="0">
              <a:buNone/>
              <a:tabLst/>
            </a:pPr>
            <a:endParaRPr lang="it-IT" sz="2177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77E88D-51B4-6F4A-A00F-A21DACBA169F}"/>
              </a:ext>
            </a:extLst>
          </p:cNvPr>
          <p:cNvSpPr txBox="1"/>
          <p:nvPr/>
        </p:nvSpPr>
        <p:spPr>
          <a:xfrm>
            <a:off x="7173450" y="5617271"/>
            <a:ext cx="1419717" cy="37681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it-IT" sz="1996" b="1">
                <a:solidFill>
                  <a:srgbClr val="003366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~</a:t>
            </a:r>
            <a:r>
              <a:rPr lang="it-IT" sz="1996" b="1">
                <a:solidFill>
                  <a:srgbClr val="003366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3000 km</a:t>
            </a:r>
            <a:r>
              <a:rPr lang="it-IT" sz="1996" b="1" baseline="30000">
                <a:solidFill>
                  <a:srgbClr val="003366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2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73C6A25-8C44-BB4D-8239-A9865B2C041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65082" y="1848838"/>
            <a:ext cx="4081285" cy="3539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526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6F4F458-4188-5647-9D3F-10AE38D98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3486" b="2495"/>
          <a:stretch/>
        </p:blipFill>
        <p:spPr>
          <a:xfrm>
            <a:off x="1200470" y="0"/>
            <a:ext cx="9797564" cy="67858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42F76E96-82AA-F740-8488-163279964E1E}"/>
              </a:ext>
            </a:extLst>
          </p:cNvPr>
          <p:cNvSpPr/>
          <p:nvPr/>
        </p:nvSpPr>
        <p:spPr>
          <a:xfrm>
            <a:off x="-391902" y="6320923"/>
            <a:ext cx="197930" cy="3562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7976" tIns="57152" rIns="97976" bIns="57152" anchor="ctr" anchorCtr="0" compatLnSpc="0">
            <a:spAutoFit/>
          </a:bodyPr>
          <a:lstStyle/>
          <a:p>
            <a:pPr defTabSz="829544" hangingPunct="0"/>
            <a:endParaRPr lang="it-IT" sz="1633">
              <a:solidFill>
                <a:prstClr val="black"/>
              </a:solidFill>
              <a:latin typeface="Liberation Sans" pitchFamily="18"/>
              <a:ea typeface="AR PL UMing HK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6934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1">
            <a:extLst>
              <a:ext uri="{FF2B5EF4-FFF2-40B4-BE49-F238E27FC236}">
                <a16:creationId xmlns:a16="http://schemas.microsoft.com/office/drawing/2014/main" id="{16249C03-AB5C-9644-8B2B-8103E16CF3D5}"/>
              </a:ext>
            </a:extLst>
          </p:cNvPr>
          <p:cNvSpPr/>
          <p:nvPr/>
        </p:nvSpPr>
        <p:spPr>
          <a:xfrm>
            <a:off x="616449" y="224367"/>
            <a:ext cx="1182555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it-IT" sz="2800" b="1" dirty="0">
                <a:solidFill>
                  <a:schemeClr val="bg1"/>
                </a:solidFill>
                <a:ea typeface="Baskerville" panose="02020502070401020303" pitchFamily="18" charset="0"/>
                <a:cs typeface="Aharoni"/>
              </a:rPr>
              <a:t>La radiazione cosmica: una chiave per la nostra conoscenza dell’Universo</a:t>
            </a:r>
          </a:p>
        </p:txBody>
      </p:sp>
      <p:pic>
        <p:nvPicPr>
          <p:cNvPr id="8" name="Immagine 5">
            <a:extLst>
              <a:ext uri="{FF2B5EF4-FFF2-40B4-BE49-F238E27FC236}">
                <a16:creationId xmlns:a16="http://schemas.microsoft.com/office/drawing/2014/main" id="{A597A3EC-7D66-3946-8BCB-11EA8DEE989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1315090"/>
            <a:ext cx="6346192" cy="42021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A5E7BF-6DBA-2448-ABDF-380758647752}"/>
              </a:ext>
            </a:extLst>
          </p:cNvPr>
          <p:cNvSpPr txBox="1"/>
          <p:nvPr/>
        </p:nvSpPr>
        <p:spPr>
          <a:xfrm>
            <a:off x="3740952" y="5271000"/>
            <a:ext cx="2189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Image by NASA/JPL-Caltech/R. Hurt</a:t>
            </a:r>
            <a:endParaRPr lang="en-IT" sz="100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1B413A22-7427-7749-82A8-92C98F31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030" y="1307525"/>
            <a:ext cx="5612927" cy="42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CBABF6-07C0-C74F-89CF-340D8290EF9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92000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402B7A-4AFE-6749-9024-37E9F0EA0803}"/>
              </a:ext>
            </a:extLst>
          </p:cNvPr>
          <p:cNvSpPr txBox="1"/>
          <p:nvPr/>
        </p:nvSpPr>
        <p:spPr>
          <a:xfrm>
            <a:off x="1893774" y="92179"/>
            <a:ext cx="5784182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defTabSz="829544" hangingPunct="0">
              <a:lnSpc>
                <a:spcPts val="4372"/>
              </a:lnSpc>
            </a:pPr>
            <a:r>
              <a:rPr lang="it-IT" sz="4899" b="1" i="1" dirty="0">
                <a:solidFill>
                  <a:srgbClr val="FFFFFF"/>
                </a:solidFill>
                <a:latin typeface="Liberation Serif" pitchFamily="18"/>
                <a:ea typeface="AR PL UMing HK" pitchFamily="2"/>
                <a:cs typeface="Lohit Devanagari" pitchFamily="2"/>
              </a:rPr>
              <a:t>La Rivelazione Ibrida</a:t>
            </a:r>
          </a:p>
        </p:txBody>
      </p:sp>
    </p:spTree>
    <p:extLst>
      <p:ext uri="{BB962C8B-B14F-4D97-AF65-F5344CB8AC3E}">
        <p14:creationId xmlns:p14="http://schemas.microsoft.com/office/powerpoint/2010/main" val="1223074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ED50F7-D04A-254F-9675-BD28E52F9D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03527" y="2721524"/>
            <a:ext cx="9729926" cy="31487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1308A0-D055-C841-83AF-C8C04240CC7C}"/>
              </a:ext>
            </a:extLst>
          </p:cNvPr>
          <p:cNvSpPr txBox="1"/>
          <p:nvPr/>
        </p:nvSpPr>
        <p:spPr>
          <a:xfrm>
            <a:off x="336884" y="147944"/>
            <a:ext cx="11478127" cy="80482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it-IT" sz="4899" b="1" i="1" dirty="0">
                <a:solidFill>
                  <a:srgbClr val="003366"/>
                </a:solidFill>
                <a:latin typeface="Liberation Serif" pitchFamily="18"/>
                <a:ea typeface="WenQuanYi Micro Hei" pitchFamily="2"/>
                <a:cs typeface="Lohit Devanagari" pitchFamily="2"/>
              </a:rPr>
              <a:t>Profilo Longitudinale e Misura di Energia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CB953E-B66D-0B47-B939-47B55790E5CA}"/>
              </a:ext>
            </a:extLst>
          </p:cNvPr>
          <p:cNvSpPr txBox="1"/>
          <p:nvPr/>
        </p:nvSpPr>
        <p:spPr>
          <a:xfrm>
            <a:off x="3395208" y="1188971"/>
            <a:ext cx="6851717" cy="37739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it-IT" sz="2000" dirty="0">
                <a:solidFill>
                  <a:srgbClr val="FF3333"/>
                </a:solidFill>
                <a:latin typeface="Liberation Sans" pitchFamily="18"/>
                <a:ea typeface="WenQuanYi Micro Hei" pitchFamily="2"/>
                <a:cs typeface="Lohit Devanagari" pitchFamily="2"/>
              </a:rPr>
              <a:t>Dalla luce (numero di fotoni) raccolta in funzione del tempo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1FE111-67BE-3943-8B0B-7AA929EBFE92}"/>
              </a:ext>
            </a:extLst>
          </p:cNvPr>
          <p:cNvSpPr txBox="1"/>
          <p:nvPr/>
        </p:nvSpPr>
        <p:spPr>
          <a:xfrm>
            <a:off x="2084714" y="2189061"/>
            <a:ext cx="8848739" cy="37739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r" hangingPunct="0"/>
            <a:r>
              <a:rPr lang="it-IT" sz="2000" dirty="0">
                <a:solidFill>
                  <a:srgbClr val="FF3333"/>
                </a:solidFill>
                <a:latin typeface="Liberation Sans" pitchFamily="18"/>
                <a:ea typeface="WenQuanYi Micro Hei" pitchFamily="2"/>
                <a:cs typeface="Lohit Devanagari" pitchFamily="2"/>
              </a:rPr>
              <a:t>A energia depositata da uno sciame in funzione della profondità atmosferica.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0E8C10-72D9-E44F-9C4A-B6760F376BD2}"/>
              </a:ext>
            </a:extLst>
          </p:cNvPr>
          <p:cNvSpPr txBox="1"/>
          <p:nvPr/>
        </p:nvSpPr>
        <p:spPr>
          <a:xfrm>
            <a:off x="2466582" y="6150237"/>
            <a:ext cx="7761197" cy="43632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it-IT" sz="2400" dirty="0">
                <a:solidFill>
                  <a:srgbClr val="000080"/>
                </a:solidFill>
                <a:latin typeface="Liberation Sans" pitchFamily="18"/>
                <a:ea typeface="WenQuanYi Micro Hei" pitchFamily="2"/>
                <a:cs typeface="Lohit Devanagari" pitchFamily="2"/>
              </a:rPr>
              <a:t>Dal </a:t>
            </a:r>
            <a:r>
              <a:rPr lang="it-IT" sz="2400" dirty="0" err="1">
                <a:solidFill>
                  <a:srgbClr val="000080"/>
                </a:solidFill>
                <a:latin typeface="Liberation Sans" pitchFamily="18"/>
                <a:ea typeface="WenQuanYi Micro Hei" pitchFamily="2"/>
                <a:cs typeface="Lohit Devanagari" pitchFamily="2"/>
              </a:rPr>
              <a:t>fit</a:t>
            </a:r>
            <a:r>
              <a:rPr lang="it-IT" sz="2400" dirty="0">
                <a:solidFill>
                  <a:srgbClr val="000080"/>
                </a:solidFill>
                <a:latin typeface="Liberation Sans" pitchFamily="18"/>
                <a:ea typeface="WenQuanYi Micro Hei" pitchFamily="2"/>
                <a:cs typeface="Lohit Devanagari" pitchFamily="2"/>
              </a:rPr>
              <a:t> di questo profilo, otteniamo l’energia del primario.</a:t>
            </a:r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13617D99-CF4B-C442-8F44-5F47165C27EC}"/>
              </a:ext>
            </a:extLst>
          </p:cNvPr>
          <p:cNvSpPr/>
          <p:nvPr/>
        </p:nvSpPr>
        <p:spPr>
          <a:xfrm>
            <a:off x="6185278" y="1606768"/>
            <a:ext cx="323806" cy="5822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89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B0204FD-7507-CF4E-97AE-1385234B8F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37343" y="696933"/>
            <a:ext cx="3967918" cy="27801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nettore 1 2">
            <a:extLst>
              <a:ext uri="{FF2B5EF4-FFF2-40B4-BE49-F238E27FC236}">
                <a16:creationId xmlns:a16="http://schemas.microsoft.com/office/drawing/2014/main" id="{A56F1FDC-D09C-1443-9F54-83AE1F665465}"/>
              </a:ext>
            </a:extLst>
          </p:cNvPr>
          <p:cNvSpPr/>
          <p:nvPr/>
        </p:nvSpPr>
        <p:spPr>
          <a:xfrm flipH="1">
            <a:off x="5943601" y="1696285"/>
            <a:ext cx="7766" cy="164616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</a:ln>
        </p:spPr>
        <p:txBody>
          <a:bodyPr vert="horz" wrap="none" lIns="90138" tIns="49314" rIns="90138" bIns="49314" anchor="ctr" compatLnSpc="0"/>
          <a:lstStyle/>
          <a:p>
            <a:pPr lvl="0" rtl="0" hangingPunct="0">
              <a:buNone/>
              <a:tabLst/>
            </a:pPr>
            <a:endParaRPr lang="it-IT" sz="2177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5B301C-F826-DE4D-8998-67C7D8649C49}"/>
              </a:ext>
            </a:extLst>
          </p:cNvPr>
          <p:cNvSpPr txBox="1"/>
          <p:nvPr/>
        </p:nvSpPr>
        <p:spPr>
          <a:xfrm>
            <a:off x="5689545" y="3342444"/>
            <a:ext cx="523639" cy="29654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it-IT" sz="1452" dirty="0" err="1">
                <a:latin typeface="Liberation Sans" pitchFamily="18"/>
                <a:ea typeface="AR PL UMing HK" pitchFamily="2"/>
                <a:cs typeface="Lohit Devanagari" pitchFamily="2"/>
              </a:rPr>
              <a:t>X</a:t>
            </a:r>
            <a:r>
              <a:rPr lang="it-IT" sz="1452" baseline="-25000" dirty="0" err="1">
                <a:latin typeface="Liberation Sans" pitchFamily="18"/>
                <a:ea typeface="AR PL UMing HK" pitchFamily="2"/>
                <a:cs typeface="Lohit Devanagari" pitchFamily="2"/>
              </a:rPr>
              <a:t>max</a:t>
            </a:r>
            <a:endParaRPr lang="it-IT" sz="1452" baseline="-25000" dirty="0">
              <a:latin typeface="Liberation Sans" pitchFamily="18"/>
              <a:ea typeface="AR PL UMing HK" pitchFamily="2"/>
              <a:cs typeface="Lohit Devanagari" pitchFamily="2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DCF690-532E-9443-B43A-46BE54850F5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52551" y="3624707"/>
            <a:ext cx="8722464" cy="32332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0BAA7C-B09B-9F47-86CB-2EC18A68876E}"/>
              </a:ext>
            </a:extLst>
          </p:cNvPr>
          <p:cNvSpPr txBox="1"/>
          <p:nvPr/>
        </p:nvSpPr>
        <p:spPr>
          <a:xfrm>
            <a:off x="1682207" y="310910"/>
            <a:ext cx="8840083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lnSpc>
                <a:spcPts val="4372"/>
              </a:lnSpc>
            </a:pPr>
            <a:r>
              <a:rPr lang="it-IT" sz="4899" b="1" i="1">
                <a:solidFill>
                  <a:srgbClr val="003366"/>
                </a:solidFill>
                <a:latin typeface="Liberation Serif" pitchFamily="18"/>
                <a:ea typeface="AR PL UMing HK" pitchFamily="2"/>
                <a:cs typeface="Lohit Devanagari" pitchFamily="2"/>
              </a:rPr>
              <a:t>Misura di Composizione Chimica</a:t>
            </a:r>
          </a:p>
        </p:txBody>
      </p:sp>
    </p:spTree>
    <p:extLst>
      <p:ext uri="{BB962C8B-B14F-4D97-AF65-F5344CB8AC3E}">
        <p14:creationId xmlns:p14="http://schemas.microsoft.com/office/powerpoint/2010/main" val="199653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4637129-B449-8649-A52B-83FABAC519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15676"/>
            <a:ext cx="12192000" cy="687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F6AE0E-2059-6247-A51B-5C6762F40265}"/>
              </a:ext>
            </a:extLst>
          </p:cNvPr>
          <p:cNvSpPr txBox="1"/>
          <p:nvPr/>
        </p:nvSpPr>
        <p:spPr>
          <a:xfrm>
            <a:off x="2639027" y="310583"/>
            <a:ext cx="6848063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lnSpc>
                <a:spcPts val="4372"/>
              </a:lnSpc>
            </a:pPr>
            <a:r>
              <a:rPr lang="it-IT" sz="4899" b="1" i="1">
                <a:solidFill>
                  <a:srgbClr val="003366"/>
                </a:solidFill>
                <a:latin typeface="Liberation Serif" pitchFamily="18"/>
                <a:ea typeface="AR PL UMing HK" pitchFamily="2"/>
                <a:cs typeface="Lohit Devanagari" pitchFamily="2"/>
              </a:rPr>
              <a:t>Il Rivelatore di Superficie</a:t>
            </a:r>
          </a:p>
        </p:txBody>
      </p:sp>
    </p:spTree>
    <p:extLst>
      <p:ext uri="{BB962C8B-B14F-4D97-AF65-F5344CB8AC3E}">
        <p14:creationId xmlns:p14="http://schemas.microsoft.com/office/powerpoint/2010/main" val="3070495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3F8BC8-57E2-EC4B-8001-CD78FDABBE07}"/>
              </a:ext>
            </a:extLst>
          </p:cNvPr>
          <p:cNvSpPr txBox="1"/>
          <p:nvPr/>
        </p:nvSpPr>
        <p:spPr>
          <a:xfrm>
            <a:off x="3153637" y="151750"/>
            <a:ext cx="6848063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lnSpc>
                <a:spcPts val="4372"/>
              </a:lnSpc>
            </a:pPr>
            <a:r>
              <a:rPr lang="it-IT" sz="4899" b="1" i="1">
                <a:solidFill>
                  <a:srgbClr val="003366"/>
                </a:solidFill>
                <a:latin typeface="Liberation Serif" pitchFamily="18"/>
                <a:ea typeface="AR PL UMing HK" pitchFamily="2"/>
                <a:cs typeface="Lohit Devanagari" pitchFamily="2"/>
              </a:rPr>
              <a:t>Il Rivelatore di Superficie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7E0613C-341E-B049-A7B3-E541CACF8D2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68480" y="3871016"/>
            <a:ext cx="6048363" cy="297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3F71F3C-2DC7-5A4F-949F-D6E8FCE205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51174" y="817116"/>
            <a:ext cx="3229986" cy="259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7FDC7B-C805-414F-A1B9-53B3AAE0D1C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84391" y="957283"/>
            <a:ext cx="4607705" cy="28399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0DC2C8-A37D-9A49-8290-B2B376410AB1}"/>
              </a:ext>
            </a:extLst>
          </p:cNvPr>
          <p:cNvSpPr txBox="1"/>
          <p:nvPr/>
        </p:nvSpPr>
        <p:spPr>
          <a:xfrm>
            <a:off x="8969669" y="1567611"/>
            <a:ext cx="968696" cy="37681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it-IT" sz="1996" b="1">
                <a:solidFill>
                  <a:srgbClr val="FF0000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v &gt; c/n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5657D7-6D93-444C-A67D-1B397B7304D4}"/>
              </a:ext>
            </a:extLst>
          </p:cNvPr>
          <p:cNvSpPr txBox="1"/>
          <p:nvPr/>
        </p:nvSpPr>
        <p:spPr>
          <a:xfrm>
            <a:off x="8917394" y="2384075"/>
            <a:ext cx="1084306" cy="56411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it-IT" sz="1633" b="1" dirty="0">
                <a:solidFill>
                  <a:srgbClr val="FF0000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particella</a:t>
            </a:r>
          </a:p>
          <a:p>
            <a:pPr algn="ctr" hangingPunct="0"/>
            <a:r>
              <a:rPr lang="it-IT" sz="1633" b="1" dirty="0">
                <a:solidFill>
                  <a:srgbClr val="FF0000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carica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B99FA8-7AA0-824C-BF80-A54CD08A8DFC}"/>
              </a:ext>
            </a:extLst>
          </p:cNvPr>
          <p:cNvSpPr txBox="1"/>
          <p:nvPr/>
        </p:nvSpPr>
        <p:spPr>
          <a:xfrm>
            <a:off x="7206106" y="3265855"/>
            <a:ext cx="2131259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it-IT" sz="1633" b="1" dirty="0">
                <a:solidFill>
                  <a:srgbClr val="FF0000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LUCE CHERENKOV</a:t>
            </a:r>
          </a:p>
        </p:txBody>
      </p:sp>
    </p:spTree>
    <p:extLst>
      <p:ext uri="{BB962C8B-B14F-4D97-AF65-F5344CB8AC3E}">
        <p14:creationId xmlns:p14="http://schemas.microsoft.com/office/powerpoint/2010/main" val="2748837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ABA39A-B18D-C841-ABE8-9BA39FADD2FA}"/>
              </a:ext>
            </a:extLst>
          </p:cNvPr>
          <p:cNvSpPr txBox="1"/>
          <p:nvPr/>
        </p:nvSpPr>
        <p:spPr>
          <a:xfrm>
            <a:off x="2013055" y="310583"/>
            <a:ext cx="8100008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lnSpc>
                <a:spcPts val="4372"/>
              </a:lnSpc>
            </a:pPr>
            <a:r>
              <a:rPr lang="it-IT" sz="4899" b="1" i="1">
                <a:solidFill>
                  <a:srgbClr val="003366"/>
                </a:solidFill>
                <a:latin typeface="Liberation Serif" pitchFamily="18"/>
                <a:ea typeface="WenQuanYi Micro Hei" pitchFamily="2"/>
                <a:cs typeface="Lohit Devanagari" pitchFamily="2"/>
              </a:rPr>
              <a:t>Impronta dello Sciame a Terra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3F3EB31-35EE-574D-8E08-73338D3BB0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0790" y="1067048"/>
            <a:ext cx="6505904" cy="579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DB1EFDB-8E41-F24A-B144-498F9119D6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8073" t="5152" r="6443"/>
          <a:stretch>
            <a:fillRect/>
          </a:stretch>
        </p:blipFill>
        <p:spPr>
          <a:xfrm>
            <a:off x="6806694" y="1897603"/>
            <a:ext cx="5029090" cy="303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853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8E6BB7-60CD-824F-B708-F30B1E44AFCC}"/>
              </a:ext>
            </a:extLst>
          </p:cNvPr>
          <p:cNvSpPr txBox="1"/>
          <p:nvPr/>
        </p:nvSpPr>
        <p:spPr>
          <a:xfrm>
            <a:off x="3505803" y="310583"/>
            <a:ext cx="5114511" cy="64670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lnSpc>
                <a:spcPts val="4372"/>
              </a:lnSpc>
            </a:pPr>
            <a:r>
              <a:rPr lang="it-IT" sz="4899" b="1" i="1">
                <a:solidFill>
                  <a:srgbClr val="003366"/>
                </a:solidFill>
                <a:latin typeface="Liberation Serif" pitchFamily="18"/>
                <a:ea typeface="WenQuanYi Micro Hei" pitchFamily="2"/>
                <a:cs typeface="Lohit Devanagari" pitchFamily="2"/>
              </a:rPr>
              <a:t>Profilo Trasversale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529A14-E854-F648-AD76-59F1EC223E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1023" y="1253023"/>
            <a:ext cx="5583939" cy="404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F812698-A9D7-B245-9D2D-EA3049FC754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71025" y="1036020"/>
            <a:ext cx="6064492" cy="42644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CBA47FCF-F626-5640-8EE1-0B9D77B70CA5}"/>
              </a:ext>
            </a:extLst>
          </p:cNvPr>
          <p:cNvSpPr/>
          <p:nvPr/>
        </p:nvSpPr>
        <p:spPr>
          <a:xfrm>
            <a:off x="6932552" y="2476870"/>
            <a:ext cx="767659" cy="4787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9080">
            <a:solidFill>
              <a:srgbClr val="FF3333"/>
            </a:solidFill>
            <a:prstDash val="solid"/>
          </a:ln>
        </p:spPr>
        <p:txBody>
          <a:bodyPr vert="horz" wrap="square" lIns="90138" tIns="49314" rIns="90138" bIns="49314" anchor="ctr" anchorCtr="0" compatLnSpc="0">
            <a:spAutoFit/>
          </a:bodyPr>
          <a:lstStyle/>
          <a:p>
            <a:pPr hangingPunct="0"/>
            <a:endParaRPr lang="it-IT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A9F65B-E6E5-8644-8231-1D5FCF95B58E}"/>
              </a:ext>
            </a:extLst>
          </p:cNvPr>
          <p:cNvSpPr txBox="1"/>
          <p:nvPr/>
        </p:nvSpPr>
        <p:spPr>
          <a:xfrm>
            <a:off x="963620" y="5719134"/>
            <a:ext cx="10926679" cy="43632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it-IT" sz="2400" dirty="0">
                <a:solidFill>
                  <a:srgbClr val="FF3333"/>
                </a:solidFill>
                <a:latin typeface="Liberation Sans" pitchFamily="18"/>
                <a:ea typeface="WenQuanYi Micro Hei" pitchFamily="2"/>
                <a:cs typeface="Lohit Devanagari" pitchFamily="2"/>
              </a:rPr>
              <a:t>Stima dell’energia ottenuta col rivelatore di superficie legata ai modelli adronici.</a:t>
            </a:r>
          </a:p>
        </p:txBody>
      </p:sp>
    </p:spTree>
    <p:extLst>
      <p:ext uri="{BB962C8B-B14F-4D97-AF65-F5344CB8AC3E}">
        <p14:creationId xmlns:p14="http://schemas.microsoft.com/office/powerpoint/2010/main" val="2774610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6FD755-4BD4-D443-B892-03F910B9028A}"/>
              </a:ext>
            </a:extLst>
          </p:cNvPr>
          <p:cNvSpPr txBox="1"/>
          <p:nvPr/>
        </p:nvSpPr>
        <p:spPr>
          <a:xfrm>
            <a:off x="2537526" y="310584"/>
            <a:ext cx="7051067" cy="121095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lnSpc>
                <a:spcPts val="4372"/>
              </a:lnSpc>
            </a:pPr>
            <a:r>
              <a:rPr lang="it-IT" sz="4899" b="1" i="1" dirty="0">
                <a:solidFill>
                  <a:srgbClr val="003366"/>
                </a:solidFill>
                <a:latin typeface="Liberation Serif" pitchFamily="18"/>
                <a:ea typeface="WenQuanYi Micro Hei" pitchFamily="2"/>
                <a:cs typeface="Lohit Devanagari" pitchFamily="2"/>
              </a:rPr>
              <a:t>Rivelazione Ibrida:</a:t>
            </a:r>
          </a:p>
          <a:p>
            <a:pPr algn="ctr" hangingPunct="0">
              <a:lnSpc>
                <a:spcPts val="4372"/>
              </a:lnSpc>
            </a:pPr>
            <a:r>
              <a:rPr lang="it-IT" sz="4899" b="1" i="1" dirty="0" err="1">
                <a:solidFill>
                  <a:srgbClr val="003366"/>
                </a:solidFill>
                <a:latin typeface="Liberation Serif" pitchFamily="18"/>
                <a:ea typeface="WenQuanYi Micro Hei" pitchFamily="2"/>
                <a:cs typeface="Lohit Devanagari" pitchFamily="2"/>
              </a:rPr>
              <a:t>Intercalibrazione</a:t>
            </a:r>
            <a:r>
              <a:rPr lang="it-IT" sz="4899" b="1" i="1" dirty="0">
                <a:solidFill>
                  <a:srgbClr val="003366"/>
                </a:solidFill>
                <a:latin typeface="Liberation Serif" pitchFamily="18"/>
                <a:ea typeface="WenQuanYi Micro Hei" pitchFamily="2"/>
                <a:cs typeface="Lohit Devanagari" pitchFamily="2"/>
              </a:rPr>
              <a:t> + Flusso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F5DB4B-FCFE-BC4E-B206-CD480FEE68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4222" y="1651949"/>
            <a:ext cx="5618836" cy="4448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CD65D6A-1CB8-2843-9012-2D5A0D59E1EE}"/>
              </a:ext>
            </a:extLst>
          </p:cNvPr>
          <p:cNvSpPr/>
          <p:nvPr/>
        </p:nvSpPr>
        <p:spPr>
          <a:xfrm>
            <a:off x="5242096" y="6133568"/>
            <a:ext cx="2226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www.auger.org</a:t>
            </a:r>
            <a:r>
              <a:rPr lang="it-IT" sz="2400" b="1" dirty="0"/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F34D883-FCAD-D848-A523-3FEF330260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16" t="37544" r="23708" b="27720"/>
          <a:stretch/>
        </p:blipFill>
        <p:spPr>
          <a:xfrm>
            <a:off x="5271971" y="1554914"/>
            <a:ext cx="6763043" cy="41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AA8CD6-6CB6-4F47-8ADA-A2753CC46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06" t="38946" r="19914" b="29124"/>
          <a:stretch/>
        </p:blipFill>
        <p:spPr>
          <a:xfrm>
            <a:off x="360947" y="1284548"/>
            <a:ext cx="11430000" cy="54457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49BC4B-7A51-D149-A627-AEFA6442F619}"/>
              </a:ext>
            </a:extLst>
          </p:cNvPr>
          <p:cNvSpPr txBox="1"/>
          <p:nvPr/>
        </p:nvSpPr>
        <p:spPr>
          <a:xfrm>
            <a:off x="692268" y="264694"/>
            <a:ext cx="11313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Direzioni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di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arrivo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dei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raggi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cosmici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energia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maggiore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di 8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EeV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1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558333-469E-ED41-A7F9-362D75D6C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65" t="11228" r="24973" b="14737"/>
          <a:stretch/>
        </p:blipFill>
        <p:spPr>
          <a:xfrm>
            <a:off x="240631" y="0"/>
            <a:ext cx="5871411" cy="688259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B81D381-26D5-2149-8ED4-DE0AE5DBC2EA}"/>
              </a:ext>
            </a:extLst>
          </p:cNvPr>
          <p:cNvSpPr/>
          <p:nvPr/>
        </p:nvSpPr>
        <p:spPr>
          <a:xfrm>
            <a:off x="6930183" y="5312938"/>
            <a:ext cx="4517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hlinkClick r:id="rId3"/>
              </a:rPr>
              <a:t>https://</a:t>
            </a:r>
            <a:r>
              <a:rPr lang="en-GB" sz="3600" dirty="0" err="1">
                <a:hlinkClick r:id="rId3"/>
              </a:rPr>
              <a:t>agenda.infn.it</a:t>
            </a:r>
            <a:r>
              <a:rPr lang="en-GB" sz="3600" dirty="0">
                <a:hlinkClick r:id="rId3"/>
              </a:rPr>
              <a:t>/event/35229/</a:t>
            </a:r>
            <a:endParaRPr lang="en-GB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23DCFD-1213-8E46-9051-3F1276F9268E}"/>
              </a:ext>
            </a:extLst>
          </p:cNvPr>
          <p:cNvSpPr txBox="1"/>
          <p:nvPr/>
        </p:nvSpPr>
        <p:spPr>
          <a:xfrm>
            <a:off x="6112042" y="1871639"/>
            <a:ext cx="6153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err="1">
                <a:solidFill>
                  <a:srgbClr val="C00000"/>
                </a:solidFill>
              </a:rPr>
              <a:t>Buona</a:t>
            </a:r>
            <a:r>
              <a:rPr lang="en-GB" sz="4800" b="1" dirty="0">
                <a:solidFill>
                  <a:srgbClr val="C00000"/>
                </a:solidFill>
              </a:rPr>
              <a:t> masterclass e…..</a:t>
            </a:r>
          </a:p>
          <a:p>
            <a:r>
              <a:rPr lang="en-GB" sz="4800" b="1" dirty="0" err="1">
                <a:solidFill>
                  <a:srgbClr val="C00000"/>
                </a:solidFill>
              </a:rPr>
              <a:t>divertitevi</a:t>
            </a:r>
            <a:r>
              <a:rPr lang="en-GB" sz="48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116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944F48CB-E120-6D40-BAF1-D01F1059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6230"/>
            <a:ext cx="7179693" cy="3375527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10FB66B1-5F82-9C46-A6AE-E308E406F3D7}"/>
              </a:ext>
            </a:extLst>
          </p:cNvPr>
          <p:cNvSpPr/>
          <p:nvPr/>
        </p:nvSpPr>
        <p:spPr>
          <a:xfrm rot="300000">
            <a:off x="6612442" y="1450598"/>
            <a:ext cx="5612048" cy="4810216"/>
          </a:xfrm>
          <a:prstGeom prst="wedgeEllipseCallout">
            <a:avLst>
              <a:gd name="adj1" fmla="val -56603"/>
              <a:gd name="adj2" fmla="val 12037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ttangolo 1">
            <a:extLst>
              <a:ext uri="{FF2B5EF4-FFF2-40B4-BE49-F238E27FC236}">
                <a16:creationId xmlns:a16="http://schemas.microsoft.com/office/drawing/2014/main" id="{C10CBE31-0C6E-8046-A776-CF0A6D730166}"/>
              </a:ext>
            </a:extLst>
          </p:cNvPr>
          <p:cNvSpPr/>
          <p:nvPr/>
        </p:nvSpPr>
        <p:spPr>
          <a:xfrm>
            <a:off x="232062" y="124549"/>
            <a:ext cx="1182555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it-IT" sz="3600" b="1" dirty="0">
                <a:solidFill>
                  <a:schemeClr val="bg1"/>
                </a:solidFill>
                <a:ea typeface="Baskerville" panose="02020502070401020303" pitchFamily="18" charset="0"/>
                <a:cs typeface="Aharoni"/>
              </a:rPr>
              <a:t>La radiazione cosmica: un eccellente laboratorio didattico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C3D81A-486F-CF4C-B8EF-3A18D4B3A8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33" r="24546" b="19313"/>
          <a:stretch/>
        </p:blipFill>
        <p:spPr>
          <a:xfrm>
            <a:off x="9426465" y="2570717"/>
            <a:ext cx="2203424" cy="2458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5602E0-EC78-B54E-8E3C-916259407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193" y="2381741"/>
            <a:ext cx="2061458" cy="283643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4476AE5-7CDD-B44E-9233-7B5C87BB1C84}"/>
              </a:ext>
            </a:extLst>
          </p:cNvPr>
          <p:cNvSpPr/>
          <p:nvPr/>
        </p:nvSpPr>
        <p:spPr>
          <a:xfrm>
            <a:off x="8062630" y="5393379"/>
            <a:ext cx="2727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https://web.infn.it/OCRA/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Freccia giù 8">
            <a:extLst>
              <a:ext uri="{FF2B5EF4-FFF2-40B4-BE49-F238E27FC236}">
                <a16:creationId xmlns:a16="http://schemas.microsoft.com/office/drawing/2014/main" id="{FBBC394D-CE6E-EF47-B00A-286FE5B8E16F}"/>
              </a:ext>
            </a:extLst>
          </p:cNvPr>
          <p:cNvSpPr/>
          <p:nvPr/>
        </p:nvSpPr>
        <p:spPr>
          <a:xfrm>
            <a:off x="2964434" y="120782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76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>
            <a:extLst>
              <a:ext uri="{FF2B5EF4-FFF2-40B4-BE49-F238E27FC236}">
                <a16:creationId xmlns:a16="http://schemas.microsoft.com/office/drawing/2014/main" id="{D8C9E8E1-0C98-C143-9756-30C4793F9583}"/>
              </a:ext>
            </a:extLst>
          </p:cNvPr>
          <p:cNvSpPr/>
          <p:nvPr/>
        </p:nvSpPr>
        <p:spPr>
          <a:xfrm>
            <a:off x="1392887" y="3265058"/>
            <a:ext cx="164959" cy="32327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81650" tIns="40820" rIns="81650" bIns="40820" anchor="ctr" anchorCtr="0" compatLnSpc="0">
            <a:spAutoFit/>
          </a:bodyPr>
          <a:lstStyle/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33">
              <a:solidFill>
                <a:srgbClr val="000000"/>
              </a:solidFill>
              <a:latin typeface="Liberation Sans" pitchFamily="18"/>
              <a:ea typeface="AR PL UMing HK" pitchFamily="2"/>
              <a:cs typeface="Lohit Devanagari" pitchFamily="2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0EF4E7-6414-6E4E-9230-2BC7F7C2A21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01673" y="844252"/>
            <a:ext cx="8847852" cy="60137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3A0D2C-262A-C947-B825-3AA2D2D92CAD}"/>
              </a:ext>
            </a:extLst>
          </p:cNvPr>
          <p:cNvSpPr txBox="1"/>
          <p:nvPr/>
        </p:nvSpPr>
        <p:spPr>
          <a:xfrm>
            <a:off x="4743423" y="1081336"/>
            <a:ext cx="3671240" cy="40348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1" compatLnSpc="0">
            <a:spAutoFit/>
          </a:bodyPr>
          <a:lstStyle/>
          <a:p>
            <a:pPr algn="ctr"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177" b="1" dirty="0">
                <a:solidFill>
                  <a:srgbClr val="FFFFFF"/>
                </a:solidFill>
                <a:latin typeface="Liberation Sans" pitchFamily="18"/>
                <a:ea typeface="AR PL UMing HK" pitchFamily="2"/>
                <a:cs typeface="Lohit Devanagari" pitchFamily="2"/>
              </a:rPr>
              <a:t>La Galassia di Andromeda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F24FA43-D952-484D-9FE5-F79C9EC935A9}"/>
              </a:ext>
            </a:extLst>
          </p:cNvPr>
          <p:cNvSpPr/>
          <p:nvPr/>
        </p:nvSpPr>
        <p:spPr>
          <a:xfrm>
            <a:off x="4005636" y="197921"/>
            <a:ext cx="6801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</a:rPr>
              <a:t>Occhi diversi mostrano cieli diversi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733A97-629D-B94C-AB75-66F250030B63}"/>
              </a:ext>
            </a:extLst>
          </p:cNvPr>
          <p:cNvSpPr txBox="1"/>
          <p:nvPr/>
        </p:nvSpPr>
        <p:spPr>
          <a:xfrm>
            <a:off x="306248" y="3426694"/>
            <a:ext cx="2173278" cy="27454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FFFFFF"/>
                </a:solidFill>
                <a:uFillTx/>
                <a:latin typeface="Liberation Sans" pitchFamily="18"/>
                <a:ea typeface="AR PL UMing HK" pitchFamily="2"/>
                <a:cs typeface="Lohit Devanagari" pitchFamily="2"/>
              </a:rPr>
              <a:t>2500 milioni di anni luce dalla Terra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dirty="0">
              <a:solidFill>
                <a:srgbClr val="FFFFFF"/>
              </a:solidFill>
              <a:latin typeface="Liberation Sans" pitchFamily="18"/>
              <a:ea typeface="AR PL UMing HK" pitchFamily="2"/>
              <a:cs typeface="Lohit Devanagar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FFFFFF"/>
                </a:solidFill>
                <a:uFillTx/>
                <a:latin typeface="Liberation Sans" pitchFamily="18"/>
                <a:ea typeface="AR PL UMing HK" pitchFamily="2"/>
                <a:cs typeface="Lohit Devanagari" pitchFamily="2"/>
              </a:rPr>
              <a:t>ANNO LUCE: distanza percorsa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FFFFFF"/>
                </a:solidFill>
                <a:uFillTx/>
                <a:latin typeface="Liberation Sans" pitchFamily="18"/>
                <a:ea typeface="AR PL UMing HK" pitchFamily="2"/>
                <a:cs typeface="Lohit Devanagari" pitchFamily="2"/>
              </a:rPr>
              <a:t>dalla luce in un anno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FFFFFF"/>
                </a:solidFill>
                <a:uFillTx/>
                <a:latin typeface="Liberation Sans" pitchFamily="18"/>
                <a:ea typeface="AR PL UMing HK" pitchFamily="2"/>
                <a:cs typeface="Lohit Devanagari" pitchFamily="2"/>
              </a:rPr>
              <a:t>1 a.l. = 9460,5 miliardi di chilometri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E8B9ED-C031-5443-AF0C-E0FA5297B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46" y="0"/>
            <a:ext cx="9403108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976D18-D2C7-C94E-ABDD-3DA93F8AE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3652"/>
            <a:ext cx="12042350" cy="37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70" y="150118"/>
            <a:ext cx="8496729" cy="638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8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22" y="0"/>
            <a:ext cx="9146179" cy="68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7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906A787-ED2F-4D41-88B0-575796B27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6" y="781050"/>
            <a:ext cx="6362700" cy="52959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4E0389F-74F0-C946-8F24-52F4FFC72D8B}"/>
              </a:ext>
            </a:extLst>
          </p:cNvPr>
          <p:cNvSpPr txBox="1"/>
          <p:nvPr/>
        </p:nvSpPr>
        <p:spPr>
          <a:xfrm>
            <a:off x="71516" y="225077"/>
            <a:ext cx="8341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Cominciamo con un po’ di storia…..</a:t>
            </a:r>
          </a:p>
        </p:txBody>
      </p:sp>
      <p:pic>
        <p:nvPicPr>
          <p:cNvPr id="15" name="Picture 4" descr="C:\Documenti\cosmici\Edu-cosmic\electroscope.jpg">
            <a:extLst>
              <a:ext uri="{FF2B5EF4-FFF2-40B4-BE49-F238E27FC236}">
                <a16:creationId xmlns:a16="http://schemas.microsoft.com/office/drawing/2014/main" id="{4FEACC5C-B9D4-E244-8E30-F9325B42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244" y="3429000"/>
            <a:ext cx="2656311" cy="333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400D03A-5CE7-8F4F-9F1E-384D36E67F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40" t="24419" r="16687" b="21766"/>
          <a:stretch/>
        </p:blipFill>
        <p:spPr>
          <a:xfrm>
            <a:off x="8091219" y="114496"/>
            <a:ext cx="3700106" cy="331450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07DFCFA-562E-F848-AAA1-A05279C999CE}"/>
              </a:ext>
            </a:extLst>
          </p:cNvPr>
          <p:cNvSpPr/>
          <p:nvPr/>
        </p:nvSpPr>
        <p:spPr>
          <a:xfrm>
            <a:off x="317500" y="4872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conclusione di Hess fu: “I risultati delle mie osservazioni si spiegano meglio assumendo che una radiazione di alto potere ionizzante entri dall’alto nella nostra atmosfera”.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F24260-3170-E145-BA05-95F7A992C0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18" t="15880" r="19078" b="4302"/>
          <a:stretch/>
        </p:blipFill>
        <p:spPr>
          <a:xfrm>
            <a:off x="3695700" y="27758"/>
            <a:ext cx="4717425" cy="66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D8E0C2-B26C-6149-B234-1C28C32B83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1"/>
            <a:ext cx="9144393" cy="68416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52908D-BDB7-1045-BA7C-7C03AB923752}"/>
              </a:ext>
            </a:extLst>
          </p:cNvPr>
          <p:cNvSpPr txBox="1"/>
          <p:nvPr/>
        </p:nvSpPr>
        <p:spPr>
          <a:xfrm>
            <a:off x="4174801" y="144676"/>
            <a:ext cx="6235908" cy="8048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it-IT" sz="4899" b="1" dirty="0">
                <a:solidFill>
                  <a:srgbClr val="FFFFFF"/>
                </a:solidFill>
                <a:latin typeface="Liberation Serif" pitchFamily="18"/>
                <a:ea typeface="AR PL UMing HK" pitchFamily="2"/>
                <a:cs typeface="Lohit Devanagari" pitchFamily="2"/>
              </a:rPr>
              <a:t>Gli Sciami Atmosferici</a:t>
            </a:r>
          </a:p>
        </p:txBody>
      </p:sp>
    </p:spTree>
    <p:extLst>
      <p:ext uri="{BB962C8B-B14F-4D97-AF65-F5344CB8AC3E}">
        <p14:creationId xmlns:p14="http://schemas.microsoft.com/office/powerpoint/2010/main" val="174449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809227" y="1776920"/>
            <a:ext cx="2499919" cy="369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30373" y="212204"/>
            <a:ext cx="5621830" cy="638175"/>
          </a:xfrm>
        </p:spPr>
        <p:txBody>
          <a:bodyPr>
            <a:noAutofit/>
          </a:bodyPr>
          <a:lstStyle/>
          <a:p>
            <a:r>
              <a:rPr lang="it-IT" altLang="it-IT" b="1" dirty="0">
                <a:effectLst/>
              </a:rPr>
              <a:t>Lo “zoo” di particelle</a:t>
            </a:r>
          </a:p>
        </p:txBody>
      </p:sp>
      <p:sp>
        <p:nvSpPr>
          <p:cNvPr id="366598" name="Text Box 6"/>
          <p:cNvSpPr txBox="1">
            <a:spLocks noChangeArrowheads="1"/>
          </p:cNvSpPr>
          <p:nvPr/>
        </p:nvSpPr>
        <p:spPr bwMode="auto">
          <a:xfrm>
            <a:off x="5458242" y="6094896"/>
            <a:ext cx="3290310" cy="738664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000" b="1">
                <a:solidFill>
                  <a:srgbClr val="3333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 e lo zoo continua a crescere …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388032" y="1259179"/>
            <a:ext cx="6803968" cy="5422820"/>
            <a:chOff x="2667001" y="857250"/>
            <a:chExt cx="6670675" cy="5143500"/>
          </a:xfrm>
        </p:grpSpPr>
        <p:pic>
          <p:nvPicPr>
            <p:cNvPr id="7373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938" y="1646238"/>
              <a:ext cx="4373562" cy="2690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73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857250"/>
              <a:ext cx="1427163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66604" name="Group 12"/>
            <p:cNvGrpSpPr>
              <a:grpSpLocks/>
            </p:cNvGrpSpPr>
            <p:nvPr/>
          </p:nvGrpSpPr>
          <p:grpSpPr bwMode="auto">
            <a:xfrm>
              <a:off x="5016501" y="3105150"/>
              <a:ext cx="4321175" cy="2895600"/>
              <a:chOff x="2131" y="1888"/>
              <a:chExt cx="3629" cy="2432"/>
            </a:xfrm>
          </p:grpSpPr>
          <p:pic>
            <p:nvPicPr>
              <p:cNvPr id="7373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" y="1888"/>
                <a:ext cx="3629" cy="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74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" y="3290"/>
                <a:ext cx="147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2" y="-14813"/>
            <a:ext cx="5302680" cy="39264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954" y="3813649"/>
            <a:ext cx="4524740" cy="30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5904</TotalTime>
  <Words>583</Words>
  <Application>Microsoft Macintosh PowerPoint</Application>
  <PresentationFormat>Widescreen</PresentationFormat>
  <Paragraphs>115</Paragraphs>
  <Slides>29</Slides>
  <Notes>18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29</vt:i4>
      </vt:variant>
    </vt:vector>
  </HeadingPairs>
  <TitlesOfParts>
    <vt:vector size="47" baseType="lpstr">
      <vt:lpstr>Aharoni</vt:lpstr>
      <vt:lpstr>AR PL UMing HK</vt:lpstr>
      <vt:lpstr>Arial</vt:lpstr>
      <vt:lpstr>Arial Rounded MT Bold</vt:lpstr>
      <vt:lpstr>Baskerville</vt:lpstr>
      <vt:lpstr>Calibri</vt:lpstr>
      <vt:lpstr>Calibri Light</vt:lpstr>
      <vt:lpstr>DejaVu Sans</vt:lpstr>
      <vt:lpstr>Liberation Sans</vt:lpstr>
      <vt:lpstr>Liberation Serif</vt:lpstr>
      <vt:lpstr>Libre Franklin</vt:lpstr>
      <vt:lpstr>Lohit Devanagari</vt:lpstr>
      <vt:lpstr>Times New Roman</vt:lpstr>
      <vt:lpstr>WenQuanYi Micro Hei</vt:lpstr>
      <vt:lpstr>Wingdings</vt:lpstr>
      <vt:lpstr>Office Theme</vt:lpstr>
      <vt:lpstr>Tema di Office</vt:lpstr>
      <vt:lpstr>Predefinito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 “zoo” di particelle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Sviluppo di sciami ottenuti con il programma di simulazione Monte Carlo CORSIKA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ROZZA DAVIDE</dc:creator>
  <cp:lastModifiedBy>Utente di Microsoft Office</cp:lastModifiedBy>
  <cp:revision>255</cp:revision>
  <dcterms:created xsi:type="dcterms:W3CDTF">2020-12-30T15:11:41Z</dcterms:created>
  <dcterms:modified xsi:type="dcterms:W3CDTF">2023-03-24T00:20:01Z</dcterms:modified>
</cp:coreProperties>
</file>