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94" r:id="rId2"/>
    <p:sldId id="275" r:id="rId3"/>
    <p:sldId id="298" r:id="rId4"/>
    <p:sldId id="301" r:id="rId5"/>
    <p:sldId id="306" r:id="rId6"/>
    <p:sldId id="302" r:id="rId7"/>
    <p:sldId id="303" r:id="rId8"/>
    <p:sldId id="304" r:id="rId9"/>
    <p:sldId id="305" r:id="rId10"/>
    <p:sldId id="311" r:id="rId11"/>
    <p:sldId id="284" r:id="rId12"/>
    <p:sldId id="307" r:id="rId13"/>
    <p:sldId id="308" r:id="rId14"/>
    <p:sldId id="309" r:id="rId15"/>
    <p:sldId id="310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60"/>
  </p:normalViewPr>
  <p:slideViewPr>
    <p:cSldViewPr snapToGrid="0" snapToObjects="1" showGuides="1">
      <p:cViewPr>
        <p:scale>
          <a:sx n="76" d="100"/>
          <a:sy n="76" d="100"/>
        </p:scale>
        <p:origin x="-1290" y="1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4/13/2016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4/13/2016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4/13/2016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4/13/2016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4/13/2016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4/13/2016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4/13/2016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Marina Scialabba</a:t>
            </a:r>
            <a:r>
              <a:rPr lang="en-US" dirty="0"/>
              <a:t>	</a:t>
            </a:r>
          </a:p>
          <a:p>
            <a:r>
              <a:rPr lang="en-US" dirty="0" smtClean="0"/>
              <a:t>Final Report for CNI-ISSNAF Internship Program 2015</a:t>
            </a:r>
            <a:endParaRPr lang="en-US" dirty="0"/>
          </a:p>
          <a:p>
            <a:r>
              <a:rPr lang="en-US" dirty="0" smtClean="0"/>
              <a:t>14 April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Ceramic beam tube resistive coating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50" y="-61771"/>
            <a:ext cx="2953162" cy="11907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</a:t>
            </a:r>
            <a:r>
              <a:rPr lang="en-US" dirty="0" smtClean="0"/>
              <a:t>companies: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86555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3820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Marina Scialabba | Final Report for CNI-ISSNAF Internship Program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1361" y="1145314"/>
            <a:ext cx="8632461" cy="29338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R2200 </a:t>
            </a:r>
            <a:r>
              <a:rPr lang="en-US" b="1" dirty="0">
                <a:solidFill>
                  <a:srgbClr val="000000"/>
                </a:solidFill>
              </a:rPr>
              <a:t>lead-free resistor </a:t>
            </a:r>
            <a:r>
              <a:rPr lang="en-US" b="1" dirty="0" smtClean="0">
                <a:solidFill>
                  <a:srgbClr val="000000"/>
                </a:solidFill>
              </a:rPr>
              <a:t>series paste</a:t>
            </a:r>
            <a:endParaRPr lang="en-US" b="1" dirty="0">
              <a:solidFill>
                <a:srgbClr val="000000"/>
              </a:solidFill>
            </a:endParaRPr>
          </a:p>
          <a:p>
            <a:pPr lvl="1"/>
            <a:r>
              <a:rPr lang="en-US" sz="2200" dirty="0" smtClean="0">
                <a:solidFill>
                  <a:srgbClr val="000000"/>
                </a:solidFill>
              </a:rPr>
              <a:t>Wide range of resistance values from 10 Ohm/square to 1 </a:t>
            </a:r>
            <a:r>
              <a:rPr lang="en-US" sz="2200" dirty="0" err="1" smtClean="0">
                <a:solidFill>
                  <a:srgbClr val="000000"/>
                </a:solidFill>
              </a:rPr>
              <a:t>MOhm</a:t>
            </a:r>
            <a:r>
              <a:rPr lang="en-US" sz="2200" dirty="0" smtClean="0">
                <a:solidFill>
                  <a:srgbClr val="000000"/>
                </a:solidFill>
              </a:rPr>
              <a:t>/square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Nothing about vacuum test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Nothing about SEY properties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9365" y="935215"/>
            <a:ext cx="4206240" cy="484282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00"/>
                </a:solidFill>
              </a:rPr>
              <a:t>Ti</a:t>
            </a:r>
            <a:r>
              <a:rPr lang="en-US" b="1" dirty="0" smtClean="0">
                <a:solidFill>
                  <a:srgbClr val="000000"/>
                </a:solidFill>
              </a:rPr>
              <a:t> coating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582856" y="6504213"/>
            <a:ext cx="6262118" cy="242873"/>
          </a:xfrm>
        </p:spPr>
        <p:txBody>
          <a:bodyPr/>
          <a:lstStyle/>
          <a:p>
            <a:r>
              <a:rPr lang="en-US" dirty="0"/>
              <a:t> Marina Scialabba | Final Report for CNI-ISSNAF Internship Program 2015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</a:t>
            </a:r>
            <a:r>
              <a:rPr lang="en-US" dirty="0" smtClean="0"/>
              <a:t>companies: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44" y="129826"/>
            <a:ext cx="3513592" cy="887910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228600" y="1419498"/>
            <a:ext cx="4874623" cy="47329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It guarantees uniform coatings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229365" y="1844204"/>
            <a:ext cx="4874623" cy="47329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No information about SEY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2588654" y="2342891"/>
            <a:ext cx="484632" cy="992737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064227" y="3414434"/>
            <a:ext cx="7235042" cy="97468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“ </a:t>
            </a:r>
            <a:r>
              <a:rPr lang="en-US" i="1" dirty="0" smtClean="0">
                <a:solidFill>
                  <a:srgbClr val="000000"/>
                </a:solidFill>
              </a:rPr>
              <a:t>Titanium coating of ceramics for accelerator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</a:rPr>
              <a:t>  applications 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  <a:r>
              <a:rPr lang="en-US" sz="2000" dirty="0" smtClean="0">
                <a:solidFill>
                  <a:srgbClr val="000000"/>
                </a:solidFill>
              </a:rPr>
              <a:t> (W. </a:t>
            </a:r>
            <a:r>
              <a:rPr lang="en-US" sz="2000" dirty="0" err="1" smtClean="0">
                <a:solidFill>
                  <a:srgbClr val="000000"/>
                </a:solidFill>
              </a:rPr>
              <a:t>Vollenberg</a:t>
            </a:r>
            <a:r>
              <a:rPr lang="en-US" sz="2000" dirty="0" smtClean="0">
                <a:solidFill>
                  <a:srgbClr val="000000"/>
                </a:solidFill>
              </a:rPr>
              <a:t> et al – CERN – IPAC 2015)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955765" y="4328051"/>
            <a:ext cx="7543801" cy="148403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</a:rPr>
              <a:t>SEY low compared to alumina and it could be reduced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Depending on the film thickness titanium provides different surface resistances that fulfill requirements of ceramics in particle accelerators</a:t>
            </a:r>
          </a:p>
          <a:p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88" y="79470"/>
            <a:ext cx="3143689" cy="1200318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582856" y="6504213"/>
            <a:ext cx="6262118" cy="242873"/>
          </a:xfrm>
        </p:spPr>
        <p:txBody>
          <a:bodyPr/>
          <a:lstStyle/>
          <a:p>
            <a:r>
              <a:rPr lang="en-US" dirty="0"/>
              <a:t> Marina Scialabba | Final Report for CNI-ISSNAF Internship Program 2015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</a:t>
            </a:r>
            <a:r>
              <a:rPr lang="en-US" dirty="0" smtClean="0"/>
              <a:t>companies: </a:t>
            </a:r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28600" y="1419498"/>
            <a:ext cx="7852954" cy="489421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Nanocomposite coating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r>
              <a:rPr lang="en-US" sz="2200" dirty="0" smtClean="0">
                <a:solidFill>
                  <a:srgbClr val="000000"/>
                </a:solidFill>
              </a:rPr>
              <a:t>- metal particles on insulating matrix that is a mixture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       of aluminum oxide and aluminum fluoride</a:t>
            </a:r>
            <a:endParaRPr lang="en-US" sz="2200" b="1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Atomic Layer Deposition process (ALD)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- </a:t>
            </a:r>
            <a:r>
              <a:rPr lang="en-US" sz="2200" dirty="0" smtClean="0">
                <a:solidFill>
                  <a:srgbClr val="000000"/>
                </a:solidFill>
              </a:rPr>
              <a:t>uniform coatings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Lead free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Acceptable outgassing and low SEY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Possible concerns: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   - monolayer thickness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   </a:t>
            </a:r>
            <a:r>
              <a:rPr lang="en-US" sz="2000" dirty="0" smtClean="0">
                <a:solidFill>
                  <a:srgbClr val="000000"/>
                </a:solidFill>
              </a:rPr>
              <a:t>- </a:t>
            </a:r>
            <a:r>
              <a:rPr lang="en-US" sz="2000" dirty="0">
                <a:solidFill>
                  <a:srgbClr val="000000"/>
                </a:solidFill>
              </a:rPr>
              <a:t>heat affects resistivity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229365" y="1844204"/>
            <a:ext cx="4874623" cy="47329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4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4327640" y="885144"/>
            <a:ext cx="4587760" cy="517602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Clean the tube before coating (internal and external sides)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Coating internal side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Basic resistance measurement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Vacuum test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</a:t>
            </a:r>
            <a:r>
              <a:rPr lang="en-US" sz="2000" dirty="0" smtClean="0">
                <a:solidFill>
                  <a:srgbClr val="000000"/>
                </a:solidFill>
              </a:rPr>
              <a:t>- calculate outgassing rate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- RGA diagra</a:t>
            </a:r>
            <a:r>
              <a:rPr lang="en-US" sz="2000" dirty="0">
                <a:solidFill>
                  <a:srgbClr val="000000"/>
                </a:solidFill>
              </a:rPr>
              <a:t>m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Resistance (end to end) measurement applying metallic tapes to the ends of the tube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Calculate resistance Ohm/square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713486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Marina Scialabba | Final Report for CNI-ISSNAF Internship Program 2015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steps coating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6" y="886709"/>
            <a:ext cx="3391156" cy="2531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" y="3866175"/>
                <a:ext cx="9143999" cy="11300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𝑅𝑒𝑠𝑖𝑠𝑡𝑎𝑛𝑐𝑒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𝑂h𝑚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𝑠𝑞𝑢𝑎𝑟𝑒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𝑅𝑒𝑠𝑖𝑠𝑡𝑎𝑛𝑐𝑒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𝑒𝑛𝑑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𝑒𝑛𝑑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𝐶𝑖𝑟𝑐𝑢𝑚𝑓𝑒𝑟𝑒𝑛𝑐𝑒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𝐿𝑒𝑛𝑔𝑡h</m:t>
                          </m:r>
                        </m:den>
                      </m:f>
                    </m:oMath>
                  </m:oMathPara>
                </a14:m>
                <a:endParaRPr lang="en-US" sz="2200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866175"/>
                <a:ext cx="9143999" cy="11300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33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882967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79186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Marina Scialabba | Final Report for CNI-ISSNAF Internship Program 2015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382383"/>
            <a:ext cx="8686800" cy="42787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Future perspectives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222250" y="951206"/>
            <a:ext cx="8632461" cy="293388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Continue to consider ITO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Determine if </a:t>
            </a:r>
            <a:r>
              <a:rPr lang="en-US" dirty="0" err="1" smtClean="0">
                <a:solidFill>
                  <a:srgbClr val="000000"/>
                </a:solidFill>
              </a:rPr>
              <a:t>Heraeus</a:t>
            </a:r>
            <a:r>
              <a:rPr lang="en-US" dirty="0" smtClean="0">
                <a:solidFill>
                  <a:srgbClr val="000000"/>
                </a:solidFill>
              </a:rPr>
              <a:t> will be tested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Get samples of Ti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ALD to test.  If </a:t>
            </a:r>
            <a:r>
              <a:rPr lang="en-US" dirty="0">
                <a:solidFill>
                  <a:srgbClr val="000000"/>
                </a:solidFill>
              </a:rPr>
              <a:t>those tests </a:t>
            </a:r>
            <a:r>
              <a:rPr lang="en-US" dirty="0" smtClean="0">
                <a:solidFill>
                  <a:srgbClr val="000000"/>
                </a:solidFill>
              </a:rPr>
              <a:t>successful, develop a study </a:t>
            </a:r>
            <a:r>
              <a:rPr lang="en-US" dirty="0">
                <a:solidFill>
                  <a:srgbClr val="000000"/>
                </a:solidFill>
              </a:rPr>
              <a:t>about them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Compare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Price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Uniformity of coating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Determination of risks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882967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791862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Marina Scialabba | Final Report for CNI-ISSNAF Internship Program </a:t>
            </a:r>
            <a:r>
              <a:rPr lang="en-US" dirty="0" smtClean="0"/>
              <a:t>2015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028300"/>
            <a:ext cx="9144000" cy="993574"/>
          </a:xfrm>
        </p:spPr>
        <p:txBody>
          <a:bodyPr/>
          <a:lstStyle/>
          <a:p>
            <a:pPr algn="ctr"/>
            <a:r>
              <a:rPr lang="en-US" sz="4800" i="1" dirty="0" smtClean="0"/>
              <a:t>Thank you for your attention!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32645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19263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Ceramic </a:t>
            </a:r>
            <a:r>
              <a:rPr lang="en-US" dirty="0">
                <a:solidFill>
                  <a:srgbClr val="000000"/>
                </a:solidFill>
              </a:rPr>
              <a:t>beam tubes </a:t>
            </a:r>
            <a:r>
              <a:rPr lang="en-US" dirty="0" smtClean="0">
                <a:solidFill>
                  <a:srgbClr val="000000"/>
                </a:solidFill>
              </a:rPr>
              <a:t>are </a:t>
            </a:r>
            <a:r>
              <a:rPr lang="en-US" dirty="0">
                <a:solidFill>
                  <a:srgbClr val="000000"/>
                </a:solidFill>
              </a:rPr>
              <a:t>used in kicker magnets throughout the Fermilab accelerator </a:t>
            </a:r>
            <a:r>
              <a:rPr lang="en-US" dirty="0" smtClean="0">
                <a:solidFill>
                  <a:srgbClr val="000000"/>
                </a:solidFill>
              </a:rPr>
              <a:t>complex.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These tubes require an internal coating that must have a resistance in the k-Ohm range to prevent charge buildup, allow passage for beam image current, and have a negligible effect on magnetic fields and the vacuum system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Problem to solve: Achieving </a:t>
            </a:r>
            <a:r>
              <a:rPr lang="en-US" dirty="0">
                <a:solidFill>
                  <a:srgbClr val="000000"/>
                </a:solidFill>
              </a:rPr>
              <a:t>a suitable coating in a consistent and repeatable </a:t>
            </a:r>
            <a:r>
              <a:rPr lang="en-US" dirty="0" smtClean="0">
                <a:solidFill>
                  <a:srgbClr val="000000"/>
                </a:solidFill>
              </a:rPr>
              <a:t>manner, which presents </a:t>
            </a:r>
            <a:r>
              <a:rPr lang="en-US" dirty="0">
                <a:solidFill>
                  <a:srgbClr val="000000"/>
                </a:solidFill>
              </a:rPr>
              <a:t>the largest technical risk for kicker magnet </a:t>
            </a:r>
            <a:r>
              <a:rPr lang="en-US" dirty="0" smtClean="0">
                <a:solidFill>
                  <a:srgbClr val="000000"/>
                </a:solidFill>
              </a:rPr>
              <a:t>fabrication.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04/14/2016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26402" y="6504213"/>
            <a:ext cx="6262118" cy="242873"/>
          </a:xfrm>
        </p:spPr>
        <p:txBody>
          <a:bodyPr/>
          <a:lstStyle/>
          <a:p>
            <a:r>
              <a:rPr lang="en-US" dirty="0" smtClean="0"/>
              <a:t>Marina Scialabba | </a:t>
            </a:r>
            <a:r>
              <a:rPr lang="en-US" dirty="0"/>
              <a:t>Final Report for CNI-ISSNAF Internship Program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9414" y="971551"/>
            <a:ext cx="8725986" cy="51761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Resistivity from 1 to 10 </a:t>
            </a:r>
            <a:r>
              <a:rPr lang="en-US" dirty="0" err="1">
                <a:solidFill>
                  <a:srgbClr val="000000"/>
                </a:solidFill>
              </a:rPr>
              <a:t>kOhm</a:t>
            </a:r>
            <a:r>
              <a:rPr lang="en-US" dirty="0">
                <a:solidFill>
                  <a:srgbClr val="000000"/>
                </a:solidFill>
              </a:rPr>
              <a:t>/square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75" y="6504213"/>
            <a:ext cx="6262118" cy="242873"/>
          </a:xfrm>
        </p:spPr>
        <p:txBody>
          <a:bodyPr/>
          <a:lstStyle/>
          <a:p>
            <a:r>
              <a:rPr lang="en-US" dirty="0" smtClean="0"/>
              <a:t> Marina </a:t>
            </a:r>
            <a:r>
              <a:rPr lang="en-US" dirty="0"/>
              <a:t>Scialabba | Final Report for CNI-ISSNAF Internship Program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89414" y="1437475"/>
            <a:ext cx="8686800" cy="5176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Coating must be uniform and non-magnetic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189414" y="1866100"/>
            <a:ext cx="8686800" cy="5176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Ultimate vacuum pressure to be 10e</a:t>
            </a:r>
            <a:r>
              <a:rPr lang="en-US" baseline="30000" dirty="0">
                <a:solidFill>
                  <a:srgbClr val="000000"/>
                </a:solidFill>
              </a:rPr>
              <a:t>-8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Torr</a:t>
            </a:r>
            <a:r>
              <a:rPr lang="en-US" dirty="0">
                <a:solidFill>
                  <a:srgbClr val="000000"/>
                </a:solidFill>
              </a:rPr>
              <a:t> range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89414" y="2325236"/>
            <a:ext cx="8686800" cy="5176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rgbClr val="000000"/>
                </a:solidFill>
              </a:rPr>
              <a:t>Low secondary electron yield (SEY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89414" y="2802231"/>
            <a:ext cx="8686800" cy="5176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rgbClr val="000000"/>
                </a:solidFill>
              </a:rPr>
              <a:t>Operating temperature from 10 to 100 °</a:t>
            </a:r>
            <a:r>
              <a:rPr lang="en-US" dirty="0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89414" y="3234505"/>
            <a:ext cx="8686800" cy="5176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Lead-free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The tube must be long and sufficiently straight so as not limit magnet design, with wall strength capable of withstanding the atmospheric and mechanical forces encountered during construction and operation.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Tube characteristics</a:t>
            </a:r>
            <a:endParaRPr lang="en-US" b="1" dirty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99.8% Alumina, Al</a:t>
            </a:r>
            <a:r>
              <a:rPr lang="en-US" sz="11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O</a:t>
            </a:r>
            <a:r>
              <a:rPr lang="en-US" sz="1100" dirty="0" smtClean="0">
                <a:solidFill>
                  <a:srgbClr val="000000"/>
                </a:solidFill>
              </a:rPr>
              <a:t>3 </a:t>
            </a:r>
            <a:r>
              <a:rPr lang="en-US" dirty="0" smtClean="0">
                <a:solidFill>
                  <a:srgbClr val="000000"/>
                </a:solidFill>
              </a:rPr>
              <a:t>strong recrystallized high alumina</a:t>
            </a:r>
          </a:p>
          <a:p>
            <a:pPr lvl="1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Racetrack shape </a:t>
            </a:r>
            <a:r>
              <a:rPr lang="en-US" sz="1100" dirty="0" smtClean="0">
                <a:solidFill>
                  <a:srgbClr val="000000"/>
                </a:solidFill>
              </a:rPr>
              <a:t>  </a:t>
            </a:r>
            <a:endParaRPr lang="en-US" sz="1100" dirty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Inner Dimensions: 1.56” x 3.56” and thin walls about 3/16”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Length approximately 60”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study: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04/14/2016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26402" y="6504213"/>
            <a:ext cx="6262118" cy="242873"/>
          </a:xfrm>
        </p:spPr>
        <p:txBody>
          <a:bodyPr/>
          <a:lstStyle/>
          <a:p>
            <a:r>
              <a:rPr lang="en-US" dirty="0"/>
              <a:t> Marina Scialabba | Final Report for CNI-ISSNAF Internship Program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41" t="14953" r="14952" b="18826"/>
          <a:stretch/>
        </p:blipFill>
        <p:spPr>
          <a:xfrm>
            <a:off x="5055707" y="4529065"/>
            <a:ext cx="2084580" cy="1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47" r="26847"/>
          <a:stretch/>
        </p:blipFill>
        <p:spPr>
          <a:xfrm>
            <a:off x="2447358" y="1126369"/>
            <a:ext cx="6468042" cy="363827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study: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04/14/2016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26402" y="6504213"/>
            <a:ext cx="6262118" cy="242873"/>
          </a:xfrm>
        </p:spPr>
        <p:txBody>
          <a:bodyPr/>
          <a:lstStyle/>
          <a:p>
            <a:r>
              <a:rPr lang="en-US" dirty="0"/>
              <a:t> Marina Scialabba | Final Report for CNI-ISSNAF Internship Program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4" y="1786475"/>
            <a:ext cx="4791344" cy="28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49" y="971550"/>
            <a:ext cx="8512447" cy="1919695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To avoid shielding of a fast changing external magnetic field by metallic chamber walls.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To reduce heating due to eddy currents</a:t>
            </a:r>
          </a:p>
          <a:p>
            <a:pPr marL="0" indent="0">
              <a:buNone/>
            </a:pPr>
            <a:r>
              <a:rPr lang="en-US" sz="1600" i="1" dirty="0" smtClean="0">
                <a:solidFill>
                  <a:srgbClr val="000000"/>
                </a:solidFill>
              </a:rPr>
              <a:t>(from “ Recent experience in the fabrication and brazing of ceramic beam tubes for kicker magnets at FNAL” – C.R. </a:t>
            </a:r>
            <a:r>
              <a:rPr lang="en-US" sz="1600" i="1" dirty="0" err="1" smtClean="0">
                <a:solidFill>
                  <a:srgbClr val="000000"/>
                </a:solidFill>
              </a:rPr>
              <a:t>Ader</a:t>
            </a:r>
            <a:r>
              <a:rPr lang="en-US" sz="1600" i="1" dirty="0" smtClean="0">
                <a:solidFill>
                  <a:srgbClr val="000000"/>
                </a:solidFill>
              </a:rPr>
              <a:t> et al – EPAC2008)</a:t>
            </a:r>
          </a:p>
          <a:p>
            <a:pPr marL="457200" indent="-457200">
              <a:buFont typeface="+mj-lt"/>
              <a:buAutoNum type="arabicParenR"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ceramic beam tubes?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04/14/2016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26402" y="6504213"/>
            <a:ext cx="6262118" cy="242873"/>
          </a:xfrm>
        </p:spPr>
        <p:txBody>
          <a:bodyPr/>
          <a:lstStyle/>
          <a:p>
            <a:r>
              <a:rPr lang="en-US" dirty="0" smtClean="0"/>
              <a:t>Marina Scialabba | </a:t>
            </a:r>
            <a:r>
              <a:rPr lang="en-US" dirty="0"/>
              <a:t>Final Report for CNI-ISSNAF Internship Program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222250" y="2711176"/>
            <a:ext cx="8672513" cy="761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endParaRPr lang="en-US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222248" y="3135634"/>
            <a:ext cx="8512447" cy="166714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</a:rPr>
              <a:t>The inner surfaces of the ceramic chambers are coated with a conductive coating to reduce the beam coupling impedance and provide passage for beam image current.</a:t>
            </a:r>
          </a:p>
          <a:p>
            <a:pPr marL="457200" indent="-457200">
              <a:buFont typeface="+mj-lt"/>
              <a:buAutoNum type="arabicParenR"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1"/>
            <a:ext cx="2984862" cy="517616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Graphite mixture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method for coating of tube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7" y="6505786"/>
            <a:ext cx="89401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Marina Scialabba | Final Report for CNI-ISSNAF Internship Program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204758" y="1134837"/>
            <a:ext cx="1288870" cy="191043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807858" y="971549"/>
            <a:ext cx="4107541" cy="238125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Acheson - </a:t>
            </a:r>
            <a:r>
              <a:rPr lang="en-US" b="1" dirty="0" err="1" smtClean="0">
                <a:solidFill>
                  <a:srgbClr val="000000"/>
                </a:solidFill>
              </a:rPr>
              <a:t>Aerodag</a:t>
            </a:r>
            <a:r>
              <a:rPr lang="en-US" b="1" dirty="0" smtClean="0">
                <a:solidFill>
                  <a:srgbClr val="000000"/>
                </a:solidFill>
              </a:rPr>
              <a:t> 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“</a:t>
            </a:r>
            <a:r>
              <a:rPr lang="en-US" i="1" dirty="0" smtClean="0">
                <a:solidFill>
                  <a:srgbClr val="000000"/>
                </a:solidFill>
              </a:rPr>
              <a:t>contains </a:t>
            </a:r>
            <a:r>
              <a:rPr lang="en-US" i="1" dirty="0">
                <a:solidFill>
                  <a:srgbClr val="000000"/>
                </a:solidFill>
              </a:rPr>
              <a:t>highly refined graphite particles suspended in an isopropyl alcohol with a special thermoplastic resin binder</a:t>
            </a:r>
            <a:r>
              <a:rPr lang="en-US" dirty="0">
                <a:solidFill>
                  <a:srgbClr val="000000"/>
                </a:solidFill>
              </a:rPr>
              <a:t>”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08379" y="3808008"/>
            <a:ext cx="8507020" cy="188666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Advantages: </a:t>
            </a:r>
            <a:r>
              <a:rPr lang="en-US" dirty="0" smtClean="0">
                <a:solidFill>
                  <a:srgbClr val="000000"/>
                </a:solidFill>
              </a:rPr>
              <a:t>low material cost, ability to do coating at Fermilab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Disadvantages: </a:t>
            </a:r>
            <a:r>
              <a:rPr lang="en-US" dirty="0">
                <a:solidFill>
                  <a:srgbClr val="000000"/>
                </a:solidFill>
              </a:rPr>
              <a:t>process is </a:t>
            </a:r>
            <a:r>
              <a:rPr lang="en-US" dirty="0" smtClean="0">
                <a:solidFill>
                  <a:srgbClr val="000000"/>
                </a:solidFill>
              </a:rPr>
              <a:t>time-consuming and not repeatable, requires bake for vacuum</a:t>
            </a:r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5" y="1861314"/>
            <a:ext cx="2190126" cy="7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886346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Optical coating performed by </a:t>
            </a:r>
            <a:r>
              <a:rPr lang="en-US" dirty="0" err="1" smtClean="0">
                <a:solidFill>
                  <a:srgbClr val="000000"/>
                </a:solidFill>
              </a:rPr>
              <a:t>Clausing</a:t>
            </a:r>
            <a:r>
              <a:rPr lang="en-US" dirty="0" smtClean="0">
                <a:solidFill>
                  <a:srgbClr val="000000"/>
                </a:solidFill>
              </a:rPr>
              <a:t> Coatings Company</a:t>
            </a:r>
          </a:p>
          <a:p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he </a:t>
            </a:r>
            <a:r>
              <a:rPr lang="en-US" dirty="0">
                <a:solidFill>
                  <a:srgbClr val="000000"/>
                </a:solidFill>
              </a:rPr>
              <a:t>resistance measured </a:t>
            </a:r>
            <a:r>
              <a:rPr lang="en-US" dirty="0" smtClean="0">
                <a:solidFill>
                  <a:srgbClr val="000000"/>
                </a:solidFill>
              </a:rPr>
              <a:t>was acceptable</a:t>
            </a:r>
          </a:p>
          <a:p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utgassing </a:t>
            </a:r>
            <a:r>
              <a:rPr lang="en-US" dirty="0">
                <a:solidFill>
                  <a:srgbClr val="000000"/>
                </a:solidFill>
              </a:rPr>
              <a:t>rate of specimen after 48 hours was similar to baked stainless </a:t>
            </a:r>
            <a:r>
              <a:rPr lang="en-US" dirty="0" smtClean="0">
                <a:solidFill>
                  <a:srgbClr val="000000"/>
                </a:solidFill>
              </a:rPr>
              <a:t>steel</a:t>
            </a:r>
          </a:p>
          <a:p>
            <a:r>
              <a:rPr lang="en-US" dirty="0">
                <a:solidFill>
                  <a:srgbClr val="000000"/>
                </a:solidFill>
              </a:rPr>
              <a:t>Residual Gas Analysis – RGA – scan looked </a:t>
            </a:r>
            <a:r>
              <a:rPr lang="en-US" dirty="0" smtClean="0">
                <a:solidFill>
                  <a:srgbClr val="000000"/>
                </a:solidFill>
              </a:rPr>
              <a:t>clean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Limited information about SEY, and did not test this yet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ITO – Indium Tin Oxide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109" y="6504213"/>
            <a:ext cx="6262118" cy="242873"/>
          </a:xfrm>
        </p:spPr>
        <p:txBody>
          <a:bodyPr/>
          <a:lstStyle/>
          <a:p>
            <a:r>
              <a:rPr lang="en-US" dirty="0"/>
              <a:t>Marina Scialabba | Final Report for CNI-ISSNAF Internship Program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Freccia in giù 6"/>
          <p:cNvSpPr/>
          <p:nvPr/>
        </p:nvSpPr>
        <p:spPr>
          <a:xfrm>
            <a:off x="4158641" y="3973730"/>
            <a:ext cx="484632" cy="489204"/>
          </a:xfrm>
          <a:prstGeom prst="downArrow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81000" y="4562452"/>
            <a:ext cx="8672513" cy="13367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Both electrical and vacuum requirements were satisfied by ITO coating </a:t>
            </a:r>
            <a:r>
              <a:rPr lang="en-US" sz="1800" i="1" dirty="0" smtClean="0">
                <a:solidFill>
                  <a:srgbClr val="000000"/>
                </a:solidFill>
              </a:rPr>
              <a:t>(from “Evaluation of Indium Tin Oxide coating on kicker ceramic beam tube” – L. Valerio and C. Jensen – 2015 – FNAL – internal document)</a:t>
            </a:r>
            <a:endParaRPr lang="en-US" sz="1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 companies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04/14/2016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109" y="6504213"/>
            <a:ext cx="6262118" cy="242873"/>
          </a:xfrm>
        </p:spPr>
        <p:txBody>
          <a:bodyPr/>
          <a:lstStyle/>
          <a:p>
            <a:r>
              <a:rPr lang="en-US" dirty="0"/>
              <a:t>Marina Scialabba | Final Report for CNI-ISSNAF Internship Program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1" y="848555"/>
            <a:ext cx="3448531" cy="1228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75" y="806777"/>
            <a:ext cx="2953162" cy="1190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2600279"/>
            <a:ext cx="5277587" cy="13336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38" y="4456793"/>
            <a:ext cx="3143689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2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Fermilab_PowerPoint_Template_090915-1</Template>
  <TotalTime>1754</TotalTime>
  <Words>858</Words>
  <Application>Microsoft Office PowerPoint</Application>
  <PresentationFormat>Presentazione su schermo (4:3)</PresentationFormat>
  <Paragraphs>133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Fermilab_PPT_090815</vt:lpstr>
      <vt:lpstr>Presentazione standard di PowerPoint</vt:lpstr>
      <vt:lpstr>Introduction:</vt:lpstr>
      <vt:lpstr>Specification:</vt:lpstr>
      <vt:lpstr>Background study:</vt:lpstr>
      <vt:lpstr>Background study:</vt:lpstr>
      <vt:lpstr>Why ceramic beam tubes?</vt:lpstr>
      <vt:lpstr>Current method for coating of tube</vt:lpstr>
      <vt:lpstr>ITO – Indium Tin Oxide</vt:lpstr>
      <vt:lpstr>Coating companies</vt:lpstr>
      <vt:lpstr>Coating companies:</vt:lpstr>
      <vt:lpstr>Coating companies: </vt:lpstr>
      <vt:lpstr>Coating companies: </vt:lpstr>
      <vt:lpstr>Test steps coating</vt:lpstr>
      <vt:lpstr>  Future perspectives</vt:lpstr>
      <vt:lpstr>Thank you for your attention!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Scialabba x 32669V</dc:creator>
  <cp:lastModifiedBy>Marina</cp:lastModifiedBy>
  <cp:revision>120</cp:revision>
  <cp:lastPrinted>2014-01-20T19:40:21Z</cp:lastPrinted>
  <dcterms:created xsi:type="dcterms:W3CDTF">2016-04-07T20:54:00Z</dcterms:created>
  <dcterms:modified xsi:type="dcterms:W3CDTF">2016-04-14T03:10:05Z</dcterms:modified>
</cp:coreProperties>
</file>