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099" r:id="rId2"/>
    <p:sldMasterId id="2147483682" r:id="rId3"/>
  </p:sldMasterIdLst>
  <p:notesMasterIdLst>
    <p:notesMasterId r:id="rId23"/>
  </p:notesMasterIdLst>
  <p:handoutMasterIdLst>
    <p:handoutMasterId r:id="rId24"/>
  </p:handoutMasterIdLst>
  <p:sldIdLst>
    <p:sldId id="265" r:id="rId4"/>
    <p:sldId id="268" r:id="rId5"/>
    <p:sldId id="269" r:id="rId6"/>
    <p:sldId id="284" r:id="rId7"/>
    <p:sldId id="270" r:id="rId8"/>
    <p:sldId id="286" r:id="rId9"/>
    <p:sldId id="272" r:id="rId10"/>
    <p:sldId id="289" r:id="rId11"/>
    <p:sldId id="275" r:id="rId12"/>
    <p:sldId id="276" r:id="rId13"/>
    <p:sldId id="277" r:id="rId14"/>
    <p:sldId id="290" r:id="rId15"/>
    <p:sldId id="279" r:id="rId16"/>
    <p:sldId id="288" r:id="rId17"/>
    <p:sldId id="280" r:id="rId18"/>
    <p:sldId id="281" r:id="rId19"/>
    <p:sldId id="291" r:id="rId20"/>
    <p:sldId id="271" r:id="rId21"/>
    <p:sldId id="285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F1E"/>
    <a:srgbClr val="004C97"/>
    <a:srgbClr val="003087"/>
    <a:srgbClr val="63666A"/>
    <a:srgbClr val="0F2D62"/>
    <a:srgbClr val="404040"/>
    <a:srgbClr val="505050"/>
    <a:srgbClr val="A7A8A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91" autoAdjust="0"/>
    <p:restoredTop sz="93668" autoAdjust="0"/>
  </p:normalViewPr>
  <p:slideViewPr>
    <p:cSldViewPr snapToGrid="0" snapToObjects="1">
      <p:cViewPr>
        <p:scale>
          <a:sx n="100" d="100"/>
          <a:sy n="100" d="100"/>
        </p:scale>
        <p:origin x="-984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26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pitchFamily="124" charset="0"/>
              </a:defRPr>
            </a:lvl1pPr>
          </a:lstStyle>
          <a:p>
            <a:pPr>
              <a:defRPr/>
            </a:pPr>
            <a:fld id="{27A6CABA-B7A4-41B7-AF35-202910F65F52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pitchFamily="124" charset="0"/>
              </a:defRPr>
            </a:lvl1pPr>
          </a:lstStyle>
          <a:p>
            <a:pPr>
              <a:defRPr/>
            </a:pPr>
            <a:fld id="{7A39B2D6-6D90-42C9-B402-5B1528C9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14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pitchFamily="124" charset="0"/>
              </a:defRPr>
            </a:lvl1pPr>
          </a:lstStyle>
          <a:p>
            <a:pPr>
              <a:defRPr/>
            </a:pPr>
            <a:fld id="{E1134534-30EA-4C9C-AC32-CCF394C7E6CD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pitchFamily="124" charset="0"/>
              </a:defRPr>
            </a:lvl1pPr>
          </a:lstStyle>
          <a:p>
            <a:pPr>
              <a:defRPr/>
            </a:pPr>
            <a:fld id="{F89C48F4-955B-477C-AA9C-93235E80C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11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78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9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10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8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6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37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0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3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6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Helvetica"/>
              <a:ea typeface="MS PGothic" pitchFamily="34" charset="-128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0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1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6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48F4-955B-477C-AA9C-93235E80C6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523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9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9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7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3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5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9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FB28-703D-495E-9D34-B79240FAC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7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722FB-13A0-4ED1-A441-6DF830F9C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2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E476-B0CD-4BFC-83B2-3CFA8DABC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5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CA908D-612B-4779-B21D-1ECDB989E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9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8984-1C6C-44A1-B4C8-FADE68FA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4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F838-EAB2-44F5-964B-A292FEDB8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8B91-17E9-497A-AFB3-38653A2E3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2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5865-A17C-47DB-9884-D592EB51E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4FAFE94E-BDE3-456F-A66B-0CFF30D87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0" r:id="rId3"/>
    <p:sldLayoutId id="2147484091" r:id="rId4"/>
    <p:sldLayoutId id="2147484092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Lisa Favilli | Project of the Decay Pipe Concrete Shielding - 2014 CNI - ISSNAF Internship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94A33-F0DD-498B-83BA-272DFCD7E7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0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70BA67C2-2D7C-41D6-9424-A7EB0BBA1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806450" y="2644775"/>
            <a:ext cx="7526338" cy="17836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latin typeface="Helvetica" pitchFamily="124" charset="0"/>
              </a:rPr>
              <a:t>LBNF – Long Baseline Neutrino Facility</a:t>
            </a:r>
            <a:br>
              <a:rPr lang="en-US" sz="2800" dirty="0" smtClean="0">
                <a:latin typeface="Helvetica" pitchFamily="124" charset="0"/>
              </a:rPr>
            </a:br>
            <a:r>
              <a:rPr lang="en-US" sz="2800" dirty="0" smtClean="0">
                <a:latin typeface="Helvetica" pitchFamily="124" charset="0"/>
              </a:rPr>
              <a:t>Department of Particle Physics Division</a:t>
            </a:r>
            <a:br>
              <a:rPr lang="en-US" sz="2800" dirty="0" smtClean="0">
                <a:latin typeface="Helvetica" pitchFamily="124" charset="0"/>
              </a:rPr>
            </a:br>
            <a:r>
              <a:rPr lang="en-US" sz="2800" dirty="0" smtClean="0">
                <a:solidFill>
                  <a:srgbClr val="63666A"/>
                </a:solidFill>
                <a:latin typeface="Helvetica" pitchFamily="124" charset="0"/>
              </a:rPr>
              <a:t>Decay Pipe Concrete Shielding – </a:t>
            </a:r>
            <a:br>
              <a:rPr lang="en-US" sz="2800" dirty="0" smtClean="0">
                <a:solidFill>
                  <a:srgbClr val="63666A"/>
                </a:solidFill>
                <a:latin typeface="Helvetica" pitchFamily="124" charset="0"/>
              </a:rPr>
            </a:br>
            <a:r>
              <a:rPr lang="en-US" sz="2800" dirty="0" smtClean="0">
                <a:solidFill>
                  <a:srgbClr val="63666A"/>
                </a:solidFill>
                <a:latin typeface="Helvetica" pitchFamily="124" charset="0"/>
              </a:rPr>
              <a:t>Placing Sequence</a:t>
            </a:r>
            <a:r>
              <a:rPr lang="en-US" sz="2800" dirty="0">
                <a:solidFill>
                  <a:srgbClr val="63666A"/>
                </a:solidFill>
                <a:latin typeface="Helvetica" pitchFamily="124" charset="0"/>
              </a:rPr>
              <a:t/>
            </a:r>
            <a:br>
              <a:rPr lang="en-US" sz="2800" dirty="0">
                <a:solidFill>
                  <a:srgbClr val="63666A"/>
                </a:solidFill>
                <a:latin typeface="Helvetica" pitchFamily="124" charset="0"/>
              </a:rPr>
            </a:br>
            <a:endParaRPr lang="en-US" sz="2800" dirty="0" smtClean="0">
              <a:solidFill>
                <a:srgbClr val="63666A"/>
              </a:solidFill>
              <a:latin typeface="Helvetica" pitchFamily="124" charset="0"/>
            </a:endParaRP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652949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latin typeface="Helvetica" pitchFamily="124" charset="0"/>
              </a:rPr>
              <a:t>Supervisors: Tracy K Lundin, Thomas J Hamernik</a:t>
            </a:r>
          </a:p>
          <a:p>
            <a:pPr algn="ctr" eaLnBrk="1" hangingPunct="1"/>
            <a:r>
              <a:rPr lang="en-US" dirty="0" smtClean="0">
                <a:latin typeface="Helvetica" pitchFamily="124" charset="0"/>
              </a:rPr>
              <a:t>Presenter: Lisa Favilli</a:t>
            </a:r>
          </a:p>
          <a:p>
            <a:pPr algn="ctr" eaLnBrk="1" hangingPunct="1"/>
            <a:r>
              <a:rPr lang="en-US" dirty="0" smtClean="0">
                <a:latin typeface="Helvetica" pitchFamily="124" charset="0"/>
              </a:rPr>
              <a:t>2014 CNI-ISSNAF Internship Final </a:t>
            </a:r>
            <a:r>
              <a:rPr lang="en-US" dirty="0">
                <a:latin typeface="Helvetica" pitchFamily="124" charset="0"/>
              </a:rPr>
              <a:t>P</a:t>
            </a:r>
            <a:r>
              <a:rPr lang="en-US" dirty="0" smtClean="0">
                <a:latin typeface="Helvetica" pitchFamily="124" charset="0"/>
              </a:rPr>
              <a:t>resentation </a:t>
            </a:r>
          </a:p>
          <a:p>
            <a:pPr algn="ctr" eaLnBrk="1" hangingPunct="1"/>
            <a:r>
              <a:rPr lang="en-US" dirty="0" smtClean="0">
                <a:latin typeface="Helvetica" pitchFamily="124" charset="0"/>
              </a:rPr>
              <a:t>December, 11</a:t>
            </a:r>
            <a:r>
              <a:rPr lang="en-US" baseline="30000" dirty="0" smtClean="0">
                <a:latin typeface="Helvetica" pitchFamily="124" charset="0"/>
              </a:rPr>
              <a:t>th</a:t>
            </a:r>
            <a:r>
              <a:rPr lang="en-US" dirty="0" smtClean="0">
                <a:latin typeface="Helvetica" pitchFamily="124" charset="0"/>
              </a:rPr>
              <a:t>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thumbs.dreamstime.com/x/exposed-aggregate-concrete-160064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2" b="39624"/>
          <a:stretch/>
        </p:blipFill>
        <p:spPr bwMode="auto">
          <a:xfrm>
            <a:off x="201863" y="874258"/>
            <a:ext cx="8681607" cy="53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8898" r="60600" b="11516"/>
          <a:stretch/>
        </p:blipFill>
        <p:spPr bwMode="auto">
          <a:xfrm>
            <a:off x="181133" y="2089822"/>
            <a:ext cx="3936546" cy="4025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9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6" t="18993" r="1162" b="7365"/>
          <a:stretch/>
        </p:blipFill>
        <p:spPr bwMode="auto">
          <a:xfrm>
            <a:off x="1848818" y="2643070"/>
            <a:ext cx="5518298" cy="3288537"/>
          </a:xfrm>
          <a:prstGeom prst="rect">
            <a:avLst/>
          </a:prstGeom>
          <a:ln>
            <a:solidFill>
              <a:srgbClr val="000F1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and temperature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25891" y="1378423"/>
            <a:ext cx="8657580" cy="8462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5890" y="1611425"/>
            <a:ext cx="8209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CONTROL CRACKING AND TEMPERATURE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01863" y="868627"/>
            <a:ext cx="2538488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01863" y="2407166"/>
            <a:ext cx="25341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CRACK RESISTANCE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49527" y="869718"/>
            <a:ext cx="3051544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989022" y="874258"/>
            <a:ext cx="2889200" cy="460574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49234" y="3320541"/>
            <a:ext cx="25341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CRACKING AND TEMPERATURE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54654" y="2407166"/>
            <a:ext cx="304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HIGH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89022" y="2268667"/>
            <a:ext cx="2896722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CEMENTITIOUS MATERIAL CONTROL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40351" y="3459041"/>
            <a:ext cx="304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COOLING OPERATIONS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3692" y="5049372"/>
            <a:ext cx="25384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CONSTRUCTION MANAGEMENT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60160" y="4522948"/>
            <a:ext cx="30538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PLACING IN BLOCKS 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49527" y="5031711"/>
            <a:ext cx="30538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DEGREE OF RESTRAINTS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86748" y="5031711"/>
            <a:ext cx="288080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LOW 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54654" y="5880995"/>
            <a:ext cx="304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THIN LAYERS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86349" y="5885022"/>
            <a:ext cx="288080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1.5 – 2 m (5 – 6.6 ft)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86748" y="4357152"/>
            <a:ext cx="2880802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NO. OF BLOCKS: 10 </a:t>
            </a:r>
          </a:p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LENGTH: 20.3 m (67 ft)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86749" y="3000075"/>
            <a:ext cx="288080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PRE-COOL INGREDIENTS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86749" y="3455137"/>
            <a:ext cx="288080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POST-COOL CONCRETE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986749" y="3918007"/>
            <a:ext cx="288080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INSULATE EXT. SURFACES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89022" y="5463369"/>
            <a:ext cx="2878528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SLOW 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49528" y="5463369"/>
            <a:ext cx="30538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STRAIN APPLICATION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100" name="Right Arrow Callout 99"/>
          <p:cNvSpPr/>
          <p:nvPr/>
        </p:nvSpPr>
        <p:spPr>
          <a:xfrm>
            <a:off x="245620" y="2415911"/>
            <a:ext cx="2805924" cy="3704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11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1" name="Right Arrow Callout 100"/>
          <p:cNvSpPr/>
          <p:nvPr/>
        </p:nvSpPr>
        <p:spPr>
          <a:xfrm>
            <a:off x="245620" y="3000075"/>
            <a:ext cx="2805924" cy="128726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710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2" name="Right Arrow Callout 101"/>
          <p:cNvSpPr/>
          <p:nvPr/>
        </p:nvSpPr>
        <p:spPr>
          <a:xfrm>
            <a:off x="3051544" y="5451645"/>
            <a:ext cx="2934802" cy="3704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691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3" name="Right Arrow Callout 102"/>
          <p:cNvSpPr/>
          <p:nvPr/>
        </p:nvSpPr>
        <p:spPr>
          <a:xfrm>
            <a:off x="3051544" y="5017473"/>
            <a:ext cx="2934802" cy="3704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691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4" name="Right Arrow Callout 103"/>
          <p:cNvSpPr/>
          <p:nvPr/>
        </p:nvSpPr>
        <p:spPr>
          <a:xfrm>
            <a:off x="3051541" y="4505830"/>
            <a:ext cx="2934805" cy="3704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329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5" name="Right Arrow Callout 104"/>
          <p:cNvSpPr/>
          <p:nvPr/>
        </p:nvSpPr>
        <p:spPr>
          <a:xfrm>
            <a:off x="3051542" y="3000074"/>
            <a:ext cx="2934805" cy="1287265"/>
          </a:xfrm>
          <a:prstGeom prst="rightArrowCallout">
            <a:avLst>
              <a:gd name="adj1" fmla="val 18892"/>
              <a:gd name="adj2" fmla="val 28309"/>
              <a:gd name="adj3" fmla="val 25000"/>
              <a:gd name="adj4" fmla="val 85691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6" name="Right Arrow Callout 105"/>
          <p:cNvSpPr/>
          <p:nvPr/>
        </p:nvSpPr>
        <p:spPr>
          <a:xfrm>
            <a:off x="3051543" y="2416361"/>
            <a:ext cx="2934805" cy="3704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329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7" name="Right Arrow Callout 106"/>
          <p:cNvSpPr/>
          <p:nvPr/>
        </p:nvSpPr>
        <p:spPr>
          <a:xfrm>
            <a:off x="245620" y="4522948"/>
            <a:ext cx="2805924" cy="1727379"/>
          </a:xfrm>
          <a:prstGeom prst="rightArrowCallout">
            <a:avLst>
              <a:gd name="adj1" fmla="val 25000"/>
              <a:gd name="adj2" fmla="val 32386"/>
              <a:gd name="adj3" fmla="val 25000"/>
              <a:gd name="adj4" fmla="val 81730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8" name="Right Arrow Callout 107"/>
          <p:cNvSpPr/>
          <p:nvPr/>
        </p:nvSpPr>
        <p:spPr>
          <a:xfrm>
            <a:off x="3051544" y="5885022"/>
            <a:ext cx="2934802" cy="3704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691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91854"/>
              </p:ext>
            </p:extLst>
          </p:nvPr>
        </p:nvGraphicFramePr>
        <p:xfrm>
          <a:off x="4264694" y="2514597"/>
          <a:ext cx="4613528" cy="318110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850227"/>
                <a:gridCol w="2038455"/>
                <a:gridCol w="1724846"/>
              </a:tblGrid>
              <a:tr h="369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LAYER NUMBER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DIMENSIONS m (ft)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Q.TY OF </a:t>
                      </a:r>
                      <a:endParaRPr lang="en-US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CONCRETE </a:t>
                      </a:r>
                      <a:r>
                        <a:rPr lang="en-US" sz="1000" dirty="0">
                          <a:effectLst/>
                        </a:rPr>
                        <a:t>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r>
                        <a:rPr lang="en-US" sz="1000" dirty="0">
                          <a:effectLst/>
                        </a:rPr>
                        <a:t> (yd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43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15.5x1.5x20.3 (51x5x67)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472 (617)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56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15.5x1.5x20.3 (51x5x67)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472 (617)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56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15.5x1.5x20.3 (51x5x67)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472 (617)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56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2x6.5x20.3 (6.6x21x67)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264 (345)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56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2x6.5x20.3 (6.6x21x67)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264 (345)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56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2x6.5x20.3 (6.6x21x67)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264 (345)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56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2x6.5x20.3 (6.6x21x67)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264 (345)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56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7.5x6.5x20.3 (25x21x67)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677 (885)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56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15.5x1.5x20.3 (51x5x67)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472 (617)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56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15.5x1.5x20.3 (51x5x67)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472 (617)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56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15.5x1.5x20.3 (51x5x67)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472 (617)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7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37" grpId="0" animBg="1"/>
      <p:bldP spid="40" grpId="0"/>
      <p:bldP spid="40" grpId="1"/>
      <p:bldP spid="49" grpId="0" animBg="1"/>
      <p:bldP spid="59" grpId="0" animBg="1"/>
      <p:bldP spid="54" grpId="0"/>
      <p:bldP spid="54" grpId="1"/>
      <p:bldP spid="56" grpId="0"/>
      <p:bldP spid="56" grpId="1"/>
      <p:bldP spid="64" grpId="0" animBg="1"/>
      <p:bldP spid="64" grpId="1" animBg="1"/>
      <p:bldP spid="66" grpId="0"/>
      <p:bldP spid="66" grpId="1"/>
      <p:bldP spid="69" grpId="0"/>
      <p:bldP spid="69" grpId="1"/>
      <p:bldP spid="71" grpId="0"/>
      <p:bldP spid="71" grpId="1"/>
      <p:bldP spid="74" grpId="0"/>
      <p:bldP spid="74" grpId="1"/>
      <p:bldP spid="78" grpId="0" animBg="1"/>
      <p:bldP spid="78" grpId="1" animBg="1"/>
      <p:bldP spid="81" grpId="0"/>
      <p:bldP spid="81" grpId="1"/>
      <p:bldP spid="85" grpId="0" animBg="1"/>
      <p:bldP spid="85" grpId="1" animBg="1"/>
      <p:bldP spid="88" grpId="0" animBg="1"/>
      <p:bldP spid="88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/>
      <p:bldP spid="96" grpId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http://thumbs.dreamstime.com/x/exposed-aggregate-concrete-160064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2" b="39624"/>
          <a:stretch/>
        </p:blipFill>
        <p:spPr bwMode="auto">
          <a:xfrm>
            <a:off x="201863" y="856070"/>
            <a:ext cx="8681607" cy="51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mass properties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5891" y="1378423"/>
            <a:ext cx="8657580" cy="8462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5890" y="1611425"/>
            <a:ext cx="8209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HAVE SHIELDING EFFICIENCY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1863" y="854979"/>
            <a:ext cx="2538488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7108" y="2462869"/>
            <a:ext cx="22467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TYPE OF CONCRETE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322" y="5617081"/>
            <a:ext cx="20640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DIMENSION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415" y="3945330"/>
            <a:ext cx="18075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AGGREGATES PROPERTIES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9527" y="856070"/>
            <a:ext cx="3051544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44977" y="2448901"/>
            <a:ext cx="30515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NORMAL DENSITY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8625" y="3857054"/>
            <a:ext cx="27412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LOW THERMAL </a:t>
            </a:r>
          </a:p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EXPANSION COEFFICIENT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7413" y="3395638"/>
            <a:ext cx="25837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NORMAL WEIGHT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70795" y="4593786"/>
            <a:ext cx="26581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LOW MODULUS </a:t>
            </a:r>
          </a:p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OF ELASTICITY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5731" y="5606448"/>
            <a:ext cx="29538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RADIUS ENOUGH TO SHIELD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86749" y="856070"/>
            <a:ext cx="2899433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86750" y="2292471"/>
            <a:ext cx="2899431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MINIMUM VALUE: </a:t>
            </a:r>
          </a:p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2350 kg/m</a:t>
            </a:r>
            <a:r>
              <a:rPr lang="en-US" sz="1800" baseline="30000" dirty="0" smtClean="0">
                <a:solidFill>
                  <a:srgbClr val="000F1E"/>
                </a:solidFill>
              </a:rPr>
              <a:t>3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2197" y="3989894"/>
            <a:ext cx="2899431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4.5 X 10</a:t>
            </a:r>
            <a:r>
              <a:rPr lang="en-US" sz="1800" baseline="30000" dirty="0" smtClean="0">
                <a:solidFill>
                  <a:srgbClr val="000F1E"/>
                </a:solidFill>
              </a:rPr>
              <a:t>-6</a:t>
            </a:r>
            <a:r>
              <a:rPr lang="en-US" sz="1800" dirty="0" smtClean="0">
                <a:solidFill>
                  <a:srgbClr val="000F1E"/>
                </a:solidFill>
              </a:rPr>
              <a:t> F</a:t>
            </a:r>
            <a:r>
              <a:rPr lang="en-US" sz="1800" baseline="30000" dirty="0" smtClean="0">
                <a:solidFill>
                  <a:srgbClr val="000F1E"/>
                </a:solidFill>
              </a:rPr>
              <a:t>-1</a:t>
            </a:r>
            <a:endParaRPr lang="en-US" sz="1800" baseline="30000" dirty="0">
              <a:solidFill>
                <a:srgbClr val="000F1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6750" y="3395638"/>
            <a:ext cx="289943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LIMESTONE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97325" y="4734238"/>
            <a:ext cx="289943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14000 MPa (2 X 10</a:t>
            </a:r>
            <a:r>
              <a:rPr lang="en-US" sz="1800" baseline="30000" dirty="0" smtClean="0">
                <a:solidFill>
                  <a:srgbClr val="000F1E"/>
                </a:solidFill>
              </a:rPr>
              <a:t>6</a:t>
            </a:r>
            <a:r>
              <a:rPr lang="en-US" sz="1800" dirty="0" smtClean="0">
                <a:solidFill>
                  <a:srgbClr val="000F1E"/>
                </a:solidFill>
              </a:rPr>
              <a:t> psi)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86750" y="5585182"/>
            <a:ext cx="289943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5.6 m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234987" y="2447810"/>
            <a:ext cx="2614542" cy="3704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707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Right Arrow Callout 30"/>
          <p:cNvSpPr/>
          <p:nvPr/>
        </p:nvSpPr>
        <p:spPr>
          <a:xfrm>
            <a:off x="2849529" y="2448901"/>
            <a:ext cx="3137220" cy="3704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31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7" name="Right Arrow Callout 36"/>
          <p:cNvSpPr/>
          <p:nvPr/>
        </p:nvSpPr>
        <p:spPr>
          <a:xfrm>
            <a:off x="234987" y="3395638"/>
            <a:ext cx="2609990" cy="1772311"/>
          </a:xfrm>
          <a:prstGeom prst="rightArrowCallout">
            <a:avLst>
              <a:gd name="adj1" fmla="val 30773"/>
              <a:gd name="adj2" fmla="val 40361"/>
              <a:gd name="adj3" fmla="val 25000"/>
              <a:gd name="adj4" fmla="val 7589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9" name="Right Arrow Callout 38"/>
          <p:cNvSpPr/>
          <p:nvPr/>
        </p:nvSpPr>
        <p:spPr>
          <a:xfrm>
            <a:off x="2849530" y="3395638"/>
            <a:ext cx="3137220" cy="3704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31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1" name="Right Arrow Callout 40"/>
          <p:cNvSpPr/>
          <p:nvPr/>
        </p:nvSpPr>
        <p:spPr>
          <a:xfrm>
            <a:off x="2844977" y="3857054"/>
            <a:ext cx="3137220" cy="64633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31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2" name="Right Arrow Callout 41"/>
          <p:cNvSpPr/>
          <p:nvPr/>
        </p:nvSpPr>
        <p:spPr>
          <a:xfrm>
            <a:off x="2849530" y="4642563"/>
            <a:ext cx="3137220" cy="52538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31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4" name="Right Arrow Callout 43"/>
          <p:cNvSpPr/>
          <p:nvPr/>
        </p:nvSpPr>
        <p:spPr>
          <a:xfrm>
            <a:off x="225890" y="5606448"/>
            <a:ext cx="2619087" cy="3704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611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5" name="Right Arrow Callout 44"/>
          <p:cNvSpPr/>
          <p:nvPr/>
        </p:nvSpPr>
        <p:spPr>
          <a:xfrm>
            <a:off x="2844977" y="5606448"/>
            <a:ext cx="3137220" cy="3704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653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16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/>
      <p:bldP spid="15" grpId="0"/>
      <p:bldP spid="19" grpId="0" animBg="1"/>
      <p:bldP spid="20" grpId="0"/>
      <p:bldP spid="23" grpId="0"/>
      <p:bldP spid="25" grpId="0"/>
      <p:bldP spid="26" grpId="0"/>
      <p:bldP spid="28" grpId="0"/>
      <p:bldP spid="29" grpId="0" animBg="1"/>
      <p:bldP spid="30" grpId="0" animBg="1"/>
      <p:bldP spid="33" grpId="0" animBg="1"/>
      <p:bldP spid="35" grpId="0" animBg="1"/>
      <p:bldP spid="36" grpId="0" animBg="1"/>
      <p:bldP spid="38" grpId="0" animBg="1"/>
      <p:bldP spid="3" grpId="0" animBg="1"/>
      <p:bldP spid="31" grpId="0" animBg="1"/>
      <p:bldP spid="37" grpId="0" animBg="1"/>
      <p:bldP spid="39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2" descr="http://thumbs.dreamstime.com/x/exposed-aggregate-concrete-160064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2" b="39624"/>
          <a:stretch/>
        </p:blipFill>
        <p:spPr bwMode="auto">
          <a:xfrm flipV="1">
            <a:off x="201863" y="1050651"/>
            <a:ext cx="8774191" cy="49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6"/>
          <p:cNvSpPr/>
          <p:nvPr/>
        </p:nvSpPr>
        <p:spPr>
          <a:xfrm>
            <a:off x="225891" y="1525536"/>
            <a:ext cx="8657580" cy="8462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7"/>
          <p:cNvSpPr txBox="1"/>
          <p:nvPr/>
        </p:nvSpPr>
        <p:spPr>
          <a:xfrm>
            <a:off x="225890" y="1758538"/>
            <a:ext cx="8209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COMPLETION OF THE PREVIOUS RECOMMENDATIONS </a:t>
            </a:r>
            <a:endParaRPr lang="en-US" sz="2000" dirty="0"/>
          </a:p>
        </p:txBody>
      </p:sp>
      <p:sp>
        <p:nvSpPr>
          <p:cNvPr id="11" name="TextBox 8"/>
          <p:cNvSpPr txBox="1"/>
          <p:nvPr/>
        </p:nvSpPr>
        <p:spPr>
          <a:xfrm>
            <a:off x="201863" y="1050654"/>
            <a:ext cx="2538488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12" name="TextBox 15"/>
          <p:cNvSpPr txBox="1"/>
          <p:nvPr/>
        </p:nvSpPr>
        <p:spPr>
          <a:xfrm>
            <a:off x="2849527" y="1051745"/>
            <a:ext cx="3051544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13" name="TextBox 22"/>
          <p:cNvSpPr txBox="1"/>
          <p:nvPr/>
        </p:nvSpPr>
        <p:spPr>
          <a:xfrm>
            <a:off x="5986749" y="1051745"/>
            <a:ext cx="2952531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Concrete composition properties</a:t>
            </a:r>
            <a:endParaRPr lang="en-US" dirty="0"/>
          </a:p>
        </p:txBody>
      </p:sp>
      <p:sp>
        <p:nvSpPr>
          <p:cNvPr id="61" name="TextBox 62"/>
          <p:cNvSpPr txBox="1"/>
          <p:nvPr/>
        </p:nvSpPr>
        <p:spPr>
          <a:xfrm>
            <a:off x="239964" y="4678834"/>
            <a:ext cx="254303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SLUMP RANGE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3" name="TextBox 70"/>
          <p:cNvSpPr txBox="1"/>
          <p:nvPr/>
        </p:nvSpPr>
        <p:spPr>
          <a:xfrm>
            <a:off x="2935205" y="4678834"/>
            <a:ext cx="2965866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RECOMMENDED FOR MC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4" name="TextBox 73"/>
          <p:cNvSpPr txBox="1"/>
          <p:nvPr/>
        </p:nvSpPr>
        <p:spPr>
          <a:xfrm>
            <a:off x="2935207" y="3311732"/>
            <a:ext cx="296586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LOW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5" name="TextBox 83"/>
          <p:cNvSpPr txBox="1"/>
          <p:nvPr/>
        </p:nvSpPr>
        <p:spPr>
          <a:xfrm>
            <a:off x="234781" y="2331016"/>
            <a:ext cx="2543035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COMPRESSIVE STRENGTH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6" name="TextBox 85"/>
          <p:cNvSpPr txBox="1"/>
          <p:nvPr/>
        </p:nvSpPr>
        <p:spPr>
          <a:xfrm>
            <a:off x="239962" y="3975974"/>
            <a:ext cx="2543037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DRYING SHRINKAGE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7" name="TextBox 88"/>
          <p:cNvSpPr txBox="1"/>
          <p:nvPr/>
        </p:nvSpPr>
        <p:spPr>
          <a:xfrm>
            <a:off x="235414" y="3284108"/>
            <a:ext cx="254758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PERMEABILITY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8" name="TextBox 92"/>
          <p:cNvSpPr txBox="1"/>
          <p:nvPr/>
        </p:nvSpPr>
        <p:spPr>
          <a:xfrm>
            <a:off x="2935207" y="3975974"/>
            <a:ext cx="296586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LOW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9" name="TextBox 99"/>
          <p:cNvSpPr txBox="1"/>
          <p:nvPr/>
        </p:nvSpPr>
        <p:spPr>
          <a:xfrm>
            <a:off x="6057307" y="3975974"/>
            <a:ext cx="289943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4 X 10</a:t>
            </a:r>
            <a:r>
              <a:rPr lang="en-US" sz="1800" baseline="30000" dirty="0" smtClean="0">
                <a:solidFill>
                  <a:srgbClr val="000F1E"/>
                </a:solidFill>
              </a:rPr>
              <a:t>-4</a:t>
            </a:r>
            <a:endParaRPr lang="en-US" sz="1800" baseline="30000" dirty="0">
              <a:solidFill>
                <a:srgbClr val="000F1E"/>
              </a:solidFill>
            </a:endParaRPr>
          </a:p>
        </p:txBody>
      </p:sp>
      <p:sp>
        <p:nvSpPr>
          <p:cNvPr id="70" name="TextBox 104"/>
          <p:cNvSpPr txBox="1"/>
          <p:nvPr/>
        </p:nvSpPr>
        <p:spPr>
          <a:xfrm>
            <a:off x="2935207" y="5509129"/>
            <a:ext cx="296586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LOW RANGE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1" name="TextBox 78"/>
          <p:cNvSpPr txBox="1"/>
          <p:nvPr/>
        </p:nvSpPr>
        <p:spPr>
          <a:xfrm>
            <a:off x="6057306" y="4678834"/>
            <a:ext cx="2918748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1 in. – 2 in.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3" name="TextBox 90"/>
          <p:cNvSpPr txBox="1"/>
          <p:nvPr/>
        </p:nvSpPr>
        <p:spPr>
          <a:xfrm>
            <a:off x="2902245" y="2474636"/>
            <a:ext cx="2998826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MEDIUM VALUE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5" name="TextBox 97"/>
          <p:cNvSpPr txBox="1"/>
          <p:nvPr/>
        </p:nvSpPr>
        <p:spPr>
          <a:xfrm>
            <a:off x="6039849" y="2474636"/>
            <a:ext cx="2899431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1500 psi – 2000 psi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6" name="TextBox 102"/>
          <p:cNvSpPr txBox="1"/>
          <p:nvPr/>
        </p:nvSpPr>
        <p:spPr>
          <a:xfrm>
            <a:off x="6057306" y="3297756"/>
            <a:ext cx="289943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5 X 10</a:t>
            </a:r>
            <a:r>
              <a:rPr lang="en-US" sz="1800" baseline="30000" dirty="0" smtClean="0">
                <a:solidFill>
                  <a:srgbClr val="000F1E"/>
                </a:solidFill>
              </a:rPr>
              <a:t>-10</a:t>
            </a:r>
            <a:r>
              <a:rPr lang="en-US" sz="1800" dirty="0" smtClean="0">
                <a:solidFill>
                  <a:srgbClr val="000F1E"/>
                </a:solidFill>
              </a:rPr>
              <a:t> cm/sec</a:t>
            </a:r>
            <a:endParaRPr lang="en-US" sz="1800" baseline="30000" dirty="0">
              <a:solidFill>
                <a:srgbClr val="000F1E"/>
              </a:solidFill>
            </a:endParaRPr>
          </a:p>
        </p:txBody>
      </p:sp>
      <p:sp>
        <p:nvSpPr>
          <p:cNvPr id="77" name="TextBox 103"/>
          <p:cNvSpPr txBox="1"/>
          <p:nvPr/>
        </p:nvSpPr>
        <p:spPr>
          <a:xfrm>
            <a:off x="255896" y="5387613"/>
            <a:ext cx="2543037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TEMPERATURE DIFFERENTIAL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8" name="TextBox 105"/>
          <p:cNvSpPr txBox="1"/>
          <p:nvPr/>
        </p:nvSpPr>
        <p:spPr>
          <a:xfrm>
            <a:off x="6057306" y="5522777"/>
            <a:ext cx="2918748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35 °F</a:t>
            </a:r>
            <a:endParaRPr lang="en-US" sz="1800" dirty="0">
              <a:solidFill>
                <a:srgbClr val="000F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gholding.com/images/albums/subsidiaries/subsidiaries_138132149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" b="4705"/>
          <a:stretch/>
        </p:blipFill>
        <p:spPr bwMode="auto">
          <a:xfrm>
            <a:off x="201864" y="1101734"/>
            <a:ext cx="8713536" cy="51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984040" y="4968605"/>
            <a:ext cx="2899431" cy="923330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JOINTS MATERIAL </a:t>
            </a:r>
          </a:p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WITH THE SAME DENSITY OF CONCRETE</a:t>
            </a:r>
            <a:endParaRPr lang="en-US" sz="1800" baseline="30000" dirty="0">
              <a:solidFill>
                <a:srgbClr val="000F1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9526" y="5268861"/>
            <a:ext cx="305154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DENSITY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864" y="5249330"/>
            <a:ext cx="254303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SHIELDING EFFICIENCY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changes control and joints construction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5891" y="1651383"/>
            <a:ext cx="8657580" cy="8462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5890" y="1884385"/>
            <a:ext cx="8209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PREVENT AND CONTROL CRACKS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1864" y="2782708"/>
            <a:ext cx="2538486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VOLUME CHANGES 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863" y="1100643"/>
            <a:ext cx="2538488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1863" y="3987015"/>
            <a:ext cx="254303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PLACING IN BLOCKS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9527" y="1101734"/>
            <a:ext cx="3051544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49526" y="2783799"/>
            <a:ext cx="305154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CONTRACTION JOINTS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9527" y="3988106"/>
            <a:ext cx="305154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CONSTRUCTION JOINTS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6749" y="1101734"/>
            <a:ext cx="2899433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86750" y="2783799"/>
            <a:ext cx="2899431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VERTICAL BETWEEN BLOCKS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6750" y="3769738"/>
            <a:ext cx="2899432" cy="923330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HORIZONTAL AND </a:t>
            </a:r>
          </a:p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VERTICAL CONSTRUCTION BETWEEN LAYERS</a:t>
            </a:r>
            <a:endParaRPr lang="en-US" sz="1800" dirty="0">
              <a:solidFill>
                <a:srgbClr val="000F1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1" t="31587" r="1157" b="20842"/>
          <a:stretch/>
        </p:blipFill>
        <p:spPr bwMode="auto">
          <a:xfrm>
            <a:off x="201864" y="2785335"/>
            <a:ext cx="8713536" cy="34438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3893" y="3366818"/>
            <a:ext cx="503580" cy="1023582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07034" y="3166763"/>
            <a:ext cx="4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TWO CONTRACTION JOINTS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98245" y="3878609"/>
            <a:ext cx="503580" cy="1023582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524" y="4488876"/>
            <a:ext cx="4478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HORIZONTAL AND VERTICAL “LINES” ARE CONSTRUCTION JOINTS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1" grpId="0" animBg="1"/>
      <p:bldP spid="7" grpId="0" animBg="1"/>
      <p:bldP spid="8" grpId="0"/>
      <p:bldP spid="10" grpId="0" animBg="1"/>
      <p:bldP spid="9" grpId="0" animBg="1"/>
      <p:bldP spid="13" grpId="0" animBg="1"/>
      <p:bldP spid="16" grpId="0" animBg="1"/>
      <p:bldP spid="17" grpId="0" animBg="1"/>
      <p:bldP spid="20" grpId="0" animBg="1"/>
      <p:bldP spid="23" grpId="0" animBg="1"/>
      <p:bldP spid="24" grpId="0" animBg="1"/>
      <p:bldP spid="27" grpId="0" animBg="1"/>
      <p:bldP spid="3" grpId="0" animBg="1"/>
      <p:bldP spid="40" grpId="0"/>
      <p:bldP spid="41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mgholding.com/images/albums/subsidiaries/subsidiaries_138132149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" b="4705"/>
          <a:stretch/>
        </p:blipFill>
        <p:spPr bwMode="auto">
          <a:xfrm>
            <a:off x="213877" y="876819"/>
            <a:ext cx="8681607" cy="52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the phases of placing 1/2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225891" y="1378423"/>
            <a:ext cx="8657580" cy="8462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01863" y="854979"/>
            <a:ext cx="2538488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7315" y="2625234"/>
            <a:ext cx="25384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ysClr val="windowText" lastClr="000000"/>
                </a:solidFill>
              </a:rPr>
              <a:t>THICKNESS OF LAYERS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7315" y="5220480"/>
            <a:ext cx="25430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POST PLACING OPERATIONS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5890" y="3976112"/>
            <a:ext cx="25430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PLACING PLAN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49527" y="856070"/>
            <a:ext cx="3051544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844977" y="2626325"/>
            <a:ext cx="30515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THIN LAYERS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49529" y="3721420"/>
            <a:ext cx="30515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10 % SLOPE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98142" y="5203668"/>
            <a:ext cx="30515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CONTROL </a:t>
            </a:r>
          </a:p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HEAT GENERATION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86749" y="856070"/>
            <a:ext cx="2899433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986750" y="2374359"/>
            <a:ext cx="2899431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1.5 – 2.0 m (5.0 – 6.6 ft)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86750" y="2849718"/>
            <a:ext cx="289943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USE 4 in. VIBRATORS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86750" y="4999996"/>
            <a:ext cx="2899432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INSULATE EXTERNAL SURFACES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86750" y="5735310"/>
            <a:ext cx="289943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POST COOL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97316" y="1611425"/>
            <a:ext cx="823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HAVE BEST PLACING SEQUENCE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5986749" y="4037785"/>
            <a:ext cx="2896721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SETBACK OF 1.5 m (5 ft)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60162" y="4468164"/>
            <a:ext cx="30515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LARGE DIMENSIONS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89461" y="3351566"/>
            <a:ext cx="2896721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ROUGH BACKGROUND SURFACE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86748" y="4478797"/>
            <a:ext cx="2896721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DIVIDE INTO 10 BLOCKS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82" name="Right Arrow Callout 81"/>
          <p:cNvSpPr/>
          <p:nvPr/>
        </p:nvSpPr>
        <p:spPr>
          <a:xfrm>
            <a:off x="234987" y="2374359"/>
            <a:ext cx="3051544" cy="8446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28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3" name="Right Arrow Callout 82"/>
          <p:cNvSpPr/>
          <p:nvPr/>
        </p:nvSpPr>
        <p:spPr>
          <a:xfrm>
            <a:off x="3286530" y="2374359"/>
            <a:ext cx="2700217" cy="8446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21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4" name="Right Arrow Callout 83"/>
          <p:cNvSpPr/>
          <p:nvPr/>
        </p:nvSpPr>
        <p:spPr>
          <a:xfrm>
            <a:off x="3286531" y="3405056"/>
            <a:ext cx="2702930" cy="100206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21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5" name="Right Arrow Callout 84"/>
          <p:cNvSpPr/>
          <p:nvPr/>
        </p:nvSpPr>
        <p:spPr>
          <a:xfrm>
            <a:off x="3283817" y="4449808"/>
            <a:ext cx="2702930" cy="39832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21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6" name="Right Arrow Callout 85"/>
          <p:cNvSpPr/>
          <p:nvPr/>
        </p:nvSpPr>
        <p:spPr>
          <a:xfrm>
            <a:off x="3286531" y="4949026"/>
            <a:ext cx="2702930" cy="11556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21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7" name="Right Arrow Callout 86"/>
          <p:cNvSpPr/>
          <p:nvPr/>
        </p:nvSpPr>
        <p:spPr>
          <a:xfrm>
            <a:off x="228599" y="4949027"/>
            <a:ext cx="3055217" cy="11556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21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8" name="Right Arrow Callout 87"/>
          <p:cNvSpPr/>
          <p:nvPr/>
        </p:nvSpPr>
        <p:spPr>
          <a:xfrm>
            <a:off x="234987" y="3420088"/>
            <a:ext cx="3055217" cy="141740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214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226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6" grpId="0"/>
      <p:bldP spid="60" grpId="0"/>
      <p:bldP spid="62" grpId="0"/>
      <p:bldP spid="63" grpId="0" animBg="1"/>
      <p:bldP spid="64" grpId="0"/>
      <p:bldP spid="65" grpId="0"/>
      <p:bldP spid="69" grpId="0"/>
      <p:bldP spid="70" grpId="0" animBg="1"/>
      <p:bldP spid="71" grpId="0" animBg="1"/>
      <p:bldP spid="74" grpId="0" animBg="1"/>
      <p:bldP spid="75" grpId="0" animBg="1"/>
      <p:bldP spid="76" grpId="0" animBg="1"/>
      <p:bldP spid="77" grpId="0"/>
      <p:bldP spid="78" grpId="0" animBg="1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of the phases of placing 2/2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17856"/>
              </p:ext>
            </p:extLst>
          </p:nvPr>
        </p:nvGraphicFramePr>
        <p:xfrm>
          <a:off x="229880" y="1152223"/>
          <a:ext cx="8658224" cy="477545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323694"/>
                <a:gridCol w="3656064"/>
                <a:gridCol w="1678466"/>
              </a:tblGrid>
              <a:tr h="199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100" dirty="0">
                          <a:effectLst/>
                        </a:rPr>
                        <a:t>Operations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100" dirty="0">
                          <a:effectLst/>
                        </a:rPr>
                        <a:t>Recommendations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100">
                          <a:effectLst/>
                        </a:rPr>
                        <a:t>Reference item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Pre cooling ingredients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Placing gravel and sand layers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Building concrete </a:t>
                      </a:r>
                      <a:endParaRPr lang="en-US" sz="11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rough surface (30 cm)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Clean surface with wet sandblasting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r>
                        <a:rPr lang="en-US" sz="1050" dirty="0" smtClean="0">
                          <a:effectLst/>
                        </a:rPr>
                        <a:t>Figure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Placing layers 1-2-3 of the first block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10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75970" algn="l"/>
                        </a:tabLst>
                      </a:pPr>
                      <a:r>
                        <a:rPr lang="en-US" sz="1050" dirty="0">
                          <a:effectLst/>
                        </a:rPr>
                        <a:t>Divide the length into 10 </a:t>
                      </a:r>
                      <a:r>
                        <a:rPr lang="en-US" sz="1050" dirty="0" smtClean="0">
                          <a:effectLst/>
                        </a:rPr>
                        <a:t>blocks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75970" algn="l"/>
                        </a:tabLst>
                      </a:pP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75970" algn="l"/>
                        </a:tabLst>
                      </a:pPr>
                      <a:r>
                        <a:rPr lang="en-US" sz="1050" dirty="0">
                          <a:effectLst/>
                        </a:rPr>
                        <a:t>Setback toward the successive edges of 1.5 m (5 ft</a:t>
                      </a:r>
                      <a:r>
                        <a:rPr lang="en-US" sz="1050" dirty="0" smtClean="0">
                          <a:effectLst/>
                        </a:rPr>
                        <a:t>)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75970" algn="l"/>
                        </a:tabLst>
                      </a:pP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75970" algn="l"/>
                        </a:tabLst>
                      </a:pPr>
                      <a:r>
                        <a:rPr lang="en-US" sz="1050" dirty="0">
                          <a:effectLst/>
                        </a:rPr>
                        <a:t>Clean surface with wet sandblasting before placing </a:t>
                      </a:r>
                      <a:r>
                        <a:rPr lang="en-US" sz="1050" dirty="0" smtClean="0">
                          <a:effectLst/>
                        </a:rPr>
                        <a:t>the </a:t>
                      </a:r>
                      <a:r>
                        <a:rPr lang="en-US" sz="1050" dirty="0">
                          <a:effectLst/>
                        </a:rPr>
                        <a:t>next </a:t>
                      </a:r>
                      <a:r>
                        <a:rPr lang="en-US" sz="1050" dirty="0" smtClean="0">
                          <a:effectLst/>
                        </a:rPr>
                        <a:t>layer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75970" algn="l"/>
                        </a:tabLst>
                      </a:pP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75970" algn="l"/>
                        </a:tabLst>
                      </a:pPr>
                      <a:r>
                        <a:rPr lang="en-US" sz="1050" dirty="0">
                          <a:effectLst/>
                        </a:rPr>
                        <a:t>Insulate the external surface of </a:t>
                      </a:r>
                      <a:r>
                        <a:rPr lang="en-US" sz="1050" dirty="0" smtClean="0">
                          <a:effectLst/>
                        </a:rPr>
                        <a:t>concrete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75970" algn="l"/>
                        </a:tabLst>
                      </a:pP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75970" algn="l"/>
                        </a:tabLst>
                      </a:pPr>
                      <a:r>
                        <a:rPr lang="en-US" sz="1050" dirty="0">
                          <a:effectLst/>
                        </a:rPr>
                        <a:t>Use vibrators diameter of </a:t>
                      </a:r>
                      <a:r>
                        <a:rPr lang="en-US" sz="1050" dirty="0" smtClean="0">
                          <a:effectLst/>
                        </a:rPr>
                        <a:t>4 </a:t>
                      </a:r>
                      <a:r>
                        <a:rPr lang="en-US" sz="1050" dirty="0">
                          <a:effectLst/>
                        </a:rPr>
                        <a:t>in. (</a:t>
                      </a:r>
                      <a:r>
                        <a:rPr lang="en-US" sz="1050" dirty="0" smtClean="0">
                          <a:effectLst/>
                        </a:rPr>
                        <a:t>100 </a:t>
                      </a:r>
                      <a:r>
                        <a:rPr lang="en-US" sz="1050" dirty="0">
                          <a:effectLst/>
                        </a:rPr>
                        <a:t>mm)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Figures 1-2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Placing layers 1-2-3 for each block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Figure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Placing layers 4-5 of the first block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Figure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Placing layers 4-5 for each block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Figure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Placing layers 6-7 of the first block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Figure 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Placing layers 6-7 for each block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Figure 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Placing layer 8 of the first block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Figure 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Placing layer 8 for each block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Figure 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Placing layers 9-10-11 of the first block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Figure 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Placing layers 9-10-11 for each block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Figure 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Post cooling with embedded pipes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b="0" dirty="0">
                          <a:effectLst/>
                        </a:rPr>
                        <a:t>Insulate external surfaces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5970" algn="l"/>
                        </a:tabLs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6" t="31787" r="6116" b="13215"/>
          <a:stretch/>
        </p:blipFill>
        <p:spPr bwMode="auto">
          <a:xfrm>
            <a:off x="6074092" y="996910"/>
            <a:ext cx="2827020" cy="185229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4262" y="1738186"/>
            <a:ext cx="3328448" cy="369745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3562710" y="1923058"/>
            <a:ext cx="2502756" cy="1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" y="2135842"/>
            <a:ext cx="3328448" cy="369745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3557048" y="2320714"/>
            <a:ext cx="2502756" cy="1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2" t="35211" r="6116" b="13313"/>
          <a:stretch/>
        </p:blipFill>
        <p:spPr bwMode="auto">
          <a:xfrm>
            <a:off x="6074092" y="1392980"/>
            <a:ext cx="2827020" cy="1948528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28600" y="2522839"/>
            <a:ext cx="3328448" cy="369745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 flipV="1">
            <a:off x="3557048" y="2707711"/>
            <a:ext cx="2502756" cy="1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2" t="21428" r="4926" b="16786"/>
          <a:stretch/>
        </p:blipFill>
        <p:spPr bwMode="auto">
          <a:xfrm>
            <a:off x="6068959" y="1746639"/>
            <a:ext cx="2823527" cy="192214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34262" y="2923863"/>
            <a:ext cx="3328448" cy="369745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 flipV="1">
            <a:off x="3562710" y="3108735"/>
            <a:ext cx="2502756" cy="1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4" t="22719" r="4955" b="16463"/>
          <a:stretch/>
        </p:blipFill>
        <p:spPr bwMode="auto">
          <a:xfrm>
            <a:off x="6074092" y="2151472"/>
            <a:ext cx="2818394" cy="1931908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34262" y="3293608"/>
            <a:ext cx="3328448" cy="220428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>
            <a:off x="3562710" y="3403822"/>
            <a:ext cx="2502756" cy="1334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7" t="24797" r="4878" b="15853"/>
          <a:stretch/>
        </p:blipFill>
        <p:spPr bwMode="auto">
          <a:xfrm>
            <a:off x="6074092" y="2492343"/>
            <a:ext cx="2818394" cy="1825625"/>
          </a:xfrm>
          <a:prstGeom prst="rect">
            <a:avLst/>
          </a:prstGeom>
          <a:ln w="3175" cap="flat" cmpd="sng" algn="ctr">
            <a:solidFill>
              <a:srgbClr val="000F1E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37226" y="3514036"/>
            <a:ext cx="3328448" cy="395144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>
          <a:xfrm flipV="1">
            <a:off x="3565674" y="3701624"/>
            <a:ext cx="2517044" cy="9984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0" t="19268" r="2820" b="10569"/>
          <a:stretch/>
        </p:blipFill>
        <p:spPr bwMode="auto">
          <a:xfrm>
            <a:off x="6074092" y="2797066"/>
            <a:ext cx="2818394" cy="180911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34262" y="3909180"/>
            <a:ext cx="3328448" cy="225957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1" idx="3"/>
          </p:cNvCxnSpPr>
          <p:nvPr/>
        </p:nvCxnSpPr>
        <p:spPr>
          <a:xfrm flipV="1">
            <a:off x="3562710" y="4003207"/>
            <a:ext cx="2517044" cy="18952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2" t="15854" r="1982" b="9756"/>
          <a:stretch/>
        </p:blipFill>
        <p:spPr bwMode="auto">
          <a:xfrm>
            <a:off x="6074092" y="3058644"/>
            <a:ext cx="2827019" cy="1889125"/>
          </a:xfrm>
          <a:prstGeom prst="rect">
            <a:avLst/>
          </a:prstGeom>
          <a:ln w="3175">
            <a:solidFill>
              <a:srgbClr val="000F1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234262" y="4135138"/>
            <a:ext cx="3328448" cy="209229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3"/>
          </p:cNvCxnSpPr>
          <p:nvPr/>
        </p:nvCxnSpPr>
        <p:spPr>
          <a:xfrm>
            <a:off x="3562710" y="4239753"/>
            <a:ext cx="2517044" cy="0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9" t="21506" r="4726" b="12602"/>
          <a:stretch/>
        </p:blipFill>
        <p:spPr bwMode="auto">
          <a:xfrm>
            <a:off x="6074092" y="3296142"/>
            <a:ext cx="2818394" cy="1951803"/>
          </a:xfrm>
          <a:prstGeom prst="rect">
            <a:avLst/>
          </a:prstGeom>
          <a:ln w="3175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234262" y="4344367"/>
            <a:ext cx="3328448" cy="217957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50" idx="3"/>
          </p:cNvCxnSpPr>
          <p:nvPr/>
        </p:nvCxnSpPr>
        <p:spPr>
          <a:xfrm flipV="1">
            <a:off x="3562710" y="4448984"/>
            <a:ext cx="2517044" cy="4362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t="15041" r="2591" b="9959"/>
          <a:stretch/>
        </p:blipFill>
        <p:spPr bwMode="auto">
          <a:xfrm>
            <a:off x="6077056" y="3530454"/>
            <a:ext cx="2824056" cy="1907272"/>
          </a:xfrm>
          <a:prstGeom prst="rect">
            <a:avLst/>
          </a:prstGeom>
          <a:ln w="3175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228600" y="4562324"/>
            <a:ext cx="3328448" cy="363568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stCxn id="54" idx="3"/>
          </p:cNvCxnSpPr>
          <p:nvPr/>
        </p:nvCxnSpPr>
        <p:spPr>
          <a:xfrm flipV="1">
            <a:off x="3557048" y="4736190"/>
            <a:ext cx="2517044" cy="7918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6" t="13414" r="4497" b="11179"/>
          <a:stretch/>
        </p:blipFill>
        <p:spPr bwMode="auto">
          <a:xfrm>
            <a:off x="6077056" y="3817660"/>
            <a:ext cx="2815430" cy="1837055"/>
          </a:xfrm>
          <a:prstGeom prst="rect">
            <a:avLst/>
          </a:prstGeom>
          <a:ln w="3175">
            <a:solidFill>
              <a:srgbClr val="000F1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237226" y="4947769"/>
            <a:ext cx="3316858" cy="412319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58" idx="3"/>
          </p:cNvCxnSpPr>
          <p:nvPr/>
        </p:nvCxnSpPr>
        <p:spPr>
          <a:xfrm flipV="1">
            <a:off x="3554084" y="5138677"/>
            <a:ext cx="2517044" cy="15252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2" t="18090" r="1448" b="9959"/>
          <a:stretch/>
        </p:blipFill>
        <p:spPr bwMode="auto">
          <a:xfrm>
            <a:off x="6074092" y="4200165"/>
            <a:ext cx="2818394" cy="1875790"/>
          </a:xfrm>
          <a:prstGeom prst="rect">
            <a:avLst/>
          </a:prstGeom>
          <a:ln w="3175">
            <a:solidFill>
              <a:srgbClr val="000F1E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5" t="12608" r="1790" b="11369"/>
          <a:stretch/>
        </p:blipFill>
        <p:spPr bwMode="auto">
          <a:xfrm>
            <a:off x="711450" y="1001961"/>
            <a:ext cx="7671871" cy="5073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4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23" grpId="0" animBg="1"/>
      <p:bldP spid="23" grpId="1" animBg="1"/>
      <p:bldP spid="23" grpId="2" animBg="1"/>
      <p:bldP spid="27" grpId="0" animBg="1"/>
      <p:bldP spid="27" grpId="1" animBg="1"/>
      <p:bldP spid="27" grpId="2" animBg="1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5" grpId="0" animBg="1"/>
      <p:bldP spid="45" grpId="1" animBg="1"/>
      <p:bldP spid="45" grpId="2" animBg="1"/>
      <p:bldP spid="50" grpId="0" animBg="1"/>
      <p:bldP spid="50" grpId="1" animBg="1"/>
      <p:bldP spid="50" grpId="2" animBg="1"/>
      <p:bldP spid="54" grpId="0" animBg="1"/>
      <p:bldP spid="54" grpId="1" animBg="1"/>
      <p:bldP spid="54" grpId="2" animBg="1"/>
      <p:bldP spid="58" grpId="0" animBg="1"/>
      <p:bldP spid="5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reenbuildinglawupdate.com/uploads/image/fly%20as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057"/>
          <a:stretch/>
        </p:blipFill>
        <p:spPr bwMode="auto">
          <a:xfrm>
            <a:off x="201862" y="854978"/>
            <a:ext cx="8713537" cy="5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alternative concrete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49527" y="5381743"/>
            <a:ext cx="305154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MORE WORKABILITY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9527" y="5827402"/>
            <a:ext cx="305154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LESS SEGREGATION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9527" y="2414517"/>
            <a:ext cx="305154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LOWER HEAT OF HYDRATION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9527" y="4037484"/>
            <a:ext cx="3051544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LARGER LAYERS AND </a:t>
            </a:r>
          </a:p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FEWER BLOCKS 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9527" y="4788915"/>
            <a:ext cx="305154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FEWER JOINTS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9527" y="3151578"/>
            <a:ext cx="3051544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COOLING OPERATIONS REDUCED/ELIMINATED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6749" y="2278037"/>
            <a:ext cx="2899432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TESTS AND </a:t>
            </a:r>
          </a:p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INFORMATION ON: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32561" y="2959454"/>
            <a:ext cx="255362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THERMAL BEHAVIOUR 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32561" y="3384679"/>
            <a:ext cx="255362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CHEMICAL PROPERTIES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32561" y="3815868"/>
            <a:ext cx="255091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PHYSICAL PROPERTIES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32562" y="4276231"/>
            <a:ext cx="2550909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MECHANICAL PROPERTIES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1863" y="854979"/>
            <a:ext cx="2538488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849527" y="856070"/>
            <a:ext cx="3051544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986749" y="856070"/>
            <a:ext cx="2899433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225891" y="1378423"/>
            <a:ext cx="8657580" cy="8462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7316" y="1611425"/>
            <a:ext cx="823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COMPARE POSSIBILITIES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5061" y="2327406"/>
            <a:ext cx="25117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HEAT OF HYDRATION CONTROL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8226" y="3182927"/>
            <a:ext cx="251175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0F1E"/>
                </a:solidFill>
              </a:rPr>
              <a:t>CRACKING AND TEMPERATURE CONTROL</a:t>
            </a:r>
            <a:endParaRPr lang="en-US" sz="1700" dirty="0">
              <a:solidFill>
                <a:srgbClr val="000F1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171" y="4413199"/>
            <a:ext cx="25117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PLACING PROCEDURE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060" y="5608648"/>
            <a:ext cx="25117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PLACING PLAN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32562" y="4999599"/>
            <a:ext cx="255091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THERMAL PROPERTIES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32562" y="5427909"/>
            <a:ext cx="2550909" cy="338554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F1E"/>
                </a:solidFill>
              </a:rPr>
              <a:t>RADIOLOGICAL PROPERTIES</a:t>
            </a:r>
            <a:endParaRPr lang="en-US" sz="1600" dirty="0">
              <a:solidFill>
                <a:srgbClr val="000F1E"/>
              </a:solidFill>
            </a:endParaRPr>
          </a:p>
        </p:txBody>
      </p:sp>
      <p:sp>
        <p:nvSpPr>
          <p:cNvPr id="97" name="Right Arrow Callout 96"/>
          <p:cNvSpPr/>
          <p:nvPr/>
        </p:nvSpPr>
        <p:spPr>
          <a:xfrm>
            <a:off x="201863" y="2182092"/>
            <a:ext cx="2647664" cy="84469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695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8" name="Right Arrow Callout 97"/>
          <p:cNvSpPr/>
          <p:nvPr/>
        </p:nvSpPr>
        <p:spPr>
          <a:xfrm>
            <a:off x="201862" y="3171576"/>
            <a:ext cx="2647665" cy="62633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8508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9" name="Right Arrow Callout 98"/>
          <p:cNvSpPr/>
          <p:nvPr/>
        </p:nvSpPr>
        <p:spPr>
          <a:xfrm>
            <a:off x="197315" y="4037484"/>
            <a:ext cx="2652212" cy="1120763"/>
          </a:xfrm>
          <a:prstGeom prst="rightArrowCallout">
            <a:avLst>
              <a:gd name="adj1" fmla="val 25000"/>
              <a:gd name="adj2" fmla="val 28795"/>
              <a:gd name="adj3" fmla="val 25000"/>
              <a:gd name="adj4" fmla="val 88508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0" name="Right Arrow Callout 99"/>
          <p:cNvSpPr/>
          <p:nvPr/>
        </p:nvSpPr>
        <p:spPr>
          <a:xfrm>
            <a:off x="201863" y="5381744"/>
            <a:ext cx="2647664" cy="82314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728"/>
            </a:avLst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hevron 2"/>
          <p:cNvSpPr/>
          <p:nvPr/>
        </p:nvSpPr>
        <p:spPr>
          <a:xfrm>
            <a:off x="6041914" y="3051787"/>
            <a:ext cx="276447" cy="184666"/>
          </a:xfrm>
          <a:prstGeom prst="chevron">
            <a:avLst/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6044558" y="3468082"/>
            <a:ext cx="276447" cy="184666"/>
          </a:xfrm>
          <a:prstGeom prst="chevron">
            <a:avLst/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6034824" y="3908201"/>
            <a:ext cx="276447" cy="184666"/>
          </a:xfrm>
          <a:prstGeom prst="chevron">
            <a:avLst/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hevron 53"/>
          <p:cNvSpPr/>
          <p:nvPr/>
        </p:nvSpPr>
        <p:spPr>
          <a:xfrm>
            <a:off x="6038368" y="4507904"/>
            <a:ext cx="276447" cy="184666"/>
          </a:xfrm>
          <a:prstGeom prst="chevron">
            <a:avLst/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hevron 54"/>
          <p:cNvSpPr/>
          <p:nvPr/>
        </p:nvSpPr>
        <p:spPr>
          <a:xfrm>
            <a:off x="6038368" y="5091932"/>
            <a:ext cx="276447" cy="184666"/>
          </a:xfrm>
          <a:prstGeom prst="chevron">
            <a:avLst/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hevron 55"/>
          <p:cNvSpPr/>
          <p:nvPr/>
        </p:nvSpPr>
        <p:spPr>
          <a:xfrm>
            <a:off x="6034849" y="5502583"/>
            <a:ext cx="276447" cy="184666"/>
          </a:xfrm>
          <a:prstGeom prst="chevron">
            <a:avLst/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6" name="Picture 4" descr="http://niroohefaz.com/images/12127308-vector-illustration-of-single-isolated-work-in-progress-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4400" r="11104" b="19104"/>
          <a:stretch/>
        </p:blipFill>
        <p:spPr bwMode="auto">
          <a:xfrm>
            <a:off x="6450014" y="3144119"/>
            <a:ext cx="2093912" cy="20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334598" y="5844654"/>
            <a:ext cx="2550909" cy="338554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F1E"/>
                </a:solidFill>
              </a:rPr>
              <a:t>LEACHING TEST</a:t>
            </a:r>
            <a:endParaRPr lang="en-US" sz="1600" dirty="0">
              <a:solidFill>
                <a:srgbClr val="000F1E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6036885" y="5919328"/>
            <a:ext cx="276447" cy="184666"/>
          </a:xfrm>
          <a:prstGeom prst="chevron">
            <a:avLst/>
          </a:prstGeom>
          <a:noFill/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50" grpId="0" animBg="1"/>
      <p:bldP spid="97" grpId="0" animBg="1"/>
      <p:bldP spid="98" grpId="0" animBg="1"/>
      <p:bldP spid="99" grpId="0" animBg="1"/>
      <p:bldP spid="100" grpId="0" animBg="1"/>
      <p:bldP spid="3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1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3300" y="2171104"/>
            <a:ext cx="429870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CRACKING AND TEMPERATURE CONTROL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004" y="1677401"/>
            <a:ext cx="4301996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HEAT OF HYDRATION CONTROL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300" y="3180622"/>
            <a:ext cx="429870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CONCRETE COMPOSITION PROPERTIES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300" y="2672356"/>
            <a:ext cx="429870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CONCRETE MASS PROPERTIES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301" y="3663855"/>
            <a:ext cx="4298699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VOLUME CHANGES CONTROL AND JOINTS CONSTRUCTION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302" y="5041363"/>
            <a:ext cx="4298698" cy="64633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EVALUATION OF AN ALTERNATIVE CONCRETE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301" y="4440329"/>
            <a:ext cx="4298699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DEFINITION OF THE PHASES OF PLACING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6388" y="1679482"/>
            <a:ext cx="273526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REPORT AND DRAWINGS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004" y="1100643"/>
            <a:ext cx="4290121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DISCUSSED ASPECTS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53148" y="1100643"/>
            <a:ext cx="1379517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56388" y="1100642"/>
            <a:ext cx="2759012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2050" name="Picture 2" descr="https://sp.yimg.com/ib/th?id=HN.608053385367455240&amp;pid=15.1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 b="26103"/>
          <a:stretch/>
        </p:blipFill>
        <p:spPr bwMode="auto">
          <a:xfrm>
            <a:off x="5084689" y="1631114"/>
            <a:ext cx="516433" cy="4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sp.yimg.com/ib/th?id=HN.608053385367455240&amp;pid=15.1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 b="26103"/>
          <a:stretch/>
        </p:blipFill>
        <p:spPr bwMode="auto">
          <a:xfrm>
            <a:off x="5071882" y="2116426"/>
            <a:ext cx="516433" cy="4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sp.yimg.com/ib/th?id=HN.608053385367455240&amp;pid=15.1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 b="26103"/>
          <a:stretch/>
        </p:blipFill>
        <p:spPr bwMode="auto">
          <a:xfrm>
            <a:off x="5084688" y="2615545"/>
            <a:ext cx="516433" cy="4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sp.yimg.com/ib/th?id=HN.608053385367455240&amp;pid=15.1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 b="26103"/>
          <a:stretch/>
        </p:blipFill>
        <p:spPr bwMode="auto">
          <a:xfrm>
            <a:off x="5083697" y="3125945"/>
            <a:ext cx="516433" cy="4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sp.yimg.com/ib/th?id=HN.608053385367455240&amp;pid=15.1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 b="26103"/>
          <a:stretch/>
        </p:blipFill>
        <p:spPr bwMode="auto">
          <a:xfrm>
            <a:off x="5107451" y="3770098"/>
            <a:ext cx="516433" cy="4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sp.yimg.com/ib/th?id=HN.608053385367455240&amp;pid=15.1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 b="26103"/>
          <a:stretch/>
        </p:blipFill>
        <p:spPr bwMode="auto">
          <a:xfrm>
            <a:off x="5130213" y="4384365"/>
            <a:ext cx="516433" cy="4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p.yimg.com/ib/th?id=HN.607997245843835463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68" y="5061350"/>
            <a:ext cx="65087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175203" y="5179862"/>
            <a:ext cx="273526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TESTS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6388" y="2143764"/>
            <a:ext cx="273526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REPORT AND DRAWINGS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47503" y="2672356"/>
            <a:ext cx="273526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REPORT AND DRAWINGS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7504" y="3177033"/>
            <a:ext cx="273526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REPORT AND DRAWINGS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47504" y="3802354"/>
            <a:ext cx="2735239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REPORT AND DRAWINGS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47503" y="4440329"/>
            <a:ext cx="271023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REPORT AND DRAWINGS</a:t>
            </a:r>
            <a:endParaRPr lang="en-US" sz="1800" dirty="0">
              <a:solidFill>
                <a:srgbClr val="000F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and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02479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smtClean="0"/>
              <a:t>ACI 116R-00 “Cement and Concrete Terminology”</a:t>
            </a:r>
          </a:p>
          <a:p>
            <a:pPr marL="0" indent="0" algn="just">
              <a:buNone/>
            </a:pPr>
            <a:r>
              <a:rPr lang="en-US" sz="1800" dirty="0" smtClean="0"/>
              <a:t>ACI </a:t>
            </a:r>
            <a:r>
              <a:rPr lang="en-US" sz="1800" dirty="0"/>
              <a:t>207.1R-96 “Mass concrete</a:t>
            </a:r>
            <a:r>
              <a:rPr lang="en-US" sz="1800" dirty="0" smtClean="0"/>
              <a:t>”</a:t>
            </a:r>
          </a:p>
          <a:p>
            <a:pPr marL="0" indent="0" algn="just">
              <a:buNone/>
            </a:pPr>
            <a:r>
              <a:rPr lang="en-US" sz="1800" dirty="0"/>
              <a:t>ACI 211.1-91 “Standard practice for Selecting Proportions for Normal, Heavyweight and Mass Concrete</a:t>
            </a:r>
            <a:r>
              <a:rPr lang="en-US" sz="1800" dirty="0" smtClean="0"/>
              <a:t>”</a:t>
            </a:r>
            <a:endParaRPr lang="en-US" sz="1800" dirty="0"/>
          </a:p>
          <a:p>
            <a:pPr marL="0" indent="0" algn="just">
              <a:buNone/>
            </a:pPr>
            <a:r>
              <a:rPr lang="en-US" sz="1800" dirty="0" smtClean="0"/>
              <a:t>ACI 214-77 “Recommended practice for Evaluation of Strength Test Results </a:t>
            </a:r>
            <a:r>
              <a:rPr lang="en-US" sz="1800" smtClean="0"/>
              <a:t>of Concrete”</a:t>
            </a:r>
            <a:endParaRPr lang="en-US" sz="1800" dirty="0" smtClean="0"/>
          </a:p>
          <a:p>
            <a:pPr marL="0" indent="0" algn="just">
              <a:buNone/>
            </a:pPr>
            <a:r>
              <a:rPr lang="en-US" sz="1800" dirty="0" smtClean="0"/>
              <a:t>ACI </a:t>
            </a:r>
            <a:r>
              <a:rPr lang="en-US" sz="1800" dirty="0"/>
              <a:t>224R-90 “Control of Cracking in Concrete Structures”</a:t>
            </a:r>
          </a:p>
          <a:p>
            <a:pPr marL="0" indent="0" algn="just">
              <a:buNone/>
            </a:pPr>
            <a:r>
              <a:rPr lang="en-US" sz="1800" dirty="0"/>
              <a:t>ACI 224.3R “Joints in concrete construction</a:t>
            </a:r>
            <a:r>
              <a:rPr lang="en-US" sz="1800" dirty="0" smtClean="0"/>
              <a:t>”</a:t>
            </a:r>
          </a:p>
          <a:p>
            <a:pPr marL="0" indent="0" algn="just">
              <a:buNone/>
            </a:pPr>
            <a:r>
              <a:rPr lang="en-US" sz="1800" dirty="0" smtClean="0"/>
              <a:t>ASTM C150 “Standard specification for Portland Cement”</a:t>
            </a:r>
          </a:p>
          <a:p>
            <a:pPr marL="0" indent="0" algn="just">
              <a:buNone/>
            </a:pPr>
            <a:r>
              <a:rPr lang="en-US" sz="1800" dirty="0"/>
              <a:t>ASTM C618 – 08 “Standard specification for Coal Fly Ash and Raw or Calcined Natural Pozzolan for Use in Concrete”</a:t>
            </a:r>
          </a:p>
          <a:p>
            <a:pPr marL="0" indent="0" algn="just">
              <a:buNone/>
            </a:pPr>
            <a:r>
              <a:rPr lang="en-US" sz="1800" dirty="0" smtClean="0"/>
              <a:t>ASTM </a:t>
            </a:r>
            <a:r>
              <a:rPr lang="en-US" sz="1800" dirty="0"/>
              <a:t>C637 – 09 “Standard specifications for aggregates for radiation – shielding concrete”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r>
              <a:rPr lang="en-US" sz="1800" dirty="0" smtClean="0"/>
              <a:t>Barite Analysis – Thomas Hamernik</a:t>
            </a:r>
          </a:p>
          <a:p>
            <a:pPr marL="0" indent="0" algn="just">
              <a:buNone/>
            </a:pPr>
            <a:r>
              <a:rPr lang="en-US" sz="1800" dirty="0" smtClean="0"/>
              <a:t>Memorandum – Thomas Hamernik</a:t>
            </a:r>
            <a:endParaRPr lang="en-US" sz="1800" dirty="0"/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4C97"/>
                </a:solidFill>
                <a:latin typeface="MV Boli" pitchFamily="2" charset="0"/>
                <a:cs typeface="MV Boli" pitchFamily="2" charset="0"/>
              </a:rPr>
              <a:t>Thank you all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4C97"/>
                </a:solidFill>
                <a:latin typeface="MV Boli" pitchFamily="2" charset="0"/>
                <a:cs typeface="MV Boli" pitchFamily="2" charset="0"/>
              </a:rPr>
              <a:t>for your attention!</a:t>
            </a:r>
            <a:endParaRPr lang="en-US" sz="4000" dirty="0">
              <a:solidFill>
                <a:srgbClr val="004C97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LBNF?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3780"/>
            <a:ext cx="8672513" cy="785933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>
                <a:solidFill>
                  <a:srgbClr val="000F1E"/>
                </a:solidFill>
                <a:latin typeface="Calibri" pitchFamily="34" charset="0"/>
              </a:rPr>
              <a:t>The </a:t>
            </a:r>
            <a:r>
              <a:rPr lang="en-US" sz="1600" b="1" dirty="0">
                <a:solidFill>
                  <a:srgbClr val="000F1E"/>
                </a:solidFill>
                <a:latin typeface="Calibri" pitchFamily="34" charset="0"/>
              </a:rPr>
              <a:t>Long-Baseline Neutrino </a:t>
            </a:r>
            <a:r>
              <a:rPr lang="en-US" sz="1600" b="1" dirty="0" smtClean="0">
                <a:solidFill>
                  <a:srgbClr val="000F1E"/>
                </a:solidFill>
                <a:latin typeface="Calibri" pitchFamily="34" charset="0"/>
              </a:rPr>
              <a:t>Facility </a:t>
            </a:r>
            <a:r>
              <a:rPr lang="en-US" sz="1600" b="1" dirty="0">
                <a:solidFill>
                  <a:srgbClr val="000F1E"/>
                </a:solidFill>
                <a:latin typeface="Calibri" pitchFamily="34" charset="0"/>
              </a:rPr>
              <a:t>(</a:t>
            </a:r>
            <a:r>
              <a:rPr lang="en-US" sz="1600" b="1" dirty="0" smtClean="0">
                <a:solidFill>
                  <a:srgbClr val="000F1E"/>
                </a:solidFill>
                <a:latin typeface="Calibri" pitchFamily="34" charset="0"/>
              </a:rPr>
              <a:t>LBNF) </a:t>
            </a:r>
            <a:r>
              <a:rPr lang="en-US" sz="1600" dirty="0">
                <a:solidFill>
                  <a:srgbClr val="000F1E"/>
                </a:solidFill>
                <a:latin typeface="Calibri" pitchFamily="34" charset="0"/>
              </a:rPr>
              <a:t>is designed to send neutrinos straight through the earth from Batavia, Illinois, to Lead, South Dakota. </a:t>
            </a:r>
            <a:r>
              <a:rPr lang="en-US" sz="1600" dirty="0" smtClean="0">
                <a:solidFill>
                  <a:srgbClr val="000F1E"/>
                </a:solidFill>
                <a:latin typeface="Calibri" pitchFamily="34" charset="0"/>
              </a:rPr>
              <a:t>It will include a beamline to create the neutrinos and a near and far detector to detect them for physics studies. </a:t>
            </a:r>
            <a:endParaRPr lang="en-US" sz="1600" dirty="0">
              <a:solidFill>
                <a:srgbClr val="000F1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http://lbne.fnal.gov/images2/How-to-make-neutrin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60355"/>
            <a:ext cx="4616723" cy="136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1" y="1689653"/>
            <a:ext cx="4591878" cy="454014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1600" dirty="0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The scientists make the neutrino beam in a three-step process:</a:t>
            </a:r>
          </a:p>
          <a:p>
            <a:pPr marL="0" indent="0" algn="just">
              <a:buFont typeface="Arial" pitchFamily="34" charset="0"/>
              <a:buNone/>
            </a:pPr>
            <a:endParaRPr lang="en-US" sz="1600" dirty="0">
              <a:solidFill>
                <a:srgbClr val="000F1E"/>
              </a:solidFill>
              <a:latin typeface="Calibri" pitchFamily="34" charset="0"/>
              <a:cs typeface="+mn-cs"/>
            </a:endParaRPr>
          </a:p>
          <a:p>
            <a:pPr marL="0" indent="0" algn="just">
              <a:buFont typeface="Arial" pitchFamily="34" charset="0"/>
              <a:buNone/>
            </a:pPr>
            <a:endParaRPr lang="en-US" sz="1600" dirty="0" smtClean="0">
              <a:solidFill>
                <a:srgbClr val="000F1E"/>
              </a:solidFill>
              <a:latin typeface="Calibri" pitchFamily="34" charset="0"/>
              <a:cs typeface="+mn-cs"/>
            </a:endParaRPr>
          </a:p>
          <a:p>
            <a:pPr marL="0" indent="0" algn="just">
              <a:buFont typeface="Arial" pitchFamily="34" charset="0"/>
              <a:buNone/>
            </a:pPr>
            <a:endParaRPr lang="en-US" sz="1600" dirty="0">
              <a:solidFill>
                <a:srgbClr val="000F1E"/>
              </a:solidFill>
              <a:latin typeface="Calibri" pitchFamily="34" charset="0"/>
              <a:cs typeface="+mn-cs"/>
            </a:endParaRPr>
          </a:p>
          <a:p>
            <a:pPr marL="0" indent="0" algn="just">
              <a:buFont typeface="Arial" pitchFamily="34" charset="0"/>
              <a:buNone/>
            </a:pPr>
            <a:endParaRPr lang="en-US" sz="1600" dirty="0" smtClean="0">
              <a:solidFill>
                <a:srgbClr val="000F1E"/>
              </a:solidFill>
              <a:latin typeface="Calibri" pitchFamily="34" charset="0"/>
              <a:cs typeface="+mn-cs"/>
            </a:endParaRPr>
          </a:p>
          <a:p>
            <a:pPr marL="0" indent="0" algn="just">
              <a:buFont typeface="Arial" pitchFamily="34" charset="0"/>
              <a:buNone/>
            </a:pPr>
            <a:endParaRPr lang="en-US" sz="1600" dirty="0" smtClean="0">
              <a:solidFill>
                <a:srgbClr val="000F1E"/>
              </a:solidFill>
              <a:latin typeface="Calibri" pitchFamily="34" charset="0"/>
              <a:cs typeface="+mn-cs"/>
            </a:endParaRPr>
          </a:p>
          <a:p>
            <a:pPr marL="457200" indent="-457200" algn="just">
              <a:buAutoNum type="arabicPeriod"/>
            </a:pPr>
            <a:r>
              <a:rPr lang="en-US" sz="1600" dirty="0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Using the </a:t>
            </a:r>
            <a:r>
              <a:rPr lang="en-US" sz="1600" dirty="0" err="1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Fermilab’s</a:t>
            </a:r>
            <a:r>
              <a:rPr lang="en-US" sz="1600" dirty="0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 main injector accelerator as a proton source, they extract the proton beam and smash it into a target.</a:t>
            </a:r>
          </a:p>
          <a:p>
            <a:pPr marL="457200" indent="-457200" algn="just">
              <a:buAutoNum type="arabicPeriod"/>
            </a:pPr>
            <a:r>
              <a:rPr lang="en-US" sz="1600" dirty="0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The protons interactions with the protons and neutrons in the target material produce new, short-life particles as </a:t>
            </a:r>
            <a:r>
              <a:rPr lang="en-US" sz="1600" dirty="0" err="1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pions</a:t>
            </a:r>
            <a:r>
              <a:rPr lang="en-US" sz="1600" dirty="0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 and </a:t>
            </a:r>
            <a:r>
              <a:rPr lang="en-US" sz="1600" dirty="0" err="1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kaons</a:t>
            </a:r>
            <a:r>
              <a:rPr lang="en-US" sz="1600" dirty="0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1600" dirty="0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These particles travel a short distance trough a </a:t>
            </a:r>
            <a:r>
              <a:rPr lang="en-US" sz="1600" b="1" dirty="0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decay pipe</a:t>
            </a:r>
            <a:r>
              <a:rPr lang="en-US" sz="1600" dirty="0" smtClean="0">
                <a:solidFill>
                  <a:srgbClr val="000F1E"/>
                </a:solidFill>
                <a:latin typeface="Calibri" pitchFamily="34" charset="0"/>
                <a:cs typeface="+mn-cs"/>
              </a:rPr>
              <a:t>, and as they do, a good fraction of them decays into neutrinos that continue on in the same direction, forming a neutrino beam. </a:t>
            </a:r>
            <a:endParaRPr lang="en-US" sz="1600" dirty="0">
              <a:solidFill>
                <a:srgbClr val="000F1E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27" name="Picture 3" descr="C:\Users\lfavilli\Desktop\Lisa\Final term presentation\CORPS_aerial2014-R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t="3570" r="8570" b="3805"/>
          <a:stretch/>
        </p:blipFill>
        <p:spPr bwMode="auto">
          <a:xfrm>
            <a:off x="4929809" y="1681944"/>
            <a:ext cx="4056026" cy="454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lfavilli\Desktop\Lisa\Final term presentation\CORPS_embankment20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3034" r="2103"/>
          <a:stretch/>
        </p:blipFill>
        <p:spPr bwMode="auto">
          <a:xfrm>
            <a:off x="285871" y="2343103"/>
            <a:ext cx="8510260" cy="29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Decay Pipe Shielding?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26475" r="999" b="21316"/>
          <a:stretch/>
        </p:blipFill>
        <p:spPr bwMode="auto">
          <a:xfrm>
            <a:off x="285871" y="2343103"/>
            <a:ext cx="8465775" cy="2890050"/>
          </a:xfrm>
          <a:prstGeom prst="rect">
            <a:avLst/>
          </a:prstGeom>
          <a:noFill/>
          <a:ln w="9525">
            <a:solidFill>
              <a:srgbClr val="0F2D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63345" y="2985995"/>
            <a:ext cx="1858768" cy="11428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90149" y="2770427"/>
            <a:ext cx="800917" cy="78419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07193" y="2770427"/>
            <a:ext cx="795716" cy="7869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1025095"/>
            <a:ext cx="865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30000"/>
              </a:spcBef>
              <a:defRPr/>
            </a:pPr>
            <a:r>
              <a:rPr lang="en-US" sz="2000" dirty="0" smtClean="0">
                <a:solidFill>
                  <a:srgbClr val="000F1E"/>
                </a:solidFill>
              </a:rPr>
              <a:t>The project would require the construction of three buildings, a 52-foot-high hill made of compacted soil and a 680-foot long tunnel. This tunnel is the </a:t>
            </a:r>
            <a:r>
              <a:rPr lang="en-US" sz="2000" dirty="0">
                <a:solidFill>
                  <a:srgbClr val="000F1E"/>
                </a:solidFill>
              </a:rPr>
              <a:t>Decay Pipe (DP</a:t>
            </a:r>
            <a:r>
              <a:rPr lang="en-US" sz="2000" dirty="0" smtClean="0">
                <a:solidFill>
                  <a:srgbClr val="000F1E"/>
                </a:solidFill>
              </a:rPr>
              <a:t>), </a:t>
            </a:r>
            <a:r>
              <a:rPr lang="en-US" sz="2000" dirty="0">
                <a:solidFill>
                  <a:srgbClr val="000F1E"/>
                </a:solidFill>
              </a:rPr>
              <a:t>placed between the Absorber Hall and the Target Hall </a:t>
            </a:r>
            <a:r>
              <a:rPr lang="en-US" sz="2000" dirty="0" smtClean="0">
                <a:solidFill>
                  <a:srgbClr val="000F1E"/>
                </a:solidFill>
              </a:rPr>
              <a:t>complex. </a:t>
            </a:r>
            <a:endParaRPr lang="en-US" sz="2000" dirty="0">
              <a:solidFill>
                <a:srgbClr val="000F1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470" y="925704"/>
            <a:ext cx="8510260" cy="871008"/>
          </a:xfrm>
          <a:prstGeom prst="rect">
            <a:avLst/>
          </a:prstGeom>
          <a:ln>
            <a:solidFill>
              <a:srgbClr val="003087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2200" dirty="0" smtClean="0">
                <a:solidFill>
                  <a:srgbClr val="000F1E"/>
                </a:solidFill>
              </a:rPr>
              <a:t>The </a:t>
            </a:r>
            <a:r>
              <a:rPr lang="en-US" sz="2200" b="1" dirty="0" smtClean="0">
                <a:solidFill>
                  <a:srgbClr val="000F1E"/>
                </a:solidFill>
              </a:rPr>
              <a:t>decay pipe </a:t>
            </a:r>
            <a:r>
              <a:rPr lang="en-US" sz="2200" dirty="0" smtClean="0">
                <a:solidFill>
                  <a:srgbClr val="000F1E"/>
                </a:solidFill>
              </a:rPr>
              <a:t>is the part of the beamline in which 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sz="2200" dirty="0" smtClean="0">
                <a:solidFill>
                  <a:srgbClr val="000F1E"/>
                </a:solidFill>
              </a:rPr>
              <a:t>the protons and neutrons decay into neutrinos. </a:t>
            </a:r>
            <a:endParaRPr lang="en-US" sz="2200" dirty="0">
              <a:solidFill>
                <a:srgbClr val="000F1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4445" y="2917120"/>
            <a:ext cx="4442309" cy="871008"/>
          </a:xfrm>
          <a:prstGeom prst="rect">
            <a:avLst/>
          </a:prstGeom>
          <a:ln>
            <a:solidFill>
              <a:srgbClr val="003087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2200" dirty="0" smtClean="0">
                <a:solidFill>
                  <a:srgbClr val="000F1E"/>
                </a:solidFill>
              </a:rPr>
              <a:t>This process releases radiation, 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sz="2200" dirty="0" smtClean="0">
                <a:solidFill>
                  <a:srgbClr val="000F1E"/>
                </a:solidFill>
              </a:rPr>
              <a:t>which need to be shielded. </a:t>
            </a:r>
            <a:endParaRPr lang="en-US" sz="2200" dirty="0">
              <a:solidFill>
                <a:srgbClr val="000F1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6560" y="5037492"/>
            <a:ext cx="8478077" cy="871008"/>
          </a:xfrm>
          <a:prstGeom prst="rect">
            <a:avLst/>
          </a:prstGeom>
          <a:ln>
            <a:solidFill>
              <a:srgbClr val="003087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2200" dirty="0" smtClean="0">
                <a:solidFill>
                  <a:srgbClr val="000F1E"/>
                </a:solidFill>
              </a:rPr>
              <a:t>The area of concern is the design of a </a:t>
            </a:r>
            <a:r>
              <a:rPr lang="en-US" sz="2200" b="1" dirty="0" smtClean="0">
                <a:solidFill>
                  <a:srgbClr val="000F1E"/>
                </a:solidFill>
              </a:rPr>
              <a:t>concrete structure 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sz="2200" b="1" dirty="0" smtClean="0">
                <a:solidFill>
                  <a:srgbClr val="000F1E"/>
                </a:solidFill>
              </a:rPr>
              <a:t>with the role to shield the radiation.</a:t>
            </a:r>
            <a:endParaRPr lang="en-US" sz="2200" b="1" dirty="0">
              <a:solidFill>
                <a:srgbClr val="000F1E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92522" y="1870484"/>
            <a:ext cx="496957" cy="945237"/>
          </a:xfrm>
          <a:prstGeom prst="downArrow">
            <a:avLst/>
          </a:prstGeom>
          <a:noFill/>
          <a:ln w="12700"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307121" y="3930742"/>
            <a:ext cx="496957" cy="945237"/>
          </a:xfrm>
          <a:prstGeom prst="downArrow">
            <a:avLst/>
          </a:prstGeom>
          <a:noFill/>
          <a:ln w="12700"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8" grpId="0"/>
      <p:bldP spid="8" grpId="1"/>
      <p:bldP spid="11" grpId="0" animBg="1"/>
      <p:bldP spid="13" grpId="0" animBg="1"/>
      <p:bldP spid="14" grpId="0" animBg="1"/>
      <p:bldP spid="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300" dirty="0" smtClean="0"/>
              <a:t>Decay Pipe Concrete Shielding – About material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3635" y="950490"/>
            <a:ext cx="3636565" cy="8617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ysClr val="windowText" lastClr="000000"/>
                </a:solidFill>
              </a:rPr>
              <a:t>EFFICIENCY </a:t>
            </a:r>
          </a:p>
          <a:p>
            <a:pPr algn="ctr"/>
            <a:r>
              <a:rPr lang="en-US" sz="2500" dirty="0" smtClean="0">
                <a:solidFill>
                  <a:sysClr val="windowText" lastClr="000000"/>
                </a:solidFill>
              </a:rPr>
              <a:t>OF SHIELDING</a:t>
            </a: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6089" y="853945"/>
            <a:ext cx="2000249" cy="4770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ysClr val="windowText" lastClr="000000"/>
                </a:solidFill>
              </a:rPr>
              <a:t>DENSITY</a:t>
            </a: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635" y="2468658"/>
            <a:ext cx="3939380" cy="8617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ysClr val="windowText" lastClr="000000"/>
                </a:solidFill>
              </a:rPr>
              <a:t>CONCRETE IS A HIGH DENSITY MATERIAL</a:t>
            </a:r>
            <a:endParaRPr lang="en-US" sz="2500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 descr="http://thumbs.dreamstime.com/x/exposed-aggregate-concrete-160064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4"/>
          <a:stretch/>
        </p:blipFill>
        <p:spPr bwMode="auto">
          <a:xfrm>
            <a:off x="503635" y="3507442"/>
            <a:ext cx="3939380" cy="17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4274288" y="853945"/>
            <a:ext cx="978408" cy="484632"/>
          </a:xfrm>
          <a:prstGeom prst="rightArrow">
            <a:avLst/>
          </a:prstGeom>
          <a:noFill/>
          <a:ln w="12700"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897429" y="1911874"/>
            <a:ext cx="1242391" cy="465042"/>
          </a:xfrm>
          <a:prstGeom prst="downArrow">
            <a:avLst>
              <a:gd name="adj1" fmla="val 50000"/>
              <a:gd name="adj2" fmla="val 47292"/>
            </a:avLst>
          </a:prstGeom>
          <a:noFill/>
          <a:ln w="12700"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274288" y="1427242"/>
            <a:ext cx="978408" cy="484632"/>
          </a:xfrm>
          <a:prstGeom prst="rightArrow">
            <a:avLst/>
          </a:prstGeom>
          <a:noFill/>
          <a:ln w="12700"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6089" y="1422178"/>
            <a:ext cx="2000249" cy="4770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ysClr val="windowText" lastClr="000000"/>
                </a:solidFill>
              </a:rPr>
              <a:t>GEOMETRY</a:t>
            </a: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9438" y="2468658"/>
            <a:ext cx="3939380" cy="4770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ysClr val="windowText" lastClr="000000"/>
                </a:solidFill>
              </a:rPr>
              <a:t>5.6 m RADIUS  </a:t>
            </a:r>
            <a:endParaRPr lang="en-US" sz="2500" dirty="0">
              <a:solidFill>
                <a:sysClr val="windowText" lastClr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2" t="13845" r="3035" b="13648"/>
          <a:stretch/>
        </p:blipFill>
        <p:spPr bwMode="auto">
          <a:xfrm>
            <a:off x="5374451" y="2972535"/>
            <a:ext cx="3058510" cy="230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5442" y="5756384"/>
            <a:ext cx="8307237" cy="4770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ysClr val="windowText" lastClr="000000"/>
                </a:solidFill>
              </a:rPr>
              <a:t>THE DP CONCRETE SHIELDING IS A </a:t>
            </a:r>
            <a:r>
              <a:rPr lang="en-US" sz="2500" i="1" dirty="0" smtClean="0">
                <a:solidFill>
                  <a:sysClr val="windowText" lastClr="000000"/>
                </a:solidFill>
              </a:rPr>
              <a:t>MASS CONCRETE</a:t>
            </a:r>
            <a:endParaRPr lang="en-US" sz="2500" i="1" dirty="0">
              <a:solidFill>
                <a:sysClr val="windowText" lastClr="00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937864" y="5258562"/>
            <a:ext cx="1242391" cy="465042"/>
          </a:xfrm>
          <a:prstGeom prst="downArrow">
            <a:avLst>
              <a:gd name="adj1" fmla="val 50000"/>
              <a:gd name="adj2" fmla="val 47292"/>
            </a:avLst>
          </a:prstGeom>
          <a:noFill/>
          <a:ln w="12700"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" name="Picture 2" descr="http://www.austinkleon.com/wp-content/uploads/2008/02/stick_figur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58" y="4780850"/>
            <a:ext cx="351949" cy="3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526338" y="5134207"/>
            <a:ext cx="805675" cy="0"/>
          </a:xfrm>
          <a:prstGeom prst="line">
            <a:avLst/>
          </a:prstGeom>
          <a:ln w="3175">
            <a:solidFill>
              <a:srgbClr val="000F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Decay Pipe Concrete Shielding – Typical Cross 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5" t="11800" r="3925" b="9001"/>
          <a:stretch/>
        </p:blipFill>
        <p:spPr bwMode="auto">
          <a:xfrm>
            <a:off x="305778" y="902933"/>
            <a:ext cx="6911441" cy="5304130"/>
          </a:xfrm>
          <a:prstGeom prst="rect">
            <a:avLst/>
          </a:prstGeom>
          <a:noFill/>
          <a:ln w="9525">
            <a:solidFill>
              <a:srgbClr val="000F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>
          <a:xfrm>
            <a:off x="3595596" y="3725816"/>
            <a:ext cx="331803" cy="314149"/>
          </a:xfrm>
          <a:prstGeom prst="ellipse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95671" y="3425690"/>
            <a:ext cx="914400" cy="914400"/>
          </a:xfrm>
          <a:prstGeom prst="ellipse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73349" y="2169042"/>
            <a:ext cx="3391786" cy="3423684"/>
          </a:xfrm>
          <a:prstGeom prst="rect">
            <a:avLst/>
          </a:prstGeom>
          <a:noFill/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1" name="Straight Arrow Connector 1030"/>
          <p:cNvCxnSpPr/>
          <p:nvPr/>
        </p:nvCxnSpPr>
        <p:spPr>
          <a:xfrm>
            <a:off x="5465135" y="2543175"/>
            <a:ext cx="1956391" cy="0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7338976" y="2227332"/>
            <a:ext cx="124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CONCRETE </a:t>
            </a:r>
          </a:p>
          <a:p>
            <a:r>
              <a:rPr lang="en-US" sz="1800" dirty="0" smtClean="0"/>
              <a:t>SHIELDING</a:t>
            </a:r>
            <a:endParaRPr lang="en-US" sz="18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927399" y="3882890"/>
            <a:ext cx="3494127" cy="0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08035" y="3563919"/>
            <a:ext cx="13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CENTER OF THE BEAM</a:t>
            </a:r>
            <a:endParaRPr lang="en-US" sz="18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927399" y="4301109"/>
            <a:ext cx="3494127" cy="0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32625" y="4126454"/>
            <a:ext cx="12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DECAY PIPE</a:t>
            </a:r>
            <a:endParaRPr lang="en-US" sz="1800" dirty="0"/>
          </a:p>
        </p:txBody>
      </p:sp>
      <p:cxnSp>
        <p:nvCxnSpPr>
          <p:cNvPr id="1038" name="Straight Arrow Connector 1037"/>
          <p:cNvCxnSpPr/>
          <p:nvPr/>
        </p:nvCxnSpPr>
        <p:spPr>
          <a:xfrm>
            <a:off x="5465135" y="5773479"/>
            <a:ext cx="1956391" cy="0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/>
          <p:nvPr/>
        </p:nvCxnSpPr>
        <p:spPr>
          <a:xfrm>
            <a:off x="5674462" y="5018567"/>
            <a:ext cx="768868" cy="0"/>
          </a:xfrm>
          <a:prstGeom prst="line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1043"/>
          <p:cNvCxnSpPr/>
          <p:nvPr/>
        </p:nvCxnSpPr>
        <p:spPr>
          <a:xfrm>
            <a:off x="6443330" y="5018567"/>
            <a:ext cx="0" cy="754912"/>
          </a:xfrm>
          <a:prstGeom prst="line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6" name="Oval 1045"/>
          <p:cNvSpPr/>
          <p:nvPr/>
        </p:nvSpPr>
        <p:spPr>
          <a:xfrm>
            <a:off x="5464451" y="5738923"/>
            <a:ext cx="104663" cy="69111"/>
          </a:xfrm>
          <a:prstGeom prst="ellipse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622130" y="4984011"/>
            <a:ext cx="104663" cy="69111"/>
          </a:xfrm>
          <a:prstGeom prst="ellipse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91880" y="5665528"/>
            <a:ext cx="104663" cy="69111"/>
          </a:xfrm>
          <a:prstGeom prst="ellipse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944211" y="6100133"/>
            <a:ext cx="2483664" cy="0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/>
          <p:cNvCxnSpPr>
            <a:stCxn id="60" idx="4"/>
          </p:cNvCxnSpPr>
          <p:nvPr/>
        </p:nvCxnSpPr>
        <p:spPr>
          <a:xfrm>
            <a:off x="4944212" y="5734639"/>
            <a:ext cx="0" cy="365494"/>
          </a:xfrm>
          <a:prstGeom prst="line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44450" y="5589994"/>
            <a:ext cx="17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GEOMEMBRANE</a:t>
            </a:r>
            <a:endParaRPr lang="en-US" sz="1800" dirty="0"/>
          </a:p>
        </p:txBody>
      </p:sp>
      <p:sp>
        <p:nvSpPr>
          <p:cNvPr id="70" name="TextBox 69"/>
          <p:cNvSpPr txBox="1"/>
          <p:nvPr/>
        </p:nvSpPr>
        <p:spPr>
          <a:xfrm>
            <a:off x="7345326" y="5915467"/>
            <a:ext cx="153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GRAVEL LAYER</a:t>
            </a:r>
            <a:endParaRPr lang="en-US" sz="1800" dirty="0"/>
          </a:p>
        </p:txBody>
      </p:sp>
      <p:sp>
        <p:nvSpPr>
          <p:cNvPr id="71" name="Oval 70"/>
          <p:cNvSpPr/>
          <p:nvPr/>
        </p:nvSpPr>
        <p:spPr>
          <a:xfrm>
            <a:off x="5523981" y="2945661"/>
            <a:ext cx="104663" cy="69111"/>
          </a:xfrm>
          <a:prstGeom prst="ellipse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569947" y="2976672"/>
            <a:ext cx="1851579" cy="0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361200" y="2797463"/>
            <a:ext cx="13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SAND LAYER</a:t>
            </a:r>
            <a:endParaRPr lang="en-US" sz="1800" dirty="0"/>
          </a:p>
        </p:txBody>
      </p:sp>
      <p:sp>
        <p:nvSpPr>
          <p:cNvPr id="76" name="Oval 75"/>
          <p:cNvSpPr/>
          <p:nvPr/>
        </p:nvSpPr>
        <p:spPr>
          <a:xfrm>
            <a:off x="5530330" y="1105359"/>
            <a:ext cx="104663" cy="69111"/>
          </a:xfrm>
          <a:prstGeom prst="ellipse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576296" y="1136370"/>
            <a:ext cx="1851579" cy="0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5942516" y="4725578"/>
            <a:ext cx="104663" cy="69111"/>
          </a:xfrm>
          <a:prstGeom prst="ellipse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988482" y="4756589"/>
            <a:ext cx="1439393" cy="0"/>
          </a:xfrm>
          <a:prstGeom prst="straightConnector1">
            <a:avLst/>
          </a:prstGeom>
          <a:ln>
            <a:solidFill>
              <a:srgbClr val="004C9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342478" y="825426"/>
            <a:ext cx="166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COMPACTED </a:t>
            </a:r>
          </a:p>
          <a:p>
            <a:r>
              <a:rPr lang="en-US" sz="1800" dirty="0" smtClean="0"/>
              <a:t>BACKFILL SOILS </a:t>
            </a:r>
            <a:endParaRPr lang="en-US" sz="1800" dirty="0"/>
          </a:p>
        </p:txBody>
      </p:sp>
      <p:sp>
        <p:nvSpPr>
          <p:cNvPr id="82" name="TextBox 81"/>
          <p:cNvSpPr txBox="1"/>
          <p:nvPr/>
        </p:nvSpPr>
        <p:spPr>
          <a:xfrm>
            <a:off x="7342133" y="4436967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IN SITU </a:t>
            </a:r>
            <a:r>
              <a:rPr lang="en-US" sz="1800" dirty="0" smtClean="0"/>
              <a:t>SOILS </a:t>
            </a:r>
          </a:p>
          <a:p>
            <a:r>
              <a:rPr lang="en-US" sz="1800" dirty="0" smtClean="0"/>
              <a:t>AND ROCK</a:t>
            </a:r>
            <a:endParaRPr lang="en-US" sz="18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073349" y="5586990"/>
            <a:ext cx="3391102" cy="0"/>
          </a:xfrm>
          <a:prstGeom prst="straightConnector1">
            <a:avLst/>
          </a:prstGeom>
          <a:ln>
            <a:solidFill>
              <a:srgbClr val="004C97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3579" y="5213153"/>
            <a:ext cx="2018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15.5 m (51 ft)</a:t>
            </a:r>
            <a:endParaRPr lang="en-US" sz="20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087437" y="2169042"/>
            <a:ext cx="0" cy="3453870"/>
          </a:xfrm>
          <a:prstGeom prst="straightConnector1">
            <a:avLst/>
          </a:prstGeom>
          <a:ln>
            <a:solidFill>
              <a:srgbClr val="004C97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1422825" y="3696545"/>
            <a:ext cx="1729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15.5 m (51 ft)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20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8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3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1" grpId="0" animBg="1"/>
      <p:bldP spid="31" grpId="1" animBg="1"/>
      <p:bldP spid="28" grpId="0" animBg="1"/>
      <p:bldP spid="28" grpId="1" animBg="1"/>
      <p:bldP spid="1034" grpId="0"/>
      <p:bldP spid="1034" grpId="1"/>
      <p:bldP spid="45" grpId="0"/>
      <p:bldP spid="45" grpId="1"/>
      <p:bldP spid="48" grpId="0"/>
      <p:bldP spid="48" grpId="1"/>
      <p:bldP spid="1046" grpId="0" animBg="1"/>
      <p:bldP spid="1046" grpId="1" animBg="1"/>
      <p:bldP spid="59" grpId="0" animBg="1"/>
      <p:bldP spid="59" grpId="1" animBg="1"/>
      <p:bldP spid="60" grpId="0" animBg="1"/>
      <p:bldP spid="60" grpId="1" animBg="1"/>
      <p:bldP spid="67" grpId="0"/>
      <p:bldP spid="67" grpId="1"/>
      <p:bldP spid="70" grpId="0"/>
      <p:bldP spid="70" grpId="1"/>
      <p:bldP spid="71" grpId="0" animBg="1"/>
      <p:bldP spid="71" grpId="1" animBg="1"/>
      <p:bldP spid="74" grpId="0"/>
      <p:bldP spid="74" grpId="1"/>
      <p:bldP spid="76" grpId="0" animBg="1"/>
      <p:bldP spid="76" grpId="1" animBg="1"/>
      <p:bldP spid="78" grpId="0" animBg="1"/>
      <p:bldP spid="78" grpId="1" animBg="1"/>
      <p:bldP spid="81" grpId="0"/>
      <p:bldP spid="81" grpId="1"/>
      <p:bldP spid="82" grpId="0"/>
      <p:bldP spid="82" grpId="1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Decay Pipe Concrete Shielding – The Goal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602607" y="2657190"/>
            <a:ext cx="629217" cy="2870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000F1E"/>
                </a:solidFill>
                <a:effectLst/>
                <a:latin typeface="Calibri"/>
                <a:ea typeface="Calibri"/>
                <a:cs typeface="Times New Roman"/>
              </a:rPr>
              <a:t>+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759671" y="3774594"/>
            <a:ext cx="286385" cy="2870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000F1E"/>
                </a:solidFill>
                <a:effectLst/>
                <a:latin typeface="Calibri"/>
                <a:ea typeface="Calibri"/>
                <a:cs typeface="Times New Roman"/>
              </a:rPr>
              <a:t>+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627689" y="4261004"/>
            <a:ext cx="286385" cy="2870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000F1E"/>
                </a:solidFill>
                <a:effectLst/>
                <a:latin typeface="Calibri"/>
                <a:ea typeface="Calibri"/>
                <a:cs typeface="Times New Roman"/>
              </a:rPr>
              <a:t>+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914074" y="1095667"/>
            <a:ext cx="5891995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RADIATION SHIELDING</a:t>
            </a:r>
            <a:endParaRPr lang="en-US" sz="1600" dirty="0">
              <a:solidFill>
                <a:sysClr val="windowText" lastClr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914073" y="1599345"/>
            <a:ext cx="2855537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DENSITY</a:t>
            </a: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6055995" y="1599345"/>
            <a:ext cx="2750074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en-US"/>
            </a:defPPr>
            <a:lvl1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 sz="160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defRPr>
            </a:lvl1pPr>
          </a:lstStyle>
          <a:p>
            <a:r>
              <a:rPr lang="en-US" dirty="0"/>
              <a:t>GEOMETRY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914073" y="2134184"/>
            <a:ext cx="5891995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MASS CONCRETE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914074" y="2655409"/>
            <a:ext cx="2855536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HEAT OF HYDRATION</a:t>
            </a:r>
            <a:endParaRPr lang="en-US" sz="1600" dirty="0">
              <a:solidFill>
                <a:sysClr val="windowText" lastClr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6055995" y="2657190"/>
            <a:ext cx="2750074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LOW EXTERNAL TEMPERATURE </a:t>
            </a: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914073" y="3140534"/>
            <a:ext cx="5891998" cy="435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DIFFERENT COOLING BETWEEN </a:t>
            </a:r>
            <a:r>
              <a:rPr lang="en-US" sz="1600" dirty="0" smtClean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INTERIOR AND EXTERNAL SURFACES  </a:t>
            </a:r>
            <a:endParaRPr lang="en-US" sz="1600" dirty="0">
              <a:solidFill>
                <a:sysClr val="windowText" lastClr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2914075" y="3770149"/>
            <a:ext cx="2855535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VOLUME CHANGES  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055995" y="3771419"/>
            <a:ext cx="2750076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RESTRAINTS</a:t>
            </a:r>
            <a:r>
              <a:rPr lang="en-US" sz="1100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  </a:t>
            </a: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2914074" y="4274532"/>
            <a:ext cx="5891995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CRACKS  </a:t>
            </a:r>
            <a:endParaRPr lang="en-US" sz="1600" dirty="0">
              <a:solidFill>
                <a:sysClr val="windowText" lastClr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457200" y="1095667"/>
            <a:ext cx="2170489" cy="503678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NON-HORIZONTAL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PLACING PLAN</a:t>
            </a:r>
            <a:endParaRPr lang="en-US" sz="1600" dirty="0">
              <a:solidFill>
                <a:sysClr val="windowText" lastClr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463923" y="4273995"/>
            <a:ext cx="2163766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SEGREGATION  </a:t>
            </a:r>
            <a:endParaRPr lang="en-US" sz="1600" dirty="0">
              <a:solidFill>
                <a:sysClr val="windowText" lastClr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1390044" y="1742855"/>
            <a:ext cx="304800" cy="2481954"/>
          </a:xfrm>
          <a:prstGeom prst="downArrow">
            <a:avLst/>
          </a:prstGeom>
          <a:noFill/>
          <a:ln w="12700">
            <a:solidFill>
              <a:srgbClr val="00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5692899" y="1423920"/>
            <a:ext cx="400050" cy="125730"/>
          </a:xfrm>
          <a:prstGeom prst="downArrow">
            <a:avLst/>
          </a:prstGeom>
          <a:noFill/>
          <a:ln w="12700">
            <a:solidFill>
              <a:srgbClr val="00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3923" y="4898544"/>
            <a:ext cx="8342146" cy="28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FAILURE OF THE SHIELDING  </a:t>
            </a:r>
            <a:endParaRPr lang="en-US" sz="1600" dirty="0">
              <a:solidFill>
                <a:sysClr val="windowText" lastClr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457200" y="5476874"/>
            <a:ext cx="8348869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3087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GOAL: </a:t>
            </a:r>
            <a:r>
              <a:rPr lang="en-US" sz="1800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DEFINE A VIABLE SEQUENCE 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FOR </a:t>
            </a:r>
            <a:r>
              <a:rPr lang="en-US" sz="1800" dirty="0" smtClean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PLACING </a:t>
            </a:r>
            <a:r>
              <a:rPr lang="en-US" sz="1800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THE SHIELDING, TAKING MEASURES TO CONTROL THE HEAT OF HYDRATION AND 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TO</a:t>
            </a:r>
            <a:r>
              <a:rPr lang="en-US" sz="1800" dirty="0" smtClean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 PLACE AT A </a:t>
            </a:r>
            <a:r>
              <a:rPr lang="en-US" sz="1800" dirty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10 % </a:t>
            </a:r>
            <a:r>
              <a:rPr lang="en-US" sz="1800" dirty="0" smtClean="0">
                <a:solidFill>
                  <a:sysClr val="windowText" lastClr="000000"/>
                </a:solidFill>
                <a:effectLst/>
                <a:latin typeface="Calibri"/>
                <a:ea typeface="Calibri"/>
                <a:cs typeface="Times New Roman"/>
              </a:rPr>
              <a:t>SLOPE</a:t>
            </a:r>
            <a:endParaRPr lang="en-US" sz="1800" dirty="0">
              <a:solidFill>
                <a:sysClr val="windowText" lastClr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Curved Right Arrow 54"/>
          <p:cNvSpPr/>
          <p:nvPr/>
        </p:nvSpPr>
        <p:spPr>
          <a:xfrm>
            <a:off x="152400" y="5042054"/>
            <a:ext cx="265430" cy="806739"/>
          </a:xfrm>
          <a:prstGeom prst="curvedRightArrow">
            <a:avLst/>
          </a:prstGeom>
          <a:noFill/>
          <a:ln w="6350">
            <a:solidFill>
              <a:srgbClr val="00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5692899" y="1948389"/>
            <a:ext cx="400050" cy="125730"/>
          </a:xfrm>
          <a:prstGeom prst="downArrow">
            <a:avLst/>
          </a:prstGeom>
          <a:noFill/>
          <a:ln w="12700">
            <a:solidFill>
              <a:srgbClr val="00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Down Arrow 56"/>
          <p:cNvSpPr/>
          <p:nvPr/>
        </p:nvSpPr>
        <p:spPr>
          <a:xfrm>
            <a:off x="4187047" y="2482870"/>
            <a:ext cx="400050" cy="125730"/>
          </a:xfrm>
          <a:prstGeom prst="downArrow">
            <a:avLst/>
          </a:prstGeom>
          <a:noFill/>
          <a:ln w="12700">
            <a:solidFill>
              <a:srgbClr val="00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5717190" y="2967089"/>
            <a:ext cx="400050" cy="125730"/>
          </a:xfrm>
          <a:prstGeom prst="downArrow">
            <a:avLst/>
          </a:prstGeom>
          <a:noFill/>
          <a:ln w="12700">
            <a:solidFill>
              <a:srgbClr val="00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4232910" y="3602730"/>
            <a:ext cx="400050" cy="125730"/>
          </a:xfrm>
          <a:prstGeom prst="downArrow">
            <a:avLst/>
          </a:prstGeom>
          <a:noFill/>
          <a:ln w="12700">
            <a:solidFill>
              <a:srgbClr val="00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5702838" y="4096527"/>
            <a:ext cx="400050" cy="125730"/>
          </a:xfrm>
          <a:prstGeom prst="downArrow">
            <a:avLst/>
          </a:prstGeom>
          <a:noFill/>
          <a:ln w="12700">
            <a:solidFill>
              <a:srgbClr val="00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4307362" y="4662491"/>
            <a:ext cx="400050" cy="191135"/>
          </a:xfrm>
          <a:prstGeom prst="downArrow">
            <a:avLst/>
          </a:prstGeom>
          <a:noFill/>
          <a:ln w="12700">
            <a:solidFill>
              <a:srgbClr val="00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52400" y="10071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52400" y="10071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152400" y="10071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70006" y="2447361"/>
            <a:ext cx="865212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ONE CROSS SECTION FOR THE ENTIRE LENGTH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407" y="2897702"/>
            <a:ext cx="8645536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CRACKING AND TEMPERATURE CONTROL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207" y="2431972"/>
            <a:ext cx="8645536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HEAT OF HYDRATION CONTROL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of the Decay Pipe Concrete Shielding -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4994" y="1898309"/>
            <a:ext cx="8650406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4994" y="862083"/>
            <a:ext cx="8650406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7426" y="1898309"/>
            <a:ext cx="8650406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INTERCONNECTED ASPECTS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0006" y="1898308"/>
            <a:ext cx="8630337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7316" y="2416583"/>
            <a:ext cx="8625317" cy="400110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F1E"/>
                </a:solidFill>
              </a:rPr>
              <a:t>REPORT</a:t>
            </a:r>
            <a:endParaRPr lang="en-US" sz="2000" dirty="0">
              <a:solidFill>
                <a:srgbClr val="000F1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7426" y="2884804"/>
            <a:ext cx="8625317" cy="400110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F1E"/>
                </a:solidFill>
              </a:rPr>
              <a:t>DRAWINGS</a:t>
            </a:r>
            <a:endParaRPr lang="en-US" sz="2000" dirty="0">
              <a:solidFill>
                <a:srgbClr val="000F1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4994" y="1382650"/>
            <a:ext cx="8650406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TO DETERMINE A VIABLE SEQUENCE PLACING THE DECAY PIPE CONCRETE SHIELDING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275" y="2878050"/>
            <a:ext cx="865212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NO RESTRICTIONS ON THE AVAILABILITY OF CONCRETE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994" y="3328130"/>
            <a:ext cx="864954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THE GEOMEMBRANE IS NOT CONSIDERED IN THIS EFFORT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994" y="3782857"/>
            <a:ext cx="8649538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THE PLACING PLAN IS A 10% SLOPE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5819" y="3821068"/>
            <a:ext cx="865212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CONCRETE COMPOSITION PROPERTIES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819" y="3362526"/>
            <a:ext cx="865212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CONCRETE MASS PROPERTIES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5817" y="4272910"/>
            <a:ext cx="865212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VOLUME CHANGES CONTROL AND JOINTS CONSTRUCTION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3780" y="5479943"/>
            <a:ext cx="8660751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EVALUATION OF AN ALTERNATIVE CONCRETE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3780" y="4731338"/>
            <a:ext cx="8660751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DEFINITION OF THE PHASES OF PLACING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006" y="4272910"/>
            <a:ext cx="865212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F1E"/>
                </a:solidFill>
              </a:rPr>
              <a:t>TO USE AN ORDINARY PORTLAND CONCRETE</a:t>
            </a:r>
            <a:endParaRPr lang="en-US" sz="1800" dirty="0">
              <a:solidFill>
                <a:srgbClr val="000F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9" grpId="0" animBg="1"/>
      <p:bldP spid="39" grpId="1" animBg="1"/>
      <p:bldP spid="38" grpId="0" animBg="1"/>
      <p:bldP spid="38" grpId="1" animBg="1"/>
      <p:bldP spid="11" grpId="0" animBg="1"/>
      <p:bldP spid="11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24" grpId="0" animBg="1"/>
      <p:bldP spid="24" grpId="1" animBg="1"/>
      <p:bldP spid="2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pPr algn="ctr"/>
            <a:r>
              <a:rPr lang="en-US" dirty="0" smtClean="0"/>
              <a:t>Project of the Decay Pipe Concrete Shielding – Report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263" y="2408988"/>
            <a:ext cx="3051544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4263" y="3981704"/>
            <a:ext cx="3051544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263" y="5391404"/>
            <a:ext cx="3051544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62475" y="2256588"/>
            <a:ext cx="4257675" cy="76944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Elements composing </a:t>
            </a:r>
          </a:p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each aspect</a:t>
            </a:r>
            <a:endParaRPr lang="en-US" sz="220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3425" y="3974665"/>
            <a:ext cx="4257675" cy="430887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Needs of the project</a:t>
            </a:r>
            <a:endParaRPr lang="en-US" sz="220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2475" y="5237514"/>
            <a:ext cx="4257675" cy="769441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How to reach the </a:t>
            </a:r>
          </a:p>
          <a:p>
            <a:pPr algn="ctr"/>
            <a:r>
              <a:rPr lang="en-US" sz="2200" dirty="0" smtClean="0">
                <a:solidFill>
                  <a:sysClr val="windowText" lastClr="000000"/>
                </a:solidFill>
              </a:rPr>
              <a:t>needs of the project. </a:t>
            </a:r>
            <a:endParaRPr lang="en-US" sz="2200" dirty="0">
              <a:solidFill>
                <a:sysClr val="windowText" lastClr="0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482007" y="2524125"/>
            <a:ext cx="1051893" cy="238125"/>
          </a:xfrm>
          <a:prstGeom prst="rightArrow">
            <a:avLst/>
          </a:prstGeom>
          <a:noFill/>
          <a:ln w="12700"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453431" y="4093473"/>
            <a:ext cx="1051893" cy="238125"/>
          </a:xfrm>
          <a:prstGeom prst="rightArrow">
            <a:avLst/>
          </a:prstGeom>
          <a:noFill/>
          <a:ln w="12700"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451359" y="5503173"/>
            <a:ext cx="1051893" cy="238125"/>
          </a:xfrm>
          <a:prstGeom prst="rightArrow">
            <a:avLst/>
          </a:prstGeom>
          <a:noFill/>
          <a:ln w="12700"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4262" y="1056438"/>
            <a:ext cx="8465887" cy="800219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smtClean="0"/>
              <a:t>REPORT: </a:t>
            </a:r>
            <a:r>
              <a:rPr lang="en-US" sz="2300" dirty="0">
                <a:solidFill>
                  <a:srgbClr val="000F1E"/>
                </a:solidFill>
              </a:rPr>
              <a:t>the</a:t>
            </a:r>
            <a:r>
              <a:rPr lang="en-US" sz="2300" b="1" dirty="0" smtClean="0"/>
              <a:t> </a:t>
            </a:r>
            <a:r>
              <a:rPr lang="en-US" sz="2300" dirty="0" smtClean="0">
                <a:solidFill>
                  <a:srgbClr val="000F1E"/>
                </a:solidFill>
              </a:rPr>
              <a:t>document that contains suggestions </a:t>
            </a:r>
            <a:r>
              <a:rPr lang="en-US" sz="2300" dirty="0" smtClean="0">
                <a:solidFill>
                  <a:srgbClr val="000F1E"/>
                </a:solidFill>
              </a:rPr>
              <a:t>and recommendations </a:t>
            </a:r>
            <a:r>
              <a:rPr lang="en-US" sz="2300" dirty="0" smtClean="0">
                <a:solidFill>
                  <a:srgbClr val="000F1E"/>
                </a:solidFill>
              </a:rPr>
              <a:t>regarding </a:t>
            </a:r>
            <a:r>
              <a:rPr lang="en-US" sz="2300" dirty="0" smtClean="0">
                <a:solidFill>
                  <a:srgbClr val="000F1E"/>
                </a:solidFill>
              </a:rPr>
              <a:t>materials and phases of construction.  </a:t>
            </a:r>
            <a:endParaRPr lang="en-US" sz="2300" dirty="0">
              <a:solidFill>
                <a:srgbClr val="000F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www.hmslimited.co.uk/Portals/22/aggregates/large/6mm%20Round%20D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10" y="3441453"/>
            <a:ext cx="3333059" cy="26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thumbs.dreamstime.com/x/exposed-aggregate-concrete-160064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2" b="39624"/>
          <a:stretch/>
        </p:blipFill>
        <p:spPr bwMode="auto">
          <a:xfrm>
            <a:off x="201863" y="933704"/>
            <a:ext cx="8681607" cy="51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brandgear.biz/wp-content/uploads/2014/09/types-of-cement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10" y="1316637"/>
            <a:ext cx="3333060" cy="24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ncretecountertopinstitute.com/blog/wp-content/uploads/2012/04/pozzolans_pc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11" y="1425187"/>
            <a:ext cx="3335770" cy="22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of hydration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Lisa Favilli | Project of the Decay Pipe Concrete Shielding - 2014 CNI - ISSNAF Internship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A908D-612B-4779-B21D-1ECDB989EE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5891" y="1430179"/>
            <a:ext cx="8657580" cy="8462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5890" y="1663181"/>
            <a:ext cx="8209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HAVE LOW  HEAT OF HYDRATION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01863" y="932613"/>
            <a:ext cx="2538488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1863" y="5257822"/>
            <a:ext cx="2543036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AGGREGATES SIZE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1863" y="2837346"/>
            <a:ext cx="254303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POZZOLAN TYPE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314" y="2370216"/>
            <a:ext cx="2543036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CEMENT TYPE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1862" y="5748677"/>
            <a:ext cx="2543037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WATER/CEMENT RATIO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1863" y="4765254"/>
            <a:ext cx="254303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AGGREGATES TYPE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1863" y="4281703"/>
            <a:ext cx="254303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NATURAL COARSE VOL.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9152" y="3310499"/>
            <a:ext cx="254303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POZZOLAN PERCENT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7314" y="3786462"/>
            <a:ext cx="2547585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CEMENT CONTENT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49527" y="933704"/>
            <a:ext cx="3051544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49529" y="5258913"/>
            <a:ext cx="305154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IMPROVE WORKABILITY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49527" y="2838437"/>
            <a:ext cx="305154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CEMENTITIOUS PROPERTIES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46818" y="2359648"/>
            <a:ext cx="305154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LOW HEAT OF HYDRATION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49530" y="5749768"/>
            <a:ext cx="305154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LOW CONTENT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49527" y="4766345"/>
            <a:ext cx="305154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RECOMMENDED FOR  MC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49529" y="4282794"/>
            <a:ext cx="305154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HIGH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46816" y="3311590"/>
            <a:ext cx="3051544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MEDIUM - HIGH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8155" y="3787553"/>
            <a:ext cx="305154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LOW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86749" y="933704"/>
            <a:ext cx="2899433" cy="461665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986750" y="5258913"/>
            <a:ext cx="289943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3 in. - 4 </a:t>
            </a:r>
            <a:r>
              <a:rPr lang="en-US" sz="1800" dirty="0">
                <a:solidFill>
                  <a:srgbClr val="000F1E"/>
                </a:solidFill>
              </a:rPr>
              <a:t>in. </a:t>
            </a:r>
            <a:r>
              <a:rPr lang="en-US" sz="1800" dirty="0" smtClean="0">
                <a:solidFill>
                  <a:srgbClr val="000F1E"/>
                </a:solidFill>
              </a:rPr>
              <a:t>(80 mm-100 </a:t>
            </a:r>
            <a:r>
              <a:rPr lang="en-US" sz="1800" dirty="0">
                <a:solidFill>
                  <a:srgbClr val="000F1E"/>
                </a:solidFill>
              </a:rPr>
              <a:t>mm)</a:t>
            </a:r>
            <a:endParaRPr lang="en-US" sz="1800" baseline="30000" dirty="0">
              <a:solidFill>
                <a:srgbClr val="000F1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86750" y="2838437"/>
            <a:ext cx="2899431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CLASS C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84040" y="2359648"/>
            <a:ext cx="2899431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PORTLAND TYPE II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86749" y="5749768"/>
            <a:ext cx="2899433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0.20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86750" y="4766345"/>
            <a:ext cx="289943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CRUSHED 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86750" y="4282794"/>
            <a:ext cx="2899432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82 %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984039" y="3311590"/>
            <a:ext cx="2899431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F1E"/>
                </a:solidFill>
              </a:rPr>
              <a:t>35 %</a:t>
            </a:r>
            <a:endParaRPr lang="en-US" sz="1800" dirty="0">
              <a:solidFill>
                <a:srgbClr val="000F1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95376" y="3787553"/>
            <a:ext cx="2899430" cy="369332"/>
          </a:xfrm>
          <a:prstGeom prst="rect">
            <a:avLst/>
          </a:prstGeom>
          <a:noFill/>
          <a:ln>
            <a:solidFill>
              <a:srgbClr val="000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F1E"/>
                </a:solidFill>
              </a:rPr>
              <a:t>240 kg/m</a:t>
            </a:r>
            <a:r>
              <a:rPr lang="en-US" sz="1800" baseline="30000" dirty="0">
                <a:solidFill>
                  <a:srgbClr val="000F1E"/>
                </a:solidFill>
              </a:rPr>
              <a:t>3</a:t>
            </a:r>
            <a:r>
              <a:rPr lang="en-US" sz="1800" dirty="0">
                <a:solidFill>
                  <a:srgbClr val="000F1E"/>
                </a:solidFill>
              </a:rPr>
              <a:t> (405 lb/cy)</a:t>
            </a:r>
            <a:endParaRPr lang="en-US" sz="1800" baseline="30000" dirty="0">
              <a:solidFill>
                <a:srgbClr val="000F1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863" y="2370216"/>
            <a:ext cx="2543036" cy="358764"/>
          </a:xfrm>
          <a:prstGeom prst="rect">
            <a:avLst/>
          </a:prstGeom>
          <a:noFill/>
          <a:ln w="28575">
            <a:solidFill>
              <a:srgbClr val="0030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3" idx="3"/>
            <a:endCxn id="4098" idx="1"/>
          </p:cNvCxnSpPr>
          <p:nvPr/>
        </p:nvCxnSpPr>
        <p:spPr>
          <a:xfrm flipV="1">
            <a:off x="2744899" y="2544314"/>
            <a:ext cx="2805511" cy="5284"/>
          </a:xfrm>
          <a:prstGeom prst="straightConnector1">
            <a:avLst/>
          </a:prstGeom>
          <a:ln>
            <a:solidFill>
              <a:srgbClr val="00308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1863" y="2842630"/>
            <a:ext cx="2543036" cy="358764"/>
          </a:xfrm>
          <a:prstGeom prst="rect">
            <a:avLst/>
          </a:prstGeom>
          <a:noFill/>
          <a:ln w="28575">
            <a:solidFill>
              <a:srgbClr val="0030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42" idx="3"/>
          </p:cNvCxnSpPr>
          <p:nvPr/>
        </p:nvCxnSpPr>
        <p:spPr>
          <a:xfrm flipV="1">
            <a:off x="2744899" y="3016728"/>
            <a:ext cx="2805511" cy="5284"/>
          </a:xfrm>
          <a:prstGeom prst="straightConnector1">
            <a:avLst/>
          </a:prstGeom>
          <a:ln>
            <a:solidFill>
              <a:srgbClr val="00308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utoShape 6" descr="data:image/jpeg;base64,/9j/4AAQSkZJRgABAQAAAQABAAD/2wCEAAkGBxQTEhUUExQWFhUWGSAbGBgYGSAdIBogHiEgISEcHR8dIiggIh0mIB8dIjIiJykrLi4uHCAzODMsNygtLisBCgoKDg0OGxAQGzQmICQ0LDQsLzQsLCwvNDQsLCw0LCwsNCwsLCwsLCwsNCwsLCwsLCwsLCwsLCwsLCwsLCwsLP/AABEIAMgA/AMBIgACEQEDEQH/xAAbAAADAAMBAQAAAAAAAAAAAAAEBQYAAwcCAf/EAD4QAAIBAgQEBAQDBwMEAgMAAAECEQMhAAQSMQUGQVETImFxMoGRoUKx8AcUI1LB0eEzYvEVFnKSgqIkU7L/xAAYAQADAQEAAAAAAAAAAAAAAAABAgMABP/EACURAAICAgMAAwEAAgMAAAAAAAABAhEDIRIxQSJRYRMywQQjof/aAAwDAQACEQMRAD8A11M0SQsC5jv8/wBdxgXhnKFBg9RhGtiVWYt8vWYG2GvE+DfwWFBiKhXy6jIJ9eo9xie4dx5avg5QEoxIRp+JSs6h72I9/fHFKTr4nZak9i/l7LZhK7tTUeGjFdTNAcb6VsfNtfbacXdPmejSUio+kgE6SRq9h3v2wIjJ4rUlKxRUBlU7Eg2PrPfvPXE5xEocwilRCA6Q14vuekwY98GPzSbNxpaPAq5ivQ8EeHTTTdiWJnsI3nDPmXlmuPBaoyikStliD6G8x9saUrqPYdv8Wx0flfM0f3INWA1QVAN7dIB2t2w6il0LOiUyuZWhBQgkbgHB9Xjy1cvUamQaieZQDuy/g9Cbr6Tier8rLUetUqr4dN2YqFMNHQmNup/PDbl2lSWjSVII0iCOtpn574hJrtDRT9DuH8006gh2CsN1bysvuD/xhbzZxZ8zQbL5Ur/EEPUJhQvUAgGSdrbXxr564JRq5dqjKAaY1Boja5HsRbCjI1hAiIth4/YUr0xbwXJ5rJ1B4lOQy6dSmRvbsfTbDetzUizqO3QAm+DcvnNZg9emF/KvB0c1HqIrgMVUG4gE/LpgS3tjNcVSAMlxxszm0DqRSQFyp/FpiBA6SQfli1ylVswWSgutgsgTCr21EgQJ9J3gHbE7meC0qVbXBgiKYBJ0nqBG8j7Tij5KzAywqLpZXdtUvPmERp7iIa0dSR1wsuNoROXQDn+V8zlKRzFQJWE6m8JiWB/muFlZ7bb7YkOF8SbN5sLVpoqFD5RcGI3neZk2A9N8dn/6e5Utl3GhizaGJ0rIiR1BmTax++OSc+5Nsjnqdfw9FKoTMAgAgkNH+1hDj59sVjFbpbEen2Gce4AtIGtlxEEa1FhAvMdIvjRlM0XIABV41ah+Ej+Ujsdvn74YPn8xXy5OUoO4ZTFRvKvbyhiC2++3rhBlMrmUV6dYNRqBZUWJbewIJA/zhFtbLNpOkVPLHNeaOYFLwzWRSCXU6SkGDMnSZ7W623xVc38TzNOhVqZTLLqYXd3hl1WLBQCDG/xdPljTy/lFy9FFETEsR1PU/rYRigVqdSmyEiWHXE3nipcUS4vs5Ny+DSRvEKmqTa/wrA7j3PzGDK/FlvqcBu0g/YfrbCOpkFavUpO2upTqNTNzEKSBEHYgTJkzItsG1DlejS0tTDEjdZ3tuD63PywWo3sdN1o1Hjqw7LJCgkkA2He8f0wBmhVredoG4WmdgOxI6k7kbbdMMOZ+Ws29A1aDCrTUAvSWVJUG4Ak6jHe8TAm2C9ZVlRfOz3UROqdox0Y4RWyE8jekLOD8KpsaZBLGm0tMmCJMdhBi3oemLWgu84mOF5bTmaztT8Niqah0/EJjoTpvHbvOH1Gv9un6/PEZ9lo7Qz8W0drTiL4pxCl/1Cai+VEWXAmDcgN2gEGcOuL58UKbOxsoJPr/AJwX+z9G/dfEqL58wTUJ7argewWB8sbjcdmb2T3MOQBQ5ig4bvpghhvFutsD8MpVGUCpT8PXYkNLAHdRsVkDf6Xvig5jyyoHSkgVqlgFhQx79ACLmev0hDRztekVp1qFbaQ+glY9WHl+hxsaaVMMkm7KDJcNSmAKaIsfyj8zafnj7UqrTJUle8WEY08K4yuksSFHUtbbCXifMWX8Q2d+5At/TFUxWvsZ8Mzobc9MQPHMkTmy6U2K1KkBgp03IGqYiOs4tszwVKWaDsDoM+UEgE23AsT74YJlVJ0jzFhcG8z0xOMq2D+diflnICmtZbyzWAEza3Sb/TAXEOFCrVBDaTeetgPoenbB/MubORQOqiolV4ImCpjcWuIB3uD1M2+cFojMKK/8RAylYkGBJOrYi9t5sMNb42U09Ii8zxCoqAgeUGGbfY9u04t/2fcW8dX1mGWygfyxaL9TOEuc5cWlWFPU7KQXltxe8AW3OPWVzn7pXBPwmZ6bCfkLY03yjonFNPZfcUqolCq1UgItMk9zbv64kOQ+GZqpQVkXUgsDKz6iCdhhpxA/vuX0uIVoIQEx3APUgnf32tgblzP/ALsGamDpW1SmogGB+EmF1gQYm4+ywSqmaUndofZjh9fUqVcrVakBLEAOGPQHSTYbmR23viY5jWnSPiqvhjVpdTAVSdmUdAdiIsSNsdH4NzJTrqr0qqsGFoNx7jcexxH/ALR+CNms4pp1VUeGvirEww1QSBEmI3NgB3xnFJ96DGcvoh6XMVNXUKSzEx/tE9ST0nti84FSSnSCgmAPr/nEty9y2opeePGYw4tbuvtjRT4jVo1qlIDUiEAXuLbTecK5Rm3GPg75JXL0ouMceShmaUgaQCXkSALATAtN7+mL2vw6jXy5KmCyhqbjcGJBHy6djG2OFcUWrWrgOwXXaR0UDYT2/M+uKJOK5rJU9GXYNTAhA8kqewIMx6YM8N012T5M6BwPjFjQ1hqlAhH94mb3hgZ+cdDhTz7m6eYFKg8E6wV1CfQx6QSJxL8tV6YFWo6sazHUXUwXk9d9jMCLSBaMMs9lkd/hZXaBrmdvcT7e/wBHdpUNwf8AkWdMpFPQvmUgFYIH9rdt8SP7RsxoaiCNOrUfyv7E2+WN9LmXTFPNA07wH/C3bYSDEmCIxH821nz2aULqNNECoNtUSS179begBxPHj+VsM8lrRZ8Pz7VKashlSJmenXr0w0fI1mEUj4ZIuxEkewkX9TiLyfG6dOqpCR4bAmneBH1WZ2PcYv8Ah3PuTB8+pSbEFepjtb6HCPGruhXJkpn+Q6uST95U+MUJYxIIU76gZkDvfaTj5ks6KiisrSPv7Rjo3/fGTCli8KLbHftEb7W9cc6ocvF6z1abCijuzClEwpNpEwpFtpjbD5HBK2zY+T1Q64bnwtQAEgVB0kQYE+v6+WDOUuXVbM16zsQZmmoEQpuffzWA6ADCGvwZ1fWrlnWdPRZP+0fnJI+uKv8AZ1xrx6SeKAmY8MalncdCoMek2sTfoSqmmvwE4U7Jfm1amXzY8QzRrJNM9AymCD6kMPn7jA9DMA/r7YveaBlswP3Nod4JKiJVRANztOpbf2xC8O5OpDMeEK1QhBqeWmB0WRHms04NKgxkTHMOcWvXp5YMNOseIZtM/D8t/eMdJp8RpUKUtURVA6naB69MC5nkPIViSoemwEkqx3EbySL9PbEXnuCKmZaizlkSPNJ2YDTNovI++KJp9MDv0F4pzWK2cpMhmmpgHbUTafyA/wA46Ry/mmI6gHoYxNZHlnKU1B8AEx+LUSesgnbtY2O0zg3/AK5Ty7opMB11KN4gwRO9j3vgTSbtFYSai0z3xuhTao6yoJAdgd+xYz0tc+mOf5pA7akYaekQbevr/jFnxhVzbqVUGFjV89h9cF5P9mGXrIKlTVqP8rFR9B+eHTvSZOTrZo534mv7oxVl1hkKdZ8yzt006t8AcL4izhDAKFTP+f13x7yjqJAAKsbi0Edr4Qcby6USypXSmCb02YCJ7A3jfEYdcR5LjsF504k9RvxNTp2LKJUM141bao029cVfAvLSp099KLcd4E/TbHrlHLIuRFI+YVmaoZvIYwsf/EA/PCzIZpqZamTGgwAREgSAZHp9++G5J/FeGgqdv0O5hqha9PYllaAD20H16HCnh9PxqrVWHkBIQHrG7GfUQPb6mZ/iFF6hL30K0eH8StbSFFydr+ljiY4JzHHkKMfNCxvvZSO+HjF1onOSsu0cj263wZ+zXjAqUq9MlQy1CQCNw0kf1+mBKvLeYzVDyVFoT3XUSO24idpvgPlfha5ZyrFjVIOuGPS1+46j0xPJC4sEeyh5+4Flq2Vq1k0pWpJrlYEqt2EDe0x1mPbEhl+MEJ4WXgkqSWcEaR1a9yb7C5+uDTWVqrltVRCAAhIhdJNwIuCY32icb8xl0qkMJVoMGBcT8JHbr+XXE4vjGpFIp+GzKfs68bLJmMrm6qZl/OWYgqSfiUgCRBtPpthFxflrNZJKa1ArvWfQtQGQXYEktMEWDNN9sO+Wue6ORV8vX1afEYo6jUL7yBJEkE/PG/jvNQzWYoDQVoU1JVnEF6jAAHSbgBdQuAfMcM5TXn/gFG3VgfD+BZddK1F8Rz5dRJETuQAbDr3xPrn/AAq1SmDqRWZRPofzH3xR8yZ1aUim6iqyyT0QHew/GfsJPaVfLnJxrhqzVHVXYgGFgmbnb5R3BwcHKuU2NkauomuiAlRa1BhEiRtvaO4N4w2zraYYsGcsLepj7+vvgbnPhOWytIAMXqMYUsbydjAgT8rDCXKZa2t3NR1uWczcbQNu14xWW1om3vY1qAMbmffAGcyujzaZjpEz8seeCZsZh9FLUzdgCfSZ2jFbm+Uw9L+IKhIBItsY9N/fA60dM5R42iGauDqdSBcgARYQSYU3MT19ME8Nru1VaVOCGIcK21oBO3UwYH+3bAlaiMtU0MUKsDAgjsJgAiRJIm0n2jzlMzUps1dKxilJRHNipIs0dTA7xHphmtaOayy4rw2pTQVWjw0IZgoMAAgkm2wgn74YUGsp1nQdiDt6iNxbrOBX5motlBmAp8TRC07gsSJhrxoJPTpO+JrlTiVTT4ZZDPwKQbHtIsPaMcssUpKy8Zq6OgZNS7xNthHWbSfthVzMVZUWl/riSZGwk3HqSIxPZfimZqVWpU6bKyEAy1idxpiZ2sLYJzubqUmavmQARpACeptP4p1MfrhFjlF/6DKSaJ/gGeNDNmuZU6CnUm5Bk9cVvJFZn/eKzEmaoGqDsFJC2E31bemJ/iORqqDmGAXXBKgWWegPfuTjxk+K1KYY0jpYwSgMBomCJsDf5zjskm0c0ezsFHMKaZAGldMzc3HQxs3vv6xiB52rfu9UVYKqtnMagJMqCN4JJv7ScZy1x2psZ3lg+4Pr6+vXBHGXJpVKpEBiAs9fMPvJxGHdNFGaOEZuqwkh4fZnkH0mbxuZ2wNxHgheolXUGamDKEErBN+nQxf5e2U88snrsLbz3iNoP369TVzYqIQAyAT2Av6Dc77T0x0cSfIIp5tjQ0nZLrA+FgNo2vsRjOE/tNorSVXGhhZlY3BH5j1GNNPL6phvMAfoDfa84iOOZaiaslFMgGe84RRUegpuR7zGdqZYzUXUoMSvQ+3TC3NZ1Mw9SsxVREKCdoG/674M4txpcxpRVYah1Ebf2w64Dy7TqQzorDoCN/XGbUe+w7k/wdcCy71ETwULKFVQwspgAQCTGC8ty7W8erVqhFV6YQox1HfqACoB2kmL41cNq08m4yyg00ruWpN+FXhQyHosgBh0uwtF6HMZ0UyTVddAmTJEzvt6e/TCKK7Xo/emQ+bVMoVq5c6VYwUP4De3/jaIOxt7bxWR61LN1MuGdfxqkE2IDGLNEgydokbWGoZqnWLVws62JVSJCwYmNpMavSe8yUSSZmfW/wDTGjNx09sPBMe5jm8UabMxWBYW39u/pt1xy3ifOdeo5qUhoc21TM+m0HDvmBUapSVtiG1DuQRpn7/QYa8N5No1AHqaQJBVRImL+Y2tbb3xWPGrZHJfgppU3Sp4YDMwEmD3PX54Iz2fdE16CCGgN6xAkdfzwdx/MjKslcAD8JAAG/rvPWY6fVZxPjf7y1NFNPwl89T1M269BeJ3PpiLbu60PCmqvZP/APSzR0V69WYedBXv1PtM7dLellxp6bU1iNhBHSPbCrlf+PXepWUaKdlBEgMTYx6AH6z0xW5vOBZCuto69v1+WHlJ6sySXXQr4BywawXzE67tNzB9Tfbvhtx3NNkMuaGViFMgPLXY+aL7mSY2nGcq8fRqtamjKXLBQdRAWwNvTp7zgvM8FSqTrYsw8ysBGlhtaYI3t/XBlJRWxEm3oC4emoDxQHqwutiokmLi/ScJ+bOFA6HpkBGcCqqg3HcDp5okdfrJPD8y4qaW1B1JDA7EjeJibf0wXxrSKNWAWYqdEH8RHlBn1xOKfjKvo3fs/wAslJXqqBLOQD3Ckj6Tqx0/IZgMoM7Y4vy21ehTCVEDgEsAjbTci4EiZPTDPjP7QGylORlqhG3mKgT6kFvyxeColk2g79rHDspUei3hjxS0My+XUoBJkiLhtInsT6RP0aVOmAEpqLbRf2k3/Qx5Gdq1q3jZiCSsKq/Cqm/rY9T19BGD14f4qg0KgDTBQgMB2sbwOsRviGSdyLYkoraN6ZpQBK79P6e//GAOLZKmtKpWC+G9NS0gQZW8GN+3e+FlXir5Zyc0DKQVAgXBkFdpv09MJeM8d/eEOl2JiyST826ADePzwY45X+DSyRr9GPBeOasy7Fl89NSpJiStiR3Jn7e+HXMOaWvlkogAPqkkXspBUfWDft64QcJNOnRSl4ausSwYA6idyd/8YLzzpl6dJ6cKrVApBHwmCZ9rfcYORbuPZOL1srV4DX8CXbWSvmpAEgiOhJ3j09MR/DOH0D4m5OqBJIIjcW3YbX7Y6JwXjoKIxIgWLT949sIee+HAE5igBD/6irB1EXDr0kgXBIuBBk3niyNvjIFRTsD4QqUQI1HctNz7gn06e2FvOvOQemmWWlUQMw1s63IU/gAndomO0RfGcv8AERVYUQ01N1lGB6fFIi0/fri8XgCPSRapVysMH0wQwM6hfv0xXlGMtmntaEvBuTxTpguz+IbmGML/ALbbxNz1OPvFuB1KVF6yanKXNtRgsNRneAL97YquKVNC6l8/cCxHtJ6b4BzPMLUaRK0zLDqf+bYrGUZEdohqXFtSuEguRAFMH7mf69OuEedydYlT4NQ+XopPfqJGKvlvJK6NVMDW5J07WmwHS8/TD/h/mSfU/nifOmdKxJon+I8Ny1QqzqVYmAEMSTAn6xvbDzJgKihQAI/x+eJ/OK1KKpps4JUeW4QbFiDBte4k3Nhh1Qr+Ue3pf2xMXo9cSyqVqbI4N5KkbqehUjZh3xD5GtUzGqjWq1HRJVl1WYzFz8Rt0J/IYqeKcZp5ddVQgknyrMs56ADrtv03xCHhGbpo9ZNLhyaj0xus3OnvA6emHjF0xXKmPWoCiNVO2kfCx3jpJvP1wuy/M61qgpU0KGRrLbx1AHf3+mHnCuFqgFRvPUixGym2w733PpEYJ41khmKYLyHptKP1k2ImJg9jO2DGCS+W2ZybejZxzJ0fBDqAYuw7jBlPM6kQgaWG8n8o/W2E3A8iXplqrkjUy6VNrEjzdZkG394wc1Kkv8MU9UrED8IPUsSdPfuY64STAotmvNZOlnt9LKhMP/OTAMf7RHz3xP5XlV3zJpIwVAkMxvqHQAfzA/b3xUcP4RUoUAQAVQT5bmw3jc/LGjlbiwqZhyBYJNz/ADHci8enX2w0Z/XQ/BV+iJMjmcoKqoq1k1eYA6WBHUAyDbpOOg8nZLJ5nKUqxoqzspD6wSQ0kML7EGRhdxsQpKgeaT6ztfDvlSvQGWRaNVSR8YmDqO8jvOHVMnNUrFnF+XKeU/8AyMtSBTauiqASkzqA6kHqP+PtTilJKPi6w1MDUCJk+gEyG6e/0xWLXk45r+1ylRoHLeBHjGqGNFWsRBMsg9YAPr6YEsfIEJ8dG/K8GzFYGs2im1QkhSNekCwk6rm0H2wgStmFzFSnmXVvCjRpEC8ie+1onFry7zFSdP4iChot52hiW7WE9b+nS2JHmnNqa1NqZDoAwdhMzIA+YAMjEMTlyaaLSrtDKhmpMTjXzdQFTI1jA8qT8xf+mFuXrqbhpGNXMnGAcs1GmC9SoNIRQSQOpIF9sdSWycnoD5f4sDSp06vlZFCibSAIEeoFvWBhtSr6TKsFvY3k/KMJMhVq6V1a0aLq0qfoYwPxKTUpjxGUNIZQY26jt2Pf5nCSxpuwqTSKDiNQZnyvDhJBJ6ExIB9I/UYn+GcI05jQo8sTv09T6T88VGTaklLQANu22AsmIJvc/oD9d8LFvoZxrYPxzImkpemRIEkG4xp4WnjvpqPK/KL9O0dzvthlxfLvVqCjT3qJcmwF9z64D4aiZaadQSZIMf19Iwy6oST2Ms5y6rUZofw3U7SYbsLz9RF8Z+zpVrVHGYLIKTaSs9TeTawn8sG8PrpJAazCAR0PsMa8zxZcnmC8SrIDVYXi/lPrMtPa2Emm4tejLux5zNlKGUzNKsYTWNE9IJBEn3t88UGXzSlRf/OIrmLLjP8Ahtq0UhBURdrCCewvYYEr8LehT/hVanoAdwLkRtMAke22IqNvT2FlzxMhKLvP4TAncmwH1xGca8WmtFFJbWDqDmYiLgje5j/i7LKpSrqqkzazaiSJ6gTE+uFVEOWIqnUaTMlhFgZmOhNpGHi+KsLxg9NKmT0Nd0rSsEwFbfsbG/rb5E799I/Ef/iYGFvMNWpV0IlN6gR9TBEZtAhgCSs6b7ExgqllKVMBcwHp1IBK1FdSJHS1x6+/sGbpW1YVv4pjBM7sigsxsqi5Ppj3S5QeoSWzdSiWH+nSAKqfXVc9NoxnAKK06Yn/AFWUF29DeF9PzjDrLPBt3/Lt74nbj0LJpnLszy9WoZyoagaolIhTVMmZAYETfYie0xOK/K5hB5psog+n9IxScIRa7V6jXpkmPUKALe+mcJOAcuB6TO0wzEqpJiJsO0WB7XGKLI5diqNdAvAswlSkDcdh6ek9cH5uBSC3AdwsjcDfrb8P0wu4kRkiAYAYwDE37GMAcQ4q1YKAhVUkm86ibA+gAmL9cW/RbNmTotRHhUtdVXZmLx/pzdtUWmdvfDbhqAGFF9/nvM7n64W8v1ghTVBQQTPWT1+eN2aSohq1V/iKPOIaGNpIHQ/I4hkjbGxypFVXzminJhVEk/5xzLh+SbK1TURtXjyQkRpEyBv0mAbe2HeUzbV58SCgYBUQ6pPafxHVbbpgivwLNLmTWqUkNLSAFVtTKBe42MnopJ2wI/BMbUmhVm85mmXyjyzDXkqOsCIPpf67YLocIo6QUMQPiBmfWes4JzDKQ1QEqADbvvvjnFPMsarxUZFLEqOkT64fG3NGyrg0dBVHQEpUqJ2Os/kD74VcOyy+K1UksTMM27fzH3mBPocM+WeGfw1eqxd2upe4A6CNtrzvfHzmnK+BQ10UUIHutxGuLqRaJNwQRcmxmS02qTFWvkH0aq1FiRqHT0wkGcR2IIMSb9xPxfPfCjM0mq0v4dMobamDRbqAbb4p8vkGzeVjK0itQWmqdIBBvtM2m4scLCHHY/8AUUcQ4KHUGkq+IT+K0g+ve2LPkbNUMtl11UUFWNNTadUm5beDYj6dMLl4DmcuoerQYFexDL7ggm3S8dbYFz2ZJM02Iq/hZTIbsGFwwHfcSYxpzcvigVFvkUnOdOnm8symKTL5qZ/Fq6KOultiPWbQMTGT5QokAuC7D8RYgyO0HCleMZlM0hzANRApUqgiJg64JubRvsTHY3/D8/l6l1qATE6wUA99QAthopwVNiOntIg+N8HejUXSSabGDJuvzxtyrCRiy5koUamXY0anjFbzTUupIJEBlBWZBG+IHJcTXxNAWoXAJKBCTbeeg+cYoBMpeHkCtUcjypSX6ksYHr8P2whOQGcqvUrfDOoKI+EEC9/t2wDxGnn2ao1JfDD2jqBsPTYfI4JyOcq0B/ISsASR0iD/AHxopXdm7ex7X4XlGApmmKBtpqUmuvaYkR7jpf0k+K0qlCrUo1n1hhOo/iBsDfY9IvEHfDWnnSZ8zDsNwTAkTHsflgfi2STMV6PiVCtPSA8fERJ2m3zOH0uwSV9DjhOfVkRpABAK+3b3H9MPqRUUWZmsBIMwAVuDPS464T8S4HTy9MNl6zVaf8rwCJ6AqB9CN8T/ABZ3zFMXNKkXACzJcLcknYDsO8H0xyqCcrvRRydVQ6yWcAzFVFhLhl9mUNA9L4P5kqUGpeO1QpVUBHGorrAB0t/5CInrbsMY/CqJpqQkkqt5JO0Tq32H2xNcd5eaq4ppVCLp1aD1MtJ2ubC2KJJu7GbkoVR079n+fR8lS0oNBUFgYkkAXYsbn1JvGLVa7n8K/Iz/AGxwzlUVMnRZKpPhKSdYmIJuCB0m/wA+mHf/AHXUaDROaqUyPKw0gR6avN9cBPjpEnGxTwDif8MJU1QghKpnS69PNtqG1+309cw8YqU6A8FS5rSEYbCxk9ySAYgdJnDN+IeAy6VLkkKtMi7+iqTEx26b7WW82cu1qlNc01RhXBLimvwIF/lMTqAEzsYNhOFuNpv0Zxa0Ncnzfl6eUNOKq1PDA0+ExgkbT8Nu89sNeW+M0amVporwyKoZTZhAvqG+/XY4WcHzxZEGapywEGoigT6lbR8vpjOYuXqGYZGpVWRleWamYMAEQTHluR0vGE0nsYT870v3g0qRaAXliNwo3j5wPnjM9wIKsU5gQYDSSB18032OEvNdFsjXRjVqVg4gBokXEiwAJmOnXDGjzAopk1EqEr0AMn0232xRuVJroC4u7NXAtFMuWhn1b9lgRY7XnFFlc+KkgAkegnfCbhnI9So7ZnMu6M9/CQkQOzsLkjsIv1xa8GyiUCFRYUCZG+3r+Z3wk5q9bDFaIz9mdBvGreIjU/BgUwQVKhtVyCJDQAPmbXx0VM0dmhl7EiZ7yDtjm/EebmGfqPSXxUBFNlsNSoTJnvqLR3GKSvzHQSmXOoAD4NJ1L1tb07404ybuuwRaqjbxLhlNK/7yGhHEeG1lDj8WmIJI+4nczjVxbhVSvRqEjQUVnmAZiPL9JkHaR7CbzXE8xnj4qUnXLURaTcyfjaCe3rABJ3tR8P4hoy9bU2lBTvqiSDuAes/0EYyuLph01oGyGZ8iBfhgRHUR+v1bAfM+dRqRpsbO6z0srBif/rpn1m+JHlR6rP4YqakVbncrJsoM2G+/bFLxjgoRqVVgXBIDS3fbe0DF5LjsVO9CfNZvXZZYDbSLewAHbHQP2U1y9AFkiGYXEHcxv6RhGhCqYOqDaQRYdTHSSN8OeE55tZakRJUahciR133viMZ2uhpQ8LvjHGqVJCajLA3BxxehxaalRxQKq1Rim06STBjuR06Yacad6maVHltClj2kxC7xIF//AJY0PXSdDCG3AOFnkadUHHii/Sc4vn3Wp4jAAHyhJ8x9fe3tg/I8bIpuXRtIUzYfr742ZXlJWBqszPUHVunsO39MaHdn1Zamn8RlOqQAAIiSfc/fDNRmKpOJ2Tks0zksuraZFILpnawt6nrOJvnLKrSqfvNOlqgaNSgAlSQCDMWkA/L1wh5T4rXokUSut0ULrCllIiAWj4TaJ2MdMUfPHGU8FaKmXa5BUiAL9RFzA+uHpPRPadknS5gpzDbmLdvWD+eDKtSnUTzKpB2n+nY+2IHmrLeJmcuo/EhEj0Mz7wcVfCeA0Mur6qrtIN2YjT9Pbp98B4lHaY39b00faHLBqOxNc+HsoiSBOxM97dffCnmHl+tRZHS9JRciZBPcfy+o+fTFPyvUq+EurL1dPRwARA2JAYtcX+G2CON8eH7vVp0afitURk8lwgYESx6ETZd59L4SOSadMdxi1aJzhWdd9GXdSVqwNYNkA37EWB2nHvi0eKEgBEBC9u4P1xq5WzAolmZTOnaLr0NiReLY38y56gUBDBazuFVdmBkSSN4g7nqR3xaKM2NclnlCKD/4iOn+cC8Yy6sCxIDKZRpvEAkH5g4FKNTUCQRvbf8AthccyztFQkLPwqJkep/oPvg8UlYOQ44bzMq0ylQGqGBBBU7Hpt64lMvkc5HlEgfytpH0Jth8mepiBB7D9Rh5wXNAUlgi9ztv1++OeWRwWkNxUmRfDs8q5qlXFSWYFNRbqYgjoLiI2vjp+b40tWh5vj+A+jHyz85/LEdwrhdIio1OmjFnYkgDv7THzx8pcEChi7Ppc/w6er4I3IIM3O3QW74OXi1syTTKeua+XphQBVpyF1AXXoZn6yMOjkl8jK+m4tMT3G17Xwh5Z5iFSaFT41F52df5v7joT7Ykua6lejXLZWrVSixsDJRXvOkPKgdbDqYwHDm6sP8AirKjnPhi1MxQcgHQrmf/AEG3fEpzAdL0FQaVLqzRvAa/2BPzGPvL3Fc5WZjXYEr5VIABtuY2iYJ7xgDijVUJfMNr0jSWAj6gbE2uJxSEKlTfQkpVDXp1Slm6ZAIYFTcNNvWbwf8AjC7jnElo5dq0XRT16my797fX3xGcvZGpUYVEqPTSJCjZ+pLKenrAJwv50zWYqJ4RMjxAdKgyx2Xqe+EjiXPjZnN8bo3ctZLRTlruTLHuTM4acRPieHS21GC0E6V6kxO39RgDhvCMwq3YeVZIub9vr1wfyXnwUZ6hHi6jI7QbD2jFmqtk/pFej06WXo5akwLV2KQhF7E+YjYBVn/ON2X4FSownlD0wL1WLBegbzEkzH9+2AOY6iDKmqhiqkOh6h1Mr9/rtgfN8frV6WpqJFQrBJ0qttoYHUQCTFpgnCNaHSGGb4ZTTMsVKs1YAs4AGplF9vQ/KDjXzHVCZOqWXUYAQbSxML97+wOInLeK9RXqVPNTeaekmF33LEk2Mdow+q581q1M13Xw1iFUQusT5jJJJ0+sCLb4Z6RkAZ2jmaeW11PCUlTFNRIje89ffr9MPOVa48IOUZJUHQyHV1m259PbDOj4VWsF+MIsiL+Um5i3oJH83rj1xh0RwQIE/wAsfffEf6Uq9KxjbIWumbZqtZaFVWZywUqT5TYCRIkKAN+mF3EMz4R/jHSZsCbz7bzjoy8Q19AQdzO3v0x5XN0aKVKjqoViSfLJM7ADdmPwgdThof8AZLaFleNafYgyNdfB8QsJUWIMzPtb64H4FRBzBquN1NiJ/l3+mABwLMIDm2yrpSBY6PxKt7RMyo7gbfPB/wCzvjtN61ZHgMwXwwY8wGrUB67GO3scMsddE+S9LigqkDQwE9MD8w5VGy1UVAJUEhuxA3wehUGQN/1+WJXnvihZAlFgPOAZEhokkd4BgGNzA9woU+w3YRQ4DRr5aj4iaXEHUgCkEAbG8gm9/mLYkuJ8IzbVGy4hR0e+lgd7b+97TbFtxDh2docO8Usviyg0/wAochZsBtMxJH5498B4foAao7Ozbs5k+3oPQWwHJwWwUpAmR4o1Ck1NrOE0gTsxEKQeqyd/7YI4LkBRokjU5NpUde/z+UTiY/abmFatTWjOul5nImAbEKT2IuR2C4K4DxYOvlqtcXXWLbbg7N26dcJljLimNjq2gjm3ho0CqQodWBJWx0n+363xP0shRrkA0mqViBJRo0id5mB3/wCMPuL51PCemFcvUWFG7M0dI6bE4Xcn0atFqor02Q1CCGMEG0RIJiO0jfDwlJY2wtLlQTnuDZgJFPQ1iQpaGMdASAs+8DD3gvLuRzFGkjmpTrlQXh7o8eYdpnpEQeuN71AIi9+v66W9pwh5g4WHzNFg5UBW1aGKzBXeLGLn/g4lHPL0dwXh5z3I/wC75hlrVPEosJpsvkYmTKsL/CIuLHVaIIx6/wC3qH4TWA/2vY+tzOGNXg5fSQ9TxUEB2YsCO0Exp229MJs7xRaLaK1OorD+VWZSOhBWLe4BtisMiyPRJxcex3wp1o0lpp5QggAf19euGXECmYp6SJJvq6jp8v8AGI/Pcy00EGnVjqQoEe+oyfp0w45T4h+8KfBBJNhqGkdDHeR2j54eUbVh0JOV9FHiFXxArVKZATUAfKROpexMwf8Axw05nqirRqq8AMu+9x8J9wceuZcgcv8AxaxWS9+gUEADvABjC7hGWdmLVW1gn+EJBUDfVbeZtPv1xFwbnf0Ui0lRnJfKRFRnevopwPKYlie3QC17HpbHT8hwKgq2Ak9rD3M7n1OOdc5uVypdCVenGhgYjUwB9CI6GemPPKfFc6aIatDK90g6SBuJm197fTFJJv5Mk1XxRSc71EpZnL6EA1I6FhEH4Ss22Xzf+2IyvR15trfAgPzJI+0Y28eq5oP41RU8MLCpqMjY6g02Ykdotgmpk0dTmKtRabosqVPlAjUZNpB9hgwVOzeUFSFT0IJb5THy/wCMRNTJVEreKp1amll7HrMfScb/APuepmKQSAqljJmSR2UWC+tjvFsDcXrGmhExIi/rijtNITT2Xq1KZy6nQr6QrXHYTNuuNGayQrqGI0ySBDXAGx8246RGEnCMzGlDUsQTECZ3hTvB3jFCOIIANQUxfewIuCDMD54WSZaEk9kpmCcqQlUglpKttN5j0Inv64Hz3EUrp4KkFmK/C1xDAySNvc4bcTRM5mE80pTBMjYseinqAAL+p7YXZ3IFc0fCUDUnm9CCYOxuZP09cFTV16TlB1fgypZUh6dajVbxqYsC7X/mWCY+28YYV+Y6Jk5tqtJzAOq6SJMgC21gd/TriLr8YioabA+Ip6dTv0wVn+HZjMUgGYDSdWlrkkCwJ7XPffBljT7ApvwYqzZjMGrQlKCH+GXmXAUBgEPdpM4Z8E4jUGamodSlPLIHkKtfTAG8gHr7zjZyqviNSomANINSd4HT6kC3rjoPHOV6FTS9NVR0HlanC7i8gWIjuMTt7XgW1oDbPUnphdcmNh+E23BET6Gfi7Y55nuWcsMw5ofCII3hG66B0vcdthEYY5Za1RnoVa70jJVWpgAdYMEEiR1B3xsyuUOXpilVhWAALifMOrSepvuZF98TeRK0mUjD7PFPOZkuaJI0BZNT8cSQRvHQeb173wFyXVpZ3PNMCllyNK9wNj8yCfkMbBnRnKrJTSFRWVXm7hisn/xIUW/QzgmWaioFMAGL+pJknvviket9k5d6Oj8658DJVTpJ0wwA66CGj2OmPniRXmLLuiGk+p3gIgBBnfzWgAQd/Qb4E5t5hzH7oUSlpSp5KlWSdIPQWtqEiSbfMY5tSzzo6shAKmRNx88WljU/kTUnHR3DIZAMCXPnmdt5uccsoPlxm8zqp0qgFaFaooIjrE7aWnY495DnerUqKtQ00BMELqBnobk9cVWUCVAZAK9AQDOJ5JcNDwXLYqSlRoVxXpjy1F0RJMHfyzsDGwtIGHWX4otyoJPrgTO8rUGWUUU3WSpWwB9V2IPXExxjh+YRfMzLTn+IVESP/LcDbAhJSHacQ7Nc6pSqupRiocinoIvO4gxCzI9vphlW4g4JqPTBEQACTAG3SfX54j6PAablTScAiCFY2PpPQe04f081UUEGZG4O47Ef3Fv6CeLHLpAU5Ls3f9/EmbEdAsEEdrXjH3Mcf8Y6vIloggnCLMZpSWC0wCTLmOp3j33J9fpq8E9CR6foYCxxi7WhlKzo+b4YlQSVFxvYXH3iPb54T8KzlPKaqeoBwxIUGCARY9/+MT3AuJ5iuagqVW1AxAsAPTr98ZnMgrnS1yTEtf8AO+CouLqTE5rwa818X/faQoJc6gXYbAC4E9yY72+WPuXzCZelSDMyGmqrLC0xG8Rfe/p13AykU/IlhszAb+m22NtVjUp1VHmlDE3OqJA+uKNaF5Oz1m8wucBpBW8L+aSste4H8oHQi56YM4Tx9Mqhy2ZkGmIWFnWIsduwj5YT5bN+Hop1FKkiRaQI3uB3wbVrCtUDabadMkb3LE/VjHtjUmvwCcuWzS/EV4ixy9LyLMAtu3rH8oH9cdM4RwHK0MvFMIwA0iVDD1JmwHUycQvDKX7vVSvTUMVaSsC+437wcVNbmygyhqNQUgJ8mgJB69LkbWtf2wsutDU/SN4vyvTqVz4BWgPicLZSDtpXoSZ7dcMaHJ2UCHxGNQutjE6frbp0xLtxRquYOYVmEWB/mv1G979MXPDc1pjxELKbgbEX/qMa2FwIOvVOWc0X/Bt5S2oEmGuCcB8QWpWB0UbC86BPfFhneICtWirTVPD8qqDMA3ktaSZBHpjfnsyNDKvlAGFeSn0FY7WxNwbPKyggaQB5lIgr3kHoO+NGR4prqOx+Gbesf0wbyflMrWaoM0iuSbBgNvSes/0x0vLcp5RlhaNEKbWRQftfBSSbZnN0kzjnB8stSvUrkXBgfr7YosszERFhv2nsMeuZuC0eHVxSR5FVS4RjJW8EXuV7Hf6YASvFNiLnpGww8tgi6Vmjl/ja0sxJPlbUkzsdXX/1j546PS4w4UyAI27ntGIPkfKpTFRiAW1QZEwsA9e5J94xUZhA4g6lUiPI0R6AA+XtbHNkklKikI2rI/mzmhKWbm7HSCwHe/XafTGVOPtnAAaapTQ6l1XcmImYgWOw9L4LzvKdHMUnRCRUpgmk/t+FvQ7ffE5wquAAJgAX+WL4o45fJLaJZJTWvCs5fKo+kQL9Oxw9y2lTVYOqrSsxMeU2MX66TPtiK4Tw41z461KiNcKo2Kg2JBG8zsdow+pcn0cyDWfUtZrs6sbkQPhMr6bYXJOEJbGhCUkD8b414+XbLqzeE5EEiI0sG1RE7jYkeuIlOBslXztqH4SO09u/pjovBeQXqVW8SrFFIOpBDnfywZCj1v8A2cVuS8oLikxYGVY1Hm3swH2xlldd6GcI31sgafCUF9C26mJ+/wCeDqCVKJJVpESQfyw9z3BnDOtNGcNGlhDFSPwMpvHZgCO8dQOKpoo1RW8pMqJH4pgKOs/exPfA70xq+gdOZw6gIjvMz0EehN/nGPnG+IZmpR06EWmSNdyW0neJAHv6TgDItpO1hj3zDnD4PhLvV8o7gdT9LfMYeMUnSFb1bDcnwWmy/wBsKOYOF1KbJWVmIQadJ6KTfb9WHbDblbiIqKQT5lJVh6i0/PFBnqQdDa8YMBJHLxMzMSZxry+azLKCuWqkHYhTf/64qcrSWmFVRqZiTb0m3rABn5bYqMvxWsyiCLCDsL+0YHP8NGDb7Oc5rVQqeMvwx5x6Dr9MPa9Q1aLlabEhZ2I0z172372xnJqJmc2tFjMAtJFjpjy+pvPspx1nhmSRAymBG029zhP+Rm4ySSFxwtWzi1F2eslKlqqMw8uki8CZf09ftJw84fRFJtD+SqBLoSPrvt6435T92yvFM1WpsrWUjSwhS13i95K/qcBZvw85WOZqi4OlLkQAY3BFzE+xHrii+SQLplDWy9KoksqsR7fbCjNUkRwBsQGjtuPpbHtKQS6VQoBggiY+lz7k4i83wytWzDNUZiW20yAoGwuYAA9b4Kglt6DyvRc5euBp80m8CN49j9t8S9LK1WZKbIZczO4HfY/07YZcE8OigZ6bCoCQWjeIvcERHbeOuKLh2epKxd21mIXyldN+kSbwPpgPlVxKpfYsyPLwouCWLHfS0aTtcCJ+/rhy9NoB07/IYQce4kuYr+BQJCp5qjgkQdwikfiP2HbGmpxrNrpQVdYmFV1BgnaTAPznqcThGTVsLyRTo9cwcOb94RqZhig1KT2LQYmSCIHywuqGtUZqRBpqIk3l/aQPL/x0vR8MySK7VKtXxK1QyzH8lGwUbADtgrjZAQE/hIj0kwcbluhXbIWrwVw+qmzax0Jt85tij4XzJmqKxUT4eoeI9/0caqVa7bAyMbVSbESDYjeZ/wAYoly7BVdC3M5mpm65zFcDWwCgC4VVmFnruTPqcGahR/hldCVJMhevUX+tvXCFaj0qjUn1EBiAQJaOlhvgnN8aStUpU1FXUJL+IIggGyzfaTe1vXBcXYzlDhQ2rUWpRUo3mNSn8Q9+479jj1Q46KoK0yykNDlhBU9onf8A3fScb+HVtSkEHy3B9DaPbCqlwCpVzb1KZKoIDN0Yxt69PbE2lWxE3eio8bRlqpUQfDMe5sI+uIX/ALWzFWmaisKSHqdz0mBsPn0xfrkWakys20SNp6gnBlOlryqUqd4+P74EE4I0mpMTZPK06AVzanSTcsI0xEkmBtP19cEcpcdR0hWF9hOA+M8IZk8JmsYPm9PzvjxwDgFGijAC7HzHT8R0m0mbCdh1wksSktvZb+tPS0VlLjdPK1GNR2CV4WQJVWWYJ7SpidvL06nUON0qhOlhcmD0ueuIbPcMo03FelT01EH8QD4XUbwJsRvtePovrcJWtmfERioCyShI1TttvEHFFjSj30Rc7l12dc/cgFBDeYwIj5zjnP7ZctSFKlUJjMioNBU/EoEMWHUAQNRvsNjhjw2pUUBWrVSogXczcwPUi/fvhFz2lPMZjK0NUOFcsJuwGm09zc+04eCV2CV1RNZbiTKt1DHuDGHHA+HivUSrVYED4UXa+89emDsry7SEDQsdgMNszyxTWnqonwqg2jaezDaPb/GFkpSVRY0Wl2T3FOFLlQ1Wi2xmd5k7GItJ3xnC+PPWWyhBtqYyPkBc/bCPmjmE1KTUwNNSdLg9CDB+UjfDbgygU0UCwAwKlGNy7GtSlS6GHCMvURhqZKgEydGlvNfvBgn0tO/XaOHO/mWainYrEAfyiNo2veZwTl+nz+ffCdc3kRVr+IlMuapLFgDJhZi20/ecDbVglUSc4fk3SKlIkMpmZtPWe8zf3x07gmUevTX95OkkSUViBeBDHc2O224vE4mKGXWnljUPwqQT7arz9dsW2WYMFKkFYOx3k2PbaMGT5baNjVaIfnTk8UVFfLps6r4c7ljsAL6TaROxO2DuJcLIQOFVPLLIt4sJjYH2/vhvzPxxaJy+oSCTtcyAf6E4Np5ijW0OkkbkEdiPl+hg3LRnGNsS5TlqqyarJq2SpYkdDABj54WcQoNQZqbkeJuwG0lQQfURjrKV1YAxsMc05gylSvXrPTIYg6AJ302N+h1A/bByp8diQqxDVBOm4FrXtafl7264IK+VI8xE22IHy6dZwvqZ00W8KqfCeIdGgzuAZFiLbj1k2jH2tqrAqhKJEBhYkRE32sPf+tUtD8hNwPioDOQrMNbNrjfWZuB1OG9TONUq0fApVK2lpqCnTZtKxEkATaZ+WDeSOG0Yp0HYGah8UAgEgHt7AC3fHdslkqdJFWkAqLsF2v8ArfCOdt0iLVJM4bnappeZtaD/AHIy/wD9AYFq8ZfNUzToiSpXU7WVYM79SY2EnrjuvFshTr06lJ1JDLcX+30xxejlko+OQw8lRwEt5phRPc2P/rhYRXo3JsDzGRrxqUKxFmCsZO2wKj39cLaPENJ1hvUA7exxQcLzgJKaSDPwzI1CZI6yQB9O+FHOOUoUwdSEOV1AhTcxG42MiTPfFkq0K5MoeDUvG/ilQC0T6wI/LBfGuWBU01UA8RO34h2OBeVOJKcuhBiAAw7EW/z7HFfl84oUszAKBJJ2GAkF2Q/DKcNpJgEEQe8i3ftbFRwTIuBpYEAuWB9CZjE9T4gWz9SoKX/4zADUIkMtixXeDtaSIX1x1jgOdoVaYCOjexGJfzvVh5OO6Oe888QGXCKgJaoCBawA3M/TErwbmB8ojlyXpm5A+IH67HtI6465z5lcq+UqiuypoUsrdVYCxH5R1mMcEr02L0nJ1JIOjowUgx74oo0qZlNMf8T49mK1JqiUSir/APsPmYC8WED0ucMMnx9UpqzhpAiAJvvcfW/rj1nuM0DkqrrEqhAXY6jYWN/0DJG83mqmum/hU2YAE6ot7Tgb+gul6V+Q4tmM7/pKq0yJLtuT2Hp9fbE9zJlcxww+LRKvRMBkNwh9DvB2vMSPl75e4s9LL0UZCrGKa2aWPpGxIvcjY9sMs8xr0npNJ1AwPMb9PnIB+YwVVhcdC/hHMtWtpL0yGifKbEdN9j9ceH4Y/wC8rm2EurardoiPkDhzyvl18JT+vbDenUszH4ZMDt0xJt3oNa2F8Jz1JwCInAHMOf0hiDPYDr6DEJl+MVEzVU011Ui1gOkRJHSJnDM8Sq5ior06LaV31WJ7R6/0OKpUJaBTwsVSVqga2lrEfEbkT17fLAr1GyzQ4JQmJPQ/1nFAa6uQGJpuP5oF/Rtj0sfXtjbxTJJWQqdmK9IO4Nj7jGf6PWrQrzfH1FBihJYCAYsLWn+2JajkqrgMtJ3n8VrnqbnHYOXeX6QX4EiOw++KWlwfKMAWooT7f2wsXrQsu9nOMwR+7VF3BXbvH6jHjk3h2ZoUArkOu4TqvoCenpjMZhV1QqdOwLn2jUqCmERgwax69hB7yb4peW6y5TKhar63BLOwXuew3tAnrGMxmA5uOkOly2xVmeemLRl5/ieUMw+Gd2A3JjvtG2DeDRT8s6ivTY33N7k+pxmMwMm9GWhDzJWWtmguk/w08zEbMYIWY7SfT543PVppT1EwV6e3XGYzFodUC9WJ+H8t13qLm6dZUJcVFUqTEXE3Ha+LviHPrZXw/FouAzQrJUGgHrqldQFybA2ntjMZiXJynTGcVGNo88b5rzr2TMUlDLbw6ZsD/uNQ3jrGJDh3kNVao8pVYnYRqGobyfNJ7xsdsZjMJiyScqZWWOKhaN3C8yBUDIdSrvCsJsRIYiwIMRvvgri2aGZbwonUYmOm3ytjMZhss2219E8cUbm4JST/AEwEgRKyD8yN/nhXmEY1ER3ZkZgsMTEk2ttjMZiGOcm6s6ckIqNo63w3l6g9Ifw0gCJiGnvq32/rjj2c4FUGerBatSnpcyVYrIWBYbX3xmMx1JUk16cSdypjh6GoeHULVUJuHYuCe9zE+22EtTK+BUZL+H8an+WbRJ+n0OPmMw6YZpVYRnUQKCIJ7+/+cbcqxZGX06+2MxmHEiacgzrTJJOlCST2ABuJHY/fGxc6GjSb9uv17yZ3+nXMZiEZVyf6Wn0jdk+JpSUrXbwjJIF/MCSRBAuY3G4v0jGvIcQfOVTTANLLqPM0yzeggWnGYzAk6x8hYtuVFhnuEZfNUlpIBQqUxCMBYAWuJuD9ffGrhFNQxpuoSqv4SfK3ZlYbr1/PGYzC4JMbLFB+ZySMSXUSDB2uPcXvv6j2xzbizt+9FMtUZFrVCqhTbypeJtdpuMZjMdXhCJWcC5k8PTSzJFOqZEsQA+m0joDfb6YoTzDQpQprqDvEjGYzGjBMa9n/2Q=="/>
          <p:cNvSpPr>
            <a:spLocks noChangeAspect="1" noChangeArrowheads="1"/>
          </p:cNvSpPr>
          <p:nvPr/>
        </p:nvSpPr>
        <p:spPr bwMode="auto">
          <a:xfrm>
            <a:off x="155575" y="-2903538"/>
            <a:ext cx="76200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data:image/jpeg;base64,/9j/4AAQSkZJRgABAQAAAQABAAD/2wCEAAkGBxQTEhUUExQWFhUWGSAbGBgYGSAdIBogHiEgISEcHR8dIiggIh0mIB8dIjIiJykrLi4uHCAzODMsNygtLisBCgoKDg0OGxAQGzQmICQ0LDQsLzQsLCwvNDQsLCw0LCwsNCwsLCwsLCwsNCwsLCwsLCwsLCwsLCwsLCwsLCwsLP/AABEIAMgA/AMBIgACEQEDEQH/xAAbAAADAAMBAQAAAAAAAAAAAAAEBQYAAwcCAf/EAD4QAAIBAgQEBAQDBwMEAgMAAAECEQMhAAQSMQUGQVETImFxMoGRoUKx8AcUI1LB0eEzYvEVFnKSgqIkU7L/xAAYAQADAQEAAAAAAAAAAAAAAAABAgMABP/EACURAAICAgMAAwEAAgMAAAAAAAABAhEDIRIxQSJRYRMywQQjof/aAAwDAQACEQMRAD8A11M0SQsC5jv8/wBdxgXhnKFBg9RhGtiVWYt8vWYG2GvE+DfwWFBiKhXy6jIJ9eo9xie4dx5avg5QEoxIRp+JSs6h72I9/fHFKTr4nZak9i/l7LZhK7tTUeGjFdTNAcb6VsfNtfbacXdPmejSUio+kgE6SRq9h3v2wIjJ4rUlKxRUBlU7Eg2PrPfvPXE5xEocwilRCA6Q14vuekwY98GPzSbNxpaPAq5ivQ8EeHTTTdiWJnsI3nDPmXlmuPBaoyikStliD6G8x9saUrqPYdv8Wx0flfM0f3INWA1QVAN7dIB2t2w6il0LOiUyuZWhBQgkbgHB9Xjy1cvUamQaieZQDuy/g9Cbr6Tier8rLUetUqr4dN2YqFMNHQmNup/PDbl2lSWjSVII0iCOtpn574hJrtDRT9DuH8006gh2CsN1bysvuD/xhbzZxZ8zQbL5Ur/EEPUJhQvUAgGSdrbXxr564JRq5dqjKAaY1Boja5HsRbCjI1hAiIth4/YUr0xbwXJ5rJ1B4lOQy6dSmRvbsfTbDetzUizqO3QAm+DcvnNZg9emF/KvB0c1HqIrgMVUG4gE/LpgS3tjNcVSAMlxxszm0DqRSQFyp/FpiBA6SQfli1ylVswWSgutgsgTCr21EgQJ9J3gHbE7meC0qVbXBgiKYBJ0nqBG8j7Tij5KzAywqLpZXdtUvPmERp7iIa0dSR1wsuNoROXQDn+V8zlKRzFQJWE6m8JiWB/muFlZ7bb7YkOF8SbN5sLVpoqFD5RcGI3neZk2A9N8dn/6e5Utl3GhizaGJ0rIiR1BmTax++OSc+5Nsjnqdfw9FKoTMAgAgkNH+1hDj59sVjFbpbEen2Gce4AtIGtlxEEa1FhAvMdIvjRlM0XIABV41ah+Ej+Ujsdvn74YPn8xXy5OUoO4ZTFRvKvbyhiC2++3rhBlMrmUV6dYNRqBZUWJbewIJA/zhFtbLNpOkVPLHNeaOYFLwzWRSCXU6SkGDMnSZ7W623xVc38TzNOhVqZTLLqYXd3hl1WLBQCDG/xdPljTy/lFy9FFETEsR1PU/rYRigVqdSmyEiWHXE3nipcUS4vs5Ny+DSRvEKmqTa/wrA7j3PzGDK/FlvqcBu0g/YfrbCOpkFavUpO2upTqNTNzEKSBEHYgTJkzItsG1DlejS0tTDEjdZ3tuD63PywWo3sdN1o1Hjqw7LJCgkkA2He8f0wBmhVredoG4WmdgOxI6k7kbbdMMOZ+Ws29A1aDCrTUAvSWVJUG4Ak6jHe8TAm2C9ZVlRfOz3UROqdox0Y4RWyE8jekLOD8KpsaZBLGm0tMmCJMdhBi3oemLWgu84mOF5bTmaztT8Niqah0/EJjoTpvHbvOH1Gv9un6/PEZ9lo7Qz8W0drTiL4pxCl/1Cai+VEWXAmDcgN2gEGcOuL58UKbOxsoJPr/AJwX+z9G/dfEqL58wTUJ7argewWB8sbjcdmb2T3MOQBQ5ig4bvpghhvFutsD8MpVGUCpT8PXYkNLAHdRsVkDf6Xvig5jyyoHSkgVqlgFhQx79ACLmev0hDRztekVp1qFbaQ+glY9WHl+hxsaaVMMkm7KDJcNSmAKaIsfyj8zafnj7UqrTJUle8WEY08K4yuksSFHUtbbCXifMWX8Q2d+5At/TFUxWvsZ8Mzobc9MQPHMkTmy6U2K1KkBgp03IGqYiOs4tszwVKWaDsDoM+UEgE23AsT74YJlVJ0jzFhcG8z0xOMq2D+diflnICmtZbyzWAEza3Sb/TAXEOFCrVBDaTeetgPoenbB/MubORQOqiolV4ImCpjcWuIB3uD1M2+cFojMKK/8RAylYkGBJOrYi9t5sMNb42U09Ii8zxCoqAgeUGGbfY9u04t/2fcW8dX1mGWygfyxaL9TOEuc5cWlWFPU7KQXltxe8AW3OPWVzn7pXBPwmZ6bCfkLY03yjonFNPZfcUqolCq1UgItMk9zbv64kOQ+GZqpQVkXUgsDKz6iCdhhpxA/vuX0uIVoIQEx3APUgnf32tgblzP/ALsGamDpW1SmogGB+EmF1gQYm4+ywSqmaUndofZjh9fUqVcrVakBLEAOGPQHSTYbmR23viY5jWnSPiqvhjVpdTAVSdmUdAdiIsSNsdH4NzJTrqr0qqsGFoNx7jcexxH/ALR+CNms4pp1VUeGvirEww1QSBEmI3NgB3xnFJ96DGcvoh6XMVNXUKSzEx/tE9ST0nti84FSSnSCgmAPr/nEty9y2opeePGYw4tbuvtjRT4jVo1qlIDUiEAXuLbTecK5Rm3GPg75JXL0ouMceShmaUgaQCXkSALATAtN7+mL2vw6jXy5KmCyhqbjcGJBHy6djG2OFcUWrWrgOwXXaR0UDYT2/M+uKJOK5rJU9GXYNTAhA8kqewIMx6YM8N012T5M6BwPjFjQ1hqlAhH94mb3hgZ+cdDhTz7m6eYFKg8E6wV1CfQx6QSJxL8tV6YFWo6sazHUXUwXk9d9jMCLSBaMMs9lkd/hZXaBrmdvcT7e/wBHdpUNwf8AkWdMpFPQvmUgFYIH9rdt8SP7RsxoaiCNOrUfyv7E2+WN9LmXTFPNA07wH/C3bYSDEmCIxH821nz2aULqNNECoNtUSS179begBxPHj+VsM8lrRZ8Pz7VKashlSJmenXr0w0fI1mEUj4ZIuxEkewkX9TiLyfG6dOqpCR4bAmneBH1WZ2PcYv8Ah3PuTB8+pSbEFepjtb6HCPGruhXJkpn+Q6uST95U+MUJYxIIU76gZkDvfaTj5ks6KiisrSPv7Rjo3/fGTCli8KLbHftEb7W9cc6ocvF6z1abCijuzClEwpNpEwpFtpjbD5HBK2zY+T1Q64bnwtQAEgVB0kQYE+v6+WDOUuXVbM16zsQZmmoEQpuffzWA6ADCGvwZ1fWrlnWdPRZP+0fnJI+uKv8AZ1xrx6SeKAmY8MalncdCoMek2sTfoSqmmvwE4U7Jfm1amXzY8QzRrJNM9AymCD6kMPn7jA9DMA/r7YveaBlswP3Nod4JKiJVRANztOpbf2xC8O5OpDMeEK1QhBqeWmB0WRHms04NKgxkTHMOcWvXp5YMNOseIZtM/D8t/eMdJp8RpUKUtURVA6naB69MC5nkPIViSoemwEkqx3EbySL9PbEXnuCKmZaizlkSPNJ2YDTNovI++KJp9MDv0F4pzWK2cpMhmmpgHbUTafyA/wA46Ry/mmI6gHoYxNZHlnKU1B8AEx+LUSesgnbtY2O0zg3/AK5Ty7opMB11KN4gwRO9j3vgTSbtFYSai0z3xuhTao6yoJAdgd+xYz0tc+mOf5pA7akYaekQbevr/jFnxhVzbqVUGFjV89h9cF5P9mGXrIKlTVqP8rFR9B+eHTvSZOTrZo534mv7oxVl1hkKdZ8yzt006t8AcL4izhDAKFTP+f13x7yjqJAAKsbi0Edr4Qcby6USypXSmCb02YCJ7A3jfEYdcR5LjsF504k9RvxNTp2LKJUM141bao029cVfAvLSp099KLcd4E/TbHrlHLIuRFI+YVmaoZvIYwsf/EA/PCzIZpqZamTGgwAREgSAZHp9++G5J/FeGgqdv0O5hqha9PYllaAD20H16HCnh9PxqrVWHkBIQHrG7GfUQPb6mZ/iFF6hL30K0eH8StbSFFydr+ljiY4JzHHkKMfNCxvvZSO+HjF1onOSsu0cj263wZ+zXjAqUq9MlQy1CQCNw0kf1+mBKvLeYzVDyVFoT3XUSO24idpvgPlfha5ZyrFjVIOuGPS1+46j0xPJC4sEeyh5+4Flq2Vq1k0pWpJrlYEqt2EDe0x1mPbEhl+MEJ4WXgkqSWcEaR1a9yb7C5+uDTWVqrltVRCAAhIhdJNwIuCY32icb8xl0qkMJVoMGBcT8JHbr+XXE4vjGpFIp+GzKfs68bLJmMrm6qZl/OWYgqSfiUgCRBtPpthFxflrNZJKa1ArvWfQtQGQXYEktMEWDNN9sO+Wue6ORV8vX1afEYo6jUL7yBJEkE/PG/jvNQzWYoDQVoU1JVnEF6jAAHSbgBdQuAfMcM5TXn/gFG3VgfD+BZddK1F8Rz5dRJETuQAbDr3xPrn/AAq1SmDqRWZRPofzH3xR8yZ1aUim6iqyyT0QHew/GfsJPaVfLnJxrhqzVHVXYgGFgmbnb5R3BwcHKuU2NkauomuiAlRa1BhEiRtvaO4N4w2zraYYsGcsLepj7+vvgbnPhOWytIAMXqMYUsbydjAgT8rDCXKZa2t3NR1uWczcbQNu14xWW1om3vY1qAMbmffAGcyujzaZjpEz8seeCZsZh9FLUzdgCfSZ2jFbm+Uw9L+IKhIBItsY9N/fA60dM5R42iGauDqdSBcgARYQSYU3MT19ME8Nru1VaVOCGIcK21oBO3UwYH+3bAlaiMtU0MUKsDAgjsJgAiRJIm0n2jzlMzUps1dKxilJRHNipIs0dTA7xHphmtaOayy4rw2pTQVWjw0IZgoMAAgkm2wgn74YUGsp1nQdiDt6iNxbrOBX5motlBmAp8TRC07gsSJhrxoJPTpO+JrlTiVTT4ZZDPwKQbHtIsPaMcssUpKy8Zq6OgZNS7xNthHWbSfthVzMVZUWl/riSZGwk3HqSIxPZfimZqVWpU6bKyEAy1idxpiZ2sLYJzubqUmavmQARpACeptP4p1MfrhFjlF/6DKSaJ/gGeNDNmuZU6CnUm5Bk9cVvJFZn/eKzEmaoGqDsFJC2E31bemJ/iORqqDmGAXXBKgWWegPfuTjxk+K1KYY0jpYwSgMBomCJsDf5zjskm0c0ezsFHMKaZAGldMzc3HQxs3vv6xiB52rfu9UVYKqtnMagJMqCN4JJv7ScZy1x2psZ3lg+4Pr6+vXBHGXJpVKpEBiAs9fMPvJxGHdNFGaOEZuqwkh4fZnkH0mbxuZ2wNxHgheolXUGamDKEErBN+nQxf5e2U88snrsLbz3iNoP369TVzYqIQAyAT2Av6Dc77T0x0cSfIIp5tjQ0nZLrA+FgNo2vsRjOE/tNorSVXGhhZlY3BH5j1GNNPL6phvMAfoDfa84iOOZaiaslFMgGe84RRUegpuR7zGdqZYzUXUoMSvQ+3TC3NZ1Mw9SsxVREKCdoG/674M4txpcxpRVYah1Ebf2w64Dy7TqQzorDoCN/XGbUe+w7k/wdcCy71ETwULKFVQwspgAQCTGC8ty7W8erVqhFV6YQox1HfqACoB2kmL41cNq08m4yyg00ruWpN+FXhQyHosgBh0uwtF6HMZ0UyTVddAmTJEzvt6e/TCKK7Xo/emQ+bVMoVq5c6VYwUP4De3/jaIOxt7bxWR61LN1MuGdfxqkE2IDGLNEgydokbWGoZqnWLVws62JVSJCwYmNpMavSe8yUSSZmfW/wDTGjNx09sPBMe5jm8UabMxWBYW39u/pt1xy3ifOdeo5qUhoc21TM+m0HDvmBUapSVtiG1DuQRpn7/QYa8N5No1AHqaQJBVRImL+Y2tbb3xWPGrZHJfgppU3Sp4YDMwEmD3PX54Iz2fdE16CCGgN6xAkdfzwdx/MjKslcAD8JAAG/rvPWY6fVZxPjf7y1NFNPwl89T1M269BeJ3PpiLbu60PCmqvZP/APSzR0V69WYedBXv1PtM7dLellxp6bU1iNhBHSPbCrlf+PXepWUaKdlBEgMTYx6AH6z0xW5vOBZCuto69v1+WHlJ6sySXXQr4BywawXzE67tNzB9Tfbvhtx3NNkMuaGViFMgPLXY+aL7mSY2nGcq8fRqtamjKXLBQdRAWwNvTp7zgvM8FSqTrYsw8ysBGlhtaYI3t/XBlJRWxEm3oC4emoDxQHqwutiokmLi/ScJ+bOFA6HpkBGcCqqg3HcDp5okdfrJPD8y4qaW1B1JDA7EjeJibf0wXxrSKNWAWYqdEH8RHlBn1xOKfjKvo3fs/wAslJXqqBLOQD3Ckj6Tqx0/IZgMoM7Y4vy21ehTCVEDgEsAjbTci4EiZPTDPjP7QGylORlqhG3mKgT6kFvyxeColk2g79rHDspUei3hjxS0My+XUoBJkiLhtInsT6RP0aVOmAEpqLbRf2k3/Qx5Gdq1q3jZiCSsKq/Cqm/rY9T19BGD14f4qg0KgDTBQgMB2sbwOsRviGSdyLYkoraN6ZpQBK79P6e//GAOLZKmtKpWC+G9NS0gQZW8GN+3e+FlXir5Zyc0DKQVAgXBkFdpv09MJeM8d/eEOl2JiyST826ADePzwY45X+DSyRr9GPBeOasy7Fl89NSpJiStiR3Jn7e+HXMOaWvlkogAPqkkXspBUfWDft64QcJNOnRSl4ausSwYA6idyd/8YLzzpl6dJ6cKrVApBHwmCZ9rfcYORbuPZOL1srV4DX8CXbWSvmpAEgiOhJ3j09MR/DOH0D4m5OqBJIIjcW3YbX7Y6JwXjoKIxIgWLT949sIee+HAE5igBD/6irB1EXDr0kgXBIuBBk3niyNvjIFRTsD4QqUQI1HctNz7gn06e2FvOvOQemmWWlUQMw1s63IU/gAndomO0RfGcv8AERVYUQ01N1lGB6fFIi0/fri8XgCPSRapVysMH0wQwM6hfv0xXlGMtmntaEvBuTxTpguz+IbmGML/ALbbxNz1OPvFuB1KVF6yanKXNtRgsNRneAL97YquKVNC6l8/cCxHtJ6b4BzPMLUaRK0zLDqf+bYrGUZEdohqXFtSuEguRAFMH7mf69OuEedydYlT4NQ+XopPfqJGKvlvJK6NVMDW5J07WmwHS8/TD/h/mSfU/nifOmdKxJon+I8Ny1QqzqVYmAEMSTAn6xvbDzJgKihQAI/x+eJ/OK1KKpps4JUeW4QbFiDBte4k3Nhh1Qr+Ue3pf2xMXo9cSyqVqbI4N5KkbqehUjZh3xD5GtUzGqjWq1HRJVl1WYzFz8Rt0J/IYqeKcZp5ddVQgknyrMs56ADrtv03xCHhGbpo9ZNLhyaj0xus3OnvA6emHjF0xXKmPWoCiNVO2kfCx3jpJvP1wuy/M61qgpU0KGRrLbx1AHf3+mHnCuFqgFRvPUixGym2w733PpEYJ41khmKYLyHptKP1k2ImJg9jO2DGCS+W2ZybejZxzJ0fBDqAYuw7jBlPM6kQgaWG8n8o/W2E3A8iXplqrkjUy6VNrEjzdZkG394wc1Kkv8MU9UrED8IPUsSdPfuY64STAotmvNZOlnt9LKhMP/OTAMf7RHz3xP5XlV3zJpIwVAkMxvqHQAfzA/b3xUcP4RUoUAQAVQT5bmw3jc/LGjlbiwqZhyBYJNz/ADHci8enX2w0Z/XQ/BV+iJMjmcoKqoq1k1eYA6WBHUAyDbpOOg8nZLJ5nKUqxoqzspD6wSQ0kML7EGRhdxsQpKgeaT6ztfDvlSvQGWRaNVSR8YmDqO8jvOHVMnNUrFnF+XKeU/8AyMtSBTauiqASkzqA6kHqP+PtTilJKPi6w1MDUCJk+gEyG6e/0xWLXk45r+1ylRoHLeBHjGqGNFWsRBMsg9YAPr6YEsfIEJ8dG/K8GzFYGs2im1QkhSNekCwk6rm0H2wgStmFzFSnmXVvCjRpEC8ie+1onFry7zFSdP4iChot52hiW7WE9b+nS2JHmnNqa1NqZDoAwdhMzIA+YAMjEMTlyaaLSrtDKhmpMTjXzdQFTI1jA8qT8xf+mFuXrqbhpGNXMnGAcs1GmC9SoNIRQSQOpIF9sdSWycnoD5f4sDSp06vlZFCibSAIEeoFvWBhtSr6TKsFvY3k/KMJMhVq6V1a0aLq0qfoYwPxKTUpjxGUNIZQY26jt2Pf5nCSxpuwqTSKDiNQZnyvDhJBJ6ExIB9I/UYn+GcI05jQo8sTv09T6T88VGTaklLQANu22AsmIJvc/oD9d8LFvoZxrYPxzImkpemRIEkG4xp4WnjvpqPK/KL9O0dzvthlxfLvVqCjT3qJcmwF9z64D4aiZaadQSZIMf19Iwy6oST2Ms5y6rUZofw3U7SYbsLz9RF8Z+zpVrVHGYLIKTaSs9TeTawn8sG8PrpJAazCAR0PsMa8zxZcnmC8SrIDVYXi/lPrMtPa2Emm4tejLux5zNlKGUzNKsYTWNE9IJBEn3t88UGXzSlRf/OIrmLLjP8Ahtq0UhBURdrCCewvYYEr8LehT/hVanoAdwLkRtMAke22IqNvT2FlzxMhKLvP4TAncmwH1xGca8WmtFFJbWDqDmYiLgje5j/i7LKpSrqqkzazaiSJ6gTE+uFVEOWIqnUaTMlhFgZmOhNpGHi+KsLxg9NKmT0Nd0rSsEwFbfsbG/rb5E799I/Ef/iYGFvMNWpV0IlN6gR9TBEZtAhgCSs6b7ExgqllKVMBcwHp1IBK1FdSJHS1x6+/sGbpW1YVv4pjBM7sigsxsqi5Ppj3S5QeoSWzdSiWH+nSAKqfXVc9NoxnAKK06Yn/AFWUF29DeF9PzjDrLPBt3/Lt74nbj0LJpnLszy9WoZyoagaolIhTVMmZAYETfYie0xOK/K5hB5psog+n9IxScIRa7V6jXpkmPUKALe+mcJOAcuB6TO0wzEqpJiJsO0WB7XGKLI5diqNdAvAswlSkDcdh6ek9cH5uBSC3AdwsjcDfrb8P0wu4kRkiAYAYwDE37GMAcQ4q1YKAhVUkm86ibA+gAmL9cW/RbNmTotRHhUtdVXZmLx/pzdtUWmdvfDbhqAGFF9/nvM7n64W8v1ghTVBQQTPWT1+eN2aSohq1V/iKPOIaGNpIHQ/I4hkjbGxypFVXzminJhVEk/5xzLh+SbK1TURtXjyQkRpEyBv0mAbe2HeUzbV58SCgYBUQ6pPafxHVbbpgivwLNLmTWqUkNLSAFVtTKBe42MnopJ2wI/BMbUmhVm85mmXyjyzDXkqOsCIPpf67YLocIo6QUMQPiBmfWes4JzDKQ1QEqADbvvvjnFPMsarxUZFLEqOkT64fG3NGyrg0dBVHQEpUqJ2Os/kD74VcOyy+K1UksTMM27fzH3mBPocM+WeGfw1eqxd2upe4A6CNtrzvfHzmnK+BQ10UUIHutxGuLqRaJNwQRcmxmS02qTFWvkH0aq1FiRqHT0wkGcR2IIMSb9xPxfPfCjM0mq0v4dMobamDRbqAbb4p8vkGzeVjK0itQWmqdIBBvtM2m4scLCHHY/8AUUcQ4KHUGkq+IT+K0g+ve2LPkbNUMtl11UUFWNNTadUm5beDYj6dMLl4DmcuoerQYFexDL7ggm3S8dbYFz2ZJM02Iq/hZTIbsGFwwHfcSYxpzcvigVFvkUnOdOnm8symKTL5qZ/Fq6KOultiPWbQMTGT5QokAuC7D8RYgyO0HCleMZlM0hzANRApUqgiJg64JubRvsTHY3/D8/l6l1qATE6wUA99QAthopwVNiOntIg+N8HejUXSSabGDJuvzxtyrCRiy5koUamXY0anjFbzTUupIJEBlBWZBG+IHJcTXxNAWoXAJKBCTbeeg+cYoBMpeHkCtUcjypSX6ksYHr8P2whOQGcqvUrfDOoKI+EEC9/t2wDxGnn2ao1JfDD2jqBsPTYfI4JyOcq0B/ISsASR0iD/AHxopXdm7ex7X4XlGApmmKBtpqUmuvaYkR7jpf0k+K0qlCrUo1n1hhOo/iBsDfY9IvEHfDWnnSZ8zDsNwTAkTHsflgfi2STMV6PiVCtPSA8fERJ2m3zOH0uwSV9DjhOfVkRpABAK+3b3H9MPqRUUWZmsBIMwAVuDPS464T8S4HTy9MNl6zVaf8rwCJ6AqB9CN8T/ABZ3zFMXNKkXACzJcLcknYDsO8H0xyqCcrvRRydVQ6yWcAzFVFhLhl9mUNA9L4P5kqUGpeO1QpVUBHGorrAB0t/5CInrbsMY/CqJpqQkkqt5JO0Tq32H2xNcd5eaq4ppVCLp1aD1MtJ2ubC2KJJu7GbkoVR079n+fR8lS0oNBUFgYkkAXYsbn1JvGLVa7n8K/Iz/AGxwzlUVMnRZKpPhKSdYmIJuCB0m/wA+mHf/AHXUaDROaqUyPKw0gR6avN9cBPjpEnGxTwDif8MJU1QghKpnS69PNtqG1+309cw8YqU6A8FS5rSEYbCxk9ySAYgdJnDN+IeAy6VLkkKtMi7+iqTEx26b7WW82cu1qlNc01RhXBLimvwIF/lMTqAEzsYNhOFuNpv0Zxa0Ncnzfl6eUNOKq1PDA0+ExgkbT8Nu89sNeW+M0amVporwyKoZTZhAvqG+/XY4WcHzxZEGapywEGoigT6lbR8vpjOYuXqGYZGpVWRleWamYMAEQTHluR0vGE0nsYT870v3g0qRaAXliNwo3j5wPnjM9wIKsU5gQYDSSB18032OEvNdFsjXRjVqVg4gBokXEiwAJmOnXDGjzAopk1EqEr0AMn0232xRuVJroC4u7NXAtFMuWhn1b9lgRY7XnFFlc+KkgAkegnfCbhnI9So7ZnMu6M9/CQkQOzsLkjsIv1xa8GyiUCFRYUCZG+3r+Z3wk5q9bDFaIz9mdBvGreIjU/BgUwQVKhtVyCJDQAPmbXx0VM0dmhl7EiZ7yDtjm/EebmGfqPSXxUBFNlsNSoTJnvqLR3GKSvzHQSmXOoAD4NJ1L1tb07404ybuuwRaqjbxLhlNK/7yGhHEeG1lDj8WmIJI+4nczjVxbhVSvRqEjQUVnmAZiPL9JkHaR7CbzXE8xnj4qUnXLURaTcyfjaCe3rABJ3tR8P4hoy9bU2lBTvqiSDuAes/0EYyuLph01oGyGZ8iBfhgRHUR+v1bAfM+dRqRpsbO6z0srBif/rpn1m+JHlR6rP4YqakVbncrJsoM2G+/bFLxjgoRqVVgXBIDS3fbe0DF5LjsVO9CfNZvXZZYDbSLewAHbHQP2U1y9AFkiGYXEHcxv6RhGhCqYOqDaQRYdTHSSN8OeE55tZakRJUahciR133viMZ2uhpQ8LvjHGqVJCajLA3BxxehxaalRxQKq1Rim06STBjuR06Yacad6maVHltClj2kxC7xIF//AJY0PXSdDCG3AOFnkadUHHii/Sc4vn3Wp4jAAHyhJ8x9fe3tg/I8bIpuXRtIUzYfr742ZXlJWBqszPUHVunsO39MaHdn1Zamn8RlOqQAAIiSfc/fDNRmKpOJ2Tks0zksuraZFILpnawt6nrOJvnLKrSqfvNOlqgaNSgAlSQCDMWkA/L1wh5T4rXokUSut0ULrCllIiAWj4TaJ2MdMUfPHGU8FaKmXa5BUiAL9RFzA+uHpPRPadknS5gpzDbmLdvWD+eDKtSnUTzKpB2n+nY+2IHmrLeJmcuo/EhEj0Mz7wcVfCeA0Mur6qrtIN2YjT9Pbp98B4lHaY39b00faHLBqOxNc+HsoiSBOxM97dffCnmHl+tRZHS9JRciZBPcfy+o+fTFPyvUq+EurL1dPRwARA2JAYtcX+G2CON8eH7vVp0afitURk8lwgYESx6ETZd59L4SOSadMdxi1aJzhWdd9GXdSVqwNYNkA37EWB2nHvi0eKEgBEBC9u4P1xq5WzAolmZTOnaLr0NiReLY38y56gUBDBazuFVdmBkSSN4g7nqR3xaKM2NclnlCKD/4iOn+cC8Yy6sCxIDKZRpvEAkH5g4FKNTUCQRvbf8AthccyztFQkLPwqJkep/oPvg8UlYOQ44bzMq0ylQGqGBBBU7Hpt64lMvkc5HlEgfytpH0Jth8mepiBB7D9Rh5wXNAUlgi9ztv1++OeWRwWkNxUmRfDs8q5qlXFSWYFNRbqYgjoLiI2vjp+b40tWh5vj+A+jHyz85/LEdwrhdIio1OmjFnYkgDv7THzx8pcEChi7Ppc/w6er4I3IIM3O3QW74OXi1syTTKeua+XphQBVpyF1AXXoZn6yMOjkl8jK+m4tMT3G17Xwh5Z5iFSaFT41F52df5v7joT7Ykua6lejXLZWrVSixsDJRXvOkPKgdbDqYwHDm6sP8AirKjnPhi1MxQcgHQrmf/AEG3fEpzAdL0FQaVLqzRvAa/2BPzGPvL3Fc5WZjXYEr5VIABtuY2iYJ7xgDijVUJfMNr0jSWAj6gbE2uJxSEKlTfQkpVDXp1Slm6ZAIYFTcNNvWbwf8AjC7jnElo5dq0XRT16my797fX3xGcvZGpUYVEqPTSJCjZ+pLKenrAJwv50zWYqJ4RMjxAdKgyx2Xqe+EjiXPjZnN8bo3ctZLRTlruTLHuTM4acRPieHS21GC0E6V6kxO39RgDhvCMwq3YeVZIub9vr1wfyXnwUZ6hHi6jI7QbD2jFmqtk/pFej06WXo5akwLV2KQhF7E+YjYBVn/ON2X4FSownlD0wL1WLBegbzEkzH9+2AOY6iDKmqhiqkOh6h1Mr9/rtgfN8frV6WpqJFQrBJ0qttoYHUQCTFpgnCNaHSGGb4ZTTMsVKs1YAs4AGplF9vQ/KDjXzHVCZOqWXUYAQbSxML97+wOInLeK9RXqVPNTeaekmF33LEk2Mdow+q581q1M13Xw1iFUQusT5jJJJ0+sCLb4Z6RkAZ2jmaeW11PCUlTFNRIje89ffr9MPOVa48IOUZJUHQyHV1m259PbDOj4VWsF+MIsiL+Um5i3oJH83rj1xh0RwQIE/wAsfffEf6Uq9KxjbIWumbZqtZaFVWZywUqT5TYCRIkKAN+mF3EMz4R/jHSZsCbz7bzjoy8Q19AQdzO3v0x5XN0aKVKjqoViSfLJM7ADdmPwgdThof8AZLaFleNafYgyNdfB8QsJUWIMzPtb64H4FRBzBquN1NiJ/l3+mABwLMIDm2yrpSBY6PxKt7RMyo7gbfPB/wCzvjtN61ZHgMwXwwY8wGrUB67GO3scMsddE+S9LigqkDQwE9MD8w5VGy1UVAJUEhuxA3wehUGQN/1+WJXnvihZAlFgPOAZEhokkd4BgGNzA9woU+w3YRQ4DRr5aj4iaXEHUgCkEAbG8gm9/mLYkuJ8IzbVGy4hR0e+lgd7b+97TbFtxDh2docO8Usviyg0/wAochZsBtMxJH5498B4foAao7Ozbs5k+3oPQWwHJwWwUpAmR4o1Ck1NrOE0gTsxEKQeqyd/7YI4LkBRokjU5NpUde/z+UTiY/abmFatTWjOul5nImAbEKT2IuR2C4K4DxYOvlqtcXXWLbbg7N26dcJljLimNjq2gjm3ho0CqQodWBJWx0n+363xP0shRrkA0mqViBJRo0id5mB3/wCMPuL51PCemFcvUWFG7M0dI6bE4Xcn0atFqor02Q1CCGMEG0RIJiO0jfDwlJY2wtLlQTnuDZgJFPQ1iQpaGMdASAs+8DD3gvLuRzFGkjmpTrlQXh7o8eYdpnpEQeuN71AIi9+v66W9pwh5g4WHzNFg5UBW1aGKzBXeLGLn/g4lHPL0dwXh5z3I/wC75hlrVPEosJpsvkYmTKsL/CIuLHVaIIx6/wC3qH4TWA/2vY+tzOGNXg5fSQ9TxUEB2YsCO0Exp229MJs7xRaLaK1OorD+VWZSOhBWLe4BtisMiyPRJxcex3wp1o0lpp5QggAf19euGXECmYp6SJJvq6jp8v8AGI/Pcy00EGnVjqQoEe+oyfp0w45T4h+8KfBBJNhqGkdDHeR2j54eUbVh0JOV9FHiFXxArVKZATUAfKROpexMwf8Axw05nqirRqq8AMu+9x8J9wceuZcgcv8AxaxWS9+gUEADvABjC7hGWdmLVW1gn+EJBUDfVbeZtPv1xFwbnf0Ui0lRnJfKRFRnevopwPKYlie3QC17HpbHT8hwKgq2Ak9rD3M7n1OOdc5uVypdCVenGhgYjUwB9CI6GemPPKfFc6aIatDK90g6SBuJm197fTFJJv5Mk1XxRSc71EpZnL6EA1I6FhEH4Ss22Xzf+2IyvR15trfAgPzJI+0Y28eq5oP41RU8MLCpqMjY6g02Ykdotgmpk0dTmKtRabosqVPlAjUZNpB9hgwVOzeUFSFT0IJb5THy/wCMRNTJVEreKp1amll7HrMfScb/APuepmKQSAqljJmSR2UWC+tjvFsDcXrGmhExIi/rijtNITT2Xq1KZy6nQr6QrXHYTNuuNGayQrqGI0ySBDXAGx8246RGEnCMzGlDUsQTECZ3hTvB3jFCOIIANQUxfewIuCDMD54WSZaEk9kpmCcqQlUglpKttN5j0Inv64Hz3EUrp4KkFmK/C1xDAySNvc4bcTRM5mE80pTBMjYseinqAAL+p7YXZ3IFc0fCUDUnm9CCYOxuZP09cFTV16TlB1fgypZUh6dajVbxqYsC7X/mWCY+28YYV+Y6Jk5tqtJzAOq6SJMgC21gd/TriLr8YioabA+Ip6dTv0wVn+HZjMUgGYDSdWlrkkCwJ7XPffBljT7ApvwYqzZjMGrQlKCH+GXmXAUBgEPdpM4Z8E4jUGamodSlPLIHkKtfTAG8gHr7zjZyqviNSomANINSd4HT6kC3rjoPHOV6FTS9NVR0HlanC7i8gWIjuMTt7XgW1oDbPUnphdcmNh+E23BET6Gfi7Y55nuWcsMw5ofCII3hG66B0vcdthEYY5Za1RnoVa70jJVWpgAdYMEEiR1B3xsyuUOXpilVhWAALifMOrSepvuZF98TeRK0mUjD7PFPOZkuaJI0BZNT8cSQRvHQeb173wFyXVpZ3PNMCllyNK9wNj8yCfkMbBnRnKrJTSFRWVXm7hisn/xIUW/QzgmWaioFMAGL+pJknvviket9k5d6Oj8658DJVTpJ0wwA66CGj2OmPniRXmLLuiGk+p3gIgBBnfzWgAQd/Qb4E5t5hzH7oUSlpSp5KlWSdIPQWtqEiSbfMY5tSzzo6shAKmRNx88WljU/kTUnHR3DIZAMCXPnmdt5uccsoPlxm8zqp0qgFaFaooIjrE7aWnY495DnerUqKtQ00BMELqBnobk9cVWUCVAZAK9AQDOJ5JcNDwXLYqSlRoVxXpjy1F0RJMHfyzsDGwtIGHWX4otyoJPrgTO8rUGWUUU3WSpWwB9V2IPXExxjh+YRfMzLTn+IVESP/LcDbAhJSHacQ7Nc6pSqupRiocinoIvO4gxCzI9vphlW4g4JqPTBEQACTAG3SfX54j6PAablTScAiCFY2PpPQe04f081UUEGZG4O47Ef3Fv6CeLHLpAU5Ls3f9/EmbEdAsEEdrXjH3Mcf8Y6vIloggnCLMZpSWC0wCTLmOp3j33J9fpq8E9CR6foYCxxi7WhlKzo+b4YlQSVFxvYXH3iPb54T8KzlPKaqeoBwxIUGCARY9/+MT3AuJ5iuagqVW1AxAsAPTr98ZnMgrnS1yTEtf8AO+CouLqTE5rwa818X/faQoJc6gXYbAC4E9yY72+WPuXzCZelSDMyGmqrLC0xG8Rfe/p13AykU/IlhszAb+m22NtVjUp1VHmlDE3OqJA+uKNaF5Oz1m8wucBpBW8L+aSste4H8oHQi56YM4Tx9Mqhy2ZkGmIWFnWIsduwj5YT5bN+Hop1FKkiRaQI3uB3wbVrCtUDabadMkb3LE/VjHtjUmvwCcuWzS/EV4ixy9LyLMAtu3rH8oH9cdM4RwHK0MvFMIwA0iVDD1JmwHUycQvDKX7vVSvTUMVaSsC+437wcVNbmygyhqNQUgJ8mgJB69LkbWtf2wsutDU/SN4vyvTqVz4BWgPicLZSDtpXoSZ7dcMaHJ2UCHxGNQutjE6frbp0xLtxRquYOYVmEWB/mv1G979MXPDc1pjxELKbgbEX/qMa2FwIOvVOWc0X/Bt5S2oEmGuCcB8QWpWB0UbC86BPfFhneICtWirTVPD8qqDMA3ktaSZBHpjfnsyNDKvlAGFeSn0FY7WxNwbPKyggaQB5lIgr3kHoO+NGR4prqOx+Gbesf0wbyflMrWaoM0iuSbBgNvSes/0x0vLcp5RlhaNEKbWRQftfBSSbZnN0kzjnB8stSvUrkXBgfr7YosszERFhv2nsMeuZuC0eHVxSR5FVS4RjJW8EXuV7Hf6YASvFNiLnpGww8tgi6Vmjl/ja0sxJPlbUkzsdXX/1j546PS4w4UyAI27ntGIPkfKpTFRiAW1QZEwsA9e5J94xUZhA4g6lUiPI0R6AA+XtbHNkklKikI2rI/mzmhKWbm7HSCwHe/XafTGVOPtnAAaapTQ6l1XcmImYgWOw9L4LzvKdHMUnRCRUpgmk/t+FvQ7ffE5wquAAJgAX+WL4o45fJLaJZJTWvCs5fKo+kQL9Oxw9y2lTVYOqrSsxMeU2MX66TPtiK4Tw41z461KiNcKo2Kg2JBG8zsdow+pcn0cyDWfUtZrs6sbkQPhMr6bYXJOEJbGhCUkD8b414+XbLqzeE5EEiI0sG1RE7jYkeuIlOBslXztqH4SO09u/pjovBeQXqVW8SrFFIOpBDnfywZCj1v8A2cVuS8oLikxYGVY1Hm3swH2xlldd6GcI31sgafCUF9C26mJ+/wCeDqCVKJJVpESQfyw9z3BnDOtNGcNGlhDFSPwMpvHZgCO8dQOKpoo1RW8pMqJH4pgKOs/exPfA70xq+gdOZw6gIjvMz0EehN/nGPnG+IZmpR06EWmSNdyW0neJAHv6TgDItpO1hj3zDnD4PhLvV8o7gdT9LfMYeMUnSFb1bDcnwWmy/wBsKOYOF1KbJWVmIQadJ6KTfb9WHbDblbiIqKQT5lJVh6i0/PFBnqQdDa8YMBJHLxMzMSZxry+azLKCuWqkHYhTf/64qcrSWmFVRqZiTb0m3rABn5bYqMvxWsyiCLCDsL+0YHP8NGDb7Oc5rVQqeMvwx5x6Dr9MPa9Q1aLlabEhZ2I0z172372xnJqJmc2tFjMAtJFjpjy+pvPspx1nhmSRAymBG029zhP+Rm4ySSFxwtWzi1F2eslKlqqMw8uki8CZf09ftJw84fRFJtD+SqBLoSPrvt6435T92yvFM1WpsrWUjSwhS13i95K/qcBZvw85WOZqi4OlLkQAY3BFzE+xHrii+SQLplDWy9KoksqsR7fbCjNUkRwBsQGjtuPpbHtKQS6VQoBggiY+lz7k4i83wytWzDNUZiW20yAoGwuYAA9b4Kglt6DyvRc5euBp80m8CN49j9t8S9LK1WZKbIZczO4HfY/07YZcE8OigZ6bCoCQWjeIvcERHbeOuKLh2epKxd21mIXyldN+kSbwPpgPlVxKpfYsyPLwouCWLHfS0aTtcCJ+/rhy9NoB07/IYQce4kuYr+BQJCp5qjgkQdwikfiP2HbGmpxrNrpQVdYmFV1BgnaTAPznqcThGTVsLyRTo9cwcOb94RqZhig1KT2LQYmSCIHywuqGtUZqRBpqIk3l/aQPL/x0vR8MySK7VKtXxK1QyzH8lGwUbADtgrjZAQE/hIj0kwcbluhXbIWrwVw+qmzax0Jt85tij4XzJmqKxUT4eoeI9/0caqVa7bAyMbVSbESDYjeZ/wAYoly7BVdC3M5mpm65zFcDWwCgC4VVmFnruTPqcGahR/hldCVJMhevUX+tvXCFaj0qjUn1EBiAQJaOlhvgnN8aStUpU1FXUJL+IIggGyzfaTe1vXBcXYzlDhQ2rUWpRUo3mNSn8Q9+479jj1Q46KoK0yykNDlhBU9onf8A3fScb+HVtSkEHy3B9DaPbCqlwCpVzb1KZKoIDN0Yxt69PbE2lWxE3eio8bRlqpUQfDMe5sI+uIX/ALWzFWmaisKSHqdz0mBsPn0xfrkWakys20SNp6gnBlOlryqUqd4+P74EE4I0mpMTZPK06AVzanSTcsI0xEkmBtP19cEcpcdR0hWF9hOA+M8IZk8JmsYPm9PzvjxwDgFGijAC7HzHT8R0m0mbCdh1wksSktvZb+tPS0VlLjdPK1GNR2CV4WQJVWWYJ7SpidvL06nUON0qhOlhcmD0ueuIbPcMo03FelT01EH8QD4XUbwJsRvtePovrcJWtmfERioCyShI1TttvEHFFjSj30Rc7l12dc/cgFBDeYwIj5zjnP7ZctSFKlUJjMioNBU/EoEMWHUAQNRvsNjhjw2pUUBWrVSogXczcwPUi/fvhFz2lPMZjK0NUOFcsJuwGm09zc+04eCV2CV1RNZbiTKt1DHuDGHHA+HivUSrVYED4UXa+89emDsry7SEDQsdgMNszyxTWnqonwqg2jaezDaPb/GFkpSVRY0Wl2T3FOFLlQ1Wi2xmd5k7GItJ3xnC+PPWWyhBtqYyPkBc/bCPmjmE1KTUwNNSdLg9CDB+UjfDbgygU0UCwAwKlGNy7GtSlS6GHCMvURhqZKgEydGlvNfvBgn0tO/XaOHO/mWainYrEAfyiNo2veZwTl+nz+ffCdc3kRVr+IlMuapLFgDJhZi20/ecDbVglUSc4fk3SKlIkMpmZtPWe8zf3x07gmUevTX95OkkSUViBeBDHc2O224vE4mKGXWnljUPwqQT7arz9dsW2WYMFKkFYOx3k2PbaMGT5baNjVaIfnTk8UVFfLps6r4c7ljsAL6TaROxO2DuJcLIQOFVPLLIt4sJjYH2/vhvzPxxaJy+oSCTtcyAf6E4Np5ijW0OkkbkEdiPl+hg3LRnGNsS5TlqqyarJq2SpYkdDABj54WcQoNQZqbkeJuwG0lQQfURjrKV1YAxsMc05gylSvXrPTIYg6AJ302N+h1A/bByp8diQqxDVBOm4FrXtafl7264IK+VI8xE22IHy6dZwvqZ00W8KqfCeIdGgzuAZFiLbj1k2jH2tqrAqhKJEBhYkRE32sPf+tUtD8hNwPioDOQrMNbNrjfWZuB1OG9TONUq0fApVK2lpqCnTZtKxEkATaZ+WDeSOG0Yp0HYGah8UAgEgHt7AC3fHdslkqdJFWkAqLsF2v8ArfCOdt0iLVJM4bnappeZtaD/AHIy/wD9AYFq8ZfNUzToiSpXU7WVYM79SY2EnrjuvFshTr06lJ1JDLcX+30xxejlko+OQw8lRwEt5phRPc2P/rhYRXo3JsDzGRrxqUKxFmCsZO2wKj39cLaPENJ1hvUA7exxQcLzgJKaSDPwzI1CZI6yQB9O+FHOOUoUwdSEOV1AhTcxG42MiTPfFkq0K5MoeDUvG/ilQC0T6wI/LBfGuWBU01UA8RO34h2OBeVOJKcuhBiAAw7EW/z7HFfl84oUszAKBJJ2GAkF2Q/DKcNpJgEEQe8i3ftbFRwTIuBpYEAuWB9CZjE9T4gWz9SoKX/4zADUIkMtixXeDtaSIX1x1jgOdoVaYCOjexGJfzvVh5OO6Oe888QGXCKgJaoCBawA3M/TErwbmB8ojlyXpm5A+IH67HtI6465z5lcq+UqiuypoUsrdVYCxH5R1mMcEr02L0nJ1JIOjowUgx74oo0qZlNMf8T49mK1JqiUSir/APsPmYC8WED0ucMMnx9UpqzhpAiAJvvcfW/rj1nuM0DkqrrEqhAXY6jYWN/0DJG83mqmum/hU2YAE6ot7Tgb+gul6V+Q4tmM7/pKq0yJLtuT2Hp9fbE9zJlcxww+LRKvRMBkNwh9DvB2vMSPl75e4s9LL0UZCrGKa2aWPpGxIvcjY9sMs8xr0npNJ1AwPMb9PnIB+YwVVhcdC/hHMtWtpL0yGifKbEdN9j9ceH4Y/wC8rm2EurardoiPkDhzyvl18JT+vbDenUszH4ZMDt0xJt3oNa2F8Jz1JwCInAHMOf0hiDPYDr6DEJl+MVEzVU011Ui1gOkRJHSJnDM8Sq5ior06LaV31WJ7R6/0OKpUJaBTwsVSVqga2lrEfEbkT17fLAr1GyzQ4JQmJPQ/1nFAa6uQGJpuP5oF/Rtj0sfXtjbxTJJWQqdmK9IO4Nj7jGf6PWrQrzfH1FBihJYCAYsLWn+2JajkqrgMtJ3n8VrnqbnHYOXeX6QX4EiOw++KWlwfKMAWooT7f2wsXrQsu9nOMwR+7VF3BXbvH6jHjk3h2ZoUArkOu4TqvoCenpjMZhV1QqdOwLn2jUqCmERgwax69hB7yb4peW6y5TKhar63BLOwXuew3tAnrGMxmA5uOkOly2xVmeemLRl5/ieUMw+Gd2A3JjvtG2DeDRT8s6ivTY33N7k+pxmMwMm9GWhDzJWWtmguk/w08zEbMYIWY7SfT543PVppT1EwV6e3XGYzFodUC9WJ+H8t13qLm6dZUJcVFUqTEXE3Ha+LviHPrZXw/FouAzQrJUGgHrqldQFybA2ntjMZiXJynTGcVGNo88b5rzr2TMUlDLbw6ZsD/uNQ3jrGJDh3kNVao8pVYnYRqGobyfNJ7xsdsZjMJiyScqZWWOKhaN3C8yBUDIdSrvCsJsRIYiwIMRvvgri2aGZbwonUYmOm3ytjMZhss2219E8cUbm4JST/AEwEgRKyD8yN/nhXmEY1ER3ZkZgsMTEk2ttjMZiGOcm6s6ckIqNo63w3l6g9Ifw0gCJiGnvq32/rjj2c4FUGerBatSnpcyVYrIWBYbX3xmMx1JUk16cSdypjh6GoeHULVUJuHYuCe9zE+22EtTK+BUZL+H8an+WbRJ+n0OPmMw6YZpVYRnUQKCIJ7+/+cbcqxZGX06+2MxmHEiacgzrTJJOlCST2ABuJHY/fGxc6GjSb9uv17yZ3+nXMZiEZVyf6Wn0jdk+JpSUrXbwjJIF/MCSRBAuY3G4v0jGvIcQfOVTTANLLqPM0yzeggWnGYzAk6x8hYtuVFhnuEZfNUlpIBQqUxCMBYAWuJuD9ffGrhFNQxpuoSqv4SfK3ZlYbr1/PGYzC4JMbLFB+ZySMSXUSDB2uPcXvv6j2xzbizt+9FMtUZFrVCqhTbypeJtdpuMZjMdXhCJWcC5k8PTSzJFOqZEsQA+m0joDfb6YoTzDQpQprqDvEjGYzGjBMa9n/2Q=="/>
          <p:cNvSpPr>
            <a:spLocks noChangeAspect="1" noChangeArrowheads="1"/>
          </p:cNvSpPr>
          <p:nvPr/>
        </p:nvSpPr>
        <p:spPr bwMode="auto">
          <a:xfrm>
            <a:off x="307975" y="-2751138"/>
            <a:ext cx="76200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1863" y="4775822"/>
            <a:ext cx="2543036" cy="358764"/>
          </a:xfrm>
          <a:prstGeom prst="rect">
            <a:avLst/>
          </a:prstGeom>
          <a:noFill/>
          <a:ln w="28575">
            <a:solidFill>
              <a:srgbClr val="0030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>
            <a:stCxn id="70" idx="3"/>
          </p:cNvCxnSpPr>
          <p:nvPr/>
        </p:nvCxnSpPr>
        <p:spPr>
          <a:xfrm flipV="1">
            <a:off x="2744899" y="4949920"/>
            <a:ext cx="2805511" cy="5284"/>
          </a:xfrm>
          <a:prstGeom prst="straightConnector1">
            <a:avLst/>
          </a:prstGeom>
          <a:ln>
            <a:solidFill>
              <a:srgbClr val="00308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8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3" grpId="0" animBg="1"/>
      <p:bldP spid="3" grpId="1" animBg="1"/>
      <p:bldP spid="42" grpId="0" animBg="1"/>
      <p:bldP spid="42" grpId="1" animBg="1"/>
      <p:bldP spid="70" grpId="0" animBg="1"/>
      <p:bldP spid="70" grpId="1" animBg="1"/>
    </p:bldLst>
  </p:timing>
</p:sld>
</file>

<file path=ppt/theme/theme1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</Template>
  <TotalTime>5512</TotalTime>
  <Words>1791</Words>
  <Application>Microsoft Office PowerPoint</Application>
  <PresentationFormat>On-screen Show (4:3)</PresentationFormat>
  <Paragraphs>445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FermilabTemplate</vt:lpstr>
      <vt:lpstr>Custom Design</vt:lpstr>
      <vt:lpstr>Fermilab: Footer Only</vt:lpstr>
      <vt:lpstr>LBNF – Long Baseline Neutrino Facility Department of Particle Physics Division Decay Pipe Concrete Shielding –  Placing Sequence </vt:lpstr>
      <vt:lpstr>What is the LBNF?</vt:lpstr>
      <vt:lpstr>What is the Decay Pipe Shielding?</vt:lpstr>
      <vt:lpstr>Decay Pipe Concrete Shielding – About material</vt:lpstr>
      <vt:lpstr>Decay Pipe Concrete Shielding – Typical Cross Section</vt:lpstr>
      <vt:lpstr>Decay Pipe Concrete Shielding – The Goal</vt:lpstr>
      <vt:lpstr>Project of the Decay Pipe Concrete Shielding - Summary</vt:lpstr>
      <vt:lpstr>Project of the Decay Pipe Concrete Shielding – Report </vt:lpstr>
      <vt:lpstr>Heat of hydration control</vt:lpstr>
      <vt:lpstr>Cracking and temperature control</vt:lpstr>
      <vt:lpstr>Concrete mass properties</vt:lpstr>
      <vt:lpstr>Concrete composition properties</vt:lpstr>
      <vt:lpstr>Volume changes control and joints construction</vt:lpstr>
      <vt:lpstr>Definition of the phases of placing 1/2</vt:lpstr>
      <vt:lpstr>Defining of the phases of placing 2/2</vt:lpstr>
      <vt:lpstr>Evaluation of alternative concrete </vt:lpstr>
      <vt:lpstr>Summary and Conclusions</vt:lpstr>
      <vt:lpstr>Sources and References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LBNE – Long Baseline Neutrino Experiment Department of Particle Physics Division Project of the Decay Pipe Concrete Shielding</dc:title>
  <dc:creator>Lisa Favilli x 30620V</dc:creator>
  <cp:lastModifiedBy>Lisa Favilli x 30620V</cp:lastModifiedBy>
  <cp:revision>287</cp:revision>
  <cp:lastPrinted>2014-01-20T19:40:21Z</cp:lastPrinted>
  <dcterms:created xsi:type="dcterms:W3CDTF">2014-11-17T15:36:37Z</dcterms:created>
  <dcterms:modified xsi:type="dcterms:W3CDTF">2014-12-11T21:48:42Z</dcterms:modified>
</cp:coreProperties>
</file>