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6"/>
  </p:notesMasterIdLst>
  <p:handoutMasterIdLst>
    <p:handoutMasterId r:id="rId17"/>
  </p:handoutMasterIdLst>
  <p:sldIdLst>
    <p:sldId id="265" r:id="rId3"/>
    <p:sldId id="284" r:id="rId4"/>
    <p:sldId id="280" r:id="rId5"/>
    <p:sldId id="281" r:id="rId6"/>
    <p:sldId id="267" r:id="rId7"/>
    <p:sldId id="283" r:id="rId8"/>
    <p:sldId id="278" r:id="rId9"/>
    <p:sldId id="269" r:id="rId10"/>
    <p:sldId id="270" r:id="rId11"/>
    <p:sldId id="271" r:id="rId12"/>
    <p:sldId id="275" r:id="rId13"/>
    <p:sldId id="279" r:id="rId14"/>
    <p:sldId id="27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51" autoAdjust="0"/>
  </p:normalViewPr>
  <p:slideViewPr>
    <p:cSldViewPr snapToGrid="0" snapToObjects="1">
      <p:cViewPr varScale="1">
        <p:scale>
          <a:sx n="60" d="100"/>
          <a:sy n="60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imm:Downloads:stev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Sheet1!$D$1627:$D$1957</c:f>
              <c:numCache>
                <c:formatCode>h:mm;@</c:formatCode>
                <c:ptCount val="331"/>
                <c:pt idx="0">
                  <c:v>41935.097916666673</c:v>
                </c:pt>
                <c:pt idx="1">
                  <c:v>41935.098611111112</c:v>
                </c:pt>
                <c:pt idx="2">
                  <c:v>41935.099305555523</c:v>
                </c:pt>
                <c:pt idx="3">
                  <c:v>41935.100000000013</c:v>
                </c:pt>
                <c:pt idx="4">
                  <c:v>41935.100694444453</c:v>
                </c:pt>
                <c:pt idx="5">
                  <c:v>41935.101388888899</c:v>
                </c:pt>
                <c:pt idx="6">
                  <c:v>41935.102083333353</c:v>
                </c:pt>
                <c:pt idx="7">
                  <c:v>41935.102777777793</c:v>
                </c:pt>
                <c:pt idx="8">
                  <c:v>41935.103472222218</c:v>
                </c:pt>
                <c:pt idx="9">
                  <c:v>41935.104166666628</c:v>
                </c:pt>
                <c:pt idx="10">
                  <c:v>41935.104861111133</c:v>
                </c:pt>
                <c:pt idx="11">
                  <c:v>41935.105555555579</c:v>
                </c:pt>
                <c:pt idx="12">
                  <c:v>41935.106250000019</c:v>
                </c:pt>
                <c:pt idx="13">
                  <c:v>41935.10694444448</c:v>
                </c:pt>
                <c:pt idx="14">
                  <c:v>41935.10763888892</c:v>
                </c:pt>
                <c:pt idx="15">
                  <c:v>41935.108333333374</c:v>
                </c:pt>
                <c:pt idx="16">
                  <c:v>41935.109027777813</c:v>
                </c:pt>
                <c:pt idx="17">
                  <c:v>41935.109722222252</c:v>
                </c:pt>
                <c:pt idx="18">
                  <c:v>41935.110416666706</c:v>
                </c:pt>
                <c:pt idx="19">
                  <c:v>41935.111111111153</c:v>
                </c:pt>
                <c:pt idx="20">
                  <c:v>41935.111805555593</c:v>
                </c:pt>
                <c:pt idx="21">
                  <c:v>41935.112500000047</c:v>
                </c:pt>
                <c:pt idx="22">
                  <c:v>41935.113194444501</c:v>
                </c:pt>
                <c:pt idx="23">
                  <c:v>41935.11388888894</c:v>
                </c:pt>
                <c:pt idx="24">
                  <c:v>41935.114583333387</c:v>
                </c:pt>
                <c:pt idx="25">
                  <c:v>41935.115277777833</c:v>
                </c:pt>
                <c:pt idx="26">
                  <c:v>41935.11597222228</c:v>
                </c:pt>
                <c:pt idx="27">
                  <c:v>41935.116666666727</c:v>
                </c:pt>
                <c:pt idx="28">
                  <c:v>41935.117361111174</c:v>
                </c:pt>
                <c:pt idx="29">
                  <c:v>41935.11805555562</c:v>
                </c:pt>
                <c:pt idx="30">
                  <c:v>41935.118750000067</c:v>
                </c:pt>
                <c:pt idx="31">
                  <c:v>41935.119444444506</c:v>
                </c:pt>
                <c:pt idx="32">
                  <c:v>41935.12013888896</c:v>
                </c:pt>
                <c:pt idx="33">
                  <c:v>41935.120833333407</c:v>
                </c:pt>
                <c:pt idx="34">
                  <c:v>41935.121527777846</c:v>
                </c:pt>
                <c:pt idx="35">
                  <c:v>41935.1222222223</c:v>
                </c:pt>
                <c:pt idx="36">
                  <c:v>41935.122916666747</c:v>
                </c:pt>
                <c:pt idx="37">
                  <c:v>41935.123611111128</c:v>
                </c:pt>
                <c:pt idx="38">
                  <c:v>41935.124305555582</c:v>
                </c:pt>
                <c:pt idx="39">
                  <c:v>41935.125000000073</c:v>
                </c:pt>
                <c:pt idx="40">
                  <c:v>41935.125694444527</c:v>
                </c:pt>
                <c:pt idx="41">
                  <c:v>41935.126388888981</c:v>
                </c:pt>
                <c:pt idx="42">
                  <c:v>41935.127083333369</c:v>
                </c:pt>
                <c:pt idx="43">
                  <c:v>41935.127777777867</c:v>
                </c:pt>
                <c:pt idx="44">
                  <c:v>41935.128472222321</c:v>
                </c:pt>
                <c:pt idx="45">
                  <c:v>41935.129166666688</c:v>
                </c:pt>
                <c:pt idx="46">
                  <c:v>41935.129861111142</c:v>
                </c:pt>
                <c:pt idx="47">
                  <c:v>41935.130555555646</c:v>
                </c:pt>
                <c:pt idx="48">
                  <c:v>41935.131250000108</c:v>
                </c:pt>
                <c:pt idx="49">
                  <c:v>41935.131944444547</c:v>
                </c:pt>
                <c:pt idx="50">
                  <c:v>41935.132638889001</c:v>
                </c:pt>
                <c:pt idx="51">
                  <c:v>41935.133333333448</c:v>
                </c:pt>
                <c:pt idx="52">
                  <c:v>41935.134027777887</c:v>
                </c:pt>
                <c:pt idx="53">
                  <c:v>41935.134722222327</c:v>
                </c:pt>
                <c:pt idx="54">
                  <c:v>41935.135416666773</c:v>
                </c:pt>
                <c:pt idx="55">
                  <c:v>41935.136111111176</c:v>
                </c:pt>
                <c:pt idx="56">
                  <c:v>41935.136805555667</c:v>
                </c:pt>
                <c:pt idx="57">
                  <c:v>41935.137500000128</c:v>
                </c:pt>
                <c:pt idx="58">
                  <c:v>41935.138194444582</c:v>
                </c:pt>
                <c:pt idx="59">
                  <c:v>41935.138888889021</c:v>
                </c:pt>
                <c:pt idx="60">
                  <c:v>41935.139583333468</c:v>
                </c:pt>
                <c:pt idx="61">
                  <c:v>41935.140277777908</c:v>
                </c:pt>
                <c:pt idx="62">
                  <c:v>41935.140972222362</c:v>
                </c:pt>
                <c:pt idx="63">
                  <c:v>41935.14166666675</c:v>
                </c:pt>
                <c:pt idx="64">
                  <c:v>41935.142361111197</c:v>
                </c:pt>
                <c:pt idx="65">
                  <c:v>41935.143055555673</c:v>
                </c:pt>
                <c:pt idx="66">
                  <c:v>41935.143750000148</c:v>
                </c:pt>
                <c:pt idx="67">
                  <c:v>41935.144444444602</c:v>
                </c:pt>
                <c:pt idx="68">
                  <c:v>41935.145138889027</c:v>
                </c:pt>
                <c:pt idx="69">
                  <c:v>41935.145833333489</c:v>
                </c:pt>
                <c:pt idx="70">
                  <c:v>41935.146527777928</c:v>
                </c:pt>
                <c:pt idx="71">
                  <c:v>41935.147222222382</c:v>
                </c:pt>
                <c:pt idx="72">
                  <c:v>41935.147916666829</c:v>
                </c:pt>
                <c:pt idx="73">
                  <c:v>41935.148611111283</c:v>
                </c:pt>
                <c:pt idx="74">
                  <c:v>41935.149305555657</c:v>
                </c:pt>
                <c:pt idx="75">
                  <c:v>41935.150000000169</c:v>
                </c:pt>
                <c:pt idx="76">
                  <c:v>41935.150694444608</c:v>
                </c:pt>
                <c:pt idx="77">
                  <c:v>41935.151388889048</c:v>
                </c:pt>
                <c:pt idx="78">
                  <c:v>41935.152083333509</c:v>
                </c:pt>
                <c:pt idx="79">
                  <c:v>41935.152777777948</c:v>
                </c:pt>
                <c:pt idx="80">
                  <c:v>41935.153472222402</c:v>
                </c:pt>
                <c:pt idx="81">
                  <c:v>41935.154166666849</c:v>
                </c:pt>
                <c:pt idx="82">
                  <c:v>41935.154861111303</c:v>
                </c:pt>
                <c:pt idx="83">
                  <c:v>41935.155555555742</c:v>
                </c:pt>
                <c:pt idx="84">
                  <c:v>41935.156250000182</c:v>
                </c:pt>
                <c:pt idx="85">
                  <c:v>41935.156944444629</c:v>
                </c:pt>
                <c:pt idx="86">
                  <c:v>41935.157638889083</c:v>
                </c:pt>
                <c:pt idx="87">
                  <c:v>41935.158333333522</c:v>
                </c:pt>
                <c:pt idx="88">
                  <c:v>41935.159027777969</c:v>
                </c:pt>
                <c:pt idx="89">
                  <c:v>41935.159722222423</c:v>
                </c:pt>
                <c:pt idx="90">
                  <c:v>41935.160416666869</c:v>
                </c:pt>
                <c:pt idx="91">
                  <c:v>41935.161111111222</c:v>
                </c:pt>
                <c:pt idx="92">
                  <c:v>41935.161805555697</c:v>
                </c:pt>
                <c:pt idx="93">
                  <c:v>41935.162500000188</c:v>
                </c:pt>
                <c:pt idx="94">
                  <c:v>41935.163194444664</c:v>
                </c:pt>
                <c:pt idx="95">
                  <c:v>41935.163888889103</c:v>
                </c:pt>
                <c:pt idx="96">
                  <c:v>41935.16458333355</c:v>
                </c:pt>
                <c:pt idx="97">
                  <c:v>41935.165277777996</c:v>
                </c:pt>
                <c:pt idx="98">
                  <c:v>41935.165972222443</c:v>
                </c:pt>
                <c:pt idx="99">
                  <c:v>41935.166666666883</c:v>
                </c:pt>
                <c:pt idx="100">
                  <c:v>41935.167361111242</c:v>
                </c:pt>
                <c:pt idx="101">
                  <c:v>41935.168055555783</c:v>
                </c:pt>
                <c:pt idx="102">
                  <c:v>41935.168750000223</c:v>
                </c:pt>
                <c:pt idx="103">
                  <c:v>41935.169444444677</c:v>
                </c:pt>
                <c:pt idx="104">
                  <c:v>41935.170138889123</c:v>
                </c:pt>
                <c:pt idx="105">
                  <c:v>41935.17083333357</c:v>
                </c:pt>
                <c:pt idx="106">
                  <c:v>41935.171527778017</c:v>
                </c:pt>
                <c:pt idx="107">
                  <c:v>41935.172222222463</c:v>
                </c:pt>
                <c:pt idx="108">
                  <c:v>41935.17291666691</c:v>
                </c:pt>
                <c:pt idx="109">
                  <c:v>41935.173611111299</c:v>
                </c:pt>
                <c:pt idx="110">
                  <c:v>41935.174305555804</c:v>
                </c:pt>
                <c:pt idx="111">
                  <c:v>41935.175000000192</c:v>
                </c:pt>
                <c:pt idx="112">
                  <c:v>41935.175694444697</c:v>
                </c:pt>
                <c:pt idx="113">
                  <c:v>41935.176388889136</c:v>
                </c:pt>
                <c:pt idx="114">
                  <c:v>41935.177083333583</c:v>
                </c:pt>
                <c:pt idx="115">
                  <c:v>41935.177777778037</c:v>
                </c:pt>
                <c:pt idx="116">
                  <c:v>41935.178472222477</c:v>
                </c:pt>
                <c:pt idx="117">
                  <c:v>41935.179166666923</c:v>
                </c:pt>
                <c:pt idx="118">
                  <c:v>41935.179861111319</c:v>
                </c:pt>
                <c:pt idx="119">
                  <c:v>41935.180555555817</c:v>
                </c:pt>
                <c:pt idx="120">
                  <c:v>41935.181250000271</c:v>
                </c:pt>
                <c:pt idx="121">
                  <c:v>41935.181944444717</c:v>
                </c:pt>
                <c:pt idx="122">
                  <c:v>41935.182638889157</c:v>
                </c:pt>
                <c:pt idx="123">
                  <c:v>41935.183333333604</c:v>
                </c:pt>
                <c:pt idx="124">
                  <c:v>41935.18402777805</c:v>
                </c:pt>
                <c:pt idx="125">
                  <c:v>41935.184722222497</c:v>
                </c:pt>
                <c:pt idx="126">
                  <c:v>41935.185416666951</c:v>
                </c:pt>
                <c:pt idx="127">
                  <c:v>41935.186111111398</c:v>
                </c:pt>
                <c:pt idx="128">
                  <c:v>41935.186805555837</c:v>
                </c:pt>
                <c:pt idx="129">
                  <c:v>41935.187500000276</c:v>
                </c:pt>
                <c:pt idx="130">
                  <c:v>41935.18819444473</c:v>
                </c:pt>
                <c:pt idx="131">
                  <c:v>41935.188888889177</c:v>
                </c:pt>
                <c:pt idx="132">
                  <c:v>41935.189583333617</c:v>
                </c:pt>
                <c:pt idx="133">
                  <c:v>41935.190277778071</c:v>
                </c:pt>
                <c:pt idx="134">
                  <c:v>41935.190972222517</c:v>
                </c:pt>
                <c:pt idx="135">
                  <c:v>41935.191666666913</c:v>
                </c:pt>
                <c:pt idx="136">
                  <c:v>41935.192361111353</c:v>
                </c:pt>
                <c:pt idx="137">
                  <c:v>41935.193055555799</c:v>
                </c:pt>
                <c:pt idx="138">
                  <c:v>41935.193750000253</c:v>
                </c:pt>
                <c:pt idx="139">
                  <c:v>41935.194444444758</c:v>
                </c:pt>
                <c:pt idx="140">
                  <c:v>41935.195138889183</c:v>
                </c:pt>
                <c:pt idx="141">
                  <c:v>41935.195833333622</c:v>
                </c:pt>
                <c:pt idx="142">
                  <c:v>41935.196527778098</c:v>
                </c:pt>
                <c:pt idx="143">
                  <c:v>41935.197222222538</c:v>
                </c:pt>
                <c:pt idx="144">
                  <c:v>41935.197916666977</c:v>
                </c:pt>
                <c:pt idx="145">
                  <c:v>41935.198611111417</c:v>
                </c:pt>
                <c:pt idx="146">
                  <c:v>41935.199305555827</c:v>
                </c:pt>
                <c:pt idx="147">
                  <c:v>41935.200000000317</c:v>
                </c:pt>
                <c:pt idx="148">
                  <c:v>41935.200694444771</c:v>
                </c:pt>
                <c:pt idx="149">
                  <c:v>41935.201388889167</c:v>
                </c:pt>
                <c:pt idx="150">
                  <c:v>41935.202083333606</c:v>
                </c:pt>
                <c:pt idx="151">
                  <c:v>41935.202777778119</c:v>
                </c:pt>
                <c:pt idx="152">
                  <c:v>41935.203472222573</c:v>
                </c:pt>
                <c:pt idx="153">
                  <c:v>41935.204166666983</c:v>
                </c:pt>
                <c:pt idx="154">
                  <c:v>41935.204861111422</c:v>
                </c:pt>
                <c:pt idx="155">
                  <c:v>41935.205555555913</c:v>
                </c:pt>
                <c:pt idx="156">
                  <c:v>41935.206250000352</c:v>
                </c:pt>
                <c:pt idx="157">
                  <c:v>41935.206944444799</c:v>
                </c:pt>
                <c:pt idx="158">
                  <c:v>41935.207638889253</c:v>
                </c:pt>
                <c:pt idx="159">
                  <c:v>41935.208333333692</c:v>
                </c:pt>
                <c:pt idx="160">
                  <c:v>41935.209027778139</c:v>
                </c:pt>
                <c:pt idx="161">
                  <c:v>41935.209722222593</c:v>
                </c:pt>
                <c:pt idx="162">
                  <c:v>41935.210416667032</c:v>
                </c:pt>
                <c:pt idx="163">
                  <c:v>41935.211111111421</c:v>
                </c:pt>
                <c:pt idx="164">
                  <c:v>41935.211805555933</c:v>
                </c:pt>
                <c:pt idx="165">
                  <c:v>41935.212500000373</c:v>
                </c:pt>
                <c:pt idx="166">
                  <c:v>41935.213194444819</c:v>
                </c:pt>
                <c:pt idx="167">
                  <c:v>41935.213888889273</c:v>
                </c:pt>
                <c:pt idx="168">
                  <c:v>41935.214583333713</c:v>
                </c:pt>
                <c:pt idx="169">
                  <c:v>41935.215277778152</c:v>
                </c:pt>
                <c:pt idx="170">
                  <c:v>41935.215972222613</c:v>
                </c:pt>
                <c:pt idx="171">
                  <c:v>41935.216666667053</c:v>
                </c:pt>
                <c:pt idx="172">
                  <c:v>41935.217361111441</c:v>
                </c:pt>
                <c:pt idx="173">
                  <c:v>41935.218055555953</c:v>
                </c:pt>
                <c:pt idx="174">
                  <c:v>41935.218750000393</c:v>
                </c:pt>
                <c:pt idx="175">
                  <c:v>41935.21944444484</c:v>
                </c:pt>
                <c:pt idx="176">
                  <c:v>41935.220138889228</c:v>
                </c:pt>
                <c:pt idx="177">
                  <c:v>41935.220833333733</c:v>
                </c:pt>
                <c:pt idx="178">
                  <c:v>41935.22152777818</c:v>
                </c:pt>
                <c:pt idx="179">
                  <c:v>41935.222222222626</c:v>
                </c:pt>
                <c:pt idx="180">
                  <c:v>41935.222916667073</c:v>
                </c:pt>
                <c:pt idx="181">
                  <c:v>41935.223611111462</c:v>
                </c:pt>
                <c:pt idx="182">
                  <c:v>41935.224305555967</c:v>
                </c:pt>
                <c:pt idx="183">
                  <c:v>41935.225000000348</c:v>
                </c:pt>
                <c:pt idx="184">
                  <c:v>41935.22569444486</c:v>
                </c:pt>
                <c:pt idx="185">
                  <c:v>41935.226388889248</c:v>
                </c:pt>
                <c:pt idx="186">
                  <c:v>41935.227083333673</c:v>
                </c:pt>
                <c:pt idx="187">
                  <c:v>41935.227777778193</c:v>
                </c:pt>
                <c:pt idx="188">
                  <c:v>41935.228472222647</c:v>
                </c:pt>
                <c:pt idx="189">
                  <c:v>41935.229166666992</c:v>
                </c:pt>
                <c:pt idx="190">
                  <c:v>41935.229861111467</c:v>
                </c:pt>
                <c:pt idx="191">
                  <c:v>41935.230555555987</c:v>
                </c:pt>
                <c:pt idx="192">
                  <c:v>41935.231250000426</c:v>
                </c:pt>
                <c:pt idx="193">
                  <c:v>41935.23194444488</c:v>
                </c:pt>
                <c:pt idx="194">
                  <c:v>41935.232638889327</c:v>
                </c:pt>
                <c:pt idx="195">
                  <c:v>41935.233333333766</c:v>
                </c:pt>
                <c:pt idx="196">
                  <c:v>41935.23402777822</c:v>
                </c:pt>
                <c:pt idx="197">
                  <c:v>41935.234722222667</c:v>
                </c:pt>
                <c:pt idx="198">
                  <c:v>41935.235416667048</c:v>
                </c:pt>
                <c:pt idx="199">
                  <c:v>41935.236111111553</c:v>
                </c:pt>
                <c:pt idx="200">
                  <c:v>41935.236805556007</c:v>
                </c:pt>
                <c:pt idx="201">
                  <c:v>41935.237500000447</c:v>
                </c:pt>
                <c:pt idx="202">
                  <c:v>41935.238194444901</c:v>
                </c:pt>
                <c:pt idx="203">
                  <c:v>41935.238888889347</c:v>
                </c:pt>
                <c:pt idx="204">
                  <c:v>41935.239583333772</c:v>
                </c:pt>
                <c:pt idx="205">
                  <c:v>41935.240277778241</c:v>
                </c:pt>
                <c:pt idx="206">
                  <c:v>41935.240972222688</c:v>
                </c:pt>
                <c:pt idx="207">
                  <c:v>41935.241666667069</c:v>
                </c:pt>
                <c:pt idx="208">
                  <c:v>41935.242361111566</c:v>
                </c:pt>
                <c:pt idx="209">
                  <c:v>41935.243055556028</c:v>
                </c:pt>
                <c:pt idx="210">
                  <c:v>41935.243750000467</c:v>
                </c:pt>
                <c:pt idx="211">
                  <c:v>41935.244444444921</c:v>
                </c:pt>
                <c:pt idx="212">
                  <c:v>41935.245138889368</c:v>
                </c:pt>
                <c:pt idx="213">
                  <c:v>41935.245833333807</c:v>
                </c:pt>
                <c:pt idx="214">
                  <c:v>41935.246527778261</c:v>
                </c:pt>
                <c:pt idx="215">
                  <c:v>41935.247222222708</c:v>
                </c:pt>
                <c:pt idx="216">
                  <c:v>41935.247916667147</c:v>
                </c:pt>
                <c:pt idx="217">
                  <c:v>41935.248611111587</c:v>
                </c:pt>
                <c:pt idx="218">
                  <c:v>41935.249305556048</c:v>
                </c:pt>
                <c:pt idx="219">
                  <c:v>41935.250000000487</c:v>
                </c:pt>
                <c:pt idx="220">
                  <c:v>41935.250694444941</c:v>
                </c:pt>
                <c:pt idx="221">
                  <c:v>41935.251388889374</c:v>
                </c:pt>
                <c:pt idx="222">
                  <c:v>41935.252083333828</c:v>
                </c:pt>
                <c:pt idx="223">
                  <c:v>41935.252777778282</c:v>
                </c:pt>
                <c:pt idx="224">
                  <c:v>41935.253472222728</c:v>
                </c:pt>
                <c:pt idx="225">
                  <c:v>41935.254166667182</c:v>
                </c:pt>
                <c:pt idx="226">
                  <c:v>41935.254861111593</c:v>
                </c:pt>
                <c:pt idx="227">
                  <c:v>41935.255555556068</c:v>
                </c:pt>
                <c:pt idx="228">
                  <c:v>41935.256250000508</c:v>
                </c:pt>
                <c:pt idx="229">
                  <c:v>41935.256944444962</c:v>
                </c:pt>
                <c:pt idx="230">
                  <c:v>41935.257638889409</c:v>
                </c:pt>
                <c:pt idx="231">
                  <c:v>41935.258333333848</c:v>
                </c:pt>
                <c:pt idx="232">
                  <c:v>41935.259027778302</c:v>
                </c:pt>
                <c:pt idx="233">
                  <c:v>41935.259722222749</c:v>
                </c:pt>
                <c:pt idx="234">
                  <c:v>41935.260416667174</c:v>
                </c:pt>
                <c:pt idx="235">
                  <c:v>41935.261111111562</c:v>
                </c:pt>
                <c:pt idx="236">
                  <c:v>41935.261805556067</c:v>
                </c:pt>
                <c:pt idx="237">
                  <c:v>41935.262500000543</c:v>
                </c:pt>
                <c:pt idx="238">
                  <c:v>41935.263194444982</c:v>
                </c:pt>
                <c:pt idx="239">
                  <c:v>41935.263888889371</c:v>
                </c:pt>
                <c:pt idx="240">
                  <c:v>41935.264583333883</c:v>
                </c:pt>
                <c:pt idx="241">
                  <c:v>41935.265277778322</c:v>
                </c:pt>
                <c:pt idx="242">
                  <c:v>41935.265972222769</c:v>
                </c:pt>
                <c:pt idx="243">
                  <c:v>41935.26666666715</c:v>
                </c:pt>
                <c:pt idx="244">
                  <c:v>41935.267361111561</c:v>
                </c:pt>
                <c:pt idx="245">
                  <c:v>41935.268055556109</c:v>
                </c:pt>
                <c:pt idx="246">
                  <c:v>41935.268750000563</c:v>
                </c:pt>
                <c:pt idx="247">
                  <c:v>41935.269444445003</c:v>
                </c:pt>
                <c:pt idx="248">
                  <c:v>41935.270138889449</c:v>
                </c:pt>
                <c:pt idx="249">
                  <c:v>41935.270833333903</c:v>
                </c:pt>
                <c:pt idx="250">
                  <c:v>41935.271527778343</c:v>
                </c:pt>
                <c:pt idx="251">
                  <c:v>41935.272222222789</c:v>
                </c:pt>
                <c:pt idx="252">
                  <c:v>41935.272916667192</c:v>
                </c:pt>
                <c:pt idx="253">
                  <c:v>41935.27361111161</c:v>
                </c:pt>
                <c:pt idx="254">
                  <c:v>41935.27430555613</c:v>
                </c:pt>
                <c:pt idx="255">
                  <c:v>41935.275000000584</c:v>
                </c:pt>
                <c:pt idx="256">
                  <c:v>41935.275694445023</c:v>
                </c:pt>
                <c:pt idx="257">
                  <c:v>41935.27638888947</c:v>
                </c:pt>
                <c:pt idx="258">
                  <c:v>41935.277083333916</c:v>
                </c:pt>
                <c:pt idx="259">
                  <c:v>41935.277777778363</c:v>
                </c:pt>
                <c:pt idx="260">
                  <c:v>41935.27847222281</c:v>
                </c:pt>
                <c:pt idx="261">
                  <c:v>41935.279166667169</c:v>
                </c:pt>
                <c:pt idx="262">
                  <c:v>41935.279861111623</c:v>
                </c:pt>
                <c:pt idx="263">
                  <c:v>41935.28055555615</c:v>
                </c:pt>
                <c:pt idx="264">
                  <c:v>41935.281250000597</c:v>
                </c:pt>
                <c:pt idx="265">
                  <c:v>41935.281944445043</c:v>
                </c:pt>
                <c:pt idx="266">
                  <c:v>41935.282638889497</c:v>
                </c:pt>
                <c:pt idx="267">
                  <c:v>41935.283333333937</c:v>
                </c:pt>
                <c:pt idx="268">
                  <c:v>41935.284027778383</c:v>
                </c:pt>
                <c:pt idx="269">
                  <c:v>41935.28472222283</c:v>
                </c:pt>
                <c:pt idx="270">
                  <c:v>41935.285416667219</c:v>
                </c:pt>
                <c:pt idx="271">
                  <c:v>41935.286111111724</c:v>
                </c:pt>
                <c:pt idx="272">
                  <c:v>41935.28680555617</c:v>
                </c:pt>
                <c:pt idx="273">
                  <c:v>41935.287500000617</c:v>
                </c:pt>
                <c:pt idx="274">
                  <c:v>41935.288194445056</c:v>
                </c:pt>
                <c:pt idx="275">
                  <c:v>41935.28888888951</c:v>
                </c:pt>
                <c:pt idx="276">
                  <c:v>41935.289583333957</c:v>
                </c:pt>
                <c:pt idx="277">
                  <c:v>41935.290277778397</c:v>
                </c:pt>
                <c:pt idx="278">
                  <c:v>41935.290972222851</c:v>
                </c:pt>
                <c:pt idx="279">
                  <c:v>41935.291666667181</c:v>
                </c:pt>
                <c:pt idx="280">
                  <c:v>41935.292361111642</c:v>
                </c:pt>
                <c:pt idx="281">
                  <c:v>41935.293055556183</c:v>
                </c:pt>
                <c:pt idx="282">
                  <c:v>41935.293750000557</c:v>
                </c:pt>
                <c:pt idx="283">
                  <c:v>41935.294444445077</c:v>
                </c:pt>
                <c:pt idx="284">
                  <c:v>41935.295138889524</c:v>
                </c:pt>
                <c:pt idx="285">
                  <c:v>41935.295833333977</c:v>
                </c:pt>
                <c:pt idx="286">
                  <c:v>41935.296527778417</c:v>
                </c:pt>
                <c:pt idx="287">
                  <c:v>41935.297222222871</c:v>
                </c:pt>
                <c:pt idx="288">
                  <c:v>41935.297916667238</c:v>
                </c:pt>
                <c:pt idx="289">
                  <c:v>41935.298611111699</c:v>
                </c:pt>
                <c:pt idx="290">
                  <c:v>41935.299305556167</c:v>
                </c:pt>
                <c:pt idx="291">
                  <c:v>41935.300000000658</c:v>
                </c:pt>
                <c:pt idx="292">
                  <c:v>41935.300694445097</c:v>
                </c:pt>
                <c:pt idx="293">
                  <c:v>41935.301388889551</c:v>
                </c:pt>
                <c:pt idx="294">
                  <c:v>41935.302083333998</c:v>
                </c:pt>
                <c:pt idx="295">
                  <c:v>41935.302777778437</c:v>
                </c:pt>
                <c:pt idx="296">
                  <c:v>41935.303472222899</c:v>
                </c:pt>
                <c:pt idx="297">
                  <c:v>41935.304166667323</c:v>
                </c:pt>
                <c:pt idx="298">
                  <c:v>41935.304861111777</c:v>
                </c:pt>
                <c:pt idx="299">
                  <c:v>41935.305555556231</c:v>
                </c:pt>
                <c:pt idx="300">
                  <c:v>41935.306250000671</c:v>
                </c:pt>
                <c:pt idx="301">
                  <c:v>41935.306944445132</c:v>
                </c:pt>
                <c:pt idx="302">
                  <c:v>41935.307638889572</c:v>
                </c:pt>
                <c:pt idx="303">
                  <c:v>41935.308333334011</c:v>
                </c:pt>
                <c:pt idx="304">
                  <c:v>41935.309027778458</c:v>
                </c:pt>
                <c:pt idx="305">
                  <c:v>41935.309722222912</c:v>
                </c:pt>
                <c:pt idx="306">
                  <c:v>41935.310416667358</c:v>
                </c:pt>
                <c:pt idx="307">
                  <c:v>41935.311111111812</c:v>
                </c:pt>
                <c:pt idx="308">
                  <c:v>41935.311805556252</c:v>
                </c:pt>
                <c:pt idx="309">
                  <c:v>41935.312500000698</c:v>
                </c:pt>
                <c:pt idx="310">
                  <c:v>41935.313194445138</c:v>
                </c:pt>
                <c:pt idx="311">
                  <c:v>41935.313888889599</c:v>
                </c:pt>
                <c:pt idx="312">
                  <c:v>41935.314583334031</c:v>
                </c:pt>
                <c:pt idx="313">
                  <c:v>41935.3152777785</c:v>
                </c:pt>
                <c:pt idx="314">
                  <c:v>41935.315972222932</c:v>
                </c:pt>
                <c:pt idx="315">
                  <c:v>41935.316666667379</c:v>
                </c:pt>
                <c:pt idx="316">
                  <c:v>41935.317361111833</c:v>
                </c:pt>
                <c:pt idx="317">
                  <c:v>41935.318055556272</c:v>
                </c:pt>
                <c:pt idx="318">
                  <c:v>41935.318750000719</c:v>
                </c:pt>
                <c:pt idx="319">
                  <c:v>41935.319444445158</c:v>
                </c:pt>
                <c:pt idx="320">
                  <c:v>41935.320138889612</c:v>
                </c:pt>
                <c:pt idx="321">
                  <c:v>41935.320833334052</c:v>
                </c:pt>
                <c:pt idx="322">
                  <c:v>41935.321527778498</c:v>
                </c:pt>
                <c:pt idx="323">
                  <c:v>41935.322222222952</c:v>
                </c:pt>
                <c:pt idx="324">
                  <c:v>41935.322916667399</c:v>
                </c:pt>
                <c:pt idx="325">
                  <c:v>41935.323611111853</c:v>
                </c:pt>
                <c:pt idx="326">
                  <c:v>41935.324305556293</c:v>
                </c:pt>
                <c:pt idx="327">
                  <c:v>41935.325000000717</c:v>
                </c:pt>
                <c:pt idx="328">
                  <c:v>41935.325694445179</c:v>
                </c:pt>
                <c:pt idx="329">
                  <c:v>41935.326388889633</c:v>
                </c:pt>
                <c:pt idx="330">
                  <c:v>41935.327083334079</c:v>
                </c:pt>
              </c:numCache>
            </c:numRef>
          </c:cat>
          <c:val>
            <c:numRef>
              <c:f>Sheet1!$F$1627:$F$1957</c:f>
              <c:numCache>
                <c:formatCode>General</c:formatCode>
                <c:ptCount val="331"/>
                <c:pt idx="0">
                  <c:v>0</c:v>
                </c:pt>
                <c:pt idx="1">
                  <c:v>125</c:v>
                </c:pt>
                <c:pt idx="2">
                  <c:v>137</c:v>
                </c:pt>
                <c:pt idx="3">
                  <c:v>154</c:v>
                </c:pt>
                <c:pt idx="4">
                  <c:v>171</c:v>
                </c:pt>
                <c:pt idx="5">
                  <c:v>187</c:v>
                </c:pt>
                <c:pt idx="6">
                  <c:v>203</c:v>
                </c:pt>
                <c:pt idx="7">
                  <c:v>219</c:v>
                </c:pt>
                <c:pt idx="8">
                  <c:v>235</c:v>
                </c:pt>
                <c:pt idx="9">
                  <c:v>251</c:v>
                </c:pt>
                <c:pt idx="10">
                  <c:v>267</c:v>
                </c:pt>
                <c:pt idx="11">
                  <c:v>283</c:v>
                </c:pt>
                <c:pt idx="12">
                  <c:v>299</c:v>
                </c:pt>
                <c:pt idx="13">
                  <c:v>315</c:v>
                </c:pt>
                <c:pt idx="14">
                  <c:v>331</c:v>
                </c:pt>
                <c:pt idx="15">
                  <c:v>347</c:v>
                </c:pt>
                <c:pt idx="16">
                  <c:v>363</c:v>
                </c:pt>
                <c:pt idx="17">
                  <c:v>379</c:v>
                </c:pt>
                <c:pt idx="18">
                  <c:v>395</c:v>
                </c:pt>
                <c:pt idx="19">
                  <c:v>411</c:v>
                </c:pt>
                <c:pt idx="20">
                  <c:v>427</c:v>
                </c:pt>
                <c:pt idx="21">
                  <c:v>441</c:v>
                </c:pt>
                <c:pt idx="22">
                  <c:v>457</c:v>
                </c:pt>
                <c:pt idx="23">
                  <c:v>475</c:v>
                </c:pt>
                <c:pt idx="24">
                  <c:v>491</c:v>
                </c:pt>
                <c:pt idx="25">
                  <c:v>507</c:v>
                </c:pt>
                <c:pt idx="26">
                  <c:v>521</c:v>
                </c:pt>
                <c:pt idx="27">
                  <c:v>539</c:v>
                </c:pt>
                <c:pt idx="28">
                  <c:v>555</c:v>
                </c:pt>
                <c:pt idx="29">
                  <c:v>571</c:v>
                </c:pt>
                <c:pt idx="30">
                  <c:v>587</c:v>
                </c:pt>
                <c:pt idx="31">
                  <c:v>603</c:v>
                </c:pt>
                <c:pt idx="32">
                  <c:v>619</c:v>
                </c:pt>
                <c:pt idx="33">
                  <c:v>635</c:v>
                </c:pt>
                <c:pt idx="34">
                  <c:v>651</c:v>
                </c:pt>
                <c:pt idx="35">
                  <c:v>667</c:v>
                </c:pt>
                <c:pt idx="36">
                  <c:v>683</c:v>
                </c:pt>
                <c:pt idx="37">
                  <c:v>699</c:v>
                </c:pt>
                <c:pt idx="38">
                  <c:v>715</c:v>
                </c:pt>
                <c:pt idx="39">
                  <c:v>731</c:v>
                </c:pt>
                <c:pt idx="40">
                  <c:v>747</c:v>
                </c:pt>
                <c:pt idx="41">
                  <c:v>763</c:v>
                </c:pt>
                <c:pt idx="42">
                  <c:v>779</c:v>
                </c:pt>
                <c:pt idx="43">
                  <c:v>795</c:v>
                </c:pt>
                <c:pt idx="44">
                  <c:v>811</c:v>
                </c:pt>
                <c:pt idx="45">
                  <c:v>827</c:v>
                </c:pt>
                <c:pt idx="46">
                  <c:v>843</c:v>
                </c:pt>
                <c:pt idx="47">
                  <c:v>857</c:v>
                </c:pt>
                <c:pt idx="48">
                  <c:v>873</c:v>
                </c:pt>
                <c:pt idx="49">
                  <c:v>889</c:v>
                </c:pt>
                <c:pt idx="50">
                  <c:v>907</c:v>
                </c:pt>
                <c:pt idx="51">
                  <c:v>923</c:v>
                </c:pt>
                <c:pt idx="52">
                  <c:v>939</c:v>
                </c:pt>
                <c:pt idx="53">
                  <c:v>955</c:v>
                </c:pt>
                <c:pt idx="54">
                  <c:v>971</c:v>
                </c:pt>
                <c:pt idx="55">
                  <c:v>987</c:v>
                </c:pt>
                <c:pt idx="56">
                  <c:v>1003</c:v>
                </c:pt>
                <c:pt idx="57">
                  <c:v>1017</c:v>
                </c:pt>
                <c:pt idx="58">
                  <c:v>1031</c:v>
                </c:pt>
                <c:pt idx="59">
                  <c:v>1043</c:v>
                </c:pt>
                <c:pt idx="60">
                  <c:v>1055</c:v>
                </c:pt>
                <c:pt idx="61">
                  <c:v>1059</c:v>
                </c:pt>
                <c:pt idx="62">
                  <c:v>1059</c:v>
                </c:pt>
                <c:pt idx="63">
                  <c:v>1059</c:v>
                </c:pt>
                <c:pt idx="64">
                  <c:v>1059</c:v>
                </c:pt>
                <c:pt idx="65">
                  <c:v>1059</c:v>
                </c:pt>
                <c:pt idx="66">
                  <c:v>1059</c:v>
                </c:pt>
                <c:pt idx="67">
                  <c:v>1059</c:v>
                </c:pt>
                <c:pt idx="68">
                  <c:v>1059</c:v>
                </c:pt>
                <c:pt idx="69">
                  <c:v>1059</c:v>
                </c:pt>
                <c:pt idx="70">
                  <c:v>1059</c:v>
                </c:pt>
                <c:pt idx="71">
                  <c:v>1059</c:v>
                </c:pt>
                <c:pt idx="72">
                  <c:v>1059</c:v>
                </c:pt>
                <c:pt idx="73">
                  <c:v>1059</c:v>
                </c:pt>
                <c:pt idx="74">
                  <c:v>1059</c:v>
                </c:pt>
                <c:pt idx="75">
                  <c:v>1059</c:v>
                </c:pt>
                <c:pt idx="76">
                  <c:v>1059</c:v>
                </c:pt>
                <c:pt idx="77">
                  <c:v>1059</c:v>
                </c:pt>
                <c:pt idx="78">
                  <c:v>1059</c:v>
                </c:pt>
                <c:pt idx="79">
                  <c:v>1059</c:v>
                </c:pt>
                <c:pt idx="80">
                  <c:v>1059</c:v>
                </c:pt>
                <c:pt idx="81">
                  <c:v>1059</c:v>
                </c:pt>
                <c:pt idx="82">
                  <c:v>1059</c:v>
                </c:pt>
                <c:pt idx="83">
                  <c:v>1059</c:v>
                </c:pt>
                <c:pt idx="84">
                  <c:v>1061</c:v>
                </c:pt>
                <c:pt idx="85">
                  <c:v>1059</c:v>
                </c:pt>
                <c:pt idx="86">
                  <c:v>1059</c:v>
                </c:pt>
                <c:pt idx="87">
                  <c:v>1061</c:v>
                </c:pt>
                <c:pt idx="88">
                  <c:v>1062</c:v>
                </c:pt>
                <c:pt idx="89">
                  <c:v>1059</c:v>
                </c:pt>
                <c:pt idx="90">
                  <c:v>1059</c:v>
                </c:pt>
                <c:pt idx="91">
                  <c:v>1057</c:v>
                </c:pt>
                <c:pt idx="92">
                  <c:v>1057</c:v>
                </c:pt>
                <c:pt idx="93">
                  <c:v>1057</c:v>
                </c:pt>
                <c:pt idx="94">
                  <c:v>1057</c:v>
                </c:pt>
                <c:pt idx="95">
                  <c:v>1057</c:v>
                </c:pt>
                <c:pt idx="96">
                  <c:v>1057</c:v>
                </c:pt>
                <c:pt idx="97">
                  <c:v>1058</c:v>
                </c:pt>
                <c:pt idx="98">
                  <c:v>1055</c:v>
                </c:pt>
                <c:pt idx="99">
                  <c:v>1055</c:v>
                </c:pt>
                <c:pt idx="100">
                  <c:v>1055</c:v>
                </c:pt>
                <c:pt idx="101">
                  <c:v>1057</c:v>
                </c:pt>
                <c:pt idx="102">
                  <c:v>1055</c:v>
                </c:pt>
                <c:pt idx="103">
                  <c:v>1055</c:v>
                </c:pt>
                <c:pt idx="104">
                  <c:v>1055</c:v>
                </c:pt>
                <c:pt idx="105">
                  <c:v>1055</c:v>
                </c:pt>
                <c:pt idx="106">
                  <c:v>1055</c:v>
                </c:pt>
                <c:pt idx="107">
                  <c:v>1055</c:v>
                </c:pt>
                <c:pt idx="108">
                  <c:v>1053</c:v>
                </c:pt>
                <c:pt idx="109">
                  <c:v>1051</c:v>
                </c:pt>
                <c:pt idx="110">
                  <c:v>1052</c:v>
                </c:pt>
                <c:pt idx="111">
                  <c:v>1051</c:v>
                </c:pt>
                <c:pt idx="112">
                  <c:v>1051</c:v>
                </c:pt>
                <c:pt idx="113">
                  <c:v>1051</c:v>
                </c:pt>
                <c:pt idx="114">
                  <c:v>1051</c:v>
                </c:pt>
                <c:pt idx="115">
                  <c:v>1051</c:v>
                </c:pt>
                <c:pt idx="116">
                  <c:v>1052</c:v>
                </c:pt>
                <c:pt idx="117">
                  <c:v>1051</c:v>
                </c:pt>
                <c:pt idx="118">
                  <c:v>1051</c:v>
                </c:pt>
                <c:pt idx="119">
                  <c:v>1051</c:v>
                </c:pt>
                <c:pt idx="120">
                  <c:v>1051</c:v>
                </c:pt>
                <c:pt idx="121">
                  <c:v>1051</c:v>
                </c:pt>
                <c:pt idx="122">
                  <c:v>1051</c:v>
                </c:pt>
                <c:pt idx="123">
                  <c:v>1053</c:v>
                </c:pt>
                <c:pt idx="124">
                  <c:v>1051</c:v>
                </c:pt>
                <c:pt idx="125">
                  <c:v>1051</c:v>
                </c:pt>
                <c:pt idx="126">
                  <c:v>1054</c:v>
                </c:pt>
                <c:pt idx="127">
                  <c:v>1051</c:v>
                </c:pt>
                <c:pt idx="128">
                  <c:v>1051</c:v>
                </c:pt>
                <c:pt idx="129">
                  <c:v>1051</c:v>
                </c:pt>
                <c:pt idx="130">
                  <c:v>1051</c:v>
                </c:pt>
                <c:pt idx="131">
                  <c:v>1051</c:v>
                </c:pt>
                <c:pt idx="132">
                  <c:v>1051</c:v>
                </c:pt>
                <c:pt idx="133">
                  <c:v>1051</c:v>
                </c:pt>
                <c:pt idx="134">
                  <c:v>1051</c:v>
                </c:pt>
                <c:pt idx="135">
                  <c:v>1051</c:v>
                </c:pt>
                <c:pt idx="136">
                  <c:v>1053</c:v>
                </c:pt>
                <c:pt idx="137">
                  <c:v>1051</c:v>
                </c:pt>
                <c:pt idx="138">
                  <c:v>1051</c:v>
                </c:pt>
                <c:pt idx="139">
                  <c:v>1051</c:v>
                </c:pt>
                <c:pt idx="140">
                  <c:v>1051</c:v>
                </c:pt>
                <c:pt idx="141">
                  <c:v>1051</c:v>
                </c:pt>
                <c:pt idx="142">
                  <c:v>1051</c:v>
                </c:pt>
                <c:pt idx="143">
                  <c:v>1051</c:v>
                </c:pt>
                <c:pt idx="144">
                  <c:v>1051</c:v>
                </c:pt>
                <c:pt idx="145">
                  <c:v>1051</c:v>
                </c:pt>
                <c:pt idx="146">
                  <c:v>1051</c:v>
                </c:pt>
                <c:pt idx="147">
                  <c:v>1051</c:v>
                </c:pt>
                <c:pt idx="148">
                  <c:v>1051</c:v>
                </c:pt>
                <c:pt idx="149">
                  <c:v>1051</c:v>
                </c:pt>
                <c:pt idx="150">
                  <c:v>1051</c:v>
                </c:pt>
                <c:pt idx="151">
                  <c:v>1051</c:v>
                </c:pt>
                <c:pt idx="152">
                  <c:v>1051</c:v>
                </c:pt>
                <c:pt idx="153">
                  <c:v>1051</c:v>
                </c:pt>
                <c:pt idx="154">
                  <c:v>1051</c:v>
                </c:pt>
                <c:pt idx="155">
                  <c:v>1051</c:v>
                </c:pt>
                <c:pt idx="156">
                  <c:v>1051</c:v>
                </c:pt>
                <c:pt idx="157">
                  <c:v>1051</c:v>
                </c:pt>
                <c:pt idx="158">
                  <c:v>1051</c:v>
                </c:pt>
                <c:pt idx="159">
                  <c:v>1051</c:v>
                </c:pt>
                <c:pt idx="160">
                  <c:v>1051</c:v>
                </c:pt>
                <c:pt idx="161">
                  <c:v>1051</c:v>
                </c:pt>
                <c:pt idx="162">
                  <c:v>1051</c:v>
                </c:pt>
                <c:pt idx="163">
                  <c:v>1051</c:v>
                </c:pt>
                <c:pt idx="164">
                  <c:v>1051</c:v>
                </c:pt>
                <c:pt idx="165">
                  <c:v>1050</c:v>
                </c:pt>
                <c:pt idx="166">
                  <c:v>1051</c:v>
                </c:pt>
                <c:pt idx="167">
                  <c:v>1051</c:v>
                </c:pt>
                <c:pt idx="168">
                  <c:v>1051</c:v>
                </c:pt>
                <c:pt idx="169">
                  <c:v>1051</c:v>
                </c:pt>
                <c:pt idx="170">
                  <c:v>1055</c:v>
                </c:pt>
                <c:pt idx="171">
                  <c:v>1051</c:v>
                </c:pt>
                <c:pt idx="172">
                  <c:v>1051</c:v>
                </c:pt>
                <c:pt idx="173">
                  <c:v>1052</c:v>
                </c:pt>
                <c:pt idx="174">
                  <c:v>1051</c:v>
                </c:pt>
                <c:pt idx="175">
                  <c:v>1051</c:v>
                </c:pt>
                <c:pt idx="176">
                  <c:v>1052</c:v>
                </c:pt>
                <c:pt idx="177">
                  <c:v>1052</c:v>
                </c:pt>
                <c:pt idx="178">
                  <c:v>1051</c:v>
                </c:pt>
                <c:pt idx="179">
                  <c:v>1051</c:v>
                </c:pt>
                <c:pt idx="180">
                  <c:v>1051</c:v>
                </c:pt>
                <c:pt idx="181">
                  <c:v>1051</c:v>
                </c:pt>
                <c:pt idx="182">
                  <c:v>1051</c:v>
                </c:pt>
                <c:pt idx="183">
                  <c:v>1051</c:v>
                </c:pt>
                <c:pt idx="184">
                  <c:v>1051</c:v>
                </c:pt>
                <c:pt idx="185">
                  <c:v>1051</c:v>
                </c:pt>
                <c:pt idx="186">
                  <c:v>1051</c:v>
                </c:pt>
                <c:pt idx="187">
                  <c:v>1051</c:v>
                </c:pt>
                <c:pt idx="188">
                  <c:v>1052</c:v>
                </c:pt>
                <c:pt idx="189">
                  <c:v>1051</c:v>
                </c:pt>
                <c:pt idx="190">
                  <c:v>1051</c:v>
                </c:pt>
                <c:pt idx="191">
                  <c:v>1051</c:v>
                </c:pt>
                <c:pt idx="192">
                  <c:v>1051</c:v>
                </c:pt>
                <c:pt idx="193">
                  <c:v>1051</c:v>
                </c:pt>
                <c:pt idx="194">
                  <c:v>1052</c:v>
                </c:pt>
                <c:pt idx="195">
                  <c:v>1052</c:v>
                </c:pt>
                <c:pt idx="196">
                  <c:v>1051</c:v>
                </c:pt>
                <c:pt idx="197">
                  <c:v>1051</c:v>
                </c:pt>
                <c:pt idx="198">
                  <c:v>1052</c:v>
                </c:pt>
                <c:pt idx="199">
                  <c:v>1049</c:v>
                </c:pt>
                <c:pt idx="200">
                  <c:v>1049</c:v>
                </c:pt>
                <c:pt idx="201">
                  <c:v>1049</c:v>
                </c:pt>
                <c:pt idx="202">
                  <c:v>1049</c:v>
                </c:pt>
                <c:pt idx="203">
                  <c:v>1049</c:v>
                </c:pt>
                <c:pt idx="204">
                  <c:v>1049</c:v>
                </c:pt>
                <c:pt idx="205">
                  <c:v>1051</c:v>
                </c:pt>
                <c:pt idx="206">
                  <c:v>1049</c:v>
                </c:pt>
                <c:pt idx="207">
                  <c:v>1049</c:v>
                </c:pt>
                <c:pt idx="208">
                  <c:v>1049</c:v>
                </c:pt>
                <c:pt idx="209">
                  <c:v>1049</c:v>
                </c:pt>
                <c:pt idx="210">
                  <c:v>1049</c:v>
                </c:pt>
                <c:pt idx="211">
                  <c:v>1050</c:v>
                </c:pt>
                <c:pt idx="212">
                  <c:v>1049</c:v>
                </c:pt>
                <c:pt idx="213">
                  <c:v>1049</c:v>
                </c:pt>
                <c:pt idx="214">
                  <c:v>1049</c:v>
                </c:pt>
                <c:pt idx="215">
                  <c:v>1049</c:v>
                </c:pt>
                <c:pt idx="216">
                  <c:v>1049</c:v>
                </c:pt>
                <c:pt idx="217">
                  <c:v>1049</c:v>
                </c:pt>
                <c:pt idx="218">
                  <c:v>1049</c:v>
                </c:pt>
                <c:pt idx="219">
                  <c:v>1049</c:v>
                </c:pt>
                <c:pt idx="220">
                  <c:v>1048</c:v>
                </c:pt>
                <c:pt idx="221">
                  <c:v>1048</c:v>
                </c:pt>
                <c:pt idx="222">
                  <c:v>1046</c:v>
                </c:pt>
                <c:pt idx="223">
                  <c:v>1046</c:v>
                </c:pt>
                <c:pt idx="224">
                  <c:v>1046</c:v>
                </c:pt>
                <c:pt idx="225">
                  <c:v>1046</c:v>
                </c:pt>
                <c:pt idx="226">
                  <c:v>1046</c:v>
                </c:pt>
                <c:pt idx="227">
                  <c:v>1046</c:v>
                </c:pt>
                <c:pt idx="228">
                  <c:v>1046</c:v>
                </c:pt>
                <c:pt idx="229">
                  <c:v>1046</c:v>
                </c:pt>
                <c:pt idx="230">
                  <c:v>1046</c:v>
                </c:pt>
                <c:pt idx="231">
                  <c:v>1046</c:v>
                </c:pt>
                <c:pt idx="232">
                  <c:v>1046</c:v>
                </c:pt>
                <c:pt idx="233">
                  <c:v>1046</c:v>
                </c:pt>
                <c:pt idx="234">
                  <c:v>1046</c:v>
                </c:pt>
                <c:pt idx="235">
                  <c:v>1046</c:v>
                </c:pt>
                <c:pt idx="236">
                  <c:v>1046</c:v>
                </c:pt>
                <c:pt idx="237">
                  <c:v>1046</c:v>
                </c:pt>
                <c:pt idx="238">
                  <c:v>1046</c:v>
                </c:pt>
                <c:pt idx="239">
                  <c:v>1046</c:v>
                </c:pt>
                <c:pt idx="240">
                  <c:v>1046</c:v>
                </c:pt>
                <c:pt idx="241">
                  <c:v>1046</c:v>
                </c:pt>
                <c:pt idx="242">
                  <c:v>1046</c:v>
                </c:pt>
                <c:pt idx="243">
                  <c:v>1046</c:v>
                </c:pt>
                <c:pt idx="244">
                  <c:v>1046</c:v>
                </c:pt>
                <c:pt idx="245">
                  <c:v>1046</c:v>
                </c:pt>
                <c:pt idx="246">
                  <c:v>1046</c:v>
                </c:pt>
                <c:pt idx="247">
                  <c:v>1048</c:v>
                </c:pt>
                <c:pt idx="248">
                  <c:v>1046</c:v>
                </c:pt>
                <c:pt idx="249">
                  <c:v>1021</c:v>
                </c:pt>
                <c:pt idx="250">
                  <c:v>998</c:v>
                </c:pt>
                <c:pt idx="251">
                  <c:v>960</c:v>
                </c:pt>
                <c:pt idx="252">
                  <c:v>915</c:v>
                </c:pt>
                <c:pt idx="253">
                  <c:v>881</c:v>
                </c:pt>
                <c:pt idx="254">
                  <c:v>866</c:v>
                </c:pt>
                <c:pt idx="255">
                  <c:v>844</c:v>
                </c:pt>
                <c:pt idx="256">
                  <c:v>834</c:v>
                </c:pt>
                <c:pt idx="257">
                  <c:v>821</c:v>
                </c:pt>
                <c:pt idx="258">
                  <c:v>806</c:v>
                </c:pt>
                <c:pt idx="259">
                  <c:v>786</c:v>
                </c:pt>
                <c:pt idx="260">
                  <c:v>769</c:v>
                </c:pt>
                <c:pt idx="261">
                  <c:v>756</c:v>
                </c:pt>
                <c:pt idx="262">
                  <c:v>744</c:v>
                </c:pt>
                <c:pt idx="263">
                  <c:v>732</c:v>
                </c:pt>
                <c:pt idx="264">
                  <c:v>717</c:v>
                </c:pt>
                <c:pt idx="265">
                  <c:v>708</c:v>
                </c:pt>
                <c:pt idx="266">
                  <c:v>696</c:v>
                </c:pt>
                <c:pt idx="267">
                  <c:v>679</c:v>
                </c:pt>
                <c:pt idx="268">
                  <c:v>663</c:v>
                </c:pt>
                <c:pt idx="269">
                  <c:v>642</c:v>
                </c:pt>
                <c:pt idx="270">
                  <c:v>628</c:v>
                </c:pt>
                <c:pt idx="271">
                  <c:v>610</c:v>
                </c:pt>
                <c:pt idx="272">
                  <c:v>598</c:v>
                </c:pt>
                <c:pt idx="273">
                  <c:v>585</c:v>
                </c:pt>
                <c:pt idx="274">
                  <c:v>570</c:v>
                </c:pt>
                <c:pt idx="275">
                  <c:v>550</c:v>
                </c:pt>
                <c:pt idx="276">
                  <c:v>527</c:v>
                </c:pt>
                <c:pt idx="277">
                  <c:v>502</c:v>
                </c:pt>
                <c:pt idx="278">
                  <c:v>484</c:v>
                </c:pt>
                <c:pt idx="279">
                  <c:v>469</c:v>
                </c:pt>
                <c:pt idx="280">
                  <c:v>451</c:v>
                </c:pt>
                <c:pt idx="281">
                  <c:v>432</c:v>
                </c:pt>
                <c:pt idx="282">
                  <c:v>418</c:v>
                </c:pt>
                <c:pt idx="283">
                  <c:v>402</c:v>
                </c:pt>
                <c:pt idx="284">
                  <c:v>391</c:v>
                </c:pt>
                <c:pt idx="285">
                  <c:v>382</c:v>
                </c:pt>
                <c:pt idx="286">
                  <c:v>366</c:v>
                </c:pt>
                <c:pt idx="287">
                  <c:v>353</c:v>
                </c:pt>
                <c:pt idx="288">
                  <c:v>338</c:v>
                </c:pt>
                <c:pt idx="289">
                  <c:v>321</c:v>
                </c:pt>
                <c:pt idx="290">
                  <c:v>300</c:v>
                </c:pt>
                <c:pt idx="291">
                  <c:v>278</c:v>
                </c:pt>
                <c:pt idx="292">
                  <c:v>269</c:v>
                </c:pt>
                <c:pt idx="293">
                  <c:v>260</c:v>
                </c:pt>
                <c:pt idx="294">
                  <c:v>253</c:v>
                </c:pt>
                <c:pt idx="295">
                  <c:v>233</c:v>
                </c:pt>
                <c:pt idx="296">
                  <c:v>222</c:v>
                </c:pt>
                <c:pt idx="297">
                  <c:v>207</c:v>
                </c:pt>
                <c:pt idx="298">
                  <c:v>176</c:v>
                </c:pt>
                <c:pt idx="299">
                  <c:v>157</c:v>
                </c:pt>
                <c:pt idx="300">
                  <c:v>151</c:v>
                </c:pt>
                <c:pt idx="301">
                  <c:v>140</c:v>
                </c:pt>
                <c:pt idx="302">
                  <c:v>131</c:v>
                </c:pt>
                <c:pt idx="303">
                  <c:v>122</c:v>
                </c:pt>
                <c:pt idx="304">
                  <c:v>118</c:v>
                </c:pt>
                <c:pt idx="305">
                  <c:v>117</c:v>
                </c:pt>
                <c:pt idx="306">
                  <c:v>115</c:v>
                </c:pt>
                <c:pt idx="307">
                  <c:v>114</c:v>
                </c:pt>
                <c:pt idx="308">
                  <c:v>114</c:v>
                </c:pt>
                <c:pt idx="309">
                  <c:v>114</c:v>
                </c:pt>
                <c:pt idx="310">
                  <c:v>114</c:v>
                </c:pt>
                <c:pt idx="311">
                  <c:v>114</c:v>
                </c:pt>
                <c:pt idx="312">
                  <c:v>114</c:v>
                </c:pt>
                <c:pt idx="313">
                  <c:v>114</c:v>
                </c:pt>
                <c:pt idx="314">
                  <c:v>114</c:v>
                </c:pt>
                <c:pt idx="315">
                  <c:v>114</c:v>
                </c:pt>
                <c:pt idx="316">
                  <c:v>114</c:v>
                </c:pt>
                <c:pt idx="317">
                  <c:v>113</c:v>
                </c:pt>
                <c:pt idx="318">
                  <c:v>108</c:v>
                </c:pt>
                <c:pt idx="319">
                  <c:v>102</c:v>
                </c:pt>
                <c:pt idx="320">
                  <c:v>98</c:v>
                </c:pt>
                <c:pt idx="321">
                  <c:v>91</c:v>
                </c:pt>
                <c:pt idx="322">
                  <c:v>86</c:v>
                </c:pt>
                <c:pt idx="323">
                  <c:v>77</c:v>
                </c:pt>
                <c:pt idx="324">
                  <c:v>65</c:v>
                </c:pt>
                <c:pt idx="325">
                  <c:v>51</c:v>
                </c:pt>
                <c:pt idx="326">
                  <c:v>27</c:v>
                </c:pt>
                <c:pt idx="327">
                  <c:v>13</c:v>
                </c:pt>
                <c:pt idx="328">
                  <c:v>1</c:v>
                </c:pt>
                <c:pt idx="329">
                  <c:v>0</c:v>
                </c:pt>
                <c:pt idx="3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822768"/>
        <c:axId val="229824336"/>
      </c:barChart>
      <c:catAx>
        <c:axId val="229822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Time</a:t>
                </a:r>
                <a:endParaRPr lang="it-IT" dirty="0"/>
              </a:p>
            </c:rich>
          </c:tx>
          <c:overlay val="0"/>
        </c:title>
        <c:numFmt formatCode="h:mm;@" sourceLinked="1"/>
        <c:majorTickMark val="out"/>
        <c:minorTickMark val="none"/>
        <c:tickLblPos val="nextTo"/>
        <c:crossAx val="229824336"/>
        <c:crosses val="autoZero"/>
        <c:auto val="1"/>
        <c:lblAlgn val="ctr"/>
        <c:lblOffset val="100"/>
        <c:noMultiLvlLbl val="0"/>
      </c:catAx>
      <c:valAx>
        <c:axId val="229824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Jobs</a:t>
                </a:r>
                <a:endParaRPr lang="it-IT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229822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F4D69266-4BD3-4504-BC8B-B15E93B43029}" type="datetimeFigureOut">
              <a:rPr lang="en-US" altLang="it-IT"/>
              <a:pPr/>
              <a:t>12/11/2014</a:t>
            </a:fld>
            <a:endParaRPr lang="en-US" alt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78EF0986-3BC8-46BA-BF73-B1D0B3868F3C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2008029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1EB17-1DD8-4C6B-994D-3F5262BC4092}" type="datetimeFigureOut">
              <a:rPr lang="en-US" altLang="it-IT"/>
              <a:pPr/>
              <a:t>12/11/2014</a:t>
            </a:fld>
            <a:endParaRPr lang="en-US" alt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ED4BCD58-22F9-46D0-8123-D7128538A86B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211954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Helvetica"/>
                <a:ea typeface="MS PGothic" panose="020B0600070205080204" pitchFamily="34" charset="-128"/>
                <a:cs typeface="ＭＳ Ｐゴシック" charset="0"/>
              </a:rPr>
              <a:t>Message: the average utilization is within the requested allocation. The peak utilization is 6 times higher. --&gt; we need to learn how to utilize offsite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BCD58-22F9-46D0-8123-D7128538A86B}" type="slidenum">
              <a:rPr lang="en-US" altLang="it-IT" smtClean="0"/>
              <a:pPr/>
              <a:t>4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3566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say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capacity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30K </a:t>
            </a:r>
            <a:r>
              <a:rPr lang="it-IT" dirty="0" err="1" smtClean="0"/>
              <a:t>but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just 7k</a:t>
            </a:r>
          </a:p>
          <a:p>
            <a:endParaRPr lang="it-IT" baseline="0" dirty="0" smtClean="0"/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Helvetica"/>
                <a:ea typeface="MS PGothic" panose="020B0600070205080204" pitchFamily="34" charset="-128"/>
                <a:cs typeface="ＭＳ Ｐゴシック" charset="0"/>
              </a:rPr>
              <a:t>Resource distribution: Cloud computing is a centralized model whereas grid computing is a decentralized model where the computation could occur over many administrative domains.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Helvetica"/>
                <a:ea typeface="MS PGothic" panose="020B0600070205080204" pitchFamily="34" charset="-128"/>
                <a:cs typeface="ＭＳ Ｐゴシック" charset="0"/>
              </a:rPr>
              <a:t>Ownership: A grid is a collection of computers which is owned by multiple parties in multiple locations and connected together so that users can share the combined power of resources. Whereas a cloud is a collection of computers usually owned by a single party.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BCD58-22F9-46D0-8123-D7128538A86B}" type="slidenum">
              <a:rPr lang="en-US" altLang="it-IT" smtClean="0"/>
              <a:pPr/>
              <a:t>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5018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I write</a:t>
            </a:r>
            <a:r>
              <a:rPr lang="en-US" baseline="0" dirty="0" smtClean="0"/>
              <a:t> instead of Job Queue </a:t>
            </a:r>
            <a:r>
              <a:rPr lang="en-US" baseline="0" dirty="0" err="1" smtClean="0"/>
              <a:t>FrontEnd</a:t>
            </a:r>
            <a:r>
              <a:rPr lang="en-US" baseline="0" dirty="0" smtClean="0"/>
              <a:t>-&gt;Condor Queue?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I add a </a:t>
            </a:r>
            <a:r>
              <a:rPr lang="en-US" baseline="0" dirty="0" err="1" smtClean="0"/>
              <a:t>reptangle</a:t>
            </a:r>
            <a:r>
              <a:rPr lang="en-US" baseline="0" dirty="0" smtClean="0"/>
              <a:t> to show the </a:t>
            </a:r>
            <a:r>
              <a:rPr lang="en-US" baseline="0" dirty="0" err="1" smtClean="0"/>
              <a:t>HTCondor</a:t>
            </a:r>
            <a:r>
              <a:rPr lang="en-US" baseline="0" dirty="0" smtClean="0"/>
              <a:t> boundaries?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BCD58-22F9-46D0-8123-D7128538A86B}" type="slidenum">
              <a:rPr lang="en-US" altLang="it-IT" smtClean="0"/>
              <a:pPr/>
              <a:t>6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02255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Proud</a:t>
            </a:r>
            <a:r>
              <a:rPr lang="it-IT" baseline="0" dirty="0" smtClean="0"/>
              <a:t> for the </a:t>
            </a:r>
            <a:r>
              <a:rPr lang="it-IT" baseline="0" dirty="0" err="1" smtClean="0"/>
              <a:t>result</a:t>
            </a:r>
            <a:r>
              <a:rPr lang="it-IT" baseline="0" dirty="0" smtClean="0"/>
              <a:t>, 1 hour to full</a:t>
            </a:r>
          </a:p>
          <a:p>
            <a:r>
              <a:rPr lang="it-IT" baseline="0" dirty="0" smtClean="0"/>
              <a:t>Put </a:t>
            </a:r>
            <a:r>
              <a:rPr lang="it-IT" baseline="0" dirty="0" err="1" smtClean="0"/>
              <a:t>scales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both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axes</a:t>
            </a:r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BCD58-22F9-46D0-8123-D7128538A86B}" type="slidenum">
              <a:rPr lang="en-US" altLang="it-IT" smtClean="0"/>
              <a:pPr/>
              <a:t>7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276780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Helvetica"/>
                <a:ea typeface="MS PGothic" panose="020B0600070205080204" pitchFamily="34" charset="-128"/>
                <a:cs typeface="ＭＳ Ｐゴシック" charset="0"/>
              </a:rPr>
              <a:t>Input data, application data, output data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Helvetica"/>
              <a:ea typeface="MS PGothic" panose="020B0600070205080204" pitchFamily="34" charset="-128"/>
              <a:cs typeface="ＭＳ Ｐゴシック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BCD58-22F9-46D0-8123-D7128538A86B}" type="slidenum">
              <a:rPr lang="en-US" altLang="it-IT" smtClean="0"/>
              <a:pPr/>
              <a:t>8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4167849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Helvetica"/>
                <a:ea typeface="MS PGothic" panose="020B0600070205080204" pitchFamily="34" charset="-128"/>
                <a:cs typeface="ＭＳ Ｐゴシック" charset="0"/>
              </a:rPr>
              <a:t>A stateless service is one that provides a response after your request, and then requires no further attention.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Helvetica"/>
              <a:ea typeface="MS PGothic" panose="020B0600070205080204" pitchFamily="34" charset="-128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Helvetica"/>
                <a:ea typeface="MS PGothic" panose="020B0600070205080204" pitchFamily="34" charset="-128"/>
                <a:cs typeface="ＭＳ Ｐゴシック" charset="0"/>
              </a:rPr>
              <a:t>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Helvetica"/>
                <a:ea typeface="MS PGothic" panose="020B0600070205080204" pitchFamily="34" charset="-128"/>
                <a:cs typeface="ＭＳ Ｐゴシック" charset="0"/>
              </a:rPr>
              <a:t>stateful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Helvetica"/>
                <a:ea typeface="MS PGothic" panose="020B0600070205080204" pitchFamily="34" charset="-128"/>
                <a:cs typeface="ＭＳ Ｐゴシック" charset="0"/>
              </a:rPr>
              <a:t> service is one where subsequent requests to the service depend on the results of the first request.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BCD58-22F9-46D0-8123-D7128538A86B}" type="slidenum">
              <a:rPr lang="en-US" altLang="it-IT" smtClean="0"/>
              <a:pPr/>
              <a:t>9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970217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err="1" smtClean="0"/>
              <a:t>Starting</a:t>
            </a:r>
            <a:r>
              <a:rPr lang="it-IT" baseline="0" dirty="0" smtClean="0"/>
              <a:t> from the </a:t>
            </a:r>
            <a:r>
              <a:rPr lang="it-IT" baseline="0" dirty="0" err="1" smtClean="0"/>
              <a:t>components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architecture</a:t>
            </a:r>
            <a:r>
              <a:rPr lang="it-IT" baseline="0" dirty="0" smtClean="0"/>
              <a:t> I </a:t>
            </a:r>
            <a:r>
              <a:rPr lang="it-IT" baseline="0" dirty="0" err="1" smtClean="0"/>
              <a:t>added</a:t>
            </a:r>
            <a:r>
              <a:rPr lang="it-IT" baseline="0" dirty="0" smtClean="0"/>
              <a:t> new service to </a:t>
            </a:r>
            <a:r>
              <a:rPr lang="it-IT" baseline="0" dirty="0" err="1" smtClean="0"/>
              <a:t>manage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HTCondor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BCD58-22F9-46D0-8123-D7128538A86B}" type="slidenum">
              <a:rPr lang="en-US" altLang="it-IT" smtClean="0"/>
              <a:pPr/>
              <a:t>10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72506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25600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F7D06F3B-01B9-457A-9370-DF5B77E7CF79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Claudio Pontili | AWS On-Demand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465C8-0BCF-4B33-A3EE-D964886758EC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69335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E6EEC046-7CDF-465E-BE72-E0932A4EC1DC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Claudio Pontili | AWS On-Demand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5A89C99-65CD-4F54-A2EB-92119BCBEE51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8356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B735D09-C763-42ED-8027-C47CB0C69EEE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Claudio Pontili | AWS On-Demand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C0A3999-F4F5-44AC-8F75-23461FB10524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46437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2A162-8B71-49B1-BCBA-09E73FC4B890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Claudio Pontili | AWS On-Demand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740AB-B37E-4D71-8BC9-8B1DFD860935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287066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BDCE6-82F6-44B2-87B7-B21EBA40D6D0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Claudio Pontili | AWS On-Demand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20BA6-87AF-4895-BA94-D30C661EB0A3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66585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85269-2DE5-4A0C-AF16-5C4575E5DD2E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Claudio Pontili | AWS On-Demand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B137A-647C-42F1-9C6F-061E3CB168C6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74202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21F3F-647C-49EB-A13B-F8FDE1522A8E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Claudio Pontili | AWS On-Demand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850D0-5800-469D-AE35-864931EDF556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290420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AC1D4-6C8D-4F3C-9227-89CB08B36821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Claudio Pontili | AWS On-Demand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A749D-8C59-498F-B01D-73B5D9F018BA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25367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80EDCAD-399A-4A41-A78F-06D5ABE88387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Claudio Pontili | AWS On-Demand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C8A2E01C-0B8C-43EF-BE6F-CBF969BDC236}" type="slidenum">
              <a:rPr lang="en-US" altLang="it-IT"/>
              <a:pPr/>
              <a:t>‹N›</a:t>
            </a:fld>
            <a:endParaRPr lang="en-US" altLang="it-IT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2C74D9E0-9040-47D1-A3EC-CAA3D6D070E1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Claudio Pontili | AWS On-Demand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74FC66D-ACA8-47B2-ABC1-FD79C6834B15}" type="slidenum">
              <a:rPr lang="en-US" altLang="it-IT"/>
              <a:pPr/>
              <a:t>‹N›</a:t>
            </a:fld>
            <a:endParaRPr lang="en-US" altLang="it-IT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792802" y="2521027"/>
            <a:ext cx="7526338" cy="1139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it-IT" sz="2800" dirty="0" smtClean="0">
                <a:latin typeface="Helvetica" panose="020B0604020202020204" pitchFamily="34" charset="0"/>
              </a:rPr>
              <a:t>On-demand Computing for Scientific Workflows using Amazon Web Services </a:t>
            </a:r>
            <a:br>
              <a:rPr lang="en-US" altLang="it-IT" sz="2800" dirty="0" smtClean="0">
                <a:latin typeface="Helvetica" panose="020B0604020202020204" pitchFamily="34" charset="0"/>
              </a:rPr>
            </a:br>
            <a:endParaRPr lang="en-US" altLang="it-IT" sz="2800" dirty="0" smtClean="0">
              <a:latin typeface="Helvetica" panose="020B0604020202020204" pitchFamily="3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2233312" cy="1489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it-IT" dirty="0" smtClean="0">
                <a:latin typeface="Helvetica" panose="020B0604020202020204" pitchFamily="34" charset="0"/>
              </a:rPr>
              <a:t>Claudio Pontili</a:t>
            </a:r>
          </a:p>
          <a:p>
            <a:endParaRPr lang="en-US" altLang="it-IT" dirty="0" smtClean="0">
              <a:latin typeface="Helvetica" panose="020B060402020202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6106856" y="4841875"/>
            <a:ext cx="2233312" cy="8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-IT" dirty="0" smtClean="0">
                <a:latin typeface="Helvetica" panose="020B0604020202020204" pitchFamily="34" charset="0"/>
              </a:rPr>
              <a:t>Supervisors:</a:t>
            </a:r>
          </a:p>
          <a:p>
            <a:r>
              <a:rPr lang="en-US" altLang="it-IT" dirty="0" smtClean="0">
                <a:latin typeface="Helvetica" panose="020B0604020202020204" pitchFamily="34" charset="0"/>
              </a:rPr>
              <a:t>Gabriele </a:t>
            </a:r>
            <a:r>
              <a:rPr lang="en-US" altLang="it-IT" dirty="0" err="1" smtClean="0">
                <a:latin typeface="Helvetica" panose="020B0604020202020204" pitchFamily="34" charset="0"/>
              </a:rPr>
              <a:t>Garzoglio</a:t>
            </a:r>
            <a:endParaRPr lang="en-US" altLang="it-IT" dirty="0" smtClean="0">
              <a:latin typeface="Helvetica" panose="020B0604020202020204" pitchFamily="34" charset="0"/>
            </a:endParaRPr>
          </a:p>
          <a:p>
            <a:r>
              <a:rPr lang="en-US" altLang="it-IT" dirty="0" smtClean="0">
                <a:latin typeface="Helvetica" panose="020B0604020202020204" pitchFamily="34" charset="0"/>
              </a:rPr>
              <a:t>Steven </a:t>
            </a:r>
            <a:r>
              <a:rPr lang="en-US" altLang="it-IT" dirty="0" err="1" smtClean="0">
                <a:latin typeface="Helvetica" panose="020B0604020202020204" pitchFamily="34" charset="0"/>
              </a:rPr>
              <a:t>Timm</a:t>
            </a:r>
            <a:endParaRPr lang="en-US" altLang="it-IT" dirty="0" smtClean="0">
              <a:latin typeface="Helvetica" panose="020B0604020202020204" pitchFamily="34" charset="0"/>
            </a:endParaRPr>
          </a:p>
          <a:p>
            <a:endParaRPr lang="en-US" altLang="it-IT" dirty="0" smtClean="0">
              <a:latin typeface="Helvetica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5" y="5163351"/>
            <a:ext cx="2290897" cy="93506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42282" y="4035980"/>
            <a:ext cx="7533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Grid and Cloud Services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Department</a:t>
            </a:r>
            <a:r>
              <a:rPr lang="it-IT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it-IT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Fermilab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sz="half" idx="2"/>
          </p:nvPr>
        </p:nvSpPr>
        <p:spPr>
          <a:xfrm>
            <a:off x="228600" y="4629256"/>
            <a:ext cx="8661400" cy="10718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accent6"/>
                </a:solidFill>
              </a:rPr>
              <a:t>At </a:t>
            </a:r>
            <a:r>
              <a:rPr lang="it-IT" sz="2400" dirty="0" err="1" smtClean="0">
                <a:solidFill>
                  <a:schemeClr val="accent6"/>
                </a:solidFill>
              </a:rPr>
              <a:t>least</a:t>
            </a:r>
            <a:r>
              <a:rPr lang="it-IT" sz="2400" dirty="0" smtClean="0">
                <a:solidFill>
                  <a:schemeClr val="accent6"/>
                </a:solidFill>
              </a:rPr>
              <a:t> 7 </a:t>
            </a:r>
            <a:r>
              <a:rPr lang="it-IT" sz="2400" dirty="0" err="1" smtClean="0">
                <a:solidFill>
                  <a:schemeClr val="accent6"/>
                </a:solidFill>
              </a:rPr>
              <a:t>different</a:t>
            </a:r>
            <a:r>
              <a:rPr lang="it-IT" sz="2400" dirty="0" smtClean="0">
                <a:solidFill>
                  <a:schemeClr val="accent6"/>
                </a:solidFill>
              </a:rPr>
              <a:t> Amazon </a:t>
            </a:r>
            <a:r>
              <a:rPr lang="it-IT" sz="2400" dirty="0" err="1" smtClean="0">
                <a:solidFill>
                  <a:schemeClr val="accent6"/>
                </a:solidFill>
              </a:rPr>
              <a:t>services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accent6"/>
                </a:solidFill>
              </a:rPr>
              <a:t>2 </a:t>
            </a:r>
            <a:r>
              <a:rPr lang="it-IT" sz="2400" dirty="0" err="1" smtClean="0">
                <a:solidFill>
                  <a:schemeClr val="accent6"/>
                </a:solidFill>
              </a:rPr>
              <a:t>different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programming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languages</a:t>
            </a:r>
            <a:r>
              <a:rPr lang="it-IT" sz="2400" dirty="0" smtClean="0">
                <a:solidFill>
                  <a:schemeClr val="accent6"/>
                </a:solidFill>
              </a:rPr>
              <a:t> (Java and </a:t>
            </a:r>
            <a:r>
              <a:rPr lang="it-IT" sz="2400" dirty="0" err="1" smtClean="0">
                <a:solidFill>
                  <a:schemeClr val="accent6"/>
                </a:solidFill>
              </a:rPr>
              <a:t>bash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scripting</a:t>
            </a:r>
            <a:r>
              <a:rPr lang="it-IT" sz="2400" dirty="0" smtClean="0">
                <a:solidFill>
                  <a:schemeClr val="accent6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accent6"/>
                </a:solidFill>
              </a:rPr>
              <a:t>Role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based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>
                <a:solidFill>
                  <a:schemeClr val="accent6"/>
                </a:solidFill>
              </a:rPr>
              <a:t>authentication</a:t>
            </a:r>
            <a:r>
              <a:rPr lang="it-IT" sz="2400" dirty="0">
                <a:solidFill>
                  <a:schemeClr val="accent6"/>
                </a:solidFill>
              </a:rPr>
              <a:t>: </a:t>
            </a:r>
            <a:r>
              <a:rPr lang="it-IT" sz="2400" dirty="0" smtClean="0">
                <a:solidFill>
                  <a:schemeClr val="accent6"/>
                </a:solidFill>
              </a:rPr>
              <a:t>auto-</a:t>
            </a:r>
            <a:r>
              <a:rPr lang="it-IT" sz="2400" dirty="0" err="1" smtClean="0">
                <a:solidFill>
                  <a:schemeClr val="accent6"/>
                </a:solidFill>
              </a:rPr>
              <a:t>generating</a:t>
            </a:r>
            <a:r>
              <a:rPr lang="it-IT" sz="2400" dirty="0" smtClean="0">
                <a:solidFill>
                  <a:schemeClr val="accent6"/>
                </a:solidFill>
              </a:rPr>
              <a:t> and auto-</a:t>
            </a:r>
            <a:r>
              <a:rPr lang="it-IT" sz="2400" dirty="0" err="1" smtClean="0">
                <a:solidFill>
                  <a:schemeClr val="accent6"/>
                </a:solidFill>
              </a:rPr>
              <a:t>rotating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logins</a:t>
            </a:r>
            <a:r>
              <a:rPr lang="it-IT" sz="2400" dirty="0" smtClean="0">
                <a:solidFill>
                  <a:schemeClr val="accent6"/>
                </a:solidFill>
              </a:rPr>
              <a:t> and </a:t>
            </a:r>
            <a:r>
              <a:rPr lang="it-IT" sz="2400" dirty="0" err="1" smtClean="0">
                <a:solidFill>
                  <a:schemeClr val="accent6"/>
                </a:solidFill>
              </a:rPr>
              <a:t>passwords</a:t>
            </a:r>
            <a:endParaRPr lang="it-IT" sz="2400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Task B: Auto-</a:t>
            </a:r>
            <a:r>
              <a:rPr lang="it-IT" dirty="0" err="1" smtClean="0"/>
              <a:t>Scaling</a:t>
            </a:r>
            <a:r>
              <a:rPr lang="it-IT" dirty="0" smtClean="0"/>
              <a:t> </a:t>
            </a:r>
            <a:r>
              <a:rPr lang="it-IT" dirty="0" err="1"/>
              <a:t>HTCondor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smtClean="0"/>
              <a:t>AWS - 2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FC1D6B7-8C2B-4A44-86A3-891221C85C3A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Claudio Pontili | AWS On-Demand</a:t>
            </a:r>
            <a:endParaRPr lang="en-US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B1465C8-0BCF-4B33-A3EE-D964886758EC}" type="slidenum">
              <a:rPr lang="en-US" altLang="it-IT" smtClean="0"/>
              <a:pPr/>
              <a:t>10</a:t>
            </a:fld>
            <a:endParaRPr lang="en-US" alt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2" y="1042031"/>
            <a:ext cx="8915400" cy="36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>
          <a:xfrm>
            <a:off x="228600" y="4477619"/>
            <a:ext cx="8686800" cy="15603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change for the final user, who just wants to deploy a job in the same old way and compute it as fast as </a:t>
            </a:r>
            <a:r>
              <a:rPr lang="en-US" sz="2400" dirty="0" smtClean="0"/>
              <a:t>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accent6"/>
                </a:solidFill>
              </a:rPr>
              <a:t>Now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we</a:t>
            </a:r>
            <a:r>
              <a:rPr lang="it-IT" sz="2400" dirty="0" smtClean="0">
                <a:solidFill>
                  <a:schemeClr val="accent6"/>
                </a:solidFill>
              </a:rPr>
              <a:t> can </a:t>
            </a:r>
            <a:r>
              <a:rPr lang="it-IT" sz="2400" dirty="0" err="1" smtClean="0">
                <a:solidFill>
                  <a:schemeClr val="accent6"/>
                </a:solidFill>
              </a:rPr>
              <a:t>handle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spikes</a:t>
            </a:r>
            <a:r>
              <a:rPr lang="it-IT" sz="2400" dirty="0" smtClean="0">
                <a:solidFill>
                  <a:schemeClr val="accent6"/>
                </a:solidFill>
              </a:rPr>
              <a:t> of </a:t>
            </a:r>
            <a:r>
              <a:rPr lang="it-IT" sz="2400" dirty="0" err="1" smtClean="0">
                <a:solidFill>
                  <a:schemeClr val="accent6"/>
                </a:solidFill>
              </a:rPr>
              <a:t>traffic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using</a:t>
            </a:r>
            <a:r>
              <a:rPr lang="it-IT" sz="2400" dirty="0" smtClean="0">
                <a:solidFill>
                  <a:schemeClr val="accent6"/>
                </a:solidFill>
              </a:rPr>
              <a:t> commercial </a:t>
            </a:r>
            <a:r>
              <a:rPr lang="it-IT" sz="2400" dirty="0" err="1" smtClean="0">
                <a:solidFill>
                  <a:schemeClr val="accent6"/>
                </a:solidFill>
              </a:rPr>
              <a:t>cloud</a:t>
            </a:r>
            <a:endParaRPr lang="it-IT" sz="2400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accent6"/>
                </a:solidFill>
              </a:rPr>
              <a:t>We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pay</a:t>
            </a:r>
            <a:r>
              <a:rPr lang="it-IT" sz="2400" dirty="0" smtClean="0">
                <a:solidFill>
                  <a:schemeClr val="accent6"/>
                </a:solidFill>
              </a:rPr>
              <a:t> AWS </a:t>
            </a:r>
            <a:r>
              <a:rPr lang="it-IT" sz="2400" dirty="0" err="1" smtClean="0">
                <a:solidFill>
                  <a:schemeClr val="accent6"/>
                </a:solidFill>
              </a:rPr>
              <a:t>only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during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spikes</a:t>
            </a:r>
            <a:endParaRPr lang="it-IT" sz="2400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Task C: </a:t>
            </a:r>
            <a:r>
              <a:rPr lang="it-IT" dirty="0" err="1" smtClean="0"/>
              <a:t>Hybrid</a:t>
            </a:r>
            <a:r>
              <a:rPr lang="it-IT" dirty="0" smtClean="0"/>
              <a:t> </a:t>
            </a:r>
            <a:r>
              <a:rPr lang="it-IT" dirty="0" err="1"/>
              <a:t>cloud</a:t>
            </a:r>
            <a:r>
              <a:rPr lang="it-IT" dirty="0"/>
              <a:t> – </a:t>
            </a:r>
            <a:r>
              <a:rPr lang="it-IT" dirty="0" err="1"/>
              <a:t>Fermicloud</a:t>
            </a:r>
            <a:r>
              <a:rPr lang="it-IT" dirty="0"/>
              <a:t> and Amazon Web Service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96A6BB4-12FF-406B-882F-91F1D317806B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Claudio Pontili | AWS On-Demand</a:t>
            </a:r>
            <a:endParaRPr lang="en-US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0A3999-F4F5-44AC-8F75-23461FB10524}" type="slidenum">
              <a:rPr lang="en-US" altLang="it-IT" smtClean="0"/>
              <a:pPr/>
              <a:t>11</a:t>
            </a:fld>
            <a:endParaRPr lang="en-US" alt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1174"/>
            <a:ext cx="8723223" cy="350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Experiments have an increased need for computing resources with an increased diversity of requirements</a:t>
            </a:r>
          </a:p>
          <a:p>
            <a:r>
              <a:rPr lang="en-US" dirty="0" smtClean="0"/>
              <a:t>Managing these needs (especially peak demand) is a major focus</a:t>
            </a:r>
          </a:p>
          <a:p>
            <a:r>
              <a:rPr lang="en-US" dirty="0" smtClean="0"/>
              <a:t>Experiments are being enabled to use a diverse set of resources: Local, Grid, and Cloud</a:t>
            </a:r>
          </a:p>
          <a:p>
            <a:r>
              <a:rPr lang="en-US" dirty="0" smtClean="0"/>
              <a:t>Need to demonstrate sustainability and cost effectiveness of the commercial Cloud solution for physics use cases (e.g. </a:t>
            </a:r>
            <a:r>
              <a:rPr lang="en-US" dirty="0" err="1" smtClean="0"/>
              <a:t>NOvA</a:t>
            </a:r>
            <a:r>
              <a:rPr lang="en-US" dirty="0" smtClean="0"/>
              <a:t> </a:t>
            </a:r>
            <a:r>
              <a:rPr lang="en-US" dirty="0" err="1" smtClean="0"/>
              <a:t>MonteCarlo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work demonstrated the scaling of on-demand services in support of scientific workflows using native Amazon Services</a:t>
            </a:r>
          </a:p>
          <a:p>
            <a:endParaRPr lang="en-US" dirty="0" smtClean="0"/>
          </a:p>
          <a:p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7A99-7F9E-4B1A-96E3-5A9836F3719F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Claudio Pontili | AWS On-Demand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65C8-0BCF-4B33-A3EE-D964886758EC}" type="slidenum">
              <a:rPr lang="en-US" altLang="it-IT" smtClean="0"/>
              <a:pPr/>
              <a:t>12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5631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Questions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C3C7-5052-4174-A31B-2DE02D4F769D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Claudio Pontili | AWS On-Demand</a:t>
            </a:r>
            <a:endParaRPr lang="en-US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65C8-0BCF-4B33-A3EE-D964886758EC}" type="slidenum">
              <a:rPr lang="en-US" altLang="it-IT" smtClean="0"/>
              <a:pPr/>
              <a:t>13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6926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Presentation </a:t>
            </a:r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Introduction</a:t>
            </a:r>
            <a:r>
              <a:rPr lang="it-IT" dirty="0" smtClean="0"/>
              <a:t>: </a:t>
            </a:r>
            <a:r>
              <a:rPr lang="it-IT" dirty="0" err="1" smtClean="0"/>
              <a:t>why</a:t>
            </a:r>
            <a:r>
              <a:rPr lang="it-IT" dirty="0" smtClean="0"/>
              <a:t> 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 to use Commercial </a:t>
            </a:r>
            <a:r>
              <a:rPr lang="it-IT" dirty="0" err="1" smtClean="0"/>
              <a:t>Cloud</a:t>
            </a:r>
            <a:r>
              <a:rPr lang="it-IT" dirty="0" smtClean="0"/>
              <a:t>?</a:t>
            </a:r>
          </a:p>
          <a:p>
            <a:r>
              <a:rPr lang="it-IT" dirty="0" err="1" smtClean="0"/>
              <a:t>GlideinWMS</a:t>
            </a:r>
            <a:r>
              <a:rPr lang="it-IT" dirty="0" smtClean="0"/>
              <a:t>: a </a:t>
            </a:r>
            <a:r>
              <a:rPr lang="it-IT" dirty="0" err="1" smtClean="0"/>
              <a:t>simple</a:t>
            </a:r>
            <a:r>
              <a:rPr lang="it-IT" dirty="0" smtClean="0"/>
              <a:t> way to </a:t>
            </a:r>
            <a:r>
              <a:rPr lang="it-IT" dirty="0" err="1" smtClean="0"/>
              <a:t>access</a:t>
            </a:r>
            <a:r>
              <a:rPr lang="it-IT" dirty="0" smtClean="0"/>
              <a:t> </a:t>
            </a:r>
            <a:r>
              <a:rPr lang="it-IT" dirty="0" err="1" smtClean="0"/>
              <a:t>resources</a:t>
            </a:r>
            <a:endParaRPr lang="it-IT" dirty="0" smtClean="0"/>
          </a:p>
          <a:p>
            <a:r>
              <a:rPr lang="en-US" smtClean="0"/>
              <a:t>Test: Running </a:t>
            </a:r>
            <a:r>
              <a:rPr lang="en-US" dirty="0" smtClean="0"/>
              <a:t>up </a:t>
            </a:r>
            <a:r>
              <a:rPr lang="en-US" dirty="0"/>
              <a:t>to 1000 </a:t>
            </a:r>
            <a:r>
              <a:rPr lang="en-US" dirty="0" smtClean="0"/>
              <a:t>simultaneously jobs </a:t>
            </a:r>
            <a:r>
              <a:rPr lang="en-US" dirty="0"/>
              <a:t>on </a:t>
            </a:r>
            <a:r>
              <a:rPr lang="en-US" dirty="0" smtClean="0"/>
              <a:t>Amazon Web Services </a:t>
            </a:r>
            <a:r>
              <a:rPr lang="en-US" dirty="0"/>
              <a:t>and </a:t>
            </a:r>
            <a:r>
              <a:rPr lang="en-US" dirty="0" err="1" smtClean="0"/>
              <a:t>FermiCloud</a:t>
            </a:r>
            <a:endParaRPr lang="en-US" dirty="0" smtClean="0"/>
          </a:p>
          <a:p>
            <a:r>
              <a:rPr lang="en-US" dirty="0" smtClean="0"/>
              <a:t>Task A: Moving software and data to Commercial Cloud</a:t>
            </a:r>
          </a:p>
          <a:p>
            <a:r>
              <a:rPr lang="en-US" dirty="0" smtClean="0"/>
              <a:t>Task B: Adding and removing </a:t>
            </a:r>
            <a:r>
              <a:rPr lang="en-US" dirty="0" err="1" smtClean="0"/>
              <a:t>HTCondor</a:t>
            </a:r>
            <a:r>
              <a:rPr lang="en-US" dirty="0" smtClean="0"/>
              <a:t> to </a:t>
            </a:r>
            <a:r>
              <a:rPr lang="en-US" dirty="0" err="1" smtClean="0"/>
              <a:t>GlideinWMS</a:t>
            </a:r>
            <a:r>
              <a:rPr lang="en-US" dirty="0" smtClean="0"/>
              <a:t> using AWS</a:t>
            </a:r>
          </a:p>
          <a:p>
            <a:r>
              <a:rPr lang="en-US" dirty="0" smtClean="0"/>
              <a:t>Task C: Hybrid Cloud solution </a:t>
            </a:r>
            <a:r>
              <a:rPr lang="en-US" dirty="0" err="1" smtClean="0"/>
              <a:t>AWS+Fermicloud</a:t>
            </a:r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6F3B-01B9-457A-9370-DF5B77E7CF79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Claudio Pontili | AWS On-Demand</a:t>
            </a:r>
            <a:endParaRPr lang="en-US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65C8-0BCF-4B33-A3EE-D964886758EC}" type="slidenum">
              <a:rPr lang="en-US" altLang="it-IT" smtClean="0"/>
              <a:pPr/>
              <a:t>2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9584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ln/>
        </p:spPr>
        <p:txBody>
          <a:bodyPr/>
          <a:lstStyle/>
          <a:p>
            <a:r>
              <a:rPr lang="en-US" dirty="0" smtClean="0"/>
              <a:t>Introduction: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/>
              <a:t>Experiment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713" y="1087107"/>
            <a:ext cx="3207803" cy="4841905"/>
          </a:xfrm>
          <a:ln/>
        </p:spPr>
        <p:txBody>
          <a:bodyPr>
            <a:normAutofit/>
          </a:bodyPr>
          <a:lstStyle/>
          <a:p>
            <a:r>
              <a:rPr lang="en-US" sz="1900" dirty="0"/>
              <a:t>M</a:t>
            </a:r>
            <a:r>
              <a:rPr lang="en-US" sz="1900" dirty="0" smtClean="0"/>
              <a:t>easurements </a:t>
            </a:r>
            <a:r>
              <a:rPr lang="en-US" sz="1900" dirty="0"/>
              <a:t>at all frontiers </a:t>
            </a:r>
            <a:r>
              <a:rPr lang="en-US" sz="1900" dirty="0" smtClean="0"/>
              <a:t>– Electroweak </a:t>
            </a:r>
            <a:r>
              <a:rPr lang="en-US" sz="1900" dirty="0"/>
              <a:t>physics, neutrino oscillations, </a:t>
            </a:r>
            <a:r>
              <a:rPr lang="en-US" sz="1900" dirty="0" err="1"/>
              <a:t>muon</a:t>
            </a:r>
            <a:r>
              <a:rPr lang="en-US" sz="1900" dirty="0"/>
              <a:t> g-2, dark energy, dark matter </a:t>
            </a:r>
          </a:p>
          <a:p>
            <a:pPr>
              <a:spcBef>
                <a:spcPts val="2400"/>
              </a:spcBef>
            </a:pPr>
            <a:r>
              <a:rPr lang="en-US" sz="1900" dirty="0"/>
              <a:t>8 major experiments in 3 frontiers running simultaneously in 2016</a:t>
            </a:r>
          </a:p>
          <a:p>
            <a:pPr>
              <a:spcBef>
                <a:spcPts val="2400"/>
              </a:spcBef>
            </a:pPr>
            <a:r>
              <a:rPr lang="en-US" sz="1900" dirty="0"/>
              <a:t>S</a:t>
            </a:r>
            <a:r>
              <a:rPr lang="en-US" sz="1900" dirty="0" smtClean="0"/>
              <a:t>haring </a:t>
            </a:r>
            <a:r>
              <a:rPr lang="en-US" sz="1900" dirty="0"/>
              <a:t>both beam and computing resources</a:t>
            </a:r>
          </a:p>
          <a:p>
            <a:pPr>
              <a:spcBef>
                <a:spcPts val="2400"/>
              </a:spcBef>
            </a:pPr>
            <a:r>
              <a:rPr lang="en-US" sz="1900" dirty="0"/>
              <a:t>I</a:t>
            </a:r>
            <a:r>
              <a:rPr lang="en-US" sz="1900" dirty="0" smtClean="0"/>
              <a:t>mpressive </a:t>
            </a:r>
            <a:r>
              <a:rPr lang="en-US" sz="1900" dirty="0"/>
              <a:t>breadth of experiments at FNAL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6F296570-0091-4B4C-8F6F-8B7C4D922CB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6F93-E137-4149-A77D-5ADAF6711471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Claudio Pontili | AWS On-Demand</a:t>
            </a:r>
            <a:endParaRPr lang="en-US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1319518"/>
            <a:ext cx="5941520" cy="349378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032535" y="820753"/>
            <a:ext cx="671660" cy="4233521"/>
            <a:chOff x="6043372" y="1417169"/>
            <a:chExt cx="522936" cy="3991135"/>
          </a:xfrm>
        </p:grpSpPr>
        <p:sp>
          <p:nvSpPr>
            <p:cNvPr id="19460" name="Rectangle 4"/>
            <p:cNvSpPr>
              <a:spLocks/>
            </p:cNvSpPr>
            <p:nvPr/>
          </p:nvSpPr>
          <p:spPr bwMode="auto">
            <a:xfrm>
              <a:off x="6201831" y="1787703"/>
              <a:ext cx="316304" cy="3620601"/>
            </a:xfrm>
            <a:prstGeom prst="rect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1" name="Rectangle 5"/>
            <p:cNvSpPr>
              <a:spLocks/>
            </p:cNvSpPr>
            <p:nvPr/>
          </p:nvSpPr>
          <p:spPr bwMode="auto">
            <a:xfrm>
              <a:off x="6043372" y="1417169"/>
              <a:ext cx="522936" cy="348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ea typeface="ＭＳ Ｐゴシック" charset="0"/>
                  <a:cs typeface="Palatino" charset="0"/>
                </a:rPr>
                <a:t> FY16</a:t>
              </a:r>
              <a:endParaRPr lang="en-US" dirty="0">
                <a:solidFill>
                  <a:srgbClr val="FF0000"/>
                </a:solidFill>
                <a:ea typeface="ＭＳ Ｐゴシック" charset="0"/>
                <a:cs typeface="Palatin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0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7692"/>
            <a:ext cx="7586663" cy="483606"/>
          </a:xfrm>
          <a:ln/>
        </p:spPr>
        <p:txBody>
          <a:bodyPr/>
          <a:lstStyle/>
          <a:p>
            <a:r>
              <a:rPr lang="en-US" dirty="0" smtClean="0"/>
              <a:t>Introduction: Computing </a:t>
            </a:r>
            <a:r>
              <a:rPr lang="en-US" dirty="0"/>
              <a:t>requirements for experiments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6532" y="1359041"/>
            <a:ext cx="4079915" cy="4672686"/>
          </a:xfrm>
          <a:ln/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>
                <a:latin typeface="Arial"/>
                <a:cs typeface="Arial"/>
              </a:rPr>
              <a:t>higher intensity and higher precision measurements are driving request for more computing resources than previous </a:t>
            </a:r>
            <a:r>
              <a:rPr lang="ja-JP" altLang="en-US" sz="1800" dirty="0">
                <a:latin typeface="Arial"/>
                <a:cs typeface="Arial"/>
              </a:rPr>
              <a:t>“</a:t>
            </a:r>
            <a:r>
              <a:rPr lang="en-US" sz="1800" dirty="0">
                <a:latin typeface="Arial"/>
                <a:cs typeface="Arial"/>
              </a:rPr>
              <a:t>small</a:t>
            </a:r>
            <a:r>
              <a:rPr lang="ja-JP" altLang="en-US" sz="1800" dirty="0">
                <a:latin typeface="Arial"/>
                <a:cs typeface="Arial"/>
              </a:rPr>
              <a:t>”</a:t>
            </a:r>
            <a:r>
              <a:rPr lang="en-US" sz="1800" dirty="0">
                <a:latin typeface="Arial"/>
                <a:cs typeface="Arial"/>
              </a:rPr>
              <a:t> experiments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rial"/>
                <a:cs typeface="Arial"/>
              </a:rPr>
              <a:t>beam simulations to optimize experiments - make every particle count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rial"/>
                <a:cs typeface="Arial"/>
              </a:rPr>
              <a:t>detector design studies - cost effectiveness and sensitivity projections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rial"/>
                <a:cs typeface="Arial"/>
              </a:rPr>
              <a:t>higher bandwidth DAQ and greater detector granularity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rial"/>
                <a:cs typeface="Arial"/>
              </a:rPr>
              <a:t>event generation and detector response simulation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rial"/>
                <a:cs typeface="Arial"/>
              </a:rPr>
              <a:t>reconstruction and analysis </a:t>
            </a:r>
            <a:r>
              <a:rPr lang="en-US" sz="1800" dirty="0" smtClean="0">
                <a:latin typeface="Arial"/>
                <a:cs typeface="Arial"/>
              </a:rPr>
              <a:t>algorithms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6F296570-0091-4B4C-8F6F-8B7C4D922CB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3987-82E3-4380-A26C-16313F021DBA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Claudio Pontili | AWS On-Demand</a:t>
            </a:r>
            <a:endParaRPr lang="en-US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58" y="2218903"/>
            <a:ext cx="4796658" cy="3194631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4315258" y="5140219"/>
            <a:ext cx="4796658" cy="289347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it-IT" altLang="it-IT" dirty="0" err="1" smtClean="0">
                <a:latin typeface="Helvetica" panose="020B0604020202020204" pitchFamily="34" charset="0"/>
              </a:rPr>
              <a:t>Introduction</a:t>
            </a:r>
            <a:r>
              <a:rPr lang="it-IT" altLang="it-IT" dirty="0" smtClean="0">
                <a:latin typeface="Helvetica" panose="020B0604020202020204" pitchFamily="34" charset="0"/>
              </a:rPr>
              <a:t>: </a:t>
            </a:r>
            <a:r>
              <a:rPr lang="it-IT" altLang="it-IT" dirty="0" err="1" smtClean="0">
                <a:latin typeface="Helvetica" panose="020B0604020202020204" pitchFamily="34" charset="0"/>
              </a:rPr>
              <a:t>Slots</a:t>
            </a:r>
            <a:r>
              <a:rPr lang="it-IT" altLang="it-IT" dirty="0" smtClean="0">
                <a:latin typeface="Helvetica" panose="020B0604020202020204" pitchFamily="34" charset="0"/>
              </a:rPr>
              <a:t> </a:t>
            </a:r>
            <a:r>
              <a:rPr lang="it-IT" altLang="it-IT" dirty="0" err="1" smtClean="0">
                <a:latin typeface="Helvetica" panose="020B0604020202020204" pitchFamily="34" charset="0"/>
              </a:rPr>
              <a:t>Fermilab</a:t>
            </a:r>
            <a:r>
              <a:rPr lang="it-IT" altLang="it-IT" dirty="0" smtClean="0">
                <a:latin typeface="Helvetica" panose="020B0604020202020204" pitchFamily="34" charset="0"/>
              </a:rPr>
              <a:t>, OSG, &amp; </a:t>
            </a:r>
            <a:r>
              <a:rPr lang="it-IT" altLang="it-IT" dirty="0" err="1" smtClean="0">
                <a:latin typeface="Helvetica" panose="020B0604020202020204" pitchFamily="34" charset="0"/>
              </a:rPr>
              <a:t>Clouds</a:t>
            </a:r>
            <a:endParaRPr lang="it-IT" altLang="it-IT" dirty="0" smtClean="0">
              <a:latin typeface="Helvetica" panose="020B0604020202020204" pitchFamily="3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5357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Current full capacity of </a:t>
            </a:r>
            <a:r>
              <a:rPr lang="en-US" dirty="0" err="1"/>
              <a:t>FermiGrid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~30k</a:t>
            </a:r>
            <a:r>
              <a:rPr lang="en-US" dirty="0" smtClean="0"/>
              <a:t> </a:t>
            </a:r>
            <a:r>
              <a:rPr lang="en-US" dirty="0"/>
              <a:t>slots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Full </a:t>
            </a:r>
            <a:r>
              <a:rPr lang="en-US" dirty="0"/>
              <a:t>capacity of </a:t>
            </a:r>
            <a:r>
              <a:rPr lang="en-US" dirty="0" smtClean="0"/>
              <a:t>OSG (Open Science Grid) </a:t>
            </a:r>
            <a:r>
              <a:rPr lang="en-US" dirty="0">
                <a:sym typeface="Wingdings"/>
              </a:rPr>
              <a:t> ~85k slots</a:t>
            </a:r>
          </a:p>
          <a:p>
            <a:r>
              <a:rPr lang="en-US" dirty="0">
                <a:sym typeface="Wingdings"/>
              </a:rPr>
              <a:t>Additional OSG opportunistic slots  15k – 30k</a:t>
            </a:r>
          </a:p>
          <a:p>
            <a:r>
              <a:rPr lang="en-US" dirty="0">
                <a:sym typeface="Wingdings"/>
              </a:rPr>
              <a:t>Additional per-pay slots at commercial </a:t>
            </a:r>
            <a:r>
              <a:rPr lang="en-US" dirty="0" smtClean="0">
                <a:sym typeface="Wingdings"/>
              </a:rPr>
              <a:t>Clouds</a:t>
            </a:r>
            <a:endParaRPr lang="en-US" dirty="0">
              <a:sym typeface="Wingdings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9C25526-004C-414B-8BC5-5E9F7AE4DF53}" type="datetime1">
              <a:rPr lang="it-IT" altLang="it-IT" sz="900" smtClean="0">
                <a:solidFill>
                  <a:srgbClr val="004C97"/>
                </a:solidFill>
                <a:latin typeface="Helvetica" panose="020B0604020202020204" pitchFamily="34" charset="0"/>
              </a:rPr>
              <a:t>11/12/2014</a:t>
            </a:fld>
            <a:endParaRPr lang="en-US" altLang="it-IT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Claudio </a:t>
            </a:r>
            <a:r>
              <a:rPr lang="en-US" altLang="it-IT" sz="900" dirty="0" err="1" smtClean="0">
                <a:solidFill>
                  <a:srgbClr val="004C97"/>
                </a:solidFill>
                <a:latin typeface="Helvetica" panose="020B0604020202020204" pitchFamily="34" charset="0"/>
              </a:rPr>
              <a:t>Pontili</a:t>
            </a:r>
            <a:r>
              <a:rPr lang="en-US" altLang="it-IT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 | AWS On-Demand</a:t>
            </a:r>
            <a:endParaRPr lang="en-US" altLang="it-IT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23837" y="6456363"/>
            <a:ext cx="447675" cy="241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ADB1F2C-05B1-463C-BE06-EB383545E36F}" type="slidenum">
              <a:rPr lang="en-US" altLang="it-IT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it-IT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1406056"/>
            <a:ext cx="6563812" cy="3061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54D81"/>
                </a:solidFill>
                <a:cs typeface="Helvetica"/>
              </a:rPr>
              <a:t>Federation via </a:t>
            </a:r>
            <a:r>
              <a:rPr lang="en-US" dirty="0" err="1">
                <a:solidFill>
                  <a:srgbClr val="154D81"/>
                </a:solidFill>
                <a:cs typeface="Helvetica"/>
              </a:rPr>
              <a:t>GlideinWMS</a:t>
            </a:r>
            <a:r>
              <a:rPr lang="en-US" dirty="0">
                <a:solidFill>
                  <a:srgbClr val="154D81"/>
                </a:solidFill>
                <a:cs typeface="Helvetica"/>
              </a:rPr>
              <a:t> – Grid and Cloud Bursting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83DDC-18A1-48B9-9914-CB2444396643}" type="datetime1">
              <a:rPr lang="it-IT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Claudio Pontili | AWS On-Demand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6EE92-7862-2C4B-A105-7184C559B66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Pie 10"/>
          <p:cNvSpPr/>
          <p:nvPr/>
        </p:nvSpPr>
        <p:spPr>
          <a:xfrm rot="16200000">
            <a:off x="2860854" y="1609121"/>
            <a:ext cx="1827884" cy="1899209"/>
          </a:xfrm>
          <a:prstGeom prst="pie">
            <a:avLst>
              <a:gd name="adj1" fmla="val 2"/>
              <a:gd name="adj2" fmla="val 1620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29" tIns="45714" rIns="91429" bIns="45714" rtlCol="0" anchor="ctr"/>
          <a:lstStyle/>
          <a:p>
            <a:pPr algn="ctr"/>
            <a:endParaRPr lang="en-US" dirty="0">
              <a:solidFill>
                <a:srgbClr val="FF66CC"/>
              </a:solidFill>
            </a:endParaRPr>
          </a:p>
        </p:txBody>
      </p:sp>
      <p:sp>
        <p:nvSpPr>
          <p:cNvPr id="8" name="Cloud 21"/>
          <p:cNvSpPr/>
          <p:nvPr/>
        </p:nvSpPr>
        <p:spPr>
          <a:xfrm>
            <a:off x="6979060" y="4892934"/>
            <a:ext cx="2108200" cy="1295400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Fermi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Cloud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46"/>
          <p:cNvCxnSpPr>
            <a:endCxn id="8" idx="3"/>
          </p:cNvCxnSpPr>
          <p:nvPr/>
        </p:nvCxnSpPr>
        <p:spPr>
          <a:xfrm>
            <a:off x="6507440" y="3078968"/>
            <a:ext cx="1525720" cy="1888032"/>
          </a:xfrm>
          <a:prstGeom prst="straightConnector1">
            <a:avLst/>
          </a:prstGeom>
          <a:ln w="44450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7"/>
          <p:cNvCxnSpPr>
            <a:endCxn id="17" idx="3"/>
          </p:cNvCxnSpPr>
          <p:nvPr/>
        </p:nvCxnSpPr>
        <p:spPr>
          <a:xfrm flipH="1">
            <a:off x="5885893" y="3078968"/>
            <a:ext cx="620828" cy="1923227"/>
          </a:xfrm>
          <a:prstGeom prst="straightConnector1">
            <a:avLst/>
          </a:prstGeom>
          <a:ln w="44450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/>
          <p:cNvSpPr txBox="1"/>
          <p:nvPr/>
        </p:nvSpPr>
        <p:spPr>
          <a:xfrm>
            <a:off x="3018545" y="2489248"/>
            <a:ext cx="151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404040"/>
                </a:solidFill>
              </a:rPr>
              <a:t>Job Queue</a:t>
            </a:r>
          </a:p>
          <a:p>
            <a:pPr algn="ctr"/>
            <a:r>
              <a:rPr lang="en-US" dirty="0" err="1" smtClean="0">
                <a:solidFill>
                  <a:srgbClr val="404040"/>
                </a:solidFill>
              </a:rPr>
              <a:t>FrontEnd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15" y="1427968"/>
            <a:ext cx="2044700" cy="2044700"/>
          </a:xfrm>
          <a:prstGeom prst="rect">
            <a:avLst/>
          </a:prstGeom>
        </p:spPr>
      </p:pic>
      <p:sp>
        <p:nvSpPr>
          <p:cNvPr id="13" name="TextBox 34"/>
          <p:cNvSpPr txBox="1"/>
          <p:nvPr/>
        </p:nvSpPr>
        <p:spPr>
          <a:xfrm>
            <a:off x="7435613" y="3078968"/>
            <a:ext cx="146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GlideinWMS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Pilot Factory</a:t>
            </a:r>
            <a:endParaRPr lang="en-US" dirty="0"/>
          </a:p>
        </p:txBody>
      </p:sp>
      <p:cxnSp>
        <p:nvCxnSpPr>
          <p:cNvPr id="14" name="Straight Arrow Connector 38"/>
          <p:cNvCxnSpPr>
            <a:stCxn id="7" idx="1"/>
          </p:cNvCxnSpPr>
          <p:nvPr/>
        </p:nvCxnSpPr>
        <p:spPr>
          <a:xfrm flipV="1">
            <a:off x="4724401" y="2558268"/>
            <a:ext cx="1549399" cy="457"/>
          </a:xfrm>
          <a:prstGeom prst="straightConnector1">
            <a:avLst/>
          </a:prstGeom>
          <a:ln w="44450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2"/>
          <p:cNvPicPr>
            <a:picLocks noChangeAspect="1"/>
          </p:cNvPicPr>
          <p:nvPr/>
        </p:nvPicPr>
        <p:blipFill rotWithShape="1">
          <a:blip r:embed="rId4"/>
          <a:srcRect l="7726" r="25135"/>
          <a:stretch/>
        </p:blipFill>
        <p:spPr>
          <a:xfrm>
            <a:off x="6299200" y="1030926"/>
            <a:ext cx="2578100" cy="2032000"/>
          </a:xfrm>
          <a:prstGeom prst="rect">
            <a:avLst/>
          </a:prstGeom>
        </p:spPr>
      </p:pic>
      <p:cxnSp>
        <p:nvCxnSpPr>
          <p:cNvPr id="16" name="Straight Arrow Connector 50"/>
          <p:cNvCxnSpPr>
            <a:endCxn id="18" idx="3"/>
          </p:cNvCxnSpPr>
          <p:nvPr/>
        </p:nvCxnSpPr>
        <p:spPr>
          <a:xfrm>
            <a:off x="3756317" y="3434568"/>
            <a:ext cx="15968" cy="1618427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58"/>
          <p:cNvSpPr/>
          <p:nvPr/>
        </p:nvSpPr>
        <p:spPr>
          <a:xfrm>
            <a:off x="4940320" y="4931034"/>
            <a:ext cx="1891145" cy="1244600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Gcloud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KISTI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loud 62"/>
          <p:cNvSpPr/>
          <p:nvPr/>
        </p:nvSpPr>
        <p:spPr>
          <a:xfrm>
            <a:off x="2711835" y="4981834"/>
            <a:ext cx="2120900" cy="1244600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Amazon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AWS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49"/>
          <p:cNvCxnSpPr/>
          <p:nvPr/>
        </p:nvCxnSpPr>
        <p:spPr>
          <a:xfrm flipH="1">
            <a:off x="4458056" y="3078968"/>
            <a:ext cx="2048665" cy="1966199"/>
          </a:xfrm>
          <a:prstGeom prst="straightConnector1">
            <a:avLst/>
          </a:prstGeom>
          <a:ln w="44450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"/>
          <p:cNvSpPr txBox="1"/>
          <p:nvPr/>
        </p:nvSpPr>
        <p:spPr>
          <a:xfrm>
            <a:off x="1793243" y="1791803"/>
            <a:ext cx="206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Jobsub_submit</a:t>
            </a:r>
            <a:endParaRPr lang="en-US" dirty="0"/>
          </a:p>
        </p:txBody>
      </p:sp>
      <p:sp>
        <p:nvSpPr>
          <p:cNvPr id="21" name="Rectangle 2"/>
          <p:cNvSpPr/>
          <p:nvPr/>
        </p:nvSpPr>
        <p:spPr>
          <a:xfrm>
            <a:off x="548354" y="3978534"/>
            <a:ext cx="1778664" cy="914400"/>
          </a:xfrm>
          <a:prstGeom prst="rect">
            <a:avLst/>
          </a:prstGeom>
          <a:pattFill prst="dotGrid">
            <a:fgClr>
              <a:prstClr val="black"/>
            </a:fgClr>
            <a:bgClr>
              <a:schemeClr val="tx1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FermiGrid</a:t>
            </a:r>
            <a:endParaRPr lang="en-US" dirty="0"/>
          </a:p>
        </p:txBody>
      </p:sp>
      <p:sp>
        <p:nvSpPr>
          <p:cNvPr id="22" name="Rectangle 26"/>
          <p:cNvSpPr/>
          <p:nvPr/>
        </p:nvSpPr>
        <p:spPr>
          <a:xfrm>
            <a:off x="548354" y="5187168"/>
            <a:ext cx="1778664" cy="914400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accent2">
                <a:lumMod val="60000"/>
                <a:lumOff val="4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OSG</a:t>
            </a:r>
            <a:endParaRPr lang="en-US" dirty="0"/>
          </a:p>
        </p:txBody>
      </p:sp>
      <p:cxnSp>
        <p:nvCxnSpPr>
          <p:cNvPr id="23" name="Straight Arrow Connector 27"/>
          <p:cNvCxnSpPr/>
          <p:nvPr/>
        </p:nvCxnSpPr>
        <p:spPr>
          <a:xfrm flipH="1">
            <a:off x="2197101" y="3078968"/>
            <a:ext cx="4356099" cy="1302300"/>
          </a:xfrm>
          <a:prstGeom prst="straightConnector1">
            <a:avLst/>
          </a:prstGeom>
          <a:ln w="44450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1"/>
          <p:cNvCxnSpPr/>
          <p:nvPr/>
        </p:nvCxnSpPr>
        <p:spPr>
          <a:xfrm flipH="1">
            <a:off x="2327018" y="3078968"/>
            <a:ext cx="4226182" cy="2108200"/>
          </a:xfrm>
          <a:prstGeom prst="straightConnector1">
            <a:avLst/>
          </a:prstGeom>
          <a:ln w="44450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7"/>
          <p:cNvSpPr txBox="1"/>
          <p:nvPr/>
        </p:nvSpPr>
        <p:spPr>
          <a:xfrm>
            <a:off x="1" y="798457"/>
            <a:ext cx="618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Unified submit tool for grid and cloud </a:t>
            </a:r>
          </a:p>
          <a:p>
            <a:pPr algn="ctr"/>
            <a:r>
              <a:rPr lang="en-US" dirty="0" smtClean="0"/>
              <a:t>using </a:t>
            </a:r>
            <a:r>
              <a:rPr lang="en-US" dirty="0" err="1" smtClean="0"/>
              <a:t>HTCondor</a:t>
            </a:r>
            <a:endParaRPr lang="en-US" dirty="0"/>
          </a:p>
        </p:txBody>
      </p:sp>
      <p:sp>
        <p:nvSpPr>
          <p:cNvPr id="26" name="TextBox 33"/>
          <p:cNvSpPr txBox="1"/>
          <p:nvPr/>
        </p:nvSpPr>
        <p:spPr>
          <a:xfrm>
            <a:off x="806160" y="3320268"/>
            <a:ext cx="88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Users</a:t>
            </a:r>
            <a:endParaRPr lang="en-US" dirty="0"/>
          </a:p>
        </p:txBody>
      </p:sp>
      <p:cxnSp>
        <p:nvCxnSpPr>
          <p:cNvPr id="27" name="Straight Arrow Connector 41"/>
          <p:cNvCxnSpPr/>
          <p:nvPr/>
        </p:nvCxnSpPr>
        <p:spPr>
          <a:xfrm>
            <a:off x="1844973" y="2253468"/>
            <a:ext cx="1901527" cy="1"/>
          </a:xfrm>
          <a:prstGeom prst="straightConnector1">
            <a:avLst/>
          </a:prstGeom>
          <a:ln w="44450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6"/>
          <p:cNvSpPr txBox="1"/>
          <p:nvPr/>
        </p:nvSpPr>
        <p:spPr>
          <a:xfrm>
            <a:off x="6299200" y="3688568"/>
            <a:ext cx="87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Pilots</a:t>
            </a:r>
            <a:endParaRPr lang="en-US" dirty="0"/>
          </a:p>
        </p:txBody>
      </p:sp>
      <p:sp>
        <p:nvSpPr>
          <p:cNvPr id="29" name="TextBox 57"/>
          <p:cNvSpPr txBox="1"/>
          <p:nvPr/>
        </p:nvSpPr>
        <p:spPr>
          <a:xfrm>
            <a:off x="3081043" y="3422574"/>
            <a:ext cx="727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Jobs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AWS </a:t>
            </a:r>
            <a:r>
              <a:rPr lang="en-US" dirty="0" err="1" smtClean="0"/>
              <a:t>NovA</a:t>
            </a:r>
            <a:r>
              <a:rPr lang="en-US" dirty="0" smtClean="0"/>
              <a:t> Jobs as function of time, Oct 23. 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B660BB-21B5-4706-8211-6532775A4EB4}" type="datetime1">
              <a:rPr lang="it-IT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Claudio Pontili | AWS On-Demand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6EE92-7862-2C4B-A105-7184C559B66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43481"/>
              </p:ext>
            </p:extLst>
          </p:nvPr>
        </p:nvGraphicFramePr>
        <p:xfrm>
          <a:off x="228600" y="1042988"/>
          <a:ext cx="8672513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53966" y="1156508"/>
            <a:ext cx="2237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3300 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525 m3.large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Total cost $449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Prices are getting down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46447" y="1749322"/>
            <a:ext cx="124595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5295" y="1347566"/>
            <a:ext cx="1003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Task A: </a:t>
            </a:r>
            <a:r>
              <a:rPr lang="it-IT" dirty="0" err="1" smtClean="0"/>
              <a:t>Moving</a:t>
            </a:r>
            <a:r>
              <a:rPr lang="it-IT" dirty="0" smtClean="0"/>
              <a:t>  software and data to commercial </a:t>
            </a:r>
            <a:r>
              <a:rPr lang="it-IT" dirty="0" err="1" smtClean="0"/>
              <a:t>cloud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Scalable </a:t>
            </a:r>
            <a:r>
              <a:rPr lang="it-IT" dirty="0" err="1" smtClean="0"/>
              <a:t>Squid</a:t>
            </a:r>
            <a:r>
              <a:rPr lang="it-IT" dirty="0" smtClean="0"/>
              <a:t> </a:t>
            </a:r>
            <a:r>
              <a:rPr lang="it-IT" dirty="0" err="1" smtClean="0"/>
              <a:t>Servers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transport</a:t>
            </a:r>
            <a:r>
              <a:rPr lang="it-IT" dirty="0" smtClean="0"/>
              <a:t> software and data to the </a:t>
            </a:r>
            <a:r>
              <a:rPr lang="it-IT" dirty="0" err="1"/>
              <a:t>C</a:t>
            </a:r>
            <a:r>
              <a:rPr lang="it-IT" dirty="0" err="1" smtClean="0"/>
              <a:t>loud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Auto-</a:t>
            </a:r>
            <a:r>
              <a:rPr lang="it-IT" dirty="0" err="1" smtClean="0"/>
              <a:t>scalable</a:t>
            </a:r>
            <a:r>
              <a:rPr lang="it-IT" dirty="0" smtClean="0"/>
              <a:t> </a:t>
            </a:r>
            <a:r>
              <a:rPr lang="it-IT" dirty="0" err="1" smtClean="0"/>
              <a:t>squid</a:t>
            </a:r>
            <a:r>
              <a:rPr lang="it-IT" dirty="0" smtClean="0"/>
              <a:t> </a:t>
            </a:r>
            <a:r>
              <a:rPr lang="it-IT" dirty="0" err="1" smtClean="0"/>
              <a:t>servers</a:t>
            </a:r>
            <a:r>
              <a:rPr lang="it-IT" dirty="0" smtClean="0"/>
              <a:t>, </a:t>
            </a:r>
            <a:r>
              <a:rPr lang="it-IT" dirty="0" err="1" smtClean="0"/>
              <a:t>deploying</a:t>
            </a:r>
            <a:r>
              <a:rPr lang="it-IT" dirty="0" smtClean="0"/>
              <a:t> and </a:t>
            </a:r>
            <a:r>
              <a:rPr lang="it-IT" dirty="0" err="1" smtClean="0"/>
              <a:t>destroying</a:t>
            </a:r>
            <a:r>
              <a:rPr lang="it-IT" dirty="0" smtClean="0"/>
              <a:t> in 30 </a:t>
            </a:r>
            <a:r>
              <a:rPr lang="it-IT" dirty="0" err="1" smtClean="0"/>
              <a:t>seconds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CloudFormation</a:t>
            </a:r>
            <a:r>
              <a:rPr lang="it-IT" dirty="0" smtClean="0"/>
              <a:t> script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864E-0C23-42A7-8857-D2647BF17153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Claudio Pontili | AWS On-Demand</a:t>
            </a:r>
            <a:endParaRPr lang="en-US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65C8-0BCF-4B33-A3EE-D964886758EC}" type="slidenum">
              <a:rPr lang="en-US" altLang="it-IT" smtClean="0"/>
              <a:pPr/>
              <a:t>8</a:t>
            </a:fld>
            <a:endParaRPr lang="en-US" altLang="it-IT" dirty="0"/>
          </a:p>
        </p:txBody>
      </p:sp>
      <p:pic>
        <p:nvPicPr>
          <p:cNvPr id="10" name="Segnaposto contenuto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17" y="1641945"/>
            <a:ext cx="6249148" cy="30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Task B: Auto-</a:t>
            </a:r>
            <a:r>
              <a:rPr lang="it-IT" dirty="0" err="1" smtClean="0"/>
              <a:t>Scaling</a:t>
            </a:r>
            <a:r>
              <a:rPr lang="it-IT" dirty="0" smtClean="0"/>
              <a:t> </a:t>
            </a:r>
            <a:r>
              <a:rPr lang="it-IT" dirty="0" err="1" smtClean="0"/>
              <a:t>GlideinWMS</a:t>
            </a:r>
            <a:r>
              <a:rPr lang="it-IT" dirty="0" smtClean="0"/>
              <a:t> </a:t>
            </a:r>
            <a:r>
              <a:rPr lang="it-IT" dirty="0" err="1" smtClean="0"/>
              <a:t>adding</a:t>
            </a:r>
            <a:r>
              <a:rPr lang="it-IT" dirty="0" smtClean="0"/>
              <a:t>/</a:t>
            </a:r>
            <a:r>
              <a:rPr lang="it-IT" dirty="0" err="1" smtClean="0"/>
              <a:t>removing</a:t>
            </a:r>
            <a:r>
              <a:rPr lang="it-IT" dirty="0" smtClean="0"/>
              <a:t> </a:t>
            </a:r>
            <a:r>
              <a:rPr lang="it-IT" dirty="0" err="1" smtClean="0"/>
              <a:t>HTCondor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Amazon Web Services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043047"/>
            <a:ext cx="8686799" cy="827144"/>
          </a:xfrm>
        </p:spPr>
        <p:txBody>
          <a:bodyPr/>
          <a:lstStyle/>
          <a:p>
            <a:r>
              <a:rPr lang="it-IT" dirty="0" smtClean="0"/>
              <a:t>New </a:t>
            </a:r>
            <a:r>
              <a:rPr lang="it-IT" dirty="0" err="1" smtClean="0"/>
              <a:t>resources</a:t>
            </a:r>
            <a:r>
              <a:rPr lang="it-IT" dirty="0" smtClean="0"/>
              <a:t> are made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the WMS (</a:t>
            </a:r>
            <a:r>
              <a:rPr lang="it-IT" dirty="0" err="1" smtClean="0"/>
              <a:t>HTCondor</a:t>
            </a:r>
            <a:r>
              <a:rPr lang="it-IT" dirty="0" smtClean="0"/>
              <a:t>)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system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designed</a:t>
            </a:r>
            <a:r>
              <a:rPr lang="it-IT" dirty="0" smtClean="0"/>
              <a:t> to scale by </a:t>
            </a:r>
            <a:r>
              <a:rPr lang="it-IT" dirty="0" err="1" smtClean="0"/>
              <a:t>adding</a:t>
            </a:r>
            <a:r>
              <a:rPr lang="it-IT" dirty="0" smtClean="0"/>
              <a:t> </a:t>
            </a:r>
            <a:r>
              <a:rPr lang="it-IT" dirty="0" err="1" smtClean="0"/>
              <a:t>servers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D7C5-81F1-4E3C-91C6-37A3A90E0E3C}" type="datetime1">
              <a:rPr lang="it-IT" altLang="it-IT" smtClean="0"/>
              <a:t>11/12/2014</a:t>
            </a:fld>
            <a:endParaRPr lang="en-US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Claudio Pontili | AWS On-Demand</a:t>
            </a:r>
            <a:endParaRPr lang="en-US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65C8-0BCF-4B33-A3EE-D964886758EC}" type="slidenum">
              <a:rPr lang="en-US" altLang="it-IT" smtClean="0"/>
              <a:pPr/>
              <a:t>9</a:t>
            </a:fld>
            <a:endParaRPr lang="en-US" altLang="it-IT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flipV="1">
            <a:off x="1749807" y="2091529"/>
            <a:ext cx="11021292" cy="4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228598" y="2353845"/>
            <a:ext cx="3276877" cy="376225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/>
              <a:t>Problem</a:t>
            </a:r>
            <a:r>
              <a:rPr lang="it-IT" dirty="0" smtClean="0"/>
              <a:t>: the </a:t>
            </a:r>
            <a:r>
              <a:rPr lang="it-IT" dirty="0" err="1" smtClean="0"/>
              <a:t>submission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stateful</a:t>
            </a:r>
            <a:r>
              <a:rPr lang="it-IT" dirty="0" smtClean="0"/>
              <a:t> service</a:t>
            </a:r>
          </a:p>
          <a:p>
            <a:pPr lvl="1"/>
            <a:r>
              <a:rPr lang="it-IT" dirty="0" smtClean="0"/>
              <a:t>Easy to scale up</a:t>
            </a:r>
          </a:p>
          <a:p>
            <a:pPr lvl="1"/>
            <a:r>
              <a:rPr lang="it-IT" dirty="0" smtClean="0"/>
              <a:t>Hard to scale down</a:t>
            </a:r>
          </a:p>
          <a:p>
            <a:r>
              <a:rPr lang="it-IT" dirty="0" smtClean="0"/>
              <a:t>Solution? </a:t>
            </a:r>
            <a:r>
              <a:rPr lang="it-IT" dirty="0" err="1" smtClean="0"/>
              <a:t>Manage</a:t>
            </a:r>
            <a:r>
              <a:rPr lang="it-IT" dirty="0" smtClean="0"/>
              <a:t> </a:t>
            </a:r>
            <a:r>
              <a:rPr lang="it-IT" dirty="0" err="1" smtClean="0"/>
              <a:t>lifecycle</a:t>
            </a:r>
            <a:r>
              <a:rPr lang="it-IT" dirty="0" smtClean="0"/>
              <a:t> of </a:t>
            </a:r>
            <a:r>
              <a:rPr lang="it-IT" dirty="0" err="1" smtClean="0"/>
              <a:t>each</a:t>
            </a:r>
            <a:r>
              <a:rPr lang="it-IT" dirty="0" smtClean="0"/>
              <a:t> server </a:t>
            </a:r>
            <a:r>
              <a:rPr lang="it-IT" dirty="0" err="1" smtClean="0"/>
              <a:t>using</a:t>
            </a:r>
            <a:r>
              <a:rPr lang="it-IT" dirty="0" smtClean="0"/>
              <a:t> AWS </a:t>
            </a:r>
            <a:r>
              <a:rPr lang="it-IT" dirty="0" err="1" smtClean="0"/>
              <a:t>Hooks</a:t>
            </a:r>
            <a:r>
              <a:rPr lang="it-IT" dirty="0" smtClean="0"/>
              <a:t> and Standby (</a:t>
            </a:r>
            <a:r>
              <a:rPr lang="it-IT" dirty="0" err="1" smtClean="0"/>
              <a:t>released</a:t>
            </a:r>
            <a:r>
              <a:rPr lang="it-IT" dirty="0" smtClean="0"/>
              <a:t> </a:t>
            </a:r>
            <a:r>
              <a:rPr lang="it-IT" dirty="0" err="1" smtClean="0"/>
              <a:t>July</a:t>
            </a:r>
            <a:r>
              <a:rPr lang="it-IT" dirty="0" smtClean="0"/>
              <a:t> 30th 2014)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254" y="2247793"/>
            <a:ext cx="5132737" cy="40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1388</TotalTime>
  <Words>892</Words>
  <Application>Microsoft Office PowerPoint</Application>
  <PresentationFormat>Presentazione su schermo (4:3)</PresentationFormat>
  <Paragraphs>165</Paragraphs>
  <Slides>13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Helvetica</vt:lpstr>
      <vt:lpstr>Palatino</vt:lpstr>
      <vt:lpstr>Wingdings</vt:lpstr>
      <vt:lpstr>FNAL_TemplateMac_060514</vt:lpstr>
      <vt:lpstr>Fermilab: Footer Only</vt:lpstr>
      <vt:lpstr>On-demand Computing for Scientific Workflows using Amazon Web Services  </vt:lpstr>
      <vt:lpstr>Presentation Outline</vt:lpstr>
      <vt:lpstr>Introduction: Fermilab Experiment Schedule</vt:lpstr>
      <vt:lpstr>Introduction: Computing requirements for experiments</vt:lpstr>
      <vt:lpstr>Introduction: Slots Fermilab, OSG, &amp; Clouds</vt:lpstr>
      <vt:lpstr>Federation via GlideinWMS – Grid and Cloud Bursting</vt:lpstr>
      <vt:lpstr>Running AWS NovA Jobs as function of time, Oct 23. 2014</vt:lpstr>
      <vt:lpstr>Task A: Moving  software and data to commercial cloud using Scalable Squid Servers</vt:lpstr>
      <vt:lpstr>Task B: Auto-Scaling GlideinWMS adding/removing HTCondor using Amazon Web Services</vt:lpstr>
      <vt:lpstr>Task B: Auto-Scaling HTCondor using AWS - 2</vt:lpstr>
      <vt:lpstr>Task C: Hybrid cloud – Fermicloud and Amazon Web Service</vt:lpstr>
      <vt:lpstr>Conclusions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Claudio Pontili</dc:creator>
  <cp:lastModifiedBy>Claudio Pontili</cp:lastModifiedBy>
  <cp:revision>66</cp:revision>
  <cp:lastPrinted>2014-01-20T19:40:21Z</cp:lastPrinted>
  <dcterms:created xsi:type="dcterms:W3CDTF">2014-12-03T15:10:37Z</dcterms:created>
  <dcterms:modified xsi:type="dcterms:W3CDTF">2014-12-11T21:41:09Z</dcterms:modified>
</cp:coreProperties>
</file>