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2"/>
  </p:notesMasterIdLst>
  <p:handoutMasterIdLst>
    <p:handoutMasterId r:id="rId23"/>
  </p:handoutMasterIdLst>
  <p:sldIdLst>
    <p:sldId id="294" r:id="rId2"/>
    <p:sldId id="299" r:id="rId3"/>
    <p:sldId id="300" r:id="rId4"/>
    <p:sldId id="306" r:id="rId5"/>
    <p:sldId id="307" r:id="rId6"/>
    <p:sldId id="315" r:id="rId7"/>
    <p:sldId id="316" r:id="rId8"/>
    <p:sldId id="324" r:id="rId9"/>
    <p:sldId id="330" r:id="rId10"/>
    <p:sldId id="331" r:id="rId11"/>
    <p:sldId id="329" r:id="rId12"/>
    <p:sldId id="325" r:id="rId13"/>
    <p:sldId id="332" r:id="rId14"/>
    <p:sldId id="333" r:id="rId15"/>
    <p:sldId id="336" r:id="rId16"/>
    <p:sldId id="335" r:id="rId17"/>
    <p:sldId id="337" r:id="rId18"/>
    <p:sldId id="338" r:id="rId19"/>
    <p:sldId id="339" r:id="rId20"/>
    <p:sldId id="321" r:id="rId21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E4E4E"/>
    <a:srgbClr val="004C97"/>
    <a:srgbClr val="404040"/>
    <a:srgbClr val="F8F8F8"/>
    <a:srgbClr val="50504E"/>
    <a:srgbClr val="505050"/>
    <a:srgbClr val="63666A"/>
    <a:srgbClr val="97D7EB"/>
    <a:srgbClr val="98D7EA"/>
    <a:srgbClr val="98D7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3"/>
  </p:normalViewPr>
  <p:slideViewPr>
    <p:cSldViewPr snapToGrid="0" snapToObjects="1" showGuides="1">
      <p:cViewPr varScale="1">
        <p:scale>
          <a:sx n="113" d="100"/>
          <a:sy n="113" d="100"/>
        </p:scale>
        <p:origin x="614" y="91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9/28/2023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9/28/2023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Fare clic per modificare gli stili del testo dello schema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Secondo livello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Terzo livello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Quarto livello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31279" b="31279"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8330" b="40718"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644" b="44456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9861" b="3923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42966" b="1613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29" r="2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Fare clic per modificare gli stili del testo dello schema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Secondo livello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Terzo livello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Quarto livello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Fare clic per modificare gli stili del testo dello schema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Secondo livello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Terzo livello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Quarto livello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Quinto livello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package" Target="../embeddings/Microsoft_PowerPoint_Presentation.pptx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37.JPG"/><Relationship Id="rId7" Type="http://schemas.openxmlformats.org/officeDocument/2006/relationships/image" Target="../media/image36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0.png"/><Relationship Id="rId5" Type="http://schemas.openxmlformats.org/officeDocument/2006/relationships/image" Target="../media/image39.JPG"/><Relationship Id="rId10" Type="http://schemas.openxmlformats.org/officeDocument/2006/relationships/image" Target="../media/image42.png"/><Relationship Id="rId4" Type="http://schemas.openxmlformats.org/officeDocument/2006/relationships/image" Target="../media/image38.JP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2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1.JP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80.png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0.png"/><Relationship Id="rId5" Type="http://schemas.openxmlformats.org/officeDocument/2006/relationships/image" Target="../media/image32.png"/><Relationship Id="rId4" Type="http://schemas.openxmlformats.org/officeDocument/2006/relationships/image" Target="../media/image1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40.png"/><Relationship Id="rId4" Type="http://schemas.openxmlformats.org/officeDocument/2006/relationships/image" Target="../media/image37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5.png"/><Relationship Id="rId7" Type="http://schemas.openxmlformats.org/officeDocument/2006/relationships/image" Target="../media/image28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1924" y="3237589"/>
            <a:ext cx="8499232" cy="752287"/>
          </a:xfrm>
        </p:spPr>
        <p:txBody>
          <a:bodyPr>
            <a:noAutofit/>
          </a:bodyPr>
          <a:lstStyle/>
          <a:p>
            <a:r>
              <a:rPr lang="en-US" sz="1800" dirty="0"/>
              <a:t>Lost Muons analysis for the Muon g-2 experiment at </a:t>
            </a:r>
            <a:r>
              <a:rPr lang="en-US" sz="1800" dirty="0" err="1"/>
              <a:t>FermiLab</a:t>
            </a:r>
            <a:endParaRPr lang="en-US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93964" y="3849336"/>
            <a:ext cx="8499231" cy="935794"/>
          </a:xfrm>
        </p:spPr>
        <p:txBody>
          <a:bodyPr/>
          <a:lstStyle/>
          <a:p>
            <a:r>
              <a:rPr lang="en-US" sz="1400" dirty="0"/>
              <a:t>Francesco </a:t>
            </a:r>
            <a:r>
              <a:rPr lang="en-US" sz="1400" dirty="0" err="1"/>
              <a:t>Confortini</a:t>
            </a:r>
            <a:endParaRPr lang="en-US" sz="1400" dirty="0"/>
          </a:p>
          <a:p>
            <a:r>
              <a:rPr lang="en-US" sz="1400" dirty="0"/>
              <a:t>Supervisors: Brendan Casey, Anna </a:t>
            </a:r>
            <a:r>
              <a:rPr lang="en-US" sz="1400" dirty="0" err="1"/>
              <a:t>Driutti</a:t>
            </a:r>
            <a:endParaRPr lang="en-US" sz="1400" dirty="0"/>
          </a:p>
          <a:p>
            <a:r>
              <a:rPr lang="en-US" sz="1400" dirty="0"/>
              <a:t>28/09/2023 	</a:t>
            </a:r>
          </a:p>
        </p:txBody>
      </p:sp>
      <p:graphicFrame>
        <p:nvGraphicFramePr>
          <p:cNvPr id="2" name="Oggetto 1">
            <a:hlinkClick r:id="" action="ppaction://ole?verb=0"/>
            <a:extLst>
              <a:ext uri="{FF2B5EF4-FFF2-40B4-BE49-F238E27FC236}">
                <a16:creationId xmlns:a16="http://schemas.microsoft.com/office/drawing/2014/main" id="{2596FC5B-E734-B9FA-38FA-CD5DF6B72C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5401169"/>
              </p:ext>
            </p:extLst>
          </p:nvPr>
        </p:nvGraphicFramePr>
        <p:xfrm>
          <a:off x="6190827" y="3737802"/>
          <a:ext cx="1442720" cy="1158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1138405" imgH="1138721" progId="PowerPoint.Show.12">
                  <p:embed/>
                </p:oleObj>
              </mc:Choice>
              <mc:Fallback>
                <p:oleObj name="Presentation" r:id="rId2" imgW="1138405" imgH="1138721" progId="PowerPoint.Show.12">
                  <p:embed/>
                  <p:pic>
                    <p:nvPicPr>
                      <p:cNvPr id="2" name="Oggetto 1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2596FC5B-E734-B9FA-38FA-CD5DF6B72C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190827" y="3737802"/>
                        <a:ext cx="1442720" cy="11588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Immagine che contiene Carattere, calligrafia, bianco, tipografia&#10;&#10;Descrizione generata automaticamente">
            <a:extLst>
              <a:ext uri="{FF2B5EF4-FFF2-40B4-BE49-F238E27FC236}">
                <a16:creationId xmlns:a16="http://schemas.microsoft.com/office/drawing/2014/main" id="{029512F0-B9DD-37AA-C69B-F8B237F17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61" y="4012083"/>
            <a:ext cx="2647950" cy="519691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C821CC94-418E-D3B6-3E4F-D146B2598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Twiss</a:t>
            </a:r>
            <a:r>
              <a:rPr lang="it-IT" dirty="0"/>
              <a:t> </a:t>
            </a:r>
            <a:r>
              <a:rPr lang="it-IT" dirty="0" err="1"/>
              <a:t>parameters</a:t>
            </a:r>
            <a:r>
              <a:rPr lang="it-IT" dirty="0"/>
              <a:t> </a:t>
            </a:r>
            <a:r>
              <a:rPr lang="it-IT" dirty="0" err="1"/>
              <a:t>according</a:t>
            </a:r>
            <a:r>
              <a:rPr lang="it-IT" dirty="0"/>
              <a:t> the Gm2Sim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43E624D-2C1A-A61F-BEA9-51710F753D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EEDD20B-5B9D-5ECD-70E8-DD07AC91DD96}"/>
              </a:ext>
            </a:extLst>
          </p:cNvPr>
          <p:cNvSpPr txBox="1"/>
          <p:nvPr/>
        </p:nvSpPr>
        <p:spPr>
          <a:xfrm>
            <a:off x="140546" y="875096"/>
            <a:ext cx="36051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This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is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the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distribution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in the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vertical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phase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space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with the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ellipse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described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by the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parameters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extracted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with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this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equations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: </a:t>
            </a:r>
          </a:p>
        </p:txBody>
      </p:sp>
      <p:pic>
        <p:nvPicPr>
          <p:cNvPr id="6" name="Immagine 5" descr="Immagine che contiene testo, schermata, Policromia, diagramma&#10;&#10;Descrizione generata automaticamente">
            <a:extLst>
              <a:ext uri="{FF2B5EF4-FFF2-40B4-BE49-F238E27FC236}">
                <a16:creationId xmlns:a16="http://schemas.microsoft.com/office/drawing/2014/main" id="{01767DBE-93DB-E1BB-F594-6AA570B50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1" y="538784"/>
            <a:ext cx="5296746" cy="2085548"/>
          </a:xfrm>
          <a:prstGeom prst="rect">
            <a:avLst/>
          </a:prstGeom>
        </p:spPr>
      </p:pic>
      <p:pic>
        <p:nvPicPr>
          <p:cNvPr id="7" name="Immagine 6" descr="Immagine che contiene testo, diagramma, Carattere, schermata&#10;&#10;Descrizione generata automaticamente">
            <a:extLst>
              <a:ext uri="{FF2B5EF4-FFF2-40B4-BE49-F238E27FC236}">
                <a16:creationId xmlns:a16="http://schemas.microsoft.com/office/drawing/2014/main" id="{B24D1019-6DC1-59E2-6A76-249007995F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44"/>
          <a:stretch/>
        </p:blipFill>
        <p:spPr>
          <a:xfrm>
            <a:off x="3117681" y="2850979"/>
            <a:ext cx="3097578" cy="1685707"/>
          </a:xfrm>
          <a:prstGeom prst="rect">
            <a:avLst/>
          </a:prstGeom>
        </p:spPr>
      </p:pic>
      <p:pic>
        <p:nvPicPr>
          <p:cNvPr id="8" name="Immagine 7" descr="Immagine che contiene testo, diagramma, schermata, linea&#10;&#10;Descrizione generata automaticamente">
            <a:extLst>
              <a:ext uri="{FF2B5EF4-FFF2-40B4-BE49-F238E27FC236}">
                <a16:creationId xmlns:a16="http://schemas.microsoft.com/office/drawing/2014/main" id="{7F376E98-2B29-1357-7097-A4103FC042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37"/>
          <a:stretch/>
        </p:blipFill>
        <p:spPr>
          <a:xfrm>
            <a:off x="6215259" y="2744912"/>
            <a:ext cx="2950604" cy="18798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F5E4E02-B7A4-D61A-FDD6-D1856800535C}"/>
                  </a:ext>
                </a:extLst>
              </p:cNvPr>
              <p:cNvSpPr txBox="1"/>
              <p:nvPr/>
            </p:nvSpPr>
            <p:spPr>
              <a:xfrm>
                <a:off x="494348" y="2198535"/>
                <a:ext cx="1049972" cy="5698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50504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𝑦𝑅𝑀𝑆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F5E4E02-B7A4-D61A-FDD6-D185680053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348" y="2198535"/>
                <a:ext cx="1049972" cy="5698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001C8426-7E2D-CD36-E106-4A92300D5E95}"/>
                  </a:ext>
                </a:extLst>
              </p:cNvPr>
              <p:cNvSpPr txBox="1"/>
              <p:nvPr/>
            </p:nvSpPr>
            <p:spPr>
              <a:xfrm>
                <a:off x="1849113" y="2198535"/>
                <a:ext cx="1005853" cy="5698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50504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b>
                            <m:sup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𝑦𝑅𝑀𝑠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001C8426-7E2D-CD36-E106-4A92300D5E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9113" y="2198535"/>
                <a:ext cx="1005853" cy="5698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757A179-5BE9-D49A-5270-B26E15C9AF7A}"/>
                  </a:ext>
                </a:extLst>
              </p:cNvPr>
              <p:cNvSpPr txBox="1"/>
              <p:nvPr/>
            </p:nvSpPr>
            <p:spPr>
              <a:xfrm>
                <a:off x="338561" y="2892632"/>
                <a:ext cx="1612159" cy="5934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50504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rad>
                    </m:oMath>
                  </m:oMathPara>
                </a14:m>
                <a:endParaRPr lang="it-IT" sz="1600" dirty="0">
                  <a:latin typeface="Helvetica "/>
                </a:endParaRP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757A179-5BE9-D49A-5270-B26E15C9AF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561" y="2892632"/>
                <a:ext cx="1612159" cy="5934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A24D51FD-E62F-83F6-D779-C51B8BF79847}"/>
                  </a:ext>
                </a:extLst>
              </p:cNvPr>
              <p:cNvSpPr txBox="1"/>
              <p:nvPr/>
            </p:nvSpPr>
            <p:spPr>
              <a:xfrm>
                <a:off x="209469" y="3486064"/>
                <a:ext cx="2967706" cy="4106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  <m:t>𝑦𝑅𝑀𝑆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sz="16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it-IT" sz="160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sz="1600" i="1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600" b="0" i="1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it-IT" sz="1600" b="0" i="1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d>
                            <m:dPr>
                              <m:begChr m:val="⟨"/>
                              <m:endChr m:val="⟩"/>
                              <m:ctrlPr>
                                <a:rPr lang="it-IT" sz="160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sz="1600" i="1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600" b="0" i="1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it-IT" sz="1600" b="0" i="1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  <m:t>′2</m:t>
                                  </m:r>
                                </m:sup>
                              </m:sSup>
                            </m:e>
                          </m:d>
                          <m:r>
                            <a:rPr lang="it-IT" sz="16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it-IT" sz="16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it-IT" sz="1600" b="0" i="1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1600" b="0" i="1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it-IT" sz="1600" b="0" i="1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sSup>
                                    <m:sSupPr>
                                      <m:ctrlPr>
                                        <a:rPr lang="it-IT" sz="1600" b="0" i="1" smtClean="0">
                                          <a:solidFill>
                                            <a:srgbClr val="40404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1600" b="0" i="1" smtClean="0">
                                          <a:solidFill>
                                            <a:srgbClr val="40404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it-IT" sz="1600" b="0" i="1" smtClean="0">
                                          <a:solidFill>
                                            <a:srgbClr val="40404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it-IT" sz="16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A24D51FD-E62F-83F6-D779-C51B8BF79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469" y="3486064"/>
                <a:ext cx="2967706" cy="410625"/>
              </a:xfrm>
              <a:prstGeom prst="rect">
                <a:avLst/>
              </a:prstGeom>
              <a:blipFill>
                <a:blip r:embed="rId9"/>
                <a:stretch>
                  <a:fillRect b="-44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C6291CDE-8EA0-DF1C-035D-F06070A2EF65}"/>
                  </a:ext>
                </a:extLst>
              </p:cNvPr>
              <p:cNvSpPr txBox="1"/>
              <p:nvPr/>
            </p:nvSpPr>
            <p:spPr>
              <a:xfrm>
                <a:off x="5993920" y="3486064"/>
                <a:ext cx="1747999" cy="590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6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it-IT" sz="16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it-IT" sz="1600" b="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6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6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16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𝑙𝑜𝑔𝑖𝑡𝑢𝑑𝑖𝑛𝑎𝑙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C6291CDE-8EA0-DF1C-035D-F06070A2EF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3920" y="3486064"/>
                <a:ext cx="1747999" cy="590354"/>
              </a:xfrm>
              <a:prstGeom prst="rect">
                <a:avLst/>
              </a:prstGeom>
              <a:blipFill>
                <a:blip r:embed="rId10"/>
                <a:stretch>
                  <a:fillRect b="-3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4998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19322388-157D-8B3F-876C-284E6C530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Lost </a:t>
            </a:r>
            <a:r>
              <a:rPr lang="it-IT" dirty="0" err="1"/>
              <a:t>Muons</a:t>
            </a:r>
            <a:r>
              <a:rPr lang="it-IT" dirty="0"/>
              <a:t> Gun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FEDA76C-8C5F-3C49-DBF5-A42F78FB3F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97A38EE-C8C1-503B-6CBE-304B50803192}"/>
              </a:ext>
            </a:extLst>
          </p:cNvPr>
          <p:cNvSpPr txBox="1"/>
          <p:nvPr/>
        </p:nvSpPr>
        <p:spPr>
          <a:xfrm>
            <a:off x="81279" y="992227"/>
            <a:ext cx="48835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4E4E4E"/>
                </a:solidFill>
                <a:latin typeface="Helvetica "/>
              </a:rPr>
              <a:t>After the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extraction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of the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parameters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I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used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the Lost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Muons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Gun to produce a high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statistic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sample for the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analysis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47E8089-8BFE-F96A-EB4C-78B3CECA9B50}"/>
              </a:ext>
            </a:extLst>
          </p:cNvPr>
          <p:cNvSpPr txBox="1"/>
          <p:nvPr/>
        </p:nvSpPr>
        <p:spPr>
          <a:xfrm>
            <a:off x="86358" y="2585814"/>
            <a:ext cx="4382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Selects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only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the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muons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that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have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high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probability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to hit a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collimator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before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decaying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(e.g.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muons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that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are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not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stored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)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D0ED144-EEC1-8D6A-755F-B09FC0F9FDEB}"/>
              </a:ext>
            </a:extLst>
          </p:cNvPr>
          <p:cNvSpPr txBox="1"/>
          <p:nvPr/>
        </p:nvSpPr>
        <p:spPr>
          <a:xfrm>
            <a:off x="115043" y="1921372"/>
            <a:ext cx="4179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Requires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the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twiss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parameters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as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setup 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2E89667-9FC2-0741-EF2B-FC4DC7ACEEF5}"/>
              </a:ext>
            </a:extLst>
          </p:cNvPr>
          <p:cNvSpPr txBox="1"/>
          <p:nvPr/>
        </p:nvSpPr>
        <p:spPr>
          <a:xfrm>
            <a:off x="86358" y="3626929"/>
            <a:ext cx="4179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 the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graphs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you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can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see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the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total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number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of the events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produced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using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the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FermiGrid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  <p:pic>
        <p:nvPicPr>
          <p:cNvPr id="6" name="Immagine 5" descr="Immagine che contiene testo, diagramma, schermata, linea&#10;&#10;Descrizione generata automaticamente">
            <a:extLst>
              <a:ext uri="{FF2B5EF4-FFF2-40B4-BE49-F238E27FC236}">
                <a16:creationId xmlns:a16="http://schemas.microsoft.com/office/drawing/2014/main" id="{003296C7-8E70-D362-751C-8FD523245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812" y="188814"/>
            <a:ext cx="3950547" cy="2341594"/>
          </a:xfrm>
          <a:prstGeom prst="rect">
            <a:avLst/>
          </a:prstGeom>
        </p:spPr>
      </p:pic>
      <p:pic>
        <p:nvPicPr>
          <p:cNvPr id="7" name="Immagine 6" descr="Immagine che contiene Diagramma, linea, schermata, diagramma&#10;&#10;Descrizione generata automaticamente">
            <a:extLst>
              <a:ext uri="{FF2B5EF4-FFF2-40B4-BE49-F238E27FC236}">
                <a16:creationId xmlns:a16="http://schemas.microsoft.com/office/drawing/2014/main" id="{A291C15A-5A8C-4A4D-0D1A-526D875BA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505" y="2687613"/>
            <a:ext cx="4484891" cy="179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97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1D353B6D-A672-6389-036F-8713BA120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Lost </a:t>
            </a:r>
            <a:r>
              <a:rPr lang="it-IT" dirty="0" err="1"/>
              <a:t>Muons</a:t>
            </a:r>
            <a:r>
              <a:rPr lang="it-IT" dirty="0"/>
              <a:t> </a:t>
            </a:r>
            <a:r>
              <a:rPr lang="it-IT" dirty="0" err="1"/>
              <a:t>Selection</a:t>
            </a:r>
            <a:r>
              <a:rPr lang="it-IT" dirty="0"/>
              <a:t>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E2AAB54-A53D-86BB-D64D-788996D3C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5E0DEE4-7474-72C5-0ABB-96C07DBD1159}"/>
              </a:ext>
            </a:extLst>
          </p:cNvPr>
          <p:cNvSpPr txBox="1"/>
          <p:nvPr/>
        </p:nvSpPr>
        <p:spPr>
          <a:xfrm>
            <a:off x="134197" y="653822"/>
            <a:ext cx="5460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identify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and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select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Lost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Muons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specific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criteria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were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applied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to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our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simulation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samples: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47B47A2-AE93-A0BA-5054-AD52329C1C8E}"/>
              </a:ext>
            </a:extLst>
          </p:cNvPr>
          <p:cNvSpPr txBox="1"/>
          <p:nvPr/>
        </p:nvSpPr>
        <p:spPr>
          <a:xfrm>
            <a:off x="-23948" y="1680861"/>
            <a:ext cx="4370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Survivors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surivive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at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the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least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200 turns in the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storange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ring (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they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never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exceed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40mm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radius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Edge: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exceed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40 mm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radius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during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their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life in the ring </a:t>
            </a:r>
          </a:p>
        </p:txBody>
      </p:sp>
      <p:pic>
        <p:nvPicPr>
          <p:cNvPr id="7" name="Immagine 6" descr="Immagine che contiene testo, schermata, schermo, linea&#10;&#10;Descrizione generata automaticamente">
            <a:extLst>
              <a:ext uri="{FF2B5EF4-FFF2-40B4-BE49-F238E27FC236}">
                <a16:creationId xmlns:a16="http://schemas.microsoft.com/office/drawing/2014/main" id="{FF02D065-5386-4B02-61CF-F6FE49F28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748" y="1104721"/>
            <a:ext cx="4291355" cy="2714022"/>
          </a:xfrm>
          <a:prstGeom prst="rect">
            <a:avLst/>
          </a:prstGeom>
        </p:spPr>
      </p:pic>
      <p:cxnSp>
        <p:nvCxnSpPr>
          <p:cNvPr id="9" name="Straight Connector 11">
            <a:extLst>
              <a:ext uri="{FF2B5EF4-FFF2-40B4-BE49-F238E27FC236}">
                <a16:creationId xmlns:a16="http://schemas.microsoft.com/office/drawing/2014/main" id="{FF952C90-8F66-FBCC-8AB6-82861A51B644}"/>
              </a:ext>
            </a:extLst>
          </p:cNvPr>
          <p:cNvCxnSpPr>
            <a:cxnSpLocks/>
          </p:cNvCxnSpPr>
          <p:nvPr/>
        </p:nvCxnSpPr>
        <p:spPr>
          <a:xfrm>
            <a:off x="4836160" y="2471065"/>
            <a:ext cx="3420533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1">
            <a:extLst>
              <a:ext uri="{FF2B5EF4-FFF2-40B4-BE49-F238E27FC236}">
                <a16:creationId xmlns:a16="http://schemas.microsoft.com/office/drawing/2014/main" id="{A422AF6B-F565-CAB0-677E-2B9FDDA008D9}"/>
              </a:ext>
            </a:extLst>
          </p:cNvPr>
          <p:cNvCxnSpPr>
            <a:cxnSpLocks/>
          </p:cNvCxnSpPr>
          <p:nvPr/>
        </p:nvCxnSpPr>
        <p:spPr>
          <a:xfrm>
            <a:off x="4978883" y="1361440"/>
            <a:ext cx="0" cy="2289603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7E0DF6A-A654-8433-C26E-1EB6B4092923}"/>
              </a:ext>
            </a:extLst>
          </p:cNvPr>
          <p:cNvSpPr txBox="1"/>
          <p:nvPr/>
        </p:nvSpPr>
        <p:spPr>
          <a:xfrm>
            <a:off x="338667" y="3403244"/>
            <a:ext cx="4007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Note: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Collimator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inner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radius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is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40mm, so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survivors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never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hit a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collimator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while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edges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might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hit a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collimator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it-IT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9611C21-2311-A267-54E4-9661A46E41A1}"/>
              </a:ext>
            </a:extLst>
          </p:cNvPr>
          <p:cNvSpPr txBox="1"/>
          <p:nvPr/>
        </p:nvSpPr>
        <p:spPr>
          <a:xfrm>
            <a:off x="5924480" y="2014761"/>
            <a:ext cx="18220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Edge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B2FB909-52F0-CC13-CA2D-4F67F8AC5585}"/>
              </a:ext>
            </a:extLst>
          </p:cNvPr>
          <p:cNvSpPr txBox="1"/>
          <p:nvPr/>
        </p:nvSpPr>
        <p:spPr>
          <a:xfrm>
            <a:off x="5764107" y="2658973"/>
            <a:ext cx="1347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Survivors</a:t>
            </a:r>
            <a:endParaRPr lang="it-IT" sz="1600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964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92B5DEB8-40EB-C4CD-3597-FB90445E8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Collimators</a:t>
            </a:r>
            <a:r>
              <a:rPr lang="it-IT" dirty="0"/>
              <a:t> Hits    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5E8D8DF-B310-C6A7-2C79-5E7B6196E5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7CBA9A3-D1A7-624C-643D-E01723595DA3}"/>
              </a:ext>
            </a:extLst>
          </p:cNvPr>
          <p:cNvSpPr txBox="1"/>
          <p:nvPr/>
        </p:nvSpPr>
        <p:spPr>
          <a:xfrm>
            <a:off x="169333" y="575268"/>
            <a:ext cx="831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Muons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position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distributions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when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they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hit a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collimator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  </a:t>
            </a:r>
          </a:p>
        </p:txBody>
      </p:sp>
      <p:pic>
        <p:nvPicPr>
          <p:cNvPr id="6" name="Immagine 5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08E9F1CE-6451-0257-AB74-D2EEF7EF6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601" y="913822"/>
            <a:ext cx="2273066" cy="1882765"/>
          </a:xfrm>
          <a:prstGeom prst="rect">
            <a:avLst/>
          </a:prstGeom>
        </p:spPr>
      </p:pic>
      <p:pic>
        <p:nvPicPr>
          <p:cNvPr id="8" name="Immagine 7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32E49319-0A4D-8BF0-61F9-56A106E1E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967" y="910035"/>
            <a:ext cx="2493346" cy="1825299"/>
          </a:xfrm>
          <a:prstGeom prst="rect">
            <a:avLst/>
          </a:prstGeom>
        </p:spPr>
      </p:pic>
      <p:pic>
        <p:nvPicPr>
          <p:cNvPr id="10" name="Immagine 9" descr="Immagine che contiene testo, diagramma, schermata, Diagramma&#10;&#10;Descrizione generata automaticamente">
            <a:extLst>
              <a:ext uri="{FF2B5EF4-FFF2-40B4-BE49-F238E27FC236}">
                <a16:creationId xmlns:a16="http://schemas.microsoft.com/office/drawing/2014/main" id="{B91740CC-D168-C04F-55B7-9FB9D46F3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99" y="2908545"/>
            <a:ext cx="2133221" cy="1752362"/>
          </a:xfrm>
          <a:prstGeom prst="rect">
            <a:avLst/>
          </a:prstGeom>
        </p:spPr>
      </p:pic>
      <p:pic>
        <p:nvPicPr>
          <p:cNvPr id="14" name="Immagine 13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B191380E-4055-CC36-5A8F-10EE3B5F09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8100" y="2930359"/>
            <a:ext cx="2493345" cy="1730548"/>
          </a:xfrm>
          <a:prstGeom prst="rect">
            <a:avLst/>
          </a:prstGeom>
        </p:spPr>
      </p:pic>
      <p:pic>
        <p:nvPicPr>
          <p:cNvPr id="16" name="Immagine 15" descr="Immagine che contiene testo, diagramma, schermata, Diagramma&#10;&#10;Descrizione generata automaticamente">
            <a:extLst>
              <a:ext uri="{FF2B5EF4-FFF2-40B4-BE49-F238E27FC236}">
                <a16:creationId xmlns:a16="http://schemas.microsoft.com/office/drawing/2014/main" id="{C2F3F6FD-7DA5-D9AF-E159-706E2EB9BC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6027" y="2783668"/>
            <a:ext cx="2235993" cy="1838580"/>
          </a:xfrm>
          <a:prstGeom prst="rect">
            <a:avLst/>
          </a:prstGeom>
        </p:spPr>
      </p:pic>
      <p:pic>
        <p:nvPicPr>
          <p:cNvPr id="2" name="Picture 9">
            <a:extLst>
              <a:ext uri="{FF2B5EF4-FFF2-40B4-BE49-F238E27FC236}">
                <a16:creationId xmlns:a16="http://schemas.microsoft.com/office/drawing/2014/main" id="{6E71D4CD-76CB-F64B-E4CC-12F27C116B9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835" t="9498" r="3525" b="1853"/>
          <a:stretch/>
        </p:blipFill>
        <p:spPr>
          <a:xfrm>
            <a:off x="877687" y="1002298"/>
            <a:ext cx="1713590" cy="172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18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0B6579CA-61FD-80FE-D562-FFE593540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524" y="696075"/>
            <a:ext cx="5547876" cy="3057530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9269CAB1-4899-A433-C8C1-832CBA1F0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Lost </a:t>
            </a:r>
            <a:r>
              <a:rPr lang="it-IT" dirty="0" err="1"/>
              <a:t>Muons</a:t>
            </a:r>
            <a:r>
              <a:rPr lang="it-IT" dirty="0"/>
              <a:t> Flag  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4CEDFB5-EB49-1EF1-B0D0-78011BA70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39D57AD-3476-1E71-5F84-83E57142104F}"/>
              </a:ext>
            </a:extLst>
          </p:cNvPr>
          <p:cNvSpPr txBox="1"/>
          <p:nvPr/>
        </p:nvSpPr>
        <p:spPr>
          <a:xfrm>
            <a:off x="134196" y="723546"/>
            <a:ext cx="34679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For the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analysis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of the Lost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Muons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are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interested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to the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muons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that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hit a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collimator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and make a double or more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coincidences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with the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calorimeters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7E134A6-C770-A1FF-60F2-339C32E90A98}"/>
              </a:ext>
            </a:extLst>
          </p:cNvPr>
          <p:cNvSpPr txBox="1"/>
          <p:nvPr/>
        </p:nvSpPr>
        <p:spPr>
          <a:xfrm>
            <a:off x="4493048" y="40318"/>
            <a:ext cx="4470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Number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of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coincidence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vs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number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of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collimators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hit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65D0CBF-43E0-D2FD-46A4-7A6ADA6FCDFC}"/>
              </a:ext>
            </a:extLst>
          </p:cNvPr>
          <p:cNvSpPr txBox="1"/>
          <p:nvPr/>
        </p:nvSpPr>
        <p:spPr>
          <a:xfrm>
            <a:off x="134196" y="3715748"/>
            <a:ext cx="8528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4E4E4E"/>
                </a:solidFill>
                <a:latin typeface="Helvetica "/>
              </a:rPr>
              <a:t>In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Simulation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lost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muons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are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those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hit a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collimator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,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but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in the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real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analysis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a data-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driven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model with the triple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coincidence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with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calorimeter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is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used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.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Hence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,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we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are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interested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to compare the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two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definition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of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lost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muons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with the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simulation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.</a:t>
            </a:r>
          </a:p>
        </p:txBody>
      </p:sp>
      <p:pic>
        <p:nvPicPr>
          <p:cNvPr id="7" name="Immagine 6" descr="Immagine che contiene linea, testo, Carattere&#10;&#10;Descrizione generata automaticamente">
            <a:extLst>
              <a:ext uri="{FF2B5EF4-FFF2-40B4-BE49-F238E27FC236}">
                <a16:creationId xmlns:a16="http://schemas.microsoft.com/office/drawing/2014/main" id="{7C872F25-F750-0196-0E1F-214727934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19" y="2623297"/>
            <a:ext cx="2336800" cy="762360"/>
          </a:xfrm>
          <a:prstGeom prst="rect">
            <a:avLst/>
          </a:prstGeom>
        </p:spPr>
      </p:pic>
      <p:cxnSp>
        <p:nvCxnSpPr>
          <p:cNvPr id="2" name="Straight Connector 11">
            <a:extLst>
              <a:ext uri="{FF2B5EF4-FFF2-40B4-BE49-F238E27FC236}">
                <a16:creationId xmlns:a16="http://schemas.microsoft.com/office/drawing/2014/main" id="{68C511D2-6BEE-291F-AF23-947E27065126}"/>
              </a:ext>
            </a:extLst>
          </p:cNvPr>
          <p:cNvCxnSpPr>
            <a:cxnSpLocks/>
          </p:cNvCxnSpPr>
          <p:nvPr/>
        </p:nvCxnSpPr>
        <p:spPr>
          <a:xfrm>
            <a:off x="4398644" y="2037572"/>
            <a:ext cx="1365885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1">
            <a:extLst>
              <a:ext uri="{FF2B5EF4-FFF2-40B4-BE49-F238E27FC236}">
                <a16:creationId xmlns:a16="http://schemas.microsoft.com/office/drawing/2014/main" id="{A6F419B9-0EFB-3B4C-06F9-E0F83A1E9E87}"/>
              </a:ext>
            </a:extLst>
          </p:cNvPr>
          <p:cNvCxnSpPr>
            <a:cxnSpLocks/>
          </p:cNvCxnSpPr>
          <p:nvPr/>
        </p:nvCxnSpPr>
        <p:spPr>
          <a:xfrm>
            <a:off x="4346786" y="2037572"/>
            <a:ext cx="0" cy="107816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1">
            <a:extLst>
              <a:ext uri="{FF2B5EF4-FFF2-40B4-BE49-F238E27FC236}">
                <a16:creationId xmlns:a16="http://schemas.microsoft.com/office/drawing/2014/main" id="{1CB7855F-9C84-FB54-C9C7-514BB9E236FF}"/>
              </a:ext>
            </a:extLst>
          </p:cNvPr>
          <p:cNvCxnSpPr>
            <a:cxnSpLocks/>
          </p:cNvCxnSpPr>
          <p:nvPr/>
        </p:nvCxnSpPr>
        <p:spPr>
          <a:xfrm>
            <a:off x="4346786" y="3066923"/>
            <a:ext cx="1365885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1">
            <a:extLst>
              <a:ext uri="{FF2B5EF4-FFF2-40B4-BE49-F238E27FC236}">
                <a16:creationId xmlns:a16="http://schemas.microsoft.com/office/drawing/2014/main" id="{2FCA716D-98CF-231A-02A7-707ED7A93FA7}"/>
              </a:ext>
            </a:extLst>
          </p:cNvPr>
          <p:cNvCxnSpPr>
            <a:cxnSpLocks/>
          </p:cNvCxnSpPr>
          <p:nvPr/>
        </p:nvCxnSpPr>
        <p:spPr>
          <a:xfrm>
            <a:off x="5764529" y="2037572"/>
            <a:ext cx="0" cy="1043093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0ADA1CCC-4F70-0545-9EC0-F3EA4BDC84FA}"/>
              </a:ext>
            </a:extLst>
          </p:cNvPr>
          <p:cNvSpPr txBox="1"/>
          <p:nvPr/>
        </p:nvSpPr>
        <p:spPr>
          <a:xfrm>
            <a:off x="6072278" y="1932264"/>
            <a:ext cx="2219985" cy="107721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Doubles,triples</a:t>
            </a:r>
            <a:r>
              <a:rPr lang="it-IT" sz="16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and </a:t>
            </a:r>
            <a:r>
              <a:rPr lang="it-IT" sz="1600" dirty="0" err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quadruples</a:t>
            </a:r>
            <a:r>
              <a:rPr lang="it-IT" sz="16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from the Lost </a:t>
            </a:r>
            <a:r>
              <a:rPr lang="it-IT" sz="1600" dirty="0" err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Muons</a:t>
            </a:r>
            <a:r>
              <a:rPr lang="it-IT" sz="16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that</a:t>
            </a:r>
            <a:r>
              <a:rPr lang="it-IT" sz="16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hit a </a:t>
            </a:r>
            <a:r>
              <a:rPr lang="it-IT" sz="1600" dirty="0" err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collimator</a:t>
            </a:r>
            <a:r>
              <a:rPr lang="it-IT" sz="16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7066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2B6F85E2-67C7-1994-88BA-EBE2AD5CE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Lost </a:t>
            </a:r>
            <a:r>
              <a:rPr lang="it-IT" dirty="0" err="1"/>
              <a:t>Muons</a:t>
            </a:r>
            <a:r>
              <a:rPr lang="it-IT" dirty="0"/>
              <a:t> </a:t>
            </a:r>
            <a:r>
              <a:rPr lang="it-IT" dirty="0" err="1"/>
              <a:t>Momentum</a:t>
            </a:r>
            <a:r>
              <a:rPr lang="it-IT" dirty="0"/>
              <a:t>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01EC4CA-4C85-AAE9-E13E-5EEA2AC83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BE1149A-A156-1D05-2FA9-BC1139B1F64D}"/>
              </a:ext>
            </a:extLst>
          </p:cNvPr>
          <p:cNvSpPr txBox="1"/>
          <p:nvPr/>
        </p:nvSpPr>
        <p:spPr>
          <a:xfrm>
            <a:off x="222250" y="467776"/>
            <a:ext cx="79264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4E4E4E"/>
                </a:solidFill>
                <a:latin typeface="Helvetica "/>
              </a:rPr>
              <a:t>I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plotted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the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momentum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distributions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for the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various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flags in the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analysis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</a:p>
        </p:txBody>
      </p:sp>
      <p:pic>
        <p:nvPicPr>
          <p:cNvPr id="8" name="Immagine 7" descr="Immagine che contiene testo, schermata, diagramma, Carattere&#10;&#10;Descrizione generata automaticamente">
            <a:extLst>
              <a:ext uri="{FF2B5EF4-FFF2-40B4-BE49-F238E27FC236}">
                <a16:creationId xmlns:a16="http://schemas.microsoft.com/office/drawing/2014/main" id="{B3FEB704-8934-B020-3EA9-464ACB3C3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400" y="806330"/>
            <a:ext cx="3459510" cy="1890882"/>
          </a:xfrm>
          <a:prstGeom prst="rect">
            <a:avLst/>
          </a:prstGeom>
        </p:spPr>
      </p:pic>
      <p:pic>
        <p:nvPicPr>
          <p:cNvPr id="10" name="Immagine 9" descr="Immagine che contiene testo, diagramma, linea, schermata&#10;&#10;Descrizione generata automaticamente">
            <a:extLst>
              <a:ext uri="{FF2B5EF4-FFF2-40B4-BE49-F238E27FC236}">
                <a16:creationId xmlns:a16="http://schemas.microsoft.com/office/drawing/2014/main" id="{10538A47-CE4A-9F6D-1A28-3F180F3F9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478" y="760755"/>
            <a:ext cx="3583094" cy="1982032"/>
          </a:xfrm>
          <a:prstGeom prst="rect">
            <a:avLst/>
          </a:prstGeom>
        </p:spPr>
      </p:pic>
      <p:pic>
        <p:nvPicPr>
          <p:cNvPr id="12" name="Immagine 11" descr="Immagine che contiene testo, diagramma, linea, schermata&#10;&#10;Descrizione generata automaticamente">
            <a:extLst>
              <a:ext uri="{FF2B5EF4-FFF2-40B4-BE49-F238E27FC236}">
                <a16:creationId xmlns:a16="http://schemas.microsoft.com/office/drawing/2014/main" id="{B1240F6A-0F30-6BBA-AE9A-215D14C30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394" y="2732709"/>
            <a:ext cx="3581521" cy="1957571"/>
          </a:xfrm>
          <a:prstGeom prst="rect">
            <a:avLst/>
          </a:prstGeom>
        </p:spPr>
      </p:pic>
      <p:pic>
        <p:nvPicPr>
          <p:cNvPr id="14" name="Immagine 13" descr="Immagine che contiene testo, diagramma, schermata, linea&#10;&#10;Descrizione generata automaticamente">
            <a:extLst>
              <a:ext uri="{FF2B5EF4-FFF2-40B4-BE49-F238E27FC236}">
                <a16:creationId xmlns:a16="http://schemas.microsoft.com/office/drawing/2014/main" id="{1B6EB3E6-8909-B0E9-24E1-10894653D6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7626" y="2732708"/>
            <a:ext cx="3592418" cy="190072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4F798DD-BC8B-5C72-47E8-3A287F8A58C6}"/>
              </a:ext>
            </a:extLst>
          </p:cNvPr>
          <p:cNvSpPr txBox="1"/>
          <p:nvPr/>
        </p:nvSpPr>
        <p:spPr>
          <a:xfrm>
            <a:off x="1036320" y="1286933"/>
            <a:ext cx="1381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rgbClr val="FF0000"/>
                </a:solidFill>
              </a:rPr>
              <a:t>Collimator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89B81AD-1F11-E9F3-5DF8-577EBB6BD8D7}"/>
              </a:ext>
            </a:extLst>
          </p:cNvPr>
          <p:cNvSpPr txBox="1"/>
          <p:nvPr/>
        </p:nvSpPr>
        <p:spPr>
          <a:xfrm>
            <a:off x="6590453" y="1307253"/>
            <a:ext cx="1266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Doubles</a:t>
            </a:r>
            <a:endParaRPr lang="it-IT" sz="1600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7A1FC59-0AE8-E1EF-852D-C5EF55A97E7B}"/>
              </a:ext>
            </a:extLst>
          </p:cNvPr>
          <p:cNvSpPr txBox="1"/>
          <p:nvPr/>
        </p:nvSpPr>
        <p:spPr>
          <a:xfrm>
            <a:off x="913059" y="3177815"/>
            <a:ext cx="1457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Triples</a:t>
            </a:r>
            <a:endParaRPr lang="it-IT" sz="1600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4210379-D314-BC48-9D44-355CABA20F22}"/>
              </a:ext>
            </a:extLst>
          </p:cNvPr>
          <p:cNvSpPr txBox="1"/>
          <p:nvPr/>
        </p:nvSpPr>
        <p:spPr>
          <a:xfrm>
            <a:off x="5190092" y="3270030"/>
            <a:ext cx="1576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Quadruples</a:t>
            </a:r>
            <a:endParaRPr lang="it-IT" sz="1600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911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2E3AFE7C-FC99-DE3F-A8C4-05B0D5FB2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Time Spectrum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A626068-DEE6-B1B6-ED04-60D57D126F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6" name="Immagine 5" descr="Immagine che contiene testo, schermata, Carattere, linea&#10;&#10;Descrizione generata automaticamente">
            <a:extLst>
              <a:ext uri="{FF2B5EF4-FFF2-40B4-BE49-F238E27FC236}">
                <a16:creationId xmlns:a16="http://schemas.microsoft.com/office/drawing/2014/main" id="{E1B53D06-6C7E-CAF8-DE79-0294AA248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168" y="1934149"/>
            <a:ext cx="4588991" cy="2520802"/>
          </a:xfrm>
          <a:prstGeom prst="rect">
            <a:avLst/>
          </a:prstGeom>
        </p:spPr>
      </p:pic>
      <p:pic>
        <p:nvPicPr>
          <p:cNvPr id="8" name="Immagine 7" descr="Immagine che contiene testo, schermata, diagramma, Carattere&#10;&#10;Descrizione generata automaticamente">
            <a:extLst>
              <a:ext uri="{FF2B5EF4-FFF2-40B4-BE49-F238E27FC236}">
                <a16:creationId xmlns:a16="http://schemas.microsoft.com/office/drawing/2014/main" id="{26DBB5C4-895F-EAA3-679A-435AADEC7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4" y="673748"/>
            <a:ext cx="4502546" cy="252080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A375CE53-1070-133E-ACA8-324384479940}"/>
              </a:ext>
            </a:extLst>
          </p:cNvPr>
          <p:cNvSpPr txBox="1"/>
          <p:nvPr/>
        </p:nvSpPr>
        <p:spPr>
          <a:xfrm>
            <a:off x="5063562" y="1024464"/>
            <a:ext cx="3305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Time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spectrums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are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quite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similar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FE5C281-5BE3-1BA0-CE0D-21B3628363F2}"/>
              </a:ext>
            </a:extLst>
          </p:cNvPr>
          <p:cNvSpPr txBox="1"/>
          <p:nvPr/>
        </p:nvSpPr>
        <p:spPr>
          <a:xfrm>
            <a:off x="3149600" y="1310030"/>
            <a:ext cx="1571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rgbClr val="FF0000"/>
                </a:solidFill>
              </a:rPr>
              <a:t>Collimator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18543C2-94A2-4B0D-1547-6EE4E3C8B738}"/>
              </a:ext>
            </a:extLst>
          </p:cNvPr>
          <p:cNvSpPr txBox="1"/>
          <p:nvPr/>
        </p:nvSpPr>
        <p:spPr>
          <a:xfrm>
            <a:off x="7865533" y="2618168"/>
            <a:ext cx="2099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rgbClr val="FF0000"/>
                </a:solidFill>
              </a:rPr>
              <a:t>Triples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70ACFA8-227E-2DF7-F5C7-10DDD565C556}"/>
              </a:ext>
            </a:extLst>
          </p:cNvPr>
          <p:cNvSpPr txBox="1"/>
          <p:nvPr/>
        </p:nvSpPr>
        <p:spPr>
          <a:xfrm>
            <a:off x="636588" y="3549366"/>
            <a:ext cx="3190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but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need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to generate more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statistics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06966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 descr="Immagine che contiene testo, schermata, Carattere, linea&#10;&#10;Descrizione generata automaticamente">
            <a:extLst>
              <a:ext uri="{FF2B5EF4-FFF2-40B4-BE49-F238E27FC236}">
                <a16:creationId xmlns:a16="http://schemas.microsoft.com/office/drawing/2014/main" id="{EB2045B5-C483-3A49-548F-FFC61D8FA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33" y="2412919"/>
            <a:ext cx="3851077" cy="2115455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BD6EA550-C1A2-001A-6D9F-BDB882833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Comparison</a:t>
            </a:r>
            <a:r>
              <a:rPr lang="it-IT" dirty="0"/>
              <a:t> with the data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3687640-457E-0587-C78E-0A99275C89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8313810-7E96-E096-493A-333BA0921C3B}"/>
              </a:ext>
            </a:extLst>
          </p:cNvPr>
          <p:cNvSpPr txBox="1"/>
          <p:nvPr/>
        </p:nvSpPr>
        <p:spPr>
          <a:xfrm>
            <a:off x="1001383" y="3007415"/>
            <a:ext cx="17418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rgbClr val="FF0000"/>
                </a:solidFill>
              </a:rPr>
              <a:t>Very</a:t>
            </a:r>
            <a:r>
              <a:rPr lang="it-IT" sz="1600" dirty="0">
                <a:solidFill>
                  <a:srgbClr val="FF0000"/>
                </a:solidFill>
              </a:rPr>
              <a:t> low </a:t>
            </a:r>
            <a:r>
              <a:rPr lang="it-IT" sz="1600" dirty="0" err="1">
                <a:solidFill>
                  <a:srgbClr val="FF0000"/>
                </a:solidFill>
              </a:rPr>
              <a:t>statistics</a:t>
            </a:r>
            <a:endParaRPr lang="it-IT" sz="1600" dirty="0">
              <a:solidFill>
                <a:srgbClr val="FF0000"/>
              </a:solidFill>
            </a:endParaRPr>
          </a:p>
        </p:txBody>
      </p:sp>
      <p:pic>
        <p:nvPicPr>
          <p:cNvPr id="10" name="Immagine 9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D5F2B30B-1DE8-9A33-38F1-58B863EEB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106" y="544283"/>
            <a:ext cx="3727133" cy="1834074"/>
          </a:xfrm>
          <a:prstGeom prst="rect">
            <a:avLst/>
          </a:prstGeom>
        </p:spPr>
      </p:pic>
      <p:pic>
        <p:nvPicPr>
          <p:cNvPr id="12" name="Immagine 11" descr="Immagine che contiene testo, diagramma, Piano, linea&#10;&#10;Descrizione generata automaticamente">
            <a:extLst>
              <a:ext uri="{FF2B5EF4-FFF2-40B4-BE49-F238E27FC236}">
                <a16:creationId xmlns:a16="http://schemas.microsoft.com/office/drawing/2014/main" id="{6458FFAC-3773-E94F-FC78-E24B05C47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3256" y="544212"/>
            <a:ext cx="3847037" cy="1903197"/>
          </a:xfrm>
          <a:prstGeom prst="rect">
            <a:avLst/>
          </a:prstGeom>
        </p:spPr>
      </p:pic>
      <p:pic>
        <p:nvPicPr>
          <p:cNvPr id="19" name="Immagine 18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80894D35-A7E7-7F3D-E74A-ADB8640EB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8577" y="2464689"/>
            <a:ext cx="3677183" cy="203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07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481A2FF1-293F-7815-5A7B-FA1E02754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Summary</a:t>
            </a:r>
            <a:r>
              <a:rPr lang="it-IT" dirty="0"/>
              <a:t>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34996A6-D535-506F-0418-62BBD497F7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4C7092C-AEA4-00B7-F3B3-78B5CDB12F26}"/>
              </a:ext>
            </a:extLst>
          </p:cNvPr>
          <p:cNvSpPr txBox="1"/>
          <p:nvPr/>
        </p:nvSpPr>
        <p:spPr>
          <a:xfrm>
            <a:off x="127423" y="778934"/>
            <a:ext cx="5488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rgbClr val="4E4E4E"/>
                </a:solidFill>
                <a:latin typeface="Helvetica "/>
              </a:rPr>
              <a:t>During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my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internship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at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FermiLab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: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C4355D1-802C-4653-7C55-C682C93B7A11}"/>
              </a:ext>
            </a:extLst>
          </p:cNvPr>
          <p:cNvSpPr txBox="1"/>
          <p:nvPr/>
        </p:nvSpPr>
        <p:spPr>
          <a:xfrm>
            <a:off x="228600" y="1381245"/>
            <a:ext cx="77080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Learned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about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the goal and the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specifics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of the g-2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experiment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Extract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the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twiss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parameters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from a simulate test sample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based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on Run2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Used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the Lost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Muons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Gun (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tuned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with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this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parameters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) to simulate a sample of high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statistics</a:t>
            </a:r>
            <a:endParaRPr lang="it-IT" sz="1600" dirty="0">
              <a:solidFill>
                <a:srgbClr val="4E4E4E"/>
              </a:solidFill>
              <a:latin typeface="Helvetica 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4E4E4E"/>
                </a:solidFill>
                <a:latin typeface="Helvetica "/>
              </a:rPr>
              <a:t>Applied a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selection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criteria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to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select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the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muons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which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are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lost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Analyzed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this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simulate sample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using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this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Gun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Plotted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the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Momentum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and Time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distribution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of the Lost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Muons</a:t>
            </a:r>
            <a:endParaRPr lang="it-IT" sz="1600" dirty="0">
              <a:solidFill>
                <a:srgbClr val="4E4E4E"/>
              </a:solidFill>
              <a:latin typeface="Helvetica 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Extract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the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the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loss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rate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function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and compare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it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with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that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coming from the data. -&gt;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requires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more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statistic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in future.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>
              <a:solidFill>
                <a:srgbClr val="4E4E4E"/>
              </a:solidFill>
              <a:latin typeface="Helvetica 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>
              <a:solidFill>
                <a:srgbClr val="4E4E4E"/>
              </a:solidFill>
              <a:latin typeface="Helvetica 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>
              <a:solidFill>
                <a:srgbClr val="4E4E4E"/>
              </a:solidFill>
              <a:latin typeface="Helvetica "/>
            </a:endParaRPr>
          </a:p>
        </p:txBody>
      </p:sp>
    </p:spTree>
    <p:extLst>
      <p:ext uri="{BB962C8B-B14F-4D97-AF65-F5344CB8AC3E}">
        <p14:creationId xmlns:p14="http://schemas.microsoft.com/office/powerpoint/2010/main" val="3547969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29730290-E094-00D6-EC3C-56115DA4A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096" y="1527917"/>
            <a:ext cx="8672513" cy="1770696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I </a:t>
            </a:r>
            <a:r>
              <a:rPr lang="it-IT" dirty="0" err="1"/>
              <a:t>want</a:t>
            </a:r>
            <a:r>
              <a:rPr lang="it-IT" dirty="0"/>
              <a:t> to thank the </a:t>
            </a:r>
            <a:r>
              <a:rPr lang="it-IT" dirty="0" err="1"/>
              <a:t>FermiLab</a:t>
            </a:r>
            <a:r>
              <a:rPr lang="it-IT" dirty="0"/>
              <a:t> and the g-2 </a:t>
            </a:r>
            <a:r>
              <a:rPr lang="it-IT" dirty="0" err="1"/>
              <a:t>collaboration</a:t>
            </a:r>
            <a:r>
              <a:rPr lang="it-IT" dirty="0"/>
              <a:t> for the </a:t>
            </a:r>
            <a:r>
              <a:rPr lang="it-IT" dirty="0" err="1"/>
              <a:t>opportunity</a:t>
            </a:r>
            <a:r>
              <a:rPr lang="it-IT" dirty="0"/>
              <a:t> to work in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experiment</a:t>
            </a:r>
            <a:r>
              <a:rPr lang="it-IT" dirty="0"/>
              <a:t>. I </a:t>
            </a:r>
            <a:r>
              <a:rPr lang="it-IT" dirty="0" err="1"/>
              <a:t>want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to thank : Anna </a:t>
            </a:r>
            <a:r>
              <a:rPr lang="it-IT" dirty="0" err="1"/>
              <a:t>Driutti</a:t>
            </a:r>
            <a:r>
              <a:rPr lang="it-IT" dirty="0"/>
              <a:t>, Brendan Casey, Marco Incagli, Alberto Lusiani, </a:t>
            </a:r>
            <a:r>
              <a:rPr lang="it-IT" dirty="0" err="1"/>
              <a:t>Renee</a:t>
            </a:r>
            <a:r>
              <a:rPr lang="it-IT" dirty="0"/>
              <a:t> Fatemi and the </a:t>
            </a:r>
            <a:r>
              <a:rPr lang="it-IT" dirty="0" err="1"/>
              <a:t>entire</a:t>
            </a:r>
            <a:r>
              <a:rPr lang="it-IT" dirty="0"/>
              <a:t> </a:t>
            </a:r>
            <a:r>
              <a:rPr lang="it-IT" dirty="0" err="1"/>
              <a:t>simulation</a:t>
            </a:r>
            <a:r>
              <a:rPr lang="it-IT" dirty="0"/>
              <a:t> team for the </a:t>
            </a:r>
            <a:r>
              <a:rPr lang="it-IT" dirty="0" err="1"/>
              <a:t>constant</a:t>
            </a:r>
            <a:r>
              <a:rPr lang="it-IT" dirty="0"/>
              <a:t> support in </a:t>
            </a:r>
            <a:r>
              <a:rPr lang="it-IT" dirty="0" err="1"/>
              <a:t>my</a:t>
            </a:r>
            <a:r>
              <a:rPr lang="it-IT" dirty="0"/>
              <a:t> work. I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want</a:t>
            </a:r>
            <a:r>
              <a:rPr lang="it-IT" dirty="0"/>
              <a:t> to thank: David </a:t>
            </a:r>
            <a:r>
              <a:rPr lang="it-IT" dirty="0" err="1"/>
              <a:t>Tarazona</a:t>
            </a:r>
            <a:r>
              <a:rPr lang="it-IT" dirty="0"/>
              <a:t> ,Jason </a:t>
            </a:r>
            <a:r>
              <a:rPr lang="it-IT" dirty="0" err="1"/>
              <a:t>Crnkovic</a:t>
            </a:r>
            <a:r>
              <a:rPr lang="it-IT" dirty="0"/>
              <a:t> and Lorenzo </a:t>
            </a:r>
            <a:r>
              <a:rPr lang="it-IT" dirty="0" err="1"/>
              <a:t>Cotrozzi</a:t>
            </a:r>
            <a:r>
              <a:rPr lang="it-IT" dirty="0"/>
              <a:t> for the </a:t>
            </a:r>
            <a:r>
              <a:rPr lang="it-IT" dirty="0" err="1"/>
              <a:t>useful</a:t>
            </a:r>
            <a:r>
              <a:rPr lang="it-IT" dirty="0"/>
              <a:t> </a:t>
            </a:r>
            <a:r>
              <a:rPr lang="it-IT" dirty="0" err="1"/>
              <a:t>discussion</a:t>
            </a:r>
            <a:r>
              <a:rPr lang="it-IT" dirty="0"/>
              <a:t> and </a:t>
            </a:r>
            <a:r>
              <a:rPr lang="it-IT" dirty="0" err="1"/>
              <a:t>advice</a:t>
            </a:r>
            <a:endParaRPr lang="it-IT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7156D908-FB73-2845-5682-E71E7B1A7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Acknowledgements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B465598-67BA-5811-1907-36C13E97C6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983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AC2D7777-5ACE-8EEF-4B40-45A7A7B70B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4" y="728664"/>
                <a:ext cx="5013956" cy="964669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it-IT" sz="1600" dirty="0" err="1"/>
                  <a:t>Muons</a:t>
                </a:r>
                <a:r>
                  <a:rPr lang="it-IT" sz="1600" dirty="0"/>
                  <a:t> are point like </a:t>
                </a:r>
                <a:r>
                  <a:rPr lang="it-IT" sz="1600" dirty="0" err="1"/>
                  <a:t>particles</a:t>
                </a:r>
                <a:r>
                  <a:rPr lang="it-IT" sz="1600" dirty="0"/>
                  <a:t>, like </a:t>
                </a:r>
                <a:r>
                  <a:rPr lang="it-IT" sz="1600" dirty="0" err="1"/>
                  <a:t>electrons</a:t>
                </a:r>
                <a:r>
                  <a:rPr lang="it-IT" sz="1600" dirty="0"/>
                  <a:t>, with a </a:t>
                </a:r>
                <a:r>
                  <a:rPr lang="it-IT" sz="1600" dirty="0" err="1"/>
                  <a:t>magnetic</a:t>
                </a:r>
                <a:r>
                  <a:rPr lang="it-IT" sz="1600" dirty="0"/>
                  <a:t> moment of: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it-IT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acc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𝑔</m:t>
                      </m:r>
                      <m:f>
                        <m:f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it-IT" sz="1600" dirty="0"/>
              </a:p>
              <a:p>
                <a:pPr marL="0" indent="0">
                  <a:buNone/>
                </a:pPr>
                <a:endParaRPr lang="it-IT" sz="1600" dirty="0"/>
              </a:p>
              <a:p>
                <a:pPr marL="0" indent="0">
                  <a:buNone/>
                </a:pPr>
                <a:endParaRPr lang="it-IT" sz="1600" dirty="0"/>
              </a:p>
              <a:p>
                <a:pPr marL="0" indent="0">
                  <a:buNone/>
                </a:pPr>
                <a:endParaRPr lang="it-IT" sz="1600" dirty="0"/>
              </a:p>
            </p:txBody>
          </p:sp>
        </mc:Choice>
        <mc:Fallback xmlns="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AC2D7777-5ACE-8EEF-4B40-45A7A7B70B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4" y="728664"/>
                <a:ext cx="5013956" cy="964669"/>
              </a:xfrm>
              <a:blipFill>
                <a:blip r:embed="rId2"/>
                <a:stretch>
                  <a:fillRect l="-2555" t="-6962" b="-6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olo 2">
            <a:extLst>
              <a:ext uri="{FF2B5EF4-FFF2-40B4-BE49-F238E27FC236}">
                <a16:creationId xmlns:a16="http://schemas.microsoft.com/office/drawing/2014/main" id="{B1D632D9-18FE-E376-B94A-B6C2F5C22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95902"/>
            <a:ext cx="8686800" cy="320908"/>
          </a:xfrm>
        </p:spPr>
        <p:txBody>
          <a:bodyPr/>
          <a:lstStyle/>
          <a:p>
            <a:r>
              <a:rPr lang="it-IT" dirty="0" err="1"/>
              <a:t>Muon</a:t>
            </a:r>
            <a:r>
              <a:rPr lang="it-IT" dirty="0"/>
              <a:t> </a:t>
            </a:r>
            <a:r>
              <a:rPr lang="it-IT" dirty="0" err="1"/>
              <a:t>magnetic</a:t>
            </a:r>
            <a:r>
              <a:rPr lang="it-IT" dirty="0"/>
              <a:t> moment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5012CDD-D24B-9A92-B4E2-BCB8D3AB4A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78B9B1C-0521-8E2E-B045-B1B910133F25}"/>
              </a:ext>
            </a:extLst>
          </p:cNvPr>
          <p:cNvSpPr txBox="1"/>
          <p:nvPr/>
        </p:nvSpPr>
        <p:spPr>
          <a:xfrm>
            <a:off x="154517" y="1689003"/>
            <a:ext cx="5176516" cy="85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Dirac theory </a:t>
            </a:r>
            <a:r>
              <a:rPr lang="it-IT" sz="16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predicts</a:t>
            </a:r>
            <a:r>
              <a:rPr lang="it-IT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that</a:t>
            </a:r>
            <a:r>
              <a:rPr lang="it-IT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the g-</a:t>
            </a:r>
            <a:r>
              <a:rPr lang="it-IT" sz="16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factor</a:t>
            </a:r>
            <a:r>
              <a:rPr lang="it-IT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of an </a:t>
            </a:r>
            <a:r>
              <a:rPr lang="it-IT" sz="16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elementary</a:t>
            </a:r>
            <a:r>
              <a:rPr lang="it-IT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particle</a:t>
            </a:r>
            <a:r>
              <a:rPr lang="it-IT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is</a:t>
            </a:r>
            <a:r>
              <a:rPr lang="it-IT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2 </a:t>
            </a:r>
            <a:r>
              <a:rPr lang="it-IT" sz="16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but</a:t>
            </a:r>
            <a:r>
              <a:rPr lang="it-IT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higher</a:t>
            </a:r>
            <a:r>
              <a:rPr lang="it-IT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order</a:t>
            </a:r>
            <a:r>
              <a:rPr lang="it-IT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corrections</a:t>
            </a:r>
            <a:r>
              <a:rPr lang="it-IT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shift </a:t>
            </a:r>
            <a:r>
              <a:rPr lang="it-IT" sz="16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this</a:t>
            </a:r>
            <a:r>
              <a:rPr lang="it-IT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value</a:t>
            </a:r>
            <a:r>
              <a:rPr lang="it-IT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by the </a:t>
            </a:r>
            <a:r>
              <a:rPr lang="it-IT" sz="16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muon</a:t>
            </a:r>
            <a:r>
              <a:rPr lang="it-IT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anomaly</a:t>
            </a:r>
            <a:r>
              <a:rPr lang="it-IT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defined</a:t>
            </a:r>
            <a:r>
              <a:rPr lang="it-IT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</a:t>
            </a:r>
            <a:endParaRPr lang="it-IT" sz="1600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A68A94E6-B8A4-0CCE-D0E7-7E7CCFE4DECD}"/>
                  </a:ext>
                </a:extLst>
              </p:cNvPr>
              <p:cNvSpPr txBox="1"/>
              <p:nvPr/>
            </p:nvSpPr>
            <p:spPr>
              <a:xfrm>
                <a:off x="1412195" y="2597948"/>
                <a:ext cx="2892214" cy="553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sz="1600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505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600" b="0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it-IT" sz="1600" b="0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it-IT" sz="1600" b="0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it-IT" sz="1600">
                          <a:solidFill>
                            <a:srgbClr val="505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it-IT" sz="1600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0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1600" b="0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A68A94E6-B8A4-0CCE-D0E7-7E7CCFE4DE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195" y="2597948"/>
                <a:ext cx="2892214" cy="5533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52DEFF43-5112-E995-85F3-666991B6B4AD}"/>
                  </a:ext>
                </a:extLst>
              </p:cNvPr>
              <p:cNvSpPr txBox="1"/>
              <p:nvPr/>
            </p:nvSpPr>
            <p:spPr>
              <a:xfrm>
                <a:off x="154517" y="3202533"/>
                <a:ext cx="4905163" cy="1343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All high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order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loops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contribute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𝑎</m:t>
                        </m:r>
                      </m:e>
                      <m:sub>
                        <m:r>
                          <a:rPr lang="it-IT" sz="160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𝜇</m:t>
                        </m:r>
                      </m:sub>
                    </m:sSub>
                    <m:r>
                      <a:rPr lang="it-IT" sz="1600" b="0" i="0" smtClean="0">
                        <a:solidFill>
                          <a:srgbClr val="50505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,</m:t>
                    </m:r>
                  </m:oMath>
                </a14:m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even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the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ones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of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particles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that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we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haven’t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discovered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yet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. For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that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a precise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comparison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beetwen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the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theorical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value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and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expermiental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measurement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is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a good test for the Standard Model in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Physics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.</a:t>
                </a:r>
                <a:r>
                  <a:rPr lang="it-IT" sz="1600" dirty="0">
                    <a:solidFill>
                      <a:srgbClr val="40404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52DEFF43-5112-E995-85F3-666991B6B4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517" y="3202533"/>
                <a:ext cx="4905163" cy="1343253"/>
              </a:xfrm>
              <a:prstGeom prst="rect">
                <a:avLst/>
              </a:prstGeom>
              <a:blipFill>
                <a:blip r:embed="rId4"/>
                <a:stretch>
                  <a:fillRect l="-621" t="-1357" b="-497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magine 13" descr="Immagine che contiene diagramma, origami&#10;&#10;Descrizione generata automaticamente">
            <a:extLst>
              <a:ext uri="{FF2B5EF4-FFF2-40B4-BE49-F238E27FC236}">
                <a16:creationId xmlns:a16="http://schemas.microsoft.com/office/drawing/2014/main" id="{C616A8B7-7BE1-E4C5-6F76-A7E6295816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6373" y="2121797"/>
            <a:ext cx="3047460" cy="2388187"/>
          </a:xfrm>
          <a:prstGeom prst="rect">
            <a:avLst/>
          </a:prstGeom>
        </p:spPr>
      </p:pic>
      <p:pic>
        <p:nvPicPr>
          <p:cNvPr id="8" name="Immagine 7" descr="Immagine che contiene cerchio, Elementi grafici, Policromia, creatività&#10;&#10;Descrizione generata automaticamente">
            <a:extLst>
              <a:ext uri="{FF2B5EF4-FFF2-40B4-BE49-F238E27FC236}">
                <a16:creationId xmlns:a16="http://schemas.microsoft.com/office/drawing/2014/main" id="{67FA1D6B-7B71-D7B3-091D-2E883355F0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8880" y="587604"/>
            <a:ext cx="1998134" cy="130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77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058D1A7-370D-1112-A921-B4879571A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11" name="Segnaposto immagine 10" descr="Immagine che contiene barca, ingegneria, acciaio, edificio&#10;&#10;Descrizione generata automaticamente">
            <a:extLst>
              <a:ext uri="{FF2B5EF4-FFF2-40B4-BE49-F238E27FC236}">
                <a16:creationId xmlns:a16="http://schemas.microsoft.com/office/drawing/2014/main" id="{7982E253-3DAC-C7B2-C9EC-2C4DC02F20B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2421" b="12421"/>
          <a:stretch>
            <a:fillRect/>
          </a:stretch>
        </p:blipFill>
        <p:spPr>
          <a:xfrm>
            <a:off x="234156" y="533656"/>
            <a:ext cx="8675688" cy="4076188"/>
          </a:xfr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AA34C29-CCC0-5842-6E48-E44AA25858E7}"/>
              </a:ext>
            </a:extLst>
          </p:cNvPr>
          <p:cNvSpPr txBox="1"/>
          <p:nvPr/>
        </p:nvSpPr>
        <p:spPr>
          <a:xfrm>
            <a:off x="1374989" y="87536"/>
            <a:ext cx="6170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Thank </a:t>
            </a:r>
            <a:r>
              <a:rPr lang="it-IT" dirty="0" err="1">
                <a:solidFill>
                  <a:srgbClr val="FF0000"/>
                </a:solidFill>
              </a:rPr>
              <a:t>you</a:t>
            </a:r>
            <a:r>
              <a:rPr lang="it-IT" dirty="0">
                <a:solidFill>
                  <a:srgbClr val="FF0000"/>
                </a:solidFill>
              </a:rPr>
              <a:t> for the </a:t>
            </a:r>
            <a:r>
              <a:rPr lang="it-IT" dirty="0" err="1">
                <a:solidFill>
                  <a:srgbClr val="FF0000"/>
                </a:solidFill>
              </a:rPr>
              <a:t>attention</a:t>
            </a:r>
            <a:r>
              <a:rPr lang="it-IT" dirty="0">
                <a:solidFill>
                  <a:srgbClr val="FF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95969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07A9AC8C-8DFF-F2FA-0960-A7CAEC5E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1201"/>
            <a:ext cx="8686800" cy="320908"/>
          </a:xfrm>
        </p:spPr>
        <p:txBody>
          <a:bodyPr/>
          <a:lstStyle/>
          <a:p>
            <a:r>
              <a:rPr lang="it-IT" dirty="0" err="1"/>
              <a:t>Muon</a:t>
            </a:r>
            <a:r>
              <a:rPr lang="it-IT" dirty="0"/>
              <a:t> </a:t>
            </a:r>
            <a:r>
              <a:rPr lang="it-IT" dirty="0" err="1"/>
              <a:t>precession</a:t>
            </a:r>
            <a:r>
              <a:rPr lang="it-IT" dirty="0"/>
              <a:t>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2CE6FDC-F987-CE23-1D56-187BAFE899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C64B416F-0B51-25E2-CF82-E142D218E2CA}"/>
                  </a:ext>
                </a:extLst>
              </p:cNvPr>
              <p:cNvSpPr txBox="1"/>
              <p:nvPr/>
            </p:nvSpPr>
            <p:spPr>
              <a:xfrm>
                <a:off x="222250" y="542221"/>
                <a:ext cx="554852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In a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magnetic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field the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muon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spin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it-IT" sz="16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𝜔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precess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at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a rate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greater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than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the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cyclotron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it-IT" sz="16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𝜔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𝑐</m:t>
                        </m:r>
                      </m:sub>
                    </m:sSub>
                  </m:oMath>
                </a14:m>
                <a:endParaRPr lang="it-IT" sz="1600" dirty="0">
                  <a:solidFill>
                    <a:srgbClr val="4E4E4E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C64B416F-0B51-25E2-CF82-E142D218E2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250" y="542221"/>
                <a:ext cx="5548524" cy="584775"/>
              </a:xfrm>
              <a:prstGeom prst="rect">
                <a:avLst/>
              </a:prstGeom>
              <a:blipFill>
                <a:blip r:embed="rId2"/>
                <a:stretch>
                  <a:fillRect l="-549" t="-3125" b="-1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BF9EF4CA-2EF1-B346-1206-3834BC1829D6}"/>
                  </a:ext>
                </a:extLst>
              </p:cNvPr>
              <p:cNvSpPr txBox="1"/>
              <p:nvPr/>
            </p:nvSpPr>
            <p:spPr>
              <a:xfrm>
                <a:off x="214948" y="1119469"/>
                <a:ext cx="5217160" cy="11307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The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anomalus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precession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frequency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is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given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by:</a:t>
                </a:r>
              </a:p>
              <a:p>
                <a:endParaRPr lang="it-IT" sz="1600" dirty="0">
                  <a:solidFill>
                    <a:srgbClr val="50504E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𝑎</m:t>
                              </m:r>
                            </m:sub>
                          </m:sSub>
                        </m:e>
                      </m:acc>
                      <m:r>
                        <a:rPr lang="it-IT" sz="1600" b="0" i="1" smtClean="0">
                          <a:solidFill>
                            <a:srgbClr val="50504E"/>
                          </a:solidFill>
                          <a:latin typeface="Cambria Math" panose="02040503050406030204" pitchFamily="18" charset="0"/>
                          <a:cs typeface="Helvetica" panose="020B0604020202020204" pitchFamily="34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𝑠</m:t>
                              </m:r>
                            </m:sub>
                          </m:sSub>
                        </m:e>
                      </m:acc>
                      <m:r>
                        <a:rPr lang="it-IT" sz="1600" b="0" i="1" smtClean="0">
                          <a:solidFill>
                            <a:srgbClr val="50504E"/>
                          </a:solidFill>
                          <a:latin typeface="Cambria Math" panose="02040503050406030204" pitchFamily="18" charset="0"/>
                          <a:cs typeface="Helvetica" panose="020B0604020202020204" pitchFamily="34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𝑐</m:t>
                              </m:r>
                            </m:sub>
                          </m:sSub>
                        </m:e>
                      </m:acc>
                      <m:r>
                        <a:rPr lang="it-IT" sz="1600" b="0" i="1" smtClean="0">
                          <a:solidFill>
                            <a:srgbClr val="50504E"/>
                          </a:solidFill>
                          <a:latin typeface="Cambria Math" panose="02040503050406030204" pitchFamily="18" charset="0"/>
                          <a:cs typeface="Helvetica" panose="020B0604020202020204" pitchFamily="34" charset="0"/>
                        </a:rPr>
                        <m:t> </m:t>
                      </m:r>
                      <m:r>
                        <a:rPr lang="it-IT" sz="1600" b="0" i="1" smtClean="0">
                          <a:solidFill>
                            <a:srgbClr val="50504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m:t>≈</m:t>
                      </m:r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" panose="020B0604020202020204" pitchFamily="34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" panose="020B0604020202020204" pitchFamily="34" charset="0"/>
                            </a:rPr>
                            <m:t>𝑎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" panose="020B0604020202020204" pitchFamily="34" charset="0"/>
                            </a:rPr>
                            <m:t>𝜇</m:t>
                          </m:r>
                        </m:sub>
                      </m:sSub>
                      <m:f>
                        <m:fPr>
                          <m:ctrlP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𝑒</m:t>
                          </m:r>
                          <m:acc>
                            <m:accPr>
                              <m:chr m:val="⃗"/>
                              <m:ctrlP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it-IT" sz="1600" dirty="0">
                  <a:solidFill>
                    <a:srgbClr val="50504E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BF9EF4CA-2EF1-B346-1206-3834BC1829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948" y="1119469"/>
                <a:ext cx="5217160" cy="1130759"/>
              </a:xfrm>
              <a:prstGeom prst="rect">
                <a:avLst/>
              </a:prstGeom>
              <a:blipFill>
                <a:blip r:embed="rId3"/>
                <a:stretch>
                  <a:fillRect l="-584" t="-162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6CFBC002-103F-2076-C4A9-84E1979D9404}"/>
                  </a:ext>
                </a:extLst>
              </p:cNvPr>
              <p:cNvSpPr txBox="1"/>
              <p:nvPr/>
            </p:nvSpPr>
            <p:spPr>
              <a:xfrm>
                <a:off x="214948" y="3027253"/>
                <a:ext cx="5555827" cy="6045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Goal of the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Muon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g-2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collaboration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is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to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measure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𝑎</m:t>
                        </m:r>
                      </m:e>
                      <m:sub>
                        <m:r>
                          <a:rPr lang="it-IT" sz="16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with a 140 ppb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uncertainty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using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this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technique </a:t>
                </a: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6CFBC002-103F-2076-C4A9-84E1979D94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948" y="3027253"/>
                <a:ext cx="5555827" cy="604589"/>
              </a:xfrm>
              <a:prstGeom prst="rect">
                <a:avLst/>
              </a:prstGeom>
              <a:blipFill>
                <a:blip r:embed="rId4"/>
                <a:stretch>
                  <a:fillRect l="-548" t="-3030" b="-1313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4899FBF1-9FA2-5F41-8611-37C828DCB287}"/>
                  </a:ext>
                </a:extLst>
              </p:cNvPr>
              <p:cNvSpPr txBox="1"/>
              <p:nvPr/>
            </p:nvSpPr>
            <p:spPr>
              <a:xfrm>
                <a:off x="222250" y="3747890"/>
                <a:ext cx="57996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On August 10th the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collaboration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published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its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second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result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based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on Run2 and Run3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confirming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the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previous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measurmeant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based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on Run1 and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reaching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1600" i="1" smtClean="0">
                        <a:solidFill>
                          <a:srgbClr val="505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≈</m:t>
                    </m:r>
                  </m:oMath>
                </a14:m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200ppb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unc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4899FBF1-9FA2-5F41-8611-37C828DCB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250" y="3747890"/>
                <a:ext cx="5799667" cy="830997"/>
              </a:xfrm>
              <a:prstGeom prst="rect">
                <a:avLst/>
              </a:prstGeom>
              <a:blipFill>
                <a:blip r:embed="rId5"/>
                <a:stretch>
                  <a:fillRect l="-525" t="-2206" b="-882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8FF42EDE-E837-2D07-A8CC-4C1266B15064}"/>
                  </a:ext>
                </a:extLst>
              </p:cNvPr>
              <p:cNvSpPr txBox="1"/>
              <p:nvPr/>
            </p:nvSpPr>
            <p:spPr>
              <a:xfrm>
                <a:off x="222250" y="2173587"/>
                <a:ext cx="5696161" cy="8508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solidFill>
                      <a:srgbClr val="404040"/>
                    </a:solidFill>
                    <a:latin typeface="Helvetica "/>
                  </a:rPr>
                  <a:t>Hence the </a:t>
                </a:r>
                <a:r>
                  <a:rPr lang="it-IT" sz="1600" dirty="0" err="1">
                    <a:solidFill>
                      <a:srgbClr val="404040"/>
                    </a:solidFill>
                    <a:latin typeface="Helvetica "/>
                  </a:rPr>
                  <a:t>ingredients</a:t>
                </a:r>
                <a:r>
                  <a:rPr lang="it-IT" sz="1600" dirty="0">
                    <a:solidFill>
                      <a:srgbClr val="404040"/>
                    </a:solidFill>
                    <a:latin typeface="Helvetica "/>
                  </a:rPr>
                  <a:t> to </a:t>
                </a:r>
                <a:r>
                  <a:rPr lang="it-IT" sz="1600" dirty="0" err="1">
                    <a:solidFill>
                      <a:srgbClr val="404040"/>
                    </a:solidFill>
                    <a:latin typeface="Helvetica "/>
                  </a:rPr>
                  <a:t>measure</a:t>
                </a:r>
                <a:r>
                  <a:rPr lang="it-IT" sz="1600" dirty="0">
                    <a:solidFill>
                      <a:srgbClr val="404040"/>
                    </a:solidFill>
                    <a:latin typeface="Helvetica 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1600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it-IT" sz="1600" dirty="0">
                    <a:solidFill>
                      <a:srgbClr val="404040"/>
                    </a:solidFill>
                    <a:latin typeface="Helvetica "/>
                  </a:rPr>
                  <a:t> are </a:t>
                </a:r>
                <a:r>
                  <a:rPr lang="it-IT" sz="1600" dirty="0" err="1">
                    <a:solidFill>
                      <a:srgbClr val="404040"/>
                    </a:solidFill>
                    <a:latin typeface="Helvetica "/>
                  </a:rPr>
                  <a:t>polarized</a:t>
                </a:r>
                <a:r>
                  <a:rPr lang="it-IT" sz="1600" dirty="0">
                    <a:solidFill>
                      <a:srgbClr val="404040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04040"/>
                    </a:solidFill>
                    <a:latin typeface="Helvetica "/>
                  </a:rPr>
                  <a:t>muons</a:t>
                </a:r>
                <a:r>
                  <a:rPr lang="it-IT" sz="1600" dirty="0">
                    <a:solidFill>
                      <a:srgbClr val="404040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04040"/>
                    </a:solidFill>
                    <a:latin typeface="Helvetica "/>
                  </a:rPr>
                  <a:t>beam</a:t>
                </a:r>
                <a:r>
                  <a:rPr lang="it-IT" sz="1600" dirty="0">
                    <a:solidFill>
                      <a:srgbClr val="404040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04040"/>
                    </a:solidFill>
                    <a:latin typeface="Helvetica "/>
                  </a:rPr>
                  <a:t>stored</a:t>
                </a:r>
                <a:r>
                  <a:rPr lang="it-IT" sz="1600" dirty="0">
                    <a:solidFill>
                      <a:srgbClr val="404040"/>
                    </a:solidFill>
                    <a:latin typeface="Helvetica "/>
                  </a:rPr>
                  <a:t> in a </a:t>
                </a:r>
                <a:r>
                  <a:rPr lang="it-IT" sz="1600" dirty="0" err="1">
                    <a:solidFill>
                      <a:srgbClr val="404040"/>
                    </a:solidFill>
                    <a:latin typeface="Helvetica "/>
                  </a:rPr>
                  <a:t>magnetic</a:t>
                </a:r>
                <a:r>
                  <a:rPr lang="it-IT" sz="1600" dirty="0">
                    <a:solidFill>
                      <a:srgbClr val="404040"/>
                    </a:solidFill>
                    <a:latin typeface="Helvetica "/>
                  </a:rPr>
                  <a:t> field and a precise </a:t>
                </a:r>
                <a:r>
                  <a:rPr lang="it-IT" sz="1600" dirty="0" err="1">
                    <a:solidFill>
                      <a:srgbClr val="404040"/>
                    </a:solidFill>
                    <a:latin typeface="Helvetica "/>
                  </a:rPr>
                  <a:t>measure</a:t>
                </a:r>
                <a:r>
                  <a:rPr lang="it-IT" sz="1600" dirty="0">
                    <a:solidFill>
                      <a:srgbClr val="404040"/>
                    </a:solidFill>
                    <a:latin typeface="Helvetica "/>
                  </a:rPr>
                  <a:t> of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it-IT" sz="1600" dirty="0">
                    <a:solidFill>
                      <a:srgbClr val="404040"/>
                    </a:solidFill>
                    <a:latin typeface="Helvetica "/>
                  </a:rPr>
                  <a:t> and B  </a:t>
                </a: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8FF42EDE-E837-2D07-A8CC-4C1266B15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250" y="2173587"/>
                <a:ext cx="5696161" cy="850810"/>
              </a:xfrm>
              <a:prstGeom prst="rect">
                <a:avLst/>
              </a:prstGeom>
              <a:blipFill>
                <a:blip r:embed="rId6"/>
                <a:stretch>
                  <a:fillRect l="-535" t="-2158" b="-935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magine 12" descr="Immagine che contiene testo, cerchio, diagramma, Carattere&#10;&#10;Descrizione generata automaticamente">
            <a:extLst>
              <a:ext uri="{FF2B5EF4-FFF2-40B4-BE49-F238E27FC236}">
                <a16:creationId xmlns:a16="http://schemas.microsoft.com/office/drawing/2014/main" id="{F2BAA12F-D624-3804-2660-DF6BE465F4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4320" y="106211"/>
            <a:ext cx="2297020" cy="2127848"/>
          </a:xfrm>
          <a:prstGeom prst="rect">
            <a:avLst/>
          </a:prstGeom>
        </p:spPr>
      </p:pic>
      <p:pic>
        <p:nvPicPr>
          <p:cNvPr id="15" name="Immagine 14" descr="Immagine che contiene testo, schermata, Carattere, linea&#10;&#10;Descrizione generata automaticamente">
            <a:extLst>
              <a:ext uri="{FF2B5EF4-FFF2-40B4-BE49-F238E27FC236}">
                <a16:creationId xmlns:a16="http://schemas.microsoft.com/office/drawing/2014/main" id="{677A6B7B-1BF2-B15D-5C72-9434F9948F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0774" y="2234059"/>
            <a:ext cx="3324111" cy="223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98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F4534C96-0EB6-DE4A-309F-5B005A8F0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Master formula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589B048-1945-E517-EF48-6A40D2A5C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DDA8E417-A437-FF15-F79F-4CF3864CEA85}"/>
                  </a:ext>
                </a:extLst>
              </p:cNvPr>
              <p:cNvSpPr txBox="1"/>
              <p:nvPr/>
            </p:nvSpPr>
            <p:spPr>
              <a:xfrm>
                <a:off x="228600" y="1853824"/>
                <a:ext cx="8088629" cy="1166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𝑅</m:t>
                          </m:r>
                        </m:e>
                        <m:sub>
                          <m:r>
                            <a:rPr lang="it-IT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" panose="020B0604020202020204" pitchFamily="34" charset="0"/>
                            </a:rPr>
                            <m:t>𝜇</m:t>
                          </m:r>
                        </m:sub>
                      </m:sSub>
                      <m:r>
                        <a:rPr lang="it-IT" b="0" i="1" smtClean="0">
                          <a:solidFill>
                            <a:srgbClr val="505050"/>
                          </a:solidFill>
                          <a:latin typeface="Cambria Math" panose="02040503050406030204" pitchFamily="18" charset="0"/>
                          <a:cs typeface="Helvetica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</m:ctrlPr>
                        </m:fPr>
                        <m:num>
                          <m:groupChr>
                            <m:groupChrPr>
                              <m:chr m:val="⏞"/>
                              <m:pos m:val="top"/>
                              <m:vertJc m:val="bot"/>
                              <m:ctrlP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groupChrPr>
                            <m:e>
                              <m:sSub>
                                <m:sSubPr>
                                  <m:ctrlP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𝑐𝑙𝑜𝑐𝑘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⋅</m:t>
                                  </m:r>
                                  <m: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𝑎</m:t>
                                  </m:r>
                                </m:sub>
                                <m:sup>
                                  <m: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𝑚𝑒𝑎𝑠</m:t>
                                  </m:r>
                                </m:sup>
                              </m:sSubSup>
                            </m:e>
                          </m:groupChr>
                          <m:r>
                            <a:rPr lang="it-IT" b="0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(1+</m:t>
                          </m:r>
                          <m:groupChr>
                            <m:groupChrPr>
                              <m:chr m:val="⏞"/>
                              <m:pos m:val="top"/>
                              <m:vertJc m:val="bot"/>
                              <m:ctrlP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groupChrPr>
                            <m:e>
                              <m:sSub>
                                <m:sSubPr>
                                  <m:ctrlP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m:rPr>
                                  <m:brk/>
                                </m:rP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m:rPr>
                                  <m:brk/>
                                </m:rP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𝑚𝑙</m:t>
                                  </m:r>
                                </m:sub>
                              </m:sSub>
                              <m:r>
                                <m:rPr>
                                  <m:brk/>
                                </m:rP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𝑝𝑎</m:t>
                                  </m:r>
                                </m:sub>
                              </m:sSub>
                              <m: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𝑑𝑑</m:t>
                                  </m:r>
                                </m:sub>
                              </m:sSub>
                              <m:r>
                                <m:rPr>
                                  <m:brk/>
                                </m:rP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)</m:t>
                              </m:r>
                            </m:e>
                          </m:groupChr>
                        </m:num>
                        <m:den>
                          <m:groupChr>
                            <m:groupChrPr>
                              <m:chr m:val="⏟"/>
                              <m:ctrlP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groupChrPr>
                            <m:e>
                              <m:sSub>
                                <m:sSubPr>
                                  <m:ctrlP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𝑐𝑎𝑙𝑖𝑏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i="1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⋅</m:t>
                                  </m:r>
                                  <m: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(</m:t>
                              </m:r>
                              <m: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𝑥</m:t>
                              </m:r>
                              <m: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,</m:t>
                              </m:r>
                              <m: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𝑦</m:t>
                              </m:r>
                              <m: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,</m:t>
                              </m:r>
                              <m: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𝜙</m:t>
                              </m:r>
                              <m: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)⨂</m:t>
                              </m:r>
                              <m: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𝑀</m:t>
                              </m:r>
                              <m: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(</m:t>
                              </m:r>
                              <m: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𝑥</m:t>
                              </m:r>
                              <m: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,</m:t>
                              </m:r>
                              <m: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𝑦</m:t>
                              </m:r>
                              <m: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,</m:t>
                              </m:r>
                              <m: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𝜙</m:t>
                              </m:r>
                              <m: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)</m:t>
                              </m:r>
                            </m:e>
                          </m:groupChr>
                          <m:r>
                            <a:rPr lang="it-IT" b="0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 </m:t>
                          </m:r>
                          <m:r>
                            <a:rPr lang="it-IT" b="0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" panose="020B0604020202020204" pitchFamily="34" charset="0"/>
                            </a:rPr>
                            <m:t>∙(1+</m:t>
                          </m:r>
                          <m:groupChr>
                            <m:groupChrPr>
                              <m:chr m:val="⏟"/>
                              <m:ctrlP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groupChrPr>
                            <m:e>
                              <m:sSub>
                                <m:sSubPr>
                                  <m:ctrlP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𝑞</m:t>
                                  </m:r>
                                </m:sub>
                              </m:sSub>
                              <m: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)</m:t>
                              </m:r>
                            </m:e>
                          </m:groupChr>
                        </m:den>
                      </m:f>
                    </m:oMath>
                  </m:oMathPara>
                </a14:m>
                <a:endParaRPr lang="it-IT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DDA8E417-A437-FF15-F79F-4CF3864CEA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853824"/>
                <a:ext cx="8088629" cy="11664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1460D542-87F8-B1E7-C5E1-5BA9836AF9EC}"/>
                  </a:ext>
                </a:extLst>
              </p:cNvPr>
              <p:cNvSpPr txBox="1"/>
              <p:nvPr/>
            </p:nvSpPr>
            <p:spPr>
              <a:xfrm>
                <a:off x="2465282" y="1605848"/>
                <a:ext cx="7924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1460D542-87F8-B1E7-C5E1-5BA9836AF9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5282" y="1605848"/>
                <a:ext cx="792480" cy="3385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asellaDiTesto 6">
            <a:extLst>
              <a:ext uri="{FF2B5EF4-FFF2-40B4-BE49-F238E27FC236}">
                <a16:creationId xmlns:a16="http://schemas.microsoft.com/office/drawing/2014/main" id="{11D335E2-D249-49DE-8149-7301C2F5055B}"/>
              </a:ext>
            </a:extLst>
          </p:cNvPr>
          <p:cNvSpPr txBox="1"/>
          <p:nvPr/>
        </p:nvSpPr>
        <p:spPr>
          <a:xfrm>
            <a:off x="4572000" y="1595392"/>
            <a:ext cx="2763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beam</a:t>
            </a:r>
            <a:r>
              <a:rPr lang="it-IT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dynamics </a:t>
            </a:r>
            <a:r>
              <a:rPr lang="it-IT" sz="16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corrections</a:t>
            </a:r>
            <a:r>
              <a:rPr lang="it-IT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EAF59ECF-DBEF-7EA8-7075-679BF454678A}"/>
                  </a:ext>
                </a:extLst>
              </p:cNvPr>
              <p:cNvSpPr txBox="1"/>
              <p:nvPr/>
            </p:nvSpPr>
            <p:spPr>
              <a:xfrm>
                <a:off x="2804164" y="2879506"/>
                <a:ext cx="1564640" cy="3943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it-IT" sz="1600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Sup>
                            <m:sSubSupPr>
                              <m:ctrlPr>
                                <a:rPr lang="it-IT" sz="160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160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it-IT" sz="1600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acc>
                      <m:r>
                        <a:rPr lang="it-IT" sz="1600" b="0" i="1" smtClean="0">
                          <a:solidFill>
                            <a:srgbClr val="505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505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1600" dirty="0">
                  <a:solidFill>
                    <a:srgbClr val="505050"/>
                  </a:solidFill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EAF59ECF-DBEF-7EA8-7075-679BF45467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4164" y="2879506"/>
                <a:ext cx="1564640" cy="394339"/>
              </a:xfrm>
              <a:prstGeom prst="rect">
                <a:avLst/>
              </a:prstGeom>
              <a:blipFill>
                <a:blip r:embed="rId4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DCE8BD9-B769-5596-641B-2E966A3642D8}"/>
              </a:ext>
            </a:extLst>
          </p:cNvPr>
          <p:cNvSpPr txBox="1"/>
          <p:nvPr/>
        </p:nvSpPr>
        <p:spPr>
          <a:xfrm>
            <a:off x="6211145" y="2989654"/>
            <a:ext cx="1937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Field </a:t>
            </a:r>
            <a:r>
              <a:rPr lang="it-IT" sz="16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corrections</a:t>
            </a:r>
            <a:endParaRPr lang="it-IT" sz="1600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9A241C3D-6B0E-2453-88AC-BE4DAEEE7786}"/>
              </a:ext>
            </a:extLst>
          </p:cNvPr>
          <p:cNvCxnSpPr>
            <a:cxnSpLocks/>
          </p:cNvCxnSpPr>
          <p:nvPr/>
        </p:nvCxnSpPr>
        <p:spPr>
          <a:xfrm flipH="1" flipV="1">
            <a:off x="2397760" y="1429526"/>
            <a:ext cx="311362" cy="2855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064518FB-DB74-0D06-10C3-26708CD1137C}"/>
                  </a:ext>
                </a:extLst>
              </p:cNvPr>
              <p:cNvSpPr/>
              <p:nvPr/>
            </p:nvSpPr>
            <p:spPr>
              <a:xfrm>
                <a:off x="222249" y="651242"/>
                <a:ext cx="3123778" cy="736654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20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it-IT" sz="12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𝑓</m:t>
                        </m:r>
                      </m:e>
                      <m:sub>
                        <m:r>
                          <a:rPr lang="it-IT" sz="12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𝑐𝑙𝑜𝑐𝑘</m:t>
                        </m:r>
                      </m:sub>
                    </m:sSub>
                    <m:r>
                      <a:rPr lang="it-IT" sz="1200" b="0" i="1" smtClean="0">
                        <a:solidFill>
                          <a:srgbClr val="50505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:</m:t>
                    </m:r>
                  </m:oMath>
                </a14:m>
                <a:r>
                  <a:rPr lang="it-IT" sz="12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2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blinded</a:t>
                </a:r>
                <a:r>
                  <a:rPr lang="it-IT" sz="12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clock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it-IT" sz="120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SupPr>
                      <m:e>
                        <m:r>
                          <a:rPr lang="it-IT" sz="120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𝜔</m:t>
                        </m:r>
                      </m:e>
                      <m:sub>
                        <m:r>
                          <a:rPr lang="it-IT" sz="12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𝑎</m:t>
                        </m:r>
                      </m:sub>
                      <m:sup>
                        <m:r>
                          <a:rPr lang="it-IT" sz="12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𝑚𝑒𝑎𝑠</m:t>
                        </m:r>
                      </m:sup>
                    </m:sSubSup>
                    <m:r>
                      <a:rPr lang="it-IT" sz="1200" b="0" i="1" smtClean="0">
                        <a:solidFill>
                          <a:srgbClr val="50505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:</m:t>
                    </m:r>
                  </m:oMath>
                </a14:m>
                <a:r>
                  <a:rPr lang="it-IT" sz="12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2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measured</a:t>
                </a:r>
                <a:r>
                  <a:rPr lang="it-IT" sz="12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2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precession</a:t>
                </a:r>
                <a:r>
                  <a:rPr lang="it-IT" sz="12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frequency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12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064518FB-DB74-0D06-10C3-26708CD113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249" y="651242"/>
                <a:ext cx="3123778" cy="7366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ttangolo 17">
                <a:extLst>
                  <a:ext uri="{FF2B5EF4-FFF2-40B4-BE49-F238E27FC236}">
                    <a16:creationId xmlns:a16="http://schemas.microsoft.com/office/drawing/2014/main" id="{4A7C0B7C-04D2-545E-F96F-13737B736838}"/>
                  </a:ext>
                </a:extLst>
              </p:cNvPr>
              <p:cNvSpPr/>
              <p:nvPr/>
            </p:nvSpPr>
            <p:spPr>
              <a:xfrm>
                <a:off x="222250" y="3743494"/>
                <a:ext cx="3123778" cy="716435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20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12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𝑐𝑎𝑙𝑖𝑏</m:t>
                        </m:r>
                      </m:sub>
                    </m:sSub>
                    <m:r>
                      <a:rPr lang="it-IT" sz="1200" b="0" i="1" smtClean="0">
                        <a:solidFill>
                          <a:srgbClr val="50505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it-IT" sz="1200" dirty="0">
                    <a:solidFill>
                      <a:srgbClr val="505050"/>
                    </a:solidFill>
                    <a:latin typeface="Helvetica "/>
                  </a:rPr>
                  <a:t> </a:t>
                </a:r>
                <a:r>
                  <a:rPr lang="it-IT" sz="1200" dirty="0" err="1">
                    <a:solidFill>
                      <a:srgbClr val="505050"/>
                    </a:solidFill>
                    <a:latin typeface="Helvetica "/>
                  </a:rPr>
                  <a:t>absolute</a:t>
                </a:r>
                <a:r>
                  <a:rPr lang="it-IT" sz="1200" dirty="0">
                    <a:solidFill>
                      <a:srgbClr val="505050"/>
                    </a:solidFill>
                    <a:latin typeface="Helvetica "/>
                  </a:rPr>
                  <a:t> </a:t>
                </a:r>
                <a:r>
                  <a:rPr lang="it-IT" sz="1200" dirty="0" err="1">
                    <a:solidFill>
                      <a:srgbClr val="505050"/>
                    </a:solidFill>
                    <a:latin typeface="Helvetica "/>
                  </a:rPr>
                  <a:t>magnetic</a:t>
                </a:r>
                <a:r>
                  <a:rPr lang="it-IT" sz="1200" dirty="0">
                    <a:solidFill>
                      <a:srgbClr val="505050"/>
                    </a:solidFill>
                    <a:latin typeface="Helvetica "/>
                  </a:rPr>
                  <a:t> field </a:t>
                </a:r>
                <a:r>
                  <a:rPr lang="it-IT" sz="1200" dirty="0" err="1">
                    <a:solidFill>
                      <a:srgbClr val="505050"/>
                    </a:solidFill>
                    <a:latin typeface="Helvetica "/>
                  </a:rPr>
                  <a:t>calibartion</a:t>
                </a:r>
                <a:r>
                  <a:rPr lang="it-IT" sz="1200" dirty="0">
                    <a:solidFill>
                      <a:srgbClr val="505050"/>
                    </a:solidFill>
                    <a:latin typeface="Helvetica "/>
                  </a:rPr>
                  <a:t> 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it-IT" sz="120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20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12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it-IT" sz="12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it-IT" sz="12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2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it-IT" sz="12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12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it-IT" sz="12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12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it-IT" sz="1200" b="0" i="1" smtClean="0">
                        <a:solidFill>
                          <a:srgbClr val="505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it-IT" sz="1200" dirty="0">
                    <a:solidFill>
                      <a:srgbClr val="505050"/>
                    </a:solidFill>
                    <a:latin typeface="Helvetica "/>
                  </a:rPr>
                  <a:t> field </a:t>
                </a:r>
                <a:r>
                  <a:rPr lang="it-IT" sz="1200" dirty="0" err="1">
                    <a:solidFill>
                      <a:srgbClr val="505050"/>
                    </a:solidFill>
                    <a:latin typeface="Helvetica "/>
                  </a:rPr>
                  <a:t>maps</a:t>
                </a:r>
                <a:r>
                  <a:rPr lang="it-IT" sz="1200" dirty="0">
                    <a:solidFill>
                      <a:srgbClr val="505050"/>
                    </a:solidFill>
                    <a:latin typeface="Helvetica "/>
                  </a:rPr>
                  <a:t> 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200" b="0" i="1" smtClean="0">
                        <a:solidFill>
                          <a:srgbClr val="50505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it-IT" sz="12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2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it-IT" sz="12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12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it-IT" sz="12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12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it-IT" sz="1200" b="0" i="1" smtClean="0">
                        <a:solidFill>
                          <a:srgbClr val="505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it-IT" sz="1200" dirty="0">
                    <a:solidFill>
                      <a:srgbClr val="505050"/>
                    </a:solidFill>
                    <a:latin typeface="Helvetica "/>
                  </a:rPr>
                  <a:t> </a:t>
                </a:r>
                <a:r>
                  <a:rPr lang="it-IT" sz="1200" dirty="0" err="1">
                    <a:solidFill>
                      <a:srgbClr val="505050"/>
                    </a:solidFill>
                    <a:latin typeface="Helvetica "/>
                  </a:rPr>
                  <a:t>muon</a:t>
                </a:r>
                <a:r>
                  <a:rPr lang="it-IT" sz="1200" dirty="0">
                    <a:solidFill>
                      <a:srgbClr val="505050"/>
                    </a:solidFill>
                    <a:latin typeface="Helvetica "/>
                  </a:rPr>
                  <a:t> </a:t>
                </a:r>
                <a:r>
                  <a:rPr lang="it-IT" sz="1200" dirty="0" err="1">
                    <a:solidFill>
                      <a:srgbClr val="505050"/>
                    </a:solidFill>
                    <a:latin typeface="Helvetica "/>
                  </a:rPr>
                  <a:t>beam</a:t>
                </a:r>
                <a:r>
                  <a:rPr lang="it-IT" sz="1200" dirty="0">
                    <a:solidFill>
                      <a:srgbClr val="505050"/>
                    </a:solidFill>
                    <a:latin typeface="Helvetica "/>
                  </a:rPr>
                  <a:t> </a:t>
                </a:r>
                <a:r>
                  <a:rPr lang="it-IT" sz="1200" dirty="0" err="1">
                    <a:solidFill>
                      <a:srgbClr val="505050"/>
                    </a:solidFill>
                    <a:latin typeface="Helvetica "/>
                  </a:rPr>
                  <a:t>distribution</a:t>
                </a:r>
                <a:r>
                  <a:rPr lang="it-IT" sz="1200" dirty="0">
                    <a:solidFill>
                      <a:srgbClr val="505050"/>
                    </a:solidFill>
                    <a:latin typeface="Helvetica "/>
                  </a:rPr>
                  <a:t> </a:t>
                </a:r>
              </a:p>
            </p:txBody>
          </p:sp>
        </mc:Choice>
        <mc:Fallback xmlns="">
          <p:sp>
            <p:nvSpPr>
              <p:cNvPr id="18" name="Rettangolo 17">
                <a:extLst>
                  <a:ext uri="{FF2B5EF4-FFF2-40B4-BE49-F238E27FC236}">
                    <a16:creationId xmlns:a16="http://schemas.microsoft.com/office/drawing/2014/main" id="{4A7C0B7C-04D2-545E-F96F-13737B7368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250" y="3743494"/>
                <a:ext cx="3123778" cy="71643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ttangolo 18">
                <a:extLst>
                  <a:ext uri="{FF2B5EF4-FFF2-40B4-BE49-F238E27FC236}">
                    <a16:creationId xmlns:a16="http://schemas.microsoft.com/office/drawing/2014/main" id="{1404EBC9-8506-DED3-F03B-52E866F2F398}"/>
                  </a:ext>
                </a:extLst>
              </p:cNvPr>
              <p:cNvSpPr/>
              <p:nvPr/>
            </p:nvSpPr>
            <p:spPr>
              <a:xfrm>
                <a:off x="5617842" y="3706535"/>
                <a:ext cx="3123778" cy="716435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20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sz="12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it-IT" sz="1200" b="0" i="1" smtClean="0">
                        <a:solidFill>
                          <a:srgbClr val="50505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it-IT" sz="1200" dirty="0">
                    <a:solidFill>
                      <a:srgbClr val="505050"/>
                    </a:solidFill>
                    <a:latin typeface="Helvetica "/>
                  </a:rPr>
                  <a:t> transient field from </a:t>
                </a:r>
                <a:r>
                  <a:rPr lang="it-IT" sz="1200" dirty="0" err="1">
                    <a:solidFill>
                      <a:srgbClr val="505050"/>
                    </a:solidFill>
                    <a:latin typeface="Helvetica "/>
                  </a:rPr>
                  <a:t>eddy</a:t>
                </a:r>
                <a:r>
                  <a:rPr lang="it-IT" sz="1200" dirty="0">
                    <a:solidFill>
                      <a:srgbClr val="505050"/>
                    </a:solidFill>
                    <a:latin typeface="Helvetica "/>
                  </a:rPr>
                  <a:t> </a:t>
                </a:r>
                <a:r>
                  <a:rPr lang="it-IT" sz="1200" dirty="0" err="1">
                    <a:solidFill>
                      <a:srgbClr val="505050"/>
                    </a:solidFill>
                    <a:latin typeface="Helvetica "/>
                  </a:rPr>
                  <a:t>current</a:t>
                </a:r>
                <a:r>
                  <a:rPr lang="it-IT" sz="1200" dirty="0">
                    <a:solidFill>
                      <a:srgbClr val="505050"/>
                    </a:solidFill>
                    <a:latin typeface="Helvetica "/>
                  </a:rPr>
                  <a:t> in the kicker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20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sz="12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it-IT" sz="1200" b="0" i="1" smtClean="0">
                        <a:solidFill>
                          <a:srgbClr val="50505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it-IT" sz="1200" dirty="0">
                    <a:solidFill>
                      <a:srgbClr val="505050"/>
                    </a:solidFill>
                    <a:latin typeface="Helvetica "/>
                  </a:rPr>
                  <a:t> transient field from quad </a:t>
                </a:r>
                <a:r>
                  <a:rPr lang="it-IT" sz="1200" dirty="0" err="1">
                    <a:solidFill>
                      <a:srgbClr val="505050"/>
                    </a:solidFill>
                    <a:latin typeface="Helvetica "/>
                  </a:rPr>
                  <a:t>vibration</a:t>
                </a:r>
                <a:endParaRPr lang="it-IT" sz="1200" dirty="0">
                  <a:solidFill>
                    <a:srgbClr val="505050"/>
                  </a:solidFill>
                  <a:latin typeface="Helvetica "/>
                </a:endParaRPr>
              </a:p>
            </p:txBody>
          </p:sp>
        </mc:Choice>
        <mc:Fallback xmlns="">
          <p:sp>
            <p:nvSpPr>
              <p:cNvPr id="19" name="Rettangolo 18">
                <a:extLst>
                  <a:ext uri="{FF2B5EF4-FFF2-40B4-BE49-F238E27FC236}">
                    <a16:creationId xmlns:a16="http://schemas.microsoft.com/office/drawing/2014/main" id="{1404EBC9-8506-DED3-F03B-52E866F2F3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7842" y="3706535"/>
                <a:ext cx="3123778" cy="71643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41D5D455-12D4-2FB1-8714-9A345DE5BF04}"/>
              </a:ext>
            </a:extLst>
          </p:cNvPr>
          <p:cNvCxnSpPr/>
          <p:nvPr/>
        </p:nvCxnSpPr>
        <p:spPr>
          <a:xfrm flipH="1">
            <a:off x="2553441" y="3224107"/>
            <a:ext cx="704321" cy="440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495D4531-FA66-A915-7280-EC3A1FF65277}"/>
              </a:ext>
            </a:extLst>
          </p:cNvPr>
          <p:cNvCxnSpPr/>
          <p:nvPr/>
        </p:nvCxnSpPr>
        <p:spPr>
          <a:xfrm>
            <a:off x="7012098" y="3314245"/>
            <a:ext cx="0" cy="350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A438D622-285E-1B54-6F41-935FFBB0EC38}"/>
              </a:ext>
            </a:extLst>
          </p:cNvPr>
          <p:cNvCxnSpPr/>
          <p:nvPr/>
        </p:nvCxnSpPr>
        <p:spPr>
          <a:xfrm flipV="1">
            <a:off x="6096000" y="1237482"/>
            <a:ext cx="0" cy="4286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ttangolo 27">
                <a:extLst>
                  <a:ext uri="{FF2B5EF4-FFF2-40B4-BE49-F238E27FC236}">
                    <a16:creationId xmlns:a16="http://schemas.microsoft.com/office/drawing/2014/main" id="{7DAAE4D5-C2C2-9D62-E345-A892CFA184E9}"/>
                  </a:ext>
                </a:extLst>
              </p:cNvPr>
              <p:cNvSpPr/>
              <p:nvPr/>
            </p:nvSpPr>
            <p:spPr>
              <a:xfrm>
                <a:off x="4795520" y="218965"/>
                <a:ext cx="3183467" cy="948558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1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1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it-IT" sz="11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it-IT" sz="1100" b="0" i="1" smtClean="0">
                        <a:solidFill>
                          <a:srgbClr val="4E4E4E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it-IT" sz="1100" dirty="0">
                    <a:solidFill>
                      <a:srgbClr val="4E4E4E"/>
                    </a:solidFill>
                    <a:latin typeface="Helvetica "/>
                  </a:rPr>
                  <a:t> eletctric field </a:t>
                </a:r>
                <a:r>
                  <a:rPr lang="it-IT" sz="1100" dirty="0" err="1">
                    <a:solidFill>
                      <a:srgbClr val="4E4E4E"/>
                    </a:solidFill>
                    <a:latin typeface="Helvetica "/>
                  </a:rPr>
                  <a:t>correction</a:t>
                </a:r>
                <a:r>
                  <a:rPr lang="it-IT" sz="11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1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1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it-IT" sz="11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it-IT" sz="1100" b="0" i="1" smtClean="0">
                        <a:solidFill>
                          <a:srgbClr val="4E4E4E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it-IT" sz="1100" dirty="0">
                    <a:solidFill>
                      <a:srgbClr val="4E4E4E"/>
                    </a:solidFill>
                    <a:latin typeface="Helvetica "/>
                  </a:rPr>
                  <a:t> pitch </a:t>
                </a:r>
                <a:r>
                  <a:rPr lang="it-IT" sz="1100" dirty="0" err="1">
                    <a:solidFill>
                      <a:srgbClr val="4E4E4E"/>
                    </a:solidFill>
                    <a:latin typeface="Helvetica "/>
                  </a:rPr>
                  <a:t>correction</a:t>
                </a:r>
                <a:r>
                  <a:rPr lang="it-IT" sz="11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1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1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it-IT" sz="11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𝑝𝑎</m:t>
                        </m:r>
                      </m:sub>
                    </m:sSub>
                    <m:r>
                      <a:rPr lang="it-IT" sz="1100" b="0" i="1" smtClean="0">
                        <a:solidFill>
                          <a:srgbClr val="4E4E4E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it-IT" sz="11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100" dirty="0" err="1">
                    <a:solidFill>
                      <a:srgbClr val="4E4E4E"/>
                    </a:solidFill>
                    <a:latin typeface="Helvetica "/>
                  </a:rPr>
                  <a:t>phase-acceptance</a:t>
                </a:r>
                <a:r>
                  <a:rPr lang="it-IT" sz="11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100" dirty="0" err="1">
                    <a:solidFill>
                      <a:srgbClr val="4E4E4E"/>
                    </a:solidFill>
                    <a:latin typeface="Helvetica "/>
                  </a:rPr>
                  <a:t>correction</a:t>
                </a:r>
                <a:endParaRPr lang="it-IT" sz="1100" dirty="0">
                  <a:solidFill>
                    <a:srgbClr val="4E4E4E"/>
                  </a:solidFill>
                  <a:latin typeface="Helvetica 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1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1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it-IT" sz="11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𝑑𝑑</m:t>
                        </m:r>
                      </m:sub>
                    </m:sSub>
                    <m:r>
                      <a:rPr lang="it-IT" sz="1100" b="0" i="0" smtClean="0">
                        <a:solidFill>
                          <a:srgbClr val="4E4E4E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it-IT" sz="11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100" dirty="0" err="1">
                    <a:solidFill>
                      <a:srgbClr val="4E4E4E"/>
                    </a:solidFill>
                    <a:latin typeface="Helvetica "/>
                  </a:rPr>
                  <a:t>differential</a:t>
                </a:r>
                <a:r>
                  <a:rPr lang="it-IT" sz="11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100" dirty="0" err="1">
                    <a:solidFill>
                      <a:srgbClr val="4E4E4E"/>
                    </a:solidFill>
                    <a:latin typeface="Helvetica "/>
                  </a:rPr>
                  <a:t>decay</a:t>
                </a:r>
                <a:r>
                  <a:rPr lang="it-IT" sz="11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1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1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it-IT" sz="11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𝑚𝑙</m:t>
                        </m:r>
                      </m:sub>
                    </m:sSub>
                    <m:r>
                      <a:rPr lang="it-IT" sz="1100" b="0" i="1" smtClean="0">
                        <a:solidFill>
                          <a:srgbClr val="4E4E4E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it-IT" sz="11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100" dirty="0" err="1">
                    <a:solidFill>
                      <a:srgbClr val="4E4E4E"/>
                    </a:solidFill>
                    <a:latin typeface="Helvetica "/>
                  </a:rPr>
                  <a:t>muon</a:t>
                </a:r>
                <a:r>
                  <a:rPr lang="it-IT" sz="11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100" dirty="0" err="1">
                    <a:solidFill>
                      <a:srgbClr val="4E4E4E"/>
                    </a:solidFill>
                    <a:latin typeface="Helvetica "/>
                  </a:rPr>
                  <a:t>loss</a:t>
                </a:r>
                <a:r>
                  <a:rPr lang="it-IT" sz="11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100" dirty="0" err="1">
                    <a:solidFill>
                      <a:srgbClr val="4E4E4E"/>
                    </a:solidFill>
                    <a:latin typeface="Helvetica "/>
                  </a:rPr>
                  <a:t>correction</a:t>
                </a:r>
                <a:r>
                  <a:rPr lang="it-IT" sz="1100" dirty="0">
                    <a:solidFill>
                      <a:srgbClr val="4E4E4E"/>
                    </a:solidFill>
                    <a:latin typeface="Helvetica "/>
                  </a:rPr>
                  <a:t>  </a:t>
                </a:r>
              </a:p>
            </p:txBody>
          </p:sp>
        </mc:Choice>
        <mc:Fallback xmlns="">
          <p:sp>
            <p:nvSpPr>
              <p:cNvPr id="28" name="Rettangolo 27">
                <a:extLst>
                  <a:ext uri="{FF2B5EF4-FFF2-40B4-BE49-F238E27FC236}">
                    <a16:creationId xmlns:a16="http://schemas.microsoft.com/office/drawing/2014/main" id="{7DAAE4D5-C2C2-9D62-E345-A892CFA184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520" y="218965"/>
                <a:ext cx="3183467" cy="948558"/>
              </a:xfrm>
              <a:prstGeom prst="rect">
                <a:avLst/>
              </a:prstGeom>
              <a:blipFill>
                <a:blip r:embed="rId8"/>
                <a:stretch>
                  <a:fillRect b="-37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9803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12B3733E-FA73-E1C2-0E31-224CBE374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61721"/>
            <a:ext cx="8686800" cy="320908"/>
          </a:xfrm>
        </p:spPr>
        <p:txBody>
          <a:bodyPr/>
          <a:lstStyle/>
          <a:p>
            <a:r>
              <a:rPr lang="it-IT" dirty="0" err="1"/>
              <a:t>Beam</a:t>
            </a:r>
            <a:r>
              <a:rPr lang="it-IT" dirty="0"/>
              <a:t> dynamics 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68EF309-33A2-21E2-7C5E-C45BA507D1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DE55D7F0-2D8C-A285-762F-EDACADAC8CB3}"/>
                  </a:ext>
                </a:extLst>
              </p:cNvPr>
              <p:cNvSpPr txBox="1"/>
              <p:nvPr/>
            </p:nvSpPr>
            <p:spPr>
              <a:xfrm>
                <a:off x="298027" y="1448912"/>
                <a:ext cx="835829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The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resulting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presence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of an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electric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field and a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vertical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betatron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oscillations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neccessitate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«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beam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dynamics»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corrections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that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must be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applied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16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6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it-IT" sz="16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𝑚𝑒𝑎𝑠</m:t>
                        </m:r>
                      </m:sup>
                    </m:sSubSup>
                  </m:oMath>
                </a14:m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in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order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to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obtain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it-IT" sz="1600" dirty="0">
                  <a:solidFill>
                    <a:srgbClr val="4E4E4E"/>
                  </a:solidFill>
                  <a:latin typeface="Helvetica "/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DE55D7F0-2D8C-A285-762F-EDACADAC8C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027" y="1448912"/>
                <a:ext cx="8358293" cy="584775"/>
              </a:xfrm>
              <a:prstGeom prst="rect">
                <a:avLst/>
              </a:prstGeom>
              <a:blipFill>
                <a:blip r:embed="rId2"/>
                <a:stretch>
                  <a:fillRect l="-438" t="-3125" b="-1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C69FBA5-A94E-C3F1-9187-24C783C108F8}"/>
              </a:ext>
            </a:extLst>
          </p:cNvPr>
          <p:cNvSpPr txBox="1"/>
          <p:nvPr/>
        </p:nvSpPr>
        <p:spPr>
          <a:xfrm>
            <a:off x="345440" y="4106933"/>
            <a:ext cx="5161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50504E"/>
                </a:solidFill>
                <a:latin typeface="Helvetica "/>
              </a:rPr>
              <a:t>Lost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muons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are the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subject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of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my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work </a:t>
            </a:r>
          </a:p>
        </p:txBody>
      </p:sp>
      <p:pic>
        <p:nvPicPr>
          <p:cNvPr id="11" name="Immagine 10" descr="Immagine che contiene testo, schermata, Policromia, diagramma&#10;&#10;Descrizione generata automaticamente">
            <a:extLst>
              <a:ext uri="{FF2B5EF4-FFF2-40B4-BE49-F238E27FC236}">
                <a16:creationId xmlns:a16="http://schemas.microsoft.com/office/drawing/2014/main" id="{7025A7F8-A566-05BE-DB47-95F9F47E2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487" y="2069463"/>
            <a:ext cx="4141739" cy="18269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9A474C9F-CA76-58C1-B6F0-4AA24E0E0DE5}"/>
                  </a:ext>
                </a:extLst>
              </p:cNvPr>
              <p:cNvSpPr txBox="1"/>
              <p:nvPr/>
            </p:nvSpPr>
            <p:spPr>
              <a:xfrm>
                <a:off x="298027" y="2218888"/>
                <a:ext cx="3942080" cy="14845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it-IT" sz="1600" b="0" i="1" smtClean="0">
                        <a:solidFill>
                          <a:srgbClr val="4E4E4E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eletric field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correction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it-IT" sz="1600" b="0" i="1" smtClean="0">
                        <a:solidFill>
                          <a:srgbClr val="4E4E4E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pitch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correction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𝑝𝑎</m:t>
                        </m:r>
                      </m:sub>
                    </m:sSub>
                    <m:r>
                      <a:rPr lang="it-IT" sz="1600" b="0" i="1" smtClean="0">
                        <a:solidFill>
                          <a:srgbClr val="4E4E4E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phase-acceptance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correction</a:t>
                </a:r>
                <a:endParaRPr lang="it-IT" sz="1600" dirty="0">
                  <a:solidFill>
                    <a:srgbClr val="4E4E4E"/>
                  </a:solidFill>
                  <a:latin typeface="Helvetica 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𝑑𝑑</m:t>
                        </m:r>
                      </m:sub>
                    </m:sSub>
                    <m:r>
                      <a:rPr lang="it-IT" sz="1600" b="0" i="0" smtClean="0">
                        <a:solidFill>
                          <a:srgbClr val="4E4E4E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differential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decay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𝑚𝑙</m:t>
                        </m:r>
                      </m:sub>
                    </m:sSub>
                    <m:r>
                      <a:rPr lang="it-IT" sz="1600" b="0" i="1" smtClean="0">
                        <a:solidFill>
                          <a:srgbClr val="4E4E4E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muon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loss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correction</a:t>
                </a:r>
                <a:r>
                  <a:rPr lang="it-IT" sz="24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endParaRPr lang="it-IT" dirty="0"/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9A474C9F-CA76-58C1-B6F0-4AA24E0E0D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027" y="2218888"/>
                <a:ext cx="3942080" cy="1484509"/>
              </a:xfrm>
              <a:prstGeom prst="rect">
                <a:avLst/>
              </a:prstGeom>
              <a:blipFill>
                <a:blip r:embed="rId4"/>
                <a:stretch>
                  <a:fillRect l="-618" t="-1230" b="-204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asellaDiTesto 1">
            <a:extLst>
              <a:ext uri="{FF2B5EF4-FFF2-40B4-BE49-F238E27FC236}">
                <a16:creationId xmlns:a16="http://schemas.microsoft.com/office/drawing/2014/main" id="{2A923C44-684D-C120-134C-70E40FB92B7B}"/>
              </a:ext>
            </a:extLst>
          </p:cNvPr>
          <p:cNvSpPr txBox="1"/>
          <p:nvPr/>
        </p:nvSpPr>
        <p:spPr>
          <a:xfrm>
            <a:off x="345440" y="613660"/>
            <a:ext cx="8547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rgbClr val="404040"/>
                </a:solidFill>
                <a:latin typeface="Helvetica "/>
              </a:rPr>
              <a:t>If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the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muons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were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monoenergetic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, and none of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momentum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is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in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vertical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direction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,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then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that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muons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will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live in the «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storange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orbit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». But the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motion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and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path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of the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muons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in the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real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beam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is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changed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by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several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factors</a:t>
            </a:r>
            <a:endParaRPr lang="it-IT" sz="1600" dirty="0">
              <a:solidFill>
                <a:srgbClr val="404040"/>
              </a:solidFill>
              <a:latin typeface="Helvetica 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1365F02-7C04-0496-EE2A-DD91C636DC09}"/>
              </a:ext>
            </a:extLst>
          </p:cNvPr>
          <p:cNvSpPr txBox="1"/>
          <p:nvPr/>
        </p:nvSpPr>
        <p:spPr>
          <a:xfrm>
            <a:off x="4524587" y="3983822"/>
            <a:ext cx="3930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rgbClr val="4E4E4E"/>
                </a:solidFill>
              </a:rPr>
              <a:t>Beam</a:t>
            </a:r>
            <a:r>
              <a:rPr lang="it-IT" sz="1600" dirty="0">
                <a:solidFill>
                  <a:srgbClr val="4E4E4E"/>
                </a:solidFill>
              </a:rPr>
              <a:t> spot </a:t>
            </a:r>
            <a:r>
              <a:rPr lang="it-IT" sz="1600" dirty="0" err="1">
                <a:solidFill>
                  <a:srgbClr val="4E4E4E"/>
                </a:solidFill>
              </a:rPr>
              <a:t>changes</a:t>
            </a:r>
            <a:r>
              <a:rPr lang="it-IT" sz="1600" dirty="0">
                <a:solidFill>
                  <a:srgbClr val="4E4E4E"/>
                </a:solidFill>
              </a:rPr>
              <a:t> </a:t>
            </a:r>
            <a:r>
              <a:rPr lang="it-IT" sz="1600" dirty="0" err="1">
                <a:solidFill>
                  <a:srgbClr val="4E4E4E"/>
                </a:solidFill>
              </a:rPr>
              <a:t>during</a:t>
            </a:r>
            <a:r>
              <a:rPr lang="it-IT" sz="1600" dirty="0">
                <a:solidFill>
                  <a:srgbClr val="4E4E4E"/>
                </a:solidFill>
              </a:rPr>
              <a:t> the time from </a:t>
            </a:r>
            <a:r>
              <a:rPr lang="it-IT" sz="1600" dirty="0" err="1">
                <a:solidFill>
                  <a:srgbClr val="4E4E4E"/>
                </a:solidFill>
              </a:rPr>
              <a:t>experimental</a:t>
            </a:r>
            <a:r>
              <a:rPr lang="it-IT" sz="1600" dirty="0">
                <a:solidFill>
                  <a:srgbClr val="4E4E4E"/>
                </a:solidFill>
              </a:rPr>
              <a:t> data (from tracker)</a:t>
            </a:r>
          </a:p>
        </p:txBody>
      </p:sp>
    </p:spTree>
    <p:extLst>
      <p:ext uri="{BB962C8B-B14F-4D97-AF65-F5344CB8AC3E}">
        <p14:creationId xmlns:p14="http://schemas.microsoft.com/office/powerpoint/2010/main" val="3521512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1C5D58C-1C0C-1E37-BBD9-164E79995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Lost </a:t>
            </a:r>
            <a:r>
              <a:rPr lang="it-IT" dirty="0" err="1"/>
              <a:t>Muons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561978E-D8CA-779C-2A40-576261C1E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82FB69A-5A2E-7C4C-528E-8B81862C999A}"/>
              </a:ext>
            </a:extLst>
          </p:cNvPr>
          <p:cNvSpPr txBox="1"/>
          <p:nvPr/>
        </p:nvSpPr>
        <p:spPr>
          <a:xfrm>
            <a:off x="167639" y="587567"/>
            <a:ext cx="5068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Lost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Muons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are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muons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that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during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their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path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into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g-2 ring are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lost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before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decaying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C24D66E-0580-E7B9-0DA0-8D6A4252C2A6}"/>
              </a:ext>
            </a:extLst>
          </p:cNvPr>
          <p:cNvSpPr txBox="1"/>
          <p:nvPr/>
        </p:nvSpPr>
        <p:spPr>
          <a:xfrm>
            <a:off x="167639" y="1123750"/>
            <a:ext cx="5007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Several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driving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mechanism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can lead to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loss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muons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during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the storage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but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most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of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them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are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lost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because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of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their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interaction with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collimators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  <p:pic>
        <p:nvPicPr>
          <p:cNvPr id="11" name="Immagine 10" descr="Immagine che contiene schermata, diagramma, testo, linea&#10;&#10;Descrizione generata automaticamente">
            <a:extLst>
              <a:ext uri="{FF2B5EF4-FFF2-40B4-BE49-F238E27FC236}">
                <a16:creationId xmlns:a16="http://schemas.microsoft.com/office/drawing/2014/main" id="{E744D474-CD9D-5BD1-D252-211CD4655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6619" y="542161"/>
            <a:ext cx="2995447" cy="20332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3F784999-BFDD-7F50-DB33-74C47402356C}"/>
                  </a:ext>
                </a:extLst>
              </p:cNvPr>
              <p:cNvSpPr txBox="1"/>
              <p:nvPr/>
            </p:nvSpPr>
            <p:spPr>
              <a:xfrm>
                <a:off x="192193" y="1936757"/>
                <a:ext cx="49580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This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effect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can be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taken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into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consideration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in the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final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it-IT" sz="160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𝜔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fit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including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and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additional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factors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solidFill>
                          <a:srgbClr val="50504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Λ</m:t>
                    </m:r>
                    <m:r>
                      <a:rPr lang="it-IT" sz="1600" b="0" i="1" smtClean="0">
                        <a:solidFill>
                          <a:srgbClr val="50504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(</m:t>
                    </m:r>
                    <m:r>
                      <a:rPr lang="it-IT" sz="1600" b="0" i="1" smtClean="0">
                        <a:solidFill>
                          <a:srgbClr val="50504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𝑡</m:t>
                    </m:r>
                    <m:r>
                      <a:rPr lang="it-IT" sz="1600" b="0" i="1" smtClean="0">
                        <a:solidFill>
                          <a:srgbClr val="50504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)</m:t>
                    </m:r>
                  </m:oMath>
                </a14:m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    </a:t>
                </a: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3F784999-BFDD-7F50-DB33-74C4740235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193" y="1936757"/>
                <a:ext cx="4958080" cy="584775"/>
              </a:xfrm>
              <a:prstGeom prst="rect">
                <a:avLst/>
              </a:prstGeom>
              <a:blipFill>
                <a:blip r:embed="rId3"/>
                <a:stretch>
                  <a:fillRect l="-492" t="-3125" b="-1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3D16C4F5-D0B2-8708-1B4D-92A24E00378B}"/>
                  </a:ext>
                </a:extLst>
              </p:cNvPr>
              <p:cNvSpPr txBox="1"/>
              <p:nvPr/>
            </p:nvSpPr>
            <p:spPr>
              <a:xfrm>
                <a:off x="399143" y="2571750"/>
                <a:ext cx="67536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600" i="1" smtClean="0">
                          <a:solidFill>
                            <a:srgbClr val="4E4E4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m:t>Λ</m:t>
                      </m:r>
                      <m:r>
                        <a:rPr lang="it-IT" sz="1600" b="0" i="1" smtClean="0">
                          <a:solidFill>
                            <a:srgbClr val="4E4E4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m:t>(</m:t>
                      </m:r>
                      <m:r>
                        <a:rPr lang="it-IT" sz="1600" b="0" i="1" smtClean="0">
                          <a:solidFill>
                            <a:srgbClr val="4E4E4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m:t>𝑡</m:t>
                      </m:r>
                      <m:r>
                        <a:rPr lang="it-IT" sz="1600" b="0" i="1" smtClean="0">
                          <a:solidFill>
                            <a:srgbClr val="4E4E4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it-IT" sz="1600" dirty="0">
                  <a:solidFill>
                    <a:srgbClr val="4E4E4E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3D16C4F5-D0B2-8708-1B4D-92A24E0037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143" y="2571750"/>
                <a:ext cx="675368" cy="338554"/>
              </a:xfrm>
              <a:prstGeom prst="rect">
                <a:avLst/>
              </a:prstGeom>
              <a:blipFill>
                <a:blip r:embed="rId4"/>
                <a:stretch>
                  <a:fillRect b="-1272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7D264E0D-8D1A-B31F-C2F1-36F562309124}"/>
                  </a:ext>
                </a:extLst>
              </p:cNvPr>
              <p:cNvSpPr txBox="1"/>
              <p:nvPr/>
            </p:nvSpPr>
            <p:spPr>
              <a:xfrm>
                <a:off x="1666304" y="2478239"/>
                <a:ext cx="4882719" cy="447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solidFill>
                            <a:srgbClr val="4E4E4E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4E4E4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1600" b="0" i="1" smtClean="0">
                                  <a:solidFill>
                                    <a:srgbClr val="4E4E4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600" b="0" i="1" smtClean="0">
                                  <a:solidFill>
                                    <a:srgbClr val="4E4E4E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it-IT" sz="1600" b="0" i="1" smtClean="0">
                                  <a:solidFill>
                                    <a:srgbClr val="4E4E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den>
                          </m:f>
                        </m:sup>
                      </m:sSup>
                      <m:r>
                        <m:rPr>
                          <m:sty m:val="p"/>
                        </m:rPr>
                        <a:rPr lang="it-IT" sz="1600" i="1">
                          <a:solidFill>
                            <a:srgbClr val="4E4E4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4E4E4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[1−</m:t>
                      </m:r>
                      <m:r>
                        <a:rPr lang="it-IT" sz="1600" b="0" i="1" smtClean="0">
                          <a:solidFill>
                            <a:srgbClr val="4E4E4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1600" b="0" i="0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it-IT" sz="1600" b="0" i="1" smtClean="0">
                                  <a:solidFill>
                                    <a:srgbClr val="4E4E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600" b="0" i="1" smtClean="0">
                                  <a:solidFill>
                                    <a:srgbClr val="4E4E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it-IT" sz="1600" b="0" i="1" smtClean="0">
                                  <a:solidFill>
                                    <a:srgbClr val="4E4E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it-IT" sz="1600" b="0" i="1" smtClean="0">
                                  <a:solidFill>
                                    <a:srgbClr val="4E4E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1600" b="0" i="1" smtClean="0">
                                  <a:solidFill>
                                    <a:srgbClr val="4E4E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  <m:r>
                        <a:rPr lang="it-IT" sz="1600" b="0" i="1" smtClean="0">
                          <a:solidFill>
                            <a:srgbClr val="4E4E4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7D264E0D-8D1A-B31F-C2F1-36F562309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6304" y="2478239"/>
                <a:ext cx="4882719" cy="447880"/>
              </a:xfrm>
              <a:prstGeom prst="rect">
                <a:avLst/>
              </a:prstGeom>
              <a:blipFill>
                <a:blip r:embed="rId5"/>
                <a:stretch>
                  <a:fillRect b="-821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DD638134-EABF-F7DF-9E99-6826FA2A7984}"/>
              </a:ext>
            </a:extLst>
          </p:cNvPr>
          <p:cNvCxnSpPr>
            <a:cxnSpLocks/>
          </p:cNvCxnSpPr>
          <p:nvPr/>
        </p:nvCxnSpPr>
        <p:spPr>
          <a:xfrm>
            <a:off x="1116405" y="2741027"/>
            <a:ext cx="116620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70FEEBE7-E257-A53B-1D78-340DB371E64F}"/>
                  </a:ext>
                </a:extLst>
              </p:cNvPr>
              <p:cNvSpPr txBox="1"/>
              <p:nvPr/>
            </p:nvSpPr>
            <p:spPr>
              <a:xfrm>
                <a:off x="167640" y="2998590"/>
                <a:ext cx="858985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The goal of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lost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muons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analysis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is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the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determination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of the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lost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muons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spectrum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1600" i="1">
                        <a:solidFill>
                          <a:srgbClr val="4E4E4E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it-IT" sz="1600" i="1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i="1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and of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its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exponetally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weighted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integral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70FEEBE7-E257-A53B-1D78-340DB371E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" y="2998590"/>
                <a:ext cx="8589857" cy="584775"/>
              </a:xfrm>
              <a:prstGeom prst="rect">
                <a:avLst/>
              </a:prstGeom>
              <a:blipFill>
                <a:blip r:embed="rId6"/>
                <a:stretch>
                  <a:fillRect l="-284" t="-3125" r="-213" b="-1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FABDC239-86A2-0158-5593-6FFB3D67E31A}"/>
                  </a:ext>
                </a:extLst>
              </p:cNvPr>
              <p:cNvSpPr txBox="1"/>
              <p:nvPr/>
            </p:nvSpPr>
            <p:spPr>
              <a:xfrm>
                <a:off x="2671232" y="3519460"/>
                <a:ext cx="2368505" cy="6429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solidFill>
                            <a:srgbClr val="4E4E4E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4E4E4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it-IT" sz="1600" b="0" i="1" smtClean="0">
                                  <a:solidFill>
                                    <a:srgbClr val="4E4E4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sz="1600" b="0" i="1" smtClean="0">
                                      <a:solidFill>
                                        <a:srgbClr val="4E4E4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600" b="0" i="1" smtClean="0">
                                      <a:solidFill>
                                        <a:srgbClr val="4E4E4E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it-IT" sz="1600" b="0" i="1" smtClean="0">
                                      <a:solidFill>
                                        <a:srgbClr val="4E4E4E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sSup>
                            <m:sSupPr>
                              <m:ctrlPr>
                                <a:rPr lang="it-IT" sz="1600" b="0" i="1" smtClean="0">
                                  <a:solidFill>
                                    <a:srgbClr val="4E4E4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600" b="0" i="1" smtClean="0">
                                  <a:solidFill>
                                    <a:srgbClr val="4E4E4E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it-IT" sz="1600" b="0" i="1" smtClean="0">
                                      <a:solidFill>
                                        <a:srgbClr val="4E4E4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600" b="0" i="1" smtClean="0">
                                      <a:solidFill>
                                        <a:srgbClr val="4E4E4E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it-IT" sz="1600" b="0" i="1" smtClean="0">
                                      <a:solidFill>
                                        <a:srgbClr val="4E4E4E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it-IT" sz="1600" b="0" i="1" smtClean="0">
                                  <a:solidFill>
                                    <a:srgbClr val="4E4E4E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it-IT" sz="1600" b="0" i="1" smtClean="0">
                                  <a:solidFill>
                                    <a:srgbClr val="4E4E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sup>
                          </m:sSup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it-IT" sz="1600" b="0" i="1" smtClean="0">
                                  <a:solidFill>
                                    <a:srgbClr val="4E4E4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600" b="0" i="1" smtClean="0">
                                  <a:solidFill>
                                    <a:srgbClr val="4E4E4E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it-IT" sz="1600" b="0" i="1" smtClean="0">
                                  <a:solidFill>
                                    <a:srgbClr val="4E4E4E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FABDC239-86A2-0158-5593-6FFB3D67E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1232" y="3519460"/>
                <a:ext cx="2368505" cy="64293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2221386-AB39-BD22-A207-98073CEBD705}"/>
              </a:ext>
            </a:extLst>
          </p:cNvPr>
          <p:cNvSpPr txBox="1"/>
          <p:nvPr/>
        </p:nvSpPr>
        <p:spPr>
          <a:xfrm>
            <a:off x="228600" y="4122374"/>
            <a:ext cx="5574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50504E"/>
                </a:solidFill>
                <a:latin typeface="Helvetica "/>
              </a:rPr>
              <a:t>In general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this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is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obtain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using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data-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driven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techniques,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my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goal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is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to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evalute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it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with the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simulation</a:t>
            </a:r>
            <a:endParaRPr lang="it-IT" sz="1600" dirty="0">
              <a:solidFill>
                <a:srgbClr val="50504E"/>
              </a:solidFill>
              <a:latin typeface="Helvetica "/>
            </a:endParaRPr>
          </a:p>
        </p:txBody>
      </p:sp>
    </p:spTree>
    <p:extLst>
      <p:ext uri="{BB962C8B-B14F-4D97-AF65-F5344CB8AC3E}">
        <p14:creationId xmlns:p14="http://schemas.microsoft.com/office/powerpoint/2010/main" val="3998664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58F45ADC-E6D9-F210-CAEF-6F1CDF9AD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GM2RingSIM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C45688-F669-6A80-CBC7-972E57A5F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9F5FC60-0DEA-D8DD-BB79-F5009F646E69}"/>
              </a:ext>
            </a:extLst>
          </p:cNvPr>
          <p:cNvSpPr txBox="1"/>
          <p:nvPr/>
        </p:nvSpPr>
        <p:spPr>
          <a:xfrm>
            <a:off x="167893" y="664879"/>
            <a:ext cx="3563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Based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on GEANT4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implemented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within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the ART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framerwork</a:t>
            </a:r>
            <a:endParaRPr lang="it-IT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48DB2A8-82F3-6832-1A90-BBF97A5593C8}"/>
              </a:ext>
            </a:extLst>
          </p:cNvPr>
          <p:cNvSpPr txBox="1"/>
          <p:nvPr/>
        </p:nvSpPr>
        <p:spPr>
          <a:xfrm>
            <a:off x="147961" y="1312798"/>
            <a:ext cx="4883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Simulates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injection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into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storange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ring and interactions with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materials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and fields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1497BB5-FB58-2200-CF1C-C03CC5233ABE}"/>
              </a:ext>
            </a:extLst>
          </p:cNvPr>
          <p:cNvSpPr txBox="1"/>
          <p:nvPr/>
        </p:nvSpPr>
        <p:spPr>
          <a:xfrm>
            <a:off x="138848" y="3691764"/>
            <a:ext cx="4870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Includes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several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particle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guns, in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particular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the </a:t>
            </a:r>
            <a:r>
              <a:rPr lang="it-IT" sz="1600" b="1" dirty="0" err="1">
                <a:solidFill>
                  <a:srgbClr val="50504E"/>
                </a:solidFill>
                <a:latin typeface="Helvetica "/>
              </a:rPr>
              <a:t>lost</a:t>
            </a:r>
            <a:r>
              <a:rPr lang="it-IT" sz="1600" b="1" dirty="0">
                <a:solidFill>
                  <a:srgbClr val="50504E"/>
                </a:solidFill>
                <a:latin typeface="Helvetica "/>
              </a:rPr>
              <a:t> </a:t>
            </a:r>
            <a:r>
              <a:rPr lang="it-IT" sz="1600" b="1" dirty="0" err="1">
                <a:solidFill>
                  <a:srgbClr val="50504E"/>
                </a:solidFill>
                <a:latin typeface="Helvetica "/>
              </a:rPr>
              <a:t>muons</a:t>
            </a:r>
            <a:r>
              <a:rPr lang="it-IT" sz="1600" b="1" dirty="0">
                <a:solidFill>
                  <a:srgbClr val="50504E"/>
                </a:solidFill>
                <a:latin typeface="Helvetica "/>
              </a:rPr>
              <a:t> gun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which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it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is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used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to produce high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statistics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simulation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samples of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lost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muons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.</a:t>
            </a:r>
          </a:p>
        </p:txBody>
      </p:sp>
      <p:sp>
        <p:nvSpPr>
          <p:cNvPr id="2" name="CasellaDiTesto 7">
            <a:extLst>
              <a:ext uri="{FF2B5EF4-FFF2-40B4-BE49-F238E27FC236}">
                <a16:creationId xmlns:a16="http://schemas.microsoft.com/office/drawing/2014/main" id="{A829D0BB-75E3-B46C-1130-37F3500DC6CF}"/>
              </a:ext>
            </a:extLst>
          </p:cNvPr>
          <p:cNvSpPr txBox="1"/>
          <p:nvPr/>
        </p:nvSpPr>
        <p:spPr>
          <a:xfrm>
            <a:off x="147791" y="1877765"/>
            <a:ext cx="48835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50504E"/>
                </a:solidFill>
                <a:latin typeface="Helvetica "/>
              </a:rPr>
              <a:t>Some input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parameters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, e.g. T0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distribution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, kicker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pulse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and fields are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taken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from data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others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are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tuned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comparing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with IBMS and tracker data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B97604-A6A1-44E7-7E2E-A6AF2C8D7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3"/>
          <a:stretch/>
        </p:blipFill>
        <p:spPr>
          <a:xfrm>
            <a:off x="5064624" y="2261233"/>
            <a:ext cx="4079376" cy="22634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23ADD1-C51F-18CE-FBC3-2C7B840564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35" t="9498" r="3525" b="1853"/>
          <a:stretch/>
        </p:blipFill>
        <p:spPr>
          <a:xfrm>
            <a:off x="4747931" y="29038"/>
            <a:ext cx="3162992" cy="3186384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B8135B2-30CE-F702-C0AD-3859CC2B205C}"/>
              </a:ext>
            </a:extLst>
          </p:cNvPr>
          <p:cNvSpPr txBox="1"/>
          <p:nvPr/>
        </p:nvSpPr>
        <p:spPr>
          <a:xfrm>
            <a:off x="138848" y="2971820"/>
            <a:ext cx="4966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Include Ghost Detector </a:t>
            </a:r>
            <a:r>
              <a:rPr lang="it-IT" sz="1600" dirty="0" err="1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which</a:t>
            </a:r>
            <a:r>
              <a:rPr lang="it-IT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are </a:t>
            </a:r>
            <a:r>
              <a:rPr lang="it-IT" sz="1600" dirty="0" err="1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used</a:t>
            </a:r>
            <a:r>
              <a:rPr lang="it-IT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to track   the </a:t>
            </a:r>
            <a:r>
              <a:rPr lang="it-IT" sz="1600" dirty="0" err="1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particle’s</a:t>
            </a:r>
            <a:r>
              <a:rPr lang="it-IT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position in the ring</a:t>
            </a:r>
          </a:p>
        </p:txBody>
      </p:sp>
    </p:spTree>
    <p:extLst>
      <p:ext uri="{BB962C8B-B14F-4D97-AF65-F5344CB8AC3E}">
        <p14:creationId xmlns:p14="http://schemas.microsoft.com/office/powerpoint/2010/main" val="2079508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35D12F20-5713-0CB1-F154-13C10A48B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dimension</a:t>
            </a:r>
            <a:r>
              <a:rPr lang="it-IT" dirty="0"/>
              <a:t> </a:t>
            </a:r>
            <a:r>
              <a:rPr lang="it-IT" dirty="0" err="1"/>
              <a:t>parameters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776CE5F-8371-ED98-50A3-FDCC156E04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1C02CA7-599B-E1E3-2C61-382E2F41B86E}"/>
              </a:ext>
            </a:extLst>
          </p:cNvPr>
          <p:cNvSpPr txBox="1"/>
          <p:nvPr/>
        </p:nvSpPr>
        <p:spPr>
          <a:xfrm>
            <a:off x="228600" y="661466"/>
            <a:ext cx="4959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initial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of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my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work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consisted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of the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extraction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of the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twiss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parameters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(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characteristic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beam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parameters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ACED613-99C8-2D56-22B4-EDC0B9C3DA56}"/>
              </a:ext>
            </a:extLst>
          </p:cNvPr>
          <p:cNvSpPr txBox="1"/>
          <p:nvPr/>
        </p:nvSpPr>
        <p:spPr>
          <a:xfrm>
            <a:off x="228600" y="2325097"/>
            <a:ext cx="4390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used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simulated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test sample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based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on Run2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settigs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my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starting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point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EDD8E27-ECBB-DBAE-730F-E8F69FFCCBBF}"/>
              </a:ext>
            </a:extLst>
          </p:cNvPr>
          <p:cNvSpPr txBox="1"/>
          <p:nvPr/>
        </p:nvSpPr>
        <p:spPr>
          <a:xfrm>
            <a:off x="222250" y="3041031"/>
            <a:ext cx="38042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Data: GM2/mc/run2_beamgun_2007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Runs_1666980000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Runs_1667047000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Runs_1667176000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Runs_1667721700</a:t>
            </a:r>
          </a:p>
        </p:txBody>
      </p:sp>
      <p:pic>
        <p:nvPicPr>
          <p:cNvPr id="8" name="Immagine 7" descr="Immagine che contiene schermata, astronomia, arte&#10;&#10;Descrizione generata automaticamente">
            <a:extLst>
              <a:ext uri="{FF2B5EF4-FFF2-40B4-BE49-F238E27FC236}">
                <a16:creationId xmlns:a16="http://schemas.microsoft.com/office/drawing/2014/main" id="{2F3183F6-B554-BA35-023A-3163A202A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307" y="523268"/>
            <a:ext cx="3657443" cy="305477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6F411E4-8D79-CD06-9D5F-1E78ADCA3768}"/>
              </a:ext>
            </a:extLst>
          </p:cNvPr>
          <p:cNvSpPr txBox="1"/>
          <p:nvPr/>
        </p:nvSpPr>
        <p:spPr>
          <a:xfrm>
            <a:off x="222250" y="1625606"/>
            <a:ext cx="4743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These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parameters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influence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the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ellipcity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and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focusing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of the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particle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beam</a:t>
            </a:r>
            <a:r>
              <a:rPr lang="it-IT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148939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9C748AD8-C5B9-8F1F-1B24-A4600886B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Twiss</a:t>
            </a:r>
            <a:r>
              <a:rPr lang="it-IT" dirty="0"/>
              <a:t> </a:t>
            </a:r>
            <a:r>
              <a:rPr lang="it-IT" dirty="0" err="1"/>
              <a:t>Parameters</a:t>
            </a:r>
            <a:r>
              <a:rPr lang="it-IT" dirty="0"/>
              <a:t> </a:t>
            </a:r>
            <a:r>
              <a:rPr lang="it-IT" dirty="0" err="1"/>
              <a:t>according</a:t>
            </a:r>
            <a:r>
              <a:rPr lang="it-IT" dirty="0"/>
              <a:t> to the G2mSim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A386C81-DAF0-4840-D4D0-DF3CD2C70F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DB9ED77-FB35-812D-D537-6655A3D2DF60}"/>
              </a:ext>
            </a:extLst>
          </p:cNvPr>
          <p:cNvSpPr txBox="1"/>
          <p:nvPr/>
        </p:nvSpPr>
        <p:spPr>
          <a:xfrm>
            <a:off x="72813" y="759282"/>
            <a:ext cx="36051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This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is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the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distribution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in the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radial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phase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space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with the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ellipse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described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by the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parameters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extracted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with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this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equations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: </a:t>
            </a:r>
          </a:p>
        </p:txBody>
      </p:sp>
      <p:pic>
        <p:nvPicPr>
          <p:cNvPr id="7" name="Immagine 6" descr="Immagine che contiene testo, schermata, diagramma, Policromia&#10;&#10;Descrizione generata automaticamente">
            <a:extLst>
              <a:ext uri="{FF2B5EF4-FFF2-40B4-BE49-F238E27FC236}">
                <a16:creationId xmlns:a16="http://schemas.microsoft.com/office/drawing/2014/main" id="{D38DB3BE-EB0A-D795-FC01-A1329227C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920" y="562708"/>
            <a:ext cx="5059732" cy="19485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67A20F29-C350-B9AE-488C-ED300AFC70A6}"/>
                  </a:ext>
                </a:extLst>
              </p:cNvPr>
              <p:cNvSpPr txBox="1"/>
              <p:nvPr/>
            </p:nvSpPr>
            <p:spPr>
              <a:xfrm>
                <a:off x="429419" y="1962439"/>
                <a:ext cx="1026948" cy="53598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50504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𝑥𝑅𝑀𝑆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67A20F29-C350-B9AE-488C-ED300AFC7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419" y="1962439"/>
                <a:ext cx="1026948" cy="53598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8323CBE3-10EE-F152-39A9-AA7DA09BE9F8}"/>
                  </a:ext>
                </a:extLst>
              </p:cNvPr>
              <p:cNvSpPr txBox="1"/>
              <p:nvPr/>
            </p:nvSpPr>
            <p:spPr>
              <a:xfrm>
                <a:off x="2029945" y="1992908"/>
                <a:ext cx="1004506" cy="5359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50504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b>
                            <m:sup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𝑥𝑅𝑀𝑆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8323CBE3-10EE-F152-39A9-AA7DA09BE9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9945" y="1992908"/>
                <a:ext cx="1004506" cy="53598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magine 9">
            <a:extLst>
              <a:ext uri="{FF2B5EF4-FFF2-40B4-BE49-F238E27FC236}">
                <a16:creationId xmlns:a16="http://schemas.microsoft.com/office/drawing/2014/main" id="{656358F6-5FE4-A62E-14B4-33BFAE5B7D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392" y="2760423"/>
            <a:ext cx="1417002" cy="344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32EF89AB-117F-BD24-8972-BF1325C90E90}"/>
                  </a:ext>
                </a:extLst>
              </p:cNvPr>
              <p:cNvSpPr txBox="1"/>
              <p:nvPr/>
            </p:nvSpPr>
            <p:spPr>
              <a:xfrm>
                <a:off x="113845" y="3209257"/>
                <a:ext cx="3075098" cy="390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  <m:t>𝑥𝑅𝑀𝑆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sz="16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it-IT" sz="160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sz="1600" i="1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600" b="0" i="1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it-IT" sz="1600" b="0" i="1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d>
                            <m:dPr>
                              <m:begChr m:val="⟨"/>
                              <m:endChr m:val="⟩"/>
                              <m:ctrlPr>
                                <a:rPr lang="it-IT" sz="160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sz="1600" i="1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600" b="0" i="1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it-IT" sz="1600" b="0" i="1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  <m:t>′2</m:t>
                                  </m:r>
                                </m:sup>
                              </m:sSup>
                            </m:e>
                          </m:d>
                          <m:r>
                            <a:rPr lang="it-IT" sz="16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it-IT" sz="16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it-IT" sz="1600" b="0" i="1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1600" b="0" i="1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it-IT" sz="1600" b="0" i="1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sSup>
                                    <m:sSupPr>
                                      <m:ctrlPr>
                                        <a:rPr lang="it-IT" sz="1600" b="0" i="1" smtClean="0">
                                          <a:solidFill>
                                            <a:srgbClr val="40404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1600" b="0" i="1" smtClean="0">
                                          <a:solidFill>
                                            <a:srgbClr val="40404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it-IT" sz="1600" b="0" i="1" smtClean="0">
                                          <a:solidFill>
                                            <a:srgbClr val="40404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it-IT" sz="16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32EF89AB-117F-BD24-8972-BF1325C90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45" y="3209257"/>
                <a:ext cx="3075098" cy="3904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magine 12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F75B758F-8886-BB7A-A63F-80FF7F2A426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254" b="-1"/>
          <a:stretch/>
        </p:blipFill>
        <p:spPr>
          <a:xfrm>
            <a:off x="3412915" y="2571750"/>
            <a:ext cx="2735837" cy="2018329"/>
          </a:xfrm>
          <a:prstGeom prst="rect">
            <a:avLst/>
          </a:prstGeom>
        </p:spPr>
      </p:pic>
      <p:pic>
        <p:nvPicPr>
          <p:cNvPr id="15" name="Immagine 14" descr="Immagine che contiene testo, schermata, diagramma, numero&#10;&#10;Descrizione generata automaticamente">
            <a:extLst>
              <a:ext uri="{FF2B5EF4-FFF2-40B4-BE49-F238E27FC236}">
                <a16:creationId xmlns:a16="http://schemas.microsoft.com/office/drawing/2014/main" id="{A9FB1335-E53E-231A-D585-D4C10C8E9A7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688"/>
          <a:stretch/>
        </p:blipFill>
        <p:spPr>
          <a:xfrm>
            <a:off x="6148752" y="2571750"/>
            <a:ext cx="2800174" cy="1935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92D797ED-E059-3376-3AD4-C0CFDFC8C4D3}"/>
                  </a:ext>
                </a:extLst>
              </p:cNvPr>
              <p:cNvSpPr txBox="1"/>
              <p:nvPr/>
            </p:nvSpPr>
            <p:spPr>
              <a:xfrm>
                <a:off x="6108566" y="3435377"/>
                <a:ext cx="1801707" cy="583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6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it-IT" sz="16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it-IT" sz="1600" b="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6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6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𝑟𝑎𝑑𝑖𝑎𝑙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16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𝑙𝑜𝑔𝑖𝑡𝑢𝑑𝑖𝑛𝑎𝑙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92D797ED-E059-3376-3AD4-C0CFDFC8C4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8566" y="3435377"/>
                <a:ext cx="1801707" cy="583686"/>
              </a:xfrm>
              <a:prstGeom prst="rect">
                <a:avLst/>
              </a:prstGeom>
              <a:blipFill>
                <a:blip r:embed="rId9"/>
                <a:stretch>
                  <a:fillRect b="-42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magine 11" descr="Immagine che contiene Carattere, calligrafia, bianco, testo&#10;&#10;Descrizione generata automaticamente">
            <a:extLst>
              <a:ext uri="{FF2B5EF4-FFF2-40B4-BE49-F238E27FC236}">
                <a16:creationId xmlns:a16="http://schemas.microsoft.com/office/drawing/2014/main" id="{9754F88F-8405-B905-B22F-3DA5F1418F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614" y="3778147"/>
            <a:ext cx="2735837" cy="51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351199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FNAL_Powerpoint_16x9-seasons_052121</Template>
  <TotalTime>3725</TotalTime>
  <Words>1267</Words>
  <Application>Microsoft Office PowerPoint</Application>
  <PresentationFormat>Presentazione su schermo (16:9)</PresentationFormat>
  <Paragraphs>149</Paragraphs>
  <Slides>20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7" baseType="lpstr">
      <vt:lpstr>Arial</vt:lpstr>
      <vt:lpstr>Calibri</vt:lpstr>
      <vt:lpstr>Cambria Math</vt:lpstr>
      <vt:lpstr>Helvetica</vt:lpstr>
      <vt:lpstr>Helvetica </vt:lpstr>
      <vt:lpstr>Fermilab_PPT_090915</vt:lpstr>
      <vt:lpstr>Presentation</vt:lpstr>
      <vt:lpstr>Presentazione standard di PowerPoint</vt:lpstr>
      <vt:lpstr>Muon magnetic moment </vt:lpstr>
      <vt:lpstr>Muon precession </vt:lpstr>
      <vt:lpstr>Master formula </vt:lpstr>
      <vt:lpstr>Beam dynamics  </vt:lpstr>
      <vt:lpstr>Lost Muons</vt:lpstr>
      <vt:lpstr>GM2RingSIM </vt:lpstr>
      <vt:lpstr> Beam dimension parameters</vt:lpstr>
      <vt:lpstr>Twiss Parameters according to the G2mSim</vt:lpstr>
      <vt:lpstr>Twiss parameters according the Gm2Sim </vt:lpstr>
      <vt:lpstr>Lost Muons Gun</vt:lpstr>
      <vt:lpstr>Lost Muons Selection </vt:lpstr>
      <vt:lpstr>Collimators Hits     </vt:lpstr>
      <vt:lpstr>Lost Muons Flag   </vt:lpstr>
      <vt:lpstr>Lost Muons Momentum </vt:lpstr>
      <vt:lpstr>Time Spectrum</vt:lpstr>
      <vt:lpstr>Comparison with the data </vt:lpstr>
      <vt:lpstr>Summary </vt:lpstr>
      <vt:lpstr>Acknowledgements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FRANCESCO CONFORTINI</dc:creator>
  <cp:lastModifiedBy>FRANCESCO CONFORTINI</cp:lastModifiedBy>
  <cp:revision>194</cp:revision>
  <cp:lastPrinted>2014-01-20T19:40:21Z</cp:lastPrinted>
  <dcterms:created xsi:type="dcterms:W3CDTF">2023-08-22T15:03:18Z</dcterms:created>
  <dcterms:modified xsi:type="dcterms:W3CDTF">2023-09-28T16:58:06Z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ad0b24d-6422-44b0-b3de-abb3a9e8c81a_Enabled">
    <vt:lpwstr>true</vt:lpwstr>
  </property>
  <property fmtid="{D5CDD505-2E9C-101B-9397-08002B2CF9AE}" pid="3" name="MSIP_Label_2ad0b24d-6422-44b0-b3de-abb3a9e8c81a_SetDate">
    <vt:lpwstr>2023-08-22T22:27:11Z</vt:lpwstr>
  </property>
  <property fmtid="{D5CDD505-2E9C-101B-9397-08002B2CF9AE}" pid="4" name="MSIP_Label_2ad0b24d-6422-44b0-b3de-abb3a9e8c81a_Method">
    <vt:lpwstr>Standard</vt:lpwstr>
  </property>
  <property fmtid="{D5CDD505-2E9C-101B-9397-08002B2CF9AE}" pid="5" name="MSIP_Label_2ad0b24d-6422-44b0-b3de-abb3a9e8c81a_Name">
    <vt:lpwstr>defa4170-0d19-0005-0004-bc88714345d2</vt:lpwstr>
  </property>
  <property fmtid="{D5CDD505-2E9C-101B-9397-08002B2CF9AE}" pid="6" name="MSIP_Label_2ad0b24d-6422-44b0-b3de-abb3a9e8c81a_SiteId">
    <vt:lpwstr>2fcfe26a-bb62-46b0-b1e3-28f9da0c45fd</vt:lpwstr>
  </property>
  <property fmtid="{D5CDD505-2E9C-101B-9397-08002B2CF9AE}" pid="7" name="MSIP_Label_2ad0b24d-6422-44b0-b3de-abb3a9e8c81a_ActionId">
    <vt:lpwstr>c1fb5553-e38c-4d27-9345-5577f834fb68</vt:lpwstr>
  </property>
  <property fmtid="{D5CDD505-2E9C-101B-9397-08002B2CF9AE}" pid="8" name="MSIP_Label_2ad0b24d-6422-44b0-b3de-abb3a9e8c81a_ContentBits">
    <vt:lpwstr>0</vt:lpwstr>
  </property>
</Properties>
</file>