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4"/>
  </p:notesMasterIdLst>
  <p:handoutMasterIdLst>
    <p:handoutMasterId r:id="rId25"/>
  </p:handoutMasterIdLst>
  <p:sldIdLst>
    <p:sldId id="294" r:id="rId2"/>
    <p:sldId id="299" r:id="rId3"/>
    <p:sldId id="275" r:id="rId4"/>
    <p:sldId id="284" r:id="rId5"/>
    <p:sldId id="306" r:id="rId6"/>
    <p:sldId id="310" r:id="rId7"/>
    <p:sldId id="311" r:id="rId8"/>
    <p:sldId id="312" r:id="rId9"/>
    <p:sldId id="300" r:id="rId10"/>
    <p:sldId id="315" r:id="rId11"/>
    <p:sldId id="316" r:id="rId12"/>
    <p:sldId id="314" r:id="rId13"/>
    <p:sldId id="320" r:id="rId14"/>
    <p:sldId id="301" r:id="rId15"/>
    <p:sldId id="321" r:id="rId16"/>
    <p:sldId id="302" r:id="rId17"/>
    <p:sldId id="322" r:id="rId18"/>
    <p:sldId id="323" r:id="rId19"/>
    <p:sldId id="303" r:id="rId20"/>
    <p:sldId id="313" r:id="rId21"/>
    <p:sldId id="304" r:id="rId22"/>
    <p:sldId id="317"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7D7EB"/>
    <a:srgbClr val="98D7EA"/>
    <a:srgbClr val="98D7EB"/>
    <a:srgbClr val="50504E"/>
    <a:srgbClr val="4E4E4E"/>
    <a:srgbClr val="404040"/>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2" autoAdjust="0"/>
    <p:restoredTop sz="94720"/>
  </p:normalViewPr>
  <p:slideViewPr>
    <p:cSldViewPr snapToGrid="0" snapToObjects="1" showGuides="1">
      <p:cViewPr varScale="1">
        <p:scale>
          <a:sx n="140" d="100"/>
          <a:sy n="140" d="100"/>
        </p:scale>
        <p:origin x="744" y="19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‹N›</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9/28/23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‹N›</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Self presentation</a:t>
            </a:r>
          </a:p>
          <a:p>
            <a:endParaRPr lang="en-US" dirty="0"/>
          </a:p>
          <a:p>
            <a:r>
              <a:rPr lang="en-US" dirty="0"/>
              <a:t>background </a:t>
            </a:r>
          </a:p>
          <a:p>
            <a:endParaRPr lang="en-US" dirty="0"/>
          </a:p>
          <a:p>
            <a:r>
              <a:rPr lang="en-US" dirty="0"/>
              <a:t>what are you working on</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10612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Quick overview of the talk</a:t>
            </a:r>
          </a:p>
          <a:p>
            <a:endParaRPr lang="en-US" dirty="0"/>
          </a:p>
          <a:p>
            <a:r>
              <a:rPr lang="en-US" dirty="0"/>
              <a:t>Thx colleagues to skip the intro of the experiment</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83035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 am not the best person to explain to you how it works</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48264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Many actors involved in the topology</a:t>
            </a:r>
          </a:p>
          <a:p>
            <a:endParaRPr lang="en-US" dirty="0"/>
          </a:p>
          <a:p>
            <a:r>
              <a:rPr lang="en-US" dirty="0"/>
              <a:t>One of the DTC is selected to act as CFO</a:t>
            </a:r>
          </a:p>
          <a:p>
            <a:r>
              <a:rPr lang="en-US" dirty="0"/>
              <a:t>CFO = </a:t>
            </a:r>
            <a:r>
              <a:rPr lang="en-US" dirty="0" err="1"/>
              <a:t>Commad</a:t>
            </a:r>
            <a:r>
              <a:rPr lang="en-US" dirty="0"/>
              <a:t> Fan Out (Give the clock to all the boards)</a:t>
            </a:r>
          </a:p>
          <a:p>
            <a:r>
              <a:rPr lang="en-US" dirty="0"/>
              <a:t>ROC = READ OUT CONTROLLER</a:t>
            </a:r>
          </a:p>
          <a:p>
            <a:endParaRPr lang="en-US" dirty="0"/>
          </a:p>
          <a:p>
            <a:r>
              <a:rPr lang="en-US" dirty="0"/>
              <a:t>DIRAC -&gt; CALORIMETER</a:t>
            </a:r>
          </a:p>
          <a:p>
            <a:r>
              <a:rPr lang="en-US" dirty="0"/>
              <a:t>DRAC -&gt; TARGET</a:t>
            </a:r>
          </a:p>
        </p:txBody>
      </p:sp>
      <p:sp>
        <p:nvSpPr>
          <p:cNvPr id="4" name="Segnaposto numero diapositiva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919895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9/28/23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‹N›</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9/28/23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9/28/23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‹N›</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it-IT"/>
              <a:t>Fare clic sull'icona per inserire un'immagine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9/28/23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‹N›</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9/28/23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9/28/23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9/28/23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tbaldi@fnal.gov" TargetMode="Externa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b="1" kern="0" dirty="0">
                <a:effectLst/>
                <a:latin typeface="Calibri" panose="020F0502020204030204" pitchFamily="34" charset="0"/>
                <a:ea typeface="Times New Roman" panose="02020603050405020304" pitchFamily="18" charset="0"/>
              </a:rPr>
              <a:t>Software and Hardware development for the Mu2e trigger and data acquisition system</a:t>
            </a:r>
            <a:r>
              <a:rPr lang="it-IT" sz="1400" dirty="0">
                <a:effectLst/>
              </a:rPr>
              <a:t> </a:t>
            </a:r>
            <a:endParaRPr lang="en-US" sz="1800" dirty="0"/>
          </a:p>
        </p:txBody>
      </p:sp>
      <p:sp>
        <p:nvSpPr>
          <p:cNvPr id="4" name="Text Placeholder 3"/>
          <p:cNvSpPr>
            <a:spLocks noGrp="1"/>
          </p:cNvSpPr>
          <p:nvPr>
            <p:ph type="body" sz="quarter" idx="10"/>
          </p:nvPr>
        </p:nvSpPr>
        <p:spPr>
          <a:xfrm>
            <a:off x="393964" y="3849336"/>
            <a:ext cx="8499231" cy="935794"/>
          </a:xfrm>
        </p:spPr>
        <p:txBody>
          <a:bodyPr/>
          <a:lstStyle/>
          <a:p>
            <a:r>
              <a:rPr lang="en-US" sz="1400" dirty="0"/>
              <a:t>Tommaso Baldi,  </a:t>
            </a:r>
            <a:r>
              <a:rPr lang="en-US" sz="1400" dirty="0">
                <a:solidFill>
                  <a:schemeClr val="tx1">
                    <a:lumMod val="40000"/>
                    <a:lumOff val="60000"/>
                  </a:schemeClr>
                </a:solidFill>
              </a:rPr>
              <a:t>Supervisor: </a:t>
            </a:r>
            <a:r>
              <a:rPr lang="en-US" sz="1400" dirty="0" err="1"/>
              <a:t>Micol</a:t>
            </a:r>
            <a:r>
              <a:rPr lang="en-US" sz="1400" dirty="0"/>
              <a:t> </a:t>
            </a:r>
            <a:r>
              <a:rPr lang="en-US" sz="1400" dirty="0" err="1"/>
              <a:t>Rigatti</a:t>
            </a:r>
            <a:r>
              <a:rPr lang="en-US" sz="1400" dirty="0"/>
              <a:t>	</a:t>
            </a:r>
          </a:p>
          <a:p>
            <a:r>
              <a:rPr lang="en-US" sz="1400" dirty="0"/>
              <a:t>Italian Summer Students Final reports</a:t>
            </a:r>
          </a:p>
          <a:p>
            <a:r>
              <a:rPr lang="en-US" sz="1400" dirty="0"/>
              <a:t>28 September 2023</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510358" y="770717"/>
            <a:ext cx="2671796" cy="563658"/>
          </a:xfrm>
        </p:spPr>
        <p:txBody>
          <a:bodyPr/>
          <a:lstStyle/>
          <a:p>
            <a:pPr algn="just" fontAlgn="auto">
              <a:spcAft>
                <a:spcPts val="0"/>
              </a:spcAft>
            </a:pPr>
            <a:r>
              <a:rPr lang="en-US" sz="1600" dirty="0">
                <a:cs typeface="Helvetica"/>
              </a:rPr>
              <a:t>The CFO spreads the clock first to the Data Transfer Controller (DTC) boards. The DTCs are configured in a chain: the first one extracts the 200 MHz clock and passes it to the next one. To prevent jitter accumulation, all the DTCs are also receiving a 200 MHz Reference Clock from the RTF module. </a:t>
            </a:r>
          </a:p>
          <a:p>
            <a:pPr algn="just" fontAlgn="auto">
              <a:spcAft>
                <a:spcPts val="0"/>
              </a:spcAft>
            </a:pPr>
            <a:r>
              <a:rPr lang="en-US" sz="1600" b="1" dirty="0">
                <a:cs typeface="Helvetica"/>
              </a:rPr>
              <a:t>We must guarantee Event Window synchronization!</a:t>
            </a:r>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Timing Synchronization</a:t>
            </a:r>
          </a:p>
        </p:txBody>
      </p:sp>
      <p:grpSp>
        <p:nvGrpSpPr>
          <p:cNvPr id="3" name="Group 6">
            <a:extLst>
              <a:ext uri="{FF2B5EF4-FFF2-40B4-BE49-F238E27FC236}">
                <a16:creationId xmlns:a16="http://schemas.microsoft.com/office/drawing/2014/main" id="{03F8EF3B-DB72-1EA0-C73E-BE2CC34184DC}"/>
              </a:ext>
            </a:extLst>
          </p:cNvPr>
          <p:cNvGrpSpPr/>
          <p:nvPr/>
        </p:nvGrpSpPr>
        <p:grpSpPr>
          <a:xfrm>
            <a:off x="3340594" y="921330"/>
            <a:ext cx="5800931" cy="3486515"/>
            <a:chOff x="1010639" y="638845"/>
            <a:chExt cx="9842084" cy="6104855"/>
          </a:xfrm>
        </p:grpSpPr>
        <p:sp>
          <p:nvSpPr>
            <p:cNvPr id="4" name="Rectangle 7">
              <a:extLst>
                <a:ext uri="{FF2B5EF4-FFF2-40B4-BE49-F238E27FC236}">
                  <a16:creationId xmlns:a16="http://schemas.microsoft.com/office/drawing/2014/main" id="{46CFC411-26DE-4529-3665-FD5B112CFEF0}"/>
                </a:ext>
              </a:extLst>
            </p:cNvPr>
            <p:cNvSpPr/>
            <p:nvPr/>
          </p:nvSpPr>
          <p:spPr>
            <a:xfrm>
              <a:off x="5707678" y="847173"/>
              <a:ext cx="1321641" cy="451788"/>
            </a:xfrm>
            <a:prstGeom prst="rect">
              <a:avLst/>
            </a:prstGeom>
            <a:solidFill>
              <a:srgbClr val="335C67"/>
            </a:solidFill>
            <a:ln w="12700" cap="flat" cmpd="sng" algn="ctr">
              <a:solidFill>
                <a:srgbClr val="335C67">
                  <a:shade val="50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entury Gothic"/>
                  <a:ea typeface="+mn-ea"/>
                  <a:cs typeface="+mn-cs"/>
                </a:rPr>
                <a:t>CFO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dirty="0">
                  <a:ln>
                    <a:noFill/>
                  </a:ln>
                  <a:solidFill>
                    <a:prstClr val="white"/>
                  </a:solidFill>
                  <a:effectLst/>
                  <a:uLnTx/>
                  <a:uFillTx/>
                  <a:latin typeface="Century Gothic"/>
                  <a:ea typeface="+mn-ea"/>
                  <a:cs typeface="+mn-cs"/>
                </a:rPr>
                <a:t>Command Fan Out</a:t>
              </a:r>
            </a:p>
          </p:txBody>
        </p:sp>
        <p:sp>
          <p:nvSpPr>
            <p:cNvPr id="5" name="Rectangle 8">
              <a:extLst>
                <a:ext uri="{FF2B5EF4-FFF2-40B4-BE49-F238E27FC236}">
                  <a16:creationId xmlns:a16="http://schemas.microsoft.com/office/drawing/2014/main" id="{4AB5D485-A783-5B30-089A-5FB01AB33EC3}"/>
                </a:ext>
              </a:extLst>
            </p:cNvPr>
            <p:cNvSpPr/>
            <p:nvPr/>
          </p:nvSpPr>
          <p:spPr>
            <a:xfrm>
              <a:off x="7474728" y="1564535"/>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DTC0</a:t>
              </a:r>
            </a:p>
          </p:txBody>
        </p:sp>
        <p:sp>
          <p:nvSpPr>
            <p:cNvPr id="12" name="Rectangle 11">
              <a:extLst>
                <a:ext uri="{FF2B5EF4-FFF2-40B4-BE49-F238E27FC236}">
                  <a16:creationId xmlns:a16="http://schemas.microsoft.com/office/drawing/2014/main" id="{3E1369AB-74C4-6B60-5205-501D3B933F2F}"/>
                </a:ext>
              </a:extLst>
            </p:cNvPr>
            <p:cNvSpPr/>
            <p:nvPr/>
          </p:nvSpPr>
          <p:spPr>
            <a:xfrm>
              <a:off x="7474728" y="2021897"/>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a:t>
              </a:r>
            </a:p>
          </p:txBody>
        </p:sp>
        <p:sp>
          <p:nvSpPr>
            <p:cNvPr id="15" name="Rectangle 12">
              <a:extLst>
                <a:ext uri="{FF2B5EF4-FFF2-40B4-BE49-F238E27FC236}">
                  <a16:creationId xmlns:a16="http://schemas.microsoft.com/office/drawing/2014/main" id="{15C56ACB-B471-6ED9-6181-D233E862517C}"/>
                </a:ext>
              </a:extLst>
            </p:cNvPr>
            <p:cNvSpPr/>
            <p:nvPr/>
          </p:nvSpPr>
          <p:spPr>
            <a:xfrm>
              <a:off x="7474729" y="2479260"/>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DTC2</a:t>
              </a:r>
            </a:p>
          </p:txBody>
        </p:sp>
        <p:sp>
          <p:nvSpPr>
            <p:cNvPr id="20" name="Rectangle 16">
              <a:extLst>
                <a:ext uri="{FF2B5EF4-FFF2-40B4-BE49-F238E27FC236}">
                  <a16:creationId xmlns:a16="http://schemas.microsoft.com/office/drawing/2014/main" id="{DDE2B5BE-75BD-6834-65BE-2DD215DE9B8D}"/>
                </a:ext>
              </a:extLst>
            </p:cNvPr>
            <p:cNvSpPr/>
            <p:nvPr/>
          </p:nvSpPr>
          <p:spPr>
            <a:xfrm>
              <a:off x="7474728" y="2936622"/>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DTC3</a:t>
              </a:r>
            </a:p>
          </p:txBody>
        </p:sp>
        <p:sp>
          <p:nvSpPr>
            <p:cNvPr id="21" name="Rectangle 17">
              <a:extLst>
                <a:ext uri="{FF2B5EF4-FFF2-40B4-BE49-F238E27FC236}">
                  <a16:creationId xmlns:a16="http://schemas.microsoft.com/office/drawing/2014/main" id="{1F227AD4-4264-4C35-E18C-E30210029EF0}"/>
                </a:ext>
              </a:extLst>
            </p:cNvPr>
            <p:cNvSpPr/>
            <p:nvPr/>
          </p:nvSpPr>
          <p:spPr>
            <a:xfrm>
              <a:off x="7474728" y="3393985"/>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DTC4</a:t>
              </a:r>
            </a:p>
          </p:txBody>
        </p:sp>
        <p:sp>
          <p:nvSpPr>
            <p:cNvPr id="22" name="Rectangle 18">
              <a:extLst>
                <a:ext uri="{FF2B5EF4-FFF2-40B4-BE49-F238E27FC236}">
                  <a16:creationId xmlns:a16="http://schemas.microsoft.com/office/drawing/2014/main" id="{DB83DA99-A500-36AD-CF20-F41A60DF74FF}"/>
                </a:ext>
              </a:extLst>
            </p:cNvPr>
            <p:cNvSpPr/>
            <p:nvPr/>
          </p:nvSpPr>
          <p:spPr>
            <a:xfrm>
              <a:off x="7474728" y="3851348"/>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DTC5</a:t>
              </a:r>
            </a:p>
          </p:txBody>
        </p:sp>
        <p:sp>
          <p:nvSpPr>
            <p:cNvPr id="25" name="Rectangle 19">
              <a:extLst>
                <a:ext uri="{FF2B5EF4-FFF2-40B4-BE49-F238E27FC236}">
                  <a16:creationId xmlns:a16="http://schemas.microsoft.com/office/drawing/2014/main" id="{E55AB362-98FD-F198-2AE4-81E5FE5BA9D3}"/>
                </a:ext>
              </a:extLst>
            </p:cNvPr>
            <p:cNvSpPr/>
            <p:nvPr/>
          </p:nvSpPr>
          <p:spPr>
            <a:xfrm>
              <a:off x="7474728" y="4308710"/>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DTC6</a:t>
              </a:r>
            </a:p>
          </p:txBody>
        </p:sp>
        <p:sp>
          <p:nvSpPr>
            <p:cNvPr id="26" name="Rectangle 21">
              <a:extLst>
                <a:ext uri="{FF2B5EF4-FFF2-40B4-BE49-F238E27FC236}">
                  <a16:creationId xmlns:a16="http://schemas.microsoft.com/office/drawing/2014/main" id="{998C4F11-7C28-0A7F-78B8-4AD4CF4F3D9A}"/>
                </a:ext>
              </a:extLst>
            </p:cNvPr>
            <p:cNvSpPr/>
            <p:nvPr/>
          </p:nvSpPr>
          <p:spPr>
            <a:xfrm>
              <a:off x="7474728" y="4766073"/>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DTC7</a:t>
              </a:r>
            </a:p>
          </p:txBody>
        </p:sp>
        <p:sp>
          <p:nvSpPr>
            <p:cNvPr id="27" name="Rectangle 22">
              <a:extLst>
                <a:ext uri="{FF2B5EF4-FFF2-40B4-BE49-F238E27FC236}">
                  <a16:creationId xmlns:a16="http://schemas.microsoft.com/office/drawing/2014/main" id="{4C1DFDEC-1448-4C7C-36C4-E6D034B9B3B2}"/>
                </a:ext>
              </a:extLst>
            </p:cNvPr>
            <p:cNvSpPr/>
            <p:nvPr/>
          </p:nvSpPr>
          <p:spPr>
            <a:xfrm>
              <a:off x="7474728" y="5223435"/>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DTC8</a:t>
              </a:r>
            </a:p>
          </p:txBody>
        </p:sp>
        <p:sp>
          <p:nvSpPr>
            <p:cNvPr id="28" name="Rectangle 23">
              <a:extLst>
                <a:ext uri="{FF2B5EF4-FFF2-40B4-BE49-F238E27FC236}">
                  <a16:creationId xmlns:a16="http://schemas.microsoft.com/office/drawing/2014/main" id="{F90DD995-FF9B-A340-C0CC-3EE60F2B3B9B}"/>
                </a:ext>
              </a:extLst>
            </p:cNvPr>
            <p:cNvSpPr/>
            <p:nvPr/>
          </p:nvSpPr>
          <p:spPr>
            <a:xfrm>
              <a:off x="7474728" y="5680797"/>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DTC9</a:t>
              </a:r>
            </a:p>
          </p:txBody>
        </p:sp>
        <p:cxnSp>
          <p:nvCxnSpPr>
            <p:cNvPr id="29" name="Straight Arrow Connector 24">
              <a:extLst>
                <a:ext uri="{FF2B5EF4-FFF2-40B4-BE49-F238E27FC236}">
                  <a16:creationId xmlns:a16="http://schemas.microsoft.com/office/drawing/2014/main" id="{08588D1C-7718-A297-E243-C883301C1C45}"/>
                </a:ext>
              </a:extLst>
            </p:cNvPr>
            <p:cNvCxnSpPr>
              <a:cxnSpLocks/>
              <a:stCxn id="5" idx="2"/>
              <a:endCxn id="12" idx="0"/>
            </p:cNvCxnSpPr>
            <p:nvPr/>
          </p:nvCxnSpPr>
          <p:spPr>
            <a:xfrm>
              <a:off x="8055110" y="1838638"/>
              <a:ext cx="1" cy="183260"/>
            </a:xfrm>
            <a:prstGeom prst="straightConnector1">
              <a:avLst/>
            </a:prstGeom>
            <a:noFill/>
            <a:ln w="6350" cap="flat" cmpd="sng" algn="ctr">
              <a:solidFill>
                <a:srgbClr val="335C67"/>
              </a:solidFill>
              <a:prstDash val="solid"/>
              <a:miter lim="800000"/>
              <a:tailEnd type="triangle"/>
            </a:ln>
            <a:effectLst/>
          </p:spPr>
        </p:cxnSp>
        <p:cxnSp>
          <p:nvCxnSpPr>
            <p:cNvPr id="30" name="Straight Arrow Connector 25">
              <a:extLst>
                <a:ext uri="{FF2B5EF4-FFF2-40B4-BE49-F238E27FC236}">
                  <a16:creationId xmlns:a16="http://schemas.microsoft.com/office/drawing/2014/main" id="{D5F27DB3-CE6A-CFCA-C63A-1DDE208C6031}"/>
                </a:ext>
              </a:extLst>
            </p:cNvPr>
            <p:cNvCxnSpPr>
              <a:cxnSpLocks/>
            </p:cNvCxnSpPr>
            <p:nvPr/>
          </p:nvCxnSpPr>
          <p:spPr>
            <a:xfrm>
              <a:off x="8055108" y="2305065"/>
              <a:ext cx="1" cy="183260"/>
            </a:xfrm>
            <a:prstGeom prst="straightConnector1">
              <a:avLst/>
            </a:prstGeom>
            <a:noFill/>
            <a:ln w="6350" cap="flat" cmpd="sng" algn="ctr">
              <a:solidFill>
                <a:srgbClr val="335C67"/>
              </a:solidFill>
              <a:prstDash val="solid"/>
              <a:miter lim="800000"/>
              <a:tailEnd type="triangle"/>
            </a:ln>
            <a:effectLst/>
          </p:spPr>
        </p:cxnSp>
        <p:cxnSp>
          <p:nvCxnSpPr>
            <p:cNvPr id="31" name="Straight Arrow Connector 27">
              <a:extLst>
                <a:ext uri="{FF2B5EF4-FFF2-40B4-BE49-F238E27FC236}">
                  <a16:creationId xmlns:a16="http://schemas.microsoft.com/office/drawing/2014/main" id="{78E7E02D-F6AA-AD1B-702A-D95C51DC7E21}"/>
                </a:ext>
              </a:extLst>
            </p:cNvPr>
            <p:cNvCxnSpPr>
              <a:cxnSpLocks/>
            </p:cNvCxnSpPr>
            <p:nvPr/>
          </p:nvCxnSpPr>
          <p:spPr>
            <a:xfrm>
              <a:off x="8055110" y="2744298"/>
              <a:ext cx="1" cy="183260"/>
            </a:xfrm>
            <a:prstGeom prst="straightConnector1">
              <a:avLst/>
            </a:prstGeom>
            <a:noFill/>
            <a:ln w="6350" cap="flat" cmpd="sng" algn="ctr">
              <a:solidFill>
                <a:srgbClr val="335C67"/>
              </a:solidFill>
              <a:prstDash val="solid"/>
              <a:miter lim="800000"/>
              <a:tailEnd type="triangle"/>
            </a:ln>
            <a:effectLst/>
          </p:spPr>
        </p:cxnSp>
        <p:cxnSp>
          <p:nvCxnSpPr>
            <p:cNvPr id="32" name="Straight Arrow Connector 33">
              <a:extLst>
                <a:ext uri="{FF2B5EF4-FFF2-40B4-BE49-F238E27FC236}">
                  <a16:creationId xmlns:a16="http://schemas.microsoft.com/office/drawing/2014/main" id="{F1BFB991-67AD-91EC-9FF5-831E2A140184}"/>
                </a:ext>
              </a:extLst>
            </p:cNvPr>
            <p:cNvCxnSpPr>
              <a:cxnSpLocks/>
            </p:cNvCxnSpPr>
            <p:nvPr/>
          </p:nvCxnSpPr>
          <p:spPr>
            <a:xfrm>
              <a:off x="8055108" y="3210725"/>
              <a:ext cx="1" cy="183260"/>
            </a:xfrm>
            <a:prstGeom prst="straightConnector1">
              <a:avLst/>
            </a:prstGeom>
            <a:noFill/>
            <a:ln w="6350" cap="flat" cmpd="sng" algn="ctr">
              <a:solidFill>
                <a:srgbClr val="335C67"/>
              </a:solidFill>
              <a:prstDash val="solid"/>
              <a:miter lim="800000"/>
              <a:tailEnd type="triangle"/>
            </a:ln>
            <a:effectLst/>
          </p:spPr>
        </p:cxnSp>
        <p:cxnSp>
          <p:nvCxnSpPr>
            <p:cNvPr id="33" name="Straight Arrow Connector 35">
              <a:extLst>
                <a:ext uri="{FF2B5EF4-FFF2-40B4-BE49-F238E27FC236}">
                  <a16:creationId xmlns:a16="http://schemas.microsoft.com/office/drawing/2014/main" id="{1D06F2F8-0274-1029-8372-E9F115EFA186}"/>
                </a:ext>
              </a:extLst>
            </p:cNvPr>
            <p:cNvCxnSpPr>
              <a:cxnSpLocks/>
            </p:cNvCxnSpPr>
            <p:nvPr/>
          </p:nvCxnSpPr>
          <p:spPr>
            <a:xfrm>
              <a:off x="8055107" y="3669939"/>
              <a:ext cx="1" cy="183260"/>
            </a:xfrm>
            <a:prstGeom prst="straightConnector1">
              <a:avLst/>
            </a:prstGeom>
            <a:noFill/>
            <a:ln w="6350" cap="flat" cmpd="sng" algn="ctr">
              <a:solidFill>
                <a:srgbClr val="335C67"/>
              </a:solidFill>
              <a:prstDash val="solid"/>
              <a:miter lim="800000"/>
              <a:tailEnd type="triangle"/>
            </a:ln>
            <a:effectLst/>
          </p:spPr>
        </p:cxnSp>
        <p:cxnSp>
          <p:nvCxnSpPr>
            <p:cNvPr id="34" name="Straight Arrow Connector 37">
              <a:extLst>
                <a:ext uri="{FF2B5EF4-FFF2-40B4-BE49-F238E27FC236}">
                  <a16:creationId xmlns:a16="http://schemas.microsoft.com/office/drawing/2014/main" id="{428463F1-D19C-8C13-C292-4E55C21641A1}"/>
                </a:ext>
              </a:extLst>
            </p:cNvPr>
            <p:cNvCxnSpPr>
              <a:cxnSpLocks/>
            </p:cNvCxnSpPr>
            <p:nvPr/>
          </p:nvCxnSpPr>
          <p:spPr>
            <a:xfrm>
              <a:off x="8055106" y="4136366"/>
              <a:ext cx="1" cy="183260"/>
            </a:xfrm>
            <a:prstGeom prst="straightConnector1">
              <a:avLst/>
            </a:prstGeom>
            <a:noFill/>
            <a:ln w="6350" cap="flat" cmpd="sng" algn="ctr">
              <a:solidFill>
                <a:srgbClr val="335C67"/>
              </a:solidFill>
              <a:prstDash val="solid"/>
              <a:miter lim="800000"/>
              <a:tailEnd type="triangle"/>
            </a:ln>
            <a:effectLst/>
          </p:spPr>
        </p:cxnSp>
        <p:cxnSp>
          <p:nvCxnSpPr>
            <p:cNvPr id="35" name="Straight Arrow Connector 39">
              <a:extLst>
                <a:ext uri="{FF2B5EF4-FFF2-40B4-BE49-F238E27FC236}">
                  <a16:creationId xmlns:a16="http://schemas.microsoft.com/office/drawing/2014/main" id="{9649E35C-5C2C-50FD-AF49-8491D0454F64}"/>
                </a:ext>
              </a:extLst>
            </p:cNvPr>
            <p:cNvCxnSpPr>
              <a:cxnSpLocks/>
            </p:cNvCxnSpPr>
            <p:nvPr/>
          </p:nvCxnSpPr>
          <p:spPr>
            <a:xfrm>
              <a:off x="8055107" y="4575599"/>
              <a:ext cx="1" cy="183260"/>
            </a:xfrm>
            <a:prstGeom prst="straightConnector1">
              <a:avLst/>
            </a:prstGeom>
            <a:noFill/>
            <a:ln w="6350" cap="flat" cmpd="sng" algn="ctr">
              <a:solidFill>
                <a:srgbClr val="335C67"/>
              </a:solidFill>
              <a:prstDash val="solid"/>
              <a:miter lim="800000"/>
              <a:tailEnd type="triangle"/>
            </a:ln>
            <a:effectLst/>
          </p:spPr>
        </p:cxnSp>
        <p:cxnSp>
          <p:nvCxnSpPr>
            <p:cNvPr id="36" name="Straight Arrow Connector 46">
              <a:extLst>
                <a:ext uri="{FF2B5EF4-FFF2-40B4-BE49-F238E27FC236}">
                  <a16:creationId xmlns:a16="http://schemas.microsoft.com/office/drawing/2014/main" id="{6C1FE41F-AFA4-3128-F072-D07DE3F796AF}"/>
                </a:ext>
              </a:extLst>
            </p:cNvPr>
            <p:cNvCxnSpPr>
              <a:cxnSpLocks/>
            </p:cNvCxnSpPr>
            <p:nvPr/>
          </p:nvCxnSpPr>
          <p:spPr>
            <a:xfrm>
              <a:off x="8055106" y="5042026"/>
              <a:ext cx="1" cy="183260"/>
            </a:xfrm>
            <a:prstGeom prst="straightConnector1">
              <a:avLst/>
            </a:prstGeom>
            <a:noFill/>
            <a:ln w="6350" cap="flat" cmpd="sng" algn="ctr">
              <a:solidFill>
                <a:srgbClr val="335C67"/>
              </a:solidFill>
              <a:prstDash val="solid"/>
              <a:miter lim="800000"/>
              <a:tailEnd type="triangle"/>
            </a:ln>
            <a:effectLst/>
          </p:spPr>
        </p:cxnSp>
        <p:cxnSp>
          <p:nvCxnSpPr>
            <p:cNvPr id="37" name="Straight Arrow Connector 49">
              <a:extLst>
                <a:ext uri="{FF2B5EF4-FFF2-40B4-BE49-F238E27FC236}">
                  <a16:creationId xmlns:a16="http://schemas.microsoft.com/office/drawing/2014/main" id="{7B25A37F-215A-3BEC-BE7A-5447AE5E7315}"/>
                </a:ext>
              </a:extLst>
            </p:cNvPr>
            <p:cNvCxnSpPr>
              <a:cxnSpLocks/>
            </p:cNvCxnSpPr>
            <p:nvPr/>
          </p:nvCxnSpPr>
          <p:spPr>
            <a:xfrm>
              <a:off x="8055106" y="5495687"/>
              <a:ext cx="1" cy="183260"/>
            </a:xfrm>
            <a:prstGeom prst="straightConnector1">
              <a:avLst/>
            </a:prstGeom>
            <a:noFill/>
            <a:ln w="6350" cap="flat" cmpd="sng" algn="ctr">
              <a:solidFill>
                <a:srgbClr val="335C67"/>
              </a:solidFill>
              <a:prstDash val="solid"/>
              <a:miter lim="800000"/>
              <a:tailEnd type="triangle"/>
            </a:ln>
            <a:effectLst/>
          </p:spPr>
        </p:cxnSp>
        <p:sp>
          <p:nvSpPr>
            <p:cNvPr id="38" name="Right Brace 50">
              <a:extLst>
                <a:ext uri="{FF2B5EF4-FFF2-40B4-BE49-F238E27FC236}">
                  <a16:creationId xmlns:a16="http://schemas.microsoft.com/office/drawing/2014/main" id="{F7D9E339-2AF3-6013-6EFC-70F73ED923FB}"/>
                </a:ext>
              </a:extLst>
            </p:cNvPr>
            <p:cNvSpPr/>
            <p:nvPr/>
          </p:nvSpPr>
          <p:spPr>
            <a:xfrm>
              <a:off x="8701443" y="1496177"/>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39" name="TextBox 124">
              <a:extLst>
                <a:ext uri="{FF2B5EF4-FFF2-40B4-BE49-F238E27FC236}">
                  <a16:creationId xmlns:a16="http://schemas.microsoft.com/office/drawing/2014/main" id="{ED80A147-E12B-A846-C05E-6DF613F1FEF6}"/>
                </a:ext>
              </a:extLst>
            </p:cNvPr>
            <p:cNvSpPr txBox="1"/>
            <p:nvPr/>
          </p:nvSpPr>
          <p:spPr>
            <a:xfrm>
              <a:off x="8793396" y="1719879"/>
              <a:ext cx="1137386"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Calo-01</a:t>
              </a:r>
            </a:p>
          </p:txBody>
        </p:sp>
        <p:sp>
          <p:nvSpPr>
            <p:cNvPr id="40" name="Right Brace 52">
              <a:extLst>
                <a:ext uri="{FF2B5EF4-FFF2-40B4-BE49-F238E27FC236}">
                  <a16:creationId xmlns:a16="http://schemas.microsoft.com/office/drawing/2014/main" id="{D164FB07-79E2-FA1F-F94C-70425C711068}"/>
                </a:ext>
              </a:extLst>
            </p:cNvPr>
            <p:cNvSpPr/>
            <p:nvPr/>
          </p:nvSpPr>
          <p:spPr>
            <a:xfrm>
              <a:off x="8713981" y="2422509"/>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41" name="TextBox 126">
              <a:extLst>
                <a:ext uri="{FF2B5EF4-FFF2-40B4-BE49-F238E27FC236}">
                  <a16:creationId xmlns:a16="http://schemas.microsoft.com/office/drawing/2014/main" id="{BE335856-BDE3-625D-225C-451D13434C14}"/>
                </a:ext>
              </a:extLst>
            </p:cNvPr>
            <p:cNvSpPr txBox="1"/>
            <p:nvPr/>
          </p:nvSpPr>
          <p:spPr>
            <a:xfrm>
              <a:off x="8806466" y="2636175"/>
              <a:ext cx="1137386"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Calo-02</a:t>
              </a:r>
            </a:p>
          </p:txBody>
        </p:sp>
        <p:sp>
          <p:nvSpPr>
            <p:cNvPr id="42" name="Right Brace 54">
              <a:extLst>
                <a:ext uri="{FF2B5EF4-FFF2-40B4-BE49-F238E27FC236}">
                  <a16:creationId xmlns:a16="http://schemas.microsoft.com/office/drawing/2014/main" id="{4E1A57BD-4714-F0D8-9AB8-044A5AFB739C}"/>
                </a:ext>
              </a:extLst>
            </p:cNvPr>
            <p:cNvSpPr/>
            <p:nvPr/>
          </p:nvSpPr>
          <p:spPr>
            <a:xfrm>
              <a:off x="8715836" y="3332506"/>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43" name="TextBox 128">
              <a:extLst>
                <a:ext uri="{FF2B5EF4-FFF2-40B4-BE49-F238E27FC236}">
                  <a16:creationId xmlns:a16="http://schemas.microsoft.com/office/drawing/2014/main" id="{5CF81B47-F6FE-597B-C05A-1944DDCE7640}"/>
                </a:ext>
              </a:extLst>
            </p:cNvPr>
            <p:cNvSpPr txBox="1"/>
            <p:nvPr/>
          </p:nvSpPr>
          <p:spPr>
            <a:xfrm>
              <a:off x="8806466" y="3555235"/>
              <a:ext cx="1137386"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Calo-03</a:t>
              </a:r>
            </a:p>
          </p:txBody>
        </p:sp>
        <p:sp>
          <p:nvSpPr>
            <p:cNvPr id="44" name="Right Brace 57">
              <a:extLst>
                <a:ext uri="{FF2B5EF4-FFF2-40B4-BE49-F238E27FC236}">
                  <a16:creationId xmlns:a16="http://schemas.microsoft.com/office/drawing/2014/main" id="{0CC2DBB4-89BE-2F07-9652-27397324EC98}"/>
                </a:ext>
              </a:extLst>
            </p:cNvPr>
            <p:cNvSpPr/>
            <p:nvPr/>
          </p:nvSpPr>
          <p:spPr>
            <a:xfrm>
              <a:off x="8728373" y="4258838"/>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45" name="TextBox 130">
              <a:extLst>
                <a:ext uri="{FF2B5EF4-FFF2-40B4-BE49-F238E27FC236}">
                  <a16:creationId xmlns:a16="http://schemas.microsoft.com/office/drawing/2014/main" id="{00E37E19-71B8-FFDA-5C63-4A4DAF9EE528}"/>
                </a:ext>
              </a:extLst>
            </p:cNvPr>
            <p:cNvSpPr txBox="1"/>
            <p:nvPr/>
          </p:nvSpPr>
          <p:spPr>
            <a:xfrm>
              <a:off x="8806466" y="4469960"/>
              <a:ext cx="1137386"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Calo-04</a:t>
              </a:r>
            </a:p>
          </p:txBody>
        </p:sp>
        <p:sp>
          <p:nvSpPr>
            <p:cNvPr id="46" name="Right Brace 60">
              <a:extLst>
                <a:ext uri="{FF2B5EF4-FFF2-40B4-BE49-F238E27FC236}">
                  <a16:creationId xmlns:a16="http://schemas.microsoft.com/office/drawing/2014/main" id="{67A63967-821C-875D-A2E7-F2D24B9EEB6C}"/>
                </a:ext>
              </a:extLst>
            </p:cNvPr>
            <p:cNvSpPr/>
            <p:nvPr/>
          </p:nvSpPr>
          <p:spPr>
            <a:xfrm>
              <a:off x="8728373" y="5168835"/>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47" name="TextBox 132">
              <a:extLst>
                <a:ext uri="{FF2B5EF4-FFF2-40B4-BE49-F238E27FC236}">
                  <a16:creationId xmlns:a16="http://schemas.microsoft.com/office/drawing/2014/main" id="{235914E7-49FC-9F71-9421-8EEF1107E018}"/>
                </a:ext>
              </a:extLst>
            </p:cNvPr>
            <p:cNvSpPr txBox="1"/>
            <p:nvPr/>
          </p:nvSpPr>
          <p:spPr>
            <a:xfrm>
              <a:off x="8821427" y="5383422"/>
              <a:ext cx="1137386"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Calo-05</a:t>
              </a:r>
            </a:p>
          </p:txBody>
        </p:sp>
        <p:sp>
          <p:nvSpPr>
            <p:cNvPr id="48" name="Rectangle 62">
              <a:extLst>
                <a:ext uri="{FF2B5EF4-FFF2-40B4-BE49-F238E27FC236}">
                  <a16:creationId xmlns:a16="http://schemas.microsoft.com/office/drawing/2014/main" id="{B65348B5-A991-92E6-EE5D-3683EA2F8B2D}"/>
                </a:ext>
              </a:extLst>
            </p:cNvPr>
            <p:cNvSpPr/>
            <p:nvPr/>
          </p:nvSpPr>
          <p:spPr>
            <a:xfrm>
              <a:off x="5874299" y="3233829"/>
              <a:ext cx="988398" cy="594414"/>
            </a:xfrm>
            <a:prstGeom prst="rect">
              <a:avLst/>
            </a:prstGeom>
            <a:solidFill>
              <a:srgbClr val="E09F3E"/>
            </a:solidFill>
            <a:ln w="12700" cap="flat" cmpd="sng" algn="ctr">
              <a:solidFill>
                <a:srgbClr val="E09F3E">
                  <a:shade val="50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RTF</a:t>
              </a:r>
            </a:p>
          </p:txBody>
        </p:sp>
        <p:cxnSp>
          <p:nvCxnSpPr>
            <p:cNvPr id="49" name="Straight Arrow Connector 64">
              <a:extLst>
                <a:ext uri="{FF2B5EF4-FFF2-40B4-BE49-F238E27FC236}">
                  <a16:creationId xmlns:a16="http://schemas.microsoft.com/office/drawing/2014/main" id="{601B1B98-776D-5B6A-A5E5-973890BBE021}"/>
                </a:ext>
              </a:extLst>
            </p:cNvPr>
            <p:cNvCxnSpPr>
              <a:stCxn id="48" idx="3"/>
              <a:endCxn id="5" idx="1"/>
            </p:cNvCxnSpPr>
            <p:nvPr/>
          </p:nvCxnSpPr>
          <p:spPr>
            <a:xfrm flipV="1">
              <a:off x="6862697" y="1701586"/>
              <a:ext cx="612031" cy="1829450"/>
            </a:xfrm>
            <a:prstGeom prst="straightConnector1">
              <a:avLst/>
            </a:prstGeom>
            <a:noFill/>
            <a:ln w="19050" cap="flat" cmpd="sng" algn="ctr">
              <a:solidFill>
                <a:srgbClr val="E09F3E"/>
              </a:solidFill>
              <a:prstDash val="solid"/>
              <a:miter lim="800000"/>
              <a:tailEnd type="triangle"/>
            </a:ln>
            <a:effectLst/>
          </p:spPr>
        </p:cxnSp>
        <p:cxnSp>
          <p:nvCxnSpPr>
            <p:cNvPr id="50" name="Straight Arrow Connector 65">
              <a:extLst>
                <a:ext uri="{FF2B5EF4-FFF2-40B4-BE49-F238E27FC236}">
                  <a16:creationId xmlns:a16="http://schemas.microsoft.com/office/drawing/2014/main" id="{12B7065E-6CFF-0537-6856-491DC119741A}"/>
                </a:ext>
              </a:extLst>
            </p:cNvPr>
            <p:cNvCxnSpPr>
              <a:stCxn id="48" idx="3"/>
              <a:endCxn id="12" idx="1"/>
            </p:cNvCxnSpPr>
            <p:nvPr/>
          </p:nvCxnSpPr>
          <p:spPr>
            <a:xfrm flipV="1">
              <a:off x="6862697" y="2158949"/>
              <a:ext cx="612031" cy="1372088"/>
            </a:xfrm>
            <a:prstGeom prst="straightConnector1">
              <a:avLst/>
            </a:prstGeom>
            <a:noFill/>
            <a:ln w="19050" cap="flat" cmpd="sng" algn="ctr">
              <a:solidFill>
                <a:srgbClr val="E09F3E"/>
              </a:solidFill>
              <a:prstDash val="solid"/>
              <a:miter lim="800000"/>
              <a:tailEnd type="triangle"/>
            </a:ln>
            <a:effectLst/>
          </p:spPr>
        </p:cxnSp>
        <p:cxnSp>
          <p:nvCxnSpPr>
            <p:cNvPr id="51" name="Straight Arrow Connector 66">
              <a:extLst>
                <a:ext uri="{FF2B5EF4-FFF2-40B4-BE49-F238E27FC236}">
                  <a16:creationId xmlns:a16="http://schemas.microsoft.com/office/drawing/2014/main" id="{1C710AA8-755D-CA5B-A75D-B32AB880B2D2}"/>
                </a:ext>
              </a:extLst>
            </p:cNvPr>
            <p:cNvCxnSpPr>
              <a:cxnSpLocks/>
              <a:stCxn id="48" idx="3"/>
              <a:endCxn id="15" idx="1"/>
            </p:cNvCxnSpPr>
            <p:nvPr/>
          </p:nvCxnSpPr>
          <p:spPr>
            <a:xfrm flipV="1">
              <a:off x="6862697" y="2616311"/>
              <a:ext cx="612032" cy="914725"/>
            </a:xfrm>
            <a:prstGeom prst="straightConnector1">
              <a:avLst/>
            </a:prstGeom>
            <a:noFill/>
            <a:ln w="19050" cap="flat" cmpd="sng" algn="ctr">
              <a:solidFill>
                <a:srgbClr val="E09F3E"/>
              </a:solidFill>
              <a:prstDash val="solid"/>
              <a:miter lim="800000"/>
              <a:tailEnd type="triangle"/>
            </a:ln>
            <a:effectLst/>
          </p:spPr>
        </p:cxnSp>
        <p:cxnSp>
          <p:nvCxnSpPr>
            <p:cNvPr id="52" name="Straight Arrow Connector 68">
              <a:extLst>
                <a:ext uri="{FF2B5EF4-FFF2-40B4-BE49-F238E27FC236}">
                  <a16:creationId xmlns:a16="http://schemas.microsoft.com/office/drawing/2014/main" id="{667A7ED9-4EBE-13F1-1C6B-8EC7847EBA4C}"/>
                </a:ext>
              </a:extLst>
            </p:cNvPr>
            <p:cNvCxnSpPr>
              <a:cxnSpLocks/>
              <a:stCxn id="48" idx="3"/>
              <a:endCxn id="20" idx="1"/>
            </p:cNvCxnSpPr>
            <p:nvPr/>
          </p:nvCxnSpPr>
          <p:spPr>
            <a:xfrm flipV="1">
              <a:off x="6862697" y="3073674"/>
              <a:ext cx="612031" cy="457363"/>
            </a:xfrm>
            <a:prstGeom prst="straightConnector1">
              <a:avLst/>
            </a:prstGeom>
            <a:noFill/>
            <a:ln w="19050" cap="flat" cmpd="sng" algn="ctr">
              <a:solidFill>
                <a:srgbClr val="E09F3E"/>
              </a:solidFill>
              <a:prstDash val="solid"/>
              <a:miter lim="800000"/>
              <a:tailEnd type="triangle"/>
            </a:ln>
            <a:effectLst/>
          </p:spPr>
        </p:cxnSp>
        <p:cxnSp>
          <p:nvCxnSpPr>
            <p:cNvPr id="53" name="Straight Arrow Connector 69">
              <a:extLst>
                <a:ext uri="{FF2B5EF4-FFF2-40B4-BE49-F238E27FC236}">
                  <a16:creationId xmlns:a16="http://schemas.microsoft.com/office/drawing/2014/main" id="{DC00E2D7-BAF8-D1AF-C29A-C8B46796D7B9}"/>
                </a:ext>
              </a:extLst>
            </p:cNvPr>
            <p:cNvCxnSpPr>
              <a:cxnSpLocks/>
              <a:stCxn id="48" idx="3"/>
              <a:endCxn id="21" idx="1"/>
            </p:cNvCxnSpPr>
            <p:nvPr/>
          </p:nvCxnSpPr>
          <p:spPr>
            <a:xfrm>
              <a:off x="6862697" y="3531036"/>
              <a:ext cx="612031" cy="0"/>
            </a:xfrm>
            <a:prstGeom prst="straightConnector1">
              <a:avLst/>
            </a:prstGeom>
            <a:noFill/>
            <a:ln w="19050" cap="flat" cmpd="sng" algn="ctr">
              <a:solidFill>
                <a:srgbClr val="E09F3E"/>
              </a:solidFill>
              <a:prstDash val="solid"/>
              <a:miter lim="800000"/>
              <a:tailEnd type="triangle"/>
            </a:ln>
            <a:effectLst/>
          </p:spPr>
        </p:cxnSp>
        <p:cxnSp>
          <p:nvCxnSpPr>
            <p:cNvPr id="54" name="Straight Arrow Connector 70">
              <a:extLst>
                <a:ext uri="{FF2B5EF4-FFF2-40B4-BE49-F238E27FC236}">
                  <a16:creationId xmlns:a16="http://schemas.microsoft.com/office/drawing/2014/main" id="{40914769-91FC-0300-18F2-D90308069DC5}"/>
                </a:ext>
              </a:extLst>
            </p:cNvPr>
            <p:cNvCxnSpPr>
              <a:cxnSpLocks/>
              <a:stCxn id="48" idx="3"/>
              <a:endCxn id="22" idx="1"/>
            </p:cNvCxnSpPr>
            <p:nvPr/>
          </p:nvCxnSpPr>
          <p:spPr>
            <a:xfrm>
              <a:off x="6862697" y="3531036"/>
              <a:ext cx="612031" cy="457363"/>
            </a:xfrm>
            <a:prstGeom prst="straightConnector1">
              <a:avLst/>
            </a:prstGeom>
            <a:noFill/>
            <a:ln w="19050" cap="flat" cmpd="sng" algn="ctr">
              <a:solidFill>
                <a:srgbClr val="E09F3E"/>
              </a:solidFill>
              <a:prstDash val="solid"/>
              <a:miter lim="800000"/>
              <a:tailEnd type="triangle"/>
            </a:ln>
            <a:effectLst/>
          </p:spPr>
        </p:cxnSp>
        <p:cxnSp>
          <p:nvCxnSpPr>
            <p:cNvPr id="55" name="Straight Arrow Connector 71">
              <a:extLst>
                <a:ext uri="{FF2B5EF4-FFF2-40B4-BE49-F238E27FC236}">
                  <a16:creationId xmlns:a16="http://schemas.microsoft.com/office/drawing/2014/main" id="{5C468B73-C54F-AAED-6AED-270DAB50E2B1}"/>
                </a:ext>
              </a:extLst>
            </p:cNvPr>
            <p:cNvCxnSpPr>
              <a:cxnSpLocks/>
              <a:stCxn id="48" idx="3"/>
              <a:endCxn id="25" idx="1"/>
            </p:cNvCxnSpPr>
            <p:nvPr/>
          </p:nvCxnSpPr>
          <p:spPr>
            <a:xfrm>
              <a:off x="6862697" y="3531036"/>
              <a:ext cx="612031" cy="914725"/>
            </a:xfrm>
            <a:prstGeom prst="straightConnector1">
              <a:avLst/>
            </a:prstGeom>
            <a:noFill/>
            <a:ln w="19050" cap="flat" cmpd="sng" algn="ctr">
              <a:solidFill>
                <a:srgbClr val="E09F3E"/>
              </a:solidFill>
              <a:prstDash val="solid"/>
              <a:miter lim="800000"/>
              <a:tailEnd type="triangle"/>
            </a:ln>
            <a:effectLst/>
          </p:spPr>
        </p:cxnSp>
        <p:cxnSp>
          <p:nvCxnSpPr>
            <p:cNvPr id="56" name="Straight Arrow Connector 72">
              <a:extLst>
                <a:ext uri="{FF2B5EF4-FFF2-40B4-BE49-F238E27FC236}">
                  <a16:creationId xmlns:a16="http://schemas.microsoft.com/office/drawing/2014/main" id="{2855F8E4-3D3E-C239-F53B-85657268045E}"/>
                </a:ext>
              </a:extLst>
            </p:cNvPr>
            <p:cNvCxnSpPr>
              <a:cxnSpLocks/>
              <a:stCxn id="48" idx="3"/>
              <a:endCxn id="26" idx="1"/>
            </p:cNvCxnSpPr>
            <p:nvPr/>
          </p:nvCxnSpPr>
          <p:spPr>
            <a:xfrm>
              <a:off x="6862697" y="3531036"/>
              <a:ext cx="612031" cy="1372088"/>
            </a:xfrm>
            <a:prstGeom prst="straightConnector1">
              <a:avLst/>
            </a:prstGeom>
            <a:noFill/>
            <a:ln w="19050" cap="flat" cmpd="sng" algn="ctr">
              <a:solidFill>
                <a:srgbClr val="E09F3E"/>
              </a:solidFill>
              <a:prstDash val="solid"/>
              <a:miter lim="800000"/>
              <a:tailEnd type="triangle"/>
            </a:ln>
            <a:effectLst/>
          </p:spPr>
        </p:cxnSp>
        <p:cxnSp>
          <p:nvCxnSpPr>
            <p:cNvPr id="57" name="Straight Arrow Connector 73">
              <a:extLst>
                <a:ext uri="{FF2B5EF4-FFF2-40B4-BE49-F238E27FC236}">
                  <a16:creationId xmlns:a16="http://schemas.microsoft.com/office/drawing/2014/main" id="{A4FBD335-1FFA-E6C1-7C27-2A16B6C6EEDC}"/>
                </a:ext>
              </a:extLst>
            </p:cNvPr>
            <p:cNvCxnSpPr>
              <a:cxnSpLocks/>
              <a:stCxn id="48" idx="3"/>
              <a:endCxn id="27" idx="1"/>
            </p:cNvCxnSpPr>
            <p:nvPr/>
          </p:nvCxnSpPr>
          <p:spPr>
            <a:xfrm>
              <a:off x="6862697" y="3531036"/>
              <a:ext cx="612031" cy="1829450"/>
            </a:xfrm>
            <a:prstGeom prst="straightConnector1">
              <a:avLst/>
            </a:prstGeom>
            <a:noFill/>
            <a:ln w="19050" cap="flat" cmpd="sng" algn="ctr">
              <a:solidFill>
                <a:srgbClr val="E09F3E"/>
              </a:solidFill>
              <a:prstDash val="solid"/>
              <a:miter lim="800000"/>
              <a:tailEnd type="triangle"/>
            </a:ln>
            <a:effectLst/>
          </p:spPr>
        </p:cxnSp>
        <p:cxnSp>
          <p:nvCxnSpPr>
            <p:cNvPr id="58" name="Straight Arrow Connector 74">
              <a:extLst>
                <a:ext uri="{FF2B5EF4-FFF2-40B4-BE49-F238E27FC236}">
                  <a16:creationId xmlns:a16="http://schemas.microsoft.com/office/drawing/2014/main" id="{1D5AA8AC-B9FA-2F25-1C4A-04C246CBF290}"/>
                </a:ext>
              </a:extLst>
            </p:cNvPr>
            <p:cNvCxnSpPr>
              <a:cxnSpLocks/>
              <a:stCxn id="48" idx="3"/>
              <a:endCxn id="28" idx="1"/>
            </p:cNvCxnSpPr>
            <p:nvPr/>
          </p:nvCxnSpPr>
          <p:spPr>
            <a:xfrm>
              <a:off x="6862697" y="3531036"/>
              <a:ext cx="612031" cy="2286812"/>
            </a:xfrm>
            <a:prstGeom prst="straightConnector1">
              <a:avLst/>
            </a:prstGeom>
            <a:noFill/>
            <a:ln w="19050" cap="flat" cmpd="sng" algn="ctr">
              <a:solidFill>
                <a:srgbClr val="E09F3E"/>
              </a:solidFill>
              <a:prstDash val="solid"/>
              <a:miter lim="800000"/>
              <a:tailEnd type="triangle"/>
            </a:ln>
            <a:effectLst/>
          </p:spPr>
        </p:cxnSp>
        <p:cxnSp>
          <p:nvCxnSpPr>
            <p:cNvPr id="59" name="Connector: Elbow 75">
              <a:extLst>
                <a:ext uri="{FF2B5EF4-FFF2-40B4-BE49-F238E27FC236}">
                  <a16:creationId xmlns:a16="http://schemas.microsoft.com/office/drawing/2014/main" id="{CEE40EC1-02FF-D992-DFB0-FF034E1386A0}"/>
                </a:ext>
              </a:extLst>
            </p:cNvPr>
            <p:cNvCxnSpPr>
              <a:cxnSpLocks/>
              <a:stCxn id="4" idx="2"/>
              <a:endCxn id="48" idx="0"/>
            </p:cNvCxnSpPr>
            <p:nvPr/>
          </p:nvCxnSpPr>
          <p:spPr>
            <a:xfrm rot="5400000">
              <a:off x="5401065" y="2266395"/>
              <a:ext cx="1934868" cy="1"/>
            </a:xfrm>
            <a:prstGeom prst="bentConnector3">
              <a:avLst>
                <a:gd name="adj1" fmla="val 50000"/>
              </a:avLst>
            </a:prstGeom>
            <a:noFill/>
            <a:ln w="19050" cap="flat" cmpd="sng" algn="ctr">
              <a:solidFill>
                <a:srgbClr val="9E2A2B"/>
              </a:solidFill>
              <a:prstDash val="solid"/>
              <a:miter lim="800000"/>
              <a:tailEnd type="triangle"/>
            </a:ln>
            <a:effectLst/>
          </p:spPr>
        </p:cxnSp>
        <p:sp>
          <p:nvSpPr>
            <p:cNvPr id="60" name="TextBox 145">
              <a:extLst>
                <a:ext uri="{FF2B5EF4-FFF2-40B4-BE49-F238E27FC236}">
                  <a16:creationId xmlns:a16="http://schemas.microsoft.com/office/drawing/2014/main" id="{06E19E4D-81BD-03D9-4A6B-662CFFFF08D1}"/>
                </a:ext>
              </a:extLst>
            </p:cNvPr>
            <p:cNvSpPr txBox="1"/>
            <p:nvPr/>
          </p:nvSpPr>
          <p:spPr>
            <a:xfrm>
              <a:off x="5755983" y="1362083"/>
              <a:ext cx="1310060" cy="431131"/>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E2A2B"/>
                  </a:solidFill>
                  <a:effectLst/>
                  <a:uLnTx/>
                  <a:uFillTx/>
                  <a:latin typeface="Century Gothic"/>
                  <a:ea typeface="+mn-ea"/>
                  <a:cs typeface="+mn-cs"/>
                </a:rPr>
                <a:t>200  MHz</a:t>
              </a:r>
            </a:p>
          </p:txBody>
        </p:sp>
        <p:sp>
          <p:nvSpPr>
            <p:cNvPr id="61" name="TextBox 146">
              <a:extLst>
                <a:ext uri="{FF2B5EF4-FFF2-40B4-BE49-F238E27FC236}">
                  <a16:creationId xmlns:a16="http://schemas.microsoft.com/office/drawing/2014/main" id="{B956171E-762C-F42D-8AAA-A8C93AC5F435}"/>
                </a:ext>
              </a:extLst>
            </p:cNvPr>
            <p:cNvSpPr txBox="1"/>
            <p:nvPr/>
          </p:nvSpPr>
          <p:spPr>
            <a:xfrm>
              <a:off x="5983597" y="3849899"/>
              <a:ext cx="1160762" cy="404185"/>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E09F3E"/>
                  </a:solidFill>
                  <a:effectLst/>
                  <a:uLnTx/>
                  <a:uFillTx/>
                  <a:latin typeface="Century Gothic"/>
                  <a:ea typeface="+mn-ea"/>
                  <a:cs typeface="+mn-cs"/>
                </a:rPr>
                <a:t>200 MHz</a:t>
              </a:r>
            </a:p>
          </p:txBody>
        </p:sp>
        <p:cxnSp>
          <p:nvCxnSpPr>
            <p:cNvPr id="62" name="Connector: Elbow 78">
              <a:extLst>
                <a:ext uri="{FF2B5EF4-FFF2-40B4-BE49-F238E27FC236}">
                  <a16:creationId xmlns:a16="http://schemas.microsoft.com/office/drawing/2014/main" id="{5E4CDB2C-7ADC-56BD-7CF7-93FC4DBDCB77}"/>
                </a:ext>
              </a:extLst>
            </p:cNvPr>
            <p:cNvCxnSpPr>
              <a:stCxn id="4" idx="3"/>
              <a:endCxn id="5" idx="0"/>
            </p:cNvCxnSpPr>
            <p:nvPr/>
          </p:nvCxnSpPr>
          <p:spPr>
            <a:xfrm>
              <a:off x="7029319" y="1073067"/>
              <a:ext cx="1025791" cy="491468"/>
            </a:xfrm>
            <a:prstGeom prst="bentConnector2">
              <a:avLst/>
            </a:prstGeom>
            <a:noFill/>
            <a:ln w="6350" cap="flat" cmpd="sng" algn="ctr">
              <a:solidFill>
                <a:srgbClr val="335C67"/>
              </a:solidFill>
              <a:prstDash val="solid"/>
              <a:miter lim="800000"/>
              <a:tailEnd type="triangle"/>
            </a:ln>
            <a:effectLst/>
          </p:spPr>
        </p:cxnSp>
        <p:sp>
          <p:nvSpPr>
            <p:cNvPr id="63" name="Rectangle 79">
              <a:extLst>
                <a:ext uri="{FF2B5EF4-FFF2-40B4-BE49-F238E27FC236}">
                  <a16:creationId xmlns:a16="http://schemas.microsoft.com/office/drawing/2014/main" id="{C49A00EA-DE54-D349-C128-884A9FA9D257}"/>
                </a:ext>
              </a:extLst>
            </p:cNvPr>
            <p:cNvSpPr/>
            <p:nvPr/>
          </p:nvSpPr>
          <p:spPr>
            <a:xfrm flipH="1">
              <a:off x="3880537" y="1502250"/>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DTC10</a:t>
              </a:r>
            </a:p>
          </p:txBody>
        </p:sp>
        <p:sp>
          <p:nvSpPr>
            <p:cNvPr id="64" name="Rectangle 80">
              <a:extLst>
                <a:ext uri="{FF2B5EF4-FFF2-40B4-BE49-F238E27FC236}">
                  <a16:creationId xmlns:a16="http://schemas.microsoft.com/office/drawing/2014/main" id="{66C8B8BE-AC22-578E-52F8-05A6C281499B}"/>
                </a:ext>
              </a:extLst>
            </p:cNvPr>
            <p:cNvSpPr/>
            <p:nvPr/>
          </p:nvSpPr>
          <p:spPr>
            <a:xfrm flipH="1">
              <a:off x="3880537" y="1959612"/>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DTC11</a:t>
              </a:r>
            </a:p>
          </p:txBody>
        </p:sp>
        <p:sp>
          <p:nvSpPr>
            <p:cNvPr id="65" name="Rectangle 81">
              <a:extLst>
                <a:ext uri="{FF2B5EF4-FFF2-40B4-BE49-F238E27FC236}">
                  <a16:creationId xmlns:a16="http://schemas.microsoft.com/office/drawing/2014/main" id="{3E24D256-927C-ADCC-A0C4-D9FEB5E8CB8D}"/>
                </a:ext>
              </a:extLst>
            </p:cNvPr>
            <p:cNvSpPr/>
            <p:nvPr/>
          </p:nvSpPr>
          <p:spPr>
            <a:xfrm flipH="1">
              <a:off x="3880538" y="2416975"/>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DTC12</a:t>
              </a:r>
            </a:p>
          </p:txBody>
        </p:sp>
        <p:sp>
          <p:nvSpPr>
            <p:cNvPr id="66" name="Rectangle 82">
              <a:extLst>
                <a:ext uri="{FF2B5EF4-FFF2-40B4-BE49-F238E27FC236}">
                  <a16:creationId xmlns:a16="http://schemas.microsoft.com/office/drawing/2014/main" id="{C002679F-22F7-51AE-5F81-0242381C19A9}"/>
                </a:ext>
              </a:extLst>
            </p:cNvPr>
            <p:cNvSpPr/>
            <p:nvPr/>
          </p:nvSpPr>
          <p:spPr>
            <a:xfrm flipH="1">
              <a:off x="3880537" y="2874337"/>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DTC13</a:t>
              </a:r>
            </a:p>
          </p:txBody>
        </p:sp>
        <p:sp>
          <p:nvSpPr>
            <p:cNvPr id="67" name="Rectangle 83">
              <a:extLst>
                <a:ext uri="{FF2B5EF4-FFF2-40B4-BE49-F238E27FC236}">
                  <a16:creationId xmlns:a16="http://schemas.microsoft.com/office/drawing/2014/main" id="{6C514B44-6BEC-CC1D-B31E-1F8991A46593}"/>
                </a:ext>
              </a:extLst>
            </p:cNvPr>
            <p:cNvSpPr/>
            <p:nvPr/>
          </p:nvSpPr>
          <p:spPr>
            <a:xfrm flipH="1">
              <a:off x="3880537" y="3331700"/>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DTC14</a:t>
              </a:r>
            </a:p>
          </p:txBody>
        </p:sp>
        <p:sp>
          <p:nvSpPr>
            <p:cNvPr id="68" name="Rectangle 84">
              <a:extLst>
                <a:ext uri="{FF2B5EF4-FFF2-40B4-BE49-F238E27FC236}">
                  <a16:creationId xmlns:a16="http://schemas.microsoft.com/office/drawing/2014/main" id="{147310E3-29D7-4B13-E334-107326641402}"/>
                </a:ext>
              </a:extLst>
            </p:cNvPr>
            <p:cNvSpPr/>
            <p:nvPr/>
          </p:nvSpPr>
          <p:spPr>
            <a:xfrm flipH="1">
              <a:off x="3880537" y="3789063"/>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DTC15</a:t>
              </a:r>
            </a:p>
          </p:txBody>
        </p:sp>
        <p:sp>
          <p:nvSpPr>
            <p:cNvPr id="69" name="Rectangle 85">
              <a:extLst>
                <a:ext uri="{FF2B5EF4-FFF2-40B4-BE49-F238E27FC236}">
                  <a16:creationId xmlns:a16="http://schemas.microsoft.com/office/drawing/2014/main" id="{7E159903-3A9F-7C9E-011E-1B0FBB2F194D}"/>
                </a:ext>
              </a:extLst>
            </p:cNvPr>
            <p:cNvSpPr/>
            <p:nvPr/>
          </p:nvSpPr>
          <p:spPr>
            <a:xfrm flipH="1">
              <a:off x="3880537" y="4246425"/>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DTC16</a:t>
              </a:r>
            </a:p>
          </p:txBody>
        </p:sp>
        <p:sp>
          <p:nvSpPr>
            <p:cNvPr id="70" name="Rectangle 86">
              <a:extLst>
                <a:ext uri="{FF2B5EF4-FFF2-40B4-BE49-F238E27FC236}">
                  <a16:creationId xmlns:a16="http://schemas.microsoft.com/office/drawing/2014/main" id="{2A943F09-75D4-9424-3265-3DCE00BD9994}"/>
                </a:ext>
              </a:extLst>
            </p:cNvPr>
            <p:cNvSpPr/>
            <p:nvPr/>
          </p:nvSpPr>
          <p:spPr>
            <a:xfrm flipH="1">
              <a:off x="3880537" y="4703788"/>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DTC17</a:t>
              </a:r>
            </a:p>
          </p:txBody>
        </p:sp>
        <p:sp>
          <p:nvSpPr>
            <p:cNvPr id="71" name="Rectangle 87">
              <a:extLst>
                <a:ext uri="{FF2B5EF4-FFF2-40B4-BE49-F238E27FC236}">
                  <a16:creationId xmlns:a16="http://schemas.microsoft.com/office/drawing/2014/main" id="{0A40F7AD-D1A3-59C9-FFEB-EB9731A42212}"/>
                </a:ext>
              </a:extLst>
            </p:cNvPr>
            <p:cNvSpPr/>
            <p:nvPr/>
          </p:nvSpPr>
          <p:spPr>
            <a:xfrm flipH="1">
              <a:off x="3880533" y="5487687"/>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DTC18</a:t>
              </a:r>
            </a:p>
          </p:txBody>
        </p:sp>
        <p:sp>
          <p:nvSpPr>
            <p:cNvPr id="72" name="Rectangle 88">
              <a:extLst>
                <a:ext uri="{FF2B5EF4-FFF2-40B4-BE49-F238E27FC236}">
                  <a16:creationId xmlns:a16="http://schemas.microsoft.com/office/drawing/2014/main" id="{A1178371-371E-54E5-4E98-97642F3FDB2D}"/>
                </a:ext>
              </a:extLst>
            </p:cNvPr>
            <p:cNvSpPr/>
            <p:nvPr/>
          </p:nvSpPr>
          <p:spPr>
            <a:xfrm flipH="1">
              <a:off x="3880533" y="5945049"/>
              <a:ext cx="1160764" cy="274103"/>
            </a:xfrm>
            <a:prstGeom prst="rect">
              <a:avLst/>
            </a:prstGeom>
            <a:solidFill>
              <a:srgbClr val="335C67">
                <a:lumMod val="60000"/>
                <a:lumOff val="40000"/>
              </a:srgbClr>
            </a:solidFill>
            <a:ln w="12700" cap="flat" cmpd="sng" algn="ctr">
              <a:solidFill>
                <a:srgbClr val="335C67">
                  <a:lumMod val="75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entury Gothic"/>
                  <a:ea typeface="+mn-ea"/>
                  <a:cs typeface="+mn-cs"/>
                </a:rPr>
                <a:t>DTC19</a:t>
              </a:r>
            </a:p>
          </p:txBody>
        </p:sp>
        <p:cxnSp>
          <p:nvCxnSpPr>
            <p:cNvPr id="73" name="Straight Arrow Connector 89">
              <a:extLst>
                <a:ext uri="{FF2B5EF4-FFF2-40B4-BE49-F238E27FC236}">
                  <a16:creationId xmlns:a16="http://schemas.microsoft.com/office/drawing/2014/main" id="{77566802-D0E7-0470-06BB-ABC0A95CCB1C}"/>
                </a:ext>
              </a:extLst>
            </p:cNvPr>
            <p:cNvCxnSpPr>
              <a:cxnSpLocks/>
            </p:cNvCxnSpPr>
            <p:nvPr/>
          </p:nvCxnSpPr>
          <p:spPr>
            <a:xfrm flipH="1">
              <a:off x="4460919" y="1776353"/>
              <a:ext cx="0" cy="183259"/>
            </a:xfrm>
            <a:prstGeom prst="straightConnector1">
              <a:avLst/>
            </a:prstGeom>
            <a:noFill/>
            <a:ln w="6350" cap="flat" cmpd="sng" algn="ctr">
              <a:solidFill>
                <a:srgbClr val="335C67"/>
              </a:solidFill>
              <a:prstDash val="solid"/>
              <a:miter lim="800000"/>
              <a:tailEnd type="triangle"/>
            </a:ln>
            <a:effectLst/>
          </p:spPr>
        </p:cxnSp>
        <p:cxnSp>
          <p:nvCxnSpPr>
            <p:cNvPr id="74" name="Straight Arrow Connector 90">
              <a:extLst>
                <a:ext uri="{FF2B5EF4-FFF2-40B4-BE49-F238E27FC236}">
                  <a16:creationId xmlns:a16="http://schemas.microsoft.com/office/drawing/2014/main" id="{5A16DF00-AEE4-2BE1-A7C2-8215E3A1701F}"/>
                </a:ext>
              </a:extLst>
            </p:cNvPr>
            <p:cNvCxnSpPr>
              <a:cxnSpLocks/>
            </p:cNvCxnSpPr>
            <p:nvPr/>
          </p:nvCxnSpPr>
          <p:spPr>
            <a:xfrm flipH="1">
              <a:off x="4460917" y="2242780"/>
              <a:ext cx="1" cy="183260"/>
            </a:xfrm>
            <a:prstGeom prst="straightConnector1">
              <a:avLst/>
            </a:prstGeom>
            <a:noFill/>
            <a:ln w="6350" cap="flat" cmpd="sng" algn="ctr">
              <a:solidFill>
                <a:srgbClr val="335C67"/>
              </a:solidFill>
              <a:prstDash val="solid"/>
              <a:miter lim="800000"/>
              <a:tailEnd type="triangle"/>
            </a:ln>
            <a:effectLst/>
          </p:spPr>
        </p:cxnSp>
        <p:cxnSp>
          <p:nvCxnSpPr>
            <p:cNvPr id="75" name="Straight Arrow Connector 91">
              <a:extLst>
                <a:ext uri="{FF2B5EF4-FFF2-40B4-BE49-F238E27FC236}">
                  <a16:creationId xmlns:a16="http://schemas.microsoft.com/office/drawing/2014/main" id="{BA9AD371-3683-CB17-E481-053555D551A0}"/>
                </a:ext>
              </a:extLst>
            </p:cNvPr>
            <p:cNvCxnSpPr>
              <a:cxnSpLocks/>
            </p:cNvCxnSpPr>
            <p:nvPr/>
          </p:nvCxnSpPr>
          <p:spPr>
            <a:xfrm flipH="1">
              <a:off x="4460919" y="2682013"/>
              <a:ext cx="1" cy="183260"/>
            </a:xfrm>
            <a:prstGeom prst="straightConnector1">
              <a:avLst/>
            </a:prstGeom>
            <a:noFill/>
            <a:ln w="6350" cap="flat" cmpd="sng" algn="ctr">
              <a:solidFill>
                <a:srgbClr val="335C67"/>
              </a:solidFill>
              <a:prstDash val="solid"/>
              <a:miter lim="800000"/>
              <a:tailEnd type="triangle"/>
            </a:ln>
            <a:effectLst/>
          </p:spPr>
        </p:cxnSp>
        <p:cxnSp>
          <p:nvCxnSpPr>
            <p:cNvPr id="76" name="Straight Arrow Connector 92">
              <a:extLst>
                <a:ext uri="{FF2B5EF4-FFF2-40B4-BE49-F238E27FC236}">
                  <a16:creationId xmlns:a16="http://schemas.microsoft.com/office/drawing/2014/main" id="{8B1B3184-6787-25F0-98CC-0E17A19AF115}"/>
                </a:ext>
              </a:extLst>
            </p:cNvPr>
            <p:cNvCxnSpPr>
              <a:cxnSpLocks/>
            </p:cNvCxnSpPr>
            <p:nvPr/>
          </p:nvCxnSpPr>
          <p:spPr>
            <a:xfrm flipH="1">
              <a:off x="4460917" y="3148440"/>
              <a:ext cx="1" cy="183260"/>
            </a:xfrm>
            <a:prstGeom prst="straightConnector1">
              <a:avLst/>
            </a:prstGeom>
            <a:noFill/>
            <a:ln w="6350" cap="flat" cmpd="sng" algn="ctr">
              <a:solidFill>
                <a:srgbClr val="335C67"/>
              </a:solidFill>
              <a:prstDash val="solid"/>
              <a:miter lim="800000"/>
              <a:tailEnd type="triangle"/>
            </a:ln>
            <a:effectLst/>
          </p:spPr>
        </p:cxnSp>
        <p:cxnSp>
          <p:nvCxnSpPr>
            <p:cNvPr id="77" name="Straight Arrow Connector 93">
              <a:extLst>
                <a:ext uri="{FF2B5EF4-FFF2-40B4-BE49-F238E27FC236}">
                  <a16:creationId xmlns:a16="http://schemas.microsoft.com/office/drawing/2014/main" id="{A444FA6F-4EA2-EF48-1BE6-12381CCF8558}"/>
                </a:ext>
              </a:extLst>
            </p:cNvPr>
            <p:cNvCxnSpPr>
              <a:cxnSpLocks/>
            </p:cNvCxnSpPr>
            <p:nvPr/>
          </p:nvCxnSpPr>
          <p:spPr>
            <a:xfrm flipH="1">
              <a:off x="4460916" y="3607654"/>
              <a:ext cx="1" cy="183260"/>
            </a:xfrm>
            <a:prstGeom prst="straightConnector1">
              <a:avLst/>
            </a:prstGeom>
            <a:noFill/>
            <a:ln w="6350" cap="flat" cmpd="sng" algn="ctr">
              <a:solidFill>
                <a:srgbClr val="335C67"/>
              </a:solidFill>
              <a:prstDash val="solid"/>
              <a:miter lim="800000"/>
              <a:tailEnd type="triangle"/>
            </a:ln>
            <a:effectLst/>
          </p:spPr>
        </p:cxnSp>
        <p:cxnSp>
          <p:nvCxnSpPr>
            <p:cNvPr id="78" name="Straight Arrow Connector 94">
              <a:extLst>
                <a:ext uri="{FF2B5EF4-FFF2-40B4-BE49-F238E27FC236}">
                  <a16:creationId xmlns:a16="http://schemas.microsoft.com/office/drawing/2014/main" id="{97438487-ED77-8D1D-F6C5-57D33DDEA0C8}"/>
                </a:ext>
              </a:extLst>
            </p:cNvPr>
            <p:cNvCxnSpPr>
              <a:cxnSpLocks/>
            </p:cNvCxnSpPr>
            <p:nvPr/>
          </p:nvCxnSpPr>
          <p:spPr>
            <a:xfrm flipH="1">
              <a:off x="4460915" y="4074081"/>
              <a:ext cx="1" cy="183260"/>
            </a:xfrm>
            <a:prstGeom prst="straightConnector1">
              <a:avLst/>
            </a:prstGeom>
            <a:noFill/>
            <a:ln w="6350" cap="flat" cmpd="sng" algn="ctr">
              <a:solidFill>
                <a:srgbClr val="335C67"/>
              </a:solidFill>
              <a:prstDash val="solid"/>
              <a:miter lim="800000"/>
              <a:tailEnd type="triangle"/>
            </a:ln>
            <a:effectLst/>
          </p:spPr>
        </p:cxnSp>
        <p:cxnSp>
          <p:nvCxnSpPr>
            <p:cNvPr id="79" name="Straight Arrow Connector 95">
              <a:extLst>
                <a:ext uri="{FF2B5EF4-FFF2-40B4-BE49-F238E27FC236}">
                  <a16:creationId xmlns:a16="http://schemas.microsoft.com/office/drawing/2014/main" id="{89F86529-B46E-2B39-E057-14D85ABEDF0A}"/>
                </a:ext>
              </a:extLst>
            </p:cNvPr>
            <p:cNvCxnSpPr>
              <a:cxnSpLocks/>
            </p:cNvCxnSpPr>
            <p:nvPr/>
          </p:nvCxnSpPr>
          <p:spPr>
            <a:xfrm flipH="1">
              <a:off x="4460916" y="4513314"/>
              <a:ext cx="1" cy="183260"/>
            </a:xfrm>
            <a:prstGeom prst="straightConnector1">
              <a:avLst/>
            </a:prstGeom>
            <a:noFill/>
            <a:ln w="6350" cap="flat" cmpd="sng" algn="ctr">
              <a:solidFill>
                <a:srgbClr val="335C67"/>
              </a:solidFill>
              <a:prstDash val="solid"/>
              <a:miter lim="800000"/>
              <a:tailEnd type="triangle"/>
            </a:ln>
            <a:effectLst/>
          </p:spPr>
        </p:cxnSp>
        <p:cxnSp>
          <p:nvCxnSpPr>
            <p:cNvPr id="80" name="Straight Arrow Connector 96">
              <a:extLst>
                <a:ext uri="{FF2B5EF4-FFF2-40B4-BE49-F238E27FC236}">
                  <a16:creationId xmlns:a16="http://schemas.microsoft.com/office/drawing/2014/main" id="{93E207F2-0412-778A-A83C-8DA45E5ECD96}"/>
                </a:ext>
              </a:extLst>
            </p:cNvPr>
            <p:cNvCxnSpPr>
              <a:cxnSpLocks/>
            </p:cNvCxnSpPr>
            <p:nvPr/>
          </p:nvCxnSpPr>
          <p:spPr>
            <a:xfrm flipH="1">
              <a:off x="4460911" y="5759939"/>
              <a:ext cx="1" cy="183260"/>
            </a:xfrm>
            <a:prstGeom prst="straightConnector1">
              <a:avLst/>
            </a:prstGeom>
            <a:noFill/>
            <a:ln w="6350" cap="flat" cmpd="sng" algn="ctr">
              <a:solidFill>
                <a:srgbClr val="335C67"/>
              </a:solidFill>
              <a:prstDash val="solid"/>
              <a:miter lim="800000"/>
              <a:tailEnd type="triangle"/>
            </a:ln>
            <a:effectLst/>
          </p:spPr>
        </p:cxnSp>
        <p:sp>
          <p:nvSpPr>
            <p:cNvPr id="81" name="Right Brace 97">
              <a:extLst>
                <a:ext uri="{FF2B5EF4-FFF2-40B4-BE49-F238E27FC236}">
                  <a16:creationId xmlns:a16="http://schemas.microsoft.com/office/drawing/2014/main" id="{08290B59-2CB9-8480-C58F-42AD88243DE1}"/>
                </a:ext>
              </a:extLst>
            </p:cNvPr>
            <p:cNvSpPr/>
            <p:nvPr/>
          </p:nvSpPr>
          <p:spPr>
            <a:xfrm flipH="1">
              <a:off x="3689930" y="1486991"/>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82" name="TextBox 167">
              <a:extLst>
                <a:ext uri="{FF2B5EF4-FFF2-40B4-BE49-F238E27FC236}">
                  <a16:creationId xmlns:a16="http://schemas.microsoft.com/office/drawing/2014/main" id="{01BDD874-28CA-48B8-CAD3-2724443F38E8}"/>
                </a:ext>
              </a:extLst>
            </p:cNvPr>
            <p:cNvSpPr txBox="1"/>
            <p:nvPr/>
          </p:nvSpPr>
          <p:spPr>
            <a:xfrm flipH="1">
              <a:off x="2942993" y="1717252"/>
              <a:ext cx="892612"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Trk-01</a:t>
              </a:r>
            </a:p>
          </p:txBody>
        </p:sp>
        <p:sp>
          <p:nvSpPr>
            <p:cNvPr id="83" name="Right Brace 99">
              <a:extLst>
                <a:ext uri="{FF2B5EF4-FFF2-40B4-BE49-F238E27FC236}">
                  <a16:creationId xmlns:a16="http://schemas.microsoft.com/office/drawing/2014/main" id="{B6232A96-3F98-A5A6-1E00-C0F56531135B}"/>
                </a:ext>
              </a:extLst>
            </p:cNvPr>
            <p:cNvSpPr/>
            <p:nvPr/>
          </p:nvSpPr>
          <p:spPr>
            <a:xfrm flipH="1">
              <a:off x="3702468" y="2413323"/>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84" name="TextBox 169">
              <a:extLst>
                <a:ext uri="{FF2B5EF4-FFF2-40B4-BE49-F238E27FC236}">
                  <a16:creationId xmlns:a16="http://schemas.microsoft.com/office/drawing/2014/main" id="{06C799F4-70FB-E7E0-084E-298CD6EF0614}"/>
                </a:ext>
              </a:extLst>
            </p:cNvPr>
            <p:cNvSpPr txBox="1"/>
            <p:nvPr/>
          </p:nvSpPr>
          <p:spPr>
            <a:xfrm flipH="1">
              <a:off x="2963915" y="2628021"/>
              <a:ext cx="892612"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Trk-02</a:t>
              </a:r>
            </a:p>
          </p:txBody>
        </p:sp>
        <p:sp>
          <p:nvSpPr>
            <p:cNvPr id="85" name="Right Brace 101">
              <a:extLst>
                <a:ext uri="{FF2B5EF4-FFF2-40B4-BE49-F238E27FC236}">
                  <a16:creationId xmlns:a16="http://schemas.microsoft.com/office/drawing/2014/main" id="{F308333B-DA30-A671-5BD8-58C330EEA995}"/>
                </a:ext>
              </a:extLst>
            </p:cNvPr>
            <p:cNvSpPr/>
            <p:nvPr/>
          </p:nvSpPr>
          <p:spPr>
            <a:xfrm flipH="1">
              <a:off x="3704323" y="3323320"/>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86" name="TextBox 171">
              <a:extLst>
                <a:ext uri="{FF2B5EF4-FFF2-40B4-BE49-F238E27FC236}">
                  <a16:creationId xmlns:a16="http://schemas.microsoft.com/office/drawing/2014/main" id="{648CF2CA-5262-C49C-0E25-A26A7DD7E4C4}"/>
                </a:ext>
              </a:extLst>
            </p:cNvPr>
            <p:cNvSpPr txBox="1"/>
            <p:nvPr/>
          </p:nvSpPr>
          <p:spPr>
            <a:xfrm flipH="1">
              <a:off x="2912656" y="3561854"/>
              <a:ext cx="892612"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Trk-03</a:t>
              </a:r>
            </a:p>
          </p:txBody>
        </p:sp>
        <p:sp>
          <p:nvSpPr>
            <p:cNvPr id="87" name="Right Brace 103">
              <a:extLst>
                <a:ext uri="{FF2B5EF4-FFF2-40B4-BE49-F238E27FC236}">
                  <a16:creationId xmlns:a16="http://schemas.microsoft.com/office/drawing/2014/main" id="{F8FBD40D-3101-CB25-C9B6-C8C2150DBB2E}"/>
                </a:ext>
              </a:extLst>
            </p:cNvPr>
            <p:cNvSpPr/>
            <p:nvPr/>
          </p:nvSpPr>
          <p:spPr>
            <a:xfrm flipH="1">
              <a:off x="3716860" y="4249652"/>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88" name="TextBox 173">
              <a:extLst>
                <a:ext uri="{FF2B5EF4-FFF2-40B4-BE49-F238E27FC236}">
                  <a16:creationId xmlns:a16="http://schemas.microsoft.com/office/drawing/2014/main" id="{627F8A36-8EAD-1424-3088-EFDA0513FA32}"/>
                </a:ext>
              </a:extLst>
            </p:cNvPr>
            <p:cNvSpPr txBox="1"/>
            <p:nvPr/>
          </p:nvSpPr>
          <p:spPr>
            <a:xfrm flipH="1">
              <a:off x="2939079" y="4488186"/>
              <a:ext cx="892612"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Trk-04</a:t>
              </a:r>
            </a:p>
          </p:txBody>
        </p:sp>
        <p:sp>
          <p:nvSpPr>
            <p:cNvPr id="89" name="Right Brace 105">
              <a:extLst>
                <a:ext uri="{FF2B5EF4-FFF2-40B4-BE49-F238E27FC236}">
                  <a16:creationId xmlns:a16="http://schemas.microsoft.com/office/drawing/2014/main" id="{30D74977-1F9E-2C68-801B-407D5FE80BE2}"/>
                </a:ext>
              </a:extLst>
            </p:cNvPr>
            <p:cNvSpPr/>
            <p:nvPr/>
          </p:nvSpPr>
          <p:spPr>
            <a:xfrm flipH="1">
              <a:off x="3716860" y="5436857"/>
              <a:ext cx="130046" cy="878535"/>
            </a:xfrm>
            <a:prstGeom prst="rightBrace">
              <a:avLst/>
            </a:prstGeom>
            <a:noFill/>
            <a:ln w="6350" cap="flat" cmpd="sng" algn="ctr">
              <a:solidFill>
                <a:srgbClr val="335C67"/>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entury Gothic"/>
                <a:ea typeface="+mn-ea"/>
                <a:cs typeface="+mn-cs"/>
              </a:endParaRPr>
            </a:p>
          </p:txBody>
        </p:sp>
        <p:sp>
          <p:nvSpPr>
            <p:cNvPr id="90" name="TextBox 175">
              <a:extLst>
                <a:ext uri="{FF2B5EF4-FFF2-40B4-BE49-F238E27FC236}">
                  <a16:creationId xmlns:a16="http://schemas.microsoft.com/office/drawing/2014/main" id="{7F08CED2-23E3-E0D4-D9F3-78E9C6BB7A49}"/>
                </a:ext>
              </a:extLst>
            </p:cNvPr>
            <p:cNvSpPr txBox="1"/>
            <p:nvPr/>
          </p:nvSpPr>
          <p:spPr>
            <a:xfrm flipH="1">
              <a:off x="2927364" y="5664360"/>
              <a:ext cx="892612" cy="431131"/>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ea typeface="+mn-ea"/>
                  <a:cs typeface="+mn-cs"/>
                </a:rPr>
                <a:t>Trk-05</a:t>
              </a:r>
            </a:p>
          </p:txBody>
        </p:sp>
        <p:grpSp>
          <p:nvGrpSpPr>
            <p:cNvPr id="91" name="Group 107">
              <a:extLst>
                <a:ext uri="{FF2B5EF4-FFF2-40B4-BE49-F238E27FC236}">
                  <a16:creationId xmlns:a16="http://schemas.microsoft.com/office/drawing/2014/main" id="{F3EA2EB1-82EF-D010-92C3-CEC89F32F141}"/>
                </a:ext>
              </a:extLst>
            </p:cNvPr>
            <p:cNvGrpSpPr/>
            <p:nvPr/>
          </p:nvGrpSpPr>
          <p:grpSpPr>
            <a:xfrm>
              <a:off x="5041297" y="1701586"/>
              <a:ext cx="817178" cy="4380515"/>
              <a:chOff x="1392640" y="1618954"/>
              <a:chExt cx="1807814" cy="4380515"/>
            </a:xfrm>
          </p:grpSpPr>
          <p:cxnSp>
            <p:nvCxnSpPr>
              <p:cNvPr id="117" name="Straight Arrow Connector 1031">
                <a:extLst>
                  <a:ext uri="{FF2B5EF4-FFF2-40B4-BE49-F238E27FC236}">
                    <a16:creationId xmlns:a16="http://schemas.microsoft.com/office/drawing/2014/main" id="{DA904B93-92D4-3B55-8C58-EC9D3217A74C}"/>
                  </a:ext>
                </a:extLst>
              </p:cNvPr>
              <p:cNvCxnSpPr>
                <a:cxnSpLocks/>
              </p:cNvCxnSpPr>
              <p:nvPr/>
            </p:nvCxnSpPr>
            <p:spPr>
              <a:xfrm flipH="1" flipV="1">
                <a:off x="1427658" y="1618954"/>
                <a:ext cx="1772795" cy="1829449"/>
              </a:xfrm>
              <a:prstGeom prst="straightConnector1">
                <a:avLst/>
              </a:prstGeom>
              <a:noFill/>
              <a:ln w="19050" cap="flat" cmpd="sng" algn="ctr">
                <a:solidFill>
                  <a:srgbClr val="E09F3E"/>
                </a:solidFill>
                <a:prstDash val="solid"/>
                <a:miter lim="800000"/>
                <a:tailEnd type="triangle"/>
              </a:ln>
              <a:effectLst/>
            </p:spPr>
          </p:cxnSp>
          <p:cxnSp>
            <p:nvCxnSpPr>
              <p:cNvPr id="118" name="Straight Arrow Connector 1032">
                <a:extLst>
                  <a:ext uri="{FF2B5EF4-FFF2-40B4-BE49-F238E27FC236}">
                    <a16:creationId xmlns:a16="http://schemas.microsoft.com/office/drawing/2014/main" id="{BE558E0F-F084-960B-22C2-A932B9D3EF3D}"/>
                  </a:ext>
                </a:extLst>
              </p:cNvPr>
              <p:cNvCxnSpPr>
                <a:cxnSpLocks/>
              </p:cNvCxnSpPr>
              <p:nvPr/>
            </p:nvCxnSpPr>
            <p:spPr>
              <a:xfrm flipH="1" flipV="1">
                <a:off x="1427658" y="2076316"/>
                <a:ext cx="1772795" cy="1372088"/>
              </a:xfrm>
              <a:prstGeom prst="straightConnector1">
                <a:avLst/>
              </a:prstGeom>
              <a:noFill/>
              <a:ln w="19050" cap="flat" cmpd="sng" algn="ctr">
                <a:solidFill>
                  <a:srgbClr val="E09F3E"/>
                </a:solidFill>
                <a:prstDash val="solid"/>
                <a:miter lim="800000"/>
                <a:tailEnd type="triangle"/>
              </a:ln>
              <a:effectLst/>
            </p:spPr>
          </p:cxnSp>
          <p:cxnSp>
            <p:nvCxnSpPr>
              <p:cNvPr id="119" name="Straight Arrow Connector 1033">
                <a:extLst>
                  <a:ext uri="{FF2B5EF4-FFF2-40B4-BE49-F238E27FC236}">
                    <a16:creationId xmlns:a16="http://schemas.microsoft.com/office/drawing/2014/main" id="{87073149-684C-96EE-A5AE-9B65E35BA118}"/>
                  </a:ext>
                </a:extLst>
              </p:cNvPr>
              <p:cNvCxnSpPr>
                <a:cxnSpLocks/>
              </p:cNvCxnSpPr>
              <p:nvPr/>
            </p:nvCxnSpPr>
            <p:spPr>
              <a:xfrm flipH="1" flipV="1">
                <a:off x="1427658" y="2533679"/>
                <a:ext cx="1772796" cy="914724"/>
              </a:xfrm>
              <a:prstGeom prst="straightConnector1">
                <a:avLst/>
              </a:prstGeom>
              <a:noFill/>
              <a:ln w="19050" cap="flat" cmpd="sng" algn="ctr">
                <a:solidFill>
                  <a:srgbClr val="E09F3E"/>
                </a:solidFill>
                <a:prstDash val="solid"/>
                <a:miter lim="800000"/>
                <a:tailEnd type="triangle"/>
              </a:ln>
              <a:effectLst/>
            </p:spPr>
          </p:cxnSp>
          <p:cxnSp>
            <p:nvCxnSpPr>
              <p:cNvPr id="120" name="Straight Arrow Connector 1034">
                <a:extLst>
                  <a:ext uri="{FF2B5EF4-FFF2-40B4-BE49-F238E27FC236}">
                    <a16:creationId xmlns:a16="http://schemas.microsoft.com/office/drawing/2014/main" id="{56DCFA33-0F30-CE8E-BB53-8C074E33C662}"/>
                  </a:ext>
                </a:extLst>
              </p:cNvPr>
              <p:cNvCxnSpPr>
                <a:cxnSpLocks/>
              </p:cNvCxnSpPr>
              <p:nvPr/>
            </p:nvCxnSpPr>
            <p:spPr>
              <a:xfrm flipH="1" flipV="1">
                <a:off x="1427658" y="2991041"/>
                <a:ext cx="1772795" cy="457363"/>
              </a:xfrm>
              <a:prstGeom prst="straightConnector1">
                <a:avLst/>
              </a:prstGeom>
              <a:noFill/>
              <a:ln w="19050" cap="flat" cmpd="sng" algn="ctr">
                <a:solidFill>
                  <a:srgbClr val="E09F3E"/>
                </a:solidFill>
                <a:prstDash val="solid"/>
                <a:miter lim="800000"/>
                <a:tailEnd type="triangle"/>
              </a:ln>
              <a:effectLst/>
            </p:spPr>
          </p:cxnSp>
          <p:cxnSp>
            <p:nvCxnSpPr>
              <p:cNvPr id="121" name="Straight Arrow Connector 1035">
                <a:extLst>
                  <a:ext uri="{FF2B5EF4-FFF2-40B4-BE49-F238E27FC236}">
                    <a16:creationId xmlns:a16="http://schemas.microsoft.com/office/drawing/2014/main" id="{7806A657-969E-1EE7-FC25-538AAB48399F}"/>
                  </a:ext>
                </a:extLst>
              </p:cNvPr>
              <p:cNvCxnSpPr>
                <a:cxnSpLocks/>
              </p:cNvCxnSpPr>
              <p:nvPr/>
            </p:nvCxnSpPr>
            <p:spPr>
              <a:xfrm flipH="1">
                <a:off x="1427658" y="3448403"/>
                <a:ext cx="1772795" cy="1"/>
              </a:xfrm>
              <a:prstGeom prst="straightConnector1">
                <a:avLst/>
              </a:prstGeom>
              <a:noFill/>
              <a:ln w="19050" cap="flat" cmpd="sng" algn="ctr">
                <a:solidFill>
                  <a:srgbClr val="E09F3E"/>
                </a:solidFill>
                <a:prstDash val="solid"/>
                <a:miter lim="800000"/>
                <a:tailEnd type="triangle"/>
              </a:ln>
              <a:effectLst/>
            </p:spPr>
          </p:cxnSp>
          <p:cxnSp>
            <p:nvCxnSpPr>
              <p:cNvPr id="122" name="Straight Arrow Connector 1036">
                <a:extLst>
                  <a:ext uri="{FF2B5EF4-FFF2-40B4-BE49-F238E27FC236}">
                    <a16:creationId xmlns:a16="http://schemas.microsoft.com/office/drawing/2014/main" id="{2D4D056D-336B-311D-9106-2EC7B261435A}"/>
                  </a:ext>
                </a:extLst>
              </p:cNvPr>
              <p:cNvCxnSpPr>
                <a:cxnSpLocks/>
              </p:cNvCxnSpPr>
              <p:nvPr/>
            </p:nvCxnSpPr>
            <p:spPr>
              <a:xfrm flipH="1">
                <a:off x="1427658" y="3448403"/>
                <a:ext cx="1772795" cy="457364"/>
              </a:xfrm>
              <a:prstGeom prst="straightConnector1">
                <a:avLst/>
              </a:prstGeom>
              <a:noFill/>
              <a:ln w="19050" cap="flat" cmpd="sng" algn="ctr">
                <a:solidFill>
                  <a:srgbClr val="E09F3E"/>
                </a:solidFill>
                <a:prstDash val="solid"/>
                <a:miter lim="800000"/>
                <a:tailEnd type="triangle"/>
              </a:ln>
              <a:effectLst/>
            </p:spPr>
          </p:cxnSp>
          <p:cxnSp>
            <p:nvCxnSpPr>
              <p:cNvPr id="123" name="Straight Arrow Connector 1037">
                <a:extLst>
                  <a:ext uri="{FF2B5EF4-FFF2-40B4-BE49-F238E27FC236}">
                    <a16:creationId xmlns:a16="http://schemas.microsoft.com/office/drawing/2014/main" id="{51DDF3A8-54ED-C163-9258-52D103FDF098}"/>
                  </a:ext>
                </a:extLst>
              </p:cNvPr>
              <p:cNvCxnSpPr>
                <a:cxnSpLocks/>
              </p:cNvCxnSpPr>
              <p:nvPr/>
            </p:nvCxnSpPr>
            <p:spPr>
              <a:xfrm flipH="1">
                <a:off x="1427658" y="3448403"/>
                <a:ext cx="1772795" cy="914726"/>
              </a:xfrm>
              <a:prstGeom prst="straightConnector1">
                <a:avLst/>
              </a:prstGeom>
              <a:noFill/>
              <a:ln w="19050" cap="flat" cmpd="sng" algn="ctr">
                <a:solidFill>
                  <a:srgbClr val="E09F3E"/>
                </a:solidFill>
                <a:prstDash val="solid"/>
                <a:miter lim="800000"/>
                <a:tailEnd type="triangle"/>
              </a:ln>
              <a:effectLst/>
            </p:spPr>
          </p:cxnSp>
          <p:cxnSp>
            <p:nvCxnSpPr>
              <p:cNvPr id="124" name="Straight Arrow Connector 1038">
                <a:extLst>
                  <a:ext uri="{FF2B5EF4-FFF2-40B4-BE49-F238E27FC236}">
                    <a16:creationId xmlns:a16="http://schemas.microsoft.com/office/drawing/2014/main" id="{534F01B9-475E-04A2-3311-E9D7D2A0A643}"/>
                  </a:ext>
                </a:extLst>
              </p:cNvPr>
              <p:cNvCxnSpPr>
                <a:cxnSpLocks/>
              </p:cNvCxnSpPr>
              <p:nvPr/>
            </p:nvCxnSpPr>
            <p:spPr>
              <a:xfrm flipH="1">
                <a:off x="1427658" y="3448403"/>
                <a:ext cx="1772795" cy="1372089"/>
              </a:xfrm>
              <a:prstGeom prst="straightConnector1">
                <a:avLst/>
              </a:prstGeom>
              <a:noFill/>
              <a:ln w="19050" cap="flat" cmpd="sng" algn="ctr">
                <a:solidFill>
                  <a:srgbClr val="E09F3E"/>
                </a:solidFill>
                <a:prstDash val="solid"/>
                <a:miter lim="800000"/>
                <a:tailEnd type="triangle"/>
              </a:ln>
              <a:effectLst/>
            </p:spPr>
          </p:cxnSp>
          <p:cxnSp>
            <p:nvCxnSpPr>
              <p:cNvPr id="125" name="Straight Arrow Connector 1039">
                <a:extLst>
                  <a:ext uri="{FF2B5EF4-FFF2-40B4-BE49-F238E27FC236}">
                    <a16:creationId xmlns:a16="http://schemas.microsoft.com/office/drawing/2014/main" id="{2081BF2E-A916-BB6E-55A9-84A51ED111AE}"/>
                  </a:ext>
                </a:extLst>
              </p:cNvPr>
              <p:cNvCxnSpPr>
                <a:cxnSpLocks/>
                <a:endCxn id="71" idx="1"/>
              </p:cNvCxnSpPr>
              <p:nvPr/>
            </p:nvCxnSpPr>
            <p:spPr>
              <a:xfrm flipH="1">
                <a:off x="1392640" y="3448403"/>
                <a:ext cx="1807814" cy="2093704"/>
              </a:xfrm>
              <a:prstGeom prst="straightConnector1">
                <a:avLst/>
              </a:prstGeom>
              <a:noFill/>
              <a:ln w="19050" cap="flat" cmpd="sng" algn="ctr">
                <a:solidFill>
                  <a:srgbClr val="E09F3E"/>
                </a:solidFill>
                <a:prstDash val="solid"/>
                <a:miter lim="800000"/>
                <a:tailEnd type="triangle"/>
              </a:ln>
              <a:effectLst/>
            </p:spPr>
          </p:cxnSp>
          <p:cxnSp>
            <p:nvCxnSpPr>
              <p:cNvPr id="126" name="Straight Arrow Connector 1040">
                <a:extLst>
                  <a:ext uri="{FF2B5EF4-FFF2-40B4-BE49-F238E27FC236}">
                    <a16:creationId xmlns:a16="http://schemas.microsoft.com/office/drawing/2014/main" id="{9AEDA033-39B1-57F3-1672-208DF559386F}"/>
                  </a:ext>
                </a:extLst>
              </p:cNvPr>
              <p:cNvCxnSpPr>
                <a:cxnSpLocks/>
                <a:endCxn id="72" idx="1"/>
              </p:cNvCxnSpPr>
              <p:nvPr/>
            </p:nvCxnSpPr>
            <p:spPr>
              <a:xfrm flipH="1">
                <a:off x="1392640" y="3448403"/>
                <a:ext cx="1807814" cy="2551066"/>
              </a:xfrm>
              <a:prstGeom prst="straightConnector1">
                <a:avLst/>
              </a:prstGeom>
              <a:noFill/>
              <a:ln w="19050" cap="flat" cmpd="sng" algn="ctr">
                <a:solidFill>
                  <a:srgbClr val="E09F3E"/>
                </a:solidFill>
                <a:prstDash val="solid"/>
                <a:miter lim="800000"/>
                <a:tailEnd type="triangle"/>
              </a:ln>
              <a:effectLst/>
            </p:spPr>
          </p:cxnSp>
        </p:grpSp>
        <p:cxnSp>
          <p:nvCxnSpPr>
            <p:cNvPr id="92" name="Connector: Elbow 108">
              <a:extLst>
                <a:ext uri="{FF2B5EF4-FFF2-40B4-BE49-F238E27FC236}">
                  <a16:creationId xmlns:a16="http://schemas.microsoft.com/office/drawing/2014/main" id="{51DF9958-5070-C184-8546-28AFE59195E6}"/>
                </a:ext>
              </a:extLst>
            </p:cNvPr>
            <p:cNvCxnSpPr>
              <a:cxnSpLocks/>
              <a:stCxn id="4" idx="1"/>
              <a:endCxn id="63" idx="0"/>
            </p:cNvCxnSpPr>
            <p:nvPr/>
          </p:nvCxnSpPr>
          <p:spPr>
            <a:xfrm rot="10800000" flipV="1">
              <a:off x="4460920" y="1073066"/>
              <a:ext cx="1246759" cy="429183"/>
            </a:xfrm>
            <a:prstGeom prst="bentConnector2">
              <a:avLst/>
            </a:prstGeom>
            <a:noFill/>
            <a:ln w="6350" cap="flat" cmpd="sng" algn="ctr">
              <a:solidFill>
                <a:srgbClr val="335C67"/>
              </a:solidFill>
              <a:prstDash val="solid"/>
              <a:miter lim="800000"/>
              <a:tailEnd type="triangle"/>
            </a:ln>
            <a:effectLst/>
          </p:spPr>
        </p:cxnSp>
        <p:sp>
          <p:nvSpPr>
            <p:cNvPr id="93" name="Rectangle 109">
              <a:extLst>
                <a:ext uri="{FF2B5EF4-FFF2-40B4-BE49-F238E27FC236}">
                  <a16:creationId xmlns:a16="http://schemas.microsoft.com/office/drawing/2014/main" id="{B4898CA6-76C8-A462-C9EF-BA5B3FD1FDC7}"/>
                </a:ext>
              </a:extLst>
            </p:cNvPr>
            <p:cNvSpPr/>
            <p:nvPr/>
          </p:nvSpPr>
          <p:spPr>
            <a:xfrm>
              <a:off x="1010639" y="3144884"/>
              <a:ext cx="1321641" cy="451789"/>
            </a:xfrm>
            <a:prstGeom prst="rect">
              <a:avLst/>
            </a:prstGeom>
            <a:solidFill>
              <a:srgbClr val="335C67"/>
            </a:solidFill>
            <a:ln w="12700" cap="flat" cmpd="sng" algn="ctr">
              <a:solidFill>
                <a:srgbClr val="335C67">
                  <a:shade val="50000"/>
                </a:srgbClr>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entury Gothic"/>
                  <a:ea typeface="+mn-ea"/>
                  <a:cs typeface="+mn-cs"/>
                </a:rPr>
                <a:t>Event Builder</a:t>
              </a:r>
              <a:endParaRPr kumimoji="0" lang="en-US" sz="500" b="1" i="0" u="none" strike="noStrike" kern="0" cap="none" spc="0" normalizeH="0" baseline="0" noProof="0" dirty="0">
                <a:ln>
                  <a:noFill/>
                </a:ln>
                <a:solidFill>
                  <a:prstClr val="white"/>
                </a:solidFill>
                <a:effectLst/>
                <a:uLnTx/>
                <a:uFillTx/>
                <a:latin typeface="Century Gothic"/>
                <a:ea typeface="+mn-ea"/>
                <a:cs typeface="+mn-cs"/>
              </a:endParaRPr>
            </a:p>
          </p:txBody>
        </p:sp>
        <p:cxnSp>
          <p:nvCxnSpPr>
            <p:cNvPr id="94" name="Straight Arrow Connector 110">
              <a:extLst>
                <a:ext uri="{FF2B5EF4-FFF2-40B4-BE49-F238E27FC236}">
                  <a16:creationId xmlns:a16="http://schemas.microsoft.com/office/drawing/2014/main" id="{3E24B6E5-5AF5-689E-9999-824B1C89BC0D}"/>
                </a:ext>
              </a:extLst>
            </p:cNvPr>
            <p:cNvCxnSpPr>
              <a:cxnSpLocks/>
              <a:stCxn id="63" idx="3"/>
              <a:endCxn id="93" idx="3"/>
            </p:cNvCxnSpPr>
            <p:nvPr/>
          </p:nvCxnSpPr>
          <p:spPr>
            <a:xfrm flipH="1">
              <a:off x="2332280" y="1639302"/>
              <a:ext cx="1548257" cy="1731475"/>
            </a:xfrm>
            <a:prstGeom prst="straightConnector1">
              <a:avLst/>
            </a:prstGeom>
            <a:noFill/>
            <a:ln w="12700" cap="flat" cmpd="sng" algn="ctr">
              <a:solidFill>
                <a:srgbClr val="339933"/>
              </a:solidFill>
              <a:prstDash val="solid"/>
              <a:miter lim="800000"/>
              <a:tailEnd type="none"/>
            </a:ln>
            <a:effectLst/>
          </p:spPr>
        </p:cxnSp>
        <p:cxnSp>
          <p:nvCxnSpPr>
            <p:cNvPr id="95" name="Straight Arrow Connector 111">
              <a:extLst>
                <a:ext uri="{FF2B5EF4-FFF2-40B4-BE49-F238E27FC236}">
                  <a16:creationId xmlns:a16="http://schemas.microsoft.com/office/drawing/2014/main" id="{0B49F691-F13F-977A-6B97-9B440C10BB95}"/>
                </a:ext>
              </a:extLst>
            </p:cNvPr>
            <p:cNvCxnSpPr>
              <a:cxnSpLocks/>
              <a:stCxn id="64" idx="3"/>
              <a:endCxn id="93" idx="3"/>
            </p:cNvCxnSpPr>
            <p:nvPr/>
          </p:nvCxnSpPr>
          <p:spPr>
            <a:xfrm flipH="1">
              <a:off x="2332280" y="2096664"/>
              <a:ext cx="1548257" cy="1274113"/>
            </a:xfrm>
            <a:prstGeom prst="straightConnector1">
              <a:avLst/>
            </a:prstGeom>
            <a:noFill/>
            <a:ln w="12700" cap="flat" cmpd="sng" algn="ctr">
              <a:solidFill>
                <a:srgbClr val="339933"/>
              </a:solidFill>
              <a:prstDash val="solid"/>
              <a:miter lim="800000"/>
              <a:tailEnd type="none"/>
            </a:ln>
            <a:effectLst/>
          </p:spPr>
        </p:cxnSp>
        <p:cxnSp>
          <p:nvCxnSpPr>
            <p:cNvPr id="96" name="Straight Arrow Connector 112">
              <a:extLst>
                <a:ext uri="{FF2B5EF4-FFF2-40B4-BE49-F238E27FC236}">
                  <a16:creationId xmlns:a16="http://schemas.microsoft.com/office/drawing/2014/main" id="{F56BE571-231E-AD53-12A6-D07A87880219}"/>
                </a:ext>
              </a:extLst>
            </p:cNvPr>
            <p:cNvCxnSpPr>
              <a:cxnSpLocks/>
              <a:stCxn id="65" idx="3"/>
              <a:endCxn id="93" idx="3"/>
            </p:cNvCxnSpPr>
            <p:nvPr/>
          </p:nvCxnSpPr>
          <p:spPr>
            <a:xfrm flipH="1">
              <a:off x="2332280" y="2554027"/>
              <a:ext cx="1548258" cy="816750"/>
            </a:xfrm>
            <a:prstGeom prst="straightConnector1">
              <a:avLst/>
            </a:prstGeom>
            <a:noFill/>
            <a:ln w="12700" cap="flat" cmpd="sng" algn="ctr">
              <a:solidFill>
                <a:srgbClr val="339933"/>
              </a:solidFill>
              <a:prstDash val="solid"/>
              <a:miter lim="800000"/>
              <a:tailEnd type="none"/>
            </a:ln>
            <a:effectLst/>
          </p:spPr>
        </p:cxnSp>
        <p:cxnSp>
          <p:nvCxnSpPr>
            <p:cNvPr id="97" name="Straight Arrow Connector 113">
              <a:extLst>
                <a:ext uri="{FF2B5EF4-FFF2-40B4-BE49-F238E27FC236}">
                  <a16:creationId xmlns:a16="http://schemas.microsoft.com/office/drawing/2014/main" id="{6A811871-CD0E-A6A6-BD25-F00EDFF447A5}"/>
                </a:ext>
              </a:extLst>
            </p:cNvPr>
            <p:cNvCxnSpPr>
              <a:cxnSpLocks/>
              <a:stCxn id="66" idx="3"/>
              <a:endCxn id="93" idx="3"/>
            </p:cNvCxnSpPr>
            <p:nvPr/>
          </p:nvCxnSpPr>
          <p:spPr>
            <a:xfrm flipH="1">
              <a:off x="2332280" y="3011389"/>
              <a:ext cx="1548257" cy="359388"/>
            </a:xfrm>
            <a:prstGeom prst="straightConnector1">
              <a:avLst/>
            </a:prstGeom>
            <a:noFill/>
            <a:ln w="12700" cap="flat" cmpd="sng" algn="ctr">
              <a:solidFill>
                <a:srgbClr val="339933"/>
              </a:solidFill>
              <a:prstDash val="solid"/>
              <a:miter lim="800000"/>
              <a:tailEnd type="none"/>
            </a:ln>
            <a:effectLst/>
          </p:spPr>
        </p:cxnSp>
        <p:cxnSp>
          <p:nvCxnSpPr>
            <p:cNvPr id="98" name="Straight Arrow Connector 114">
              <a:extLst>
                <a:ext uri="{FF2B5EF4-FFF2-40B4-BE49-F238E27FC236}">
                  <a16:creationId xmlns:a16="http://schemas.microsoft.com/office/drawing/2014/main" id="{6C69978B-47A5-B526-B099-A42E45656E53}"/>
                </a:ext>
              </a:extLst>
            </p:cNvPr>
            <p:cNvCxnSpPr>
              <a:cxnSpLocks/>
              <a:stCxn id="67" idx="3"/>
              <a:endCxn id="93" idx="3"/>
            </p:cNvCxnSpPr>
            <p:nvPr/>
          </p:nvCxnSpPr>
          <p:spPr>
            <a:xfrm flipH="1" flipV="1">
              <a:off x="2332280" y="3370777"/>
              <a:ext cx="1548257" cy="97975"/>
            </a:xfrm>
            <a:prstGeom prst="straightConnector1">
              <a:avLst/>
            </a:prstGeom>
            <a:noFill/>
            <a:ln w="12700" cap="flat" cmpd="sng" algn="ctr">
              <a:solidFill>
                <a:srgbClr val="339933"/>
              </a:solidFill>
              <a:prstDash val="solid"/>
              <a:miter lim="800000"/>
              <a:tailEnd type="none"/>
            </a:ln>
            <a:effectLst/>
          </p:spPr>
        </p:cxnSp>
        <p:cxnSp>
          <p:nvCxnSpPr>
            <p:cNvPr id="99" name="Straight Arrow Connector 115">
              <a:extLst>
                <a:ext uri="{FF2B5EF4-FFF2-40B4-BE49-F238E27FC236}">
                  <a16:creationId xmlns:a16="http://schemas.microsoft.com/office/drawing/2014/main" id="{5AEF6F9B-EB1D-E403-BA60-26AECAF2D9DA}"/>
                </a:ext>
              </a:extLst>
            </p:cNvPr>
            <p:cNvCxnSpPr>
              <a:cxnSpLocks/>
              <a:stCxn id="68" idx="3"/>
              <a:endCxn id="93" idx="3"/>
            </p:cNvCxnSpPr>
            <p:nvPr/>
          </p:nvCxnSpPr>
          <p:spPr>
            <a:xfrm flipH="1" flipV="1">
              <a:off x="2332280" y="3370777"/>
              <a:ext cx="1548257" cy="555338"/>
            </a:xfrm>
            <a:prstGeom prst="straightConnector1">
              <a:avLst/>
            </a:prstGeom>
            <a:noFill/>
            <a:ln w="12700" cap="flat" cmpd="sng" algn="ctr">
              <a:solidFill>
                <a:srgbClr val="339933"/>
              </a:solidFill>
              <a:prstDash val="solid"/>
              <a:miter lim="800000"/>
              <a:tailEnd type="none"/>
            </a:ln>
            <a:effectLst/>
          </p:spPr>
        </p:cxnSp>
        <p:cxnSp>
          <p:nvCxnSpPr>
            <p:cNvPr id="100" name="Straight Arrow Connector 116">
              <a:extLst>
                <a:ext uri="{FF2B5EF4-FFF2-40B4-BE49-F238E27FC236}">
                  <a16:creationId xmlns:a16="http://schemas.microsoft.com/office/drawing/2014/main" id="{9CFB491B-30BD-CA89-FF4F-A5203DCAACD7}"/>
                </a:ext>
              </a:extLst>
            </p:cNvPr>
            <p:cNvCxnSpPr>
              <a:cxnSpLocks/>
              <a:stCxn id="69" idx="3"/>
              <a:endCxn id="93" idx="3"/>
            </p:cNvCxnSpPr>
            <p:nvPr/>
          </p:nvCxnSpPr>
          <p:spPr>
            <a:xfrm flipH="1" flipV="1">
              <a:off x="2332280" y="3370777"/>
              <a:ext cx="1548257" cy="1012700"/>
            </a:xfrm>
            <a:prstGeom prst="straightConnector1">
              <a:avLst/>
            </a:prstGeom>
            <a:noFill/>
            <a:ln w="12700" cap="flat" cmpd="sng" algn="ctr">
              <a:solidFill>
                <a:srgbClr val="339933"/>
              </a:solidFill>
              <a:prstDash val="solid"/>
              <a:miter lim="800000"/>
              <a:tailEnd type="none"/>
            </a:ln>
            <a:effectLst/>
          </p:spPr>
        </p:cxnSp>
        <p:cxnSp>
          <p:nvCxnSpPr>
            <p:cNvPr id="101" name="Straight Arrow Connector 117">
              <a:extLst>
                <a:ext uri="{FF2B5EF4-FFF2-40B4-BE49-F238E27FC236}">
                  <a16:creationId xmlns:a16="http://schemas.microsoft.com/office/drawing/2014/main" id="{2B345164-BD06-F2EA-71DF-35300FDAEA1E}"/>
                </a:ext>
              </a:extLst>
            </p:cNvPr>
            <p:cNvCxnSpPr>
              <a:cxnSpLocks/>
              <a:stCxn id="70" idx="3"/>
              <a:endCxn id="93" idx="3"/>
            </p:cNvCxnSpPr>
            <p:nvPr/>
          </p:nvCxnSpPr>
          <p:spPr>
            <a:xfrm flipH="1" flipV="1">
              <a:off x="2332280" y="3370777"/>
              <a:ext cx="1548257" cy="1470063"/>
            </a:xfrm>
            <a:prstGeom prst="straightConnector1">
              <a:avLst/>
            </a:prstGeom>
            <a:noFill/>
            <a:ln w="12700" cap="flat" cmpd="sng" algn="ctr">
              <a:solidFill>
                <a:srgbClr val="339933"/>
              </a:solidFill>
              <a:prstDash val="solid"/>
              <a:miter lim="800000"/>
              <a:tailEnd type="none"/>
            </a:ln>
            <a:effectLst/>
          </p:spPr>
        </p:cxnSp>
        <p:cxnSp>
          <p:nvCxnSpPr>
            <p:cNvPr id="102" name="Straight Arrow Connector 118">
              <a:extLst>
                <a:ext uri="{FF2B5EF4-FFF2-40B4-BE49-F238E27FC236}">
                  <a16:creationId xmlns:a16="http://schemas.microsoft.com/office/drawing/2014/main" id="{6D983696-643E-628F-295A-2548FA39C674}"/>
                </a:ext>
              </a:extLst>
            </p:cNvPr>
            <p:cNvCxnSpPr>
              <a:cxnSpLocks/>
              <a:stCxn id="71" idx="3"/>
              <a:endCxn id="93" idx="3"/>
            </p:cNvCxnSpPr>
            <p:nvPr/>
          </p:nvCxnSpPr>
          <p:spPr>
            <a:xfrm flipH="1" flipV="1">
              <a:off x="2332280" y="3370777"/>
              <a:ext cx="1548253" cy="2253962"/>
            </a:xfrm>
            <a:prstGeom prst="straightConnector1">
              <a:avLst/>
            </a:prstGeom>
            <a:noFill/>
            <a:ln w="12700" cap="flat" cmpd="sng" algn="ctr">
              <a:solidFill>
                <a:srgbClr val="339933"/>
              </a:solidFill>
              <a:prstDash val="solid"/>
              <a:miter lim="800000"/>
              <a:tailEnd type="none"/>
            </a:ln>
            <a:effectLst/>
          </p:spPr>
        </p:cxnSp>
        <p:cxnSp>
          <p:nvCxnSpPr>
            <p:cNvPr id="103" name="Straight Arrow Connector 119">
              <a:extLst>
                <a:ext uri="{FF2B5EF4-FFF2-40B4-BE49-F238E27FC236}">
                  <a16:creationId xmlns:a16="http://schemas.microsoft.com/office/drawing/2014/main" id="{13C78E9A-5C6C-51A5-4EEE-46ACC55770DA}"/>
                </a:ext>
              </a:extLst>
            </p:cNvPr>
            <p:cNvCxnSpPr>
              <a:cxnSpLocks/>
              <a:stCxn id="72" idx="3"/>
              <a:endCxn id="93" idx="3"/>
            </p:cNvCxnSpPr>
            <p:nvPr/>
          </p:nvCxnSpPr>
          <p:spPr>
            <a:xfrm flipH="1" flipV="1">
              <a:off x="2332280" y="3370777"/>
              <a:ext cx="1548253" cy="2711324"/>
            </a:xfrm>
            <a:prstGeom prst="straightConnector1">
              <a:avLst/>
            </a:prstGeom>
            <a:noFill/>
            <a:ln w="12700" cap="flat" cmpd="sng" algn="ctr">
              <a:solidFill>
                <a:srgbClr val="339933"/>
              </a:solidFill>
              <a:prstDash val="solid"/>
              <a:miter lim="800000"/>
              <a:tailEnd type="none"/>
            </a:ln>
            <a:effectLst/>
          </p:spPr>
        </p:cxnSp>
        <p:cxnSp>
          <p:nvCxnSpPr>
            <p:cNvPr id="104" name="Connector: Elbow 120">
              <a:extLst>
                <a:ext uri="{FF2B5EF4-FFF2-40B4-BE49-F238E27FC236}">
                  <a16:creationId xmlns:a16="http://schemas.microsoft.com/office/drawing/2014/main" id="{B72021DC-7E39-93AF-42A0-51D75AA08A15}"/>
                </a:ext>
              </a:extLst>
            </p:cNvPr>
            <p:cNvCxnSpPr>
              <a:cxnSpLocks/>
              <a:endCxn id="71" idx="0"/>
            </p:cNvCxnSpPr>
            <p:nvPr/>
          </p:nvCxnSpPr>
          <p:spPr>
            <a:xfrm rot="5400000">
              <a:off x="3013408" y="2730121"/>
              <a:ext cx="4205074" cy="1310059"/>
            </a:xfrm>
            <a:prstGeom prst="bentConnector3">
              <a:avLst>
                <a:gd name="adj1" fmla="val 93862"/>
              </a:avLst>
            </a:prstGeom>
            <a:noFill/>
            <a:ln w="6350" cap="flat" cmpd="sng" algn="ctr">
              <a:solidFill>
                <a:srgbClr val="335C67"/>
              </a:solidFill>
              <a:prstDash val="solid"/>
              <a:miter lim="800000"/>
              <a:tailEnd type="triangle"/>
            </a:ln>
            <a:effectLst/>
          </p:spPr>
        </p:cxnSp>
        <p:cxnSp>
          <p:nvCxnSpPr>
            <p:cNvPr id="105" name="Straight Arrow Connector 121">
              <a:extLst>
                <a:ext uri="{FF2B5EF4-FFF2-40B4-BE49-F238E27FC236}">
                  <a16:creationId xmlns:a16="http://schemas.microsoft.com/office/drawing/2014/main" id="{4DC3EFC4-EE96-38AA-D49A-CFA3D4E8134B}"/>
                </a:ext>
              </a:extLst>
            </p:cNvPr>
            <p:cNvCxnSpPr>
              <a:cxnSpLocks/>
            </p:cNvCxnSpPr>
            <p:nvPr/>
          </p:nvCxnSpPr>
          <p:spPr>
            <a:xfrm>
              <a:off x="8635485" y="1697525"/>
              <a:ext cx="1548257" cy="1731475"/>
            </a:xfrm>
            <a:prstGeom prst="straightConnector1">
              <a:avLst/>
            </a:prstGeom>
            <a:noFill/>
            <a:ln w="12700" cap="flat" cmpd="sng" algn="ctr">
              <a:solidFill>
                <a:srgbClr val="339933"/>
              </a:solidFill>
              <a:prstDash val="solid"/>
              <a:miter lim="800000"/>
              <a:tailEnd type="none"/>
            </a:ln>
            <a:effectLst/>
          </p:spPr>
        </p:cxnSp>
        <p:cxnSp>
          <p:nvCxnSpPr>
            <p:cNvPr id="106" name="Straight Arrow Connector 122">
              <a:extLst>
                <a:ext uri="{FF2B5EF4-FFF2-40B4-BE49-F238E27FC236}">
                  <a16:creationId xmlns:a16="http://schemas.microsoft.com/office/drawing/2014/main" id="{2064EEDB-0320-F613-B76E-0FCDBCD62943}"/>
                </a:ext>
              </a:extLst>
            </p:cNvPr>
            <p:cNvCxnSpPr>
              <a:cxnSpLocks/>
            </p:cNvCxnSpPr>
            <p:nvPr/>
          </p:nvCxnSpPr>
          <p:spPr>
            <a:xfrm>
              <a:off x="8635485" y="2154887"/>
              <a:ext cx="1548257" cy="1274113"/>
            </a:xfrm>
            <a:prstGeom prst="straightConnector1">
              <a:avLst/>
            </a:prstGeom>
            <a:noFill/>
            <a:ln w="12700" cap="flat" cmpd="sng" algn="ctr">
              <a:solidFill>
                <a:srgbClr val="339933"/>
              </a:solidFill>
              <a:prstDash val="solid"/>
              <a:miter lim="800000"/>
              <a:tailEnd type="none"/>
            </a:ln>
            <a:effectLst/>
          </p:spPr>
        </p:cxnSp>
        <p:cxnSp>
          <p:nvCxnSpPr>
            <p:cNvPr id="107" name="Straight Arrow Connector 123">
              <a:extLst>
                <a:ext uri="{FF2B5EF4-FFF2-40B4-BE49-F238E27FC236}">
                  <a16:creationId xmlns:a16="http://schemas.microsoft.com/office/drawing/2014/main" id="{C3DDF5C8-A4C1-9A31-6C78-DC4814223562}"/>
                </a:ext>
              </a:extLst>
            </p:cNvPr>
            <p:cNvCxnSpPr>
              <a:cxnSpLocks/>
            </p:cNvCxnSpPr>
            <p:nvPr/>
          </p:nvCxnSpPr>
          <p:spPr>
            <a:xfrm>
              <a:off x="8635485" y="2612250"/>
              <a:ext cx="1548258" cy="816750"/>
            </a:xfrm>
            <a:prstGeom prst="straightConnector1">
              <a:avLst/>
            </a:prstGeom>
            <a:noFill/>
            <a:ln w="12700" cap="flat" cmpd="sng" algn="ctr">
              <a:solidFill>
                <a:srgbClr val="339933"/>
              </a:solidFill>
              <a:prstDash val="solid"/>
              <a:miter lim="800000"/>
              <a:tailEnd type="none"/>
            </a:ln>
            <a:effectLst/>
          </p:spPr>
        </p:cxnSp>
        <p:cxnSp>
          <p:nvCxnSpPr>
            <p:cNvPr id="108" name="Straight Arrow Connector 124">
              <a:extLst>
                <a:ext uri="{FF2B5EF4-FFF2-40B4-BE49-F238E27FC236}">
                  <a16:creationId xmlns:a16="http://schemas.microsoft.com/office/drawing/2014/main" id="{136FFECA-87CB-3D82-E20F-0E25D62F9314}"/>
                </a:ext>
              </a:extLst>
            </p:cNvPr>
            <p:cNvCxnSpPr>
              <a:cxnSpLocks/>
            </p:cNvCxnSpPr>
            <p:nvPr/>
          </p:nvCxnSpPr>
          <p:spPr>
            <a:xfrm>
              <a:off x="8635485" y="3069612"/>
              <a:ext cx="1548257" cy="359388"/>
            </a:xfrm>
            <a:prstGeom prst="straightConnector1">
              <a:avLst/>
            </a:prstGeom>
            <a:noFill/>
            <a:ln w="12700" cap="flat" cmpd="sng" algn="ctr">
              <a:solidFill>
                <a:srgbClr val="339933"/>
              </a:solidFill>
              <a:prstDash val="solid"/>
              <a:miter lim="800000"/>
              <a:tailEnd type="none"/>
            </a:ln>
            <a:effectLst/>
          </p:spPr>
        </p:cxnSp>
        <p:cxnSp>
          <p:nvCxnSpPr>
            <p:cNvPr id="109" name="Straight Arrow Connector 125">
              <a:extLst>
                <a:ext uri="{FF2B5EF4-FFF2-40B4-BE49-F238E27FC236}">
                  <a16:creationId xmlns:a16="http://schemas.microsoft.com/office/drawing/2014/main" id="{C7A5AF4B-D933-B400-D2FB-CA0B963629BA}"/>
                </a:ext>
              </a:extLst>
            </p:cNvPr>
            <p:cNvCxnSpPr>
              <a:cxnSpLocks/>
            </p:cNvCxnSpPr>
            <p:nvPr/>
          </p:nvCxnSpPr>
          <p:spPr>
            <a:xfrm flipV="1">
              <a:off x="8635485" y="3429000"/>
              <a:ext cx="1548257" cy="97975"/>
            </a:xfrm>
            <a:prstGeom prst="straightConnector1">
              <a:avLst/>
            </a:prstGeom>
            <a:noFill/>
            <a:ln w="12700" cap="flat" cmpd="sng" algn="ctr">
              <a:solidFill>
                <a:srgbClr val="339933"/>
              </a:solidFill>
              <a:prstDash val="solid"/>
              <a:miter lim="800000"/>
              <a:tailEnd type="none"/>
            </a:ln>
            <a:effectLst/>
          </p:spPr>
        </p:cxnSp>
        <p:cxnSp>
          <p:nvCxnSpPr>
            <p:cNvPr id="110" name="Straight Arrow Connector 126">
              <a:extLst>
                <a:ext uri="{FF2B5EF4-FFF2-40B4-BE49-F238E27FC236}">
                  <a16:creationId xmlns:a16="http://schemas.microsoft.com/office/drawing/2014/main" id="{8ED80E17-2795-8FF0-2B22-8B9178315C1A}"/>
                </a:ext>
              </a:extLst>
            </p:cNvPr>
            <p:cNvCxnSpPr>
              <a:cxnSpLocks/>
            </p:cNvCxnSpPr>
            <p:nvPr/>
          </p:nvCxnSpPr>
          <p:spPr>
            <a:xfrm flipV="1">
              <a:off x="8635485" y="3429000"/>
              <a:ext cx="1548257" cy="555338"/>
            </a:xfrm>
            <a:prstGeom prst="straightConnector1">
              <a:avLst/>
            </a:prstGeom>
            <a:noFill/>
            <a:ln w="12700" cap="flat" cmpd="sng" algn="ctr">
              <a:solidFill>
                <a:srgbClr val="339933"/>
              </a:solidFill>
              <a:prstDash val="solid"/>
              <a:miter lim="800000"/>
              <a:tailEnd type="none"/>
            </a:ln>
            <a:effectLst/>
          </p:spPr>
        </p:cxnSp>
        <p:cxnSp>
          <p:nvCxnSpPr>
            <p:cNvPr id="111" name="Straight Arrow Connector 1023">
              <a:extLst>
                <a:ext uri="{FF2B5EF4-FFF2-40B4-BE49-F238E27FC236}">
                  <a16:creationId xmlns:a16="http://schemas.microsoft.com/office/drawing/2014/main" id="{E161E064-8649-6FD3-7693-054C5C529BDB}"/>
                </a:ext>
              </a:extLst>
            </p:cNvPr>
            <p:cNvCxnSpPr>
              <a:cxnSpLocks/>
            </p:cNvCxnSpPr>
            <p:nvPr/>
          </p:nvCxnSpPr>
          <p:spPr>
            <a:xfrm flipV="1">
              <a:off x="8635485" y="3429000"/>
              <a:ext cx="1548257" cy="1012700"/>
            </a:xfrm>
            <a:prstGeom prst="straightConnector1">
              <a:avLst/>
            </a:prstGeom>
            <a:noFill/>
            <a:ln w="12700" cap="flat" cmpd="sng" algn="ctr">
              <a:solidFill>
                <a:srgbClr val="339933"/>
              </a:solidFill>
              <a:prstDash val="solid"/>
              <a:miter lim="800000"/>
              <a:tailEnd type="none"/>
            </a:ln>
            <a:effectLst/>
          </p:spPr>
        </p:cxnSp>
        <p:cxnSp>
          <p:nvCxnSpPr>
            <p:cNvPr id="112" name="Straight Arrow Connector 1024">
              <a:extLst>
                <a:ext uri="{FF2B5EF4-FFF2-40B4-BE49-F238E27FC236}">
                  <a16:creationId xmlns:a16="http://schemas.microsoft.com/office/drawing/2014/main" id="{19F01859-64C2-6942-F4CC-32F5BAA89784}"/>
                </a:ext>
              </a:extLst>
            </p:cNvPr>
            <p:cNvCxnSpPr>
              <a:cxnSpLocks/>
            </p:cNvCxnSpPr>
            <p:nvPr/>
          </p:nvCxnSpPr>
          <p:spPr>
            <a:xfrm flipV="1">
              <a:off x="8635485" y="3429000"/>
              <a:ext cx="1548257" cy="1470063"/>
            </a:xfrm>
            <a:prstGeom prst="straightConnector1">
              <a:avLst/>
            </a:prstGeom>
            <a:noFill/>
            <a:ln w="12700" cap="flat" cmpd="sng" algn="ctr">
              <a:solidFill>
                <a:srgbClr val="339933"/>
              </a:solidFill>
              <a:prstDash val="solid"/>
              <a:miter lim="800000"/>
              <a:tailEnd type="none"/>
            </a:ln>
            <a:effectLst/>
          </p:spPr>
        </p:cxnSp>
        <p:cxnSp>
          <p:nvCxnSpPr>
            <p:cNvPr id="113" name="Straight Arrow Connector 1026">
              <a:extLst>
                <a:ext uri="{FF2B5EF4-FFF2-40B4-BE49-F238E27FC236}">
                  <a16:creationId xmlns:a16="http://schemas.microsoft.com/office/drawing/2014/main" id="{1AE7E772-0FB6-F93E-81B5-42420312F87D}"/>
                </a:ext>
              </a:extLst>
            </p:cNvPr>
            <p:cNvCxnSpPr>
              <a:cxnSpLocks/>
              <a:stCxn id="27" idx="3"/>
            </p:cNvCxnSpPr>
            <p:nvPr/>
          </p:nvCxnSpPr>
          <p:spPr>
            <a:xfrm flipV="1">
              <a:off x="8635492" y="3429000"/>
              <a:ext cx="1548246" cy="1931487"/>
            </a:xfrm>
            <a:prstGeom prst="straightConnector1">
              <a:avLst/>
            </a:prstGeom>
            <a:noFill/>
            <a:ln w="12700" cap="flat" cmpd="sng" algn="ctr">
              <a:solidFill>
                <a:srgbClr val="339933"/>
              </a:solidFill>
              <a:prstDash val="solid"/>
              <a:miter lim="800000"/>
              <a:tailEnd type="none"/>
            </a:ln>
            <a:effectLst/>
          </p:spPr>
        </p:cxnSp>
        <p:cxnSp>
          <p:nvCxnSpPr>
            <p:cNvPr id="114" name="Straight Arrow Connector 1028">
              <a:extLst>
                <a:ext uri="{FF2B5EF4-FFF2-40B4-BE49-F238E27FC236}">
                  <a16:creationId xmlns:a16="http://schemas.microsoft.com/office/drawing/2014/main" id="{3FE0911B-D5D6-ADEB-314B-66EC22B0F2EE}"/>
                </a:ext>
              </a:extLst>
            </p:cNvPr>
            <p:cNvCxnSpPr>
              <a:cxnSpLocks/>
              <a:stCxn id="28" idx="3"/>
            </p:cNvCxnSpPr>
            <p:nvPr/>
          </p:nvCxnSpPr>
          <p:spPr>
            <a:xfrm flipV="1">
              <a:off x="8635492" y="3429000"/>
              <a:ext cx="1548246" cy="2388849"/>
            </a:xfrm>
            <a:prstGeom prst="straightConnector1">
              <a:avLst/>
            </a:prstGeom>
            <a:noFill/>
            <a:ln w="12700" cap="flat" cmpd="sng" algn="ctr">
              <a:solidFill>
                <a:srgbClr val="339933"/>
              </a:solidFill>
              <a:prstDash val="solid"/>
              <a:miter lim="800000"/>
              <a:tailEnd type="none"/>
            </a:ln>
            <a:effectLst/>
          </p:spPr>
        </p:cxnSp>
        <p:sp>
          <p:nvSpPr>
            <p:cNvPr id="115" name="Arc 1029">
              <a:extLst>
                <a:ext uri="{FF2B5EF4-FFF2-40B4-BE49-F238E27FC236}">
                  <a16:creationId xmlns:a16="http://schemas.microsoft.com/office/drawing/2014/main" id="{A3C0C90C-B25C-3EFD-7430-1D80EC59F7FD}"/>
                </a:ext>
              </a:extLst>
            </p:cNvPr>
            <p:cNvSpPr/>
            <p:nvPr/>
          </p:nvSpPr>
          <p:spPr>
            <a:xfrm rot="10800000">
              <a:off x="1551380" y="638845"/>
              <a:ext cx="9301343" cy="6104855"/>
            </a:xfrm>
            <a:prstGeom prst="arc">
              <a:avLst>
                <a:gd name="adj1" fmla="val 10601291"/>
                <a:gd name="adj2" fmla="val 66249"/>
              </a:avLst>
            </a:prstGeom>
            <a:noFill/>
            <a:ln w="12700" cap="flat" cmpd="sng" algn="ctr">
              <a:solidFill>
                <a:srgbClr val="339933"/>
              </a:solidFill>
              <a:prstDash val="solid"/>
              <a:miter lim="800000"/>
            </a:ln>
            <a:effectLst/>
          </p:spPr>
          <p:txBody>
            <a:bodyPr rtlCol="0" anchor="ctr"/>
            <a:ls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Century Gothic"/>
                <a:ea typeface="+mn-ea"/>
                <a:cs typeface="+mn-cs"/>
              </a:endParaRPr>
            </a:p>
          </p:txBody>
        </p:sp>
        <p:cxnSp>
          <p:nvCxnSpPr>
            <p:cNvPr id="116" name="Straight Arrow Connector 1030">
              <a:extLst>
                <a:ext uri="{FF2B5EF4-FFF2-40B4-BE49-F238E27FC236}">
                  <a16:creationId xmlns:a16="http://schemas.microsoft.com/office/drawing/2014/main" id="{65C8A026-8F03-3BCE-EAF7-943C6D0DE95D}"/>
                </a:ext>
              </a:extLst>
            </p:cNvPr>
            <p:cNvCxnSpPr>
              <a:cxnSpLocks/>
            </p:cNvCxnSpPr>
            <p:nvPr/>
          </p:nvCxnSpPr>
          <p:spPr>
            <a:xfrm flipH="1">
              <a:off x="10183738" y="3429000"/>
              <a:ext cx="646187" cy="0"/>
            </a:xfrm>
            <a:prstGeom prst="straightConnector1">
              <a:avLst/>
            </a:prstGeom>
            <a:noFill/>
            <a:ln w="12700" cap="flat" cmpd="sng" algn="ctr">
              <a:solidFill>
                <a:srgbClr val="339933"/>
              </a:solidFill>
              <a:prstDash val="solid"/>
              <a:miter lim="800000"/>
              <a:tailEnd type="none"/>
            </a:ln>
            <a:effectLst/>
          </p:spPr>
        </p:cxnSp>
      </p:grpSp>
      <p:sp>
        <p:nvSpPr>
          <p:cNvPr id="9" name="Footer Placeholder 3">
            <a:extLst>
              <a:ext uri="{FF2B5EF4-FFF2-40B4-BE49-F238E27FC236}">
                <a16:creationId xmlns:a16="http://schemas.microsoft.com/office/drawing/2014/main" id="{DEFF9F55-ED33-195B-09FE-718050097025}"/>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77367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19279" y="4233513"/>
            <a:ext cx="8079675" cy="563658"/>
          </a:xfrm>
        </p:spPr>
        <p:txBody>
          <a:bodyPr/>
          <a:lstStyle/>
          <a:p>
            <a:pPr algn="just" fontAlgn="auto">
              <a:spcAft>
                <a:spcPts val="0"/>
              </a:spcAft>
            </a:pPr>
            <a:r>
              <a:rPr lang="en-US" sz="1600" dirty="0">
                <a:cs typeface="Helvetica"/>
              </a:rPr>
              <a:t>Signals travel to different boards and through fibers/cables of </a:t>
            </a:r>
            <a:r>
              <a:rPr lang="en-US" sz="1600" u="sng" dirty="0">
                <a:cs typeface="Helvetica"/>
              </a:rPr>
              <a:t>different lengths</a:t>
            </a:r>
            <a:r>
              <a:rPr lang="en-US" sz="1600" dirty="0">
                <a:cs typeface="Helvetica"/>
              </a:rPr>
              <a:t>.</a:t>
            </a:r>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itle 9"/>
          <p:cNvSpPr>
            <a:spLocks noGrp="1"/>
          </p:cNvSpPr>
          <p:nvPr>
            <p:ph type="title"/>
          </p:nvPr>
        </p:nvSpPr>
        <p:spPr>
          <a:xfrm>
            <a:off x="454725" y="227559"/>
            <a:ext cx="8686800" cy="320908"/>
          </a:xfrm>
        </p:spPr>
        <p:txBody>
          <a:bodyPr/>
          <a:lstStyle/>
          <a:p>
            <a:r>
              <a:rPr lang="it-IT" sz="1800" dirty="0" err="1">
                <a:solidFill>
                  <a:srgbClr val="144C7F"/>
                </a:solidFill>
                <a:effectLst/>
                <a:latin typeface="Helvetica,Bold"/>
              </a:rPr>
              <a:t>What</a:t>
            </a:r>
            <a:r>
              <a:rPr lang="it-IT" sz="1800" dirty="0">
                <a:solidFill>
                  <a:srgbClr val="144C7F"/>
                </a:solidFill>
                <a:effectLst/>
                <a:latin typeface="Helvetica,Bold"/>
              </a:rPr>
              <a:t> </a:t>
            </a:r>
            <a:r>
              <a:rPr lang="it-IT" sz="1800" dirty="0" err="1">
                <a:solidFill>
                  <a:srgbClr val="144C7F"/>
                </a:solidFill>
                <a:effectLst/>
                <a:latin typeface="Helvetica,Bold"/>
              </a:rPr>
              <a:t>does</a:t>
            </a:r>
            <a:r>
              <a:rPr lang="it-IT" sz="1800" dirty="0">
                <a:solidFill>
                  <a:srgbClr val="144C7F"/>
                </a:solidFill>
                <a:effectLst/>
                <a:latin typeface="Helvetica,Bold"/>
              </a:rPr>
              <a:t> Event Window </a:t>
            </a:r>
            <a:r>
              <a:rPr lang="it-IT" sz="1800" dirty="0" err="1">
                <a:solidFill>
                  <a:srgbClr val="144C7F"/>
                </a:solidFill>
                <a:effectLst/>
                <a:latin typeface="Helvetica,Bold"/>
              </a:rPr>
              <a:t>synchronization</a:t>
            </a:r>
            <a:r>
              <a:rPr lang="it-IT" sz="1800" dirty="0">
                <a:solidFill>
                  <a:srgbClr val="144C7F"/>
                </a:solidFill>
                <a:effectLst/>
                <a:latin typeface="Helvetica,Bold"/>
              </a:rPr>
              <a:t> </a:t>
            </a:r>
            <a:r>
              <a:rPr lang="it-IT" sz="1800" dirty="0" err="1">
                <a:solidFill>
                  <a:srgbClr val="144C7F"/>
                </a:solidFill>
                <a:effectLst/>
                <a:latin typeface="Helvetica,Bold"/>
              </a:rPr>
              <a:t>mean</a:t>
            </a:r>
            <a:r>
              <a:rPr lang="it-IT" sz="1800" dirty="0">
                <a:solidFill>
                  <a:srgbClr val="144C7F"/>
                </a:solidFill>
                <a:effectLst/>
                <a:latin typeface="Helvetica,Bold"/>
              </a:rPr>
              <a:t>? </a:t>
            </a:r>
            <a:endParaRPr lang="it-IT" sz="1600" dirty="0">
              <a:effectLst/>
            </a:endParaRPr>
          </a:p>
        </p:txBody>
      </p:sp>
      <p:grpSp>
        <p:nvGrpSpPr>
          <p:cNvPr id="168" name="Gruppo 167">
            <a:extLst>
              <a:ext uri="{FF2B5EF4-FFF2-40B4-BE49-F238E27FC236}">
                <a16:creationId xmlns:a16="http://schemas.microsoft.com/office/drawing/2014/main" id="{696DC8E0-68E1-2E31-AE2D-CC1335DDF5BD}"/>
              </a:ext>
            </a:extLst>
          </p:cNvPr>
          <p:cNvGrpSpPr/>
          <p:nvPr/>
        </p:nvGrpSpPr>
        <p:grpSpPr>
          <a:xfrm>
            <a:off x="1412195" y="629457"/>
            <a:ext cx="6072438" cy="3332536"/>
            <a:chOff x="736827" y="531798"/>
            <a:chExt cx="7053093" cy="3701715"/>
          </a:xfrm>
        </p:grpSpPr>
        <p:sp>
          <p:nvSpPr>
            <p:cNvPr id="13" name="Rettangolo 12">
              <a:extLst>
                <a:ext uri="{FF2B5EF4-FFF2-40B4-BE49-F238E27FC236}">
                  <a16:creationId xmlns:a16="http://schemas.microsoft.com/office/drawing/2014/main" id="{9DBA5FC0-2757-D48E-989B-E76B7D0E99E2}"/>
                </a:ext>
              </a:extLst>
            </p:cNvPr>
            <p:cNvSpPr/>
            <p:nvPr/>
          </p:nvSpPr>
          <p:spPr>
            <a:xfrm>
              <a:off x="962592" y="3504769"/>
              <a:ext cx="441778" cy="189073"/>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4403D933-8DF7-B341-206F-6F7DA50A459D}"/>
                </a:ext>
              </a:extLst>
            </p:cNvPr>
            <p:cNvSpPr/>
            <p:nvPr/>
          </p:nvSpPr>
          <p:spPr>
            <a:xfrm>
              <a:off x="2968172" y="3491356"/>
              <a:ext cx="2346778" cy="189073"/>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F894A521-AC08-645B-E4E6-4B5D1975DAF2}"/>
                </a:ext>
              </a:extLst>
            </p:cNvPr>
            <p:cNvSpPr/>
            <p:nvPr/>
          </p:nvSpPr>
          <p:spPr>
            <a:xfrm>
              <a:off x="5443142" y="3321050"/>
              <a:ext cx="2346778" cy="359379"/>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5" name="Rettangolo 84">
              <a:extLst>
                <a:ext uri="{FF2B5EF4-FFF2-40B4-BE49-F238E27FC236}">
                  <a16:creationId xmlns:a16="http://schemas.microsoft.com/office/drawing/2014/main" id="{6B1B3E5C-CD8F-411E-1037-A1F003D434BF}"/>
                </a:ext>
              </a:extLst>
            </p:cNvPr>
            <p:cNvSpPr/>
            <p:nvPr/>
          </p:nvSpPr>
          <p:spPr>
            <a:xfrm>
              <a:off x="3523861" y="531798"/>
              <a:ext cx="1341532" cy="53949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CFO</a:t>
              </a:r>
            </a:p>
          </p:txBody>
        </p:sp>
        <p:sp>
          <p:nvSpPr>
            <p:cNvPr id="86" name="Rettangolo 85">
              <a:extLst>
                <a:ext uri="{FF2B5EF4-FFF2-40B4-BE49-F238E27FC236}">
                  <a16:creationId xmlns:a16="http://schemas.microsoft.com/office/drawing/2014/main" id="{4B97630A-59EC-E148-63D0-355317BFB2B1}"/>
                </a:ext>
              </a:extLst>
            </p:cNvPr>
            <p:cNvSpPr/>
            <p:nvPr/>
          </p:nvSpPr>
          <p:spPr>
            <a:xfrm>
              <a:off x="2023737" y="1071294"/>
              <a:ext cx="1341532" cy="79247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DTC0</a:t>
              </a:r>
            </a:p>
          </p:txBody>
        </p:sp>
        <p:sp>
          <p:nvSpPr>
            <p:cNvPr id="87" name="Rettangolo 86">
              <a:extLst>
                <a:ext uri="{FF2B5EF4-FFF2-40B4-BE49-F238E27FC236}">
                  <a16:creationId xmlns:a16="http://schemas.microsoft.com/office/drawing/2014/main" id="{A233960B-AE76-4492-807A-11390A0F6E3D}"/>
                </a:ext>
              </a:extLst>
            </p:cNvPr>
            <p:cNvSpPr/>
            <p:nvPr/>
          </p:nvSpPr>
          <p:spPr>
            <a:xfrm>
              <a:off x="2023737" y="2026082"/>
              <a:ext cx="1341532" cy="80924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DTC1</a:t>
              </a:r>
            </a:p>
          </p:txBody>
        </p:sp>
        <p:sp>
          <p:nvSpPr>
            <p:cNvPr id="88" name="Rettangolo 87">
              <a:extLst>
                <a:ext uri="{FF2B5EF4-FFF2-40B4-BE49-F238E27FC236}">
                  <a16:creationId xmlns:a16="http://schemas.microsoft.com/office/drawing/2014/main" id="{F6758352-0D17-FA78-2D22-6E4EB298CAE0}"/>
                </a:ext>
              </a:extLst>
            </p:cNvPr>
            <p:cNvSpPr/>
            <p:nvPr/>
          </p:nvSpPr>
          <p:spPr>
            <a:xfrm>
              <a:off x="2023737" y="3424271"/>
              <a:ext cx="1341532" cy="80924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DTC7</a:t>
              </a:r>
            </a:p>
          </p:txBody>
        </p:sp>
        <p:cxnSp>
          <p:nvCxnSpPr>
            <p:cNvPr id="89" name="Connettore 4 88">
              <a:extLst>
                <a:ext uri="{FF2B5EF4-FFF2-40B4-BE49-F238E27FC236}">
                  <a16:creationId xmlns:a16="http://schemas.microsoft.com/office/drawing/2014/main" id="{0E25A19A-28E2-132A-C1CE-83A1B8F1FFA3}"/>
                </a:ext>
              </a:extLst>
            </p:cNvPr>
            <p:cNvCxnSpPr>
              <a:cxnSpLocks/>
              <a:stCxn id="85" idx="3"/>
              <a:endCxn id="91" idx="0"/>
            </p:cNvCxnSpPr>
            <p:nvPr/>
          </p:nvCxnSpPr>
          <p:spPr>
            <a:xfrm>
              <a:off x="4865393" y="801546"/>
              <a:ext cx="829359" cy="269748"/>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0" name="Connettore 4 89">
              <a:extLst>
                <a:ext uri="{FF2B5EF4-FFF2-40B4-BE49-F238E27FC236}">
                  <a16:creationId xmlns:a16="http://schemas.microsoft.com/office/drawing/2014/main" id="{9770925D-4927-BF5C-A8C6-01B54E204A9B}"/>
                </a:ext>
              </a:extLst>
            </p:cNvPr>
            <p:cNvCxnSpPr>
              <a:cxnSpLocks/>
              <a:stCxn id="85" idx="1"/>
              <a:endCxn id="86" idx="0"/>
            </p:cNvCxnSpPr>
            <p:nvPr/>
          </p:nvCxnSpPr>
          <p:spPr>
            <a:xfrm rot="10800000" flipV="1">
              <a:off x="2694503" y="801546"/>
              <a:ext cx="829358" cy="269748"/>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91" name="Rettangolo 90">
              <a:extLst>
                <a:ext uri="{FF2B5EF4-FFF2-40B4-BE49-F238E27FC236}">
                  <a16:creationId xmlns:a16="http://schemas.microsoft.com/office/drawing/2014/main" id="{A63A6543-D5EF-7662-CBE8-CA4E856FC39F}"/>
                </a:ext>
              </a:extLst>
            </p:cNvPr>
            <p:cNvSpPr/>
            <p:nvPr/>
          </p:nvSpPr>
          <p:spPr>
            <a:xfrm>
              <a:off x="5023986" y="1071294"/>
              <a:ext cx="1341532" cy="79247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DTC0</a:t>
              </a:r>
            </a:p>
          </p:txBody>
        </p:sp>
        <p:sp>
          <p:nvSpPr>
            <p:cNvPr id="92" name="Rettangolo 91">
              <a:extLst>
                <a:ext uri="{FF2B5EF4-FFF2-40B4-BE49-F238E27FC236}">
                  <a16:creationId xmlns:a16="http://schemas.microsoft.com/office/drawing/2014/main" id="{A036DC75-286C-14F9-089C-FFA45B55A841}"/>
                </a:ext>
              </a:extLst>
            </p:cNvPr>
            <p:cNvSpPr/>
            <p:nvPr/>
          </p:nvSpPr>
          <p:spPr>
            <a:xfrm>
              <a:off x="5023986" y="2026082"/>
              <a:ext cx="1341532" cy="80924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DTC1</a:t>
              </a:r>
            </a:p>
          </p:txBody>
        </p:sp>
        <p:sp>
          <p:nvSpPr>
            <p:cNvPr id="93" name="Rettangolo 92">
              <a:extLst>
                <a:ext uri="{FF2B5EF4-FFF2-40B4-BE49-F238E27FC236}">
                  <a16:creationId xmlns:a16="http://schemas.microsoft.com/office/drawing/2014/main" id="{C342D6FB-3E6A-D39D-F8AE-5446E13266A1}"/>
                </a:ext>
              </a:extLst>
            </p:cNvPr>
            <p:cNvSpPr/>
            <p:nvPr/>
          </p:nvSpPr>
          <p:spPr>
            <a:xfrm>
              <a:off x="736828" y="3441033"/>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94" name="Rettangolo 93">
              <a:extLst>
                <a:ext uri="{FF2B5EF4-FFF2-40B4-BE49-F238E27FC236}">
                  <a16:creationId xmlns:a16="http://schemas.microsoft.com/office/drawing/2014/main" id="{D49466AE-4270-220E-AB4E-E43C6B9B23DD}"/>
                </a:ext>
              </a:extLst>
            </p:cNvPr>
            <p:cNvSpPr/>
            <p:nvPr/>
          </p:nvSpPr>
          <p:spPr>
            <a:xfrm>
              <a:off x="736828" y="398052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cxnSp>
          <p:nvCxnSpPr>
            <p:cNvPr id="95" name="Connettore 4 94">
              <a:extLst>
                <a:ext uri="{FF2B5EF4-FFF2-40B4-BE49-F238E27FC236}">
                  <a16:creationId xmlns:a16="http://schemas.microsoft.com/office/drawing/2014/main" id="{447032FB-7BEF-6211-21B2-970EE7B0F95A}"/>
                </a:ext>
              </a:extLst>
            </p:cNvPr>
            <p:cNvCxnSpPr>
              <a:cxnSpLocks/>
              <a:stCxn id="86" idx="1"/>
            </p:cNvCxnSpPr>
            <p:nvPr/>
          </p:nvCxnSpPr>
          <p:spPr>
            <a:xfrm rot="10800000">
              <a:off x="1529577" y="1197788"/>
              <a:ext cx="494161" cy="269747"/>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6" name="Connettore 4 95">
              <a:extLst>
                <a:ext uri="{FF2B5EF4-FFF2-40B4-BE49-F238E27FC236}">
                  <a16:creationId xmlns:a16="http://schemas.microsoft.com/office/drawing/2014/main" id="{ADA4CE8A-68E9-D07C-94C1-AFEBCB7FA8D4}"/>
                </a:ext>
              </a:extLst>
            </p:cNvPr>
            <p:cNvCxnSpPr>
              <a:cxnSpLocks/>
              <a:stCxn id="86" idx="1"/>
            </p:cNvCxnSpPr>
            <p:nvPr/>
          </p:nvCxnSpPr>
          <p:spPr>
            <a:xfrm rot="10800000" flipV="1">
              <a:off x="1529577" y="1467533"/>
              <a:ext cx="494161" cy="269745"/>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7" name="Connettore 4 96">
              <a:extLst>
                <a:ext uri="{FF2B5EF4-FFF2-40B4-BE49-F238E27FC236}">
                  <a16:creationId xmlns:a16="http://schemas.microsoft.com/office/drawing/2014/main" id="{A9A95C43-7CB6-5C4B-4600-54B93DEC1C8E}"/>
                </a:ext>
              </a:extLst>
            </p:cNvPr>
            <p:cNvCxnSpPr>
              <a:cxnSpLocks/>
            </p:cNvCxnSpPr>
            <p:nvPr/>
          </p:nvCxnSpPr>
          <p:spPr>
            <a:xfrm rot="10800000">
              <a:off x="1529576" y="2158657"/>
              <a:ext cx="494161" cy="269747"/>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8" name="Connettore 4 97">
              <a:extLst>
                <a:ext uri="{FF2B5EF4-FFF2-40B4-BE49-F238E27FC236}">
                  <a16:creationId xmlns:a16="http://schemas.microsoft.com/office/drawing/2014/main" id="{BCB9D6DA-6EA9-CB42-F24D-6D96A9830081}"/>
                </a:ext>
              </a:extLst>
            </p:cNvPr>
            <p:cNvCxnSpPr>
              <a:cxnSpLocks/>
            </p:cNvCxnSpPr>
            <p:nvPr/>
          </p:nvCxnSpPr>
          <p:spPr>
            <a:xfrm rot="10800000" flipV="1">
              <a:off x="1529576" y="2428402"/>
              <a:ext cx="494161" cy="269745"/>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9" name="Connettore 4 98">
              <a:extLst>
                <a:ext uri="{FF2B5EF4-FFF2-40B4-BE49-F238E27FC236}">
                  <a16:creationId xmlns:a16="http://schemas.microsoft.com/office/drawing/2014/main" id="{33C8F4C4-EDD5-6648-85DC-EB788543B9E8}"/>
                </a:ext>
              </a:extLst>
            </p:cNvPr>
            <p:cNvCxnSpPr>
              <a:cxnSpLocks/>
            </p:cNvCxnSpPr>
            <p:nvPr/>
          </p:nvCxnSpPr>
          <p:spPr>
            <a:xfrm rot="10800000">
              <a:off x="1529576" y="3566603"/>
              <a:ext cx="494161" cy="269747"/>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0" name="Connettore 4 99">
              <a:extLst>
                <a:ext uri="{FF2B5EF4-FFF2-40B4-BE49-F238E27FC236}">
                  <a16:creationId xmlns:a16="http://schemas.microsoft.com/office/drawing/2014/main" id="{605FA630-B687-7531-30C5-5350B2E2DC57}"/>
                </a:ext>
              </a:extLst>
            </p:cNvPr>
            <p:cNvCxnSpPr>
              <a:cxnSpLocks/>
            </p:cNvCxnSpPr>
            <p:nvPr/>
          </p:nvCxnSpPr>
          <p:spPr>
            <a:xfrm rot="10800000" flipV="1">
              <a:off x="1529576" y="3836348"/>
              <a:ext cx="494161" cy="269745"/>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1" name="Connettore 4 100">
              <a:extLst>
                <a:ext uri="{FF2B5EF4-FFF2-40B4-BE49-F238E27FC236}">
                  <a16:creationId xmlns:a16="http://schemas.microsoft.com/office/drawing/2014/main" id="{2C54F1C9-B8DD-E967-3C6B-131AB65448F6}"/>
                </a:ext>
              </a:extLst>
            </p:cNvPr>
            <p:cNvCxnSpPr>
              <a:cxnSpLocks/>
              <a:stCxn id="91" idx="3"/>
            </p:cNvCxnSpPr>
            <p:nvPr/>
          </p:nvCxnSpPr>
          <p:spPr>
            <a:xfrm flipV="1">
              <a:off x="6365518" y="1197789"/>
              <a:ext cx="494161" cy="2697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2" name="Connettore 4 101">
              <a:extLst>
                <a:ext uri="{FF2B5EF4-FFF2-40B4-BE49-F238E27FC236}">
                  <a16:creationId xmlns:a16="http://schemas.microsoft.com/office/drawing/2014/main" id="{0EE5C3B4-E5D2-9CA2-A67B-CA816782BF06}"/>
                </a:ext>
              </a:extLst>
            </p:cNvPr>
            <p:cNvCxnSpPr>
              <a:cxnSpLocks/>
              <a:stCxn id="91" idx="3"/>
            </p:cNvCxnSpPr>
            <p:nvPr/>
          </p:nvCxnSpPr>
          <p:spPr>
            <a:xfrm>
              <a:off x="6365518" y="1467534"/>
              <a:ext cx="494161" cy="269747"/>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3" name="Connettore 4 102">
              <a:extLst>
                <a:ext uri="{FF2B5EF4-FFF2-40B4-BE49-F238E27FC236}">
                  <a16:creationId xmlns:a16="http://schemas.microsoft.com/office/drawing/2014/main" id="{B4AEA477-2B0A-0D73-726B-86ADA150852B}"/>
                </a:ext>
              </a:extLst>
            </p:cNvPr>
            <p:cNvCxnSpPr>
              <a:cxnSpLocks/>
            </p:cNvCxnSpPr>
            <p:nvPr/>
          </p:nvCxnSpPr>
          <p:spPr>
            <a:xfrm flipV="1">
              <a:off x="6365518" y="2152569"/>
              <a:ext cx="494161" cy="2697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4" name="Connettore 4 103">
              <a:extLst>
                <a:ext uri="{FF2B5EF4-FFF2-40B4-BE49-F238E27FC236}">
                  <a16:creationId xmlns:a16="http://schemas.microsoft.com/office/drawing/2014/main" id="{B26263E7-6F96-030E-F310-D6C4C141FCB7}"/>
                </a:ext>
              </a:extLst>
            </p:cNvPr>
            <p:cNvCxnSpPr>
              <a:cxnSpLocks/>
            </p:cNvCxnSpPr>
            <p:nvPr/>
          </p:nvCxnSpPr>
          <p:spPr>
            <a:xfrm>
              <a:off x="6365518" y="2422314"/>
              <a:ext cx="494161" cy="269747"/>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5" name="Connettore 4 104">
              <a:extLst>
                <a:ext uri="{FF2B5EF4-FFF2-40B4-BE49-F238E27FC236}">
                  <a16:creationId xmlns:a16="http://schemas.microsoft.com/office/drawing/2014/main" id="{504C2F49-19E7-BB64-5DEB-EC4C63384DA3}"/>
                </a:ext>
              </a:extLst>
            </p:cNvPr>
            <p:cNvCxnSpPr>
              <a:cxnSpLocks/>
            </p:cNvCxnSpPr>
            <p:nvPr/>
          </p:nvCxnSpPr>
          <p:spPr>
            <a:xfrm flipV="1">
              <a:off x="6365518" y="3564309"/>
              <a:ext cx="494161" cy="2697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6" name="Connettore 4 105">
              <a:extLst>
                <a:ext uri="{FF2B5EF4-FFF2-40B4-BE49-F238E27FC236}">
                  <a16:creationId xmlns:a16="http://schemas.microsoft.com/office/drawing/2014/main" id="{EA10D3FB-4436-20E5-AC8E-106ACDB845F7}"/>
                </a:ext>
              </a:extLst>
            </p:cNvPr>
            <p:cNvCxnSpPr>
              <a:cxnSpLocks/>
            </p:cNvCxnSpPr>
            <p:nvPr/>
          </p:nvCxnSpPr>
          <p:spPr>
            <a:xfrm>
              <a:off x="6365518" y="3834054"/>
              <a:ext cx="494161" cy="269747"/>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7" name="Connettore 2 106">
              <a:extLst>
                <a:ext uri="{FF2B5EF4-FFF2-40B4-BE49-F238E27FC236}">
                  <a16:creationId xmlns:a16="http://schemas.microsoft.com/office/drawing/2014/main" id="{A6592C3F-70A2-36FF-D7C5-3A01BAA737CE}"/>
                </a:ext>
              </a:extLst>
            </p:cNvPr>
            <p:cNvCxnSpPr>
              <a:cxnSpLocks/>
              <a:stCxn id="86" idx="2"/>
              <a:endCxn id="87" idx="0"/>
            </p:cNvCxnSpPr>
            <p:nvPr/>
          </p:nvCxnSpPr>
          <p:spPr>
            <a:xfrm>
              <a:off x="2694503" y="1863773"/>
              <a:ext cx="0" cy="16230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8" name="Connettore 2 107">
              <a:extLst>
                <a:ext uri="{FF2B5EF4-FFF2-40B4-BE49-F238E27FC236}">
                  <a16:creationId xmlns:a16="http://schemas.microsoft.com/office/drawing/2014/main" id="{C567B254-23CA-3090-3642-29DF38997246}"/>
                </a:ext>
              </a:extLst>
            </p:cNvPr>
            <p:cNvCxnSpPr>
              <a:cxnSpLocks/>
              <a:stCxn id="91" idx="2"/>
              <a:endCxn id="92" idx="0"/>
            </p:cNvCxnSpPr>
            <p:nvPr/>
          </p:nvCxnSpPr>
          <p:spPr>
            <a:xfrm>
              <a:off x="5694752" y="1863773"/>
              <a:ext cx="0" cy="16230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109" name="Gruppo 108">
              <a:extLst>
                <a:ext uri="{FF2B5EF4-FFF2-40B4-BE49-F238E27FC236}">
                  <a16:creationId xmlns:a16="http://schemas.microsoft.com/office/drawing/2014/main" id="{0D0AA12A-2808-C00B-E752-56F8C7228257}"/>
                </a:ext>
              </a:extLst>
            </p:cNvPr>
            <p:cNvGrpSpPr/>
            <p:nvPr/>
          </p:nvGrpSpPr>
          <p:grpSpPr>
            <a:xfrm>
              <a:off x="2689675" y="2948100"/>
              <a:ext cx="65118" cy="397723"/>
              <a:chOff x="3067048" y="2571750"/>
              <a:chExt cx="65118" cy="397723"/>
            </a:xfrm>
          </p:grpSpPr>
          <p:sp>
            <p:nvSpPr>
              <p:cNvPr id="110" name="Ovale 109">
                <a:extLst>
                  <a:ext uri="{FF2B5EF4-FFF2-40B4-BE49-F238E27FC236}">
                    <a16:creationId xmlns:a16="http://schemas.microsoft.com/office/drawing/2014/main" id="{575810C4-EA4B-332B-3194-24E67A871C06}"/>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1" name="Ovale 110">
                <a:extLst>
                  <a:ext uri="{FF2B5EF4-FFF2-40B4-BE49-F238E27FC236}">
                    <a16:creationId xmlns:a16="http://schemas.microsoft.com/office/drawing/2014/main" id="{F2D522D9-9E72-4DD9-FB17-DED689258CAF}"/>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2" name="Ovale 111">
                <a:extLst>
                  <a:ext uri="{FF2B5EF4-FFF2-40B4-BE49-F238E27FC236}">
                    <a16:creationId xmlns:a16="http://schemas.microsoft.com/office/drawing/2014/main" id="{2F5F691A-E48B-75E5-BCBC-4C603C253C65}"/>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13" name="Rettangolo 112">
              <a:extLst>
                <a:ext uri="{FF2B5EF4-FFF2-40B4-BE49-F238E27FC236}">
                  <a16:creationId xmlns:a16="http://schemas.microsoft.com/office/drawing/2014/main" id="{6E133F8C-7B61-FA8B-8C14-E592FBDF8218}"/>
                </a:ext>
              </a:extLst>
            </p:cNvPr>
            <p:cNvSpPr/>
            <p:nvPr/>
          </p:nvSpPr>
          <p:spPr>
            <a:xfrm>
              <a:off x="5023986" y="3424271"/>
              <a:ext cx="1341532" cy="80924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DTC7</a:t>
              </a:r>
            </a:p>
          </p:txBody>
        </p:sp>
        <p:sp>
          <p:nvSpPr>
            <p:cNvPr id="114" name="Ovale 113">
              <a:extLst>
                <a:ext uri="{FF2B5EF4-FFF2-40B4-BE49-F238E27FC236}">
                  <a16:creationId xmlns:a16="http://schemas.microsoft.com/office/drawing/2014/main" id="{B7F1FEEA-7D9F-0FD8-A451-01B7B5764165}"/>
                </a:ext>
              </a:extLst>
            </p:cNvPr>
            <p:cNvSpPr/>
            <p:nvPr/>
          </p:nvSpPr>
          <p:spPr>
            <a:xfrm>
              <a:off x="5694752" y="294810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5" name="Ovale 114">
              <a:extLst>
                <a:ext uri="{FF2B5EF4-FFF2-40B4-BE49-F238E27FC236}">
                  <a16:creationId xmlns:a16="http://schemas.microsoft.com/office/drawing/2014/main" id="{659607C3-698E-B2DD-5E60-8B4BFCD4A6BE}"/>
                </a:ext>
              </a:extLst>
            </p:cNvPr>
            <p:cNvSpPr/>
            <p:nvPr/>
          </p:nvSpPr>
          <p:spPr>
            <a:xfrm>
              <a:off x="5691832" y="312641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6" name="Ovale 115">
              <a:extLst>
                <a:ext uri="{FF2B5EF4-FFF2-40B4-BE49-F238E27FC236}">
                  <a16:creationId xmlns:a16="http://schemas.microsoft.com/office/drawing/2014/main" id="{C8CAF982-E940-22BE-C8B3-75E67B34BC83}"/>
                </a:ext>
              </a:extLst>
            </p:cNvPr>
            <p:cNvSpPr/>
            <p:nvPr/>
          </p:nvSpPr>
          <p:spPr>
            <a:xfrm>
              <a:off x="5689924" y="330010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17" name="Gruppo 116">
              <a:extLst>
                <a:ext uri="{FF2B5EF4-FFF2-40B4-BE49-F238E27FC236}">
                  <a16:creationId xmlns:a16="http://schemas.microsoft.com/office/drawing/2014/main" id="{01F58B04-DF0D-E70E-861C-CB2D27AB6F49}"/>
                </a:ext>
              </a:extLst>
            </p:cNvPr>
            <p:cNvGrpSpPr/>
            <p:nvPr/>
          </p:nvGrpSpPr>
          <p:grpSpPr>
            <a:xfrm>
              <a:off x="1125800" y="3737298"/>
              <a:ext cx="45719" cy="205080"/>
              <a:chOff x="3067048" y="2571750"/>
              <a:chExt cx="65118" cy="397723"/>
            </a:xfrm>
          </p:grpSpPr>
          <p:sp>
            <p:nvSpPr>
              <p:cNvPr id="118" name="Ovale 117">
                <a:extLst>
                  <a:ext uri="{FF2B5EF4-FFF2-40B4-BE49-F238E27FC236}">
                    <a16:creationId xmlns:a16="http://schemas.microsoft.com/office/drawing/2014/main" id="{964B8259-1E95-6355-836B-08A024B52B1F}"/>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9" name="Ovale 118">
                <a:extLst>
                  <a:ext uri="{FF2B5EF4-FFF2-40B4-BE49-F238E27FC236}">
                    <a16:creationId xmlns:a16="http://schemas.microsoft.com/office/drawing/2014/main" id="{450FD436-0B81-6711-D647-6DF1E84881DA}"/>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0" name="Ovale 119">
                <a:extLst>
                  <a:ext uri="{FF2B5EF4-FFF2-40B4-BE49-F238E27FC236}">
                    <a16:creationId xmlns:a16="http://schemas.microsoft.com/office/drawing/2014/main" id="{97816264-30D4-9500-9A49-AD67B28169F5}"/>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21" name="Rettangolo 120">
              <a:extLst>
                <a:ext uri="{FF2B5EF4-FFF2-40B4-BE49-F238E27FC236}">
                  <a16:creationId xmlns:a16="http://schemas.microsoft.com/office/drawing/2014/main" id="{93915321-E377-C1F0-F2EB-199942EFE50B}"/>
                </a:ext>
              </a:extLst>
            </p:cNvPr>
            <p:cNvSpPr/>
            <p:nvPr/>
          </p:nvSpPr>
          <p:spPr>
            <a:xfrm>
              <a:off x="737014" y="202607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22" name="Rettangolo 121">
              <a:extLst>
                <a:ext uri="{FF2B5EF4-FFF2-40B4-BE49-F238E27FC236}">
                  <a16:creationId xmlns:a16="http://schemas.microsoft.com/office/drawing/2014/main" id="{0BFC41A5-8D27-6298-BEBE-35C25886879E}"/>
                </a:ext>
              </a:extLst>
            </p:cNvPr>
            <p:cNvSpPr/>
            <p:nvPr/>
          </p:nvSpPr>
          <p:spPr>
            <a:xfrm>
              <a:off x="737014" y="2565567"/>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23" name="Gruppo 122">
              <a:extLst>
                <a:ext uri="{FF2B5EF4-FFF2-40B4-BE49-F238E27FC236}">
                  <a16:creationId xmlns:a16="http://schemas.microsoft.com/office/drawing/2014/main" id="{A637F261-CFD1-AE96-621A-526E56637527}"/>
                </a:ext>
              </a:extLst>
            </p:cNvPr>
            <p:cNvGrpSpPr/>
            <p:nvPr/>
          </p:nvGrpSpPr>
          <p:grpSpPr>
            <a:xfrm>
              <a:off x="1125986" y="2322340"/>
              <a:ext cx="45719" cy="205080"/>
              <a:chOff x="3067048" y="2571750"/>
              <a:chExt cx="65118" cy="397723"/>
            </a:xfrm>
          </p:grpSpPr>
          <p:sp>
            <p:nvSpPr>
              <p:cNvPr id="124" name="Ovale 123">
                <a:extLst>
                  <a:ext uri="{FF2B5EF4-FFF2-40B4-BE49-F238E27FC236}">
                    <a16:creationId xmlns:a16="http://schemas.microsoft.com/office/drawing/2014/main" id="{D120FF0C-B279-368E-6B33-DED599B18B2E}"/>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5" name="Ovale 124">
                <a:extLst>
                  <a:ext uri="{FF2B5EF4-FFF2-40B4-BE49-F238E27FC236}">
                    <a16:creationId xmlns:a16="http://schemas.microsoft.com/office/drawing/2014/main" id="{2FA4F6FD-8612-8355-3639-B16F8A918FCC}"/>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6" name="Ovale 125">
                <a:extLst>
                  <a:ext uri="{FF2B5EF4-FFF2-40B4-BE49-F238E27FC236}">
                    <a16:creationId xmlns:a16="http://schemas.microsoft.com/office/drawing/2014/main" id="{34FCC061-BC95-EF94-6438-857634006098}"/>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27" name="Rettangolo 126">
              <a:extLst>
                <a:ext uri="{FF2B5EF4-FFF2-40B4-BE49-F238E27FC236}">
                  <a16:creationId xmlns:a16="http://schemas.microsoft.com/office/drawing/2014/main" id="{584ECBE1-EBA2-7ABE-A4E1-0BE145582210}"/>
                </a:ext>
              </a:extLst>
            </p:cNvPr>
            <p:cNvSpPr/>
            <p:nvPr/>
          </p:nvSpPr>
          <p:spPr>
            <a:xfrm>
              <a:off x="736827" y="106186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28" name="Rettangolo 127">
              <a:extLst>
                <a:ext uri="{FF2B5EF4-FFF2-40B4-BE49-F238E27FC236}">
                  <a16:creationId xmlns:a16="http://schemas.microsoft.com/office/drawing/2014/main" id="{53ED6637-58DB-5B6F-E605-289F4FEB33BE}"/>
                </a:ext>
              </a:extLst>
            </p:cNvPr>
            <p:cNvSpPr/>
            <p:nvPr/>
          </p:nvSpPr>
          <p:spPr>
            <a:xfrm>
              <a:off x="736827" y="1601357"/>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29" name="Gruppo 128">
              <a:extLst>
                <a:ext uri="{FF2B5EF4-FFF2-40B4-BE49-F238E27FC236}">
                  <a16:creationId xmlns:a16="http://schemas.microsoft.com/office/drawing/2014/main" id="{99575F99-687D-8DD7-44C3-D3026E85D9FB}"/>
                </a:ext>
              </a:extLst>
            </p:cNvPr>
            <p:cNvGrpSpPr/>
            <p:nvPr/>
          </p:nvGrpSpPr>
          <p:grpSpPr>
            <a:xfrm>
              <a:off x="1125799" y="1358130"/>
              <a:ext cx="45719" cy="205080"/>
              <a:chOff x="3067048" y="2571750"/>
              <a:chExt cx="65118" cy="397723"/>
            </a:xfrm>
          </p:grpSpPr>
          <p:sp>
            <p:nvSpPr>
              <p:cNvPr id="130" name="Ovale 129">
                <a:extLst>
                  <a:ext uri="{FF2B5EF4-FFF2-40B4-BE49-F238E27FC236}">
                    <a16:creationId xmlns:a16="http://schemas.microsoft.com/office/drawing/2014/main" id="{E3BE4521-4A2A-1992-C84F-910BDB171BDC}"/>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1" name="Ovale 130">
                <a:extLst>
                  <a:ext uri="{FF2B5EF4-FFF2-40B4-BE49-F238E27FC236}">
                    <a16:creationId xmlns:a16="http://schemas.microsoft.com/office/drawing/2014/main" id="{30302D6B-0862-6B6A-74E8-2A1AFACCE66B}"/>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2" name="Ovale 131">
                <a:extLst>
                  <a:ext uri="{FF2B5EF4-FFF2-40B4-BE49-F238E27FC236}">
                    <a16:creationId xmlns:a16="http://schemas.microsoft.com/office/drawing/2014/main" id="{52338252-121A-4B6F-4BC1-9982C73F0CD4}"/>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33" name="Rettangolo 132">
              <a:extLst>
                <a:ext uri="{FF2B5EF4-FFF2-40B4-BE49-F238E27FC236}">
                  <a16:creationId xmlns:a16="http://schemas.microsoft.com/office/drawing/2014/main" id="{37EEB447-CC8C-5E2E-153A-5E425DAE72EB}"/>
                </a:ext>
              </a:extLst>
            </p:cNvPr>
            <p:cNvSpPr/>
            <p:nvPr/>
          </p:nvSpPr>
          <p:spPr>
            <a:xfrm>
              <a:off x="6863505" y="3441033"/>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34" name="Rettangolo 133">
              <a:extLst>
                <a:ext uri="{FF2B5EF4-FFF2-40B4-BE49-F238E27FC236}">
                  <a16:creationId xmlns:a16="http://schemas.microsoft.com/office/drawing/2014/main" id="{85F7253E-241E-A56C-6A67-47F22DEE4911}"/>
                </a:ext>
              </a:extLst>
            </p:cNvPr>
            <p:cNvSpPr/>
            <p:nvPr/>
          </p:nvSpPr>
          <p:spPr>
            <a:xfrm>
              <a:off x="6863505" y="398052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35" name="Gruppo 134">
              <a:extLst>
                <a:ext uri="{FF2B5EF4-FFF2-40B4-BE49-F238E27FC236}">
                  <a16:creationId xmlns:a16="http://schemas.microsoft.com/office/drawing/2014/main" id="{60ED5F46-934C-63F4-F5B1-BA99BB7733C6}"/>
                </a:ext>
              </a:extLst>
            </p:cNvPr>
            <p:cNvGrpSpPr/>
            <p:nvPr/>
          </p:nvGrpSpPr>
          <p:grpSpPr>
            <a:xfrm>
              <a:off x="7252477" y="3737298"/>
              <a:ext cx="45719" cy="205080"/>
              <a:chOff x="3067048" y="2571750"/>
              <a:chExt cx="65118" cy="397723"/>
            </a:xfrm>
          </p:grpSpPr>
          <p:sp>
            <p:nvSpPr>
              <p:cNvPr id="136" name="Ovale 135">
                <a:extLst>
                  <a:ext uri="{FF2B5EF4-FFF2-40B4-BE49-F238E27FC236}">
                    <a16:creationId xmlns:a16="http://schemas.microsoft.com/office/drawing/2014/main" id="{95ADBA95-D62F-D74B-2416-EE6E4F9546C8}"/>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7" name="Ovale 136">
                <a:extLst>
                  <a:ext uri="{FF2B5EF4-FFF2-40B4-BE49-F238E27FC236}">
                    <a16:creationId xmlns:a16="http://schemas.microsoft.com/office/drawing/2014/main" id="{CFF21B82-1C53-80A0-1125-74ACD9248A99}"/>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8" name="Ovale 137">
                <a:extLst>
                  <a:ext uri="{FF2B5EF4-FFF2-40B4-BE49-F238E27FC236}">
                    <a16:creationId xmlns:a16="http://schemas.microsoft.com/office/drawing/2014/main" id="{978E98E5-4A1B-BAE8-53DC-A706ECA932F1}"/>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39" name="Rettangolo 138">
              <a:extLst>
                <a:ext uri="{FF2B5EF4-FFF2-40B4-BE49-F238E27FC236}">
                  <a16:creationId xmlns:a16="http://schemas.microsoft.com/office/drawing/2014/main" id="{B9C01320-6AE1-1739-BBC1-0AD5A2BE21CE}"/>
                </a:ext>
              </a:extLst>
            </p:cNvPr>
            <p:cNvSpPr/>
            <p:nvPr/>
          </p:nvSpPr>
          <p:spPr>
            <a:xfrm>
              <a:off x="6863691" y="202607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40" name="Rettangolo 139">
              <a:extLst>
                <a:ext uri="{FF2B5EF4-FFF2-40B4-BE49-F238E27FC236}">
                  <a16:creationId xmlns:a16="http://schemas.microsoft.com/office/drawing/2014/main" id="{8E5133BA-7C5C-E140-BCD8-41AFD311DE56}"/>
                </a:ext>
              </a:extLst>
            </p:cNvPr>
            <p:cNvSpPr/>
            <p:nvPr/>
          </p:nvSpPr>
          <p:spPr>
            <a:xfrm>
              <a:off x="6863691" y="2565567"/>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41" name="Gruppo 140">
              <a:extLst>
                <a:ext uri="{FF2B5EF4-FFF2-40B4-BE49-F238E27FC236}">
                  <a16:creationId xmlns:a16="http://schemas.microsoft.com/office/drawing/2014/main" id="{9D4B8474-E89D-8AD5-4364-958E1B5B1627}"/>
                </a:ext>
              </a:extLst>
            </p:cNvPr>
            <p:cNvGrpSpPr/>
            <p:nvPr/>
          </p:nvGrpSpPr>
          <p:grpSpPr>
            <a:xfrm>
              <a:off x="7252663" y="2322340"/>
              <a:ext cx="45719" cy="205080"/>
              <a:chOff x="3067048" y="2571750"/>
              <a:chExt cx="65118" cy="397723"/>
            </a:xfrm>
          </p:grpSpPr>
          <p:sp>
            <p:nvSpPr>
              <p:cNvPr id="142" name="Ovale 141">
                <a:extLst>
                  <a:ext uri="{FF2B5EF4-FFF2-40B4-BE49-F238E27FC236}">
                    <a16:creationId xmlns:a16="http://schemas.microsoft.com/office/drawing/2014/main" id="{22EB9F4E-A58A-E83E-4581-FE8DC363FB8B}"/>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3" name="Ovale 142">
                <a:extLst>
                  <a:ext uri="{FF2B5EF4-FFF2-40B4-BE49-F238E27FC236}">
                    <a16:creationId xmlns:a16="http://schemas.microsoft.com/office/drawing/2014/main" id="{FD359B20-73A7-C563-8266-B9AEF88FCC9C}"/>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4" name="Ovale 143">
                <a:extLst>
                  <a:ext uri="{FF2B5EF4-FFF2-40B4-BE49-F238E27FC236}">
                    <a16:creationId xmlns:a16="http://schemas.microsoft.com/office/drawing/2014/main" id="{646E7FAE-3777-910E-EDDC-D68BD4C9D9BD}"/>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45" name="Rettangolo 144">
              <a:extLst>
                <a:ext uri="{FF2B5EF4-FFF2-40B4-BE49-F238E27FC236}">
                  <a16:creationId xmlns:a16="http://schemas.microsoft.com/office/drawing/2014/main" id="{962E00C1-4A9B-ED6F-F6EA-C5765E5D969D}"/>
                </a:ext>
              </a:extLst>
            </p:cNvPr>
            <p:cNvSpPr/>
            <p:nvPr/>
          </p:nvSpPr>
          <p:spPr>
            <a:xfrm>
              <a:off x="6863504" y="1061865"/>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46" name="Rettangolo 145">
              <a:extLst>
                <a:ext uri="{FF2B5EF4-FFF2-40B4-BE49-F238E27FC236}">
                  <a16:creationId xmlns:a16="http://schemas.microsoft.com/office/drawing/2014/main" id="{A8B3533F-BD4D-F110-A47F-9B7962180AB1}"/>
                </a:ext>
              </a:extLst>
            </p:cNvPr>
            <p:cNvSpPr/>
            <p:nvPr/>
          </p:nvSpPr>
          <p:spPr>
            <a:xfrm>
              <a:off x="6863504" y="1601357"/>
              <a:ext cx="792748" cy="25298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47" name="Gruppo 146">
              <a:extLst>
                <a:ext uri="{FF2B5EF4-FFF2-40B4-BE49-F238E27FC236}">
                  <a16:creationId xmlns:a16="http://schemas.microsoft.com/office/drawing/2014/main" id="{2F8E1A45-4CD0-3498-AC29-0FDA239757E9}"/>
                </a:ext>
              </a:extLst>
            </p:cNvPr>
            <p:cNvGrpSpPr/>
            <p:nvPr/>
          </p:nvGrpSpPr>
          <p:grpSpPr>
            <a:xfrm>
              <a:off x="7252476" y="1358130"/>
              <a:ext cx="45719" cy="205080"/>
              <a:chOff x="3067048" y="2571750"/>
              <a:chExt cx="65118" cy="397723"/>
            </a:xfrm>
          </p:grpSpPr>
          <p:sp>
            <p:nvSpPr>
              <p:cNvPr id="148" name="Ovale 147">
                <a:extLst>
                  <a:ext uri="{FF2B5EF4-FFF2-40B4-BE49-F238E27FC236}">
                    <a16:creationId xmlns:a16="http://schemas.microsoft.com/office/drawing/2014/main" id="{E888B0D4-7EF3-B045-2680-7B5449A2E9C2}"/>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9" name="Ovale 148">
                <a:extLst>
                  <a:ext uri="{FF2B5EF4-FFF2-40B4-BE49-F238E27FC236}">
                    <a16:creationId xmlns:a16="http://schemas.microsoft.com/office/drawing/2014/main" id="{9598ED3E-5AD5-2561-3DB8-36756090B782}"/>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0" name="Ovale 149">
                <a:extLst>
                  <a:ext uri="{FF2B5EF4-FFF2-40B4-BE49-F238E27FC236}">
                    <a16:creationId xmlns:a16="http://schemas.microsoft.com/office/drawing/2014/main" id="{384677B7-CB23-AD2C-F95A-E760CCBBCEC4}"/>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cxnSp>
          <p:nvCxnSpPr>
            <p:cNvPr id="151" name="Connettore 1 150">
              <a:extLst>
                <a:ext uri="{FF2B5EF4-FFF2-40B4-BE49-F238E27FC236}">
                  <a16:creationId xmlns:a16="http://schemas.microsoft.com/office/drawing/2014/main" id="{2FE0CC68-1BBC-A370-7996-65A112CC574F}"/>
                </a:ext>
              </a:extLst>
            </p:cNvPr>
            <p:cNvCxnSpPr>
              <a:cxnSpLocks/>
            </p:cNvCxnSpPr>
            <p:nvPr/>
          </p:nvCxnSpPr>
          <p:spPr>
            <a:xfrm>
              <a:off x="4732509" y="1467533"/>
              <a:ext cx="0" cy="2451271"/>
            </a:xfrm>
            <a:prstGeom prst="line">
              <a:avLst/>
            </a:prstGeom>
          </p:spPr>
          <p:style>
            <a:lnRef idx="2">
              <a:schemeClr val="accent6"/>
            </a:lnRef>
            <a:fillRef idx="0">
              <a:schemeClr val="accent6"/>
            </a:fillRef>
            <a:effectRef idx="1">
              <a:schemeClr val="accent6"/>
            </a:effectRef>
            <a:fontRef idx="minor">
              <a:schemeClr val="tx1"/>
            </a:fontRef>
          </p:style>
        </p:cxnSp>
        <p:cxnSp>
          <p:nvCxnSpPr>
            <p:cNvPr id="152" name="Connettore 1 151">
              <a:extLst>
                <a:ext uri="{FF2B5EF4-FFF2-40B4-BE49-F238E27FC236}">
                  <a16:creationId xmlns:a16="http://schemas.microsoft.com/office/drawing/2014/main" id="{131A2A1D-E208-3F30-ABC2-237CE038FF70}"/>
                </a:ext>
              </a:extLst>
            </p:cNvPr>
            <p:cNvCxnSpPr>
              <a:cxnSpLocks/>
            </p:cNvCxnSpPr>
            <p:nvPr/>
          </p:nvCxnSpPr>
          <p:spPr>
            <a:xfrm flipV="1">
              <a:off x="4511552" y="1341042"/>
              <a:ext cx="433137" cy="243227"/>
            </a:xfrm>
            <a:prstGeom prst="line">
              <a:avLst/>
            </a:prstGeom>
          </p:spPr>
          <p:style>
            <a:lnRef idx="2">
              <a:schemeClr val="accent6"/>
            </a:lnRef>
            <a:fillRef idx="0">
              <a:schemeClr val="accent6"/>
            </a:fillRef>
            <a:effectRef idx="1">
              <a:schemeClr val="accent6"/>
            </a:effectRef>
            <a:fontRef idx="minor">
              <a:schemeClr val="tx1"/>
            </a:fontRef>
          </p:style>
        </p:cxnSp>
        <p:cxnSp>
          <p:nvCxnSpPr>
            <p:cNvPr id="153" name="Connettore 1 152">
              <a:extLst>
                <a:ext uri="{FF2B5EF4-FFF2-40B4-BE49-F238E27FC236}">
                  <a16:creationId xmlns:a16="http://schemas.microsoft.com/office/drawing/2014/main" id="{6C9905BC-F972-B854-6AE6-75D6D772FC0D}"/>
                </a:ext>
              </a:extLst>
            </p:cNvPr>
            <p:cNvCxnSpPr>
              <a:cxnSpLocks/>
            </p:cNvCxnSpPr>
            <p:nvPr/>
          </p:nvCxnSpPr>
          <p:spPr>
            <a:xfrm flipV="1">
              <a:off x="4511551" y="3801691"/>
              <a:ext cx="433137" cy="243227"/>
            </a:xfrm>
            <a:prstGeom prst="line">
              <a:avLst/>
            </a:prstGeom>
          </p:spPr>
          <p:style>
            <a:lnRef idx="2">
              <a:schemeClr val="accent6"/>
            </a:lnRef>
            <a:fillRef idx="0">
              <a:schemeClr val="accent6"/>
            </a:fillRef>
            <a:effectRef idx="1">
              <a:schemeClr val="accent6"/>
            </a:effectRef>
            <a:fontRef idx="minor">
              <a:schemeClr val="tx1"/>
            </a:fontRef>
          </p:style>
        </p:cxnSp>
        <p:sp>
          <p:nvSpPr>
            <p:cNvPr id="154" name="CasellaDiTesto 153">
              <a:extLst>
                <a:ext uri="{FF2B5EF4-FFF2-40B4-BE49-F238E27FC236}">
                  <a16:creationId xmlns:a16="http://schemas.microsoft.com/office/drawing/2014/main" id="{666C550F-1C7A-BCED-4A9E-7366B50251A8}"/>
                </a:ext>
              </a:extLst>
            </p:cNvPr>
            <p:cNvSpPr txBox="1"/>
            <p:nvPr/>
          </p:nvSpPr>
          <p:spPr>
            <a:xfrm>
              <a:off x="4283431" y="2400951"/>
              <a:ext cx="548793" cy="461665"/>
            </a:xfrm>
            <a:prstGeom prst="rect">
              <a:avLst/>
            </a:prstGeom>
            <a:noFill/>
          </p:spPr>
          <p:txBody>
            <a:bodyPr wrap="square" rtlCol="0">
              <a:spAutoFit/>
            </a:bodyPr>
            <a:lstStyle/>
            <a:p>
              <a:r>
                <a:rPr lang="el-GR" dirty="0">
                  <a:solidFill>
                    <a:sysClr val="windowText" lastClr="000000"/>
                  </a:solidFill>
                </a:rPr>
                <a:t>Δ</a:t>
              </a:r>
              <a:r>
                <a:rPr lang="en-US" dirty="0">
                  <a:solidFill>
                    <a:sysClr val="windowText" lastClr="000000"/>
                  </a:solidFill>
                </a:rPr>
                <a:t>t</a:t>
              </a:r>
            </a:p>
          </p:txBody>
        </p:sp>
        <p:cxnSp>
          <p:nvCxnSpPr>
            <p:cNvPr id="155" name="Connettore 7 154">
              <a:extLst>
                <a:ext uri="{FF2B5EF4-FFF2-40B4-BE49-F238E27FC236}">
                  <a16:creationId xmlns:a16="http://schemas.microsoft.com/office/drawing/2014/main" id="{BBB61DF0-D9EA-509A-997F-0D1172CA8B76}"/>
                </a:ext>
              </a:extLst>
            </p:cNvPr>
            <p:cNvCxnSpPr>
              <a:cxnSpLocks/>
              <a:stCxn id="85" idx="1"/>
              <a:endCxn id="127" idx="3"/>
            </p:cNvCxnSpPr>
            <p:nvPr/>
          </p:nvCxnSpPr>
          <p:spPr>
            <a:xfrm rot="10800000" flipV="1">
              <a:off x="1529575" y="801545"/>
              <a:ext cx="1994286" cy="386813"/>
            </a:xfrm>
            <a:prstGeom prst="curvedConnector3">
              <a:avLst>
                <a:gd name="adj1" fmla="val 40530"/>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156" name="Connettore 7 155">
              <a:extLst>
                <a:ext uri="{FF2B5EF4-FFF2-40B4-BE49-F238E27FC236}">
                  <a16:creationId xmlns:a16="http://schemas.microsoft.com/office/drawing/2014/main" id="{D78BD259-1E59-B34B-4EB5-064A95AD8117}"/>
                </a:ext>
              </a:extLst>
            </p:cNvPr>
            <p:cNvCxnSpPr>
              <a:cxnSpLocks/>
              <a:stCxn id="85" idx="3"/>
              <a:endCxn id="134" idx="1"/>
            </p:cNvCxnSpPr>
            <p:nvPr/>
          </p:nvCxnSpPr>
          <p:spPr>
            <a:xfrm>
              <a:off x="4865393" y="801546"/>
              <a:ext cx="1998112" cy="3305473"/>
            </a:xfrm>
            <a:prstGeom prst="curvedConnector3">
              <a:avLst/>
            </a:prstGeom>
            <a:ln>
              <a:headEnd type="triangle"/>
              <a:tailEnd type="triangle"/>
            </a:ln>
          </p:spPr>
          <p:style>
            <a:lnRef idx="2">
              <a:schemeClr val="accent4"/>
            </a:lnRef>
            <a:fillRef idx="0">
              <a:schemeClr val="accent4"/>
            </a:fillRef>
            <a:effectRef idx="1">
              <a:schemeClr val="accent4"/>
            </a:effectRef>
            <a:fontRef idx="minor">
              <a:schemeClr val="tx1"/>
            </a:fontRef>
          </p:style>
        </p:cxnSp>
      </p:grpSp>
      <p:sp>
        <p:nvSpPr>
          <p:cNvPr id="3" name="Footer Placeholder 3">
            <a:extLst>
              <a:ext uri="{FF2B5EF4-FFF2-40B4-BE49-F238E27FC236}">
                <a16:creationId xmlns:a16="http://schemas.microsoft.com/office/drawing/2014/main" id="{5E3B36B6-57D9-EB8D-4073-8C096BB54E6B}"/>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33089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8879" y="639500"/>
            <a:ext cx="8227607" cy="2126423"/>
          </a:xfrm>
        </p:spPr>
        <p:txBody>
          <a:bodyPr/>
          <a:lstStyle/>
          <a:p>
            <a:pPr marL="285750" indent="-285750">
              <a:buFont typeface="Arial" panose="020B0604020202020204" pitchFamily="34" charset="0"/>
              <a:buChar char="•"/>
            </a:pPr>
            <a:r>
              <a:rPr lang="en-US" sz="1800" dirty="0">
                <a:solidFill>
                  <a:srgbClr val="3F3F3F"/>
                </a:solidFill>
                <a:effectLst/>
                <a:latin typeface="Helvetica" pitchFamily="2" charset="0"/>
              </a:rPr>
              <a:t>To line up Event Windows the approach is to delay each front-end to match front-end with longest latency. </a:t>
            </a:r>
            <a:endParaRPr lang="en-US" sz="1800" dirty="0">
              <a:solidFill>
                <a:srgbClr val="3F3F3F"/>
              </a:solidFill>
              <a:effectLst/>
              <a:latin typeface="ArialMT"/>
            </a:endParaRPr>
          </a:p>
          <a:p>
            <a:pPr marL="285750" indent="-285750">
              <a:buFont typeface="Arial" panose="020B0604020202020204" pitchFamily="34" charset="0"/>
              <a:buChar char="•"/>
            </a:pPr>
            <a:r>
              <a:rPr lang="en-US" sz="1800" dirty="0">
                <a:solidFill>
                  <a:srgbClr val="3F3F3F"/>
                </a:solidFill>
                <a:effectLst/>
                <a:latin typeface="Helvetica" pitchFamily="2" charset="0"/>
              </a:rPr>
              <a:t>How do we determine delay? Calculate from </a:t>
            </a:r>
            <a:r>
              <a:rPr lang="en-US" sz="1800" b="1" dirty="0">
                <a:solidFill>
                  <a:srgbClr val="3F3F3F"/>
                </a:solidFill>
                <a:effectLst/>
                <a:latin typeface="Helvetica" pitchFamily="2" charset="0"/>
              </a:rPr>
              <a:t>Signal Loopback</a:t>
            </a:r>
          </a:p>
          <a:p>
            <a:pPr marL="285750" indent="-285750">
              <a:buFont typeface="Arial" panose="020B0604020202020204" pitchFamily="34" charset="0"/>
              <a:buChar char="•"/>
            </a:pPr>
            <a:r>
              <a:rPr lang="en-US" dirty="0">
                <a:solidFill>
                  <a:srgbClr val="3F3F3F"/>
                </a:solidFill>
                <a:latin typeface="Helvetica" pitchFamily="2" charset="0"/>
              </a:rPr>
              <a:t>We can determine the round-trip time (RTT) by sending a </a:t>
            </a:r>
            <a:r>
              <a:rPr lang="en-US" i="1" dirty="0">
                <a:solidFill>
                  <a:srgbClr val="3F3F3F"/>
                </a:solidFill>
                <a:latin typeface="Helvetica" pitchFamily="2" charset="0"/>
              </a:rPr>
              <a:t>marker</a:t>
            </a:r>
            <a:r>
              <a:rPr lang="en-US" dirty="0">
                <a:solidFill>
                  <a:srgbClr val="3F3F3F"/>
                </a:solidFill>
                <a:latin typeface="Helvetica" pitchFamily="2" charset="0"/>
              </a:rPr>
              <a:t> and returning it many times and taking the average time.</a:t>
            </a:r>
          </a:p>
          <a:p>
            <a:pPr marL="285750" indent="-285750">
              <a:buFont typeface="Arial" panose="020B0604020202020204" pitchFamily="34" charset="0"/>
              <a:buChar char="•"/>
            </a:pPr>
            <a:r>
              <a:rPr lang="en-US" sz="1800" dirty="0">
                <a:solidFill>
                  <a:srgbClr val="3F3F3F"/>
                </a:solidFill>
                <a:effectLst/>
                <a:latin typeface="Helvetica" pitchFamily="2" charset="0"/>
              </a:rPr>
              <a:t>Once we know the </a:t>
            </a:r>
            <a:r>
              <a:rPr lang="en-US" dirty="0">
                <a:solidFill>
                  <a:srgbClr val="3F3F3F"/>
                </a:solidFill>
                <a:latin typeface="Helvetica" pitchFamily="2" charset="0"/>
              </a:rPr>
              <a:t>timing path latency for each front-end, we can calculate each front-end’s </a:t>
            </a:r>
            <a:r>
              <a:rPr lang="en-US" i="1" u="sng" dirty="0">
                <a:solidFill>
                  <a:srgbClr val="3F3F3F"/>
                </a:solidFill>
                <a:latin typeface="Helvetica" pitchFamily="2" charset="0"/>
              </a:rPr>
              <a:t>delay offset:</a:t>
            </a:r>
            <a:endParaRPr lang="en-US" i="1" dirty="0">
              <a:solidFill>
                <a:srgbClr val="3F3F3F"/>
              </a:solidFill>
              <a:latin typeface="Helvetica" pitchFamily="2" charset="0"/>
            </a:endParaRPr>
          </a:p>
          <a:p>
            <a:r>
              <a:rPr lang="en-US" i="1" dirty="0">
                <a:solidFill>
                  <a:srgbClr val="3F3F3F"/>
                </a:solidFill>
                <a:latin typeface="Helvetica" pitchFamily="2" charset="0"/>
              </a:rPr>
              <a:t>     </a:t>
            </a:r>
            <a:r>
              <a:rPr lang="it-IT" sz="1800" dirty="0">
                <a:solidFill>
                  <a:srgbClr val="3F3F3F"/>
                </a:solidFill>
                <a:effectLst/>
                <a:latin typeface="Helvetica" pitchFamily="2" charset="0"/>
              </a:rPr>
              <a:t>delay offset = “</a:t>
            </a:r>
            <a:r>
              <a:rPr lang="it-IT" sz="1800" dirty="0" err="1">
                <a:solidFill>
                  <a:srgbClr val="3F3F3F"/>
                </a:solidFill>
                <a:effectLst/>
                <a:latin typeface="Helvetica" pitchFamily="2" charset="0"/>
              </a:rPr>
              <a:t>longest</a:t>
            </a:r>
            <a:r>
              <a:rPr lang="it-IT" sz="1800" dirty="0">
                <a:solidFill>
                  <a:srgbClr val="3F3F3F"/>
                </a:solidFill>
                <a:effectLst/>
                <a:latin typeface="Helvetica" pitchFamily="2" charset="0"/>
              </a:rPr>
              <a:t> timing </a:t>
            </a:r>
            <a:r>
              <a:rPr lang="it-IT" sz="1800" dirty="0" err="1">
                <a:solidFill>
                  <a:srgbClr val="3F3F3F"/>
                </a:solidFill>
                <a:effectLst/>
                <a:latin typeface="Helvetica" pitchFamily="2" charset="0"/>
              </a:rPr>
              <a:t>path</a:t>
            </a:r>
            <a:r>
              <a:rPr lang="it-IT" sz="1800" dirty="0">
                <a:solidFill>
                  <a:srgbClr val="3F3F3F"/>
                </a:solidFill>
                <a:effectLst/>
                <a:latin typeface="Helvetica" pitchFamily="2" charset="0"/>
              </a:rPr>
              <a:t> </a:t>
            </a:r>
            <a:r>
              <a:rPr lang="it-IT" sz="1800" dirty="0" err="1">
                <a:solidFill>
                  <a:srgbClr val="3F3F3F"/>
                </a:solidFill>
                <a:effectLst/>
                <a:latin typeface="Helvetica" pitchFamily="2" charset="0"/>
              </a:rPr>
              <a:t>latency</a:t>
            </a:r>
            <a:r>
              <a:rPr lang="it-IT" sz="1800" dirty="0">
                <a:solidFill>
                  <a:srgbClr val="3F3F3F"/>
                </a:solidFill>
                <a:effectLst/>
                <a:latin typeface="Helvetica" pitchFamily="2" charset="0"/>
              </a:rPr>
              <a:t>” – “</a:t>
            </a:r>
            <a:r>
              <a:rPr lang="it-IT" sz="1800" dirty="0" err="1">
                <a:solidFill>
                  <a:srgbClr val="3F3F3F"/>
                </a:solidFill>
                <a:effectLst/>
                <a:latin typeface="Helvetica" pitchFamily="2" charset="0"/>
              </a:rPr>
              <a:t>individual</a:t>
            </a:r>
            <a:r>
              <a:rPr lang="it-IT" sz="1800" dirty="0">
                <a:solidFill>
                  <a:srgbClr val="3F3F3F"/>
                </a:solidFill>
                <a:effectLst/>
                <a:latin typeface="Helvetica" pitchFamily="2" charset="0"/>
              </a:rPr>
              <a:t> timing </a:t>
            </a:r>
            <a:r>
              <a:rPr lang="it-IT" sz="1800" dirty="0" err="1">
                <a:solidFill>
                  <a:srgbClr val="3F3F3F"/>
                </a:solidFill>
                <a:effectLst/>
                <a:latin typeface="Helvetica" pitchFamily="2" charset="0"/>
              </a:rPr>
              <a:t>path</a:t>
            </a:r>
            <a:r>
              <a:rPr lang="it-IT" sz="1800" dirty="0">
                <a:solidFill>
                  <a:srgbClr val="3F3F3F"/>
                </a:solidFill>
                <a:effectLst/>
                <a:latin typeface="Helvetica" pitchFamily="2" charset="0"/>
              </a:rPr>
              <a:t> </a:t>
            </a:r>
            <a:r>
              <a:rPr lang="it-IT" sz="1800" dirty="0" err="1">
                <a:solidFill>
                  <a:srgbClr val="3F3F3F"/>
                </a:solidFill>
                <a:effectLst/>
                <a:latin typeface="Helvetica" pitchFamily="2" charset="0"/>
              </a:rPr>
              <a:t>latency</a:t>
            </a:r>
            <a:r>
              <a:rPr lang="it-IT" sz="1800" dirty="0">
                <a:solidFill>
                  <a:srgbClr val="3F3F3F"/>
                </a:solidFill>
                <a:effectLst/>
                <a:latin typeface="Helvetica" pitchFamily="2" charset="0"/>
              </a:rPr>
              <a:t>” </a:t>
            </a:r>
            <a:endParaRPr lang="it-IT" dirty="0">
              <a:effectLst/>
            </a:endParaRPr>
          </a:p>
          <a:p>
            <a:br>
              <a:rPr lang="it-IT" sz="1800" dirty="0">
                <a:solidFill>
                  <a:srgbClr val="3F3F3F"/>
                </a:solidFill>
                <a:effectLst/>
                <a:latin typeface="Helvetica" pitchFamily="2" charset="0"/>
              </a:rPr>
            </a:br>
            <a:endParaRPr lang="it-IT" sz="1800" dirty="0">
              <a:solidFill>
                <a:srgbClr val="3F3F3F"/>
              </a:solidFill>
              <a:effectLst/>
              <a:latin typeface="ArialMT"/>
            </a:endParaRPr>
          </a:p>
          <a:p>
            <a:pPr algn="just"/>
            <a:endParaRPr lang="en-US" sz="1600" dirty="0"/>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Event Window Synchronization</a:t>
            </a:r>
          </a:p>
        </p:txBody>
      </p:sp>
      <p:pic>
        <p:nvPicPr>
          <p:cNvPr id="4" name="Immagine 3" descr="Immagine che contiene schermata, linea, Carattere, Blu elettrico&#10;&#10;Descrizione generata automaticamente">
            <a:extLst>
              <a:ext uri="{FF2B5EF4-FFF2-40B4-BE49-F238E27FC236}">
                <a16:creationId xmlns:a16="http://schemas.microsoft.com/office/drawing/2014/main" id="{354C686C-C0FE-21D3-EDE1-B316FF812286}"/>
              </a:ext>
            </a:extLst>
          </p:cNvPr>
          <p:cNvPicPr>
            <a:picLocks noChangeAspect="1"/>
          </p:cNvPicPr>
          <p:nvPr/>
        </p:nvPicPr>
        <p:blipFill>
          <a:blip r:embed="rId2"/>
          <a:stretch>
            <a:fillRect/>
          </a:stretch>
        </p:blipFill>
        <p:spPr>
          <a:xfrm>
            <a:off x="636588" y="3452826"/>
            <a:ext cx="7772400" cy="1072877"/>
          </a:xfrm>
          <a:prstGeom prst="rect">
            <a:avLst/>
          </a:prstGeom>
        </p:spPr>
      </p:pic>
      <p:sp>
        <p:nvSpPr>
          <p:cNvPr id="3" name="Footer Placeholder 3">
            <a:extLst>
              <a:ext uri="{FF2B5EF4-FFF2-40B4-BE49-F238E27FC236}">
                <a16:creationId xmlns:a16="http://schemas.microsoft.com/office/drawing/2014/main" id="{DBF32CCA-AADD-F4A3-C4F5-4B2E18FBA972}"/>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225668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B97CB31-41A0-0BDF-EB18-84F70314FC44}"/>
              </a:ext>
            </a:extLst>
          </p:cNvPr>
          <p:cNvSpPr>
            <a:spLocks noGrp="1"/>
          </p:cNvSpPr>
          <p:nvPr>
            <p:ph type="title"/>
          </p:nvPr>
        </p:nvSpPr>
        <p:spPr/>
        <p:txBody>
          <a:bodyPr/>
          <a:lstStyle/>
          <a:p>
            <a:r>
              <a:rPr lang="en-US" dirty="0"/>
              <a:t>FCC test stand – let’s make it simple</a:t>
            </a:r>
          </a:p>
        </p:txBody>
      </p:sp>
      <p:sp>
        <p:nvSpPr>
          <p:cNvPr id="4" name="Segnaposto data 3">
            <a:extLst>
              <a:ext uri="{FF2B5EF4-FFF2-40B4-BE49-F238E27FC236}">
                <a16:creationId xmlns:a16="http://schemas.microsoft.com/office/drawing/2014/main" id="{59E1DE14-00FB-02C0-0123-0F39CC8C3A78}"/>
              </a:ext>
            </a:extLst>
          </p:cNvPr>
          <p:cNvSpPr>
            <a:spLocks noGrp="1"/>
          </p:cNvSpPr>
          <p:nvPr>
            <p:ph type="dt" sz="half" idx="2"/>
          </p:nvPr>
        </p:nvSpPr>
        <p:spPr/>
        <p:txBody>
          <a:bodyPr/>
          <a:lstStyle/>
          <a:p>
            <a:pPr>
              <a:defRPr/>
            </a:pPr>
            <a:fld id="{57ADAB69-348E-2C41-AF41-E98D046040A4}" type="datetime1">
              <a:rPr lang="en-US" smtClean="0"/>
              <a:pPr>
                <a:defRPr/>
              </a:pPr>
              <a:t>9/28/23</a:t>
            </a:fld>
            <a:endParaRPr lang="en-US" dirty="0"/>
          </a:p>
        </p:txBody>
      </p:sp>
      <p:sp>
        <p:nvSpPr>
          <p:cNvPr id="6" name="Segnaposto numero diapositiva 5">
            <a:extLst>
              <a:ext uri="{FF2B5EF4-FFF2-40B4-BE49-F238E27FC236}">
                <a16:creationId xmlns:a16="http://schemas.microsoft.com/office/drawing/2014/main" id="{88149EBA-85A9-1FC3-2A94-ED521294F4B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20" name="Content Placeholder 1">
            <a:extLst>
              <a:ext uri="{FF2B5EF4-FFF2-40B4-BE49-F238E27FC236}">
                <a16:creationId xmlns:a16="http://schemas.microsoft.com/office/drawing/2014/main" id="{6D9F767A-175E-A652-1B54-7443917DD704}"/>
              </a:ext>
            </a:extLst>
          </p:cNvPr>
          <p:cNvSpPr txBox="1">
            <a:spLocks/>
          </p:cNvSpPr>
          <p:nvPr/>
        </p:nvSpPr>
        <p:spPr>
          <a:xfrm>
            <a:off x="97560" y="488156"/>
            <a:ext cx="5222325" cy="361840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a:solidFill>
                  <a:srgbClr val="3F3F3F"/>
                </a:solidFill>
                <a:effectLst/>
                <a:latin typeface="Helvetica" pitchFamily="2" charset="0"/>
              </a:rPr>
              <a:t>The loopback test is performed during the “</a:t>
            </a:r>
            <a:r>
              <a:rPr lang="en-US" sz="1600" i="1" dirty="0">
                <a:solidFill>
                  <a:srgbClr val="3F3F3F"/>
                </a:solidFill>
                <a:effectLst/>
                <a:latin typeface="Helvetica" pitchFamily="2" charset="0"/>
              </a:rPr>
              <a:t>start</a:t>
            </a:r>
            <a:r>
              <a:rPr lang="en-US" sz="1600" dirty="0">
                <a:solidFill>
                  <a:srgbClr val="3F3F3F"/>
                </a:solidFill>
                <a:effectLst/>
                <a:latin typeface="Helvetica" pitchFamily="2" charset="0"/>
              </a:rPr>
              <a:t>” phase of the state machine, and it is divided in steps. At each step. </a:t>
            </a:r>
          </a:p>
          <a:p>
            <a:pPr marL="0" indent="0" algn="just">
              <a:buNone/>
            </a:pPr>
            <a:endParaRPr lang="en-US" sz="1600" dirty="0">
              <a:solidFill>
                <a:srgbClr val="3F3F3F"/>
              </a:solidFill>
              <a:effectLst/>
              <a:latin typeface="Helvetica" pitchFamily="2" charset="0"/>
            </a:endParaRPr>
          </a:p>
          <a:p>
            <a:pPr algn="just">
              <a:buFont typeface="+mj-lt"/>
              <a:buAutoNum type="arabicPeriod"/>
            </a:pPr>
            <a:r>
              <a:rPr lang="en-US" sz="1600" dirty="0">
                <a:solidFill>
                  <a:srgbClr val="3F3F3F"/>
                </a:solidFill>
                <a:latin typeface="Helvetica" pitchFamily="2" charset="0"/>
              </a:rPr>
              <a:t>DTCs prepare the path which will be follow by the marker to reach the target ROC of the current step.</a:t>
            </a:r>
          </a:p>
          <a:p>
            <a:pPr algn="just">
              <a:buFont typeface="+mj-lt"/>
              <a:buAutoNum type="arabicPeriod"/>
            </a:pPr>
            <a:r>
              <a:rPr lang="en-US" sz="1600" dirty="0">
                <a:solidFill>
                  <a:srgbClr val="3F3F3F"/>
                </a:solidFill>
                <a:effectLst/>
                <a:latin typeface="Helvetica" pitchFamily="2" charset="0"/>
              </a:rPr>
              <a:t>CFO sends the markers on its links.</a:t>
            </a:r>
          </a:p>
          <a:p>
            <a:pPr algn="just">
              <a:buFont typeface="+mj-lt"/>
              <a:buAutoNum type="arabicPeriod"/>
            </a:pPr>
            <a:endParaRPr lang="en-US" sz="1600" dirty="0">
              <a:solidFill>
                <a:srgbClr val="3F3F3F"/>
              </a:solidFill>
              <a:latin typeface="Helvetica" pitchFamily="2" charset="0"/>
            </a:endParaRPr>
          </a:p>
          <a:p>
            <a:pPr marL="0" indent="0" algn="just">
              <a:buNone/>
            </a:pPr>
            <a:r>
              <a:rPr lang="en-US" sz="1600" dirty="0">
                <a:solidFill>
                  <a:srgbClr val="3F3F3F"/>
                </a:solidFill>
                <a:effectLst/>
                <a:latin typeface="Helvetica" pitchFamily="2" charset="0"/>
              </a:rPr>
              <a:t>We assume to have a full topology, so: </a:t>
            </a:r>
          </a:p>
          <a:p>
            <a:pPr marL="0" indent="0" algn="just">
              <a:buNone/>
            </a:pPr>
            <a:endParaRPr lang="en-US" sz="1600" dirty="0">
              <a:solidFill>
                <a:srgbClr val="3F3F3F"/>
              </a:solidFill>
              <a:effectLst/>
              <a:latin typeface="Helvetica" pitchFamily="2" charset="0"/>
            </a:endParaRPr>
          </a:p>
          <a:p>
            <a:pPr marL="0" indent="0" algn="just">
              <a:buNone/>
            </a:pPr>
            <a:r>
              <a:rPr lang="en-US" sz="1600" dirty="0">
                <a:solidFill>
                  <a:srgbClr val="3F3F3F"/>
                </a:solidFill>
                <a:latin typeface="Helvetica" pitchFamily="2" charset="0"/>
              </a:rPr>
              <a:t>       </a:t>
            </a:r>
            <a:r>
              <a:rPr lang="en-US" sz="1600" i="1" dirty="0">
                <a:solidFill>
                  <a:srgbClr val="3F3F3F"/>
                </a:solidFill>
                <a:latin typeface="Helvetica" pitchFamily="2" charset="0"/>
              </a:rPr>
              <a:t># steps = </a:t>
            </a:r>
            <a:r>
              <a:rPr lang="en-US" sz="1600" i="1" dirty="0">
                <a:solidFill>
                  <a:srgbClr val="3F3F3F"/>
                </a:solidFill>
                <a:effectLst/>
                <a:latin typeface="Helvetica" pitchFamily="2" charset="0"/>
              </a:rPr>
              <a:t># DTCs per chain x #ROCs per DTC</a:t>
            </a:r>
          </a:p>
          <a:p>
            <a:pPr marL="0" indent="0" algn="just">
              <a:buNone/>
            </a:pPr>
            <a:endParaRPr lang="en-US" sz="1600" i="1" dirty="0">
              <a:solidFill>
                <a:srgbClr val="3F3F3F"/>
              </a:solidFill>
              <a:effectLst/>
              <a:latin typeface="Helvetica" pitchFamily="2" charset="0"/>
            </a:endParaRPr>
          </a:p>
          <a:p>
            <a:pPr marL="0" indent="0" algn="just">
              <a:buNone/>
            </a:pPr>
            <a:r>
              <a:rPr lang="en-US" sz="1600" dirty="0">
                <a:solidFill>
                  <a:srgbClr val="3F3F3F"/>
                </a:solidFill>
                <a:effectLst/>
                <a:latin typeface="Helvetica" pitchFamily="2" charset="0"/>
              </a:rPr>
              <a:t>In this way we have an</a:t>
            </a:r>
            <a:r>
              <a:rPr lang="en-US" sz="1600" dirty="0">
                <a:solidFill>
                  <a:srgbClr val="3F3F3F"/>
                </a:solidFill>
                <a:latin typeface="Helvetica" pitchFamily="2" charset="0"/>
              </a:rPr>
              <a:t> easier configuration, and we can use the same test also to </a:t>
            </a:r>
            <a:r>
              <a:rPr lang="en-US" sz="1600" b="1" i="1" dirty="0">
                <a:solidFill>
                  <a:srgbClr val="3F3F3F"/>
                </a:solidFill>
                <a:latin typeface="Helvetica" pitchFamily="2" charset="0"/>
              </a:rPr>
              <a:t>discover</a:t>
            </a:r>
            <a:r>
              <a:rPr lang="en-US" sz="1600" dirty="0">
                <a:solidFill>
                  <a:srgbClr val="3F3F3F"/>
                </a:solidFill>
                <a:latin typeface="Helvetica" pitchFamily="2" charset="0"/>
              </a:rPr>
              <a:t> the actual topology of the TDAQ.</a:t>
            </a:r>
            <a:endParaRPr lang="en-US" sz="1600" dirty="0">
              <a:solidFill>
                <a:srgbClr val="3F3F3F"/>
              </a:solidFill>
              <a:effectLst/>
              <a:latin typeface="ArialMT"/>
            </a:endParaRPr>
          </a:p>
        </p:txBody>
      </p:sp>
      <p:sp>
        <p:nvSpPr>
          <p:cNvPr id="9" name="Rettangolo 8">
            <a:extLst>
              <a:ext uri="{FF2B5EF4-FFF2-40B4-BE49-F238E27FC236}">
                <a16:creationId xmlns:a16="http://schemas.microsoft.com/office/drawing/2014/main" id="{B41110F8-162D-38E4-AE56-E55BC5092879}"/>
              </a:ext>
            </a:extLst>
          </p:cNvPr>
          <p:cNvSpPr/>
          <p:nvPr/>
        </p:nvSpPr>
        <p:spPr>
          <a:xfrm>
            <a:off x="6025409" y="622490"/>
            <a:ext cx="1117918" cy="454759"/>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CFO</a:t>
            </a:r>
          </a:p>
        </p:txBody>
      </p:sp>
      <p:sp>
        <p:nvSpPr>
          <p:cNvPr id="10" name="Rettangolo 9">
            <a:extLst>
              <a:ext uri="{FF2B5EF4-FFF2-40B4-BE49-F238E27FC236}">
                <a16:creationId xmlns:a16="http://schemas.microsoft.com/office/drawing/2014/main" id="{D22FF9A1-E11F-FCF7-89ED-E9EAD1031C36}"/>
              </a:ext>
            </a:extLst>
          </p:cNvPr>
          <p:cNvSpPr/>
          <p:nvPr/>
        </p:nvSpPr>
        <p:spPr>
          <a:xfrm>
            <a:off x="5889453" y="1381873"/>
            <a:ext cx="1389831" cy="710674"/>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DTC0</a:t>
            </a:r>
          </a:p>
        </p:txBody>
      </p:sp>
      <p:sp>
        <p:nvSpPr>
          <p:cNvPr id="18" name="Rettangolo 17">
            <a:extLst>
              <a:ext uri="{FF2B5EF4-FFF2-40B4-BE49-F238E27FC236}">
                <a16:creationId xmlns:a16="http://schemas.microsoft.com/office/drawing/2014/main" id="{AC3E3D4E-863F-7232-AE4A-C4165D84B445}"/>
              </a:ext>
            </a:extLst>
          </p:cNvPr>
          <p:cNvSpPr/>
          <p:nvPr/>
        </p:nvSpPr>
        <p:spPr>
          <a:xfrm>
            <a:off x="7822063" y="1554948"/>
            <a:ext cx="954075" cy="364523"/>
          </a:xfrm>
          <a:prstGeom prst="rect">
            <a:avLst/>
          </a:prstGeom>
          <a:gradFill>
            <a:gsLst>
              <a:gs pos="0">
                <a:srgbClr val="7030A0"/>
              </a:gs>
              <a:gs pos="100000">
                <a:schemeClr val="dk1">
                  <a:tint val="50000"/>
                  <a:shade val="100000"/>
                  <a:satMod val="350000"/>
                </a:schemeClr>
              </a:gs>
            </a:gsLst>
          </a:gradFill>
          <a:ln>
            <a:headEnd type="none" w="med" len="med"/>
            <a:tailEnd type="none" w="med" len="med"/>
          </a:ln>
        </p:spPr>
        <p:style>
          <a:lnRef idx="0">
            <a:schemeClr val="dk1"/>
          </a:lnRef>
          <a:fillRef idx="3">
            <a:schemeClr val="dk1"/>
          </a:fillRef>
          <a:effectRef idx="3">
            <a:schemeClr val="dk1"/>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ROC</a:t>
            </a:r>
          </a:p>
        </p:txBody>
      </p:sp>
      <p:sp>
        <p:nvSpPr>
          <p:cNvPr id="21" name="Rettangolo 20">
            <a:extLst>
              <a:ext uri="{FF2B5EF4-FFF2-40B4-BE49-F238E27FC236}">
                <a16:creationId xmlns:a16="http://schemas.microsoft.com/office/drawing/2014/main" id="{7E9E28AF-7090-F826-7CB1-D751DEABB2E5}"/>
              </a:ext>
            </a:extLst>
          </p:cNvPr>
          <p:cNvSpPr/>
          <p:nvPr/>
        </p:nvSpPr>
        <p:spPr>
          <a:xfrm>
            <a:off x="5889453" y="2397171"/>
            <a:ext cx="1389831" cy="710674"/>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DTC1</a:t>
            </a:r>
          </a:p>
        </p:txBody>
      </p:sp>
      <p:sp>
        <p:nvSpPr>
          <p:cNvPr id="22" name="Rettangolo 21">
            <a:extLst>
              <a:ext uri="{FF2B5EF4-FFF2-40B4-BE49-F238E27FC236}">
                <a16:creationId xmlns:a16="http://schemas.microsoft.com/office/drawing/2014/main" id="{6E6A3B41-D59B-649F-EAE1-949A0438CE4F}"/>
              </a:ext>
            </a:extLst>
          </p:cNvPr>
          <p:cNvSpPr/>
          <p:nvPr/>
        </p:nvSpPr>
        <p:spPr>
          <a:xfrm>
            <a:off x="5889453" y="3412468"/>
            <a:ext cx="1389831" cy="710674"/>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DTC2</a:t>
            </a:r>
          </a:p>
        </p:txBody>
      </p:sp>
      <p:sp>
        <p:nvSpPr>
          <p:cNvPr id="23" name="Rettangolo 22">
            <a:extLst>
              <a:ext uri="{FF2B5EF4-FFF2-40B4-BE49-F238E27FC236}">
                <a16:creationId xmlns:a16="http://schemas.microsoft.com/office/drawing/2014/main" id="{975F4873-40AD-4445-4B4B-366F14129D99}"/>
              </a:ext>
            </a:extLst>
          </p:cNvPr>
          <p:cNvSpPr/>
          <p:nvPr/>
        </p:nvSpPr>
        <p:spPr>
          <a:xfrm>
            <a:off x="7822063" y="2570246"/>
            <a:ext cx="954075" cy="364523"/>
          </a:xfrm>
          <a:prstGeom prst="rect">
            <a:avLst/>
          </a:prstGeom>
          <a:gradFill>
            <a:gsLst>
              <a:gs pos="0">
                <a:srgbClr val="7030A0"/>
              </a:gs>
              <a:gs pos="100000">
                <a:schemeClr val="dk1">
                  <a:tint val="50000"/>
                  <a:shade val="100000"/>
                  <a:satMod val="350000"/>
                </a:schemeClr>
              </a:gs>
            </a:gsLst>
          </a:gradFill>
          <a:ln>
            <a:headEnd type="none" w="med" len="med"/>
            <a:tailEnd type="none" w="med" len="med"/>
          </a:ln>
        </p:spPr>
        <p:style>
          <a:lnRef idx="0">
            <a:schemeClr val="dk1"/>
          </a:lnRef>
          <a:fillRef idx="3">
            <a:schemeClr val="dk1"/>
          </a:fillRef>
          <a:effectRef idx="3">
            <a:schemeClr val="dk1"/>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ROC</a:t>
            </a:r>
          </a:p>
        </p:txBody>
      </p:sp>
      <p:sp>
        <p:nvSpPr>
          <p:cNvPr id="24" name="Rettangolo 23">
            <a:extLst>
              <a:ext uri="{FF2B5EF4-FFF2-40B4-BE49-F238E27FC236}">
                <a16:creationId xmlns:a16="http://schemas.microsoft.com/office/drawing/2014/main" id="{BE97517A-AB60-CA83-BF8B-CA489C0B7E42}"/>
              </a:ext>
            </a:extLst>
          </p:cNvPr>
          <p:cNvSpPr/>
          <p:nvPr/>
        </p:nvSpPr>
        <p:spPr>
          <a:xfrm>
            <a:off x="7822063" y="3585544"/>
            <a:ext cx="954075" cy="364523"/>
          </a:xfrm>
          <a:prstGeom prst="rect">
            <a:avLst/>
          </a:prstGeom>
          <a:gradFill>
            <a:gsLst>
              <a:gs pos="0">
                <a:srgbClr val="7030A0"/>
              </a:gs>
              <a:gs pos="100000">
                <a:schemeClr val="dk1">
                  <a:tint val="50000"/>
                  <a:shade val="100000"/>
                  <a:satMod val="350000"/>
                </a:schemeClr>
              </a:gs>
            </a:gsLst>
          </a:gradFill>
          <a:ln>
            <a:headEnd type="none" w="med" len="med"/>
            <a:tailEnd type="none" w="med" len="med"/>
          </a:ln>
        </p:spPr>
        <p:style>
          <a:lnRef idx="0">
            <a:schemeClr val="dk1"/>
          </a:lnRef>
          <a:fillRef idx="3">
            <a:schemeClr val="dk1"/>
          </a:fillRef>
          <a:effectRef idx="3">
            <a:schemeClr val="dk1"/>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ROC</a:t>
            </a:r>
          </a:p>
        </p:txBody>
      </p:sp>
      <p:cxnSp>
        <p:nvCxnSpPr>
          <p:cNvPr id="26" name="Connettore 1 25">
            <a:extLst>
              <a:ext uri="{FF2B5EF4-FFF2-40B4-BE49-F238E27FC236}">
                <a16:creationId xmlns:a16="http://schemas.microsoft.com/office/drawing/2014/main" id="{6D044D7F-0667-AADA-538F-1FD0EAB66EA1}"/>
              </a:ext>
            </a:extLst>
          </p:cNvPr>
          <p:cNvCxnSpPr>
            <a:stCxn id="9" idx="2"/>
            <a:endCxn id="10" idx="0"/>
          </p:cNvCxnSpPr>
          <p:nvPr/>
        </p:nvCxnSpPr>
        <p:spPr>
          <a:xfrm>
            <a:off x="6584368" y="1077249"/>
            <a:ext cx="0" cy="304624"/>
          </a:xfrm>
          <a:prstGeom prst="line">
            <a:avLst/>
          </a:prstGeom>
        </p:spPr>
        <p:style>
          <a:lnRef idx="2">
            <a:schemeClr val="dk1"/>
          </a:lnRef>
          <a:fillRef idx="0">
            <a:schemeClr val="dk1"/>
          </a:fillRef>
          <a:effectRef idx="1">
            <a:schemeClr val="dk1"/>
          </a:effectRef>
          <a:fontRef idx="minor">
            <a:schemeClr val="tx1"/>
          </a:fontRef>
        </p:style>
      </p:cxnSp>
      <p:cxnSp>
        <p:nvCxnSpPr>
          <p:cNvPr id="27" name="Connettore 1 26">
            <a:extLst>
              <a:ext uri="{FF2B5EF4-FFF2-40B4-BE49-F238E27FC236}">
                <a16:creationId xmlns:a16="http://schemas.microsoft.com/office/drawing/2014/main" id="{4B0E17D0-A358-594D-B605-7798AB77DA39}"/>
              </a:ext>
            </a:extLst>
          </p:cNvPr>
          <p:cNvCxnSpPr>
            <a:cxnSpLocks/>
            <a:stCxn id="10" idx="3"/>
            <a:endCxn id="18" idx="1"/>
          </p:cNvCxnSpPr>
          <p:nvPr/>
        </p:nvCxnSpPr>
        <p:spPr>
          <a:xfrm>
            <a:off x="7279284" y="1737210"/>
            <a:ext cx="542780" cy="0"/>
          </a:xfrm>
          <a:prstGeom prst="line">
            <a:avLst/>
          </a:prstGeom>
        </p:spPr>
        <p:style>
          <a:lnRef idx="2">
            <a:schemeClr val="dk1"/>
          </a:lnRef>
          <a:fillRef idx="0">
            <a:schemeClr val="dk1"/>
          </a:fillRef>
          <a:effectRef idx="1">
            <a:schemeClr val="dk1"/>
          </a:effectRef>
          <a:fontRef idx="minor">
            <a:schemeClr val="tx1"/>
          </a:fontRef>
        </p:style>
      </p:cxnSp>
      <p:cxnSp>
        <p:nvCxnSpPr>
          <p:cNvPr id="31" name="Connettore 1 30">
            <a:extLst>
              <a:ext uri="{FF2B5EF4-FFF2-40B4-BE49-F238E27FC236}">
                <a16:creationId xmlns:a16="http://schemas.microsoft.com/office/drawing/2014/main" id="{678401AA-9317-BC3D-6845-E404768ACA67}"/>
              </a:ext>
            </a:extLst>
          </p:cNvPr>
          <p:cNvCxnSpPr>
            <a:cxnSpLocks/>
            <a:stCxn id="21" idx="3"/>
            <a:endCxn id="23" idx="1"/>
          </p:cNvCxnSpPr>
          <p:nvPr/>
        </p:nvCxnSpPr>
        <p:spPr>
          <a:xfrm>
            <a:off x="7279284" y="2752507"/>
            <a:ext cx="542780" cy="0"/>
          </a:xfrm>
          <a:prstGeom prst="line">
            <a:avLst/>
          </a:prstGeom>
        </p:spPr>
        <p:style>
          <a:lnRef idx="2">
            <a:schemeClr val="dk1"/>
          </a:lnRef>
          <a:fillRef idx="0">
            <a:schemeClr val="dk1"/>
          </a:fillRef>
          <a:effectRef idx="1">
            <a:schemeClr val="dk1"/>
          </a:effectRef>
          <a:fontRef idx="minor">
            <a:schemeClr val="tx1"/>
          </a:fontRef>
        </p:style>
      </p:cxnSp>
      <p:cxnSp>
        <p:nvCxnSpPr>
          <p:cNvPr id="34" name="Connettore 1 33">
            <a:extLst>
              <a:ext uri="{FF2B5EF4-FFF2-40B4-BE49-F238E27FC236}">
                <a16:creationId xmlns:a16="http://schemas.microsoft.com/office/drawing/2014/main" id="{F4219678-DD26-8C0C-6B2F-3D02A7189F89}"/>
              </a:ext>
            </a:extLst>
          </p:cNvPr>
          <p:cNvCxnSpPr>
            <a:cxnSpLocks/>
            <a:stCxn id="22" idx="3"/>
            <a:endCxn id="24" idx="1"/>
          </p:cNvCxnSpPr>
          <p:nvPr/>
        </p:nvCxnSpPr>
        <p:spPr>
          <a:xfrm>
            <a:off x="7279284" y="3767805"/>
            <a:ext cx="542780" cy="0"/>
          </a:xfrm>
          <a:prstGeom prst="line">
            <a:avLst/>
          </a:prstGeom>
        </p:spPr>
        <p:style>
          <a:lnRef idx="2">
            <a:schemeClr val="dk1"/>
          </a:lnRef>
          <a:fillRef idx="0">
            <a:schemeClr val="dk1"/>
          </a:fillRef>
          <a:effectRef idx="1">
            <a:schemeClr val="dk1"/>
          </a:effectRef>
          <a:fontRef idx="minor">
            <a:schemeClr val="tx1"/>
          </a:fontRef>
        </p:style>
      </p:cxnSp>
      <p:cxnSp>
        <p:nvCxnSpPr>
          <p:cNvPr id="37" name="Connettore 1 36">
            <a:extLst>
              <a:ext uri="{FF2B5EF4-FFF2-40B4-BE49-F238E27FC236}">
                <a16:creationId xmlns:a16="http://schemas.microsoft.com/office/drawing/2014/main" id="{02E74DF7-B8EE-5971-FBAD-040E3ED1C3D7}"/>
              </a:ext>
            </a:extLst>
          </p:cNvPr>
          <p:cNvCxnSpPr>
            <a:cxnSpLocks/>
            <a:stCxn id="10" idx="2"/>
            <a:endCxn id="21" idx="0"/>
          </p:cNvCxnSpPr>
          <p:nvPr/>
        </p:nvCxnSpPr>
        <p:spPr>
          <a:xfrm>
            <a:off x="6584368" y="2092546"/>
            <a:ext cx="0" cy="304624"/>
          </a:xfrm>
          <a:prstGeom prst="line">
            <a:avLst/>
          </a:prstGeom>
        </p:spPr>
        <p:style>
          <a:lnRef idx="2">
            <a:schemeClr val="dk1"/>
          </a:lnRef>
          <a:fillRef idx="0">
            <a:schemeClr val="dk1"/>
          </a:fillRef>
          <a:effectRef idx="1">
            <a:schemeClr val="dk1"/>
          </a:effectRef>
          <a:fontRef idx="minor">
            <a:schemeClr val="tx1"/>
          </a:fontRef>
        </p:style>
      </p:cxnSp>
      <p:cxnSp>
        <p:nvCxnSpPr>
          <p:cNvPr id="40" name="Connettore 1 39">
            <a:extLst>
              <a:ext uri="{FF2B5EF4-FFF2-40B4-BE49-F238E27FC236}">
                <a16:creationId xmlns:a16="http://schemas.microsoft.com/office/drawing/2014/main" id="{AA622441-B44E-EEBF-5504-0B6368BAEFE0}"/>
              </a:ext>
            </a:extLst>
          </p:cNvPr>
          <p:cNvCxnSpPr>
            <a:cxnSpLocks/>
            <a:stCxn id="21" idx="2"/>
            <a:endCxn id="22" idx="0"/>
          </p:cNvCxnSpPr>
          <p:nvPr/>
        </p:nvCxnSpPr>
        <p:spPr>
          <a:xfrm>
            <a:off x="6584368" y="3107844"/>
            <a:ext cx="0" cy="304624"/>
          </a:xfrm>
          <a:prstGeom prst="line">
            <a:avLst/>
          </a:prstGeom>
        </p:spPr>
        <p:style>
          <a:lnRef idx="2">
            <a:schemeClr val="dk1"/>
          </a:lnRef>
          <a:fillRef idx="0">
            <a:schemeClr val="dk1"/>
          </a:fillRef>
          <a:effectRef idx="1">
            <a:schemeClr val="dk1"/>
          </a:effectRef>
          <a:fontRef idx="minor">
            <a:schemeClr val="tx1"/>
          </a:fontRef>
        </p:style>
      </p:cxnSp>
      <p:pic>
        <p:nvPicPr>
          <p:cNvPr id="46" name="Elemento grafico 45" descr="Inviare con riempimento a tinta unita">
            <a:extLst>
              <a:ext uri="{FF2B5EF4-FFF2-40B4-BE49-F238E27FC236}">
                <a16:creationId xmlns:a16="http://schemas.microsoft.com/office/drawing/2014/main" id="{78998D64-2266-DA29-D38A-528926FFB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6520" y="-731266"/>
            <a:ext cx="455696" cy="455696"/>
          </a:xfrm>
          <a:prstGeom prst="rect">
            <a:avLst/>
          </a:prstGeom>
        </p:spPr>
      </p:pic>
      <p:sp>
        <p:nvSpPr>
          <p:cNvPr id="48" name="CasellaDiTesto 47">
            <a:extLst>
              <a:ext uri="{FF2B5EF4-FFF2-40B4-BE49-F238E27FC236}">
                <a16:creationId xmlns:a16="http://schemas.microsoft.com/office/drawing/2014/main" id="{9064E6BF-4873-4889-7939-C74376001CF2}"/>
              </a:ext>
            </a:extLst>
          </p:cNvPr>
          <p:cNvSpPr txBox="1"/>
          <p:nvPr/>
        </p:nvSpPr>
        <p:spPr>
          <a:xfrm>
            <a:off x="8555421" y="-420414"/>
            <a:ext cx="184731" cy="461665"/>
          </a:xfrm>
          <a:prstGeom prst="rect">
            <a:avLst/>
          </a:prstGeom>
          <a:noFill/>
        </p:spPr>
        <p:txBody>
          <a:bodyPr wrap="none" rtlCol="0">
            <a:spAutoFit/>
          </a:bodyPr>
          <a:lstStyle/>
          <a:p>
            <a:endParaRPr lang="en-US" dirty="0"/>
          </a:p>
        </p:txBody>
      </p:sp>
      <p:sp>
        <p:nvSpPr>
          <p:cNvPr id="2" name="Footer Placeholder 3">
            <a:extLst>
              <a:ext uri="{FF2B5EF4-FFF2-40B4-BE49-F238E27FC236}">
                <a16:creationId xmlns:a16="http://schemas.microsoft.com/office/drawing/2014/main" id="{F5393981-014A-155B-276E-DF0C2C71DC4F}"/>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23930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nodeType="clickEffect">
                                  <p:stCondLst>
                                    <p:cond delay="0"/>
                                  </p:stCondLst>
                                  <p:childTnLst>
                                    <p:animClr clrSpc="hsl" dir="cw">
                                      <p:cBhvr override="childStyle">
                                        <p:cTn id="6" dur="500" fill="hold"/>
                                        <p:tgtEl>
                                          <p:spTgt spid="26"/>
                                        </p:tgtEl>
                                        <p:attrNameLst>
                                          <p:attrName>style.color</p:attrName>
                                        </p:attrNameLst>
                                      </p:cBhvr>
                                      <p:by>
                                        <p:hsl h="10842353" s="0" l="0"/>
                                      </p:by>
                                    </p:animClr>
                                    <p:animClr clrSpc="hsl" dir="cw">
                                      <p:cBhvr>
                                        <p:cTn id="7" dur="500" fill="hold"/>
                                        <p:tgtEl>
                                          <p:spTgt spid="26"/>
                                        </p:tgtEl>
                                        <p:attrNameLst>
                                          <p:attrName>fillcolor</p:attrName>
                                        </p:attrNameLst>
                                      </p:cBhvr>
                                      <p:by>
                                        <p:hsl h="10842353" s="0" l="0"/>
                                      </p:by>
                                    </p:animClr>
                                    <p:animClr clrSpc="hsl" dir="cw">
                                      <p:cBhvr>
                                        <p:cTn id="8" dur="500" fill="hold"/>
                                        <p:tgtEl>
                                          <p:spTgt spid="26"/>
                                        </p:tgtEl>
                                        <p:attrNameLst>
                                          <p:attrName>stroke.color</p:attrName>
                                        </p:attrNameLst>
                                      </p:cBhvr>
                                      <p:by>
                                        <p:hsl h="10842353" s="0" l="0"/>
                                      </p:by>
                                    </p:animClr>
                                    <p:set>
                                      <p:cBhvr>
                                        <p:cTn id="9" dur="500" fill="hold"/>
                                        <p:tgtEl>
                                          <p:spTgt spid="26"/>
                                        </p:tgtEl>
                                        <p:attrNameLst>
                                          <p:attrName>fill.type</p:attrName>
                                        </p:attrNameLst>
                                      </p:cBhvr>
                                      <p:to>
                                        <p:strVal val="solid"/>
                                      </p:to>
                                    </p:set>
                                  </p:childTnLst>
                                </p:cTn>
                              </p:par>
                              <p:par>
                                <p:cTn id="10" presetID="23" presetClass="emph" presetSubtype="0" fill="hold" nodeType="withEffect">
                                  <p:stCondLst>
                                    <p:cond delay="0"/>
                                  </p:stCondLst>
                                  <p:childTnLst>
                                    <p:animClr clrSpc="hsl" dir="cw">
                                      <p:cBhvr override="childStyle">
                                        <p:cTn id="11" dur="500" fill="hold"/>
                                        <p:tgtEl>
                                          <p:spTgt spid="27"/>
                                        </p:tgtEl>
                                        <p:attrNameLst>
                                          <p:attrName>style.color</p:attrName>
                                        </p:attrNameLst>
                                      </p:cBhvr>
                                      <p:by>
                                        <p:hsl h="10842353" s="0" l="0"/>
                                      </p:by>
                                    </p:animClr>
                                    <p:animClr clrSpc="hsl" dir="cw">
                                      <p:cBhvr>
                                        <p:cTn id="12" dur="500" fill="hold"/>
                                        <p:tgtEl>
                                          <p:spTgt spid="27"/>
                                        </p:tgtEl>
                                        <p:attrNameLst>
                                          <p:attrName>fillcolor</p:attrName>
                                        </p:attrNameLst>
                                      </p:cBhvr>
                                      <p:by>
                                        <p:hsl h="10842353" s="0" l="0"/>
                                      </p:by>
                                    </p:animClr>
                                    <p:animClr clrSpc="hsl" dir="cw">
                                      <p:cBhvr>
                                        <p:cTn id="13" dur="500" fill="hold"/>
                                        <p:tgtEl>
                                          <p:spTgt spid="27"/>
                                        </p:tgtEl>
                                        <p:attrNameLst>
                                          <p:attrName>stroke.color</p:attrName>
                                        </p:attrNameLst>
                                      </p:cBhvr>
                                      <p:by>
                                        <p:hsl h="10842353" s="0" l="0"/>
                                      </p:by>
                                    </p:animClr>
                                    <p:set>
                                      <p:cBhvr>
                                        <p:cTn id="14" dur="500" fill="hold"/>
                                        <p:tgtEl>
                                          <p:spTgt spid="27"/>
                                        </p:tgtEl>
                                        <p:attrNameLst>
                                          <p:attrName>fill.type</p:attrName>
                                        </p:attrNameLst>
                                      </p:cBhvr>
                                      <p:to>
                                        <p:strVal val="solid"/>
                                      </p:to>
                                    </p:set>
                                  </p:childTnLst>
                                </p:cTn>
                              </p:par>
                              <p:par>
                                <p:cTn id="15" presetID="23" presetClass="emph" presetSubtype="0" fill="hold" grpId="0" nodeType="withEffect">
                                  <p:stCondLst>
                                    <p:cond delay="0"/>
                                  </p:stCondLst>
                                  <p:childTnLst>
                                    <p:animClr clrSpc="hsl" dir="cw">
                                      <p:cBhvr override="childStyle">
                                        <p:cTn id="16" dur="500" fill="hold"/>
                                        <p:tgtEl>
                                          <p:spTgt spid="18"/>
                                        </p:tgtEl>
                                        <p:attrNameLst>
                                          <p:attrName>style.color</p:attrName>
                                        </p:attrNameLst>
                                      </p:cBhvr>
                                      <p:by>
                                        <p:hsl h="10842353" s="0" l="0"/>
                                      </p:by>
                                    </p:animClr>
                                    <p:animClr clrSpc="hsl" dir="cw">
                                      <p:cBhvr>
                                        <p:cTn id="17" dur="500" fill="hold"/>
                                        <p:tgtEl>
                                          <p:spTgt spid="18"/>
                                        </p:tgtEl>
                                        <p:attrNameLst>
                                          <p:attrName>fillcolor</p:attrName>
                                        </p:attrNameLst>
                                      </p:cBhvr>
                                      <p:by>
                                        <p:hsl h="10842353" s="0" l="0"/>
                                      </p:by>
                                    </p:animClr>
                                    <p:animClr clrSpc="hsl" dir="cw">
                                      <p:cBhvr>
                                        <p:cTn id="18" dur="500" fill="hold"/>
                                        <p:tgtEl>
                                          <p:spTgt spid="18"/>
                                        </p:tgtEl>
                                        <p:attrNameLst>
                                          <p:attrName>stroke.color</p:attrName>
                                        </p:attrNameLst>
                                      </p:cBhvr>
                                      <p:by>
                                        <p:hsl h="10842353" s="0" l="0"/>
                                      </p:by>
                                    </p:animClr>
                                    <p:set>
                                      <p:cBhvr>
                                        <p:cTn id="19" dur="500" fill="hold"/>
                                        <p:tgtEl>
                                          <p:spTgt spid="1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50" presetClass="path" presetSubtype="0" accel="50000" decel="50000" autoRev="1" fill="hold" nodeType="clickEffect">
                                  <p:stCondLst>
                                    <p:cond delay="0"/>
                                  </p:stCondLst>
                                  <p:childTnLst>
                                    <p:animMotion origin="layout" path="M 0.18802 0.45154 L 0.09375 0.45154 C 0.05173 0.45154 0.00017 0.4037 0.00017 0.36543 L 0.00017 0.27963 " pathEditMode="relative" rAng="0" ptsTypes="AAAA">
                                      <p:cBhvr>
                                        <p:cTn id="23" dur="2000" spd="-100000" fill="hold"/>
                                        <p:tgtEl>
                                          <p:spTgt spid="46"/>
                                        </p:tgtEl>
                                        <p:attrNameLst>
                                          <p:attrName>ppt_x</p:attrName>
                                          <p:attrName>ppt_y</p:attrName>
                                        </p:attrNameLst>
                                      </p:cBhvr>
                                      <p:rCtr x="-9392" y="-8611"/>
                                    </p:animMotion>
                                  </p:childTnLst>
                                </p:cTn>
                              </p:par>
                            </p:childTnLst>
                          </p:cTn>
                        </p:par>
                      </p:childTnLst>
                    </p:cTn>
                  </p:par>
                  <p:par>
                    <p:cTn id="24" fill="hold">
                      <p:stCondLst>
                        <p:cond delay="indefinite"/>
                      </p:stCondLst>
                      <p:childTnLst>
                        <p:par>
                          <p:cTn id="25" fill="hold">
                            <p:stCondLst>
                              <p:cond delay="0"/>
                            </p:stCondLst>
                            <p:childTnLst>
                              <p:par>
                                <p:cTn id="26" presetID="23" presetClass="emph" presetSubtype="0" fill="hold" nodeType="clickEffect">
                                  <p:stCondLst>
                                    <p:cond delay="0"/>
                                  </p:stCondLst>
                                  <p:childTnLst>
                                    <p:animClr clrSpc="hsl" dir="cw">
                                      <p:cBhvr override="childStyle">
                                        <p:cTn id="27" dur="500" fill="hold"/>
                                        <p:tgtEl>
                                          <p:spTgt spid="26"/>
                                        </p:tgtEl>
                                        <p:attrNameLst>
                                          <p:attrName>style.color</p:attrName>
                                        </p:attrNameLst>
                                      </p:cBhvr>
                                      <p:by>
                                        <p:hsl h="10842353" s="0" l="0"/>
                                      </p:by>
                                    </p:animClr>
                                    <p:animClr clrSpc="hsl" dir="cw">
                                      <p:cBhvr>
                                        <p:cTn id="28" dur="500" fill="hold"/>
                                        <p:tgtEl>
                                          <p:spTgt spid="26"/>
                                        </p:tgtEl>
                                        <p:attrNameLst>
                                          <p:attrName>fillcolor</p:attrName>
                                        </p:attrNameLst>
                                      </p:cBhvr>
                                      <p:by>
                                        <p:hsl h="10842353" s="0" l="0"/>
                                      </p:by>
                                    </p:animClr>
                                    <p:animClr clrSpc="hsl" dir="cw">
                                      <p:cBhvr>
                                        <p:cTn id="29" dur="500" fill="hold"/>
                                        <p:tgtEl>
                                          <p:spTgt spid="26"/>
                                        </p:tgtEl>
                                        <p:attrNameLst>
                                          <p:attrName>stroke.color</p:attrName>
                                        </p:attrNameLst>
                                      </p:cBhvr>
                                      <p:by>
                                        <p:hsl h="10842353" s="0" l="0"/>
                                      </p:by>
                                    </p:animClr>
                                    <p:set>
                                      <p:cBhvr>
                                        <p:cTn id="30" dur="500" fill="hold"/>
                                        <p:tgtEl>
                                          <p:spTgt spid="26"/>
                                        </p:tgtEl>
                                        <p:attrNameLst>
                                          <p:attrName>fill.type</p:attrName>
                                        </p:attrNameLst>
                                      </p:cBhvr>
                                      <p:to>
                                        <p:strVal val="solid"/>
                                      </p:to>
                                    </p:set>
                                  </p:childTnLst>
                                </p:cTn>
                              </p:par>
                              <p:par>
                                <p:cTn id="31" presetID="23" presetClass="emph" presetSubtype="0" fill="hold" nodeType="withEffect">
                                  <p:stCondLst>
                                    <p:cond delay="0"/>
                                  </p:stCondLst>
                                  <p:childTnLst>
                                    <p:animClr clrSpc="hsl" dir="cw">
                                      <p:cBhvr override="childStyle">
                                        <p:cTn id="32" dur="500" fill="hold"/>
                                        <p:tgtEl>
                                          <p:spTgt spid="37"/>
                                        </p:tgtEl>
                                        <p:attrNameLst>
                                          <p:attrName>style.color</p:attrName>
                                        </p:attrNameLst>
                                      </p:cBhvr>
                                      <p:by>
                                        <p:hsl h="10842353" s="0" l="0"/>
                                      </p:by>
                                    </p:animClr>
                                    <p:animClr clrSpc="hsl" dir="cw">
                                      <p:cBhvr>
                                        <p:cTn id="33" dur="500" fill="hold"/>
                                        <p:tgtEl>
                                          <p:spTgt spid="37"/>
                                        </p:tgtEl>
                                        <p:attrNameLst>
                                          <p:attrName>fillcolor</p:attrName>
                                        </p:attrNameLst>
                                      </p:cBhvr>
                                      <p:by>
                                        <p:hsl h="10842353" s="0" l="0"/>
                                      </p:by>
                                    </p:animClr>
                                    <p:animClr clrSpc="hsl" dir="cw">
                                      <p:cBhvr>
                                        <p:cTn id="34" dur="500" fill="hold"/>
                                        <p:tgtEl>
                                          <p:spTgt spid="37"/>
                                        </p:tgtEl>
                                        <p:attrNameLst>
                                          <p:attrName>stroke.color</p:attrName>
                                        </p:attrNameLst>
                                      </p:cBhvr>
                                      <p:by>
                                        <p:hsl h="10842353" s="0" l="0"/>
                                      </p:by>
                                    </p:animClr>
                                    <p:set>
                                      <p:cBhvr>
                                        <p:cTn id="35" dur="500" fill="hold"/>
                                        <p:tgtEl>
                                          <p:spTgt spid="37"/>
                                        </p:tgtEl>
                                        <p:attrNameLst>
                                          <p:attrName>fill.type</p:attrName>
                                        </p:attrNameLst>
                                      </p:cBhvr>
                                      <p:to>
                                        <p:strVal val="solid"/>
                                      </p:to>
                                    </p:set>
                                  </p:childTnLst>
                                </p:cTn>
                              </p:par>
                              <p:par>
                                <p:cTn id="36" presetID="23" presetClass="emph" presetSubtype="0" fill="hold" nodeType="withEffect">
                                  <p:stCondLst>
                                    <p:cond delay="0"/>
                                  </p:stCondLst>
                                  <p:childTnLst>
                                    <p:animClr clrSpc="hsl" dir="cw">
                                      <p:cBhvr override="childStyle">
                                        <p:cTn id="37" dur="500" fill="hold"/>
                                        <p:tgtEl>
                                          <p:spTgt spid="31"/>
                                        </p:tgtEl>
                                        <p:attrNameLst>
                                          <p:attrName>style.color</p:attrName>
                                        </p:attrNameLst>
                                      </p:cBhvr>
                                      <p:by>
                                        <p:hsl h="10842353" s="0" l="0"/>
                                      </p:by>
                                    </p:animClr>
                                    <p:animClr clrSpc="hsl" dir="cw">
                                      <p:cBhvr>
                                        <p:cTn id="38" dur="500" fill="hold"/>
                                        <p:tgtEl>
                                          <p:spTgt spid="31"/>
                                        </p:tgtEl>
                                        <p:attrNameLst>
                                          <p:attrName>fillcolor</p:attrName>
                                        </p:attrNameLst>
                                      </p:cBhvr>
                                      <p:by>
                                        <p:hsl h="10842353" s="0" l="0"/>
                                      </p:by>
                                    </p:animClr>
                                    <p:animClr clrSpc="hsl" dir="cw">
                                      <p:cBhvr>
                                        <p:cTn id="39" dur="500" fill="hold"/>
                                        <p:tgtEl>
                                          <p:spTgt spid="31"/>
                                        </p:tgtEl>
                                        <p:attrNameLst>
                                          <p:attrName>stroke.color</p:attrName>
                                        </p:attrNameLst>
                                      </p:cBhvr>
                                      <p:by>
                                        <p:hsl h="10842353" s="0" l="0"/>
                                      </p:by>
                                    </p:animClr>
                                    <p:set>
                                      <p:cBhvr>
                                        <p:cTn id="40" dur="500" fill="hold"/>
                                        <p:tgtEl>
                                          <p:spTgt spid="31"/>
                                        </p:tgtEl>
                                        <p:attrNameLst>
                                          <p:attrName>fill.type</p:attrName>
                                        </p:attrNameLst>
                                      </p:cBhvr>
                                      <p:to>
                                        <p:strVal val="solid"/>
                                      </p:to>
                                    </p:set>
                                  </p:childTnLst>
                                </p:cTn>
                              </p:par>
                              <p:par>
                                <p:cTn id="41" presetID="23" presetClass="emph" presetSubtype="0" fill="hold" grpId="0" nodeType="withEffect">
                                  <p:stCondLst>
                                    <p:cond delay="0"/>
                                  </p:stCondLst>
                                  <p:childTnLst>
                                    <p:animClr clrSpc="hsl" dir="cw">
                                      <p:cBhvr override="childStyle">
                                        <p:cTn id="42" dur="500" fill="hold"/>
                                        <p:tgtEl>
                                          <p:spTgt spid="23"/>
                                        </p:tgtEl>
                                        <p:attrNameLst>
                                          <p:attrName>style.color</p:attrName>
                                        </p:attrNameLst>
                                      </p:cBhvr>
                                      <p:by>
                                        <p:hsl h="10842353" s="0" l="0"/>
                                      </p:by>
                                    </p:animClr>
                                    <p:animClr clrSpc="hsl" dir="cw">
                                      <p:cBhvr>
                                        <p:cTn id="43" dur="500" fill="hold"/>
                                        <p:tgtEl>
                                          <p:spTgt spid="23"/>
                                        </p:tgtEl>
                                        <p:attrNameLst>
                                          <p:attrName>fillcolor</p:attrName>
                                        </p:attrNameLst>
                                      </p:cBhvr>
                                      <p:by>
                                        <p:hsl h="10842353" s="0" l="0"/>
                                      </p:by>
                                    </p:animClr>
                                    <p:animClr clrSpc="hsl" dir="cw">
                                      <p:cBhvr>
                                        <p:cTn id="44" dur="500" fill="hold"/>
                                        <p:tgtEl>
                                          <p:spTgt spid="23"/>
                                        </p:tgtEl>
                                        <p:attrNameLst>
                                          <p:attrName>stroke.color</p:attrName>
                                        </p:attrNameLst>
                                      </p:cBhvr>
                                      <p:by>
                                        <p:hsl h="10842353" s="0" l="0"/>
                                      </p:by>
                                    </p:animClr>
                                    <p:set>
                                      <p:cBhvr>
                                        <p:cTn id="45" dur="500" fill="hold"/>
                                        <p:tgtEl>
                                          <p:spTgt spid="2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50" presetClass="path" presetSubtype="0" accel="50000" decel="50000" autoRev="1" fill="hold" nodeType="clickEffect">
                                  <p:stCondLst>
                                    <p:cond delay="0"/>
                                  </p:stCondLst>
                                  <p:childTnLst>
                                    <p:animMotion origin="layout" path="M 0.18697 0.63303 L 0.09357 0.63303 C 0.05156 0.63303 0.00017 0.51574 0.00017 0.43796 L 0.00017 0.25648 " pathEditMode="relative" rAng="0" ptsTypes="AAAA">
                                      <p:cBhvr>
                                        <p:cTn id="49" dur="2000" spd="-100000" fill="hold"/>
                                        <p:tgtEl>
                                          <p:spTgt spid="46"/>
                                        </p:tgtEl>
                                        <p:attrNameLst>
                                          <p:attrName>ppt_x</p:attrName>
                                          <p:attrName>ppt_y</p:attrName>
                                        </p:attrNameLst>
                                      </p:cBhvr>
                                      <p:rCtr x="-9340" y="-18827"/>
                                    </p:animMotion>
                                  </p:childTnLst>
                                </p:cTn>
                              </p:par>
                            </p:childTnLst>
                          </p:cTn>
                        </p:par>
                      </p:childTnLst>
                    </p:cTn>
                  </p:par>
                  <p:par>
                    <p:cTn id="50" fill="hold">
                      <p:stCondLst>
                        <p:cond delay="indefinite"/>
                      </p:stCondLst>
                      <p:childTnLst>
                        <p:par>
                          <p:cTn id="51" fill="hold">
                            <p:stCondLst>
                              <p:cond delay="0"/>
                            </p:stCondLst>
                            <p:childTnLst>
                              <p:par>
                                <p:cTn id="52" presetID="23" presetClass="emph" presetSubtype="0" fill="hold" nodeType="clickEffect">
                                  <p:stCondLst>
                                    <p:cond delay="0"/>
                                  </p:stCondLst>
                                  <p:childTnLst>
                                    <p:animClr clrSpc="hsl" dir="cw">
                                      <p:cBhvr override="childStyle">
                                        <p:cTn id="53" dur="500" fill="hold"/>
                                        <p:tgtEl>
                                          <p:spTgt spid="26"/>
                                        </p:tgtEl>
                                        <p:attrNameLst>
                                          <p:attrName>style.color</p:attrName>
                                        </p:attrNameLst>
                                      </p:cBhvr>
                                      <p:by>
                                        <p:hsl h="10842353" s="0" l="0"/>
                                      </p:by>
                                    </p:animClr>
                                    <p:animClr clrSpc="hsl" dir="cw">
                                      <p:cBhvr>
                                        <p:cTn id="54" dur="500" fill="hold"/>
                                        <p:tgtEl>
                                          <p:spTgt spid="26"/>
                                        </p:tgtEl>
                                        <p:attrNameLst>
                                          <p:attrName>fillcolor</p:attrName>
                                        </p:attrNameLst>
                                      </p:cBhvr>
                                      <p:by>
                                        <p:hsl h="10842353" s="0" l="0"/>
                                      </p:by>
                                    </p:animClr>
                                    <p:animClr clrSpc="hsl" dir="cw">
                                      <p:cBhvr>
                                        <p:cTn id="55" dur="500" fill="hold"/>
                                        <p:tgtEl>
                                          <p:spTgt spid="26"/>
                                        </p:tgtEl>
                                        <p:attrNameLst>
                                          <p:attrName>stroke.color</p:attrName>
                                        </p:attrNameLst>
                                      </p:cBhvr>
                                      <p:by>
                                        <p:hsl h="10842353" s="0" l="0"/>
                                      </p:by>
                                    </p:animClr>
                                    <p:set>
                                      <p:cBhvr>
                                        <p:cTn id="56" dur="500" fill="hold"/>
                                        <p:tgtEl>
                                          <p:spTgt spid="26"/>
                                        </p:tgtEl>
                                        <p:attrNameLst>
                                          <p:attrName>fill.type</p:attrName>
                                        </p:attrNameLst>
                                      </p:cBhvr>
                                      <p:to>
                                        <p:strVal val="solid"/>
                                      </p:to>
                                    </p:set>
                                  </p:childTnLst>
                                </p:cTn>
                              </p:par>
                              <p:par>
                                <p:cTn id="57" presetID="23" presetClass="emph" presetSubtype="0" fill="hold" nodeType="withEffect">
                                  <p:stCondLst>
                                    <p:cond delay="0"/>
                                  </p:stCondLst>
                                  <p:childTnLst>
                                    <p:animClr clrSpc="hsl" dir="cw">
                                      <p:cBhvr override="childStyle">
                                        <p:cTn id="58" dur="500" fill="hold"/>
                                        <p:tgtEl>
                                          <p:spTgt spid="37"/>
                                        </p:tgtEl>
                                        <p:attrNameLst>
                                          <p:attrName>style.color</p:attrName>
                                        </p:attrNameLst>
                                      </p:cBhvr>
                                      <p:by>
                                        <p:hsl h="10842353" s="0" l="0"/>
                                      </p:by>
                                    </p:animClr>
                                    <p:animClr clrSpc="hsl" dir="cw">
                                      <p:cBhvr>
                                        <p:cTn id="59" dur="500" fill="hold"/>
                                        <p:tgtEl>
                                          <p:spTgt spid="37"/>
                                        </p:tgtEl>
                                        <p:attrNameLst>
                                          <p:attrName>fillcolor</p:attrName>
                                        </p:attrNameLst>
                                      </p:cBhvr>
                                      <p:by>
                                        <p:hsl h="10842353" s="0" l="0"/>
                                      </p:by>
                                    </p:animClr>
                                    <p:animClr clrSpc="hsl" dir="cw">
                                      <p:cBhvr>
                                        <p:cTn id="60" dur="500" fill="hold"/>
                                        <p:tgtEl>
                                          <p:spTgt spid="37"/>
                                        </p:tgtEl>
                                        <p:attrNameLst>
                                          <p:attrName>stroke.color</p:attrName>
                                        </p:attrNameLst>
                                      </p:cBhvr>
                                      <p:by>
                                        <p:hsl h="10842353" s="0" l="0"/>
                                      </p:by>
                                    </p:animClr>
                                    <p:set>
                                      <p:cBhvr>
                                        <p:cTn id="61" dur="500" fill="hold"/>
                                        <p:tgtEl>
                                          <p:spTgt spid="37"/>
                                        </p:tgtEl>
                                        <p:attrNameLst>
                                          <p:attrName>fill.type</p:attrName>
                                        </p:attrNameLst>
                                      </p:cBhvr>
                                      <p:to>
                                        <p:strVal val="solid"/>
                                      </p:to>
                                    </p:set>
                                  </p:childTnLst>
                                </p:cTn>
                              </p:par>
                              <p:par>
                                <p:cTn id="62" presetID="23" presetClass="emph" presetSubtype="0" fill="hold" nodeType="withEffect">
                                  <p:stCondLst>
                                    <p:cond delay="0"/>
                                  </p:stCondLst>
                                  <p:childTnLst>
                                    <p:animClr clrSpc="hsl" dir="cw">
                                      <p:cBhvr override="childStyle">
                                        <p:cTn id="63" dur="500" fill="hold"/>
                                        <p:tgtEl>
                                          <p:spTgt spid="40"/>
                                        </p:tgtEl>
                                        <p:attrNameLst>
                                          <p:attrName>style.color</p:attrName>
                                        </p:attrNameLst>
                                      </p:cBhvr>
                                      <p:by>
                                        <p:hsl h="10842353" s="0" l="0"/>
                                      </p:by>
                                    </p:animClr>
                                    <p:animClr clrSpc="hsl" dir="cw">
                                      <p:cBhvr>
                                        <p:cTn id="64" dur="500" fill="hold"/>
                                        <p:tgtEl>
                                          <p:spTgt spid="40"/>
                                        </p:tgtEl>
                                        <p:attrNameLst>
                                          <p:attrName>fillcolor</p:attrName>
                                        </p:attrNameLst>
                                      </p:cBhvr>
                                      <p:by>
                                        <p:hsl h="10842353" s="0" l="0"/>
                                      </p:by>
                                    </p:animClr>
                                    <p:animClr clrSpc="hsl" dir="cw">
                                      <p:cBhvr>
                                        <p:cTn id="65" dur="500" fill="hold"/>
                                        <p:tgtEl>
                                          <p:spTgt spid="40"/>
                                        </p:tgtEl>
                                        <p:attrNameLst>
                                          <p:attrName>stroke.color</p:attrName>
                                        </p:attrNameLst>
                                      </p:cBhvr>
                                      <p:by>
                                        <p:hsl h="10842353" s="0" l="0"/>
                                      </p:by>
                                    </p:animClr>
                                    <p:set>
                                      <p:cBhvr>
                                        <p:cTn id="66" dur="500" fill="hold"/>
                                        <p:tgtEl>
                                          <p:spTgt spid="40"/>
                                        </p:tgtEl>
                                        <p:attrNameLst>
                                          <p:attrName>fill.type</p:attrName>
                                        </p:attrNameLst>
                                      </p:cBhvr>
                                      <p:to>
                                        <p:strVal val="solid"/>
                                      </p:to>
                                    </p:set>
                                  </p:childTnLst>
                                </p:cTn>
                              </p:par>
                              <p:par>
                                <p:cTn id="67" presetID="23" presetClass="emph" presetSubtype="0" fill="hold" nodeType="withEffect">
                                  <p:stCondLst>
                                    <p:cond delay="0"/>
                                  </p:stCondLst>
                                  <p:childTnLst>
                                    <p:animClr clrSpc="hsl" dir="cw">
                                      <p:cBhvr override="childStyle">
                                        <p:cTn id="68" dur="500" fill="hold"/>
                                        <p:tgtEl>
                                          <p:spTgt spid="34"/>
                                        </p:tgtEl>
                                        <p:attrNameLst>
                                          <p:attrName>style.color</p:attrName>
                                        </p:attrNameLst>
                                      </p:cBhvr>
                                      <p:by>
                                        <p:hsl h="10842353" s="0" l="0"/>
                                      </p:by>
                                    </p:animClr>
                                    <p:animClr clrSpc="hsl" dir="cw">
                                      <p:cBhvr>
                                        <p:cTn id="69" dur="500" fill="hold"/>
                                        <p:tgtEl>
                                          <p:spTgt spid="34"/>
                                        </p:tgtEl>
                                        <p:attrNameLst>
                                          <p:attrName>fillcolor</p:attrName>
                                        </p:attrNameLst>
                                      </p:cBhvr>
                                      <p:by>
                                        <p:hsl h="10842353" s="0" l="0"/>
                                      </p:by>
                                    </p:animClr>
                                    <p:animClr clrSpc="hsl" dir="cw">
                                      <p:cBhvr>
                                        <p:cTn id="70" dur="500" fill="hold"/>
                                        <p:tgtEl>
                                          <p:spTgt spid="34"/>
                                        </p:tgtEl>
                                        <p:attrNameLst>
                                          <p:attrName>stroke.color</p:attrName>
                                        </p:attrNameLst>
                                      </p:cBhvr>
                                      <p:by>
                                        <p:hsl h="10842353" s="0" l="0"/>
                                      </p:by>
                                    </p:animClr>
                                    <p:set>
                                      <p:cBhvr>
                                        <p:cTn id="71" dur="500" fill="hold"/>
                                        <p:tgtEl>
                                          <p:spTgt spid="34"/>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3" presetClass="emph" presetSubtype="0" fill="hold" nodeType="clickEffect">
                                  <p:stCondLst>
                                    <p:cond delay="0"/>
                                  </p:stCondLst>
                                  <p:childTnLst>
                                    <p:animClr clrSpc="hsl" dir="cw">
                                      <p:cBhvr override="childStyle">
                                        <p:cTn id="75" dur="500" fill="hold"/>
                                        <p:tgtEl>
                                          <p:spTgt spid="40"/>
                                        </p:tgtEl>
                                        <p:attrNameLst>
                                          <p:attrName>style.color</p:attrName>
                                        </p:attrNameLst>
                                      </p:cBhvr>
                                      <p:by>
                                        <p:hsl h="10842353" s="0" l="0"/>
                                      </p:by>
                                    </p:animClr>
                                    <p:animClr clrSpc="hsl" dir="cw">
                                      <p:cBhvr>
                                        <p:cTn id="76" dur="500" fill="hold"/>
                                        <p:tgtEl>
                                          <p:spTgt spid="40"/>
                                        </p:tgtEl>
                                        <p:attrNameLst>
                                          <p:attrName>fillcolor</p:attrName>
                                        </p:attrNameLst>
                                      </p:cBhvr>
                                      <p:by>
                                        <p:hsl h="10842353" s="0" l="0"/>
                                      </p:by>
                                    </p:animClr>
                                    <p:animClr clrSpc="hsl" dir="cw">
                                      <p:cBhvr>
                                        <p:cTn id="77" dur="500" fill="hold"/>
                                        <p:tgtEl>
                                          <p:spTgt spid="40"/>
                                        </p:tgtEl>
                                        <p:attrNameLst>
                                          <p:attrName>stroke.color</p:attrName>
                                        </p:attrNameLst>
                                      </p:cBhvr>
                                      <p:by>
                                        <p:hsl h="10842353" s="0" l="0"/>
                                      </p:by>
                                    </p:animClr>
                                    <p:set>
                                      <p:cBhvr>
                                        <p:cTn id="78" dur="500" fill="hold"/>
                                        <p:tgtEl>
                                          <p:spTgt spid="40"/>
                                        </p:tgtEl>
                                        <p:attrNameLst>
                                          <p:attrName>fill.type</p:attrName>
                                        </p:attrNameLst>
                                      </p:cBhvr>
                                      <p:to>
                                        <p:strVal val="solid"/>
                                      </p:to>
                                    </p:set>
                                  </p:childTnLst>
                                </p:cTn>
                              </p:par>
                              <p:par>
                                <p:cTn id="79" presetID="23" presetClass="emph" presetSubtype="0" fill="hold" nodeType="withEffect">
                                  <p:stCondLst>
                                    <p:cond delay="0"/>
                                  </p:stCondLst>
                                  <p:childTnLst>
                                    <p:animClr clrSpc="hsl" dir="cw">
                                      <p:cBhvr override="childStyle">
                                        <p:cTn id="80" dur="500" fill="hold"/>
                                        <p:tgtEl>
                                          <p:spTgt spid="34"/>
                                        </p:tgtEl>
                                        <p:attrNameLst>
                                          <p:attrName>style.color</p:attrName>
                                        </p:attrNameLst>
                                      </p:cBhvr>
                                      <p:by>
                                        <p:hsl h="10842353" s="0" l="0"/>
                                      </p:by>
                                    </p:animClr>
                                    <p:animClr clrSpc="hsl" dir="cw">
                                      <p:cBhvr>
                                        <p:cTn id="81" dur="500" fill="hold"/>
                                        <p:tgtEl>
                                          <p:spTgt spid="34"/>
                                        </p:tgtEl>
                                        <p:attrNameLst>
                                          <p:attrName>fillcolor</p:attrName>
                                        </p:attrNameLst>
                                      </p:cBhvr>
                                      <p:by>
                                        <p:hsl h="10842353" s="0" l="0"/>
                                      </p:by>
                                    </p:animClr>
                                    <p:animClr clrSpc="hsl" dir="cw">
                                      <p:cBhvr>
                                        <p:cTn id="82" dur="500" fill="hold"/>
                                        <p:tgtEl>
                                          <p:spTgt spid="34"/>
                                        </p:tgtEl>
                                        <p:attrNameLst>
                                          <p:attrName>stroke.color</p:attrName>
                                        </p:attrNameLst>
                                      </p:cBhvr>
                                      <p:by>
                                        <p:hsl h="10842353" s="0" l="0"/>
                                      </p:by>
                                    </p:animClr>
                                    <p:set>
                                      <p:cBhvr>
                                        <p:cTn id="83" dur="500" fill="hold"/>
                                        <p:tgtEl>
                                          <p:spTgt spid="34"/>
                                        </p:tgtEl>
                                        <p:attrNameLst>
                                          <p:attrName>fill.type</p:attrName>
                                        </p:attrNameLst>
                                      </p:cBhvr>
                                      <p:to>
                                        <p:strVal val="solid"/>
                                      </p:to>
                                    </p:set>
                                  </p:childTnLst>
                                </p:cTn>
                              </p:par>
                              <p:par>
                                <p:cTn id="84" presetID="23" presetClass="emph" presetSubtype="0" fill="hold" grpId="0" nodeType="withEffect">
                                  <p:stCondLst>
                                    <p:cond delay="0"/>
                                  </p:stCondLst>
                                  <p:childTnLst>
                                    <p:animClr clrSpc="hsl" dir="cw">
                                      <p:cBhvr override="childStyle">
                                        <p:cTn id="85" dur="500" fill="hold"/>
                                        <p:tgtEl>
                                          <p:spTgt spid="24"/>
                                        </p:tgtEl>
                                        <p:attrNameLst>
                                          <p:attrName>style.color</p:attrName>
                                        </p:attrNameLst>
                                      </p:cBhvr>
                                      <p:by>
                                        <p:hsl h="10842353" s="0" l="0"/>
                                      </p:by>
                                    </p:animClr>
                                    <p:animClr clrSpc="hsl" dir="cw">
                                      <p:cBhvr>
                                        <p:cTn id="86" dur="500" fill="hold"/>
                                        <p:tgtEl>
                                          <p:spTgt spid="24"/>
                                        </p:tgtEl>
                                        <p:attrNameLst>
                                          <p:attrName>fillcolor</p:attrName>
                                        </p:attrNameLst>
                                      </p:cBhvr>
                                      <p:by>
                                        <p:hsl h="10842353" s="0" l="0"/>
                                      </p:by>
                                    </p:animClr>
                                    <p:animClr clrSpc="hsl" dir="cw">
                                      <p:cBhvr>
                                        <p:cTn id="87" dur="500" fill="hold"/>
                                        <p:tgtEl>
                                          <p:spTgt spid="24"/>
                                        </p:tgtEl>
                                        <p:attrNameLst>
                                          <p:attrName>stroke.color</p:attrName>
                                        </p:attrNameLst>
                                      </p:cBhvr>
                                      <p:by>
                                        <p:hsl h="10842353"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50" presetClass="path" presetSubtype="0" accel="50000" decel="50000" autoRev="1" fill="hold" nodeType="clickEffect">
                                  <p:stCondLst>
                                    <p:cond delay="0"/>
                                  </p:stCondLst>
                                  <p:childTnLst>
                                    <p:animMotion origin="layout" path="M 0.18229 0.83025 L 0.09097 0.83025 C 0.05034 0.83025 0.00017 0.67407 0.00017 0.53796 L 0.00017 0.26605 " pathEditMode="relative" rAng="0" ptsTypes="AAAA">
                                      <p:cBhvr>
                                        <p:cTn id="92" dur="2000" spd="-100000" fill="hold"/>
                                        <p:tgtEl>
                                          <p:spTgt spid="46"/>
                                        </p:tgtEl>
                                        <p:attrNameLst>
                                          <p:attrName>ppt_x</p:attrName>
                                          <p:attrName>ppt_y</p:attrName>
                                        </p:attrNameLst>
                                      </p:cBhvr>
                                      <p:rCtr x="-9115" y="-28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2"/>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it-IT" dirty="0" err="1"/>
              <a:t>Overview</a:t>
            </a:r>
            <a:endParaRPr lang="it-IT" dirty="0"/>
          </a:p>
        </p:txBody>
      </p:sp>
      <p:sp>
        <p:nvSpPr>
          <p:cNvPr id="10" name="Segnaposto testo 1">
            <a:extLst>
              <a:ext uri="{FF2B5EF4-FFF2-40B4-BE49-F238E27FC236}">
                <a16:creationId xmlns:a16="http://schemas.microsoft.com/office/drawing/2014/main" id="{8036B34E-1495-D805-4B1C-6253545D0DE3}"/>
              </a:ext>
            </a:extLst>
          </p:cNvPr>
          <p:cNvSpPr>
            <a:spLocks noGrp="1"/>
          </p:cNvSpPr>
          <p:nvPr>
            <p:ph type="body" sz="half" idx="2"/>
          </p:nvPr>
        </p:nvSpPr>
        <p:spPr>
          <a:xfrm>
            <a:off x="228600" y="719138"/>
            <a:ext cx="3232298" cy="3767007"/>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solidFill>
                  <a:schemeClr val="tx1">
                    <a:lumMod val="40000"/>
                    <a:lumOff val="60000"/>
                  </a:schemeClr>
                </a:solidFill>
              </a:rPr>
              <a:t>Short Recap</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Loopback Test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Discovery Mode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ROC test with Sequence of Macros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GUI updates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76479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4" name="Rettangolo 13">
            <a:extLst>
              <a:ext uri="{FF2B5EF4-FFF2-40B4-BE49-F238E27FC236}">
                <a16:creationId xmlns:a16="http://schemas.microsoft.com/office/drawing/2014/main" id="{4403D933-8DF7-B341-206F-6F7DA50A459D}"/>
              </a:ext>
            </a:extLst>
          </p:cNvPr>
          <p:cNvSpPr/>
          <p:nvPr/>
        </p:nvSpPr>
        <p:spPr>
          <a:xfrm>
            <a:off x="3240987" y="3596790"/>
            <a:ext cx="2278552" cy="192225"/>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ttangolo 15">
            <a:extLst>
              <a:ext uri="{FF2B5EF4-FFF2-40B4-BE49-F238E27FC236}">
                <a16:creationId xmlns:a16="http://schemas.microsoft.com/office/drawing/2014/main" id="{F894A521-AC08-645B-E4E6-4B5D1975DAF2}"/>
              </a:ext>
            </a:extLst>
          </p:cNvPr>
          <p:cNvSpPr/>
          <p:nvPr/>
        </p:nvSpPr>
        <p:spPr>
          <a:xfrm>
            <a:off x="6636848" y="3404278"/>
            <a:ext cx="2278552" cy="365371"/>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5" name="Rettangolo 84">
            <a:extLst>
              <a:ext uri="{FF2B5EF4-FFF2-40B4-BE49-F238E27FC236}">
                <a16:creationId xmlns:a16="http://schemas.microsoft.com/office/drawing/2014/main" id="{6B1B3E5C-CD8F-411E-1037-A1F003D434BF}"/>
              </a:ext>
            </a:extLst>
          </p:cNvPr>
          <p:cNvSpPr/>
          <p:nvPr/>
        </p:nvSpPr>
        <p:spPr>
          <a:xfrm>
            <a:off x="6229879" y="274221"/>
            <a:ext cx="1302531" cy="54849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CFO</a:t>
            </a:r>
          </a:p>
        </p:txBody>
      </p:sp>
      <p:cxnSp>
        <p:nvCxnSpPr>
          <p:cNvPr id="89" name="Connettore 4 88">
            <a:extLst>
              <a:ext uri="{FF2B5EF4-FFF2-40B4-BE49-F238E27FC236}">
                <a16:creationId xmlns:a16="http://schemas.microsoft.com/office/drawing/2014/main" id="{0E25A19A-28E2-132A-C1CE-83A1B8F1FFA3}"/>
              </a:ext>
            </a:extLst>
          </p:cNvPr>
          <p:cNvCxnSpPr>
            <a:cxnSpLocks/>
            <a:stCxn id="85" idx="2"/>
            <a:endCxn id="91" idx="0"/>
          </p:cNvCxnSpPr>
          <p:nvPr/>
        </p:nvCxnSpPr>
        <p:spPr>
          <a:xfrm rot="5400000">
            <a:off x="6733995" y="969862"/>
            <a:ext cx="294300" cy="1"/>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91" name="Rettangolo 90">
            <a:extLst>
              <a:ext uri="{FF2B5EF4-FFF2-40B4-BE49-F238E27FC236}">
                <a16:creationId xmlns:a16="http://schemas.microsoft.com/office/drawing/2014/main" id="{A63A6543-D5EF-7662-CBE8-CA4E856FC39F}"/>
              </a:ext>
            </a:extLst>
          </p:cNvPr>
          <p:cNvSpPr/>
          <p:nvPr/>
        </p:nvSpPr>
        <p:spPr>
          <a:xfrm>
            <a:off x="6229878" y="1117012"/>
            <a:ext cx="1302531" cy="8056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DTC0</a:t>
            </a:r>
          </a:p>
        </p:txBody>
      </p:sp>
      <p:sp>
        <p:nvSpPr>
          <p:cNvPr id="92" name="Rettangolo 91">
            <a:extLst>
              <a:ext uri="{FF2B5EF4-FFF2-40B4-BE49-F238E27FC236}">
                <a16:creationId xmlns:a16="http://schemas.microsoft.com/office/drawing/2014/main" id="{A036DC75-286C-14F9-089C-FFA45B55A841}"/>
              </a:ext>
            </a:extLst>
          </p:cNvPr>
          <p:cNvSpPr/>
          <p:nvPr/>
        </p:nvSpPr>
        <p:spPr>
          <a:xfrm>
            <a:off x="6229878" y="2087719"/>
            <a:ext cx="1302531" cy="82273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DTC1</a:t>
            </a:r>
          </a:p>
        </p:txBody>
      </p:sp>
      <p:cxnSp>
        <p:nvCxnSpPr>
          <p:cNvPr id="101" name="Connettore 4 100">
            <a:extLst>
              <a:ext uri="{FF2B5EF4-FFF2-40B4-BE49-F238E27FC236}">
                <a16:creationId xmlns:a16="http://schemas.microsoft.com/office/drawing/2014/main" id="{2C54F1C9-B8DD-E967-3C6B-131AB65448F6}"/>
              </a:ext>
            </a:extLst>
          </p:cNvPr>
          <p:cNvCxnSpPr>
            <a:cxnSpLocks/>
            <a:stCxn id="91" idx="3"/>
          </p:cNvCxnSpPr>
          <p:nvPr/>
        </p:nvCxnSpPr>
        <p:spPr>
          <a:xfrm flipV="1">
            <a:off x="7532408" y="1245616"/>
            <a:ext cx="479795" cy="274242"/>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2" name="Connettore 4 101">
            <a:extLst>
              <a:ext uri="{FF2B5EF4-FFF2-40B4-BE49-F238E27FC236}">
                <a16:creationId xmlns:a16="http://schemas.microsoft.com/office/drawing/2014/main" id="{0EE5C3B4-E5D2-9CA2-A67B-CA816782BF06}"/>
              </a:ext>
            </a:extLst>
          </p:cNvPr>
          <p:cNvCxnSpPr>
            <a:cxnSpLocks/>
            <a:stCxn id="91" idx="3"/>
          </p:cNvCxnSpPr>
          <p:nvPr/>
        </p:nvCxnSpPr>
        <p:spPr>
          <a:xfrm>
            <a:off x="7532408" y="1519859"/>
            <a:ext cx="479795" cy="2742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3" name="Connettore 4 102">
            <a:extLst>
              <a:ext uri="{FF2B5EF4-FFF2-40B4-BE49-F238E27FC236}">
                <a16:creationId xmlns:a16="http://schemas.microsoft.com/office/drawing/2014/main" id="{B4AEA477-2B0A-0D73-726B-86ADA150852B}"/>
              </a:ext>
            </a:extLst>
          </p:cNvPr>
          <p:cNvCxnSpPr>
            <a:cxnSpLocks/>
          </p:cNvCxnSpPr>
          <p:nvPr/>
        </p:nvCxnSpPr>
        <p:spPr>
          <a:xfrm flipV="1">
            <a:off x="7532408" y="2216315"/>
            <a:ext cx="479795" cy="274242"/>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4" name="Connettore 4 103">
            <a:extLst>
              <a:ext uri="{FF2B5EF4-FFF2-40B4-BE49-F238E27FC236}">
                <a16:creationId xmlns:a16="http://schemas.microsoft.com/office/drawing/2014/main" id="{B26263E7-6F96-030E-F310-D6C4C141FCB7}"/>
              </a:ext>
            </a:extLst>
          </p:cNvPr>
          <p:cNvCxnSpPr>
            <a:cxnSpLocks/>
          </p:cNvCxnSpPr>
          <p:nvPr/>
        </p:nvCxnSpPr>
        <p:spPr>
          <a:xfrm>
            <a:off x="7532408" y="2490558"/>
            <a:ext cx="479795" cy="2742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5" name="Connettore 4 104">
            <a:extLst>
              <a:ext uri="{FF2B5EF4-FFF2-40B4-BE49-F238E27FC236}">
                <a16:creationId xmlns:a16="http://schemas.microsoft.com/office/drawing/2014/main" id="{504C2F49-19E7-BB64-5DEB-EC4C63384DA3}"/>
              </a:ext>
            </a:extLst>
          </p:cNvPr>
          <p:cNvCxnSpPr>
            <a:cxnSpLocks/>
          </p:cNvCxnSpPr>
          <p:nvPr/>
        </p:nvCxnSpPr>
        <p:spPr>
          <a:xfrm flipV="1">
            <a:off x="7532408" y="3651593"/>
            <a:ext cx="479795" cy="274242"/>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6" name="Connettore 4 105">
            <a:extLst>
              <a:ext uri="{FF2B5EF4-FFF2-40B4-BE49-F238E27FC236}">
                <a16:creationId xmlns:a16="http://schemas.microsoft.com/office/drawing/2014/main" id="{EA10D3FB-4436-20E5-AC8E-106ACDB845F7}"/>
              </a:ext>
            </a:extLst>
          </p:cNvPr>
          <p:cNvCxnSpPr>
            <a:cxnSpLocks/>
          </p:cNvCxnSpPr>
          <p:nvPr/>
        </p:nvCxnSpPr>
        <p:spPr>
          <a:xfrm>
            <a:off x="7532408" y="3925836"/>
            <a:ext cx="479795" cy="2742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8" name="Connettore 2 107">
            <a:extLst>
              <a:ext uri="{FF2B5EF4-FFF2-40B4-BE49-F238E27FC236}">
                <a16:creationId xmlns:a16="http://schemas.microsoft.com/office/drawing/2014/main" id="{C567B254-23CA-3090-3642-29DF38997246}"/>
              </a:ext>
            </a:extLst>
          </p:cNvPr>
          <p:cNvCxnSpPr>
            <a:cxnSpLocks/>
            <a:stCxn id="91" idx="2"/>
            <a:endCxn id="92" idx="0"/>
          </p:cNvCxnSpPr>
          <p:nvPr/>
        </p:nvCxnSpPr>
        <p:spPr>
          <a:xfrm>
            <a:off x="6881143" y="1922704"/>
            <a:ext cx="0" cy="16501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13" name="Rettangolo 112">
            <a:extLst>
              <a:ext uri="{FF2B5EF4-FFF2-40B4-BE49-F238E27FC236}">
                <a16:creationId xmlns:a16="http://schemas.microsoft.com/office/drawing/2014/main" id="{6E133F8C-7B61-FA8B-8C14-E592FBDF8218}"/>
              </a:ext>
            </a:extLst>
          </p:cNvPr>
          <p:cNvSpPr/>
          <p:nvPr/>
        </p:nvSpPr>
        <p:spPr>
          <a:xfrm>
            <a:off x="6229878" y="3509220"/>
            <a:ext cx="1302531" cy="82273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DTC7</a:t>
            </a:r>
          </a:p>
        </p:txBody>
      </p:sp>
      <p:sp>
        <p:nvSpPr>
          <p:cNvPr id="114" name="Ovale 113">
            <a:extLst>
              <a:ext uri="{FF2B5EF4-FFF2-40B4-BE49-F238E27FC236}">
                <a16:creationId xmlns:a16="http://schemas.microsoft.com/office/drawing/2014/main" id="{B7F1FEEA-7D9F-0FD8-A451-01B7B5764165}"/>
              </a:ext>
            </a:extLst>
          </p:cNvPr>
          <p:cNvSpPr/>
          <p:nvPr/>
        </p:nvSpPr>
        <p:spPr>
          <a:xfrm>
            <a:off x="6881143" y="3025110"/>
            <a:ext cx="58537" cy="4648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5" name="Ovale 114">
            <a:extLst>
              <a:ext uri="{FF2B5EF4-FFF2-40B4-BE49-F238E27FC236}">
                <a16:creationId xmlns:a16="http://schemas.microsoft.com/office/drawing/2014/main" id="{659607C3-698E-B2DD-5E60-8B4BFCD4A6BE}"/>
              </a:ext>
            </a:extLst>
          </p:cNvPr>
          <p:cNvSpPr/>
          <p:nvPr/>
        </p:nvSpPr>
        <p:spPr>
          <a:xfrm>
            <a:off x="6878308" y="3206396"/>
            <a:ext cx="58537" cy="4648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6" name="Ovale 115">
            <a:extLst>
              <a:ext uri="{FF2B5EF4-FFF2-40B4-BE49-F238E27FC236}">
                <a16:creationId xmlns:a16="http://schemas.microsoft.com/office/drawing/2014/main" id="{C8CAF982-E940-22BE-C8B3-75E67B34BC83}"/>
              </a:ext>
            </a:extLst>
          </p:cNvPr>
          <p:cNvSpPr/>
          <p:nvPr/>
        </p:nvSpPr>
        <p:spPr>
          <a:xfrm>
            <a:off x="6876455" y="3382983"/>
            <a:ext cx="58537" cy="4648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3" name="Rettangolo 132">
            <a:extLst>
              <a:ext uri="{FF2B5EF4-FFF2-40B4-BE49-F238E27FC236}">
                <a16:creationId xmlns:a16="http://schemas.microsoft.com/office/drawing/2014/main" id="{37EEB447-CC8C-5E2E-153A-5E425DAE72EB}"/>
              </a:ext>
            </a:extLst>
          </p:cNvPr>
          <p:cNvSpPr/>
          <p:nvPr/>
        </p:nvSpPr>
        <p:spPr>
          <a:xfrm>
            <a:off x="8015918" y="3526262"/>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34" name="Rettangolo 133">
            <a:extLst>
              <a:ext uri="{FF2B5EF4-FFF2-40B4-BE49-F238E27FC236}">
                <a16:creationId xmlns:a16="http://schemas.microsoft.com/office/drawing/2014/main" id="{85F7253E-241E-A56C-6A67-47F22DEE4911}"/>
              </a:ext>
            </a:extLst>
          </p:cNvPr>
          <p:cNvSpPr/>
          <p:nvPr/>
        </p:nvSpPr>
        <p:spPr>
          <a:xfrm>
            <a:off x="8015918" y="4074749"/>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35" name="Gruppo 134">
            <a:extLst>
              <a:ext uri="{FF2B5EF4-FFF2-40B4-BE49-F238E27FC236}">
                <a16:creationId xmlns:a16="http://schemas.microsoft.com/office/drawing/2014/main" id="{60ED5F46-934C-63F4-F5B1-BA99BB7733C6}"/>
              </a:ext>
            </a:extLst>
          </p:cNvPr>
          <p:cNvGrpSpPr/>
          <p:nvPr/>
        </p:nvGrpSpPr>
        <p:grpSpPr>
          <a:xfrm>
            <a:off x="8393582" y="3827467"/>
            <a:ext cx="44390" cy="208499"/>
            <a:chOff x="3067048" y="2571750"/>
            <a:chExt cx="65118" cy="397723"/>
          </a:xfrm>
        </p:grpSpPr>
        <p:sp>
          <p:nvSpPr>
            <p:cNvPr id="136" name="Ovale 135">
              <a:extLst>
                <a:ext uri="{FF2B5EF4-FFF2-40B4-BE49-F238E27FC236}">
                  <a16:creationId xmlns:a16="http://schemas.microsoft.com/office/drawing/2014/main" id="{95ADBA95-D62F-D74B-2416-EE6E4F9546C8}"/>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7" name="Ovale 136">
              <a:extLst>
                <a:ext uri="{FF2B5EF4-FFF2-40B4-BE49-F238E27FC236}">
                  <a16:creationId xmlns:a16="http://schemas.microsoft.com/office/drawing/2014/main" id="{CFF21B82-1C53-80A0-1125-74ACD9248A99}"/>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8" name="Ovale 137">
              <a:extLst>
                <a:ext uri="{FF2B5EF4-FFF2-40B4-BE49-F238E27FC236}">
                  <a16:creationId xmlns:a16="http://schemas.microsoft.com/office/drawing/2014/main" id="{978E98E5-4A1B-BAE8-53DC-A706ECA932F1}"/>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39" name="Rettangolo 138">
            <a:extLst>
              <a:ext uri="{FF2B5EF4-FFF2-40B4-BE49-F238E27FC236}">
                <a16:creationId xmlns:a16="http://schemas.microsoft.com/office/drawing/2014/main" id="{B9C01320-6AE1-1739-BBC1-0AD5A2BE21CE}"/>
              </a:ext>
            </a:extLst>
          </p:cNvPr>
          <p:cNvSpPr/>
          <p:nvPr/>
        </p:nvSpPr>
        <p:spPr>
          <a:xfrm>
            <a:off x="8016098" y="2087712"/>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40" name="Rettangolo 139">
            <a:extLst>
              <a:ext uri="{FF2B5EF4-FFF2-40B4-BE49-F238E27FC236}">
                <a16:creationId xmlns:a16="http://schemas.microsoft.com/office/drawing/2014/main" id="{8E5133BA-7C5C-E140-BCD8-41AFD311DE56}"/>
              </a:ext>
            </a:extLst>
          </p:cNvPr>
          <p:cNvSpPr/>
          <p:nvPr/>
        </p:nvSpPr>
        <p:spPr>
          <a:xfrm>
            <a:off x="8016098" y="2636199"/>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41" name="Gruppo 140">
            <a:extLst>
              <a:ext uri="{FF2B5EF4-FFF2-40B4-BE49-F238E27FC236}">
                <a16:creationId xmlns:a16="http://schemas.microsoft.com/office/drawing/2014/main" id="{9D4B8474-E89D-8AD5-4364-958E1B5B1627}"/>
              </a:ext>
            </a:extLst>
          </p:cNvPr>
          <p:cNvGrpSpPr/>
          <p:nvPr/>
        </p:nvGrpSpPr>
        <p:grpSpPr>
          <a:xfrm>
            <a:off x="8393762" y="2388917"/>
            <a:ext cx="44390" cy="208499"/>
            <a:chOff x="3067048" y="2571750"/>
            <a:chExt cx="65118" cy="397723"/>
          </a:xfrm>
        </p:grpSpPr>
        <p:sp>
          <p:nvSpPr>
            <p:cNvPr id="142" name="Ovale 141">
              <a:extLst>
                <a:ext uri="{FF2B5EF4-FFF2-40B4-BE49-F238E27FC236}">
                  <a16:creationId xmlns:a16="http://schemas.microsoft.com/office/drawing/2014/main" id="{22EB9F4E-A58A-E83E-4581-FE8DC363FB8B}"/>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3" name="Ovale 142">
              <a:extLst>
                <a:ext uri="{FF2B5EF4-FFF2-40B4-BE49-F238E27FC236}">
                  <a16:creationId xmlns:a16="http://schemas.microsoft.com/office/drawing/2014/main" id="{FD359B20-73A7-C563-8266-B9AEF88FCC9C}"/>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4" name="Ovale 143">
              <a:extLst>
                <a:ext uri="{FF2B5EF4-FFF2-40B4-BE49-F238E27FC236}">
                  <a16:creationId xmlns:a16="http://schemas.microsoft.com/office/drawing/2014/main" id="{646E7FAE-3777-910E-EDDC-D68BD4C9D9BD}"/>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145" name="Rettangolo 144">
            <a:extLst>
              <a:ext uri="{FF2B5EF4-FFF2-40B4-BE49-F238E27FC236}">
                <a16:creationId xmlns:a16="http://schemas.microsoft.com/office/drawing/2014/main" id="{962E00C1-4A9B-ED6F-F6EA-C5765E5D969D}"/>
              </a:ext>
            </a:extLst>
          </p:cNvPr>
          <p:cNvSpPr/>
          <p:nvPr/>
        </p:nvSpPr>
        <p:spPr>
          <a:xfrm>
            <a:off x="8015917" y="1107426"/>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ROC0</a:t>
            </a:r>
            <a:endParaRPr lang="en-US" dirty="0"/>
          </a:p>
        </p:txBody>
      </p:sp>
      <p:sp>
        <p:nvSpPr>
          <p:cNvPr id="146" name="Rettangolo 145">
            <a:extLst>
              <a:ext uri="{FF2B5EF4-FFF2-40B4-BE49-F238E27FC236}">
                <a16:creationId xmlns:a16="http://schemas.microsoft.com/office/drawing/2014/main" id="{A8B3533F-BD4D-F110-A47F-9B7962180AB1}"/>
              </a:ext>
            </a:extLst>
          </p:cNvPr>
          <p:cNvSpPr/>
          <p:nvPr/>
        </p:nvSpPr>
        <p:spPr>
          <a:xfrm>
            <a:off x="8015917" y="1655913"/>
            <a:ext cx="769701" cy="2572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ROC5</a:t>
            </a:r>
            <a:endParaRPr lang="en-US" dirty="0"/>
          </a:p>
        </p:txBody>
      </p:sp>
      <p:grpSp>
        <p:nvGrpSpPr>
          <p:cNvPr id="147" name="Gruppo 146">
            <a:extLst>
              <a:ext uri="{FF2B5EF4-FFF2-40B4-BE49-F238E27FC236}">
                <a16:creationId xmlns:a16="http://schemas.microsoft.com/office/drawing/2014/main" id="{2F8E1A45-4CD0-3498-AC29-0FDA239757E9}"/>
              </a:ext>
            </a:extLst>
          </p:cNvPr>
          <p:cNvGrpSpPr/>
          <p:nvPr/>
        </p:nvGrpSpPr>
        <p:grpSpPr>
          <a:xfrm>
            <a:off x="8393581" y="1408631"/>
            <a:ext cx="44390" cy="208499"/>
            <a:chOff x="3067048" y="2571750"/>
            <a:chExt cx="65118" cy="397723"/>
          </a:xfrm>
        </p:grpSpPr>
        <p:sp>
          <p:nvSpPr>
            <p:cNvPr id="148" name="Ovale 147">
              <a:extLst>
                <a:ext uri="{FF2B5EF4-FFF2-40B4-BE49-F238E27FC236}">
                  <a16:creationId xmlns:a16="http://schemas.microsoft.com/office/drawing/2014/main" id="{E888B0D4-7EF3-B045-2680-7B5449A2E9C2}"/>
                </a:ext>
              </a:extLst>
            </p:cNvPr>
            <p:cNvSpPr/>
            <p:nvPr/>
          </p:nvSpPr>
          <p:spPr>
            <a:xfrm>
              <a:off x="3071876" y="2571750"/>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9" name="Ovale 148">
              <a:extLst>
                <a:ext uri="{FF2B5EF4-FFF2-40B4-BE49-F238E27FC236}">
                  <a16:creationId xmlns:a16="http://schemas.microsoft.com/office/drawing/2014/main" id="{9598ED3E-5AD5-2561-3DB8-36756090B782}"/>
                </a:ext>
              </a:extLst>
            </p:cNvPr>
            <p:cNvSpPr/>
            <p:nvPr/>
          </p:nvSpPr>
          <p:spPr>
            <a:xfrm>
              <a:off x="3068956" y="2750063"/>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0" name="Ovale 149">
              <a:extLst>
                <a:ext uri="{FF2B5EF4-FFF2-40B4-BE49-F238E27FC236}">
                  <a16:creationId xmlns:a16="http://schemas.microsoft.com/office/drawing/2014/main" id="{384677B7-CB23-AD2C-F95A-E760CCBBCEC4}"/>
                </a:ext>
              </a:extLst>
            </p:cNvPr>
            <p:cNvSpPr/>
            <p:nvPr/>
          </p:nvSpPr>
          <p:spPr>
            <a:xfrm>
              <a:off x="3067048" y="2923754"/>
              <a:ext cx="60290" cy="45719"/>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5" name="Per 4">
            <a:extLst>
              <a:ext uri="{FF2B5EF4-FFF2-40B4-BE49-F238E27FC236}">
                <a16:creationId xmlns:a16="http://schemas.microsoft.com/office/drawing/2014/main" id="{A01CB684-DAF0-C138-19FF-C674E2D611D9}"/>
              </a:ext>
            </a:extLst>
          </p:cNvPr>
          <p:cNvSpPr/>
          <p:nvPr/>
        </p:nvSpPr>
        <p:spPr>
          <a:xfrm>
            <a:off x="8205696" y="1544839"/>
            <a:ext cx="444552" cy="457072"/>
          </a:xfrm>
          <a:prstGeom prst="mathMultiply">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F19185E8-44C7-F0BE-72B0-CEE3F966CF3B}"/>
              </a:ext>
            </a:extLst>
          </p:cNvPr>
          <p:cNvSpPr txBox="1">
            <a:spLocks/>
          </p:cNvSpPr>
          <p:nvPr/>
        </p:nvSpPr>
        <p:spPr>
          <a:xfrm>
            <a:off x="150833" y="548467"/>
            <a:ext cx="4956420" cy="354564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sz="1600" dirty="0">
              <a:solidFill>
                <a:srgbClr val="3F3F3F"/>
              </a:solidFill>
              <a:effectLst/>
              <a:latin typeface="ArialMT"/>
            </a:endParaRPr>
          </a:p>
        </p:txBody>
      </p:sp>
      <p:sp>
        <p:nvSpPr>
          <p:cNvPr id="19" name="Content Placeholder 1">
            <a:extLst>
              <a:ext uri="{FF2B5EF4-FFF2-40B4-BE49-F238E27FC236}">
                <a16:creationId xmlns:a16="http://schemas.microsoft.com/office/drawing/2014/main" id="{0E212126-84E4-7FF0-53D6-0AB2E45AE879}"/>
              </a:ext>
            </a:extLst>
          </p:cNvPr>
          <p:cNvSpPr txBox="1">
            <a:spLocks/>
          </p:cNvSpPr>
          <p:nvPr/>
        </p:nvSpPr>
        <p:spPr>
          <a:xfrm>
            <a:off x="168664" y="519055"/>
            <a:ext cx="5816916" cy="410687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a:solidFill>
                  <a:srgbClr val="3F3F3F"/>
                </a:solidFill>
                <a:effectLst/>
                <a:latin typeface="Helvetica" pitchFamily="2" charset="0"/>
              </a:rPr>
              <a:t>The same mechanism can be used to discover the actual topology of the TDAQ</a:t>
            </a:r>
            <a:r>
              <a:rPr lang="en-US" sz="1600" dirty="0">
                <a:solidFill>
                  <a:srgbClr val="3F3F3F"/>
                </a:solidFill>
                <a:latin typeface="Helvetica" pitchFamily="2" charset="0"/>
              </a:rPr>
              <a:t>.</a:t>
            </a:r>
          </a:p>
          <a:p>
            <a:pPr marL="0" indent="0" algn="just">
              <a:buNone/>
            </a:pPr>
            <a:endParaRPr lang="en-US" sz="1600" dirty="0">
              <a:solidFill>
                <a:srgbClr val="3F3F3F"/>
              </a:solidFill>
              <a:effectLst/>
              <a:latin typeface="Helvetica" pitchFamily="2" charset="0"/>
            </a:endParaRPr>
          </a:p>
          <a:p>
            <a:pPr marL="0" indent="0" algn="just">
              <a:buNone/>
            </a:pPr>
            <a:r>
              <a:rPr lang="en-US" sz="1600" dirty="0">
                <a:solidFill>
                  <a:srgbClr val="3F3F3F"/>
                </a:solidFill>
                <a:effectLst/>
                <a:latin typeface="Helvetica" pitchFamily="2" charset="0"/>
              </a:rPr>
              <a:t>By sending the </a:t>
            </a:r>
            <a:r>
              <a:rPr lang="en-US" sz="1600" b="1" i="1" dirty="0">
                <a:solidFill>
                  <a:srgbClr val="3F3F3F"/>
                </a:solidFill>
                <a:effectLst/>
                <a:latin typeface="Helvetica" pitchFamily="2" charset="0"/>
              </a:rPr>
              <a:t>marker</a:t>
            </a:r>
            <a:r>
              <a:rPr lang="en-US" sz="1600" dirty="0">
                <a:solidFill>
                  <a:srgbClr val="3F3F3F"/>
                </a:solidFill>
                <a:effectLst/>
                <a:latin typeface="Helvetica" pitchFamily="2" charset="0"/>
              </a:rPr>
              <a:t> across the</a:t>
            </a:r>
            <a:r>
              <a:rPr lang="en-US" sz="1600" dirty="0">
                <a:solidFill>
                  <a:srgbClr val="3F3F3F"/>
                </a:solidFill>
                <a:latin typeface="Helvetica" pitchFamily="2" charset="0"/>
              </a:rPr>
              <a:t> </a:t>
            </a:r>
            <a:r>
              <a:rPr lang="en-US" sz="1600" dirty="0">
                <a:solidFill>
                  <a:srgbClr val="3F3F3F"/>
                </a:solidFill>
                <a:effectLst/>
                <a:latin typeface="Helvetica" pitchFamily="2" charset="0"/>
              </a:rPr>
              <a:t>topology,</a:t>
            </a:r>
            <a:r>
              <a:rPr lang="en-US" sz="1600" dirty="0">
                <a:solidFill>
                  <a:srgbClr val="3F3F3F"/>
                </a:solidFill>
                <a:latin typeface="Helvetica" pitchFamily="2" charset="0"/>
              </a:rPr>
              <a:t> </a:t>
            </a:r>
            <a:r>
              <a:rPr lang="en-US" sz="1600" dirty="0">
                <a:solidFill>
                  <a:srgbClr val="3F3F3F"/>
                </a:solidFill>
                <a:effectLst/>
                <a:latin typeface="Helvetica" pitchFamily="2" charset="0"/>
              </a:rPr>
              <a:t>we can </a:t>
            </a:r>
            <a:r>
              <a:rPr lang="en-US" sz="1600" dirty="0">
                <a:solidFill>
                  <a:srgbClr val="3F3F3F"/>
                </a:solidFill>
                <a:latin typeface="Helvetica" pitchFamily="2" charset="0"/>
              </a:rPr>
              <a:t>trace which ROCs are sending back the responses. At the end of the process the system gives a detailed report about which ROCs are reachable and which are not. </a:t>
            </a:r>
          </a:p>
          <a:p>
            <a:pPr marL="0" indent="0" algn="just">
              <a:buNone/>
            </a:pPr>
            <a:endParaRPr lang="en-US" sz="1600" dirty="0">
              <a:solidFill>
                <a:srgbClr val="3F3F3F"/>
              </a:solidFill>
              <a:latin typeface="Helvetica" pitchFamily="2" charset="0"/>
            </a:endParaRPr>
          </a:p>
          <a:p>
            <a:pPr marL="0" indent="0" algn="just">
              <a:buNone/>
            </a:pPr>
            <a:r>
              <a:rPr lang="en-US" sz="1600" dirty="0">
                <a:solidFill>
                  <a:srgbClr val="3F3F3F"/>
                </a:solidFill>
                <a:latin typeface="Helvetica" pitchFamily="2" charset="0"/>
              </a:rPr>
              <a:t>This report can be used to check if the actual topology is equal to the expected one. In this way, it’s easier to spot if OTS is properly configured or if some component is not working.</a:t>
            </a:r>
          </a:p>
          <a:p>
            <a:pPr marL="0" indent="0" algn="just">
              <a:buNone/>
            </a:pPr>
            <a:endParaRPr lang="en-US" sz="1600" dirty="0">
              <a:solidFill>
                <a:srgbClr val="3F3F3F"/>
              </a:solidFill>
              <a:effectLst/>
              <a:latin typeface="Helvetica" pitchFamily="2" charset="0"/>
            </a:endParaRPr>
          </a:p>
          <a:p>
            <a:pPr marL="0" indent="0" algn="just">
              <a:buNone/>
            </a:pPr>
            <a:r>
              <a:rPr lang="en-US" sz="1600" dirty="0">
                <a:solidFill>
                  <a:srgbClr val="3F3F3F"/>
                </a:solidFill>
                <a:latin typeface="Helvetica" pitchFamily="2" charset="0"/>
              </a:rPr>
              <a:t>To understand if ROC is present or we send a marker to each link and we wait for an echo reply, if we wait for too long the CFO rise a timeout and we record the link as dead.</a:t>
            </a:r>
            <a:endParaRPr lang="en-US" sz="1600" dirty="0">
              <a:solidFill>
                <a:srgbClr val="3F3F3F"/>
              </a:solidFill>
              <a:effectLst/>
              <a:latin typeface="ArialMT"/>
            </a:endParaRPr>
          </a:p>
        </p:txBody>
      </p:sp>
      <p:sp>
        <p:nvSpPr>
          <p:cNvPr id="23" name="Titolo 2">
            <a:extLst>
              <a:ext uri="{FF2B5EF4-FFF2-40B4-BE49-F238E27FC236}">
                <a16:creationId xmlns:a16="http://schemas.microsoft.com/office/drawing/2014/main" id="{5C5C8C4A-F47F-67E9-0E3D-E1834A0F2C13}"/>
              </a:ext>
            </a:extLst>
          </p:cNvPr>
          <p:cNvSpPr>
            <a:spLocks noGrp="1"/>
          </p:cNvSpPr>
          <p:nvPr>
            <p:ph type="title"/>
          </p:nvPr>
        </p:nvSpPr>
        <p:spPr>
          <a:xfrm>
            <a:off x="228600" y="188814"/>
            <a:ext cx="8686800" cy="320908"/>
          </a:xfrm>
        </p:spPr>
        <p:txBody>
          <a:bodyPr/>
          <a:lstStyle/>
          <a:p>
            <a:r>
              <a:rPr lang="en-US" dirty="0"/>
              <a:t>Topology Discovery</a:t>
            </a:r>
          </a:p>
        </p:txBody>
      </p:sp>
      <p:sp>
        <p:nvSpPr>
          <p:cNvPr id="24" name="Per 23">
            <a:extLst>
              <a:ext uri="{FF2B5EF4-FFF2-40B4-BE49-F238E27FC236}">
                <a16:creationId xmlns:a16="http://schemas.microsoft.com/office/drawing/2014/main" id="{0997E85B-90A5-3091-F797-BCDED9D3BE38}"/>
              </a:ext>
            </a:extLst>
          </p:cNvPr>
          <p:cNvSpPr/>
          <p:nvPr/>
        </p:nvSpPr>
        <p:spPr>
          <a:xfrm>
            <a:off x="8191854" y="3418505"/>
            <a:ext cx="444552" cy="457072"/>
          </a:xfrm>
          <a:prstGeom prst="mathMultiply">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Footer Placeholder 3">
            <a:extLst>
              <a:ext uri="{FF2B5EF4-FFF2-40B4-BE49-F238E27FC236}">
                <a16:creationId xmlns:a16="http://schemas.microsoft.com/office/drawing/2014/main" id="{859734F4-7CA3-F76D-A30E-7D39D4152620}"/>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5573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strips(down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2"/>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16</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it-IT" dirty="0" err="1"/>
              <a:t>Overview</a:t>
            </a:r>
            <a:endParaRPr lang="it-IT" dirty="0"/>
          </a:p>
        </p:txBody>
      </p:sp>
      <p:sp>
        <p:nvSpPr>
          <p:cNvPr id="10" name="Segnaposto testo 1">
            <a:extLst>
              <a:ext uri="{FF2B5EF4-FFF2-40B4-BE49-F238E27FC236}">
                <a16:creationId xmlns:a16="http://schemas.microsoft.com/office/drawing/2014/main" id="{CCE60D99-EA13-71AC-6D55-25C6A84964D4}"/>
              </a:ext>
            </a:extLst>
          </p:cNvPr>
          <p:cNvSpPr>
            <a:spLocks noGrp="1"/>
          </p:cNvSpPr>
          <p:nvPr>
            <p:ph type="body" sz="half" idx="2"/>
          </p:nvPr>
        </p:nvSpPr>
        <p:spPr>
          <a:xfrm>
            <a:off x="228600" y="719138"/>
            <a:ext cx="3232298" cy="3767007"/>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solidFill>
                  <a:schemeClr val="tx1">
                    <a:lumMod val="40000"/>
                    <a:lumOff val="60000"/>
                  </a:schemeClr>
                </a:solidFill>
              </a:rPr>
              <a:t>Short Recap</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Loopback Test</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Discovery Mode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ROC test with Sequence of Macros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GUI updates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8704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14" name="Rettangolo 13">
            <a:extLst>
              <a:ext uri="{FF2B5EF4-FFF2-40B4-BE49-F238E27FC236}">
                <a16:creationId xmlns:a16="http://schemas.microsoft.com/office/drawing/2014/main" id="{4403D933-8DF7-B341-206F-6F7DA50A459D}"/>
              </a:ext>
            </a:extLst>
          </p:cNvPr>
          <p:cNvSpPr/>
          <p:nvPr/>
        </p:nvSpPr>
        <p:spPr>
          <a:xfrm>
            <a:off x="3240987" y="3596790"/>
            <a:ext cx="2278552" cy="192225"/>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F19185E8-44C7-F0BE-72B0-CEE3F966CF3B}"/>
              </a:ext>
            </a:extLst>
          </p:cNvPr>
          <p:cNvSpPr txBox="1">
            <a:spLocks/>
          </p:cNvSpPr>
          <p:nvPr/>
        </p:nvSpPr>
        <p:spPr>
          <a:xfrm>
            <a:off x="150833" y="548467"/>
            <a:ext cx="4956420" cy="354564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sz="1600" dirty="0">
              <a:solidFill>
                <a:srgbClr val="3F3F3F"/>
              </a:solidFill>
              <a:effectLst/>
              <a:latin typeface="ArialMT"/>
            </a:endParaRPr>
          </a:p>
        </p:txBody>
      </p:sp>
      <p:sp>
        <p:nvSpPr>
          <p:cNvPr id="19" name="Content Placeholder 1">
            <a:extLst>
              <a:ext uri="{FF2B5EF4-FFF2-40B4-BE49-F238E27FC236}">
                <a16:creationId xmlns:a16="http://schemas.microsoft.com/office/drawing/2014/main" id="{0E212126-84E4-7FF0-53D6-0AB2E45AE879}"/>
              </a:ext>
            </a:extLst>
          </p:cNvPr>
          <p:cNvSpPr txBox="1">
            <a:spLocks/>
          </p:cNvSpPr>
          <p:nvPr/>
        </p:nvSpPr>
        <p:spPr>
          <a:xfrm>
            <a:off x="150833" y="548467"/>
            <a:ext cx="3434578" cy="410687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a:solidFill>
                  <a:srgbClr val="3F3F3F"/>
                </a:solidFill>
                <a:latin typeface="ArialMT"/>
              </a:rPr>
              <a:t>OTS has a module used to test the Front-End of the boards involved in the TDAQ, it’s called </a:t>
            </a:r>
            <a:r>
              <a:rPr lang="en-US" sz="1600" b="1" dirty="0" err="1">
                <a:solidFill>
                  <a:srgbClr val="3F3F3F"/>
                </a:solidFill>
                <a:latin typeface="ArialMT"/>
              </a:rPr>
              <a:t>FEMacros</a:t>
            </a:r>
            <a:r>
              <a:rPr lang="en-US" sz="1600" b="1" dirty="0">
                <a:solidFill>
                  <a:srgbClr val="3F3F3F"/>
                </a:solidFill>
                <a:latin typeface="ArialMT"/>
              </a:rPr>
              <a:t>. </a:t>
            </a:r>
          </a:p>
          <a:p>
            <a:pPr marL="0" indent="0" algn="just">
              <a:buNone/>
            </a:pPr>
            <a:r>
              <a:rPr lang="en-US" sz="1600" dirty="0">
                <a:solidFill>
                  <a:srgbClr val="3F3F3F"/>
                </a:solidFill>
                <a:latin typeface="ArialMT"/>
              </a:rPr>
              <a:t>It is used to test the configuration, communication and the functionalities of all the boards, such as DTCs, CFO and ROCs.</a:t>
            </a:r>
          </a:p>
          <a:p>
            <a:pPr marL="0" indent="0" algn="just">
              <a:buNone/>
            </a:pPr>
            <a:r>
              <a:rPr lang="en-US" sz="1600" dirty="0">
                <a:solidFill>
                  <a:srgbClr val="3F3F3F"/>
                </a:solidFill>
                <a:effectLst/>
                <a:latin typeface="ArialMT"/>
              </a:rPr>
              <a:t>This module is incredibly useful for the development, because it can speed up the testing phase of the hardware components.</a:t>
            </a:r>
          </a:p>
          <a:p>
            <a:pPr marL="0" indent="0" algn="just">
              <a:buNone/>
            </a:pPr>
            <a:r>
              <a:rPr lang="en-US" sz="1600" dirty="0">
                <a:solidFill>
                  <a:srgbClr val="3F3F3F"/>
                </a:solidFill>
                <a:effectLst/>
                <a:latin typeface="ArialMT"/>
              </a:rPr>
              <a:t>The working-groups that are developing the subsystems use macros to understand how the ROCs behave with OTSDAQ.</a:t>
            </a:r>
          </a:p>
        </p:txBody>
      </p:sp>
      <p:sp>
        <p:nvSpPr>
          <p:cNvPr id="23" name="Titolo 2">
            <a:extLst>
              <a:ext uri="{FF2B5EF4-FFF2-40B4-BE49-F238E27FC236}">
                <a16:creationId xmlns:a16="http://schemas.microsoft.com/office/drawing/2014/main" id="{5C5C8C4A-F47F-67E9-0E3D-E1834A0F2C13}"/>
              </a:ext>
            </a:extLst>
          </p:cNvPr>
          <p:cNvSpPr>
            <a:spLocks noGrp="1"/>
          </p:cNvSpPr>
          <p:nvPr>
            <p:ph type="title"/>
          </p:nvPr>
        </p:nvSpPr>
        <p:spPr>
          <a:xfrm>
            <a:off x="228600" y="188814"/>
            <a:ext cx="8686800" cy="320908"/>
          </a:xfrm>
        </p:spPr>
        <p:txBody>
          <a:bodyPr/>
          <a:lstStyle/>
          <a:p>
            <a:r>
              <a:rPr lang="en-US" dirty="0" err="1"/>
              <a:t>FEMacros</a:t>
            </a:r>
            <a:r>
              <a:rPr lang="en-US" dirty="0"/>
              <a:t> – The TDAQ playground</a:t>
            </a:r>
          </a:p>
        </p:txBody>
      </p:sp>
      <p:pic>
        <p:nvPicPr>
          <p:cNvPr id="3" name="Immagine 2" descr="Immagine che contiene testo, schermata, Carattere, numero&#10;&#10;Descrizione generata automaticamente">
            <a:extLst>
              <a:ext uri="{FF2B5EF4-FFF2-40B4-BE49-F238E27FC236}">
                <a16:creationId xmlns:a16="http://schemas.microsoft.com/office/drawing/2014/main" id="{E21DEAA0-E97F-F282-9E86-4ABB4C347668}"/>
              </a:ext>
            </a:extLst>
          </p:cNvPr>
          <p:cNvPicPr>
            <a:picLocks noChangeAspect="1"/>
          </p:cNvPicPr>
          <p:nvPr/>
        </p:nvPicPr>
        <p:blipFill>
          <a:blip r:embed="rId2"/>
          <a:stretch>
            <a:fillRect/>
          </a:stretch>
        </p:blipFill>
        <p:spPr>
          <a:xfrm>
            <a:off x="4192180" y="1213917"/>
            <a:ext cx="4005227" cy="2715665"/>
          </a:xfrm>
          <a:prstGeom prst="rect">
            <a:avLst/>
          </a:prstGeom>
        </p:spPr>
      </p:pic>
      <p:sp>
        <p:nvSpPr>
          <p:cNvPr id="4" name="CasellaDiTesto 3">
            <a:extLst>
              <a:ext uri="{FF2B5EF4-FFF2-40B4-BE49-F238E27FC236}">
                <a16:creationId xmlns:a16="http://schemas.microsoft.com/office/drawing/2014/main" id="{B08D61F7-510E-29EE-A35A-32CA440EE47B}"/>
              </a:ext>
            </a:extLst>
          </p:cNvPr>
          <p:cNvSpPr txBox="1"/>
          <p:nvPr/>
        </p:nvSpPr>
        <p:spPr>
          <a:xfrm>
            <a:off x="4261756" y="926346"/>
            <a:ext cx="1510393" cy="253916"/>
          </a:xfrm>
          <a:prstGeom prst="rect">
            <a:avLst/>
          </a:prstGeom>
          <a:noFill/>
        </p:spPr>
        <p:txBody>
          <a:bodyPr wrap="square" rtlCol="0">
            <a:spAutoFit/>
          </a:bodyPr>
          <a:lstStyle/>
          <a:p>
            <a:r>
              <a:rPr lang="en-US" sz="1050" dirty="0">
                <a:solidFill>
                  <a:schemeClr val="tx1">
                    <a:lumMod val="40000"/>
                    <a:lumOff val="60000"/>
                  </a:schemeClr>
                </a:solidFill>
              </a:rPr>
              <a:t>Select the interface type</a:t>
            </a:r>
          </a:p>
        </p:txBody>
      </p:sp>
      <p:sp>
        <p:nvSpPr>
          <p:cNvPr id="5" name="CasellaDiTesto 4">
            <a:extLst>
              <a:ext uri="{FF2B5EF4-FFF2-40B4-BE49-F238E27FC236}">
                <a16:creationId xmlns:a16="http://schemas.microsoft.com/office/drawing/2014/main" id="{32BCAA26-010A-07B8-4EAD-38309135CFD5}"/>
              </a:ext>
            </a:extLst>
          </p:cNvPr>
          <p:cNvSpPr txBox="1"/>
          <p:nvPr/>
        </p:nvSpPr>
        <p:spPr>
          <a:xfrm>
            <a:off x="6844747" y="878270"/>
            <a:ext cx="1510393" cy="415498"/>
          </a:xfrm>
          <a:prstGeom prst="rect">
            <a:avLst/>
          </a:prstGeom>
          <a:noFill/>
        </p:spPr>
        <p:txBody>
          <a:bodyPr wrap="square" rtlCol="0">
            <a:spAutoFit/>
          </a:bodyPr>
          <a:lstStyle/>
          <a:p>
            <a:r>
              <a:rPr lang="en-US" sz="1050" dirty="0">
                <a:solidFill>
                  <a:schemeClr val="tx1">
                    <a:lumMod val="40000"/>
                    <a:lumOff val="60000"/>
                  </a:schemeClr>
                </a:solidFill>
              </a:rPr>
              <a:t>Select one or more targets boards</a:t>
            </a:r>
          </a:p>
        </p:txBody>
      </p:sp>
      <p:sp>
        <p:nvSpPr>
          <p:cNvPr id="9" name="CasellaDiTesto 8">
            <a:extLst>
              <a:ext uri="{FF2B5EF4-FFF2-40B4-BE49-F238E27FC236}">
                <a16:creationId xmlns:a16="http://schemas.microsoft.com/office/drawing/2014/main" id="{14E58A57-E4B8-6CF2-DB0D-15A15DCBF1A6}"/>
              </a:ext>
            </a:extLst>
          </p:cNvPr>
          <p:cNvSpPr txBox="1"/>
          <p:nvPr/>
        </p:nvSpPr>
        <p:spPr>
          <a:xfrm>
            <a:off x="7624093" y="1754410"/>
            <a:ext cx="1558915" cy="415498"/>
          </a:xfrm>
          <a:prstGeom prst="rect">
            <a:avLst/>
          </a:prstGeom>
          <a:noFill/>
        </p:spPr>
        <p:txBody>
          <a:bodyPr wrap="square" rtlCol="0">
            <a:spAutoFit/>
          </a:bodyPr>
          <a:lstStyle/>
          <a:p>
            <a:r>
              <a:rPr lang="en-US" sz="1050" dirty="0">
                <a:solidFill>
                  <a:schemeClr val="tx1">
                    <a:lumMod val="40000"/>
                    <a:lumOff val="60000"/>
                  </a:schemeClr>
                </a:solidFill>
              </a:rPr>
              <a:t>Select the macro that I want to perform</a:t>
            </a:r>
          </a:p>
        </p:txBody>
      </p:sp>
      <p:sp>
        <p:nvSpPr>
          <p:cNvPr id="10" name="CasellaDiTesto 9">
            <a:extLst>
              <a:ext uri="{FF2B5EF4-FFF2-40B4-BE49-F238E27FC236}">
                <a16:creationId xmlns:a16="http://schemas.microsoft.com/office/drawing/2014/main" id="{9EB228B0-6845-4D54-FAC7-724FFD32A07E}"/>
              </a:ext>
            </a:extLst>
          </p:cNvPr>
          <p:cNvSpPr txBox="1"/>
          <p:nvPr/>
        </p:nvSpPr>
        <p:spPr>
          <a:xfrm>
            <a:off x="7050778" y="3613231"/>
            <a:ext cx="1558915" cy="253916"/>
          </a:xfrm>
          <a:prstGeom prst="rect">
            <a:avLst/>
          </a:prstGeom>
          <a:noFill/>
        </p:spPr>
        <p:txBody>
          <a:bodyPr wrap="square" rtlCol="0">
            <a:spAutoFit/>
          </a:bodyPr>
          <a:lstStyle/>
          <a:p>
            <a:r>
              <a:rPr lang="en-US" sz="1050" dirty="0">
                <a:solidFill>
                  <a:schemeClr val="tx1">
                    <a:lumMod val="40000"/>
                    <a:lumOff val="60000"/>
                  </a:schemeClr>
                </a:solidFill>
              </a:rPr>
              <a:t>Input arguments</a:t>
            </a:r>
          </a:p>
        </p:txBody>
      </p:sp>
      <p:sp>
        <p:nvSpPr>
          <p:cNvPr id="11" name="CasellaDiTesto 10">
            <a:extLst>
              <a:ext uri="{FF2B5EF4-FFF2-40B4-BE49-F238E27FC236}">
                <a16:creationId xmlns:a16="http://schemas.microsoft.com/office/drawing/2014/main" id="{805A1DDF-EC60-92F3-1067-8C18714E5BD0}"/>
              </a:ext>
            </a:extLst>
          </p:cNvPr>
          <p:cNvSpPr txBox="1"/>
          <p:nvPr/>
        </p:nvSpPr>
        <p:spPr>
          <a:xfrm>
            <a:off x="5627249" y="4118422"/>
            <a:ext cx="1558915" cy="253916"/>
          </a:xfrm>
          <a:prstGeom prst="rect">
            <a:avLst/>
          </a:prstGeom>
          <a:noFill/>
        </p:spPr>
        <p:txBody>
          <a:bodyPr wrap="square" rtlCol="0">
            <a:spAutoFit/>
          </a:bodyPr>
          <a:lstStyle/>
          <a:p>
            <a:r>
              <a:rPr lang="en-US" sz="1050" dirty="0">
                <a:solidFill>
                  <a:schemeClr val="tx1">
                    <a:lumMod val="40000"/>
                    <a:lumOff val="60000"/>
                  </a:schemeClr>
                </a:solidFill>
              </a:rPr>
              <a:t>Output arguments</a:t>
            </a:r>
          </a:p>
        </p:txBody>
      </p:sp>
      <p:sp>
        <p:nvSpPr>
          <p:cNvPr id="12" name="CasellaDiTesto 11">
            <a:extLst>
              <a:ext uri="{FF2B5EF4-FFF2-40B4-BE49-F238E27FC236}">
                <a16:creationId xmlns:a16="http://schemas.microsoft.com/office/drawing/2014/main" id="{07CCE011-B390-9235-E46F-C99F2D4897F5}"/>
              </a:ext>
            </a:extLst>
          </p:cNvPr>
          <p:cNvSpPr txBox="1"/>
          <p:nvPr/>
        </p:nvSpPr>
        <p:spPr>
          <a:xfrm>
            <a:off x="3826872" y="4066488"/>
            <a:ext cx="1558915" cy="253916"/>
          </a:xfrm>
          <a:prstGeom prst="rect">
            <a:avLst/>
          </a:prstGeom>
          <a:noFill/>
        </p:spPr>
        <p:txBody>
          <a:bodyPr wrap="square" rtlCol="0">
            <a:spAutoFit/>
          </a:bodyPr>
          <a:lstStyle/>
          <a:p>
            <a:r>
              <a:rPr lang="en-US" sz="1050" dirty="0">
                <a:solidFill>
                  <a:schemeClr val="tx1">
                    <a:lumMod val="40000"/>
                    <a:lumOff val="60000"/>
                  </a:schemeClr>
                </a:solidFill>
              </a:rPr>
              <a:t>Save the results on file</a:t>
            </a:r>
          </a:p>
        </p:txBody>
      </p:sp>
      <p:cxnSp>
        <p:nvCxnSpPr>
          <p:cNvPr id="15" name="Connettore 2 14">
            <a:extLst>
              <a:ext uri="{FF2B5EF4-FFF2-40B4-BE49-F238E27FC236}">
                <a16:creationId xmlns:a16="http://schemas.microsoft.com/office/drawing/2014/main" id="{1F824257-BFAB-EBF4-18AF-D4E574E6B275}"/>
              </a:ext>
            </a:extLst>
          </p:cNvPr>
          <p:cNvCxnSpPr>
            <a:cxnSpLocks/>
          </p:cNvCxnSpPr>
          <p:nvPr/>
        </p:nvCxnSpPr>
        <p:spPr>
          <a:xfrm>
            <a:off x="5159344" y="1135663"/>
            <a:ext cx="360195" cy="3226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8B7EF51A-6D85-0846-8D99-101F0FFE896F}"/>
              </a:ext>
            </a:extLst>
          </p:cNvPr>
          <p:cNvCxnSpPr>
            <a:cxnSpLocks/>
          </p:cNvCxnSpPr>
          <p:nvPr/>
        </p:nvCxnSpPr>
        <p:spPr>
          <a:xfrm flipH="1">
            <a:off x="6194793" y="1271854"/>
            <a:ext cx="855985" cy="4142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nettore 2 21">
            <a:extLst>
              <a:ext uri="{FF2B5EF4-FFF2-40B4-BE49-F238E27FC236}">
                <a16:creationId xmlns:a16="http://schemas.microsoft.com/office/drawing/2014/main" id="{F7298BA4-EBDB-5100-F70A-93DA66A6DED4}"/>
              </a:ext>
            </a:extLst>
          </p:cNvPr>
          <p:cNvCxnSpPr>
            <a:cxnSpLocks/>
          </p:cNvCxnSpPr>
          <p:nvPr/>
        </p:nvCxnSpPr>
        <p:spPr>
          <a:xfrm flipH="1">
            <a:off x="7307036" y="2077814"/>
            <a:ext cx="383721" cy="164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ttore 2 27">
            <a:extLst>
              <a:ext uri="{FF2B5EF4-FFF2-40B4-BE49-F238E27FC236}">
                <a16:creationId xmlns:a16="http://schemas.microsoft.com/office/drawing/2014/main" id="{E5925FBF-C1B6-D685-98F0-B197D88F5DEC}"/>
              </a:ext>
            </a:extLst>
          </p:cNvPr>
          <p:cNvCxnSpPr>
            <a:cxnSpLocks/>
          </p:cNvCxnSpPr>
          <p:nvPr/>
        </p:nvCxnSpPr>
        <p:spPr>
          <a:xfrm flipH="1" flipV="1">
            <a:off x="6622785" y="3190926"/>
            <a:ext cx="684251" cy="4223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Connettore 2 30">
            <a:extLst>
              <a:ext uri="{FF2B5EF4-FFF2-40B4-BE49-F238E27FC236}">
                <a16:creationId xmlns:a16="http://schemas.microsoft.com/office/drawing/2014/main" id="{F11029D8-7574-67E2-4FE0-64E39EF1D750}"/>
              </a:ext>
            </a:extLst>
          </p:cNvPr>
          <p:cNvCxnSpPr>
            <a:cxnSpLocks/>
          </p:cNvCxnSpPr>
          <p:nvPr/>
        </p:nvCxnSpPr>
        <p:spPr>
          <a:xfrm flipH="1" flipV="1">
            <a:off x="5548434" y="3402078"/>
            <a:ext cx="577874" cy="737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Connettore 2 33">
            <a:extLst>
              <a:ext uri="{FF2B5EF4-FFF2-40B4-BE49-F238E27FC236}">
                <a16:creationId xmlns:a16="http://schemas.microsoft.com/office/drawing/2014/main" id="{CCEF9987-DCB7-8626-88B3-10BDC34FFD0E}"/>
              </a:ext>
            </a:extLst>
          </p:cNvPr>
          <p:cNvCxnSpPr>
            <a:cxnSpLocks/>
            <a:stCxn id="12" idx="0"/>
          </p:cNvCxnSpPr>
          <p:nvPr/>
        </p:nvCxnSpPr>
        <p:spPr>
          <a:xfrm flipV="1">
            <a:off x="4606330" y="3767997"/>
            <a:ext cx="257056" cy="2984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Footer Placeholder 3">
            <a:extLst>
              <a:ext uri="{FF2B5EF4-FFF2-40B4-BE49-F238E27FC236}">
                <a16:creationId xmlns:a16="http://schemas.microsoft.com/office/drawing/2014/main" id="{89B28BB8-5F05-44E6-B851-454A8472C32F}"/>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2944838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14" name="Rettangolo 13">
            <a:extLst>
              <a:ext uri="{FF2B5EF4-FFF2-40B4-BE49-F238E27FC236}">
                <a16:creationId xmlns:a16="http://schemas.microsoft.com/office/drawing/2014/main" id="{4403D933-8DF7-B341-206F-6F7DA50A459D}"/>
              </a:ext>
            </a:extLst>
          </p:cNvPr>
          <p:cNvSpPr/>
          <p:nvPr/>
        </p:nvSpPr>
        <p:spPr>
          <a:xfrm>
            <a:off x="3240987" y="3596790"/>
            <a:ext cx="2278552" cy="192225"/>
          </a:xfrm>
          <a:prstGeom prst="rect">
            <a:avLst/>
          </a:prstGeom>
          <a:solidFill>
            <a:schemeClr val="bg1"/>
          </a:solidFill>
          <a:ln w="0"/>
          <a:effectLst>
            <a:outerShdw blurRad="40000" dist="20000" dir="5400000" rotWithShape="0">
              <a:schemeClr val="bg1">
                <a:alpha val="38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F19185E8-44C7-F0BE-72B0-CEE3F966CF3B}"/>
              </a:ext>
            </a:extLst>
          </p:cNvPr>
          <p:cNvSpPr txBox="1">
            <a:spLocks/>
          </p:cNvSpPr>
          <p:nvPr/>
        </p:nvSpPr>
        <p:spPr>
          <a:xfrm>
            <a:off x="150833" y="548467"/>
            <a:ext cx="4956420" cy="354564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sz="1600" dirty="0">
              <a:solidFill>
                <a:srgbClr val="3F3F3F"/>
              </a:solidFill>
              <a:effectLst/>
              <a:latin typeface="ArialMT"/>
            </a:endParaRPr>
          </a:p>
        </p:txBody>
      </p:sp>
      <p:sp>
        <p:nvSpPr>
          <p:cNvPr id="19" name="Content Placeholder 1">
            <a:extLst>
              <a:ext uri="{FF2B5EF4-FFF2-40B4-BE49-F238E27FC236}">
                <a16:creationId xmlns:a16="http://schemas.microsoft.com/office/drawing/2014/main" id="{0E212126-84E4-7FF0-53D6-0AB2E45AE879}"/>
              </a:ext>
            </a:extLst>
          </p:cNvPr>
          <p:cNvSpPr txBox="1">
            <a:spLocks/>
          </p:cNvSpPr>
          <p:nvPr/>
        </p:nvSpPr>
        <p:spPr>
          <a:xfrm>
            <a:off x="150833" y="548467"/>
            <a:ext cx="8936017" cy="410687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600" dirty="0">
                <a:solidFill>
                  <a:srgbClr val="3F3F3F"/>
                </a:solidFill>
                <a:latin typeface="ArialMT"/>
              </a:rPr>
              <a:t>Working-groups are focusing on the hardware development of the ROCs and they </a:t>
            </a:r>
            <a:r>
              <a:rPr lang="en-US" sz="1600" b="1" dirty="0">
                <a:solidFill>
                  <a:srgbClr val="3F3F3F"/>
                </a:solidFill>
                <a:latin typeface="ArialMT"/>
              </a:rPr>
              <a:t>frequently update </a:t>
            </a:r>
            <a:r>
              <a:rPr lang="en-US" sz="1600" dirty="0">
                <a:solidFill>
                  <a:srgbClr val="3F3F3F"/>
                </a:solidFill>
                <a:latin typeface="ArialMT"/>
              </a:rPr>
              <a:t>their boards by adding new registers or changing configuration procedure. </a:t>
            </a:r>
            <a:r>
              <a:rPr lang="en-US" sz="1600" dirty="0">
                <a:solidFill>
                  <a:srgbClr val="3F3F3F"/>
                </a:solidFill>
                <a:effectLst/>
                <a:latin typeface="ArialMT"/>
              </a:rPr>
              <a:t>Therefore, they need new macros every time they change the design of the boards. Writing new macros for each new change is not the best approach, so we decide to allow the user to build their own </a:t>
            </a:r>
            <a:r>
              <a:rPr lang="en-US" sz="1600" b="1" dirty="0">
                <a:solidFill>
                  <a:srgbClr val="3F3F3F"/>
                </a:solidFill>
                <a:effectLst/>
                <a:latin typeface="ArialMT"/>
              </a:rPr>
              <a:t>configuration sequences</a:t>
            </a:r>
            <a:r>
              <a:rPr lang="en-US" sz="1600" dirty="0">
                <a:solidFill>
                  <a:srgbClr val="3F3F3F"/>
                </a:solidFill>
                <a:effectLst/>
                <a:latin typeface="ArialMT"/>
              </a:rPr>
              <a:t> by chaining together simple macros.</a:t>
            </a:r>
            <a:r>
              <a:rPr lang="en-US" sz="1600" dirty="0">
                <a:solidFill>
                  <a:srgbClr val="3F3F3F"/>
                </a:solidFill>
                <a:latin typeface="ArialMT"/>
              </a:rPr>
              <a:t> </a:t>
            </a:r>
            <a:r>
              <a:rPr lang="en-US" sz="1600" dirty="0">
                <a:solidFill>
                  <a:srgbClr val="3F3F3F"/>
                </a:solidFill>
                <a:effectLst/>
                <a:latin typeface="ArialMT"/>
              </a:rPr>
              <a:t>Once they find a sequence which is working fine it will be easily converted in an atomic macro.</a:t>
            </a:r>
          </a:p>
        </p:txBody>
      </p:sp>
      <p:sp>
        <p:nvSpPr>
          <p:cNvPr id="23" name="Titolo 2">
            <a:extLst>
              <a:ext uri="{FF2B5EF4-FFF2-40B4-BE49-F238E27FC236}">
                <a16:creationId xmlns:a16="http://schemas.microsoft.com/office/drawing/2014/main" id="{5C5C8C4A-F47F-67E9-0E3D-E1834A0F2C13}"/>
              </a:ext>
            </a:extLst>
          </p:cNvPr>
          <p:cNvSpPr>
            <a:spLocks noGrp="1"/>
          </p:cNvSpPr>
          <p:nvPr>
            <p:ph type="title"/>
          </p:nvPr>
        </p:nvSpPr>
        <p:spPr>
          <a:xfrm>
            <a:off x="228600" y="188814"/>
            <a:ext cx="8686800" cy="320908"/>
          </a:xfrm>
        </p:spPr>
        <p:txBody>
          <a:bodyPr/>
          <a:lstStyle/>
          <a:p>
            <a:r>
              <a:rPr lang="en-US" dirty="0"/>
              <a:t>Macro sequences – Building software like LEGOs </a:t>
            </a:r>
          </a:p>
        </p:txBody>
      </p:sp>
      <p:pic>
        <p:nvPicPr>
          <p:cNvPr id="20" name="Immagine 19" descr="Immagine che contiene elmetto, cartone animato, giocattolo&#10;&#10;Descrizione generata automaticamente">
            <a:extLst>
              <a:ext uri="{FF2B5EF4-FFF2-40B4-BE49-F238E27FC236}">
                <a16:creationId xmlns:a16="http://schemas.microsoft.com/office/drawing/2014/main" id="{E21051DA-53C5-5D54-B86A-999C87F432E7}"/>
              </a:ext>
            </a:extLst>
          </p:cNvPr>
          <p:cNvPicPr>
            <a:picLocks noChangeAspect="1"/>
          </p:cNvPicPr>
          <p:nvPr/>
        </p:nvPicPr>
        <p:blipFill>
          <a:blip r:embed="rId2"/>
          <a:stretch>
            <a:fillRect/>
          </a:stretch>
        </p:blipFill>
        <p:spPr>
          <a:xfrm>
            <a:off x="4291220" y="2236495"/>
            <a:ext cx="913622" cy="1149903"/>
          </a:xfrm>
          <a:prstGeom prst="rect">
            <a:avLst/>
          </a:prstGeom>
        </p:spPr>
      </p:pic>
      <p:pic>
        <p:nvPicPr>
          <p:cNvPr id="21" name="Immagine 20" descr="Immagine che contiene elettronica, circuito, Componente elettrico, Componente di circuito&#10;&#10;Descrizione generata automaticamente">
            <a:extLst>
              <a:ext uri="{FF2B5EF4-FFF2-40B4-BE49-F238E27FC236}">
                <a16:creationId xmlns:a16="http://schemas.microsoft.com/office/drawing/2014/main" id="{ADFA1706-9018-27C6-B98D-EC2E1278E6AC}"/>
              </a:ext>
            </a:extLst>
          </p:cNvPr>
          <p:cNvPicPr>
            <a:picLocks noChangeAspect="1"/>
          </p:cNvPicPr>
          <p:nvPr/>
        </p:nvPicPr>
        <p:blipFill>
          <a:blip r:embed="rId3"/>
          <a:stretch>
            <a:fillRect/>
          </a:stretch>
        </p:blipFill>
        <p:spPr>
          <a:xfrm rot="10800000">
            <a:off x="187144" y="2967680"/>
            <a:ext cx="1735240" cy="1301431"/>
          </a:xfrm>
          <a:prstGeom prst="rect">
            <a:avLst/>
          </a:prstGeom>
          <a:ln>
            <a:noFill/>
          </a:ln>
          <a:effectLst>
            <a:softEdge rad="112500"/>
          </a:effectLst>
        </p:spPr>
      </p:pic>
      <p:pic>
        <p:nvPicPr>
          <p:cNvPr id="25" name="Elemento grafico 24">
            <a:extLst>
              <a:ext uri="{FF2B5EF4-FFF2-40B4-BE49-F238E27FC236}">
                <a16:creationId xmlns:a16="http://schemas.microsoft.com/office/drawing/2014/main" id="{2CF208A0-A81E-1BD6-5BEA-1F11E364D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0603" y="3908632"/>
            <a:ext cx="871905" cy="441443"/>
          </a:xfrm>
          <a:prstGeom prst="rect">
            <a:avLst/>
          </a:prstGeom>
        </p:spPr>
      </p:pic>
      <p:pic>
        <p:nvPicPr>
          <p:cNvPr id="29" name="Immagine 28" descr="Immagine che contiene cerchio, ceramiche, emblema, Marchio&#10;&#10;Descrizione generata automaticamente">
            <a:extLst>
              <a:ext uri="{FF2B5EF4-FFF2-40B4-BE49-F238E27FC236}">
                <a16:creationId xmlns:a16="http://schemas.microsoft.com/office/drawing/2014/main" id="{1C842868-4507-59BD-3F39-5C8493ECCC62}"/>
              </a:ext>
            </a:extLst>
          </p:cNvPr>
          <p:cNvPicPr>
            <a:picLocks noChangeAspect="1"/>
          </p:cNvPicPr>
          <p:nvPr/>
        </p:nvPicPr>
        <p:blipFill>
          <a:blip r:embed="rId6"/>
          <a:stretch>
            <a:fillRect/>
          </a:stretch>
        </p:blipFill>
        <p:spPr>
          <a:xfrm>
            <a:off x="6941283" y="3717193"/>
            <a:ext cx="823638" cy="733038"/>
          </a:xfrm>
          <a:prstGeom prst="rect">
            <a:avLst/>
          </a:prstGeom>
        </p:spPr>
      </p:pic>
      <p:cxnSp>
        <p:nvCxnSpPr>
          <p:cNvPr id="32" name="Connettore 2 31">
            <a:extLst>
              <a:ext uri="{FF2B5EF4-FFF2-40B4-BE49-F238E27FC236}">
                <a16:creationId xmlns:a16="http://schemas.microsoft.com/office/drawing/2014/main" id="{49F1D753-E58D-2EAC-F747-1D37114610A4}"/>
              </a:ext>
            </a:extLst>
          </p:cNvPr>
          <p:cNvCxnSpPr>
            <a:cxnSpLocks/>
          </p:cNvCxnSpPr>
          <p:nvPr/>
        </p:nvCxnSpPr>
        <p:spPr>
          <a:xfrm>
            <a:off x="2039851" y="3582193"/>
            <a:ext cx="81087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39" name="Immagine 38" descr="Immagine che contiene Mattoncino giocattolo, Set per costruzioni, Blocchi a incastro, giocattolo&#10;&#10;Descrizione generata automaticamente">
            <a:extLst>
              <a:ext uri="{FF2B5EF4-FFF2-40B4-BE49-F238E27FC236}">
                <a16:creationId xmlns:a16="http://schemas.microsoft.com/office/drawing/2014/main" id="{36BF2B43-3648-8049-B691-B9CAC921CC78}"/>
              </a:ext>
            </a:extLst>
          </p:cNvPr>
          <p:cNvPicPr>
            <a:picLocks noChangeAspect="1"/>
          </p:cNvPicPr>
          <p:nvPr/>
        </p:nvPicPr>
        <p:blipFill>
          <a:blip r:embed="rId7"/>
          <a:stretch>
            <a:fillRect/>
          </a:stretch>
        </p:blipFill>
        <p:spPr>
          <a:xfrm>
            <a:off x="2850728" y="3149693"/>
            <a:ext cx="1595220" cy="983719"/>
          </a:xfrm>
          <a:prstGeom prst="rect">
            <a:avLst/>
          </a:prstGeom>
        </p:spPr>
      </p:pic>
      <p:pic>
        <p:nvPicPr>
          <p:cNvPr id="41" name="Immagine 40" descr="Immagine che contiene Policromia, cerchio&#10;&#10;Descrizione generata automaticamente">
            <a:extLst>
              <a:ext uri="{FF2B5EF4-FFF2-40B4-BE49-F238E27FC236}">
                <a16:creationId xmlns:a16="http://schemas.microsoft.com/office/drawing/2014/main" id="{E4EB2E85-AE10-2044-BB2A-070C0522048D}"/>
              </a:ext>
            </a:extLst>
          </p:cNvPr>
          <p:cNvPicPr>
            <a:picLocks noChangeAspect="1"/>
          </p:cNvPicPr>
          <p:nvPr/>
        </p:nvPicPr>
        <p:blipFill>
          <a:blip r:embed="rId8"/>
          <a:stretch>
            <a:fillRect/>
          </a:stretch>
        </p:blipFill>
        <p:spPr>
          <a:xfrm>
            <a:off x="5374292" y="2865647"/>
            <a:ext cx="1462285" cy="1462285"/>
          </a:xfrm>
          <a:prstGeom prst="rect">
            <a:avLst/>
          </a:prstGeom>
        </p:spPr>
      </p:pic>
      <p:pic>
        <p:nvPicPr>
          <p:cNvPr id="47" name="Elemento grafico 46" descr="Programmatore (maschile) con riempimento a tinta unita">
            <a:extLst>
              <a:ext uri="{FF2B5EF4-FFF2-40B4-BE49-F238E27FC236}">
                <a16:creationId xmlns:a16="http://schemas.microsoft.com/office/drawing/2014/main" id="{9C9FAFC3-EF61-8A32-EB79-B65BFA1ECA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64921" y="2936971"/>
            <a:ext cx="1290443" cy="1290443"/>
          </a:xfrm>
          <a:prstGeom prst="rect">
            <a:avLst/>
          </a:prstGeom>
        </p:spPr>
      </p:pic>
      <p:cxnSp>
        <p:nvCxnSpPr>
          <p:cNvPr id="49" name="Connettore 2 48">
            <a:extLst>
              <a:ext uri="{FF2B5EF4-FFF2-40B4-BE49-F238E27FC236}">
                <a16:creationId xmlns:a16="http://schemas.microsoft.com/office/drawing/2014/main" id="{EAAB16B0-5744-6DA6-F414-C658FD7003DD}"/>
              </a:ext>
            </a:extLst>
          </p:cNvPr>
          <p:cNvCxnSpPr>
            <a:cxnSpLocks/>
          </p:cNvCxnSpPr>
          <p:nvPr/>
        </p:nvCxnSpPr>
        <p:spPr>
          <a:xfrm>
            <a:off x="4445948" y="3609215"/>
            <a:ext cx="81087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0" name="Connettore 2 49">
            <a:extLst>
              <a:ext uri="{FF2B5EF4-FFF2-40B4-BE49-F238E27FC236}">
                <a16:creationId xmlns:a16="http://schemas.microsoft.com/office/drawing/2014/main" id="{42C03574-92C3-9C10-7F02-B77E7CE84379}"/>
              </a:ext>
            </a:extLst>
          </p:cNvPr>
          <p:cNvCxnSpPr>
            <a:cxnSpLocks/>
          </p:cNvCxnSpPr>
          <p:nvPr/>
        </p:nvCxnSpPr>
        <p:spPr>
          <a:xfrm>
            <a:off x="6981843" y="3582193"/>
            <a:ext cx="81087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1" name="Footer Placeholder 3">
            <a:extLst>
              <a:ext uri="{FF2B5EF4-FFF2-40B4-BE49-F238E27FC236}">
                <a16:creationId xmlns:a16="http://schemas.microsoft.com/office/drawing/2014/main" id="{08D2E17E-703C-8B90-6BF3-5E4AAD198D1B}"/>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41073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anim calcmode="lin" valueType="num">
                                      <p:cBhvr>
                                        <p:cTn id="59" dur="1000" fill="hold"/>
                                        <p:tgtEl>
                                          <p:spTgt spid="47"/>
                                        </p:tgtEl>
                                        <p:attrNameLst>
                                          <p:attrName>ppt_x</p:attrName>
                                        </p:attrNameLst>
                                      </p:cBhvr>
                                      <p:tavLst>
                                        <p:tav tm="0">
                                          <p:val>
                                            <p:strVal val="#ppt_x"/>
                                          </p:val>
                                        </p:tav>
                                        <p:tav tm="100000">
                                          <p:val>
                                            <p:strVal val="#ppt_x"/>
                                          </p:val>
                                        </p:tav>
                                      </p:tavLst>
                                    </p:anim>
                                    <p:anim calcmode="lin" valueType="num">
                                      <p:cBhvr>
                                        <p:cTn id="6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2"/>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19</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it-IT" dirty="0" err="1"/>
              <a:t>Overview</a:t>
            </a:r>
            <a:endParaRPr lang="it-IT" dirty="0"/>
          </a:p>
        </p:txBody>
      </p:sp>
      <p:sp>
        <p:nvSpPr>
          <p:cNvPr id="10" name="Segnaposto testo 1">
            <a:extLst>
              <a:ext uri="{FF2B5EF4-FFF2-40B4-BE49-F238E27FC236}">
                <a16:creationId xmlns:a16="http://schemas.microsoft.com/office/drawing/2014/main" id="{64BD5C6A-ACC3-F4D8-CAA6-C1A1101852F3}"/>
              </a:ext>
            </a:extLst>
          </p:cNvPr>
          <p:cNvSpPr>
            <a:spLocks noGrp="1"/>
          </p:cNvSpPr>
          <p:nvPr>
            <p:ph type="body" sz="half" idx="2"/>
          </p:nvPr>
        </p:nvSpPr>
        <p:spPr>
          <a:xfrm>
            <a:off x="228600" y="719138"/>
            <a:ext cx="3232298" cy="3767007"/>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solidFill>
                  <a:schemeClr val="tx1">
                    <a:lumMod val="40000"/>
                    <a:lumOff val="60000"/>
                  </a:schemeClr>
                </a:solidFill>
              </a:rPr>
              <a:t>Short Recap</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Loopback Test</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Discovery Mode</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ROC test with Sequence of Macros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GUI updates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63046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9B4D5DC-352B-9FEB-857E-F3F70BA67EA6}"/>
              </a:ext>
            </a:extLst>
          </p:cNvPr>
          <p:cNvSpPr>
            <a:spLocks noGrp="1"/>
          </p:cNvSpPr>
          <p:nvPr>
            <p:ph type="body" sz="half" idx="2"/>
          </p:nvPr>
        </p:nvSpPr>
        <p:spPr>
          <a:xfrm>
            <a:off x="228600" y="719138"/>
            <a:ext cx="3232298" cy="3767007"/>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Short Recap</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Loopback Test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Discovery Mode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ROC test with Sequence of Macros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GUI updates</a:t>
            </a:r>
          </a:p>
          <a:p>
            <a:pPr marL="285750" indent="-285750">
              <a:buFont typeface="Arial" panose="020B0604020202020204" pitchFamily="34" charset="0"/>
              <a:buChar char="•"/>
            </a:pPr>
            <a:endParaRPr lang="en-US" dirty="0"/>
          </a:p>
          <a:p>
            <a:endParaRPr lang="en-US" dirty="0"/>
          </a:p>
        </p:txBody>
      </p:sp>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3"/>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a:p>
            <a:pPr>
              <a:defRPr/>
            </a:pPr>
            <a:endParaRPr lang="en-US" b="1" dirty="0"/>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2</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it-IT" dirty="0" err="1"/>
              <a:t>Overview</a:t>
            </a:r>
            <a:endParaRPr lang="it-IT" dirty="0"/>
          </a:p>
        </p:txBody>
      </p:sp>
    </p:spTree>
    <p:extLst>
      <p:ext uri="{BB962C8B-B14F-4D97-AF65-F5344CB8AC3E}">
        <p14:creationId xmlns:p14="http://schemas.microsoft.com/office/powerpoint/2010/main" val="279155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55417" y="1307989"/>
            <a:ext cx="4206240" cy="2334778"/>
          </a:xfrm>
        </p:spPr>
        <p:txBody>
          <a:bodyPr/>
          <a:lstStyle/>
          <a:p>
            <a:pPr marL="285750" indent="-285750">
              <a:buFont typeface="Arial" panose="020B0604020202020204" pitchFamily="34" charset="0"/>
              <a:buChar char="•"/>
            </a:pPr>
            <a:r>
              <a:rPr lang="en-US" sz="1600" dirty="0"/>
              <a:t>Command History of the FE Macros:</a:t>
            </a:r>
          </a:p>
          <a:p>
            <a:pPr marL="285750" indent="-285750">
              <a:buFont typeface="Arial" panose="020B0604020202020204" pitchFamily="34" charset="0"/>
              <a:buChar char="•"/>
            </a:pPr>
            <a:endParaRPr lang="en-US" sz="1600" dirty="0"/>
          </a:p>
          <a:p>
            <a:endParaRPr lang="en-US" sz="1600" dirty="0"/>
          </a:p>
          <a:p>
            <a:br>
              <a:rPr lang="en-US" sz="1600" dirty="0"/>
            </a:br>
            <a:endParaRPr lang="en-US" sz="1600" dirty="0"/>
          </a:p>
          <a:p>
            <a:pPr marL="285750" indent="-285750" algn="just">
              <a:buFont typeface="Arial" panose="020B0604020202020204" pitchFamily="34" charset="0"/>
              <a:buChar char="•"/>
            </a:pPr>
            <a:endParaRPr lang="en-US" sz="1600" dirty="0"/>
          </a:p>
        </p:txBody>
      </p:sp>
      <p:sp>
        <p:nvSpPr>
          <p:cNvPr id="13" name="Segnaposto contenuto 12">
            <a:extLst>
              <a:ext uri="{FF2B5EF4-FFF2-40B4-BE49-F238E27FC236}">
                <a16:creationId xmlns:a16="http://schemas.microsoft.com/office/drawing/2014/main" id="{12B39DF3-E61E-6BAD-890D-866065609195}"/>
              </a:ext>
            </a:extLst>
          </p:cNvPr>
          <p:cNvSpPr>
            <a:spLocks noGrp="1"/>
          </p:cNvSpPr>
          <p:nvPr>
            <p:ph sz="half" idx="15"/>
          </p:nvPr>
        </p:nvSpPr>
        <p:spPr>
          <a:xfrm>
            <a:off x="222250" y="552298"/>
            <a:ext cx="8686800" cy="566928"/>
          </a:xfrm>
        </p:spPr>
        <p:txBody>
          <a:bodyPr/>
          <a:lstStyle/>
          <a:p>
            <a:pPr marL="0" indent="0">
              <a:buNone/>
            </a:pPr>
            <a:r>
              <a:rPr lang="en-US" sz="1600" dirty="0"/>
              <a:t>During the summer program I have also work on the </a:t>
            </a:r>
            <a:r>
              <a:rPr lang="en-US" sz="1600" i="1" dirty="0"/>
              <a:t>Web side </a:t>
            </a:r>
            <a:r>
              <a:rPr lang="en-US" sz="1600" dirty="0"/>
              <a:t>of </a:t>
            </a:r>
            <a:r>
              <a:rPr lang="en-US" sz="1600" dirty="0" err="1"/>
              <a:t>otsdaq</a:t>
            </a:r>
            <a:r>
              <a:rPr lang="en-US" sz="1600" dirty="0"/>
              <a:t> to improve the user experience and speed up the development phase</a:t>
            </a:r>
            <a:r>
              <a:rPr lang="en-US" sz="1800" dirty="0"/>
              <a:t>. </a:t>
            </a:r>
          </a:p>
          <a:p>
            <a:endParaRPr lang="en-US" dirty="0"/>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10" name="Title 9"/>
          <p:cNvSpPr>
            <a:spLocks noGrp="1"/>
          </p:cNvSpPr>
          <p:nvPr>
            <p:ph type="title"/>
          </p:nvPr>
        </p:nvSpPr>
        <p:spPr/>
        <p:txBody>
          <a:bodyPr/>
          <a:lstStyle/>
          <a:p>
            <a:r>
              <a:rPr lang="en-US" sz="1950" dirty="0"/>
              <a:t>Keep things user friendly</a:t>
            </a:r>
          </a:p>
        </p:txBody>
      </p:sp>
      <p:pic>
        <p:nvPicPr>
          <p:cNvPr id="12" name="Immagine 11" descr="Immagine che contiene testo, schermata, Carattere, Pagina Web&#10;&#10;Descrizione generata automaticamente">
            <a:extLst>
              <a:ext uri="{FF2B5EF4-FFF2-40B4-BE49-F238E27FC236}">
                <a16:creationId xmlns:a16="http://schemas.microsoft.com/office/drawing/2014/main" id="{ADFC19F4-AE60-299E-CC9A-3BA2A9B6EE24}"/>
              </a:ext>
            </a:extLst>
          </p:cNvPr>
          <p:cNvPicPr>
            <a:picLocks noChangeAspect="1"/>
          </p:cNvPicPr>
          <p:nvPr/>
        </p:nvPicPr>
        <p:blipFill rotWithShape="1">
          <a:blip r:embed="rId2"/>
          <a:srcRect r="38695" b="40637"/>
          <a:stretch/>
        </p:blipFill>
        <p:spPr>
          <a:xfrm>
            <a:off x="4857704" y="2102160"/>
            <a:ext cx="3800084" cy="2233384"/>
          </a:xfrm>
          <a:prstGeom prst="rect">
            <a:avLst/>
          </a:prstGeom>
        </p:spPr>
      </p:pic>
      <p:sp>
        <p:nvSpPr>
          <p:cNvPr id="22" name="Content Placeholder 1">
            <a:extLst>
              <a:ext uri="{FF2B5EF4-FFF2-40B4-BE49-F238E27FC236}">
                <a16:creationId xmlns:a16="http://schemas.microsoft.com/office/drawing/2014/main" id="{B7795AF7-47C1-3672-730E-4B7D59057E91}"/>
              </a:ext>
            </a:extLst>
          </p:cNvPr>
          <p:cNvSpPr txBox="1">
            <a:spLocks/>
          </p:cNvSpPr>
          <p:nvPr/>
        </p:nvSpPr>
        <p:spPr>
          <a:xfrm>
            <a:off x="3415954" y="-329225"/>
            <a:ext cx="5230613" cy="3548077"/>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just"/>
            <a:endParaRPr lang="en-US" sz="1400" b="1" dirty="0"/>
          </a:p>
        </p:txBody>
      </p:sp>
      <p:sp>
        <p:nvSpPr>
          <p:cNvPr id="23" name="Content Placeholder 1">
            <a:extLst>
              <a:ext uri="{FF2B5EF4-FFF2-40B4-BE49-F238E27FC236}">
                <a16:creationId xmlns:a16="http://schemas.microsoft.com/office/drawing/2014/main" id="{5BE6925B-4ABE-5C6B-32B8-378DE57E92A7}"/>
              </a:ext>
            </a:extLst>
          </p:cNvPr>
          <p:cNvSpPr txBox="1">
            <a:spLocks/>
          </p:cNvSpPr>
          <p:nvPr/>
        </p:nvSpPr>
        <p:spPr>
          <a:xfrm>
            <a:off x="4682343" y="1307989"/>
            <a:ext cx="4206240" cy="2334778"/>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Search bar in the tree-view of the configuration menu:</a:t>
            </a:r>
          </a:p>
          <a:p>
            <a:br>
              <a:rPr lang="en-US" sz="1600" dirty="0"/>
            </a:br>
            <a:endParaRPr lang="en-US" sz="1600" dirty="0"/>
          </a:p>
          <a:p>
            <a:pPr marL="285750" indent="-285750" algn="just">
              <a:buFont typeface="Arial" panose="020B0604020202020204" pitchFamily="34" charset="0"/>
              <a:buChar char="•"/>
            </a:pPr>
            <a:endParaRPr lang="en-US" sz="1600" dirty="0"/>
          </a:p>
        </p:txBody>
      </p:sp>
      <p:pic>
        <p:nvPicPr>
          <p:cNvPr id="25" name="Immagine 24" descr="Immagine che contiene testo, software, Pagina Web, Sito Web&#10;&#10;Descrizione generata automaticamente">
            <a:extLst>
              <a:ext uri="{FF2B5EF4-FFF2-40B4-BE49-F238E27FC236}">
                <a16:creationId xmlns:a16="http://schemas.microsoft.com/office/drawing/2014/main" id="{3DC689BE-71A4-3BCC-E448-B483A3AEC97D}"/>
              </a:ext>
            </a:extLst>
          </p:cNvPr>
          <p:cNvPicPr>
            <a:picLocks noChangeAspect="1"/>
          </p:cNvPicPr>
          <p:nvPr/>
        </p:nvPicPr>
        <p:blipFill rotWithShape="1">
          <a:blip r:embed="rId3"/>
          <a:srcRect l="72886" t="16109" r="2328" b="49060"/>
          <a:stretch/>
        </p:blipFill>
        <p:spPr>
          <a:xfrm>
            <a:off x="636588" y="1674421"/>
            <a:ext cx="3008556" cy="2648545"/>
          </a:xfrm>
          <a:prstGeom prst="rect">
            <a:avLst/>
          </a:prstGeom>
        </p:spPr>
      </p:pic>
      <p:sp>
        <p:nvSpPr>
          <p:cNvPr id="4" name="Footer Placeholder 3">
            <a:extLst>
              <a:ext uri="{FF2B5EF4-FFF2-40B4-BE49-F238E27FC236}">
                <a16:creationId xmlns:a16="http://schemas.microsoft.com/office/drawing/2014/main" id="{BEA4F5ED-2147-13B4-3079-C8A3D402DF95}"/>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62573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2"/>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21</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it-IT" dirty="0" err="1"/>
              <a:t>Overview</a:t>
            </a:r>
            <a:endParaRPr lang="it-IT" dirty="0"/>
          </a:p>
        </p:txBody>
      </p:sp>
      <p:sp>
        <p:nvSpPr>
          <p:cNvPr id="10" name="Segnaposto testo 1">
            <a:extLst>
              <a:ext uri="{FF2B5EF4-FFF2-40B4-BE49-F238E27FC236}">
                <a16:creationId xmlns:a16="http://schemas.microsoft.com/office/drawing/2014/main" id="{B81BFFEE-85F5-7B17-1777-24F1651CFB24}"/>
              </a:ext>
            </a:extLst>
          </p:cNvPr>
          <p:cNvSpPr>
            <a:spLocks noGrp="1"/>
          </p:cNvSpPr>
          <p:nvPr>
            <p:ph type="body" sz="half" idx="2"/>
          </p:nvPr>
        </p:nvSpPr>
        <p:spPr>
          <a:xfrm>
            <a:off x="228600" y="719138"/>
            <a:ext cx="3232298" cy="3767007"/>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solidFill>
                  <a:schemeClr val="tx1">
                    <a:lumMod val="40000"/>
                    <a:lumOff val="60000"/>
                  </a:schemeClr>
                </a:solidFill>
              </a:rPr>
              <a:t>Short Recap</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Loopback Test</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Discovery Mode</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ROC test with Sequence of Macros</a:t>
            </a:r>
          </a:p>
          <a:p>
            <a:pPr marL="285750" indent="-285750">
              <a:lnSpc>
                <a:spcPct val="150000"/>
              </a:lnSpc>
              <a:buFont typeface="Arial" panose="020B0604020202020204" pitchFamily="34" charset="0"/>
              <a:buChar char="•"/>
            </a:pPr>
            <a:endParaRPr lang="en-US" dirty="0">
              <a:solidFill>
                <a:schemeClr val="tx1">
                  <a:lumMod val="40000"/>
                  <a:lumOff val="60000"/>
                </a:schemeClr>
              </a:solidFill>
            </a:endParaRPr>
          </a:p>
          <a:p>
            <a:pPr marL="285750" indent="-285750">
              <a:lnSpc>
                <a:spcPct val="150000"/>
              </a:lnSpc>
              <a:buFont typeface="Arial" panose="020B0604020202020204" pitchFamily="34" charset="0"/>
              <a:buChar char="•"/>
            </a:pPr>
            <a:r>
              <a:rPr lang="en-US" dirty="0">
                <a:solidFill>
                  <a:schemeClr val="tx1">
                    <a:lumMod val="40000"/>
                    <a:lumOff val="60000"/>
                  </a:schemeClr>
                </a:solidFill>
              </a:rPr>
              <a:t>GUI updates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20005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70330C2C-640E-185E-1BEC-835AAF44F841}"/>
              </a:ext>
            </a:extLst>
          </p:cNvPr>
          <p:cNvSpPr>
            <a:spLocks noGrp="1"/>
          </p:cNvSpPr>
          <p:nvPr>
            <p:ph type="body" sz="half" idx="2"/>
          </p:nvPr>
        </p:nvSpPr>
        <p:spPr>
          <a:xfrm>
            <a:off x="510795" y="1101224"/>
            <a:ext cx="3835173" cy="1102855"/>
          </a:xfrm>
        </p:spPr>
        <p:txBody>
          <a:bodyPr/>
          <a:lstStyle/>
          <a:p>
            <a:r>
              <a:rPr lang="en-US" sz="2000" dirty="0"/>
              <a:t>Contacts:</a:t>
            </a:r>
          </a:p>
          <a:p>
            <a:endParaRPr lang="en-US" sz="2000" dirty="0"/>
          </a:p>
          <a:p>
            <a:pPr marL="342900" indent="-342900">
              <a:buFont typeface="Arial" panose="020B0604020202020204" pitchFamily="34" charset="0"/>
              <a:buChar char="•"/>
            </a:pPr>
            <a:r>
              <a:rPr lang="en-US" sz="2000" dirty="0"/>
              <a:t>Email: </a:t>
            </a:r>
            <a:r>
              <a:rPr lang="en-US" sz="2000" dirty="0">
                <a:hlinkClick r:id="rId2"/>
              </a:rPr>
              <a:t>tbaldi@fnal.gov</a:t>
            </a:r>
            <a:endParaRPr lang="en-US" sz="2000" dirty="0"/>
          </a:p>
          <a:p>
            <a:pPr marL="342900" indent="-342900">
              <a:buFont typeface="Arial" panose="020B0604020202020204" pitchFamily="34" charset="0"/>
              <a:buChar char="•"/>
            </a:pPr>
            <a:r>
              <a:rPr lang="en-US" sz="2000" dirty="0"/>
              <a:t>Phone: +1 224 457-8916</a:t>
            </a:r>
          </a:p>
          <a:p>
            <a:pPr marL="342900" indent="-342900">
              <a:buFont typeface="Arial" panose="020B0604020202020204" pitchFamily="34" charset="0"/>
              <a:buChar char="•"/>
            </a:pPr>
            <a:r>
              <a:rPr lang="en-US" sz="2000" dirty="0"/>
              <a:t>Office: IERC #1320</a:t>
            </a:r>
          </a:p>
        </p:txBody>
      </p:sp>
      <p:sp>
        <p:nvSpPr>
          <p:cNvPr id="4" name="Segnaposto data 3">
            <a:extLst>
              <a:ext uri="{FF2B5EF4-FFF2-40B4-BE49-F238E27FC236}">
                <a16:creationId xmlns:a16="http://schemas.microsoft.com/office/drawing/2014/main" id="{B1DDCF6C-93F5-CA0B-D2A2-CC7769F7D3D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8ECECF93-F579-AE47-1A30-386437EEDA4F}"/>
              </a:ext>
            </a:extLst>
          </p:cNvPr>
          <p:cNvSpPr>
            <a:spLocks noGrp="1"/>
          </p:cNvSpPr>
          <p:nvPr>
            <p:ph type="ftr" sz="quarter" idx="17"/>
          </p:nvPr>
        </p:nvSpPr>
        <p:spPr/>
        <p:txBody>
          <a:bodyPr/>
          <a:lstStyle/>
          <a:p>
            <a:pPr>
              <a:defRPr/>
            </a:pPr>
            <a:r>
              <a:rPr lang="en-US" dirty="0"/>
              <a:t>Tommaso Baldi | Italian Summer Students Final reports</a:t>
            </a:r>
            <a:endParaRPr lang="en-US" b="1" dirty="0"/>
          </a:p>
        </p:txBody>
      </p:sp>
      <p:sp>
        <p:nvSpPr>
          <p:cNvPr id="6" name="Segnaposto numero diapositiva 5">
            <a:extLst>
              <a:ext uri="{FF2B5EF4-FFF2-40B4-BE49-F238E27FC236}">
                <a16:creationId xmlns:a16="http://schemas.microsoft.com/office/drawing/2014/main" id="{B3D7E884-15C6-3775-9F0F-EED6EE21DF90}"/>
              </a:ext>
            </a:extLst>
          </p:cNvPr>
          <p:cNvSpPr>
            <a:spLocks noGrp="1"/>
          </p:cNvSpPr>
          <p:nvPr>
            <p:ph type="sldNum" sz="quarter" idx="18"/>
          </p:nvPr>
        </p:nvSpPr>
        <p:spPr/>
        <p:txBody>
          <a:bodyPr/>
          <a:lstStyle/>
          <a:p>
            <a:pPr>
              <a:defRPr/>
            </a:pPr>
            <a:fld id="{979A04A2-726F-2143-A443-7788AF27176E}" type="slidenum">
              <a:rPr lang="en-US" smtClean="0"/>
              <a:pPr>
                <a:defRPr/>
              </a:pPr>
              <a:t>22</a:t>
            </a:fld>
            <a:endParaRPr lang="en-US" dirty="0"/>
          </a:p>
        </p:txBody>
      </p:sp>
      <p:sp>
        <p:nvSpPr>
          <p:cNvPr id="7" name="Titolo 6">
            <a:extLst>
              <a:ext uri="{FF2B5EF4-FFF2-40B4-BE49-F238E27FC236}">
                <a16:creationId xmlns:a16="http://schemas.microsoft.com/office/drawing/2014/main" id="{36C5D322-3380-41E8-7C68-F64CAAABCB2E}"/>
              </a:ext>
            </a:extLst>
          </p:cNvPr>
          <p:cNvSpPr>
            <a:spLocks noGrp="1"/>
          </p:cNvSpPr>
          <p:nvPr>
            <p:ph type="title"/>
          </p:nvPr>
        </p:nvSpPr>
        <p:spPr/>
        <p:txBody>
          <a:bodyPr/>
          <a:lstStyle/>
          <a:p>
            <a:r>
              <a:rPr lang="en-US" dirty="0"/>
              <a:t>Thank you for your attention!</a:t>
            </a:r>
          </a:p>
        </p:txBody>
      </p:sp>
      <p:pic>
        <p:nvPicPr>
          <p:cNvPr id="16" name="Segnaposto contenuto 15" descr="Immagine che contiene persona, vestiti, cielo, aria aperta&#10;&#10;Descrizione generata automaticamente">
            <a:extLst>
              <a:ext uri="{FF2B5EF4-FFF2-40B4-BE49-F238E27FC236}">
                <a16:creationId xmlns:a16="http://schemas.microsoft.com/office/drawing/2014/main" id="{8CBA8BBF-5B66-F223-0392-6AE7780F769E}"/>
              </a:ext>
            </a:extLst>
          </p:cNvPr>
          <p:cNvPicPr>
            <a:picLocks noGrp="1" noChangeAspect="1"/>
          </p:cNvPicPr>
          <p:nvPr>
            <p:ph sz="half" idx="15"/>
          </p:nvPr>
        </p:nvPicPr>
        <p:blipFill rotWithShape="1">
          <a:blip r:embed="rId3"/>
          <a:srcRect l="13931" t="14281" r="11122" b="29634"/>
          <a:stretch/>
        </p:blipFill>
        <p:spPr>
          <a:xfrm>
            <a:off x="5099264" y="627455"/>
            <a:ext cx="3158710" cy="3153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magine 2" descr="Immagine che contiene elmetto, cartone animato, giocattolo&#10;&#10;Descrizione generata automaticamente">
            <a:extLst>
              <a:ext uri="{FF2B5EF4-FFF2-40B4-BE49-F238E27FC236}">
                <a16:creationId xmlns:a16="http://schemas.microsoft.com/office/drawing/2014/main" id="{26DB450E-DBF6-35B1-C603-1A46BF75C0C8}"/>
              </a:ext>
            </a:extLst>
          </p:cNvPr>
          <p:cNvPicPr>
            <a:picLocks noChangeAspect="1"/>
          </p:cNvPicPr>
          <p:nvPr/>
        </p:nvPicPr>
        <p:blipFill>
          <a:blip r:embed="rId4"/>
          <a:stretch>
            <a:fillRect/>
          </a:stretch>
        </p:blipFill>
        <p:spPr>
          <a:xfrm>
            <a:off x="-23903" y="2939422"/>
            <a:ext cx="1521460" cy="1914940"/>
          </a:xfrm>
          <a:prstGeom prst="rect">
            <a:avLst/>
          </a:prstGeom>
        </p:spPr>
      </p:pic>
    </p:spTree>
    <p:extLst>
      <p:ext uri="{BB962C8B-B14F-4D97-AF65-F5344CB8AC3E}">
        <p14:creationId xmlns:p14="http://schemas.microsoft.com/office/powerpoint/2010/main" val="2283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2474" y="991860"/>
            <a:ext cx="8219513" cy="2081851"/>
          </a:xfrm>
        </p:spPr>
        <p:txBody>
          <a:bodyPr/>
          <a:lstStyle/>
          <a:p>
            <a:pPr marL="0" indent="0" algn="just">
              <a:buNone/>
            </a:pPr>
            <a:r>
              <a:rPr lang="en-US" sz="1600" dirty="0"/>
              <a:t>The purpose of the Mu2e experiment is to research the neutrino-less conversion of the muon into an electron in the field of an aluminum nucleus. Further, Mu2e aims to demonstrate the existence of physics beyond the Standard Model through this process due to the charged lepton flavor violation. The experimental technique employed by Mu2e experiment has been designed to improve the sensitivity by 10</a:t>
            </a:r>
            <a:r>
              <a:rPr lang="en-US" sz="1600" baseline="30000" dirty="0"/>
              <a:t>4</a:t>
            </a:r>
            <a:r>
              <a:rPr lang="en-US" sz="1600" dirty="0"/>
              <a:t>, with respect to similar experiments</a:t>
            </a:r>
            <a:endParaRPr lang="en-US" dirty="0"/>
          </a:p>
        </p:txBody>
      </p:sp>
      <p:sp>
        <p:nvSpPr>
          <p:cNvPr id="7" name="Title 6"/>
          <p:cNvSpPr>
            <a:spLocks noGrp="1"/>
          </p:cNvSpPr>
          <p:nvPr>
            <p:ph type="title"/>
          </p:nvPr>
        </p:nvSpPr>
        <p:spPr>
          <a:xfrm>
            <a:off x="462474" y="250807"/>
            <a:ext cx="3303614" cy="320908"/>
          </a:xfrm>
        </p:spPr>
        <p:txBody>
          <a:bodyPr/>
          <a:lstStyle/>
          <a:p>
            <a:r>
              <a:rPr lang="en-US" sz="1950" dirty="0"/>
              <a:t>Mu2e</a:t>
            </a:r>
          </a:p>
        </p:txBody>
      </p:sp>
      <p:sp>
        <p:nvSpPr>
          <p:cNvPr id="3" name="Date Placeholder 2"/>
          <p:cNvSpPr>
            <a:spLocks noGrp="1"/>
          </p:cNvSpPr>
          <p:nvPr>
            <p:ph type="dt" sz="half" idx="2"/>
          </p:nvPr>
        </p:nvSpPr>
        <p:spPr/>
        <p:txBody>
          <a:bodyPr/>
          <a:lstStyle/>
          <a:p>
            <a:pPr>
              <a:defRPr/>
            </a:pPr>
            <a:fld id="{FA96D49F-E75B-CA4C-9755-57CB093C34C1}" type="datetime1">
              <a:rPr lang="en-US" smtClean="0"/>
              <a:t>9/28/23</a:t>
            </a:fld>
            <a:endParaRPr lang="en-US" dirty="0"/>
          </a:p>
        </p:txBody>
      </p:sp>
      <p:sp>
        <p:nvSpPr>
          <p:cNvPr id="4" name="Footer Placeholder 3"/>
          <p:cNvSpPr>
            <a:spLocks noGrp="1"/>
          </p:cNvSpPr>
          <p:nvPr>
            <p:ph type="ftr" sz="quarter" idx="3"/>
          </p:nvPr>
        </p:nvSpPr>
        <p:spPr/>
        <p:txBody>
          <a:bodyPr/>
          <a:lstStyle/>
          <a:p>
            <a:pPr>
              <a:defRPr/>
            </a:pPr>
            <a:r>
              <a:rPr lang="en-US" dirty="0"/>
              <a:t>Tommaso Baldi | </a:t>
            </a:r>
            <a:r>
              <a:rPr lang="en-US" sz="900" dirty="0"/>
              <a:t>Italian Summer Students Final reports</a:t>
            </a:r>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2" name="Picture 9">
            <a:extLst>
              <a:ext uri="{FF2B5EF4-FFF2-40B4-BE49-F238E27FC236}">
                <a16:creationId xmlns:a16="http://schemas.microsoft.com/office/drawing/2014/main" id="{2BD4E0B4-685E-B343-70CB-1E229B9544D2}"/>
              </a:ext>
            </a:extLst>
          </p:cNvPr>
          <p:cNvPicPr>
            <a:picLocks noChangeAspect="1"/>
          </p:cNvPicPr>
          <p:nvPr/>
        </p:nvPicPr>
        <p:blipFill>
          <a:blip r:embed="rId3"/>
          <a:stretch>
            <a:fillRect/>
          </a:stretch>
        </p:blipFill>
        <p:spPr>
          <a:xfrm>
            <a:off x="1972706" y="2376165"/>
            <a:ext cx="5377912" cy="2237848"/>
          </a:xfrm>
          <a:prstGeom prst="rect">
            <a:avLst/>
          </a:prstGeom>
        </p:spPr>
      </p:pic>
      <p:pic>
        <p:nvPicPr>
          <p:cNvPr id="10" name="Picture Placeholder 24" descr="mu2e_logo_oval copy.jpg">
            <a:extLst>
              <a:ext uri="{FF2B5EF4-FFF2-40B4-BE49-F238E27FC236}">
                <a16:creationId xmlns:a16="http://schemas.microsoft.com/office/drawing/2014/main" id="{CE1B0B4D-DE29-7873-75C6-6FA983C728FA}"/>
              </a:ext>
            </a:extLst>
          </p:cNvPr>
          <p:cNvPicPr>
            <a:picLocks noChangeAspect="1"/>
          </p:cNvPicPr>
          <p:nvPr/>
        </p:nvPicPr>
        <p:blipFill rotWithShape="1">
          <a:blip r:embed="rId4">
            <a:extLst>
              <a:ext uri="{28A0092B-C50C-407E-A947-70E740481C1C}">
                <a14:useLocalDpi xmlns:a14="http://schemas.microsoft.com/office/drawing/2010/main" val="0"/>
              </a:ext>
            </a:extLst>
          </a:blip>
          <a:srcRect t="-7563" b="-14607"/>
          <a:stretch/>
        </p:blipFill>
        <p:spPr>
          <a:xfrm>
            <a:off x="7792721" y="68294"/>
            <a:ext cx="1211005" cy="852195"/>
          </a:xfrm>
          <a:prstGeom prst="rect">
            <a:avLst/>
          </a:prstGeom>
        </p:spPr>
      </p:pic>
    </p:spTree>
    <p:extLst>
      <p:ext uri="{BB962C8B-B14F-4D97-AF65-F5344CB8AC3E}">
        <p14:creationId xmlns:p14="http://schemas.microsoft.com/office/powerpoint/2010/main" val="378468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8880" y="639499"/>
            <a:ext cx="5473705" cy="2818133"/>
          </a:xfrm>
        </p:spPr>
        <p:txBody>
          <a:bodyPr/>
          <a:lstStyle/>
          <a:p>
            <a:pPr algn="just"/>
            <a:r>
              <a:rPr lang="en-US" sz="1600" dirty="0">
                <a:cs typeface="Helvetica"/>
              </a:rPr>
              <a:t>The TDAQ is a subsystem of the Mu2e experiment implemented </a:t>
            </a:r>
            <a:r>
              <a:rPr lang="en-US" sz="1600" dirty="0"/>
              <a:t>for collecting digitized data and delivering that data to </a:t>
            </a:r>
            <a:r>
              <a:rPr lang="en-US" sz="1600" b="1" dirty="0"/>
              <a:t>online</a:t>
            </a:r>
            <a:r>
              <a:rPr lang="en-US" sz="1600" dirty="0"/>
              <a:t> and </a:t>
            </a:r>
            <a:r>
              <a:rPr lang="en-US" sz="1600" b="1" dirty="0"/>
              <a:t>offline</a:t>
            </a:r>
            <a:r>
              <a:rPr lang="en-US" sz="1600" dirty="0"/>
              <a:t> processing for analysis.</a:t>
            </a:r>
            <a:r>
              <a:rPr lang="en-US" sz="1600" dirty="0">
                <a:cs typeface="Helvetica"/>
              </a:rPr>
              <a:t> </a:t>
            </a:r>
          </a:p>
          <a:p>
            <a:pPr algn="just"/>
            <a:endParaRPr lang="en-US" sz="1600" dirty="0">
              <a:cs typeface="Helvetica"/>
            </a:endParaRPr>
          </a:p>
          <a:p>
            <a:pPr algn="just"/>
            <a:r>
              <a:rPr lang="en-US" sz="1600" dirty="0"/>
              <a:t>It is also responsible for:</a:t>
            </a:r>
          </a:p>
          <a:p>
            <a:pPr marL="285750" indent="-285750" algn="just">
              <a:buFont typeface="Arial" panose="020B0604020202020204" pitchFamily="34" charset="0"/>
              <a:buChar char="•"/>
            </a:pPr>
            <a:r>
              <a:rPr lang="en-US" sz="1600" dirty="0"/>
              <a:t>detector synchronization</a:t>
            </a:r>
          </a:p>
          <a:p>
            <a:pPr marL="285750" indent="-285750" algn="just">
              <a:buFont typeface="Arial" panose="020B0604020202020204" pitchFamily="34" charset="0"/>
              <a:buChar char="•"/>
            </a:pPr>
            <a:r>
              <a:rPr lang="en-US" sz="1600" dirty="0"/>
              <a:t>control interfaces</a:t>
            </a:r>
          </a:p>
          <a:p>
            <a:pPr marL="285750" indent="-285750" algn="just">
              <a:buFont typeface="Arial" panose="020B0604020202020204" pitchFamily="34" charset="0"/>
              <a:buChar char="•"/>
            </a:pPr>
            <a:r>
              <a:rPr lang="en-US" sz="1600" dirty="0"/>
              <a:t>monitoring interfaces</a:t>
            </a:r>
          </a:p>
          <a:p>
            <a:pPr marL="285750" indent="-285750" algn="just">
              <a:buFont typeface="Arial" panose="020B0604020202020204" pitchFamily="34" charset="0"/>
              <a:buChar char="•"/>
            </a:pPr>
            <a:r>
              <a:rPr lang="en-US" sz="1600" dirty="0"/>
              <a:t>timing and control network for precise synchronization</a:t>
            </a:r>
          </a:p>
          <a:p>
            <a:pPr marL="285750" indent="-285750" algn="just">
              <a:buFont typeface="Arial" panose="020B0604020202020204" pitchFamily="34" charset="0"/>
              <a:buChar char="•"/>
            </a:pPr>
            <a:r>
              <a:rPr lang="en-US" sz="1600" dirty="0"/>
              <a:t>control of the data sources and readout</a:t>
            </a:r>
          </a:p>
        </p:txBody>
      </p:sp>
      <p:sp>
        <p:nvSpPr>
          <p:cNvPr id="5" name="Text Placeholder 4"/>
          <p:cNvSpPr>
            <a:spLocks noGrp="1"/>
          </p:cNvSpPr>
          <p:nvPr>
            <p:ph type="body" sz="half" idx="19"/>
          </p:nvPr>
        </p:nvSpPr>
        <p:spPr>
          <a:xfrm>
            <a:off x="5928431" y="4063578"/>
            <a:ext cx="2731008" cy="814583"/>
          </a:xfrm>
        </p:spPr>
        <p:txBody>
          <a:bodyPr/>
          <a:lstStyle/>
          <a:p>
            <a:pPr algn="ctr"/>
            <a:r>
              <a:rPr lang="en-US" sz="1100" dirty="0"/>
              <a:t>TDAQ server located in the DAQ room of the Mu2e building. </a:t>
            </a:r>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What is a TDAQ?</a:t>
            </a:r>
          </a:p>
        </p:txBody>
      </p:sp>
      <p:pic>
        <p:nvPicPr>
          <p:cNvPr id="12" name="Picture Placeholder 1" descr="A picture containing engine, computer&#10;&#10;Description automatically generated">
            <a:extLst>
              <a:ext uri="{FF2B5EF4-FFF2-40B4-BE49-F238E27FC236}">
                <a16:creationId xmlns:a16="http://schemas.microsoft.com/office/drawing/2014/main" id="{731658C9-3FBC-711D-4CCA-828FC1544E27}"/>
              </a:ext>
            </a:extLst>
          </p:cNvPr>
          <p:cNvPicPr>
            <a:picLocks noChangeAspect="1"/>
          </p:cNvPicPr>
          <p:nvPr/>
        </p:nvPicPr>
        <p:blipFill rotWithShape="1">
          <a:blip r:embed="rId2"/>
          <a:srcRect t="16188" b="16188"/>
          <a:stretch/>
        </p:blipFill>
        <p:spPr>
          <a:xfrm>
            <a:off x="6172592" y="462290"/>
            <a:ext cx="2242686" cy="3370252"/>
          </a:xfrm>
          <a:prstGeom prst="rect">
            <a:avLst/>
          </a:prstGeom>
        </p:spPr>
      </p:pic>
      <p:sp>
        <p:nvSpPr>
          <p:cNvPr id="3" name="Footer Placeholder 3">
            <a:extLst>
              <a:ext uri="{FF2B5EF4-FFF2-40B4-BE49-F238E27FC236}">
                <a16:creationId xmlns:a16="http://schemas.microsoft.com/office/drawing/2014/main" id="{B1992277-5D9F-2376-9E3D-73C0CE8BC2A2}"/>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231970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TDAQ Topology</a:t>
            </a:r>
          </a:p>
        </p:txBody>
      </p:sp>
      <p:grpSp>
        <p:nvGrpSpPr>
          <p:cNvPr id="13" name="Group 481">
            <a:extLst>
              <a:ext uri="{FF2B5EF4-FFF2-40B4-BE49-F238E27FC236}">
                <a16:creationId xmlns:a16="http://schemas.microsoft.com/office/drawing/2014/main" id="{71985535-76C1-04FB-F7F0-A8D2CF6F6A24}"/>
              </a:ext>
            </a:extLst>
          </p:cNvPr>
          <p:cNvGrpSpPr/>
          <p:nvPr/>
        </p:nvGrpSpPr>
        <p:grpSpPr>
          <a:xfrm>
            <a:off x="695193" y="324093"/>
            <a:ext cx="7484901" cy="4385411"/>
            <a:chOff x="1865212" y="708548"/>
            <a:chExt cx="8559549" cy="5427163"/>
          </a:xfrm>
        </p:grpSpPr>
        <p:sp>
          <p:nvSpPr>
            <p:cNvPr id="14" name="Rectangle 482">
              <a:extLst>
                <a:ext uri="{FF2B5EF4-FFF2-40B4-BE49-F238E27FC236}">
                  <a16:creationId xmlns:a16="http://schemas.microsoft.com/office/drawing/2014/main" id="{16CD50B6-3974-F7B8-8E30-723C3AED5205}"/>
                </a:ext>
              </a:extLst>
            </p:cNvPr>
            <p:cNvSpPr/>
            <p:nvPr/>
          </p:nvSpPr>
          <p:spPr>
            <a:xfrm>
              <a:off x="8174037" y="746007"/>
              <a:ext cx="1981200" cy="3875771"/>
            </a:xfrm>
            <a:prstGeom prst="rect">
              <a:avLst/>
            </a:prstGeom>
            <a:noFill/>
            <a:ln w="12700" cap="flat" cmpd="sng" algn="ctr">
              <a:solidFill>
                <a:srgbClr val="4F81BD">
                  <a:shade val="50000"/>
                </a:srgbClr>
              </a:solidFill>
              <a:prstDash val="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latin typeface="Arial"/>
              </a:endParaRPr>
            </a:p>
          </p:txBody>
        </p:sp>
        <p:cxnSp>
          <p:nvCxnSpPr>
            <p:cNvPr id="15" name="Straight Arrow Connector 483">
              <a:extLst>
                <a:ext uri="{FF2B5EF4-FFF2-40B4-BE49-F238E27FC236}">
                  <a16:creationId xmlns:a16="http://schemas.microsoft.com/office/drawing/2014/main" id="{DB24AFB2-630F-A774-A0EA-311C479D4BFE}"/>
                </a:ext>
              </a:extLst>
            </p:cNvPr>
            <p:cNvCxnSpPr/>
            <p:nvPr/>
          </p:nvCxnSpPr>
          <p:spPr>
            <a:xfrm flipH="1" flipV="1">
              <a:off x="4437466" y="5348425"/>
              <a:ext cx="609600" cy="152400"/>
            </a:xfrm>
            <a:prstGeom prst="straightConnector1">
              <a:avLst/>
            </a:prstGeom>
            <a:noFill/>
            <a:ln w="9525" cap="flat" cmpd="sng" algn="ctr">
              <a:solidFill>
                <a:srgbClr val="7030A0"/>
              </a:solidFill>
              <a:prstDash val="solid"/>
              <a:headEnd type="none" w="med" len="med"/>
              <a:tailEnd type="none" w="med" len="med"/>
            </a:ln>
            <a:effectLst/>
          </p:spPr>
        </p:cxnSp>
        <p:sp>
          <p:nvSpPr>
            <p:cNvPr id="16" name="TextBox 484">
              <a:extLst>
                <a:ext uri="{FF2B5EF4-FFF2-40B4-BE49-F238E27FC236}">
                  <a16:creationId xmlns:a16="http://schemas.microsoft.com/office/drawing/2014/main" id="{036B41C1-B523-2F1A-9E9D-FDF6F15D4081}"/>
                </a:ext>
              </a:extLst>
            </p:cNvPr>
            <p:cNvSpPr txBox="1"/>
            <p:nvPr/>
          </p:nvSpPr>
          <p:spPr>
            <a:xfrm>
              <a:off x="3911053" y="3111979"/>
              <a:ext cx="9906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Ethernet</a:t>
              </a:r>
              <a:endParaRPr lang="en-US" sz="700" dirty="0">
                <a:solidFill>
                  <a:prstClr val="black"/>
                </a:solidFill>
                <a:latin typeface="Arial"/>
              </a:endParaRPr>
            </a:p>
          </p:txBody>
        </p:sp>
        <p:sp>
          <p:nvSpPr>
            <p:cNvPr id="17" name="TextBox 485">
              <a:extLst>
                <a:ext uri="{FF2B5EF4-FFF2-40B4-BE49-F238E27FC236}">
                  <a16:creationId xmlns:a16="http://schemas.microsoft.com/office/drawing/2014/main" id="{929CA1C5-DEE4-56FF-C3AA-4DF8A86FAB3B}"/>
                </a:ext>
              </a:extLst>
            </p:cNvPr>
            <p:cNvSpPr txBox="1"/>
            <p:nvPr/>
          </p:nvSpPr>
          <p:spPr>
            <a:xfrm>
              <a:off x="3999126" y="3955837"/>
              <a:ext cx="99060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Control and Data Packets</a:t>
              </a:r>
              <a:endParaRPr lang="en-US" sz="700" dirty="0">
                <a:solidFill>
                  <a:prstClr val="black"/>
                </a:solidFill>
                <a:latin typeface="Arial"/>
              </a:endParaRPr>
            </a:p>
          </p:txBody>
        </p:sp>
        <p:sp>
          <p:nvSpPr>
            <p:cNvPr id="18" name="Rounded Rectangle 213">
              <a:extLst>
                <a:ext uri="{FF2B5EF4-FFF2-40B4-BE49-F238E27FC236}">
                  <a16:creationId xmlns:a16="http://schemas.microsoft.com/office/drawing/2014/main" id="{C3E764A2-E28A-C5A8-ABCC-6658DB33E23A}"/>
                </a:ext>
              </a:extLst>
            </p:cNvPr>
            <p:cNvSpPr/>
            <p:nvPr/>
          </p:nvSpPr>
          <p:spPr>
            <a:xfrm>
              <a:off x="6743701" y="1745222"/>
              <a:ext cx="152400" cy="7112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19" name="Rounded Rectangle 214">
              <a:extLst>
                <a:ext uri="{FF2B5EF4-FFF2-40B4-BE49-F238E27FC236}">
                  <a16:creationId xmlns:a16="http://schemas.microsoft.com/office/drawing/2014/main" id="{4180AE09-6277-CF76-7FD5-0BE98EE66775}"/>
                </a:ext>
              </a:extLst>
            </p:cNvPr>
            <p:cNvSpPr/>
            <p:nvPr/>
          </p:nvSpPr>
          <p:spPr>
            <a:xfrm>
              <a:off x="6743701" y="4559196"/>
              <a:ext cx="152400" cy="26440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20" name="TextBox 488">
              <a:extLst>
                <a:ext uri="{FF2B5EF4-FFF2-40B4-BE49-F238E27FC236}">
                  <a16:creationId xmlns:a16="http://schemas.microsoft.com/office/drawing/2014/main" id="{09FC310B-AB68-1251-C21B-A4FB33558ACE}"/>
                </a:ext>
              </a:extLst>
            </p:cNvPr>
            <p:cNvSpPr txBox="1"/>
            <p:nvPr/>
          </p:nvSpPr>
          <p:spPr>
            <a:xfrm>
              <a:off x="6775866" y="4381398"/>
              <a:ext cx="1270519" cy="9903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(2) 32-port 10G</a:t>
              </a:r>
            </a:p>
            <a:p>
              <a:pPr algn="ctr" fontAlgn="auto">
                <a:spcBef>
                  <a:spcPts val="0"/>
                </a:spcBef>
                <a:spcAft>
                  <a:spcPts val="0"/>
                </a:spcAft>
                <a:defRPr/>
              </a:pPr>
              <a:r>
                <a:rPr lang="en-US" sz="1000" dirty="0">
                  <a:solidFill>
                    <a:prstClr val="black"/>
                  </a:solidFill>
                  <a:latin typeface="Arial"/>
                </a:rPr>
                <a:t>Event Building</a:t>
              </a:r>
            </a:p>
            <a:p>
              <a:pPr algn="ctr" fontAlgn="auto">
                <a:spcBef>
                  <a:spcPts val="0"/>
                </a:spcBef>
                <a:spcAft>
                  <a:spcPts val="0"/>
                </a:spcAft>
                <a:defRPr/>
              </a:pPr>
              <a:r>
                <a:rPr lang="en-US" sz="1000" dirty="0">
                  <a:solidFill>
                    <a:prstClr val="black"/>
                  </a:solidFill>
                  <a:latin typeface="Arial"/>
                </a:rPr>
                <a:t>Switch</a:t>
              </a:r>
            </a:p>
            <a:p>
              <a:pPr algn="ctr" fontAlgn="auto">
                <a:spcBef>
                  <a:spcPts val="0"/>
                </a:spcBef>
                <a:spcAft>
                  <a:spcPts val="0"/>
                </a:spcAft>
                <a:defRPr/>
              </a:pPr>
              <a:r>
                <a:rPr lang="en-US" sz="800" dirty="0">
                  <a:solidFill>
                    <a:prstClr val="black"/>
                  </a:solidFill>
                  <a:latin typeface="Arial"/>
                </a:rPr>
                <a:t>(For Tracker and Calorimeter Data)</a:t>
              </a:r>
            </a:p>
          </p:txBody>
        </p:sp>
        <p:sp>
          <p:nvSpPr>
            <p:cNvPr id="21" name="TextBox 17">
              <a:extLst>
                <a:ext uri="{FF2B5EF4-FFF2-40B4-BE49-F238E27FC236}">
                  <a16:creationId xmlns:a16="http://schemas.microsoft.com/office/drawing/2014/main" id="{BFF129BA-FD3A-0563-2FF6-831950934D12}"/>
                </a:ext>
              </a:extLst>
            </p:cNvPr>
            <p:cNvSpPr txBox="1"/>
            <p:nvPr/>
          </p:nvSpPr>
          <p:spPr>
            <a:xfrm>
              <a:off x="2099008" y="5029660"/>
              <a:ext cx="2362200"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b="1" dirty="0">
                  <a:solidFill>
                    <a:prstClr val="black"/>
                  </a:solidFill>
                  <a:latin typeface="Arial"/>
                </a:rPr>
                <a:t>Vacuum</a:t>
              </a:r>
            </a:p>
          </p:txBody>
        </p:sp>
        <p:sp>
          <p:nvSpPr>
            <p:cNvPr id="22" name="Rectangle 490">
              <a:extLst>
                <a:ext uri="{FF2B5EF4-FFF2-40B4-BE49-F238E27FC236}">
                  <a16:creationId xmlns:a16="http://schemas.microsoft.com/office/drawing/2014/main" id="{75B62187-DB53-FA36-0FA1-CCBF3151EAFD}"/>
                </a:ext>
              </a:extLst>
            </p:cNvPr>
            <p:cNvSpPr/>
            <p:nvPr/>
          </p:nvSpPr>
          <p:spPr>
            <a:xfrm>
              <a:off x="3892262" y="745403"/>
              <a:ext cx="4116676" cy="5390308"/>
            </a:xfrm>
            <a:prstGeom prst="rect">
              <a:avLst/>
            </a:prstGeom>
            <a:noFill/>
            <a:ln w="12700" cap="flat" cmpd="sng" algn="ctr">
              <a:solidFill>
                <a:srgbClr val="4F81BD">
                  <a:shade val="50000"/>
                </a:srgbClr>
              </a:solidFill>
              <a:prstDash val="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latin typeface="Arial"/>
              </a:endParaRPr>
            </a:p>
          </p:txBody>
        </p:sp>
        <p:sp>
          <p:nvSpPr>
            <p:cNvPr id="23" name="TextBox 89">
              <a:extLst>
                <a:ext uri="{FF2B5EF4-FFF2-40B4-BE49-F238E27FC236}">
                  <a16:creationId xmlns:a16="http://schemas.microsoft.com/office/drawing/2014/main" id="{4B6C21EA-6A70-DBDC-6CD9-47970BB9EB70}"/>
                </a:ext>
              </a:extLst>
            </p:cNvPr>
            <p:cNvSpPr txBox="1"/>
            <p:nvPr/>
          </p:nvSpPr>
          <p:spPr>
            <a:xfrm>
              <a:off x="5265653" y="1969576"/>
              <a:ext cx="1004939"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Run Control Host</a:t>
              </a:r>
            </a:p>
          </p:txBody>
        </p:sp>
        <p:cxnSp>
          <p:nvCxnSpPr>
            <p:cNvPr id="24" name="Straight Connector 492">
              <a:extLst>
                <a:ext uri="{FF2B5EF4-FFF2-40B4-BE49-F238E27FC236}">
                  <a16:creationId xmlns:a16="http://schemas.microsoft.com/office/drawing/2014/main" id="{7FFA79B1-01C9-26A6-D345-21014B35005E}"/>
                </a:ext>
              </a:extLst>
            </p:cNvPr>
            <p:cNvCxnSpPr>
              <a:cxnSpLocks/>
              <a:stCxn id="27" idx="0"/>
            </p:cNvCxnSpPr>
            <p:nvPr/>
          </p:nvCxnSpPr>
          <p:spPr>
            <a:xfrm>
              <a:off x="5144684" y="1562673"/>
              <a:ext cx="0" cy="1011838"/>
            </a:xfrm>
            <a:prstGeom prst="line">
              <a:avLst/>
            </a:prstGeom>
            <a:noFill/>
            <a:ln w="9525" cap="flat" cmpd="sng" algn="ctr">
              <a:solidFill>
                <a:srgbClr val="519A24"/>
              </a:solidFill>
              <a:prstDash val="solid"/>
            </a:ln>
            <a:effectLst/>
          </p:spPr>
        </p:cxnSp>
        <p:sp>
          <p:nvSpPr>
            <p:cNvPr id="25" name="TextBox 272">
              <a:extLst>
                <a:ext uri="{FF2B5EF4-FFF2-40B4-BE49-F238E27FC236}">
                  <a16:creationId xmlns:a16="http://schemas.microsoft.com/office/drawing/2014/main" id="{68A009BC-026B-FB21-128F-9422B7E6A05A}"/>
                </a:ext>
              </a:extLst>
            </p:cNvPr>
            <p:cNvSpPr txBox="1"/>
            <p:nvPr/>
          </p:nvSpPr>
          <p:spPr>
            <a:xfrm>
              <a:off x="5096188" y="708548"/>
              <a:ext cx="146103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Accelerator RF </a:t>
              </a:r>
            </a:p>
            <a:p>
              <a:pPr algn="ctr" fontAlgn="auto">
                <a:spcBef>
                  <a:spcPts val="0"/>
                </a:spcBef>
                <a:spcAft>
                  <a:spcPts val="0"/>
                </a:spcAft>
                <a:defRPr/>
              </a:pPr>
              <a:r>
                <a:rPr lang="en-US" sz="1000" dirty="0">
                  <a:solidFill>
                    <a:prstClr val="black"/>
                  </a:solidFill>
                  <a:latin typeface="Arial"/>
                </a:rPr>
                <a:t>0-Crossing Marker</a:t>
              </a:r>
            </a:p>
          </p:txBody>
        </p:sp>
        <p:sp>
          <p:nvSpPr>
            <p:cNvPr id="26" name="TextBox 272">
              <a:extLst>
                <a:ext uri="{FF2B5EF4-FFF2-40B4-BE49-F238E27FC236}">
                  <a16:creationId xmlns:a16="http://schemas.microsoft.com/office/drawing/2014/main" id="{4168924B-9573-ED63-5F04-F6A3DA80A562}"/>
                </a:ext>
              </a:extLst>
            </p:cNvPr>
            <p:cNvSpPr txBox="1"/>
            <p:nvPr/>
          </p:nvSpPr>
          <p:spPr>
            <a:xfrm>
              <a:off x="3785112" y="1352276"/>
              <a:ext cx="1164631"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Encoded System Clock</a:t>
              </a:r>
            </a:p>
          </p:txBody>
        </p:sp>
        <p:sp>
          <p:nvSpPr>
            <p:cNvPr id="27" name="Arc 495">
              <a:extLst>
                <a:ext uri="{FF2B5EF4-FFF2-40B4-BE49-F238E27FC236}">
                  <a16:creationId xmlns:a16="http://schemas.microsoft.com/office/drawing/2014/main" id="{924C52E7-8B04-54A0-CBC8-924DD7CF4196}"/>
                </a:ext>
              </a:extLst>
            </p:cNvPr>
            <p:cNvSpPr/>
            <p:nvPr/>
          </p:nvSpPr>
          <p:spPr>
            <a:xfrm rot="16200000">
              <a:off x="5144684" y="1486473"/>
              <a:ext cx="152400" cy="152400"/>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sp>
          <p:nvSpPr>
            <p:cNvPr id="28" name="Rounded Rectangle 230">
              <a:extLst>
                <a:ext uri="{FF2B5EF4-FFF2-40B4-BE49-F238E27FC236}">
                  <a16:creationId xmlns:a16="http://schemas.microsoft.com/office/drawing/2014/main" id="{8340787B-C308-3F6D-B159-068F7C4CCD1C}"/>
                </a:ext>
              </a:extLst>
            </p:cNvPr>
            <p:cNvSpPr/>
            <p:nvPr/>
          </p:nvSpPr>
          <p:spPr>
            <a:xfrm>
              <a:off x="5448301" y="2584035"/>
              <a:ext cx="609600" cy="685800"/>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29" name="Rounded Rectangle 231">
              <a:extLst>
                <a:ext uri="{FF2B5EF4-FFF2-40B4-BE49-F238E27FC236}">
                  <a16:creationId xmlns:a16="http://schemas.microsoft.com/office/drawing/2014/main" id="{2668CB8B-33A0-055C-FFC5-43DC1C96112F}"/>
                </a:ext>
              </a:extLst>
            </p:cNvPr>
            <p:cNvSpPr/>
            <p:nvPr/>
          </p:nvSpPr>
          <p:spPr>
            <a:xfrm>
              <a:off x="5600701" y="2965035"/>
              <a:ext cx="304800" cy="228600"/>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30" name="Straight Connector 498">
              <a:extLst>
                <a:ext uri="{FF2B5EF4-FFF2-40B4-BE49-F238E27FC236}">
                  <a16:creationId xmlns:a16="http://schemas.microsoft.com/office/drawing/2014/main" id="{59D7DF24-CBBA-3177-B30E-63C21AE21D5E}"/>
                </a:ext>
              </a:extLst>
            </p:cNvPr>
            <p:cNvCxnSpPr/>
            <p:nvPr/>
          </p:nvCxnSpPr>
          <p:spPr>
            <a:xfrm>
              <a:off x="5753101" y="2888835"/>
              <a:ext cx="0" cy="76200"/>
            </a:xfrm>
            <a:prstGeom prst="line">
              <a:avLst/>
            </a:prstGeom>
            <a:noFill/>
            <a:ln w="19050" cap="flat" cmpd="sng" algn="ctr">
              <a:solidFill>
                <a:srgbClr val="4F81BD">
                  <a:shade val="95000"/>
                  <a:satMod val="105000"/>
                </a:srgbClr>
              </a:solidFill>
              <a:prstDash val="solid"/>
            </a:ln>
            <a:effectLst/>
          </p:spPr>
        </p:cxnSp>
        <p:cxnSp>
          <p:nvCxnSpPr>
            <p:cNvPr id="31" name="Straight Arrow Connector 499">
              <a:extLst>
                <a:ext uri="{FF2B5EF4-FFF2-40B4-BE49-F238E27FC236}">
                  <a16:creationId xmlns:a16="http://schemas.microsoft.com/office/drawing/2014/main" id="{6F74184A-0FA9-A286-4430-F4B5DB77A365}"/>
                </a:ext>
              </a:extLst>
            </p:cNvPr>
            <p:cNvCxnSpPr/>
            <p:nvPr/>
          </p:nvCxnSpPr>
          <p:spPr>
            <a:xfrm flipH="1">
              <a:off x="4229101" y="2812635"/>
              <a:ext cx="1371600" cy="0"/>
            </a:xfrm>
            <a:prstGeom prst="straightConnector1">
              <a:avLst/>
            </a:prstGeom>
            <a:noFill/>
            <a:ln w="28575" cap="flat" cmpd="sng" algn="ctr">
              <a:solidFill>
                <a:srgbClr val="7030A0"/>
              </a:solidFill>
              <a:prstDash val="solid"/>
              <a:headEnd type="triangle" w="med" len="med"/>
              <a:tailEnd type="none" w="med" len="med"/>
            </a:ln>
            <a:effectLst/>
          </p:spPr>
        </p:cxnSp>
        <p:cxnSp>
          <p:nvCxnSpPr>
            <p:cNvPr id="32" name="Straight Arrow Connector 500">
              <a:extLst>
                <a:ext uri="{FF2B5EF4-FFF2-40B4-BE49-F238E27FC236}">
                  <a16:creationId xmlns:a16="http://schemas.microsoft.com/office/drawing/2014/main" id="{3427723D-81F3-4E11-6789-BC75F4CAF593}"/>
                </a:ext>
              </a:extLst>
            </p:cNvPr>
            <p:cNvCxnSpPr/>
            <p:nvPr/>
          </p:nvCxnSpPr>
          <p:spPr>
            <a:xfrm>
              <a:off x="5295901" y="1561072"/>
              <a:ext cx="0" cy="2146300"/>
            </a:xfrm>
            <a:prstGeom prst="straightConnector1">
              <a:avLst/>
            </a:prstGeom>
            <a:noFill/>
            <a:ln w="12700" cap="flat" cmpd="sng" algn="ctr">
              <a:solidFill>
                <a:srgbClr val="7030A0"/>
              </a:solidFill>
              <a:prstDash val="solid"/>
              <a:headEnd type="none" w="med" len="med"/>
              <a:tailEnd type="none" w="med" len="med"/>
            </a:ln>
            <a:effectLst/>
          </p:spPr>
        </p:cxnSp>
        <p:cxnSp>
          <p:nvCxnSpPr>
            <p:cNvPr id="33" name="Straight Arrow Connector 501">
              <a:extLst>
                <a:ext uri="{FF2B5EF4-FFF2-40B4-BE49-F238E27FC236}">
                  <a16:creationId xmlns:a16="http://schemas.microsoft.com/office/drawing/2014/main" id="{D00EE7F3-BCE8-D0AE-8C13-AC0085B9D318}"/>
                </a:ext>
              </a:extLst>
            </p:cNvPr>
            <p:cNvCxnSpPr/>
            <p:nvPr/>
          </p:nvCxnSpPr>
          <p:spPr>
            <a:xfrm flipH="1">
              <a:off x="5295901" y="2736435"/>
              <a:ext cx="304800" cy="0"/>
            </a:xfrm>
            <a:prstGeom prst="straightConnector1">
              <a:avLst/>
            </a:prstGeom>
            <a:noFill/>
            <a:ln w="12700" cap="flat" cmpd="sng" algn="ctr">
              <a:solidFill>
                <a:srgbClr val="7030A0"/>
              </a:solidFill>
              <a:prstDash val="solid"/>
              <a:headEnd type="triangle" w="med" len="med"/>
              <a:tailEnd type="none" w="med" len="med"/>
            </a:ln>
            <a:effectLst/>
          </p:spPr>
        </p:cxnSp>
        <p:sp>
          <p:nvSpPr>
            <p:cNvPr id="34" name="Rounded Rectangle 240">
              <a:extLst>
                <a:ext uri="{FF2B5EF4-FFF2-40B4-BE49-F238E27FC236}">
                  <a16:creationId xmlns:a16="http://schemas.microsoft.com/office/drawing/2014/main" id="{1D313BEB-59F1-C988-1544-9D6FF8218636}"/>
                </a:ext>
              </a:extLst>
            </p:cNvPr>
            <p:cNvSpPr/>
            <p:nvPr/>
          </p:nvSpPr>
          <p:spPr>
            <a:xfrm>
              <a:off x="5448301" y="4125881"/>
              <a:ext cx="609600" cy="685800"/>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35" name="Rounded Rectangle 241">
              <a:extLst>
                <a:ext uri="{FF2B5EF4-FFF2-40B4-BE49-F238E27FC236}">
                  <a16:creationId xmlns:a16="http://schemas.microsoft.com/office/drawing/2014/main" id="{94A6765C-34F2-7924-492E-2BF9108B1707}"/>
                </a:ext>
              </a:extLst>
            </p:cNvPr>
            <p:cNvSpPr/>
            <p:nvPr/>
          </p:nvSpPr>
          <p:spPr>
            <a:xfrm>
              <a:off x="5600701" y="4506881"/>
              <a:ext cx="304800" cy="228600"/>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36" name="Straight Connector 504">
              <a:extLst>
                <a:ext uri="{FF2B5EF4-FFF2-40B4-BE49-F238E27FC236}">
                  <a16:creationId xmlns:a16="http://schemas.microsoft.com/office/drawing/2014/main" id="{58AC5A43-A554-88FB-CB25-ECD09E471293}"/>
                </a:ext>
              </a:extLst>
            </p:cNvPr>
            <p:cNvCxnSpPr/>
            <p:nvPr/>
          </p:nvCxnSpPr>
          <p:spPr>
            <a:xfrm>
              <a:off x="5753101" y="4430681"/>
              <a:ext cx="0" cy="76200"/>
            </a:xfrm>
            <a:prstGeom prst="line">
              <a:avLst/>
            </a:prstGeom>
            <a:noFill/>
            <a:ln w="19050" cap="flat" cmpd="sng" algn="ctr">
              <a:solidFill>
                <a:srgbClr val="4F81BD">
                  <a:shade val="95000"/>
                  <a:satMod val="105000"/>
                </a:srgbClr>
              </a:solidFill>
              <a:prstDash val="solid"/>
            </a:ln>
            <a:effectLst/>
          </p:spPr>
        </p:cxnSp>
        <p:cxnSp>
          <p:nvCxnSpPr>
            <p:cNvPr id="37" name="Straight Arrow Connector 505">
              <a:extLst>
                <a:ext uri="{FF2B5EF4-FFF2-40B4-BE49-F238E27FC236}">
                  <a16:creationId xmlns:a16="http://schemas.microsoft.com/office/drawing/2014/main" id="{6335A691-5301-A444-707E-BC99663DCA7E}"/>
                </a:ext>
              </a:extLst>
            </p:cNvPr>
            <p:cNvCxnSpPr>
              <a:cxnSpLocks/>
            </p:cNvCxnSpPr>
            <p:nvPr/>
          </p:nvCxnSpPr>
          <p:spPr>
            <a:xfrm flipH="1">
              <a:off x="3229650" y="4375588"/>
              <a:ext cx="2371051" cy="0"/>
            </a:xfrm>
            <a:prstGeom prst="straightConnector1">
              <a:avLst/>
            </a:prstGeom>
            <a:noFill/>
            <a:ln w="28575" cap="flat" cmpd="sng" algn="ctr">
              <a:solidFill>
                <a:srgbClr val="7030A0"/>
              </a:solidFill>
              <a:prstDash val="solid"/>
              <a:headEnd type="triangle" w="med" len="med"/>
              <a:tailEnd type="none" w="med" len="med"/>
            </a:ln>
            <a:effectLst/>
          </p:spPr>
        </p:cxnSp>
        <p:cxnSp>
          <p:nvCxnSpPr>
            <p:cNvPr id="38" name="Straight Arrow Connector 506">
              <a:extLst>
                <a:ext uri="{FF2B5EF4-FFF2-40B4-BE49-F238E27FC236}">
                  <a16:creationId xmlns:a16="http://schemas.microsoft.com/office/drawing/2014/main" id="{7F83CA4C-FB9A-C744-2B86-7E9011DBE0C5}"/>
                </a:ext>
              </a:extLst>
            </p:cNvPr>
            <p:cNvCxnSpPr/>
            <p:nvPr/>
          </p:nvCxnSpPr>
          <p:spPr>
            <a:xfrm flipH="1">
              <a:off x="5295901" y="4278281"/>
              <a:ext cx="304800" cy="0"/>
            </a:xfrm>
            <a:prstGeom prst="straightConnector1">
              <a:avLst/>
            </a:prstGeom>
            <a:noFill/>
            <a:ln w="12700" cap="flat" cmpd="sng" algn="ctr">
              <a:solidFill>
                <a:srgbClr val="7030A0"/>
              </a:solidFill>
              <a:prstDash val="solid"/>
              <a:headEnd type="triangle" w="med" len="med"/>
              <a:tailEnd type="none" w="med" len="med"/>
            </a:ln>
            <a:effectLst/>
          </p:spPr>
        </p:cxnSp>
        <p:cxnSp>
          <p:nvCxnSpPr>
            <p:cNvPr id="39" name="Straight Arrow Connector 507">
              <a:extLst>
                <a:ext uri="{FF2B5EF4-FFF2-40B4-BE49-F238E27FC236}">
                  <a16:creationId xmlns:a16="http://schemas.microsoft.com/office/drawing/2014/main" id="{80623DAB-41E2-A206-C9D7-DDE84CFD2545}"/>
                </a:ext>
              </a:extLst>
            </p:cNvPr>
            <p:cNvCxnSpPr>
              <a:cxnSpLocks/>
            </p:cNvCxnSpPr>
            <p:nvPr/>
          </p:nvCxnSpPr>
          <p:spPr>
            <a:xfrm>
              <a:off x="2769378" y="2934930"/>
              <a:ext cx="1383831" cy="0"/>
            </a:xfrm>
            <a:prstGeom prst="straightConnector1">
              <a:avLst/>
            </a:prstGeom>
            <a:noFill/>
            <a:ln w="19050" cap="flat" cmpd="sng" algn="ctr">
              <a:solidFill>
                <a:srgbClr val="0070C0"/>
              </a:solidFill>
              <a:prstDash val="solid"/>
              <a:headEnd type="triangle" w="med" len="med"/>
              <a:tailEnd type="none" w="med" len="med"/>
            </a:ln>
            <a:effectLst/>
          </p:spPr>
        </p:cxnSp>
        <p:cxnSp>
          <p:nvCxnSpPr>
            <p:cNvPr id="40" name="Straight Arrow Connector 508">
              <a:extLst>
                <a:ext uri="{FF2B5EF4-FFF2-40B4-BE49-F238E27FC236}">
                  <a16:creationId xmlns:a16="http://schemas.microsoft.com/office/drawing/2014/main" id="{08D9CDAA-D112-EC0F-5A41-D2E35A4442D5}"/>
                </a:ext>
              </a:extLst>
            </p:cNvPr>
            <p:cNvCxnSpPr>
              <a:cxnSpLocks/>
            </p:cNvCxnSpPr>
            <p:nvPr/>
          </p:nvCxnSpPr>
          <p:spPr>
            <a:xfrm flipV="1">
              <a:off x="6248400" y="3142835"/>
              <a:ext cx="44386" cy="421105"/>
            </a:xfrm>
            <a:prstGeom prst="straightConnector1">
              <a:avLst/>
            </a:prstGeom>
            <a:noFill/>
            <a:ln w="19050" cap="flat" cmpd="sng" algn="ctr">
              <a:solidFill>
                <a:srgbClr val="0070C0"/>
              </a:solidFill>
              <a:prstDash val="solid"/>
              <a:headEnd type="none" w="med" len="med"/>
              <a:tailEnd type="none" w="med" len="med"/>
            </a:ln>
            <a:effectLst/>
          </p:spPr>
        </p:cxnSp>
        <p:cxnSp>
          <p:nvCxnSpPr>
            <p:cNvPr id="41" name="Straight Arrow Connector 509">
              <a:extLst>
                <a:ext uri="{FF2B5EF4-FFF2-40B4-BE49-F238E27FC236}">
                  <a16:creationId xmlns:a16="http://schemas.microsoft.com/office/drawing/2014/main" id="{4C9A4845-3EB8-F67B-1654-8E247D254F21}"/>
                </a:ext>
              </a:extLst>
            </p:cNvPr>
            <p:cNvCxnSpPr/>
            <p:nvPr/>
          </p:nvCxnSpPr>
          <p:spPr>
            <a:xfrm>
              <a:off x="6057901" y="3142835"/>
              <a:ext cx="228600" cy="0"/>
            </a:xfrm>
            <a:prstGeom prst="straightConnector1">
              <a:avLst/>
            </a:prstGeom>
            <a:noFill/>
            <a:ln w="19050" cap="flat" cmpd="sng" algn="ctr">
              <a:solidFill>
                <a:srgbClr val="0070C0"/>
              </a:solidFill>
              <a:prstDash val="solid"/>
              <a:headEnd type="triangle" w="med" len="med"/>
              <a:tailEnd type="none" w="med" len="med"/>
            </a:ln>
            <a:effectLst/>
          </p:spPr>
        </p:cxnSp>
        <p:sp>
          <p:nvSpPr>
            <p:cNvPr id="42" name="Rectangle 510">
              <a:extLst>
                <a:ext uri="{FF2B5EF4-FFF2-40B4-BE49-F238E27FC236}">
                  <a16:creationId xmlns:a16="http://schemas.microsoft.com/office/drawing/2014/main" id="{B588CECA-D0ED-9C66-7278-AEE92B3B2A35}"/>
                </a:ext>
              </a:extLst>
            </p:cNvPr>
            <p:cNvSpPr/>
            <p:nvPr/>
          </p:nvSpPr>
          <p:spPr>
            <a:xfrm>
              <a:off x="2095501" y="3350698"/>
              <a:ext cx="1632522" cy="2160267"/>
            </a:xfrm>
            <a:prstGeom prst="rect">
              <a:avLst/>
            </a:prstGeom>
            <a:noFill/>
            <a:ln w="12700" cap="flat" cmpd="sng" algn="ctr">
              <a:solidFill>
                <a:srgbClr val="4F81BD">
                  <a:shade val="50000"/>
                </a:srgbClr>
              </a:solidFill>
              <a:prstDash val="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latin typeface="Arial"/>
              </a:endParaRPr>
            </a:p>
          </p:txBody>
        </p:sp>
        <p:sp>
          <p:nvSpPr>
            <p:cNvPr id="43" name="TextBox 272">
              <a:extLst>
                <a:ext uri="{FF2B5EF4-FFF2-40B4-BE49-F238E27FC236}">
                  <a16:creationId xmlns:a16="http://schemas.microsoft.com/office/drawing/2014/main" id="{8E9FAE6D-535A-121D-6867-76A3765AB325}"/>
                </a:ext>
              </a:extLst>
            </p:cNvPr>
            <p:cNvSpPr txBox="1"/>
            <p:nvPr/>
          </p:nvSpPr>
          <p:spPr>
            <a:xfrm>
              <a:off x="6821963" y="1822977"/>
              <a:ext cx="1065066" cy="6856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Control  &amp;</a:t>
              </a:r>
            </a:p>
            <a:p>
              <a:pPr algn="ctr" fontAlgn="auto">
                <a:spcBef>
                  <a:spcPts val="0"/>
                </a:spcBef>
                <a:spcAft>
                  <a:spcPts val="0"/>
                </a:spcAft>
                <a:defRPr/>
              </a:pPr>
              <a:r>
                <a:rPr lang="en-US" sz="1000" dirty="0">
                  <a:solidFill>
                    <a:prstClr val="black"/>
                  </a:solidFill>
                  <a:latin typeface="Arial"/>
                </a:rPr>
                <a:t>Data Storage</a:t>
              </a:r>
            </a:p>
            <a:p>
              <a:pPr algn="ctr" fontAlgn="auto">
                <a:spcBef>
                  <a:spcPts val="0"/>
                </a:spcBef>
                <a:spcAft>
                  <a:spcPts val="0"/>
                </a:spcAft>
                <a:defRPr/>
              </a:pPr>
              <a:r>
                <a:rPr lang="en-US" sz="1000" dirty="0">
                  <a:solidFill>
                    <a:prstClr val="black"/>
                  </a:solidFill>
                  <a:latin typeface="Arial"/>
                </a:rPr>
                <a:t>Network</a:t>
              </a:r>
            </a:p>
          </p:txBody>
        </p:sp>
        <p:sp>
          <p:nvSpPr>
            <p:cNvPr id="44" name="Rounded Rectangle 267">
              <a:extLst>
                <a:ext uri="{FF2B5EF4-FFF2-40B4-BE49-F238E27FC236}">
                  <a16:creationId xmlns:a16="http://schemas.microsoft.com/office/drawing/2014/main" id="{3A82CFB0-A581-AF9E-4F79-210F8C68E1E8}"/>
                </a:ext>
              </a:extLst>
            </p:cNvPr>
            <p:cNvSpPr/>
            <p:nvPr/>
          </p:nvSpPr>
          <p:spPr>
            <a:xfrm>
              <a:off x="5448301" y="1332472"/>
              <a:ext cx="609600" cy="685800"/>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45" name="Rounded Rectangle 268">
              <a:extLst>
                <a:ext uri="{FF2B5EF4-FFF2-40B4-BE49-F238E27FC236}">
                  <a16:creationId xmlns:a16="http://schemas.microsoft.com/office/drawing/2014/main" id="{76A21018-978E-81EE-602D-A5918F6931B2}"/>
                </a:ext>
              </a:extLst>
            </p:cNvPr>
            <p:cNvSpPr/>
            <p:nvPr/>
          </p:nvSpPr>
          <p:spPr>
            <a:xfrm>
              <a:off x="5600701" y="1713472"/>
              <a:ext cx="304800" cy="228600"/>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46" name="Straight Connector 514">
              <a:extLst>
                <a:ext uri="{FF2B5EF4-FFF2-40B4-BE49-F238E27FC236}">
                  <a16:creationId xmlns:a16="http://schemas.microsoft.com/office/drawing/2014/main" id="{C8C14651-3AFE-3F37-4126-C3FAEDFA79DB}"/>
                </a:ext>
              </a:extLst>
            </p:cNvPr>
            <p:cNvCxnSpPr/>
            <p:nvPr/>
          </p:nvCxnSpPr>
          <p:spPr>
            <a:xfrm>
              <a:off x="5753101" y="1637272"/>
              <a:ext cx="0" cy="76200"/>
            </a:xfrm>
            <a:prstGeom prst="line">
              <a:avLst/>
            </a:prstGeom>
            <a:noFill/>
            <a:ln w="19050" cap="flat" cmpd="sng" algn="ctr">
              <a:solidFill>
                <a:srgbClr val="4F81BD">
                  <a:shade val="95000"/>
                  <a:satMod val="105000"/>
                </a:srgbClr>
              </a:solidFill>
              <a:prstDash val="solid"/>
            </a:ln>
            <a:effectLst/>
          </p:spPr>
        </p:cxnSp>
        <p:cxnSp>
          <p:nvCxnSpPr>
            <p:cNvPr id="47" name="Straight Connector 515">
              <a:extLst>
                <a:ext uri="{FF2B5EF4-FFF2-40B4-BE49-F238E27FC236}">
                  <a16:creationId xmlns:a16="http://schemas.microsoft.com/office/drawing/2014/main" id="{934281A8-D0DD-152F-5E30-ACF60A6964CA}"/>
                </a:ext>
              </a:extLst>
            </p:cNvPr>
            <p:cNvCxnSpPr/>
            <p:nvPr/>
          </p:nvCxnSpPr>
          <p:spPr>
            <a:xfrm>
              <a:off x="5295901" y="1484872"/>
              <a:ext cx="304800" cy="0"/>
            </a:xfrm>
            <a:prstGeom prst="line">
              <a:avLst/>
            </a:prstGeom>
            <a:noFill/>
            <a:ln w="9525" cap="flat" cmpd="sng" algn="ctr">
              <a:solidFill>
                <a:srgbClr val="519A24"/>
              </a:solidFill>
              <a:prstDash val="solid"/>
              <a:headEnd type="triangle" w="med" len="med"/>
              <a:tailEnd type="none" w="med" len="med"/>
            </a:ln>
            <a:effectLst/>
          </p:spPr>
        </p:cxnSp>
        <p:cxnSp>
          <p:nvCxnSpPr>
            <p:cNvPr id="48" name="Straight Arrow Connector 516">
              <a:extLst>
                <a:ext uri="{FF2B5EF4-FFF2-40B4-BE49-F238E27FC236}">
                  <a16:creationId xmlns:a16="http://schemas.microsoft.com/office/drawing/2014/main" id="{E2E6A206-0107-D7B5-C144-65F53D4823FA}"/>
                </a:ext>
              </a:extLst>
            </p:cNvPr>
            <p:cNvCxnSpPr/>
            <p:nvPr/>
          </p:nvCxnSpPr>
          <p:spPr>
            <a:xfrm flipH="1">
              <a:off x="5295901" y="1561072"/>
              <a:ext cx="304800" cy="0"/>
            </a:xfrm>
            <a:prstGeom prst="straightConnector1">
              <a:avLst/>
            </a:prstGeom>
            <a:noFill/>
            <a:ln w="12700" cap="flat" cmpd="sng" algn="ctr">
              <a:solidFill>
                <a:srgbClr val="7030A0"/>
              </a:solidFill>
              <a:prstDash val="solid"/>
              <a:headEnd type="triangle" w="med" len="med"/>
              <a:tailEnd type="triangle" w="med" len="med"/>
            </a:ln>
            <a:effectLst/>
          </p:spPr>
        </p:cxnSp>
        <p:sp>
          <p:nvSpPr>
            <p:cNvPr id="49" name="Rounded Rectangle 273">
              <a:extLst>
                <a:ext uri="{FF2B5EF4-FFF2-40B4-BE49-F238E27FC236}">
                  <a16:creationId xmlns:a16="http://schemas.microsoft.com/office/drawing/2014/main" id="{B9D776C2-F99B-C036-D7A5-E47E31ECA073}"/>
                </a:ext>
              </a:extLst>
            </p:cNvPr>
            <p:cNvSpPr/>
            <p:nvPr/>
          </p:nvSpPr>
          <p:spPr>
            <a:xfrm>
              <a:off x="5600701" y="2660235"/>
              <a:ext cx="304800" cy="2286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50" name="Rounded Rectangle 274">
              <a:extLst>
                <a:ext uri="{FF2B5EF4-FFF2-40B4-BE49-F238E27FC236}">
                  <a16:creationId xmlns:a16="http://schemas.microsoft.com/office/drawing/2014/main" id="{42105E76-9218-5168-024C-16B2ACDF9A8E}"/>
                </a:ext>
              </a:extLst>
            </p:cNvPr>
            <p:cNvSpPr/>
            <p:nvPr/>
          </p:nvSpPr>
          <p:spPr>
            <a:xfrm>
              <a:off x="5600701" y="4202080"/>
              <a:ext cx="149818" cy="24969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51" name="Rounded Rectangle 275">
              <a:extLst>
                <a:ext uri="{FF2B5EF4-FFF2-40B4-BE49-F238E27FC236}">
                  <a16:creationId xmlns:a16="http://schemas.microsoft.com/office/drawing/2014/main" id="{20907707-7A4E-E0FB-262A-6923DBE09A32}"/>
                </a:ext>
              </a:extLst>
            </p:cNvPr>
            <p:cNvSpPr/>
            <p:nvPr/>
          </p:nvSpPr>
          <p:spPr>
            <a:xfrm>
              <a:off x="5600701" y="1408672"/>
              <a:ext cx="304800" cy="2286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52" name="TextBox 18">
              <a:extLst>
                <a:ext uri="{FF2B5EF4-FFF2-40B4-BE49-F238E27FC236}">
                  <a16:creationId xmlns:a16="http://schemas.microsoft.com/office/drawing/2014/main" id="{7D408A19-A326-F3BE-3670-D8E9561CBD67}"/>
                </a:ext>
              </a:extLst>
            </p:cNvPr>
            <p:cNvSpPr txBox="1"/>
            <p:nvPr/>
          </p:nvSpPr>
          <p:spPr>
            <a:xfrm>
              <a:off x="5532873" y="4815162"/>
              <a:ext cx="987226"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Online Processing</a:t>
              </a:r>
            </a:p>
          </p:txBody>
        </p:sp>
        <p:sp>
          <p:nvSpPr>
            <p:cNvPr id="53" name="TextBox 18">
              <a:extLst>
                <a:ext uri="{FF2B5EF4-FFF2-40B4-BE49-F238E27FC236}">
                  <a16:creationId xmlns:a16="http://schemas.microsoft.com/office/drawing/2014/main" id="{0F2A5911-DB0A-A023-28EE-61F9F21C9EF0}"/>
                </a:ext>
              </a:extLst>
            </p:cNvPr>
            <p:cNvSpPr txBox="1"/>
            <p:nvPr/>
          </p:nvSpPr>
          <p:spPr>
            <a:xfrm>
              <a:off x="5918547" y="3815340"/>
              <a:ext cx="1151670"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Data Transfer Controller</a:t>
              </a:r>
            </a:p>
          </p:txBody>
        </p:sp>
        <p:cxnSp>
          <p:nvCxnSpPr>
            <p:cNvPr id="54" name="Straight Connector 522">
              <a:extLst>
                <a:ext uri="{FF2B5EF4-FFF2-40B4-BE49-F238E27FC236}">
                  <a16:creationId xmlns:a16="http://schemas.microsoft.com/office/drawing/2014/main" id="{0C3BD015-9A17-51B5-A672-33AD888B9984}"/>
                </a:ext>
              </a:extLst>
            </p:cNvPr>
            <p:cNvCxnSpPr/>
            <p:nvPr/>
          </p:nvCxnSpPr>
          <p:spPr>
            <a:xfrm flipH="1" flipV="1">
              <a:off x="5753101" y="4659281"/>
              <a:ext cx="152400" cy="228600"/>
            </a:xfrm>
            <a:prstGeom prst="line">
              <a:avLst/>
            </a:prstGeom>
            <a:noFill/>
            <a:ln w="9525" cap="flat" cmpd="sng" algn="ctr">
              <a:solidFill>
                <a:sysClr val="windowText" lastClr="000000"/>
              </a:solidFill>
              <a:prstDash val="solid"/>
              <a:headEnd type="none" w="med" len="med"/>
              <a:tailEnd type="triangle" w="med" len="med"/>
            </a:ln>
            <a:effectLst/>
          </p:spPr>
        </p:cxnSp>
        <p:sp>
          <p:nvSpPr>
            <p:cNvPr id="55" name="TextBox 25">
              <a:extLst>
                <a:ext uri="{FF2B5EF4-FFF2-40B4-BE49-F238E27FC236}">
                  <a16:creationId xmlns:a16="http://schemas.microsoft.com/office/drawing/2014/main" id="{E4F934E0-821B-8071-7D76-9363B70D908D}"/>
                </a:ext>
              </a:extLst>
            </p:cNvPr>
            <p:cNvSpPr txBox="1"/>
            <p:nvPr/>
          </p:nvSpPr>
          <p:spPr>
            <a:xfrm rot="5400000">
              <a:off x="6383484" y="4696132"/>
              <a:ext cx="590052" cy="387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prstClr val="black"/>
                  </a:solidFill>
                  <a:latin typeface="Arial"/>
                </a:rPr>
                <a:t>...</a:t>
              </a:r>
            </a:p>
          </p:txBody>
        </p:sp>
        <p:cxnSp>
          <p:nvCxnSpPr>
            <p:cNvPr id="56" name="Straight Arrow Connector 524">
              <a:extLst>
                <a:ext uri="{FF2B5EF4-FFF2-40B4-BE49-F238E27FC236}">
                  <a16:creationId xmlns:a16="http://schemas.microsoft.com/office/drawing/2014/main" id="{8461751D-A8CF-97E7-1278-4A646728E295}"/>
                </a:ext>
              </a:extLst>
            </p:cNvPr>
            <p:cNvCxnSpPr/>
            <p:nvPr/>
          </p:nvCxnSpPr>
          <p:spPr>
            <a:xfrm>
              <a:off x="5295901" y="3745472"/>
              <a:ext cx="0" cy="381000"/>
            </a:xfrm>
            <a:prstGeom prst="straightConnector1">
              <a:avLst/>
            </a:prstGeom>
            <a:noFill/>
            <a:ln w="12700" cap="flat" cmpd="sng" algn="ctr">
              <a:solidFill>
                <a:srgbClr val="7030A0"/>
              </a:solidFill>
              <a:prstDash val="dash"/>
              <a:headEnd type="none" w="med" len="med"/>
              <a:tailEnd type="none" w="med" len="med"/>
            </a:ln>
            <a:effectLst/>
          </p:spPr>
        </p:cxnSp>
        <p:cxnSp>
          <p:nvCxnSpPr>
            <p:cNvPr id="57" name="Straight Arrow Connector 525">
              <a:extLst>
                <a:ext uri="{FF2B5EF4-FFF2-40B4-BE49-F238E27FC236}">
                  <a16:creationId xmlns:a16="http://schemas.microsoft.com/office/drawing/2014/main" id="{BF66E927-A2F8-A132-4171-8A3C03196CD1}"/>
                </a:ext>
              </a:extLst>
            </p:cNvPr>
            <p:cNvCxnSpPr>
              <a:cxnSpLocks/>
            </p:cNvCxnSpPr>
            <p:nvPr/>
          </p:nvCxnSpPr>
          <p:spPr>
            <a:xfrm>
              <a:off x="5294504" y="3966269"/>
              <a:ext cx="2455" cy="320479"/>
            </a:xfrm>
            <a:prstGeom prst="straightConnector1">
              <a:avLst/>
            </a:prstGeom>
            <a:noFill/>
            <a:ln w="12700" cap="flat" cmpd="sng" algn="ctr">
              <a:solidFill>
                <a:srgbClr val="7030A0"/>
              </a:solidFill>
              <a:prstDash val="solid"/>
              <a:headEnd type="none" w="med" len="med"/>
              <a:tailEnd type="none" w="med" len="med"/>
            </a:ln>
            <a:effectLst/>
          </p:spPr>
        </p:cxnSp>
        <p:cxnSp>
          <p:nvCxnSpPr>
            <p:cNvPr id="58" name="Straight Connector 526">
              <a:extLst>
                <a:ext uri="{FF2B5EF4-FFF2-40B4-BE49-F238E27FC236}">
                  <a16:creationId xmlns:a16="http://schemas.microsoft.com/office/drawing/2014/main" id="{71FA47FC-C36B-FC5E-5634-757DEEE1D2F5}"/>
                </a:ext>
              </a:extLst>
            </p:cNvPr>
            <p:cNvCxnSpPr>
              <a:cxnSpLocks/>
            </p:cNvCxnSpPr>
            <p:nvPr/>
          </p:nvCxnSpPr>
          <p:spPr>
            <a:xfrm>
              <a:off x="5144684" y="2540088"/>
              <a:ext cx="0" cy="1621414"/>
            </a:xfrm>
            <a:prstGeom prst="line">
              <a:avLst/>
            </a:prstGeom>
            <a:noFill/>
            <a:ln w="9525" cap="flat" cmpd="sng" algn="ctr">
              <a:solidFill>
                <a:srgbClr val="519A24"/>
              </a:solidFill>
              <a:prstDash val="dash"/>
            </a:ln>
            <a:effectLst/>
          </p:spPr>
        </p:cxnSp>
        <p:sp>
          <p:nvSpPr>
            <p:cNvPr id="59" name="Rounded Rectangle 332">
              <a:extLst>
                <a:ext uri="{FF2B5EF4-FFF2-40B4-BE49-F238E27FC236}">
                  <a16:creationId xmlns:a16="http://schemas.microsoft.com/office/drawing/2014/main" id="{A994A9B9-9D5A-B08B-B826-DDB1EC0D6C37}"/>
                </a:ext>
              </a:extLst>
            </p:cNvPr>
            <p:cNvSpPr/>
            <p:nvPr/>
          </p:nvSpPr>
          <p:spPr>
            <a:xfrm>
              <a:off x="2262831" y="2643503"/>
              <a:ext cx="514349" cy="342899"/>
            </a:xfrm>
            <a:prstGeom prst="roundRect">
              <a:avLst/>
            </a:prstGeom>
            <a:solidFill>
              <a:srgbClr val="519A2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60" name="Straight Arrow Connector 528">
              <a:extLst>
                <a:ext uri="{FF2B5EF4-FFF2-40B4-BE49-F238E27FC236}">
                  <a16:creationId xmlns:a16="http://schemas.microsoft.com/office/drawing/2014/main" id="{07D7CD8F-4A1B-CF10-516C-A4FB16E3C4D9}"/>
                </a:ext>
              </a:extLst>
            </p:cNvPr>
            <p:cNvCxnSpPr>
              <a:cxnSpLocks/>
            </p:cNvCxnSpPr>
            <p:nvPr/>
          </p:nvCxnSpPr>
          <p:spPr>
            <a:xfrm flipH="1">
              <a:off x="2771475" y="2812023"/>
              <a:ext cx="152400" cy="1"/>
            </a:xfrm>
            <a:prstGeom prst="straightConnector1">
              <a:avLst/>
            </a:prstGeom>
            <a:noFill/>
            <a:ln w="9525" cap="flat" cmpd="sng" algn="ctr">
              <a:solidFill>
                <a:srgbClr val="7030A0"/>
              </a:solidFill>
              <a:prstDash val="solid"/>
              <a:headEnd type="none" w="med" len="med"/>
              <a:tailEnd type="triangle" w="med" len="med"/>
            </a:ln>
            <a:effectLst/>
          </p:spPr>
        </p:cxnSp>
        <p:cxnSp>
          <p:nvCxnSpPr>
            <p:cNvPr id="61" name="Straight Connector 529">
              <a:extLst>
                <a:ext uri="{FF2B5EF4-FFF2-40B4-BE49-F238E27FC236}">
                  <a16:creationId xmlns:a16="http://schemas.microsoft.com/office/drawing/2014/main" id="{92EC2618-2C86-001F-D51E-78E3EB42356B}"/>
                </a:ext>
              </a:extLst>
            </p:cNvPr>
            <p:cNvCxnSpPr>
              <a:cxnSpLocks/>
              <a:endCxn id="62" idx="2"/>
            </p:cNvCxnSpPr>
            <p:nvPr/>
          </p:nvCxnSpPr>
          <p:spPr>
            <a:xfrm flipH="1">
              <a:off x="5220222" y="2532701"/>
              <a:ext cx="382862" cy="0"/>
            </a:xfrm>
            <a:prstGeom prst="line">
              <a:avLst/>
            </a:prstGeom>
            <a:noFill/>
            <a:ln w="9525" cap="flat" cmpd="sng" algn="ctr">
              <a:solidFill>
                <a:srgbClr val="519A24"/>
              </a:solidFill>
              <a:prstDash val="solid"/>
            </a:ln>
            <a:effectLst/>
          </p:spPr>
        </p:cxnSp>
        <p:sp>
          <p:nvSpPr>
            <p:cNvPr id="62" name="Arc 530">
              <a:extLst>
                <a:ext uri="{FF2B5EF4-FFF2-40B4-BE49-F238E27FC236}">
                  <a16:creationId xmlns:a16="http://schemas.microsoft.com/office/drawing/2014/main" id="{092BB6D7-43F9-EE19-4DA7-273E835F2768}"/>
                </a:ext>
              </a:extLst>
            </p:cNvPr>
            <p:cNvSpPr/>
            <p:nvPr/>
          </p:nvSpPr>
          <p:spPr>
            <a:xfrm rot="5400000" flipV="1">
              <a:off x="5144022" y="2380301"/>
              <a:ext cx="152400" cy="152400"/>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cxnSp>
          <p:nvCxnSpPr>
            <p:cNvPr id="63" name="Straight Arrow Connector 531">
              <a:extLst>
                <a:ext uri="{FF2B5EF4-FFF2-40B4-BE49-F238E27FC236}">
                  <a16:creationId xmlns:a16="http://schemas.microsoft.com/office/drawing/2014/main" id="{86A2AB07-10E4-5FDB-FA11-CAAD823AA542}"/>
                </a:ext>
              </a:extLst>
            </p:cNvPr>
            <p:cNvCxnSpPr>
              <a:cxnSpLocks/>
            </p:cNvCxnSpPr>
            <p:nvPr/>
          </p:nvCxnSpPr>
          <p:spPr>
            <a:xfrm flipH="1">
              <a:off x="2881167" y="2812023"/>
              <a:ext cx="1363810" cy="0"/>
            </a:xfrm>
            <a:prstGeom prst="straightConnector1">
              <a:avLst/>
            </a:prstGeom>
            <a:noFill/>
            <a:ln w="9525" cap="flat" cmpd="sng" algn="ctr">
              <a:solidFill>
                <a:srgbClr val="7030A0"/>
              </a:solidFill>
              <a:prstDash val="solid"/>
              <a:headEnd type="none" w="med" len="med"/>
              <a:tailEnd type="none" w="med" len="med"/>
            </a:ln>
            <a:effectLst/>
          </p:spPr>
        </p:cxnSp>
        <p:sp>
          <p:nvSpPr>
            <p:cNvPr id="64" name="Rounded Rectangle 344">
              <a:extLst>
                <a:ext uri="{FF2B5EF4-FFF2-40B4-BE49-F238E27FC236}">
                  <a16:creationId xmlns:a16="http://schemas.microsoft.com/office/drawing/2014/main" id="{61A53AA1-68A0-B9FA-BBEA-710784BE67A9}"/>
                </a:ext>
              </a:extLst>
            </p:cNvPr>
            <p:cNvSpPr/>
            <p:nvPr/>
          </p:nvSpPr>
          <p:spPr>
            <a:xfrm>
              <a:off x="2239050" y="34611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65" name="Straight Arrow Connector 533">
              <a:extLst>
                <a:ext uri="{FF2B5EF4-FFF2-40B4-BE49-F238E27FC236}">
                  <a16:creationId xmlns:a16="http://schemas.microsoft.com/office/drawing/2014/main" id="{0FCB1EB7-98C6-2E90-F061-35EF925578D2}"/>
                </a:ext>
              </a:extLst>
            </p:cNvPr>
            <p:cNvCxnSpPr/>
            <p:nvPr/>
          </p:nvCxnSpPr>
          <p:spPr>
            <a:xfrm flipH="1">
              <a:off x="2467650" y="3537381"/>
              <a:ext cx="152400" cy="1"/>
            </a:xfrm>
            <a:prstGeom prst="straightConnector1">
              <a:avLst/>
            </a:prstGeom>
            <a:noFill/>
            <a:ln w="9525" cap="flat" cmpd="sng" algn="ctr">
              <a:solidFill>
                <a:srgbClr val="7030A0"/>
              </a:solidFill>
              <a:prstDash val="solid"/>
              <a:headEnd type="none" w="med" len="med"/>
              <a:tailEnd type="triangle" w="med" len="med"/>
            </a:ln>
            <a:effectLst/>
          </p:spPr>
        </p:cxnSp>
        <p:cxnSp>
          <p:nvCxnSpPr>
            <p:cNvPr id="66" name="Straight Arrow Connector 534">
              <a:extLst>
                <a:ext uri="{FF2B5EF4-FFF2-40B4-BE49-F238E27FC236}">
                  <a16:creationId xmlns:a16="http://schemas.microsoft.com/office/drawing/2014/main" id="{994CF8F5-6AF9-6DD8-08D6-2B45AA7110B5}"/>
                </a:ext>
              </a:extLst>
            </p:cNvPr>
            <p:cNvCxnSpPr/>
            <p:nvPr/>
          </p:nvCxnSpPr>
          <p:spPr>
            <a:xfrm flipH="1" flipV="1">
              <a:off x="2620050" y="3537382"/>
              <a:ext cx="609600" cy="838200"/>
            </a:xfrm>
            <a:prstGeom prst="straightConnector1">
              <a:avLst/>
            </a:prstGeom>
            <a:noFill/>
            <a:ln w="9525" cap="flat" cmpd="sng" algn="ctr">
              <a:solidFill>
                <a:srgbClr val="7030A0"/>
              </a:solidFill>
              <a:prstDash val="solid"/>
              <a:headEnd type="none" w="med" len="med"/>
              <a:tailEnd type="none" w="med" len="med"/>
            </a:ln>
            <a:effectLst/>
          </p:spPr>
        </p:cxnSp>
        <p:cxnSp>
          <p:nvCxnSpPr>
            <p:cNvPr id="67" name="Straight Arrow Connector 535">
              <a:extLst>
                <a:ext uri="{FF2B5EF4-FFF2-40B4-BE49-F238E27FC236}">
                  <a16:creationId xmlns:a16="http://schemas.microsoft.com/office/drawing/2014/main" id="{933460CC-9115-ABFC-04DC-229991D8D480}"/>
                </a:ext>
              </a:extLst>
            </p:cNvPr>
            <p:cNvCxnSpPr/>
            <p:nvPr/>
          </p:nvCxnSpPr>
          <p:spPr>
            <a:xfrm flipH="1" flipV="1">
              <a:off x="2620050" y="3765982"/>
              <a:ext cx="609600" cy="609600"/>
            </a:xfrm>
            <a:prstGeom prst="straightConnector1">
              <a:avLst/>
            </a:prstGeom>
            <a:noFill/>
            <a:ln w="9525" cap="flat" cmpd="sng" algn="ctr">
              <a:solidFill>
                <a:srgbClr val="7030A0"/>
              </a:solidFill>
              <a:prstDash val="solid"/>
              <a:headEnd type="none" w="med" len="med"/>
              <a:tailEnd type="none" w="med" len="med"/>
            </a:ln>
            <a:effectLst/>
          </p:spPr>
        </p:cxnSp>
        <p:sp>
          <p:nvSpPr>
            <p:cNvPr id="68" name="Rounded Rectangle 359">
              <a:extLst>
                <a:ext uri="{FF2B5EF4-FFF2-40B4-BE49-F238E27FC236}">
                  <a16:creationId xmlns:a16="http://schemas.microsoft.com/office/drawing/2014/main" id="{7FC52588-393D-9B4C-1E69-2D9D8017431E}"/>
                </a:ext>
              </a:extLst>
            </p:cNvPr>
            <p:cNvSpPr/>
            <p:nvPr/>
          </p:nvSpPr>
          <p:spPr>
            <a:xfrm>
              <a:off x="2239050" y="36897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69" name="Straight Arrow Connector 537">
              <a:extLst>
                <a:ext uri="{FF2B5EF4-FFF2-40B4-BE49-F238E27FC236}">
                  <a16:creationId xmlns:a16="http://schemas.microsoft.com/office/drawing/2014/main" id="{2274C5D3-14D9-365B-B409-AF5ED07DEBEC}"/>
                </a:ext>
              </a:extLst>
            </p:cNvPr>
            <p:cNvCxnSpPr/>
            <p:nvPr/>
          </p:nvCxnSpPr>
          <p:spPr>
            <a:xfrm flipH="1">
              <a:off x="2467650" y="3765982"/>
              <a:ext cx="152400" cy="1"/>
            </a:xfrm>
            <a:prstGeom prst="straightConnector1">
              <a:avLst/>
            </a:prstGeom>
            <a:noFill/>
            <a:ln w="9525" cap="flat" cmpd="sng" algn="ctr">
              <a:solidFill>
                <a:srgbClr val="7030A0"/>
              </a:solidFill>
              <a:prstDash val="solid"/>
              <a:headEnd type="none" w="med" len="med"/>
              <a:tailEnd type="triangle" w="med" len="med"/>
            </a:ln>
            <a:effectLst/>
          </p:spPr>
        </p:cxnSp>
        <p:cxnSp>
          <p:nvCxnSpPr>
            <p:cNvPr id="70" name="Straight Arrow Connector 538">
              <a:extLst>
                <a:ext uri="{FF2B5EF4-FFF2-40B4-BE49-F238E27FC236}">
                  <a16:creationId xmlns:a16="http://schemas.microsoft.com/office/drawing/2014/main" id="{C725E32D-0BAE-4F8B-D631-BEF03D5472D4}"/>
                </a:ext>
              </a:extLst>
            </p:cNvPr>
            <p:cNvCxnSpPr/>
            <p:nvPr/>
          </p:nvCxnSpPr>
          <p:spPr>
            <a:xfrm flipH="1">
              <a:off x="2620050" y="4375582"/>
              <a:ext cx="609600" cy="152400"/>
            </a:xfrm>
            <a:prstGeom prst="straightConnector1">
              <a:avLst/>
            </a:prstGeom>
            <a:noFill/>
            <a:ln w="9525" cap="flat" cmpd="sng" algn="ctr">
              <a:solidFill>
                <a:srgbClr val="7030A0"/>
              </a:solidFill>
              <a:prstDash val="solid"/>
              <a:headEnd type="none" w="med" len="med"/>
              <a:tailEnd type="none" w="med" len="med"/>
            </a:ln>
            <a:effectLst/>
          </p:spPr>
        </p:cxnSp>
        <p:cxnSp>
          <p:nvCxnSpPr>
            <p:cNvPr id="71" name="Straight Arrow Connector 539">
              <a:extLst>
                <a:ext uri="{FF2B5EF4-FFF2-40B4-BE49-F238E27FC236}">
                  <a16:creationId xmlns:a16="http://schemas.microsoft.com/office/drawing/2014/main" id="{B071C89F-6B3D-962E-73C1-54C376F91547}"/>
                </a:ext>
              </a:extLst>
            </p:cNvPr>
            <p:cNvCxnSpPr/>
            <p:nvPr/>
          </p:nvCxnSpPr>
          <p:spPr>
            <a:xfrm flipH="1" flipV="1">
              <a:off x="2620050" y="4223182"/>
              <a:ext cx="609600" cy="152400"/>
            </a:xfrm>
            <a:prstGeom prst="straightConnector1">
              <a:avLst/>
            </a:prstGeom>
            <a:noFill/>
            <a:ln w="9525" cap="flat" cmpd="sng" algn="ctr">
              <a:solidFill>
                <a:srgbClr val="7030A0"/>
              </a:solidFill>
              <a:prstDash val="solid"/>
              <a:headEnd type="none" w="med" len="med"/>
              <a:tailEnd type="none" w="med" len="med"/>
            </a:ln>
            <a:effectLst/>
          </p:spPr>
        </p:cxnSp>
        <p:sp>
          <p:nvSpPr>
            <p:cNvPr id="72" name="Rounded Rectangle 371">
              <a:extLst>
                <a:ext uri="{FF2B5EF4-FFF2-40B4-BE49-F238E27FC236}">
                  <a16:creationId xmlns:a16="http://schemas.microsoft.com/office/drawing/2014/main" id="{1BC4F6E9-D055-5DBB-1088-34DAABC8CE6B}"/>
                </a:ext>
              </a:extLst>
            </p:cNvPr>
            <p:cNvSpPr/>
            <p:nvPr/>
          </p:nvSpPr>
          <p:spPr>
            <a:xfrm>
              <a:off x="2239050" y="41469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73" name="Straight Arrow Connector 541">
              <a:extLst>
                <a:ext uri="{FF2B5EF4-FFF2-40B4-BE49-F238E27FC236}">
                  <a16:creationId xmlns:a16="http://schemas.microsoft.com/office/drawing/2014/main" id="{7D5864C3-AA8C-E2C1-D3DE-46D41B8E067E}"/>
                </a:ext>
              </a:extLst>
            </p:cNvPr>
            <p:cNvCxnSpPr/>
            <p:nvPr/>
          </p:nvCxnSpPr>
          <p:spPr>
            <a:xfrm flipH="1">
              <a:off x="2467650" y="4223181"/>
              <a:ext cx="152400" cy="1"/>
            </a:xfrm>
            <a:prstGeom prst="straightConnector1">
              <a:avLst/>
            </a:prstGeom>
            <a:noFill/>
            <a:ln w="9525" cap="flat" cmpd="sng" algn="ctr">
              <a:solidFill>
                <a:srgbClr val="7030A0"/>
              </a:solidFill>
              <a:prstDash val="solid"/>
              <a:headEnd type="none" w="med" len="med"/>
              <a:tailEnd type="triangle" w="med" len="med"/>
            </a:ln>
            <a:effectLst/>
          </p:spPr>
        </p:cxnSp>
        <p:sp>
          <p:nvSpPr>
            <p:cNvPr id="74" name="Rounded Rectangle 382">
              <a:extLst>
                <a:ext uri="{FF2B5EF4-FFF2-40B4-BE49-F238E27FC236}">
                  <a16:creationId xmlns:a16="http://schemas.microsoft.com/office/drawing/2014/main" id="{519B79C0-3FF7-9C9C-10CC-CBF6395EFD44}"/>
                </a:ext>
              </a:extLst>
            </p:cNvPr>
            <p:cNvSpPr/>
            <p:nvPr/>
          </p:nvSpPr>
          <p:spPr>
            <a:xfrm>
              <a:off x="2239050" y="44517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75" name="Straight Arrow Connector 543">
              <a:extLst>
                <a:ext uri="{FF2B5EF4-FFF2-40B4-BE49-F238E27FC236}">
                  <a16:creationId xmlns:a16="http://schemas.microsoft.com/office/drawing/2014/main" id="{1BFC7D24-862A-84F0-D08E-17094BD7A6CD}"/>
                </a:ext>
              </a:extLst>
            </p:cNvPr>
            <p:cNvCxnSpPr/>
            <p:nvPr/>
          </p:nvCxnSpPr>
          <p:spPr>
            <a:xfrm flipH="1">
              <a:off x="2467650" y="4527982"/>
              <a:ext cx="152400" cy="1"/>
            </a:xfrm>
            <a:prstGeom prst="straightConnector1">
              <a:avLst/>
            </a:prstGeom>
            <a:noFill/>
            <a:ln w="9525" cap="flat" cmpd="sng" algn="ctr">
              <a:solidFill>
                <a:srgbClr val="7030A0"/>
              </a:solidFill>
              <a:prstDash val="solid"/>
              <a:headEnd type="none" w="med" len="med"/>
              <a:tailEnd type="triangle" w="med" len="med"/>
            </a:ln>
            <a:effectLst/>
          </p:spPr>
        </p:cxnSp>
        <p:sp>
          <p:nvSpPr>
            <p:cNvPr id="76" name="Rounded Rectangle 392">
              <a:extLst>
                <a:ext uri="{FF2B5EF4-FFF2-40B4-BE49-F238E27FC236}">
                  <a16:creationId xmlns:a16="http://schemas.microsoft.com/office/drawing/2014/main" id="{02687B54-18D5-6263-1871-EE175DDC103D}"/>
                </a:ext>
              </a:extLst>
            </p:cNvPr>
            <p:cNvSpPr/>
            <p:nvPr/>
          </p:nvSpPr>
          <p:spPr>
            <a:xfrm>
              <a:off x="2239050" y="49089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77" name="Straight Arrow Connector 545">
              <a:extLst>
                <a:ext uri="{FF2B5EF4-FFF2-40B4-BE49-F238E27FC236}">
                  <a16:creationId xmlns:a16="http://schemas.microsoft.com/office/drawing/2014/main" id="{88E2B553-0480-EBDE-438C-3984C177132B}"/>
                </a:ext>
              </a:extLst>
            </p:cNvPr>
            <p:cNvCxnSpPr/>
            <p:nvPr/>
          </p:nvCxnSpPr>
          <p:spPr>
            <a:xfrm flipH="1">
              <a:off x="2467650" y="4985181"/>
              <a:ext cx="152400" cy="1"/>
            </a:xfrm>
            <a:prstGeom prst="straightConnector1">
              <a:avLst/>
            </a:prstGeom>
            <a:noFill/>
            <a:ln w="9525" cap="flat" cmpd="sng" algn="ctr">
              <a:solidFill>
                <a:srgbClr val="7030A0"/>
              </a:solidFill>
              <a:prstDash val="solid"/>
              <a:headEnd type="none" w="med" len="med"/>
              <a:tailEnd type="triangle" w="med" len="med"/>
            </a:ln>
            <a:effectLst/>
          </p:spPr>
        </p:cxnSp>
        <p:sp>
          <p:nvSpPr>
            <p:cNvPr id="78" name="Rounded Rectangle 403">
              <a:extLst>
                <a:ext uri="{FF2B5EF4-FFF2-40B4-BE49-F238E27FC236}">
                  <a16:creationId xmlns:a16="http://schemas.microsoft.com/office/drawing/2014/main" id="{038ECE09-B6FE-BBE1-F225-D13A52C40415}"/>
                </a:ext>
              </a:extLst>
            </p:cNvPr>
            <p:cNvSpPr/>
            <p:nvPr/>
          </p:nvSpPr>
          <p:spPr>
            <a:xfrm>
              <a:off x="2239050" y="5213782"/>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79" name="Straight Arrow Connector 547">
              <a:extLst>
                <a:ext uri="{FF2B5EF4-FFF2-40B4-BE49-F238E27FC236}">
                  <a16:creationId xmlns:a16="http://schemas.microsoft.com/office/drawing/2014/main" id="{2FFB634F-4E0F-6AD3-D26D-FE4B1D430064}"/>
                </a:ext>
              </a:extLst>
            </p:cNvPr>
            <p:cNvCxnSpPr/>
            <p:nvPr/>
          </p:nvCxnSpPr>
          <p:spPr>
            <a:xfrm flipH="1">
              <a:off x="2467650" y="5289982"/>
              <a:ext cx="152400" cy="1"/>
            </a:xfrm>
            <a:prstGeom prst="straightConnector1">
              <a:avLst/>
            </a:prstGeom>
            <a:noFill/>
            <a:ln w="9525" cap="flat" cmpd="sng" algn="ctr">
              <a:solidFill>
                <a:srgbClr val="7030A0"/>
              </a:solidFill>
              <a:prstDash val="solid"/>
              <a:headEnd type="none" w="med" len="med"/>
              <a:tailEnd type="triangle" w="med" len="med"/>
            </a:ln>
            <a:effectLst/>
          </p:spPr>
        </p:cxnSp>
        <p:cxnSp>
          <p:nvCxnSpPr>
            <p:cNvPr id="80" name="Straight Arrow Connector 548">
              <a:extLst>
                <a:ext uri="{FF2B5EF4-FFF2-40B4-BE49-F238E27FC236}">
                  <a16:creationId xmlns:a16="http://schemas.microsoft.com/office/drawing/2014/main" id="{33ED5F3B-A39E-33A3-6FBD-5B6516E77F1A}"/>
                </a:ext>
              </a:extLst>
            </p:cNvPr>
            <p:cNvCxnSpPr/>
            <p:nvPr/>
          </p:nvCxnSpPr>
          <p:spPr>
            <a:xfrm flipH="1">
              <a:off x="2620050" y="4375582"/>
              <a:ext cx="609600" cy="609600"/>
            </a:xfrm>
            <a:prstGeom prst="straightConnector1">
              <a:avLst/>
            </a:prstGeom>
            <a:noFill/>
            <a:ln w="9525" cap="flat" cmpd="sng" algn="ctr">
              <a:solidFill>
                <a:srgbClr val="7030A0"/>
              </a:solidFill>
              <a:prstDash val="solid"/>
              <a:headEnd type="none" w="med" len="med"/>
              <a:tailEnd type="none" w="med" len="med"/>
            </a:ln>
            <a:effectLst/>
          </p:spPr>
        </p:cxnSp>
        <p:cxnSp>
          <p:nvCxnSpPr>
            <p:cNvPr id="81" name="Straight Arrow Connector 549">
              <a:extLst>
                <a:ext uri="{FF2B5EF4-FFF2-40B4-BE49-F238E27FC236}">
                  <a16:creationId xmlns:a16="http://schemas.microsoft.com/office/drawing/2014/main" id="{21D4035E-2DF8-2CA4-20F4-7CC2723143BF}"/>
                </a:ext>
              </a:extLst>
            </p:cNvPr>
            <p:cNvCxnSpPr/>
            <p:nvPr/>
          </p:nvCxnSpPr>
          <p:spPr>
            <a:xfrm flipH="1">
              <a:off x="2620050" y="4375582"/>
              <a:ext cx="609600" cy="914400"/>
            </a:xfrm>
            <a:prstGeom prst="straightConnector1">
              <a:avLst/>
            </a:prstGeom>
            <a:noFill/>
            <a:ln w="9525" cap="flat" cmpd="sng" algn="ctr">
              <a:solidFill>
                <a:srgbClr val="7030A0"/>
              </a:solidFill>
              <a:prstDash val="solid"/>
              <a:headEnd type="none" w="med" len="med"/>
              <a:tailEnd type="none" w="med" len="med"/>
            </a:ln>
            <a:effectLst/>
          </p:spPr>
        </p:cxnSp>
        <p:sp>
          <p:nvSpPr>
            <p:cNvPr id="82" name="TextBox 18">
              <a:extLst>
                <a:ext uri="{FF2B5EF4-FFF2-40B4-BE49-F238E27FC236}">
                  <a16:creationId xmlns:a16="http://schemas.microsoft.com/office/drawing/2014/main" id="{82BADDF7-4FAA-9AEC-0EAA-CA26CB6F0D1D}"/>
                </a:ext>
              </a:extLst>
            </p:cNvPr>
            <p:cNvSpPr txBox="1"/>
            <p:nvPr/>
          </p:nvSpPr>
          <p:spPr>
            <a:xfrm>
              <a:off x="4147719" y="770666"/>
              <a:ext cx="967208" cy="6856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Command Fan-Out card</a:t>
              </a:r>
            </a:p>
          </p:txBody>
        </p:sp>
        <p:cxnSp>
          <p:nvCxnSpPr>
            <p:cNvPr id="83" name="Straight Connector 551">
              <a:extLst>
                <a:ext uri="{FF2B5EF4-FFF2-40B4-BE49-F238E27FC236}">
                  <a16:creationId xmlns:a16="http://schemas.microsoft.com/office/drawing/2014/main" id="{8DD56F31-E6CA-A340-8981-F95FF712F97E}"/>
                </a:ext>
              </a:extLst>
            </p:cNvPr>
            <p:cNvCxnSpPr/>
            <p:nvPr/>
          </p:nvCxnSpPr>
          <p:spPr>
            <a:xfrm>
              <a:off x="4957346" y="1170728"/>
              <a:ext cx="712727" cy="276044"/>
            </a:xfrm>
            <a:prstGeom prst="line">
              <a:avLst/>
            </a:prstGeom>
            <a:noFill/>
            <a:ln w="9525" cap="flat" cmpd="sng" algn="ctr">
              <a:solidFill>
                <a:sysClr val="windowText" lastClr="000000"/>
              </a:solidFill>
              <a:prstDash val="solid"/>
              <a:headEnd type="none" w="med" len="med"/>
              <a:tailEnd type="triangle" w="med" len="med"/>
            </a:ln>
            <a:effectLst/>
          </p:spPr>
        </p:cxnSp>
        <p:cxnSp>
          <p:nvCxnSpPr>
            <p:cNvPr id="84" name="Straight Arrow Connector 552">
              <a:extLst>
                <a:ext uri="{FF2B5EF4-FFF2-40B4-BE49-F238E27FC236}">
                  <a16:creationId xmlns:a16="http://schemas.microsoft.com/office/drawing/2014/main" id="{64AE2CF7-9C32-BBE1-5713-D619ACB30057}"/>
                </a:ext>
              </a:extLst>
            </p:cNvPr>
            <p:cNvCxnSpPr/>
            <p:nvPr/>
          </p:nvCxnSpPr>
          <p:spPr>
            <a:xfrm flipH="1" flipV="1">
              <a:off x="4153209" y="2931844"/>
              <a:ext cx="1304617" cy="636655"/>
            </a:xfrm>
            <a:prstGeom prst="straightConnector1">
              <a:avLst/>
            </a:prstGeom>
            <a:noFill/>
            <a:ln w="19050" cap="flat" cmpd="sng" algn="ctr">
              <a:solidFill>
                <a:srgbClr val="0070C0"/>
              </a:solidFill>
              <a:prstDash val="solid"/>
              <a:headEnd type="none" w="med" len="med"/>
              <a:tailEnd type="none" w="med" len="med"/>
            </a:ln>
            <a:effectLst/>
          </p:spPr>
        </p:cxnSp>
        <p:cxnSp>
          <p:nvCxnSpPr>
            <p:cNvPr id="85" name="Straight Arrow Connector 553">
              <a:extLst>
                <a:ext uri="{FF2B5EF4-FFF2-40B4-BE49-F238E27FC236}">
                  <a16:creationId xmlns:a16="http://schemas.microsoft.com/office/drawing/2014/main" id="{9CA1D46D-BF49-DC68-270F-0075985102A8}"/>
                </a:ext>
              </a:extLst>
            </p:cNvPr>
            <p:cNvCxnSpPr/>
            <p:nvPr/>
          </p:nvCxnSpPr>
          <p:spPr>
            <a:xfrm flipH="1">
              <a:off x="5457827" y="3554972"/>
              <a:ext cx="795337" cy="8968"/>
            </a:xfrm>
            <a:prstGeom prst="straightConnector1">
              <a:avLst/>
            </a:prstGeom>
            <a:noFill/>
            <a:ln w="19050" cap="flat" cmpd="sng" algn="ctr">
              <a:solidFill>
                <a:srgbClr val="0070C0"/>
              </a:solidFill>
              <a:prstDash val="solid"/>
              <a:headEnd type="none" w="med" len="med"/>
              <a:tailEnd type="none" w="med" len="med"/>
            </a:ln>
            <a:effectLst/>
          </p:spPr>
        </p:cxnSp>
        <p:sp>
          <p:nvSpPr>
            <p:cNvPr id="86" name="TextBox 17">
              <a:extLst>
                <a:ext uri="{FF2B5EF4-FFF2-40B4-BE49-F238E27FC236}">
                  <a16:creationId xmlns:a16="http://schemas.microsoft.com/office/drawing/2014/main" id="{F2211311-A2B6-77A5-4A31-E2CF9311672E}"/>
                </a:ext>
              </a:extLst>
            </p:cNvPr>
            <p:cNvSpPr txBox="1"/>
            <p:nvPr/>
          </p:nvSpPr>
          <p:spPr>
            <a:xfrm>
              <a:off x="5276101" y="3258044"/>
              <a:ext cx="1050519" cy="3047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DAQ Server</a:t>
              </a:r>
            </a:p>
          </p:txBody>
        </p:sp>
        <p:sp>
          <p:nvSpPr>
            <p:cNvPr id="87" name="TextBox 555">
              <a:extLst>
                <a:ext uri="{FF2B5EF4-FFF2-40B4-BE49-F238E27FC236}">
                  <a16:creationId xmlns:a16="http://schemas.microsoft.com/office/drawing/2014/main" id="{3B3F40D8-C245-D7F3-CFEA-1A9159C58CB0}"/>
                </a:ext>
              </a:extLst>
            </p:cNvPr>
            <p:cNvSpPr txBox="1"/>
            <p:nvPr/>
          </p:nvSpPr>
          <p:spPr>
            <a:xfrm>
              <a:off x="2727392" y="3352713"/>
              <a:ext cx="1079745"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Tracker and Calorimeter ROCs</a:t>
              </a:r>
              <a:endParaRPr lang="en-US" sz="700" dirty="0">
                <a:solidFill>
                  <a:prstClr val="black"/>
                </a:solidFill>
                <a:latin typeface="Arial"/>
              </a:endParaRPr>
            </a:p>
          </p:txBody>
        </p:sp>
        <p:sp>
          <p:nvSpPr>
            <p:cNvPr id="88" name="TextBox 556">
              <a:extLst>
                <a:ext uri="{FF2B5EF4-FFF2-40B4-BE49-F238E27FC236}">
                  <a16:creationId xmlns:a16="http://schemas.microsoft.com/office/drawing/2014/main" id="{DAAB3D05-5B77-AA4F-3570-1A776E16C65C}"/>
                </a:ext>
              </a:extLst>
            </p:cNvPr>
            <p:cNvSpPr txBox="1"/>
            <p:nvPr/>
          </p:nvSpPr>
          <p:spPr>
            <a:xfrm>
              <a:off x="1865212" y="2036717"/>
              <a:ext cx="1402053" cy="6284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Extinction &amp; Stopping Target Monitor ROCs</a:t>
              </a:r>
              <a:endParaRPr lang="en-US" sz="700" dirty="0">
                <a:solidFill>
                  <a:prstClr val="black"/>
                </a:solidFill>
                <a:latin typeface="Arial"/>
              </a:endParaRPr>
            </a:p>
          </p:txBody>
        </p:sp>
        <p:sp>
          <p:nvSpPr>
            <p:cNvPr id="89" name="Rounded Rectangle 452">
              <a:extLst>
                <a:ext uri="{FF2B5EF4-FFF2-40B4-BE49-F238E27FC236}">
                  <a16:creationId xmlns:a16="http://schemas.microsoft.com/office/drawing/2014/main" id="{47EA78EF-57F6-C2EB-BF9F-77E607B990AF}"/>
                </a:ext>
              </a:extLst>
            </p:cNvPr>
            <p:cNvSpPr/>
            <p:nvPr/>
          </p:nvSpPr>
          <p:spPr>
            <a:xfrm>
              <a:off x="6750050" y="3161273"/>
              <a:ext cx="152400" cy="685800"/>
            </a:xfrm>
            <a:prstGeom prst="roundRect">
              <a:avLst/>
            </a:prstGeom>
            <a:solidFill>
              <a:srgbClr val="BD1F24">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90" name="TextBox 558">
              <a:extLst>
                <a:ext uri="{FF2B5EF4-FFF2-40B4-BE49-F238E27FC236}">
                  <a16:creationId xmlns:a16="http://schemas.microsoft.com/office/drawing/2014/main" id="{4FBE470D-C376-F6CE-339D-ABA3ECAE7099}"/>
                </a:ext>
              </a:extLst>
            </p:cNvPr>
            <p:cNvSpPr txBox="1"/>
            <p:nvPr/>
          </p:nvSpPr>
          <p:spPr>
            <a:xfrm>
              <a:off x="6851334" y="3023085"/>
              <a:ext cx="1127740" cy="99031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DCS &amp; Management Network</a:t>
              </a:r>
            </a:p>
            <a:p>
              <a:pPr algn="ctr" fontAlgn="auto">
                <a:spcBef>
                  <a:spcPts val="0"/>
                </a:spcBef>
                <a:spcAft>
                  <a:spcPts val="0"/>
                </a:spcAft>
                <a:defRPr/>
              </a:pPr>
              <a:r>
                <a:rPr lang="en-US" sz="800" dirty="0">
                  <a:solidFill>
                    <a:prstClr val="black"/>
                  </a:solidFill>
                  <a:latin typeface="Arial"/>
                </a:rPr>
                <a:t>(slow controls Ethernet)</a:t>
              </a:r>
              <a:endParaRPr lang="en-US" sz="600" dirty="0">
                <a:solidFill>
                  <a:prstClr val="black"/>
                </a:solidFill>
                <a:latin typeface="Arial"/>
              </a:endParaRPr>
            </a:p>
          </p:txBody>
        </p:sp>
        <p:sp>
          <p:nvSpPr>
            <p:cNvPr id="91" name="TextBox 25">
              <a:extLst>
                <a:ext uri="{FF2B5EF4-FFF2-40B4-BE49-F238E27FC236}">
                  <a16:creationId xmlns:a16="http://schemas.microsoft.com/office/drawing/2014/main" id="{D5B94C47-3B99-5721-224A-FA831FE42E4B}"/>
                </a:ext>
              </a:extLst>
            </p:cNvPr>
            <p:cNvSpPr txBox="1"/>
            <p:nvPr/>
          </p:nvSpPr>
          <p:spPr>
            <a:xfrm rot="5400000">
              <a:off x="6409417" y="3307130"/>
              <a:ext cx="551681" cy="387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prstClr val="black"/>
                  </a:solidFill>
                  <a:latin typeface="Arial"/>
                </a:rPr>
                <a:t>...</a:t>
              </a:r>
            </a:p>
          </p:txBody>
        </p:sp>
        <p:sp>
          <p:nvSpPr>
            <p:cNvPr id="92" name="Rounded Rectangle 458">
              <a:extLst>
                <a:ext uri="{FF2B5EF4-FFF2-40B4-BE49-F238E27FC236}">
                  <a16:creationId xmlns:a16="http://schemas.microsoft.com/office/drawing/2014/main" id="{95960DE6-7D13-D84E-E688-559B5F65D581}"/>
                </a:ext>
              </a:extLst>
            </p:cNvPr>
            <p:cNvSpPr/>
            <p:nvPr/>
          </p:nvSpPr>
          <p:spPr>
            <a:xfrm>
              <a:off x="6695673" y="2705979"/>
              <a:ext cx="249071" cy="197308"/>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93" name="Rounded Rectangle 459">
              <a:extLst>
                <a:ext uri="{FF2B5EF4-FFF2-40B4-BE49-F238E27FC236}">
                  <a16:creationId xmlns:a16="http://schemas.microsoft.com/office/drawing/2014/main" id="{D17CC5CB-3497-A49F-A095-22B9530DCB80}"/>
                </a:ext>
              </a:extLst>
            </p:cNvPr>
            <p:cNvSpPr/>
            <p:nvPr/>
          </p:nvSpPr>
          <p:spPr>
            <a:xfrm>
              <a:off x="6735133" y="2741342"/>
              <a:ext cx="165162" cy="109756"/>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94" name="TextBox 17">
              <a:extLst>
                <a:ext uri="{FF2B5EF4-FFF2-40B4-BE49-F238E27FC236}">
                  <a16:creationId xmlns:a16="http://schemas.microsoft.com/office/drawing/2014/main" id="{9A19C900-3C4E-79E4-D3E1-8EFAAC3A7F20}"/>
                </a:ext>
              </a:extLst>
            </p:cNvPr>
            <p:cNvSpPr txBox="1"/>
            <p:nvPr/>
          </p:nvSpPr>
          <p:spPr>
            <a:xfrm>
              <a:off x="6840295" y="2551074"/>
              <a:ext cx="1127740"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DCS / EPICS Host</a:t>
              </a:r>
            </a:p>
          </p:txBody>
        </p:sp>
        <p:cxnSp>
          <p:nvCxnSpPr>
            <p:cNvPr id="95" name="Straight Arrow Connector 563">
              <a:extLst>
                <a:ext uri="{FF2B5EF4-FFF2-40B4-BE49-F238E27FC236}">
                  <a16:creationId xmlns:a16="http://schemas.microsoft.com/office/drawing/2014/main" id="{6343E756-3C2F-B70F-CF08-5AF77A72124A}"/>
                </a:ext>
              </a:extLst>
            </p:cNvPr>
            <p:cNvCxnSpPr>
              <a:cxnSpLocks/>
            </p:cNvCxnSpPr>
            <p:nvPr/>
          </p:nvCxnSpPr>
          <p:spPr>
            <a:xfrm flipH="1">
              <a:off x="7704139" y="2018272"/>
              <a:ext cx="563880" cy="0"/>
            </a:xfrm>
            <a:prstGeom prst="straightConnector1">
              <a:avLst/>
            </a:prstGeom>
            <a:noFill/>
            <a:ln w="19050" cap="flat" cmpd="sng" algn="ctr">
              <a:solidFill>
                <a:srgbClr val="C0504D"/>
              </a:solidFill>
              <a:prstDash val="solid"/>
              <a:headEnd type="triangle" w="med" len="med"/>
              <a:tailEnd type="triangle" w="med" len="med"/>
            </a:ln>
            <a:effectLst/>
          </p:spPr>
        </p:cxnSp>
        <p:sp>
          <p:nvSpPr>
            <p:cNvPr id="96" name="Oval 564">
              <a:extLst>
                <a:ext uri="{FF2B5EF4-FFF2-40B4-BE49-F238E27FC236}">
                  <a16:creationId xmlns:a16="http://schemas.microsoft.com/office/drawing/2014/main" id="{5B59C3A8-65C9-D12E-57B2-8BC4583D0C3B}"/>
                </a:ext>
              </a:extLst>
            </p:cNvPr>
            <p:cNvSpPr/>
            <p:nvPr/>
          </p:nvSpPr>
          <p:spPr>
            <a:xfrm>
              <a:off x="9005187" y="2357997"/>
              <a:ext cx="381000" cy="196850"/>
            </a:xfrm>
            <a:prstGeom prst="ellipse">
              <a:avLst/>
            </a:prstGeom>
            <a:gradFill rotWithShape="1">
              <a:gsLst>
                <a:gs pos="0">
                  <a:srgbClr val="82D2E6">
                    <a:tint val="100000"/>
                    <a:shade val="100000"/>
                    <a:satMod val="130000"/>
                  </a:srgbClr>
                </a:gs>
                <a:gs pos="100000">
                  <a:srgbClr val="82D2E6">
                    <a:tint val="50000"/>
                    <a:shade val="100000"/>
                    <a:satMod val="350000"/>
                  </a:srgbClr>
                </a:gs>
              </a:gsLst>
              <a:lin ang="16200000" scaled="0"/>
            </a:gradFill>
            <a:ln w="9525" cap="flat" cmpd="sng" algn="ctr">
              <a:solidFill>
                <a:srgbClr val="82D2E6">
                  <a:shade val="95000"/>
                  <a:satMod val="105000"/>
                </a:srgbClr>
              </a:solidFill>
              <a:prstDash val="solid"/>
            </a:ln>
            <a:effectLst>
              <a:outerShdw blurRad="40000" dist="23000" dir="5400000" rotWithShape="0">
                <a:srgbClr val="000000">
                  <a:alpha val="35000"/>
                </a:srgbClr>
              </a:outerShdw>
            </a:effectLst>
            <a:scene3d>
              <a:camera prst="isometricOffAxis1Top">
                <a:rot lat="17698801" lon="941327" rev="20860291"/>
              </a:camera>
              <a:lightRig rig="soft" dir="t"/>
            </a:scene3d>
            <a:sp3d extrusionH="254000"/>
          </p:spPr>
          <p:txBody>
            <a:bodyPr rtlCol="0" anchor="ctr"/>
            <a:lstStyle/>
            <a:p>
              <a:pPr algn="ctr" defTabSz="914400" fontAlgn="auto">
                <a:spcBef>
                  <a:spcPts val="0"/>
                </a:spcBef>
                <a:spcAft>
                  <a:spcPts val="0"/>
                </a:spcAft>
                <a:defRPr/>
              </a:pPr>
              <a:endParaRPr lang="en-US" sz="1800" kern="0" dirty="0">
                <a:solidFill>
                  <a:srgbClr val="FFFFFF"/>
                </a:solidFill>
                <a:latin typeface="Arial"/>
                <a:ea typeface="+mn-ea"/>
                <a:cs typeface="+mn-cs"/>
              </a:endParaRPr>
            </a:p>
          </p:txBody>
        </p:sp>
        <p:sp>
          <p:nvSpPr>
            <p:cNvPr id="97" name="TextBox 272">
              <a:extLst>
                <a:ext uri="{FF2B5EF4-FFF2-40B4-BE49-F238E27FC236}">
                  <a16:creationId xmlns:a16="http://schemas.microsoft.com/office/drawing/2014/main" id="{221FD95B-7CD3-87D1-9A94-6CB99CC62D22}"/>
                </a:ext>
              </a:extLst>
            </p:cNvPr>
            <p:cNvSpPr txBox="1"/>
            <p:nvPr/>
          </p:nvSpPr>
          <p:spPr>
            <a:xfrm>
              <a:off x="9322173" y="2299866"/>
              <a:ext cx="914400"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dCache + ENSTORE [FIFE]</a:t>
              </a:r>
            </a:p>
          </p:txBody>
        </p:sp>
        <p:pic>
          <p:nvPicPr>
            <p:cNvPr id="98" name="Picture 4" descr="Image result for computer farm">
              <a:extLst>
                <a:ext uri="{FF2B5EF4-FFF2-40B4-BE49-F238E27FC236}">
                  <a16:creationId xmlns:a16="http://schemas.microsoft.com/office/drawing/2014/main" id="{C38E638D-DA93-040A-CE27-C12B36A14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271" y="3041693"/>
              <a:ext cx="1091274" cy="75025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272">
              <a:extLst>
                <a:ext uri="{FF2B5EF4-FFF2-40B4-BE49-F238E27FC236}">
                  <a16:creationId xmlns:a16="http://schemas.microsoft.com/office/drawing/2014/main" id="{11716B61-94E0-7DCD-F5D0-45F710B96380}"/>
                </a:ext>
              </a:extLst>
            </p:cNvPr>
            <p:cNvSpPr txBox="1"/>
            <p:nvPr/>
          </p:nvSpPr>
          <p:spPr>
            <a:xfrm>
              <a:off x="8859541" y="3754025"/>
              <a:ext cx="1243363"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Offline Data Processing</a:t>
              </a:r>
            </a:p>
          </p:txBody>
        </p:sp>
        <p:cxnSp>
          <p:nvCxnSpPr>
            <p:cNvPr id="100" name="Straight Arrow Connector 568">
              <a:extLst>
                <a:ext uri="{FF2B5EF4-FFF2-40B4-BE49-F238E27FC236}">
                  <a16:creationId xmlns:a16="http://schemas.microsoft.com/office/drawing/2014/main" id="{DA0AEAB3-0C52-852C-0210-CE1C2EBC4642}"/>
                </a:ext>
              </a:extLst>
            </p:cNvPr>
            <p:cNvCxnSpPr>
              <a:cxnSpLocks/>
            </p:cNvCxnSpPr>
            <p:nvPr/>
          </p:nvCxnSpPr>
          <p:spPr>
            <a:xfrm flipH="1" flipV="1">
              <a:off x="9352672" y="2774535"/>
              <a:ext cx="112765" cy="241098"/>
            </a:xfrm>
            <a:prstGeom prst="straightConnector1">
              <a:avLst/>
            </a:prstGeom>
            <a:noFill/>
            <a:ln w="19050" cap="flat" cmpd="sng" algn="ctr">
              <a:solidFill>
                <a:srgbClr val="C0504D"/>
              </a:solidFill>
              <a:prstDash val="solid"/>
              <a:headEnd type="triangle" w="med" len="med"/>
              <a:tailEnd type="triangle" w="med" len="med"/>
            </a:ln>
            <a:effectLst/>
          </p:spPr>
        </p:cxnSp>
        <p:sp>
          <p:nvSpPr>
            <p:cNvPr id="101" name="TextBox 569">
              <a:extLst>
                <a:ext uri="{FF2B5EF4-FFF2-40B4-BE49-F238E27FC236}">
                  <a16:creationId xmlns:a16="http://schemas.microsoft.com/office/drawing/2014/main" id="{23C9C42E-A5DE-4C52-B3DA-18B0D48507DF}"/>
                </a:ext>
              </a:extLst>
            </p:cNvPr>
            <p:cNvSpPr txBox="1"/>
            <p:nvPr/>
          </p:nvSpPr>
          <p:spPr>
            <a:xfrm>
              <a:off x="4175046" y="1880969"/>
              <a:ext cx="990601" cy="4570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Run Control Packets</a:t>
              </a:r>
              <a:endParaRPr lang="en-US" sz="700" dirty="0">
                <a:solidFill>
                  <a:prstClr val="black"/>
                </a:solidFill>
                <a:latin typeface="Arial"/>
              </a:endParaRPr>
            </a:p>
          </p:txBody>
        </p:sp>
        <p:cxnSp>
          <p:nvCxnSpPr>
            <p:cNvPr id="102" name="Straight Connector 570">
              <a:extLst>
                <a:ext uri="{FF2B5EF4-FFF2-40B4-BE49-F238E27FC236}">
                  <a16:creationId xmlns:a16="http://schemas.microsoft.com/office/drawing/2014/main" id="{7BB845B0-D6BE-0786-C10B-0DE40F21DF74}"/>
                </a:ext>
              </a:extLst>
            </p:cNvPr>
            <p:cNvCxnSpPr/>
            <p:nvPr/>
          </p:nvCxnSpPr>
          <p:spPr>
            <a:xfrm flipH="1">
              <a:off x="5905501" y="3142835"/>
              <a:ext cx="152400" cy="0"/>
            </a:xfrm>
            <a:prstGeom prst="line">
              <a:avLst/>
            </a:prstGeom>
            <a:noFill/>
            <a:ln w="19050" cap="flat" cmpd="sng" algn="ctr">
              <a:solidFill>
                <a:srgbClr val="4F81BD">
                  <a:shade val="95000"/>
                  <a:satMod val="105000"/>
                </a:srgbClr>
              </a:solidFill>
              <a:prstDash val="solid"/>
            </a:ln>
            <a:effectLst/>
          </p:spPr>
        </p:cxnSp>
        <p:grpSp>
          <p:nvGrpSpPr>
            <p:cNvPr id="103" name="Group 571">
              <a:extLst>
                <a:ext uri="{FF2B5EF4-FFF2-40B4-BE49-F238E27FC236}">
                  <a16:creationId xmlns:a16="http://schemas.microsoft.com/office/drawing/2014/main" id="{4B46B1DA-D39C-D9A5-93E6-480F687061A0}"/>
                </a:ext>
              </a:extLst>
            </p:cNvPr>
            <p:cNvGrpSpPr/>
            <p:nvPr/>
          </p:nvGrpSpPr>
          <p:grpSpPr>
            <a:xfrm>
              <a:off x="6674645" y="1279061"/>
              <a:ext cx="249071" cy="197308"/>
              <a:chOff x="6394532" y="1210758"/>
              <a:chExt cx="249071" cy="197308"/>
            </a:xfrm>
          </p:grpSpPr>
          <p:sp>
            <p:nvSpPr>
              <p:cNvPr id="172" name="Rounded Rectangle 167">
                <a:extLst>
                  <a:ext uri="{FF2B5EF4-FFF2-40B4-BE49-F238E27FC236}">
                    <a16:creationId xmlns:a16="http://schemas.microsoft.com/office/drawing/2014/main" id="{363BD33A-7043-B7FB-1098-AC82232D6C5D}"/>
                  </a:ext>
                </a:extLst>
              </p:cNvPr>
              <p:cNvSpPr/>
              <p:nvPr/>
            </p:nvSpPr>
            <p:spPr>
              <a:xfrm>
                <a:off x="6394532" y="1210758"/>
                <a:ext cx="249071" cy="197308"/>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173" name="Rounded Rectangle 168">
                <a:extLst>
                  <a:ext uri="{FF2B5EF4-FFF2-40B4-BE49-F238E27FC236}">
                    <a16:creationId xmlns:a16="http://schemas.microsoft.com/office/drawing/2014/main" id="{A419E8D3-8CF3-4B44-A808-EAE20D5717C3}"/>
                  </a:ext>
                </a:extLst>
              </p:cNvPr>
              <p:cNvSpPr/>
              <p:nvPr/>
            </p:nvSpPr>
            <p:spPr>
              <a:xfrm>
                <a:off x="6433992" y="1246121"/>
                <a:ext cx="165162" cy="109756"/>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grpSp>
        <p:sp>
          <p:nvSpPr>
            <p:cNvPr id="104" name="TextBox 17">
              <a:extLst>
                <a:ext uri="{FF2B5EF4-FFF2-40B4-BE49-F238E27FC236}">
                  <a16:creationId xmlns:a16="http://schemas.microsoft.com/office/drawing/2014/main" id="{6C90BAAE-8A98-BB8D-F5A9-09E514D53355}"/>
                </a:ext>
              </a:extLst>
            </p:cNvPr>
            <p:cNvSpPr txBox="1"/>
            <p:nvPr/>
          </p:nvSpPr>
          <p:spPr>
            <a:xfrm>
              <a:off x="6775866" y="1065416"/>
              <a:ext cx="1141691" cy="4951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Aggregator / Data Logger</a:t>
              </a:r>
            </a:p>
          </p:txBody>
        </p:sp>
        <p:cxnSp>
          <p:nvCxnSpPr>
            <p:cNvPr id="105" name="Straight Arrow Connector 573">
              <a:extLst>
                <a:ext uri="{FF2B5EF4-FFF2-40B4-BE49-F238E27FC236}">
                  <a16:creationId xmlns:a16="http://schemas.microsoft.com/office/drawing/2014/main" id="{400D8EF0-7892-BC9B-FE38-CDC34EE54418}"/>
                </a:ext>
              </a:extLst>
            </p:cNvPr>
            <p:cNvCxnSpPr/>
            <p:nvPr/>
          </p:nvCxnSpPr>
          <p:spPr>
            <a:xfrm flipH="1" flipV="1">
              <a:off x="6819899" y="1474386"/>
              <a:ext cx="1" cy="264428"/>
            </a:xfrm>
            <a:prstGeom prst="straightConnector1">
              <a:avLst/>
            </a:prstGeom>
            <a:noFill/>
            <a:ln w="19050" cap="flat" cmpd="sng" algn="ctr">
              <a:solidFill>
                <a:srgbClr val="C0504D"/>
              </a:solidFill>
              <a:prstDash val="solid"/>
              <a:headEnd type="triangle" w="med" len="med"/>
              <a:tailEnd type="triangle" w="med" len="med"/>
            </a:ln>
            <a:effectLst/>
          </p:spPr>
        </p:cxnSp>
        <p:cxnSp>
          <p:nvCxnSpPr>
            <p:cNvPr id="106" name="Straight Connector 574">
              <a:extLst>
                <a:ext uri="{FF2B5EF4-FFF2-40B4-BE49-F238E27FC236}">
                  <a16:creationId xmlns:a16="http://schemas.microsoft.com/office/drawing/2014/main" id="{392D6BC7-8647-8D07-FE51-9841733176A3}"/>
                </a:ext>
              </a:extLst>
            </p:cNvPr>
            <p:cNvCxnSpPr/>
            <p:nvPr/>
          </p:nvCxnSpPr>
          <p:spPr>
            <a:xfrm flipH="1">
              <a:off x="5862638" y="1148975"/>
              <a:ext cx="2380" cy="200055"/>
            </a:xfrm>
            <a:prstGeom prst="line">
              <a:avLst/>
            </a:prstGeom>
            <a:noFill/>
            <a:ln w="9525" cap="flat" cmpd="sng" algn="ctr">
              <a:solidFill>
                <a:srgbClr val="4F81BD">
                  <a:shade val="95000"/>
                  <a:satMod val="105000"/>
                </a:srgbClr>
              </a:solidFill>
              <a:prstDash val="solid"/>
              <a:headEnd type="none" w="med" len="med"/>
              <a:tailEnd type="triangle" w="med" len="med"/>
            </a:ln>
            <a:effectLst/>
          </p:spPr>
        </p:cxnSp>
        <p:cxnSp>
          <p:nvCxnSpPr>
            <p:cNvPr id="107" name="Straight Connector 575">
              <a:extLst>
                <a:ext uri="{FF2B5EF4-FFF2-40B4-BE49-F238E27FC236}">
                  <a16:creationId xmlns:a16="http://schemas.microsoft.com/office/drawing/2014/main" id="{92E2276A-0AF3-0D06-289C-80B2EAD77C10}"/>
                </a:ext>
              </a:extLst>
            </p:cNvPr>
            <p:cNvCxnSpPr/>
            <p:nvPr/>
          </p:nvCxnSpPr>
          <p:spPr>
            <a:xfrm flipV="1">
              <a:off x="5857876" y="1332472"/>
              <a:ext cx="0" cy="76200"/>
            </a:xfrm>
            <a:prstGeom prst="line">
              <a:avLst/>
            </a:prstGeom>
            <a:noFill/>
            <a:ln w="9525" cap="flat" cmpd="sng" algn="ctr">
              <a:solidFill>
                <a:srgbClr val="4F81BD">
                  <a:shade val="95000"/>
                  <a:satMod val="105000"/>
                </a:srgbClr>
              </a:solidFill>
              <a:prstDash val="solid"/>
            </a:ln>
            <a:effectLst/>
          </p:spPr>
        </p:cxnSp>
        <p:cxnSp>
          <p:nvCxnSpPr>
            <p:cNvPr id="108" name="Straight Connector 576">
              <a:extLst>
                <a:ext uri="{FF2B5EF4-FFF2-40B4-BE49-F238E27FC236}">
                  <a16:creationId xmlns:a16="http://schemas.microsoft.com/office/drawing/2014/main" id="{01D5F4F3-1C9F-40BF-66BD-7E505AD74E72}"/>
                </a:ext>
              </a:extLst>
            </p:cNvPr>
            <p:cNvCxnSpPr/>
            <p:nvPr/>
          </p:nvCxnSpPr>
          <p:spPr>
            <a:xfrm>
              <a:off x="4971414" y="2140301"/>
              <a:ext cx="304741" cy="180202"/>
            </a:xfrm>
            <a:prstGeom prst="line">
              <a:avLst/>
            </a:prstGeom>
            <a:noFill/>
            <a:ln w="9525" cap="flat" cmpd="sng" algn="ctr">
              <a:solidFill>
                <a:sysClr val="windowText" lastClr="000000"/>
              </a:solidFill>
              <a:prstDash val="solid"/>
              <a:headEnd type="none" w="med" len="med"/>
              <a:tailEnd type="triangle" w="med" len="med"/>
            </a:ln>
            <a:effectLst/>
          </p:spPr>
        </p:cxnSp>
        <p:cxnSp>
          <p:nvCxnSpPr>
            <p:cNvPr id="109" name="Straight Arrow Connector 577">
              <a:extLst>
                <a:ext uri="{FF2B5EF4-FFF2-40B4-BE49-F238E27FC236}">
                  <a16:creationId xmlns:a16="http://schemas.microsoft.com/office/drawing/2014/main" id="{70F41DF6-DAB1-6E1A-7412-F52C335AB6FC}"/>
                </a:ext>
              </a:extLst>
            </p:cNvPr>
            <p:cNvCxnSpPr>
              <a:cxnSpLocks/>
            </p:cNvCxnSpPr>
            <p:nvPr/>
          </p:nvCxnSpPr>
          <p:spPr>
            <a:xfrm flipH="1">
              <a:off x="5905502" y="2829675"/>
              <a:ext cx="296624" cy="0"/>
            </a:xfrm>
            <a:prstGeom prst="straightConnector1">
              <a:avLst/>
            </a:prstGeom>
            <a:noFill/>
            <a:ln w="19050" cap="flat" cmpd="sng" algn="ctr">
              <a:solidFill>
                <a:srgbClr val="F79646"/>
              </a:solidFill>
              <a:prstDash val="solid"/>
              <a:headEnd type="triangle" w="med" len="med"/>
              <a:tailEnd type="triangle" w="med" len="med"/>
            </a:ln>
            <a:effectLst/>
          </p:spPr>
        </p:cxnSp>
        <p:sp>
          <p:nvSpPr>
            <p:cNvPr id="110" name="TextBox 25">
              <a:extLst>
                <a:ext uri="{FF2B5EF4-FFF2-40B4-BE49-F238E27FC236}">
                  <a16:creationId xmlns:a16="http://schemas.microsoft.com/office/drawing/2014/main" id="{FB46DCE4-B537-F006-6DFD-9722B9FB5246}"/>
                </a:ext>
              </a:extLst>
            </p:cNvPr>
            <p:cNvSpPr txBox="1"/>
            <p:nvPr/>
          </p:nvSpPr>
          <p:spPr>
            <a:xfrm rot="5400000">
              <a:off x="5600805" y="3652353"/>
              <a:ext cx="483597" cy="387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prstClr val="black"/>
                  </a:solidFill>
                  <a:latin typeface="Arial"/>
                </a:rPr>
                <a:t>...</a:t>
              </a:r>
            </a:p>
          </p:txBody>
        </p:sp>
        <p:cxnSp>
          <p:nvCxnSpPr>
            <p:cNvPr id="111" name="Straight Connector 579">
              <a:extLst>
                <a:ext uri="{FF2B5EF4-FFF2-40B4-BE49-F238E27FC236}">
                  <a16:creationId xmlns:a16="http://schemas.microsoft.com/office/drawing/2014/main" id="{A527B224-5684-8E21-5088-4CF8F91DBF45}"/>
                </a:ext>
              </a:extLst>
            </p:cNvPr>
            <p:cNvCxnSpPr>
              <a:cxnSpLocks/>
              <a:endCxn id="113" idx="2"/>
            </p:cNvCxnSpPr>
            <p:nvPr/>
          </p:nvCxnSpPr>
          <p:spPr>
            <a:xfrm flipH="1">
              <a:off x="5220865" y="4067104"/>
              <a:ext cx="383156" cy="0"/>
            </a:xfrm>
            <a:prstGeom prst="line">
              <a:avLst/>
            </a:prstGeom>
            <a:noFill/>
            <a:ln w="9525" cap="flat" cmpd="sng" algn="ctr">
              <a:solidFill>
                <a:srgbClr val="519A24"/>
              </a:solidFill>
              <a:prstDash val="solid"/>
            </a:ln>
            <a:effectLst/>
          </p:spPr>
        </p:cxnSp>
        <p:cxnSp>
          <p:nvCxnSpPr>
            <p:cNvPr id="112" name="Straight Connector 580">
              <a:extLst>
                <a:ext uri="{FF2B5EF4-FFF2-40B4-BE49-F238E27FC236}">
                  <a16:creationId xmlns:a16="http://schemas.microsoft.com/office/drawing/2014/main" id="{3F7E5541-66FE-0BE9-0186-14D8F539A0FA}"/>
                </a:ext>
              </a:extLst>
            </p:cNvPr>
            <p:cNvCxnSpPr>
              <a:cxnSpLocks/>
            </p:cNvCxnSpPr>
            <p:nvPr/>
          </p:nvCxnSpPr>
          <p:spPr>
            <a:xfrm flipH="1" flipV="1">
              <a:off x="5599304" y="4067104"/>
              <a:ext cx="154734" cy="127534"/>
            </a:xfrm>
            <a:prstGeom prst="line">
              <a:avLst/>
            </a:prstGeom>
            <a:noFill/>
            <a:ln w="9525" cap="flat" cmpd="sng" algn="ctr">
              <a:solidFill>
                <a:srgbClr val="519A24"/>
              </a:solidFill>
              <a:prstDash val="solid"/>
              <a:headEnd type="triangle" w="med" len="med"/>
              <a:tailEnd type="none" w="med" len="med"/>
            </a:ln>
            <a:effectLst/>
          </p:spPr>
        </p:cxnSp>
        <p:sp>
          <p:nvSpPr>
            <p:cNvPr id="113" name="Arc 581">
              <a:extLst>
                <a:ext uri="{FF2B5EF4-FFF2-40B4-BE49-F238E27FC236}">
                  <a16:creationId xmlns:a16="http://schemas.microsoft.com/office/drawing/2014/main" id="{7A9521E0-9309-20A0-D639-3ED4A905A3F3}"/>
                </a:ext>
              </a:extLst>
            </p:cNvPr>
            <p:cNvSpPr/>
            <p:nvPr/>
          </p:nvSpPr>
          <p:spPr>
            <a:xfrm rot="5400000" flipV="1">
              <a:off x="5144665" y="3914704"/>
              <a:ext cx="152400" cy="152400"/>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sp>
          <p:nvSpPr>
            <p:cNvPr id="114" name="TextBox 582">
              <a:extLst>
                <a:ext uri="{FF2B5EF4-FFF2-40B4-BE49-F238E27FC236}">
                  <a16:creationId xmlns:a16="http://schemas.microsoft.com/office/drawing/2014/main" id="{BF217925-0B09-A20D-953D-7FFBA6C1B834}"/>
                </a:ext>
              </a:extLst>
            </p:cNvPr>
            <p:cNvSpPr txBox="1"/>
            <p:nvPr/>
          </p:nvSpPr>
          <p:spPr>
            <a:xfrm>
              <a:off x="3746945" y="5814331"/>
              <a:ext cx="990600" cy="230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CRV ROCs</a:t>
              </a:r>
              <a:endParaRPr lang="en-US" sz="700" dirty="0">
                <a:solidFill>
                  <a:prstClr val="black"/>
                </a:solidFill>
                <a:latin typeface="Arial"/>
              </a:endParaRPr>
            </a:p>
          </p:txBody>
        </p:sp>
        <p:cxnSp>
          <p:nvCxnSpPr>
            <p:cNvPr id="115" name="Straight Connector 583">
              <a:extLst>
                <a:ext uri="{FF2B5EF4-FFF2-40B4-BE49-F238E27FC236}">
                  <a16:creationId xmlns:a16="http://schemas.microsoft.com/office/drawing/2014/main" id="{A37AD317-FCBE-EE33-2EAB-9FCD3A0BE257}"/>
                </a:ext>
              </a:extLst>
            </p:cNvPr>
            <p:cNvCxnSpPr>
              <a:cxnSpLocks/>
            </p:cNvCxnSpPr>
            <p:nvPr/>
          </p:nvCxnSpPr>
          <p:spPr>
            <a:xfrm>
              <a:off x="5144022" y="3966269"/>
              <a:ext cx="0" cy="1677816"/>
            </a:xfrm>
            <a:prstGeom prst="line">
              <a:avLst/>
            </a:prstGeom>
            <a:noFill/>
            <a:ln w="9525" cap="flat" cmpd="sng" algn="ctr">
              <a:solidFill>
                <a:srgbClr val="519A24"/>
              </a:solidFill>
              <a:prstDash val="solid"/>
            </a:ln>
            <a:effectLst/>
          </p:spPr>
        </p:cxnSp>
        <p:sp>
          <p:nvSpPr>
            <p:cNvPr id="116" name="Arc 584">
              <a:extLst>
                <a:ext uri="{FF2B5EF4-FFF2-40B4-BE49-F238E27FC236}">
                  <a16:creationId xmlns:a16="http://schemas.microsoft.com/office/drawing/2014/main" id="{B992AA09-C80C-0E03-CB5D-6FDC99E3F527}"/>
                </a:ext>
              </a:extLst>
            </p:cNvPr>
            <p:cNvSpPr/>
            <p:nvPr/>
          </p:nvSpPr>
          <p:spPr>
            <a:xfrm rot="5400000">
              <a:off x="4992328" y="5119352"/>
              <a:ext cx="152400" cy="149788"/>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cxnSp>
          <p:nvCxnSpPr>
            <p:cNvPr id="117" name="Straight Connector 585">
              <a:extLst>
                <a:ext uri="{FF2B5EF4-FFF2-40B4-BE49-F238E27FC236}">
                  <a16:creationId xmlns:a16="http://schemas.microsoft.com/office/drawing/2014/main" id="{014D5192-A181-19BB-A6E8-CA4B8F482AA5}"/>
                </a:ext>
              </a:extLst>
            </p:cNvPr>
            <p:cNvCxnSpPr>
              <a:cxnSpLocks/>
              <a:endCxn id="116" idx="2"/>
            </p:cNvCxnSpPr>
            <p:nvPr/>
          </p:nvCxnSpPr>
          <p:spPr>
            <a:xfrm>
              <a:off x="4285778" y="5269645"/>
              <a:ext cx="782750" cy="801"/>
            </a:xfrm>
            <a:prstGeom prst="line">
              <a:avLst/>
            </a:prstGeom>
            <a:noFill/>
            <a:ln w="9525" cap="flat" cmpd="sng" algn="ctr">
              <a:solidFill>
                <a:srgbClr val="519A24"/>
              </a:solidFill>
              <a:prstDash val="solid"/>
              <a:headEnd type="triangle" w="med" len="med"/>
              <a:tailEnd type="none" w="med" len="med"/>
            </a:ln>
            <a:effectLst/>
          </p:spPr>
        </p:cxnSp>
        <p:cxnSp>
          <p:nvCxnSpPr>
            <p:cNvPr id="118" name="Straight Connector 586">
              <a:extLst>
                <a:ext uri="{FF2B5EF4-FFF2-40B4-BE49-F238E27FC236}">
                  <a16:creationId xmlns:a16="http://schemas.microsoft.com/office/drawing/2014/main" id="{D3806C97-1740-BF31-73FA-C1B0FE6960C4}"/>
                </a:ext>
              </a:extLst>
            </p:cNvPr>
            <p:cNvCxnSpPr>
              <a:cxnSpLocks/>
              <a:endCxn id="133" idx="2"/>
            </p:cNvCxnSpPr>
            <p:nvPr/>
          </p:nvCxnSpPr>
          <p:spPr>
            <a:xfrm flipV="1">
              <a:off x="4288618" y="5720285"/>
              <a:ext cx="780894" cy="2646"/>
            </a:xfrm>
            <a:prstGeom prst="line">
              <a:avLst/>
            </a:prstGeom>
            <a:noFill/>
            <a:ln w="9525" cap="flat" cmpd="sng" algn="ctr">
              <a:solidFill>
                <a:srgbClr val="519A24"/>
              </a:solidFill>
              <a:prstDash val="solid"/>
              <a:headEnd type="triangle" w="med" len="med"/>
              <a:tailEnd type="none" w="med" len="med"/>
            </a:ln>
            <a:effectLst/>
          </p:spPr>
        </p:cxnSp>
        <p:sp>
          <p:nvSpPr>
            <p:cNvPr id="119" name="Rounded Rectangle 392">
              <a:extLst>
                <a:ext uri="{FF2B5EF4-FFF2-40B4-BE49-F238E27FC236}">
                  <a16:creationId xmlns:a16="http://schemas.microsoft.com/office/drawing/2014/main" id="{2617A07D-27F1-411A-D5B8-B82E80CD627B}"/>
                </a:ext>
              </a:extLst>
            </p:cNvPr>
            <p:cNvSpPr/>
            <p:nvPr/>
          </p:nvSpPr>
          <p:spPr>
            <a:xfrm>
              <a:off x="4059934" y="5241504"/>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120" name="Rounded Rectangle 403">
              <a:extLst>
                <a:ext uri="{FF2B5EF4-FFF2-40B4-BE49-F238E27FC236}">
                  <a16:creationId xmlns:a16="http://schemas.microsoft.com/office/drawing/2014/main" id="{A29764C2-4DF3-6821-66EE-8754BD2FED3C}"/>
                </a:ext>
              </a:extLst>
            </p:cNvPr>
            <p:cNvSpPr/>
            <p:nvPr/>
          </p:nvSpPr>
          <p:spPr>
            <a:xfrm>
              <a:off x="4064458" y="5614557"/>
              <a:ext cx="228600" cy="152400"/>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121" name="Straight Connector 589">
              <a:extLst>
                <a:ext uri="{FF2B5EF4-FFF2-40B4-BE49-F238E27FC236}">
                  <a16:creationId xmlns:a16="http://schemas.microsoft.com/office/drawing/2014/main" id="{5CC01E63-30B4-AD1A-DBA6-3FB5CE5FBAF2}"/>
                </a:ext>
              </a:extLst>
            </p:cNvPr>
            <p:cNvCxnSpPr/>
            <p:nvPr/>
          </p:nvCxnSpPr>
          <p:spPr>
            <a:xfrm>
              <a:off x="4828388" y="1715923"/>
              <a:ext cx="304741" cy="180202"/>
            </a:xfrm>
            <a:prstGeom prst="line">
              <a:avLst/>
            </a:prstGeom>
            <a:noFill/>
            <a:ln w="9525" cap="flat" cmpd="sng" algn="ctr">
              <a:solidFill>
                <a:sysClr val="windowText" lastClr="000000"/>
              </a:solidFill>
              <a:prstDash val="solid"/>
              <a:headEnd type="none" w="med" len="med"/>
              <a:tailEnd type="triangle" w="med" len="med"/>
            </a:ln>
            <a:effectLst/>
          </p:spPr>
        </p:cxnSp>
        <p:cxnSp>
          <p:nvCxnSpPr>
            <p:cNvPr id="122" name="Straight Arrow Connector 590">
              <a:extLst>
                <a:ext uri="{FF2B5EF4-FFF2-40B4-BE49-F238E27FC236}">
                  <a16:creationId xmlns:a16="http://schemas.microsoft.com/office/drawing/2014/main" id="{2FC2E075-0FE8-2D00-7759-E9A82F649D08}"/>
                </a:ext>
              </a:extLst>
            </p:cNvPr>
            <p:cNvCxnSpPr/>
            <p:nvPr/>
          </p:nvCxnSpPr>
          <p:spPr>
            <a:xfrm flipH="1">
              <a:off x="4437466" y="5500825"/>
              <a:ext cx="609600" cy="152400"/>
            </a:xfrm>
            <a:prstGeom prst="straightConnector1">
              <a:avLst/>
            </a:prstGeom>
            <a:noFill/>
            <a:ln w="9525" cap="flat" cmpd="sng" algn="ctr">
              <a:solidFill>
                <a:srgbClr val="7030A0"/>
              </a:solidFill>
              <a:prstDash val="solid"/>
              <a:headEnd type="none" w="med" len="med"/>
              <a:tailEnd type="none" w="med" len="med"/>
            </a:ln>
            <a:effectLst/>
          </p:spPr>
        </p:cxnSp>
        <p:cxnSp>
          <p:nvCxnSpPr>
            <p:cNvPr id="123" name="Straight Arrow Connector 591">
              <a:extLst>
                <a:ext uri="{FF2B5EF4-FFF2-40B4-BE49-F238E27FC236}">
                  <a16:creationId xmlns:a16="http://schemas.microsoft.com/office/drawing/2014/main" id="{5E6833FF-E0D9-E363-F146-BD74DC2F038C}"/>
                </a:ext>
              </a:extLst>
            </p:cNvPr>
            <p:cNvCxnSpPr/>
            <p:nvPr/>
          </p:nvCxnSpPr>
          <p:spPr>
            <a:xfrm flipH="1">
              <a:off x="4285066" y="5348424"/>
              <a:ext cx="152400" cy="1"/>
            </a:xfrm>
            <a:prstGeom prst="straightConnector1">
              <a:avLst/>
            </a:prstGeom>
            <a:noFill/>
            <a:ln w="9525" cap="flat" cmpd="sng" algn="ctr">
              <a:solidFill>
                <a:srgbClr val="7030A0"/>
              </a:solidFill>
              <a:prstDash val="solid"/>
              <a:headEnd type="none" w="med" len="med"/>
              <a:tailEnd type="triangle" w="med" len="med"/>
            </a:ln>
            <a:effectLst/>
          </p:spPr>
        </p:cxnSp>
        <p:cxnSp>
          <p:nvCxnSpPr>
            <p:cNvPr id="124" name="Straight Arrow Connector 592">
              <a:extLst>
                <a:ext uri="{FF2B5EF4-FFF2-40B4-BE49-F238E27FC236}">
                  <a16:creationId xmlns:a16="http://schemas.microsoft.com/office/drawing/2014/main" id="{14C6E1D5-8F35-7EAA-AA1A-6442D3BB7B61}"/>
                </a:ext>
              </a:extLst>
            </p:cNvPr>
            <p:cNvCxnSpPr/>
            <p:nvPr/>
          </p:nvCxnSpPr>
          <p:spPr>
            <a:xfrm flipH="1">
              <a:off x="4285066" y="5653225"/>
              <a:ext cx="152400" cy="1"/>
            </a:xfrm>
            <a:prstGeom prst="straightConnector1">
              <a:avLst/>
            </a:prstGeom>
            <a:noFill/>
            <a:ln w="9525" cap="flat" cmpd="sng" algn="ctr">
              <a:solidFill>
                <a:srgbClr val="7030A0"/>
              </a:solidFill>
              <a:prstDash val="solid"/>
              <a:headEnd type="none" w="med" len="med"/>
              <a:tailEnd type="triangle" w="med" len="med"/>
            </a:ln>
            <a:effectLst/>
          </p:spPr>
        </p:cxnSp>
        <p:sp>
          <p:nvSpPr>
            <p:cNvPr id="125" name="Rounded Rectangle 240">
              <a:extLst>
                <a:ext uri="{FF2B5EF4-FFF2-40B4-BE49-F238E27FC236}">
                  <a16:creationId xmlns:a16="http://schemas.microsoft.com/office/drawing/2014/main" id="{EF90BFDB-8409-6605-F3EF-44387C6CDF0A}"/>
                </a:ext>
              </a:extLst>
            </p:cNvPr>
            <p:cNvSpPr/>
            <p:nvPr/>
          </p:nvSpPr>
          <p:spPr>
            <a:xfrm>
              <a:off x="5446904" y="5243947"/>
              <a:ext cx="609600" cy="685800"/>
            </a:xfrm>
            <a:prstGeom prst="roundRect">
              <a:avLst/>
            </a:prstGeom>
            <a:solidFill>
              <a:srgbClr val="4F81BD">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sp>
          <p:nvSpPr>
            <p:cNvPr id="126" name="Rounded Rectangle 241">
              <a:extLst>
                <a:ext uri="{FF2B5EF4-FFF2-40B4-BE49-F238E27FC236}">
                  <a16:creationId xmlns:a16="http://schemas.microsoft.com/office/drawing/2014/main" id="{9DF3EC34-FEDD-2CA5-2544-51E3D25CFE3B}"/>
                </a:ext>
              </a:extLst>
            </p:cNvPr>
            <p:cNvSpPr/>
            <p:nvPr/>
          </p:nvSpPr>
          <p:spPr>
            <a:xfrm>
              <a:off x="5599304" y="5624947"/>
              <a:ext cx="304800" cy="228600"/>
            </a:xfrm>
            <a:prstGeom prst="roundRec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127" name="Straight Connector 595">
              <a:extLst>
                <a:ext uri="{FF2B5EF4-FFF2-40B4-BE49-F238E27FC236}">
                  <a16:creationId xmlns:a16="http://schemas.microsoft.com/office/drawing/2014/main" id="{4193138D-56F1-D87B-684B-CCEAC96DF139}"/>
                </a:ext>
              </a:extLst>
            </p:cNvPr>
            <p:cNvCxnSpPr/>
            <p:nvPr/>
          </p:nvCxnSpPr>
          <p:spPr>
            <a:xfrm>
              <a:off x="5751704" y="5548747"/>
              <a:ext cx="0" cy="76200"/>
            </a:xfrm>
            <a:prstGeom prst="line">
              <a:avLst/>
            </a:prstGeom>
            <a:noFill/>
            <a:ln w="19050" cap="flat" cmpd="sng" algn="ctr">
              <a:solidFill>
                <a:srgbClr val="4F81BD">
                  <a:shade val="95000"/>
                  <a:satMod val="105000"/>
                </a:srgbClr>
              </a:solidFill>
              <a:prstDash val="solid"/>
            </a:ln>
            <a:effectLst/>
          </p:spPr>
        </p:cxnSp>
        <p:cxnSp>
          <p:nvCxnSpPr>
            <p:cNvPr id="128" name="Straight Arrow Connector 596">
              <a:extLst>
                <a:ext uri="{FF2B5EF4-FFF2-40B4-BE49-F238E27FC236}">
                  <a16:creationId xmlns:a16="http://schemas.microsoft.com/office/drawing/2014/main" id="{76689248-5B4A-E0EA-C508-D3B8412F9A8A}"/>
                </a:ext>
              </a:extLst>
            </p:cNvPr>
            <p:cNvCxnSpPr/>
            <p:nvPr/>
          </p:nvCxnSpPr>
          <p:spPr>
            <a:xfrm flipH="1">
              <a:off x="5294504" y="5396347"/>
              <a:ext cx="304800" cy="0"/>
            </a:xfrm>
            <a:prstGeom prst="straightConnector1">
              <a:avLst/>
            </a:prstGeom>
            <a:noFill/>
            <a:ln w="12700" cap="flat" cmpd="sng" algn="ctr">
              <a:solidFill>
                <a:srgbClr val="7030A0"/>
              </a:solidFill>
              <a:prstDash val="solid"/>
              <a:headEnd type="triangle" w="med" len="med"/>
              <a:tailEnd type="none" w="med" len="med"/>
            </a:ln>
            <a:effectLst/>
          </p:spPr>
        </p:cxnSp>
        <p:sp>
          <p:nvSpPr>
            <p:cNvPr id="129" name="Rounded Rectangle 274">
              <a:extLst>
                <a:ext uri="{FF2B5EF4-FFF2-40B4-BE49-F238E27FC236}">
                  <a16:creationId xmlns:a16="http://schemas.microsoft.com/office/drawing/2014/main" id="{C4A97667-2FE6-2EC4-4A05-5BCDF86094E2}"/>
                </a:ext>
              </a:extLst>
            </p:cNvPr>
            <p:cNvSpPr/>
            <p:nvPr/>
          </p:nvSpPr>
          <p:spPr>
            <a:xfrm>
              <a:off x="5599304" y="5320147"/>
              <a:ext cx="304800" cy="2286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130" name="Straight Arrow Connector 598">
              <a:extLst>
                <a:ext uri="{FF2B5EF4-FFF2-40B4-BE49-F238E27FC236}">
                  <a16:creationId xmlns:a16="http://schemas.microsoft.com/office/drawing/2014/main" id="{CE70ABE6-AC77-BE56-9802-39F6A932C56B}"/>
                </a:ext>
              </a:extLst>
            </p:cNvPr>
            <p:cNvCxnSpPr>
              <a:cxnSpLocks/>
            </p:cNvCxnSpPr>
            <p:nvPr/>
          </p:nvCxnSpPr>
          <p:spPr>
            <a:xfrm>
              <a:off x="5294504" y="4278281"/>
              <a:ext cx="0" cy="1118066"/>
            </a:xfrm>
            <a:prstGeom prst="straightConnector1">
              <a:avLst/>
            </a:prstGeom>
            <a:noFill/>
            <a:ln w="12700" cap="flat" cmpd="sng" algn="ctr">
              <a:solidFill>
                <a:srgbClr val="7030A0"/>
              </a:solidFill>
              <a:prstDash val="solid"/>
              <a:headEnd type="none" w="med" len="med"/>
              <a:tailEnd type="none" w="med" len="med"/>
            </a:ln>
            <a:effectLst/>
          </p:spPr>
        </p:cxnSp>
        <p:cxnSp>
          <p:nvCxnSpPr>
            <p:cNvPr id="131" name="Straight Connector 599">
              <a:extLst>
                <a:ext uri="{FF2B5EF4-FFF2-40B4-BE49-F238E27FC236}">
                  <a16:creationId xmlns:a16="http://schemas.microsoft.com/office/drawing/2014/main" id="{7F3AAB2D-FB73-2678-84F3-188DF62C00A3}"/>
                </a:ext>
              </a:extLst>
            </p:cNvPr>
            <p:cNvCxnSpPr>
              <a:cxnSpLocks/>
              <a:endCxn id="132" idx="2"/>
            </p:cNvCxnSpPr>
            <p:nvPr/>
          </p:nvCxnSpPr>
          <p:spPr>
            <a:xfrm flipH="1">
              <a:off x="5219468" y="5185170"/>
              <a:ext cx="383156" cy="0"/>
            </a:xfrm>
            <a:prstGeom prst="line">
              <a:avLst/>
            </a:prstGeom>
            <a:noFill/>
            <a:ln w="9525" cap="flat" cmpd="sng" algn="ctr">
              <a:solidFill>
                <a:srgbClr val="519A24"/>
              </a:solidFill>
              <a:prstDash val="solid"/>
            </a:ln>
            <a:effectLst/>
          </p:spPr>
        </p:cxnSp>
        <p:sp>
          <p:nvSpPr>
            <p:cNvPr id="132" name="Arc 600">
              <a:extLst>
                <a:ext uri="{FF2B5EF4-FFF2-40B4-BE49-F238E27FC236}">
                  <a16:creationId xmlns:a16="http://schemas.microsoft.com/office/drawing/2014/main" id="{913871E1-8D7E-2F34-C3F8-2C0242A4E428}"/>
                </a:ext>
              </a:extLst>
            </p:cNvPr>
            <p:cNvSpPr/>
            <p:nvPr/>
          </p:nvSpPr>
          <p:spPr>
            <a:xfrm rot="5400000" flipV="1">
              <a:off x="5143268" y="5032770"/>
              <a:ext cx="152400" cy="152400"/>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sp>
          <p:nvSpPr>
            <p:cNvPr id="133" name="Arc 601">
              <a:extLst>
                <a:ext uri="{FF2B5EF4-FFF2-40B4-BE49-F238E27FC236}">
                  <a16:creationId xmlns:a16="http://schemas.microsoft.com/office/drawing/2014/main" id="{0D683B11-46A8-8661-44DE-450E868650EA}"/>
                </a:ext>
              </a:extLst>
            </p:cNvPr>
            <p:cNvSpPr/>
            <p:nvPr/>
          </p:nvSpPr>
          <p:spPr>
            <a:xfrm rot="5400000">
              <a:off x="4993312" y="5569191"/>
              <a:ext cx="152400" cy="149788"/>
            </a:xfrm>
            <a:prstGeom prst="arc">
              <a:avLst/>
            </a:prstGeom>
            <a:noFill/>
            <a:ln w="9525" cap="flat" cmpd="sng" algn="ctr">
              <a:solidFill>
                <a:srgbClr val="519A2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dirty="0">
                <a:solidFill>
                  <a:prstClr val="black"/>
                </a:solidFill>
                <a:latin typeface="Arial"/>
              </a:endParaRPr>
            </a:p>
          </p:txBody>
        </p:sp>
        <p:cxnSp>
          <p:nvCxnSpPr>
            <p:cNvPr id="134" name="Straight Arrow Connector 602">
              <a:extLst>
                <a:ext uri="{FF2B5EF4-FFF2-40B4-BE49-F238E27FC236}">
                  <a16:creationId xmlns:a16="http://schemas.microsoft.com/office/drawing/2014/main" id="{672C6E32-5E57-A64E-5B94-88F553A10D60}"/>
                </a:ext>
              </a:extLst>
            </p:cNvPr>
            <p:cNvCxnSpPr>
              <a:cxnSpLocks/>
            </p:cNvCxnSpPr>
            <p:nvPr/>
          </p:nvCxnSpPr>
          <p:spPr>
            <a:xfrm flipH="1">
              <a:off x="5047066" y="5502352"/>
              <a:ext cx="557138" cy="0"/>
            </a:xfrm>
            <a:prstGeom prst="straightConnector1">
              <a:avLst/>
            </a:prstGeom>
            <a:noFill/>
            <a:ln w="28575" cap="flat" cmpd="sng" algn="ctr">
              <a:solidFill>
                <a:srgbClr val="7030A0"/>
              </a:solidFill>
              <a:prstDash val="solid"/>
              <a:headEnd type="triangle" w="med" len="med"/>
              <a:tailEnd type="none" w="med" len="med"/>
            </a:ln>
            <a:effectLst/>
          </p:spPr>
        </p:cxnSp>
        <p:sp>
          <p:nvSpPr>
            <p:cNvPr id="135" name="TextBox 25">
              <a:extLst>
                <a:ext uri="{FF2B5EF4-FFF2-40B4-BE49-F238E27FC236}">
                  <a16:creationId xmlns:a16="http://schemas.microsoft.com/office/drawing/2014/main" id="{49587875-8CB6-3D29-53BD-B86897169DE2}"/>
                </a:ext>
              </a:extLst>
            </p:cNvPr>
            <p:cNvSpPr txBox="1"/>
            <p:nvPr/>
          </p:nvSpPr>
          <p:spPr>
            <a:xfrm rot="5400000">
              <a:off x="4019383" y="5316851"/>
              <a:ext cx="472037" cy="3871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600" dirty="0">
                  <a:solidFill>
                    <a:prstClr val="black"/>
                  </a:solidFill>
                  <a:latin typeface="Arial"/>
                </a:rPr>
                <a:t>...</a:t>
              </a:r>
            </a:p>
          </p:txBody>
        </p:sp>
        <p:pic>
          <p:nvPicPr>
            <p:cNvPr id="136" name="Picture 2" descr="http://www.fnal.gov/pub/today/archive/archive_2014/images/roc-west-14-0219-05D.jpg">
              <a:extLst>
                <a:ext uri="{FF2B5EF4-FFF2-40B4-BE49-F238E27FC236}">
                  <a16:creationId xmlns:a16="http://schemas.microsoft.com/office/drawing/2014/main" id="{4C063F25-5DB7-B250-6675-492BC325E7C5}"/>
                </a:ext>
              </a:extLst>
            </p:cNvPr>
            <p:cNvPicPr>
              <a:picLocks noChangeAspect="1" noChangeArrowheads="1"/>
            </p:cNvPicPr>
            <p:nvPr/>
          </p:nvPicPr>
          <p:blipFill>
            <a:blip r:embed="rId4"/>
            <a:srcRect/>
            <a:stretch>
              <a:fillRect/>
            </a:stretch>
          </p:blipFill>
          <p:spPr bwMode="auto">
            <a:xfrm>
              <a:off x="8270503" y="807814"/>
              <a:ext cx="1759633" cy="1174555"/>
            </a:xfrm>
            <a:prstGeom prst="rect">
              <a:avLst/>
            </a:prstGeom>
            <a:ln>
              <a:noFill/>
            </a:ln>
            <a:effectLst>
              <a:softEdge rad="112500"/>
            </a:effectLst>
          </p:spPr>
        </p:pic>
        <p:sp>
          <p:nvSpPr>
            <p:cNvPr id="137" name="Rounded Rectangle 213">
              <a:extLst>
                <a:ext uri="{FF2B5EF4-FFF2-40B4-BE49-F238E27FC236}">
                  <a16:creationId xmlns:a16="http://schemas.microsoft.com/office/drawing/2014/main" id="{98EC9762-C9F3-8A6A-1C5D-154C751DF08A}"/>
                </a:ext>
              </a:extLst>
            </p:cNvPr>
            <p:cNvSpPr/>
            <p:nvPr/>
          </p:nvSpPr>
          <p:spPr>
            <a:xfrm>
              <a:off x="8313738" y="1968264"/>
              <a:ext cx="152400" cy="711200"/>
            </a:xfrm>
            <a:prstGeom prst="round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138" name="Straight Arrow Connector 606">
              <a:extLst>
                <a:ext uri="{FF2B5EF4-FFF2-40B4-BE49-F238E27FC236}">
                  <a16:creationId xmlns:a16="http://schemas.microsoft.com/office/drawing/2014/main" id="{23560AD2-ADAD-AC5A-5DDF-69397CEF6A07}"/>
                </a:ext>
              </a:extLst>
            </p:cNvPr>
            <p:cNvCxnSpPr>
              <a:cxnSpLocks/>
            </p:cNvCxnSpPr>
            <p:nvPr/>
          </p:nvCxnSpPr>
          <p:spPr>
            <a:xfrm flipH="1" flipV="1">
              <a:off x="8502386" y="2288676"/>
              <a:ext cx="483885" cy="134635"/>
            </a:xfrm>
            <a:prstGeom prst="straightConnector1">
              <a:avLst/>
            </a:prstGeom>
            <a:noFill/>
            <a:ln w="19050" cap="flat" cmpd="sng" algn="ctr">
              <a:solidFill>
                <a:srgbClr val="C0504D"/>
              </a:solidFill>
              <a:prstDash val="solid"/>
              <a:headEnd type="triangle" w="med" len="med"/>
              <a:tailEnd type="triangle" w="med" len="med"/>
            </a:ln>
            <a:effectLst/>
          </p:spPr>
        </p:cxnSp>
        <p:cxnSp>
          <p:nvCxnSpPr>
            <p:cNvPr id="139" name="Straight Arrow Connector 607">
              <a:extLst>
                <a:ext uri="{FF2B5EF4-FFF2-40B4-BE49-F238E27FC236}">
                  <a16:creationId xmlns:a16="http://schemas.microsoft.com/office/drawing/2014/main" id="{12BE1CAB-141A-BBF1-AA6C-3D2737F4E4C0}"/>
                </a:ext>
              </a:extLst>
            </p:cNvPr>
            <p:cNvCxnSpPr>
              <a:cxnSpLocks/>
            </p:cNvCxnSpPr>
            <p:nvPr/>
          </p:nvCxnSpPr>
          <p:spPr>
            <a:xfrm flipH="1">
              <a:off x="8502386" y="1864782"/>
              <a:ext cx="328931" cy="204061"/>
            </a:xfrm>
            <a:prstGeom prst="straightConnector1">
              <a:avLst/>
            </a:prstGeom>
            <a:noFill/>
            <a:ln w="19050" cap="flat" cmpd="sng" algn="ctr">
              <a:solidFill>
                <a:srgbClr val="C0504D"/>
              </a:solidFill>
              <a:prstDash val="solid"/>
              <a:headEnd type="triangle" w="med" len="med"/>
              <a:tailEnd type="triangle" w="med" len="med"/>
            </a:ln>
            <a:effectLst/>
          </p:spPr>
        </p:cxnSp>
        <p:sp>
          <p:nvSpPr>
            <p:cNvPr id="140" name="TextBox 18">
              <a:extLst>
                <a:ext uri="{FF2B5EF4-FFF2-40B4-BE49-F238E27FC236}">
                  <a16:creationId xmlns:a16="http://schemas.microsoft.com/office/drawing/2014/main" id="{0885C902-4E09-6935-80E9-B679C8B21324}"/>
                </a:ext>
              </a:extLst>
            </p:cNvPr>
            <p:cNvSpPr txBox="1"/>
            <p:nvPr/>
          </p:nvSpPr>
          <p:spPr>
            <a:xfrm>
              <a:off x="8443561" y="1896125"/>
              <a:ext cx="1981200"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dirty="0">
                  <a:solidFill>
                    <a:prstClr val="black"/>
                  </a:solidFill>
                  <a:latin typeface="Arial"/>
                </a:rPr>
                <a:t>WH Control Room</a:t>
              </a:r>
            </a:p>
          </p:txBody>
        </p:sp>
        <p:sp>
          <p:nvSpPr>
            <p:cNvPr id="141" name="TextBox 17">
              <a:extLst>
                <a:ext uri="{FF2B5EF4-FFF2-40B4-BE49-F238E27FC236}">
                  <a16:creationId xmlns:a16="http://schemas.microsoft.com/office/drawing/2014/main" id="{491A4AF8-C4EF-AC03-4D72-BE3D33BABC85}"/>
                </a:ext>
              </a:extLst>
            </p:cNvPr>
            <p:cNvSpPr txBox="1"/>
            <p:nvPr/>
          </p:nvSpPr>
          <p:spPr>
            <a:xfrm>
              <a:off x="2562273" y="2939491"/>
              <a:ext cx="1262542"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b="1" dirty="0">
                  <a:solidFill>
                    <a:prstClr val="black"/>
                  </a:solidFill>
                  <a:latin typeface="Arial"/>
                </a:rPr>
                <a:t>Detector Hall</a:t>
              </a:r>
            </a:p>
          </p:txBody>
        </p:sp>
        <p:sp>
          <p:nvSpPr>
            <p:cNvPr id="142" name="Rectangle 610">
              <a:extLst>
                <a:ext uri="{FF2B5EF4-FFF2-40B4-BE49-F238E27FC236}">
                  <a16:creationId xmlns:a16="http://schemas.microsoft.com/office/drawing/2014/main" id="{72ABABF8-4BDC-E2DD-9FF5-8CE9AAABAC69}"/>
                </a:ext>
              </a:extLst>
            </p:cNvPr>
            <p:cNvSpPr/>
            <p:nvPr/>
          </p:nvSpPr>
          <p:spPr>
            <a:xfrm>
              <a:off x="2073129" y="2018273"/>
              <a:ext cx="1652389" cy="1191161"/>
            </a:xfrm>
            <a:prstGeom prst="rect">
              <a:avLst/>
            </a:prstGeom>
            <a:noFill/>
            <a:ln w="12700" cap="flat" cmpd="sng" algn="ctr">
              <a:solidFill>
                <a:srgbClr val="4F81BD">
                  <a:shade val="50000"/>
                </a:srgbClr>
              </a:solidFill>
              <a:prstDash val="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dirty="0">
                <a:solidFill>
                  <a:prstClr val="white"/>
                </a:solidFill>
                <a:latin typeface="Arial"/>
              </a:endParaRPr>
            </a:p>
          </p:txBody>
        </p:sp>
        <p:sp>
          <p:nvSpPr>
            <p:cNvPr id="143" name="TextBox 611">
              <a:extLst>
                <a:ext uri="{FF2B5EF4-FFF2-40B4-BE49-F238E27FC236}">
                  <a16:creationId xmlns:a16="http://schemas.microsoft.com/office/drawing/2014/main" id="{1CF3A5EE-AE21-EB7D-5252-B5E776D281B6}"/>
                </a:ext>
              </a:extLst>
            </p:cNvPr>
            <p:cNvSpPr txBox="1"/>
            <p:nvPr/>
          </p:nvSpPr>
          <p:spPr>
            <a:xfrm>
              <a:off x="4049838" y="2395454"/>
              <a:ext cx="1011717" cy="4570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900" dirty="0">
                  <a:solidFill>
                    <a:prstClr val="black"/>
                  </a:solidFill>
                  <a:latin typeface="Arial"/>
                </a:rPr>
                <a:t>Control Packets</a:t>
              </a:r>
              <a:endParaRPr lang="en-US" sz="700" dirty="0">
                <a:solidFill>
                  <a:prstClr val="black"/>
                </a:solidFill>
                <a:latin typeface="Arial"/>
              </a:endParaRPr>
            </a:p>
          </p:txBody>
        </p:sp>
        <p:cxnSp>
          <p:nvCxnSpPr>
            <p:cNvPr id="144" name="Straight Connector 612">
              <a:extLst>
                <a:ext uri="{FF2B5EF4-FFF2-40B4-BE49-F238E27FC236}">
                  <a16:creationId xmlns:a16="http://schemas.microsoft.com/office/drawing/2014/main" id="{71556393-4201-457E-3555-31DA81B6CC01}"/>
                </a:ext>
              </a:extLst>
            </p:cNvPr>
            <p:cNvCxnSpPr>
              <a:cxnSpLocks/>
            </p:cNvCxnSpPr>
            <p:nvPr/>
          </p:nvCxnSpPr>
          <p:spPr>
            <a:xfrm flipH="1" flipV="1">
              <a:off x="5596970" y="2530638"/>
              <a:ext cx="154734" cy="127534"/>
            </a:xfrm>
            <a:prstGeom prst="line">
              <a:avLst/>
            </a:prstGeom>
            <a:noFill/>
            <a:ln w="9525" cap="flat" cmpd="sng" algn="ctr">
              <a:solidFill>
                <a:srgbClr val="519A24"/>
              </a:solidFill>
              <a:prstDash val="solid"/>
              <a:headEnd type="triangle" w="med" len="med"/>
              <a:tailEnd type="none" w="med" len="med"/>
            </a:ln>
            <a:effectLst/>
          </p:spPr>
        </p:cxnSp>
        <p:cxnSp>
          <p:nvCxnSpPr>
            <p:cNvPr id="145" name="Straight Connector 613">
              <a:extLst>
                <a:ext uri="{FF2B5EF4-FFF2-40B4-BE49-F238E27FC236}">
                  <a16:creationId xmlns:a16="http://schemas.microsoft.com/office/drawing/2014/main" id="{CA816AB1-8B56-FB68-B648-AC53C294AC7F}"/>
                </a:ext>
              </a:extLst>
            </p:cNvPr>
            <p:cNvCxnSpPr>
              <a:cxnSpLocks/>
            </p:cNvCxnSpPr>
            <p:nvPr/>
          </p:nvCxnSpPr>
          <p:spPr>
            <a:xfrm flipH="1" flipV="1">
              <a:off x="5599304" y="5185170"/>
              <a:ext cx="154734" cy="127534"/>
            </a:xfrm>
            <a:prstGeom prst="line">
              <a:avLst/>
            </a:prstGeom>
            <a:noFill/>
            <a:ln w="9525" cap="flat" cmpd="sng" algn="ctr">
              <a:solidFill>
                <a:srgbClr val="519A24"/>
              </a:solidFill>
              <a:prstDash val="solid"/>
              <a:headEnd type="triangle" w="med" len="med"/>
              <a:tailEnd type="none" w="med" len="med"/>
            </a:ln>
            <a:effectLst/>
          </p:spPr>
        </p:cxnSp>
        <p:cxnSp>
          <p:nvCxnSpPr>
            <p:cNvPr id="146" name="Straight Connector 614">
              <a:extLst>
                <a:ext uri="{FF2B5EF4-FFF2-40B4-BE49-F238E27FC236}">
                  <a16:creationId xmlns:a16="http://schemas.microsoft.com/office/drawing/2014/main" id="{98EB1534-BD71-94F4-B3E0-848C50769E5E}"/>
                </a:ext>
              </a:extLst>
            </p:cNvPr>
            <p:cNvCxnSpPr>
              <a:cxnSpLocks/>
            </p:cNvCxnSpPr>
            <p:nvPr/>
          </p:nvCxnSpPr>
          <p:spPr>
            <a:xfrm flipH="1">
              <a:off x="5220222" y="1486472"/>
              <a:ext cx="76862" cy="0"/>
            </a:xfrm>
            <a:prstGeom prst="line">
              <a:avLst/>
            </a:prstGeom>
            <a:noFill/>
            <a:ln w="9525" cap="flat" cmpd="sng" algn="ctr">
              <a:solidFill>
                <a:srgbClr val="519A24"/>
              </a:solidFill>
              <a:prstDash val="solid"/>
            </a:ln>
            <a:effectLst/>
          </p:spPr>
        </p:cxnSp>
        <p:cxnSp>
          <p:nvCxnSpPr>
            <p:cNvPr id="147" name="Straight Arrow Connector 615">
              <a:extLst>
                <a:ext uri="{FF2B5EF4-FFF2-40B4-BE49-F238E27FC236}">
                  <a16:creationId xmlns:a16="http://schemas.microsoft.com/office/drawing/2014/main" id="{845C7CF1-5A4D-D3EA-58EB-B6B69D07A306}"/>
                </a:ext>
              </a:extLst>
            </p:cNvPr>
            <p:cNvCxnSpPr>
              <a:cxnSpLocks/>
            </p:cNvCxnSpPr>
            <p:nvPr/>
          </p:nvCxnSpPr>
          <p:spPr>
            <a:xfrm flipH="1">
              <a:off x="5904104" y="4375588"/>
              <a:ext cx="296624" cy="0"/>
            </a:xfrm>
            <a:prstGeom prst="straightConnector1">
              <a:avLst/>
            </a:prstGeom>
            <a:noFill/>
            <a:ln w="19050" cap="flat" cmpd="sng" algn="ctr">
              <a:solidFill>
                <a:srgbClr val="F79646"/>
              </a:solidFill>
              <a:prstDash val="solid"/>
              <a:headEnd type="triangle" w="med" len="med"/>
              <a:tailEnd type="triangle" w="med" len="med"/>
            </a:ln>
            <a:effectLst/>
          </p:spPr>
        </p:cxnSp>
        <p:cxnSp>
          <p:nvCxnSpPr>
            <p:cNvPr id="148" name="Straight Arrow Connector 616">
              <a:extLst>
                <a:ext uri="{FF2B5EF4-FFF2-40B4-BE49-F238E27FC236}">
                  <a16:creationId xmlns:a16="http://schemas.microsoft.com/office/drawing/2014/main" id="{DC777AFF-B658-64FB-F05A-A4070F31B4D2}"/>
                </a:ext>
              </a:extLst>
            </p:cNvPr>
            <p:cNvCxnSpPr>
              <a:cxnSpLocks/>
            </p:cNvCxnSpPr>
            <p:nvPr/>
          </p:nvCxnSpPr>
          <p:spPr>
            <a:xfrm flipH="1">
              <a:off x="5913874" y="5510965"/>
              <a:ext cx="296624" cy="0"/>
            </a:xfrm>
            <a:prstGeom prst="straightConnector1">
              <a:avLst/>
            </a:prstGeom>
            <a:noFill/>
            <a:ln w="19050" cap="flat" cmpd="sng" algn="ctr">
              <a:solidFill>
                <a:srgbClr val="F79646"/>
              </a:solidFill>
              <a:prstDash val="solid"/>
              <a:headEnd type="triangle" w="med" len="med"/>
              <a:tailEnd type="triangle" w="med" len="med"/>
            </a:ln>
            <a:effectLst/>
          </p:spPr>
        </p:cxnSp>
        <p:cxnSp>
          <p:nvCxnSpPr>
            <p:cNvPr id="149" name="Straight Arrow Connector 617">
              <a:extLst>
                <a:ext uri="{FF2B5EF4-FFF2-40B4-BE49-F238E27FC236}">
                  <a16:creationId xmlns:a16="http://schemas.microsoft.com/office/drawing/2014/main" id="{BB6B001A-FE04-369B-EEA3-3DE181452698}"/>
                </a:ext>
              </a:extLst>
            </p:cNvPr>
            <p:cNvCxnSpPr>
              <a:cxnSpLocks/>
            </p:cNvCxnSpPr>
            <p:nvPr/>
          </p:nvCxnSpPr>
          <p:spPr>
            <a:xfrm flipH="1">
              <a:off x="6436757" y="4599298"/>
              <a:ext cx="296624" cy="0"/>
            </a:xfrm>
            <a:prstGeom prst="straightConnector1">
              <a:avLst/>
            </a:prstGeom>
            <a:noFill/>
            <a:ln w="19050" cap="flat" cmpd="sng" algn="ctr">
              <a:solidFill>
                <a:srgbClr val="F79646"/>
              </a:solidFill>
              <a:prstDash val="solid"/>
              <a:headEnd type="triangle" w="med" len="med"/>
              <a:tailEnd type="triangle" w="med" len="med"/>
            </a:ln>
            <a:effectLst/>
          </p:spPr>
        </p:cxnSp>
        <p:cxnSp>
          <p:nvCxnSpPr>
            <p:cNvPr id="150" name="Straight Arrow Connector 618">
              <a:extLst>
                <a:ext uri="{FF2B5EF4-FFF2-40B4-BE49-F238E27FC236}">
                  <a16:creationId xmlns:a16="http://schemas.microsoft.com/office/drawing/2014/main" id="{4B8E9083-B48C-F4B5-2E1F-6E4DAD9E190F}"/>
                </a:ext>
              </a:extLst>
            </p:cNvPr>
            <p:cNvCxnSpPr>
              <a:cxnSpLocks/>
            </p:cNvCxnSpPr>
            <p:nvPr/>
          </p:nvCxnSpPr>
          <p:spPr>
            <a:xfrm flipH="1">
              <a:off x="6443854" y="5015186"/>
              <a:ext cx="296624" cy="0"/>
            </a:xfrm>
            <a:prstGeom prst="straightConnector1">
              <a:avLst/>
            </a:prstGeom>
            <a:noFill/>
            <a:ln w="19050" cap="flat" cmpd="sng" algn="ctr">
              <a:solidFill>
                <a:srgbClr val="F79646"/>
              </a:solidFill>
              <a:prstDash val="solid"/>
              <a:headEnd type="triangle" w="med" len="med"/>
              <a:tailEnd type="triangle" w="med" len="med"/>
            </a:ln>
            <a:effectLst/>
          </p:spPr>
        </p:cxnSp>
        <p:cxnSp>
          <p:nvCxnSpPr>
            <p:cNvPr id="151" name="Straight Arrow Connector 619">
              <a:extLst>
                <a:ext uri="{FF2B5EF4-FFF2-40B4-BE49-F238E27FC236}">
                  <a16:creationId xmlns:a16="http://schemas.microsoft.com/office/drawing/2014/main" id="{5B243A88-E8BD-B76F-ADCB-B8BCC469D6B4}"/>
                </a:ext>
              </a:extLst>
            </p:cNvPr>
            <p:cNvCxnSpPr>
              <a:cxnSpLocks/>
            </p:cNvCxnSpPr>
            <p:nvPr/>
          </p:nvCxnSpPr>
          <p:spPr>
            <a:xfrm flipH="1">
              <a:off x="6443854" y="5119512"/>
              <a:ext cx="296624" cy="0"/>
            </a:xfrm>
            <a:prstGeom prst="straightConnector1">
              <a:avLst/>
            </a:prstGeom>
            <a:noFill/>
            <a:ln w="19050" cap="flat" cmpd="sng" algn="ctr">
              <a:solidFill>
                <a:srgbClr val="F79646"/>
              </a:solidFill>
              <a:prstDash val="solid"/>
              <a:headEnd type="triangle" w="med" len="med"/>
              <a:tailEnd type="triangle" w="med" len="med"/>
            </a:ln>
            <a:effectLst/>
          </p:spPr>
        </p:cxnSp>
        <p:cxnSp>
          <p:nvCxnSpPr>
            <p:cNvPr id="152" name="Straight Arrow Connector 620">
              <a:extLst>
                <a:ext uri="{FF2B5EF4-FFF2-40B4-BE49-F238E27FC236}">
                  <a16:creationId xmlns:a16="http://schemas.microsoft.com/office/drawing/2014/main" id="{65497F40-190A-D8FC-5EDC-DEAAE06FE28E}"/>
                </a:ext>
              </a:extLst>
            </p:cNvPr>
            <p:cNvCxnSpPr>
              <a:cxnSpLocks/>
            </p:cNvCxnSpPr>
            <p:nvPr/>
          </p:nvCxnSpPr>
          <p:spPr>
            <a:xfrm flipH="1">
              <a:off x="6447452" y="3234049"/>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3" name="Straight Arrow Connector 621">
              <a:extLst>
                <a:ext uri="{FF2B5EF4-FFF2-40B4-BE49-F238E27FC236}">
                  <a16:creationId xmlns:a16="http://schemas.microsoft.com/office/drawing/2014/main" id="{BBAAD43F-B112-C90B-78BF-0876338B1C00}"/>
                </a:ext>
              </a:extLst>
            </p:cNvPr>
            <p:cNvCxnSpPr>
              <a:cxnSpLocks/>
            </p:cNvCxnSpPr>
            <p:nvPr/>
          </p:nvCxnSpPr>
          <p:spPr>
            <a:xfrm flipH="1">
              <a:off x="6454549" y="3649937"/>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4" name="Straight Arrow Connector 622">
              <a:extLst>
                <a:ext uri="{FF2B5EF4-FFF2-40B4-BE49-F238E27FC236}">
                  <a16:creationId xmlns:a16="http://schemas.microsoft.com/office/drawing/2014/main" id="{AA5EFA77-E835-D0FC-02EB-7352034B9E99}"/>
                </a:ext>
              </a:extLst>
            </p:cNvPr>
            <p:cNvCxnSpPr>
              <a:cxnSpLocks/>
            </p:cNvCxnSpPr>
            <p:nvPr/>
          </p:nvCxnSpPr>
          <p:spPr>
            <a:xfrm flipH="1">
              <a:off x="6454550" y="3754263"/>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5" name="Straight Arrow Connector 623">
              <a:extLst>
                <a:ext uri="{FF2B5EF4-FFF2-40B4-BE49-F238E27FC236}">
                  <a16:creationId xmlns:a16="http://schemas.microsoft.com/office/drawing/2014/main" id="{93A7EB85-C1EE-43AA-23D8-B36CA684BED6}"/>
                </a:ext>
              </a:extLst>
            </p:cNvPr>
            <p:cNvCxnSpPr>
              <a:cxnSpLocks/>
            </p:cNvCxnSpPr>
            <p:nvPr/>
          </p:nvCxnSpPr>
          <p:spPr>
            <a:xfrm flipH="1">
              <a:off x="5909589" y="2986832"/>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6" name="Straight Arrow Connector 624">
              <a:extLst>
                <a:ext uri="{FF2B5EF4-FFF2-40B4-BE49-F238E27FC236}">
                  <a16:creationId xmlns:a16="http://schemas.microsoft.com/office/drawing/2014/main" id="{FDE895E4-69B3-12DE-1C77-6BF5BE3B6714}"/>
                </a:ext>
              </a:extLst>
            </p:cNvPr>
            <p:cNvCxnSpPr>
              <a:cxnSpLocks/>
            </p:cNvCxnSpPr>
            <p:nvPr/>
          </p:nvCxnSpPr>
          <p:spPr>
            <a:xfrm flipH="1">
              <a:off x="5913874" y="4586598"/>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7" name="Straight Arrow Connector 625">
              <a:extLst>
                <a:ext uri="{FF2B5EF4-FFF2-40B4-BE49-F238E27FC236}">
                  <a16:creationId xmlns:a16="http://schemas.microsoft.com/office/drawing/2014/main" id="{270425A9-BDDF-CB34-CED5-A108CA3CAD70}"/>
                </a:ext>
              </a:extLst>
            </p:cNvPr>
            <p:cNvCxnSpPr>
              <a:cxnSpLocks/>
            </p:cNvCxnSpPr>
            <p:nvPr/>
          </p:nvCxnSpPr>
          <p:spPr>
            <a:xfrm flipH="1">
              <a:off x="5913874" y="5694002"/>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8" name="Straight Arrow Connector 626">
              <a:extLst>
                <a:ext uri="{FF2B5EF4-FFF2-40B4-BE49-F238E27FC236}">
                  <a16:creationId xmlns:a16="http://schemas.microsoft.com/office/drawing/2014/main" id="{D84DF9ED-C7E2-A7CA-B4BC-60F308FF3F45}"/>
                </a:ext>
              </a:extLst>
            </p:cNvPr>
            <p:cNvCxnSpPr>
              <a:cxnSpLocks/>
            </p:cNvCxnSpPr>
            <p:nvPr/>
          </p:nvCxnSpPr>
          <p:spPr>
            <a:xfrm flipH="1">
              <a:off x="5904104" y="1788752"/>
              <a:ext cx="296624" cy="0"/>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59" name="Straight Arrow Connector 627">
              <a:extLst>
                <a:ext uri="{FF2B5EF4-FFF2-40B4-BE49-F238E27FC236}">
                  <a16:creationId xmlns:a16="http://schemas.microsoft.com/office/drawing/2014/main" id="{7373BE2B-2C64-DEDB-8EE4-4F430B465758}"/>
                </a:ext>
              </a:extLst>
            </p:cNvPr>
            <p:cNvCxnSpPr>
              <a:cxnSpLocks/>
            </p:cNvCxnSpPr>
            <p:nvPr/>
          </p:nvCxnSpPr>
          <p:spPr>
            <a:xfrm flipV="1">
              <a:off x="6819899" y="2904919"/>
              <a:ext cx="0" cy="246221"/>
            </a:xfrm>
            <a:prstGeom prst="straightConnector1">
              <a:avLst/>
            </a:prstGeom>
            <a:noFill/>
            <a:ln w="19050" cap="flat" cmpd="sng" algn="ctr">
              <a:solidFill>
                <a:srgbClr val="F7CDCE"/>
              </a:solidFill>
              <a:prstDash val="solid"/>
              <a:headEnd type="triangle" w="med" len="med"/>
              <a:tailEnd type="triangle" w="med" len="med"/>
            </a:ln>
            <a:effectLst/>
          </p:spPr>
        </p:cxnSp>
        <p:cxnSp>
          <p:nvCxnSpPr>
            <p:cNvPr id="160" name="Straight Arrow Connector 628">
              <a:extLst>
                <a:ext uri="{FF2B5EF4-FFF2-40B4-BE49-F238E27FC236}">
                  <a16:creationId xmlns:a16="http://schemas.microsoft.com/office/drawing/2014/main" id="{CF58AEE9-86D5-C3FC-A65C-8B05B487ED89}"/>
                </a:ext>
              </a:extLst>
            </p:cNvPr>
            <p:cNvCxnSpPr>
              <a:cxnSpLocks/>
            </p:cNvCxnSpPr>
            <p:nvPr/>
          </p:nvCxnSpPr>
          <p:spPr>
            <a:xfrm flipH="1">
              <a:off x="6439097" y="1827772"/>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1" name="Straight Arrow Connector 629">
              <a:extLst>
                <a:ext uri="{FF2B5EF4-FFF2-40B4-BE49-F238E27FC236}">
                  <a16:creationId xmlns:a16="http://schemas.microsoft.com/office/drawing/2014/main" id="{C89A69BA-4709-ADD2-1903-DEFFC0CB37B7}"/>
                </a:ext>
              </a:extLst>
            </p:cNvPr>
            <p:cNvCxnSpPr>
              <a:cxnSpLocks/>
            </p:cNvCxnSpPr>
            <p:nvPr/>
          </p:nvCxnSpPr>
          <p:spPr>
            <a:xfrm flipH="1">
              <a:off x="6446194" y="2243660"/>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2" name="Straight Arrow Connector 630">
              <a:extLst>
                <a:ext uri="{FF2B5EF4-FFF2-40B4-BE49-F238E27FC236}">
                  <a16:creationId xmlns:a16="http://schemas.microsoft.com/office/drawing/2014/main" id="{F2934075-6BE9-E797-FA66-20AF19F367A0}"/>
                </a:ext>
              </a:extLst>
            </p:cNvPr>
            <p:cNvCxnSpPr>
              <a:cxnSpLocks/>
            </p:cNvCxnSpPr>
            <p:nvPr/>
          </p:nvCxnSpPr>
          <p:spPr>
            <a:xfrm flipH="1">
              <a:off x="6446194" y="2347986"/>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3" name="Straight Arrow Connector 631">
              <a:extLst>
                <a:ext uri="{FF2B5EF4-FFF2-40B4-BE49-F238E27FC236}">
                  <a16:creationId xmlns:a16="http://schemas.microsoft.com/office/drawing/2014/main" id="{33B88C87-D4A9-4AF5-FD0D-D3C781F0A4D1}"/>
                </a:ext>
              </a:extLst>
            </p:cNvPr>
            <p:cNvCxnSpPr>
              <a:cxnSpLocks/>
            </p:cNvCxnSpPr>
            <p:nvPr/>
          </p:nvCxnSpPr>
          <p:spPr>
            <a:xfrm flipH="1">
              <a:off x="5913874" y="3068954"/>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4" name="Straight Arrow Connector 632">
              <a:extLst>
                <a:ext uri="{FF2B5EF4-FFF2-40B4-BE49-F238E27FC236}">
                  <a16:creationId xmlns:a16="http://schemas.microsoft.com/office/drawing/2014/main" id="{20C8B6E9-FD8B-F8CD-6672-585986F46630}"/>
                </a:ext>
              </a:extLst>
            </p:cNvPr>
            <p:cNvCxnSpPr>
              <a:cxnSpLocks/>
            </p:cNvCxnSpPr>
            <p:nvPr/>
          </p:nvCxnSpPr>
          <p:spPr>
            <a:xfrm flipH="1">
              <a:off x="5913438" y="4658120"/>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5" name="Straight Arrow Connector 633">
              <a:extLst>
                <a:ext uri="{FF2B5EF4-FFF2-40B4-BE49-F238E27FC236}">
                  <a16:creationId xmlns:a16="http://schemas.microsoft.com/office/drawing/2014/main" id="{262D1048-C2BC-8B52-5369-32CBE6DD7A47}"/>
                </a:ext>
              </a:extLst>
            </p:cNvPr>
            <p:cNvCxnSpPr>
              <a:cxnSpLocks/>
            </p:cNvCxnSpPr>
            <p:nvPr/>
          </p:nvCxnSpPr>
          <p:spPr>
            <a:xfrm flipH="1">
              <a:off x="5913874" y="5774109"/>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6" name="Straight Arrow Connector 634">
              <a:extLst>
                <a:ext uri="{FF2B5EF4-FFF2-40B4-BE49-F238E27FC236}">
                  <a16:creationId xmlns:a16="http://schemas.microsoft.com/office/drawing/2014/main" id="{AA056655-8EDF-F3C1-94E6-B4743D530112}"/>
                </a:ext>
              </a:extLst>
            </p:cNvPr>
            <p:cNvCxnSpPr>
              <a:cxnSpLocks/>
            </p:cNvCxnSpPr>
            <p:nvPr/>
          </p:nvCxnSpPr>
          <p:spPr>
            <a:xfrm flipH="1">
              <a:off x="5907524" y="1867970"/>
              <a:ext cx="296624" cy="0"/>
            </a:xfrm>
            <a:prstGeom prst="straightConnector1">
              <a:avLst/>
            </a:prstGeom>
            <a:noFill/>
            <a:ln w="19050" cap="flat" cmpd="sng" algn="ctr">
              <a:solidFill>
                <a:srgbClr val="C00000"/>
              </a:solidFill>
              <a:prstDash val="solid"/>
              <a:headEnd type="triangle" w="med" len="med"/>
              <a:tailEnd type="triangle" w="med" len="med"/>
            </a:ln>
            <a:effectLst/>
          </p:spPr>
        </p:cxnSp>
        <p:cxnSp>
          <p:nvCxnSpPr>
            <p:cNvPr id="167" name="Straight Arrow Connector 635">
              <a:extLst>
                <a:ext uri="{FF2B5EF4-FFF2-40B4-BE49-F238E27FC236}">
                  <a16:creationId xmlns:a16="http://schemas.microsoft.com/office/drawing/2014/main" id="{4C942744-5403-95C5-3666-0BAF034C0515}"/>
                </a:ext>
              </a:extLst>
            </p:cNvPr>
            <p:cNvCxnSpPr>
              <a:cxnSpLocks/>
            </p:cNvCxnSpPr>
            <p:nvPr/>
          </p:nvCxnSpPr>
          <p:spPr>
            <a:xfrm flipV="1">
              <a:off x="6819899" y="2456422"/>
              <a:ext cx="0" cy="246221"/>
            </a:xfrm>
            <a:prstGeom prst="straightConnector1">
              <a:avLst/>
            </a:prstGeom>
            <a:noFill/>
            <a:ln w="19050" cap="flat" cmpd="sng" algn="ctr">
              <a:solidFill>
                <a:srgbClr val="C00000"/>
              </a:solidFill>
              <a:prstDash val="solid"/>
              <a:headEnd type="triangle" w="med" len="med"/>
              <a:tailEnd type="triangle" w="med" len="med"/>
            </a:ln>
            <a:effectLst/>
          </p:spPr>
        </p:cxnSp>
        <p:sp>
          <p:nvSpPr>
            <p:cNvPr id="168" name="TextBox 18">
              <a:extLst>
                <a:ext uri="{FF2B5EF4-FFF2-40B4-BE49-F238E27FC236}">
                  <a16:creationId xmlns:a16="http://schemas.microsoft.com/office/drawing/2014/main" id="{13544412-569A-410D-A9FE-9832FCE169E1}"/>
                </a:ext>
              </a:extLst>
            </p:cNvPr>
            <p:cNvSpPr txBox="1"/>
            <p:nvPr/>
          </p:nvSpPr>
          <p:spPr>
            <a:xfrm>
              <a:off x="7593476" y="4343908"/>
              <a:ext cx="1981200"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000" b="1" dirty="0">
                  <a:solidFill>
                    <a:prstClr val="black"/>
                  </a:solidFill>
                  <a:latin typeface="Arial"/>
                </a:rPr>
                <a:t>Campus</a:t>
              </a:r>
            </a:p>
          </p:txBody>
        </p:sp>
        <p:sp>
          <p:nvSpPr>
            <p:cNvPr id="169" name="Rounded Rectangle 274">
              <a:extLst>
                <a:ext uri="{FF2B5EF4-FFF2-40B4-BE49-F238E27FC236}">
                  <a16:creationId xmlns:a16="http://schemas.microsoft.com/office/drawing/2014/main" id="{DBB69629-2CE9-A460-7948-FD5055A38E23}"/>
                </a:ext>
              </a:extLst>
            </p:cNvPr>
            <p:cNvSpPr/>
            <p:nvPr/>
          </p:nvSpPr>
          <p:spPr>
            <a:xfrm>
              <a:off x="5761193" y="4200732"/>
              <a:ext cx="149818" cy="249697"/>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cxnSp>
          <p:nvCxnSpPr>
            <p:cNvPr id="170" name="Straight Connector 638">
              <a:extLst>
                <a:ext uri="{FF2B5EF4-FFF2-40B4-BE49-F238E27FC236}">
                  <a16:creationId xmlns:a16="http://schemas.microsoft.com/office/drawing/2014/main" id="{E03EA042-E86E-FDDE-52D0-91F1CB48D395}"/>
                </a:ext>
              </a:extLst>
            </p:cNvPr>
            <p:cNvCxnSpPr>
              <a:cxnSpLocks/>
            </p:cNvCxnSpPr>
            <p:nvPr/>
          </p:nvCxnSpPr>
          <p:spPr>
            <a:xfrm flipH="1">
              <a:off x="5846275" y="4155489"/>
              <a:ext cx="268210" cy="145816"/>
            </a:xfrm>
            <a:prstGeom prst="line">
              <a:avLst/>
            </a:prstGeom>
            <a:noFill/>
            <a:ln w="9525" cap="flat" cmpd="sng" algn="ctr">
              <a:solidFill>
                <a:sysClr val="windowText" lastClr="000000"/>
              </a:solidFill>
              <a:prstDash val="solid"/>
              <a:headEnd type="none" w="med" len="med"/>
              <a:tailEnd type="triangle" w="med" len="med"/>
            </a:ln>
            <a:effectLst/>
          </p:spPr>
        </p:cxnSp>
        <p:sp>
          <p:nvSpPr>
            <p:cNvPr id="171" name="Rounded Rectangle 214">
              <a:extLst>
                <a:ext uri="{FF2B5EF4-FFF2-40B4-BE49-F238E27FC236}">
                  <a16:creationId xmlns:a16="http://schemas.microsoft.com/office/drawing/2014/main" id="{AF749AD2-5B61-08B4-D4B3-BD8414C41AFC}"/>
                </a:ext>
              </a:extLst>
            </p:cNvPr>
            <p:cNvSpPr/>
            <p:nvPr/>
          </p:nvSpPr>
          <p:spPr>
            <a:xfrm>
              <a:off x="6743698" y="4882309"/>
              <a:ext cx="152400" cy="264405"/>
            </a:xfrm>
            <a:prstGeom prst="round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24" tIns="45712" rIns="91424" bIns="4571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latin typeface="Arial"/>
              </a:endParaRPr>
            </a:p>
          </p:txBody>
        </p:sp>
      </p:grpSp>
      <p:sp>
        <p:nvSpPr>
          <p:cNvPr id="2" name="Footer Placeholder 3">
            <a:extLst>
              <a:ext uri="{FF2B5EF4-FFF2-40B4-BE49-F238E27FC236}">
                <a16:creationId xmlns:a16="http://schemas.microsoft.com/office/drawing/2014/main" id="{2EDA227E-C83B-2498-4262-C8CCAA89DE56}"/>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4181928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8880" y="639499"/>
            <a:ext cx="8186356" cy="3932501"/>
          </a:xfrm>
        </p:spPr>
        <p:txBody>
          <a:bodyPr/>
          <a:lstStyle/>
          <a:p>
            <a:r>
              <a:rPr lang="en-US" sz="1600" b="1" i="1" dirty="0" err="1"/>
              <a:t>otsdaq</a:t>
            </a:r>
            <a:r>
              <a:rPr lang="en-US" sz="1600" dirty="0"/>
              <a:t> and </a:t>
            </a:r>
            <a:r>
              <a:rPr lang="en-US" sz="1600" b="1" i="1" dirty="0" err="1"/>
              <a:t>artdaq</a:t>
            </a:r>
            <a:r>
              <a:rPr lang="en-US" sz="1600" dirty="0"/>
              <a:t> are open source and developed by the Fermilab Scientific Computing Division. </a:t>
            </a:r>
          </a:p>
          <a:p>
            <a:r>
              <a:rPr lang="en-US" sz="1600" dirty="0"/>
              <a:t>Developments on </a:t>
            </a:r>
            <a:r>
              <a:rPr lang="en-US" sz="1600" i="1" dirty="0" err="1"/>
              <a:t>otsdaq</a:t>
            </a:r>
            <a:r>
              <a:rPr lang="en-US" sz="1600" dirty="0"/>
              <a:t> are in two directions:</a:t>
            </a:r>
          </a:p>
          <a:p>
            <a:br>
              <a:rPr lang="en-US" sz="1600" dirty="0"/>
            </a:br>
            <a:endParaRPr lang="en-US" sz="1600" dirty="0"/>
          </a:p>
          <a:p>
            <a:pPr marL="285750" indent="-285750" algn="just">
              <a:buFont typeface="Arial" panose="020B0604020202020204" pitchFamily="34" charset="0"/>
              <a:buChar char="•"/>
            </a:pPr>
            <a:endParaRPr lang="en-US" sz="1600" dirty="0"/>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Online DAQ Software Development</a:t>
            </a:r>
          </a:p>
        </p:txBody>
      </p:sp>
      <p:sp>
        <p:nvSpPr>
          <p:cNvPr id="3" name="Rettangolo con angoli arrotondati 2">
            <a:extLst>
              <a:ext uri="{FF2B5EF4-FFF2-40B4-BE49-F238E27FC236}">
                <a16:creationId xmlns:a16="http://schemas.microsoft.com/office/drawing/2014/main" id="{7FECCD1B-6910-E8D0-8C28-761054EAEFB9}"/>
              </a:ext>
            </a:extLst>
          </p:cNvPr>
          <p:cNvSpPr/>
          <p:nvPr/>
        </p:nvSpPr>
        <p:spPr>
          <a:xfrm>
            <a:off x="429419" y="1908918"/>
            <a:ext cx="1925053" cy="5362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Server side</a:t>
            </a:r>
          </a:p>
        </p:txBody>
      </p:sp>
      <p:sp>
        <p:nvSpPr>
          <p:cNvPr id="4" name="Rettangolo con angoli arrotondati 3">
            <a:extLst>
              <a:ext uri="{FF2B5EF4-FFF2-40B4-BE49-F238E27FC236}">
                <a16:creationId xmlns:a16="http://schemas.microsoft.com/office/drawing/2014/main" id="{CEF76468-310E-1398-F075-5A2C38C52021}"/>
              </a:ext>
            </a:extLst>
          </p:cNvPr>
          <p:cNvSpPr/>
          <p:nvPr/>
        </p:nvSpPr>
        <p:spPr>
          <a:xfrm>
            <a:off x="429418" y="3579097"/>
            <a:ext cx="1925053" cy="5362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Web side</a:t>
            </a:r>
          </a:p>
        </p:txBody>
      </p:sp>
      <p:sp>
        <p:nvSpPr>
          <p:cNvPr id="5" name="Freccia giù 4">
            <a:extLst>
              <a:ext uri="{FF2B5EF4-FFF2-40B4-BE49-F238E27FC236}">
                <a16:creationId xmlns:a16="http://schemas.microsoft.com/office/drawing/2014/main" id="{BA35B119-5524-C609-60B0-ED612E280109}"/>
              </a:ext>
            </a:extLst>
          </p:cNvPr>
          <p:cNvSpPr/>
          <p:nvPr/>
        </p:nvSpPr>
        <p:spPr>
          <a:xfrm rot="16200000">
            <a:off x="2722572" y="1836943"/>
            <a:ext cx="220006" cy="68021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Freccia giù 8">
            <a:extLst>
              <a:ext uri="{FF2B5EF4-FFF2-40B4-BE49-F238E27FC236}">
                <a16:creationId xmlns:a16="http://schemas.microsoft.com/office/drawing/2014/main" id="{B7FECBC6-809E-AEBB-CA58-E0EFEBF3F31C}"/>
              </a:ext>
            </a:extLst>
          </p:cNvPr>
          <p:cNvSpPr/>
          <p:nvPr/>
        </p:nvSpPr>
        <p:spPr>
          <a:xfrm rot="16200000">
            <a:off x="2677298" y="3507122"/>
            <a:ext cx="220006" cy="68021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4" name="Immagine 13" descr="Immagine che contiene Elementi grafici, simbolo, cerchio, logo&#10;&#10;Descrizione generata automaticamente">
            <a:extLst>
              <a:ext uri="{FF2B5EF4-FFF2-40B4-BE49-F238E27FC236}">
                <a16:creationId xmlns:a16="http://schemas.microsoft.com/office/drawing/2014/main" id="{DE21F6D0-7C8C-A05C-8850-1414E93C2290}"/>
              </a:ext>
            </a:extLst>
          </p:cNvPr>
          <p:cNvPicPr>
            <a:picLocks noChangeAspect="1"/>
          </p:cNvPicPr>
          <p:nvPr/>
        </p:nvPicPr>
        <p:blipFill>
          <a:blip r:embed="rId2"/>
          <a:stretch>
            <a:fillRect/>
          </a:stretch>
        </p:blipFill>
        <p:spPr>
          <a:xfrm>
            <a:off x="3589826" y="1531708"/>
            <a:ext cx="1241573" cy="1241573"/>
          </a:xfrm>
          <a:prstGeom prst="rect">
            <a:avLst/>
          </a:prstGeom>
        </p:spPr>
      </p:pic>
      <p:pic>
        <p:nvPicPr>
          <p:cNvPr id="16" name="Immagine 15" descr="Immagine che contiene Elementi grafici, schermata, design&#10;&#10;Descrizione generata automaticamente">
            <a:extLst>
              <a:ext uri="{FF2B5EF4-FFF2-40B4-BE49-F238E27FC236}">
                <a16:creationId xmlns:a16="http://schemas.microsoft.com/office/drawing/2014/main" id="{0C962C33-DFCC-7359-7E35-A77EEA4C1B47}"/>
              </a:ext>
            </a:extLst>
          </p:cNvPr>
          <p:cNvPicPr>
            <a:picLocks noChangeAspect="1"/>
          </p:cNvPicPr>
          <p:nvPr/>
        </p:nvPicPr>
        <p:blipFill>
          <a:blip r:embed="rId3"/>
          <a:stretch>
            <a:fillRect/>
          </a:stretch>
        </p:blipFill>
        <p:spPr>
          <a:xfrm>
            <a:off x="3146869" y="3259510"/>
            <a:ext cx="2127489" cy="1175438"/>
          </a:xfrm>
          <a:prstGeom prst="rect">
            <a:avLst/>
          </a:prstGeom>
        </p:spPr>
      </p:pic>
      <p:sp>
        <p:nvSpPr>
          <p:cNvPr id="17" name="Content Placeholder 1">
            <a:extLst>
              <a:ext uri="{FF2B5EF4-FFF2-40B4-BE49-F238E27FC236}">
                <a16:creationId xmlns:a16="http://schemas.microsoft.com/office/drawing/2014/main" id="{626820D3-7BBE-C639-0343-CA6EAC803263}"/>
              </a:ext>
            </a:extLst>
          </p:cNvPr>
          <p:cNvSpPr txBox="1">
            <a:spLocks/>
          </p:cNvSpPr>
          <p:nvPr/>
        </p:nvSpPr>
        <p:spPr>
          <a:xfrm>
            <a:off x="5948979" y="1767049"/>
            <a:ext cx="2378156" cy="1040007"/>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1600" i="1" dirty="0"/>
              <a:t>User code is added through plugins (C++ classes inheriting from the appropriate class)</a:t>
            </a:r>
          </a:p>
          <a:p>
            <a:br>
              <a:rPr lang="en-US" sz="1600" dirty="0"/>
            </a:br>
            <a:endParaRPr lang="en-US" sz="1600" dirty="0"/>
          </a:p>
          <a:p>
            <a:pPr marL="285750" indent="-285750" algn="just">
              <a:buFont typeface="Arial" panose="020B0604020202020204" pitchFamily="34" charset="0"/>
              <a:buChar char="•"/>
            </a:pPr>
            <a:endParaRPr lang="en-US" sz="1600" dirty="0"/>
          </a:p>
        </p:txBody>
      </p:sp>
      <p:sp>
        <p:nvSpPr>
          <p:cNvPr id="18" name="Content Placeholder 1">
            <a:extLst>
              <a:ext uri="{FF2B5EF4-FFF2-40B4-BE49-F238E27FC236}">
                <a16:creationId xmlns:a16="http://schemas.microsoft.com/office/drawing/2014/main" id="{1EFC008C-FB06-0207-9C80-DF98DD72AC6C}"/>
              </a:ext>
            </a:extLst>
          </p:cNvPr>
          <p:cNvSpPr txBox="1">
            <a:spLocks/>
          </p:cNvSpPr>
          <p:nvPr/>
        </p:nvSpPr>
        <p:spPr>
          <a:xfrm>
            <a:off x="5948979" y="3394941"/>
            <a:ext cx="2378156" cy="1040007"/>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ctr"/>
            <a:r>
              <a:rPr lang="en-US" sz="1600" i="1" dirty="0"/>
              <a:t>The user can design custom web-apps to introduce further functionalities</a:t>
            </a:r>
          </a:p>
          <a:p>
            <a:br>
              <a:rPr lang="en-US" sz="1600" dirty="0"/>
            </a:br>
            <a:endParaRPr lang="en-US" sz="1600" dirty="0"/>
          </a:p>
          <a:p>
            <a:pPr marL="285750" indent="-285750" algn="just">
              <a:buFont typeface="Arial" panose="020B0604020202020204" pitchFamily="34" charset="0"/>
              <a:buChar char="•"/>
            </a:pPr>
            <a:endParaRPr lang="en-US" sz="1600" dirty="0"/>
          </a:p>
        </p:txBody>
      </p:sp>
      <p:sp>
        <p:nvSpPr>
          <p:cNvPr id="11" name="Footer Placeholder 3">
            <a:extLst>
              <a:ext uri="{FF2B5EF4-FFF2-40B4-BE49-F238E27FC236}">
                <a16:creationId xmlns:a16="http://schemas.microsoft.com/office/drawing/2014/main" id="{C1074973-C5EC-90AE-8D9C-F5B46713A748}"/>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2351167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8879" y="639501"/>
            <a:ext cx="8227607" cy="563658"/>
          </a:xfrm>
        </p:spPr>
        <p:txBody>
          <a:bodyPr/>
          <a:lstStyle/>
          <a:p>
            <a:pPr algn="just"/>
            <a:r>
              <a:rPr lang="en-US" sz="1600" dirty="0"/>
              <a:t>A vertical slice is a top to bottom, fully implemented and tested piece of functionality. In this case, the vertical slice test consists of </a:t>
            </a:r>
            <a:r>
              <a:rPr lang="en-US" sz="1600" i="1" dirty="0"/>
              <a:t>data transmission </a:t>
            </a:r>
            <a:r>
              <a:rPr lang="en-US" sz="1600" dirty="0"/>
              <a:t>between the detector and the DAQ, which is composed by:</a:t>
            </a:r>
          </a:p>
          <a:p>
            <a:pPr marL="285750" indent="-285750" algn="just">
              <a:buFont typeface="Arial" panose="020B0604020202020204" pitchFamily="34" charset="0"/>
              <a:buChar char="•"/>
            </a:pPr>
            <a:r>
              <a:rPr lang="en-US" sz="1600" dirty="0"/>
              <a:t>Data request, starting from the </a:t>
            </a:r>
            <a:r>
              <a:rPr lang="en-US" sz="1600" u="sng" dirty="0"/>
              <a:t>server</a:t>
            </a:r>
            <a:r>
              <a:rPr lang="en-US" sz="1600" dirty="0"/>
              <a:t>;</a:t>
            </a:r>
          </a:p>
          <a:p>
            <a:pPr marL="285750" indent="-285750" algn="just">
              <a:buFont typeface="Arial" panose="020B0604020202020204" pitchFamily="34" charset="0"/>
              <a:buChar char="•"/>
            </a:pPr>
            <a:r>
              <a:rPr lang="en-US" sz="1600" dirty="0"/>
              <a:t>Data reply, coming from the </a:t>
            </a:r>
            <a:r>
              <a:rPr lang="en-US" sz="1600" u="sng" dirty="0"/>
              <a:t>ROC</a:t>
            </a:r>
            <a:r>
              <a:rPr lang="en-US" sz="1600" dirty="0"/>
              <a:t>;</a:t>
            </a:r>
          </a:p>
          <a:p>
            <a:pPr marL="285750" indent="-285750" algn="just">
              <a:buFont typeface="Arial" panose="020B0604020202020204" pitchFamily="34" charset="0"/>
              <a:buChar char="•"/>
            </a:pPr>
            <a:r>
              <a:rPr lang="en-US" sz="1600" dirty="0"/>
              <a:t>Check if the response is the one expected.</a:t>
            </a:r>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What is a vertical slice test?</a:t>
            </a:r>
          </a:p>
        </p:txBody>
      </p:sp>
      <p:sp>
        <p:nvSpPr>
          <p:cNvPr id="9" name="Rettangolo 8">
            <a:extLst>
              <a:ext uri="{FF2B5EF4-FFF2-40B4-BE49-F238E27FC236}">
                <a16:creationId xmlns:a16="http://schemas.microsoft.com/office/drawing/2014/main" id="{4EA5C120-FEB2-0085-8E2D-8DE94F8F7846}"/>
              </a:ext>
            </a:extLst>
          </p:cNvPr>
          <p:cNvSpPr/>
          <p:nvPr/>
        </p:nvSpPr>
        <p:spPr>
          <a:xfrm>
            <a:off x="4907882" y="3038441"/>
            <a:ext cx="789501" cy="62564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DTC1</a:t>
            </a:r>
          </a:p>
        </p:txBody>
      </p:sp>
      <p:sp>
        <p:nvSpPr>
          <p:cNvPr id="11" name="Rettangolo 10">
            <a:extLst>
              <a:ext uri="{FF2B5EF4-FFF2-40B4-BE49-F238E27FC236}">
                <a16:creationId xmlns:a16="http://schemas.microsoft.com/office/drawing/2014/main" id="{6D94FBC6-A567-7F35-7A18-B17780D0CA81}"/>
              </a:ext>
            </a:extLst>
          </p:cNvPr>
          <p:cNvSpPr/>
          <p:nvPr/>
        </p:nvSpPr>
        <p:spPr>
          <a:xfrm>
            <a:off x="2967411" y="3031017"/>
            <a:ext cx="789501" cy="625642"/>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CFO</a:t>
            </a:r>
          </a:p>
        </p:txBody>
      </p:sp>
      <p:sp>
        <p:nvSpPr>
          <p:cNvPr id="13" name="Rettangolo 12">
            <a:extLst>
              <a:ext uri="{FF2B5EF4-FFF2-40B4-BE49-F238E27FC236}">
                <a16:creationId xmlns:a16="http://schemas.microsoft.com/office/drawing/2014/main" id="{07048C2F-7D35-996B-F0B3-BB6F52796DED}"/>
              </a:ext>
            </a:extLst>
          </p:cNvPr>
          <p:cNvSpPr/>
          <p:nvPr/>
        </p:nvSpPr>
        <p:spPr>
          <a:xfrm>
            <a:off x="872502" y="3038441"/>
            <a:ext cx="943621" cy="625642"/>
          </a:xfrm>
          <a:prstGeom prst="rect">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n w="0"/>
                <a:solidFill>
                  <a:schemeClr val="bg1"/>
                </a:solidFill>
                <a:effectLst>
                  <a:outerShdw blurRad="38100" dist="19050" dir="2700000" algn="tl" rotWithShape="0">
                    <a:schemeClr val="dk1">
                      <a:alpha val="40000"/>
                    </a:schemeClr>
                  </a:outerShdw>
                </a:effectLst>
              </a:rPr>
              <a:t>Server</a:t>
            </a:r>
          </a:p>
        </p:txBody>
      </p:sp>
      <p:sp>
        <p:nvSpPr>
          <p:cNvPr id="14" name="Rettangolo 13">
            <a:extLst>
              <a:ext uri="{FF2B5EF4-FFF2-40B4-BE49-F238E27FC236}">
                <a16:creationId xmlns:a16="http://schemas.microsoft.com/office/drawing/2014/main" id="{5C781156-90C0-D285-C585-F056023BA11A}"/>
              </a:ext>
            </a:extLst>
          </p:cNvPr>
          <p:cNvSpPr/>
          <p:nvPr/>
        </p:nvSpPr>
        <p:spPr>
          <a:xfrm>
            <a:off x="6848354" y="3038441"/>
            <a:ext cx="1151288" cy="625642"/>
          </a:xfrm>
          <a:prstGeom prst="rect">
            <a:avLst/>
          </a:prstGeom>
          <a:gradFill>
            <a:gsLst>
              <a:gs pos="0">
                <a:srgbClr val="7030A0"/>
              </a:gs>
              <a:gs pos="100000">
                <a:schemeClr val="dk1">
                  <a:tint val="50000"/>
                  <a:shade val="100000"/>
                  <a:satMod val="350000"/>
                </a:schemeClr>
              </a:gs>
            </a:gsLst>
          </a:gradFill>
          <a:ln>
            <a:headEnd type="none" w="med" len="med"/>
            <a:tailEnd type="none" w="med" len="med"/>
          </a:ln>
        </p:spPr>
        <p:style>
          <a:lnRef idx="0">
            <a:schemeClr val="dk1"/>
          </a:lnRef>
          <a:fillRef idx="3">
            <a:schemeClr val="dk1"/>
          </a:fillRef>
          <a:effectRef idx="3">
            <a:schemeClr val="dk1"/>
          </a:effectRef>
          <a:fontRef idx="minor">
            <a:schemeClr val="lt1"/>
          </a:fontRef>
        </p:style>
        <p:txBody>
          <a:bodyPr rtlCol="0" anchor="ctr"/>
          <a:lstStyle/>
          <a:p>
            <a:pPr algn="ctr"/>
            <a:r>
              <a:rPr lang="en-US" sz="1800" dirty="0">
                <a:ln w="0"/>
                <a:solidFill>
                  <a:schemeClr val="tx1"/>
                </a:solidFill>
                <a:effectLst>
                  <a:outerShdw blurRad="38100" dist="19050" dir="2700000" algn="tl" rotWithShape="0">
                    <a:schemeClr val="dk1">
                      <a:alpha val="40000"/>
                    </a:schemeClr>
                  </a:outerShdw>
                </a:effectLst>
              </a:rPr>
              <a:t>ROC</a:t>
            </a:r>
          </a:p>
        </p:txBody>
      </p:sp>
      <p:cxnSp>
        <p:nvCxnSpPr>
          <p:cNvPr id="16" name="Connettore 2 15">
            <a:extLst>
              <a:ext uri="{FF2B5EF4-FFF2-40B4-BE49-F238E27FC236}">
                <a16:creationId xmlns:a16="http://schemas.microsoft.com/office/drawing/2014/main" id="{23677B3B-C6CD-57C6-37FD-7D1D83DA5784}"/>
              </a:ext>
            </a:extLst>
          </p:cNvPr>
          <p:cNvCxnSpPr>
            <a:cxnSpLocks/>
          </p:cNvCxnSpPr>
          <p:nvPr/>
        </p:nvCxnSpPr>
        <p:spPr>
          <a:xfrm>
            <a:off x="1838457" y="3206334"/>
            <a:ext cx="112895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Connettore 2 16">
            <a:extLst>
              <a:ext uri="{FF2B5EF4-FFF2-40B4-BE49-F238E27FC236}">
                <a16:creationId xmlns:a16="http://schemas.microsoft.com/office/drawing/2014/main" id="{97F78BD5-5197-75BD-33B6-39D80EFC4901}"/>
              </a:ext>
            </a:extLst>
          </p:cNvPr>
          <p:cNvCxnSpPr>
            <a:cxnSpLocks/>
          </p:cNvCxnSpPr>
          <p:nvPr/>
        </p:nvCxnSpPr>
        <p:spPr>
          <a:xfrm>
            <a:off x="3756912" y="3206334"/>
            <a:ext cx="112895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Connettore 2 17">
            <a:extLst>
              <a:ext uri="{FF2B5EF4-FFF2-40B4-BE49-F238E27FC236}">
                <a16:creationId xmlns:a16="http://schemas.microsoft.com/office/drawing/2014/main" id="{B3E64258-43AB-AB4F-6BA2-60594DA93253}"/>
              </a:ext>
            </a:extLst>
          </p:cNvPr>
          <p:cNvCxnSpPr>
            <a:cxnSpLocks/>
          </p:cNvCxnSpPr>
          <p:nvPr/>
        </p:nvCxnSpPr>
        <p:spPr>
          <a:xfrm>
            <a:off x="5719400" y="3206334"/>
            <a:ext cx="1128954"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Connettore 2 18">
            <a:extLst>
              <a:ext uri="{FF2B5EF4-FFF2-40B4-BE49-F238E27FC236}">
                <a16:creationId xmlns:a16="http://schemas.microsoft.com/office/drawing/2014/main" id="{EB4446C2-4A55-635B-7260-2C77AC2F4B72}"/>
              </a:ext>
            </a:extLst>
          </p:cNvPr>
          <p:cNvCxnSpPr>
            <a:cxnSpLocks/>
          </p:cNvCxnSpPr>
          <p:nvPr/>
        </p:nvCxnSpPr>
        <p:spPr>
          <a:xfrm flipH="1">
            <a:off x="5697383" y="3478845"/>
            <a:ext cx="115097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3" name="Connettore 2 22">
            <a:extLst>
              <a:ext uri="{FF2B5EF4-FFF2-40B4-BE49-F238E27FC236}">
                <a16:creationId xmlns:a16="http://schemas.microsoft.com/office/drawing/2014/main" id="{A793770D-F7B5-F60E-FBD6-F0AD16860F2A}"/>
              </a:ext>
            </a:extLst>
          </p:cNvPr>
          <p:cNvCxnSpPr>
            <a:cxnSpLocks/>
          </p:cNvCxnSpPr>
          <p:nvPr/>
        </p:nvCxnSpPr>
        <p:spPr>
          <a:xfrm flipH="1">
            <a:off x="3756911" y="3478845"/>
            <a:ext cx="115097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4" name="Connettore 2 23">
            <a:extLst>
              <a:ext uri="{FF2B5EF4-FFF2-40B4-BE49-F238E27FC236}">
                <a16:creationId xmlns:a16="http://schemas.microsoft.com/office/drawing/2014/main" id="{37C4C5B9-BF95-3246-5CA2-63535BCB6246}"/>
              </a:ext>
            </a:extLst>
          </p:cNvPr>
          <p:cNvCxnSpPr>
            <a:cxnSpLocks/>
          </p:cNvCxnSpPr>
          <p:nvPr/>
        </p:nvCxnSpPr>
        <p:spPr>
          <a:xfrm flipH="1">
            <a:off x="1816123" y="3500616"/>
            <a:ext cx="115097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 name="Footer Placeholder 3">
            <a:extLst>
              <a:ext uri="{FF2B5EF4-FFF2-40B4-BE49-F238E27FC236}">
                <a16:creationId xmlns:a16="http://schemas.microsoft.com/office/drawing/2014/main" id="{682DA5BA-0100-809A-3903-FA0C073C2F0C}"/>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299746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446026" y="737527"/>
            <a:ext cx="5114515" cy="3743857"/>
          </a:xfrm>
        </p:spPr>
        <p:txBody>
          <a:bodyPr/>
          <a:lstStyle/>
          <a:p>
            <a:pPr algn="just"/>
            <a:r>
              <a:rPr lang="en-US" sz="1600" dirty="0"/>
              <a:t>The first task of the internship was the implementation of the OTS software responsible for requesting data transmission and acquiring the response. </a:t>
            </a:r>
          </a:p>
          <a:p>
            <a:pPr algn="just"/>
            <a:r>
              <a:rPr lang="en-US" sz="1600" dirty="0"/>
              <a:t>The module of OTS used for the test is the </a:t>
            </a:r>
            <a:r>
              <a:rPr lang="en-US" sz="1600" b="1" i="1" dirty="0"/>
              <a:t>FE Macros</a:t>
            </a:r>
            <a:r>
              <a:rPr lang="en-US" sz="1600" dirty="0"/>
              <a:t>, which allows the user to interface with the electronic boards.</a:t>
            </a:r>
          </a:p>
          <a:p>
            <a:pPr algn="just"/>
            <a:r>
              <a:rPr lang="en-US" sz="1600" dirty="0"/>
              <a:t>The macro implemented is called “</a:t>
            </a:r>
            <a:r>
              <a:rPr lang="en-US" sz="1600" i="1" dirty="0"/>
              <a:t>buffer test</a:t>
            </a:r>
            <a:r>
              <a:rPr lang="en-US" sz="1600" dirty="0"/>
              <a:t>”, which can send a request for a user-specified number of events and wait for the respective responses.</a:t>
            </a:r>
          </a:p>
          <a:p>
            <a:pPr algn="just"/>
            <a:r>
              <a:rPr lang="en-US" sz="1600" dirty="0"/>
              <a:t>The </a:t>
            </a:r>
            <a:r>
              <a:rPr lang="en-US" sz="1600" u="sng" dirty="0"/>
              <a:t>test was successful</a:t>
            </a:r>
            <a:r>
              <a:rPr lang="en-US" sz="1600" dirty="0"/>
              <a:t>, and we were able to send a request for up to 2300 events per time. </a:t>
            </a:r>
          </a:p>
          <a:p>
            <a:pPr algn="just"/>
            <a:r>
              <a:rPr lang="en-US" sz="1400" b="1" dirty="0"/>
              <a:t>NOTE</a:t>
            </a:r>
            <a:r>
              <a:rPr lang="en-US" sz="1400" dirty="0"/>
              <a:t>: since we are in a developing phase, the data retrieved from the ROC at the moment are simulated data (a counter).</a:t>
            </a:r>
            <a:endParaRPr lang="en-US" sz="1400" b="1" dirty="0"/>
          </a:p>
        </p:txBody>
      </p:sp>
      <p:sp>
        <p:nvSpPr>
          <p:cNvPr id="6" name="Date Placeholder 5"/>
          <p:cNvSpPr>
            <a:spLocks noGrp="1"/>
          </p:cNvSpPr>
          <p:nvPr>
            <p:ph type="dt" sz="half" idx="2"/>
          </p:nvPr>
        </p:nvSpPr>
        <p:spPr/>
        <p:txBody>
          <a:bodyPr/>
          <a:lstStyle/>
          <a:p>
            <a:pPr>
              <a:defRPr/>
            </a:pPr>
            <a:fld id="{48DA7FA5-8EFC-1446-AFE1-777E21C38831}" type="datetime1">
              <a:rPr lang="en-US" smtClean="0"/>
              <a:t>9/28/23</a:t>
            </a:fld>
            <a:endParaRPr lang="en-US"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0" name="Title 9"/>
          <p:cNvSpPr>
            <a:spLocks noGrp="1"/>
          </p:cNvSpPr>
          <p:nvPr>
            <p:ph type="title"/>
          </p:nvPr>
        </p:nvSpPr>
        <p:spPr>
          <a:xfrm>
            <a:off x="454725" y="227559"/>
            <a:ext cx="8686800" cy="320908"/>
          </a:xfrm>
        </p:spPr>
        <p:txBody>
          <a:bodyPr/>
          <a:lstStyle/>
          <a:p>
            <a:r>
              <a:rPr lang="en-US" sz="1950" dirty="0"/>
              <a:t>Buffer test</a:t>
            </a:r>
          </a:p>
        </p:txBody>
      </p:sp>
      <p:sp>
        <p:nvSpPr>
          <p:cNvPr id="5" name="Text Placeholder 4">
            <a:extLst>
              <a:ext uri="{FF2B5EF4-FFF2-40B4-BE49-F238E27FC236}">
                <a16:creationId xmlns:a16="http://schemas.microsoft.com/office/drawing/2014/main" id="{FE6ABC78-78F3-EA87-09BB-13D830EF3430}"/>
              </a:ext>
            </a:extLst>
          </p:cNvPr>
          <p:cNvSpPr txBox="1">
            <a:spLocks/>
          </p:cNvSpPr>
          <p:nvPr/>
        </p:nvSpPr>
        <p:spPr>
          <a:xfrm>
            <a:off x="6088254" y="4063578"/>
            <a:ext cx="2731008" cy="814583"/>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1100" dirty="0"/>
              <a:t>Screenshot of the retrieved data.</a:t>
            </a:r>
          </a:p>
        </p:txBody>
      </p:sp>
      <p:pic>
        <p:nvPicPr>
          <p:cNvPr id="15" name="Immagine 14" descr="Immagine che contiene testo, schermata, documento&#10;&#10;Descrizione generata automaticamente">
            <a:extLst>
              <a:ext uri="{FF2B5EF4-FFF2-40B4-BE49-F238E27FC236}">
                <a16:creationId xmlns:a16="http://schemas.microsoft.com/office/drawing/2014/main" id="{B39E2AF5-EB5A-D755-DD25-1A540F07102F}"/>
              </a:ext>
            </a:extLst>
          </p:cNvPr>
          <p:cNvPicPr>
            <a:picLocks noChangeAspect="1"/>
          </p:cNvPicPr>
          <p:nvPr/>
        </p:nvPicPr>
        <p:blipFill rotWithShape="1">
          <a:blip r:embed="rId2"/>
          <a:srcRect l="2218" t="3912" r="39288" b="45223"/>
          <a:stretch/>
        </p:blipFill>
        <p:spPr>
          <a:xfrm>
            <a:off x="5640018" y="396480"/>
            <a:ext cx="2018564" cy="3548077"/>
          </a:xfrm>
          <a:prstGeom prst="rect">
            <a:avLst/>
          </a:prstGeom>
        </p:spPr>
      </p:pic>
      <p:pic>
        <p:nvPicPr>
          <p:cNvPr id="21" name="Immagine 20" descr="Immagine che contiene testo, schermata, documento&#10;&#10;Descrizione generata automaticamente">
            <a:extLst>
              <a:ext uri="{FF2B5EF4-FFF2-40B4-BE49-F238E27FC236}">
                <a16:creationId xmlns:a16="http://schemas.microsoft.com/office/drawing/2014/main" id="{EE0A3557-3A5B-5811-B19D-068E6EF6CBED}"/>
              </a:ext>
            </a:extLst>
          </p:cNvPr>
          <p:cNvPicPr>
            <a:picLocks noChangeAspect="1"/>
          </p:cNvPicPr>
          <p:nvPr/>
        </p:nvPicPr>
        <p:blipFill rotWithShape="1">
          <a:blip r:embed="rId2"/>
          <a:srcRect l="3556" t="54778" r="57913" b="3054"/>
          <a:stretch/>
        </p:blipFill>
        <p:spPr>
          <a:xfrm>
            <a:off x="7600062" y="439220"/>
            <a:ext cx="1325246" cy="2931683"/>
          </a:xfrm>
          <a:prstGeom prst="rect">
            <a:avLst/>
          </a:prstGeom>
        </p:spPr>
      </p:pic>
      <p:sp>
        <p:nvSpPr>
          <p:cNvPr id="3" name="Footer Placeholder 3">
            <a:extLst>
              <a:ext uri="{FF2B5EF4-FFF2-40B4-BE49-F238E27FC236}">
                <a16:creationId xmlns:a16="http://schemas.microsoft.com/office/drawing/2014/main" id="{381C12DE-1CDB-3EA5-F061-833E7A69AB1D}"/>
              </a:ext>
            </a:extLst>
          </p:cNvPr>
          <p:cNvSpPr>
            <a:spLocks noGrp="1"/>
          </p:cNvSpPr>
          <p:nvPr>
            <p:ph type="ftr" sz="quarter" idx="3"/>
          </p:nvPr>
        </p:nvSpPr>
        <p:spPr>
          <a:xfrm>
            <a:off x="1530603" y="4878161"/>
            <a:ext cx="6262118" cy="182155"/>
          </a:xfrm>
        </p:spPr>
        <p:txBody>
          <a:bodyPr/>
          <a:lstStyle/>
          <a:p>
            <a:pPr>
              <a:defRPr/>
            </a:pPr>
            <a:r>
              <a:rPr lang="en-US" dirty="0"/>
              <a:t>Tommaso Baldi | </a:t>
            </a:r>
            <a:r>
              <a:rPr lang="en-US" sz="900" dirty="0"/>
              <a:t>Italian Summer Students Final reports</a:t>
            </a:r>
          </a:p>
        </p:txBody>
      </p:sp>
    </p:spTree>
    <p:extLst>
      <p:ext uri="{BB962C8B-B14F-4D97-AF65-F5344CB8AC3E}">
        <p14:creationId xmlns:p14="http://schemas.microsoft.com/office/powerpoint/2010/main" val="326892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descr="Immagine che contiene ingegneria, interno, macchina, acciaio&#10;&#10;Descrizione generata automaticamente">
            <a:extLst>
              <a:ext uri="{FF2B5EF4-FFF2-40B4-BE49-F238E27FC236}">
                <a16:creationId xmlns:a16="http://schemas.microsoft.com/office/drawing/2014/main" id="{4D2FB1FA-0342-B3C6-E2CC-E64B33E2AF69}"/>
              </a:ext>
            </a:extLst>
          </p:cNvPr>
          <p:cNvPicPr>
            <a:picLocks noGrp="1" noChangeAspect="1"/>
          </p:cNvPicPr>
          <p:nvPr>
            <p:ph sz="half" idx="15"/>
          </p:nvPr>
        </p:nvPicPr>
        <p:blipFill>
          <a:blip r:embed="rId2"/>
          <a:stretch>
            <a:fillRect/>
          </a:stretch>
        </p:blipFill>
        <p:spPr>
          <a:xfrm>
            <a:off x="3543300" y="1099098"/>
            <a:ext cx="5346700" cy="3007216"/>
          </a:xfrm>
        </p:spPr>
      </p:pic>
      <p:sp>
        <p:nvSpPr>
          <p:cNvPr id="4" name="Segnaposto data 3">
            <a:extLst>
              <a:ext uri="{FF2B5EF4-FFF2-40B4-BE49-F238E27FC236}">
                <a16:creationId xmlns:a16="http://schemas.microsoft.com/office/drawing/2014/main" id="{727991E3-E032-C2FF-5826-D769355D26C6}"/>
              </a:ext>
            </a:extLst>
          </p:cNvPr>
          <p:cNvSpPr>
            <a:spLocks noGrp="1"/>
          </p:cNvSpPr>
          <p:nvPr>
            <p:ph type="dt" sz="half" idx="16"/>
          </p:nvPr>
        </p:nvSpPr>
        <p:spPr/>
        <p:txBody>
          <a:bodyPr/>
          <a:lstStyle/>
          <a:p>
            <a:pPr>
              <a:defRPr/>
            </a:pPr>
            <a:fld id="{09EA2773-F02A-CC43-B1C5-479A1F34EDA7}" type="datetime1">
              <a:rPr lang="en-US" smtClean="0"/>
              <a:pPr>
                <a:defRPr/>
              </a:pPr>
              <a:t>9/28/23</a:t>
            </a:fld>
            <a:endParaRPr lang="en-US" dirty="0"/>
          </a:p>
        </p:txBody>
      </p:sp>
      <p:sp>
        <p:nvSpPr>
          <p:cNvPr id="5" name="Segnaposto piè di pagina 4">
            <a:extLst>
              <a:ext uri="{FF2B5EF4-FFF2-40B4-BE49-F238E27FC236}">
                <a16:creationId xmlns:a16="http://schemas.microsoft.com/office/drawing/2014/main" id="{E21F0037-4A28-BC84-8AB4-58FA58CFBEC4}"/>
              </a:ext>
            </a:extLst>
          </p:cNvPr>
          <p:cNvSpPr>
            <a:spLocks noGrp="1"/>
          </p:cNvSpPr>
          <p:nvPr>
            <p:ph type="ftr" sz="quarter" idx="17"/>
          </p:nvPr>
        </p:nvSpPr>
        <p:spPr/>
        <p:txBody>
          <a:bodyPr/>
          <a:lstStyle/>
          <a:p>
            <a:pPr>
              <a:defRPr/>
            </a:pPr>
            <a:r>
              <a:rPr lang="en-US" dirty="0"/>
              <a:t>Tommaso Baldi | </a:t>
            </a:r>
            <a:r>
              <a:rPr lang="en-US" sz="900" dirty="0"/>
              <a:t>Italian Summer Students Final reports</a:t>
            </a:r>
          </a:p>
        </p:txBody>
      </p:sp>
      <p:sp>
        <p:nvSpPr>
          <p:cNvPr id="6" name="Segnaposto numero diapositiva 5">
            <a:extLst>
              <a:ext uri="{FF2B5EF4-FFF2-40B4-BE49-F238E27FC236}">
                <a16:creationId xmlns:a16="http://schemas.microsoft.com/office/drawing/2014/main" id="{DDDA5A00-EAAF-0A44-3516-2A6B80C270F4}"/>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olo 6">
            <a:extLst>
              <a:ext uri="{FF2B5EF4-FFF2-40B4-BE49-F238E27FC236}">
                <a16:creationId xmlns:a16="http://schemas.microsoft.com/office/drawing/2014/main" id="{D847C49D-463D-5ECB-6681-385EC6B4227B}"/>
              </a:ext>
            </a:extLst>
          </p:cNvPr>
          <p:cNvSpPr>
            <a:spLocks noGrp="1"/>
          </p:cNvSpPr>
          <p:nvPr>
            <p:ph type="title"/>
          </p:nvPr>
        </p:nvSpPr>
        <p:spPr/>
        <p:txBody>
          <a:bodyPr/>
          <a:lstStyle/>
          <a:p>
            <a:r>
              <a:rPr lang="en-US" dirty="0"/>
              <a:t>Overview</a:t>
            </a:r>
          </a:p>
        </p:txBody>
      </p:sp>
      <p:sp>
        <p:nvSpPr>
          <p:cNvPr id="10" name="Segnaposto testo 1">
            <a:extLst>
              <a:ext uri="{FF2B5EF4-FFF2-40B4-BE49-F238E27FC236}">
                <a16:creationId xmlns:a16="http://schemas.microsoft.com/office/drawing/2014/main" id="{19B6878A-18A6-260A-F5DE-EBC04C5A7590}"/>
              </a:ext>
            </a:extLst>
          </p:cNvPr>
          <p:cNvSpPr txBox="1">
            <a:spLocks/>
          </p:cNvSpPr>
          <p:nvPr/>
        </p:nvSpPr>
        <p:spPr>
          <a:xfrm>
            <a:off x="228600" y="719138"/>
            <a:ext cx="3232298" cy="3767007"/>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3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solidFill>
                  <a:schemeClr val="tx1">
                    <a:lumMod val="40000"/>
                    <a:lumOff val="60000"/>
                  </a:schemeClr>
                </a:solidFill>
              </a:rPr>
              <a:t>Short Recap</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Loopback Test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Discovery Mode</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ROC test with Sequence of Macros</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GUI updates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685070122"/>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4492</TotalTime>
  <Words>1724</Words>
  <Application>Microsoft Macintosh PowerPoint</Application>
  <PresentationFormat>Presentazione su schermo (16:9)</PresentationFormat>
  <Paragraphs>366</Paragraphs>
  <Slides>22</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22</vt:i4>
      </vt:variant>
    </vt:vector>
  </HeadingPairs>
  <TitlesOfParts>
    <vt:vector size="29" baseType="lpstr">
      <vt:lpstr>Arial</vt:lpstr>
      <vt:lpstr>ArialMT</vt:lpstr>
      <vt:lpstr>Calibri</vt:lpstr>
      <vt:lpstr>Century Gothic</vt:lpstr>
      <vt:lpstr>Helvetica</vt:lpstr>
      <vt:lpstr>Helvetica,Bold</vt:lpstr>
      <vt:lpstr>Fermilab_PPT_090915</vt:lpstr>
      <vt:lpstr>Presentazione standard di PowerPoint</vt:lpstr>
      <vt:lpstr>Overview</vt:lpstr>
      <vt:lpstr>Mu2e</vt:lpstr>
      <vt:lpstr>What is a TDAQ?</vt:lpstr>
      <vt:lpstr>TDAQ Topology</vt:lpstr>
      <vt:lpstr>Online DAQ Software Development</vt:lpstr>
      <vt:lpstr>What is a vertical slice test?</vt:lpstr>
      <vt:lpstr>Buffer test</vt:lpstr>
      <vt:lpstr>Overview</vt:lpstr>
      <vt:lpstr>Timing Synchronization</vt:lpstr>
      <vt:lpstr>What does Event Window synchronization mean? </vt:lpstr>
      <vt:lpstr>Event Window Synchronization</vt:lpstr>
      <vt:lpstr>FCC test stand – let’s make it simple</vt:lpstr>
      <vt:lpstr>Overview</vt:lpstr>
      <vt:lpstr>Topology Discovery</vt:lpstr>
      <vt:lpstr>Overview</vt:lpstr>
      <vt:lpstr>FEMacros – The TDAQ playground</vt:lpstr>
      <vt:lpstr>Macro sequences – Building software like LEGOs </vt:lpstr>
      <vt:lpstr>Overview</vt:lpstr>
      <vt:lpstr>Keep things user friendly</vt:lpstr>
      <vt:lpstr>Overview</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Tommaso Baldi</dc:creator>
  <cp:lastModifiedBy>Tommaso Baldi</cp:lastModifiedBy>
  <cp:revision>36</cp:revision>
  <cp:lastPrinted>2014-01-20T19:40:21Z</cp:lastPrinted>
  <dcterms:created xsi:type="dcterms:W3CDTF">2023-08-23T21:08:21Z</dcterms:created>
  <dcterms:modified xsi:type="dcterms:W3CDTF">2023-09-28T17:26:53Z</dcterms:modified>
</cp:coreProperties>
</file>