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7"/>
  </p:notesMasterIdLst>
  <p:handoutMasterIdLst>
    <p:handoutMasterId r:id="rId38"/>
  </p:handoutMasterIdLst>
  <p:sldIdLst>
    <p:sldId id="294" r:id="rId2"/>
    <p:sldId id="330" r:id="rId3"/>
    <p:sldId id="332" r:id="rId4"/>
    <p:sldId id="329" r:id="rId5"/>
    <p:sldId id="359" r:id="rId6"/>
    <p:sldId id="300" r:id="rId7"/>
    <p:sldId id="320" r:id="rId8"/>
    <p:sldId id="322" r:id="rId9"/>
    <p:sldId id="324" r:id="rId10"/>
    <p:sldId id="358" r:id="rId11"/>
    <p:sldId id="333" r:id="rId12"/>
    <p:sldId id="334" r:id="rId13"/>
    <p:sldId id="335" r:id="rId14"/>
    <p:sldId id="336" r:id="rId15"/>
    <p:sldId id="347" r:id="rId16"/>
    <p:sldId id="348" r:id="rId17"/>
    <p:sldId id="349" r:id="rId18"/>
    <p:sldId id="350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28" r:id="rId28"/>
    <p:sldId id="352" r:id="rId29"/>
    <p:sldId id="353" r:id="rId30"/>
    <p:sldId id="354" r:id="rId31"/>
    <p:sldId id="357" r:id="rId32"/>
    <p:sldId id="355" r:id="rId33"/>
    <p:sldId id="318" r:id="rId34"/>
    <p:sldId id="356" r:id="rId35"/>
    <p:sldId id="331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EBB38554-F787-4B91-B31C-8839DECADB6B}">
          <p14:sldIdLst>
            <p14:sldId id="294"/>
            <p14:sldId id="330"/>
            <p14:sldId id="332"/>
            <p14:sldId id="329"/>
            <p14:sldId id="359"/>
            <p14:sldId id="300"/>
            <p14:sldId id="320"/>
            <p14:sldId id="322"/>
            <p14:sldId id="324"/>
            <p14:sldId id="358"/>
            <p14:sldId id="333"/>
            <p14:sldId id="334"/>
            <p14:sldId id="335"/>
            <p14:sldId id="336"/>
            <p14:sldId id="347"/>
            <p14:sldId id="348"/>
            <p14:sldId id="349"/>
            <p14:sldId id="350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28"/>
            <p14:sldId id="352"/>
            <p14:sldId id="353"/>
            <p14:sldId id="354"/>
            <p14:sldId id="357"/>
            <p14:sldId id="355"/>
            <p14:sldId id="318"/>
          </p14:sldIdLst>
        </p14:section>
        <p14:section name="Sezione senza titolo" id="{EBD673D9-081A-4109-8798-6369EFE8CDAD}">
          <p14:sldIdLst>
            <p14:sldId id="356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F9B103-F3BB-A4D6-C770-12175CADCA1B}" name="Stefano Mannucci" initials="SM" userId="S::s.mannucci8@studenti.unipi.it::fcd95a0c-f6bc-4f2f-9a4d-0e7b69f79d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3"/>
  </p:normalViewPr>
  <p:slideViewPr>
    <p:cSldViewPr snapToGrid="0" snapToObjects="1" showGuides="1">
      <p:cViewPr varScale="1">
        <p:scale>
          <a:sx n="86" d="100"/>
          <a:sy n="86" d="100"/>
        </p:scale>
        <p:origin x="1382" y="5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0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0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40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tif"/><Relationship Id="rId4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Stefano Mannucci	</a:t>
            </a:r>
          </a:p>
          <a:p>
            <a:r>
              <a:rPr lang="en-US" sz="1600"/>
              <a:t>Final Presentation </a:t>
            </a:r>
            <a:endParaRPr lang="en-US" sz="1600" dirty="0"/>
          </a:p>
          <a:p>
            <a:r>
              <a:rPr lang="en-US" sz="1600" dirty="0"/>
              <a:t>28 September 2023</a:t>
            </a:r>
          </a:p>
          <a:p>
            <a:r>
              <a:rPr lang="en-US" sz="1600" dirty="0"/>
              <a:t>Supervisor: Alexander Zlobin, Emanuela Barzi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it-IT" sz="1800" b="1" i="0" dirty="0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Fast </a:t>
            </a:r>
            <a:r>
              <a:rPr lang="it-IT" sz="1800" b="1" i="0" dirty="0" err="1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Ramping</a:t>
            </a:r>
            <a:r>
              <a:rPr lang="it-IT" sz="1800" b="1" i="0" dirty="0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Accelerator </a:t>
            </a:r>
            <a:r>
              <a:rPr lang="it-IT" sz="1800" b="1" i="0" dirty="0" err="1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Dipole</a:t>
            </a:r>
            <a:r>
              <a:rPr lang="it-IT" sz="1800" b="1" i="0" dirty="0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Models for </a:t>
            </a:r>
            <a:r>
              <a:rPr lang="it-IT" sz="1800" b="1" i="0" dirty="0" err="1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Fermilab’s</a:t>
            </a:r>
            <a:r>
              <a:rPr lang="it-IT" sz="1800" b="1" i="0" dirty="0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Booster Upgrade and </a:t>
            </a:r>
            <a:r>
              <a:rPr lang="it-IT" sz="1800" b="1" i="0" dirty="0" err="1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it-IT" sz="1800" b="1" i="0" dirty="0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b="1" i="0" dirty="0" err="1">
                <a:solidFill>
                  <a:srgbClr val="1A63A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Colliders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C27ED46-9486-782E-69F2-C1C6A29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308943"/>
            <a:ext cx="8686800" cy="306767"/>
          </a:xfrm>
        </p:spPr>
        <p:txBody>
          <a:bodyPr/>
          <a:lstStyle/>
          <a:p>
            <a:r>
              <a:rPr lang="it-IT" sz="1950" dirty="0" err="1"/>
              <a:t>Geometrical</a:t>
            </a:r>
            <a:r>
              <a:rPr lang="it-IT" sz="1950" dirty="0"/>
              <a:t> </a:t>
            </a:r>
            <a:r>
              <a:rPr lang="it-IT" sz="1950" dirty="0" err="1"/>
              <a:t>parameters</a:t>
            </a:r>
            <a:r>
              <a:rPr lang="it-IT" sz="1950" dirty="0"/>
              <a:t> of the cables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2FC41C-9930-B102-EFB9-BCFC265A5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145E72-FE94-A678-16C2-2A476E02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5AF13A-C5DF-9F5D-995C-F1F19808E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7">
                <a:extLst>
                  <a:ext uri="{FF2B5EF4-FFF2-40B4-BE49-F238E27FC236}">
                    <a16:creationId xmlns:a16="http://schemas.microsoft.com/office/drawing/2014/main" id="{ADD8A974-0813-2630-4A5F-587A37EAF1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9141605"/>
                  </p:ext>
                </p:extLst>
              </p:nvPr>
            </p:nvGraphicFramePr>
            <p:xfrm>
              <a:off x="736826" y="2183932"/>
              <a:ext cx="7782426" cy="37359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2550">
                      <a:extLst>
                        <a:ext uri="{9D8B030D-6E8A-4147-A177-3AD203B41FA5}">
                          <a16:colId xmlns:a16="http://schemas.microsoft.com/office/drawing/2014/main" val="4259422342"/>
                        </a:ext>
                      </a:extLst>
                    </a:gridCol>
                    <a:gridCol w="1472550">
                      <a:extLst>
                        <a:ext uri="{9D8B030D-6E8A-4147-A177-3AD203B41FA5}">
                          <a16:colId xmlns:a16="http://schemas.microsoft.com/office/drawing/2014/main" val="2178528110"/>
                        </a:ext>
                      </a:extLst>
                    </a:gridCol>
                    <a:gridCol w="1892226">
                      <a:extLst>
                        <a:ext uri="{9D8B030D-6E8A-4147-A177-3AD203B41FA5}">
                          <a16:colId xmlns:a16="http://schemas.microsoft.com/office/drawing/2014/main" val="2399052591"/>
                        </a:ext>
                      </a:extLst>
                    </a:gridCol>
                    <a:gridCol w="1472550">
                      <a:extLst>
                        <a:ext uri="{9D8B030D-6E8A-4147-A177-3AD203B41FA5}">
                          <a16:colId xmlns:a16="http://schemas.microsoft.com/office/drawing/2014/main" val="344069435"/>
                        </a:ext>
                      </a:extLst>
                    </a:gridCol>
                    <a:gridCol w="1472550">
                      <a:extLst>
                        <a:ext uri="{9D8B030D-6E8A-4147-A177-3AD203B41FA5}">
                          <a16:colId xmlns:a16="http://schemas.microsoft.com/office/drawing/2014/main" val="3809718539"/>
                        </a:ext>
                      </a:extLst>
                    </a:gridCol>
                  </a:tblGrid>
                  <a:tr h="82509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𝑵𝒃𝑻𝒊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𝑵𝒃𝑻𝒊</m:t>
                                </m:r>
                              </m:oMath>
                            </m:oMathPara>
                          </a14:m>
                          <a:endParaRPr lang="it-IT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  <a:p>
                          <a:pPr algn="ctr"/>
                          <a:r>
                            <a:rPr lang="it-IT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(Cu-Ni </a:t>
                          </a:r>
                          <a:r>
                            <a:rPr lang="it-IT" dirty="0" err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matrix</a:t>
                          </a:r>
                          <a:r>
                            <a:rPr lang="it-IT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𝑵𝒃</m:t>
                                    </m:r>
                                  </m:e>
                                  <m:sub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it-IT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𝑺𝒏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𝑴𝒈𝑩</m:t>
                                    </m:r>
                                  </m:e>
                                  <m:sub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/>
                        </a:p>
                        <a:p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866173"/>
                      </a:ext>
                    </a:extLst>
                  </a:tr>
                  <a:tr h="49988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445026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1,02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726533"/>
                      </a:ext>
                    </a:extLst>
                  </a:tr>
                  <a:tr h="4988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25,4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15928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900644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9,2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9,2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2022003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14,5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14,5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14,5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64991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7">
                <a:extLst>
                  <a:ext uri="{FF2B5EF4-FFF2-40B4-BE49-F238E27FC236}">
                    <a16:creationId xmlns:a16="http://schemas.microsoft.com/office/drawing/2014/main" id="{ADD8A974-0813-2630-4A5F-587A37EAF1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9141605"/>
                  </p:ext>
                </p:extLst>
              </p:nvPr>
            </p:nvGraphicFramePr>
            <p:xfrm>
              <a:off x="736826" y="2183932"/>
              <a:ext cx="7782426" cy="37359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2550">
                      <a:extLst>
                        <a:ext uri="{9D8B030D-6E8A-4147-A177-3AD203B41FA5}">
                          <a16:colId xmlns:a16="http://schemas.microsoft.com/office/drawing/2014/main" val="4259422342"/>
                        </a:ext>
                      </a:extLst>
                    </a:gridCol>
                    <a:gridCol w="1472550">
                      <a:extLst>
                        <a:ext uri="{9D8B030D-6E8A-4147-A177-3AD203B41FA5}">
                          <a16:colId xmlns:a16="http://schemas.microsoft.com/office/drawing/2014/main" val="2178528110"/>
                        </a:ext>
                      </a:extLst>
                    </a:gridCol>
                    <a:gridCol w="1892226">
                      <a:extLst>
                        <a:ext uri="{9D8B030D-6E8A-4147-A177-3AD203B41FA5}">
                          <a16:colId xmlns:a16="http://schemas.microsoft.com/office/drawing/2014/main" val="2399052591"/>
                        </a:ext>
                      </a:extLst>
                    </a:gridCol>
                    <a:gridCol w="1472550">
                      <a:extLst>
                        <a:ext uri="{9D8B030D-6E8A-4147-A177-3AD203B41FA5}">
                          <a16:colId xmlns:a16="http://schemas.microsoft.com/office/drawing/2014/main" val="344069435"/>
                        </a:ext>
                      </a:extLst>
                    </a:gridCol>
                    <a:gridCol w="1472550">
                      <a:extLst>
                        <a:ext uri="{9D8B030D-6E8A-4147-A177-3AD203B41FA5}">
                          <a16:colId xmlns:a16="http://schemas.microsoft.com/office/drawing/2014/main" val="3809718539"/>
                        </a:ext>
                      </a:extLst>
                    </a:gridCol>
                  </a:tblGrid>
                  <a:tr h="82509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0413" t="-735" r="-329752" b="-35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56452" t="-735" r="-157419" b="-35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328512" t="-735" r="-101653" b="-35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28512" t="-735" r="-1653" b="-35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8866173"/>
                      </a:ext>
                    </a:extLst>
                  </a:tr>
                  <a:tr h="49988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3" t="-167073" r="-429752" b="-4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445026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3" t="-280769" r="-429752" b="-41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1,02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0,05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726533"/>
                      </a:ext>
                    </a:extLst>
                  </a:tr>
                  <a:tr h="4988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3" t="-362195" r="-429752" b="-290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25,4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115928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3" t="-479747" r="-429752" b="-2012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0,4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900644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3" t="-587179" r="-429752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9,2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9,2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2022003"/>
                      </a:ext>
                    </a:extLst>
                  </a:tr>
                  <a:tr h="47802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3" t="-678481" r="-429752" b="-2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14,5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14,5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14,5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64991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1FCB39-334C-67AE-F06B-8F7E7549DA06}"/>
              </a:ext>
            </a:extLst>
          </p:cNvPr>
          <p:cNvSpPr txBox="1"/>
          <p:nvPr/>
        </p:nvSpPr>
        <p:spPr>
          <a:xfrm>
            <a:off x="429419" y="938156"/>
            <a:ext cx="7782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The model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developed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has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been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applied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four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different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types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superconducting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magnets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, in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particular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possible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see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all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parameters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in the list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below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747345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</p:spPr>
            <p:txBody>
              <a:bodyPr/>
              <a:lstStyle/>
              <a:p>
                <a:pPr algn="ctr"/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r>
                  <a:rPr lang="it-IT" sz="1950" dirty="0"/>
                  <a:t>: the </a:t>
                </a:r>
                <a:r>
                  <a:rPr lang="it-IT" sz="1950" dirty="0" err="1"/>
                  <a:t>critical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current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density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  <a:blipFill>
                <a:blip r:embed="rId2"/>
                <a:stretch>
                  <a:fillRect t="-5172" b="-448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CC26AC-E0D6-D576-2D66-2E9C4D26E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2548DE-6275-8834-D1D7-5655D7554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C6A26-B2EB-9F7D-C278-3872AD470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876FC6-2378-5A1C-5640-43D53B21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18" y="704790"/>
            <a:ext cx="3632279" cy="27242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82890E-A359-CD5C-904E-A7932BE4A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13" y="704791"/>
            <a:ext cx="3632279" cy="2724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DFCAE54-BEF3-40D2-F01B-DE69BA481AE1}"/>
                  </a:ext>
                </a:extLst>
              </p:cNvPr>
              <p:cNvSpPr txBox="1"/>
              <p:nvPr/>
            </p:nvSpPr>
            <p:spPr>
              <a:xfrm>
                <a:off x="1006715" y="3436551"/>
                <a:ext cx="7309893" cy="764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e>
                            <m:sub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d>
                            <m:dPr>
                              <m:sepChr m:val=","/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e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e>
                            <m:sub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𝒄𝒓𝒆𝒇</m:t>
                              </m:r>
                            </m:sub>
                          </m:sSub>
                        </m:den>
                      </m:f>
                      <m:r>
                        <a:rPr lang="it-IT" sz="1600" b="1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it-IT" sz="16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den>
                      </m:f>
                      <m:sSup>
                        <m:sSupPr>
                          <m:ctrlP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  <m:r>
                                        <a:rPr lang="it-IT" sz="1600" b="1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  <m:sSup>
                        <m:sSupPr>
                          <m:ctrlP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6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  <m:r>
                                        <a:rPr lang="it-IT" sz="1600" b="1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sup>
                      </m:sSup>
                      <m:sSup>
                        <m:sSupPr>
                          <m:ctrlP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16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6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16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6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16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6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sz="16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6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𝑻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6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𝒄</m:t>
                                              </m:r>
                                              <m:r>
                                                <a:rPr lang="it-IT" sz="1600" b="1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1600" b="1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it-IT" sz="1600" b="1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it-IT" sz="1600" b="1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it-IT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p>
                      </m:sSup>
                    </m:oMath>
                  </m:oMathPara>
                </a14:m>
                <a:endParaRPr lang="it-IT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DFCAE54-BEF3-40D2-F01B-DE69BA481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15" y="3436551"/>
                <a:ext cx="7309893" cy="7649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3893444-7ED4-3B01-B7AD-F56EE42E1724}"/>
                  </a:ext>
                </a:extLst>
              </p:cNvPr>
              <p:cNvSpPr txBox="1"/>
              <p:nvPr/>
            </p:nvSpPr>
            <p:spPr>
              <a:xfrm>
                <a:off x="564834" y="5025718"/>
                <a:ext cx="7653877" cy="122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critical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current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density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𝑁𝑏𝑇𝑖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depends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primarily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temperature;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α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:r>
                  <a:rPr lang="el-GR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β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:r>
                  <a:rPr lang="el-GR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γ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i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𝑐𝑟𝑒𝑓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experimental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parameters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3893444-7ED4-3B01-B7AD-F56EE42E1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34" y="5025718"/>
                <a:ext cx="7653877" cy="1222579"/>
              </a:xfrm>
              <a:prstGeom prst="rect">
                <a:avLst/>
              </a:prstGeom>
              <a:blipFill>
                <a:blip r:embed="rId6"/>
                <a:stretch>
                  <a:fillRect l="-717" t="-2488" b="-4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74D5003-2BA7-2569-21A6-38AAEC14C09D}"/>
                  </a:ext>
                </a:extLst>
              </p:cNvPr>
              <p:cNvSpPr txBox="1"/>
              <p:nvPr/>
            </p:nvSpPr>
            <p:spPr>
              <a:xfrm>
                <a:off x="2271713" y="4235678"/>
                <a:ext cx="4572000" cy="816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180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180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180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18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8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8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  <m:r>
                                            <a:rPr lang="it-IT" sz="180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180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1.7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74D5003-2BA7-2569-21A6-38AAEC14C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713" y="4235678"/>
                <a:ext cx="4572000" cy="8168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427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53683" y="1318321"/>
                <a:ext cx="2721864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eddy current depends on the frequency but not on the temperature;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hysteresis depends on the temperature but do not depend on frequency;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plots are taken with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most interesting value are at low frequencies.</a:t>
                </a:r>
              </a:p>
            </p:txBody>
          </p:sp>
        </mc:Choice>
        <mc:Fallback xmlns="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53683" y="1318321"/>
                <a:ext cx="2721864" cy="5022676"/>
              </a:xfrm>
              <a:blipFill>
                <a:blip r:embed="rId2"/>
                <a:stretch>
                  <a:fillRect l="-4933" t="-1578" r="-71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testo, linea, Diagramma, ricevuta&#10;&#10;Descrizione generata automaticamente">
            <a:extLst>
              <a:ext uri="{FF2B5EF4-FFF2-40B4-BE49-F238E27FC236}">
                <a16:creationId xmlns:a16="http://schemas.microsoft.com/office/drawing/2014/main" id="{2EEB488A-360D-EEE3-8A81-A2EC7A44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464" y="1242742"/>
            <a:ext cx="5939853" cy="4454889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3D48B2-08F8-EF77-3628-A78D6318967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28D03-EA50-CD57-B90E-53BD70EDEB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A285A-470C-51E6-D6E9-92F98B2518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</p:spPr>
            <p:txBody>
              <a:bodyPr anchor="b">
                <a:normAutofit/>
              </a:bodyPr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r>
                  <a:rPr lang="it-IT" sz="1950" dirty="0"/>
                  <a:t>: the energy per volume and per </a:t>
                </a:r>
                <a:r>
                  <a:rPr lang="it-IT" sz="1950" dirty="0" err="1"/>
                  <a:t>cycle</a:t>
                </a:r>
                <a:endParaRPr lang="it-IT" sz="1950" dirty="0"/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  <a:blipFill>
                <a:blip r:embed="rId4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211013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6826" y="4313566"/>
                <a:ext cx="7383045" cy="1789807"/>
              </a:xfrm>
            </p:spPr>
            <p:txBody>
              <a:bodyPr/>
              <a:lstStyle/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Matrix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material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: Copper;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Heat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Capacities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taken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from literature;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dependencies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accepted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until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Heat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Capacity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it-IT" sz="18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𝑁𝑏𝑇𝑖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depends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on temperature and frequency. To solve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equation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considered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ad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example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endParaRPr lang="it-IT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sz="1800" dirty="0"/>
                  <a:t>	</a:t>
                </a: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6826" y="4313566"/>
                <a:ext cx="7383045" cy="1789807"/>
              </a:xfrm>
              <a:blipFill>
                <a:blip r:embed="rId2"/>
                <a:stretch>
                  <a:fillRect l="-1817" t="-4437" b="-58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dirty="0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r>
                  <a:rPr lang="it-IT" sz="1950" dirty="0"/>
                  <a:t>: The </a:t>
                </a:r>
                <a:r>
                  <a:rPr lang="it-IT" sz="1950" dirty="0" err="1"/>
                  <a:t>Heat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Capacity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54" b="-3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CB1322-19C7-FE7F-2E77-12D70C398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C9124-CEC9-A58B-4989-64AF58EF7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8C5CE-AF7E-38C9-C65C-D53A04846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3B4A641-90A4-8763-260E-ECCBAA90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7" y="745751"/>
            <a:ext cx="4726223" cy="35446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4BADE7E-5BAD-29DD-737F-EEEF666FE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496" y="734422"/>
            <a:ext cx="4726224" cy="35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28600" y="1731568"/>
                <a:ext cx="2653283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solution of the equation exist only if: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0;5</m:t>
                          </m:r>
                        </m:e>
                      </m:d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critical frequency is: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Exist some cables made of </a:t>
                </a:r>
                <a14:m>
                  <m:oMath xmlns:m="http://schemas.openxmlformats.org/officeDocument/2006/math">
                    <m:r>
                      <a:rPr lang="it-IT" sz="18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𝑁𝑏𝑇𝑖</m:t>
                    </m:r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that can reach higher frequencies</a:t>
                </a:r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28600" y="1731568"/>
                <a:ext cx="2653283" cy="5022676"/>
              </a:xfrm>
              <a:blipFill>
                <a:blip r:embed="rId2"/>
                <a:stretch>
                  <a:fillRect l="-5057" t="-1578" r="-41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1D801DE0-1510-BADD-5BE1-65E59A1E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883" y="1244764"/>
            <a:ext cx="6262118" cy="4696588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DEE765-7118-6A25-30EB-E1751CE5C1E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3D9880-1A02-6EDB-92F9-F00574F947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lIns="0" tIns="0" rIns="0" bIns="0" anchor="t" anchorCtr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73382-7D49-AA11-64FB-BE7BF1DFF6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kern="1200">
                <a:latin typeface="Helvetica" charset="0"/>
                <a:ea typeface="Geneva" charset="0"/>
                <a:cs typeface="ＭＳ Ｐゴシック" charset="0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 kern="1200">
              <a:latin typeface="Helvetica" charset="0"/>
              <a:ea typeface="Geneva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</p:spPr>
            <p:txBody>
              <a:bodyPr lIns="0" tIns="0" rIns="0" bIns="0" anchor="b" anchorCtr="0">
                <a:normAutofit/>
              </a:bodyPr>
              <a:lstStyle>
                <a:lvl1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2pPr>
                <a:lvl3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3pPr>
                <a:lvl4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4pPr>
                <a:lvl5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5pPr>
                <a:lvl6pPr marL="4572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6pPr>
                <a:lvl7pPr marL="9144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7pPr>
                <a:lvl8pPr marL="13716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8pPr>
                <a:lvl9pPr marL="18288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dirty="0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r>
                  <a:rPr lang="it-IT" sz="1950" dirty="0"/>
                  <a:t>: Temperature </a:t>
                </a:r>
                <a:r>
                  <a:rPr lang="it-IT" sz="1950" dirty="0" err="1"/>
                  <a:t>function</a:t>
                </a:r>
                <a:r>
                  <a:rPr lang="it-IT" sz="1950" dirty="0"/>
                  <a:t> of frequency</a:t>
                </a:r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  <a:blipFill>
                <a:blip r:embed="rId4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07549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</p:spPr>
            <p:txBody>
              <a:bodyPr/>
              <a:lstStyle/>
              <a:p>
                <a:pPr algn="ctr"/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𝑵𝒃𝑻𝒊</m:t>
                    </m:r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950" dirty="0"/>
                  <a:t>(Cu-Ni </a:t>
                </a:r>
                <a:r>
                  <a:rPr lang="it-IT" sz="1950" dirty="0" err="1"/>
                  <a:t>matrix</a:t>
                </a:r>
                <a:r>
                  <a:rPr lang="it-IT" sz="1950" dirty="0"/>
                  <a:t>): the </a:t>
                </a:r>
                <a:r>
                  <a:rPr lang="it-IT" sz="1950" dirty="0" err="1"/>
                  <a:t>critical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current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density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  <a:blipFill>
                <a:blip r:embed="rId2"/>
                <a:stretch>
                  <a:fillRect t="-5172" b="-448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CC26AC-E0D6-D576-2D66-2E9C4D26E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2548DE-6275-8834-D1D7-5655D7554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C6A26-B2EB-9F7D-C278-3872AD470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3893444-7ED4-3B01-B7AD-F56EE42E1724}"/>
                  </a:ext>
                </a:extLst>
              </p:cNvPr>
              <p:cNvSpPr txBox="1"/>
              <p:nvPr/>
            </p:nvSpPr>
            <p:spPr>
              <a:xfrm>
                <a:off x="214313" y="933113"/>
                <a:ext cx="2555519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𝑁𝑏𝑇𝑖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cable with Cu-Ni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matrix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improvement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previous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cable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characterized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by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better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performances working in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alternating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current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values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known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for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only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=4.2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𝐾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curve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data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so precise;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final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result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estimate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value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3893444-7ED4-3B01-B7AD-F56EE42E1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933113"/>
                <a:ext cx="2555519" cy="4801314"/>
              </a:xfrm>
              <a:prstGeom prst="rect">
                <a:avLst/>
              </a:prstGeom>
              <a:blipFill>
                <a:blip r:embed="rId3"/>
                <a:stretch>
                  <a:fillRect l="-1432" t="-635" r="-3103" b="-10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54BB3E3A-CFE7-3003-2D32-4D4F9985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113" y="1503882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22250" y="1532260"/>
                <a:ext cx="2721864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eddy current depends on the frequency but not on the temperature;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hysteresis depends on the temperature but do not depend on frequency;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plots are taken with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22250" y="1532260"/>
                <a:ext cx="2721864" cy="5022676"/>
              </a:xfrm>
              <a:blipFill>
                <a:blip r:embed="rId2"/>
                <a:stretch>
                  <a:fillRect l="-4698" t="-1578" r="-7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3D48B2-08F8-EF77-3628-A78D6318967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28D03-EA50-CD57-B90E-53BD70EDEB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A285A-470C-51E6-D6E9-92F98B2518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</p:spPr>
            <p:txBody>
              <a:bodyPr anchor="b">
                <a:normAutofit/>
              </a:bodyPr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r>
                  <a:rPr lang="it-IT" sz="1950" dirty="0"/>
                  <a:t> (Cu-Ni </a:t>
                </a:r>
                <a:r>
                  <a:rPr lang="it-IT" sz="1950" dirty="0" err="1"/>
                  <a:t>matrix</a:t>
                </a:r>
                <a:r>
                  <a:rPr lang="it-IT" sz="1950" dirty="0"/>
                  <a:t>): the energy per volume and per </a:t>
                </a:r>
                <a:r>
                  <a:rPr lang="it-IT" sz="1950" dirty="0" err="1"/>
                  <a:t>cycle</a:t>
                </a:r>
                <a:endParaRPr lang="it-IT" sz="1950" dirty="0"/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  <a:blipFill>
                <a:blip r:embed="rId3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F9631A1B-E280-2AFD-11EC-DC0B6D39C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547" y="1230787"/>
            <a:ext cx="6168453" cy="46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7591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0477" y="4670695"/>
                <a:ext cx="7383045" cy="1789807"/>
              </a:xfrm>
            </p:spPr>
            <p:txBody>
              <a:bodyPr/>
              <a:lstStyle/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Matrix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material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: Copper and Nichel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alloy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70% Cu, 30% Ni.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experimental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data for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alloy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cryogenics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temperature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not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known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so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possible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estimate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heat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capacity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from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composition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dependencies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accepted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until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endParaRPr lang="it-IT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sz="1800" dirty="0"/>
                  <a:t>	</a:t>
                </a: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0477" y="4670695"/>
                <a:ext cx="7383045" cy="1789807"/>
              </a:xfrm>
              <a:blipFill>
                <a:blip r:embed="rId2"/>
                <a:stretch>
                  <a:fillRect l="-1733" t="-44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dirty="0" smtClean="0">
                        <a:latin typeface="Cambria Math" panose="02040503050406030204" pitchFamily="18" charset="0"/>
                      </a:rPr>
                      <m:t>𝑵𝒃𝑻𝒊</m:t>
                    </m:r>
                    <m:r>
                      <a:rPr lang="it-IT" sz="195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950" dirty="0"/>
                  <a:t>(Cu-Ni </a:t>
                </a:r>
                <a:r>
                  <a:rPr lang="it-IT" sz="1950" dirty="0" err="1"/>
                  <a:t>matrix</a:t>
                </a:r>
                <a:r>
                  <a:rPr lang="it-IT" sz="1950" dirty="0"/>
                  <a:t>): The </a:t>
                </a:r>
                <a:r>
                  <a:rPr lang="it-IT" sz="1950" dirty="0" err="1"/>
                  <a:t>Heat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Capacity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54" b="-3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CB1322-19C7-FE7F-2E77-12D70C398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C9124-CEC9-A58B-4989-64AF58EF7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8C5CE-AF7E-38C9-C65C-D53A04846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4BADE7E-5BAD-29DD-737F-EEEF666FE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428" y="832926"/>
            <a:ext cx="4582572" cy="34369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3B3663-C7A7-9399-5111-D1881C568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9" y="876636"/>
            <a:ext cx="4582573" cy="3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1551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00504" y="1199046"/>
                <a:ext cx="2460194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solution of the equation exist only if: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0;12</m:t>
                          </m:r>
                        </m:e>
                      </m:d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critical frequency is: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cable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have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better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perfomances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respect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to the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previous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obtained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can be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optimistic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results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can be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considered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as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first estimate.</a:t>
                </a:r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00504" y="1199046"/>
                <a:ext cx="2460194" cy="5022676"/>
              </a:xfrm>
              <a:blipFill>
                <a:blip r:embed="rId2"/>
                <a:stretch>
                  <a:fillRect l="-5198" t="-1578" r="-81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DEE765-7118-6A25-30EB-E1751CE5C1E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3D9880-1A02-6EDB-92F9-F00574F947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lIns="0" tIns="0" rIns="0" bIns="0" anchor="t" anchorCtr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73382-7D49-AA11-64FB-BE7BF1DFF6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kern="1200">
                <a:latin typeface="Helvetica" charset="0"/>
                <a:ea typeface="Geneva" charset="0"/>
                <a:cs typeface="ＭＳ Ｐゴシック" charset="0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kern="1200">
              <a:latin typeface="Helvetica" charset="0"/>
              <a:ea typeface="Geneva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</p:spPr>
            <p:txBody>
              <a:bodyPr lIns="0" tIns="0" rIns="0" bIns="0" anchor="b" anchorCtr="0">
                <a:normAutofit/>
              </a:bodyPr>
              <a:lstStyle>
                <a:lvl1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2pPr>
                <a:lvl3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3pPr>
                <a:lvl4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4pPr>
                <a:lvl5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5pPr>
                <a:lvl6pPr marL="4572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6pPr>
                <a:lvl7pPr marL="9144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7pPr>
                <a:lvl8pPr marL="13716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8pPr>
                <a:lvl9pPr marL="18288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r>
                      <a:rPr lang="it-IT" sz="1950" b="1" i="1" dirty="0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r>
                  <a:rPr lang="it-IT" sz="1950" dirty="0"/>
                  <a:t> (Cu-Ni </a:t>
                </a:r>
                <a:r>
                  <a:rPr lang="it-IT" sz="1950" dirty="0" err="1"/>
                  <a:t>matrix</a:t>
                </a:r>
                <a:r>
                  <a:rPr lang="it-IT" sz="1950" dirty="0"/>
                  <a:t>): Temperature </a:t>
                </a:r>
                <a:r>
                  <a:rPr lang="it-IT" sz="1950" dirty="0" err="1"/>
                  <a:t>function</a:t>
                </a:r>
                <a:r>
                  <a:rPr lang="it-IT" sz="1950" dirty="0"/>
                  <a:t> of frequency</a:t>
                </a:r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  <a:blipFill>
                <a:blip r:embed="rId3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2B98304A-8877-7D7F-5E6B-8FA1EE790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429" y="1138353"/>
            <a:ext cx="6054571" cy="45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</p:spPr>
            <p:txBody>
              <a:bodyPr/>
              <a:lstStyle/>
              <a:p>
                <a:pPr algn="ctr"/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𝑵𝒃</m:t>
                        </m:r>
                      </m:e>
                      <m:sub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𝑺𝒏</m:t>
                    </m:r>
                  </m:oMath>
                </a14:m>
                <a:r>
                  <a:rPr lang="it-IT" sz="1950" dirty="0"/>
                  <a:t>: the </a:t>
                </a:r>
                <a:r>
                  <a:rPr lang="it-IT" sz="1950" dirty="0" err="1"/>
                  <a:t>critical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current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density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  <a:blipFill>
                <a:blip r:embed="rId2"/>
                <a:stretch>
                  <a:fillRect t="-5172" b="-448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CC26AC-E0D6-D576-2D66-2E9C4D26E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2548DE-6275-8834-D1D7-5655D7554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C6A26-B2EB-9F7D-C278-3872AD470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3893444-7ED4-3B01-B7AD-F56EE42E1724}"/>
                  </a:ext>
                </a:extLst>
              </p:cNvPr>
              <p:cNvSpPr txBox="1"/>
              <p:nvPr/>
            </p:nvSpPr>
            <p:spPr>
              <a:xfrm>
                <a:off x="730774" y="4851518"/>
                <a:ext cx="7653877" cy="50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e>
                        <m:sup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1.7</m:t>
                          </m:r>
                        </m:sup>
                      </m:sSup>
                      <m:sSup>
                        <m:sSupPr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4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3893444-7ED4-3B01-B7AD-F56EE42E1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4" y="4851518"/>
                <a:ext cx="7653877" cy="5022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0A5FC3B-F2B2-CB67-13C3-F574A2C29F5B}"/>
                  </a:ext>
                </a:extLst>
              </p:cNvPr>
              <p:cNvSpPr txBox="1"/>
              <p:nvPr/>
            </p:nvSpPr>
            <p:spPr>
              <a:xfrm>
                <a:off x="1197864" y="3317126"/>
                <a:ext cx="6748272" cy="88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d>
                        <m:dPr>
                          <m:sepChr m:val=","/>
                          <m:ctrlP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e>
                          <m: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e>
                          <m: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</m:d>
                      <m:r>
                        <a:rPr lang="it-IT" sz="1800" b="1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d>
                            <m:dPr>
                              <m:ctrlPr>
                                <a:rPr lang="it-IT" sz="18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8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8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18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8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18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8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  <m:r>
                                        <a:rPr lang="it-IT" sz="1800" b="1" i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d>
                                    <m:dPr>
                                      <m:sepChr m:val=","/>
                                      <m:ctrlP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e>
                                      <m: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800" b="1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it-IT" sz="18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18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8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sz="18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8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18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8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sz="18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8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𝑻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8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𝒄</m:t>
                                              </m:r>
                                              <m:r>
                                                <a:rPr lang="it-IT" sz="1800" b="1" i="0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it-IT" sz="18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1800" b="1" i="1">
                                                  <a:solidFill>
                                                    <a:schemeClr val="accent6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𝜺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1800" b="1" i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it-IT" sz="1800" b="1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sz="18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0A5FC3B-F2B2-CB67-13C3-F574A2C29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864" y="3317126"/>
                <a:ext cx="6748272" cy="886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081AC64-667D-2880-0E91-061A3A1A0BA8}"/>
                  </a:ext>
                </a:extLst>
              </p:cNvPr>
              <p:cNvSpPr txBox="1"/>
              <p:nvPr/>
            </p:nvSpPr>
            <p:spPr>
              <a:xfrm>
                <a:off x="2286000" y="4088999"/>
                <a:ext cx="4572000" cy="817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it-IT" sz="180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sepChr m:val=","/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it-IT" sz="180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den>
                      </m:f>
                      <m:r>
                        <a:rPr lang="it-IT" sz="180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18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8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800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  <m:r>
                                            <a:rPr lang="it-IT" sz="1800" i="0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1800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1800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081AC64-667D-2880-0E91-061A3A1A0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088999"/>
                <a:ext cx="4572000" cy="8174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135A18F-4552-8FFD-26A6-CFD6111AC1B8}"/>
              </a:ext>
            </a:extLst>
          </p:cNvPr>
          <p:cNvSpPr txBox="1"/>
          <p:nvPr/>
        </p:nvSpPr>
        <p:spPr>
          <a:xfrm>
            <a:off x="736827" y="5499150"/>
            <a:ext cx="826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dependencies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on the strain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dropped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mantained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dependencies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on the temperature and on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magnetic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field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E41A2E0-69A5-E3D7-2A52-C964F0594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88" y="608196"/>
            <a:ext cx="3632281" cy="27242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51C1D8-496D-2CD6-4913-7ADB55E9F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133" y="644376"/>
            <a:ext cx="3632281" cy="27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6D22DE-30FE-61CB-9DC5-4C79DB4A073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9E48F0-4361-42F9-CFCD-BEDC28A1B4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05FEE6-CEDB-42C0-2BC9-9F250A7A7C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AE8270C-3A70-3078-6A7F-D0FB4744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8062"/>
            <a:ext cx="8686800" cy="427877"/>
          </a:xfrm>
        </p:spPr>
        <p:txBody>
          <a:bodyPr/>
          <a:lstStyle/>
          <a:p>
            <a:r>
              <a:rPr lang="it-IT" sz="1950" dirty="0"/>
              <a:t>Why Fast Ramping Magnets?</a:t>
            </a:r>
            <a:endParaRPr lang="it-IT" sz="1950" strike="sngStrik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652F0E3-1FBE-0BD9-A32D-DD88154C060C}"/>
                  </a:ext>
                </a:extLst>
              </p:cNvPr>
              <p:cNvSpPr txBox="1"/>
              <p:nvPr/>
            </p:nvSpPr>
            <p:spPr>
              <a:xfrm>
                <a:off x="584285" y="485939"/>
                <a:ext cx="3465145" cy="4460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Booster: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=0.4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peak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peak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amplitude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=15−20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: frequency;</a:t>
                </a:r>
              </a:p>
              <a:p>
                <a:endParaRPr lang="it-IT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Muon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collider: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peak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peak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amplitude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𝑓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=400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𝐻𝑧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endParaRPr lang="it-IT" sz="1800" dirty="0"/>
              </a:p>
              <a:p>
                <a:endParaRPr lang="it-IT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652F0E3-1FBE-0BD9-A32D-DD88154C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85" y="485939"/>
                <a:ext cx="3465145" cy="4460003"/>
              </a:xfrm>
              <a:prstGeom prst="rect">
                <a:avLst/>
              </a:prstGeom>
              <a:blipFill>
                <a:blip r:embed="rId2"/>
                <a:stretch>
                  <a:fillRect l="-1585" t="-8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89EA05D6-B95C-9DAD-C86B-044EC7EE0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048" y="299692"/>
            <a:ext cx="3805866" cy="285439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BE26C1C-7B5A-0B5B-A655-5102720A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63" y="3273906"/>
            <a:ext cx="3635774" cy="29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114170D-21F6-2A81-2320-B3332815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5" y="3282784"/>
            <a:ext cx="3859877" cy="298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53683" y="1318321"/>
                <a:ext cx="2721864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eddy current depends on the frequency but not on the temperature;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hysteresis depends on the temperature but do not depend on frequency;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plots are taken with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it-IT" sz="18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values are interesting for all the range of the frequencies</a:t>
                </a:r>
              </a:p>
            </p:txBody>
          </p:sp>
        </mc:Choice>
        <mc:Fallback xmlns="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53683" y="1318321"/>
                <a:ext cx="2721864" cy="5022676"/>
              </a:xfrm>
              <a:blipFill>
                <a:blip r:embed="rId2"/>
                <a:stretch>
                  <a:fillRect l="-4933" t="-1578" r="-71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3D48B2-08F8-EF77-3628-A78D6318967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28D03-EA50-CD57-B90E-53BD70EDEB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A285A-470C-51E6-D6E9-92F98B2518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</p:spPr>
            <p:txBody>
              <a:bodyPr anchor="b">
                <a:normAutofit/>
              </a:bodyPr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𝑵𝒃</m:t>
                        </m:r>
                      </m:e>
                      <m:sub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𝑺𝒏</m:t>
                    </m:r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950" dirty="0"/>
                  <a:t>: the energy per volume and per </a:t>
                </a:r>
                <a:r>
                  <a:rPr lang="it-IT" sz="1950" dirty="0" err="1"/>
                  <a:t>cycle</a:t>
                </a:r>
                <a:endParaRPr lang="it-IT" sz="1950" dirty="0"/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  <a:blipFill>
                <a:blip r:embed="rId3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7BE1724-2119-4ABC-4D22-9E59B50E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943" y="1161453"/>
            <a:ext cx="6046791" cy="45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1516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0477" y="4489433"/>
                <a:ext cx="7383045" cy="1789807"/>
              </a:xfrm>
            </p:spPr>
            <p:txBody>
              <a:bodyPr/>
              <a:lstStyle/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Matrix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material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: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Bronze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of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Heat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Capacity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taken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from literature;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of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Specific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Heat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Bronze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taken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from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experimental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data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The dependencies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accepted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until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it-IT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sz="1600" dirty="0"/>
                  <a:t>	</a:t>
                </a: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0477" y="4489433"/>
                <a:ext cx="7383045" cy="1789807"/>
              </a:xfrm>
              <a:blipFill>
                <a:blip r:embed="rId2"/>
                <a:stretch>
                  <a:fillRect l="-1568" t="-34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8262" y="167594"/>
                <a:ext cx="8686800" cy="427877"/>
              </a:xfrm>
            </p:spPr>
            <p:txBody>
              <a:bodyPr/>
              <a:lstStyle/>
              <a:p>
                <a:r>
                  <a:rPr lang="it-IT" sz="1950" dirty="0"/>
                  <a:t>Solution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950" i="1">
                            <a:latin typeface="Cambria Math" panose="02040503050406030204" pitchFamily="18" charset="0"/>
                          </a:rPr>
                          <m:t>𝑵𝒃</m:t>
                        </m:r>
                      </m:e>
                      <m:sub>
                        <m:r>
                          <a:rPr lang="it-IT" sz="1950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it-IT" sz="1950" i="1">
                        <a:latin typeface="Cambria Math" panose="02040503050406030204" pitchFamily="18" charset="0"/>
                      </a:rPr>
                      <m:t>𝑺𝒏</m:t>
                    </m:r>
                  </m:oMath>
                </a14:m>
                <a:r>
                  <a:rPr lang="it-IT" sz="1950" dirty="0"/>
                  <a:t>: </a:t>
                </a:r>
                <a:r>
                  <a:rPr lang="it-IT" sz="1950" dirty="0" err="1"/>
                  <a:t>Specific</a:t>
                </a:r>
                <a:r>
                  <a:rPr lang="it-IT" sz="1950" dirty="0"/>
                  <a:t> </a:t>
                </a:r>
                <a:r>
                  <a:rPr lang="it-IT" sz="1950" dirty="0" err="1"/>
                  <a:t>Heat</a:t>
                </a:r>
                <a:r>
                  <a:rPr lang="it-IT" sz="1950" dirty="0"/>
                  <a:t> and </a:t>
                </a:r>
                <a:r>
                  <a:rPr lang="it-IT" sz="1950" dirty="0" err="1"/>
                  <a:t>Heat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Capacity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8262" y="167594"/>
                <a:ext cx="8686800" cy="427877"/>
              </a:xfrm>
              <a:blipFill>
                <a:blip r:embed="rId3"/>
                <a:stretch>
                  <a:fillRect l="-1754" b="-366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CB1322-19C7-FE7F-2E77-12D70C398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C9124-CEC9-A58B-4989-64AF58EF7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8C5CE-AF7E-38C9-C65C-D53A04846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914128D-9A4D-5D5F-FFAF-A6472F30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9946"/>
            <a:ext cx="4726224" cy="35446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A0D9C09-581E-163F-ADB0-20BBB3A12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776" y="679629"/>
            <a:ext cx="4726224" cy="35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3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28600" y="1365960"/>
                <a:ext cx="2653283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solution of the equation exist only if: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0, 350</m:t>
                          </m:r>
                        </m:e>
                      </m:d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critical frequency is: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𝟑𝟓𝟎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really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interesting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from the point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view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fast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ramping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28600" y="1365960"/>
                <a:ext cx="2653283" cy="5022676"/>
              </a:xfrm>
              <a:blipFill>
                <a:blip r:embed="rId2"/>
                <a:stretch>
                  <a:fillRect l="-5057" t="-1578" r="-4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DEE765-7118-6A25-30EB-E1751CE5C1E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3D9880-1A02-6EDB-92F9-F00574F947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lIns="0" tIns="0" rIns="0" bIns="0" anchor="t" anchorCtr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73382-7D49-AA11-64FB-BE7BF1DFF6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kern="1200">
                <a:latin typeface="Helvetica" charset="0"/>
                <a:ea typeface="Geneva" charset="0"/>
                <a:cs typeface="ＭＳ Ｐゴシック" charset="0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kern="1200">
              <a:latin typeface="Helvetica" charset="0"/>
              <a:ea typeface="Geneva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</p:spPr>
            <p:txBody>
              <a:bodyPr lIns="0" tIns="0" rIns="0" bIns="0" anchor="b" anchorCtr="0">
                <a:normAutofit/>
              </a:bodyPr>
              <a:lstStyle>
                <a:lvl1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2pPr>
                <a:lvl3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3pPr>
                <a:lvl4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4pPr>
                <a:lvl5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5pPr>
                <a:lvl6pPr marL="4572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6pPr>
                <a:lvl7pPr marL="9144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7pPr>
                <a:lvl8pPr marL="13716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8pPr>
                <a:lvl9pPr marL="18288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it-IT" sz="1950" dirty="0"/>
                  <a:t>Solution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950" i="1" smtClean="0">
                            <a:latin typeface="Cambria Math" panose="02040503050406030204" pitchFamily="18" charset="0"/>
                          </a:rPr>
                          <m:t>𝑵𝒃</m:t>
                        </m:r>
                      </m:e>
                      <m:sub>
                        <m:r>
                          <a:rPr lang="it-IT" sz="1950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it-IT" sz="1950" i="1">
                        <a:latin typeface="Cambria Math" panose="02040503050406030204" pitchFamily="18" charset="0"/>
                      </a:rPr>
                      <m:t>𝑺𝒏</m:t>
                    </m:r>
                  </m:oMath>
                </a14:m>
                <a:r>
                  <a:rPr lang="it-IT" sz="1950" dirty="0"/>
                  <a:t>: Temperature </a:t>
                </a:r>
                <a:r>
                  <a:rPr lang="it-IT" sz="1950" dirty="0" err="1"/>
                  <a:t>function</a:t>
                </a:r>
                <a:r>
                  <a:rPr lang="it-IT" sz="1950" dirty="0"/>
                  <a:t> of frequency</a:t>
                </a:r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  <a:blipFill>
                <a:blip r:embed="rId3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26A1CE4-281A-BAB0-A89F-A32D930C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281" y="1080705"/>
            <a:ext cx="6262119" cy="46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</p:spPr>
            <p:txBody>
              <a:bodyPr/>
              <a:lstStyle/>
              <a:p>
                <a:pPr algn="ctr"/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𝑴𝒈𝑩</m:t>
                        </m:r>
                      </m:e>
                      <m:sub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it-IT" sz="1950" dirty="0"/>
                  <a:t>: the </a:t>
                </a:r>
                <a:r>
                  <a:rPr lang="it-IT" sz="1950" dirty="0" err="1"/>
                  <a:t>critical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current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density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66639F67-FC8D-CC8D-BC60-B11799E42B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4313" y="152896"/>
                <a:ext cx="8686800" cy="351155"/>
              </a:xfrm>
              <a:blipFill>
                <a:blip r:embed="rId2"/>
                <a:stretch>
                  <a:fillRect t="-5172" b="-448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CC26AC-E0D6-D576-2D66-2E9C4D26E0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2548DE-6275-8834-D1D7-5655D7554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C6A26-B2EB-9F7D-C278-3872AD470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135A18F-4552-8FFD-26A6-CFD6111AC1B8}"/>
              </a:ext>
            </a:extLst>
          </p:cNvPr>
          <p:cNvSpPr txBox="1"/>
          <p:nvPr/>
        </p:nvSpPr>
        <p:spPr>
          <a:xfrm>
            <a:off x="122310" y="1443841"/>
            <a:ext cx="21941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dependency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the temperature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dropped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because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are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known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plot are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visible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data and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fitted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curve.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571F25A-F805-367D-2DAB-5B7148A1C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0" y="868680"/>
            <a:ext cx="682752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53683" y="1318321"/>
                <a:ext cx="2721864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eddy current depends on the frequency but not on the temperature;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energy losses due to hysteresis are constant;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plots are taken with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it-IT" sz="1800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hysteresis losses are small, this is a consequence of the dimension of the cable.</a:t>
                </a:r>
              </a:p>
            </p:txBody>
          </p:sp>
        </mc:Choice>
        <mc:Fallback xmlns="">
          <p:sp>
            <p:nvSpPr>
              <p:cNvPr id="15" name="Text Placeholder 1">
                <a:extLst>
                  <a:ext uri="{FF2B5EF4-FFF2-40B4-BE49-F238E27FC236}">
                    <a16:creationId xmlns:a16="http://schemas.microsoft.com/office/drawing/2014/main" id="{6413ACAF-19FE-8275-7105-204750C88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53683" y="1318321"/>
                <a:ext cx="2721864" cy="5022676"/>
              </a:xfrm>
              <a:blipFill>
                <a:blip r:embed="rId2"/>
                <a:stretch>
                  <a:fillRect l="-4933" t="-1578" r="-71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3D48B2-08F8-EF77-3628-A78D6318967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928D03-EA50-CD57-B90E-53BD70EDEB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A285A-470C-51E6-D6E9-92F98B2518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</p:spPr>
            <p:txBody>
              <a:bodyPr anchor="b">
                <a:normAutofit/>
              </a:bodyPr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𝑴𝒈𝑩</m:t>
                        </m:r>
                      </m:e>
                      <m:sub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it-IT" sz="195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950" dirty="0"/>
                  <a:t>: the energy per volume and per </a:t>
                </a:r>
                <a:r>
                  <a:rPr lang="it-IT" sz="1950" dirty="0" err="1"/>
                  <a:t>cycle</a:t>
                </a:r>
                <a:endParaRPr lang="it-IT" sz="1950" dirty="0"/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CB09B6A5-7B2C-D5F7-D1E3-0401FCDBA3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3517" y="303064"/>
                <a:ext cx="8686800" cy="427877"/>
              </a:xfrm>
              <a:blipFill>
                <a:blip r:embed="rId3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49CFE300-FDA2-D936-B7B3-36202AB3C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547" y="1115830"/>
            <a:ext cx="6168453" cy="46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6911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12434" y="4900599"/>
                <a:ext cx="7383045" cy="1789807"/>
              </a:xfrm>
            </p:spPr>
            <p:txBody>
              <a:bodyPr/>
              <a:lstStyle/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Matrix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material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: Monel: 35% Cu and 65% Ni.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experimental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data for Monel at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cryogenics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temperature are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not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known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, so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possible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to estimate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heat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capacity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from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composition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The dependencies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accepted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until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6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it-IT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sz="1600" dirty="0"/>
                  <a:t>	</a:t>
                </a: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54F6A5A-E9F0-4DF0-A0BC-CAED268179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12434" y="4900599"/>
                <a:ext cx="7383045" cy="1789807"/>
              </a:xfrm>
              <a:blipFill>
                <a:blip r:embed="rId2"/>
                <a:stretch>
                  <a:fillRect l="-1569" t="-3741" r="-16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8262" y="167594"/>
                <a:ext cx="8686800" cy="427877"/>
              </a:xfrm>
            </p:spPr>
            <p:txBody>
              <a:bodyPr/>
              <a:lstStyle/>
              <a:p>
                <a:r>
                  <a:rPr lang="it-IT" sz="1950" dirty="0"/>
                  <a:t>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𝑴𝒈𝑩</m:t>
                        </m:r>
                      </m:e>
                      <m:sub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it-IT" sz="1950" dirty="0"/>
                  <a:t>: </a:t>
                </a:r>
                <a:r>
                  <a:rPr lang="it-IT" sz="1950" dirty="0" err="1"/>
                  <a:t>Heat</a:t>
                </a:r>
                <a:r>
                  <a:rPr lang="it-IT" sz="1950" dirty="0"/>
                  <a:t> </a:t>
                </a:r>
                <a:r>
                  <a:rPr lang="it-IT" sz="1950" dirty="0" err="1"/>
                  <a:t>Capacity</a:t>
                </a:r>
                <a:endParaRPr lang="it-IT" sz="195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06BD7A67-ECC3-04CF-FB46-AC53B6DB9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8262" y="167594"/>
                <a:ext cx="8686800" cy="427877"/>
              </a:xfrm>
              <a:blipFill>
                <a:blip r:embed="rId3"/>
                <a:stretch>
                  <a:fillRect l="-1754" b="-366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CB1322-19C7-FE7F-2E77-12D70C398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C9124-CEC9-A58B-4989-64AF58EF7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8C5CE-AF7E-38C9-C65C-D53A04846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B56E58-2315-16D1-4B44-8A8B41324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9859"/>
            <a:ext cx="4726224" cy="354466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84F0DF3-B4C8-86BC-A47E-AC617FD92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776" y="1059859"/>
            <a:ext cx="4726224" cy="35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585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76932" y="1081720"/>
                <a:ext cx="2418083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critical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frequency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cable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really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high: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it-IT" sz="18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𝟒𝟓𝟎𝟎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it-IT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Can be more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interesting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consider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higher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  <a:endParaRPr lang="en-US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really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interesting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from the point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view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fast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ramping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16" name="Text Placeholder 1">
                <a:extLst>
                  <a:ext uri="{FF2B5EF4-FFF2-40B4-BE49-F238E27FC236}">
                    <a16:creationId xmlns:a16="http://schemas.microsoft.com/office/drawing/2014/main" id="{38E88E3C-77AC-2C94-A016-32047A2C9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76932" y="1081720"/>
                <a:ext cx="2418083" cy="5022676"/>
              </a:xfrm>
              <a:blipFill>
                <a:blip r:embed="rId2"/>
                <a:stretch>
                  <a:fillRect l="-5556" t="-1578" r="-1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DEE765-7118-6A25-30EB-E1751CE5C1E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3D9880-1A02-6EDB-92F9-F00574F947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lIns="0" tIns="0" rIns="0" bIns="0" anchor="t" anchorCtr="0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73382-7D49-AA11-64FB-BE7BF1DFF6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kern="1200">
                <a:latin typeface="Helvetica" charset="0"/>
                <a:ea typeface="Geneva" charset="0"/>
                <a:cs typeface="ＭＳ Ｐゴシック" charset="0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kern="1200">
              <a:latin typeface="Helvetica" charset="0"/>
              <a:ea typeface="Geneva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</p:spPr>
            <p:txBody>
              <a:bodyPr lIns="0" tIns="0" rIns="0" bIns="0" anchor="b" anchorCtr="0">
                <a:normAutofit/>
              </a:bodyPr>
              <a:lstStyle>
                <a:lvl1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2pPr>
                <a:lvl3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3pPr>
                <a:lvl4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4pPr>
                <a:lvl5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Geneva" charset="0"/>
                    <a:cs typeface="ＭＳ Ｐゴシック" charset="0"/>
                  </a:defRPr>
                </a:lvl5pPr>
                <a:lvl6pPr marL="4572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6pPr>
                <a:lvl7pPr marL="9144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7pPr>
                <a:lvl8pPr marL="13716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8pPr>
                <a:lvl9pPr marL="1828800"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2E5286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it-IT" sz="1950" dirty="0"/>
                  <a:t>Solution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9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𝑴𝒈𝑩</m:t>
                        </m:r>
                      </m:e>
                      <m:sub>
                        <m:r>
                          <a:rPr lang="it-IT" sz="195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it-IT" sz="1950" dirty="0"/>
                  <a:t>: Temperature </a:t>
                </a:r>
                <a:r>
                  <a:rPr lang="it-IT" sz="1950" dirty="0" err="1"/>
                  <a:t>function</a:t>
                </a:r>
                <a:r>
                  <a:rPr lang="it-IT" sz="1950" dirty="0"/>
                  <a:t> of frequency</a:t>
                </a:r>
              </a:p>
            </p:txBody>
          </p:sp>
        </mc:Choice>
        <mc:Fallback xmlns="">
          <p:sp>
            <p:nvSpPr>
              <p:cNvPr id="7" name="Titolo 2">
                <a:extLst>
                  <a:ext uri="{FF2B5EF4-FFF2-40B4-BE49-F238E27FC236}">
                    <a16:creationId xmlns:a16="http://schemas.microsoft.com/office/drawing/2014/main" id="{B02AB2CC-830F-D228-6B61-C6BE041F4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54026"/>
                <a:ext cx="8686800" cy="427877"/>
              </a:xfrm>
              <a:prstGeom prst="rect">
                <a:avLst/>
              </a:prstGeom>
              <a:blipFill>
                <a:blip r:embed="rId3"/>
                <a:stretch>
                  <a:fillRect l="-1754" b="-3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87268FB-5824-C9B7-8085-1330F537F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534" y="1081720"/>
            <a:ext cx="6375497" cy="47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CC7CF03-6DF6-2342-B3E1-C88BE57682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0698" y="1142871"/>
            <a:ext cx="3044240" cy="2117453"/>
          </a:xfrm>
          <a:prstGeom prst="rect">
            <a:avLst/>
          </a:prstGeom>
          <a:noFill/>
          <a:effectLst>
            <a:outerShdw blurRad="1257300" dist="50800" dir="5400000" algn="ctr" rotWithShape="0">
              <a:srgbClr val="000000">
                <a:alpha val="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9E21073-8C1B-1482-2434-D9D799877A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062" y="437046"/>
                <a:ext cx="5694410" cy="3591131"/>
              </a:xfrm>
            </p:spPr>
            <p:txBody>
              <a:bodyPr/>
              <a:lstStyle/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Application of the model in a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dipole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with a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not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homogeneous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magnetic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field;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Divide the coil in small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homogeneous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parts, (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as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visible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in the picture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below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) in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which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possible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consider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a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constant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magnetic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field;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In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work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dipole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divided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in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three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ways,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third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one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most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conservative and for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that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will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be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shown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only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results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from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that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The energy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losses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useful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for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cryogenics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system design, and the temperature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function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of the frequency of the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most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suffering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turn are </a:t>
                </a:r>
                <a:r>
                  <a:rPr lang="it-IT" sz="1600" dirty="0" err="1">
                    <a:solidFill>
                      <a:schemeClr val="accent6">
                        <a:lumMod val="50000"/>
                      </a:schemeClr>
                    </a:solidFill>
                  </a:rPr>
                  <a:t>plotted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 ;</a:t>
                </a:r>
              </a:p>
              <a:p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sz="16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=2000 </m:t>
                    </m:r>
                    <m:r>
                      <a:rPr lang="it-IT" sz="16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  <a:b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endParaRPr lang="it-IT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9E21073-8C1B-1482-2434-D9D799877A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062" y="437046"/>
                <a:ext cx="5694410" cy="3591131"/>
              </a:xfrm>
              <a:blipFill>
                <a:blip r:embed="rId3"/>
                <a:stretch>
                  <a:fillRect l="-2034" t="-18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4490642-D1BD-8308-34E0-AEFAAC5F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155" y="-2250"/>
            <a:ext cx="4189457" cy="427877"/>
          </a:xfrm>
        </p:spPr>
        <p:txBody>
          <a:bodyPr/>
          <a:lstStyle/>
          <a:p>
            <a:pPr algn="ctr"/>
            <a:r>
              <a:rPr lang="it-IT" sz="1800" dirty="0"/>
              <a:t>Application to </a:t>
            </a:r>
            <a:r>
              <a:rPr lang="it-IT" sz="1800" dirty="0" err="1"/>
              <a:t>dipole</a:t>
            </a:r>
            <a:endParaRPr lang="it-IT" sz="1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3175A8-7C08-A1A9-4DAA-59A7F89F10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BAC8D8-2CC9-BC25-9D0C-FA11D827E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B41AFC-7D7B-3E62-67B3-226BB98F9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2" name="Immagine 11" descr="Immagine che contiene testo, Policromia, schermata, Diagramma&#10;&#10;Descrizione generata automaticamente">
            <a:extLst>
              <a:ext uri="{FF2B5EF4-FFF2-40B4-BE49-F238E27FC236}">
                <a16:creationId xmlns:a16="http://schemas.microsoft.com/office/drawing/2014/main" id="{A47251B8-DF73-5909-7A34-2AD2B2D1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95" y="3977568"/>
            <a:ext cx="8094933" cy="22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3D656D69-D609-9580-2741-22D50D593D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sz="1800" dirty="0"/>
                  <a:t>Dipole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𝑵𝒃𝑻𝒊</m:t>
                    </m:r>
                  </m:oMath>
                </a14:m>
                <a:endParaRPr lang="it-IT" sz="180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3D656D69-D609-9580-2741-22D50D593D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84" b="-3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71032-A5E0-CAA8-C0C9-E7BA8F6174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A19EA0-F2D7-3A8D-F8D4-2C3754AA5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832134-2229-F093-ACA3-13FC9DB95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17B0A38-D37E-8D2E-2281-5860B8267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669"/>
            <a:ext cx="4660282" cy="34952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9880C2D-B6CB-692C-9CAF-8EF2F122A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406" y="856509"/>
            <a:ext cx="4547161" cy="3410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78776F-E1CF-1FD1-6246-3000BA99B85B}"/>
                  </a:ext>
                </a:extLst>
              </p:cNvPr>
              <p:cNvSpPr txBox="1"/>
              <p:nvPr/>
            </p:nvSpPr>
            <p:spPr>
              <a:xfrm>
                <a:off x="3616245" y="4401607"/>
                <a:ext cx="3233393" cy="2074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=0,8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=40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=15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=173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=0,5;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number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strand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b="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78776F-E1CF-1FD1-6246-3000BA99B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245" y="4401607"/>
                <a:ext cx="3233393" cy="2074992"/>
              </a:xfrm>
              <a:prstGeom prst="rect">
                <a:avLst/>
              </a:prstGeom>
              <a:blipFill>
                <a:blip r:embed="rId5"/>
                <a:stretch>
                  <a:fillRect l="-1130" t="-5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1239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3D656D69-D609-9580-2741-22D50D593D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79195"/>
                <a:ext cx="8686800" cy="427877"/>
              </a:xfrm>
            </p:spPr>
            <p:txBody>
              <a:bodyPr/>
              <a:lstStyle/>
              <a:p>
                <a:r>
                  <a:rPr lang="it-IT" sz="1800" dirty="0"/>
                  <a:t>Dipole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𝑵𝒃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𝑺𝒏</m:t>
                    </m:r>
                  </m:oMath>
                </a14:m>
                <a:endParaRPr lang="it-IT" sz="180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3D656D69-D609-9580-2741-22D50D593D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79195"/>
                <a:ext cx="8686800" cy="427877"/>
              </a:xfrm>
              <a:blipFill>
                <a:blip r:embed="rId2"/>
                <a:stretch>
                  <a:fillRect l="-1684" b="-323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71032-A5E0-CAA8-C0C9-E7BA8F6174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A19EA0-F2D7-3A8D-F8D4-2C3754AA5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832134-2229-F093-ACA3-13FC9DB95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78776F-E1CF-1FD1-6246-3000BA99B85B}"/>
                  </a:ext>
                </a:extLst>
              </p:cNvPr>
              <p:cNvSpPr txBox="1"/>
              <p:nvPr/>
            </p:nvSpPr>
            <p:spPr>
              <a:xfrm>
                <a:off x="3371148" y="4284606"/>
                <a:ext cx="3233393" cy="2628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=0,05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=12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=0,4;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=36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number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strand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number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strand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number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strand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b="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78776F-E1CF-1FD1-6246-3000BA99B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148" y="4284606"/>
                <a:ext cx="3233393" cy="2628989"/>
              </a:xfrm>
              <a:prstGeom prst="rect">
                <a:avLst/>
              </a:prstGeom>
              <a:blipFill>
                <a:blip r:embed="rId3"/>
                <a:stretch>
                  <a:fillRect l="-1132" t="-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2A4046E2-065F-E997-55A0-96355014F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400" y="679628"/>
            <a:ext cx="4580644" cy="34354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DA0CFE-2ADE-D971-8CE0-107B22B6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8" y="607072"/>
            <a:ext cx="4580644" cy="34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9602D8-F2AF-6CBA-B792-47585745B4B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A5D7F4-536B-9E35-4D18-0A5BB27477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EABB73-87EC-CAEB-6E09-7E0A99BDACC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0659D5A6-9069-3B2D-2D01-86D6315F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7042"/>
            <a:ext cx="8686800" cy="427877"/>
          </a:xfrm>
        </p:spPr>
        <p:txBody>
          <a:bodyPr/>
          <a:lstStyle/>
          <a:p>
            <a:r>
              <a:rPr lang="it-IT" sz="1950" dirty="0" err="1"/>
              <a:t>Superconductor</a:t>
            </a:r>
            <a:r>
              <a:rPr lang="it-IT" sz="1950" dirty="0"/>
              <a:t>: critical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testo 1">
                <a:extLst>
                  <a:ext uri="{FF2B5EF4-FFF2-40B4-BE49-F238E27FC236}">
                    <a16:creationId xmlns:a16="http://schemas.microsoft.com/office/drawing/2014/main" id="{6F47F3B7-A597-11DB-D6FC-FFD73560DA2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518317" y="1286741"/>
                <a:ext cx="3789721" cy="4284517"/>
              </a:xfrm>
            </p:spPr>
            <p:txBody>
              <a:bodyPr/>
              <a:lstStyle/>
              <a:p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Features: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000" b="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b="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 in </a:t>
                </a: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superconducting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 </a:t>
                </a: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condition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</a:rPr>
                  <a:t>Critical </a:t>
                </a: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current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density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</a:rPr>
                  <a:t>Critical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Critical </a:t>
                </a: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magnetic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b="0" dirty="0">
                  <a:solidFill>
                    <a:schemeClr val="accent6">
                      <a:lumMod val="50000"/>
                    </a:schemeClr>
                  </a:solidFill>
                  <a:cs typeface="Helvetica" panose="020B0604020202020204"/>
                </a:endParaRPr>
              </a:p>
              <a:p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Problems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Need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 a </a:t>
                </a:r>
                <a:r>
                  <a:rPr lang="it-IT" sz="2000" b="0" dirty="0" err="1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cryogenics</a:t>
                </a: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 system;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b="0" dirty="0">
                    <a:solidFill>
                      <a:schemeClr val="accent6">
                        <a:lumMod val="50000"/>
                      </a:schemeClr>
                    </a:solidFill>
                    <a:cs typeface="Helvetica" panose="020B0604020202020204"/>
                  </a:rPr>
                  <a:t>Quenching;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/>
              </a:p>
            </p:txBody>
          </p:sp>
        </mc:Choice>
        <mc:Fallback xmlns="">
          <p:sp>
            <p:nvSpPr>
              <p:cNvPr id="8" name="Segnaposto testo 1">
                <a:extLst>
                  <a:ext uri="{FF2B5EF4-FFF2-40B4-BE49-F238E27FC236}">
                    <a16:creationId xmlns:a16="http://schemas.microsoft.com/office/drawing/2014/main" id="{6F47F3B7-A597-11DB-D6FC-FFD73560DA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518317" y="1286741"/>
                <a:ext cx="3789721" cy="4284517"/>
              </a:xfrm>
              <a:blipFill>
                <a:blip r:embed="rId2"/>
                <a:stretch>
                  <a:fillRect l="-4019" t="-17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>
            <a:extLst>
              <a:ext uri="{FF2B5EF4-FFF2-40B4-BE49-F238E27FC236}">
                <a16:creationId xmlns:a16="http://schemas.microsoft.com/office/drawing/2014/main" id="{93DBA2C0-D445-153D-0136-647B5008E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63" y="171551"/>
            <a:ext cx="3670616" cy="261075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AA52924-EAEB-0E9B-98E4-270BB1654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96" t="20272" r="33495" b="25306"/>
          <a:stretch/>
        </p:blipFill>
        <p:spPr>
          <a:xfrm>
            <a:off x="4689921" y="2864784"/>
            <a:ext cx="3962699" cy="329150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4D035-35D3-9605-1D31-F272B0765A20}"/>
              </a:ext>
            </a:extLst>
          </p:cNvPr>
          <p:cNvSpPr txBox="1"/>
          <p:nvPr/>
        </p:nvSpPr>
        <p:spPr>
          <a:xfrm>
            <a:off x="754994" y="4771039"/>
            <a:ext cx="36706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dirty="0"/>
          </a:p>
          <a:p>
            <a:pPr algn="ctr"/>
            <a:r>
              <a:rPr lang="it-IT" sz="2800" b="1" dirty="0"/>
              <a:t>IMPORTANCE OF TEMPERATURE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72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3D656D69-D609-9580-2741-22D50D593D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79195"/>
                <a:ext cx="8686800" cy="427877"/>
              </a:xfrm>
            </p:spPr>
            <p:txBody>
              <a:bodyPr/>
              <a:lstStyle/>
              <a:p>
                <a:r>
                  <a:rPr lang="it-IT" sz="1800" dirty="0"/>
                  <a:t>Dipole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𝑴𝒈𝑩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it-IT" sz="1800" dirty="0"/>
              </a:p>
            </p:txBody>
          </p:sp>
        </mc:Choice>
        <mc:Fallback xmlns="">
          <p:sp>
            <p:nvSpPr>
              <p:cNvPr id="3" name="Titolo 2">
                <a:extLst>
                  <a:ext uri="{FF2B5EF4-FFF2-40B4-BE49-F238E27FC236}">
                    <a16:creationId xmlns:a16="http://schemas.microsoft.com/office/drawing/2014/main" id="{3D656D69-D609-9580-2741-22D50D593D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79195"/>
                <a:ext cx="8686800" cy="427877"/>
              </a:xfrm>
              <a:blipFill>
                <a:blip r:embed="rId2"/>
                <a:stretch>
                  <a:fillRect l="-1684" b="-323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71032-A5E0-CAA8-C0C9-E7BA8F6174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A19EA0-F2D7-3A8D-F8D4-2C3754AA5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832134-2229-F093-ACA3-13FC9DB95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78776F-E1CF-1FD1-6246-3000BA99B85B}"/>
                  </a:ext>
                </a:extLst>
              </p:cNvPr>
              <p:cNvSpPr txBox="1"/>
              <p:nvPr/>
            </p:nvSpPr>
            <p:spPr>
              <a:xfrm>
                <a:off x="3465416" y="4429221"/>
                <a:ext cx="3233393" cy="2074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=0,05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18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=5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=30 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=1;</m:t>
                    </m:r>
                  </m:oMath>
                </a14:m>
                <a:endParaRPr lang="it-IT" sz="1800" b="0" dirty="0">
                  <a:solidFill>
                    <a:schemeClr val="accent6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: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number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</a:rPr>
                  <a:t>strand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  <a:p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</a:rPr>
                  <a:t>	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800" b="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78776F-E1CF-1FD1-6246-3000BA99B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416" y="4429221"/>
                <a:ext cx="3233393" cy="2074992"/>
              </a:xfrm>
              <a:prstGeom prst="rect">
                <a:avLst/>
              </a:prstGeom>
              <a:blipFill>
                <a:blip r:embed="rId3"/>
                <a:stretch>
                  <a:fillRect l="-1130" t="-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C70EE7A-86BC-507D-FA5C-FFAA56FCB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2599"/>
            <a:ext cx="4675696" cy="35067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E3566A-35FB-3B08-75AE-1C160E951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025" y="806922"/>
            <a:ext cx="4591975" cy="34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7">
                <a:extLst>
                  <a:ext uri="{FF2B5EF4-FFF2-40B4-BE49-F238E27FC236}">
                    <a16:creationId xmlns:a16="http://schemas.microsoft.com/office/drawing/2014/main" id="{BB02945A-F777-3B0E-14BC-7DEF3E50C56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78237207"/>
                  </p:ext>
                </p:extLst>
              </p:nvPr>
            </p:nvGraphicFramePr>
            <p:xfrm>
              <a:off x="222250" y="1026702"/>
              <a:ext cx="8672510" cy="2194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34502">
                      <a:extLst>
                        <a:ext uri="{9D8B030D-6E8A-4147-A177-3AD203B41FA5}">
                          <a16:colId xmlns:a16="http://schemas.microsoft.com/office/drawing/2014/main" val="1561425309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2426903092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538164279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2135744029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20240404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𝑵𝒃𝑻𝒊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𝑵𝒃𝑻𝒊</m:t>
                                </m:r>
                              </m:oMath>
                            </m:oMathPara>
                          </a14:m>
                          <a:endParaRPr lang="it-IT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  <a:p>
                          <a:pPr algn="ctr"/>
                          <a:r>
                            <a:rPr lang="it-IT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(Cu-Ni </a:t>
                          </a:r>
                          <a:r>
                            <a:rPr lang="it-IT" dirty="0" err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matrix</a:t>
                          </a:r>
                          <a:r>
                            <a:rPr lang="it-IT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𝑵𝒃</m:t>
                                    </m:r>
                                  </m:e>
                                  <m:sub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it-IT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𝑺𝒏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𝑴𝒈𝑩</m:t>
                                    </m:r>
                                  </m:e>
                                  <m:sub>
                                    <m:r>
                                      <a:rPr lang="it-IT" b="1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/>
                        </a:p>
                        <a:p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25255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𝑐𝑟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𝑠𝑖𝑛𝑔𝑙𝑒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𝑐𝑎𝑏𝑙𝑒</m:t>
                                </m:r>
                              </m:oMath>
                            </m:oMathPara>
                          </a14:m>
                          <a:endParaRPr lang="it-IT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 (</m:t>
                                </m:r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=2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 Hz (*)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350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4500 Hz  (*)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46531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𝑐𝑟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𝑑𝑖𝑝𝑜𝑙𝑒</m:t>
                                </m:r>
                              </m:oMath>
                            </m:oMathPara>
                          </a14:m>
                          <a:endParaRPr lang="it-IT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 (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=2000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(*)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550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7500 Hz (*)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8693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7">
                <a:extLst>
                  <a:ext uri="{FF2B5EF4-FFF2-40B4-BE49-F238E27FC236}">
                    <a16:creationId xmlns:a16="http://schemas.microsoft.com/office/drawing/2014/main" id="{BB02945A-F777-3B0E-14BC-7DEF3E50C56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78237207"/>
                  </p:ext>
                </p:extLst>
              </p:nvPr>
            </p:nvGraphicFramePr>
            <p:xfrm>
              <a:off x="222250" y="1026702"/>
              <a:ext cx="8672510" cy="2194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34502">
                      <a:extLst>
                        <a:ext uri="{9D8B030D-6E8A-4147-A177-3AD203B41FA5}">
                          <a16:colId xmlns:a16="http://schemas.microsoft.com/office/drawing/2014/main" val="1561425309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2426903092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538164279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2135744029"/>
                        </a:ext>
                      </a:extLst>
                    </a:gridCol>
                    <a:gridCol w="1734502">
                      <a:extLst>
                        <a:ext uri="{9D8B030D-6E8A-4147-A177-3AD203B41FA5}">
                          <a16:colId xmlns:a16="http://schemas.microsoft.com/office/drawing/2014/main" val="2024040428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0351" t="-952" r="-301053" b="-2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01056" t="-952" r="-202113" b="-2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952" r="-101404" b="-2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00000" t="-952" r="-1404" b="-24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52552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351" t="-100000" r="-401053" b="-1433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12 Hz (*)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350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4500 Hz  (*)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4653149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351" t="-141333" r="-401053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(*)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550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7500 Hz (*)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8693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6B54111-A642-1F6E-FBF0-8AB4A42A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3984"/>
            <a:ext cx="8686800" cy="315645"/>
          </a:xfrm>
        </p:spPr>
        <p:txBody>
          <a:bodyPr/>
          <a:lstStyle/>
          <a:p>
            <a:r>
              <a:rPr lang="it-IT" sz="1950" dirty="0" err="1"/>
              <a:t>Results</a:t>
            </a:r>
            <a:endParaRPr lang="it-IT" sz="195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C77A42-E061-3524-01DA-3222A2DF89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A9E95D-6A15-0CB0-F805-226A99134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D7EF99-B784-B56A-1486-DD1208446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2F83959-7EAD-738E-5122-9177148FEA51}"/>
                  </a:ext>
                </a:extLst>
              </p:cNvPr>
              <p:cNvSpPr txBox="1"/>
              <p:nvPr/>
            </p:nvSpPr>
            <p:spPr>
              <a:xfrm>
                <a:off x="612402" y="3429000"/>
                <a:ext cx="791919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As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visible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from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conclusive list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𝑴𝒈𝑩</m:t>
                        </m:r>
                      </m:e>
                      <m:sub>
                        <m:r>
                          <a:rPr lang="it-IT" sz="1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cable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seem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be the best cable for AC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application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thanks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Nevertheless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we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have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consider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model for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least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reliable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and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has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be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checked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and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improved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 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cable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really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optimistic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in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fact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if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dependency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on the temperature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dropped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the Q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constant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with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respect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T and do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not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follow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law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critical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current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density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(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decrease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temperature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increase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).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All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results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obtained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present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problem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underlined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with the symbol «*».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next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step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could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be to upload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For the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𝑁𝑏𝑇𝑖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dipole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result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not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show, in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case the model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cannot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predict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physical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solution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2F83959-7EAD-738E-5122-9177148FE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02" y="3429000"/>
                <a:ext cx="7919195" cy="2585323"/>
              </a:xfrm>
              <a:prstGeom prst="rect">
                <a:avLst/>
              </a:prstGeom>
              <a:blipFill>
                <a:blip r:embed="rId3"/>
                <a:stretch>
                  <a:fillRect l="-615" t="-1415" b="-25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062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F6B7C30F-0832-663C-82AB-E4DA3D378C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405" y="981566"/>
                <a:ext cx="8672513" cy="3395125"/>
              </a:xfrm>
            </p:spPr>
            <p:txBody>
              <a:bodyPr/>
              <a:lstStyle/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This project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has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some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interesting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theoretical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results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in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particular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in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finding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critical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frequency;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project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could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be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improved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by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developing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 more accurate model for some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materials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seen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before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(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sometimes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we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loose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some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dependencies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taking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some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values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from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experimental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data);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model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has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be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verified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with some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experiment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At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point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really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interesting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analyze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𝑆𝑛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𝑀𝑔𝐵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dipoles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for the fast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ramping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Other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studies (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mechanical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thermal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…) can be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applied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now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analize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if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cable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able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withstand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type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ramping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F6B7C30F-0832-663C-82AB-E4DA3D378C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405" y="981566"/>
                <a:ext cx="8672513" cy="3395125"/>
              </a:xfrm>
              <a:blipFill>
                <a:blip r:embed="rId2"/>
                <a:stretch>
                  <a:fillRect l="-1476" t="-2334" r="-843" b="-1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630297A6-BA59-334F-8888-D7536707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950" dirty="0" err="1"/>
              <a:t>Conclusion</a:t>
            </a:r>
            <a:r>
              <a:rPr lang="it-IT" sz="1950" dirty="0"/>
              <a:t> and new </a:t>
            </a:r>
            <a:r>
              <a:rPr lang="it-IT" sz="1950" dirty="0" err="1"/>
              <a:t>development</a:t>
            </a:r>
            <a:endParaRPr lang="it-IT" sz="195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EE8534-909D-0A2B-8526-6ED743EB4A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EC00A8-8B41-B54F-79AE-9375254CE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E0B0B2-DA73-18F7-6AEC-913EBB54F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DB391C-2036-842A-28DB-FC5FDF4B284B}"/>
              </a:ext>
            </a:extLst>
          </p:cNvPr>
          <p:cNvSpPr txBox="1"/>
          <p:nvPr/>
        </p:nvSpPr>
        <p:spPr>
          <a:xfrm>
            <a:off x="1964626" y="4917232"/>
            <a:ext cx="521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THANK YOU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4033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15B7989F-C526-B619-4331-700DBFCFCF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250" y="845647"/>
                <a:ext cx="8672513" cy="5523311"/>
              </a:xfrm>
            </p:spPr>
            <p:txBody>
              <a:bodyPr/>
              <a:lstStyle/>
              <a:p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it-IT" sz="1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1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𝑆𝑛</m:t>
                    </m:r>
                  </m:oMath>
                </a14:m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Accelerator Magnets</a:t>
                </a:r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»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A. Zlobin, D.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Schoerling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«</a:t>
                </a:r>
                <a:r>
                  <a:rPr lang="it-IT" sz="1800" i="1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Superconducting</a:t>
                </a:r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i="1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Magnets</a:t>
                </a:r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»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M. Wilson;</a:t>
                </a:r>
              </a:p>
              <a:p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«</a:t>
                </a:r>
                <a:r>
                  <a:rPr lang="en-US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Performance metrics of electrical conductors for aerospace cryogenic motors, generators, and transmission cables</a:t>
                </a:r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», 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M.D.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Sumption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J. Murphy, M.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Susner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T.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Haugan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r>
                  <a:rPr lang="en-US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“</a:t>
                </a:r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Research and Development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it-IT" sz="1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1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𝑆𝑛</m:t>
                    </m:r>
                  </m:oMath>
                </a14:m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Wires and Cables for High-Field Accelerator Magnets</a:t>
                </a:r>
                <a:r>
                  <a:rPr lang="en-US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”, E. Barzi, A. Zlobin;</a:t>
                </a:r>
              </a:p>
              <a:p>
                <a:pPr algn="l"/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“</a:t>
                </a:r>
                <a:r>
                  <a:rPr lang="en-US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High heat capacity and radiation-resistant organic resins for impregnation of high field superconducting magnets</a:t>
                </a:r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”</a:t>
                </a:r>
                <a:r>
                  <a:rPr lang="en-US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E. Barzi, A. Kikuchi;</a:t>
                </a:r>
                <a:endParaRPr lang="it-IT" sz="1800" u="none" strike="noStrike" baseline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algn="l"/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«</a:t>
                </a:r>
                <a:r>
                  <a:rPr lang="it-IT" sz="1800" i="1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Conductors</a:t>
                </a:r>
                <a:r>
                  <a:rPr lang="it-IT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for Fast </a:t>
                </a:r>
                <a:r>
                  <a:rPr lang="it-IT" sz="1800" i="1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Ramping</a:t>
                </a:r>
                <a:r>
                  <a:rPr lang="it-IT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Accelerator </a:t>
                </a:r>
                <a:r>
                  <a:rPr lang="it-IT" sz="1800" i="1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Magnets</a:t>
                </a:r>
                <a:r>
                  <a:rPr lang="it-IT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»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E. Barzi, C. Johnstone, M.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Majoros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M. Palmer, M.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Sumption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D. Zhang;</a:t>
                </a:r>
              </a:p>
              <a:p>
                <a:pPr algn="l"/>
                <a:r>
                  <a:rPr lang="en-US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“AC losses calculation of Bi-2212 Cable-in-Conduit Conductor used in CFETR”</a:t>
                </a:r>
                <a:r>
                  <a:rPr lang="en-US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</a:t>
                </a:r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i="1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J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ian Rong,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Xiongyi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Huang,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Yuntao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Song,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Haojun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Yang, Kun Lu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“AC loss and contact resistance of different CICC cable patterns: Experiments </a:t>
                </a:r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</a:t>
                </a:r>
                <a:r>
                  <a:rPr lang="it-IT" sz="1800" i="1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numerical</a:t>
                </a:r>
                <a:r>
                  <a:rPr lang="it-IT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i="1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modeling</a:t>
                </a:r>
                <a:r>
                  <a:rPr lang="en-US" sz="1800" i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”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Anvar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V.A,*, J.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Qin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Y.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Wu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T. Bagni, A.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Devred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T.J.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Haugan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M.S.A. </a:t>
                </a:r>
                <a:r>
                  <a:rPr lang="it-IT" sz="1800" u="none" strike="noStrike" baseline="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Hossain</a:t>
                </a:r>
                <a:r>
                  <a:rPr lang="it-IT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</a:t>
                </a:r>
                <a:r>
                  <a:rPr lang="fi-FI" sz="1800" u="none" strike="noStrike" baseline="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C. Zhou, A. Nijhuis;</a:t>
                </a:r>
              </a:p>
              <a:p>
                <a:pPr marL="0" indent="0">
                  <a:buNone/>
                </a:pPr>
                <a:endParaRPr lang="fi-FI" sz="1600" u="none" strike="noStrike" baseline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fi-FI" sz="1800" u="none" strike="noStrike" baseline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it-IT" sz="1800" u="none" strike="noStrike" baseline="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15B7989F-C526-B619-4331-700DBFCFCF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250" y="845647"/>
                <a:ext cx="8672513" cy="5523311"/>
              </a:xfrm>
              <a:blipFill>
                <a:blip r:embed="rId2"/>
                <a:stretch>
                  <a:fillRect l="-1476" t="-1435" r="-22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AF57CAB8-D54A-0457-7F48-747992CD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950" dirty="0" err="1">
                <a:cs typeface="Helvetica" panose="020B0604020202020204"/>
              </a:rPr>
              <a:t>Bibliography</a:t>
            </a:r>
            <a:endParaRPr lang="it-IT" sz="1950" dirty="0">
              <a:cs typeface="Helvetica" panose="020B0604020202020204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C1A283-C428-56EA-84C1-25081F08BF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C24067-A01C-1CCE-7AFD-9D4695AC3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D5F3B-EA52-B6AE-367D-42AA583B2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1A21FE2-F7A0-32F5-B2A1-9A3F8AC1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270214"/>
            <a:ext cx="8672513" cy="5059363"/>
          </a:xfrm>
        </p:spPr>
        <p:txBody>
          <a:bodyPr/>
          <a:lstStyle/>
          <a:p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Heat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Capacity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of Reference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Material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: Cu and W» G. K. White, J.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Collocot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r>
              <a:rPr lang="en-US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“The Specific Heat of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NbTi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from 0 to 7 T Between 4.2 and 20 K”, S.A. Elrod, J.R. Miller, L. </a:t>
            </a:r>
            <a:r>
              <a:rPr lang="en-US" sz="1800" b="0" i="0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Dresner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r>
              <a:rPr lang="en-US" sz="18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“EUCAS 2023”, Akihiro Kikuchi;</a:t>
            </a:r>
          </a:p>
          <a:p>
            <a:r>
              <a:rPr lang="en-US" sz="18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“The Heat Capacity of Nickel from 15 to 300°K. Entropy and Free Energy Functions”, R. H. Busy, W. F. </a:t>
            </a:r>
            <a:r>
              <a:rPr lang="en-US" sz="1800" b="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Glauque</a:t>
            </a:r>
            <a:r>
              <a:rPr lang="en-US" sz="18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pPr algn="l"/>
            <a:r>
              <a:rPr lang="en-US" sz="180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“Specific Heat of the 38K superconductor MgB2 in the normal and superconducting state: bul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 evidence for a double gap”</a:t>
            </a:r>
            <a:r>
              <a:rPr lang="en-US" sz="180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A. </a:t>
            </a:r>
            <a:r>
              <a:rPr lang="en-US" sz="180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Junod</a:t>
            </a:r>
            <a:r>
              <a:rPr lang="en-US" sz="180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Y. Wang, F. Bouquet, P. </a:t>
            </a:r>
            <a:r>
              <a:rPr lang="en-US" sz="180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Toulemonde</a:t>
            </a:r>
            <a:r>
              <a:rPr lang="en-US" sz="180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“Review of superconducting properties of 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MgB2</a:t>
            </a:r>
            <a:r>
              <a:rPr lang="en-US" sz="180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”, </a:t>
            </a:r>
            <a:r>
              <a:rPr lang="en-US" sz="1800" i="0" u="none" strike="noStrike" baseline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C.Buzea</a:t>
            </a:r>
            <a:r>
              <a:rPr lang="en-US" sz="1800" i="0" u="none" strike="noStrike" baseline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T. Yamashita.</a:t>
            </a:r>
          </a:p>
          <a:p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Material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properties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data for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heat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transfer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modeling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in Nb3Sn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magnets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», A. Davies</a:t>
            </a:r>
            <a:endParaRPr lang="en-US" sz="1800" b="0" i="0" dirty="0">
              <a:solidFill>
                <a:schemeClr val="accent6">
                  <a:lumMod val="50000"/>
                </a:schemeClr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“Nb3Sn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Specic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Heat Fit Function for Quench Simulation”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, G. Manfreda;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“Properties of Copper and Copper Alloys at Cryogenic Temperatures”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N. J. Simon, £. S. Drexler, and R. P. Reed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“ERROR ANALYSIS OF SHORT SAMPLE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Jc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MEASUREMENTS AT THE SHORT SAMPLE TEST FACILITY”, E. Barzi </a:t>
            </a:r>
            <a:endParaRPr lang="it-IT" sz="1800" dirty="0">
              <a:solidFill>
                <a:schemeClr val="accent6">
                  <a:lumMod val="50000"/>
                </a:schemeClr>
              </a:solidFill>
              <a:effectLst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endParaRPr lang="en-US" sz="1600" b="0" i="0" dirty="0">
              <a:solidFill>
                <a:schemeClr val="accent6">
                  <a:lumMod val="50000"/>
                </a:schemeClr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C6326E-8EA5-AEEC-5D2B-CCB81C1539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7BB77F-D427-A707-02DB-9466AE15A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 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BE6A2A-A089-BE35-BDD5-88B529C4C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1447E6B-6688-7109-5AC2-8F9E5425C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Fermi National Accelerator Laboratory;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Supervisors</a:t>
            </a:r>
            <a:r>
              <a:rPr lang="it-IT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Alexander Zlobin;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Emanuela Barzi;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Summer Students at Fermilab: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Simone Donati;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Marco Mambelli;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Giorgio Bellettini;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Emanuela Barzi;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Applied </a:t>
            </a:r>
            <a:r>
              <a:rPr lang="it-IT" dirty="0" err="1"/>
              <a:t>Physics</a:t>
            </a:r>
            <a:r>
              <a:rPr lang="it-IT" dirty="0"/>
              <a:t> and </a:t>
            </a:r>
            <a:r>
              <a:rPr lang="it-IT" dirty="0" err="1"/>
              <a:t>Superconducting</a:t>
            </a:r>
            <a:r>
              <a:rPr lang="it-IT" dirty="0"/>
              <a:t> Technology </a:t>
            </a:r>
            <a:r>
              <a:rPr lang="it-IT" dirty="0" err="1"/>
              <a:t>Directorate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Daniele </a:t>
            </a:r>
            <a:r>
              <a:rPr lang="it-IT" sz="1600" dirty="0" err="1">
                <a:solidFill>
                  <a:srgbClr val="004C97"/>
                </a:solidFill>
              </a:rPr>
              <a:t>Turrioni</a:t>
            </a:r>
            <a:r>
              <a:rPr lang="it-IT" sz="1600" dirty="0">
                <a:solidFill>
                  <a:srgbClr val="004C97"/>
                </a:solidFill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C97"/>
                </a:solidFill>
              </a:rPr>
              <a:t>Allen </a:t>
            </a:r>
            <a:r>
              <a:rPr lang="it-IT" sz="1600" dirty="0" err="1">
                <a:solidFill>
                  <a:srgbClr val="004C97"/>
                </a:solidFill>
              </a:rPr>
              <a:t>Rusy</a:t>
            </a:r>
            <a:r>
              <a:rPr lang="it-IT" sz="1600" dirty="0">
                <a:solidFill>
                  <a:srgbClr val="004C97"/>
                </a:solidFill>
              </a:rPr>
              <a:t>;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University of Pisa.</a:t>
            </a:r>
          </a:p>
          <a:p>
            <a:pPr lvl="1"/>
            <a:endParaRPr lang="it-IT" sz="1600" dirty="0">
              <a:solidFill>
                <a:srgbClr val="004C97"/>
              </a:solidFill>
            </a:endParaRPr>
          </a:p>
        </p:txBody>
      </p:sp>
      <p:pic>
        <p:nvPicPr>
          <p:cNvPr id="8" name="Immagine 7" descr="Immagine che contiene vestiti, aria aperta, cielo, albero&#10;&#10;Descrizione generata automaticamente">
            <a:extLst>
              <a:ext uri="{FF2B5EF4-FFF2-40B4-BE49-F238E27FC236}">
                <a16:creationId xmlns:a16="http://schemas.microsoft.com/office/drawing/2014/main" id="{D744B75B-9FB3-9AB2-1557-106068540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9556"/>
          <a:stretch/>
        </p:blipFill>
        <p:spPr>
          <a:xfrm>
            <a:off x="3542712" y="958850"/>
            <a:ext cx="5347605" cy="5022675"/>
          </a:xfrm>
          <a:prstGeom prst="rect">
            <a:avLst/>
          </a:prstGeo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8F1ADD-9552-AA88-A2BE-63F90B0427D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9/28/2023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846E2-F576-ED42-769F-2AF15BF565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Stefano Mannucci | Final Presentation</a:t>
            </a:r>
            <a:endParaRPr lang="en-US" b="1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FA8B0A-658D-B82B-6D19-E3248F6DA71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35</a:t>
            </a:fld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7456572-A319-AB41-382B-E790277C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it-IT" sz="1950" dirty="0" err="1"/>
              <a:t>Acknowledgment</a:t>
            </a:r>
            <a:endParaRPr lang="it-IT" sz="1950" dirty="0"/>
          </a:p>
        </p:txBody>
      </p:sp>
    </p:spTree>
    <p:extLst>
      <p:ext uri="{BB962C8B-B14F-4D97-AF65-F5344CB8AC3E}">
        <p14:creationId xmlns:p14="http://schemas.microsoft.com/office/powerpoint/2010/main" val="28654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90EA96-1C85-30A2-8A8E-42312D2A622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2C6846-2275-A02E-A7A8-68C418AE1AE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1C55F-9761-D351-2F9F-4AC8207209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C9347A02-E572-A970-7AF6-8507A2AC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17" y="53268"/>
            <a:ext cx="8686800" cy="338207"/>
          </a:xfrm>
        </p:spPr>
        <p:txBody>
          <a:bodyPr/>
          <a:lstStyle/>
          <a:p>
            <a:pPr algn="ctr"/>
            <a:r>
              <a:rPr lang="it-IT" sz="1950" dirty="0"/>
              <a:t>Practical composite superconductors</a:t>
            </a: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3A314A9C-5E1F-873E-9315-4C0FD282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4" y="597864"/>
            <a:ext cx="3199130" cy="10668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1C9BDA5-8449-0338-BD43-DED67B15AA3F}"/>
                  </a:ext>
                </a:extLst>
              </p:cNvPr>
              <p:cNvSpPr txBox="1"/>
              <p:nvPr/>
            </p:nvSpPr>
            <p:spPr>
              <a:xfrm>
                <a:off x="5281082" y="1677312"/>
                <a:ext cx="45720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it-IT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sz="12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𝑆𝑛</m:t>
                    </m:r>
                  </m:oMath>
                </a14:m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 The second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most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used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superconductor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=18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=28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1C9BDA5-8449-0338-BD43-DED67B15A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082" y="1677312"/>
                <a:ext cx="4572000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">
            <a:extLst>
              <a:ext uri="{FF2B5EF4-FFF2-40B4-BE49-F238E27FC236}">
                <a16:creationId xmlns:a16="http://schemas.microsoft.com/office/drawing/2014/main" id="{6CB96E4E-E465-BC8C-CD18-3D7037A1C7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2"/>
          <a:stretch/>
        </p:blipFill>
        <p:spPr bwMode="auto">
          <a:xfrm>
            <a:off x="5281082" y="666269"/>
            <a:ext cx="3451254" cy="981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DA19B52-E5BB-5208-0347-90408D6B2A0D}"/>
                  </a:ext>
                </a:extLst>
              </p:cNvPr>
              <p:cNvSpPr txBox="1"/>
              <p:nvPr/>
            </p:nvSpPr>
            <p:spPr>
              <a:xfrm>
                <a:off x="334393" y="1638961"/>
                <a:ext cx="45720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𝑁𝑏𝑇𝑖</m:t>
                    </m:r>
                  </m:oMath>
                </a14:m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 The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most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successfull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superconductor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Critical temperature: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=9.8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Upper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critical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magnetic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 field: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=14.5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DA19B52-E5BB-5208-0347-90408D6B2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93" y="1638961"/>
                <a:ext cx="4572000" cy="1015663"/>
              </a:xfrm>
              <a:prstGeom prst="rect">
                <a:avLst/>
              </a:prstGeom>
              <a:blipFill>
                <a:blip r:embed="rId6"/>
                <a:stretch>
                  <a:fillRect t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7">
            <a:extLst>
              <a:ext uri="{FF2B5EF4-FFF2-40B4-BE49-F238E27FC236}">
                <a16:creationId xmlns:a16="http://schemas.microsoft.com/office/drawing/2014/main" id="{A34AA59D-61BE-2A12-041D-94D32DE96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2476940"/>
            <a:ext cx="2296795" cy="10553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DC3608B-C884-2180-E2FD-71159A77ED4D}"/>
                  </a:ext>
                </a:extLst>
              </p:cNvPr>
              <p:cNvSpPr txBox="1"/>
              <p:nvPr/>
            </p:nvSpPr>
            <p:spPr>
              <a:xfrm>
                <a:off x="411664" y="3576607"/>
                <a:ext cx="45720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it-IT" sz="12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Al: Under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development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=19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=30/32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DC3608B-C884-2180-E2FD-71159A77E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64" y="3576607"/>
                <a:ext cx="4572000" cy="1015663"/>
              </a:xfrm>
              <a:prstGeom prst="rect">
                <a:avLst/>
              </a:prstGeom>
              <a:blipFill>
                <a:blip r:embed="rId8"/>
                <a:stretch>
                  <a:fillRect t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9">
            <a:extLst>
              <a:ext uri="{FF2B5EF4-FFF2-40B4-BE49-F238E27FC236}">
                <a16:creationId xmlns:a16="http://schemas.microsoft.com/office/drawing/2014/main" id="{F44EBF48-5A3F-9C75-FA48-0DB3F210D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72" y="2332302"/>
            <a:ext cx="2753209" cy="129941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FA19FD1-137A-6DCA-890C-09408F0C523B}"/>
                  </a:ext>
                </a:extLst>
              </p:cNvPr>
              <p:cNvSpPr txBox="1"/>
              <p:nvPr/>
            </p:nvSpPr>
            <p:spPr>
              <a:xfrm>
                <a:off x="5448751" y="3628009"/>
                <a:ext cx="3404586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𝐵𝑆𝑆𝐶𝑂</m:t>
                    </m:r>
                  </m:oMath>
                </a14:m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 HTS (High Temperature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Superconductors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):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Silver Matrix</a:t>
                </a:r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=85/110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&gt;100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FA19FD1-137A-6DCA-890C-09408F0C5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51" y="3628009"/>
                <a:ext cx="3404586" cy="13849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8">
            <a:extLst>
              <a:ext uri="{FF2B5EF4-FFF2-40B4-BE49-F238E27FC236}">
                <a16:creationId xmlns:a16="http://schemas.microsoft.com/office/drawing/2014/main" id="{55FBD5FD-95AB-ED8E-E35D-43D18ABE3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9" y="4320506"/>
            <a:ext cx="3150235" cy="86741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070FD5A-08C8-F02B-D569-2381546C934C}"/>
                  </a:ext>
                </a:extLst>
              </p:cNvPr>
              <p:cNvSpPr txBox="1"/>
              <p:nvPr/>
            </p:nvSpPr>
            <p:spPr>
              <a:xfrm>
                <a:off x="389817" y="5269182"/>
                <a:ext cx="3404586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𝑌𝐵𝐶𝑂</m:t>
                    </m:r>
                  </m:oMath>
                </a14:m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 HTS (High Temperature </a:t>
                </a:r>
                <a:r>
                  <a:rPr lang="it-IT" sz="120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Superconductors</a:t>
                </a: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):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Tape</a:t>
                </a:r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=90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&gt;100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070FD5A-08C8-F02B-D569-2381546C9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17" y="5269182"/>
                <a:ext cx="3404586" cy="13849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55">
            <a:extLst>
              <a:ext uri="{FF2B5EF4-FFF2-40B4-BE49-F238E27FC236}">
                <a16:creationId xmlns:a16="http://schemas.microsoft.com/office/drawing/2014/main" id="{6645F912-7233-9F0F-1820-4505147EA5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51" y="4522117"/>
            <a:ext cx="3234690" cy="9499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B5E2CCA-D804-1664-5FBD-F08CD14288AC}"/>
                  </a:ext>
                </a:extLst>
              </p:cNvPr>
              <p:cNvSpPr txBox="1"/>
              <p:nvPr/>
            </p:nvSpPr>
            <p:spPr>
              <a:xfrm>
                <a:off x="5349599" y="5466695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𝑀𝑔𝐵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1200" dirty="0">
                    <a:solidFill>
                      <a:schemeClr val="accent6">
                        <a:lumMod val="50000"/>
                      </a:schemeClr>
                    </a:solidFill>
                  </a:rPr>
                  <a:t>: Better ratio Cost/Performances: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=39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2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=20 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it-IT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B5E2CCA-D804-1664-5FBD-F08CD1428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599" y="5466695"/>
                <a:ext cx="4572000" cy="646331"/>
              </a:xfrm>
              <a:prstGeom prst="rect">
                <a:avLst/>
              </a:prstGeom>
              <a:blipFill>
                <a:blip r:embed="rId14"/>
                <a:stretch>
                  <a:fillRect t="-943" b="-37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137702FB-2195-BA21-4502-40780C0DE92C}"/>
              </a:ext>
            </a:extLst>
          </p:cNvPr>
          <p:cNvSpPr/>
          <p:nvPr/>
        </p:nvSpPr>
        <p:spPr>
          <a:xfrm>
            <a:off x="334393" y="523783"/>
            <a:ext cx="3358718" cy="17796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9D2B5B3-C21F-6CCC-22D1-88A4160189F0}"/>
              </a:ext>
            </a:extLst>
          </p:cNvPr>
          <p:cNvSpPr/>
          <p:nvPr/>
        </p:nvSpPr>
        <p:spPr>
          <a:xfrm>
            <a:off x="5242446" y="559295"/>
            <a:ext cx="3610891" cy="17423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58D4A6A-B8A4-99F8-EBC1-E200A1DE8AE4}"/>
              </a:ext>
            </a:extLst>
          </p:cNvPr>
          <p:cNvSpPr/>
          <p:nvPr/>
        </p:nvSpPr>
        <p:spPr>
          <a:xfrm>
            <a:off x="5375098" y="4468401"/>
            <a:ext cx="3358718" cy="16446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28985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0A8EA69-F34D-F06F-D458-9152A7DA1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602510"/>
            <a:ext cx="5796810" cy="1197808"/>
          </a:xfrm>
        </p:spPr>
        <p:txBody>
          <a:bodyPr/>
          <a:lstStyle/>
          <a:p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One of the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completed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tasks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was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also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to wind a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real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dipole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composed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of a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six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around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-one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copper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cable.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This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work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has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been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really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useful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understanding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how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composed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it-IT" sz="1800" b="0" dirty="0" err="1">
                <a:solidFill>
                  <a:schemeClr val="accent6">
                    <a:lumMod val="50000"/>
                  </a:schemeClr>
                </a:solidFill>
              </a:rPr>
              <a:t>dipole</a:t>
            </a:r>
            <a:r>
              <a:rPr lang="it-IT" sz="1800" b="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A9885-AC06-F627-BCC0-32884C1F9A7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9A8BF9-F66F-E3B2-3814-DE98D5AAE4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E17CC2-3282-6EE1-61E3-4888B962C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9D711F70-1256-BD98-5CF7-F8972991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2487"/>
            <a:ext cx="3588798" cy="427877"/>
          </a:xfrm>
        </p:spPr>
        <p:txBody>
          <a:bodyPr/>
          <a:lstStyle/>
          <a:p>
            <a:r>
              <a:rPr lang="it-IT" sz="1950" dirty="0" err="1"/>
              <a:t>Winding</a:t>
            </a:r>
            <a:r>
              <a:rPr lang="it-IT" sz="1950" dirty="0"/>
              <a:t> a Real </a:t>
            </a:r>
            <a:r>
              <a:rPr lang="it-IT" sz="1950" dirty="0" err="1"/>
              <a:t>Magnet</a:t>
            </a:r>
            <a:endParaRPr lang="it-IT" sz="1950" dirty="0"/>
          </a:p>
        </p:txBody>
      </p:sp>
      <p:pic>
        <p:nvPicPr>
          <p:cNvPr id="9" name="Immagine 8" descr="Immagine che contiene testo, blu, ago, pavimento&#10;&#10;Descrizione generata automaticamente">
            <a:extLst>
              <a:ext uri="{FF2B5EF4-FFF2-40B4-BE49-F238E27FC236}">
                <a16:creationId xmlns:a16="http://schemas.microsoft.com/office/drawing/2014/main" id="{FCC2CB42-F21F-6C24-92E8-646FCC88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72230" y="2224638"/>
            <a:ext cx="5787927" cy="1846702"/>
          </a:xfrm>
          <a:prstGeom prst="rect">
            <a:avLst/>
          </a:prstGeom>
        </p:spPr>
      </p:pic>
      <p:pic>
        <p:nvPicPr>
          <p:cNvPr id="11" name="Immagine 10" descr="Immagine che contiene terreno, strumento&#10;&#10;Descrizione generata automaticamente">
            <a:extLst>
              <a:ext uri="{FF2B5EF4-FFF2-40B4-BE49-F238E27FC236}">
                <a16:creationId xmlns:a16="http://schemas.microsoft.com/office/drawing/2014/main" id="{E98BABBD-78D4-D8BA-3617-12B49F5E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35" y="1764806"/>
            <a:ext cx="3774640" cy="44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8/28/2023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4515" y="87197"/>
            <a:ext cx="8686800" cy="427877"/>
          </a:xfrm>
        </p:spPr>
        <p:txBody>
          <a:bodyPr/>
          <a:lstStyle/>
          <a:p>
            <a:r>
              <a:rPr lang="en-US" sz="1950" dirty="0"/>
              <a:t>AC losses: Eddy Currents Power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5FFCC68-D716-9993-8093-57288858F3A3}"/>
              </a:ext>
            </a:extLst>
          </p:cNvPr>
          <p:cNvGrpSpPr/>
          <p:nvPr/>
        </p:nvGrpSpPr>
        <p:grpSpPr>
          <a:xfrm>
            <a:off x="222250" y="1860039"/>
            <a:ext cx="3746068" cy="3648889"/>
            <a:chOff x="429419" y="2201863"/>
            <a:chExt cx="3676650" cy="382905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08CDB29-0476-147F-08E6-576AFFF3A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419" y="2201863"/>
              <a:ext cx="3676650" cy="382905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4BBA9EE-2F51-C3AB-5E73-372A897F8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419" y="5513033"/>
              <a:ext cx="598589" cy="517880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692B36E-9163-F6C1-3B8C-1505C675A1D0}"/>
              </a:ext>
            </a:extLst>
          </p:cNvPr>
          <p:cNvSpPr txBox="1"/>
          <p:nvPr/>
        </p:nvSpPr>
        <p:spPr>
          <a:xfrm>
            <a:off x="222250" y="679362"/>
            <a:ext cx="8430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magnetization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inside the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superconductor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creates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AC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losses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possible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develope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model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components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The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hysteresis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losses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the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eddy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losses</a:t>
            </a:r>
            <a:r>
              <a:rPr lang="it-IT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FE11F0E-CA5B-C660-8278-29D620F259C7}"/>
                  </a:ext>
                </a:extLst>
              </p:cNvPr>
              <p:cNvSpPr txBox="1"/>
              <p:nvPr/>
            </p:nvSpPr>
            <p:spPr>
              <a:xfrm>
                <a:off x="3968318" y="1788967"/>
                <a:ext cx="5212997" cy="4032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The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eddy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current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losses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can be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derived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integrating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over the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path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inside the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superconductor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. The power due to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eddy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losses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is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it-IT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it-IT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it-IT" sz="1600" b="0" dirty="0">
                  <a:solidFill>
                    <a:srgbClr val="000000"/>
                  </a:solidFill>
                  <a:latin typeface="Helvetica" panose="020B0604020202020204"/>
                  <a:ea typeface="Cambria Math" panose="02040503050406030204" pitchFamily="18" charset="0"/>
                  <a:cs typeface="Helvetica" panose="020B0604020202020204"/>
                </a:endParaRPr>
              </a:p>
              <a:p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Where</a:t>
                </a:r>
                <a:endParaRPr lang="it-IT" sz="1600" dirty="0">
                  <a:solidFill>
                    <a:srgbClr val="000000"/>
                  </a:solidFill>
                  <a:latin typeface="Helvetica" panose="020B0604020202020204"/>
                  <a:cs typeface="Helvetica" panose="020B0604020202020204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: derivative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respected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to time of the </a:t>
                </a:r>
                <a:r>
                  <a:rPr lang="it-IT" sz="160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internal</a:t>
                </a:r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field;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ea typeface="Cambria Math" panose="02040503050406030204" pitchFamily="18" charset="0"/>
                    <a:cs typeface="Helvetica" panose="020B0604020202020204"/>
                  </a:rPr>
                  <a:t>: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ea typeface="Cambria Math" panose="02040503050406030204" pitchFamily="18" charset="0"/>
                    <a:cs typeface="Helvetica" panose="020B0604020202020204"/>
                  </a:rPr>
                  <a:t>natural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ea typeface="Cambria Math" panose="02040503050406030204" pitchFamily="18" charset="0"/>
                    <a:cs typeface="Helvetica" panose="020B0604020202020204"/>
                  </a:rPr>
                  <a:t> time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ea typeface="Cambria Math" panose="02040503050406030204" pitchFamily="18" charset="0"/>
                    <a:cs typeface="Helvetica" panose="020B0604020202020204"/>
                  </a:rPr>
                  <a:t>constant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ea typeface="Cambria Math" panose="02040503050406030204" pitchFamily="18" charset="0"/>
                    <a:cs typeface="Helvetica" panose="020B0604020202020204"/>
                  </a:rPr>
                  <a:t> of the system;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it-IT" sz="1600" dirty="0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: </m:t>
                    </m:r>
                    <m:r>
                      <m:rPr>
                        <m:nor/>
                      </m:rPr>
                      <a:rPr lang="it-IT" sz="1600" dirty="0" err="1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matrix</m:t>
                    </m:r>
                    <m:r>
                      <m:rPr>
                        <m:nor/>
                      </m:rPr>
                      <a:rPr lang="it-IT" sz="1600" dirty="0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it-IT" sz="1600" dirty="0" err="1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transverse</m:t>
                    </m:r>
                    <m:r>
                      <m:rPr>
                        <m:nor/>
                      </m:rPr>
                      <a:rPr lang="it-IT" sz="1600" dirty="0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it-IT" sz="1600" dirty="0" err="1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resistivity</m:t>
                    </m:r>
                    <m:r>
                      <m:rPr>
                        <m:nor/>
                      </m:rPr>
                      <a:rPr lang="it-IT" sz="1600" dirty="0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;</m:t>
                    </m:r>
                  </m:oMath>
                </a14:m>
                <a:endParaRPr lang="it-IT" sz="1600" dirty="0">
                  <a:solidFill>
                    <a:srgbClr val="000000"/>
                  </a:solidFill>
                  <a:latin typeface="Helvetica" panose="020B0604020202020204"/>
                  <a:ea typeface="Cambria Math" panose="02040503050406030204" pitchFamily="18" charset="0"/>
                  <a:cs typeface="Helvetica" panose="020B0604020202020204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f>
                      <m:fPr>
                        <m:ctrlP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it-IT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: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effective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matrix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resistivity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: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we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are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considering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the case in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which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there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is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 high contact </a:t>
                </a:r>
                <a:r>
                  <a:rPr lang="it-IT" sz="1600" b="0" dirty="0" err="1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resistance</a:t>
                </a:r>
                <a:r>
                  <a:rPr lang="it-IT" sz="1600" b="0" dirty="0">
                    <a:solidFill>
                      <a:srgbClr val="000000"/>
                    </a:solidFill>
                    <a:latin typeface="Helvetica" panose="020B0604020202020204"/>
                    <a:cs typeface="Helvetica" panose="020B0604020202020204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1600" dirty="0">
                    <a:solidFill>
                      <a:srgbClr val="000000"/>
                    </a:solidFill>
                    <a:latin typeface="Helvetica" panose="020B0604020202020204"/>
                    <a:ea typeface="Cambria Math" panose="02040503050406030204" pitchFamily="18" charset="0"/>
                    <a:cs typeface="Helvetica" panose="020B0604020202020204"/>
                  </a:rPr>
                  <a:t>: Cu/non-Cu ratio;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1600" dirty="0" err="1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superconductor</m:t>
                    </m:r>
                    <m:r>
                      <m:rPr>
                        <m:nor/>
                      </m:rPr>
                      <a:rPr lang="it-IT" sz="1600" dirty="0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 </m:t>
                    </m:r>
                    <m:r>
                      <m:rPr>
                        <m:nor/>
                      </m:rPr>
                      <a:rPr lang="it-IT" sz="1600" dirty="0" err="1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fraction</m:t>
                    </m:r>
                    <m:r>
                      <m:rPr>
                        <m:nor/>
                      </m:rPr>
                      <a:rPr lang="it-IT" sz="1600" b="0" i="0" dirty="0" smtClean="0">
                        <a:solidFill>
                          <a:srgbClr val="000000"/>
                        </a:solidFill>
                        <a:latin typeface="Helvetica" panose="020B0604020202020204"/>
                        <a:ea typeface="Cambria Math" panose="02040503050406030204" pitchFamily="18" charset="0"/>
                        <a:cs typeface="Helvetica" panose="020B0604020202020204"/>
                      </a:rPr>
                      <m:t>.</m:t>
                    </m:r>
                  </m:oMath>
                </a14:m>
                <a:endParaRPr lang="it-IT" sz="1600" dirty="0">
                  <a:solidFill>
                    <a:srgbClr val="000000"/>
                  </a:solidFill>
                  <a:latin typeface="Helvetica" panose="020B0604020202020204"/>
                  <a:ea typeface="Cambria Math" panose="02040503050406030204" pitchFamily="18" charset="0"/>
                  <a:cs typeface="Helvetica" panose="020B0604020202020204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FE11F0E-CA5B-C660-8278-29D620F2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318" y="1788967"/>
                <a:ext cx="5212997" cy="4032001"/>
              </a:xfrm>
              <a:prstGeom prst="rect">
                <a:avLst/>
              </a:prstGeom>
              <a:blipFill>
                <a:blip r:embed="rId4"/>
                <a:stretch>
                  <a:fillRect l="-702" t="-4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27357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8FB678FF-7F32-E1D3-EBA8-77CF0B9F7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2250" y="750458"/>
                <a:ext cx="8672513" cy="171418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Considering the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ramping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the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possible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calculate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the energy per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unit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volume and per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cycle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deposited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the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superconductor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in case of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triangular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field:</a:t>
                </a:r>
                <a:endParaRPr lang="it-IT" sz="10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nary>
                      <m:naryPr>
                        <m:ctrlP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it-IT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f>
                      <m:fPr>
                        <m:ctrlP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sSub>
                          <m:sSubPr>
                            <m:ctrlP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it-IT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it-IT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it-IT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sSup>
                          <m:sSupPr>
                            <m:ctrlPr>
                              <a:rPr lang="it-IT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it-IT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it-IT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it-IT" sz="20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⌈"/>
                        <m:endChr m:val="⌉"/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sz="2000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it-IT" sz="20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𝑐𝑦𝑐𝑙𝑒</m:t>
                            </m:r>
                          </m:den>
                        </m:f>
                      </m:e>
                    </m:d>
                  </m:oMath>
                </a14:m>
                <a:r>
                  <a:rPr lang="it-IT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0" indent="0">
                  <a:buNone/>
                </a:pPr>
                <a:endParaRPr lang="it-IT" sz="18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8FB678FF-7F32-E1D3-EBA8-77CF0B9F7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250" y="750458"/>
                <a:ext cx="8672513" cy="1714186"/>
              </a:xfrm>
              <a:blipFill>
                <a:blip r:embed="rId2"/>
                <a:stretch>
                  <a:fillRect l="-1616" t="-4626" r="-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3E8AE4DD-FF77-AE5F-71B0-78C02FB0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950" dirty="0">
                <a:latin typeface="Helvetica" panose="020B0604020202020204" pitchFamily="34" charset="0"/>
                <a:cs typeface="Helvetica" panose="020B0604020202020204" pitchFamily="34" charset="0"/>
              </a:rPr>
              <a:t>Eddy </a:t>
            </a:r>
            <a:r>
              <a:rPr lang="it-IT" sz="1950" dirty="0" err="1">
                <a:latin typeface="Helvetica" panose="020B0604020202020204" pitchFamily="34" charset="0"/>
                <a:cs typeface="Helvetica" panose="020B0604020202020204" pitchFamily="34" charset="0"/>
              </a:rPr>
              <a:t>Current</a:t>
            </a:r>
            <a:r>
              <a:rPr lang="it-IT" sz="1950" dirty="0">
                <a:latin typeface="Helvetica" panose="020B0604020202020204" pitchFamily="34" charset="0"/>
                <a:cs typeface="Helvetica" panose="020B0604020202020204" pitchFamily="34" charset="0"/>
              </a:rPr>
              <a:t> Energy Loss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F90284-12BB-CC39-E0D2-DB491E1A68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C1118F-B43F-2DA3-884E-167F0496A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7A2B0A-3CB9-6FE8-3D8F-447092574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FFD1FED-338B-BE79-B831-BD9134F2A139}"/>
                  </a:ext>
                </a:extLst>
              </p:cNvPr>
              <p:cNvSpPr txBox="1"/>
              <p:nvPr/>
            </p:nvSpPr>
            <p:spPr>
              <a:xfrm>
                <a:off x="222250" y="3120765"/>
                <a:ext cx="3554379" cy="254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Where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  <a:endParaRPr lang="it-IT" sz="18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time to rise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twist pitch of the cable;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diameter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round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wire</a:t>
                </a:r>
                <a:endParaRPr lang="it-IT" sz="18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it-IT" sz="18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under the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hypothesis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that</a:t>
                </a:r>
                <a:r>
                  <a:rPr lang="it-IT" sz="18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endParaRPr lang="it-IT" sz="1800" i="1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it-IT" sz="18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:endParaRPr lang="it-IT" sz="1400" u="sng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FFD1FED-338B-BE79-B831-BD9134F2A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120765"/>
                <a:ext cx="3554379" cy="2545184"/>
              </a:xfrm>
              <a:prstGeom prst="rect">
                <a:avLst/>
              </a:prstGeom>
              <a:blipFill>
                <a:blip r:embed="rId4"/>
                <a:stretch>
                  <a:fillRect l="-1370" t="-1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D7E9326B-B8A1-FA12-33B8-9D82AC159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734" y="2287184"/>
            <a:ext cx="5255666" cy="39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46E7C25B-656D-5749-4039-CEEC2A3B5E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0685" y="921044"/>
                <a:ext cx="8292900" cy="325774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hysteresis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losses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are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created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from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magnetization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of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superconductor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in a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magnetic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field.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phenomenon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creates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magnetization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currents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inside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wire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. With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approximation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possible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obtain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that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18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pPr marL="0" indent="0">
                  <a:buNone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And so: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nary>
                      <m:naryPr>
                        <m:ctrlP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it-IT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it-IT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ⅆ</m:t>
                        </m:r>
                        <m:r>
                          <a:rPr lang="it-IT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nary>
                    <m:r>
                      <a:rPr lang="it-IT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</a:rPr>
                  <a:t>;</a:t>
                </a:r>
              </a:p>
              <a:p>
                <a:pPr marL="0" indent="0">
                  <a:buNone/>
                </a:pPr>
                <a:endParaRPr lang="it-IT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it-IT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46E7C25B-656D-5749-4039-CEEC2A3B5E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685" y="921044"/>
                <a:ext cx="8292900" cy="3257744"/>
              </a:xfrm>
              <a:blipFill>
                <a:blip r:embed="rId3"/>
                <a:stretch>
                  <a:fillRect l="-1690" t="-2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8F8F11E8-E59F-AD67-98AF-C06773F4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950" dirty="0" err="1">
                <a:latin typeface="Helvetica" panose="020B0604020202020204" pitchFamily="34" charset="0"/>
                <a:cs typeface="Helvetica" panose="020B0604020202020204" pitchFamily="34" charset="0"/>
              </a:rPr>
              <a:t>Hysteresis</a:t>
            </a:r>
            <a:r>
              <a:rPr lang="it-IT" sz="195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950" dirty="0" err="1">
                <a:latin typeface="Helvetica" panose="020B0604020202020204" pitchFamily="34" charset="0"/>
                <a:cs typeface="Helvetica" panose="020B0604020202020204" pitchFamily="34" charset="0"/>
              </a:rPr>
              <a:t>loss</a:t>
            </a:r>
            <a:r>
              <a:rPr lang="it-IT" sz="1950" dirty="0">
                <a:latin typeface="Helvetica" panose="020B0604020202020204" pitchFamily="34" charset="0"/>
                <a:cs typeface="Helvetica" panose="020B0604020202020204" pitchFamily="34" charset="0"/>
              </a:rPr>
              <a:t> in the </a:t>
            </a:r>
            <a:r>
              <a:rPr lang="it-IT" sz="1950" dirty="0" err="1">
                <a:latin typeface="Helvetica" panose="020B0604020202020204" pitchFamily="34" charset="0"/>
                <a:cs typeface="Helvetica" panose="020B0604020202020204" pitchFamily="34" charset="0"/>
              </a:rPr>
              <a:t>superconductor</a:t>
            </a:r>
            <a:endParaRPr lang="it-IT" sz="195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8D2268-7BB4-4EDD-47A3-77A3692C71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7DA1CE-6F41-8787-B50E-B98C556CD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D2D0BF-76BF-83A3-A8BB-5F03CF85B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7125976-B526-AD1F-1193-C0EE97F9BB23}"/>
                  </a:ext>
                </a:extLst>
              </p:cNvPr>
              <p:cNvSpPr txBox="1"/>
              <p:nvPr/>
            </p:nvSpPr>
            <p:spPr>
              <a:xfrm>
                <a:off x="300685" y="3783772"/>
                <a:ext cx="2753663" cy="177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Where: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diameter of superconducting filament;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18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engineering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current</a:t>
                </a:r>
                <a:r>
                  <a:rPr lang="it-IT" sz="1800" b="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b="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density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  <a:endParaRPr lang="it-IT" sz="1800" b="0" i="1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7125976-B526-AD1F-1193-C0EE97F9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85" y="3783772"/>
                <a:ext cx="2753663" cy="1776577"/>
              </a:xfrm>
              <a:prstGeom prst="rect">
                <a:avLst/>
              </a:prstGeom>
              <a:blipFill>
                <a:blip r:embed="rId4"/>
                <a:stretch>
                  <a:fillRect l="-1770" t="-2062" b="-4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227BCC24-7B65-0952-1AF5-588734500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094" y="2159494"/>
            <a:ext cx="5668759" cy="39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3874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982DB1AA-CE44-028F-0B00-CB0293B99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425421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superconductor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must be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designed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maintain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superconductive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state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during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normal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operation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This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work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done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by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cryogenic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system.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aim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this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study, in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particular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find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b="1" dirty="0" err="1">
                <a:solidFill>
                  <a:schemeClr val="accent6">
                    <a:lumMod val="50000"/>
                  </a:schemeClr>
                </a:solidFill>
              </a:rPr>
              <a:t>critical</a:t>
            </a:r>
            <a:r>
              <a:rPr lang="it-IT" sz="1800" b="1" dirty="0">
                <a:solidFill>
                  <a:schemeClr val="accent6">
                    <a:lumMod val="50000"/>
                  </a:schemeClr>
                </a:solidFill>
              </a:rPr>
              <a:t> frequency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which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superconductor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can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reach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critical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temperature.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is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possible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to do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that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</a:rPr>
              <a:t>considering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2509C4E-DA60-5EB1-967E-AB02ADA4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950" dirty="0"/>
              <a:t>Thermal analysis</a:t>
            </a:r>
            <a:endParaRPr lang="it-IT" sz="1950" i="1" dirty="0">
              <a:solidFill>
                <a:srgbClr val="FF0000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C4512B-A28E-58CD-EE93-05D2E7DED1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D92424-B96D-47CF-9158-EDA00921A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Stefano Mannucci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1CF707-05C7-80C9-E1E1-9CCD94233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EB35F8B-1E22-CB6C-4803-801A54035A09}"/>
                  </a:ext>
                </a:extLst>
              </p:cNvPr>
              <p:cNvSpPr txBox="1"/>
              <p:nvPr/>
            </p:nvSpPr>
            <p:spPr>
              <a:xfrm>
                <a:off x="222250" y="3982874"/>
                <a:ext cx="8489272" cy="205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u="sng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NOTE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first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approximation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have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adiabatic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condition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left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-hand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term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proportional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 this introduces strong non-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linearity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 the solution of the model 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since J</a:t>
                </a:r>
                <a:r>
                  <a:rPr lang="it-IT" sz="1600" baseline="-250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(T); </a:t>
                </a:r>
                <a:endParaRPr lang="it-IT" sz="18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Heat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Capacity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matrix and the Heat Capacity of the superconductor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𝑚𝑎𝑡𝑟𝑖𝑥</m:t>
                        </m:r>
                      </m:sub>
                    </m:sSub>
                    <m:d>
                      <m:dPr>
                        <m:ctrlP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18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8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𝑆𝐶</m:t>
                        </m:r>
                      </m:sub>
                    </m:sSub>
                    <m:r>
                      <a:rPr lang="it-IT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8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 depends on the temperature and on the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material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model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completed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can be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applied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to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different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it-IT" sz="1800" dirty="0" err="1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superconductors</a:t>
                </a:r>
                <a:r>
                  <a:rPr lang="it-IT" sz="18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EB35F8B-1E22-CB6C-4803-801A54035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3982874"/>
                <a:ext cx="8489272" cy="2052741"/>
              </a:xfrm>
              <a:prstGeom prst="rect">
                <a:avLst/>
              </a:prstGeom>
              <a:blipFill>
                <a:blip r:embed="rId2"/>
                <a:stretch>
                  <a:fillRect l="-574" t="-1484" b="-38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D152598-EB7D-7CF8-71A7-DE5B58EF03FB}"/>
                  </a:ext>
                </a:extLst>
              </p:cNvPr>
              <p:cNvSpPr txBox="1"/>
              <p:nvPr/>
            </p:nvSpPr>
            <p:spPr>
              <a:xfrm>
                <a:off x="667782" y="2688892"/>
                <a:ext cx="8043740" cy="841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it-IT" sz="20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sz="200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𝑐𝑜𝑖𝑙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l-GR" sz="2000" b="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𝑚𝑎𝑡𝑟𝑖𝑥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it-IT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it-IT" sz="20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0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)ⅆ</m:t>
                          </m:r>
                          <m:r>
                            <a:rPr lang="it-IT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nary>
                    </m:oMath>
                  </m:oMathPara>
                </a14:m>
                <a:endParaRPr lang="it-IT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D152598-EB7D-7CF8-71A7-DE5B58EF0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82" y="2688892"/>
                <a:ext cx="8043740" cy="8413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1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</Template>
  <TotalTime>2349</TotalTime>
  <Words>2908</Words>
  <Application>Microsoft Office PowerPoint</Application>
  <PresentationFormat>Presentazione su schermo (4:3)</PresentationFormat>
  <Paragraphs>408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 Math</vt:lpstr>
      <vt:lpstr>Helvetica</vt:lpstr>
      <vt:lpstr>Fermilab_PPT_090815</vt:lpstr>
      <vt:lpstr>Presentazione standard di PowerPoint</vt:lpstr>
      <vt:lpstr>Why Fast Ramping Magnets?</vt:lpstr>
      <vt:lpstr>Superconductor: critical parameters</vt:lpstr>
      <vt:lpstr>Practical composite superconductors</vt:lpstr>
      <vt:lpstr>Winding a Real Magnet</vt:lpstr>
      <vt:lpstr>AC losses: Eddy Currents Power</vt:lpstr>
      <vt:lpstr>Eddy Current Energy Loss</vt:lpstr>
      <vt:lpstr>Hysteresis loss in the superconductor</vt:lpstr>
      <vt:lpstr>Thermal analysis</vt:lpstr>
      <vt:lpstr>Geometrical parameters of the cables </vt:lpstr>
      <vt:lpstr>Solution NbTi: the critical current density</vt:lpstr>
      <vt:lpstr>Solution NbTi: the energy per volume and per cycle</vt:lpstr>
      <vt:lpstr>Solution NbTi: The Heat Capacity</vt:lpstr>
      <vt:lpstr>Presentazione standard di PowerPoint</vt:lpstr>
      <vt:lpstr>Solution NbTi (Cu-Ni matrix): the critical current density</vt:lpstr>
      <vt:lpstr>Solution NbTi (Cu-Ni matrix): the energy per volume and per cycle</vt:lpstr>
      <vt:lpstr>Solution NbTi (Cu-Ni matrix): The Heat Capacity</vt:lpstr>
      <vt:lpstr>Presentazione standard di PowerPoint</vt:lpstr>
      <vt:lpstr>Solution 〖Nb〗_3 Sn: the critical current density</vt:lpstr>
      <vt:lpstr>Solution 〖Nb〗_3 Sn : the energy per volume and per cycle</vt:lpstr>
      <vt:lpstr>Solution〖 Nb〗_3 Sn: Specific Heat and Heat Capacity</vt:lpstr>
      <vt:lpstr>Presentazione standard di PowerPoint</vt:lpstr>
      <vt:lpstr>Solution 〖MgB〗_2: the critical current density</vt:lpstr>
      <vt:lpstr>Solution 〖MgB〗_2  : the energy per volume and per cycle</vt:lpstr>
      <vt:lpstr>Solution 〖MgB〗_2: Heat Capacity</vt:lpstr>
      <vt:lpstr>Presentazione standard di PowerPoint</vt:lpstr>
      <vt:lpstr>Application to dipole</vt:lpstr>
      <vt:lpstr>Dipole NbTi</vt:lpstr>
      <vt:lpstr>Dipole 〖Nb〗_3 Sn</vt:lpstr>
      <vt:lpstr>Dipole 〖MgB〗_2</vt:lpstr>
      <vt:lpstr>Results</vt:lpstr>
      <vt:lpstr>Conclusion and new development</vt:lpstr>
      <vt:lpstr>Bibliography</vt:lpstr>
      <vt:lpstr>Presentazione standard di PowerPoint</vt:lpstr>
      <vt:lpstr>Acknowledgment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Mannucci</dc:creator>
  <cp:lastModifiedBy>Stefano Mannucci</cp:lastModifiedBy>
  <cp:revision>59</cp:revision>
  <cp:lastPrinted>2014-01-20T19:40:21Z</cp:lastPrinted>
  <dcterms:created xsi:type="dcterms:W3CDTF">2023-08-25T17:07:39Z</dcterms:created>
  <dcterms:modified xsi:type="dcterms:W3CDTF">2023-09-28T21:31:20Z</dcterms:modified>
</cp:coreProperties>
</file>