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94" r:id="rId2"/>
    <p:sldId id="302" r:id="rId3"/>
    <p:sldId id="298" r:id="rId4"/>
    <p:sldId id="301" r:id="rId5"/>
    <p:sldId id="275" r:id="rId6"/>
    <p:sldId id="307" r:id="rId7"/>
    <p:sldId id="299" r:id="rId8"/>
    <p:sldId id="309" r:id="rId9"/>
    <p:sldId id="310" r:id="rId10"/>
    <p:sldId id="311" r:id="rId11"/>
    <p:sldId id="312" r:id="rId12"/>
    <p:sldId id="313" r:id="rId13"/>
    <p:sldId id="314" r:id="rId14"/>
    <p:sldId id="284" r:id="rId15"/>
    <p:sldId id="316" r:id="rId16"/>
    <p:sldId id="315" r:id="rId17"/>
    <p:sldId id="305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D0F8E01-75EE-514D-9622-A5BB49CC7919}">
          <p14:sldIdLst>
            <p14:sldId id="294"/>
            <p14:sldId id="302"/>
            <p14:sldId id="298"/>
            <p14:sldId id="301"/>
            <p14:sldId id="275"/>
            <p14:sldId id="307"/>
            <p14:sldId id="299"/>
            <p14:sldId id="309"/>
            <p14:sldId id="310"/>
            <p14:sldId id="311"/>
            <p14:sldId id="312"/>
            <p14:sldId id="313"/>
            <p14:sldId id="314"/>
            <p14:sldId id="284"/>
            <p14:sldId id="316"/>
            <p14:sldId id="315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700"/>
    <a:srgbClr val="F2E200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5" autoAdjust="0"/>
    <p:restoredTop sz="94663"/>
  </p:normalViewPr>
  <p:slideViewPr>
    <p:cSldViewPr snapToGrid="0" snapToObjects="1" showGuides="1">
      <p:cViewPr varScale="1">
        <p:scale>
          <a:sx n="128" d="100"/>
          <a:sy n="128" d="100"/>
        </p:scale>
        <p:origin x="153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Andrea </a:t>
            </a:r>
            <a:r>
              <a:rPr lang="en-US" sz="1600" dirty="0" err="1"/>
              <a:t>Roncoli</a:t>
            </a:r>
            <a:endParaRPr lang="en-US" sz="1600" dirty="0"/>
          </a:p>
          <a:p>
            <a:r>
              <a:rPr lang="en-US" sz="1600" dirty="0"/>
              <a:t>Final Presentation 2023</a:t>
            </a:r>
          </a:p>
          <a:p>
            <a:r>
              <a:rPr lang="en-US" sz="1600" dirty="0"/>
              <a:t>28</a:t>
            </a:r>
            <a:r>
              <a:rPr lang="en-US" sz="1600" baseline="30000" dirty="0"/>
              <a:t>th</a:t>
            </a:r>
            <a:r>
              <a:rPr lang="en-US" sz="1600" dirty="0"/>
              <a:t> September 2023</a:t>
            </a:r>
          </a:p>
          <a:p>
            <a:r>
              <a:rPr lang="en-US" sz="1600" dirty="0"/>
              <a:t>Supervisor: Aleksandra </a:t>
            </a:r>
            <a:r>
              <a:rPr lang="en-US" sz="1600" dirty="0" err="1"/>
              <a:t>Ćiprijanović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Bridging the gap between cosmological simulations with Graph Neural Networks and Domain Adaptation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Difference in cross-domain accuracy for non domain adapted vs domain adapted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Predictions With a Better Organized Latent Space (SIMBA)</a:t>
            </a:r>
          </a:p>
        </p:txBody>
      </p:sp>
      <p:pic>
        <p:nvPicPr>
          <p:cNvPr id="9" name="Picture 8" descr="A graph with a red line&#10;&#10;Description automatically generated">
            <a:extLst>
              <a:ext uri="{FF2B5EF4-FFF2-40B4-BE49-F238E27FC236}">
                <a16:creationId xmlns:a16="http://schemas.microsoft.com/office/drawing/2014/main" id="{AFB2611A-65BC-900E-925E-ED2917EC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356" y="1326674"/>
            <a:ext cx="3982795" cy="3492604"/>
          </a:xfrm>
          <a:prstGeom prst="rect">
            <a:avLst/>
          </a:prstGeom>
        </p:spPr>
      </p:pic>
      <p:pic>
        <p:nvPicPr>
          <p:cNvPr id="12" name="Picture 11" descr="A graph with a red line&#10;&#10;Description automatically generated">
            <a:extLst>
              <a:ext uri="{FF2B5EF4-FFF2-40B4-BE49-F238E27FC236}">
                <a16:creationId xmlns:a16="http://schemas.microsoft.com/office/drawing/2014/main" id="{AA71FF70-50AE-6C49-AE78-C862A7535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25226"/>
            <a:ext cx="3982796" cy="34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4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Organization of latent space with MMD 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MMD Effect on Latent Space (</a:t>
            </a:r>
            <a:r>
              <a:rPr lang="en-US" sz="1950" dirty="0" err="1"/>
              <a:t>IllustrisTNG</a:t>
            </a:r>
            <a:r>
              <a:rPr lang="en-US" sz="1950" dirty="0"/>
              <a:t>)</a:t>
            </a:r>
          </a:p>
        </p:txBody>
      </p:sp>
      <p:pic>
        <p:nvPicPr>
          <p:cNvPr id="9" name="Picture 8" descr="A diagram of a diagram with a circle and a circle with a circle with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330CB7D8-F298-FD02-FF3B-80D34099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0193"/>
            <a:ext cx="4001737" cy="3444118"/>
          </a:xfrm>
          <a:prstGeom prst="rect">
            <a:avLst/>
          </a:prstGeom>
        </p:spPr>
      </p:pic>
      <p:pic>
        <p:nvPicPr>
          <p:cNvPr id="12" name="Picture 11" descr="A colorful dots on a white background&#10;&#10;Description automatically generated">
            <a:extLst>
              <a:ext uri="{FF2B5EF4-FFF2-40B4-BE49-F238E27FC236}">
                <a16:creationId xmlns:a16="http://schemas.microsoft.com/office/drawing/2014/main" id="{EC459F53-8B80-3EF0-875C-9105801ED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37" y="1350193"/>
            <a:ext cx="4001737" cy="34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Difference in cross-domain accuracy for non domain adapted vs domain adapted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Predictions With a Better Organized Latent Space (</a:t>
            </a:r>
            <a:r>
              <a:rPr lang="en-US" sz="1950" dirty="0" err="1"/>
              <a:t>IllustrisTNG</a:t>
            </a:r>
            <a:r>
              <a:rPr lang="en-US" sz="1950" dirty="0"/>
              <a:t>)</a:t>
            </a:r>
          </a:p>
        </p:txBody>
      </p:sp>
      <p:pic>
        <p:nvPicPr>
          <p:cNvPr id="14" name="Picture 13" descr="A graph with a red line&#10;&#10;Description automatically generated">
            <a:extLst>
              <a:ext uri="{FF2B5EF4-FFF2-40B4-BE49-F238E27FC236}">
                <a16:creationId xmlns:a16="http://schemas.microsoft.com/office/drawing/2014/main" id="{9B6B3687-5B0C-C704-DD89-878504DD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02" y="1320933"/>
            <a:ext cx="3976882" cy="3487420"/>
          </a:xfrm>
          <a:prstGeom prst="rect">
            <a:avLst/>
          </a:prstGeom>
        </p:spPr>
      </p:pic>
      <p:pic>
        <p:nvPicPr>
          <p:cNvPr id="16" name="Picture 15" descr="A graph with a red line&#10;&#10;Description automatically generated">
            <a:extLst>
              <a:ext uri="{FF2B5EF4-FFF2-40B4-BE49-F238E27FC236}">
                <a16:creationId xmlns:a16="http://schemas.microsoft.com/office/drawing/2014/main" id="{44B40441-101E-F28C-0A4B-75228E60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7" y="1336150"/>
            <a:ext cx="3976882" cy="34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Submission to </a:t>
            </a:r>
            <a:r>
              <a:rPr lang="en-US" sz="1950" dirty="0" err="1"/>
              <a:t>NeurIPS</a:t>
            </a:r>
            <a:r>
              <a:rPr lang="en-US" sz="1950" dirty="0"/>
              <a:t>: ML for Physics Workshop</a:t>
            </a:r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FFD2B695-E4A6-9225-700F-274F8E7E6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29" y="1145363"/>
            <a:ext cx="6486287" cy="38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3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50086" y="1290049"/>
            <a:ext cx="3977640" cy="3633788"/>
          </a:xfrm>
        </p:spPr>
        <p:txBody>
          <a:bodyPr/>
          <a:lstStyle/>
          <a:p>
            <a:r>
              <a:rPr lang="en-US" sz="1600" dirty="0">
                <a:solidFill>
                  <a:srgbClr val="50504E"/>
                </a:solidFill>
              </a:rPr>
              <a:t>More flexible adversarial-based approaches may be more effective than distance-based approaches such as MMD</a:t>
            </a:r>
            <a:endParaRPr lang="en-US" sz="1200" dirty="0">
              <a:solidFill>
                <a:srgbClr val="50504E"/>
              </a:solidFill>
            </a:endParaRPr>
          </a:p>
          <a:p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Limitations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E3E0769-2689-8842-82DA-9DDC2C5CE2BB}"/>
              </a:ext>
            </a:extLst>
          </p:cNvPr>
          <p:cNvSpPr txBox="1">
            <a:spLocks/>
          </p:cNvSpPr>
          <p:nvPr/>
        </p:nvSpPr>
        <p:spPr>
          <a:xfrm>
            <a:off x="4564885" y="1290049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84"/>
              </a:spcBef>
            </a:pPr>
            <a:r>
              <a:rPr lang="en-US" sz="1600" dirty="0"/>
              <a:t>Using data augmentation and simulation from all CAMELS suites may yield more cross-domain generalization </a:t>
            </a:r>
            <a:endParaRPr lang="en-US" sz="20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34A108-D8C7-178C-FCF7-0603F57A3D48}"/>
              </a:ext>
            </a:extLst>
          </p:cNvPr>
          <p:cNvSpPr txBox="1">
            <a:spLocks/>
          </p:cNvSpPr>
          <p:nvPr/>
        </p:nvSpPr>
        <p:spPr>
          <a:xfrm>
            <a:off x="224073" y="5509261"/>
            <a:ext cx="8686800" cy="52500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b="1" dirty="0"/>
              <a:t>Structure of the CAMELS dataset; simulation sets/suites we used are highlighted in yellow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891F93-1929-2E60-E02B-50D31C2A9DEA}"/>
              </a:ext>
            </a:extLst>
          </p:cNvPr>
          <p:cNvGrpSpPr/>
          <p:nvPr/>
        </p:nvGrpSpPr>
        <p:grpSpPr>
          <a:xfrm>
            <a:off x="2090231" y="2497875"/>
            <a:ext cx="5420737" cy="2541438"/>
            <a:chOff x="1626106" y="2706423"/>
            <a:chExt cx="4778082" cy="2217414"/>
          </a:xfrm>
        </p:grpSpPr>
        <p:pic>
          <p:nvPicPr>
            <p:cNvPr id="9" name="Picture 8" descr="A diagram of a suite&#10;&#10;Description automatically generated">
              <a:extLst>
                <a:ext uri="{FF2B5EF4-FFF2-40B4-BE49-F238E27FC236}">
                  <a16:creationId xmlns:a16="http://schemas.microsoft.com/office/drawing/2014/main" id="{D15C1EF0-99CA-2AA6-B165-05B0A909B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6106" y="2706423"/>
              <a:ext cx="4778082" cy="22174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51A9EB-D348-7322-F13E-AE688637978C}"/>
                </a:ext>
              </a:extLst>
            </p:cNvPr>
            <p:cNvSpPr/>
            <p:nvPr/>
          </p:nvSpPr>
          <p:spPr>
            <a:xfrm>
              <a:off x="4910202" y="3394019"/>
              <a:ext cx="739035" cy="354800"/>
            </a:xfrm>
            <a:prstGeom prst="rect">
              <a:avLst/>
            </a:prstGeom>
            <a:solidFill>
              <a:srgbClr val="FFF700">
                <a:alpha val="27843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5FAAE3-3E42-01D7-0290-8EA74957E467}"/>
                </a:ext>
              </a:extLst>
            </p:cNvPr>
            <p:cNvSpPr/>
            <p:nvPr/>
          </p:nvSpPr>
          <p:spPr>
            <a:xfrm>
              <a:off x="2438906" y="4498013"/>
              <a:ext cx="577671" cy="379845"/>
            </a:xfrm>
            <a:prstGeom prst="rect">
              <a:avLst/>
            </a:prstGeom>
            <a:solidFill>
              <a:srgbClr val="FFF700">
                <a:alpha val="27843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Architecture of the minmax adversarial objective function for domain adaptation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Future Work: Domain Adversarial Neural Networks</a:t>
            </a:r>
          </a:p>
        </p:txBody>
      </p:sp>
      <p:pic>
        <p:nvPicPr>
          <p:cNvPr id="8" name="Picture 7" descr="A diagram of a diagram of a product&#10;&#10;Description automatically generated with medium confidence">
            <a:extLst>
              <a:ext uri="{FF2B5EF4-FFF2-40B4-BE49-F238E27FC236}">
                <a16:creationId xmlns:a16="http://schemas.microsoft.com/office/drawing/2014/main" id="{DB742B51-92CC-30B1-990D-BDACCC8B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3" y="1243452"/>
            <a:ext cx="777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9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Phases of training for GAN-based adversarial domain adaptation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Future Work: Adversarial Discriminative Domain Adaptation</a:t>
            </a:r>
          </a:p>
        </p:txBody>
      </p:sp>
      <p:pic>
        <p:nvPicPr>
          <p:cNvPr id="8" name="Picture 7" descr="A diagram of a computer application&#10;&#10;Description automatically generated">
            <a:extLst>
              <a:ext uri="{FF2B5EF4-FFF2-40B4-BE49-F238E27FC236}">
                <a16:creationId xmlns:a16="http://schemas.microsoft.com/office/drawing/2014/main" id="{D4939324-9FA2-BCE4-7E25-D99C0A5F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38" y="1734315"/>
            <a:ext cx="8278270" cy="26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Andrea </a:t>
            </a:r>
            <a:r>
              <a:rPr lang="en-US" sz="1600" dirty="0" err="1"/>
              <a:t>Roncoli</a:t>
            </a:r>
            <a:endParaRPr lang="en-US" sz="1600" dirty="0"/>
          </a:p>
          <a:p>
            <a:r>
              <a:rPr lang="en-US" sz="1600" dirty="0"/>
              <a:t>Midterm Report 2023</a:t>
            </a:r>
          </a:p>
          <a:p>
            <a:r>
              <a:rPr lang="en-US" sz="1600" dirty="0"/>
              <a:t>29</a:t>
            </a:r>
            <a:r>
              <a:rPr lang="en-US" sz="1600" baseline="30000" dirty="0"/>
              <a:t>th</a:t>
            </a:r>
            <a:r>
              <a:rPr lang="en-US" sz="1600" dirty="0"/>
              <a:t> August 2023</a:t>
            </a:r>
          </a:p>
          <a:p>
            <a:r>
              <a:rPr lang="en-US" sz="1600" dirty="0"/>
              <a:t>Supervisor: Aleksandra </a:t>
            </a:r>
            <a:r>
              <a:rPr lang="en-US" sz="1600" dirty="0" err="1"/>
              <a:t>Ćiprijanović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9703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Current approaches for inference of cosmology are mainly based on summary statistics (e.g. power spectrum).</a:t>
            </a:r>
          </a:p>
          <a:p>
            <a:pPr marL="0" indent="0">
              <a:buNone/>
            </a:pPr>
            <a:r>
              <a:rPr lang="en-US" sz="1800" dirty="0"/>
              <a:t>Neural Networks and other Deep Learning approaches may be able to extract more (non-linear) information from complex datasets and outperform current methods.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Inferring Cosmology from Simulations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0BEB1CA-4081-E7EB-9A79-15B2BBD27F8E}"/>
              </a:ext>
            </a:extLst>
          </p:cNvPr>
          <p:cNvSpPr txBox="1">
            <a:spLocks/>
          </p:cNvSpPr>
          <p:nvPr/>
        </p:nvSpPr>
        <p:spPr>
          <a:xfrm>
            <a:off x="457200" y="2720787"/>
            <a:ext cx="3989293" cy="21380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800" dirty="0"/>
          </a:p>
          <a:p>
            <a:r>
              <a:rPr lang="en-US" sz="1600" dirty="0"/>
              <a:t>Dataset: CAMELS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09EA6-6D3E-9F2E-67E6-57F4F72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768" y="2720786"/>
            <a:ext cx="5573050" cy="313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86303" y="880790"/>
            <a:ext cx="3027894" cy="4148410"/>
          </a:xfrm>
        </p:spPr>
        <p:txBody>
          <a:bodyPr anchor="b"/>
          <a:lstStyle/>
          <a:p>
            <a:pPr algn="ctr"/>
            <a:r>
              <a:rPr lang="en-US" sz="1200" dirty="0"/>
              <a:t>Visualization of graph constructed by the data loading routine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1" y="1172787"/>
            <a:ext cx="4343400" cy="502267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Graphs are a very informative way of representing universes and galaxy clusters as datapoints. </a:t>
            </a:r>
          </a:p>
          <a:p>
            <a:pPr marL="0" indent="0">
              <a:buNone/>
            </a:pPr>
            <a:r>
              <a:rPr lang="en-US" sz="1800" dirty="0"/>
              <a:t>In our project we use the CAMELS dataset galaxy catalogues.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Edges encode topological information of the simulated universe</a:t>
            </a:r>
          </a:p>
          <a:p>
            <a:r>
              <a:rPr lang="en-US" sz="1600" dirty="0"/>
              <a:t>Nodes encode galaxy properties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For these reasons, we are using Graph Neural Networks (GNNs) which can deal with such graphs as input.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A graph with blue dots and lines&#10;&#10;Description automatically generated with medium confidence">
            <a:extLst>
              <a:ext uri="{FF2B5EF4-FFF2-40B4-BE49-F238E27FC236}">
                <a16:creationId xmlns:a16="http://schemas.microsoft.com/office/drawing/2014/main" id="{28139A4B-60B8-ABF3-FBCE-84B9701F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11" y="1172787"/>
            <a:ext cx="3556000" cy="32766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80692E17-F78D-4A13-FF3B-2849FC53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Constraining Cosmology with Graphs</a:t>
            </a:r>
          </a:p>
        </p:txBody>
      </p:sp>
    </p:spTree>
    <p:extLst>
      <p:ext uri="{BB962C8B-B14F-4D97-AF65-F5344CB8AC3E}">
        <p14:creationId xmlns:p14="http://schemas.microsoft.com/office/powerpoint/2010/main" val="370310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606387"/>
            <a:ext cx="8686800" cy="427877"/>
          </a:xfrm>
        </p:spPr>
        <p:txBody>
          <a:bodyPr/>
          <a:lstStyle/>
          <a:p>
            <a:pPr algn="ctr"/>
            <a:r>
              <a:rPr lang="en-US" sz="1400" dirty="0"/>
              <a:t>Domain generalization struggle by </a:t>
            </a:r>
            <a:r>
              <a:rPr lang="en-US" sz="1400" dirty="0" err="1"/>
              <a:t>CosmoGraphNet</a:t>
            </a:r>
            <a:r>
              <a:rPr lang="en-US" sz="1400" dirty="0"/>
              <a:t> (Villanueva et al 2023)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CB6E8F8-D23F-5E2E-C8A9-7159F93C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68" y="859441"/>
            <a:ext cx="5401807" cy="2351120"/>
          </a:xfrm>
          <a:prstGeom prst="rect">
            <a:avLst/>
          </a:prstGeom>
        </p:spPr>
      </p:pic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DCADA340-A1C5-DCC3-C915-337AA866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8" y="3041230"/>
            <a:ext cx="5308048" cy="2351119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CCC343F3-4CD5-3669-2A1E-3D1552A0C66E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The Domain Generalization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71291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The problems with models trained with no domain adaptation is they are unable to generalize beyond the simulation they are trained in. </a:t>
            </a:r>
          </a:p>
          <a:p>
            <a:pPr marL="0" indent="0">
              <a:buNone/>
            </a:pPr>
            <a:r>
              <a:rPr lang="en-US" sz="1800" dirty="0"/>
              <a:t>Models tend to ”learn the simulation”, and are fragile to a change in the simulation because of:</a:t>
            </a:r>
          </a:p>
          <a:p>
            <a:pPr lvl="1"/>
            <a:r>
              <a:rPr lang="en-US" sz="1400" dirty="0"/>
              <a:t>Different </a:t>
            </a:r>
            <a:r>
              <a:rPr lang="en-US" sz="1400" dirty="0" err="1"/>
              <a:t>subgrid</a:t>
            </a:r>
            <a:r>
              <a:rPr lang="en-US" sz="1400" dirty="0"/>
              <a:t> physics </a:t>
            </a:r>
          </a:p>
          <a:p>
            <a:pPr lvl="1"/>
            <a:r>
              <a:rPr lang="en-US" sz="1400" dirty="0"/>
              <a:t>Different numerical approximations, code for hydrodynamic equations resolution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The Domain Generalization Problem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76CB994-1CDF-68CD-DD68-9387A18C402F}"/>
              </a:ext>
            </a:extLst>
          </p:cNvPr>
          <p:cNvSpPr txBox="1">
            <a:spLocks/>
          </p:cNvSpPr>
          <p:nvPr/>
        </p:nvSpPr>
        <p:spPr>
          <a:xfrm>
            <a:off x="5591256" y="4290543"/>
            <a:ext cx="3152053" cy="73417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b="1" dirty="0">
                <a:latin typeface="Helvetica"/>
              </a:rPr>
              <a:t>Simulations evolved from same initial conditions in different suites (indicated on the top right)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4B87F-B5C6-3628-4214-F51C33F7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9" y="3173634"/>
            <a:ext cx="5276427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Domain Adaptation is a technique to improve the performance of a model on a target domain containing insufficient annotated data by using the knowledge learned by the model from another related domain with adequate labeled data.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Domain Adaptation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2" descr="Domain Adaptation | da">
            <a:extLst>
              <a:ext uri="{FF2B5EF4-FFF2-40B4-BE49-F238E27FC236}">
                <a16:creationId xmlns:a16="http://schemas.microsoft.com/office/drawing/2014/main" id="{26FB1137-2BC5-BA71-DD19-04DA4F28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1" y="2546492"/>
            <a:ext cx="4151639" cy="26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2AF5F74-1C71-1E18-0725-91F8AF4A880F}"/>
              </a:ext>
            </a:extLst>
          </p:cNvPr>
          <p:cNvSpPr txBox="1">
            <a:spLocks/>
          </p:cNvSpPr>
          <p:nvPr/>
        </p:nvSpPr>
        <p:spPr>
          <a:xfrm>
            <a:off x="4961964" y="2795004"/>
            <a:ext cx="3989293" cy="21380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Many ways to align different domain distributions:</a:t>
            </a:r>
            <a:endParaRPr lang="en-US" sz="1600" dirty="0"/>
          </a:p>
          <a:p>
            <a:pPr lvl="1"/>
            <a:r>
              <a:rPr lang="en-US" sz="1600" dirty="0"/>
              <a:t>Distance-based methods</a:t>
            </a:r>
          </a:p>
          <a:p>
            <a:pPr lvl="1"/>
            <a:r>
              <a:rPr lang="en-US" sz="1600" dirty="0"/>
              <a:t>Adversarial methods</a:t>
            </a:r>
          </a:p>
          <a:p>
            <a:pPr lvl="1"/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293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C2B6B09-E3BB-A7D8-362E-3F02E794E222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Maximum Mean Discrepancy</a:t>
            </a:r>
          </a:p>
        </p:txBody>
      </p:sp>
      <p:pic>
        <p:nvPicPr>
          <p:cNvPr id="2" name="Google Shape;553;p51">
            <a:extLst>
              <a:ext uri="{FF2B5EF4-FFF2-40B4-BE49-F238E27FC236}">
                <a16:creationId xmlns:a16="http://schemas.microsoft.com/office/drawing/2014/main" id="{201D4E27-DAF6-6B9A-7024-4643B7FB7A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286" t="18984" r="29152" b="14636"/>
          <a:stretch/>
        </p:blipFill>
        <p:spPr>
          <a:xfrm>
            <a:off x="171514" y="1601551"/>
            <a:ext cx="4101769" cy="365488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56;p51">
            <a:extLst>
              <a:ext uri="{FF2B5EF4-FFF2-40B4-BE49-F238E27FC236}">
                <a16:creationId xmlns:a16="http://schemas.microsoft.com/office/drawing/2014/main" id="{27B1CFCC-1701-BF4C-C931-30535B413A5B}"/>
              </a:ext>
            </a:extLst>
          </p:cNvPr>
          <p:cNvSpPr txBox="1"/>
          <p:nvPr/>
        </p:nvSpPr>
        <p:spPr>
          <a:xfrm>
            <a:off x="7595875" y="917450"/>
            <a:ext cx="146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Smola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(2007)</a:t>
            </a:r>
            <a:endParaRPr sz="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Gretton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(2012)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540;p50">
            <a:extLst>
              <a:ext uri="{FF2B5EF4-FFF2-40B4-BE49-F238E27FC236}">
                <a16:creationId xmlns:a16="http://schemas.microsoft.com/office/drawing/2014/main" id="{76606EEC-2C67-CB6D-59AF-EF524AF0CA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199" t="22784" r="27376" b="13216"/>
          <a:stretch/>
        </p:blipFill>
        <p:spPr>
          <a:xfrm>
            <a:off x="4455901" y="1810338"/>
            <a:ext cx="4516575" cy="3446092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8092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C2B6B09-E3BB-A7D8-362E-3F02E794E222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Maximum Mean Discrepancy</a:t>
            </a:r>
          </a:p>
        </p:txBody>
      </p:sp>
      <p:pic>
        <p:nvPicPr>
          <p:cNvPr id="2" name="Google Shape;553;p51">
            <a:extLst>
              <a:ext uri="{FF2B5EF4-FFF2-40B4-BE49-F238E27FC236}">
                <a16:creationId xmlns:a16="http://schemas.microsoft.com/office/drawing/2014/main" id="{201D4E27-DAF6-6B9A-7024-4643B7FB7A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286" t="18984" r="29152" b="14636"/>
          <a:stretch/>
        </p:blipFill>
        <p:spPr>
          <a:xfrm>
            <a:off x="171514" y="1601551"/>
            <a:ext cx="4101769" cy="365488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56;p51">
            <a:extLst>
              <a:ext uri="{FF2B5EF4-FFF2-40B4-BE49-F238E27FC236}">
                <a16:creationId xmlns:a16="http://schemas.microsoft.com/office/drawing/2014/main" id="{27B1CFCC-1701-BF4C-C931-30535B413A5B}"/>
              </a:ext>
            </a:extLst>
          </p:cNvPr>
          <p:cNvSpPr txBox="1"/>
          <p:nvPr/>
        </p:nvSpPr>
        <p:spPr>
          <a:xfrm>
            <a:off x="7595875" y="917450"/>
            <a:ext cx="146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Smola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(2007)</a:t>
            </a:r>
            <a:endParaRPr sz="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Gretton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(2012)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561;p51">
            <a:extLst>
              <a:ext uri="{FF2B5EF4-FFF2-40B4-BE49-F238E27FC236}">
                <a16:creationId xmlns:a16="http://schemas.microsoft.com/office/drawing/2014/main" id="{2A7C97D0-3F31-D6B0-212D-39AB7A106D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257"/>
          <a:stretch/>
        </p:blipFill>
        <p:spPr>
          <a:xfrm>
            <a:off x="6743500" y="2017139"/>
            <a:ext cx="2147076" cy="1680699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562;p51">
            <a:extLst>
              <a:ext uri="{FF2B5EF4-FFF2-40B4-BE49-F238E27FC236}">
                <a16:creationId xmlns:a16="http://schemas.microsoft.com/office/drawing/2014/main" id="{BC5F2BB3-3E6C-01B9-2F06-0EA709CEB5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3901" y="2017149"/>
            <a:ext cx="1999601" cy="1501026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563;p51">
            <a:extLst>
              <a:ext uri="{FF2B5EF4-FFF2-40B4-BE49-F238E27FC236}">
                <a16:creationId xmlns:a16="http://schemas.microsoft.com/office/drawing/2014/main" id="{21DB49EC-87C7-9854-C0D3-1ED6A5FB3C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6551" y="3518176"/>
            <a:ext cx="1447901" cy="1472023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1907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Organization of latent space with MMD 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MMD Effect on Latent Space (SIMBA)</a:t>
            </a:r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4D97051-4507-1C1C-A597-44CFB765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5" y="1351051"/>
            <a:ext cx="3999743" cy="3442402"/>
          </a:xfrm>
          <a:prstGeom prst="rect">
            <a:avLst/>
          </a:prstGeom>
        </p:spPr>
      </p:pic>
      <p:pic>
        <p:nvPicPr>
          <p:cNvPr id="10" name="Picture 9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6CC46EAC-CC70-89FC-39F4-9766552B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1051"/>
            <a:ext cx="3999743" cy="34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6864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5918</TotalTime>
  <Words>622</Words>
  <Application>Microsoft Macintosh PowerPoint</Application>
  <PresentationFormat>On-screen Show (4:3)</PresentationFormat>
  <Paragraphs>108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Fermilab_PPT_090815</vt:lpstr>
      <vt:lpstr>PowerPoint Presentation</vt:lpstr>
      <vt:lpstr>Inferring Cosmology from Simulations</vt:lpstr>
      <vt:lpstr>Constraining Cosmology with Graphs</vt:lpstr>
      <vt:lpstr>PowerPoint Presentation</vt:lpstr>
      <vt:lpstr>The Domain Generalization Problem</vt:lpstr>
      <vt:lpstr>Domain Adaptation</vt:lpstr>
      <vt:lpstr>PowerPoint Presentation</vt:lpstr>
      <vt:lpstr>PowerPoint Presentation</vt:lpstr>
      <vt:lpstr>MMD Effect on Latent Space (SIMBA)</vt:lpstr>
      <vt:lpstr>Predictions With a Better Organized Latent Space (SIMBA)</vt:lpstr>
      <vt:lpstr>MMD Effect on Latent Space (IllustrisTNG)</vt:lpstr>
      <vt:lpstr>Predictions With a Better Organized Latent Space (IllustrisTNG)</vt:lpstr>
      <vt:lpstr>Submission to NeurIPS: ML for Physics Workshop</vt:lpstr>
      <vt:lpstr>Limitations</vt:lpstr>
      <vt:lpstr>Future Work: Domain Adversarial Neural Networks</vt:lpstr>
      <vt:lpstr>Future Work: Adversarial Discriminative Domain Adaptation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Roncoli</dc:creator>
  <cp:lastModifiedBy>Edoardo Fazzari</cp:lastModifiedBy>
  <cp:revision>20</cp:revision>
  <cp:lastPrinted>2014-01-20T19:40:21Z</cp:lastPrinted>
  <dcterms:created xsi:type="dcterms:W3CDTF">2023-08-25T20:41:54Z</dcterms:created>
  <dcterms:modified xsi:type="dcterms:W3CDTF">2023-09-28T14:26:14Z</dcterms:modified>
</cp:coreProperties>
</file>