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7"/>
  </p:notesMasterIdLst>
  <p:handoutMasterIdLst>
    <p:handoutMasterId r:id="rId18"/>
  </p:handoutMasterIdLst>
  <p:sldIdLst>
    <p:sldId id="294" r:id="rId2"/>
    <p:sldId id="284" r:id="rId3"/>
    <p:sldId id="309" r:id="rId4"/>
    <p:sldId id="307" r:id="rId5"/>
    <p:sldId id="297" r:id="rId6"/>
    <p:sldId id="298" r:id="rId7"/>
    <p:sldId id="314" r:id="rId8"/>
    <p:sldId id="315" r:id="rId9"/>
    <p:sldId id="310" r:id="rId10"/>
    <p:sldId id="316" r:id="rId11"/>
    <p:sldId id="317" r:id="rId12"/>
    <p:sldId id="318" r:id="rId13"/>
    <p:sldId id="311" r:id="rId14"/>
    <p:sldId id="312" r:id="rId15"/>
    <p:sldId id="313" r:id="rId16"/>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505050"/>
    <a:srgbClr val="FFFFFF"/>
    <a:srgbClr val="97D7EB"/>
    <a:srgbClr val="98D7EA"/>
    <a:srgbClr val="98D7EB"/>
    <a:srgbClr val="50504E"/>
    <a:srgbClr val="4E4E4E"/>
    <a:srgbClr val="404040"/>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663"/>
  </p:normalViewPr>
  <p:slideViewPr>
    <p:cSldViewPr snapToGrid="0" snapToObjects="1" showGuides="1">
      <p:cViewPr>
        <p:scale>
          <a:sx n="90" d="100"/>
          <a:sy n="90" d="100"/>
        </p:scale>
        <p:origin x="668" y="4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‹N›</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‹N›</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9/27/2023</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‹N›</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9/27/2023</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9/27/2023</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‹N›</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it-IT"/>
              <a:t>Fare clic sull'icona per inserire un'immagine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9/27/2023</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‹N›</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it-IT"/>
              <a:t>Fare clic sull'icona per inserire un'immagine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it-IT"/>
              <a:t>Fare clic per modificare gli stili del testo dello schema</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it-IT"/>
              <a:t>Fare clic per modificare gli stili del testo dello schema</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9/27/2023</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Fare clic per modificare gli stili del testo dello schema</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Secondo livello</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Terzo livello</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Quarto livello</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it-IT"/>
              <a:t>Quinto livello</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9/27/2023</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it-IT"/>
              <a:t>Fare clic per modificare lo stile del titolo dello schema</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9/27/2023</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‹N›</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Mu2e/Offline" TargetMode="Externa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1924" y="3237621"/>
            <a:ext cx="5629506" cy="752287"/>
          </a:xfrm>
        </p:spPr>
        <p:txBody>
          <a:bodyPr>
            <a:noAutofit/>
          </a:bodyPr>
          <a:lstStyle/>
          <a:p>
            <a:r>
              <a:rPr lang="it-IT" sz="1800" dirty="0" err="1"/>
              <a:t>Developing</a:t>
            </a:r>
            <a:r>
              <a:rPr lang="it-IT" sz="1800" dirty="0"/>
              <a:t> a </a:t>
            </a:r>
            <a:r>
              <a:rPr lang="it-IT" sz="1800" dirty="0" err="1"/>
              <a:t>Photon</a:t>
            </a:r>
            <a:r>
              <a:rPr lang="it-IT" sz="1800" dirty="0"/>
              <a:t> Conversion </a:t>
            </a:r>
            <a:r>
              <a:rPr lang="it-IT" sz="1800" dirty="0" err="1"/>
              <a:t>Reconstruction</a:t>
            </a:r>
            <a:r>
              <a:rPr lang="it-IT" sz="1800" dirty="0"/>
              <a:t> </a:t>
            </a:r>
            <a:r>
              <a:rPr lang="it-IT" sz="1800" dirty="0" err="1"/>
              <a:t>Algorithm</a:t>
            </a:r>
            <a:r>
              <a:rPr lang="it-IT" sz="1800" dirty="0"/>
              <a:t> for Background </a:t>
            </a:r>
            <a:r>
              <a:rPr lang="it-IT" sz="1800" dirty="0" err="1"/>
              <a:t>measurements</a:t>
            </a:r>
            <a:r>
              <a:rPr lang="it-IT" sz="1800" dirty="0"/>
              <a:t> in Mu2e</a:t>
            </a:r>
            <a:endParaRPr lang="en-US" sz="1800" dirty="0"/>
          </a:p>
        </p:txBody>
      </p:sp>
      <p:sp>
        <p:nvSpPr>
          <p:cNvPr id="4" name="Text Placeholder 3"/>
          <p:cNvSpPr>
            <a:spLocks noGrp="1"/>
          </p:cNvSpPr>
          <p:nvPr>
            <p:ph type="body" sz="quarter" idx="10"/>
          </p:nvPr>
        </p:nvSpPr>
        <p:spPr>
          <a:xfrm>
            <a:off x="341924" y="4014004"/>
            <a:ext cx="8499231" cy="935794"/>
          </a:xfrm>
        </p:spPr>
        <p:txBody>
          <a:bodyPr/>
          <a:lstStyle/>
          <a:p>
            <a:endParaRPr lang="en-US" sz="1400" dirty="0"/>
          </a:p>
          <a:p>
            <a:r>
              <a:rPr lang="en-US" sz="1400" dirty="0"/>
              <a:t>Francesco Mattia Carone	</a:t>
            </a:r>
          </a:p>
          <a:p>
            <a:r>
              <a:rPr lang="en-US" sz="1400" dirty="0"/>
              <a:t>09/27/2023</a:t>
            </a:r>
          </a:p>
        </p:txBody>
      </p:sp>
      <p:pic>
        <p:nvPicPr>
          <p:cNvPr id="5" name="Immagine 4" descr="Immagine che contiene palla&#10;&#10;Descrizione generata automaticamente">
            <a:extLst>
              <a:ext uri="{FF2B5EF4-FFF2-40B4-BE49-F238E27FC236}">
                <a16:creationId xmlns:a16="http://schemas.microsoft.com/office/drawing/2014/main" id="{90D13C31-3DAE-D808-BF04-504A9F142494}"/>
              </a:ext>
            </a:extLst>
          </p:cNvPr>
          <p:cNvPicPr>
            <a:picLocks noChangeAspect="1"/>
          </p:cNvPicPr>
          <p:nvPr/>
        </p:nvPicPr>
        <p:blipFill>
          <a:blip r:embed="rId2"/>
          <a:stretch>
            <a:fillRect/>
          </a:stretch>
        </p:blipFill>
        <p:spPr>
          <a:xfrm>
            <a:off x="6347981" y="3406140"/>
            <a:ext cx="2493174" cy="1543658"/>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75B59883-186B-A4B0-9EF7-7BA184ED4DEA}"/>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B13B2BF2-B96B-129D-40EE-67983AE7F118}"/>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olo 6">
            <a:extLst>
              <a:ext uri="{FF2B5EF4-FFF2-40B4-BE49-F238E27FC236}">
                <a16:creationId xmlns:a16="http://schemas.microsoft.com/office/drawing/2014/main" id="{0DBB5131-0CFF-C99B-14D2-84B3304A336E}"/>
              </a:ext>
            </a:extLst>
          </p:cNvPr>
          <p:cNvSpPr>
            <a:spLocks noGrp="1"/>
          </p:cNvSpPr>
          <p:nvPr>
            <p:ph type="title"/>
          </p:nvPr>
        </p:nvSpPr>
        <p:spPr>
          <a:xfrm>
            <a:off x="318263" y="236240"/>
            <a:ext cx="8686800" cy="320908"/>
          </a:xfrm>
        </p:spPr>
        <p:txBody>
          <a:bodyPr/>
          <a:lstStyle/>
          <a:p>
            <a:r>
              <a:rPr lang="it-IT" dirty="0"/>
              <a:t>Analysis (part 4)</a:t>
            </a:r>
            <a:endParaRPr lang="en-US" dirty="0"/>
          </a:p>
        </p:txBody>
      </p:sp>
      <p:sp>
        <p:nvSpPr>
          <p:cNvPr id="5" name="Content Placeholder 5">
            <a:extLst>
              <a:ext uri="{FF2B5EF4-FFF2-40B4-BE49-F238E27FC236}">
                <a16:creationId xmlns:a16="http://schemas.microsoft.com/office/drawing/2014/main" id="{87C726CE-7A18-68DF-845B-425BA7D94D14}"/>
              </a:ext>
            </a:extLst>
          </p:cNvPr>
          <p:cNvSpPr txBox="1">
            <a:spLocks/>
          </p:cNvSpPr>
          <p:nvPr/>
        </p:nvSpPr>
        <p:spPr>
          <a:xfrm>
            <a:off x="358021" y="2408900"/>
            <a:ext cx="8427958" cy="55705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err="1">
                <a:solidFill>
                  <a:srgbClr val="505050"/>
                </a:solidFill>
              </a:rPr>
              <a:t>Analogously</a:t>
            </a:r>
            <a:r>
              <a:rPr lang="it-IT" sz="1400" dirty="0">
                <a:solidFill>
                  <a:srgbClr val="505050"/>
                </a:solidFill>
              </a:rPr>
              <a:t>, for the </a:t>
            </a:r>
            <a:r>
              <a:rPr lang="it-IT" sz="1400" dirty="0" err="1">
                <a:solidFill>
                  <a:srgbClr val="505050"/>
                </a:solidFill>
              </a:rPr>
              <a:t>reconstructed</a:t>
            </a:r>
            <a:r>
              <a:rPr lang="it-IT" sz="1400" dirty="0">
                <a:solidFill>
                  <a:srgbClr val="505050"/>
                </a:solidFill>
              </a:rPr>
              <a:t> events set, the </a:t>
            </a:r>
            <a:r>
              <a:rPr lang="it-IT" sz="1400" b="1" dirty="0" err="1">
                <a:solidFill>
                  <a:srgbClr val="004C97"/>
                </a:solidFill>
              </a:rPr>
              <a:t>starting</a:t>
            </a:r>
            <a:r>
              <a:rPr lang="it-IT" sz="1400" b="1" dirty="0">
                <a:solidFill>
                  <a:srgbClr val="004C97"/>
                </a:solidFill>
              </a:rPr>
              <a:t> </a:t>
            </a:r>
            <a:r>
              <a:rPr lang="it-IT" sz="1400" b="1" dirty="0" err="1">
                <a:solidFill>
                  <a:srgbClr val="004C97"/>
                </a:solidFill>
              </a:rPr>
              <a:t>momentum</a:t>
            </a:r>
            <a:r>
              <a:rPr lang="it-IT" sz="1400" b="1" dirty="0">
                <a:solidFill>
                  <a:srgbClr val="004C97"/>
                </a:solidFill>
              </a:rPr>
              <a:t> </a:t>
            </a:r>
            <a:r>
              <a:rPr lang="it-IT" sz="1400" b="1" dirty="0" err="1">
                <a:solidFill>
                  <a:srgbClr val="004C97"/>
                </a:solidFill>
              </a:rPr>
              <a:t>distributions</a:t>
            </a:r>
            <a:r>
              <a:rPr lang="it-IT" sz="1400" dirty="0">
                <a:solidFill>
                  <a:srgbClr val="505050"/>
                </a:solidFill>
              </a:rPr>
              <a:t> of the electron and the </a:t>
            </a:r>
            <a:r>
              <a:rPr lang="it-IT" sz="1400" dirty="0" err="1">
                <a:solidFill>
                  <a:srgbClr val="505050"/>
                </a:solidFill>
              </a:rPr>
              <a:t>positron</a:t>
            </a:r>
            <a:r>
              <a:rPr lang="it-IT" sz="1400" dirty="0">
                <a:solidFill>
                  <a:srgbClr val="505050"/>
                </a:solidFill>
              </a:rPr>
              <a:t> can be </a:t>
            </a:r>
            <a:r>
              <a:rPr lang="it-IT" sz="1400" dirty="0" err="1">
                <a:solidFill>
                  <a:srgbClr val="505050"/>
                </a:solidFill>
              </a:rPr>
              <a:t>observed</a:t>
            </a:r>
            <a:r>
              <a:rPr lang="it-IT" sz="1400" dirty="0">
                <a:solidFill>
                  <a:srgbClr val="505050"/>
                </a:solidFill>
              </a:rPr>
              <a:t>.</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p:pic>
        <p:nvPicPr>
          <p:cNvPr id="8" name="Immagine 7">
            <a:extLst>
              <a:ext uri="{FF2B5EF4-FFF2-40B4-BE49-F238E27FC236}">
                <a16:creationId xmlns:a16="http://schemas.microsoft.com/office/drawing/2014/main" id="{30C2BDEF-1B5B-F824-0F23-8AC2D2BAB5FE}"/>
              </a:ext>
            </a:extLst>
          </p:cNvPr>
          <p:cNvPicPr>
            <a:picLocks noChangeAspect="1"/>
          </p:cNvPicPr>
          <p:nvPr/>
        </p:nvPicPr>
        <p:blipFill>
          <a:blip r:embed="rId2"/>
          <a:stretch>
            <a:fillRect/>
          </a:stretch>
        </p:blipFill>
        <p:spPr>
          <a:xfrm>
            <a:off x="4707418" y="691608"/>
            <a:ext cx="3420347" cy="1620000"/>
          </a:xfrm>
          <a:prstGeom prst="rect">
            <a:avLst/>
          </a:prstGeom>
        </p:spPr>
      </p:pic>
      <p:pic>
        <p:nvPicPr>
          <p:cNvPr id="10" name="Immagine 9">
            <a:extLst>
              <a:ext uri="{FF2B5EF4-FFF2-40B4-BE49-F238E27FC236}">
                <a16:creationId xmlns:a16="http://schemas.microsoft.com/office/drawing/2014/main" id="{5FDAFCC3-D6DA-3885-1F10-F57773486BF8}"/>
              </a:ext>
            </a:extLst>
          </p:cNvPr>
          <p:cNvPicPr>
            <a:picLocks noChangeAspect="1"/>
          </p:cNvPicPr>
          <p:nvPr/>
        </p:nvPicPr>
        <p:blipFill>
          <a:blip r:embed="rId3"/>
          <a:stretch>
            <a:fillRect/>
          </a:stretch>
        </p:blipFill>
        <p:spPr>
          <a:xfrm>
            <a:off x="1016235" y="642798"/>
            <a:ext cx="3516592" cy="1620000"/>
          </a:xfrm>
          <a:prstGeom prst="rect">
            <a:avLst/>
          </a:prstGeom>
        </p:spPr>
      </p:pic>
      <p:pic>
        <p:nvPicPr>
          <p:cNvPr id="12" name="Immagine 11">
            <a:extLst>
              <a:ext uri="{FF2B5EF4-FFF2-40B4-BE49-F238E27FC236}">
                <a16:creationId xmlns:a16="http://schemas.microsoft.com/office/drawing/2014/main" id="{EB87F32D-9F79-31AB-9915-3D483658EB0B}"/>
              </a:ext>
            </a:extLst>
          </p:cNvPr>
          <p:cNvPicPr>
            <a:picLocks noChangeAspect="1"/>
          </p:cNvPicPr>
          <p:nvPr/>
        </p:nvPicPr>
        <p:blipFill>
          <a:blip r:embed="rId4"/>
          <a:stretch>
            <a:fillRect/>
          </a:stretch>
        </p:blipFill>
        <p:spPr>
          <a:xfrm>
            <a:off x="1016235" y="2995433"/>
            <a:ext cx="3356983" cy="1620000"/>
          </a:xfrm>
          <a:prstGeom prst="rect">
            <a:avLst/>
          </a:prstGeom>
        </p:spPr>
      </p:pic>
      <p:pic>
        <p:nvPicPr>
          <p:cNvPr id="14" name="Immagine 13">
            <a:extLst>
              <a:ext uri="{FF2B5EF4-FFF2-40B4-BE49-F238E27FC236}">
                <a16:creationId xmlns:a16="http://schemas.microsoft.com/office/drawing/2014/main" id="{CC280F67-0BEF-7532-2A77-A0751C0D8B58}"/>
              </a:ext>
            </a:extLst>
          </p:cNvPr>
          <p:cNvPicPr>
            <a:picLocks noChangeAspect="1"/>
          </p:cNvPicPr>
          <p:nvPr/>
        </p:nvPicPr>
        <p:blipFill rotWithShape="1">
          <a:blip r:embed="rId5"/>
          <a:srcRect r="2771" b="8196"/>
          <a:stretch/>
        </p:blipFill>
        <p:spPr>
          <a:xfrm>
            <a:off x="4572000" y="2803052"/>
            <a:ext cx="3625794" cy="1891378"/>
          </a:xfrm>
          <a:prstGeom prst="rect">
            <a:avLst/>
          </a:prstGeom>
        </p:spPr>
      </p:pic>
    </p:spTree>
    <p:extLst>
      <p:ext uri="{BB962C8B-B14F-4D97-AF65-F5344CB8AC3E}">
        <p14:creationId xmlns:p14="http://schemas.microsoft.com/office/powerpoint/2010/main" val="106943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75B59883-186B-A4B0-9EF7-7BA184ED4DEA}"/>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B13B2BF2-B96B-129D-40EE-67983AE7F118}"/>
              </a:ext>
            </a:extLst>
          </p:cNvPr>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9" name="Titolo 6">
            <a:extLst>
              <a:ext uri="{FF2B5EF4-FFF2-40B4-BE49-F238E27FC236}">
                <a16:creationId xmlns:a16="http://schemas.microsoft.com/office/drawing/2014/main" id="{431628FC-C179-F61E-7E3F-CD3548FEE990}"/>
              </a:ext>
            </a:extLst>
          </p:cNvPr>
          <p:cNvSpPr>
            <a:spLocks noGrp="1"/>
          </p:cNvSpPr>
          <p:nvPr>
            <p:ph type="title"/>
          </p:nvPr>
        </p:nvSpPr>
        <p:spPr>
          <a:xfrm>
            <a:off x="318263" y="236240"/>
            <a:ext cx="8686800" cy="320908"/>
          </a:xfrm>
        </p:spPr>
        <p:txBody>
          <a:bodyPr/>
          <a:lstStyle/>
          <a:p>
            <a:r>
              <a:rPr lang="it-IT" dirty="0"/>
              <a:t>Future </a:t>
            </a:r>
            <a:r>
              <a:rPr lang="it-IT" dirty="0" err="1"/>
              <a:t>developments</a:t>
            </a:r>
            <a:r>
              <a:rPr lang="it-IT" dirty="0"/>
              <a:t> for the </a:t>
            </a:r>
            <a:r>
              <a:rPr lang="it-IT" dirty="0" err="1"/>
              <a:t>reconstruction</a:t>
            </a:r>
            <a:r>
              <a:rPr lang="it-IT" dirty="0"/>
              <a:t> </a:t>
            </a:r>
            <a:r>
              <a:rPr lang="it-IT" dirty="0" err="1"/>
              <a:t>algorithm</a:t>
            </a:r>
            <a:endParaRPr lang="en-US" dirty="0"/>
          </a:p>
        </p:txBody>
      </p:sp>
      <p:sp>
        <p:nvSpPr>
          <p:cNvPr id="11" name="Content Placeholder 5">
            <a:extLst>
              <a:ext uri="{FF2B5EF4-FFF2-40B4-BE49-F238E27FC236}">
                <a16:creationId xmlns:a16="http://schemas.microsoft.com/office/drawing/2014/main" id="{537BE792-F661-4C73-788A-17FD72EE809A}"/>
              </a:ext>
            </a:extLst>
          </p:cNvPr>
          <p:cNvSpPr txBox="1">
            <a:spLocks/>
          </p:cNvSpPr>
          <p:nvPr/>
        </p:nvSpPr>
        <p:spPr>
          <a:xfrm>
            <a:off x="334925" y="946392"/>
            <a:ext cx="3632776" cy="101948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indent="0">
              <a:buNone/>
            </a:pPr>
            <a:endParaRPr lang="it-IT" sz="1400" dirty="0">
              <a:solidFill>
                <a:srgbClr val="505050"/>
              </a:solidFill>
            </a:endParaRPr>
          </a:p>
          <a:p>
            <a:pPr marL="0" lvl="4" indent="0">
              <a:buNone/>
            </a:pPr>
            <a:endParaRPr lang="it-IT" sz="1400" dirty="0">
              <a:solidFill>
                <a:srgbClr val="505050"/>
              </a:solidFill>
            </a:endParaRPr>
          </a:p>
          <a:p>
            <a:pPr marL="114300" lvl="4" indent="-342900">
              <a:buFont typeface="+mj-lt"/>
              <a:buAutoNum type="arabicPeriod"/>
            </a:pP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p:sp>
        <p:nvSpPr>
          <p:cNvPr id="13" name="Content Placeholder 5">
            <a:extLst>
              <a:ext uri="{FF2B5EF4-FFF2-40B4-BE49-F238E27FC236}">
                <a16:creationId xmlns:a16="http://schemas.microsoft.com/office/drawing/2014/main" id="{1FB807EE-AA12-0753-9337-A090C94F0CDD}"/>
              </a:ext>
            </a:extLst>
          </p:cNvPr>
          <p:cNvSpPr txBox="1">
            <a:spLocks/>
          </p:cNvSpPr>
          <p:nvPr/>
        </p:nvSpPr>
        <p:spPr>
          <a:xfrm>
            <a:off x="381117" y="1965878"/>
            <a:ext cx="8427958" cy="76367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err="1">
                <a:solidFill>
                  <a:srgbClr val="505050"/>
                </a:solidFill>
              </a:rPr>
              <a:t>Despite</a:t>
            </a:r>
            <a:r>
              <a:rPr lang="it-IT" sz="1400" dirty="0">
                <a:solidFill>
                  <a:srgbClr val="505050"/>
                </a:solidFill>
              </a:rPr>
              <a:t> the low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efficiency</a:t>
            </a:r>
            <a:r>
              <a:rPr lang="it-IT" sz="1400" dirty="0">
                <a:solidFill>
                  <a:srgbClr val="505050"/>
                </a:solidFill>
              </a:rPr>
              <a:t> </a:t>
            </a:r>
            <a:r>
              <a:rPr lang="it-IT" sz="1400" dirty="0" err="1">
                <a:solidFill>
                  <a:srgbClr val="505050"/>
                </a:solidFill>
              </a:rPr>
              <a:t>reached</a:t>
            </a:r>
            <a:r>
              <a:rPr lang="it-IT" sz="1400" dirty="0">
                <a:solidFill>
                  <a:srgbClr val="505050"/>
                </a:solidFill>
              </a:rPr>
              <a:t> with the </a:t>
            </a:r>
            <a:r>
              <a:rPr lang="it-IT" sz="1400" dirty="0" err="1">
                <a:solidFill>
                  <a:srgbClr val="505050"/>
                </a:solidFill>
              </a:rPr>
              <a:t>current</a:t>
            </a:r>
            <a:r>
              <a:rPr lang="it-IT" sz="1400" dirty="0">
                <a:solidFill>
                  <a:srgbClr val="505050"/>
                </a:solidFill>
              </a:rPr>
              <a:t> </a:t>
            </a:r>
            <a:r>
              <a:rPr lang="it-IT" sz="1400" dirty="0" err="1">
                <a:solidFill>
                  <a:srgbClr val="505050"/>
                </a:solidFill>
              </a:rPr>
              <a:t>version</a:t>
            </a:r>
            <a:r>
              <a:rPr lang="it-IT" sz="1400" dirty="0">
                <a:solidFill>
                  <a:srgbClr val="505050"/>
                </a:solidFill>
              </a:rPr>
              <a:t> of the </a:t>
            </a:r>
            <a:r>
              <a:rPr lang="it-IT" sz="1400" dirty="0" err="1">
                <a:solidFill>
                  <a:srgbClr val="505050"/>
                </a:solidFill>
              </a:rPr>
              <a:t>algorithm</a:t>
            </a:r>
            <a:r>
              <a:rPr lang="it-IT" sz="1400" dirty="0">
                <a:solidFill>
                  <a:srgbClr val="505050"/>
                </a:solidFill>
              </a:rPr>
              <a:t>, </a:t>
            </a:r>
            <a:r>
              <a:rPr lang="it-IT" sz="1400" dirty="0" err="1">
                <a:solidFill>
                  <a:srgbClr val="505050"/>
                </a:solidFill>
              </a:rPr>
              <a:t>it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auspicable</a:t>
            </a:r>
            <a:r>
              <a:rPr lang="it-IT" sz="1400" dirty="0">
                <a:solidFill>
                  <a:srgbClr val="505050"/>
                </a:solidFill>
              </a:rPr>
              <a:t> </a:t>
            </a:r>
            <a:r>
              <a:rPr lang="it-IT" sz="1400" dirty="0" err="1">
                <a:solidFill>
                  <a:srgbClr val="505050"/>
                </a:solidFill>
              </a:rPr>
              <a:t>that</a:t>
            </a:r>
            <a:r>
              <a:rPr lang="it-IT" sz="1400" dirty="0">
                <a:solidFill>
                  <a:srgbClr val="505050"/>
                </a:solidFill>
              </a:rPr>
              <a:t> the </a:t>
            </a:r>
            <a:r>
              <a:rPr lang="it-IT" sz="1400" dirty="0" err="1">
                <a:solidFill>
                  <a:srgbClr val="505050"/>
                </a:solidFill>
              </a:rPr>
              <a:t>algorithm</a:t>
            </a:r>
            <a:r>
              <a:rPr lang="it-IT" sz="1400" dirty="0">
                <a:solidFill>
                  <a:srgbClr val="505050"/>
                </a:solidFill>
              </a:rPr>
              <a:t> </a:t>
            </a:r>
            <a:r>
              <a:rPr lang="it-IT" sz="1400" dirty="0" err="1">
                <a:solidFill>
                  <a:srgbClr val="505050"/>
                </a:solidFill>
              </a:rPr>
              <a:t>itself</a:t>
            </a:r>
            <a:r>
              <a:rPr lang="it-IT" sz="1400" dirty="0">
                <a:solidFill>
                  <a:srgbClr val="505050"/>
                </a:solidFill>
              </a:rPr>
              <a:t> </a:t>
            </a:r>
            <a:r>
              <a:rPr lang="it-IT" sz="1400" dirty="0" err="1">
                <a:solidFill>
                  <a:srgbClr val="505050"/>
                </a:solidFill>
              </a:rPr>
              <a:t>will</a:t>
            </a:r>
            <a:r>
              <a:rPr lang="it-IT" sz="1400" dirty="0">
                <a:solidFill>
                  <a:srgbClr val="505050"/>
                </a:solidFill>
              </a:rPr>
              <a:t> be made more </a:t>
            </a:r>
            <a:r>
              <a:rPr lang="it-IT" sz="1400" dirty="0" err="1">
                <a:solidFill>
                  <a:srgbClr val="505050"/>
                </a:solidFill>
              </a:rPr>
              <a:t>efficient</a:t>
            </a:r>
            <a:r>
              <a:rPr lang="it-IT" sz="1400" dirty="0">
                <a:solidFill>
                  <a:srgbClr val="505050"/>
                </a:solidFill>
              </a:rPr>
              <a:t> in the future. The </a:t>
            </a:r>
            <a:r>
              <a:rPr lang="it-IT" sz="1400" dirty="0" err="1">
                <a:solidFill>
                  <a:srgbClr val="505050"/>
                </a:solidFill>
              </a:rPr>
              <a:t>analysis</a:t>
            </a:r>
            <a:r>
              <a:rPr lang="it-IT" sz="1400" dirty="0">
                <a:solidFill>
                  <a:srgbClr val="505050"/>
                </a:solidFill>
              </a:rPr>
              <a:t> </a:t>
            </a:r>
            <a:r>
              <a:rPr lang="it-IT" sz="1400" dirty="0" err="1">
                <a:solidFill>
                  <a:srgbClr val="505050"/>
                </a:solidFill>
              </a:rPr>
              <a:t>conducted</a:t>
            </a:r>
            <a:r>
              <a:rPr lang="it-IT" sz="1400" dirty="0">
                <a:solidFill>
                  <a:srgbClr val="505050"/>
                </a:solidFill>
              </a:rPr>
              <a:t> </a:t>
            </a:r>
            <a:r>
              <a:rPr lang="it-IT" sz="1400" dirty="0" err="1">
                <a:solidFill>
                  <a:srgbClr val="505050"/>
                </a:solidFill>
              </a:rPr>
              <a:t>nevertheless</a:t>
            </a:r>
            <a:r>
              <a:rPr lang="it-IT" sz="1400" dirty="0">
                <a:solidFill>
                  <a:srgbClr val="505050"/>
                </a:solidFill>
              </a:rPr>
              <a:t> </a:t>
            </a:r>
            <a:r>
              <a:rPr lang="it-IT" sz="1400" dirty="0" err="1">
                <a:solidFill>
                  <a:srgbClr val="505050"/>
                </a:solidFill>
              </a:rPr>
              <a:t>proves</a:t>
            </a:r>
            <a:r>
              <a:rPr lang="it-IT" sz="1400" dirty="0">
                <a:solidFill>
                  <a:srgbClr val="505050"/>
                </a:solidFill>
              </a:rPr>
              <a:t> </a:t>
            </a:r>
            <a:r>
              <a:rPr lang="it-IT" sz="1400" dirty="0" err="1">
                <a:solidFill>
                  <a:srgbClr val="505050"/>
                </a:solidFill>
              </a:rPr>
              <a:t>that</a:t>
            </a:r>
            <a:r>
              <a:rPr lang="it-IT" sz="1400" dirty="0">
                <a:solidFill>
                  <a:srgbClr val="505050"/>
                </a:solidFill>
              </a:rPr>
              <a:t> </a:t>
            </a:r>
            <a:r>
              <a:rPr lang="it-IT" sz="1400" dirty="0" err="1">
                <a:solidFill>
                  <a:srgbClr val="505050"/>
                </a:solidFill>
              </a:rPr>
              <a:t>reconstruction</a:t>
            </a:r>
            <a:r>
              <a:rPr lang="it-IT" sz="1400" dirty="0">
                <a:solidFill>
                  <a:srgbClr val="505050"/>
                </a:solidFill>
              </a:rPr>
              <a:t> for the class of events of </a:t>
            </a:r>
            <a:r>
              <a:rPr lang="it-IT" sz="1400" dirty="0" err="1">
                <a:solidFill>
                  <a:srgbClr val="505050"/>
                </a:solidFill>
              </a:rPr>
              <a:t>interest</a:t>
            </a:r>
            <a:r>
              <a:rPr lang="it-IT" sz="1400" dirty="0">
                <a:solidFill>
                  <a:srgbClr val="505050"/>
                </a:solidFill>
              </a:rPr>
              <a:t> </a:t>
            </a:r>
            <a:r>
              <a:rPr lang="it-IT" sz="1400" dirty="0" err="1">
                <a:solidFill>
                  <a:srgbClr val="505050"/>
                </a:solidFill>
              </a:rPr>
              <a:t>is</a:t>
            </a:r>
            <a:r>
              <a:rPr lang="it-IT" sz="1400" dirty="0">
                <a:solidFill>
                  <a:srgbClr val="505050"/>
                </a:solidFill>
              </a:rPr>
              <a:t> possibile. </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p:spTree>
    <p:extLst>
      <p:ext uri="{BB962C8B-B14F-4D97-AF65-F5344CB8AC3E}">
        <p14:creationId xmlns:p14="http://schemas.microsoft.com/office/powerpoint/2010/main" val="198972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75B59883-186B-A4B0-9EF7-7BA184ED4DEA}"/>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B13B2BF2-B96B-129D-40EE-67983AE7F118}"/>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9" name="Titolo 6">
            <a:extLst>
              <a:ext uri="{FF2B5EF4-FFF2-40B4-BE49-F238E27FC236}">
                <a16:creationId xmlns:a16="http://schemas.microsoft.com/office/drawing/2014/main" id="{431628FC-C179-F61E-7E3F-CD3548FEE990}"/>
              </a:ext>
            </a:extLst>
          </p:cNvPr>
          <p:cNvSpPr>
            <a:spLocks noGrp="1"/>
          </p:cNvSpPr>
          <p:nvPr>
            <p:ph type="title"/>
          </p:nvPr>
        </p:nvSpPr>
        <p:spPr>
          <a:xfrm>
            <a:off x="318263" y="236240"/>
            <a:ext cx="8686800" cy="320908"/>
          </a:xfrm>
        </p:spPr>
        <p:txBody>
          <a:bodyPr/>
          <a:lstStyle/>
          <a:p>
            <a:r>
              <a:rPr lang="it-IT" dirty="0"/>
              <a:t>Side Projects</a:t>
            </a:r>
            <a:endParaRPr lang="en-US" dirty="0"/>
          </a:p>
        </p:txBody>
      </p:sp>
      <p:sp>
        <p:nvSpPr>
          <p:cNvPr id="11" name="Content Placeholder 5">
            <a:extLst>
              <a:ext uri="{FF2B5EF4-FFF2-40B4-BE49-F238E27FC236}">
                <a16:creationId xmlns:a16="http://schemas.microsoft.com/office/drawing/2014/main" id="{537BE792-F661-4C73-788A-17FD72EE809A}"/>
              </a:ext>
            </a:extLst>
          </p:cNvPr>
          <p:cNvSpPr txBox="1">
            <a:spLocks/>
          </p:cNvSpPr>
          <p:nvPr/>
        </p:nvSpPr>
        <p:spPr>
          <a:xfrm>
            <a:off x="318263" y="1630204"/>
            <a:ext cx="7950334" cy="148232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indent="0">
              <a:buNone/>
            </a:pPr>
            <a:r>
              <a:rPr lang="it-IT" sz="1400" dirty="0" err="1">
                <a:solidFill>
                  <a:srgbClr val="505050"/>
                </a:solidFill>
              </a:rPr>
              <a:t>Together</a:t>
            </a:r>
            <a:r>
              <a:rPr lang="it-IT" sz="1400" dirty="0">
                <a:solidFill>
                  <a:srgbClr val="505050"/>
                </a:solidFill>
              </a:rPr>
              <a:t> with the </a:t>
            </a:r>
            <a:r>
              <a:rPr lang="it-IT" sz="1400" dirty="0" err="1">
                <a:solidFill>
                  <a:srgbClr val="505050"/>
                </a:solidFill>
              </a:rPr>
              <a:t>main</a:t>
            </a:r>
            <a:r>
              <a:rPr lang="it-IT" sz="1400" dirty="0">
                <a:solidFill>
                  <a:srgbClr val="505050"/>
                </a:solidFill>
              </a:rPr>
              <a:t> project </a:t>
            </a:r>
            <a:r>
              <a:rPr lang="it-IT" sz="1400" dirty="0" err="1">
                <a:solidFill>
                  <a:srgbClr val="505050"/>
                </a:solidFill>
              </a:rPr>
              <a:t>regarding</a:t>
            </a:r>
            <a:r>
              <a:rPr lang="it-IT" sz="1400" dirty="0">
                <a:solidFill>
                  <a:srgbClr val="505050"/>
                </a:solidFill>
              </a:rPr>
              <a:t> the </a:t>
            </a:r>
            <a:r>
              <a:rPr lang="it-IT" sz="1400" dirty="0" err="1">
                <a:solidFill>
                  <a:srgbClr val="505050"/>
                </a:solidFill>
              </a:rPr>
              <a:t>development</a:t>
            </a:r>
            <a:r>
              <a:rPr lang="it-IT" sz="1400" dirty="0">
                <a:solidFill>
                  <a:srgbClr val="505050"/>
                </a:solidFill>
              </a:rPr>
              <a:t> of a </a:t>
            </a:r>
            <a:r>
              <a:rPr lang="it-IT" sz="1400" dirty="0" err="1">
                <a:solidFill>
                  <a:srgbClr val="505050"/>
                </a:solidFill>
              </a:rPr>
              <a:t>photon</a:t>
            </a:r>
            <a:r>
              <a:rPr lang="it-IT" sz="1400" dirty="0">
                <a:solidFill>
                  <a:srgbClr val="505050"/>
                </a:solidFill>
              </a:rPr>
              <a:t> </a:t>
            </a:r>
            <a:r>
              <a:rPr lang="it-IT" sz="1400" dirty="0" err="1">
                <a:solidFill>
                  <a:srgbClr val="505050"/>
                </a:solidFill>
              </a:rPr>
              <a:t>conversion</a:t>
            </a:r>
            <a:r>
              <a:rPr lang="it-IT" sz="1400" dirty="0">
                <a:solidFill>
                  <a:srgbClr val="505050"/>
                </a:solidFill>
              </a:rPr>
              <a:t>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algorithm</a:t>
            </a:r>
            <a:r>
              <a:rPr lang="it-IT" sz="1400" dirty="0">
                <a:solidFill>
                  <a:srgbClr val="505050"/>
                </a:solidFill>
              </a:rPr>
              <a:t> for background </a:t>
            </a:r>
            <a:r>
              <a:rPr lang="it-IT" sz="1400" dirty="0" err="1">
                <a:solidFill>
                  <a:srgbClr val="505050"/>
                </a:solidFill>
              </a:rPr>
              <a:t>measurements</a:t>
            </a:r>
            <a:r>
              <a:rPr lang="it-IT" sz="1400" dirty="0">
                <a:solidFill>
                  <a:srgbClr val="505050"/>
                </a:solidFill>
              </a:rPr>
              <a:t>, I </a:t>
            </a:r>
            <a:r>
              <a:rPr lang="it-IT" sz="1400" dirty="0" err="1">
                <a:solidFill>
                  <a:srgbClr val="505050"/>
                </a:solidFill>
              </a:rPr>
              <a:t>have</a:t>
            </a:r>
            <a:r>
              <a:rPr lang="it-IT" sz="1400" dirty="0">
                <a:solidFill>
                  <a:srgbClr val="505050"/>
                </a:solidFill>
              </a:rPr>
              <a:t> </a:t>
            </a:r>
            <a:r>
              <a:rPr lang="it-IT" sz="1400" dirty="0" err="1">
                <a:solidFill>
                  <a:srgbClr val="505050"/>
                </a:solidFill>
              </a:rPr>
              <a:t>also</a:t>
            </a:r>
            <a:r>
              <a:rPr lang="it-IT" sz="1400" dirty="0">
                <a:solidFill>
                  <a:srgbClr val="505050"/>
                </a:solidFill>
              </a:rPr>
              <a:t> </a:t>
            </a:r>
            <a:r>
              <a:rPr lang="it-IT" sz="1400" dirty="0" err="1">
                <a:solidFill>
                  <a:srgbClr val="505050"/>
                </a:solidFill>
              </a:rPr>
              <a:t>participated</a:t>
            </a:r>
            <a:r>
              <a:rPr lang="it-IT" sz="1400" dirty="0">
                <a:solidFill>
                  <a:srgbClr val="505050"/>
                </a:solidFill>
              </a:rPr>
              <a:t>, </a:t>
            </a:r>
            <a:r>
              <a:rPr lang="it-IT" sz="1400" dirty="0" err="1">
                <a:solidFill>
                  <a:srgbClr val="505050"/>
                </a:solidFill>
              </a:rPr>
              <a:t>during</a:t>
            </a:r>
            <a:r>
              <a:rPr lang="it-IT" sz="1400" dirty="0">
                <a:solidFill>
                  <a:srgbClr val="505050"/>
                </a:solidFill>
              </a:rPr>
              <a:t> </a:t>
            </a:r>
            <a:r>
              <a:rPr lang="it-IT" sz="1400" dirty="0" err="1">
                <a:solidFill>
                  <a:srgbClr val="505050"/>
                </a:solidFill>
              </a:rPr>
              <a:t>my</a:t>
            </a:r>
            <a:r>
              <a:rPr lang="it-IT" sz="1400" dirty="0">
                <a:solidFill>
                  <a:srgbClr val="505050"/>
                </a:solidFill>
              </a:rPr>
              <a:t> stay </a:t>
            </a:r>
            <a:r>
              <a:rPr lang="it-IT" sz="1400" dirty="0" err="1">
                <a:solidFill>
                  <a:srgbClr val="505050"/>
                </a:solidFill>
              </a:rPr>
              <a:t>at</a:t>
            </a:r>
            <a:r>
              <a:rPr lang="it-IT" sz="1400" dirty="0">
                <a:solidFill>
                  <a:srgbClr val="505050"/>
                </a:solidFill>
              </a:rPr>
              <a:t> Fermilab, in: </a:t>
            </a:r>
          </a:p>
          <a:p>
            <a:pPr marL="0" lvl="4" indent="0">
              <a:buNone/>
            </a:pPr>
            <a:endParaRPr lang="it-IT" sz="1400" dirty="0">
              <a:solidFill>
                <a:srgbClr val="505050"/>
              </a:solidFill>
            </a:endParaRPr>
          </a:p>
          <a:p>
            <a:pPr marL="114300" lvl="4" indent="-342900">
              <a:buFont typeface="+mj-lt"/>
              <a:buAutoNum type="arabicPeriod"/>
            </a:pPr>
            <a:r>
              <a:rPr lang="it-IT" sz="1400" dirty="0">
                <a:solidFill>
                  <a:srgbClr val="505050"/>
                </a:solidFill>
              </a:rPr>
              <a:t>Setup of the Mu2e DAQ system</a:t>
            </a:r>
          </a:p>
          <a:p>
            <a:pPr marL="114300" lvl="4" indent="-342900">
              <a:buFont typeface="+mj-lt"/>
              <a:buAutoNum type="arabicPeriod"/>
            </a:pPr>
            <a:r>
              <a:rPr lang="it-IT" sz="1400" dirty="0">
                <a:solidFill>
                  <a:srgbClr val="505050"/>
                </a:solidFill>
              </a:rPr>
              <a:t>Out-</a:t>
            </a:r>
            <a:r>
              <a:rPr lang="it-IT" sz="1400" dirty="0" err="1">
                <a:solidFill>
                  <a:srgbClr val="505050"/>
                </a:solidFill>
              </a:rPr>
              <a:t>gassing</a:t>
            </a:r>
            <a:r>
              <a:rPr lang="it-IT" sz="1400" dirty="0">
                <a:solidFill>
                  <a:srgbClr val="505050"/>
                </a:solidFill>
              </a:rPr>
              <a:t> of the Mu2e </a:t>
            </a:r>
            <a:r>
              <a:rPr lang="it-IT" sz="1400" dirty="0" err="1">
                <a:solidFill>
                  <a:srgbClr val="505050"/>
                </a:solidFill>
              </a:rPr>
              <a:t>Calorimeter</a:t>
            </a:r>
            <a:r>
              <a:rPr lang="it-IT" sz="1400" dirty="0">
                <a:solidFill>
                  <a:srgbClr val="505050"/>
                </a:solidFill>
              </a:rPr>
              <a:t> </a:t>
            </a:r>
            <a:r>
              <a:rPr lang="it-IT" sz="1400" dirty="0" err="1">
                <a:solidFill>
                  <a:srgbClr val="505050"/>
                </a:solidFill>
              </a:rPr>
              <a:t>Redout</a:t>
            </a:r>
            <a:r>
              <a:rPr lang="it-IT" sz="1400" dirty="0">
                <a:solidFill>
                  <a:srgbClr val="505050"/>
                </a:solidFill>
              </a:rPr>
              <a:t> </a:t>
            </a:r>
            <a:r>
              <a:rPr lang="it-IT" sz="1400" dirty="0" err="1">
                <a:solidFill>
                  <a:srgbClr val="505050"/>
                </a:solidFill>
              </a:rPr>
              <a:t>Units</a:t>
            </a: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p:spTree>
    <p:extLst>
      <p:ext uri="{BB962C8B-B14F-4D97-AF65-F5344CB8AC3E}">
        <p14:creationId xmlns:p14="http://schemas.microsoft.com/office/powerpoint/2010/main" val="363307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8194D4CC-DE3A-403E-1CE8-FD736FC7DB68}"/>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59D6FEC7-5DA2-43C5-FF78-2E1C094BE59C}"/>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olo 6">
            <a:extLst>
              <a:ext uri="{FF2B5EF4-FFF2-40B4-BE49-F238E27FC236}">
                <a16:creationId xmlns:a16="http://schemas.microsoft.com/office/drawing/2014/main" id="{BBD59133-91AE-C29C-E32D-806B1472D874}"/>
              </a:ext>
            </a:extLst>
          </p:cNvPr>
          <p:cNvSpPr>
            <a:spLocks noGrp="1"/>
          </p:cNvSpPr>
          <p:nvPr>
            <p:ph type="title"/>
          </p:nvPr>
        </p:nvSpPr>
        <p:spPr>
          <a:xfrm>
            <a:off x="334925" y="311922"/>
            <a:ext cx="8686800" cy="320908"/>
          </a:xfrm>
        </p:spPr>
        <p:txBody>
          <a:bodyPr/>
          <a:lstStyle/>
          <a:p>
            <a:r>
              <a:rPr lang="it-IT" dirty="0"/>
              <a:t>DAQ setup</a:t>
            </a:r>
            <a:endParaRPr lang="en-US" dirty="0"/>
          </a:p>
        </p:txBody>
      </p:sp>
      <p:sp>
        <p:nvSpPr>
          <p:cNvPr id="8" name="Content Placeholder 5">
            <a:extLst>
              <a:ext uri="{FF2B5EF4-FFF2-40B4-BE49-F238E27FC236}">
                <a16:creationId xmlns:a16="http://schemas.microsoft.com/office/drawing/2014/main" id="{2AD7F54D-F6CE-0C89-64E5-2194FAA2C5AC}"/>
              </a:ext>
            </a:extLst>
          </p:cNvPr>
          <p:cNvSpPr txBox="1">
            <a:spLocks/>
          </p:cNvSpPr>
          <p:nvPr/>
        </p:nvSpPr>
        <p:spPr>
          <a:xfrm>
            <a:off x="334925" y="946391"/>
            <a:ext cx="3632776" cy="265898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indent="0">
              <a:buNone/>
            </a:pPr>
            <a:r>
              <a:rPr lang="it-IT" sz="1400" dirty="0">
                <a:solidFill>
                  <a:srgbClr val="505050"/>
                </a:solidFill>
              </a:rPr>
              <a:t>Components of the DAQ set-up are </a:t>
            </a:r>
            <a:r>
              <a:rPr lang="it-IT" sz="1400" dirty="0" err="1">
                <a:solidFill>
                  <a:srgbClr val="505050"/>
                </a:solidFill>
              </a:rPr>
              <a:t>now</a:t>
            </a:r>
            <a:r>
              <a:rPr lang="it-IT" sz="1400" dirty="0">
                <a:solidFill>
                  <a:srgbClr val="505050"/>
                </a:solidFill>
              </a:rPr>
              <a:t> </a:t>
            </a:r>
            <a:r>
              <a:rPr lang="it-IT" sz="1400" dirty="0" err="1">
                <a:solidFill>
                  <a:srgbClr val="505050"/>
                </a:solidFill>
              </a:rPr>
              <a:t>being</a:t>
            </a:r>
            <a:r>
              <a:rPr lang="it-IT" sz="1400" dirty="0">
                <a:solidFill>
                  <a:srgbClr val="505050"/>
                </a:solidFill>
              </a:rPr>
              <a:t> </a:t>
            </a:r>
            <a:r>
              <a:rPr lang="it-IT" sz="1400" dirty="0" err="1">
                <a:solidFill>
                  <a:srgbClr val="505050"/>
                </a:solidFill>
              </a:rPr>
              <a:t>chosen</a:t>
            </a:r>
            <a:r>
              <a:rPr lang="it-IT" sz="1400" dirty="0">
                <a:solidFill>
                  <a:srgbClr val="505050"/>
                </a:solidFill>
              </a:rPr>
              <a:t> and </a:t>
            </a:r>
            <a:r>
              <a:rPr lang="it-IT" sz="1400" dirty="0" err="1">
                <a:solidFill>
                  <a:srgbClr val="505050"/>
                </a:solidFill>
              </a:rPr>
              <a:t>tested</a:t>
            </a:r>
            <a:r>
              <a:rPr lang="it-IT" sz="1400" dirty="0">
                <a:solidFill>
                  <a:srgbClr val="505050"/>
                </a:solidFill>
              </a:rPr>
              <a:t>. In </a:t>
            </a:r>
            <a:r>
              <a:rPr lang="it-IT" sz="1400" dirty="0" err="1">
                <a:solidFill>
                  <a:srgbClr val="505050"/>
                </a:solidFill>
              </a:rPr>
              <a:t>particular</a:t>
            </a:r>
            <a:r>
              <a:rPr lang="it-IT" sz="1400" dirty="0">
                <a:solidFill>
                  <a:srgbClr val="505050"/>
                </a:solidFill>
              </a:rPr>
              <a:t>, the </a:t>
            </a:r>
            <a:r>
              <a:rPr lang="it-IT" sz="1400" dirty="0" err="1">
                <a:solidFill>
                  <a:srgbClr val="505050"/>
                </a:solidFill>
              </a:rPr>
              <a:t>insertion</a:t>
            </a:r>
            <a:r>
              <a:rPr lang="it-IT" sz="1400" dirty="0">
                <a:solidFill>
                  <a:srgbClr val="505050"/>
                </a:solidFill>
              </a:rPr>
              <a:t> </a:t>
            </a:r>
            <a:r>
              <a:rPr lang="it-IT" sz="1400" dirty="0" err="1">
                <a:solidFill>
                  <a:srgbClr val="505050"/>
                </a:solidFill>
              </a:rPr>
              <a:t>loss</a:t>
            </a:r>
            <a:r>
              <a:rPr lang="it-IT" sz="1400" dirty="0">
                <a:solidFill>
                  <a:srgbClr val="505050"/>
                </a:solidFill>
              </a:rPr>
              <a:t> of the </a:t>
            </a:r>
            <a:r>
              <a:rPr lang="it-IT" sz="1400" dirty="0" err="1">
                <a:solidFill>
                  <a:srgbClr val="505050"/>
                </a:solidFill>
              </a:rPr>
              <a:t>whole</a:t>
            </a:r>
            <a:r>
              <a:rPr lang="it-IT" sz="1400" dirty="0">
                <a:solidFill>
                  <a:srgbClr val="505050"/>
                </a:solidFill>
              </a:rPr>
              <a:t> system </a:t>
            </a:r>
            <a:r>
              <a:rPr lang="it-IT" sz="1400" dirty="0" err="1">
                <a:solidFill>
                  <a:srgbClr val="505050"/>
                </a:solidFill>
              </a:rPr>
              <a:t>is</a:t>
            </a:r>
            <a:r>
              <a:rPr lang="it-IT" sz="1400" dirty="0">
                <a:solidFill>
                  <a:srgbClr val="505050"/>
                </a:solidFill>
              </a:rPr>
              <a:t> </a:t>
            </a:r>
            <a:r>
              <a:rPr lang="it-IT" sz="1400" dirty="0" err="1">
                <a:solidFill>
                  <a:srgbClr val="505050"/>
                </a:solidFill>
              </a:rPr>
              <a:t>requested</a:t>
            </a:r>
            <a:r>
              <a:rPr lang="it-IT" sz="1400" dirty="0">
                <a:solidFill>
                  <a:srgbClr val="505050"/>
                </a:solidFill>
              </a:rPr>
              <a:t> to be low </a:t>
            </a:r>
            <a:r>
              <a:rPr lang="it-IT" sz="1400" dirty="0" err="1">
                <a:solidFill>
                  <a:srgbClr val="505050"/>
                </a:solidFill>
              </a:rPr>
              <a:t>enough</a:t>
            </a:r>
            <a:r>
              <a:rPr lang="it-IT" sz="1400" dirty="0">
                <a:solidFill>
                  <a:srgbClr val="505050"/>
                </a:solidFill>
              </a:rPr>
              <a:t> to </a:t>
            </a:r>
            <a:r>
              <a:rPr lang="it-IT" sz="1400" dirty="0" err="1">
                <a:solidFill>
                  <a:srgbClr val="505050"/>
                </a:solidFill>
              </a:rPr>
              <a:t>assure</a:t>
            </a:r>
            <a:r>
              <a:rPr lang="it-IT" sz="1400" dirty="0">
                <a:solidFill>
                  <a:srgbClr val="505050"/>
                </a:solidFill>
              </a:rPr>
              <a:t> </a:t>
            </a:r>
            <a:r>
              <a:rPr lang="it-IT" sz="1400" dirty="0" err="1">
                <a:solidFill>
                  <a:srgbClr val="505050"/>
                </a:solidFill>
              </a:rPr>
              <a:t>efficient</a:t>
            </a:r>
            <a:r>
              <a:rPr lang="it-IT" sz="1400" dirty="0">
                <a:solidFill>
                  <a:srgbClr val="505050"/>
                </a:solidFill>
              </a:rPr>
              <a:t> data </a:t>
            </a:r>
            <a:r>
              <a:rPr lang="it-IT" sz="1400" dirty="0" err="1">
                <a:solidFill>
                  <a:srgbClr val="505050"/>
                </a:solidFill>
              </a:rPr>
              <a:t>distribution</a:t>
            </a:r>
            <a:r>
              <a:rPr lang="it-IT" sz="1400" dirty="0">
                <a:solidFill>
                  <a:srgbClr val="505050"/>
                </a:solidFill>
              </a:rPr>
              <a:t>. </a:t>
            </a:r>
            <a:br>
              <a:rPr lang="it-IT" sz="1400" dirty="0">
                <a:solidFill>
                  <a:srgbClr val="505050"/>
                </a:solidFill>
              </a:rPr>
            </a:br>
            <a:br>
              <a:rPr lang="it-IT" sz="1400" dirty="0">
                <a:solidFill>
                  <a:srgbClr val="505050"/>
                </a:solidFill>
              </a:rPr>
            </a:br>
            <a:r>
              <a:rPr lang="it-IT" sz="1400" dirty="0">
                <a:solidFill>
                  <a:srgbClr val="505050"/>
                </a:solidFill>
              </a:rPr>
              <a:t>By </a:t>
            </a:r>
            <a:r>
              <a:rPr lang="it-IT" sz="1400" dirty="0" err="1">
                <a:solidFill>
                  <a:srgbClr val="505050"/>
                </a:solidFill>
              </a:rPr>
              <a:t>now</a:t>
            </a:r>
            <a:r>
              <a:rPr lang="it-IT" sz="1400" dirty="0">
                <a:solidFill>
                  <a:srgbClr val="505050"/>
                </a:solidFill>
              </a:rPr>
              <a:t>, the long </a:t>
            </a:r>
            <a:r>
              <a:rPr lang="it-IT" sz="1400" dirty="0" err="1">
                <a:solidFill>
                  <a:srgbClr val="505050"/>
                </a:solidFill>
              </a:rPr>
              <a:t>run</a:t>
            </a:r>
            <a:r>
              <a:rPr lang="it-IT" sz="1400" dirty="0">
                <a:solidFill>
                  <a:srgbClr val="505050"/>
                </a:solidFill>
              </a:rPr>
              <a:t> cables and the vacuum cables </a:t>
            </a:r>
            <a:r>
              <a:rPr lang="it-IT" sz="1400" dirty="0" err="1">
                <a:solidFill>
                  <a:srgbClr val="505050"/>
                </a:solidFill>
              </a:rPr>
              <a:t>have</a:t>
            </a:r>
            <a:r>
              <a:rPr lang="it-IT" sz="1400" dirty="0">
                <a:solidFill>
                  <a:srgbClr val="505050"/>
                </a:solidFill>
              </a:rPr>
              <a:t> </a:t>
            </a:r>
            <a:r>
              <a:rPr lang="it-IT" sz="1400" dirty="0" err="1">
                <a:solidFill>
                  <a:srgbClr val="505050"/>
                </a:solidFill>
              </a:rPr>
              <a:t>been</a:t>
            </a:r>
            <a:r>
              <a:rPr lang="it-IT" sz="1400" dirty="0">
                <a:solidFill>
                  <a:srgbClr val="505050"/>
                </a:solidFill>
              </a:rPr>
              <a:t> </a:t>
            </a:r>
            <a:r>
              <a:rPr lang="it-IT" sz="1400" dirty="0" err="1">
                <a:solidFill>
                  <a:srgbClr val="505050"/>
                </a:solidFill>
              </a:rPr>
              <a:t>tested</a:t>
            </a:r>
            <a:r>
              <a:rPr lang="it-IT" sz="1400" dirty="0">
                <a:solidFill>
                  <a:srgbClr val="505050"/>
                </a:solidFill>
              </a:rPr>
              <a:t> and </a:t>
            </a:r>
            <a:r>
              <a:rPr lang="it-IT" sz="1400" dirty="0" err="1">
                <a:solidFill>
                  <a:srgbClr val="505050"/>
                </a:solidFill>
              </a:rPr>
              <a:t>have</a:t>
            </a:r>
            <a:r>
              <a:rPr lang="it-IT" sz="1400" dirty="0">
                <a:solidFill>
                  <a:srgbClr val="505050"/>
                </a:solidFill>
              </a:rPr>
              <a:t> </a:t>
            </a:r>
            <a:r>
              <a:rPr lang="it-IT" sz="1400" dirty="0" err="1">
                <a:solidFill>
                  <a:srgbClr val="505050"/>
                </a:solidFill>
              </a:rPr>
              <a:t>given</a:t>
            </a:r>
            <a:r>
              <a:rPr lang="it-IT" sz="1400" dirty="0">
                <a:solidFill>
                  <a:srgbClr val="505050"/>
                </a:solidFill>
              </a:rPr>
              <a:t> the positive </a:t>
            </a:r>
            <a:r>
              <a:rPr lang="it-IT" sz="1400" dirty="0" err="1">
                <a:solidFill>
                  <a:srgbClr val="505050"/>
                </a:solidFill>
              </a:rPr>
              <a:t>expected</a:t>
            </a:r>
            <a:r>
              <a:rPr lang="it-IT" sz="1400" dirty="0">
                <a:solidFill>
                  <a:srgbClr val="505050"/>
                </a:solidFill>
              </a:rPr>
              <a:t> </a:t>
            </a:r>
            <a:r>
              <a:rPr lang="it-IT" sz="1400" dirty="0" err="1">
                <a:solidFill>
                  <a:srgbClr val="505050"/>
                </a:solidFill>
              </a:rPr>
              <a:t>results</a:t>
            </a:r>
            <a:r>
              <a:rPr lang="it-IT" sz="1400" dirty="0">
                <a:solidFill>
                  <a:srgbClr val="505050"/>
                </a:solidFill>
              </a:rPr>
              <a:t>. </a:t>
            </a:r>
            <a:r>
              <a:rPr lang="it-IT" sz="1400" dirty="0" err="1">
                <a:solidFill>
                  <a:srgbClr val="505050"/>
                </a:solidFill>
              </a:rPr>
              <a:t>It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now</a:t>
            </a:r>
            <a:r>
              <a:rPr lang="it-IT" sz="1400" dirty="0">
                <a:solidFill>
                  <a:srgbClr val="505050"/>
                </a:solidFill>
              </a:rPr>
              <a:t> </a:t>
            </a:r>
            <a:r>
              <a:rPr lang="it-IT" sz="1400" dirty="0" err="1">
                <a:solidFill>
                  <a:srgbClr val="505050"/>
                </a:solidFill>
              </a:rPr>
              <a:t>needed</a:t>
            </a:r>
            <a:r>
              <a:rPr lang="it-IT" sz="1400" dirty="0">
                <a:solidFill>
                  <a:srgbClr val="505050"/>
                </a:solidFill>
              </a:rPr>
              <a:t> to test the </a:t>
            </a:r>
            <a:r>
              <a:rPr lang="it-IT" sz="1400" dirty="0" err="1">
                <a:solidFill>
                  <a:srgbClr val="505050"/>
                </a:solidFill>
              </a:rPr>
              <a:t>whole</a:t>
            </a:r>
            <a:r>
              <a:rPr lang="it-IT" sz="1400" dirty="0">
                <a:solidFill>
                  <a:srgbClr val="505050"/>
                </a:solidFill>
              </a:rPr>
              <a:t> system </a:t>
            </a:r>
            <a:r>
              <a:rPr lang="it-IT" sz="1400" dirty="0" err="1">
                <a:solidFill>
                  <a:srgbClr val="505050"/>
                </a:solidFill>
              </a:rPr>
              <a:t>together</a:t>
            </a:r>
            <a:r>
              <a:rPr lang="it-IT" sz="1400" dirty="0">
                <a:solidFill>
                  <a:srgbClr val="505050"/>
                </a:solidFill>
              </a:rPr>
              <a:t> </a:t>
            </a:r>
            <a:r>
              <a:rPr lang="it-IT" sz="1400" dirty="0" err="1">
                <a:solidFill>
                  <a:srgbClr val="505050"/>
                </a:solidFill>
              </a:rPr>
              <a:t>at</a:t>
            </a:r>
            <a:r>
              <a:rPr lang="it-IT" sz="1400" dirty="0">
                <a:solidFill>
                  <a:srgbClr val="505050"/>
                </a:solidFill>
              </a:rPr>
              <a:t> once.</a:t>
            </a:r>
          </a:p>
          <a:p>
            <a:pPr marL="0" lvl="4" indent="0">
              <a:buNone/>
            </a:pPr>
            <a:endParaRPr lang="it-IT" sz="1400" dirty="0">
              <a:solidFill>
                <a:srgbClr val="505050"/>
              </a:solidFill>
            </a:endParaRPr>
          </a:p>
          <a:p>
            <a:pPr marL="0" lvl="4" indent="0">
              <a:buNone/>
            </a:pPr>
            <a:endParaRPr lang="it-IT" sz="1400" dirty="0">
              <a:solidFill>
                <a:srgbClr val="505050"/>
              </a:solidFill>
            </a:endParaRPr>
          </a:p>
          <a:p>
            <a:pPr marL="114300" lvl="4" indent="-342900">
              <a:buFont typeface="+mj-lt"/>
              <a:buAutoNum type="arabicPeriod"/>
            </a:pP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p:pic>
        <p:nvPicPr>
          <p:cNvPr id="10" name="Immagine 9" descr="Immagine che contiene elettronica, Impianto elettrico, Ingegneria elettronica, Componente del computer&#10;&#10;Descrizione generata automaticamente">
            <a:extLst>
              <a:ext uri="{FF2B5EF4-FFF2-40B4-BE49-F238E27FC236}">
                <a16:creationId xmlns:a16="http://schemas.microsoft.com/office/drawing/2014/main" id="{93D30573-0421-96D7-90EC-91D07F72E0A9}"/>
              </a:ext>
            </a:extLst>
          </p:cNvPr>
          <p:cNvPicPr>
            <a:picLocks noChangeAspect="1"/>
          </p:cNvPicPr>
          <p:nvPr/>
        </p:nvPicPr>
        <p:blipFill rotWithShape="1">
          <a:blip r:embed="rId2"/>
          <a:srcRect t="9409" b="33187"/>
          <a:stretch/>
        </p:blipFill>
        <p:spPr>
          <a:xfrm>
            <a:off x="4055166" y="576921"/>
            <a:ext cx="4439396" cy="3397920"/>
          </a:xfrm>
          <a:prstGeom prst="rect">
            <a:avLst/>
          </a:prstGeom>
        </p:spPr>
      </p:pic>
    </p:spTree>
    <p:extLst>
      <p:ext uri="{BB962C8B-B14F-4D97-AF65-F5344CB8AC3E}">
        <p14:creationId xmlns:p14="http://schemas.microsoft.com/office/powerpoint/2010/main" val="110666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183D8EA1-372B-EDC4-362A-7C430833C5BF}"/>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6F47C9DD-39F1-758C-D5F0-B7F7D10EC166}"/>
              </a:ext>
            </a:extLst>
          </p:cNvPr>
          <p:cNvSpPr>
            <a:spLocks noGrp="1"/>
          </p:cNvSpPr>
          <p:nvPr>
            <p:ph type="sldNum" sz="quarter" idx="18"/>
          </p:nvPr>
        </p:nvSpPr>
        <p:spPr/>
        <p:txBody>
          <a:bodyPr/>
          <a:lstStyle/>
          <a:p>
            <a:pPr>
              <a:defRPr/>
            </a:pPr>
            <a:fld id="{979A04A2-726F-2143-A443-7788AF27176E}" type="slidenum">
              <a:rPr lang="en-US" smtClean="0"/>
              <a:pPr>
                <a:defRPr/>
              </a:pPr>
              <a:t>14</a:t>
            </a:fld>
            <a:endParaRPr lang="en-US" dirty="0"/>
          </a:p>
        </p:txBody>
      </p:sp>
      <p:sp>
        <p:nvSpPr>
          <p:cNvPr id="7" name="Titolo 6">
            <a:extLst>
              <a:ext uri="{FF2B5EF4-FFF2-40B4-BE49-F238E27FC236}">
                <a16:creationId xmlns:a16="http://schemas.microsoft.com/office/drawing/2014/main" id="{B29F6BB9-700B-D005-2307-C06BBE3383DF}"/>
              </a:ext>
            </a:extLst>
          </p:cNvPr>
          <p:cNvSpPr>
            <a:spLocks noGrp="1"/>
          </p:cNvSpPr>
          <p:nvPr>
            <p:ph type="title"/>
          </p:nvPr>
        </p:nvSpPr>
        <p:spPr/>
        <p:txBody>
          <a:bodyPr/>
          <a:lstStyle/>
          <a:p>
            <a:r>
              <a:rPr lang="it-IT" dirty="0" err="1"/>
              <a:t>Outgassing</a:t>
            </a:r>
            <a:r>
              <a:rPr lang="it-IT" dirty="0"/>
              <a:t> of the </a:t>
            </a:r>
            <a:r>
              <a:rPr lang="it-IT" dirty="0" err="1"/>
              <a:t>calorimeter</a:t>
            </a:r>
            <a:r>
              <a:rPr lang="it-IT" dirty="0"/>
              <a:t> </a:t>
            </a:r>
            <a:r>
              <a:rPr lang="it-IT" dirty="0" err="1"/>
              <a:t>Readout</a:t>
            </a:r>
            <a:r>
              <a:rPr lang="it-IT" dirty="0"/>
              <a:t> </a:t>
            </a:r>
            <a:r>
              <a:rPr lang="it-IT" dirty="0" err="1"/>
              <a:t>units</a:t>
            </a:r>
            <a:r>
              <a:rPr lang="it-IT" dirty="0"/>
              <a:t> </a:t>
            </a:r>
            <a:endParaRPr lang="en-US" dirty="0"/>
          </a:p>
        </p:txBody>
      </p:sp>
      <p:sp>
        <p:nvSpPr>
          <p:cNvPr id="10" name="Content Placeholder 5">
            <a:extLst>
              <a:ext uri="{FF2B5EF4-FFF2-40B4-BE49-F238E27FC236}">
                <a16:creationId xmlns:a16="http://schemas.microsoft.com/office/drawing/2014/main" id="{E3AD1617-875B-DCBB-9045-9D6089E89E88}"/>
              </a:ext>
            </a:extLst>
          </p:cNvPr>
          <p:cNvSpPr txBox="1">
            <a:spLocks/>
          </p:cNvSpPr>
          <p:nvPr/>
        </p:nvSpPr>
        <p:spPr>
          <a:xfrm>
            <a:off x="228891" y="712809"/>
            <a:ext cx="5909530" cy="118691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indent="0">
              <a:buNone/>
            </a:pPr>
            <a:r>
              <a:rPr lang="it-IT" sz="1400" dirty="0">
                <a:solidFill>
                  <a:srgbClr val="505050"/>
                </a:solidFill>
              </a:rPr>
              <a:t>Some of the </a:t>
            </a:r>
            <a:r>
              <a:rPr lang="it-IT" sz="1400" dirty="0" err="1">
                <a:solidFill>
                  <a:srgbClr val="505050"/>
                </a:solidFill>
              </a:rPr>
              <a:t>readout</a:t>
            </a:r>
            <a:r>
              <a:rPr lang="it-IT" sz="1400" dirty="0">
                <a:solidFill>
                  <a:srgbClr val="505050"/>
                </a:solidFill>
              </a:rPr>
              <a:t> </a:t>
            </a:r>
            <a:r>
              <a:rPr lang="it-IT" sz="1400" dirty="0" err="1">
                <a:solidFill>
                  <a:srgbClr val="505050"/>
                </a:solidFill>
              </a:rPr>
              <a:t>units</a:t>
            </a:r>
            <a:r>
              <a:rPr lang="it-IT" sz="1400" dirty="0">
                <a:solidFill>
                  <a:srgbClr val="505050"/>
                </a:solidFill>
              </a:rPr>
              <a:t> of the </a:t>
            </a:r>
            <a:r>
              <a:rPr lang="it-IT" sz="1400" dirty="0" err="1">
                <a:solidFill>
                  <a:srgbClr val="505050"/>
                </a:solidFill>
              </a:rPr>
              <a:t>calorimeter</a:t>
            </a:r>
            <a:r>
              <a:rPr lang="it-IT" sz="1400" dirty="0">
                <a:solidFill>
                  <a:srgbClr val="505050"/>
                </a:solidFill>
              </a:rPr>
              <a:t> </a:t>
            </a:r>
            <a:r>
              <a:rPr lang="it-IT" sz="1400" dirty="0" err="1">
                <a:solidFill>
                  <a:srgbClr val="505050"/>
                </a:solidFill>
              </a:rPr>
              <a:t>have</a:t>
            </a:r>
            <a:r>
              <a:rPr lang="it-IT" sz="1400" dirty="0">
                <a:solidFill>
                  <a:srgbClr val="505050"/>
                </a:solidFill>
              </a:rPr>
              <a:t> </a:t>
            </a:r>
            <a:r>
              <a:rPr lang="it-IT" sz="1400" dirty="0" err="1">
                <a:solidFill>
                  <a:srgbClr val="505050"/>
                </a:solidFill>
              </a:rPr>
              <a:t>still</a:t>
            </a:r>
            <a:r>
              <a:rPr lang="it-IT" sz="1400" dirty="0">
                <a:solidFill>
                  <a:srgbClr val="505050"/>
                </a:solidFill>
              </a:rPr>
              <a:t> to be put in place on the second </a:t>
            </a:r>
            <a:r>
              <a:rPr lang="it-IT" sz="1400" dirty="0" err="1">
                <a:solidFill>
                  <a:srgbClr val="505050"/>
                </a:solidFill>
              </a:rPr>
              <a:t>calorimeter</a:t>
            </a:r>
            <a:r>
              <a:rPr lang="it-IT" sz="1400" dirty="0">
                <a:solidFill>
                  <a:srgbClr val="505050"/>
                </a:solidFill>
              </a:rPr>
              <a:t> </a:t>
            </a:r>
            <a:r>
              <a:rPr lang="it-IT" sz="1400" dirty="0" err="1">
                <a:solidFill>
                  <a:srgbClr val="505050"/>
                </a:solidFill>
              </a:rPr>
              <a:t>wheel</a:t>
            </a:r>
            <a:r>
              <a:rPr lang="it-IT" sz="1400" dirty="0">
                <a:solidFill>
                  <a:srgbClr val="505050"/>
                </a:solidFill>
              </a:rPr>
              <a:t>.</a:t>
            </a:r>
            <a:br>
              <a:rPr lang="it-IT" sz="1400" dirty="0">
                <a:solidFill>
                  <a:srgbClr val="505050"/>
                </a:solidFill>
              </a:rPr>
            </a:br>
            <a:r>
              <a:rPr lang="it-IT" sz="1400" dirty="0" err="1">
                <a:solidFill>
                  <a:srgbClr val="505050"/>
                </a:solidFill>
              </a:rPr>
              <a:t>Before</a:t>
            </a:r>
            <a:r>
              <a:rPr lang="it-IT" sz="1400" dirty="0">
                <a:solidFill>
                  <a:srgbClr val="505050"/>
                </a:solidFill>
              </a:rPr>
              <a:t> </a:t>
            </a:r>
            <a:r>
              <a:rPr lang="it-IT" sz="1400" dirty="0" err="1">
                <a:solidFill>
                  <a:srgbClr val="505050"/>
                </a:solidFill>
              </a:rPr>
              <a:t>doing</a:t>
            </a:r>
            <a:r>
              <a:rPr lang="it-IT" sz="1400" dirty="0">
                <a:solidFill>
                  <a:srgbClr val="505050"/>
                </a:solidFill>
              </a:rPr>
              <a:t> </a:t>
            </a:r>
            <a:r>
              <a:rPr lang="it-IT" sz="1400" dirty="0" err="1">
                <a:solidFill>
                  <a:srgbClr val="505050"/>
                </a:solidFill>
              </a:rPr>
              <a:t>that</a:t>
            </a:r>
            <a:r>
              <a:rPr lang="it-IT" sz="1400" dirty="0">
                <a:solidFill>
                  <a:srgbClr val="505050"/>
                </a:solidFill>
              </a:rPr>
              <a:t>, in </a:t>
            </a:r>
            <a:r>
              <a:rPr lang="it-IT" sz="1400" dirty="0" err="1">
                <a:solidFill>
                  <a:srgbClr val="505050"/>
                </a:solidFill>
              </a:rPr>
              <a:t>order</a:t>
            </a:r>
            <a:r>
              <a:rPr lang="it-IT" sz="1400" dirty="0">
                <a:solidFill>
                  <a:srgbClr val="505050"/>
                </a:solidFill>
              </a:rPr>
              <a:t> to </a:t>
            </a:r>
            <a:r>
              <a:rPr lang="it-IT" sz="1400" dirty="0" err="1">
                <a:solidFill>
                  <a:srgbClr val="505050"/>
                </a:solidFill>
              </a:rPr>
              <a:t>assure</a:t>
            </a:r>
            <a:r>
              <a:rPr lang="it-IT" sz="1400" dirty="0">
                <a:solidFill>
                  <a:srgbClr val="505050"/>
                </a:solidFill>
              </a:rPr>
              <a:t> </a:t>
            </a:r>
            <a:r>
              <a:rPr lang="it-IT" sz="1400" dirty="0" err="1">
                <a:solidFill>
                  <a:srgbClr val="505050"/>
                </a:solidFill>
              </a:rPr>
              <a:t>their</a:t>
            </a:r>
            <a:r>
              <a:rPr lang="it-IT" sz="1400" dirty="0">
                <a:solidFill>
                  <a:srgbClr val="505050"/>
                </a:solidFill>
              </a:rPr>
              <a:t> </a:t>
            </a:r>
            <a:r>
              <a:rPr lang="it-IT" sz="1400" dirty="0" err="1">
                <a:solidFill>
                  <a:srgbClr val="505050"/>
                </a:solidFill>
              </a:rPr>
              <a:t>well</a:t>
            </a:r>
            <a:r>
              <a:rPr lang="it-IT" sz="1400" dirty="0">
                <a:solidFill>
                  <a:srgbClr val="505050"/>
                </a:solidFill>
              </a:rPr>
              <a:t> </a:t>
            </a:r>
            <a:r>
              <a:rPr lang="it-IT" sz="1400" dirty="0" err="1">
                <a:solidFill>
                  <a:srgbClr val="505050"/>
                </a:solidFill>
              </a:rPr>
              <a:t>functioning</a:t>
            </a:r>
            <a:r>
              <a:rPr lang="it-IT" sz="1400" dirty="0">
                <a:solidFill>
                  <a:srgbClr val="505050"/>
                </a:solidFill>
              </a:rPr>
              <a:t> in the vacuum, </a:t>
            </a:r>
            <a:r>
              <a:rPr lang="it-IT" sz="1400" dirty="0" err="1">
                <a:solidFill>
                  <a:srgbClr val="505050"/>
                </a:solidFill>
              </a:rPr>
              <a:t>it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needed</a:t>
            </a:r>
            <a:r>
              <a:rPr lang="it-IT" sz="1400" dirty="0">
                <a:solidFill>
                  <a:srgbClr val="505050"/>
                </a:solidFill>
              </a:rPr>
              <a:t> to </a:t>
            </a:r>
            <a:r>
              <a:rPr lang="it-IT" sz="1400" dirty="0" err="1">
                <a:solidFill>
                  <a:srgbClr val="505050"/>
                </a:solidFill>
              </a:rPr>
              <a:t>outgas</a:t>
            </a:r>
            <a:r>
              <a:rPr lang="it-IT" sz="1400" dirty="0">
                <a:solidFill>
                  <a:srgbClr val="505050"/>
                </a:solidFill>
              </a:rPr>
              <a:t> </a:t>
            </a:r>
            <a:r>
              <a:rPr lang="it-IT" sz="1400" dirty="0" err="1">
                <a:solidFill>
                  <a:srgbClr val="505050"/>
                </a:solidFill>
              </a:rPr>
              <a:t>them</a:t>
            </a:r>
            <a:r>
              <a:rPr lang="it-IT" sz="1400" dirty="0">
                <a:solidFill>
                  <a:srgbClr val="505050"/>
                </a:solidFill>
              </a:rPr>
              <a:t>.</a:t>
            </a:r>
            <a:br>
              <a:rPr lang="it-IT" sz="1400" dirty="0">
                <a:solidFill>
                  <a:srgbClr val="505050"/>
                </a:solidFill>
              </a:rPr>
            </a:br>
            <a:r>
              <a:rPr lang="it-IT" sz="1400" dirty="0">
                <a:solidFill>
                  <a:srgbClr val="505050"/>
                </a:solidFill>
              </a:rPr>
              <a:t>The </a:t>
            </a:r>
            <a:r>
              <a:rPr lang="it-IT" sz="1400" dirty="0" err="1">
                <a:solidFill>
                  <a:srgbClr val="505050"/>
                </a:solidFill>
              </a:rPr>
              <a:t>calorimeter</a:t>
            </a:r>
            <a:r>
              <a:rPr lang="it-IT" sz="1400" dirty="0">
                <a:solidFill>
                  <a:srgbClr val="505050"/>
                </a:solidFill>
              </a:rPr>
              <a:t> </a:t>
            </a:r>
            <a:r>
              <a:rPr lang="it-IT" sz="1400" dirty="0" err="1">
                <a:solidFill>
                  <a:srgbClr val="505050"/>
                </a:solidFill>
              </a:rPr>
              <a:t>will</a:t>
            </a:r>
            <a:r>
              <a:rPr lang="it-IT" sz="1400" dirty="0">
                <a:solidFill>
                  <a:srgbClr val="505050"/>
                </a:solidFill>
              </a:rPr>
              <a:t> be </a:t>
            </a:r>
            <a:r>
              <a:rPr lang="it-IT" sz="1400" dirty="0" err="1">
                <a:solidFill>
                  <a:srgbClr val="505050"/>
                </a:solidFill>
              </a:rPr>
              <a:t>completed</a:t>
            </a:r>
            <a:r>
              <a:rPr lang="it-IT" sz="1400" dirty="0">
                <a:solidFill>
                  <a:srgbClr val="505050"/>
                </a:solidFill>
              </a:rPr>
              <a:t> by the end of the </a:t>
            </a:r>
            <a:r>
              <a:rPr lang="it-IT" sz="1400" dirty="0" err="1">
                <a:solidFill>
                  <a:srgbClr val="505050"/>
                </a:solidFill>
              </a:rPr>
              <a:t>year</a:t>
            </a:r>
            <a:r>
              <a:rPr lang="it-IT" sz="1400" dirty="0">
                <a:solidFill>
                  <a:srgbClr val="505050"/>
                </a:solidFill>
              </a:rPr>
              <a:t>.</a:t>
            </a:r>
          </a:p>
          <a:p>
            <a:pPr marL="0" lvl="4" indent="0">
              <a:buNone/>
            </a:pPr>
            <a:endParaRPr lang="it-IT" sz="1400" dirty="0">
              <a:solidFill>
                <a:srgbClr val="505050"/>
              </a:solidFill>
            </a:endParaRPr>
          </a:p>
          <a:p>
            <a:pPr marL="0" lvl="4" indent="0">
              <a:buNone/>
            </a:pPr>
            <a:endParaRPr lang="it-IT" sz="1400" dirty="0">
              <a:solidFill>
                <a:srgbClr val="505050"/>
              </a:solidFill>
            </a:endParaRPr>
          </a:p>
          <a:p>
            <a:pPr marL="114300" lvl="4" indent="-342900">
              <a:buFont typeface="+mj-lt"/>
              <a:buAutoNum type="arabicPeriod"/>
            </a:pP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p:sp>
        <p:nvSpPr>
          <p:cNvPr id="13" name="CasellaDiTesto 12">
            <a:extLst>
              <a:ext uri="{FF2B5EF4-FFF2-40B4-BE49-F238E27FC236}">
                <a16:creationId xmlns:a16="http://schemas.microsoft.com/office/drawing/2014/main" id="{E527C9A7-5C6C-EB28-564D-BD037E9B5532}"/>
              </a:ext>
            </a:extLst>
          </p:cNvPr>
          <p:cNvSpPr txBox="1"/>
          <p:nvPr/>
        </p:nvSpPr>
        <p:spPr>
          <a:xfrm rot="16200000">
            <a:off x="-215901" y="2646878"/>
            <a:ext cx="1553209" cy="461665"/>
          </a:xfrm>
          <a:prstGeom prst="rect">
            <a:avLst/>
          </a:prstGeom>
          <a:noFill/>
        </p:spPr>
        <p:txBody>
          <a:bodyPr wrap="square" rtlCol="0">
            <a:spAutoFit/>
          </a:bodyPr>
          <a:lstStyle/>
          <a:p>
            <a:r>
              <a:rPr lang="it-IT" dirty="0"/>
              <a:t>Torr L/s</a:t>
            </a:r>
            <a:endParaRPr lang="en-US" dirty="0"/>
          </a:p>
        </p:txBody>
      </p:sp>
      <p:sp>
        <p:nvSpPr>
          <p:cNvPr id="14" name="CasellaDiTesto 13">
            <a:extLst>
              <a:ext uri="{FF2B5EF4-FFF2-40B4-BE49-F238E27FC236}">
                <a16:creationId xmlns:a16="http://schemas.microsoft.com/office/drawing/2014/main" id="{D5006667-BB6D-8EF7-2CE1-9BC953CCAC16}"/>
              </a:ext>
            </a:extLst>
          </p:cNvPr>
          <p:cNvSpPr txBox="1"/>
          <p:nvPr/>
        </p:nvSpPr>
        <p:spPr>
          <a:xfrm>
            <a:off x="2689860" y="4176204"/>
            <a:ext cx="1033039" cy="461665"/>
          </a:xfrm>
          <a:prstGeom prst="rect">
            <a:avLst/>
          </a:prstGeom>
          <a:noFill/>
        </p:spPr>
        <p:txBody>
          <a:bodyPr wrap="square" rtlCol="0">
            <a:spAutoFit/>
          </a:bodyPr>
          <a:lstStyle/>
          <a:p>
            <a:r>
              <a:rPr lang="it-IT" dirty="0"/>
              <a:t>days</a:t>
            </a:r>
            <a:endParaRPr lang="en-US" dirty="0"/>
          </a:p>
        </p:txBody>
      </p:sp>
      <p:pic>
        <p:nvPicPr>
          <p:cNvPr id="16" name="Immagine 15" descr="Immagine che contiene edificio, cella solare, orologio, persona&#10;&#10;Descrizione generata automaticamente">
            <a:extLst>
              <a:ext uri="{FF2B5EF4-FFF2-40B4-BE49-F238E27FC236}">
                <a16:creationId xmlns:a16="http://schemas.microsoft.com/office/drawing/2014/main" id="{50A350FE-7FF0-F0ED-9A26-0C269C288E9B}"/>
              </a:ext>
            </a:extLst>
          </p:cNvPr>
          <p:cNvPicPr>
            <a:picLocks noChangeAspect="1"/>
          </p:cNvPicPr>
          <p:nvPr/>
        </p:nvPicPr>
        <p:blipFill>
          <a:blip r:embed="rId2"/>
          <a:stretch>
            <a:fillRect/>
          </a:stretch>
        </p:blipFill>
        <p:spPr>
          <a:xfrm>
            <a:off x="6333492" y="2446020"/>
            <a:ext cx="2018972" cy="2037216"/>
          </a:xfrm>
          <a:prstGeom prst="rect">
            <a:avLst/>
          </a:prstGeom>
        </p:spPr>
      </p:pic>
      <p:pic>
        <p:nvPicPr>
          <p:cNvPr id="9" name="Immagine 8" descr="Immagine che contiene ingegneria, scale, acciaio, interno&#10;&#10;Descrizione generata automaticamente">
            <a:extLst>
              <a:ext uri="{FF2B5EF4-FFF2-40B4-BE49-F238E27FC236}">
                <a16:creationId xmlns:a16="http://schemas.microsoft.com/office/drawing/2014/main" id="{24C15E32-7201-FB3B-F80B-6D37F51591C7}"/>
              </a:ext>
            </a:extLst>
          </p:cNvPr>
          <p:cNvPicPr>
            <a:picLocks noChangeAspect="1"/>
          </p:cNvPicPr>
          <p:nvPr/>
        </p:nvPicPr>
        <p:blipFill rotWithShape="1">
          <a:blip r:embed="rId3"/>
          <a:srcRect t="13324" b="6448"/>
          <a:stretch/>
        </p:blipFill>
        <p:spPr>
          <a:xfrm>
            <a:off x="6333492" y="190520"/>
            <a:ext cx="2018971" cy="2156460"/>
          </a:xfrm>
          <a:prstGeom prst="rect">
            <a:avLst/>
          </a:prstGeom>
        </p:spPr>
      </p:pic>
      <p:pic>
        <p:nvPicPr>
          <p:cNvPr id="8" name="Immagine 7" descr="Immagine che contiene testo, schermata, Diagramma, linea&#10;&#10;Descrizione generata automaticamente">
            <a:extLst>
              <a:ext uri="{FF2B5EF4-FFF2-40B4-BE49-F238E27FC236}">
                <a16:creationId xmlns:a16="http://schemas.microsoft.com/office/drawing/2014/main" id="{567EEBEB-B38D-B103-2C85-1B303E8B17B5}"/>
              </a:ext>
            </a:extLst>
          </p:cNvPr>
          <p:cNvPicPr>
            <a:picLocks noChangeAspect="1"/>
          </p:cNvPicPr>
          <p:nvPr/>
        </p:nvPicPr>
        <p:blipFill>
          <a:blip r:embed="rId4"/>
          <a:stretch>
            <a:fillRect/>
          </a:stretch>
        </p:blipFill>
        <p:spPr>
          <a:xfrm>
            <a:off x="901700" y="1969060"/>
            <a:ext cx="4286249" cy="2207144"/>
          </a:xfrm>
          <a:prstGeom prst="rect">
            <a:avLst/>
          </a:prstGeom>
        </p:spPr>
      </p:pic>
    </p:spTree>
    <p:extLst>
      <p:ext uri="{BB962C8B-B14F-4D97-AF65-F5344CB8AC3E}">
        <p14:creationId xmlns:p14="http://schemas.microsoft.com/office/powerpoint/2010/main" val="187582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CBED06B-FF1E-7511-796D-D487FBC65B41}"/>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F5C519B8-3B0D-44F1-5605-057CA19771B1}"/>
              </a:ext>
            </a:extLst>
          </p:cNvPr>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olo 6">
            <a:extLst>
              <a:ext uri="{FF2B5EF4-FFF2-40B4-BE49-F238E27FC236}">
                <a16:creationId xmlns:a16="http://schemas.microsoft.com/office/drawing/2014/main" id="{ABE16709-3551-C17E-D614-7F3BFF5D0E70}"/>
              </a:ext>
            </a:extLst>
          </p:cNvPr>
          <p:cNvSpPr>
            <a:spLocks noGrp="1"/>
          </p:cNvSpPr>
          <p:nvPr>
            <p:ph type="title"/>
          </p:nvPr>
        </p:nvSpPr>
        <p:spPr>
          <a:xfrm>
            <a:off x="2423160" y="2134054"/>
            <a:ext cx="4038600" cy="320908"/>
          </a:xfrm>
        </p:spPr>
        <p:txBody>
          <a:bodyPr/>
          <a:lstStyle/>
          <a:p>
            <a:r>
              <a:rPr lang="it-IT" dirty="0"/>
              <a:t>Thank </a:t>
            </a:r>
            <a:r>
              <a:rPr lang="it-IT" dirty="0" err="1"/>
              <a:t>you</a:t>
            </a:r>
            <a:r>
              <a:rPr lang="it-IT" dirty="0"/>
              <a:t> for </a:t>
            </a:r>
            <a:r>
              <a:rPr lang="it-IT" dirty="0" err="1"/>
              <a:t>your</a:t>
            </a:r>
            <a:r>
              <a:rPr lang="it-IT" dirty="0"/>
              <a:t> </a:t>
            </a:r>
            <a:r>
              <a:rPr lang="it-IT" dirty="0" err="1"/>
              <a:t>attention</a:t>
            </a:r>
            <a:r>
              <a:rPr lang="it-IT" dirty="0"/>
              <a:t>!</a:t>
            </a:r>
            <a:endParaRPr lang="en-US" dirty="0"/>
          </a:p>
        </p:txBody>
      </p:sp>
    </p:spTree>
    <p:extLst>
      <p:ext uri="{BB962C8B-B14F-4D97-AF65-F5344CB8AC3E}">
        <p14:creationId xmlns:p14="http://schemas.microsoft.com/office/powerpoint/2010/main" val="2584760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sz="half" idx="13"/>
              </p:nvPr>
            </p:nvSpPr>
            <p:spPr>
              <a:xfrm>
                <a:off x="429419" y="782763"/>
                <a:ext cx="4142581" cy="4273362"/>
              </a:xfrm>
            </p:spPr>
            <p:txBody>
              <a:bodyPr/>
              <a:lstStyle/>
              <a:p>
                <a:pPr algn="just"/>
                <a:r>
                  <a:rPr lang="it-IT" sz="1400" dirty="0">
                    <a:ea typeface="ＭＳ Ｐゴシック" charset="0"/>
                  </a:rPr>
                  <a:t>The </a:t>
                </a:r>
                <a:r>
                  <a:rPr lang="it-IT" sz="1400" b="1" dirty="0" err="1">
                    <a:solidFill>
                      <a:srgbClr val="004C97"/>
                    </a:solidFill>
                    <a:ea typeface="ＭＳ Ｐゴシック" charset="0"/>
                  </a:rPr>
                  <a:t>main</a:t>
                </a:r>
                <a:r>
                  <a:rPr lang="it-IT" sz="1400" b="1" dirty="0">
                    <a:solidFill>
                      <a:srgbClr val="004C97"/>
                    </a:solidFill>
                    <a:ea typeface="ＭＳ Ｐゴシック" charset="0"/>
                  </a:rPr>
                  <a:t> goal </a:t>
                </a:r>
                <a:r>
                  <a:rPr lang="it-IT" sz="1400" dirty="0">
                    <a:ea typeface="ＭＳ Ｐゴシック" charset="0"/>
                  </a:rPr>
                  <a:t>of Mu2e </a:t>
                </a:r>
                <a:r>
                  <a:rPr lang="it-IT" sz="1400" dirty="0" err="1">
                    <a:ea typeface="ＭＳ Ｐゴシック" charset="0"/>
                  </a:rPr>
                  <a:t>is</a:t>
                </a:r>
                <a:r>
                  <a:rPr lang="it-IT" sz="1400" dirty="0">
                    <a:ea typeface="ＭＳ Ｐゴシック" charset="0"/>
                  </a:rPr>
                  <a:t> to look for the CLFV </a:t>
                </a:r>
                <a:r>
                  <a:rPr lang="it-IT" sz="1400" dirty="0" err="1">
                    <a:ea typeface="ＭＳ Ｐゴシック" charset="0"/>
                  </a:rPr>
                  <a:t>process</a:t>
                </a:r>
                <a14:m>
                  <m:oMath xmlns:m="http://schemas.openxmlformats.org/officeDocument/2006/math">
                    <m:sSup>
                      <m:sSupPr>
                        <m:ctrlPr>
                          <a:rPr lang="it-IT" sz="1400" b="1" i="1" smtClean="0">
                            <a:solidFill>
                              <a:srgbClr val="004C97"/>
                            </a:solidFill>
                            <a:latin typeface="Cambria Math" panose="02040503050406030204" pitchFamily="18" charset="0"/>
                          </a:rPr>
                        </m:ctrlPr>
                      </m:sSupPr>
                      <m:e>
                        <m:r>
                          <a:rPr lang="it-IT" sz="1400" b="1" i="0" smtClean="0">
                            <a:solidFill>
                              <a:srgbClr val="004C97"/>
                            </a:solidFill>
                            <a:latin typeface="Cambria Math" panose="02040503050406030204" pitchFamily="18" charset="0"/>
                          </a:rPr>
                          <m:t>:  </m:t>
                        </m:r>
                        <m:r>
                          <a:rPr lang="it-IT" sz="1400" b="1" i="1">
                            <a:solidFill>
                              <a:srgbClr val="004C97"/>
                            </a:solidFill>
                            <a:latin typeface="Cambria Math" panose="02040503050406030204" pitchFamily="18" charset="0"/>
                          </a:rPr>
                          <m:t>𝝁</m:t>
                        </m:r>
                      </m:e>
                      <m:sup>
                        <m:r>
                          <a:rPr lang="it-IT" sz="1400" b="1">
                            <a:solidFill>
                              <a:srgbClr val="004C97"/>
                            </a:solidFill>
                            <a:latin typeface="Cambria Math" panose="02040503050406030204" pitchFamily="18" charset="0"/>
                          </a:rPr>
                          <m:t>−</m:t>
                        </m:r>
                      </m:sup>
                    </m:sSup>
                    <m:r>
                      <a:rPr lang="it-IT" sz="1400" b="1" i="0" smtClean="0">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𝐍</m:t>
                    </m:r>
                    <m:d>
                      <m:dPr>
                        <m:ctrlPr>
                          <a:rPr lang="it-IT" sz="1400" b="1" i="1">
                            <a:solidFill>
                              <a:srgbClr val="004C97"/>
                            </a:solidFill>
                            <a:latin typeface="Cambria Math" panose="02040503050406030204" pitchFamily="18" charset="0"/>
                          </a:rPr>
                        </m:ctrlPr>
                      </m:dPr>
                      <m:e>
                        <m:r>
                          <a:rPr lang="it-IT" sz="1400" b="1" i="1">
                            <a:solidFill>
                              <a:srgbClr val="004C97"/>
                            </a:solidFill>
                            <a:latin typeface="Cambria Math" panose="02040503050406030204" pitchFamily="18" charset="0"/>
                          </a:rPr>
                          <m:t>𝐀</m:t>
                        </m:r>
                        <m:r>
                          <a:rPr lang="it-IT" sz="1400" b="1">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𝒁</m:t>
                        </m:r>
                      </m:e>
                    </m:d>
                    <m:r>
                      <a:rPr lang="it-IT" sz="1400" b="1">
                        <a:solidFill>
                          <a:srgbClr val="004C97"/>
                        </a:solidFill>
                        <a:latin typeface="Cambria Math" panose="02040503050406030204" pitchFamily="18" charset="0"/>
                      </a:rPr>
                      <m:t>→</m:t>
                    </m:r>
                    <m:sSup>
                      <m:sSupPr>
                        <m:ctrlPr>
                          <a:rPr lang="it-IT" sz="1400" b="1" i="1">
                            <a:solidFill>
                              <a:srgbClr val="004C97"/>
                            </a:solidFill>
                            <a:latin typeface="Cambria Math" panose="02040503050406030204" pitchFamily="18" charset="0"/>
                          </a:rPr>
                        </m:ctrlPr>
                      </m:sSupPr>
                      <m:e>
                        <m:r>
                          <a:rPr lang="it-IT" sz="1400" b="1" i="1">
                            <a:solidFill>
                              <a:srgbClr val="004C97"/>
                            </a:solidFill>
                            <a:latin typeface="Cambria Math" panose="02040503050406030204" pitchFamily="18" charset="0"/>
                          </a:rPr>
                          <m:t>𝒆</m:t>
                        </m:r>
                      </m:e>
                      <m:sup>
                        <m:r>
                          <a:rPr lang="it-IT" sz="1400" b="1">
                            <a:solidFill>
                              <a:srgbClr val="004C97"/>
                            </a:solidFill>
                            <a:latin typeface="Cambria Math" panose="02040503050406030204" pitchFamily="18" charset="0"/>
                          </a:rPr>
                          <m:t>−</m:t>
                        </m:r>
                      </m:sup>
                    </m:sSup>
                    <m:r>
                      <a:rPr lang="it-IT" sz="1400" b="1" i="0" smtClean="0">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𝐍</m:t>
                    </m:r>
                    <m:d>
                      <m:dPr>
                        <m:ctrlPr>
                          <a:rPr lang="it-IT" sz="1400" b="1" i="1">
                            <a:solidFill>
                              <a:srgbClr val="004C97"/>
                            </a:solidFill>
                            <a:latin typeface="Cambria Math" panose="02040503050406030204" pitchFamily="18" charset="0"/>
                          </a:rPr>
                        </m:ctrlPr>
                      </m:dPr>
                      <m:e>
                        <m:r>
                          <a:rPr lang="it-IT" sz="1400" b="1" i="1">
                            <a:solidFill>
                              <a:srgbClr val="004C97"/>
                            </a:solidFill>
                            <a:latin typeface="Cambria Math" panose="02040503050406030204" pitchFamily="18" charset="0"/>
                          </a:rPr>
                          <m:t>𝐀</m:t>
                        </m:r>
                        <m:r>
                          <a:rPr lang="it-IT" sz="1400" b="1">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𝒁</m:t>
                        </m:r>
                      </m:e>
                    </m:d>
                  </m:oMath>
                </a14:m>
                <a:r>
                  <a:rPr lang="it-IT" sz="1400" dirty="0">
                    <a:ea typeface="ＭＳ Ｐゴシック" charset="0"/>
                  </a:rPr>
                  <a:t>.</a:t>
                </a:r>
              </a:p>
              <a:p>
                <a:pPr algn="just"/>
                <a:r>
                  <a:rPr lang="it-IT" sz="1400" dirty="0" err="1">
                    <a:ea typeface="ＭＳ Ｐゴシック" charset="0"/>
                  </a:rPr>
                  <a:t>If</a:t>
                </a:r>
                <a:r>
                  <a:rPr lang="it-IT" sz="1400" dirty="0">
                    <a:ea typeface="ＭＳ Ｐゴシック" charset="0"/>
                  </a:rPr>
                  <a:t> no </a:t>
                </a:r>
                <a:r>
                  <a:rPr lang="it-IT" sz="1400" dirty="0" err="1">
                    <a:ea typeface="ＭＳ Ｐゴシック" charset="0"/>
                  </a:rPr>
                  <a:t>process</a:t>
                </a:r>
                <a:r>
                  <a:rPr lang="it-IT" sz="1400" dirty="0">
                    <a:ea typeface="ＭＳ Ｐゴシック" charset="0"/>
                  </a:rPr>
                  <a:t> </a:t>
                </a:r>
                <a:r>
                  <a:rPr lang="it-IT" sz="1400" dirty="0" err="1">
                    <a:ea typeface="ＭＳ Ｐゴシック" charset="0"/>
                  </a:rPr>
                  <a:t>is</a:t>
                </a:r>
                <a:r>
                  <a:rPr lang="it-IT" sz="1400" dirty="0">
                    <a:ea typeface="ＭＳ Ｐゴシック" charset="0"/>
                  </a:rPr>
                  <a:t> </a:t>
                </a:r>
                <a:r>
                  <a:rPr lang="it-IT" sz="1400" dirty="0" err="1">
                    <a:ea typeface="ＭＳ Ｐゴシック" charset="0"/>
                  </a:rPr>
                  <a:t>observed</a:t>
                </a:r>
                <a:r>
                  <a:rPr lang="it-IT" sz="1400" dirty="0">
                    <a:ea typeface="ＭＳ Ｐゴシック" charset="0"/>
                  </a:rPr>
                  <a:t>, Mu2e </a:t>
                </a:r>
                <a:r>
                  <a:rPr lang="it-IT" sz="1400" dirty="0" err="1">
                    <a:ea typeface="ＭＳ Ｐゴシック" charset="0"/>
                  </a:rPr>
                  <a:t>would</a:t>
                </a:r>
                <a:r>
                  <a:rPr lang="it-IT" sz="1400" dirty="0">
                    <a:ea typeface="ＭＳ Ｐゴシック" charset="0"/>
                  </a:rPr>
                  <a:t> </a:t>
                </a:r>
                <a:r>
                  <a:rPr lang="it-IT" sz="1400" dirty="0" err="1">
                    <a:ea typeface="ＭＳ Ｐゴシック" charset="0"/>
                  </a:rPr>
                  <a:t>improve</a:t>
                </a:r>
                <a:r>
                  <a:rPr lang="it-IT" sz="1400" dirty="0">
                    <a:ea typeface="ＭＳ Ｐゴシック" charset="0"/>
                  </a:rPr>
                  <a:t> the </a:t>
                </a:r>
                <a:r>
                  <a:rPr lang="it-IT" sz="1400" dirty="0" err="1">
                    <a:ea typeface="ＭＳ Ｐゴシック" charset="0"/>
                  </a:rPr>
                  <a:t>the</a:t>
                </a:r>
                <a:r>
                  <a:rPr lang="it-IT" sz="1400" dirty="0">
                    <a:ea typeface="ＭＳ Ｐゴシック" charset="0"/>
                  </a:rPr>
                  <a:t> </a:t>
                </a:r>
                <a:r>
                  <a:rPr lang="it-IT" sz="1400" dirty="0" err="1">
                    <a:ea typeface="ＭＳ Ｐゴシック" charset="0"/>
                  </a:rPr>
                  <a:t>current</a:t>
                </a:r>
                <a:r>
                  <a:rPr lang="it-IT" sz="1400" dirty="0">
                    <a:ea typeface="ＭＳ Ｐゴシック" charset="0"/>
                  </a:rPr>
                  <a:t> </a:t>
                </a:r>
                <a:r>
                  <a:rPr lang="it-IT" sz="1400" dirty="0" err="1">
                    <a:ea typeface="ＭＳ Ｐゴシック" charset="0"/>
                  </a:rPr>
                  <a:t>measure</a:t>
                </a:r>
                <a:r>
                  <a:rPr lang="it-IT" sz="1400" dirty="0">
                    <a:ea typeface="ＭＳ Ｐゴシック" charset="0"/>
                  </a:rPr>
                  <a:t> of the </a:t>
                </a:r>
                <a:r>
                  <a:rPr lang="it-IT" sz="1400" dirty="0" err="1">
                    <a:ea typeface="ＭＳ Ｐゴシック" charset="0"/>
                  </a:rPr>
                  <a:t>upper</a:t>
                </a:r>
                <a:r>
                  <a:rPr lang="it-IT" sz="1400" dirty="0">
                    <a:ea typeface="ＭＳ Ｐゴシック" charset="0"/>
                  </a:rPr>
                  <a:t> </a:t>
                </a:r>
                <a:r>
                  <a:rPr lang="it-IT" sz="1400" dirty="0" err="1">
                    <a:ea typeface="ＭＳ Ｐゴシック" charset="0"/>
                  </a:rPr>
                  <a:t>limit</a:t>
                </a:r>
                <a:r>
                  <a:rPr lang="it-IT" sz="1400" dirty="0">
                    <a:ea typeface="ＭＳ Ｐゴシック" charset="0"/>
                  </a:rPr>
                  <a:t> of the </a:t>
                </a:r>
                <a:r>
                  <a:rPr lang="it-IT" sz="1400" dirty="0" err="1">
                    <a:ea typeface="ＭＳ Ｐゴシック" charset="0"/>
                  </a:rPr>
                  <a:t>process’s</a:t>
                </a:r>
                <a:r>
                  <a:rPr lang="it-IT" sz="1400" dirty="0">
                    <a:ea typeface="ＭＳ Ｐゴシック" charset="0"/>
                  </a:rPr>
                  <a:t> BR </a:t>
                </a:r>
                <a:r>
                  <a:rPr lang="en-US" sz="1400" dirty="0">
                    <a:solidFill>
                      <a:srgbClr val="505050"/>
                    </a:solidFill>
                    <a:latin typeface="Helvetica"/>
                    <a:ea typeface="ＭＳ Ｐゴシック" charset="0"/>
                    <a:cs typeface="ＭＳ Ｐゴシック" charset="0"/>
                  </a:rPr>
                  <a:t>by 4 orders of magnitude and reach a Single Event Sensitivity (SES) of </a:t>
                </a:r>
                <a14:m>
                  <m:oMath xmlns:m="http://schemas.openxmlformats.org/officeDocument/2006/math">
                    <m:r>
                      <a:rPr lang="it-IT" sz="1400">
                        <a:solidFill>
                          <a:srgbClr val="505050"/>
                        </a:solidFill>
                        <a:latin typeface="Cambria Math" panose="02040503050406030204" pitchFamily="18" charset="0"/>
                        <a:ea typeface="ＭＳ Ｐゴシック" charset="0"/>
                        <a:cs typeface="ＭＳ Ｐゴシック" charset="0"/>
                      </a:rPr>
                      <m:t>3×</m:t>
                    </m:r>
                    <m:sSup>
                      <m:sSupPr>
                        <m:ctrlPr>
                          <a:rPr lang="it-IT" sz="1400" i="1">
                            <a:solidFill>
                              <a:srgbClr val="505050"/>
                            </a:solidFill>
                            <a:latin typeface="Cambria Math" panose="02040503050406030204" pitchFamily="18" charset="0"/>
                            <a:ea typeface="ＭＳ Ｐゴシック" charset="0"/>
                            <a:cs typeface="ＭＳ Ｐゴシック" charset="0"/>
                          </a:rPr>
                        </m:ctrlPr>
                      </m:sSupPr>
                      <m:e>
                        <m:r>
                          <a:rPr lang="it-IT" sz="1400">
                            <a:solidFill>
                              <a:srgbClr val="505050"/>
                            </a:solidFill>
                            <a:latin typeface="Cambria Math" panose="02040503050406030204" pitchFamily="18" charset="0"/>
                            <a:ea typeface="ＭＳ Ｐゴシック" charset="0"/>
                            <a:cs typeface="ＭＳ Ｐゴシック" charset="0"/>
                          </a:rPr>
                          <m:t>10</m:t>
                        </m:r>
                      </m:e>
                      <m:sup>
                        <m:r>
                          <a:rPr lang="it-IT" sz="1400">
                            <a:solidFill>
                              <a:srgbClr val="505050"/>
                            </a:solidFill>
                            <a:latin typeface="Cambria Math" panose="02040503050406030204" pitchFamily="18" charset="0"/>
                            <a:ea typeface="ＭＳ Ｐゴシック" charset="0"/>
                            <a:cs typeface="ＭＳ Ｐゴシック" charset="0"/>
                          </a:rPr>
                          <m:t>−17</m:t>
                        </m:r>
                      </m:sup>
                    </m:sSup>
                  </m:oMath>
                </a14:m>
                <a:r>
                  <a:rPr lang="en-US" sz="1400" dirty="0">
                    <a:solidFill>
                      <a:srgbClr val="505050"/>
                    </a:solidFill>
                    <a:latin typeface="Helvetica"/>
                    <a:ea typeface="ＭＳ Ｐゴシック" charset="0"/>
                    <a:cs typeface="ＭＳ Ｐゴシック" charset="0"/>
                  </a:rPr>
                  <a:t>with a </a:t>
                </a:r>
                <a14:m>
                  <m:oMath xmlns:m="http://schemas.openxmlformats.org/officeDocument/2006/math">
                    <m:r>
                      <a:rPr lang="it-IT" sz="1400">
                        <a:solidFill>
                          <a:srgbClr val="505050"/>
                        </a:solidFill>
                        <a:latin typeface="Cambria Math" panose="02040503050406030204" pitchFamily="18" charset="0"/>
                        <a:ea typeface="ＭＳ Ｐゴシック" charset="0"/>
                        <a:cs typeface="ＭＳ Ｐゴシック" charset="0"/>
                      </a:rPr>
                      <m:t>90%</m:t>
                    </m:r>
                  </m:oMath>
                </a14:m>
                <a:r>
                  <a:rPr lang="en-US" sz="1400" dirty="0">
                    <a:solidFill>
                      <a:srgbClr val="505050"/>
                    </a:solidFill>
                    <a:latin typeface="Helvetica"/>
                    <a:ea typeface="ＭＳ Ｐゴシック" charset="0"/>
                    <a:cs typeface="ＭＳ Ｐゴシック" charset="0"/>
                  </a:rPr>
                  <a:t> Confidence Level (CL) of </a:t>
                </a:r>
                <a14:m>
                  <m:oMath xmlns:m="http://schemas.openxmlformats.org/officeDocument/2006/math">
                    <m:r>
                      <a:rPr lang="it-IT" sz="1400" b="0" i="1" smtClean="0">
                        <a:solidFill>
                          <a:srgbClr val="505050"/>
                        </a:solidFill>
                        <a:latin typeface="Cambria Math" panose="02040503050406030204" pitchFamily="18" charset="0"/>
                        <a:ea typeface="ＭＳ Ｐゴシック" charset="0"/>
                        <a:cs typeface="ＭＳ Ｐゴシック" charset="0"/>
                      </a:rPr>
                      <m:t>8</m:t>
                    </m:r>
                    <m:r>
                      <a:rPr lang="it-IT" sz="1400" b="0" i="1" smtClean="0">
                        <a:solidFill>
                          <a:srgbClr val="505050"/>
                        </a:solidFill>
                        <a:latin typeface="Cambria Math" panose="02040503050406030204" pitchFamily="18" charset="0"/>
                        <a:ea typeface="Cambria Math" panose="02040503050406030204" pitchFamily="18" charset="0"/>
                      </a:rPr>
                      <m:t>×</m:t>
                    </m:r>
                    <m:sSup>
                      <m:sSupPr>
                        <m:ctrlPr>
                          <a:rPr lang="it-IT" sz="1400" b="0" i="1" smtClean="0">
                            <a:solidFill>
                              <a:srgbClr val="505050"/>
                            </a:solidFill>
                            <a:latin typeface="Cambria Math" panose="02040503050406030204" pitchFamily="18" charset="0"/>
                            <a:ea typeface="Cambria Math" panose="02040503050406030204" pitchFamily="18" charset="0"/>
                          </a:rPr>
                        </m:ctrlPr>
                      </m:sSupPr>
                      <m:e>
                        <m:r>
                          <a:rPr lang="it-IT" sz="1400" b="0" i="1" smtClean="0">
                            <a:solidFill>
                              <a:srgbClr val="505050"/>
                            </a:solidFill>
                            <a:latin typeface="Cambria Math" panose="02040503050406030204" pitchFamily="18" charset="0"/>
                            <a:ea typeface="Cambria Math" panose="02040503050406030204" pitchFamily="18" charset="0"/>
                          </a:rPr>
                          <m:t>10</m:t>
                        </m:r>
                      </m:e>
                      <m:sup>
                        <m:r>
                          <a:rPr lang="it-IT" sz="1400" b="0" i="1" smtClean="0">
                            <a:solidFill>
                              <a:srgbClr val="505050"/>
                            </a:solidFill>
                            <a:latin typeface="Cambria Math" panose="02040503050406030204" pitchFamily="18" charset="0"/>
                            <a:ea typeface="Cambria Math" panose="02040503050406030204" pitchFamily="18" charset="0"/>
                          </a:rPr>
                          <m:t>−17</m:t>
                        </m:r>
                      </m:sup>
                    </m:sSup>
                  </m:oMath>
                </a14:m>
                <a:r>
                  <a:rPr lang="en-US" sz="1400" dirty="0">
                    <a:solidFill>
                      <a:srgbClr val="505050"/>
                    </a:solidFill>
                    <a:latin typeface="Helvetica"/>
                    <a:ea typeface="ＭＳ Ｐゴシック" charset="0"/>
                    <a:cs typeface="ＭＳ Ｐゴシック" charset="0"/>
                  </a:rPr>
                  <a:t>.</a:t>
                </a:r>
              </a:p>
              <a:p>
                <a:pPr algn="just"/>
                <a:endParaRPr lang="en-US" sz="1400" dirty="0">
                  <a:ea typeface="ＭＳ Ｐゴシック" charset="0"/>
                </a:endParaRPr>
              </a:p>
              <a:p>
                <a:endParaRPr lang="it-IT" sz="1400" b="0" i="1" dirty="0">
                  <a:latin typeface="Cambria Math" panose="02040503050406030204" pitchFamily="18" charset="0"/>
                  <a:ea typeface="ＭＳ Ｐゴシック" charset="0"/>
                </a:endParaRPr>
              </a:p>
              <a:p>
                <a:endParaRPr lang="en-US" sz="1400" dirty="0">
                  <a:ea typeface="ＭＳ Ｐゴシック" charset="0"/>
                </a:endParaRPr>
              </a:p>
            </p:txBody>
          </p:sp>
        </mc:Choice>
        <mc:Fallback>
          <p:sp>
            <p:nvSpPr>
              <p:cNvPr id="2" name="Content Placeholder 1"/>
              <p:cNvSpPr>
                <a:spLocks noGrp="1" noRot="1" noChangeAspect="1" noMove="1" noResize="1" noEditPoints="1" noAdjustHandles="1" noChangeArrowheads="1" noChangeShapeType="1" noTextEdit="1"/>
              </p:cNvSpPr>
              <p:nvPr>
                <p:ph sz="half" idx="13"/>
              </p:nvPr>
            </p:nvSpPr>
            <p:spPr>
              <a:xfrm>
                <a:off x="429419" y="782763"/>
                <a:ext cx="4142581" cy="4273362"/>
              </a:xfrm>
              <a:blipFill>
                <a:blip r:embed="rId2"/>
                <a:stretch>
                  <a:fillRect l="-2647" t="-1284" r="-2500"/>
                </a:stretch>
              </a:blipFill>
            </p:spPr>
            <p:txBody>
              <a:bodyPr/>
              <a:lstStyle/>
              <a:p>
                <a:r>
                  <a:rPr lang="en-US">
                    <a:noFill/>
                  </a:rPr>
                  <a:t> </a:t>
                </a:r>
              </a:p>
            </p:txBody>
          </p:sp>
        </mc:Fallback>
      </mc:AlternateContent>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0" name="Title 9"/>
          <p:cNvSpPr>
            <a:spLocks noGrp="1"/>
          </p:cNvSpPr>
          <p:nvPr>
            <p:ph type="title"/>
          </p:nvPr>
        </p:nvSpPr>
        <p:spPr>
          <a:xfrm>
            <a:off x="318770" y="263075"/>
            <a:ext cx="8686800" cy="320908"/>
          </a:xfrm>
        </p:spPr>
        <p:txBody>
          <a:bodyPr/>
          <a:lstStyle/>
          <a:p>
            <a:r>
              <a:rPr lang="it-IT" sz="1950" dirty="0"/>
              <a:t>Mu2e Experiment </a:t>
            </a:r>
            <a:r>
              <a:rPr lang="it-IT" sz="1950" dirty="0" err="1"/>
              <a:t>purpose</a:t>
            </a:r>
            <a:endParaRPr lang="en-US" sz="1950" dirty="0"/>
          </a:p>
        </p:txBody>
      </p:sp>
      <p:pic>
        <p:nvPicPr>
          <p:cNvPr id="4" name="Immagine 3">
            <a:extLst>
              <a:ext uri="{FF2B5EF4-FFF2-40B4-BE49-F238E27FC236}">
                <a16:creationId xmlns:a16="http://schemas.microsoft.com/office/drawing/2014/main" id="{40A09730-A03C-99C1-B370-24E3888DEA51}"/>
              </a:ext>
            </a:extLst>
          </p:cNvPr>
          <p:cNvPicPr>
            <a:picLocks noChangeAspect="1"/>
          </p:cNvPicPr>
          <p:nvPr/>
        </p:nvPicPr>
        <p:blipFill>
          <a:blip r:embed="rId3"/>
          <a:stretch>
            <a:fillRect/>
          </a:stretch>
        </p:blipFill>
        <p:spPr>
          <a:xfrm>
            <a:off x="1196431" y="2835614"/>
            <a:ext cx="2383535" cy="1398526"/>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4CAE82C5-98A5-873C-082B-5CEEF24F69C1}"/>
                  </a:ext>
                </a:extLst>
              </p:cNvPr>
              <p:cNvSpPr txBox="1"/>
              <p:nvPr/>
            </p:nvSpPr>
            <p:spPr>
              <a:xfrm>
                <a:off x="429419" y="4337275"/>
                <a:ext cx="4142581" cy="677108"/>
              </a:xfrm>
              <a:prstGeom prst="rect">
                <a:avLst/>
              </a:prstGeom>
              <a:noFill/>
            </p:spPr>
            <p:txBody>
              <a:bodyPr wrap="square" rtlCol="0">
                <a:spAutoFit/>
              </a:bodyPr>
              <a:lstStyle/>
              <a:p>
                <a:pPr algn="just"/>
                <a:r>
                  <a:rPr lang="en-US" sz="1400" dirty="0">
                    <a:solidFill>
                      <a:srgbClr val="505050"/>
                    </a:solidFill>
                    <a:latin typeface="Helvetica"/>
                    <a:ea typeface="ＭＳ Ｐゴシック" charset="0"/>
                    <a:cs typeface="ＭＳ Ｐゴシック" charset="0"/>
                  </a:rPr>
                  <a:t>The process is monoenergetic: </a:t>
                </a:r>
                <a14:m>
                  <m:oMath xmlns:m="http://schemas.openxmlformats.org/officeDocument/2006/math">
                    <m:sSub>
                      <m:sSubPr>
                        <m:ctrlPr>
                          <a:rPr lang="it-IT" sz="1400" b="1" i="1" smtClean="0">
                            <a:solidFill>
                              <a:srgbClr val="004C97"/>
                            </a:solidFill>
                            <a:latin typeface="Cambria Math" panose="02040503050406030204" pitchFamily="18" charset="0"/>
                            <a:ea typeface="ＭＳ Ｐゴシック" charset="0"/>
                            <a:cs typeface="ＭＳ Ｐゴシック" charset="0"/>
                          </a:rPr>
                        </m:ctrlPr>
                      </m:sSubPr>
                      <m:e>
                        <m:r>
                          <a:rPr lang="it-IT" sz="1400" b="1" i="1">
                            <a:solidFill>
                              <a:srgbClr val="004C97"/>
                            </a:solidFill>
                            <a:latin typeface="Cambria Math" panose="02040503050406030204" pitchFamily="18" charset="0"/>
                            <a:ea typeface="ＭＳ Ｐゴシック" charset="0"/>
                            <a:cs typeface="ＭＳ Ｐゴシック" charset="0"/>
                          </a:rPr>
                          <m:t>𝐄</m:t>
                        </m:r>
                      </m:e>
                      <m:sub>
                        <m:sSup>
                          <m:sSupPr>
                            <m:ctrlPr>
                              <a:rPr lang="it-IT" sz="1400" b="1" i="1">
                                <a:solidFill>
                                  <a:srgbClr val="004C97"/>
                                </a:solidFill>
                                <a:latin typeface="Cambria Math" panose="02040503050406030204" pitchFamily="18" charset="0"/>
                                <a:ea typeface="ＭＳ Ｐゴシック" charset="0"/>
                                <a:cs typeface="ＭＳ Ｐゴシック" charset="0"/>
                              </a:rPr>
                            </m:ctrlPr>
                          </m:sSupPr>
                          <m:e>
                            <m:r>
                              <a:rPr lang="it-IT" sz="1400" b="1" i="1">
                                <a:solidFill>
                                  <a:srgbClr val="004C97"/>
                                </a:solidFill>
                                <a:latin typeface="Cambria Math" panose="02040503050406030204" pitchFamily="18" charset="0"/>
                                <a:ea typeface="ＭＳ Ｐゴシック" charset="0"/>
                                <a:cs typeface="ＭＳ Ｐゴシック" charset="0"/>
                              </a:rPr>
                              <m:t>𝐞</m:t>
                            </m:r>
                          </m:e>
                          <m:sup>
                            <m:r>
                              <a:rPr lang="it-IT" sz="1400" b="1">
                                <a:solidFill>
                                  <a:srgbClr val="004C97"/>
                                </a:solidFill>
                                <a:latin typeface="Cambria Math" panose="02040503050406030204" pitchFamily="18" charset="0"/>
                                <a:ea typeface="ＭＳ Ｐゴシック" charset="0"/>
                                <a:cs typeface="ＭＳ Ｐゴシック" charset="0"/>
                              </a:rPr>
                              <m:t>−</m:t>
                            </m:r>
                          </m:sup>
                        </m:sSup>
                      </m:sub>
                    </m:sSub>
                    <m:r>
                      <a:rPr lang="it-IT" sz="1400" b="1">
                        <a:solidFill>
                          <a:srgbClr val="004C97"/>
                        </a:solidFill>
                        <a:latin typeface="Cambria Math" panose="02040503050406030204" pitchFamily="18" charset="0"/>
                        <a:ea typeface="ＭＳ Ｐゴシック" charset="0"/>
                        <a:cs typeface="ＭＳ Ｐゴシック" charset="0"/>
                      </a:rPr>
                      <m:t>~</m:t>
                    </m:r>
                    <m:r>
                      <a:rPr lang="it-IT" sz="1400" b="1" i="1">
                        <a:solidFill>
                          <a:srgbClr val="004C97"/>
                        </a:solidFill>
                        <a:latin typeface="Cambria Math" panose="02040503050406030204" pitchFamily="18" charset="0"/>
                        <a:ea typeface="ＭＳ Ｐゴシック" charset="0"/>
                        <a:cs typeface="ＭＳ Ｐゴシック" charset="0"/>
                      </a:rPr>
                      <m:t>𝟏𝟎𝟒</m:t>
                    </m:r>
                    <m:r>
                      <a:rPr lang="it-IT" sz="1400" b="1">
                        <a:solidFill>
                          <a:srgbClr val="004C97"/>
                        </a:solidFill>
                        <a:latin typeface="Cambria Math" panose="02040503050406030204" pitchFamily="18" charset="0"/>
                        <a:ea typeface="ＭＳ Ｐゴシック" charset="0"/>
                        <a:cs typeface="ＭＳ Ｐゴシック" charset="0"/>
                      </a:rPr>
                      <m:t>.</m:t>
                    </m:r>
                    <m:r>
                      <a:rPr lang="it-IT" sz="1400" b="1" i="1">
                        <a:solidFill>
                          <a:srgbClr val="004C97"/>
                        </a:solidFill>
                        <a:latin typeface="Cambria Math" panose="02040503050406030204" pitchFamily="18" charset="0"/>
                        <a:ea typeface="ＭＳ Ｐゴシック" charset="0"/>
                        <a:cs typeface="ＭＳ Ｐゴシック" charset="0"/>
                      </a:rPr>
                      <m:t>𝟗𝟕</m:t>
                    </m:r>
                    <m:r>
                      <a:rPr lang="it-IT" sz="1400" b="1">
                        <a:solidFill>
                          <a:srgbClr val="004C97"/>
                        </a:solidFill>
                        <a:latin typeface="Cambria Math" panose="02040503050406030204" pitchFamily="18" charset="0"/>
                        <a:ea typeface="ＭＳ Ｐゴシック" charset="0"/>
                        <a:cs typeface="ＭＳ Ｐゴシック" charset="0"/>
                      </a:rPr>
                      <m:t> </m:t>
                    </m:r>
                  </m:oMath>
                </a14:m>
                <a:r>
                  <a:rPr lang="it-IT" sz="1400" b="1" dirty="0">
                    <a:solidFill>
                      <a:srgbClr val="004C97"/>
                    </a:solidFill>
                    <a:latin typeface="Helvetica"/>
                    <a:ea typeface="ＭＳ Ｐゴシック" charset="0"/>
                    <a:cs typeface="ＭＳ Ｐゴシック" charset="0"/>
                  </a:rPr>
                  <a:t> Mev</a:t>
                </a:r>
                <a:endParaRPr lang="en-US" sz="1400" dirty="0">
                  <a:solidFill>
                    <a:srgbClr val="505050"/>
                  </a:solidFill>
                  <a:latin typeface="Helvetica"/>
                  <a:ea typeface="ＭＳ Ｐゴシック" charset="0"/>
                  <a:cs typeface="ＭＳ Ｐゴシック" charset="0"/>
                </a:endParaRPr>
              </a:p>
              <a:p>
                <a:endParaRPr lang="en-US" dirty="0"/>
              </a:p>
            </p:txBody>
          </p:sp>
        </mc:Choice>
        <mc:Fallback xmlns="">
          <p:sp>
            <p:nvSpPr>
              <p:cNvPr id="5" name="CasellaDiTesto 4">
                <a:extLst>
                  <a:ext uri="{FF2B5EF4-FFF2-40B4-BE49-F238E27FC236}">
                    <a16:creationId xmlns:a16="http://schemas.microsoft.com/office/drawing/2014/main" id="{4CAE82C5-98A5-873C-082B-5CEEF24F69C1}"/>
                  </a:ext>
                </a:extLst>
              </p:cNvPr>
              <p:cNvSpPr txBox="1">
                <a:spLocks noRot="1" noChangeAspect="1" noMove="1" noResize="1" noEditPoints="1" noAdjustHandles="1" noChangeArrowheads="1" noChangeShapeType="1" noTextEdit="1"/>
              </p:cNvSpPr>
              <p:nvPr/>
            </p:nvSpPr>
            <p:spPr>
              <a:xfrm>
                <a:off x="429419" y="4337275"/>
                <a:ext cx="4142581" cy="677108"/>
              </a:xfrm>
              <a:prstGeom prst="rect">
                <a:avLst/>
              </a:prstGeom>
              <a:blipFill>
                <a:blip r:embed="rId4"/>
                <a:stretch>
                  <a:fillRect l="-441" t="-8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1">
                <a:extLst>
                  <a:ext uri="{FF2B5EF4-FFF2-40B4-BE49-F238E27FC236}">
                    <a16:creationId xmlns:a16="http://schemas.microsoft.com/office/drawing/2014/main" id="{5346AAE3-A286-AA01-0A67-897F40163A8F}"/>
                  </a:ext>
                </a:extLst>
              </p:cNvPr>
              <p:cNvSpPr txBox="1">
                <a:spLocks/>
              </p:cNvSpPr>
              <p:nvPr/>
            </p:nvSpPr>
            <p:spPr>
              <a:xfrm>
                <a:off x="4870609" y="782763"/>
                <a:ext cx="4134961" cy="3775809"/>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ts val="984"/>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ts val="984"/>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ts val="984"/>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ts val="984"/>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just"/>
                <a:r>
                  <a:rPr lang="it-IT" sz="1400" dirty="0">
                    <a:ea typeface="ＭＳ Ｐゴシック" charset="0"/>
                  </a:rPr>
                  <a:t>A </a:t>
                </a:r>
                <a:r>
                  <a:rPr lang="it-IT" sz="1400" b="1" dirty="0" err="1">
                    <a:solidFill>
                      <a:srgbClr val="004C97"/>
                    </a:solidFill>
                    <a:ea typeface="ＭＳ Ｐゴシック" charset="0"/>
                  </a:rPr>
                  <a:t>secondary</a:t>
                </a:r>
                <a:r>
                  <a:rPr lang="it-IT" sz="1400" b="1" dirty="0">
                    <a:solidFill>
                      <a:srgbClr val="004C97"/>
                    </a:solidFill>
                    <a:ea typeface="ＭＳ Ｐゴシック" charset="0"/>
                  </a:rPr>
                  <a:t> goal </a:t>
                </a:r>
                <a:r>
                  <a:rPr lang="it-IT" sz="1400" dirty="0" err="1">
                    <a:ea typeface="ＭＳ Ｐゴシック" charset="0"/>
                  </a:rPr>
                  <a:t>is</a:t>
                </a:r>
                <a:r>
                  <a:rPr lang="it-IT" sz="1400" dirty="0">
                    <a:ea typeface="ＭＳ Ｐゴシック" charset="0"/>
                  </a:rPr>
                  <a:t> the </a:t>
                </a:r>
                <a:r>
                  <a:rPr lang="it-IT" sz="1400" dirty="0" err="1">
                    <a:ea typeface="ＭＳ Ｐゴシック" charset="0"/>
                  </a:rPr>
                  <a:t>search</a:t>
                </a:r>
                <a:r>
                  <a:rPr lang="it-IT" sz="1400" dirty="0">
                    <a:ea typeface="ＭＳ Ｐゴシック" charset="0"/>
                  </a:rPr>
                  <a:t> for the CLFV and LNV </a:t>
                </a:r>
                <a:r>
                  <a:rPr lang="it-IT" sz="1400" dirty="0" err="1">
                    <a:ea typeface="ＭＳ Ｐゴシック" charset="0"/>
                  </a:rPr>
                  <a:t>process</a:t>
                </a:r>
                <a:r>
                  <a:rPr lang="it-IT" sz="1400" dirty="0">
                    <a:ea typeface="ＭＳ Ｐゴシック" charset="0"/>
                  </a:rPr>
                  <a:t>:   </a:t>
                </a:r>
                <a14:m>
                  <m:oMath xmlns:m="http://schemas.openxmlformats.org/officeDocument/2006/math">
                    <m:sSup>
                      <m:sSupPr>
                        <m:ctrlPr>
                          <a:rPr lang="it-IT" sz="1400" b="1" i="1" smtClean="0">
                            <a:solidFill>
                              <a:srgbClr val="004C97"/>
                            </a:solidFill>
                            <a:latin typeface="Cambria Math" panose="02040503050406030204" pitchFamily="18" charset="0"/>
                          </a:rPr>
                        </m:ctrlPr>
                      </m:sSupPr>
                      <m:e>
                        <m:r>
                          <a:rPr lang="it-IT" sz="1400" b="1" i="1">
                            <a:solidFill>
                              <a:srgbClr val="004C97"/>
                            </a:solidFill>
                            <a:latin typeface="Cambria Math" panose="02040503050406030204" pitchFamily="18" charset="0"/>
                          </a:rPr>
                          <m:t>𝝁</m:t>
                        </m:r>
                      </m:e>
                      <m:sup>
                        <m:r>
                          <a:rPr lang="it-IT" sz="1400" b="1">
                            <a:solidFill>
                              <a:srgbClr val="004C97"/>
                            </a:solidFill>
                            <a:latin typeface="Cambria Math" panose="02040503050406030204" pitchFamily="18" charset="0"/>
                          </a:rPr>
                          <m:t>−</m:t>
                        </m:r>
                      </m:sup>
                    </m:sSup>
                    <m:r>
                      <a:rPr lang="it-IT" sz="1400" b="1" smtClean="0">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𝐍</m:t>
                    </m:r>
                    <m:d>
                      <m:dPr>
                        <m:ctrlPr>
                          <a:rPr lang="it-IT" sz="1400" b="1" i="1">
                            <a:solidFill>
                              <a:srgbClr val="004C97"/>
                            </a:solidFill>
                            <a:latin typeface="Cambria Math" panose="02040503050406030204" pitchFamily="18" charset="0"/>
                          </a:rPr>
                        </m:ctrlPr>
                      </m:dPr>
                      <m:e>
                        <m:r>
                          <a:rPr lang="it-IT" sz="1400" b="1" i="1">
                            <a:solidFill>
                              <a:srgbClr val="004C97"/>
                            </a:solidFill>
                            <a:latin typeface="Cambria Math" panose="02040503050406030204" pitchFamily="18" charset="0"/>
                          </a:rPr>
                          <m:t>𝐀</m:t>
                        </m:r>
                        <m:r>
                          <a:rPr lang="it-IT" sz="1400" b="1">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𝒁</m:t>
                        </m:r>
                      </m:e>
                    </m:d>
                    <m:r>
                      <a:rPr lang="it-IT" sz="1400" b="1">
                        <a:solidFill>
                          <a:srgbClr val="004C97"/>
                        </a:solidFill>
                        <a:latin typeface="Cambria Math" panose="02040503050406030204" pitchFamily="18" charset="0"/>
                      </a:rPr>
                      <m:t>→</m:t>
                    </m:r>
                    <m:sSup>
                      <m:sSupPr>
                        <m:ctrlPr>
                          <a:rPr lang="it-IT" sz="1400" b="1" i="1">
                            <a:solidFill>
                              <a:srgbClr val="004C97"/>
                            </a:solidFill>
                            <a:latin typeface="Cambria Math" panose="02040503050406030204" pitchFamily="18" charset="0"/>
                          </a:rPr>
                        </m:ctrlPr>
                      </m:sSupPr>
                      <m:e>
                        <m:r>
                          <a:rPr lang="it-IT" sz="1400" b="1" i="1">
                            <a:solidFill>
                              <a:srgbClr val="004C97"/>
                            </a:solidFill>
                            <a:latin typeface="Cambria Math" panose="02040503050406030204" pitchFamily="18" charset="0"/>
                          </a:rPr>
                          <m:t>𝒆</m:t>
                        </m:r>
                      </m:e>
                      <m:sup>
                        <m:r>
                          <a:rPr lang="it-IT" sz="1400" b="1" smtClean="0">
                            <a:solidFill>
                              <a:srgbClr val="004C97"/>
                            </a:solidFill>
                            <a:latin typeface="Cambria Math" panose="02040503050406030204" pitchFamily="18" charset="0"/>
                          </a:rPr>
                          <m:t>+</m:t>
                        </m:r>
                      </m:sup>
                    </m:sSup>
                    <m:r>
                      <a:rPr lang="it-IT" sz="1400" b="1" smtClean="0">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𝐍</m:t>
                    </m:r>
                    <m:d>
                      <m:dPr>
                        <m:ctrlPr>
                          <a:rPr lang="it-IT" sz="1400" b="1" i="1">
                            <a:solidFill>
                              <a:srgbClr val="004C97"/>
                            </a:solidFill>
                            <a:latin typeface="Cambria Math" panose="02040503050406030204" pitchFamily="18" charset="0"/>
                          </a:rPr>
                        </m:ctrlPr>
                      </m:dPr>
                      <m:e>
                        <m:r>
                          <a:rPr lang="it-IT" sz="1400" b="1" i="1">
                            <a:solidFill>
                              <a:srgbClr val="004C97"/>
                            </a:solidFill>
                            <a:latin typeface="Cambria Math" panose="02040503050406030204" pitchFamily="18" charset="0"/>
                          </a:rPr>
                          <m:t>𝐀</m:t>
                        </m:r>
                        <m:r>
                          <a:rPr lang="it-IT" sz="1400" b="1">
                            <a:solidFill>
                              <a:srgbClr val="004C97"/>
                            </a:solidFill>
                            <a:latin typeface="Cambria Math" panose="02040503050406030204" pitchFamily="18" charset="0"/>
                          </a:rPr>
                          <m:t>,</m:t>
                        </m:r>
                        <m:r>
                          <a:rPr lang="it-IT" sz="1400" b="1" i="1">
                            <a:solidFill>
                              <a:srgbClr val="004C97"/>
                            </a:solidFill>
                            <a:latin typeface="Cambria Math" panose="02040503050406030204" pitchFamily="18" charset="0"/>
                          </a:rPr>
                          <m:t>𝐙</m:t>
                        </m:r>
                        <m:r>
                          <a:rPr lang="it-IT" sz="1400" b="1" smtClean="0">
                            <a:solidFill>
                              <a:srgbClr val="004C97"/>
                            </a:solidFill>
                            <a:latin typeface="Cambria Math" panose="02040503050406030204" pitchFamily="18" charset="0"/>
                          </a:rPr>
                          <m:t>−</m:t>
                        </m:r>
                        <m:r>
                          <a:rPr lang="it-IT" sz="1400" b="1" smtClean="0">
                            <a:solidFill>
                              <a:srgbClr val="004C97"/>
                            </a:solidFill>
                            <a:latin typeface="Cambria Math" panose="02040503050406030204" pitchFamily="18" charset="0"/>
                          </a:rPr>
                          <m:t>𝟐</m:t>
                        </m:r>
                      </m:e>
                    </m:d>
                    <m:r>
                      <a:rPr lang="it-IT" sz="1400">
                        <a:latin typeface="Cambria Math" panose="02040503050406030204" pitchFamily="18" charset="0"/>
                      </a:rPr>
                      <m:t>.</m:t>
                    </m:r>
                  </m:oMath>
                </a14:m>
                <a:endParaRPr lang="it-IT" sz="1400" dirty="0">
                  <a:ea typeface="ＭＳ Ｐゴシック" charset="0"/>
                </a:endParaRPr>
              </a:p>
              <a:p>
                <a:pPr algn="just"/>
                <a:r>
                  <a:rPr lang="it-IT" sz="1400" dirty="0">
                    <a:ea typeface="ＭＳ Ｐゴシック" charset="0"/>
                  </a:rPr>
                  <a:t>The </a:t>
                </a:r>
                <a:r>
                  <a:rPr lang="it-IT" sz="1400" dirty="0" err="1">
                    <a:ea typeface="ＭＳ Ｐゴシック" charset="0"/>
                  </a:rPr>
                  <a:t>conversion</a:t>
                </a:r>
                <a:r>
                  <a:rPr lang="it-IT" sz="1400" dirty="0">
                    <a:ea typeface="ＭＳ Ｐゴシック" charset="0"/>
                  </a:rPr>
                  <a:t> can be </a:t>
                </a:r>
                <a:r>
                  <a:rPr lang="it-IT" sz="1400" dirty="0" err="1">
                    <a:ea typeface="ＭＳ Ｐゴシック" charset="0"/>
                  </a:rPr>
                  <a:t>mediated</a:t>
                </a:r>
                <a:r>
                  <a:rPr lang="it-IT" sz="1400" dirty="0">
                    <a:ea typeface="ＭＳ Ｐゴシック" charset="0"/>
                  </a:rPr>
                  <a:t> </a:t>
                </a:r>
                <a:r>
                  <a:rPr lang="it-IT" sz="1400" dirty="0" err="1">
                    <a:ea typeface="ＭＳ Ｐゴシック" charset="0"/>
                  </a:rPr>
                  <a:t>through</a:t>
                </a:r>
                <a:r>
                  <a:rPr lang="it-IT" sz="1400" dirty="0">
                    <a:ea typeface="ＭＳ Ｐゴシック" charset="0"/>
                  </a:rPr>
                  <a:t> </a:t>
                </a:r>
                <a:r>
                  <a:rPr lang="it-IT" sz="1400" dirty="0" err="1">
                    <a:ea typeface="ＭＳ Ｐゴシック" charset="0"/>
                  </a:rPr>
                  <a:t>either</a:t>
                </a:r>
                <a:r>
                  <a:rPr lang="it-IT" sz="1400" dirty="0">
                    <a:ea typeface="ＭＳ Ｐゴシック" charset="0"/>
                  </a:rPr>
                  <a:t> </a:t>
                </a:r>
                <a:r>
                  <a:rPr lang="it-IT" sz="1400" dirty="0" err="1">
                    <a:ea typeface="ＭＳ Ｐゴシック" charset="0"/>
                  </a:rPr>
                  <a:t>Giant</a:t>
                </a:r>
                <a:r>
                  <a:rPr lang="it-IT" sz="1400" dirty="0">
                    <a:ea typeface="ＭＳ Ｐゴシック" charset="0"/>
                  </a:rPr>
                  <a:t> </a:t>
                </a:r>
                <a:r>
                  <a:rPr lang="it-IT" sz="1400" dirty="0" err="1">
                    <a:ea typeface="ＭＳ Ｐゴシック" charset="0"/>
                  </a:rPr>
                  <a:t>Dipole</a:t>
                </a:r>
                <a:r>
                  <a:rPr lang="it-IT" sz="1400" dirty="0">
                    <a:ea typeface="ＭＳ Ｐゴシック" charset="0"/>
                  </a:rPr>
                  <a:t> </a:t>
                </a:r>
                <a:r>
                  <a:rPr lang="it-IT" sz="1400" dirty="0" err="1">
                    <a:ea typeface="ＭＳ Ｐゴシック" charset="0"/>
                  </a:rPr>
                  <a:t>Resonance</a:t>
                </a:r>
                <a:r>
                  <a:rPr lang="it-IT" sz="1400" dirty="0">
                    <a:ea typeface="ＭＳ Ｐゴシック" charset="0"/>
                  </a:rPr>
                  <a:t> or Ground State </a:t>
                </a:r>
                <a:r>
                  <a:rPr lang="it-IT" sz="1400" dirty="0" err="1">
                    <a:ea typeface="ＭＳ Ｐゴシック" charset="0"/>
                  </a:rPr>
                  <a:t>transition</a:t>
                </a:r>
                <a:r>
                  <a:rPr lang="it-IT" sz="1400" dirty="0">
                    <a:ea typeface="ＭＳ Ｐゴシック" charset="0"/>
                  </a:rPr>
                  <a:t>; in the </a:t>
                </a:r>
                <a:r>
                  <a:rPr lang="it-IT" sz="1400" dirty="0" err="1">
                    <a:ea typeface="ＭＳ Ｐゴシック" charset="0"/>
                  </a:rPr>
                  <a:t>latter</a:t>
                </a:r>
                <a:r>
                  <a:rPr lang="it-IT" sz="1400" dirty="0">
                    <a:ea typeface="ＭＳ Ｐゴシック" charset="0"/>
                  </a:rPr>
                  <a:t> case, the </a:t>
                </a:r>
                <a:r>
                  <a:rPr lang="it-IT" sz="1400" dirty="0" err="1">
                    <a:ea typeface="ＭＳ Ｐゴシック" charset="0"/>
                  </a:rPr>
                  <a:t>process</a:t>
                </a:r>
                <a:r>
                  <a:rPr lang="it-IT" sz="1400" dirty="0">
                    <a:ea typeface="ＭＳ Ｐゴシック" charset="0"/>
                  </a:rPr>
                  <a:t> </a:t>
                </a:r>
                <a:r>
                  <a:rPr lang="it-IT" sz="1400" dirty="0" err="1">
                    <a:ea typeface="ＭＳ Ｐゴシック" charset="0"/>
                  </a:rPr>
                  <a:t>is</a:t>
                </a:r>
                <a:r>
                  <a:rPr lang="it-IT" sz="1400" dirty="0">
                    <a:ea typeface="ＭＳ Ｐゴシック" charset="0"/>
                  </a:rPr>
                  <a:t> </a:t>
                </a:r>
                <a:r>
                  <a:rPr lang="it-IT" sz="1400" dirty="0" err="1">
                    <a:ea typeface="ＭＳ Ｐゴシック" charset="0"/>
                  </a:rPr>
                  <a:t>monoenergetic</a:t>
                </a:r>
                <a:r>
                  <a:rPr lang="it-IT" sz="1400" dirty="0">
                    <a:ea typeface="ＭＳ Ｐゴシック" charset="0"/>
                  </a:rPr>
                  <a:t>:  </a:t>
                </a:r>
                <a14:m>
                  <m:oMath xmlns:m="http://schemas.openxmlformats.org/officeDocument/2006/math">
                    <m:sSub>
                      <m:sSubPr>
                        <m:ctrlPr>
                          <a:rPr lang="it-IT" sz="1400" b="1" i="1" smtClean="0">
                            <a:solidFill>
                              <a:srgbClr val="004C97"/>
                            </a:solidFill>
                            <a:latin typeface="Cambria Math" panose="02040503050406030204" pitchFamily="18" charset="0"/>
                            <a:ea typeface="ＭＳ Ｐゴシック" charset="0"/>
                          </a:rPr>
                        </m:ctrlPr>
                      </m:sSubPr>
                      <m:e>
                        <m:r>
                          <a:rPr lang="it-IT" sz="1400" b="1" i="1">
                            <a:solidFill>
                              <a:srgbClr val="004C97"/>
                            </a:solidFill>
                            <a:latin typeface="Cambria Math" panose="02040503050406030204" pitchFamily="18" charset="0"/>
                            <a:ea typeface="ＭＳ Ｐゴシック" charset="0"/>
                          </a:rPr>
                          <m:t>𝑬</m:t>
                        </m:r>
                      </m:e>
                      <m:sub>
                        <m:sSup>
                          <m:sSupPr>
                            <m:ctrlPr>
                              <a:rPr lang="it-IT" sz="1400" b="1" i="1">
                                <a:solidFill>
                                  <a:srgbClr val="004C97"/>
                                </a:solidFill>
                                <a:latin typeface="Cambria Math" panose="02040503050406030204" pitchFamily="18" charset="0"/>
                                <a:ea typeface="ＭＳ Ｐゴシック" charset="0"/>
                              </a:rPr>
                            </m:ctrlPr>
                          </m:sSupPr>
                          <m:e>
                            <m:r>
                              <a:rPr lang="it-IT" sz="1400" b="1" i="1">
                                <a:solidFill>
                                  <a:srgbClr val="004C97"/>
                                </a:solidFill>
                                <a:latin typeface="Cambria Math" panose="02040503050406030204" pitchFamily="18" charset="0"/>
                                <a:ea typeface="ＭＳ Ｐゴシック" charset="0"/>
                              </a:rPr>
                              <m:t>𝒆</m:t>
                            </m:r>
                          </m:e>
                          <m:sup>
                            <m:r>
                              <a:rPr lang="it-IT" sz="1400" b="1" i="1">
                                <a:solidFill>
                                  <a:srgbClr val="004C97"/>
                                </a:solidFill>
                                <a:latin typeface="Cambria Math" panose="02040503050406030204" pitchFamily="18" charset="0"/>
                                <a:ea typeface="ＭＳ Ｐゴシック" charset="0"/>
                              </a:rPr>
                              <m:t>+</m:t>
                            </m:r>
                          </m:sup>
                        </m:sSup>
                      </m:sub>
                    </m:sSub>
                    <m:r>
                      <a:rPr lang="it-IT" sz="1400" b="1" i="1">
                        <a:solidFill>
                          <a:srgbClr val="004C97"/>
                        </a:solidFill>
                        <a:latin typeface="Cambria Math" panose="02040503050406030204" pitchFamily="18" charset="0"/>
                        <a:ea typeface="Cambria Math" panose="02040503050406030204" pitchFamily="18" charset="0"/>
                      </a:rPr>
                      <m:t>~</m:t>
                    </m:r>
                    <m:r>
                      <a:rPr lang="it-IT" sz="1400" b="1" i="1" smtClean="0">
                        <a:solidFill>
                          <a:srgbClr val="004C97"/>
                        </a:solidFill>
                        <a:latin typeface="Cambria Math" panose="02040503050406030204" pitchFamily="18" charset="0"/>
                        <a:ea typeface="Cambria Math" panose="02040503050406030204" pitchFamily="18" charset="0"/>
                      </a:rPr>
                      <m:t>𝟗𝟐</m:t>
                    </m:r>
                    <m:r>
                      <a:rPr lang="it-IT" sz="1400" b="1" i="1" smtClean="0">
                        <a:solidFill>
                          <a:srgbClr val="004C97"/>
                        </a:solidFill>
                        <a:latin typeface="Cambria Math" panose="02040503050406030204" pitchFamily="18" charset="0"/>
                        <a:ea typeface="Cambria Math" panose="02040503050406030204" pitchFamily="18" charset="0"/>
                      </a:rPr>
                      <m:t>.</m:t>
                    </m:r>
                    <m:r>
                      <a:rPr lang="it-IT" sz="1400" b="1" i="1" smtClean="0">
                        <a:solidFill>
                          <a:srgbClr val="004C97"/>
                        </a:solidFill>
                        <a:latin typeface="Cambria Math" panose="02040503050406030204" pitchFamily="18" charset="0"/>
                        <a:ea typeface="Cambria Math" panose="02040503050406030204" pitchFamily="18" charset="0"/>
                      </a:rPr>
                      <m:t>𝟑</m:t>
                    </m:r>
                  </m:oMath>
                </a14:m>
                <a:r>
                  <a:rPr lang="it-IT" sz="1400" b="1" dirty="0">
                    <a:solidFill>
                      <a:srgbClr val="004C97"/>
                    </a:solidFill>
                    <a:ea typeface="ＭＳ Ｐゴシック" charset="0"/>
                  </a:rPr>
                  <a:t> </a:t>
                </a:r>
                <a:r>
                  <a:rPr lang="it-IT" sz="1400" b="1" dirty="0" err="1">
                    <a:solidFill>
                      <a:srgbClr val="004C97"/>
                    </a:solidFill>
                    <a:ea typeface="ＭＳ Ｐゴシック" charset="0"/>
                  </a:rPr>
                  <a:t>Mev</a:t>
                </a:r>
                <a:r>
                  <a:rPr lang="it-IT" sz="1400" dirty="0">
                    <a:ea typeface="ＭＳ Ｐゴシック" charset="0"/>
                  </a:rPr>
                  <a:t>. In the </a:t>
                </a:r>
                <a:r>
                  <a:rPr lang="it-IT" sz="1400" dirty="0" err="1">
                    <a:ea typeface="ＭＳ Ｐゴシック" charset="0"/>
                  </a:rPr>
                  <a:t>former</a:t>
                </a:r>
                <a:r>
                  <a:rPr lang="it-IT" sz="1400" dirty="0">
                    <a:ea typeface="ＭＳ Ｐゴシック" charset="0"/>
                  </a:rPr>
                  <a:t> case, the </a:t>
                </a:r>
                <a:r>
                  <a:rPr lang="it-IT" sz="1400" dirty="0" err="1">
                    <a:ea typeface="ＭＳ Ｐゴシック" charset="0"/>
                  </a:rPr>
                  <a:t>search</a:t>
                </a:r>
                <a:r>
                  <a:rPr lang="it-IT" sz="1400" dirty="0">
                    <a:ea typeface="ＭＳ Ｐゴシック" charset="0"/>
                  </a:rPr>
                  <a:t> </a:t>
                </a:r>
                <a:r>
                  <a:rPr lang="it-IT" sz="1400" dirty="0" err="1">
                    <a:ea typeface="ＭＳ Ｐゴシック" charset="0"/>
                  </a:rPr>
                  <a:t>is</a:t>
                </a:r>
                <a:r>
                  <a:rPr lang="it-IT" sz="1400" dirty="0">
                    <a:ea typeface="ＭＳ Ｐゴシック" charset="0"/>
                  </a:rPr>
                  <a:t> </a:t>
                </a:r>
                <a:r>
                  <a:rPr lang="it-IT" sz="1400" dirty="0" err="1">
                    <a:ea typeface="ＭＳ Ｐゴシック" charset="0"/>
                  </a:rPr>
                  <a:t>overwhelmed</a:t>
                </a:r>
                <a:r>
                  <a:rPr lang="it-IT" sz="1400" dirty="0">
                    <a:ea typeface="ＭＳ Ｐゴシック" charset="0"/>
                  </a:rPr>
                  <a:t> by background </a:t>
                </a:r>
                <a:r>
                  <a:rPr lang="it-IT" sz="1400" dirty="0" err="1">
                    <a:ea typeface="ＭＳ Ｐゴシック" charset="0"/>
                  </a:rPr>
                  <a:t>processes</a:t>
                </a:r>
                <a:r>
                  <a:rPr lang="it-IT" sz="1400" dirty="0">
                    <a:ea typeface="ＭＳ Ｐゴシック" charset="0"/>
                  </a:rPr>
                  <a:t>, </a:t>
                </a:r>
                <a:r>
                  <a:rPr lang="it-IT" sz="1400" b="1" dirty="0">
                    <a:solidFill>
                      <a:srgbClr val="004C97"/>
                    </a:solidFill>
                    <a:ea typeface="ＭＳ Ｐゴシック" charset="0"/>
                  </a:rPr>
                  <a:t>RMC</a:t>
                </a:r>
                <a:r>
                  <a:rPr lang="it-IT" sz="1400" dirty="0">
                    <a:ea typeface="ＭＳ Ｐゴシック" charset="0"/>
                  </a:rPr>
                  <a:t> (Radiative </a:t>
                </a:r>
                <a:r>
                  <a:rPr lang="it-IT" sz="1400" dirty="0" err="1">
                    <a:ea typeface="ＭＳ Ｐゴシック" charset="0"/>
                  </a:rPr>
                  <a:t>Muon</a:t>
                </a:r>
                <a:r>
                  <a:rPr lang="it-IT" sz="1400" dirty="0">
                    <a:ea typeface="ＭＳ Ｐゴシック" charset="0"/>
                  </a:rPr>
                  <a:t> </a:t>
                </a:r>
                <a:r>
                  <a:rPr lang="it-IT" sz="1400" dirty="0" err="1">
                    <a:ea typeface="ＭＳ Ｐゴシック" charset="0"/>
                  </a:rPr>
                  <a:t>Captures</a:t>
                </a:r>
                <a:r>
                  <a:rPr lang="it-IT" sz="1400" dirty="0">
                    <a:ea typeface="ＭＳ Ｐゴシック" charset="0"/>
                  </a:rPr>
                  <a:t>). </a:t>
                </a:r>
                <a:endParaRPr lang="en-US" sz="1400" dirty="0">
                  <a:ea typeface="ＭＳ Ｐゴシック" charset="0"/>
                </a:endParaRPr>
              </a:p>
            </p:txBody>
          </p:sp>
        </mc:Choice>
        <mc:Fallback>
          <p:sp>
            <p:nvSpPr>
              <p:cNvPr id="3" name="Content Placeholder 1">
                <a:extLst>
                  <a:ext uri="{FF2B5EF4-FFF2-40B4-BE49-F238E27FC236}">
                    <a16:creationId xmlns:a16="http://schemas.microsoft.com/office/drawing/2014/main" id="{5346AAE3-A286-AA01-0A67-897F40163A8F}"/>
                  </a:ext>
                </a:extLst>
              </p:cNvPr>
              <p:cNvSpPr txBox="1">
                <a:spLocks noRot="1" noChangeAspect="1" noMove="1" noResize="1" noEditPoints="1" noAdjustHandles="1" noChangeArrowheads="1" noChangeShapeType="1" noTextEdit="1"/>
              </p:cNvSpPr>
              <p:nvPr/>
            </p:nvSpPr>
            <p:spPr>
              <a:xfrm>
                <a:off x="4870609" y="782763"/>
                <a:ext cx="4134961" cy="3775809"/>
              </a:xfrm>
              <a:prstGeom prst="rect">
                <a:avLst/>
              </a:prstGeom>
              <a:blipFill>
                <a:blip r:embed="rId5"/>
                <a:stretch>
                  <a:fillRect l="-2655" t="-1452" r="-2655"/>
                </a:stretch>
              </a:blipFill>
            </p:spPr>
            <p:txBody>
              <a:bodyPr/>
              <a:lstStyle/>
              <a:p>
                <a:r>
                  <a:rPr lang="en-US">
                    <a:noFill/>
                  </a:rPr>
                  <a:t> </a:t>
                </a:r>
              </a:p>
            </p:txBody>
          </p:sp>
        </mc:Fallback>
      </mc:AlternateContent>
      <p:pic>
        <p:nvPicPr>
          <p:cNvPr id="9" name="Immagine 8">
            <a:extLst>
              <a:ext uri="{FF2B5EF4-FFF2-40B4-BE49-F238E27FC236}">
                <a16:creationId xmlns:a16="http://schemas.microsoft.com/office/drawing/2014/main" id="{CB0161CE-E103-197B-D335-2ADBEE1C54EA}"/>
              </a:ext>
            </a:extLst>
          </p:cNvPr>
          <p:cNvPicPr>
            <a:picLocks noChangeAspect="1"/>
          </p:cNvPicPr>
          <p:nvPr/>
        </p:nvPicPr>
        <p:blipFill>
          <a:blip r:embed="rId6"/>
          <a:stretch>
            <a:fillRect/>
          </a:stretch>
        </p:blipFill>
        <p:spPr>
          <a:xfrm>
            <a:off x="5995004" y="2786652"/>
            <a:ext cx="1886169" cy="1605248"/>
          </a:xfrm>
          <a:prstGeom prst="rect">
            <a:avLst/>
          </a:prstGeom>
        </p:spPr>
      </p:pic>
      <p:sp>
        <p:nvSpPr>
          <p:cNvPr id="12" name="CasellaDiTesto 11">
            <a:extLst>
              <a:ext uri="{FF2B5EF4-FFF2-40B4-BE49-F238E27FC236}">
                <a16:creationId xmlns:a16="http://schemas.microsoft.com/office/drawing/2014/main" id="{E78361E2-47A1-B206-8DC5-0B7460263619}"/>
              </a:ext>
            </a:extLst>
          </p:cNvPr>
          <p:cNvSpPr txBox="1"/>
          <p:nvPr/>
        </p:nvSpPr>
        <p:spPr>
          <a:xfrm>
            <a:off x="5046760" y="4362834"/>
            <a:ext cx="3782655" cy="276999"/>
          </a:xfrm>
          <a:prstGeom prst="rect">
            <a:avLst/>
          </a:prstGeom>
          <a:noFill/>
        </p:spPr>
        <p:txBody>
          <a:bodyPr wrap="square" rtlCol="0">
            <a:spAutoFit/>
          </a:bodyPr>
          <a:lstStyle/>
          <a:p>
            <a:pPr algn="just"/>
            <a:r>
              <a:rPr lang="it-IT" sz="1200" dirty="0" err="1">
                <a:latin typeface="Helvetica"/>
                <a:cs typeface="Helvetica"/>
              </a:rPr>
              <a:t>Complementary</a:t>
            </a:r>
            <a:r>
              <a:rPr lang="it-IT" sz="1200" dirty="0">
                <a:latin typeface="Helvetica"/>
                <a:cs typeface="Helvetica"/>
              </a:rPr>
              <a:t> </a:t>
            </a:r>
            <a:r>
              <a:rPr lang="it-IT" sz="1200" dirty="0" err="1">
                <a:latin typeface="Helvetica"/>
                <a:cs typeface="Helvetica"/>
              </a:rPr>
              <a:t>process</a:t>
            </a:r>
            <a:r>
              <a:rPr lang="it-IT" sz="1200" dirty="0">
                <a:latin typeface="Helvetica"/>
                <a:cs typeface="Helvetica"/>
              </a:rPr>
              <a:t> to the double beta </a:t>
            </a:r>
            <a:r>
              <a:rPr lang="it-IT" sz="1200" dirty="0" err="1">
                <a:latin typeface="Helvetica"/>
                <a:cs typeface="Helvetica"/>
              </a:rPr>
              <a:t>decay</a:t>
            </a:r>
            <a:r>
              <a:rPr lang="it-IT" sz="1200" dirty="0">
                <a:latin typeface="Helvetica"/>
                <a:cs typeface="Helvetica"/>
              </a:rPr>
              <a:t>.</a:t>
            </a:r>
            <a:endParaRPr lang="en-US" sz="1200" dirty="0">
              <a:latin typeface="Helvetica"/>
              <a:cs typeface="Helvetica"/>
            </a:endParaRPr>
          </a:p>
        </p:txBody>
      </p:sp>
    </p:spTree>
    <p:extLst>
      <p:ext uri="{BB962C8B-B14F-4D97-AF65-F5344CB8AC3E}">
        <p14:creationId xmlns:p14="http://schemas.microsoft.com/office/powerpoint/2010/main" val="2319708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mc:AlternateContent xmlns:mc="http://schemas.openxmlformats.org/markup-compatibility/2006">
        <mc:Choice xmlns:a14="http://schemas.microsoft.com/office/drawing/2010/main" Requires="a14">
          <p:sp>
            <p:nvSpPr>
              <p:cNvPr id="7" name="Title 6"/>
              <p:cNvSpPr>
                <a:spLocks noGrp="1"/>
              </p:cNvSpPr>
              <p:nvPr>
                <p:ph type="title"/>
              </p:nvPr>
            </p:nvSpPr>
            <p:spPr>
              <a:xfrm>
                <a:off x="355599" y="250244"/>
                <a:ext cx="8686800" cy="320908"/>
              </a:xfrm>
            </p:spPr>
            <p:txBody>
              <a:bodyPr/>
              <a:lstStyle/>
              <a:p>
                <a:r>
                  <a:rPr lang="en-US" sz="1950" dirty="0"/>
                  <a:t>Backgrounds to the </a:t>
                </a:r>
                <a14:m>
                  <m:oMath xmlns:m="http://schemas.openxmlformats.org/officeDocument/2006/math">
                    <m:sSup>
                      <m:sSupPr>
                        <m:ctrlPr>
                          <a:rPr lang="it-IT" sz="1950" b="1" i="1" smtClean="0">
                            <a:latin typeface="Cambria Math" panose="02040503050406030204" pitchFamily="18" charset="0"/>
                            <a:ea typeface="Cambria Math" panose="02040503050406030204" pitchFamily="18" charset="0"/>
                          </a:rPr>
                        </m:ctrlPr>
                      </m:sSupPr>
                      <m:e>
                        <m:r>
                          <a:rPr lang="en-US" sz="1950" i="1" smtClean="0">
                            <a:latin typeface="Cambria Math" panose="02040503050406030204" pitchFamily="18" charset="0"/>
                            <a:ea typeface="Cambria Math" panose="02040503050406030204" pitchFamily="18" charset="0"/>
                          </a:rPr>
                          <m:t>𝝁</m:t>
                        </m:r>
                      </m:e>
                      <m:sup>
                        <m:r>
                          <a:rPr lang="it-IT" sz="1950" b="1" i="1" smtClean="0">
                            <a:latin typeface="Cambria Math" panose="02040503050406030204" pitchFamily="18" charset="0"/>
                            <a:ea typeface="Cambria Math" panose="02040503050406030204" pitchFamily="18" charset="0"/>
                          </a:rPr>
                          <m:t>−</m:t>
                        </m:r>
                      </m:sup>
                    </m:sSup>
                    <m:r>
                      <a:rPr lang="it-IT" sz="1950" b="1" i="1" smtClean="0">
                        <a:latin typeface="Cambria Math" panose="02040503050406030204" pitchFamily="18" charset="0"/>
                        <a:ea typeface="Cambria Math" panose="02040503050406030204" pitchFamily="18" charset="0"/>
                      </a:rPr>
                      <m:t>−</m:t>
                    </m:r>
                    <m:sSup>
                      <m:sSupPr>
                        <m:ctrlPr>
                          <a:rPr lang="it-IT" sz="1950" b="1" i="1" smtClean="0">
                            <a:latin typeface="Cambria Math" panose="02040503050406030204" pitchFamily="18" charset="0"/>
                            <a:ea typeface="Cambria Math" panose="02040503050406030204" pitchFamily="18" charset="0"/>
                          </a:rPr>
                        </m:ctrlPr>
                      </m:sSupPr>
                      <m:e>
                        <m:r>
                          <a:rPr lang="it-IT" sz="1950" b="1" i="1" smtClean="0">
                            <a:latin typeface="Cambria Math" panose="02040503050406030204" pitchFamily="18" charset="0"/>
                            <a:ea typeface="Cambria Math" panose="02040503050406030204" pitchFamily="18" charset="0"/>
                          </a:rPr>
                          <m:t>𝒆</m:t>
                        </m:r>
                      </m:e>
                      <m:sup>
                        <m:r>
                          <a:rPr lang="it-IT" sz="1950" b="1" i="1" smtClean="0">
                            <a:latin typeface="Cambria Math" panose="02040503050406030204" pitchFamily="18" charset="0"/>
                            <a:ea typeface="Cambria Math" panose="02040503050406030204" pitchFamily="18" charset="0"/>
                          </a:rPr>
                          <m:t>+</m:t>
                        </m:r>
                      </m:sup>
                    </m:sSup>
                  </m:oMath>
                </a14:m>
                <a:r>
                  <a:rPr lang="en-US" sz="1950" dirty="0"/>
                  <a:t> process </a:t>
                </a:r>
              </a:p>
            </p:txBody>
          </p:sp>
        </mc:Choice>
        <mc:Fallback>
          <p:sp>
            <p:nvSpPr>
              <p:cNvPr id="7" name="Title 6"/>
              <p:cNvSpPr>
                <a:spLocks noGrp="1" noRot="1" noChangeAspect="1" noMove="1" noResize="1" noEditPoints="1" noAdjustHandles="1" noChangeArrowheads="1" noChangeShapeType="1" noTextEdit="1"/>
              </p:cNvSpPr>
              <p:nvPr>
                <p:ph type="title"/>
              </p:nvPr>
            </p:nvSpPr>
            <p:spPr>
              <a:xfrm>
                <a:off x="355599" y="250244"/>
                <a:ext cx="8686800" cy="320908"/>
              </a:xfrm>
              <a:blipFill>
                <a:blip r:embed="rId2"/>
                <a:stretch>
                  <a:fillRect l="-1754" t="-15094" b="-490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0EF9114B-913F-77AA-7ABA-1B37FB5A4307}"/>
                  </a:ext>
                </a:extLst>
              </p:cNvPr>
              <p:cNvSpPr txBox="1">
                <a:spLocks/>
              </p:cNvSpPr>
              <p:nvPr/>
            </p:nvSpPr>
            <p:spPr>
              <a:xfrm>
                <a:off x="355601" y="981208"/>
                <a:ext cx="4828651" cy="50501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it-IT" sz="1400" dirty="0" err="1">
                    <a:solidFill>
                      <a:srgbClr val="505050"/>
                    </a:solidFill>
                    <a:ea typeface="ＭＳ Ｐゴシック" charset="0"/>
                  </a:rPr>
                  <a:t>As</a:t>
                </a:r>
                <a:r>
                  <a:rPr lang="it-IT" sz="1400" dirty="0">
                    <a:solidFill>
                      <a:srgbClr val="505050"/>
                    </a:solidFill>
                    <a:ea typeface="ＭＳ Ｐゴシック" charset="0"/>
                  </a:rPr>
                  <a:t> for the </a:t>
                </a:r>
                <a14:m>
                  <m:oMath xmlns:m="http://schemas.openxmlformats.org/officeDocument/2006/math">
                    <m:sSup>
                      <m:sSupPr>
                        <m:ctrlPr>
                          <a:rPr lang="it-IT" sz="1400" b="1" i="1" smtClean="0">
                            <a:solidFill>
                              <a:srgbClr val="004C97"/>
                            </a:solidFill>
                            <a:latin typeface="Cambria Math" panose="02040503050406030204" pitchFamily="18" charset="0"/>
                            <a:ea typeface="ＭＳ Ｐゴシック" charset="0"/>
                          </a:rPr>
                        </m:ctrlPr>
                      </m:sSupPr>
                      <m:e>
                        <m:r>
                          <a:rPr lang="en-US" sz="1400" b="1" i="1">
                            <a:solidFill>
                              <a:srgbClr val="004C97"/>
                            </a:solidFill>
                            <a:latin typeface="Cambria Math" panose="02040503050406030204" pitchFamily="18" charset="0"/>
                            <a:ea typeface="ＭＳ Ｐゴシック" charset="0"/>
                          </a:rPr>
                          <m:t>𝝁</m:t>
                        </m:r>
                      </m:e>
                      <m:sup>
                        <m:r>
                          <a:rPr lang="it-IT" sz="1400" b="1">
                            <a:solidFill>
                              <a:srgbClr val="004C97"/>
                            </a:solidFill>
                            <a:latin typeface="Cambria Math" panose="02040503050406030204" pitchFamily="18" charset="0"/>
                            <a:ea typeface="ＭＳ Ｐゴシック" charset="0"/>
                          </a:rPr>
                          <m:t>−</m:t>
                        </m:r>
                      </m:sup>
                    </m:sSup>
                    <m:r>
                      <a:rPr lang="it-IT" sz="1400" b="1">
                        <a:solidFill>
                          <a:srgbClr val="004C97"/>
                        </a:solidFill>
                        <a:latin typeface="Cambria Math" panose="02040503050406030204" pitchFamily="18" charset="0"/>
                        <a:ea typeface="ＭＳ Ｐゴシック" charset="0"/>
                      </a:rPr>
                      <m:t>−</m:t>
                    </m:r>
                    <m:sSup>
                      <m:sSupPr>
                        <m:ctrlPr>
                          <a:rPr lang="it-IT" sz="1400" b="1" i="1">
                            <a:solidFill>
                              <a:srgbClr val="004C97"/>
                            </a:solidFill>
                            <a:latin typeface="Cambria Math" panose="02040503050406030204" pitchFamily="18" charset="0"/>
                            <a:ea typeface="ＭＳ Ｐゴシック" charset="0"/>
                          </a:rPr>
                        </m:ctrlPr>
                      </m:sSupPr>
                      <m:e>
                        <m:r>
                          <a:rPr lang="it-IT" sz="1400" b="1" i="1">
                            <a:solidFill>
                              <a:srgbClr val="004C97"/>
                            </a:solidFill>
                            <a:latin typeface="Cambria Math" panose="02040503050406030204" pitchFamily="18" charset="0"/>
                            <a:ea typeface="ＭＳ Ｐゴシック" charset="0"/>
                          </a:rPr>
                          <m:t>𝒆</m:t>
                        </m:r>
                      </m:e>
                      <m:sup>
                        <m:r>
                          <a:rPr lang="it-IT" sz="1400" b="1">
                            <a:solidFill>
                              <a:srgbClr val="004C97"/>
                            </a:solidFill>
                            <a:latin typeface="Cambria Math" panose="02040503050406030204" pitchFamily="18" charset="0"/>
                            <a:ea typeface="ＭＳ Ｐゴシック" charset="0"/>
                          </a:rPr>
                          <m:t>+</m:t>
                        </m:r>
                      </m:sup>
                    </m:sSup>
                  </m:oMath>
                </a14:m>
                <a:r>
                  <a:rPr lang="en-US" sz="1400" b="1" dirty="0">
                    <a:solidFill>
                      <a:srgbClr val="004C97"/>
                    </a:solidFill>
                    <a:ea typeface="ＭＳ Ｐゴシック" charset="0"/>
                  </a:rPr>
                  <a:t> </a:t>
                </a:r>
                <a:r>
                  <a:rPr lang="en-US" sz="1400" dirty="0">
                    <a:solidFill>
                      <a:srgbClr val="505050"/>
                    </a:solidFill>
                    <a:ea typeface="ＭＳ Ｐゴシック" charset="0"/>
                  </a:rPr>
                  <a:t>process, the background processes are: </a:t>
                </a:r>
              </a:p>
              <a:p>
                <a:pPr marL="0" indent="0" algn="just">
                  <a:buNone/>
                </a:pPr>
                <a:endParaRPr lang="en-US" sz="1400" dirty="0">
                  <a:solidFill>
                    <a:srgbClr val="505050"/>
                  </a:solidFill>
                  <a:ea typeface="ＭＳ Ｐゴシック" charset="0"/>
                </a:endParaRPr>
              </a:p>
              <a:p>
                <a:pPr marL="0" indent="0">
                  <a:buNone/>
                </a:pPr>
                <a:endParaRPr lang="en-US" sz="1400" dirty="0"/>
              </a:p>
              <a:p>
                <a:pPr marL="0" indent="0">
                  <a:buNone/>
                </a:pPr>
                <a:endParaRPr lang="en-US" sz="1400" dirty="0"/>
              </a:p>
              <a:p>
                <a:endParaRPr lang="en-US" sz="1400" dirty="0">
                  <a:ea typeface="ＭＳ Ｐゴシック" charset="0"/>
                </a:endParaRPr>
              </a:p>
            </p:txBody>
          </p:sp>
        </mc:Choice>
        <mc:Fallback>
          <p:sp>
            <p:nvSpPr>
              <p:cNvPr id="2" name="Content Placeholder 1">
                <a:extLst>
                  <a:ext uri="{FF2B5EF4-FFF2-40B4-BE49-F238E27FC236}">
                    <a16:creationId xmlns:a16="http://schemas.microsoft.com/office/drawing/2014/main" id="{0EF9114B-913F-77AA-7ABA-1B37FB5A4307}"/>
                  </a:ext>
                </a:extLst>
              </p:cNvPr>
              <p:cNvSpPr txBox="1">
                <a:spLocks noRot="1" noChangeAspect="1" noMove="1" noResize="1" noEditPoints="1" noAdjustHandles="1" noChangeArrowheads="1" noChangeShapeType="1" noTextEdit="1"/>
              </p:cNvSpPr>
              <p:nvPr/>
            </p:nvSpPr>
            <p:spPr>
              <a:xfrm>
                <a:off x="355601" y="981208"/>
                <a:ext cx="4828651" cy="505017"/>
              </a:xfrm>
              <a:prstGeom prst="rect">
                <a:avLst/>
              </a:prstGeom>
              <a:blipFill>
                <a:blip r:embed="rId3"/>
                <a:stretch>
                  <a:fillRect l="-379" t="-2410" r="-253"/>
                </a:stretch>
              </a:blipFill>
            </p:spPr>
            <p:txBody>
              <a:bodyPr/>
              <a:lstStyle/>
              <a:p>
                <a:r>
                  <a:rPr lang="en-US">
                    <a:noFill/>
                  </a:rPr>
                  <a:t> </a:t>
                </a:r>
              </a:p>
            </p:txBody>
          </p:sp>
        </mc:Fallback>
      </mc:AlternateContent>
      <p:pic>
        <p:nvPicPr>
          <p:cNvPr id="10" name="Immagine 9">
            <a:extLst>
              <a:ext uri="{FF2B5EF4-FFF2-40B4-BE49-F238E27FC236}">
                <a16:creationId xmlns:a16="http://schemas.microsoft.com/office/drawing/2014/main" id="{D78AD56C-D0F7-9B2E-FA80-AF9B031EB671}"/>
              </a:ext>
            </a:extLst>
          </p:cNvPr>
          <p:cNvPicPr>
            <a:picLocks noChangeAspect="1"/>
          </p:cNvPicPr>
          <p:nvPr/>
        </p:nvPicPr>
        <p:blipFill>
          <a:blip r:embed="rId4"/>
          <a:stretch>
            <a:fillRect/>
          </a:stretch>
        </p:blipFill>
        <p:spPr>
          <a:xfrm>
            <a:off x="5521485" y="703784"/>
            <a:ext cx="3288389" cy="2139249"/>
          </a:xfrm>
          <a:prstGeom prst="rect">
            <a:avLst/>
          </a:prstGeom>
        </p:spPr>
      </p:pic>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6280790B-6E31-FE1C-7208-AA04B19AC1B4}"/>
                  </a:ext>
                </a:extLst>
              </p:cNvPr>
              <p:cNvSpPr txBox="1"/>
              <p:nvPr/>
            </p:nvSpPr>
            <p:spPr>
              <a:xfrm>
                <a:off x="355597" y="1423393"/>
                <a:ext cx="5067981" cy="769121"/>
              </a:xfrm>
              <a:prstGeom prst="rect">
                <a:avLst/>
              </a:prstGeom>
              <a:noFill/>
            </p:spPr>
            <p:txBody>
              <a:bodyPr wrap="square" rtlCol="0">
                <a:spAutoFit/>
              </a:bodyPr>
              <a:lstStyle/>
              <a:p>
                <a:pPr marL="285750" indent="-285750">
                  <a:buFont typeface="Wingdings" panose="05000000000000000000" pitchFamily="2" charset="2"/>
                  <a:buChar char="q"/>
                </a:pPr>
                <a:r>
                  <a:rPr lang="en-US" sz="1400" dirty="0">
                    <a:latin typeface="Helvetica"/>
                    <a:cs typeface="Helvetica"/>
                  </a:rPr>
                  <a:t> </a:t>
                </a:r>
                <a:r>
                  <a:rPr lang="en-US" sz="1400" b="1" dirty="0">
                    <a:latin typeface="Helvetica"/>
                    <a:cs typeface="Helvetica"/>
                  </a:rPr>
                  <a:t>Radiative Muon Capture </a:t>
                </a:r>
                <a:r>
                  <a:rPr lang="en-US" sz="1400" dirty="0">
                    <a:solidFill>
                      <a:srgbClr val="505050"/>
                    </a:solidFill>
                    <a:latin typeface="Helvetica"/>
                    <a:ea typeface="ＭＳ Ｐゴシック" charset="0"/>
                  </a:rPr>
                  <a:t>(RMC) </a:t>
                </a:r>
              </a:p>
              <a:p>
                <a:r>
                  <a:rPr lang="en-US" sz="1400" dirty="0">
                    <a:solidFill>
                      <a:srgbClr val="505050"/>
                    </a:solidFill>
                    <a:latin typeface="Helvetica"/>
                    <a:ea typeface="ＭＳ Ｐゴシック" charset="0"/>
                  </a:rPr>
                  <a:t>	The photon produced can convert yielding a positron. 	The kinematic limit of the photon is </a:t>
                </a:r>
                <a14:m>
                  <m:oMath xmlns:m="http://schemas.openxmlformats.org/officeDocument/2006/math">
                    <m:sSubSup>
                      <m:sSubSupPr>
                        <m:ctrlPr>
                          <a:rPr lang="it-IT" sz="1400" b="1" i="1" smtClean="0">
                            <a:solidFill>
                              <a:srgbClr val="004C97"/>
                            </a:solidFill>
                            <a:latin typeface="Cambria Math" panose="02040503050406030204" pitchFamily="18" charset="0"/>
                            <a:ea typeface="ＭＳ Ｐゴシック" charset="0"/>
                          </a:rPr>
                        </m:ctrlPr>
                      </m:sSubSupPr>
                      <m:e>
                        <m:r>
                          <a:rPr lang="it-IT" sz="1400" b="1" i="1">
                            <a:solidFill>
                              <a:srgbClr val="004C97"/>
                            </a:solidFill>
                            <a:latin typeface="Cambria Math" panose="02040503050406030204" pitchFamily="18" charset="0"/>
                            <a:ea typeface="ＭＳ Ｐゴシック" charset="0"/>
                          </a:rPr>
                          <m:t>𝐄</m:t>
                        </m:r>
                      </m:e>
                      <m:sub>
                        <m:r>
                          <a:rPr lang="it-IT" sz="1400" b="1" i="1">
                            <a:solidFill>
                              <a:srgbClr val="004C97"/>
                            </a:solidFill>
                            <a:latin typeface="Cambria Math" panose="02040503050406030204" pitchFamily="18" charset="0"/>
                            <a:ea typeface="ＭＳ Ｐゴシック" charset="0"/>
                          </a:rPr>
                          <m:t>𝛄</m:t>
                        </m:r>
                      </m:sub>
                      <m:sup>
                        <m:r>
                          <a:rPr lang="it-IT" sz="1400" b="1" i="1">
                            <a:solidFill>
                              <a:srgbClr val="004C97"/>
                            </a:solidFill>
                            <a:latin typeface="Cambria Math" panose="02040503050406030204" pitchFamily="18" charset="0"/>
                            <a:ea typeface="ＭＳ Ｐゴシック" charset="0"/>
                          </a:rPr>
                          <m:t>𝐥𝐢𝐦</m:t>
                        </m:r>
                      </m:sup>
                    </m:sSubSup>
                    <m:r>
                      <a:rPr lang="it-IT" sz="1400" b="1">
                        <a:solidFill>
                          <a:srgbClr val="004C97"/>
                        </a:solidFill>
                        <a:latin typeface="Cambria Math" panose="02040503050406030204" pitchFamily="18" charset="0"/>
                        <a:ea typeface="ＭＳ Ｐゴシック" charset="0"/>
                      </a:rPr>
                      <m:t>~</m:t>
                    </m:r>
                    <m:r>
                      <a:rPr lang="it-IT" sz="1400" b="1" i="1">
                        <a:solidFill>
                          <a:srgbClr val="004C97"/>
                        </a:solidFill>
                        <a:latin typeface="Cambria Math" panose="02040503050406030204" pitchFamily="18" charset="0"/>
                        <a:ea typeface="ＭＳ Ｐゴシック" charset="0"/>
                      </a:rPr>
                      <m:t>𝟏𝟎𝟏</m:t>
                    </m:r>
                    <m:r>
                      <a:rPr lang="it-IT" sz="1400" b="1">
                        <a:solidFill>
                          <a:srgbClr val="004C97"/>
                        </a:solidFill>
                        <a:latin typeface="Cambria Math" panose="02040503050406030204" pitchFamily="18" charset="0"/>
                        <a:ea typeface="ＭＳ Ｐゴシック" charset="0"/>
                      </a:rPr>
                      <m:t>.</m:t>
                    </m:r>
                    <m:r>
                      <a:rPr lang="it-IT" sz="1400" b="1" i="1">
                        <a:solidFill>
                          <a:srgbClr val="004C97"/>
                        </a:solidFill>
                        <a:latin typeface="Cambria Math" panose="02040503050406030204" pitchFamily="18" charset="0"/>
                        <a:ea typeface="ＭＳ Ｐゴシック" charset="0"/>
                      </a:rPr>
                      <m:t>𝟖𝟓</m:t>
                    </m:r>
                  </m:oMath>
                </a14:m>
                <a:r>
                  <a:rPr lang="en-US" sz="1400" b="1" dirty="0">
                    <a:solidFill>
                      <a:srgbClr val="004C97"/>
                    </a:solidFill>
                    <a:latin typeface="Helvetica"/>
                    <a:ea typeface="ＭＳ Ｐゴシック" charset="0"/>
                  </a:rPr>
                  <a:t> MeV.</a:t>
                </a:r>
                <a:endParaRPr lang="en-US" sz="1400" dirty="0">
                  <a:solidFill>
                    <a:srgbClr val="505050"/>
                  </a:solidFill>
                  <a:latin typeface="Helvetica"/>
                  <a:ea typeface="ＭＳ Ｐゴシック" charset="0"/>
                </a:endParaRPr>
              </a:p>
            </p:txBody>
          </p:sp>
        </mc:Choice>
        <mc:Fallback>
          <p:sp>
            <p:nvSpPr>
              <p:cNvPr id="11" name="CasellaDiTesto 10">
                <a:extLst>
                  <a:ext uri="{FF2B5EF4-FFF2-40B4-BE49-F238E27FC236}">
                    <a16:creationId xmlns:a16="http://schemas.microsoft.com/office/drawing/2014/main" id="{6280790B-6E31-FE1C-7208-AA04B19AC1B4}"/>
                  </a:ext>
                </a:extLst>
              </p:cNvPr>
              <p:cNvSpPr txBox="1">
                <a:spLocks noRot="1" noChangeAspect="1" noMove="1" noResize="1" noEditPoints="1" noAdjustHandles="1" noChangeArrowheads="1" noChangeShapeType="1" noTextEdit="1"/>
              </p:cNvSpPr>
              <p:nvPr/>
            </p:nvSpPr>
            <p:spPr>
              <a:xfrm>
                <a:off x="355597" y="1423393"/>
                <a:ext cx="5067981" cy="769121"/>
              </a:xfrm>
              <a:prstGeom prst="rect">
                <a:avLst/>
              </a:prstGeom>
              <a:blipFill>
                <a:blip r:embed="rId5"/>
                <a:stretch>
                  <a:fillRect l="-120" t="-787" b="-4724"/>
                </a:stretch>
              </a:blipFill>
            </p:spPr>
            <p:txBody>
              <a:bodyPr/>
              <a:lstStyle/>
              <a:p>
                <a:r>
                  <a:rPr lang="en-US">
                    <a:noFill/>
                  </a:rPr>
                  <a:t> </a:t>
                </a:r>
              </a:p>
            </p:txBody>
          </p:sp>
        </mc:Fallback>
      </mc:AlternateContent>
      <p:sp>
        <p:nvSpPr>
          <p:cNvPr id="3" name="Content Placeholder 1">
            <a:extLst>
              <a:ext uri="{FF2B5EF4-FFF2-40B4-BE49-F238E27FC236}">
                <a16:creationId xmlns:a16="http://schemas.microsoft.com/office/drawing/2014/main" id="{C42FEC2B-628A-7922-DB72-883C686D9D09}"/>
              </a:ext>
            </a:extLst>
          </p:cNvPr>
          <p:cNvSpPr txBox="1">
            <a:spLocks/>
          </p:cNvSpPr>
          <p:nvPr/>
        </p:nvSpPr>
        <p:spPr>
          <a:xfrm>
            <a:off x="355601" y="2251280"/>
            <a:ext cx="4712586" cy="59175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q"/>
            </a:pPr>
            <a:r>
              <a:rPr lang="en-US" sz="1400" b="1" dirty="0">
                <a:solidFill>
                  <a:srgbClr val="004C97"/>
                </a:solidFill>
                <a:ea typeface="ＭＳ Ｐゴシック" charset="0"/>
              </a:rPr>
              <a:t>Positrons and Muons from Cosmic Rays</a:t>
            </a:r>
            <a:endParaRPr lang="en-US" sz="1400" dirty="0"/>
          </a:p>
          <a:p>
            <a:pPr>
              <a:buFont typeface="Wingdings" panose="05000000000000000000" pitchFamily="2" charset="2"/>
              <a:buChar char="q"/>
            </a:pPr>
            <a:r>
              <a:rPr lang="en-US" sz="1400" b="1" dirty="0">
                <a:solidFill>
                  <a:srgbClr val="004C97"/>
                </a:solidFill>
                <a:ea typeface="ＭＳ Ｐゴシック" charset="0"/>
              </a:rPr>
              <a:t>Antiprotons</a:t>
            </a:r>
            <a:endParaRPr lang="en-US" sz="1400" dirty="0">
              <a:solidFill>
                <a:srgbClr val="505050"/>
              </a:solidFill>
              <a:ea typeface="ＭＳ Ｐゴシック" charset="0"/>
            </a:endParaRPr>
          </a:p>
          <a:p>
            <a:pPr>
              <a:buFont typeface="Wingdings" panose="05000000000000000000" pitchFamily="2" charset="2"/>
              <a:buChar char="q"/>
            </a:pPr>
            <a:endParaRPr lang="en-US" sz="1400" dirty="0">
              <a:solidFill>
                <a:srgbClr val="505050"/>
              </a:solidFill>
              <a:ea typeface="ＭＳ Ｐゴシック" charset="0"/>
            </a:endParaRPr>
          </a:p>
        </p:txBody>
      </p:sp>
      <mc:AlternateContent xmlns:mc="http://schemas.openxmlformats.org/markup-compatibility/2006">
        <mc:Choice xmlns:a14="http://schemas.microsoft.com/office/drawing/2010/main" Requires="a14">
          <p:sp>
            <p:nvSpPr>
              <p:cNvPr id="8" name="CasellaDiTesto 7">
                <a:extLst>
                  <a:ext uri="{FF2B5EF4-FFF2-40B4-BE49-F238E27FC236}">
                    <a16:creationId xmlns:a16="http://schemas.microsoft.com/office/drawing/2014/main" id="{8ABF6570-9C91-8180-C8A7-DE82C2BBBAEF}"/>
                  </a:ext>
                </a:extLst>
              </p:cNvPr>
              <p:cNvSpPr txBox="1"/>
              <p:nvPr/>
            </p:nvSpPr>
            <p:spPr>
              <a:xfrm>
                <a:off x="355597" y="2967696"/>
                <a:ext cx="5106197" cy="1353897"/>
              </a:xfrm>
              <a:prstGeom prst="rect">
                <a:avLst/>
              </a:prstGeom>
              <a:noFill/>
            </p:spPr>
            <p:txBody>
              <a:bodyPr wrap="square" rtlCol="0">
                <a:spAutoFit/>
              </a:bodyPr>
              <a:lstStyle/>
              <a:p>
                <a:pPr algn="just">
                  <a:buFont typeface="Wingdings" panose="05000000000000000000" pitchFamily="2" charset="2"/>
                  <a:buChar char="q"/>
                </a:pPr>
                <a:r>
                  <a:rPr lang="en-US" sz="1400" b="1" dirty="0">
                    <a:solidFill>
                      <a:srgbClr val="004C97"/>
                    </a:solidFill>
                    <a:ea typeface="ＭＳ Ｐゴシック" charset="0"/>
                  </a:rPr>
                  <a:t>    </a:t>
                </a:r>
                <a:r>
                  <a:rPr lang="en-US" sz="1400" b="1" dirty="0">
                    <a:solidFill>
                      <a:srgbClr val="004C97"/>
                    </a:solidFill>
                    <a:latin typeface="Helvetica"/>
                    <a:ea typeface="ＭＳ Ｐゴシック" charset="0"/>
                    <a:cs typeface="ＭＳ Ｐゴシック" charset="0"/>
                  </a:rPr>
                  <a:t>Radiative Pion Capture </a:t>
                </a:r>
                <a:r>
                  <a:rPr lang="en-US" sz="1400" dirty="0">
                    <a:solidFill>
                      <a:srgbClr val="505050"/>
                    </a:solidFill>
                    <a:latin typeface="Helvetica"/>
                    <a:ea typeface="ＭＳ Ｐゴシック" charset="0"/>
                    <a:cs typeface="ＭＳ Ｐゴシック" charset="0"/>
                  </a:rPr>
                  <a:t>(RPC)</a:t>
                </a:r>
              </a:p>
              <a:p>
                <a:pPr algn="just"/>
                <a:r>
                  <a:rPr lang="en-US" sz="1400" dirty="0" err="1">
                    <a:solidFill>
                      <a:srgbClr val="505050"/>
                    </a:solidFill>
                    <a:latin typeface="Helvetica"/>
                    <a:ea typeface="ＭＳ Ｐゴシック" charset="0"/>
                    <a:cs typeface="ＭＳ Ｐゴシック" charset="0"/>
                  </a:rPr>
                  <a:t>Pions</a:t>
                </a:r>
                <a:r>
                  <a:rPr lang="en-US" sz="1400" dirty="0">
                    <a:solidFill>
                      <a:srgbClr val="505050"/>
                    </a:solidFill>
                    <a:latin typeface="Helvetica"/>
                    <a:ea typeface="ＭＳ Ｐゴシック" charset="0"/>
                    <a:cs typeface="ＭＳ Ｐゴシック" charset="0"/>
                  </a:rPr>
                  <a:t> that survive the delayed live gate can reach the stopping target and produce a photon with spectrum endpoint at </a:t>
                </a:r>
                <a14:m>
                  <m:oMath xmlns:m="http://schemas.openxmlformats.org/officeDocument/2006/math">
                    <m:sSubSup>
                      <m:sSubSupPr>
                        <m:ctrlPr>
                          <a:rPr lang="it-IT" sz="1400" i="1" smtClean="0">
                            <a:solidFill>
                              <a:srgbClr val="004C97"/>
                            </a:solidFill>
                            <a:latin typeface="Cambria Math" panose="02040503050406030204" pitchFamily="18" charset="0"/>
                            <a:ea typeface="ＭＳ Ｐゴシック" charset="0"/>
                            <a:cs typeface="ＭＳ Ｐゴシック" charset="0"/>
                          </a:rPr>
                        </m:ctrlPr>
                      </m:sSubSupPr>
                      <m:e>
                        <m:r>
                          <a:rPr lang="it-IT" sz="1400">
                            <a:solidFill>
                              <a:srgbClr val="004C97"/>
                            </a:solidFill>
                            <a:latin typeface="Cambria Math" panose="02040503050406030204" pitchFamily="18" charset="0"/>
                            <a:ea typeface="ＭＳ Ｐゴシック" charset="0"/>
                            <a:cs typeface="ＭＳ Ｐゴシック" charset="0"/>
                          </a:rPr>
                          <m:t>𝐄</m:t>
                        </m:r>
                      </m:e>
                      <m:sub>
                        <m:r>
                          <a:rPr lang="it-IT" sz="1400">
                            <a:solidFill>
                              <a:srgbClr val="004C97"/>
                            </a:solidFill>
                            <a:latin typeface="Cambria Math" panose="02040503050406030204" pitchFamily="18" charset="0"/>
                            <a:ea typeface="ＭＳ Ｐゴシック" charset="0"/>
                            <a:cs typeface="ＭＳ Ｐゴシック" charset="0"/>
                          </a:rPr>
                          <m:t>𝛄</m:t>
                        </m:r>
                      </m:sub>
                      <m:sup>
                        <m:r>
                          <a:rPr lang="it-IT" sz="1400">
                            <a:solidFill>
                              <a:srgbClr val="004C97"/>
                            </a:solidFill>
                            <a:latin typeface="Cambria Math" panose="02040503050406030204" pitchFamily="18" charset="0"/>
                            <a:ea typeface="ＭＳ Ｐゴシック" charset="0"/>
                            <a:cs typeface="ＭＳ Ｐゴシック" charset="0"/>
                          </a:rPr>
                          <m:t>𝐥𝐢𝐦</m:t>
                        </m:r>
                      </m:sup>
                    </m:sSubSup>
                    <m:r>
                      <a:rPr lang="it-IT" sz="1400">
                        <a:solidFill>
                          <a:srgbClr val="004C97"/>
                        </a:solidFill>
                        <a:latin typeface="Cambria Math" panose="02040503050406030204" pitchFamily="18" charset="0"/>
                        <a:ea typeface="ＭＳ Ｐゴシック" charset="0"/>
                        <a:cs typeface="ＭＳ Ｐゴシック" charset="0"/>
                      </a:rPr>
                      <m:t>~</m:t>
                    </m:r>
                    <m:r>
                      <a:rPr lang="it-IT" sz="1400">
                        <a:solidFill>
                          <a:srgbClr val="004C97"/>
                        </a:solidFill>
                        <a:latin typeface="Cambria Math" panose="02040503050406030204" pitchFamily="18" charset="0"/>
                        <a:ea typeface="ＭＳ Ｐゴシック" charset="0"/>
                        <a:cs typeface="ＭＳ Ｐゴシック" charset="0"/>
                      </a:rPr>
                      <m:t>𝟏𝟑𝟓</m:t>
                    </m:r>
                  </m:oMath>
                </a14:m>
                <a:r>
                  <a:rPr lang="en-US" sz="1400" dirty="0">
                    <a:solidFill>
                      <a:srgbClr val="004C97"/>
                    </a:solidFill>
                    <a:latin typeface="Helvetica"/>
                    <a:ea typeface="ＭＳ Ｐゴシック" charset="0"/>
                    <a:cs typeface="ＭＳ Ｐゴシック" charset="0"/>
                  </a:rPr>
                  <a:t> Mev</a:t>
                </a:r>
                <a:r>
                  <a:rPr lang="en-US" sz="1400" dirty="0">
                    <a:solidFill>
                      <a:srgbClr val="505050"/>
                    </a:solidFill>
                    <a:latin typeface="Helvetica"/>
                    <a:ea typeface="ＭＳ Ｐゴシック" charset="0"/>
                    <a:cs typeface="ＭＳ Ｐゴシック" charset="0"/>
                  </a:rPr>
                  <a:t>. This background is suppressed.</a:t>
                </a:r>
              </a:p>
              <a:p>
                <a:endParaRPr lang="en-US" dirty="0"/>
              </a:p>
            </p:txBody>
          </p:sp>
        </mc:Choice>
        <mc:Fallback>
          <p:sp>
            <p:nvSpPr>
              <p:cNvPr id="8" name="CasellaDiTesto 7">
                <a:extLst>
                  <a:ext uri="{FF2B5EF4-FFF2-40B4-BE49-F238E27FC236}">
                    <a16:creationId xmlns:a16="http://schemas.microsoft.com/office/drawing/2014/main" id="{8ABF6570-9C91-8180-C8A7-DE82C2BBBAEF}"/>
                  </a:ext>
                </a:extLst>
              </p:cNvPr>
              <p:cNvSpPr txBox="1">
                <a:spLocks noRot="1" noChangeAspect="1" noMove="1" noResize="1" noEditPoints="1" noAdjustHandles="1" noChangeArrowheads="1" noChangeShapeType="1" noTextEdit="1"/>
              </p:cNvSpPr>
              <p:nvPr/>
            </p:nvSpPr>
            <p:spPr>
              <a:xfrm>
                <a:off x="355597" y="2967696"/>
                <a:ext cx="5106197" cy="1353897"/>
              </a:xfrm>
              <a:prstGeom prst="rect">
                <a:avLst/>
              </a:prstGeom>
              <a:blipFill>
                <a:blip r:embed="rId6"/>
                <a:stretch>
                  <a:fillRect l="-358" t="-901" r="-358"/>
                </a:stretch>
              </a:blipFill>
            </p:spPr>
            <p:txBody>
              <a:bodyPr/>
              <a:lstStyle/>
              <a:p>
                <a:r>
                  <a:rPr lang="en-US">
                    <a:noFill/>
                  </a:rPr>
                  <a:t> </a:t>
                </a:r>
              </a:p>
            </p:txBody>
          </p:sp>
        </mc:Fallback>
      </mc:AlternateContent>
      <p:pic>
        <p:nvPicPr>
          <p:cNvPr id="9" name="Immagine 8">
            <a:extLst>
              <a:ext uri="{FF2B5EF4-FFF2-40B4-BE49-F238E27FC236}">
                <a16:creationId xmlns:a16="http://schemas.microsoft.com/office/drawing/2014/main" id="{EEFCB3C6-0138-383E-D5AC-38B9CA062477}"/>
              </a:ext>
            </a:extLst>
          </p:cNvPr>
          <p:cNvPicPr>
            <a:picLocks noChangeAspect="1"/>
          </p:cNvPicPr>
          <p:nvPr/>
        </p:nvPicPr>
        <p:blipFill>
          <a:blip r:embed="rId7"/>
          <a:stretch>
            <a:fillRect/>
          </a:stretch>
        </p:blipFill>
        <p:spPr>
          <a:xfrm>
            <a:off x="5521485" y="3087963"/>
            <a:ext cx="3326605" cy="1351753"/>
          </a:xfrm>
          <a:prstGeom prst="rect">
            <a:avLst/>
          </a:prstGeom>
        </p:spPr>
      </p:pic>
      <p:sp>
        <p:nvSpPr>
          <p:cNvPr id="13" name="Segnaposto data 3">
            <a:extLst>
              <a:ext uri="{FF2B5EF4-FFF2-40B4-BE49-F238E27FC236}">
                <a16:creationId xmlns:a16="http://schemas.microsoft.com/office/drawing/2014/main" id="{7E42A484-D438-9337-70DD-C3CE69C22EFC}"/>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p:spTree>
    <p:extLst>
      <p:ext uri="{BB962C8B-B14F-4D97-AF65-F5344CB8AC3E}">
        <p14:creationId xmlns:p14="http://schemas.microsoft.com/office/powerpoint/2010/main" val="262929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7" name="Title 6"/>
          <p:cNvSpPr>
            <a:spLocks noGrp="1"/>
          </p:cNvSpPr>
          <p:nvPr>
            <p:ph type="title"/>
          </p:nvPr>
        </p:nvSpPr>
        <p:spPr>
          <a:xfrm>
            <a:off x="355599" y="250244"/>
            <a:ext cx="8686800" cy="320908"/>
          </a:xfrm>
        </p:spPr>
        <p:txBody>
          <a:bodyPr/>
          <a:lstStyle/>
          <a:p>
            <a:r>
              <a:rPr lang="it-IT" sz="1950" dirty="0" err="1"/>
              <a:t>Purpose</a:t>
            </a:r>
            <a:r>
              <a:rPr lang="it-IT" sz="1950" dirty="0"/>
              <a:t> of the Project</a:t>
            </a:r>
            <a:endParaRPr lang="en-US" sz="1950" dirty="0"/>
          </a:p>
        </p:txBody>
      </p:sp>
      <p:sp>
        <p:nvSpPr>
          <p:cNvPr id="2" name="Content Placeholder 5">
            <a:extLst>
              <a:ext uri="{FF2B5EF4-FFF2-40B4-BE49-F238E27FC236}">
                <a16:creationId xmlns:a16="http://schemas.microsoft.com/office/drawing/2014/main" id="{5DA6B3BC-4C41-7129-5D4A-F71366BD3482}"/>
              </a:ext>
            </a:extLst>
          </p:cNvPr>
          <p:cNvSpPr txBox="1">
            <a:spLocks/>
          </p:cNvSpPr>
          <p:nvPr/>
        </p:nvSpPr>
        <p:spPr>
          <a:xfrm>
            <a:off x="1941773" y="1203976"/>
            <a:ext cx="5668380" cy="82826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lgn="just">
              <a:buNone/>
            </a:pPr>
            <a:r>
              <a:rPr lang="it-IT" sz="1400" dirty="0">
                <a:solidFill>
                  <a:srgbClr val="505050"/>
                </a:solidFill>
              </a:rPr>
              <a:t>The </a:t>
            </a:r>
            <a:r>
              <a:rPr lang="it-IT" sz="1400" b="1" dirty="0">
                <a:solidFill>
                  <a:srgbClr val="004C97"/>
                </a:solidFill>
              </a:rPr>
              <a:t>goal</a:t>
            </a:r>
            <a:r>
              <a:rPr lang="it-IT" sz="1400" dirty="0">
                <a:solidFill>
                  <a:srgbClr val="505050"/>
                </a:solidFill>
              </a:rPr>
              <a:t> </a:t>
            </a:r>
            <a:r>
              <a:rPr lang="it-IT" sz="1400" dirty="0" err="1">
                <a:solidFill>
                  <a:srgbClr val="505050"/>
                </a:solidFill>
              </a:rPr>
              <a:t>is</a:t>
            </a:r>
            <a:r>
              <a:rPr lang="it-IT" sz="1400" dirty="0">
                <a:solidFill>
                  <a:srgbClr val="505050"/>
                </a:solidFill>
              </a:rPr>
              <a:t> to </a:t>
            </a:r>
            <a:r>
              <a:rPr lang="it-IT" sz="1400" dirty="0" err="1">
                <a:solidFill>
                  <a:srgbClr val="505050"/>
                </a:solidFill>
              </a:rPr>
              <a:t>develop</a:t>
            </a:r>
            <a:r>
              <a:rPr lang="it-IT" sz="1400" dirty="0">
                <a:solidFill>
                  <a:srgbClr val="505050"/>
                </a:solidFill>
              </a:rPr>
              <a:t> an </a:t>
            </a:r>
            <a:r>
              <a:rPr lang="it-IT" sz="1400" dirty="0" err="1">
                <a:solidFill>
                  <a:srgbClr val="505050"/>
                </a:solidFill>
              </a:rPr>
              <a:t>algorithm</a:t>
            </a:r>
            <a:r>
              <a:rPr lang="it-IT" sz="1400" dirty="0">
                <a:solidFill>
                  <a:srgbClr val="505050"/>
                </a:solidFill>
              </a:rPr>
              <a:t> </a:t>
            </a:r>
            <a:r>
              <a:rPr lang="it-IT" sz="1400" dirty="0" err="1">
                <a:solidFill>
                  <a:srgbClr val="505050"/>
                </a:solidFill>
              </a:rPr>
              <a:t>that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able</a:t>
            </a:r>
            <a:r>
              <a:rPr lang="it-IT" sz="1400" dirty="0">
                <a:solidFill>
                  <a:srgbClr val="505050"/>
                </a:solidFill>
              </a:rPr>
              <a:t> to </a:t>
            </a:r>
            <a:r>
              <a:rPr lang="it-IT" sz="1400" dirty="0" err="1">
                <a:solidFill>
                  <a:srgbClr val="505050"/>
                </a:solidFill>
              </a:rPr>
              <a:t>efficiently</a:t>
            </a:r>
            <a:r>
              <a:rPr lang="it-IT" sz="1400" dirty="0">
                <a:solidFill>
                  <a:srgbClr val="505050"/>
                </a:solidFill>
              </a:rPr>
              <a:t> </a:t>
            </a:r>
            <a:r>
              <a:rPr lang="it-IT" sz="1400" dirty="0" err="1">
                <a:solidFill>
                  <a:srgbClr val="505050"/>
                </a:solidFill>
              </a:rPr>
              <a:t>reconstruct</a:t>
            </a:r>
            <a:r>
              <a:rPr lang="it-IT" sz="1400" dirty="0">
                <a:solidFill>
                  <a:srgbClr val="505050"/>
                </a:solidFill>
              </a:rPr>
              <a:t> double track events </a:t>
            </a:r>
            <a:r>
              <a:rPr lang="it-IT" sz="1400" dirty="0" err="1">
                <a:solidFill>
                  <a:srgbClr val="505050"/>
                </a:solidFill>
              </a:rPr>
              <a:t>corresponding</a:t>
            </a:r>
            <a:r>
              <a:rPr lang="it-IT" sz="1400" dirty="0">
                <a:solidFill>
                  <a:srgbClr val="505050"/>
                </a:solidFill>
              </a:rPr>
              <a:t> to </a:t>
            </a:r>
            <a:r>
              <a:rPr lang="it-IT" sz="1400" b="1" dirty="0" err="1">
                <a:solidFill>
                  <a:srgbClr val="004C97"/>
                </a:solidFill>
              </a:rPr>
              <a:t>conversions</a:t>
            </a:r>
            <a:r>
              <a:rPr lang="it-IT" sz="1400" b="1" dirty="0">
                <a:solidFill>
                  <a:srgbClr val="004C97"/>
                </a:solidFill>
              </a:rPr>
              <a:t> of </a:t>
            </a:r>
            <a:r>
              <a:rPr lang="it-IT" sz="1400" b="1" dirty="0" err="1">
                <a:solidFill>
                  <a:srgbClr val="004C97"/>
                </a:solidFill>
              </a:rPr>
              <a:t>primary</a:t>
            </a:r>
            <a:r>
              <a:rPr lang="it-IT" sz="1400" b="1" dirty="0">
                <a:solidFill>
                  <a:srgbClr val="004C97"/>
                </a:solidFill>
              </a:rPr>
              <a:t> </a:t>
            </a:r>
            <a:r>
              <a:rPr lang="it-IT" sz="1400" b="1" dirty="0" err="1">
                <a:solidFill>
                  <a:srgbClr val="004C97"/>
                </a:solidFill>
              </a:rPr>
              <a:t>photons</a:t>
            </a:r>
            <a:r>
              <a:rPr lang="it-IT" sz="1400" b="1" dirty="0">
                <a:solidFill>
                  <a:srgbClr val="004C97"/>
                </a:solidFill>
              </a:rPr>
              <a:t> </a:t>
            </a:r>
            <a:r>
              <a:rPr lang="it-IT" sz="1400" b="1" dirty="0" err="1">
                <a:solidFill>
                  <a:srgbClr val="004C97"/>
                </a:solidFill>
              </a:rPr>
              <a:t>into</a:t>
            </a:r>
            <a:r>
              <a:rPr lang="it-IT" sz="1400" b="1" dirty="0">
                <a:solidFill>
                  <a:srgbClr val="004C97"/>
                </a:solidFill>
              </a:rPr>
              <a:t> electron/</a:t>
            </a:r>
            <a:r>
              <a:rPr lang="it-IT" sz="1400" b="1" dirty="0" err="1">
                <a:solidFill>
                  <a:srgbClr val="004C97"/>
                </a:solidFill>
              </a:rPr>
              <a:t>positron</a:t>
            </a:r>
            <a:r>
              <a:rPr lang="it-IT" sz="1400" b="1" dirty="0">
                <a:solidFill>
                  <a:srgbClr val="004C97"/>
                </a:solidFill>
              </a:rPr>
              <a:t> </a:t>
            </a:r>
            <a:r>
              <a:rPr lang="it-IT" sz="1400" b="1" dirty="0" err="1">
                <a:solidFill>
                  <a:srgbClr val="004C97"/>
                </a:solidFill>
              </a:rPr>
              <a:t>couples</a:t>
            </a:r>
            <a:r>
              <a:rPr lang="it-IT" sz="1400" dirty="0">
                <a:solidFill>
                  <a:srgbClr val="505050"/>
                </a:solidFill>
              </a:rPr>
              <a:t>.</a:t>
            </a:r>
            <a:endParaRPr lang="en-US" sz="1400" dirty="0">
              <a:solidFill>
                <a:srgbClr val="505050"/>
              </a:solidFill>
            </a:endParaRPr>
          </a:p>
        </p:txBody>
      </p:sp>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7D522099-2BDA-E373-99B2-4FA91AF44F6C}"/>
                  </a:ext>
                </a:extLst>
              </p:cNvPr>
              <p:cNvSpPr txBox="1"/>
              <p:nvPr/>
            </p:nvSpPr>
            <p:spPr>
              <a:xfrm>
                <a:off x="1200230" y="2193172"/>
                <a:ext cx="7151466" cy="1169551"/>
              </a:xfrm>
              <a:prstGeom prst="rect">
                <a:avLst/>
              </a:prstGeom>
              <a:noFill/>
            </p:spPr>
            <p:txBody>
              <a:bodyPr wrap="square" rtlCol="0">
                <a:spAutoFit/>
              </a:bodyPr>
              <a:lstStyle/>
              <a:p>
                <a:r>
                  <a:rPr lang="en-US" sz="1400" dirty="0">
                    <a:solidFill>
                      <a:srgbClr val="505050"/>
                    </a:solidFill>
                    <a:latin typeface="Helvetica"/>
                    <a:ea typeface="ＭＳ Ｐゴシック" charset="0"/>
                  </a:rPr>
                  <a:t>A photon is said to be primary if it has not been produced starting by other photons.</a:t>
                </a:r>
                <a:br>
                  <a:rPr lang="en-US" sz="1400" dirty="0">
                    <a:solidFill>
                      <a:srgbClr val="505050"/>
                    </a:solidFill>
                    <a:latin typeface="Helvetica"/>
                    <a:ea typeface="ＭＳ Ｐゴシック" charset="0"/>
                  </a:rPr>
                </a:br>
                <a:r>
                  <a:rPr lang="en-US" sz="1400" dirty="0">
                    <a:solidFill>
                      <a:srgbClr val="505050"/>
                    </a:solidFill>
                    <a:latin typeface="Helvetica"/>
                    <a:ea typeface="ＭＳ Ｐゴシック" charset="0"/>
                  </a:rPr>
                  <a:t>The efficiency of the algorithm should be higher for positrons in the CP momentum range, so that the algorithm can be adopted to reconstruct conversion events that are background to the </a:t>
                </a:r>
                <a14:m>
                  <m:oMath xmlns:m="http://schemas.openxmlformats.org/officeDocument/2006/math">
                    <m:sSup>
                      <m:sSupPr>
                        <m:ctrlPr>
                          <a:rPr lang="it-IT" sz="1400">
                            <a:solidFill>
                              <a:srgbClr val="505050"/>
                            </a:solidFill>
                            <a:latin typeface="Helvetica"/>
                            <a:ea typeface="ＭＳ Ｐゴシック" charset="0"/>
                          </a:rPr>
                        </m:ctrlPr>
                      </m:sSupPr>
                      <m:e>
                        <m:r>
                          <a:rPr lang="en-US" sz="1400" b="0" i="1">
                            <a:solidFill>
                              <a:srgbClr val="505050"/>
                            </a:solidFill>
                            <a:latin typeface="Helvetica"/>
                            <a:ea typeface="ＭＳ Ｐゴシック" charset="0"/>
                          </a:rPr>
                          <m:t>𝜇</m:t>
                        </m:r>
                      </m:e>
                      <m:sup>
                        <m:r>
                          <a:rPr lang="it-IT" sz="1400" b="0">
                            <a:solidFill>
                              <a:srgbClr val="505050"/>
                            </a:solidFill>
                            <a:latin typeface="Helvetica"/>
                            <a:ea typeface="ＭＳ Ｐゴシック" charset="0"/>
                          </a:rPr>
                          <m:t>−</m:t>
                        </m:r>
                      </m:sup>
                    </m:sSup>
                    <m:r>
                      <a:rPr lang="it-IT" sz="1400" b="0">
                        <a:solidFill>
                          <a:srgbClr val="505050"/>
                        </a:solidFill>
                        <a:latin typeface="Helvetica"/>
                        <a:ea typeface="ＭＳ Ｐゴシック" charset="0"/>
                      </a:rPr>
                      <m:t>−</m:t>
                    </m:r>
                    <m:sSup>
                      <m:sSupPr>
                        <m:ctrlPr>
                          <a:rPr lang="it-IT" sz="1400">
                            <a:solidFill>
                              <a:srgbClr val="505050"/>
                            </a:solidFill>
                            <a:latin typeface="Helvetica"/>
                            <a:ea typeface="ＭＳ Ｐゴシック" charset="0"/>
                          </a:rPr>
                        </m:ctrlPr>
                      </m:sSupPr>
                      <m:e>
                        <m:r>
                          <a:rPr lang="it-IT" sz="1400" b="0" i="1">
                            <a:solidFill>
                              <a:srgbClr val="505050"/>
                            </a:solidFill>
                            <a:latin typeface="Helvetica"/>
                            <a:ea typeface="ＭＳ Ｐゴシック" charset="0"/>
                          </a:rPr>
                          <m:t>𝑒</m:t>
                        </m:r>
                      </m:e>
                      <m:sup>
                        <m:r>
                          <a:rPr lang="it-IT" sz="1400" b="0">
                            <a:solidFill>
                              <a:srgbClr val="505050"/>
                            </a:solidFill>
                            <a:latin typeface="Helvetica"/>
                            <a:ea typeface="ＭＳ Ｐゴシック" charset="0"/>
                          </a:rPr>
                          <m:t>+</m:t>
                        </m:r>
                      </m:sup>
                    </m:sSup>
                  </m:oMath>
                </a14:m>
                <a:r>
                  <a:rPr lang="en-US" sz="1400" dirty="0">
                    <a:solidFill>
                      <a:srgbClr val="505050"/>
                    </a:solidFill>
                    <a:latin typeface="Helvetica"/>
                    <a:ea typeface="ＭＳ Ｐゴシック" charset="0"/>
                  </a:rPr>
                  <a:t> process.</a:t>
                </a:r>
                <a:br>
                  <a:rPr lang="en-US" sz="1400" dirty="0">
                    <a:solidFill>
                      <a:srgbClr val="505050"/>
                    </a:solidFill>
                    <a:latin typeface="Helvetica"/>
                    <a:ea typeface="ＭＳ Ｐゴシック" charset="0"/>
                  </a:rPr>
                </a:br>
                <a:endParaRPr lang="en-US" sz="1400" dirty="0">
                  <a:solidFill>
                    <a:srgbClr val="505050"/>
                  </a:solidFill>
                  <a:latin typeface="Helvetica"/>
                  <a:ea typeface="ＭＳ Ｐゴシック" charset="0"/>
                </a:endParaRPr>
              </a:p>
            </p:txBody>
          </p:sp>
        </mc:Choice>
        <mc:Fallback>
          <p:sp>
            <p:nvSpPr>
              <p:cNvPr id="9" name="CasellaDiTesto 8">
                <a:extLst>
                  <a:ext uri="{FF2B5EF4-FFF2-40B4-BE49-F238E27FC236}">
                    <a16:creationId xmlns:a16="http://schemas.microsoft.com/office/drawing/2014/main" id="{7D522099-2BDA-E373-99B2-4FA91AF44F6C}"/>
                  </a:ext>
                </a:extLst>
              </p:cNvPr>
              <p:cNvSpPr txBox="1">
                <a:spLocks noRot="1" noChangeAspect="1" noMove="1" noResize="1" noEditPoints="1" noAdjustHandles="1" noChangeArrowheads="1" noChangeShapeType="1" noTextEdit="1"/>
              </p:cNvSpPr>
              <p:nvPr/>
            </p:nvSpPr>
            <p:spPr>
              <a:xfrm>
                <a:off x="1200230" y="2193172"/>
                <a:ext cx="7151466" cy="1169551"/>
              </a:xfrm>
              <a:prstGeom prst="rect">
                <a:avLst/>
              </a:prstGeom>
              <a:blipFill>
                <a:blip r:embed="rId2"/>
                <a:stretch>
                  <a:fillRect l="-256" t="-1042"/>
                </a:stretch>
              </a:blipFill>
            </p:spPr>
            <p:txBody>
              <a:bodyPr/>
              <a:lstStyle/>
              <a:p>
                <a:r>
                  <a:rPr lang="en-US">
                    <a:noFill/>
                  </a:rPr>
                  <a:t> </a:t>
                </a:r>
              </a:p>
            </p:txBody>
          </p:sp>
        </mc:Fallback>
      </mc:AlternateContent>
      <p:sp>
        <p:nvSpPr>
          <p:cNvPr id="10" name="Segnaposto data 3">
            <a:extLst>
              <a:ext uri="{FF2B5EF4-FFF2-40B4-BE49-F238E27FC236}">
                <a16:creationId xmlns:a16="http://schemas.microsoft.com/office/drawing/2014/main" id="{4C43DBC8-AD88-DB7B-4585-E0EBF17CB3D0}"/>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p:spTree>
    <p:extLst>
      <p:ext uri="{BB962C8B-B14F-4D97-AF65-F5344CB8AC3E}">
        <p14:creationId xmlns:p14="http://schemas.microsoft.com/office/powerpoint/2010/main" val="1321165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p:cNvSpPr>
            <a:spLocks noGrp="1"/>
          </p:cNvSpPr>
          <p:nvPr>
            <p:ph type="title"/>
          </p:nvPr>
        </p:nvSpPr>
        <p:spPr>
          <a:xfrm>
            <a:off x="355599" y="250244"/>
            <a:ext cx="8686800" cy="320908"/>
          </a:xfrm>
        </p:spPr>
        <p:txBody>
          <a:bodyPr/>
          <a:lstStyle/>
          <a:p>
            <a:r>
              <a:rPr lang="it-IT" sz="1950" dirty="0"/>
              <a:t>Software and Monte Carlo </a:t>
            </a:r>
            <a:r>
              <a:rPr lang="it-IT" sz="1950" dirty="0" err="1"/>
              <a:t>simulations</a:t>
            </a:r>
            <a:endParaRPr lang="en-US" sz="1950" dirty="0"/>
          </a:p>
        </p:txBody>
      </p:sp>
      <p:sp>
        <p:nvSpPr>
          <p:cNvPr id="2" name="Content Placeholder 5">
            <a:extLst>
              <a:ext uri="{FF2B5EF4-FFF2-40B4-BE49-F238E27FC236}">
                <a16:creationId xmlns:a16="http://schemas.microsoft.com/office/drawing/2014/main" id="{2A2BA0F6-C874-C7DD-840A-18160CAA5972}"/>
              </a:ext>
            </a:extLst>
          </p:cNvPr>
          <p:cNvSpPr txBox="1">
            <a:spLocks/>
          </p:cNvSpPr>
          <p:nvPr/>
        </p:nvSpPr>
        <p:spPr>
          <a:xfrm>
            <a:off x="355599" y="827395"/>
            <a:ext cx="2718233" cy="341854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lgn="just">
              <a:buFont typeface="Arial" charset="0"/>
              <a:buNone/>
            </a:pPr>
            <a:r>
              <a:rPr lang="it-IT" sz="1400" b="1" dirty="0">
                <a:solidFill>
                  <a:srgbClr val="004C97"/>
                </a:solidFill>
              </a:rPr>
              <a:t>Monte Carlo </a:t>
            </a:r>
            <a:r>
              <a:rPr lang="it-IT" sz="1400" dirty="0" err="1">
                <a:solidFill>
                  <a:srgbClr val="505050"/>
                </a:solidFill>
              </a:rPr>
              <a:t>simulated</a:t>
            </a:r>
            <a:r>
              <a:rPr lang="it-IT" sz="1400" dirty="0">
                <a:solidFill>
                  <a:srgbClr val="505050"/>
                </a:solidFill>
              </a:rPr>
              <a:t> events</a:t>
            </a:r>
            <a:r>
              <a:rPr lang="it-IT" sz="1400" b="1" dirty="0">
                <a:solidFill>
                  <a:srgbClr val="004C97"/>
                </a:solidFill>
              </a:rPr>
              <a:t> </a:t>
            </a:r>
            <a:r>
              <a:rPr lang="it-IT" sz="1400" dirty="0">
                <a:solidFill>
                  <a:srgbClr val="505050"/>
                </a:solidFill>
              </a:rPr>
              <a:t>are </a:t>
            </a:r>
            <a:r>
              <a:rPr lang="it-IT" sz="1400" dirty="0" err="1">
                <a:solidFill>
                  <a:srgbClr val="505050"/>
                </a:solidFill>
              </a:rPr>
              <a:t>used</a:t>
            </a:r>
            <a:r>
              <a:rPr lang="it-IT" sz="1400" dirty="0">
                <a:solidFill>
                  <a:srgbClr val="505050"/>
                </a:solidFill>
              </a:rPr>
              <a:t> in </a:t>
            </a:r>
            <a:r>
              <a:rPr lang="it-IT" sz="1400" dirty="0" err="1">
                <a:solidFill>
                  <a:srgbClr val="505050"/>
                </a:solidFill>
              </a:rPr>
              <a:t>order</a:t>
            </a:r>
            <a:r>
              <a:rPr lang="it-IT" sz="1400" dirty="0">
                <a:solidFill>
                  <a:srgbClr val="505050"/>
                </a:solidFill>
              </a:rPr>
              <a:t> to </a:t>
            </a:r>
            <a:r>
              <a:rPr lang="it-IT" sz="1400" dirty="0" err="1">
                <a:solidFill>
                  <a:srgbClr val="505050"/>
                </a:solidFill>
              </a:rPr>
              <a:t>measure</a:t>
            </a:r>
            <a:r>
              <a:rPr lang="it-IT" sz="1400" dirty="0">
                <a:solidFill>
                  <a:srgbClr val="505050"/>
                </a:solidFill>
              </a:rPr>
              <a:t> and </a:t>
            </a:r>
            <a:r>
              <a:rPr lang="it-IT" sz="1400" dirty="0" err="1">
                <a:solidFill>
                  <a:srgbClr val="505050"/>
                </a:solidFill>
              </a:rPr>
              <a:t>optimize</a:t>
            </a:r>
            <a:r>
              <a:rPr lang="it-IT" sz="1400" dirty="0">
                <a:solidFill>
                  <a:srgbClr val="505050"/>
                </a:solidFill>
              </a:rPr>
              <a:t> the </a:t>
            </a:r>
            <a:r>
              <a:rPr lang="it-IT" sz="1400" dirty="0" err="1">
                <a:solidFill>
                  <a:srgbClr val="505050"/>
                </a:solidFill>
              </a:rPr>
              <a:t>efficiency</a:t>
            </a:r>
            <a:r>
              <a:rPr lang="it-IT" sz="1400" dirty="0">
                <a:solidFill>
                  <a:srgbClr val="505050"/>
                </a:solidFill>
              </a:rPr>
              <a:t> of a </a:t>
            </a:r>
            <a:r>
              <a:rPr lang="it-IT" sz="1400" dirty="0" err="1">
                <a:solidFill>
                  <a:srgbClr val="505050"/>
                </a:solidFill>
              </a:rPr>
              <a:t>developed</a:t>
            </a:r>
            <a:r>
              <a:rPr lang="it-IT" sz="1400" dirty="0">
                <a:solidFill>
                  <a:srgbClr val="505050"/>
                </a:solidFill>
              </a:rPr>
              <a:t> track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algorithm</a:t>
            </a:r>
            <a:r>
              <a:rPr lang="it-IT" sz="1400" dirty="0">
                <a:solidFill>
                  <a:srgbClr val="505050"/>
                </a:solidFill>
              </a:rPr>
              <a:t>. </a:t>
            </a:r>
          </a:p>
          <a:p>
            <a:pPr marL="0" lvl="4">
              <a:buFont typeface="Arial" charset="0"/>
              <a:buNone/>
            </a:pPr>
            <a:endParaRPr lang="it-IT" sz="1400" dirty="0">
              <a:solidFill>
                <a:srgbClr val="505050"/>
              </a:solidFill>
            </a:endParaRPr>
          </a:p>
          <a:p>
            <a:pPr marL="0" lvl="4">
              <a:buFont typeface="Arial" charset="0"/>
              <a:buNone/>
            </a:pPr>
            <a:r>
              <a:rPr lang="it-IT" sz="1400" dirty="0" err="1">
                <a:solidFill>
                  <a:srgbClr val="505050"/>
                </a:solidFill>
              </a:rPr>
              <a:t>Most</a:t>
            </a:r>
            <a:r>
              <a:rPr lang="it-IT" sz="1400" dirty="0">
                <a:solidFill>
                  <a:srgbClr val="505050"/>
                </a:solidFill>
              </a:rPr>
              <a:t> of the code and of the scripts </a:t>
            </a:r>
            <a:r>
              <a:rPr lang="it-IT" sz="1400" dirty="0" err="1">
                <a:solidFill>
                  <a:srgbClr val="505050"/>
                </a:solidFill>
              </a:rPr>
              <a:t>that</a:t>
            </a:r>
            <a:r>
              <a:rPr lang="it-IT" sz="1400" dirty="0">
                <a:solidFill>
                  <a:srgbClr val="505050"/>
                </a:solidFill>
              </a:rPr>
              <a:t> are </a:t>
            </a:r>
            <a:r>
              <a:rPr lang="it-IT" sz="1400" dirty="0" err="1">
                <a:solidFill>
                  <a:srgbClr val="505050"/>
                </a:solidFill>
              </a:rPr>
              <a:t>currently</a:t>
            </a:r>
            <a:r>
              <a:rPr lang="it-IT" sz="1400" dirty="0">
                <a:solidFill>
                  <a:srgbClr val="505050"/>
                </a:solidFill>
              </a:rPr>
              <a:t> </a:t>
            </a:r>
            <a:r>
              <a:rPr lang="it-IT" sz="1400" dirty="0" err="1">
                <a:solidFill>
                  <a:srgbClr val="505050"/>
                </a:solidFill>
              </a:rPr>
              <a:t>used</a:t>
            </a:r>
            <a:r>
              <a:rPr lang="it-IT" sz="1400" dirty="0">
                <a:solidFill>
                  <a:srgbClr val="505050"/>
                </a:solidFill>
              </a:rPr>
              <a:t> for </a:t>
            </a:r>
            <a:r>
              <a:rPr lang="it-IT" sz="1400" dirty="0" err="1">
                <a:solidFill>
                  <a:srgbClr val="505050"/>
                </a:solidFill>
              </a:rPr>
              <a:t>analysis</a:t>
            </a:r>
            <a:r>
              <a:rPr lang="it-IT" sz="1400" dirty="0">
                <a:solidFill>
                  <a:srgbClr val="505050"/>
                </a:solidFill>
              </a:rPr>
              <a:t> of </a:t>
            </a:r>
            <a:r>
              <a:rPr lang="it-IT" sz="1400" dirty="0" err="1">
                <a:solidFill>
                  <a:srgbClr val="505050"/>
                </a:solidFill>
              </a:rPr>
              <a:t>both</a:t>
            </a:r>
            <a:r>
              <a:rPr lang="it-IT" sz="1400" dirty="0">
                <a:solidFill>
                  <a:srgbClr val="505050"/>
                </a:solidFill>
              </a:rPr>
              <a:t> </a:t>
            </a:r>
            <a:r>
              <a:rPr lang="it-IT" sz="1400" dirty="0" err="1">
                <a:solidFill>
                  <a:srgbClr val="505050"/>
                </a:solidFill>
              </a:rPr>
              <a:t>simulation</a:t>
            </a:r>
            <a:r>
              <a:rPr lang="it-IT" sz="1400" dirty="0">
                <a:solidFill>
                  <a:srgbClr val="505050"/>
                </a:solidFill>
              </a:rPr>
              <a:t> and </a:t>
            </a:r>
            <a:r>
              <a:rPr lang="it-IT" sz="1400" dirty="0" err="1">
                <a:solidFill>
                  <a:srgbClr val="505050"/>
                </a:solidFill>
              </a:rPr>
              <a:t>reconstruction</a:t>
            </a:r>
            <a:r>
              <a:rPr lang="it-IT" sz="1400" dirty="0">
                <a:solidFill>
                  <a:srgbClr val="505050"/>
                </a:solidFill>
              </a:rPr>
              <a:t> are </a:t>
            </a:r>
            <a:r>
              <a:rPr lang="it-IT" sz="1400" dirty="0" err="1">
                <a:solidFill>
                  <a:srgbClr val="505050"/>
                </a:solidFill>
              </a:rPr>
              <a:t>kept</a:t>
            </a:r>
            <a:r>
              <a:rPr lang="it-IT" sz="1400" dirty="0">
                <a:solidFill>
                  <a:srgbClr val="505050"/>
                </a:solidFill>
              </a:rPr>
              <a:t> in the Mu2e Offline GitHub repository </a:t>
            </a:r>
            <a:r>
              <a:rPr lang="it-IT" sz="1400" dirty="0" err="1">
                <a:solidFill>
                  <a:srgbClr val="505050"/>
                </a:solidFill>
              </a:rPr>
              <a:t>at</a:t>
            </a:r>
            <a:r>
              <a:rPr lang="it-IT" sz="1400" dirty="0">
                <a:solidFill>
                  <a:srgbClr val="505050"/>
                </a:solidFill>
              </a:rPr>
              <a:t> the link:</a:t>
            </a:r>
          </a:p>
          <a:p>
            <a:pPr marL="0" lvl="4">
              <a:buFont typeface="Arial" charset="0"/>
              <a:buNone/>
            </a:pPr>
            <a:endParaRPr lang="it-IT" sz="1400" dirty="0">
              <a:solidFill>
                <a:srgbClr val="505050"/>
              </a:solidFill>
              <a:hlinkClick r:id="rId2"/>
            </a:endParaRPr>
          </a:p>
          <a:p>
            <a:pPr marL="0" lvl="4">
              <a:buFont typeface="Arial" charset="0"/>
              <a:buNone/>
            </a:pPr>
            <a:r>
              <a:rPr lang="it-IT" sz="1400" dirty="0">
                <a:solidFill>
                  <a:srgbClr val="505050"/>
                </a:solidFill>
                <a:hlinkClick r:id="rId2"/>
              </a:rPr>
              <a:t>https://github.com/Mu2e/Offline</a:t>
            </a:r>
            <a:r>
              <a:rPr lang="it-IT" sz="1400" dirty="0">
                <a:solidFill>
                  <a:srgbClr val="505050"/>
                </a:solidFill>
              </a:rPr>
              <a:t>.</a:t>
            </a:r>
            <a:endParaRPr lang="en-US" sz="1400" dirty="0">
              <a:solidFill>
                <a:srgbClr val="505050"/>
              </a:solidFill>
            </a:endParaRPr>
          </a:p>
          <a:p>
            <a:pPr marL="0" lvl="4">
              <a:buFont typeface="Arial" charset="0"/>
              <a:buNone/>
            </a:pPr>
            <a:endParaRPr lang="en-US" dirty="0"/>
          </a:p>
        </p:txBody>
      </p:sp>
      <p:pic>
        <p:nvPicPr>
          <p:cNvPr id="9" name="Immagine 8">
            <a:extLst>
              <a:ext uri="{FF2B5EF4-FFF2-40B4-BE49-F238E27FC236}">
                <a16:creationId xmlns:a16="http://schemas.microsoft.com/office/drawing/2014/main" id="{F52B4DE3-76D4-2C14-B6C6-0E2882E0CBCA}"/>
              </a:ext>
            </a:extLst>
          </p:cNvPr>
          <p:cNvPicPr>
            <a:picLocks noChangeAspect="1"/>
          </p:cNvPicPr>
          <p:nvPr/>
        </p:nvPicPr>
        <p:blipFill>
          <a:blip r:embed="rId3"/>
          <a:stretch>
            <a:fillRect/>
          </a:stretch>
        </p:blipFill>
        <p:spPr>
          <a:xfrm>
            <a:off x="3212883" y="1981050"/>
            <a:ext cx="2718233" cy="1896260"/>
          </a:xfrm>
          <a:prstGeom prst="rect">
            <a:avLst/>
          </a:prstGeom>
        </p:spPr>
      </p:pic>
      <p:pic>
        <p:nvPicPr>
          <p:cNvPr id="10" name="Immagine 9">
            <a:extLst>
              <a:ext uri="{FF2B5EF4-FFF2-40B4-BE49-F238E27FC236}">
                <a16:creationId xmlns:a16="http://schemas.microsoft.com/office/drawing/2014/main" id="{0191F9A3-5DF1-8A96-C807-FF3096698BAC}"/>
              </a:ext>
            </a:extLst>
          </p:cNvPr>
          <p:cNvPicPr>
            <a:picLocks noChangeAspect="1"/>
          </p:cNvPicPr>
          <p:nvPr/>
        </p:nvPicPr>
        <p:blipFill>
          <a:blip r:embed="rId4"/>
          <a:stretch>
            <a:fillRect/>
          </a:stretch>
        </p:blipFill>
        <p:spPr>
          <a:xfrm>
            <a:off x="5829515" y="2078865"/>
            <a:ext cx="3212884" cy="1630050"/>
          </a:xfrm>
          <a:prstGeom prst="rect">
            <a:avLst/>
          </a:prstGeom>
        </p:spPr>
      </p:pic>
      <mc:AlternateContent xmlns:mc="http://schemas.openxmlformats.org/markup-compatibility/2006">
        <mc:Choice xmlns:a14="http://schemas.microsoft.com/office/drawing/2010/main" Requires="a14">
          <p:sp>
            <p:nvSpPr>
              <p:cNvPr id="12" name="CasellaDiTesto 11">
                <a:extLst>
                  <a:ext uri="{FF2B5EF4-FFF2-40B4-BE49-F238E27FC236}">
                    <a16:creationId xmlns:a16="http://schemas.microsoft.com/office/drawing/2014/main" id="{BB5C554B-E25C-55A5-CD8E-647CDD07B0E0}"/>
                  </a:ext>
                </a:extLst>
              </p:cNvPr>
              <p:cNvSpPr txBox="1"/>
              <p:nvPr/>
            </p:nvSpPr>
            <p:spPr>
              <a:xfrm>
                <a:off x="3456279" y="847955"/>
                <a:ext cx="5586119" cy="954107"/>
              </a:xfrm>
              <a:prstGeom prst="rect">
                <a:avLst/>
              </a:prstGeom>
              <a:noFill/>
            </p:spPr>
            <p:txBody>
              <a:bodyPr wrap="square">
                <a:spAutoFit/>
              </a:bodyPr>
              <a:lstStyle/>
              <a:p>
                <a:r>
                  <a:rPr lang="it-IT" sz="1400" b="1" dirty="0" err="1">
                    <a:solidFill>
                      <a:srgbClr val="004C97"/>
                    </a:solidFill>
                    <a:latin typeface="Helvetica"/>
                    <a:ea typeface="ＭＳ Ｐゴシック" charset="0"/>
                    <a:cs typeface="ＭＳ Ｐゴシック" charset="0"/>
                  </a:rPr>
                  <a:t>Example</a:t>
                </a:r>
                <a:r>
                  <a:rPr lang="it-IT" sz="1400" b="1" dirty="0">
                    <a:solidFill>
                      <a:srgbClr val="004C97"/>
                    </a:solidFill>
                    <a:latin typeface="Helvetica"/>
                    <a:ea typeface="ＭＳ Ｐゴシック" charset="0"/>
                    <a:cs typeface="ＭＳ Ｐゴシック" charset="0"/>
                  </a:rPr>
                  <a:t>:</a:t>
                </a:r>
                <a:r>
                  <a:rPr lang="it-IT" sz="1400" dirty="0">
                    <a:solidFill>
                      <a:srgbClr val="505050"/>
                    </a:solidFill>
                    <a:latin typeface="Helvetica"/>
                    <a:ea typeface="ＭＳ Ｐゴシック" charset="0"/>
                    <a:cs typeface="ＭＳ Ｐゴシック" charset="0"/>
                  </a:rPr>
                  <a:t> Monte Carlo sample of </a:t>
                </a:r>
                <a14:m>
                  <m:oMath xmlns:m="http://schemas.openxmlformats.org/officeDocument/2006/math">
                    <m:sSup>
                      <m:sSupPr>
                        <m:ctrlPr>
                          <a:rPr lang="it-IT" sz="1400" i="1">
                            <a:solidFill>
                              <a:srgbClr val="505050"/>
                            </a:solidFill>
                            <a:latin typeface="Cambria Math" panose="02040503050406030204" pitchFamily="18" charset="0"/>
                            <a:ea typeface="ＭＳ Ｐゴシック" charset="0"/>
                            <a:cs typeface="ＭＳ Ｐゴシック" charset="0"/>
                          </a:rPr>
                        </m:ctrlPr>
                      </m:sSupPr>
                      <m:e>
                        <m:r>
                          <a:rPr lang="it-IT" sz="1400">
                            <a:solidFill>
                              <a:srgbClr val="505050"/>
                            </a:solidFill>
                            <a:latin typeface="Cambria Math" panose="02040503050406030204" pitchFamily="18" charset="0"/>
                            <a:ea typeface="ＭＳ Ｐゴシック" charset="0"/>
                            <a:cs typeface="ＭＳ Ｐゴシック" charset="0"/>
                          </a:rPr>
                          <m:t>~10</m:t>
                        </m:r>
                      </m:e>
                      <m:sup>
                        <m:r>
                          <a:rPr lang="it-IT" sz="1400">
                            <a:solidFill>
                              <a:srgbClr val="505050"/>
                            </a:solidFill>
                            <a:latin typeface="Cambria Math" panose="02040503050406030204" pitchFamily="18" charset="0"/>
                            <a:ea typeface="ＭＳ Ｐゴシック" charset="0"/>
                            <a:cs typeface="ＭＳ Ｐゴシック" charset="0"/>
                          </a:rPr>
                          <m:t>8</m:t>
                        </m:r>
                      </m:sup>
                    </m:sSup>
                  </m:oMath>
                </a14:m>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simulated</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photon</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conversion</a:t>
                </a:r>
                <a:r>
                  <a:rPr lang="it-IT" sz="1400" dirty="0">
                    <a:solidFill>
                      <a:srgbClr val="505050"/>
                    </a:solidFill>
                    <a:latin typeface="Helvetica"/>
                    <a:ea typeface="ＭＳ Ｐゴシック" charset="0"/>
                    <a:cs typeface="ＭＳ Ｐゴシック" charset="0"/>
                  </a:rPr>
                  <a:t> events, with </a:t>
                </a:r>
                <a:r>
                  <a:rPr lang="it-IT" sz="1400" dirty="0" err="1">
                    <a:solidFill>
                      <a:srgbClr val="505050"/>
                    </a:solidFill>
                    <a:latin typeface="Helvetica"/>
                    <a:ea typeface="ＭＳ Ｐゴシック" charset="0"/>
                    <a:cs typeface="ＭＳ Ｐゴシック" charset="0"/>
                  </a:rPr>
                  <a:t>photon</a:t>
                </a:r>
                <a:r>
                  <a:rPr lang="it-IT" sz="1400" dirty="0">
                    <a:solidFill>
                      <a:srgbClr val="505050"/>
                    </a:solidFill>
                    <a:latin typeface="Helvetica"/>
                    <a:ea typeface="ＭＳ Ｐゴシック" charset="0"/>
                    <a:cs typeface="ＭＳ Ｐゴシック" charset="0"/>
                  </a:rPr>
                  <a:t> energy </a:t>
                </a:r>
                <a:r>
                  <a:rPr lang="it-IT" sz="1400" dirty="0" err="1">
                    <a:solidFill>
                      <a:srgbClr val="505050"/>
                    </a:solidFill>
                    <a:latin typeface="Helvetica"/>
                    <a:ea typeface="ＭＳ Ｐゴシック" charset="0"/>
                    <a:cs typeface="ＭＳ Ｐゴシック" charset="0"/>
                  </a:rPr>
                  <a:t>randomly</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extracted</a:t>
                </a:r>
                <a:r>
                  <a:rPr lang="it-IT" sz="1400" dirty="0">
                    <a:solidFill>
                      <a:srgbClr val="505050"/>
                    </a:solidFill>
                    <a:latin typeface="Helvetica"/>
                    <a:ea typeface="ＭＳ Ｐゴシック" charset="0"/>
                    <a:cs typeface="ＭＳ Ｐゴシック" charset="0"/>
                  </a:rPr>
                  <a:t> from a </a:t>
                </a:r>
                <a:r>
                  <a:rPr lang="it-IT" sz="1400" dirty="0" err="1">
                    <a:solidFill>
                      <a:srgbClr val="505050"/>
                    </a:solidFill>
                    <a:latin typeface="Helvetica"/>
                    <a:ea typeface="ＭＳ Ｐゴシック" charset="0"/>
                    <a:cs typeface="ＭＳ Ｐゴシック" charset="0"/>
                  </a:rPr>
                  <a:t>flat</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distribution</a:t>
                </a:r>
                <a:r>
                  <a:rPr lang="it-IT" sz="1400" dirty="0">
                    <a:solidFill>
                      <a:srgbClr val="505050"/>
                    </a:solidFill>
                    <a:latin typeface="Helvetica"/>
                    <a:ea typeface="ＭＳ Ｐゴシック" charset="0"/>
                    <a:cs typeface="ＭＳ Ｐゴシック" charset="0"/>
                  </a:rPr>
                  <a:t> in the </a:t>
                </a:r>
                <a14:m>
                  <m:oMath xmlns:m="http://schemas.openxmlformats.org/officeDocument/2006/math">
                    <m:r>
                      <a:rPr lang="it-IT" sz="1400">
                        <a:solidFill>
                          <a:srgbClr val="505050"/>
                        </a:solidFill>
                        <a:latin typeface="Cambria Math" panose="02040503050406030204" pitchFamily="18" charset="0"/>
                        <a:ea typeface="ＭＳ Ｐゴシック" charset="0"/>
                        <a:cs typeface="ＭＳ Ｐゴシック" charset="0"/>
                      </a:rPr>
                      <m:t>70/102</m:t>
                    </m:r>
                  </m:oMath>
                </a14:m>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Mev</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interval</a:t>
                </a:r>
                <a:r>
                  <a:rPr lang="it-IT" sz="1400" dirty="0">
                    <a:solidFill>
                      <a:srgbClr val="505050"/>
                    </a:solidFill>
                    <a:latin typeface="Helvetica"/>
                    <a:ea typeface="ＭＳ Ｐゴシック" charset="0"/>
                    <a:cs typeface="ＭＳ Ｐゴシック" charset="0"/>
                  </a:rPr>
                  <a:t> (close to CP </a:t>
                </a:r>
                <a:r>
                  <a:rPr lang="it-IT" sz="1400" dirty="0" err="1">
                    <a:solidFill>
                      <a:srgbClr val="505050"/>
                    </a:solidFill>
                    <a:latin typeface="Helvetica"/>
                    <a:ea typeface="ＭＳ Ｐゴシック" charset="0"/>
                    <a:cs typeface="ＭＳ Ｐゴシック" charset="0"/>
                  </a:rPr>
                  <a:t>momentum</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Such</a:t>
                </a:r>
                <a:r>
                  <a:rPr lang="it-IT" sz="1400" dirty="0">
                    <a:solidFill>
                      <a:srgbClr val="505050"/>
                    </a:solidFill>
                    <a:latin typeface="Helvetica"/>
                    <a:ea typeface="ＭＳ Ｐゴシック" charset="0"/>
                    <a:cs typeface="ＭＳ Ｐゴシック" charset="0"/>
                  </a:rPr>
                  <a:t> sample </a:t>
                </a:r>
                <a:r>
                  <a:rPr lang="it-IT" sz="1400" dirty="0" err="1">
                    <a:solidFill>
                      <a:srgbClr val="505050"/>
                    </a:solidFill>
                    <a:latin typeface="Helvetica"/>
                    <a:ea typeface="ＭＳ Ｐゴシック" charset="0"/>
                    <a:cs typeface="ＭＳ Ｐゴシック" charset="0"/>
                  </a:rPr>
                  <a:t>is</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typically</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called</a:t>
                </a:r>
                <a:r>
                  <a:rPr lang="it-IT" sz="1400" dirty="0">
                    <a:solidFill>
                      <a:srgbClr val="505050"/>
                    </a:solidFill>
                    <a:latin typeface="Helvetica"/>
                    <a:ea typeface="ＭＳ Ｐゴシック" charset="0"/>
                    <a:cs typeface="ＭＳ Ｐゴシック" charset="0"/>
                  </a:rPr>
                  <a:t> a «</a:t>
                </a:r>
                <a:r>
                  <a:rPr lang="it-IT" sz="1400" dirty="0" err="1">
                    <a:solidFill>
                      <a:srgbClr val="505050"/>
                    </a:solidFill>
                    <a:latin typeface="Helvetica"/>
                    <a:ea typeface="ＭＳ Ｐゴシック" charset="0"/>
                    <a:cs typeface="ＭＳ Ｐゴシック" charset="0"/>
                  </a:rPr>
                  <a:t>flat</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photons</a:t>
                </a:r>
                <a:r>
                  <a:rPr lang="it-IT" sz="1400" dirty="0">
                    <a:solidFill>
                      <a:srgbClr val="505050"/>
                    </a:solidFill>
                    <a:latin typeface="Helvetica"/>
                    <a:ea typeface="ＭＳ Ｐゴシック" charset="0"/>
                    <a:cs typeface="ＭＳ Ｐゴシック" charset="0"/>
                  </a:rPr>
                  <a:t>» sample.</a:t>
                </a:r>
                <a:endParaRPr lang="en-US" sz="1400" dirty="0">
                  <a:solidFill>
                    <a:srgbClr val="505050"/>
                  </a:solidFill>
                  <a:latin typeface="Helvetica"/>
                  <a:ea typeface="ＭＳ Ｐゴシック" charset="0"/>
                  <a:cs typeface="ＭＳ Ｐゴシック" charset="0"/>
                </a:endParaRPr>
              </a:p>
            </p:txBody>
          </p:sp>
        </mc:Choice>
        <mc:Fallback>
          <p:sp>
            <p:nvSpPr>
              <p:cNvPr id="12" name="CasellaDiTesto 11">
                <a:extLst>
                  <a:ext uri="{FF2B5EF4-FFF2-40B4-BE49-F238E27FC236}">
                    <a16:creationId xmlns:a16="http://schemas.microsoft.com/office/drawing/2014/main" id="{BB5C554B-E25C-55A5-CD8E-647CDD07B0E0}"/>
                  </a:ext>
                </a:extLst>
              </p:cNvPr>
              <p:cNvSpPr txBox="1">
                <a:spLocks noRot="1" noChangeAspect="1" noMove="1" noResize="1" noEditPoints="1" noAdjustHandles="1" noChangeArrowheads="1" noChangeShapeType="1" noTextEdit="1"/>
              </p:cNvSpPr>
              <p:nvPr/>
            </p:nvSpPr>
            <p:spPr>
              <a:xfrm>
                <a:off x="3456279" y="847955"/>
                <a:ext cx="5586119" cy="954107"/>
              </a:xfrm>
              <a:prstGeom prst="rect">
                <a:avLst/>
              </a:prstGeom>
              <a:blipFill>
                <a:blip r:embed="rId5"/>
                <a:stretch>
                  <a:fillRect l="-328" t="-1274" b="-5732"/>
                </a:stretch>
              </a:blipFill>
            </p:spPr>
            <p:txBody>
              <a:bodyPr/>
              <a:lstStyle/>
              <a:p>
                <a:r>
                  <a:rPr lang="en-US">
                    <a:noFill/>
                  </a:rPr>
                  <a:t> </a:t>
                </a:r>
              </a:p>
            </p:txBody>
          </p:sp>
        </mc:Fallback>
      </mc:AlternateContent>
      <p:sp>
        <p:nvSpPr>
          <p:cNvPr id="13" name="Segnaposto data 3">
            <a:extLst>
              <a:ext uri="{FF2B5EF4-FFF2-40B4-BE49-F238E27FC236}">
                <a16:creationId xmlns:a16="http://schemas.microsoft.com/office/drawing/2014/main" id="{5240DC3E-AD37-8B47-F275-A21EA91E57D3}"/>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p:sp>
        <p:nvSpPr>
          <p:cNvPr id="4" name="CasellaDiTesto 3">
            <a:extLst>
              <a:ext uri="{FF2B5EF4-FFF2-40B4-BE49-F238E27FC236}">
                <a16:creationId xmlns:a16="http://schemas.microsoft.com/office/drawing/2014/main" id="{49A45A51-EFB1-B399-4FC4-B7AFB2C27768}"/>
              </a:ext>
            </a:extLst>
          </p:cNvPr>
          <p:cNvSpPr txBox="1"/>
          <p:nvPr/>
        </p:nvSpPr>
        <p:spPr>
          <a:xfrm>
            <a:off x="3456279" y="3768881"/>
            <a:ext cx="5643271" cy="523220"/>
          </a:xfrm>
          <a:prstGeom prst="rect">
            <a:avLst/>
          </a:prstGeom>
          <a:noFill/>
        </p:spPr>
        <p:txBody>
          <a:bodyPr wrap="square">
            <a:spAutoFit/>
          </a:bodyPr>
          <a:lstStyle/>
          <a:p>
            <a:r>
              <a:rPr lang="it-IT" sz="1400" dirty="0" err="1">
                <a:solidFill>
                  <a:srgbClr val="505050"/>
                </a:solidFill>
                <a:latin typeface="Helvetica"/>
                <a:ea typeface="ＭＳ Ｐゴシック" charset="0"/>
                <a:cs typeface="ＭＳ Ｐゴシック" charset="0"/>
              </a:rPr>
              <a:t>We</a:t>
            </a:r>
            <a:r>
              <a:rPr lang="it-IT" sz="1400" dirty="0">
                <a:solidFill>
                  <a:srgbClr val="505050"/>
                </a:solidFill>
                <a:latin typeface="Helvetica"/>
                <a:ea typeface="ＭＳ Ｐゴシック" charset="0"/>
                <a:cs typeface="ＭＳ Ｐゴシック" charset="0"/>
              </a:rPr>
              <a:t> can plot and </a:t>
            </a:r>
            <a:r>
              <a:rPr lang="it-IT" sz="1400" dirty="0" err="1">
                <a:solidFill>
                  <a:srgbClr val="505050"/>
                </a:solidFill>
                <a:latin typeface="Helvetica"/>
                <a:ea typeface="ＭＳ Ｐゴシック" charset="0"/>
                <a:cs typeface="ＭＳ Ｐゴシック" charset="0"/>
              </a:rPr>
              <a:t>visualize</a:t>
            </a:r>
            <a:r>
              <a:rPr lang="it-IT" sz="1400" dirty="0">
                <a:solidFill>
                  <a:srgbClr val="505050"/>
                </a:solidFill>
                <a:latin typeface="Helvetica"/>
                <a:ea typeface="ＭＳ Ｐゴシック" charset="0"/>
                <a:cs typeface="ＭＳ Ｐゴシック" charset="0"/>
              </a:rPr>
              <a:t> the </a:t>
            </a:r>
            <a:r>
              <a:rPr lang="it-IT" sz="1400" dirty="0" err="1">
                <a:solidFill>
                  <a:srgbClr val="505050"/>
                </a:solidFill>
                <a:latin typeface="Helvetica"/>
                <a:ea typeface="ＭＳ Ｐゴシック" charset="0"/>
                <a:cs typeface="ＭＳ Ｐゴシック" charset="0"/>
              </a:rPr>
              <a:t>most</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interesting</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physical</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properties</a:t>
            </a:r>
            <a:r>
              <a:rPr lang="it-IT" sz="1400" dirty="0">
                <a:solidFill>
                  <a:srgbClr val="505050"/>
                </a:solidFill>
                <a:latin typeface="Helvetica"/>
                <a:ea typeface="ＭＳ Ｐゴシック" charset="0"/>
                <a:cs typeface="ＭＳ Ｐゴシック" charset="0"/>
              </a:rPr>
              <a:t> of the </a:t>
            </a:r>
            <a:r>
              <a:rPr lang="it-IT" sz="1400" dirty="0" err="1">
                <a:solidFill>
                  <a:srgbClr val="505050"/>
                </a:solidFill>
                <a:latin typeface="Helvetica"/>
                <a:ea typeface="ＭＳ Ｐゴシック" charset="0"/>
                <a:cs typeface="ＭＳ Ｐゴシック" charset="0"/>
              </a:rPr>
              <a:t>photons</a:t>
            </a:r>
            <a:r>
              <a:rPr lang="it-IT" sz="1400" dirty="0">
                <a:solidFill>
                  <a:srgbClr val="505050"/>
                </a:solidFill>
                <a:latin typeface="Helvetica"/>
                <a:ea typeface="ＭＳ Ｐゴシック" charset="0"/>
                <a:cs typeface="ＭＳ Ｐゴシック" charset="0"/>
              </a:rPr>
              <a:t> from the sample, </a:t>
            </a:r>
            <a:r>
              <a:rPr lang="it-IT" sz="1400" dirty="0" err="1">
                <a:solidFill>
                  <a:srgbClr val="505050"/>
                </a:solidFill>
                <a:latin typeface="Helvetica"/>
                <a:ea typeface="ＭＳ Ｐゴシック" charset="0"/>
                <a:cs typeface="ＭＳ Ｐゴシック" charset="0"/>
              </a:rPr>
              <a:t>such</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as</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starting</a:t>
            </a:r>
            <a:r>
              <a:rPr lang="it-IT" sz="1400" dirty="0">
                <a:solidFill>
                  <a:srgbClr val="505050"/>
                </a:solidFill>
                <a:latin typeface="Helvetica"/>
                <a:ea typeface="ＭＳ Ｐゴシック" charset="0"/>
                <a:cs typeface="ＭＳ Ｐゴシック" charset="0"/>
              </a:rPr>
              <a:t> position (plots </a:t>
            </a:r>
            <a:r>
              <a:rPr lang="it-IT" sz="1400" dirty="0" err="1">
                <a:solidFill>
                  <a:srgbClr val="505050"/>
                </a:solidFill>
                <a:latin typeface="Helvetica"/>
                <a:ea typeface="ＭＳ Ｐゴシック" charset="0"/>
                <a:cs typeface="ＭＳ Ｐゴシック" charset="0"/>
              </a:rPr>
              <a:t>above</a:t>
            </a:r>
            <a:r>
              <a:rPr lang="it-IT" sz="1400" dirty="0">
                <a:solidFill>
                  <a:srgbClr val="505050"/>
                </a:solidFill>
                <a:latin typeface="Helvetica"/>
                <a:ea typeface="ＭＳ Ｐゴシック" charset="0"/>
                <a:cs typeface="ＭＳ Ｐゴシック" charset="0"/>
              </a:rPr>
              <a:t>).</a:t>
            </a:r>
            <a:endParaRPr lang="en-US" sz="1400" dirty="0">
              <a:solidFill>
                <a:srgbClr val="505050"/>
              </a:solidFill>
              <a:latin typeface="Helvetica"/>
              <a:ea typeface="ＭＳ Ｐゴシック" charset="0"/>
              <a:cs typeface="ＭＳ Ｐゴシック" charset="0"/>
            </a:endParaRPr>
          </a:p>
        </p:txBody>
      </p:sp>
    </p:spTree>
    <p:extLst>
      <p:ext uri="{BB962C8B-B14F-4D97-AF65-F5344CB8AC3E}">
        <p14:creationId xmlns:p14="http://schemas.microsoft.com/office/powerpoint/2010/main" val="967757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a:t>
            </a:fld>
            <a:endParaRPr lang="en-US" dirty="0"/>
          </a:p>
        </p:txBody>
      </p:sp>
      <p:sp>
        <p:nvSpPr>
          <p:cNvPr id="7" name="Title 6"/>
          <p:cNvSpPr>
            <a:spLocks noGrp="1"/>
          </p:cNvSpPr>
          <p:nvPr>
            <p:ph type="title"/>
          </p:nvPr>
        </p:nvSpPr>
        <p:spPr>
          <a:xfrm>
            <a:off x="355599" y="250244"/>
            <a:ext cx="8686800" cy="320908"/>
          </a:xfrm>
        </p:spPr>
        <p:txBody>
          <a:bodyPr/>
          <a:lstStyle/>
          <a:p>
            <a:r>
              <a:rPr lang="it-IT" sz="1950" dirty="0"/>
              <a:t>Track </a:t>
            </a:r>
            <a:r>
              <a:rPr lang="it-IT" sz="1950" dirty="0" err="1"/>
              <a:t>reconstruction</a:t>
            </a:r>
            <a:r>
              <a:rPr lang="it-IT" sz="1950" dirty="0"/>
              <a:t> </a:t>
            </a:r>
            <a:r>
              <a:rPr lang="it-IT" sz="1950" dirty="0" err="1"/>
              <a:t>sequences</a:t>
            </a:r>
            <a:endParaRPr lang="en-US" sz="1950" dirty="0"/>
          </a:p>
        </p:txBody>
      </p:sp>
      <p:pic>
        <p:nvPicPr>
          <p:cNvPr id="8" name="Immagine 7">
            <a:extLst>
              <a:ext uri="{FF2B5EF4-FFF2-40B4-BE49-F238E27FC236}">
                <a16:creationId xmlns:a16="http://schemas.microsoft.com/office/drawing/2014/main" id="{9536CAE2-83F5-4ED2-B9A2-C6443B41948E}"/>
              </a:ext>
            </a:extLst>
          </p:cNvPr>
          <p:cNvPicPr>
            <a:picLocks noChangeAspect="1"/>
          </p:cNvPicPr>
          <p:nvPr/>
        </p:nvPicPr>
        <p:blipFill>
          <a:blip r:embed="rId2"/>
          <a:stretch>
            <a:fillRect/>
          </a:stretch>
        </p:blipFill>
        <p:spPr>
          <a:xfrm>
            <a:off x="2774950" y="1771650"/>
            <a:ext cx="5614670" cy="2856616"/>
          </a:xfrm>
          <a:prstGeom prst="rect">
            <a:avLst/>
          </a:prstGeom>
        </p:spPr>
      </p:pic>
      <p:sp>
        <p:nvSpPr>
          <p:cNvPr id="9" name="Content Placeholder 5">
            <a:extLst>
              <a:ext uri="{FF2B5EF4-FFF2-40B4-BE49-F238E27FC236}">
                <a16:creationId xmlns:a16="http://schemas.microsoft.com/office/drawing/2014/main" id="{F77A9329-3A32-8C4D-7057-38BAAFE794B6}"/>
              </a:ext>
            </a:extLst>
          </p:cNvPr>
          <p:cNvSpPr txBox="1">
            <a:spLocks/>
          </p:cNvSpPr>
          <p:nvPr/>
        </p:nvSpPr>
        <p:spPr>
          <a:xfrm>
            <a:off x="340359" y="846442"/>
            <a:ext cx="1991715" cy="333185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err="1">
                <a:solidFill>
                  <a:srgbClr val="505050"/>
                </a:solidFill>
              </a:rPr>
              <a:t>Reconstruction</a:t>
            </a:r>
            <a:r>
              <a:rPr lang="it-IT" sz="1400" dirty="0">
                <a:solidFill>
                  <a:srgbClr val="505050"/>
                </a:solidFill>
              </a:rPr>
              <a:t> </a:t>
            </a:r>
            <a:r>
              <a:rPr lang="it-IT" sz="1400" dirty="0" err="1">
                <a:solidFill>
                  <a:srgbClr val="505050"/>
                </a:solidFill>
              </a:rPr>
              <a:t>algorithms</a:t>
            </a:r>
            <a:r>
              <a:rPr lang="it-IT" sz="1400" dirty="0">
                <a:solidFill>
                  <a:srgbClr val="505050"/>
                </a:solidFill>
              </a:rPr>
              <a:t> </a:t>
            </a:r>
            <a:r>
              <a:rPr lang="it-IT" sz="1400" dirty="0" err="1">
                <a:solidFill>
                  <a:srgbClr val="505050"/>
                </a:solidFill>
              </a:rPr>
              <a:t>that</a:t>
            </a:r>
            <a:r>
              <a:rPr lang="it-IT" sz="1400" dirty="0">
                <a:solidFill>
                  <a:srgbClr val="505050"/>
                </a:solidFill>
              </a:rPr>
              <a:t> </a:t>
            </a:r>
            <a:r>
              <a:rPr lang="it-IT" sz="1400" dirty="0" err="1">
                <a:solidFill>
                  <a:srgbClr val="505050"/>
                </a:solidFill>
              </a:rPr>
              <a:t>have</a:t>
            </a:r>
            <a:r>
              <a:rPr lang="it-IT" sz="1400" dirty="0">
                <a:solidFill>
                  <a:srgbClr val="505050"/>
                </a:solidFill>
              </a:rPr>
              <a:t> </a:t>
            </a:r>
            <a:r>
              <a:rPr lang="it-IT" sz="1400" dirty="0" err="1">
                <a:solidFill>
                  <a:srgbClr val="505050"/>
                </a:solidFill>
              </a:rPr>
              <a:t>been</a:t>
            </a:r>
            <a:r>
              <a:rPr lang="it-IT" sz="1400" dirty="0">
                <a:solidFill>
                  <a:srgbClr val="505050"/>
                </a:solidFill>
              </a:rPr>
              <a:t> </a:t>
            </a:r>
            <a:r>
              <a:rPr lang="it-IT" sz="1400" dirty="0" err="1">
                <a:solidFill>
                  <a:srgbClr val="505050"/>
                </a:solidFill>
              </a:rPr>
              <a:t>already</a:t>
            </a:r>
            <a:r>
              <a:rPr lang="it-IT" sz="1400" dirty="0">
                <a:solidFill>
                  <a:srgbClr val="505050"/>
                </a:solidFill>
              </a:rPr>
              <a:t> </a:t>
            </a:r>
            <a:r>
              <a:rPr lang="it-IT" sz="1400" dirty="0" err="1">
                <a:solidFill>
                  <a:srgbClr val="505050"/>
                </a:solidFill>
              </a:rPr>
              <a:t>developed</a:t>
            </a:r>
            <a:r>
              <a:rPr lang="it-IT" sz="1400" dirty="0">
                <a:solidFill>
                  <a:srgbClr val="505050"/>
                </a:solidFill>
              </a:rPr>
              <a:t> and </a:t>
            </a:r>
            <a:r>
              <a:rPr lang="it-IT" sz="1400" dirty="0" err="1">
                <a:solidFill>
                  <a:srgbClr val="505050"/>
                </a:solidFill>
              </a:rPr>
              <a:t>tested</a:t>
            </a:r>
            <a:r>
              <a:rPr lang="it-IT" sz="1400" dirty="0">
                <a:solidFill>
                  <a:srgbClr val="505050"/>
                </a:solidFill>
              </a:rPr>
              <a:t> </a:t>
            </a:r>
            <a:r>
              <a:rPr lang="it-IT" sz="1400" dirty="0" err="1">
                <a:solidFill>
                  <a:srgbClr val="505050"/>
                </a:solidFill>
              </a:rPr>
              <a:t>were</a:t>
            </a:r>
            <a:r>
              <a:rPr lang="it-IT" sz="1400" dirty="0">
                <a:solidFill>
                  <a:srgbClr val="505050"/>
                </a:solidFill>
              </a:rPr>
              <a:t> </a:t>
            </a:r>
            <a:r>
              <a:rPr lang="it-IT" sz="1400" dirty="0" err="1">
                <a:solidFill>
                  <a:srgbClr val="505050"/>
                </a:solidFill>
              </a:rPr>
              <a:t>mostly</a:t>
            </a:r>
            <a:r>
              <a:rPr lang="it-IT" sz="1400" dirty="0">
                <a:solidFill>
                  <a:srgbClr val="505050"/>
                </a:solidFill>
              </a:rPr>
              <a:t> </a:t>
            </a:r>
            <a:r>
              <a:rPr lang="it-IT" sz="1400" dirty="0" err="1">
                <a:solidFill>
                  <a:srgbClr val="505050"/>
                </a:solidFill>
              </a:rPr>
              <a:t>written</a:t>
            </a:r>
            <a:r>
              <a:rPr lang="it-IT" sz="1400" dirty="0">
                <a:solidFill>
                  <a:srgbClr val="505050"/>
                </a:solidFill>
              </a:rPr>
              <a:t> in </a:t>
            </a:r>
            <a:r>
              <a:rPr lang="it-IT" sz="1400" dirty="0" err="1">
                <a:solidFill>
                  <a:srgbClr val="505050"/>
                </a:solidFill>
              </a:rPr>
              <a:t>order</a:t>
            </a:r>
            <a:r>
              <a:rPr lang="it-IT" sz="1400" dirty="0">
                <a:solidFill>
                  <a:srgbClr val="505050"/>
                </a:solidFill>
              </a:rPr>
              <a:t> to </a:t>
            </a:r>
            <a:r>
              <a:rPr lang="it-IT" sz="1400" dirty="0" err="1">
                <a:solidFill>
                  <a:srgbClr val="505050"/>
                </a:solidFill>
              </a:rPr>
              <a:t>reconstruct</a:t>
            </a:r>
            <a:r>
              <a:rPr lang="it-IT" sz="1400" dirty="0">
                <a:solidFill>
                  <a:srgbClr val="505050"/>
                </a:solidFill>
              </a:rPr>
              <a:t> single track events for </a:t>
            </a:r>
            <a:r>
              <a:rPr lang="it-IT" sz="1400" dirty="0" err="1">
                <a:solidFill>
                  <a:srgbClr val="505050"/>
                </a:solidFill>
              </a:rPr>
              <a:t>electrons</a:t>
            </a:r>
            <a:r>
              <a:rPr lang="it-IT" sz="1400" dirty="0">
                <a:solidFill>
                  <a:srgbClr val="505050"/>
                </a:solidFill>
              </a:rPr>
              <a:t> with an energy range close to CE. </a:t>
            </a:r>
            <a:r>
              <a:rPr lang="it-IT" sz="1400" dirty="0" err="1">
                <a:solidFill>
                  <a:srgbClr val="505050"/>
                </a:solidFill>
              </a:rPr>
              <a:t>Instead</a:t>
            </a:r>
            <a:r>
              <a:rPr lang="it-IT" sz="1400" dirty="0">
                <a:solidFill>
                  <a:srgbClr val="505050"/>
                </a:solidFill>
              </a:rPr>
              <a:t>, </a:t>
            </a:r>
            <a:r>
              <a:rPr lang="it-IT" sz="1400" dirty="0" err="1">
                <a:solidFill>
                  <a:srgbClr val="505050"/>
                </a:solidFill>
              </a:rPr>
              <a:t>we</a:t>
            </a:r>
            <a:r>
              <a:rPr lang="it-IT" sz="1400" dirty="0">
                <a:solidFill>
                  <a:srgbClr val="505050"/>
                </a:solidFill>
              </a:rPr>
              <a:t> </a:t>
            </a:r>
            <a:r>
              <a:rPr lang="it-IT" sz="1400" dirty="0" err="1">
                <a:solidFill>
                  <a:srgbClr val="505050"/>
                </a:solidFill>
              </a:rPr>
              <a:t>need</a:t>
            </a:r>
            <a:r>
              <a:rPr lang="it-IT" sz="1400" dirty="0">
                <a:solidFill>
                  <a:srgbClr val="505050"/>
                </a:solidFill>
              </a:rPr>
              <a:t> a new </a:t>
            </a:r>
            <a:r>
              <a:rPr lang="it-IT" sz="1400" dirty="0" err="1">
                <a:solidFill>
                  <a:srgbClr val="505050"/>
                </a:solidFill>
              </a:rPr>
              <a:t>algorithm</a:t>
            </a:r>
            <a:r>
              <a:rPr lang="it-IT" sz="1400" dirty="0">
                <a:solidFill>
                  <a:srgbClr val="505050"/>
                </a:solidFill>
              </a:rPr>
              <a:t> </a:t>
            </a:r>
            <a:r>
              <a:rPr lang="it-IT" sz="1400" dirty="0" err="1">
                <a:solidFill>
                  <a:srgbClr val="505050"/>
                </a:solidFill>
              </a:rPr>
              <a:t>that</a:t>
            </a:r>
            <a:r>
              <a:rPr lang="it-IT" sz="1400" dirty="0">
                <a:solidFill>
                  <a:srgbClr val="505050"/>
                </a:solidFill>
              </a:rPr>
              <a:t> can </a:t>
            </a:r>
            <a:r>
              <a:rPr lang="it-IT" sz="1400" dirty="0" err="1">
                <a:solidFill>
                  <a:srgbClr val="505050"/>
                </a:solidFill>
              </a:rPr>
              <a:t>efficiently</a:t>
            </a:r>
            <a:r>
              <a:rPr lang="it-IT" sz="1400" dirty="0">
                <a:solidFill>
                  <a:srgbClr val="505050"/>
                </a:solidFill>
              </a:rPr>
              <a:t> </a:t>
            </a:r>
            <a:r>
              <a:rPr lang="it-IT" sz="1400" dirty="0" err="1">
                <a:solidFill>
                  <a:srgbClr val="505050"/>
                </a:solidFill>
              </a:rPr>
              <a:t>reconstruct</a:t>
            </a:r>
            <a:r>
              <a:rPr lang="it-IT" sz="1400" dirty="0">
                <a:solidFill>
                  <a:srgbClr val="505050"/>
                </a:solidFill>
              </a:rPr>
              <a:t> </a:t>
            </a:r>
            <a:r>
              <a:rPr lang="it-IT" sz="1400" dirty="0" err="1">
                <a:solidFill>
                  <a:srgbClr val="505050"/>
                </a:solidFill>
              </a:rPr>
              <a:t>primary</a:t>
            </a:r>
            <a:r>
              <a:rPr lang="it-IT" sz="1400" dirty="0">
                <a:solidFill>
                  <a:srgbClr val="505050"/>
                </a:solidFill>
              </a:rPr>
              <a:t> </a:t>
            </a:r>
            <a:r>
              <a:rPr lang="it-IT" sz="1400" dirty="0" err="1">
                <a:solidFill>
                  <a:srgbClr val="505050"/>
                </a:solidFill>
              </a:rPr>
              <a:t>photon</a:t>
            </a:r>
            <a:r>
              <a:rPr lang="it-IT" sz="1400" dirty="0">
                <a:solidFill>
                  <a:srgbClr val="505050"/>
                </a:solidFill>
              </a:rPr>
              <a:t> </a:t>
            </a:r>
            <a:r>
              <a:rPr lang="it-IT" sz="1400" dirty="0" err="1">
                <a:solidFill>
                  <a:srgbClr val="505050"/>
                </a:solidFill>
              </a:rPr>
              <a:t>conversion</a:t>
            </a:r>
            <a:r>
              <a:rPr lang="it-IT" sz="1400" dirty="0">
                <a:solidFill>
                  <a:srgbClr val="505050"/>
                </a:solidFill>
              </a:rPr>
              <a:t> double-track events.</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mc:AlternateContent xmlns:mc="http://schemas.openxmlformats.org/markup-compatibility/2006">
        <mc:Choice xmlns:a14="http://schemas.microsoft.com/office/drawing/2010/main" Requires="a14">
          <p:sp>
            <p:nvSpPr>
              <p:cNvPr id="15" name="Content Placeholder 5">
                <a:extLst>
                  <a:ext uri="{FF2B5EF4-FFF2-40B4-BE49-F238E27FC236}">
                    <a16:creationId xmlns:a16="http://schemas.microsoft.com/office/drawing/2014/main" id="{B090AF8E-46AC-8B67-E8D1-C3C80959F621}"/>
                  </a:ext>
                </a:extLst>
              </p:cNvPr>
              <p:cNvSpPr txBox="1">
                <a:spLocks/>
              </p:cNvSpPr>
              <p:nvPr/>
            </p:nvSpPr>
            <p:spPr>
              <a:xfrm>
                <a:off x="2668625" y="840712"/>
                <a:ext cx="6373774" cy="100713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a:solidFill>
                      <a:srgbClr val="505050"/>
                    </a:solidFill>
                  </a:rPr>
                  <a:t>We can start from </a:t>
                </a:r>
                <a:r>
                  <a:rPr lang="it-IT" sz="1400" dirty="0" err="1">
                    <a:solidFill>
                      <a:srgbClr val="505050"/>
                    </a:solidFill>
                  </a:rPr>
                  <a:t>already</a:t>
                </a:r>
                <a:r>
                  <a:rPr lang="it-IT" sz="1400" dirty="0">
                    <a:solidFill>
                      <a:srgbClr val="505050"/>
                    </a:solidFill>
                  </a:rPr>
                  <a:t> </a:t>
                </a:r>
                <a:r>
                  <a:rPr lang="it-IT" sz="1400" dirty="0" err="1">
                    <a:solidFill>
                      <a:srgbClr val="505050"/>
                    </a:solidFill>
                  </a:rPr>
                  <a:t>existing</a:t>
                </a:r>
                <a:r>
                  <a:rPr lang="it-IT" sz="1400" dirty="0">
                    <a:solidFill>
                      <a:srgbClr val="505050"/>
                    </a:solidFill>
                  </a:rPr>
                  <a:t> double track events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algorithms</a:t>
                </a:r>
                <a:r>
                  <a:rPr lang="it-IT" sz="1400" dirty="0">
                    <a:solidFill>
                      <a:srgbClr val="505050"/>
                    </a:solidFill>
                  </a:rPr>
                  <a:t>, </a:t>
                </a:r>
                <a:r>
                  <a:rPr lang="it-IT" sz="1400" dirty="0" err="1">
                    <a:solidFill>
                      <a:srgbClr val="505050"/>
                    </a:solidFill>
                  </a:rPr>
                  <a:t>not</a:t>
                </a:r>
                <a:r>
                  <a:rPr lang="it-IT" sz="1400" dirty="0">
                    <a:solidFill>
                      <a:srgbClr val="505050"/>
                    </a:solidFill>
                  </a:rPr>
                  <a:t> </a:t>
                </a:r>
                <a:r>
                  <a:rPr lang="it-IT" sz="1400" dirty="0" err="1">
                    <a:solidFill>
                      <a:srgbClr val="505050"/>
                    </a:solidFill>
                  </a:rPr>
                  <a:t>specialized</a:t>
                </a:r>
                <a:r>
                  <a:rPr lang="it-IT" sz="1400" dirty="0">
                    <a:solidFill>
                      <a:srgbClr val="505050"/>
                    </a:solidFill>
                  </a:rPr>
                  <a:t> in </a:t>
                </a:r>
                <a:r>
                  <a:rPr lang="it-IT" sz="1400" dirty="0" err="1">
                    <a:solidFill>
                      <a:srgbClr val="505050"/>
                    </a:solidFill>
                  </a:rPr>
                  <a:t>photon</a:t>
                </a:r>
                <a:r>
                  <a:rPr lang="it-IT" sz="1400" dirty="0">
                    <a:solidFill>
                      <a:srgbClr val="505050"/>
                    </a:solidFill>
                  </a:rPr>
                  <a:t> </a:t>
                </a:r>
                <a:r>
                  <a:rPr lang="it-IT" sz="1400" dirty="0" err="1">
                    <a:solidFill>
                      <a:srgbClr val="505050"/>
                    </a:solidFill>
                  </a:rPr>
                  <a:t>conversion</a:t>
                </a:r>
                <a:r>
                  <a:rPr lang="it-IT" sz="1400" dirty="0">
                    <a:solidFill>
                      <a:srgbClr val="505050"/>
                    </a:solidFill>
                  </a:rPr>
                  <a:t> events, to </a:t>
                </a:r>
                <a:r>
                  <a:rPr lang="it-IT" sz="1400" dirty="0" err="1">
                    <a:solidFill>
                      <a:srgbClr val="505050"/>
                    </a:solidFill>
                  </a:rPr>
                  <a:t>develop</a:t>
                </a:r>
                <a:r>
                  <a:rPr lang="it-IT" sz="1400" dirty="0">
                    <a:solidFill>
                      <a:srgbClr val="505050"/>
                    </a:solidFill>
                  </a:rPr>
                  <a:t> a new one </a:t>
                </a:r>
                <a:r>
                  <a:rPr lang="it-IT" sz="1400" dirty="0" err="1">
                    <a:solidFill>
                      <a:srgbClr val="505050"/>
                    </a:solidFill>
                  </a:rPr>
                  <a:t>that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useful</a:t>
                </a:r>
                <a:r>
                  <a:rPr lang="it-IT" sz="1400" dirty="0">
                    <a:solidFill>
                      <a:srgbClr val="505050"/>
                    </a:solidFill>
                  </a:rPr>
                  <a:t> for </a:t>
                </a:r>
                <a:r>
                  <a:rPr lang="it-IT" sz="1400" dirty="0" err="1">
                    <a:solidFill>
                      <a:srgbClr val="505050"/>
                    </a:solidFill>
                  </a:rPr>
                  <a:t>our</a:t>
                </a:r>
                <a:r>
                  <a:rPr lang="it-IT" sz="1400" dirty="0">
                    <a:solidFill>
                      <a:srgbClr val="505050"/>
                    </a:solidFill>
                  </a:rPr>
                  <a:t> </a:t>
                </a:r>
                <a:r>
                  <a:rPr lang="it-IT" sz="1400" dirty="0" err="1">
                    <a:solidFill>
                      <a:srgbClr val="505050"/>
                    </a:solidFill>
                  </a:rPr>
                  <a:t>purpose</a:t>
                </a:r>
                <a:r>
                  <a:rPr lang="it-IT" sz="1400" dirty="0">
                    <a:solidFill>
                      <a:srgbClr val="505050"/>
                    </a:solidFill>
                  </a:rPr>
                  <a:t>. </a:t>
                </a:r>
                <a:r>
                  <a:rPr lang="it-IT" sz="1400" dirty="0" err="1">
                    <a:solidFill>
                      <a:srgbClr val="505050"/>
                    </a:solidFill>
                  </a:rPr>
                  <a:t>Below</a:t>
                </a:r>
                <a:r>
                  <a:rPr lang="it-IT" sz="1400" dirty="0">
                    <a:solidFill>
                      <a:srgbClr val="505050"/>
                    </a:solidFill>
                  </a:rPr>
                  <a:t>, a double track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algorithm</a:t>
                </a:r>
                <a:r>
                  <a:rPr lang="it-IT" sz="1400" dirty="0">
                    <a:solidFill>
                      <a:srgbClr val="505050"/>
                    </a:solidFill>
                  </a:rPr>
                  <a:t> </a:t>
                </a:r>
                <a:r>
                  <a:rPr lang="it-IT" sz="1400" dirty="0" err="1">
                    <a:solidFill>
                      <a:srgbClr val="505050"/>
                    </a:solidFill>
                  </a:rPr>
                  <a:t>sequence</a:t>
                </a:r>
                <a:r>
                  <a:rPr lang="it-IT" sz="1400" dirty="0">
                    <a:solidFill>
                      <a:srgbClr val="505050"/>
                    </a:solidFill>
                  </a:rPr>
                  <a:t>,  </a:t>
                </a:r>
                <a:r>
                  <a:rPr lang="it-IT" sz="1400" dirty="0" err="1">
                    <a:solidFill>
                      <a:srgbClr val="505050"/>
                    </a:solidFill>
                  </a:rPr>
                  <a:t>specialized</a:t>
                </a:r>
                <a:r>
                  <a:rPr lang="it-IT" sz="1400" dirty="0">
                    <a:solidFill>
                      <a:srgbClr val="505050"/>
                    </a:solidFill>
                  </a:rPr>
                  <a:t> in </a:t>
                </a:r>
                <a14:m>
                  <m:oMath xmlns:m="http://schemas.openxmlformats.org/officeDocument/2006/math">
                    <m:r>
                      <a:rPr lang="it-IT" sz="1400" b="0" i="1" smtClean="0">
                        <a:solidFill>
                          <a:srgbClr val="505050"/>
                        </a:solidFill>
                        <a:latin typeface="Cambria Math" panose="02040503050406030204" pitchFamily="18" charset="0"/>
                      </a:rPr>
                      <m:t>𝑝</m:t>
                    </m:r>
                    <m:acc>
                      <m:accPr>
                        <m:chr m:val="̅"/>
                        <m:ctrlPr>
                          <a:rPr lang="it-IT" sz="1400" b="0" i="1" smtClean="0">
                            <a:solidFill>
                              <a:srgbClr val="505050"/>
                            </a:solidFill>
                            <a:latin typeface="Cambria Math" panose="02040503050406030204" pitchFamily="18" charset="0"/>
                          </a:rPr>
                        </m:ctrlPr>
                      </m:accPr>
                      <m:e>
                        <m:r>
                          <a:rPr lang="it-IT" sz="1400" b="0" i="1" smtClean="0">
                            <a:solidFill>
                              <a:srgbClr val="505050"/>
                            </a:solidFill>
                            <a:latin typeface="Cambria Math" panose="02040503050406030204" pitchFamily="18" charset="0"/>
                          </a:rPr>
                          <m:t>𝑝</m:t>
                        </m:r>
                      </m:e>
                    </m:acc>
                  </m:oMath>
                </a14:m>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compared</a:t>
                </a:r>
                <a:r>
                  <a:rPr lang="it-IT" sz="1400" dirty="0">
                    <a:solidFill>
                      <a:srgbClr val="505050"/>
                    </a:solidFill>
                  </a:rPr>
                  <a:t> with the default </a:t>
                </a:r>
                <a:r>
                  <a:rPr lang="it-IT" sz="1400" dirty="0" err="1">
                    <a:solidFill>
                      <a:srgbClr val="505050"/>
                    </a:solidFill>
                  </a:rPr>
                  <a:t>sequence</a:t>
                </a:r>
                <a:r>
                  <a:rPr lang="it-IT" sz="1400" dirty="0">
                    <a:solidFill>
                      <a:srgbClr val="505050"/>
                    </a:solidFill>
                  </a:rPr>
                  <a:t>.</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indent="0">
                  <a:buNone/>
                </a:pPr>
                <a:endParaRPr lang="it-IT" sz="1400" dirty="0">
                  <a:solidFill>
                    <a:srgbClr val="505050"/>
                  </a:solidFill>
                </a:endParaRPr>
              </a:p>
              <a:p>
                <a:pPr marL="0" lvl="4" indent="0">
                  <a:buNone/>
                </a:pP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mc:Choice>
        <mc:Fallback>
          <p:sp>
            <p:nvSpPr>
              <p:cNvPr id="15" name="Content Placeholder 5">
                <a:extLst>
                  <a:ext uri="{FF2B5EF4-FFF2-40B4-BE49-F238E27FC236}">
                    <a16:creationId xmlns:a16="http://schemas.microsoft.com/office/drawing/2014/main" id="{B090AF8E-46AC-8B67-E8D1-C3C80959F621}"/>
                  </a:ext>
                </a:extLst>
              </p:cNvPr>
              <p:cNvSpPr txBox="1">
                <a:spLocks noRot="1" noChangeAspect="1" noMove="1" noResize="1" noEditPoints="1" noAdjustHandles="1" noChangeArrowheads="1" noChangeShapeType="1" noTextEdit="1"/>
              </p:cNvSpPr>
              <p:nvPr/>
            </p:nvSpPr>
            <p:spPr>
              <a:xfrm>
                <a:off x="2668625" y="840712"/>
                <a:ext cx="6373774" cy="1007138"/>
              </a:xfrm>
              <a:prstGeom prst="rect">
                <a:avLst/>
              </a:prstGeom>
              <a:blipFill>
                <a:blip r:embed="rId3"/>
                <a:stretch>
                  <a:fillRect l="-287" t="-1212" r="-96"/>
                </a:stretch>
              </a:blipFill>
            </p:spPr>
            <p:txBody>
              <a:bodyPr/>
              <a:lstStyle/>
              <a:p>
                <a:r>
                  <a:rPr lang="en-US">
                    <a:noFill/>
                  </a:rPr>
                  <a:t> </a:t>
                </a:r>
              </a:p>
            </p:txBody>
          </p:sp>
        </mc:Fallback>
      </mc:AlternateContent>
      <p:sp>
        <p:nvSpPr>
          <p:cNvPr id="16" name="Segnaposto data 3">
            <a:extLst>
              <a:ext uri="{FF2B5EF4-FFF2-40B4-BE49-F238E27FC236}">
                <a16:creationId xmlns:a16="http://schemas.microsoft.com/office/drawing/2014/main" id="{73B45C7B-0107-DA4E-1FE6-B5EA6AE8D782}"/>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p:spTree>
    <p:extLst>
      <p:ext uri="{BB962C8B-B14F-4D97-AF65-F5344CB8AC3E}">
        <p14:creationId xmlns:p14="http://schemas.microsoft.com/office/powerpoint/2010/main" val="2578577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p:cNvSpPr>
            <a:spLocks noGrp="1"/>
          </p:cNvSpPr>
          <p:nvPr>
            <p:ph type="title"/>
          </p:nvPr>
        </p:nvSpPr>
        <p:spPr>
          <a:xfrm>
            <a:off x="355599" y="250244"/>
            <a:ext cx="8686800" cy="320908"/>
          </a:xfrm>
        </p:spPr>
        <p:txBody>
          <a:bodyPr/>
          <a:lstStyle/>
          <a:p>
            <a:r>
              <a:rPr lang="it-IT" sz="1950" dirty="0"/>
              <a:t>Analysis (part 1) </a:t>
            </a:r>
            <a:endParaRPr lang="en-US" sz="1950" dirty="0"/>
          </a:p>
        </p:txBody>
      </p:sp>
      <p:sp>
        <p:nvSpPr>
          <p:cNvPr id="16" name="Segnaposto data 3">
            <a:extLst>
              <a:ext uri="{FF2B5EF4-FFF2-40B4-BE49-F238E27FC236}">
                <a16:creationId xmlns:a16="http://schemas.microsoft.com/office/drawing/2014/main" id="{73B45C7B-0107-DA4E-1FE6-B5EA6AE8D782}"/>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p:sp>
        <p:nvSpPr>
          <p:cNvPr id="2" name="Content Placeholder 5">
            <a:extLst>
              <a:ext uri="{FF2B5EF4-FFF2-40B4-BE49-F238E27FC236}">
                <a16:creationId xmlns:a16="http://schemas.microsoft.com/office/drawing/2014/main" id="{37BE69E7-732D-379A-BF60-FAAD37C33D4E}"/>
              </a:ext>
            </a:extLst>
          </p:cNvPr>
          <p:cNvSpPr txBox="1">
            <a:spLocks/>
          </p:cNvSpPr>
          <p:nvPr/>
        </p:nvSpPr>
        <p:spPr>
          <a:xfrm>
            <a:off x="340358" y="725938"/>
            <a:ext cx="2728907" cy="138226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a:solidFill>
                  <a:srgbClr val="505050"/>
                </a:solidFill>
              </a:rPr>
              <a:t>The double track </a:t>
            </a:r>
            <a:r>
              <a:rPr lang="it-IT" sz="1400" dirty="0" err="1">
                <a:solidFill>
                  <a:srgbClr val="505050"/>
                </a:solidFill>
              </a:rPr>
              <a:t>reconstruction</a:t>
            </a:r>
            <a:r>
              <a:rPr lang="it-IT" sz="1400" dirty="0">
                <a:solidFill>
                  <a:srgbClr val="505050"/>
                </a:solidFill>
              </a:rPr>
              <a:t> </a:t>
            </a:r>
            <a:r>
              <a:rPr lang="it-IT" sz="1400" dirty="0" err="1">
                <a:solidFill>
                  <a:srgbClr val="505050"/>
                </a:solidFill>
              </a:rPr>
              <a:t>sequence</a:t>
            </a:r>
            <a:r>
              <a:rPr lang="it-IT" sz="1400" dirty="0">
                <a:solidFill>
                  <a:srgbClr val="505050"/>
                </a:solidFill>
              </a:rPr>
              <a:t> </a:t>
            </a:r>
            <a:r>
              <a:rPr lang="it-IT" sz="1400" dirty="0" err="1">
                <a:solidFill>
                  <a:srgbClr val="505050"/>
                </a:solidFill>
              </a:rPr>
              <a:t>showed</a:t>
            </a:r>
            <a:r>
              <a:rPr lang="it-IT" sz="1400" dirty="0">
                <a:solidFill>
                  <a:srgbClr val="505050"/>
                </a:solidFill>
              </a:rPr>
              <a:t> in the </a:t>
            </a:r>
            <a:r>
              <a:rPr lang="it-IT" sz="1400" dirty="0" err="1">
                <a:solidFill>
                  <a:srgbClr val="505050"/>
                </a:solidFill>
              </a:rPr>
              <a:t>previous</a:t>
            </a:r>
            <a:r>
              <a:rPr lang="it-IT" sz="1400" dirty="0">
                <a:solidFill>
                  <a:srgbClr val="505050"/>
                </a:solidFill>
              </a:rPr>
              <a:t> slide </a:t>
            </a:r>
            <a:r>
              <a:rPr lang="it-IT" sz="1400" dirty="0" err="1">
                <a:solidFill>
                  <a:srgbClr val="505050"/>
                </a:solidFill>
              </a:rPr>
              <a:t>was</a:t>
            </a:r>
            <a:r>
              <a:rPr lang="it-IT" sz="1400" dirty="0">
                <a:solidFill>
                  <a:srgbClr val="505050"/>
                </a:solidFill>
              </a:rPr>
              <a:t> re-</a:t>
            </a:r>
            <a:r>
              <a:rPr lang="it-IT" sz="1400" dirty="0" err="1">
                <a:solidFill>
                  <a:srgbClr val="505050"/>
                </a:solidFill>
              </a:rPr>
              <a:t>adapted</a:t>
            </a:r>
            <a:r>
              <a:rPr lang="it-IT" sz="1400" dirty="0">
                <a:solidFill>
                  <a:srgbClr val="505050"/>
                </a:solidFill>
              </a:rPr>
              <a:t> to </a:t>
            </a:r>
            <a:r>
              <a:rPr lang="it-IT" sz="1400" dirty="0" err="1">
                <a:solidFill>
                  <a:srgbClr val="505050"/>
                </a:solidFill>
              </a:rPr>
              <a:t>reconstruct</a:t>
            </a:r>
            <a:r>
              <a:rPr lang="it-IT" sz="1400" dirty="0">
                <a:solidFill>
                  <a:srgbClr val="505050"/>
                </a:solidFill>
              </a:rPr>
              <a:t> double track electron/</a:t>
            </a:r>
            <a:r>
              <a:rPr lang="it-IT" sz="1400" dirty="0" err="1">
                <a:solidFill>
                  <a:srgbClr val="505050"/>
                </a:solidFill>
              </a:rPr>
              <a:t>positron</a:t>
            </a:r>
            <a:r>
              <a:rPr lang="it-IT" sz="1400" dirty="0">
                <a:solidFill>
                  <a:srgbClr val="505050"/>
                </a:solidFill>
              </a:rPr>
              <a:t> </a:t>
            </a:r>
            <a:r>
              <a:rPr lang="it-IT" sz="1400" dirty="0" err="1">
                <a:solidFill>
                  <a:srgbClr val="505050"/>
                </a:solidFill>
              </a:rPr>
              <a:t>conversion</a:t>
            </a:r>
            <a:r>
              <a:rPr lang="it-IT" sz="1400" dirty="0">
                <a:solidFill>
                  <a:srgbClr val="505050"/>
                </a:solidFill>
              </a:rPr>
              <a:t> events.  </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mc:AlternateContent xmlns:mc="http://schemas.openxmlformats.org/markup-compatibility/2006">
        <mc:Choice xmlns:a14="http://schemas.microsoft.com/office/drawing/2010/main" Requires="a14">
          <p:sp>
            <p:nvSpPr>
              <p:cNvPr id="4" name="CasellaDiTesto 3">
                <a:extLst>
                  <a:ext uri="{FF2B5EF4-FFF2-40B4-BE49-F238E27FC236}">
                    <a16:creationId xmlns:a16="http://schemas.microsoft.com/office/drawing/2014/main" id="{CAB4C662-20B7-10A6-7813-98CDE5E21955}"/>
                  </a:ext>
                </a:extLst>
              </p:cNvPr>
              <p:cNvSpPr txBox="1"/>
              <p:nvPr/>
            </p:nvSpPr>
            <p:spPr>
              <a:xfrm>
                <a:off x="340357" y="2165983"/>
                <a:ext cx="2728907" cy="2251578"/>
              </a:xfrm>
              <a:prstGeom prst="rect">
                <a:avLst/>
              </a:prstGeom>
              <a:noFill/>
            </p:spPr>
            <p:txBody>
              <a:bodyPr wrap="square">
                <a:spAutoFit/>
              </a:bodyPr>
              <a:lstStyle/>
              <a:p>
                <a:pPr marL="0" lvl="4">
                  <a:buFont typeface="Arial" charset="0"/>
                  <a:buNone/>
                </a:pPr>
                <a:r>
                  <a:rPr lang="it-IT" sz="1400" dirty="0">
                    <a:solidFill>
                      <a:srgbClr val="505050"/>
                    </a:solidFill>
                    <a:latin typeface="Helvetica"/>
                    <a:ea typeface="ＭＳ Ｐゴシック" charset="0"/>
                    <a:cs typeface="ＭＳ Ｐゴシック" charset="0"/>
                  </a:rPr>
                  <a:t>Starting from a sample of </a:t>
                </a:r>
                <a14:m>
                  <m:oMath xmlns:m="http://schemas.openxmlformats.org/officeDocument/2006/math">
                    <m:r>
                      <a:rPr lang="it-IT" sz="1400" b="1" smtClean="0">
                        <a:solidFill>
                          <a:srgbClr val="004C97"/>
                        </a:solidFill>
                        <a:latin typeface="Helvetica"/>
                        <a:ea typeface="ＭＳ Ｐゴシック" charset="0"/>
                        <a:cs typeface="ＭＳ Ｐゴシック" charset="0"/>
                      </a:rPr>
                      <m:t>~</m:t>
                    </m:r>
                    <m:sSup>
                      <m:sSupPr>
                        <m:ctrlPr>
                          <a:rPr lang="it-IT" sz="1400" b="1">
                            <a:solidFill>
                              <a:srgbClr val="004C97"/>
                            </a:solidFill>
                            <a:latin typeface="Helvetica"/>
                            <a:ea typeface="ＭＳ Ｐゴシック" charset="0"/>
                            <a:cs typeface="ＭＳ Ｐゴシック" charset="0"/>
                          </a:rPr>
                        </m:ctrlPr>
                      </m:sSupPr>
                      <m:e>
                        <m:r>
                          <a:rPr lang="it-IT" sz="1400" b="1" i="1">
                            <a:solidFill>
                              <a:srgbClr val="004C97"/>
                            </a:solidFill>
                            <a:latin typeface="Helvetica"/>
                            <a:ea typeface="ＭＳ Ｐゴシック" charset="0"/>
                            <a:cs typeface="ＭＳ Ｐゴシック" charset="0"/>
                          </a:rPr>
                          <m:t>𝟏𝟎</m:t>
                        </m:r>
                      </m:e>
                      <m:sup>
                        <m:r>
                          <a:rPr lang="it-IT" sz="1400" b="1" i="1">
                            <a:solidFill>
                              <a:srgbClr val="004C97"/>
                            </a:solidFill>
                            <a:latin typeface="Helvetica"/>
                            <a:ea typeface="ＭＳ Ｐゴシック" charset="0"/>
                            <a:cs typeface="ＭＳ Ｐゴシック" charset="0"/>
                          </a:rPr>
                          <m:t>𝟗</m:t>
                        </m:r>
                      </m:sup>
                    </m:sSup>
                  </m:oMath>
                </a14:m>
                <a:r>
                  <a:rPr lang="it-IT" sz="1400" dirty="0">
                    <a:solidFill>
                      <a:srgbClr val="505050"/>
                    </a:solidFill>
                    <a:latin typeface="Helvetica"/>
                    <a:ea typeface="ＭＳ Ｐゴシック" charset="0"/>
                    <a:cs typeface="ＭＳ Ｐゴシック" charset="0"/>
                  </a:rPr>
                  <a:t> </a:t>
                </a:r>
                <a:r>
                  <a:rPr lang="it-IT" sz="1400" b="1" dirty="0">
                    <a:solidFill>
                      <a:srgbClr val="004C97"/>
                    </a:solidFill>
                    <a:latin typeface="Helvetica"/>
                    <a:ea typeface="ＭＳ Ｐゴシック" charset="0"/>
                    <a:cs typeface="ＭＳ Ｐゴシック" charset="0"/>
                  </a:rPr>
                  <a:t>Monte Carlo </a:t>
                </a:r>
                <a:r>
                  <a:rPr lang="it-IT" sz="1400" b="1" dirty="0" err="1">
                    <a:solidFill>
                      <a:srgbClr val="004C97"/>
                    </a:solidFill>
                    <a:latin typeface="Helvetica"/>
                    <a:ea typeface="ＭＳ Ｐゴシック" charset="0"/>
                    <a:cs typeface="ＭＳ Ｐゴシック" charset="0"/>
                  </a:rPr>
                  <a:t>flat</a:t>
                </a:r>
                <a:r>
                  <a:rPr lang="it-IT" sz="1400" b="1" dirty="0">
                    <a:solidFill>
                      <a:srgbClr val="004C97"/>
                    </a:solidFill>
                    <a:latin typeface="Helvetica"/>
                    <a:ea typeface="ＭＳ Ｐゴシック" charset="0"/>
                    <a:cs typeface="ＭＳ Ｐゴシック" charset="0"/>
                  </a:rPr>
                  <a:t> </a:t>
                </a:r>
                <a:r>
                  <a:rPr lang="it-IT" sz="1400" b="1" dirty="0" err="1">
                    <a:solidFill>
                      <a:srgbClr val="004C97"/>
                    </a:solidFill>
                    <a:latin typeface="Helvetica"/>
                    <a:ea typeface="ＭＳ Ｐゴシック" charset="0"/>
                    <a:cs typeface="ＭＳ Ｐゴシック" charset="0"/>
                  </a:rPr>
                  <a:t>photons</a:t>
                </a:r>
                <a:r>
                  <a:rPr lang="it-IT" sz="1400" b="1" dirty="0">
                    <a:solidFill>
                      <a:srgbClr val="004C97"/>
                    </a:solidFill>
                    <a:latin typeface="Helvetica"/>
                    <a:ea typeface="ＭＳ Ｐゴシック" charset="0"/>
                    <a:cs typeface="ＭＳ Ｐゴシック" charset="0"/>
                  </a:rPr>
                  <a:t> </a:t>
                </a:r>
                <a:r>
                  <a:rPr lang="it-IT" sz="1400" dirty="0">
                    <a:solidFill>
                      <a:srgbClr val="505050"/>
                    </a:solidFill>
                    <a:latin typeface="Helvetica"/>
                    <a:ea typeface="ＭＳ Ｐゴシック" charset="0"/>
                    <a:cs typeface="ＭＳ Ｐゴシック" charset="0"/>
                  </a:rPr>
                  <a:t>events, the new </a:t>
                </a:r>
                <a:r>
                  <a:rPr lang="it-IT" sz="1400" dirty="0" err="1">
                    <a:solidFill>
                      <a:srgbClr val="505050"/>
                    </a:solidFill>
                    <a:latin typeface="Helvetica"/>
                    <a:ea typeface="ＭＳ Ｐゴシック" charset="0"/>
                    <a:cs typeface="ＭＳ Ｐゴシック" charset="0"/>
                  </a:rPr>
                  <a:t>reconstruction</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sequence</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was</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applied</a:t>
                </a:r>
                <a:r>
                  <a:rPr lang="it-IT" sz="1400" dirty="0">
                    <a:solidFill>
                      <a:srgbClr val="505050"/>
                    </a:solidFill>
                    <a:latin typeface="Helvetica"/>
                    <a:ea typeface="ＭＳ Ｐゴシック" charset="0"/>
                    <a:cs typeface="ＭＳ Ｐゴシック" charset="0"/>
                  </a:rPr>
                  <a:t> to the data </a:t>
                </a:r>
                <a:r>
                  <a:rPr lang="it-IT" sz="1400" dirty="0" err="1">
                    <a:solidFill>
                      <a:srgbClr val="505050"/>
                    </a:solidFill>
                    <a:latin typeface="Helvetica"/>
                    <a:ea typeface="ＭＳ Ｐゴシック" charset="0"/>
                    <a:cs typeface="ＭＳ Ｐゴシック" charset="0"/>
                  </a:rPr>
                  <a:t>gathered</a:t>
                </a:r>
                <a:r>
                  <a:rPr lang="it-IT" sz="1400" dirty="0">
                    <a:solidFill>
                      <a:srgbClr val="505050"/>
                    </a:solidFill>
                    <a:latin typeface="Helvetica"/>
                    <a:ea typeface="ＭＳ Ｐゴシック" charset="0"/>
                    <a:cs typeface="ＭＳ Ｐゴシック" charset="0"/>
                  </a:rPr>
                  <a:t> from the </a:t>
                </a:r>
                <a:r>
                  <a:rPr lang="it-IT" sz="1400" dirty="0" err="1">
                    <a:solidFill>
                      <a:srgbClr val="505050"/>
                    </a:solidFill>
                    <a:latin typeface="Helvetica"/>
                    <a:ea typeface="ＭＳ Ｐゴシック" charset="0"/>
                    <a:cs typeface="ＭＳ Ｐゴシック" charset="0"/>
                  </a:rPr>
                  <a:t>simulated</a:t>
                </a:r>
                <a:r>
                  <a:rPr lang="it-IT" sz="1400" dirty="0">
                    <a:solidFill>
                      <a:srgbClr val="505050"/>
                    </a:solidFill>
                    <a:latin typeface="Helvetica"/>
                    <a:ea typeface="ＭＳ Ｐゴシック" charset="0"/>
                    <a:cs typeface="ＭＳ Ｐゴシック" charset="0"/>
                  </a:rPr>
                  <a:t> detector. </a:t>
                </a:r>
                <a:r>
                  <a:rPr lang="it-IT" sz="1400" dirty="0" err="1">
                    <a:solidFill>
                      <a:srgbClr val="505050"/>
                    </a:solidFill>
                    <a:latin typeface="Helvetica"/>
                    <a:ea typeface="ＭＳ Ｐゴシック" charset="0"/>
                    <a:cs typeface="ＭＳ Ｐゴシック" charset="0"/>
                  </a:rPr>
                  <a:t>Then</a:t>
                </a:r>
                <a:r>
                  <a:rPr lang="it-IT" sz="1400" dirty="0">
                    <a:solidFill>
                      <a:srgbClr val="505050"/>
                    </a:solidFill>
                    <a:latin typeface="Helvetica"/>
                    <a:ea typeface="ＭＳ Ｐゴシック" charset="0"/>
                    <a:cs typeface="ＭＳ Ｐゴシック" charset="0"/>
                  </a:rPr>
                  <a:t>, the </a:t>
                </a:r>
                <a:r>
                  <a:rPr lang="it-IT" sz="1400" dirty="0" err="1">
                    <a:solidFill>
                      <a:srgbClr val="505050"/>
                    </a:solidFill>
                    <a:latin typeface="Helvetica"/>
                    <a:ea typeface="ＭＳ Ｐゴシック" charset="0"/>
                    <a:cs typeface="ＭＳ Ｐゴシック" charset="0"/>
                  </a:rPr>
                  <a:t>reconstruction</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results</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were</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compared</a:t>
                </a:r>
                <a:r>
                  <a:rPr lang="it-IT" sz="1400" dirty="0">
                    <a:solidFill>
                      <a:srgbClr val="505050"/>
                    </a:solidFill>
                    <a:latin typeface="Helvetica"/>
                    <a:ea typeface="ＭＳ Ｐゴシック" charset="0"/>
                    <a:cs typeface="ＭＳ Ｐゴシック" charset="0"/>
                  </a:rPr>
                  <a:t> to the </a:t>
                </a:r>
                <a:r>
                  <a:rPr lang="it-IT" sz="1400" dirty="0" err="1">
                    <a:solidFill>
                      <a:srgbClr val="505050"/>
                    </a:solidFill>
                    <a:latin typeface="Helvetica"/>
                    <a:ea typeface="ＭＳ Ｐゴシック" charset="0"/>
                    <a:cs typeface="ＭＳ Ｐゴシック" charset="0"/>
                  </a:rPr>
                  <a:t>known</a:t>
                </a:r>
                <a:r>
                  <a:rPr lang="it-IT" sz="1400" dirty="0">
                    <a:solidFill>
                      <a:srgbClr val="505050"/>
                    </a:solidFill>
                    <a:latin typeface="Helvetica"/>
                    <a:ea typeface="ＭＳ Ｐゴシック" charset="0"/>
                    <a:cs typeface="ＭＳ Ｐゴシック" charset="0"/>
                  </a:rPr>
                  <a:t> </a:t>
                </a:r>
                <a:r>
                  <a:rPr lang="it-IT" sz="1400" dirty="0" err="1">
                    <a:solidFill>
                      <a:srgbClr val="505050"/>
                    </a:solidFill>
                    <a:latin typeface="Helvetica"/>
                    <a:ea typeface="ＭＳ Ｐゴシック" charset="0"/>
                    <a:cs typeface="ＭＳ Ｐゴシック" charset="0"/>
                  </a:rPr>
                  <a:t>properties</a:t>
                </a:r>
                <a:r>
                  <a:rPr lang="it-IT" sz="1400" dirty="0">
                    <a:solidFill>
                      <a:srgbClr val="505050"/>
                    </a:solidFill>
                    <a:latin typeface="Helvetica"/>
                    <a:ea typeface="ＭＳ Ｐゴシック" charset="0"/>
                    <a:cs typeface="ＭＳ Ｐゴシック" charset="0"/>
                  </a:rPr>
                  <a:t> of the Monte Carlo events (Monte Carlo truth).</a:t>
                </a:r>
              </a:p>
            </p:txBody>
          </p:sp>
        </mc:Choice>
        <mc:Fallback>
          <p:sp>
            <p:nvSpPr>
              <p:cNvPr id="4" name="CasellaDiTesto 3">
                <a:extLst>
                  <a:ext uri="{FF2B5EF4-FFF2-40B4-BE49-F238E27FC236}">
                    <a16:creationId xmlns:a16="http://schemas.microsoft.com/office/drawing/2014/main" id="{CAB4C662-20B7-10A6-7813-98CDE5E21955}"/>
                  </a:ext>
                </a:extLst>
              </p:cNvPr>
              <p:cNvSpPr txBox="1">
                <a:spLocks noRot="1" noChangeAspect="1" noMove="1" noResize="1" noEditPoints="1" noAdjustHandles="1" noChangeArrowheads="1" noChangeShapeType="1" noTextEdit="1"/>
              </p:cNvSpPr>
              <p:nvPr/>
            </p:nvSpPr>
            <p:spPr>
              <a:xfrm>
                <a:off x="340357" y="2165983"/>
                <a:ext cx="2728907" cy="2251578"/>
              </a:xfrm>
              <a:prstGeom prst="rect">
                <a:avLst/>
              </a:prstGeom>
              <a:blipFill>
                <a:blip r:embed="rId2"/>
                <a:stretch>
                  <a:fillRect l="-671" b="-1892"/>
                </a:stretch>
              </a:blipFill>
            </p:spPr>
            <p:txBody>
              <a:bodyPr/>
              <a:lstStyle/>
              <a:p>
                <a:r>
                  <a:rPr lang="en-US">
                    <a:noFill/>
                  </a:rPr>
                  <a:t> </a:t>
                </a:r>
              </a:p>
            </p:txBody>
          </p:sp>
        </mc:Fallback>
      </mc:AlternateContent>
      <p:sp>
        <p:nvSpPr>
          <p:cNvPr id="10" name="Content Placeholder 5">
            <a:extLst>
              <a:ext uri="{FF2B5EF4-FFF2-40B4-BE49-F238E27FC236}">
                <a16:creationId xmlns:a16="http://schemas.microsoft.com/office/drawing/2014/main" id="{A100A833-FD90-6F30-F63B-8E75BE891DDA}"/>
              </a:ext>
            </a:extLst>
          </p:cNvPr>
          <p:cNvSpPr txBox="1">
            <a:spLocks/>
          </p:cNvSpPr>
          <p:nvPr/>
        </p:nvSpPr>
        <p:spPr>
          <a:xfrm>
            <a:off x="3069265" y="725938"/>
            <a:ext cx="5734378" cy="403744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a:solidFill>
                  <a:srgbClr val="505050"/>
                </a:solidFill>
              </a:rPr>
              <a:t>The </a:t>
            </a:r>
            <a:r>
              <a:rPr lang="it-IT" sz="1400" b="1" dirty="0" err="1">
                <a:solidFill>
                  <a:srgbClr val="004C97"/>
                </a:solidFill>
              </a:rPr>
              <a:t>efficiency</a:t>
            </a:r>
            <a:r>
              <a:rPr lang="it-IT" sz="1400" dirty="0">
                <a:solidFill>
                  <a:srgbClr val="505050"/>
                </a:solidFill>
              </a:rPr>
              <a:t> of the </a:t>
            </a:r>
            <a:r>
              <a:rPr lang="it-IT" sz="1400" dirty="0" err="1">
                <a:solidFill>
                  <a:srgbClr val="505050"/>
                </a:solidFill>
              </a:rPr>
              <a:t>sequence</a:t>
            </a:r>
            <a:r>
              <a:rPr lang="it-IT" sz="1400" dirty="0">
                <a:solidFill>
                  <a:srgbClr val="505050"/>
                </a:solidFill>
              </a:rPr>
              <a:t> can be </a:t>
            </a:r>
            <a:r>
              <a:rPr lang="it-IT" sz="1400" dirty="0" err="1">
                <a:solidFill>
                  <a:srgbClr val="505050"/>
                </a:solidFill>
              </a:rPr>
              <a:t>evaluated</a:t>
            </a:r>
            <a:r>
              <a:rPr lang="it-IT" sz="1400" dirty="0">
                <a:solidFill>
                  <a:srgbClr val="505050"/>
                </a:solidFill>
              </a:rPr>
              <a:t> </a:t>
            </a:r>
            <a:r>
              <a:rPr lang="it-IT" sz="1400" dirty="0" err="1">
                <a:solidFill>
                  <a:srgbClr val="505050"/>
                </a:solidFill>
              </a:rPr>
              <a:t>through</a:t>
            </a:r>
            <a:r>
              <a:rPr lang="it-IT" sz="1400" dirty="0">
                <a:solidFill>
                  <a:srgbClr val="505050"/>
                </a:solidFill>
              </a:rPr>
              <a:t> the following </a:t>
            </a:r>
            <a:r>
              <a:rPr lang="it-IT" sz="1400" dirty="0" err="1">
                <a:solidFill>
                  <a:srgbClr val="505050"/>
                </a:solidFill>
              </a:rPr>
              <a:t>analysis</a:t>
            </a:r>
            <a:r>
              <a:rPr lang="it-IT" sz="1400" dirty="0">
                <a:solidFill>
                  <a:srgbClr val="505050"/>
                </a:solidFill>
              </a:rPr>
              <a:t>. First </a:t>
            </a:r>
            <a:r>
              <a:rPr lang="it-IT" sz="1400" dirty="0" err="1">
                <a:solidFill>
                  <a:srgbClr val="505050"/>
                </a:solidFill>
              </a:rPr>
              <a:t>construct</a:t>
            </a:r>
            <a:r>
              <a:rPr lang="it-IT" sz="1400" dirty="0">
                <a:solidFill>
                  <a:srgbClr val="505050"/>
                </a:solidFill>
              </a:rPr>
              <a:t> 6 separate sets of Monte Carlo truth </a:t>
            </a:r>
            <a:r>
              <a:rPr lang="it-IT" sz="1400" dirty="0" err="1">
                <a:solidFill>
                  <a:srgbClr val="505050"/>
                </a:solidFill>
              </a:rPr>
              <a:t>conversion</a:t>
            </a:r>
            <a:r>
              <a:rPr lang="it-IT" sz="1400" dirty="0">
                <a:solidFill>
                  <a:srgbClr val="505050"/>
                </a:solidFill>
              </a:rPr>
              <a:t> events, </a:t>
            </a:r>
            <a:r>
              <a:rPr lang="it-IT" sz="1400" dirty="0" err="1">
                <a:solidFill>
                  <a:srgbClr val="505050"/>
                </a:solidFill>
              </a:rPr>
              <a:t>distinguished</a:t>
            </a:r>
            <a:r>
              <a:rPr lang="it-IT" sz="1400" dirty="0">
                <a:solidFill>
                  <a:srgbClr val="505050"/>
                </a:solidFill>
              </a:rPr>
              <a:t> on the </a:t>
            </a:r>
            <a:r>
              <a:rPr lang="it-IT" sz="1400" dirty="0" err="1">
                <a:solidFill>
                  <a:srgbClr val="505050"/>
                </a:solidFill>
              </a:rPr>
              <a:t>basis</a:t>
            </a:r>
            <a:r>
              <a:rPr lang="it-IT" sz="1400" dirty="0">
                <a:solidFill>
                  <a:srgbClr val="505050"/>
                </a:solidFill>
              </a:rPr>
              <a:t> of the </a:t>
            </a:r>
            <a:r>
              <a:rPr lang="it-IT" sz="1400" dirty="0" err="1">
                <a:solidFill>
                  <a:srgbClr val="505050"/>
                </a:solidFill>
              </a:rPr>
              <a:t>type</a:t>
            </a:r>
            <a:r>
              <a:rPr lang="it-IT" sz="1400" dirty="0">
                <a:solidFill>
                  <a:srgbClr val="505050"/>
                </a:solidFill>
              </a:rPr>
              <a:t> of </a:t>
            </a:r>
            <a:r>
              <a:rPr lang="it-IT" sz="1400" dirty="0" err="1">
                <a:solidFill>
                  <a:srgbClr val="505050"/>
                </a:solidFill>
              </a:rPr>
              <a:t>their</a:t>
            </a:r>
            <a:r>
              <a:rPr lang="it-IT" sz="1400" dirty="0">
                <a:solidFill>
                  <a:srgbClr val="505050"/>
                </a:solidFill>
              </a:rPr>
              <a:t> </a:t>
            </a:r>
            <a:r>
              <a:rPr lang="it-IT" sz="1400" dirty="0" err="1">
                <a:solidFill>
                  <a:srgbClr val="505050"/>
                </a:solidFill>
              </a:rPr>
              <a:t>final</a:t>
            </a:r>
            <a:r>
              <a:rPr lang="it-IT" sz="1400" dirty="0">
                <a:solidFill>
                  <a:srgbClr val="505050"/>
                </a:solidFill>
              </a:rPr>
              <a:t> </a:t>
            </a:r>
            <a:r>
              <a:rPr lang="it-IT" sz="1400" dirty="0" err="1">
                <a:solidFill>
                  <a:srgbClr val="505050"/>
                </a:solidFill>
              </a:rPr>
              <a:t>particles</a:t>
            </a:r>
            <a:r>
              <a:rPr lang="it-IT" sz="1400" dirty="0">
                <a:solidFill>
                  <a:srgbClr val="505050"/>
                </a:solidFill>
              </a:rPr>
              <a:t>. </a:t>
            </a:r>
            <a:r>
              <a:rPr lang="it-IT" sz="1400" dirty="0" err="1">
                <a:solidFill>
                  <a:srgbClr val="505050"/>
                </a:solidFill>
              </a:rPr>
              <a:t>Respectively</a:t>
            </a:r>
            <a:r>
              <a:rPr lang="it-IT" sz="1400" dirty="0">
                <a:solidFill>
                  <a:srgbClr val="505050"/>
                </a:solidFill>
              </a:rPr>
              <a:t>, </a:t>
            </a:r>
            <a:r>
              <a:rPr lang="it-IT" sz="1400" dirty="0" err="1">
                <a:solidFill>
                  <a:srgbClr val="505050"/>
                </a:solidFill>
              </a:rPr>
              <a:t>they</a:t>
            </a:r>
            <a:r>
              <a:rPr lang="it-IT" sz="1400" dirty="0">
                <a:solidFill>
                  <a:srgbClr val="505050"/>
                </a:solidFill>
              </a:rPr>
              <a:t> are </a:t>
            </a:r>
            <a:r>
              <a:rPr lang="it-IT" sz="1400" dirty="0" err="1">
                <a:solidFill>
                  <a:srgbClr val="505050"/>
                </a:solidFill>
              </a:rPr>
              <a:t>requested</a:t>
            </a:r>
            <a:r>
              <a:rPr lang="it-IT" sz="1400" dirty="0">
                <a:solidFill>
                  <a:srgbClr val="505050"/>
                </a:solidFill>
              </a:rPr>
              <a:t> to </a:t>
            </a:r>
            <a:r>
              <a:rPr lang="it-IT" sz="1400" dirty="0" err="1">
                <a:solidFill>
                  <a:srgbClr val="505050"/>
                </a:solidFill>
              </a:rPr>
              <a:t>exhibit</a:t>
            </a:r>
            <a:r>
              <a:rPr lang="it-IT" sz="1400" dirty="0">
                <a:solidFill>
                  <a:srgbClr val="505050"/>
                </a:solidFill>
              </a:rPr>
              <a:t>, </a:t>
            </a:r>
            <a:r>
              <a:rPr lang="it-IT" sz="1400" dirty="0" err="1">
                <a:solidFill>
                  <a:srgbClr val="505050"/>
                </a:solidFill>
              </a:rPr>
              <a:t>as</a:t>
            </a:r>
            <a:r>
              <a:rPr lang="it-IT" sz="1400" dirty="0">
                <a:solidFill>
                  <a:srgbClr val="505050"/>
                </a:solidFill>
              </a:rPr>
              <a:t> </a:t>
            </a:r>
            <a:r>
              <a:rPr lang="it-IT" sz="1400" dirty="0" err="1">
                <a:solidFill>
                  <a:srgbClr val="505050"/>
                </a:solidFill>
              </a:rPr>
              <a:t>final</a:t>
            </a:r>
            <a:r>
              <a:rPr lang="it-IT" sz="1400" dirty="0">
                <a:solidFill>
                  <a:srgbClr val="505050"/>
                </a:solidFill>
              </a:rPr>
              <a:t> </a:t>
            </a:r>
            <a:r>
              <a:rPr lang="it-IT" sz="1400" dirty="0" err="1">
                <a:solidFill>
                  <a:srgbClr val="505050"/>
                </a:solidFill>
              </a:rPr>
              <a:t>particles</a:t>
            </a:r>
            <a:r>
              <a:rPr lang="it-IT" sz="1400" dirty="0">
                <a:solidFill>
                  <a:srgbClr val="505050"/>
                </a:solidFill>
              </a:rPr>
              <a:t>:</a:t>
            </a:r>
          </a:p>
          <a:p>
            <a:pPr marL="114300" lvl="4" indent="-342900">
              <a:buFont typeface="+mj-lt"/>
              <a:buAutoNum type="arabicPeriod"/>
            </a:pPr>
            <a:r>
              <a:rPr lang="it-IT" sz="1400" dirty="0">
                <a:solidFill>
                  <a:srgbClr val="505050"/>
                </a:solidFill>
              </a:rPr>
              <a:t>an electron/</a:t>
            </a:r>
            <a:r>
              <a:rPr lang="it-IT" sz="1400" dirty="0" err="1">
                <a:solidFill>
                  <a:srgbClr val="505050"/>
                </a:solidFill>
              </a:rPr>
              <a:t>positron</a:t>
            </a:r>
            <a:r>
              <a:rPr lang="it-IT" sz="1400" dirty="0">
                <a:solidFill>
                  <a:srgbClr val="505050"/>
                </a:solidFill>
              </a:rPr>
              <a:t> </a:t>
            </a:r>
            <a:r>
              <a:rPr lang="it-IT" sz="1400" dirty="0" err="1">
                <a:solidFill>
                  <a:srgbClr val="505050"/>
                </a:solidFill>
              </a:rPr>
              <a:t>pair</a:t>
            </a:r>
            <a:r>
              <a:rPr lang="it-IT" sz="1400" dirty="0">
                <a:solidFill>
                  <a:srgbClr val="505050"/>
                </a:solidFill>
              </a:rPr>
              <a:t> from </a:t>
            </a:r>
            <a:r>
              <a:rPr lang="it-IT" sz="1400" dirty="0" err="1">
                <a:solidFill>
                  <a:srgbClr val="505050"/>
                </a:solidFill>
              </a:rPr>
              <a:t>same</a:t>
            </a:r>
            <a:r>
              <a:rPr lang="it-IT" sz="1400" dirty="0">
                <a:solidFill>
                  <a:srgbClr val="505050"/>
                </a:solidFill>
              </a:rPr>
              <a:t> </a:t>
            </a:r>
            <a:r>
              <a:rPr lang="it-IT" sz="1400" dirty="0" err="1">
                <a:solidFill>
                  <a:srgbClr val="505050"/>
                </a:solidFill>
              </a:rPr>
              <a:t>primary</a:t>
            </a:r>
            <a:r>
              <a:rPr lang="it-IT" sz="1400" dirty="0">
                <a:solidFill>
                  <a:srgbClr val="505050"/>
                </a:solidFill>
              </a:rPr>
              <a:t> </a:t>
            </a:r>
            <a:r>
              <a:rPr lang="it-IT" sz="1400" dirty="0" err="1">
                <a:solidFill>
                  <a:srgbClr val="505050"/>
                </a:solidFill>
              </a:rPr>
              <a:t>photon</a:t>
            </a:r>
            <a:r>
              <a:rPr lang="it-IT" sz="1400" dirty="0">
                <a:solidFill>
                  <a:srgbClr val="505050"/>
                </a:solidFill>
              </a:rPr>
              <a:t> </a:t>
            </a:r>
          </a:p>
          <a:p>
            <a:pPr marL="114300" lvl="4" indent="-342900">
              <a:buFont typeface="+mj-lt"/>
              <a:buAutoNum type="arabicPeriod"/>
            </a:pPr>
            <a:r>
              <a:rPr lang="it-IT" sz="1400" dirty="0">
                <a:solidFill>
                  <a:srgbClr val="505050"/>
                </a:solidFill>
              </a:rPr>
              <a:t>an electron/</a:t>
            </a:r>
            <a:r>
              <a:rPr lang="it-IT" sz="1400" dirty="0" err="1">
                <a:solidFill>
                  <a:srgbClr val="505050"/>
                </a:solidFill>
              </a:rPr>
              <a:t>positron</a:t>
            </a:r>
            <a:r>
              <a:rPr lang="it-IT" sz="1400" dirty="0">
                <a:solidFill>
                  <a:srgbClr val="505050"/>
                </a:solidFill>
              </a:rPr>
              <a:t> </a:t>
            </a:r>
            <a:r>
              <a:rPr lang="it-IT" sz="1400" dirty="0" err="1">
                <a:solidFill>
                  <a:srgbClr val="505050"/>
                </a:solidFill>
              </a:rPr>
              <a:t>pair</a:t>
            </a:r>
            <a:r>
              <a:rPr lang="it-IT" sz="1400" dirty="0">
                <a:solidFill>
                  <a:srgbClr val="505050"/>
                </a:solidFill>
              </a:rPr>
              <a:t> from </a:t>
            </a:r>
            <a:r>
              <a:rPr lang="it-IT" sz="1400" dirty="0" err="1">
                <a:solidFill>
                  <a:srgbClr val="505050"/>
                </a:solidFill>
              </a:rPr>
              <a:t>same</a:t>
            </a:r>
            <a:r>
              <a:rPr lang="it-IT" sz="1400" dirty="0">
                <a:solidFill>
                  <a:srgbClr val="505050"/>
                </a:solidFill>
              </a:rPr>
              <a:t> </a:t>
            </a:r>
            <a:r>
              <a:rPr lang="it-IT" sz="1400" dirty="0" err="1">
                <a:solidFill>
                  <a:srgbClr val="505050"/>
                </a:solidFill>
              </a:rPr>
              <a:t>photon</a:t>
            </a:r>
            <a:r>
              <a:rPr lang="it-IT" sz="1400" dirty="0">
                <a:solidFill>
                  <a:srgbClr val="505050"/>
                </a:solidFill>
              </a:rPr>
              <a:t> </a:t>
            </a:r>
          </a:p>
          <a:p>
            <a:pPr marL="114300" lvl="4" indent="-342900">
              <a:buFont typeface="+mj-lt"/>
              <a:buAutoNum type="arabicPeriod"/>
            </a:pPr>
            <a:r>
              <a:rPr lang="it-IT" sz="1400" dirty="0">
                <a:solidFill>
                  <a:srgbClr val="505050"/>
                </a:solidFill>
              </a:rPr>
              <a:t>an electron/</a:t>
            </a:r>
            <a:r>
              <a:rPr lang="it-IT" sz="1400" dirty="0" err="1">
                <a:solidFill>
                  <a:srgbClr val="505050"/>
                </a:solidFill>
              </a:rPr>
              <a:t>positron</a:t>
            </a:r>
            <a:r>
              <a:rPr lang="it-IT" sz="1400" dirty="0">
                <a:solidFill>
                  <a:srgbClr val="505050"/>
                </a:solidFill>
              </a:rPr>
              <a:t> </a:t>
            </a:r>
            <a:r>
              <a:rPr lang="it-IT" sz="1400" dirty="0" err="1">
                <a:solidFill>
                  <a:srgbClr val="505050"/>
                </a:solidFill>
              </a:rPr>
              <a:t>pair</a:t>
            </a:r>
            <a:r>
              <a:rPr lang="it-IT" sz="1400" dirty="0">
                <a:solidFill>
                  <a:srgbClr val="505050"/>
                </a:solidFill>
              </a:rPr>
              <a:t> </a:t>
            </a:r>
          </a:p>
          <a:p>
            <a:pPr marL="114300" lvl="4" indent="-342900">
              <a:buFont typeface="+mj-lt"/>
              <a:buAutoNum type="arabicPeriod"/>
            </a:pPr>
            <a:r>
              <a:rPr lang="it-IT" sz="1400" dirty="0" err="1">
                <a:solidFill>
                  <a:srgbClr val="505050"/>
                </a:solidFill>
              </a:rPr>
              <a:t>at</a:t>
            </a:r>
            <a:r>
              <a:rPr lang="it-IT" sz="1400" dirty="0">
                <a:solidFill>
                  <a:srgbClr val="505050"/>
                </a:solidFill>
              </a:rPr>
              <a:t> </a:t>
            </a:r>
            <a:r>
              <a:rPr lang="it-IT" sz="1400" dirty="0" err="1">
                <a:solidFill>
                  <a:srgbClr val="505050"/>
                </a:solidFill>
              </a:rPr>
              <a:t>least</a:t>
            </a:r>
            <a:r>
              <a:rPr lang="it-IT" sz="1400" dirty="0">
                <a:solidFill>
                  <a:srgbClr val="505050"/>
                </a:solidFill>
              </a:rPr>
              <a:t> an electron and a </a:t>
            </a:r>
            <a:r>
              <a:rPr lang="it-IT" sz="1400" dirty="0" err="1">
                <a:solidFill>
                  <a:srgbClr val="505050"/>
                </a:solidFill>
              </a:rPr>
              <a:t>positron</a:t>
            </a:r>
            <a:endParaRPr lang="it-IT" sz="1400" dirty="0">
              <a:solidFill>
                <a:srgbClr val="505050"/>
              </a:solidFill>
            </a:endParaRPr>
          </a:p>
          <a:p>
            <a:pPr marL="114300" lvl="4" indent="-342900">
              <a:buFont typeface="+mj-lt"/>
              <a:buAutoNum type="arabicPeriod"/>
            </a:pPr>
            <a:r>
              <a:rPr lang="it-IT" sz="1400" dirty="0">
                <a:solidFill>
                  <a:srgbClr val="505050"/>
                </a:solidFill>
              </a:rPr>
              <a:t>a </a:t>
            </a:r>
            <a:r>
              <a:rPr lang="it-IT" sz="1400" dirty="0" err="1">
                <a:solidFill>
                  <a:srgbClr val="505050"/>
                </a:solidFill>
              </a:rPr>
              <a:t>pair</a:t>
            </a:r>
            <a:r>
              <a:rPr lang="it-IT" sz="1400" dirty="0">
                <a:solidFill>
                  <a:srgbClr val="505050"/>
                </a:solidFill>
              </a:rPr>
              <a:t> of </a:t>
            </a:r>
            <a:r>
              <a:rPr lang="it-IT" sz="1400" dirty="0" err="1">
                <a:solidFill>
                  <a:srgbClr val="505050"/>
                </a:solidFill>
              </a:rPr>
              <a:t>any</a:t>
            </a:r>
            <a:r>
              <a:rPr lang="it-IT" sz="1400" dirty="0">
                <a:solidFill>
                  <a:srgbClr val="505050"/>
                </a:solidFill>
              </a:rPr>
              <a:t> </a:t>
            </a:r>
            <a:r>
              <a:rPr lang="it-IT" sz="1400" dirty="0" err="1">
                <a:solidFill>
                  <a:srgbClr val="505050"/>
                </a:solidFill>
              </a:rPr>
              <a:t>conversion</a:t>
            </a:r>
            <a:r>
              <a:rPr lang="it-IT" sz="1400" dirty="0">
                <a:solidFill>
                  <a:srgbClr val="505050"/>
                </a:solidFill>
              </a:rPr>
              <a:t> </a:t>
            </a:r>
            <a:r>
              <a:rPr lang="it-IT" sz="1400" dirty="0" err="1">
                <a:solidFill>
                  <a:srgbClr val="505050"/>
                </a:solidFill>
              </a:rPr>
              <a:t>particles</a:t>
            </a:r>
            <a:endParaRPr lang="it-IT" sz="1400" dirty="0">
              <a:solidFill>
                <a:srgbClr val="505050"/>
              </a:solidFill>
            </a:endParaRPr>
          </a:p>
          <a:p>
            <a:pPr marL="114300" lvl="4" indent="-342900">
              <a:buFont typeface="+mj-lt"/>
              <a:buAutoNum type="arabicPeriod"/>
            </a:pPr>
            <a:r>
              <a:rPr lang="it-IT" sz="1400" dirty="0" err="1">
                <a:solidFill>
                  <a:srgbClr val="505050"/>
                </a:solidFill>
              </a:rPr>
              <a:t>at</a:t>
            </a:r>
            <a:r>
              <a:rPr lang="it-IT" sz="1400" dirty="0">
                <a:solidFill>
                  <a:srgbClr val="505050"/>
                </a:solidFill>
              </a:rPr>
              <a:t> </a:t>
            </a:r>
            <a:r>
              <a:rPr lang="it-IT" sz="1400" dirty="0" err="1">
                <a:solidFill>
                  <a:srgbClr val="505050"/>
                </a:solidFill>
              </a:rPr>
              <a:t>least</a:t>
            </a:r>
            <a:r>
              <a:rPr lang="it-IT" sz="1400" dirty="0">
                <a:solidFill>
                  <a:srgbClr val="505050"/>
                </a:solidFill>
              </a:rPr>
              <a:t> one </a:t>
            </a:r>
            <a:r>
              <a:rPr lang="it-IT" sz="1400" dirty="0" err="1">
                <a:solidFill>
                  <a:srgbClr val="505050"/>
                </a:solidFill>
              </a:rPr>
              <a:t>conversion</a:t>
            </a:r>
            <a:r>
              <a:rPr lang="it-IT" sz="1400" dirty="0">
                <a:solidFill>
                  <a:srgbClr val="505050"/>
                </a:solidFill>
              </a:rPr>
              <a:t> </a:t>
            </a:r>
            <a:r>
              <a:rPr lang="it-IT" sz="1400" dirty="0" err="1">
                <a:solidFill>
                  <a:srgbClr val="505050"/>
                </a:solidFill>
              </a:rPr>
              <a:t>particle</a:t>
            </a:r>
            <a:endParaRPr lang="it-IT" sz="1400" dirty="0">
              <a:solidFill>
                <a:srgbClr val="505050"/>
              </a:solidFill>
            </a:endParaRPr>
          </a:p>
          <a:p>
            <a:pPr marL="0" lvl="4" indent="0">
              <a:buNone/>
            </a:pPr>
            <a:r>
              <a:rPr lang="it-IT" sz="1400" dirty="0" err="1">
                <a:solidFill>
                  <a:srgbClr val="505050"/>
                </a:solidFill>
              </a:rPr>
              <a:t>Then</a:t>
            </a:r>
            <a:r>
              <a:rPr lang="it-IT" sz="1400" dirty="0">
                <a:solidFill>
                  <a:srgbClr val="505050"/>
                </a:solidFill>
              </a:rPr>
              <a:t>, for </a:t>
            </a:r>
            <a:r>
              <a:rPr lang="it-IT" sz="1400" dirty="0" err="1">
                <a:solidFill>
                  <a:srgbClr val="505050"/>
                </a:solidFill>
              </a:rPr>
              <a:t>each</a:t>
            </a:r>
            <a:r>
              <a:rPr lang="it-IT" sz="1400" dirty="0">
                <a:solidFill>
                  <a:srgbClr val="505050"/>
                </a:solidFill>
              </a:rPr>
              <a:t> set, compute the ratio of the </a:t>
            </a:r>
            <a:r>
              <a:rPr lang="it-IT" sz="1400" dirty="0" err="1">
                <a:solidFill>
                  <a:srgbClr val="505050"/>
                </a:solidFill>
              </a:rPr>
              <a:t>number</a:t>
            </a:r>
            <a:r>
              <a:rPr lang="it-IT" sz="1400" dirty="0">
                <a:solidFill>
                  <a:srgbClr val="505050"/>
                </a:solidFill>
              </a:rPr>
              <a:t> of </a:t>
            </a:r>
            <a:r>
              <a:rPr lang="it-IT" sz="1400" dirty="0" err="1">
                <a:solidFill>
                  <a:srgbClr val="505050"/>
                </a:solidFill>
              </a:rPr>
              <a:t>correspondencies</a:t>
            </a:r>
            <a:r>
              <a:rPr lang="it-IT" sz="1400" dirty="0">
                <a:solidFill>
                  <a:srgbClr val="505050"/>
                </a:solidFill>
              </a:rPr>
              <a:t> </a:t>
            </a:r>
            <a:r>
              <a:rPr lang="it-IT" sz="1400" dirty="0" err="1">
                <a:solidFill>
                  <a:srgbClr val="505050"/>
                </a:solidFill>
              </a:rPr>
              <a:t>between</a:t>
            </a:r>
            <a:r>
              <a:rPr lang="it-IT" sz="1400" dirty="0">
                <a:solidFill>
                  <a:srgbClr val="505050"/>
                </a:solidFill>
              </a:rPr>
              <a:t> the </a:t>
            </a:r>
            <a:r>
              <a:rPr lang="it-IT" sz="1400" dirty="0" err="1">
                <a:solidFill>
                  <a:srgbClr val="505050"/>
                </a:solidFill>
              </a:rPr>
              <a:t>set’s</a:t>
            </a:r>
            <a:r>
              <a:rPr lang="it-IT" sz="1400" dirty="0">
                <a:solidFill>
                  <a:srgbClr val="505050"/>
                </a:solidFill>
              </a:rPr>
              <a:t> events and the </a:t>
            </a:r>
            <a:r>
              <a:rPr lang="it-IT" sz="1400" dirty="0" err="1">
                <a:solidFill>
                  <a:srgbClr val="505050"/>
                </a:solidFill>
              </a:rPr>
              <a:t>reconstructed</a:t>
            </a:r>
            <a:r>
              <a:rPr lang="it-IT" sz="1400" dirty="0">
                <a:solidFill>
                  <a:srgbClr val="505050"/>
                </a:solidFill>
              </a:rPr>
              <a:t> events (numerator) and the </a:t>
            </a:r>
            <a:r>
              <a:rPr lang="it-IT" sz="1400" dirty="0" err="1">
                <a:solidFill>
                  <a:srgbClr val="505050"/>
                </a:solidFill>
              </a:rPr>
              <a:t>number</a:t>
            </a:r>
            <a:r>
              <a:rPr lang="it-IT" sz="1400" dirty="0">
                <a:solidFill>
                  <a:srgbClr val="505050"/>
                </a:solidFill>
              </a:rPr>
              <a:t> of events in the set (denominator).</a:t>
            </a:r>
          </a:p>
          <a:p>
            <a:pPr marL="0" lvl="4" indent="0">
              <a:buNone/>
            </a:pPr>
            <a:r>
              <a:rPr lang="it-IT" sz="1400" dirty="0" err="1">
                <a:solidFill>
                  <a:srgbClr val="505050"/>
                </a:solidFill>
              </a:rPr>
              <a:t>As</a:t>
            </a:r>
            <a:r>
              <a:rPr lang="it-IT" sz="1400" dirty="0">
                <a:solidFill>
                  <a:srgbClr val="505050"/>
                </a:solidFill>
              </a:rPr>
              <a:t> for «</a:t>
            </a:r>
            <a:r>
              <a:rPr lang="it-IT" sz="1400" dirty="0" err="1">
                <a:solidFill>
                  <a:srgbClr val="505050"/>
                </a:solidFill>
              </a:rPr>
              <a:t>conversion</a:t>
            </a:r>
            <a:r>
              <a:rPr lang="it-IT" sz="1400" dirty="0">
                <a:solidFill>
                  <a:srgbClr val="505050"/>
                </a:solidFill>
              </a:rPr>
              <a:t> </a:t>
            </a:r>
            <a:r>
              <a:rPr lang="it-IT" sz="1400" dirty="0" err="1">
                <a:solidFill>
                  <a:srgbClr val="505050"/>
                </a:solidFill>
              </a:rPr>
              <a:t>particle</a:t>
            </a:r>
            <a:r>
              <a:rPr lang="it-IT" sz="1400" dirty="0">
                <a:solidFill>
                  <a:srgbClr val="505050"/>
                </a:solidFill>
              </a:rPr>
              <a:t>», </a:t>
            </a:r>
            <a:r>
              <a:rPr lang="it-IT" sz="1400" dirty="0" err="1">
                <a:solidFill>
                  <a:srgbClr val="505050"/>
                </a:solidFill>
              </a:rPr>
              <a:t>we</a:t>
            </a:r>
            <a:r>
              <a:rPr lang="it-IT" sz="1400" dirty="0">
                <a:solidFill>
                  <a:srgbClr val="505050"/>
                </a:solidFill>
              </a:rPr>
              <a:t> </a:t>
            </a:r>
            <a:r>
              <a:rPr lang="it-IT" sz="1400" dirty="0" err="1">
                <a:solidFill>
                  <a:srgbClr val="505050"/>
                </a:solidFill>
              </a:rPr>
              <a:t>refer</a:t>
            </a:r>
            <a:r>
              <a:rPr lang="it-IT" sz="1400" dirty="0">
                <a:solidFill>
                  <a:srgbClr val="505050"/>
                </a:solidFill>
              </a:rPr>
              <a:t> </a:t>
            </a:r>
            <a:r>
              <a:rPr lang="it-IT" sz="1400" dirty="0" err="1">
                <a:solidFill>
                  <a:srgbClr val="505050"/>
                </a:solidFill>
              </a:rPr>
              <a:t>either</a:t>
            </a:r>
            <a:r>
              <a:rPr lang="it-IT" sz="1400" dirty="0">
                <a:solidFill>
                  <a:srgbClr val="505050"/>
                </a:solidFill>
              </a:rPr>
              <a:t> to an electron or a </a:t>
            </a:r>
            <a:r>
              <a:rPr lang="it-IT" sz="1400" dirty="0" err="1">
                <a:solidFill>
                  <a:srgbClr val="505050"/>
                </a:solidFill>
              </a:rPr>
              <a:t>positron</a:t>
            </a:r>
            <a:r>
              <a:rPr lang="it-IT" sz="1400" dirty="0">
                <a:solidFill>
                  <a:srgbClr val="505050"/>
                </a:solidFill>
              </a:rPr>
              <a:t> </a:t>
            </a:r>
            <a:r>
              <a:rPr lang="it-IT" sz="1400" dirty="0" err="1">
                <a:solidFill>
                  <a:srgbClr val="505050"/>
                </a:solidFill>
              </a:rPr>
              <a:t>that</a:t>
            </a:r>
            <a:r>
              <a:rPr lang="it-IT" sz="1400" dirty="0">
                <a:solidFill>
                  <a:srgbClr val="505050"/>
                </a:solidFill>
              </a:rPr>
              <a:t> </a:t>
            </a:r>
            <a:r>
              <a:rPr lang="it-IT" sz="1400" dirty="0" err="1">
                <a:solidFill>
                  <a:srgbClr val="505050"/>
                </a:solidFill>
              </a:rPr>
              <a:t>converted</a:t>
            </a:r>
            <a:r>
              <a:rPr lang="it-IT" sz="1400" dirty="0">
                <a:solidFill>
                  <a:srgbClr val="505050"/>
                </a:solidFill>
              </a:rPr>
              <a:t> from a </a:t>
            </a:r>
            <a:r>
              <a:rPr lang="it-IT" sz="1400" dirty="0" err="1">
                <a:solidFill>
                  <a:srgbClr val="505050"/>
                </a:solidFill>
              </a:rPr>
              <a:t>photon</a:t>
            </a:r>
            <a:r>
              <a:rPr lang="it-IT" sz="1400" dirty="0">
                <a:solidFill>
                  <a:srgbClr val="505050"/>
                </a:solidFill>
              </a:rPr>
              <a:t>.</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p:spTree>
    <p:extLst>
      <p:ext uri="{BB962C8B-B14F-4D97-AF65-F5344CB8AC3E}">
        <p14:creationId xmlns:p14="http://schemas.microsoft.com/office/powerpoint/2010/main" val="4045387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p:cNvSpPr>
            <a:spLocks noGrp="1"/>
          </p:cNvSpPr>
          <p:nvPr>
            <p:ph type="title"/>
          </p:nvPr>
        </p:nvSpPr>
        <p:spPr>
          <a:xfrm>
            <a:off x="355599" y="250244"/>
            <a:ext cx="8686800" cy="320908"/>
          </a:xfrm>
        </p:spPr>
        <p:txBody>
          <a:bodyPr/>
          <a:lstStyle/>
          <a:p>
            <a:r>
              <a:rPr lang="it-IT" sz="1950" dirty="0"/>
              <a:t>Analysis (parte 2)</a:t>
            </a:r>
            <a:endParaRPr lang="en-US" sz="1950" dirty="0"/>
          </a:p>
        </p:txBody>
      </p:sp>
      <p:sp>
        <p:nvSpPr>
          <p:cNvPr id="16" name="Segnaposto data 3">
            <a:extLst>
              <a:ext uri="{FF2B5EF4-FFF2-40B4-BE49-F238E27FC236}">
                <a16:creationId xmlns:a16="http://schemas.microsoft.com/office/drawing/2014/main" id="{73B45C7B-0107-DA4E-1FE6-B5EA6AE8D782}"/>
              </a:ext>
            </a:extLst>
          </p:cNvPr>
          <p:cNvSpPr>
            <a:spLocks noGrp="1"/>
          </p:cNvSpPr>
          <p:nvPr>
            <p:ph type="dt" sz="half" idx="16"/>
          </p:nvPr>
        </p:nvSpPr>
        <p:spPr>
          <a:xfrm>
            <a:off x="736827" y="4878161"/>
            <a:ext cx="675368" cy="180975"/>
          </a:xfrm>
        </p:spPr>
        <p:txBody>
          <a:bodyPr/>
          <a:lstStyle/>
          <a:p>
            <a:pPr>
              <a:defRPr/>
            </a:pPr>
            <a:fld id="{09EA2773-F02A-CC43-B1C5-479A1F34EDA7}" type="datetime1">
              <a:rPr lang="en-US" smtClean="0"/>
              <a:pPr>
                <a:defRPr/>
              </a:pPr>
              <a:t>9/27/2023</a:t>
            </a:fld>
            <a:endParaRPr lang="en-US" dirty="0"/>
          </a:p>
        </p:txBody>
      </p:sp>
      <mc:AlternateContent xmlns:mc="http://schemas.openxmlformats.org/markup-compatibility/2006">
        <mc:Choice xmlns:a14="http://schemas.microsoft.com/office/drawing/2010/main" Requires="a14">
          <p:graphicFrame>
            <p:nvGraphicFramePr>
              <p:cNvPr id="3" name="Tabella 2">
                <a:extLst>
                  <a:ext uri="{FF2B5EF4-FFF2-40B4-BE49-F238E27FC236}">
                    <a16:creationId xmlns:a16="http://schemas.microsoft.com/office/drawing/2014/main" id="{F3420387-DB70-8D00-2C16-B1C1E932ACC6}"/>
                  </a:ext>
                </a:extLst>
              </p:cNvPr>
              <p:cNvGraphicFramePr>
                <a:graphicFrameLocks noGrp="1"/>
              </p:cNvGraphicFramePr>
              <p:nvPr>
                <p:extLst>
                  <p:ext uri="{D42A27DB-BD31-4B8C-83A1-F6EECF244321}">
                    <p14:modId xmlns:p14="http://schemas.microsoft.com/office/powerpoint/2010/main" val="3097892788"/>
                  </p:ext>
                </p:extLst>
              </p:nvPr>
            </p:nvGraphicFramePr>
            <p:xfrm>
              <a:off x="462803" y="1360170"/>
              <a:ext cx="8427958" cy="2385446"/>
            </p:xfrm>
            <a:graphic>
              <a:graphicData uri="http://schemas.openxmlformats.org/drawingml/2006/table">
                <a:tbl>
                  <a:tblPr firstRow="1" bandRow="1">
                    <a:tableStyleId>{073A0DAA-6AF3-43AB-8588-CEC1D06C72B9}</a:tableStyleId>
                  </a:tblPr>
                  <a:tblGrid>
                    <a:gridCol w="2558693">
                      <a:extLst>
                        <a:ext uri="{9D8B030D-6E8A-4147-A177-3AD203B41FA5}">
                          <a16:colId xmlns:a16="http://schemas.microsoft.com/office/drawing/2014/main" val="537989382"/>
                        </a:ext>
                      </a:extLst>
                    </a:gridCol>
                    <a:gridCol w="1653871">
                      <a:extLst>
                        <a:ext uri="{9D8B030D-6E8A-4147-A177-3AD203B41FA5}">
                          <a16:colId xmlns:a16="http://schemas.microsoft.com/office/drawing/2014/main" val="4221994643"/>
                        </a:ext>
                      </a:extLst>
                    </a:gridCol>
                    <a:gridCol w="1407381">
                      <a:extLst>
                        <a:ext uri="{9D8B030D-6E8A-4147-A177-3AD203B41FA5}">
                          <a16:colId xmlns:a16="http://schemas.microsoft.com/office/drawing/2014/main" val="2115691509"/>
                        </a:ext>
                      </a:extLst>
                    </a:gridCol>
                    <a:gridCol w="1391478">
                      <a:extLst>
                        <a:ext uri="{9D8B030D-6E8A-4147-A177-3AD203B41FA5}">
                          <a16:colId xmlns:a16="http://schemas.microsoft.com/office/drawing/2014/main" val="3562088874"/>
                        </a:ext>
                      </a:extLst>
                    </a:gridCol>
                    <a:gridCol w="1416535">
                      <a:extLst>
                        <a:ext uri="{9D8B030D-6E8A-4147-A177-3AD203B41FA5}">
                          <a16:colId xmlns:a16="http://schemas.microsoft.com/office/drawing/2014/main" val="2965903317"/>
                        </a:ext>
                      </a:extLst>
                    </a:gridCol>
                  </a:tblGrid>
                  <a:tr h="547246">
                    <a:tc>
                      <a:txBody>
                        <a:bodyPr/>
                        <a:lstStyle/>
                        <a:p>
                          <a:pPr algn="ctr"/>
                          <a:endParaRPr lang="it-IT" sz="1100" b="1" kern="1200" dirty="0">
                            <a:solidFill>
                              <a:srgbClr val="FFFFFF"/>
                            </a:solidFill>
                            <a:latin typeface="+mn-lt"/>
                            <a:ea typeface="+mn-ea"/>
                            <a:cs typeface="+mn-cs"/>
                          </a:endParaRPr>
                        </a:p>
                        <a:p>
                          <a:pPr algn="ctr"/>
                          <a:r>
                            <a:rPr lang="it-IT" sz="1100" b="1" kern="1200" dirty="0">
                              <a:solidFill>
                                <a:srgbClr val="FFFFFF"/>
                              </a:solidFill>
                              <a:latin typeface="+mn-lt"/>
                              <a:ea typeface="+mn-ea"/>
                              <a:cs typeface="+mn-cs"/>
                            </a:rPr>
                            <a:t>Set</a:t>
                          </a:r>
                          <a:endParaRPr lang="en-US" sz="1100" b="1" kern="1200" dirty="0">
                            <a:solidFill>
                              <a:srgbClr val="FFFFFF"/>
                            </a:solidFill>
                            <a:latin typeface="+mn-lt"/>
                            <a:ea typeface="+mn-ea"/>
                            <a:cs typeface="+mn-cs"/>
                          </a:endParaRPr>
                        </a:p>
                      </a:txBody>
                      <a:tcPr/>
                    </a:tc>
                    <a:tc>
                      <a:txBody>
                        <a:bodyPr/>
                        <a:lstStyle/>
                        <a:p>
                          <a:pPr algn="ctr"/>
                          <a:r>
                            <a:rPr lang="it-IT" sz="1100" kern="1200" dirty="0">
                              <a:solidFill>
                                <a:srgbClr val="FFFFFF"/>
                              </a:solidFill>
                            </a:rPr>
                            <a:t>Number of </a:t>
                          </a:r>
                          <a:r>
                            <a:rPr lang="it-IT" sz="1100" kern="1200" dirty="0" err="1">
                              <a:solidFill>
                                <a:srgbClr val="FFFFFF"/>
                              </a:solidFill>
                            </a:rPr>
                            <a:t>reconstructed</a:t>
                          </a:r>
                          <a:r>
                            <a:rPr lang="it-IT" sz="1100" kern="1200" dirty="0">
                              <a:solidFill>
                                <a:srgbClr val="FFFFFF"/>
                              </a:solidFill>
                            </a:rPr>
                            <a:t> events</a:t>
                          </a:r>
                          <a:endParaRPr lang="en-US" sz="1100" kern="1200" dirty="0">
                            <a:solidFill>
                              <a:srgbClr val="FFFFFF"/>
                            </a:solidFill>
                            <a:latin typeface="+mn-lt"/>
                            <a:ea typeface="+mn-ea"/>
                            <a:cs typeface="+mn-cs"/>
                          </a:endParaRPr>
                        </a:p>
                      </a:txBody>
                      <a:tcPr/>
                    </a:tc>
                    <a:tc>
                      <a:txBody>
                        <a:bodyPr/>
                        <a:lstStyle/>
                        <a:p>
                          <a:pPr algn="ctr"/>
                          <a:r>
                            <a:rPr lang="it-IT" sz="1100" b="1" kern="1200" dirty="0" err="1">
                              <a:solidFill>
                                <a:srgbClr val="FFFFFF"/>
                              </a:solidFill>
                              <a:latin typeface="+mn-lt"/>
                              <a:ea typeface="+mn-ea"/>
                              <a:cs typeface="+mn-cs"/>
                            </a:rPr>
                            <a:t>Number</a:t>
                          </a:r>
                          <a:r>
                            <a:rPr lang="it-IT" sz="1100" b="1" kern="1200" dirty="0">
                              <a:solidFill>
                                <a:srgbClr val="FFFFFF"/>
                              </a:solidFill>
                              <a:latin typeface="+mn-lt"/>
                              <a:ea typeface="+mn-ea"/>
                              <a:cs typeface="+mn-cs"/>
                            </a:rPr>
                            <a:t> of Monte Carlo truth events</a:t>
                          </a:r>
                          <a:endParaRPr lang="en-US" sz="1100" b="1" kern="1200" dirty="0">
                            <a:solidFill>
                              <a:srgbClr val="FFFFFF"/>
                            </a:solidFill>
                            <a:latin typeface="+mn-lt"/>
                            <a:ea typeface="+mn-ea"/>
                            <a:cs typeface="+mn-cs"/>
                          </a:endParaRPr>
                        </a:p>
                      </a:txBody>
                      <a:tcPr/>
                    </a:tc>
                    <a:tc>
                      <a:txBody>
                        <a:bodyPr/>
                        <a:lstStyle/>
                        <a:p>
                          <a:pPr algn="ctr"/>
                          <a:r>
                            <a:rPr lang="en-US" sz="1100" b="1" kern="1200" dirty="0">
                              <a:solidFill>
                                <a:srgbClr val="FFFFFF"/>
                              </a:solidFill>
                              <a:latin typeface="+mn-lt"/>
                              <a:ea typeface="+mn-ea"/>
                              <a:cs typeface="+mn-cs"/>
                            </a:rPr>
                            <a:t>Number of </a:t>
                          </a:r>
                          <a:r>
                            <a:rPr lang="en-US" sz="1100" b="1" kern="1200" dirty="0" err="1">
                              <a:solidFill>
                                <a:srgbClr val="FFFFFF"/>
                              </a:solidFill>
                              <a:latin typeface="+mn-lt"/>
                              <a:ea typeface="+mn-ea"/>
                              <a:cs typeface="+mn-cs"/>
                            </a:rPr>
                            <a:t>correspondecies</a:t>
                          </a:r>
                          <a:endParaRPr lang="en-US" sz="1100" b="1" kern="1200" dirty="0">
                            <a:solidFill>
                              <a:srgbClr val="FFFFFF"/>
                            </a:solidFill>
                            <a:latin typeface="+mn-lt"/>
                            <a:ea typeface="+mn-ea"/>
                            <a:cs typeface="+mn-cs"/>
                          </a:endParaRPr>
                        </a:p>
                      </a:txBody>
                      <a:tcPr/>
                    </a:tc>
                    <a:tc>
                      <a:txBody>
                        <a:bodyPr/>
                        <a:lstStyle/>
                        <a:p>
                          <a:pPr algn="ctr"/>
                          <a:endParaRPr lang="it-IT" sz="1100" b="1" kern="1200" dirty="0">
                            <a:solidFill>
                              <a:srgbClr val="FFFFFF"/>
                            </a:solidFill>
                            <a:latin typeface="+mn-lt"/>
                            <a:ea typeface="+mn-ea"/>
                            <a:cs typeface="+mn-cs"/>
                          </a:endParaRPr>
                        </a:p>
                        <a:p>
                          <a:pPr algn="ctr"/>
                          <a:r>
                            <a:rPr lang="en-US" sz="1100" b="1" kern="1200" dirty="0">
                              <a:solidFill>
                                <a:srgbClr val="FFFFFF"/>
                              </a:solidFill>
                              <a:latin typeface="+mn-lt"/>
                              <a:ea typeface="+mn-ea"/>
                              <a:cs typeface="+mn-cs"/>
                            </a:rPr>
                            <a:t>Ratio</a:t>
                          </a:r>
                        </a:p>
                      </a:txBody>
                      <a:tcPr/>
                    </a:tc>
                    <a:extLst>
                      <a:ext uri="{0D108BD9-81ED-4DB2-BD59-A6C34878D82A}">
                        <a16:rowId xmlns:a16="http://schemas.microsoft.com/office/drawing/2014/main" val="731046236"/>
                      </a:ext>
                    </a:extLst>
                  </a:tr>
                  <a:tr h="293565">
                    <a:tc>
                      <a:txBody>
                        <a:bodyPr/>
                        <a:lstStyle/>
                        <a:p>
                          <a14:m>
                            <m:oMath xmlns:m="http://schemas.openxmlformats.org/officeDocument/2006/math">
                              <m:sSup>
                                <m:sSupPr>
                                  <m:ctrlPr>
                                    <a:rPr lang="it-IT" sz="1200" b="0" smtClean="0"/>
                                  </m:ctrlPr>
                                </m:sSupPr>
                                <m:e>
                                  <m:r>
                                    <a:rPr lang="it-IT" sz="1200" b="0" smtClean="0"/>
                                    <m:t>𝑒</m:t>
                                  </m:r>
                                </m:e>
                                <m:sup>
                                  <m:r>
                                    <a:rPr lang="it-IT" sz="1200" b="0" smtClean="0"/>
                                    <m:t>−</m:t>
                                  </m:r>
                                </m:sup>
                              </m:sSup>
                              <m:r>
                                <a:rPr lang="it-IT" sz="1200" b="0" smtClean="0"/>
                                <m:t>/</m:t>
                              </m:r>
                              <m:sSup>
                                <m:sSupPr>
                                  <m:ctrlPr>
                                    <a:rPr lang="it-IT" sz="1200" b="0" smtClean="0"/>
                                  </m:ctrlPr>
                                </m:sSupPr>
                                <m:e>
                                  <m:r>
                                    <a:rPr lang="it-IT" sz="1200" b="0" smtClean="0"/>
                                    <m:t>𝑒</m:t>
                                  </m:r>
                                </m:e>
                                <m:sup>
                                  <m:r>
                                    <a:rPr lang="it-IT" sz="1200" b="0" smtClean="0"/>
                                    <m:t>+</m:t>
                                  </m:r>
                                </m:sup>
                              </m:sSup>
                            </m:oMath>
                          </a14:m>
                          <a:r>
                            <a:rPr lang="it-IT" sz="1200" dirty="0"/>
                            <a:t> from </a:t>
                          </a:r>
                          <a:r>
                            <a:rPr lang="it-IT" sz="1200" dirty="0" err="1"/>
                            <a:t>same</a:t>
                          </a:r>
                          <a:r>
                            <a:rPr lang="it-IT" sz="1200" dirty="0"/>
                            <a:t> </a:t>
                          </a:r>
                          <a:r>
                            <a:rPr lang="it-IT" sz="1200" dirty="0" err="1"/>
                            <a:t>primary</a:t>
                          </a:r>
                          <a:r>
                            <a:rPr lang="it-IT" sz="1200" dirty="0"/>
                            <a:t> </a:t>
                          </a:r>
                          <a:r>
                            <a:rPr lang="it-IT" sz="1200" dirty="0" err="1"/>
                            <a:t>photon</a:t>
                          </a:r>
                          <a:endParaRPr lang="en-US" sz="1200" dirty="0"/>
                        </a:p>
                      </a:txBody>
                      <a:tcPr/>
                    </a:tc>
                    <a:tc>
                      <a:txBody>
                        <a:bodyPr/>
                        <a:lstStyle/>
                        <a:p>
                          <a:pPr algn="ctr"/>
                          <a:r>
                            <a:rPr lang="it-IT" sz="1400" dirty="0"/>
                            <a:t>55</a:t>
                          </a:r>
                          <a:endParaRPr lang="en-US" sz="1400" dirty="0"/>
                        </a:p>
                      </a:txBody>
                      <a:tcPr/>
                    </a:tc>
                    <a:tc>
                      <a:txBody>
                        <a:bodyPr/>
                        <a:lstStyle/>
                        <a:p>
                          <a:pPr algn="ctr"/>
                          <a:r>
                            <a:rPr lang="it-IT" sz="1400" dirty="0"/>
                            <a:t>2844</a:t>
                          </a:r>
                          <a:endParaRPr lang="en-US" sz="1400" dirty="0"/>
                        </a:p>
                      </a:txBody>
                      <a:tcPr/>
                    </a:tc>
                    <a:tc>
                      <a:txBody>
                        <a:bodyPr/>
                        <a:lstStyle/>
                        <a:p>
                          <a:pPr algn="ctr"/>
                          <a:r>
                            <a:rPr lang="it-IT" sz="1400" dirty="0"/>
                            <a:t>2</a:t>
                          </a:r>
                          <a:endParaRPr lang="en-US" sz="1400" dirty="0"/>
                        </a:p>
                      </a:txBody>
                      <a:tcPr/>
                    </a:tc>
                    <a:tc>
                      <a:txBody>
                        <a:bodyPr/>
                        <a:lstStyle/>
                        <a:p>
                          <a:pPr algn="ctr"/>
                          <a14:m>
                            <m:oMathPara xmlns:m="http://schemas.openxmlformats.org/officeDocument/2006/math">
                              <m:oMathParaPr>
                                <m:jc m:val="centerGroup"/>
                              </m:oMathParaPr>
                              <m:oMath xmlns:m="http://schemas.openxmlformats.org/officeDocument/2006/math">
                                <m:r>
                                  <a:rPr lang="it-IT" sz="1400" i="1" dirty="0" smtClean="0">
                                    <a:latin typeface="Cambria Math" panose="02040503050406030204" pitchFamily="18" charset="0"/>
                                  </a:rPr>
                                  <m:t>7.0</m:t>
                                </m:r>
                                <m:r>
                                  <a:rPr lang="it-IT" sz="1400" b="0" i="1" dirty="0" smtClean="0">
                                    <a:latin typeface="Cambria Math" panose="02040503050406030204" pitchFamily="18" charset="0"/>
                                  </a:rPr>
                                  <m:t> </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−4</m:t>
                                    </m:r>
                                  </m:sup>
                                </m:sSup>
                              </m:oMath>
                            </m:oMathPara>
                          </a14:m>
                          <a:endParaRPr lang="it-IT" sz="1400" b="0" dirty="0">
                            <a:ea typeface="Cambria Math" panose="02040503050406030204" pitchFamily="18" charset="0"/>
                          </a:endParaRPr>
                        </a:p>
                      </a:txBody>
                      <a:tcPr/>
                    </a:tc>
                    <a:extLst>
                      <a:ext uri="{0D108BD9-81ED-4DB2-BD59-A6C34878D82A}">
                        <a16:rowId xmlns:a16="http://schemas.microsoft.com/office/drawing/2014/main" val="2886158274"/>
                      </a:ext>
                    </a:extLst>
                  </a:tr>
                  <a:tr h="293565">
                    <a:tc>
                      <a:txBody>
                        <a:bodyPr/>
                        <a:lstStyle/>
                        <a:p>
                          <a14:m>
                            <m:oMath xmlns:m="http://schemas.openxmlformats.org/officeDocument/2006/math">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r>
                                <a:rPr lang="it-IT" sz="1200" kern="1200" smtClean="0">
                                  <a:solidFill>
                                    <a:schemeClr val="dk1"/>
                                  </a:solidFill>
                                </a:rPr>
                                <m:t>/</m:t>
                              </m:r>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oMath>
                          </a14:m>
                          <a:r>
                            <a:rPr lang="it-IT" sz="1200" kern="1200" dirty="0">
                              <a:solidFill>
                                <a:schemeClr val="dk1"/>
                              </a:solidFill>
                            </a:rPr>
                            <a:t> from </a:t>
                          </a:r>
                          <a:r>
                            <a:rPr lang="it-IT" sz="1200" kern="1200" dirty="0" err="1">
                              <a:solidFill>
                                <a:schemeClr val="dk1"/>
                              </a:solidFill>
                            </a:rPr>
                            <a:t>same</a:t>
                          </a:r>
                          <a:r>
                            <a:rPr lang="it-IT" sz="1200" kern="1200" dirty="0">
                              <a:solidFill>
                                <a:schemeClr val="dk1"/>
                              </a:solidFill>
                            </a:rPr>
                            <a:t> </a:t>
                          </a:r>
                          <a:r>
                            <a:rPr lang="it-IT" sz="1200" kern="1200" dirty="0" err="1">
                              <a:solidFill>
                                <a:schemeClr val="dk1"/>
                              </a:solidFill>
                            </a:rPr>
                            <a:t>photon</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5773</a:t>
                          </a:r>
                          <a:endParaRPr lang="en-US" sz="1400" dirty="0"/>
                        </a:p>
                      </a:txBody>
                      <a:tcPr/>
                    </a:tc>
                    <a:tc>
                      <a:txBody>
                        <a:bodyPr/>
                        <a:lstStyle/>
                        <a:p>
                          <a:pPr algn="ctr"/>
                          <a:r>
                            <a:rPr lang="it-IT" sz="1400" dirty="0"/>
                            <a:t>2</a:t>
                          </a:r>
                          <a:endParaRPr lang="en-US" sz="1400" dirty="0"/>
                        </a:p>
                      </a:txBody>
                      <a:tcPr/>
                    </a:tc>
                    <a:tc>
                      <a:txBody>
                        <a:bodyPr/>
                        <a:lstStyle/>
                        <a:p>
                          <a:pPr algn="ctr"/>
                          <a14:m>
                            <m:oMathPara xmlns:m="http://schemas.openxmlformats.org/officeDocument/2006/math">
                              <m:oMathParaPr>
                                <m:jc m:val="centerGroup"/>
                              </m:oMathParaPr>
                              <m:oMath xmlns:m="http://schemas.openxmlformats.org/officeDocument/2006/math">
                                <m:r>
                                  <a:rPr lang="it-IT" sz="1400" b="0" i="1" dirty="0" smtClean="0">
                                    <a:latin typeface="Cambria Math" panose="02040503050406030204" pitchFamily="18" charset="0"/>
                                  </a:rPr>
                                  <m:t>3.5</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−4</m:t>
                                    </m:r>
                                  </m:sup>
                                </m:sSup>
                              </m:oMath>
                            </m:oMathPara>
                          </a14:m>
                          <a:endParaRPr lang="it-IT" sz="1400" dirty="0"/>
                        </a:p>
                      </a:txBody>
                      <a:tcPr/>
                    </a:tc>
                    <a:extLst>
                      <a:ext uri="{0D108BD9-81ED-4DB2-BD59-A6C34878D82A}">
                        <a16:rowId xmlns:a16="http://schemas.microsoft.com/office/drawing/2014/main" val="1984669204"/>
                      </a:ext>
                    </a:extLst>
                  </a:tr>
                  <a:tr h="293565">
                    <a:tc>
                      <a:txBody>
                        <a:bodyPr/>
                        <a:lstStyle/>
                        <a:p>
                          <a14:m>
                            <m:oMath xmlns:m="http://schemas.openxmlformats.org/officeDocument/2006/math">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r>
                                <a:rPr lang="it-IT" sz="1200" kern="1200" smtClean="0">
                                  <a:solidFill>
                                    <a:schemeClr val="dk1"/>
                                  </a:solidFill>
                                </a:rPr>
                                <m:t>/</m:t>
                              </m:r>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oMath>
                          </a14:m>
                          <a:r>
                            <a:rPr lang="it-IT" sz="1200" kern="1200" dirty="0">
                              <a:solidFill>
                                <a:schemeClr val="dk1"/>
                              </a:solidFill>
                            </a:rPr>
                            <a:t> pair</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102822</a:t>
                          </a:r>
                          <a:endParaRPr lang="en-US" sz="1400" dirty="0"/>
                        </a:p>
                      </a:txBody>
                      <a:tcPr/>
                    </a:tc>
                    <a:tc>
                      <a:txBody>
                        <a:bodyPr/>
                        <a:lstStyle/>
                        <a:p>
                          <a:pPr algn="ctr"/>
                          <a:r>
                            <a:rPr lang="it-IT" sz="1400" dirty="0"/>
                            <a:t>5</a:t>
                          </a:r>
                          <a:endParaRPr lang="en-US" sz="1400" dirty="0"/>
                        </a:p>
                      </a:txBody>
                      <a:tcPr/>
                    </a:tc>
                    <a:tc>
                      <a:txBody>
                        <a:bodyPr/>
                        <a:lstStyle/>
                        <a:p>
                          <a:pPr algn="ctr"/>
                          <a14:m>
                            <m:oMathPara xmlns:m="http://schemas.openxmlformats.org/officeDocument/2006/math">
                              <m:oMathParaPr>
                                <m:jc m:val="centerGroup"/>
                              </m:oMathParaPr>
                              <m:oMath xmlns:m="http://schemas.openxmlformats.org/officeDocument/2006/math">
                                <m:r>
                                  <a:rPr lang="it-IT" sz="1400" b="0" i="1" dirty="0" smtClean="0">
                                    <a:latin typeface="Cambria Math" panose="02040503050406030204" pitchFamily="18" charset="0"/>
                                  </a:rPr>
                                  <m:t>4.9</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−5</m:t>
                                    </m:r>
                                  </m:sup>
                                </m:sSup>
                              </m:oMath>
                            </m:oMathPara>
                          </a14:m>
                          <a:endParaRPr lang="en-US" sz="1400" dirty="0"/>
                        </a:p>
                      </a:txBody>
                      <a:tcPr/>
                    </a:tc>
                    <a:extLst>
                      <a:ext uri="{0D108BD9-81ED-4DB2-BD59-A6C34878D82A}">
                        <a16:rowId xmlns:a16="http://schemas.microsoft.com/office/drawing/2014/main" val="2339526684"/>
                      </a:ext>
                    </a:extLst>
                  </a:tr>
                  <a:tr h="293565">
                    <a:tc>
                      <a:txBody>
                        <a:bodyPr/>
                        <a:lstStyle/>
                        <a:p>
                          <a:pPr marL="0" algn="l" defTabSz="457200" rtl="0" eaLnBrk="1" latinLnBrk="0" hangingPunct="1"/>
                          <a:r>
                            <a:rPr lang="it-IT" sz="1200" kern="1200" dirty="0">
                              <a:solidFill>
                                <a:schemeClr val="dk1"/>
                              </a:solidFill>
                            </a:rPr>
                            <a:t>At </a:t>
                          </a:r>
                          <a:r>
                            <a:rPr lang="it-IT" sz="1200" kern="1200" dirty="0" err="1">
                              <a:solidFill>
                                <a:schemeClr val="dk1"/>
                              </a:solidFill>
                            </a:rPr>
                            <a:t>least</a:t>
                          </a:r>
                          <a:r>
                            <a:rPr lang="it-IT" sz="1200" kern="1200" dirty="0">
                              <a:solidFill>
                                <a:schemeClr val="dk1"/>
                              </a:solidFill>
                            </a:rPr>
                            <a:t> </a:t>
                          </a:r>
                          <a14:m>
                            <m:oMath xmlns:m="http://schemas.openxmlformats.org/officeDocument/2006/math">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r>
                                <a:rPr lang="it-IT" sz="1200" kern="1200" smtClean="0">
                                  <a:solidFill>
                                    <a:schemeClr val="dk1"/>
                                  </a:solidFill>
                                </a:rPr>
                                <m:t>/</m:t>
                              </m:r>
                              <m:sSup>
                                <m:sSupPr>
                                  <m:ctrlPr>
                                    <a:rPr lang="it-IT" sz="1200" kern="1200" smtClean="0">
                                      <a:solidFill>
                                        <a:schemeClr val="dk1"/>
                                      </a:solidFill>
                                    </a:rPr>
                                  </m:ctrlPr>
                                </m:sSupPr>
                                <m:e>
                                  <m:r>
                                    <a:rPr lang="it-IT" sz="1200" kern="1200" smtClean="0">
                                      <a:solidFill>
                                        <a:schemeClr val="dk1"/>
                                      </a:solidFill>
                                    </a:rPr>
                                    <m:t>𝑒</m:t>
                                  </m:r>
                                </m:e>
                                <m:sup>
                                  <m:r>
                                    <a:rPr lang="it-IT" sz="1200" kern="1200" smtClean="0">
                                      <a:solidFill>
                                        <a:schemeClr val="dk1"/>
                                      </a:solidFill>
                                    </a:rPr>
                                    <m:t>+</m:t>
                                  </m:r>
                                </m:sup>
                              </m:sSup>
                            </m:oMath>
                          </a14:m>
                          <a:r>
                            <a:rPr lang="it-IT" sz="1200" kern="1200" dirty="0">
                              <a:solidFill>
                                <a:schemeClr val="dk1"/>
                              </a:solidFill>
                            </a:rPr>
                            <a:t> </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172862</a:t>
                          </a:r>
                          <a:endParaRPr lang="en-US" sz="1400" dirty="0"/>
                        </a:p>
                      </a:txBody>
                      <a:tcPr/>
                    </a:tc>
                    <a:tc>
                      <a:txBody>
                        <a:bodyPr/>
                        <a:lstStyle/>
                        <a:p>
                          <a:pPr algn="ctr"/>
                          <a:r>
                            <a:rPr lang="it-IT" sz="1400" dirty="0"/>
                            <a:t>12</a:t>
                          </a:r>
                          <a:endParaRPr lang="en-US" sz="1400" dirty="0"/>
                        </a:p>
                      </a:txBody>
                      <a:tcPr/>
                    </a:tc>
                    <a:tc>
                      <a:txBody>
                        <a:bodyPr/>
                        <a:lstStyle/>
                        <a:p>
                          <a:pPr algn="ctr"/>
                          <a14:m>
                            <m:oMathPara xmlns:m="http://schemas.openxmlformats.org/officeDocument/2006/math">
                              <m:oMathParaPr>
                                <m:jc m:val="centerGroup"/>
                              </m:oMathParaPr>
                              <m:oMath xmlns:m="http://schemas.openxmlformats.org/officeDocument/2006/math">
                                <m:r>
                                  <a:rPr lang="it-IT" sz="1400" b="0" i="1" dirty="0" smtClean="0">
                                    <a:latin typeface="Cambria Math" panose="02040503050406030204" pitchFamily="18" charset="0"/>
                                  </a:rPr>
                                  <m:t>6.9</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−5</m:t>
                                    </m:r>
                                  </m:sup>
                                </m:sSup>
                              </m:oMath>
                            </m:oMathPara>
                          </a14:m>
                          <a:endParaRPr lang="en-US" sz="1400" dirty="0"/>
                        </a:p>
                      </a:txBody>
                      <a:tcPr/>
                    </a:tc>
                    <a:extLst>
                      <a:ext uri="{0D108BD9-81ED-4DB2-BD59-A6C34878D82A}">
                        <a16:rowId xmlns:a16="http://schemas.microsoft.com/office/drawing/2014/main" val="3106686545"/>
                      </a:ext>
                    </a:extLst>
                  </a:tr>
                  <a:tr h="293565">
                    <a:tc>
                      <a:txBody>
                        <a:bodyPr/>
                        <a:lstStyle/>
                        <a:p>
                          <a:pPr marL="0" algn="l" defTabSz="457200" rtl="0" eaLnBrk="1" latinLnBrk="0" hangingPunct="1"/>
                          <a:r>
                            <a:rPr lang="it-IT" sz="1200" kern="1200" dirty="0">
                              <a:solidFill>
                                <a:schemeClr val="dk1"/>
                              </a:solidFill>
                            </a:rPr>
                            <a:t>Just 2 </a:t>
                          </a:r>
                          <a:r>
                            <a:rPr lang="it-IT" sz="1200" kern="1200" dirty="0" err="1">
                              <a:solidFill>
                                <a:schemeClr val="dk1"/>
                              </a:solidFill>
                            </a:rPr>
                            <a:t>conversion</a:t>
                          </a:r>
                          <a:r>
                            <a:rPr lang="it-IT" sz="1200" kern="1200" dirty="0">
                              <a:solidFill>
                                <a:schemeClr val="dk1"/>
                              </a:solidFill>
                            </a:rPr>
                            <a:t> </a:t>
                          </a:r>
                          <a:r>
                            <a:rPr lang="it-IT" sz="1200" kern="1200" dirty="0" err="1">
                              <a:solidFill>
                                <a:schemeClr val="dk1"/>
                              </a:solidFill>
                            </a:rPr>
                            <a:t>particles</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186808</a:t>
                          </a:r>
                          <a:endParaRPr lang="en-US" sz="1400" dirty="0"/>
                        </a:p>
                      </a:txBody>
                      <a:tcPr/>
                    </a:tc>
                    <a:tc>
                      <a:txBody>
                        <a:bodyPr/>
                        <a:lstStyle/>
                        <a:p>
                          <a:pPr algn="ctr"/>
                          <a:r>
                            <a:rPr lang="it-IT" sz="1400" dirty="0"/>
                            <a:t>9</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dirty="0" smtClean="0">
                                    <a:latin typeface="Cambria Math" panose="02040503050406030204" pitchFamily="18" charset="0"/>
                                  </a:rPr>
                                  <m:t>4.8</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−5</m:t>
                                    </m:r>
                                  </m:sup>
                                </m:sSup>
                              </m:oMath>
                            </m:oMathPara>
                          </a14:m>
                          <a:endParaRPr lang="en-US" sz="1400" dirty="0"/>
                        </a:p>
                      </a:txBody>
                      <a:tcPr/>
                    </a:tc>
                    <a:extLst>
                      <a:ext uri="{0D108BD9-81ED-4DB2-BD59-A6C34878D82A}">
                        <a16:rowId xmlns:a16="http://schemas.microsoft.com/office/drawing/2014/main" val="370875722"/>
                      </a:ext>
                    </a:extLst>
                  </a:tr>
                  <a:tr h="280639">
                    <a:tc>
                      <a:txBody>
                        <a:bodyPr/>
                        <a:lstStyle/>
                        <a:p>
                          <a:r>
                            <a:rPr lang="it-IT" sz="1200" kern="1200" dirty="0">
                              <a:solidFill>
                                <a:schemeClr val="dk1"/>
                              </a:solidFill>
                            </a:rPr>
                            <a:t>At </a:t>
                          </a:r>
                          <a:r>
                            <a:rPr lang="it-IT" sz="1200" kern="1200" dirty="0" err="1">
                              <a:solidFill>
                                <a:schemeClr val="dk1"/>
                              </a:solidFill>
                            </a:rPr>
                            <a:t>least</a:t>
                          </a:r>
                          <a:r>
                            <a:rPr lang="it-IT" sz="1200" kern="1200" dirty="0">
                              <a:solidFill>
                                <a:schemeClr val="dk1"/>
                              </a:solidFill>
                            </a:rPr>
                            <a:t> 1 </a:t>
                          </a:r>
                          <a:r>
                            <a:rPr lang="it-IT" sz="1200" kern="1200" dirty="0" err="1">
                              <a:solidFill>
                                <a:schemeClr val="dk1"/>
                              </a:solidFill>
                            </a:rPr>
                            <a:t>conversion</a:t>
                          </a:r>
                          <a:r>
                            <a:rPr lang="it-IT" sz="1200" kern="1200" dirty="0">
                              <a:solidFill>
                                <a:schemeClr val="dk1"/>
                              </a:solidFill>
                            </a:rPr>
                            <a:t> </a:t>
                          </a:r>
                          <a:r>
                            <a:rPr lang="it-IT" sz="1200" kern="1200" dirty="0" err="1">
                              <a:solidFill>
                                <a:schemeClr val="dk1"/>
                              </a:solidFill>
                            </a:rPr>
                            <a:t>particle</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680687</a:t>
                          </a:r>
                          <a:endParaRPr lang="en-US" sz="1400" dirty="0"/>
                        </a:p>
                      </a:txBody>
                      <a:tcPr/>
                    </a:tc>
                    <a:tc>
                      <a:txBody>
                        <a:bodyPr/>
                        <a:lstStyle/>
                        <a:p>
                          <a:pPr algn="ctr"/>
                          <a:r>
                            <a:rPr lang="it-IT" sz="1400" dirty="0"/>
                            <a:t>49</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it-IT" sz="1400" b="0" i="1" dirty="0" smtClean="0">
                                    <a:latin typeface="Cambria Math" panose="02040503050406030204" pitchFamily="18" charset="0"/>
                                  </a:rPr>
                                  <m:t>7.2</m:t>
                                </m:r>
                                <m:r>
                                  <a:rPr lang="it-IT" sz="1400" b="0" i="1" dirty="0" smtClean="0">
                                    <a:latin typeface="Cambria Math" panose="02040503050406030204" pitchFamily="18" charset="0"/>
                                    <a:ea typeface="Cambria Math" panose="02040503050406030204" pitchFamily="18" charset="0"/>
                                  </a:rPr>
                                  <m:t>×</m:t>
                                </m:r>
                                <m:sSup>
                                  <m:sSupPr>
                                    <m:ctrlPr>
                                      <a:rPr lang="it-IT" sz="1400" b="0" i="1" dirty="0" smtClean="0">
                                        <a:latin typeface="Cambria Math" panose="02040503050406030204" pitchFamily="18" charset="0"/>
                                        <a:ea typeface="Cambria Math" panose="02040503050406030204" pitchFamily="18" charset="0"/>
                                      </a:rPr>
                                    </m:ctrlPr>
                                  </m:sSupPr>
                                  <m:e>
                                    <m:r>
                                      <a:rPr lang="it-IT" sz="1400" b="0" i="1" dirty="0" smtClean="0">
                                        <a:latin typeface="Cambria Math" panose="02040503050406030204" pitchFamily="18" charset="0"/>
                                        <a:ea typeface="Cambria Math" panose="02040503050406030204" pitchFamily="18" charset="0"/>
                                      </a:rPr>
                                      <m:t>10</m:t>
                                    </m:r>
                                  </m:e>
                                  <m:sup>
                                    <m:r>
                                      <a:rPr lang="it-IT" sz="1400" b="0" i="1" dirty="0" smtClean="0">
                                        <a:latin typeface="Cambria Math" panose="02040503050406030204" pitchFamily="18" charset="0"/>
                                        <a:ea typeface="Cambria Math" panose="02040503050406030204" pitchFamily="18" charset="0"/>
                                      </a:rPr>
                                      <m:t>−5</m:t>
                                    </m:r>
                                  </m:sup>
                                </m:sSup>
                              </m:oMath>
                            </m:oMathPara>
                          </a14:m>
                          <a:endParaRPr lang="en-US" sz="1400" dirty="0"/>
                        </a:p>
                      </a:txBody>
                      <a:tcPr/>
                    </a:tc>
                    <a:extLst>
                      <a:ext uri="{0D108BD9-81ED-4DB2-BD59-A6C34878D82A}">
                        <a16:rowId xmlns:a16="http://schemas.microsoft.com/office/drawing/2014/main" val="3512724293"/>
                      </a:ext>
                    </a:extLst>
                  </a:tr>
                </a:tbl>
              </a:graphicData>
            </a:graphic>
          </p:graphicFrame>
        </mc:Choice>
        <mc:Fallback>
          <p:graphicFrame>
            <p:nvGraphicFramePr>
              <p:cNvPr id="3" name="Tabella 2">
                <a:extLst>
                  <a:ext uri="{FF2B5EF4-FFF2-40B4-BE49-F238E27FC236}">
                    <a16:creationId xmlns:a16="http://schemas.microsoft.com/office/drawing/2014/main" id="{F3420387-DB70-8D00-2C16-B1C1E932ACC6}"/>
                  </a:ext>
                </a:extLst>
              </p:cNvPr>
              <p:cNvGraphicFramePr>
                <a:graphicFrameLocks noGrp="1"/>
              </p:cNvGraphicFramePr>
              <p:nvPr>
                <p:extLst>
                  <p:ext uri="{D42A27DB-BD31-4B8C-83A1-F6EECF244321}">
                    <p14:modId xmlns:p14="http://schemas.microsoft.com/office/powerpoint/2010/main" val="3097892788"/>
                  </p:ext>
                </p:extLst>
              </p:nvPr>
            </p:nvGraphicFramePr>
            <p:xfrm>
              <a:off x="462803" y="1360170"/>
              <a:ext cx="8427958" cy="2385446"/>
            </p:xfrm>
            <a:graphic>
              <a:graphicData uri="http://schemas.openxmlformats.org/drawingml/2006/table">
                <a:tbl>
                  <a:tblPr firstRow="1" bandRow="1">
                    <a:tableStyleId>{073A0DAA-6AF3-43AB-8588-CEC1D06C72B9}</a:tableStyleId>
                  </a:tblPr>
                  <a:tblGrid>
                    <a:gridCol w="2558693">
                      <a:extLst>
                        <a:ext uri="{9D8B030D-6E8A-4147-A177-3AD203B41FA5}">
                          <a16:colId xmlns:a16="http://schemas.microsoft.com/office/drawing/2014/main" val="537989382"/>
                        </a:ext>
                      </a:extLst>
                    </a:gridCol>
                    <a:gridCol w="1653871">
                      <a:extLst>
                        <a:ext uri="{9D8B030D-6E8A-4147-A177-3AD203B41FA5}">
                          <a16:colId xmlns:a16="http://schemas.microsoft.com/office/drawing/2014/main" val="4221994643"/>
                        </a:ext>
                      </a:extLst>
                    </a:gridCol>
                    <a:gridCol w="1407381">
                      <a:extLst>
                        <a:ext uri="{9D8B030D-6E8A-4147-A177-3AD203B41FA5}">
                          <a16:colId xmlns:a16="http://schemas.microsoft.com/office/drawing/2014/main" val="2115691509"/>
                        </a:ext>
                      </a:extLst>
                    </a:gridCol>
                    <a:gridCol w="1391478">
                      <a:extLst>
                        <a:ext uri="{9D8B030D-6E8A-4147-A177-3AD203B41FA5}">
                          <a16:colId xmlns:a16="http://schemas.microsoft.com/office/drawing/2014/main" val="3562088874"/>
                        </a:ext>
                      </a:extLst>
                    </a:gridCol>
                    <a:gridCol w="1416535">
                      <a:extLst>
                        <a:ext uri="{9D8B030D-6E8A-4147-A177-3AD203B41FA5}">
                          <a16:colId xmlns:a16="http://schemas.microsoft.com/office/drawing/2014/main" val="2965903317"/>
                        </a:ext>
                      </a:extLst>
                    </a:gridCol>
                  </a:tblGrid>
                  <a:tr h="547246">
                    <a:tc>
                      <a:txBody>
                        <a:bodyPr/>
                        <a:lstStyle/>
                        <a:p>
                          <a:pPr algn="ctr"/>
                          <a:endParaRPr lang="it-IT" sz="1100" b="1" kern="1200" dirty="0">
                            <a:solidFill>
                              <a:srgbClr val="FFFFFF"/>
                            </a:solidFill>
                            <a:latin typeface="+mn-lt"/>
                            <a:ea typeface="+mn-ea"/>
                            <a:cs typeface="+mn-cs"/>
                          </a:endParaRPr>
                        </a:p>
                        <a:p>
                          <a:pPr algn="ctr"/>
                          <a:r>
                            <a:rPr lang="it-IT" sz="1100" b="1" kern="1200" dirty="0">
                              <a:solidFill>
                                <a:srgbClr val="FFFFFF"/>
                              </a:solidFill>
                              <a:latin typeface="+mn-lt"/>
                              <a:ea typeface="+mn-ea"/>
                              <a:cs typeface="+mn-cs"/>
                            </a:rPr>
                            <a:t>Set</a:t>
                          </a:r>
                          <a:endParaRPr lang="en-US" sz="1100" b="1" kern="1200" dirty="0">
                            <a:solidFill>
                              <a:srgbClr val="FFFFFF"/>
                            </a:solidFill>
                            <a:latin typeface="+mn-lt"/>
                            <a:ea typeface="+mn-ea"/>
                            <a:cs typeface="+mn-cs"/>
                          </a:endParaRPr>
                        </a:p>
                      </a:txBody>
                      <a:tcPr/>
                    </a:tc>
                    <a:tc>
                      <a:txBody>
                        <a:bodyPr/>
                        <a:lstStyle/>
                        <a:p>
                          <a:pPr algn="ctr"/>
                          <a:r>
                            <a:rPr lang="it-IT" sz="1100" kern="1200" dirty="0">
                              <a:solidFill>
                                <a:srgbClr val="FFFFFF"/>
                              </a:solidFill>
                            </a:rPr>
                            <a:t>Number of </a:t>
                          </a:r>
                          <a:r>
                            <a:rPr lang="it-IT" sz="1100" kern="1200" dirty="0" err="1">
                              <a:solidFill>
                                <a:srgbClr val="FFFFFF"/>
                              </a:solidFill>
                            </a:rPr>
                            <a:t>reconstructed</a:t>
                          </a:r>
                          <a:r>
                            <a:rPr lang="it-IT" sz="1100" kern="1200" dirty="0">
                              <a:solidFill>
                                <a:srgbClr val="FFFFFF"/>
                              </a:solidFill>
                            </a:rPr>
                            <a:t> events</a:t>
                          </a:r>
                          <a:endParaRPr lang="en-US" sz="1100" kern="1200" dirty="0">
                            <a:solidFill>
                              <a:srgbClr val="FFFFFF"/>
                            </a:solidFill>
                            <a:latin typeface="+mn-lt"/>
                            <a:ea typeface="+mn-ea"/>
                            <a:cs typeface="+mn-cs"/>
                          </a:endParaRPr>
                        </a:p>
                      </a:txBody>
                      <a:tcPr/>
                    </a:tc>
                    <a:tc>
                      <a:txBody>
                        <a:bodyPr/>
                        <a:lstStyle/>
                        <a:p>
                          <a:pPr algn="ctr"/>
                          <a:r>
                            <a:rPr lang="it-IT" sz="1100" b="1" kern="1200" dirty="0" err="1">
                              <a:solidFill>
                                <a:srgbClr val="FFFFFF"/>
                              </a:solidFill>
                              <a:latin typeface="+mn-lt"/>
                              <a:ea typeface="+mn-ea"/>
                              <a:cs typeface="+mn-cs"/>
                            </a:rPr>
                            <a:t>Number</a:t>
                          </a:r>
                          <a:r>
                            <a:rPr lang="it-IT" sz="1100" b="1" kern="1200" dirty="0">
                              <a:solidFill>
                                <a:srgbClr val="FFFFFF"/>
                              </a:solidFill>
                              <a:latin typeface="+mn-lt"/>
                              <a:ea typeface="+mn-ea"/>
                              <a:cs typeface="+mn-cs"/>
                            </a:rPr>
                            <a:t> of Monte Carlo truth events</a:t>
                          </a:r>
                          <a:endParaRPr lang="en-US" sz="1100" b="1" kern="1200" dirty="0">
                            <a:solidFill>
                              <a:srgbClr val="FFFFFF"/>
                            </a:solidFill>
                            <a:latin typeface="+mn-lt"/>
                            <a:ea typeface="+mn-ea"/>
                            <a:cs typeface="+mn-cs"/>
                          </a:endParaRPr>
                        </a:p>
                      </a:txBody>
                      <a:tcPr/>
                    </a:tc>
                    <a:tc>
                      <a:txBody>
                        <a:bodyPr/>
                        <a:lstStyle/>
                        <a:p>
                          <a:pPr algn="ctr"/>
                          <a:r>
                            <a:rPr lang="en-US" sz="1100" b="1" kern="1200" dirty="0">
                              <a:solidFill>
                                <a:srgbClr val="FFFFFF"/>
                              </a:solidFill>
                              <a:latin typeface="+mn-lt"/>
                              <a:ea typeface="+mn-ea"/>
                              <a:cs typeface="+mn-cs"/>
                            </a:rPr>
                            <a:t>Number of </a:t>
                          </a:r>
                          <a:r>
                            <a:rPr lang="en-US" sz="1100" b="1" kern="1200" dirty="0" err="1">
                              <a:solidFill>
                                <a:srgbClr val="FFFFFF"/>
                              </a:solidFill>
                              <a:latin typeface="+mn-lt"/>
                              <a:ea typeface="+mn-ea"/>
                              <a:cs typeface="+mn-cs"/>
                            </a:rPr>
                            <a:t>correspondecies</a:t>
                          </a:r>
                          <a:endParaRPr lang="en-US" sz="1100" b="1" kern="1200" dirty="0">
                            <a:solidFill>
                              <a:srgbClr val="FFFFFF"/>
                            </a:solidFill>
                            <a:latin typeface="+mn-lt"/>
                            <a:ea typeface="+mn-ea"/>
                            <a:cs typeface="+mn-cs"/>
                          </a:endParaRPr>
                        </a:p>
                      </a:txBody>
                      <a:tcPr/>
                    </a:tc>
                    <a:tc>
                      <a:txBody>
                        <a:bodyPr/>
                        <a:lstStyle/>
                        <a:p>
                          <a:pPr algn="ctr"/>
                          <a:endParaRPr lang="it-IT" sz="1100" b="1" kern="1200" dirty="0">
                            <a:solidFill>
                              <a:srgbClr val="FFFFFF"/>
                            </a:solidFill>
                            <a:latin typeface="+mn-lt"/>
                            <a:ea typeface="+mn-ea"/>
                            <a:cs typeface="+mn-cs"/>
                          </a:endParaRPr>
                        </a:p>
                        <a:p>
                          <a:pPr algn="ctr"/>
                          <a:r>
                            <a:rPr lang="en-US" sz="1100" b="1" kern="1200" dirty="0">
                              <a:solidFill>
                                <a:srgbClr val="FFFFFF"/>
                              </a:solidFill>
                              <a:latin typeface="+mn-lt"/>
                              <a:ea typeface="+mn-ea"/>
                              <a:cs typeface="+mn-cs"/>
                            </a:rPr>
                            <a:t>Ratio</a:t>
                          </a:r>
                        </a:p>
                      </a:txBody>
                      <a:tcPr/>
                    </a:tc>
                    <a:extLst>
                      <a:ext uri="{0D108BD9-81ED-4DB2-BD59-A6C34878D82A}">
                        <a16:rowId xmlns:a16="http://schemas.microsoft.com/office/drawing/2014/main" val="731046236"/>
                      </a:ext>
                    </a:extLst>
                  </a:tr>
                  <a:tr h="304800">
                    <a:tc>
                      <a:txBody>
                        <a:bodyPr/>
                        <a:lstStyle/>
                        <a:p>
                          <a:endParaRPr lang="en-US"/>
                        </a:p>
                      </a:txBody>
                      <a:tcPr>
                        <a:blipFill>
                          <a:blip r:embed="rId2"/>
                          <a:stretch>
                            <a:fillRect l="-238" t="-182000" r="-230476" b="-524000"/>
                          </a:stretch>
                        </a:blipFill>
                      </a:tcPr>
                    </a:tc>
                    <a:tc>
                      <a:txBody>
                        <a:bodyPr/>
                        <a:lstStyle/>
                        <a:p>
                          <a:pPr algn="ctr"/>
                          <a:r>
                            <a:rPr lang="it-IT" sz="1400" dirty="0"/>
                            <a:t>55</a:t>
                          </a:r>
                          <a:endParaRPr lang="en-US" sz="1400" dirty="0"/>
                        </a:p>
                      </a:txBody>
                      <a:tcPr/>
                    </a:tc>
                    <a:tc>
                      <a:txBody>
                        <a:bodyPr/>
                        <a:lstStyle/>
                        <a:p>
                          <a:pPr algn="ctr"/>
                          <a:r>
                            <a:rPr lang="it-IT" sz="1400" dirty="0"/>
                            <a:t>2844</a:t>
                          </a:r>
                          <a:endParaRPr lang="en-US" sz="1400" dirty="0"/>
                        </a:p>
                      </a:txBody>
                      <a:tcPr/>
                    </a:tc>
                    <a:tc>
                      <a:txBody>
                        <a:bodyPr/>
                        <a:lstStyle/>
                        <a:p>
                          <a:pPr algn="ctr"/>
                          <a:r>
                            <a:rPr lang="it-IT" sz="1400" dirty="0"/>
                            <a:t>2</a:t>
                          </a:r>
                          <a:endParaRPr lang="en-US" sz="1400" dirty="0"/>
                        </a:p>
                      </a:txBody>
                      <a:tcPr/>
                    </a:tc>
                    <a:tc>
                      <a:txBody>
                        <a:bodyPr/>
                        <a:lstStyle/>
                        <a:p>
                          <a:endParaRPr lang="en-US"/>
                        </a:p>
                      </a:txBody>
                      <a:tcPr>
                        <a:blipFill>
                          <a:blip r:embed="rId2"/>
                          <a:stretch>
                            <a:fillRect l="-494421" t="-182000" r="-1717" b="-524000"/>
                          </a:stretch>
                        </a:blipFill>
                      </a:tcPr>
                    </a:tc>
                    <a:extLst>
                      <a:ext uri="{0D108BD9-81ED-4DB2-BD59-A6C34878D82A}">
                        <a16:rowId xmlns:a16="http://schemas.microsoft.com/office/drawing/2014/main" val="2886158274"/>
                      </a:ext>
                    </a:extLst>
                  </a:tr>
                  <a:tr h="304800">
                    <a:tc>
                      <a:txBody>
                        <a:bodyPr/>
                        <a:lstStyle/>
                        <a:p>
                          <a:endParaRPr lang="en-US"/>
                        </a:p>
                      </a:txBody>
                      <a:tcPr>
                        <a:blipFill>
                          <a:blip r:embed="rId2"/>
                          <a:stretch>
                            <a:fillRect l="-238" t="-282000" r="-230476" b="-424000"/>
                          </a:stretch>
                        </a:blipFill>
                      </a:tcPr>
                    </a:tc>
                    <a:tc>
                      <a:txBody>
                        <a:bodyPr/>
                        <a:lstStyle/>
                        <a:p>
                          <a:pPr algn="ctr"/>
                          <a:r>
                            <a:rPr lang="it-IT" sz="1400" dirty="0"/>
                            <a:t>55</a:t>
                          </a:r>
                          <a:endParaRPr lang="en-US" sz="1400" dirty="0"/>
                        </a:p>
                      </a:txBody>
                      <a:tcPr/>
                    </a:tc>
                    <a:tc>
                      <a:txBody>
                        <a:bodyPr/>
                        <a:lstStyle/>
                        <a:p>
                          <a:pPr algn="ctr"/>
                          <a:r>
                            <a:rPr lang="it-IT" sz="1400" dirty="0"/>
                            <a:t>5773</a:t>
                          </a:r>
                          <a:endParaRPr lang="en-US" sz="1400" dirty="0"/>
                        </a:p>
                      </a:txBody>
                      <a:tcPr/>
                    </a:tc>
                    <a:tc>
                      <a:txBody>
                        <a:bodyPr/>
                        <a:lstStyle/>
                        <a:p>
                          <a:pPr algn="ctr"/>
                          <a:r>
                            <a:rPr lang="it-IT" sz="1400" dirty="0"/>
                            <a:t>2</a:t>
                          </a:r>
                          <a:endParaRPr lang="en-US" sz="1400" dirty="0"/>
                        </a:p>
                      </a:txBody>
                      <a:tcPr/>
                    </a:tc>
                    <a:tc>
                      <a:txBody>
                        <a:bodyPr/>
                        <a:lstStyle/>
                        <a:p>
                          <a:endParaRPr lang="en-US"/>
                        </a:p>
                      </a:txBody>
                      <a:tcPr>
                        <a:blipFill>
                          <a:blip r:embed="rId2"/>
                          <a:stretch>
                            <a:fillRect l="-494421" t="-282000" r="-1717" b="-424000"/>
                          </a:stretch>
                        </a:blipFill>
                      </a:tcPr>
                    </a:tc>
                    <a:extLst>
                      <a:ext uri="{0D108BD9-81ED-4DB2-BD59-A6C34878D82A}">
                        <a16:rowId xmlns:a16="http://schemas.microsoft.com/office/drawing/2014/main" val="1984669204"/>
                      </a:ext>
                    </a:extLst>
                  </a:tr>
                  <a:tr h="307150">
                    <a:tc>
                      <a:txBody>
                        <a:bodyPr/>
                        <a:lstStyle/>
                        <a:p>
                          <a:endParaRPr lang="en-US"/>
                        </a:p>
                      </a:txBody>
                      <a:tcPr>
                        <a:blipFill>
                          <a:blip r:embed="rId2"/>
                          <a:stretch>
                            <a:fillRect l="-238" t="-374510" r="-230476" b="-315686"/>
                          </a:stretch>
                        </a:blipFill>
                      </a:tcPr>
                    </a:tc>
                    <a:tc>
                      <a:txBody>
                        <a:bodyPr/>
                        <a:lstStyle/>
                        <a:p>
                          <a:pPr algn="ctr"/>
                          <a:r>
                            <a:rPr lang="it-IT" sz="1400" dirty="0"/>
                            <a:t>55</a:t>
                          </a:r>
                          <a:endParaRPr lang="en-US" sz="1400" dirty="0"/>
                        </a:p>
                      </a:txBody>
                      <a:tcPr/>
                    </a:tc>
                    <a:tc>
                      <a:txBody>
                        <a:bodyPr/>
                        <a:lstStyle/>
                        <a:p>
                          <a:pPr algn="ctr"/>
                          <a:r>
                            <a:rPr lang="it-IT" sz="1400" dirty="0"/>
                            <a:t>102822</a:t>
                          </a:r>
                          <a:endParaRPr lang="en-US" sz="1400" dirty="0"/>
                        </a:p>
                      </a:txBody>
                      <a:tcPr/>
                    </a:tc>
                    <a:tc>
                      <a:txBody>
                        <a:bodyPr/>
                        <a:lstStyle/>
                        <a:p>
                          <a:pPr algn="ctr"/>
                          <a:r>
                            <a:rPr lang="it-IT" sz="1400" dirty="0"/>
                            <a:t>5</a:t>
                          </a:r>
                          <a:endParaRPr lang="en-US" sz="1400" dirty="0"/>
                        </a:p>
                      </a:txBody>
                      <a:tcPr/>
                    </a:tc>
                    <a:tc>
                      <a:txBody>
                        <a:bodyPr/>
                        <a:lstStyle/>
                        <a:p>
                          <a:endParaRPr lang="en-US"/>
                        </a:p>
                      </a:txBody>
                      <a:tcPr>
                        <a:blipFill>
                          <a:blip r:embed="rId2"/>
                          <a:stretch>
                            <a:fillRect l="-494421" t="-374510" r="-1717" b="-315686"/>
                          </a:stretch>
                        </a:blipFill>
                      </a:tcPr>
                    </a:tc>
                    <a:extLst>
                      <a:ext uri="{0D108BD9-81ED-4DB2-BD59-A6C34878D82A}">
                        <a16:rowId xmlns:a16="http://schemas.microsoft.com/office/drawing/2014/main" val="2339526684"/>
                      </a:ext>
                    </a:extLst>
                  </a:tr>
                  <a:tr h="307150">
                    <a:tc>
                      <a:txBody>
                        <a:bodyPr/>
                        <a:lstStyle/>
                        <a:p>
                          <a:endParaRPr lang="en-US"/>
                        </a:p>
                      </a:txBody>
                      <a:tcPr>
                        <a:blipFill>
                          <a:blip r:embed="rId2"/>
                          <a:stretch>
                            <a:fillRect l="-238" t="-484000" r="-230476" b="-222000"/>
                          </a:stretch>
                        </a:blipFill>
                      </a:tcPr>
                    </a:tc>
                    <a:tc>
                      <a:txBody>
                        <a:bodyPr/>
                        <a:lstStyle/>
                        <a:p>
                          <a:pPr algn="ctr"/>
                          <a:r>
                            <a:rPr lang="it-IT" sz="1400" dirty="0"/>
                            <a:t>55</a:t>
                          </a:r>
                          <a:endParaRPr lang="en-US" sz="1400" dirty="0"/>
                        </a:p>
                      </a:txBody>
                      <a:tcPr/>
                    </a:tc>
                    <a:tc>
                      <a:txBody>
                        <a:bodyPr/>
                        <a:lstStyle/>
                        <a:p>
                          <a:pPr algn="ctr"/>
                          <a:r>
                            <a:rPr lang="it-IT" sz="1400" dirty="0"/>
                            <a:t>172862</a:t>
                          </a:r>
                          <a:endParaRPr lang="en-US" sz="1400" dirty="0"/>
                        </a:p>
                      </a:txBody>
                      <a:tcPr/>
                    </a:tc>
                    <a:tc>
                      <a:txBody>
                        <a:bodyPr/>
                        <a:lstStyle/>
                        <a:p>
                          <a:pPr algn="ctr"/>
                          <a:r>
                            <a:rPr lang="it-IT" sz="1400" dirty="0"/>
                            <a:t>12</a:t>
                          </a:r>
                          <a:endParaRPr lang="en-US" sz="1400" dirty="0"/>
                        </a:p>
                      </a:txBody>
                      <a:tcPr/>
                    </a:tc>
                    <a:tc>
                      <a:txBody>
                        <a:bodyPr/>
                        <a:lstStyle/>
                        <a:p>
                          <a:endParaRPr lang="en-US"/>
                        </a:p>
                      </a:txBody>
                      <a:tcPr>
                        <a:blipFill>
                          <a:blip r:embed="rId2"/>
                          <a:stretch>
                            <a:fillRect l="-494421" t="-484000" r="-1717" b="-222000"/>
                          </a:stretch>
                        </a:blipFill>
                      </a:tcPr>
                    </a:tc>
                    <a:extLst>
                      <a:ext uri="{0D108BD9-81ED-4DB2-BD59-A6C34878D82A}">
                        <a16:rowId xmlns:a16="http://schemas.microsoft.com/office/drawing/2014/main" val="3106686545"/>
                      </a:ext>
                    </a:extLst>
                  </a:tr>
                  <a:tr h="307150">
                    <a:tc>
                      <a:txBody>
                        <a:bodyPr/>
                        <a:lstStyle/>
                        <a:p>
                          <a:pPr marL="0" algn="l" defTabSz="457200" rtl="0" eaLnBrk="1" latinLnBrk="0" hangingPunct="1"/>
                          <a:r>
                            <a:rPr lang="it-IT" sz="1200" kern="1200" dirty="0">
                              <a:solidFill>
                                <a:schemeClr val="dk1"/>
                              </a:solidFill>
                            </a:rPr>
                            <a:t>Just 2 </a:t>
                          </a:r>
                          <a:r>
                            <a:rPr lang="it-IT" sz="1200" kern="1200" dirty="0" err="1">
                              <a:solidFill>
                                <a:schemeClr val="dk1"/>
                              </a:solidFill>
                            </a:rPr>
                            <a:t>conversion</a:t>
                          </a:r>
                          <a:r>
                            <a:rPr lang="it-IT" sz="1200" kern="1200" dirty="0">
                              <a:solidFill>
                                <a:schemeClr val="dk1"/>
                              </a:solidFill>
                            </a:rPr>
                            <a:t> </a:t>
                          </a:r>
                          <a:r>
                            <a:rPr lang="it-IT" sz="1200" kern="1200" dirty="0" err="1">
                              <a:solidFill>
                                <a:schemeClr val="dk1"/>
                              </a:solidFill>
                            </a:rPr>
                            <a:t>particles</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186808</a:t>
                          </a:r>
                          <a:endParaRPr lang="en-US" sz="1400" dirty="0"/>
                        </a:p>
                      </a:txBody>
                      <a:tcPr/>
                    </a:tc>
                    <a:tc>
                      <a:txBody>
                        <a:bodyPr/>
                        <a:lstStyle/>
                        <a:p>
                          <a:pPr algn="ctr"/>
                          <a:r>
                            <a:rPr lang="it-IT" sz="1400" dirty="0"/>
                            <a:t>9</a:t>
                          </a:r>
                          <a:endParaRPr lang="en-US" sz="1400" dirty="0"/>
                        </a:p>
                      </a:txBody>
                      <a:tcPr/>
                    </a:tc>
                    <a:tc>
                      <a:txBody>
                        <a:bodyPr/>
                        <a:lstStyle/>
                        <a:p>
                          <a:endParaRPr lang="en-US"/>
                        </a:p>
                      </a:txBody>
                      <a:tcPr>
                        <a:blipFill>
                          <a:blip r:embed="rId2"/>
                          <a:stretch>
                            <a:fillRect l="-494421" t="-572549" r="-1717" b="-117647"/>
                          </a:stretch>
                        </a:blipFill>
                      </a:tcPr>
                    </a:tc>
                    <a:extLst>
                      <a:ext uri="{0D108BD9-81ED-4DB2-BD59-A6C34878D82A}">
                        <a16:rowId xmlns:a16="http://schemas.microsoft.com/office/drawing/2014/main" val="370875722"/>
                      </a:ext>
                    </a:extLst>
                  </a:tr>
                  <a:tr h="307150">
                    <a:tc>
                      <a:txBody>
                        <a:bodyPr/>
                        <a:lstStyle/>
                        <a:p>
                          <a:r>
                            <a:rPr lang="it-IT" sz="1200" kern="1200" dirty="0">
                              <a:solidFill>
                                <a:schemeClr val="dk1"/>
                              </a:solidFill>
                            </a:rPr>
                            <a:t>At </a:t>
                          </a:r>
                          <a:r>
                            <a:rPr lang="it-IT" sz="1200" kern="1200" dirty="0" err="1">
                              <a:solidFill>
                                <a:schemeClr val="dk1"/>
                              </a:solidFill>
                            </a:rPr>
                            <a:t>least</a:t>
                          </a:r>
                          <a:r>
                            <a:rPr lang="it-IT" sz="1200" kern="1200" dirty="0">
                              <a:solidFill>
                                <a:schemeClr val="dk1"/>
                              </a:solidFill>
                            </a:rPr>
                            <a:t> 1 </a:t>
                          </a:r>
                          <a:r>
                            <a:rPr lang="it-IT" sz="1200" kern="1200" dirty="0" err="1">
                              <a:solidFill>
                                <a:schemeClr val="dk1"/>
                              </a:solidFill>
                            </a:rPr>
                            <a:t>conversion</a:t>
                          </a:r>
                          <a:r>
                            <a:rPr lang="it-IT" sz="1200" kern="1200" dirty="0">
                              <a:solidFill>
                                <a:schemeClr val="dk1"/>
                              </a:solidFill>
                            </a:rPr>
                            <a:t> </a:t>
                          </a:r>
                          <a:r>
                            <a:rPr lang="it-IT" sz="1200" kern="1200" dirty="0" err="1">
                              <a:solidFill>
                                <a:schemeClr val="dk1"/>
                              </a:solidFill>
                            </a:rPr>
                            <a:t>particle</a:t>
                          </a:r>
                          <a:endParaRPr lang="en-US" sz="1200" kern="1200" dirty="0">
                            <a:solidFill>
                              <a:schemeClr val="dk1"/>
                            </a:solidFill>
                            <a:latin typeface="+mn-lt"/>
                            <a:ea typeface="+mn-ea"/>
                            <a:cs typeface="+mn-cs"/>
                          </a:endParaRPr>
                        </a:p>
                      </a:txBody>
                      <a:tcPr/>
                    </a:tc>
                    <a:tc>
                      <a:txBody>
                        <a:bodyPr/>
                        <a:lstStyle/>
                        <a:p>
                          <a:pPr algn="ctr"/>
                          <a:r>
                            <a:rPr lang="it-IT" sz="1400" dirty="0"/>
                            <a:t>55</a:t>
                          </a:r>
                          <a:endParaRPr lang="en-US" sz="1400" dirty="0"/>
                        </a:p>
                      </a:txBody>
                      <a:tcPr/>
                    </a:tc>
                    <a:tc>
                      <a:txBody>
                        <a:bodyPr/>
                        <a:lstStyle/>
                        <a:p>
                          <a:pPr algn="ctr"/>
                          <a:r>
                            <a:rPr lang="it-IT" sz="1400" dirty="0"/>
                            <a:t>680687</a:t>
                          </a:r>
                          <a:endParaRPr lang="en-US" sz="1400" dirty="0"/>
                        </a:p>
                      </a:txBody>
                      <a:tcPr/>
                    </a:tc>
                    <a:tc>
                      <a:txBody>
                        <a:bodyPr/>
                        <a:lstStyle/>
                        <a:p>
                          <a:pPr algn="ctr"/>
                          <a:r>
                            <a:rPr lang="it-IT" sz="1400" dirty="0"/>
                            <a:t>49</a:t>
                          </a:r>
                          <a:endParaRPr lang="en-US" sz="1400" dirty="0"/>
                        </a:p>
                      </a:txBody>
                      <a:tcPr/>
                    </a:tc>
                    <a:tc>
                      <a:txBody>
                        <a:bodyPr/>
                        <a:lstStyle/>
                        <a:p>
                          <a:endParaRPr lang="en-US"/>
                        </a:p>
                      </a:txBody>
                      <a:tcPr>
                        <a:blipFill>
                          <a:blip r:embed="rId2"/>
                          <a:stretch>
                            <a:fillRect l="-494421" t="-686000" r="-1717" b="-20000"/>
                          </a:stretch>
                        </a:blipFill>
                      </a:tcPr>
                    </a:tc>
                    <a:extLst>
                      <a:ext uri="{0D108BD9-81ED-4DB2-BD59-A6C34878D82A}">
                        <a16:rowId xmlns:a16="http://schemas.microsoft.com/office/drawing/2014/main" val="3512724293"/>
                      </a:ext>
                    </a:extLst>
                  </a:tr>
                </a:tbl>
              </a:graphicData>
            </a:graphic>
          </p:graphicFrame>
        </mc:Fallback>
      </mc:AlternateContent>
      <mc:AlternateContent xmlns:mc="http://schemas.openxmlformats.org/markup-compatibility/2006">
        <mc:Choice xmlns:a14="http://schemas.microsoft.com/office/drawing/2010/main" Requires="a14">
          <p:sp>
            <p:nvSpPr>
              <p:cNvPr id="10" name="Content Placeholder 5">
                <a:extLst>
                  <a:ext uri="{FF2B5EF4-FFF2-40B4-BE49-F238E27FC236}">
                    <a16:creationId xmlns:a16="http://schemas.microsoft.com/office/drawing/2014/main" id="{0DE7BAB1-8A5B-5C79-A54B-7B08DF3A9C66}"/>
                  </a:ext>
                </a:extLst>
              </p:cNvPr>
              <p:cNvSpPr txBox="1">
                <a:spLocks/>
              </p:cNvSpPr>
              <p:nvPr/>
            </p:nvSpPr>
            <p:spPr>
              <a:xfrm>
                <a:off x="340357" y="4055048"/>
                <a:ext cx="8550403" cy="5173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indent="0">
                  <a:buNone/>
                </a:pPr>
                <a:r>
                  <a:rPr lang="it-IT" sz="1400" dirty="0">
                    <a:solidFill>
                      <a:srgbClr val="505050"/>
                    </a:solidFill>
                  </a:rPr>
                  <a:t>It </a:t>
                </a:r>
                <a:r>
                  <a:rPr lang="it-IT" sz="1400" dirty="0" err="1">
                    <a:solidFill>
                      <a:srgbClr val="505050"/>
                    </a:solidFill>
                  </a:rPr>
                  <a:t>was</a:t>
                </a:r>
                <a:r>
                  <a:rPr lang="it-IT" sz="1400" dirty="0">
                    <a:solidFill>
                      <a:srgbClr val="505050"/>
                    </a:solidFill>
                  </a:rPr>
                  <a:t> </a:t>
                </a:r>
                <a:r>
                  <a:rPr lang="it-IT" sz="1400" dirty="0" err="1">
                    <a:solidFill>
                      <a:srgbClr val="505050"/>
                    </a:solidFill>
                  </a:rPr>
                  <a:t>therefore</a:t>
                </a:r>
                <a:r>
                  <a:rPr lang="it-IT" sz="1400" dirty="0">
                    <a:solidFill>
                      <a:srgbClr val="505050"/>
                    </a:solidFill>
                  </a:rPr>
                  <a:t> </a:t>
                </a:r>
                <a:r>
                  <a:rPr lang="it-IT" sz="1400" dirty="0" err="1">
                    <a:solidFill>
                      <a:srgbClr val="505050"/>
                    </a:solidFill>
                  </a:rPr>
                  <a:t>measured</a:t>
                </a:r>
                <a:r>
                  <a:rPr lang="it-IT" sz="1400" dirty="0">
                    <a:solidFill>
                      <a:srgbClr val="505050"/>
                    </a:solidFill>
                  </a:rPr>
                  <a:t> an </a:t>
                </a:r>
                <a:r>
                  <a:rPr lang="it-IT" sz="1400" b="1" dirty="0" err="1">
                    <a:solidFill>
                      <a:srgbClr val="004C97"/>
                    </a:solidFill>
                  </a:rPr>
                  <a:t>efficiency</a:t>
                </a:r>
                <a:r>
                  <a:rPr lang="it-IT" sz="1400" dirty="0">
                    <a:solidFill>
                      <a:srgbClr val="505050"/>
                    </a:solidFill>
                  </a:rPr>
                  <a:t> of </a:t>
                </a:r>
                <a14:m>
                  <m:oMath xmlns:m="http://schemas.openxmlformats.org/officeDocument/2006/math">
                    <m:r>
                      <a:rPr lang="it-IT" sz="1400" b="1" i="1" smtClean="0">
                        <a:solidFill>
                          <a:srgbClr val="505050"/>
                        </a:solidFill>
                        <a:latin typeface="Cambria Math" panose="02040503050406030204" pitchFamily="18" charset="0"/>
                        <a:ea typeface="Cambria Math" panose="02040503050406030204" pitchFamily="18" charset="0"/>
                      </a:rPr>
                      <m:t>~</m:t>
                    </m:r>
                    <m:r>
                      <a:rPr lang="it-IT" sz="1400" b="1" i="1" smtClean="0">
                        <a:solidFill>
                          <a:srgbClr val="505050"/>
                        </a:solidFill>
                        <a:latin typeface="Cambria Math" panose="02040503050406030204" pitchFamily="18" charset="0"/>
                        <a:ea typeface="Cambria Math" panose="02040503050406030204" pitchFamily="18" charset="0"/>
                      </a:rPr>
                      <m:t>𝟎</m:t>
                    </m:r>
                    <m:r>
                      <a:rPr lang="it-IT" sz="1400" b="1" i="1" smtClean="0">
                        <a:solidFill>
                          <a:srgbClr val="505050"/>
                        </a:solidFill>
                        <a:latin typeface="Cambria Math" panose="02040503050406030204" pitchFamily="18" charset="0"/>
                        <a:ea typeface="Cambria Math" panose="02040503050406030204" pitchFamily="18" charset="0"/>
                      </a:rPr>
                      <m:t>.</m:t>
                    </m:r>
                    <m:r>
                      <a:rPr lang="it-IT" sz="1400" b="1" i="1" smtClean="0">
                        <a:solidFill>
                          <a:srgbClr val="505050"/>
                        </a:solidFill>
                        <a:latin typeface="Cambria Math" panose="02040503050406030204" pitchFamily="18" charset="0"/>
                        <a:ea typeface="Cambria Math" panose="02040503050406030204" pitchFamily="18" charset="0"/>
                      </a:rPr>
                      <m:t>𝟎𝟕</m:t>
                    </m:r>
                    <m:r>
                      <a:rPr lang="it-IT" sz="1400" b="1" i="1" smtClean="0">
                        <a:solidFill>
                          <a:srgbClr val="505050"/>
                        </a:solidFill>
                        <a:latin typeface="Cambria Math" panose="02040503050406030204" pitchFamily="18" charset="0"/>
                      </a:rPr>
                      <m:t>%</m:t>
                    </m:r>
                  </m:oMath>
                </a14:m>
                <a:r>
                  <a:rPr lang="it-IT" sz="1400" b="1" dirty="0">
                    <a:solidFill>
                      <a:srgbClr val="505050"/>
                    </a:solidFill>
                  </a:rPr>
                  <a:t> </a:t>
                </a:r>
                <a:r>
                  <a:rPr lang="it-IT" sz="1400" dirty="0">
                    <a:solidFill>
                      <a:srgbClr val="505050"/>
                    </a:solidFill>
                  </a:rPr>
                  <a:t>and a </a:t>
                </a:r>
                <a:r>
                  <a:rPr lang="it-IT" sz="1400" b="1" dirty="0">
                    <a:solidFill>
                      <a:srgbClr val="004C97"/>
                    </a:solidFill>
                  </a:rPr>
                  <a:t>false positive ratio </a:t>
                </a:r>
                <a:r>
                  <a:rPr lang="it-IT" sz="1400" dirty="0">
                    <a:solidFill>
                      <a:srgbClr val="505050"/>
                    </a:solidFill>
                  </a:rPr>
                  <a:t>of </a:t>
                </a:r>
                <a14:m>
                  <m:oMath xmlns:m="http://schemas.openxmlformats.org/officeDocument/2006/math">
                    <m:r>
                      <a:rPr lang="it-IT" sz="1400" b="1" i="1" smtClean="0">
                        <a:solidFill>
                          <a:srgbClr val="505050"/>
                        </a:solidFill>
                        <a:latin typeface="Cambria Math" panose="02040503050406030204" pitchFamily="18" charset="0"/>
                        <a:ea typeface="Cambria Math" panose="02040503050406030204" pitchFamily="18" charset="0"/>
                      </a:rPr>
                      <m:t>~</m:t>
                    </m:r>
                    <m:r>
                      <a:rPr lang="it-IT" sz="1400" b="1" i="1" smtClean="0">
                        <a:solidFill>
                          <a:srgbClr val="505050"/>
                        </a:solidFill>
                        <a:latin typeface="Cambria Math" panose="02040503050406030204" pitchFamily="18" charset="0"/>
                        <a:ea typeface="Cambria Math" panose="02040503050406030204" pitchFamily="18" charset="0"/>
                      </a:rPr>
                      <m:t>𝟗𝟔</m:t>
                    </m:r>
                    <m:r>
                      <a:rPr lang="it-IT" sz="1400" b="1" i="1" smtClean="0">
                        <a:solidFill>
                          <a:srgbClr val="505050"/>
                        </a:solidFill>
                        <a:latin typeface="Cambria Math" panose="02040503050406030204" pitchFamily="18" charset="0"/>
                        <a:ea typeface="Cambria Math" panose="02040503050406030204" pitchFamily="18" charset="0"/>
                      </a:rPr>
                      <m:t>%</m:t>
                    </m:r>
                  </m:oMath>
                </a14:m>
                <a:r>
                  <a:rPr lang="it-IT" sz="1400" dirty="0">
                    <a:solidFill>
                      <a:srgbClr val="505050"/>
                    </a:solidFill>
                  </a:rPr>
                  <a:t>.</a:t>
                </a:r>
                <a:r>
                  <a:rPr lang="it-IT" sz="1400" b="1" dirty="0">
                    <a:solidFill>
                      <a:srgbClr val="505050"/>
                    </a:solidFill>
                  </a:rPr>
                  <a:t> </a:t>
                </a:r>
              </a:p>
              <a:p>
                <a:pPr marL="0" lvl="4" indent="0">
                  <a:buNone/>
                </a:pPr>
                <a:endParaRPr lang="it-IT" sz="1400" dirty="0">
                  <a:solidFill>
                    <a:srgbClr val="505050"/>
                  </a:solidFill>
                </a:endParaRPr>
              </a:p>
              <a:p>
                <a:pPr marL="114300" lvl="4" indent="-342900">
                  <a:buFont typeface="+mj-lt"/>
                  <a:buAutoNum type="arabicPeriod"/>
                </a:pPr>
                <a:endParaRPr lang="it-IT" sz="1400" dirty="0">
                  <a:solidFill>
                    <a:srgbClr val="505050"/>
                  </a:solidFill>
                </a:endParaRPr>
              </a:p>
              <a:p>
                <a:pPr marL="114300" lvl="4" indent="-342900">
                  <a:buFont typeface="+mj-lt"/>
                  <a:buAutoNum type="arabicPeriod"/>
                </a:pPr>
                <a:endParaRPr lang="en-US" sz="1400" dirty="0">
                  <a:solidFill>
                    <a:srgbClr val="505050"/>
                  </a:solidFill>
                </a:endParaRPr>
              </a:p>
              <a:p>
                <a:pPr marL="0" lvl="4">
                  <a:buFont typeface="Arial" charset="0"/>
                  <a:buNone/>
                </a:pPr>
                <a:endParaRPr lang="en-US" dirty="0"/>
              </a:p>
            </p:txBody>
          </p:sp>
        </mc:Choice>
        <mc:Fallback>
          <p:sp>
            <p:nvSpPr>
              <p:cNvPr id="10" name="Content Placeholder 5">
                <a:extLst>
                  <a:ext uri="{FF2B5EF4-FFF2-40B4-BE49-F238E27FC236}">
                    <a16:creationId xmlns:a16="http://schemas.microsoft.com/office/drawing/2014/main" id="{0DE7BAB1-8A5B-5C79-A54B-7B08DF3A9C66}"/>
                  </a:ext>
                </a:extLst>
              </p:cNvPr>
              <p:cNvSpPr txBox="1">
                <a:spLocks noRot="1" noChangeAspect="1" noMove="1" noResize="1" noEditPoints="1" noAdjustHandles="1" noChangeArrowheads="1" noChangeShapeType="1" noTextEdit="1"/>
              </p:cNvSpPr>
              <p:nvPr/>
            </p:nvSpPr>
            <p:spPr>
              <a:xfrm>
                <a:off x="340357" y="4055048"/>
                <a:ext cx="8550403" cy="517300"/>
              </a:xfrm>
              <a:prstGeom prst="rect">
                <a:avLst/>
              </a:prstGeom>
              <a:blipFill>
                <a:blip r:embed="rId3"/>
                <a:stretch>
                  <a:fillRect l="-214" t="-2353"/>
                </a:stretch>
              </a:blipFill>
            </p:spPr>
            <p:txBody>
              <a:bodyPr/>
              <a:lstStyle/>
              <a:p>
                <a:r>
                  <a:rPr lang="en-US">
                    <a:noFill/>
                  </a:rPr>
                  <a:t> </a:t>
                </a:r>
              </a:p>
            </p:txBody>
          </p:sp>
        </mc:Fallback>
      </mc:AlternateContent>
      <p:sp>
        <p:nvSpPr>
          <p:cNvPr id="11" name="Content Placeholder 5">
            <a:extLst>
              <a:ext uri="{FF2B5EF4-FFF2-40B4-BE49-F238E27FC236}">
                <a16:creationId xmlns:a16="http://schemas.microsoft.com/office/drawing/2014/main" id="{73609A2D-7138-6DBD-0755-D60872F6256E}"/>
              </a:ext>
            </a:extLst>
          </p:cNvPr>
          <p:cNvSpPr txBox="1">
            <a:spLocks/>
          </p:cNvSpPr>
          <p:nvPr/>
        </p:nvSpPr>
        <p:spPr>
          <a:xfrm>
            <a:off x="340358" y="719798"/>
            <a:ext cx="8427958" cy="55705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a:solidFill>
                  <a:srgbClr val="505050"/>
                </a:solidFill>
              </a:rPr>
              <a:t>The </a:t>
            </a:r>
            <a:r>
              <a:rPr lang="it-IT" sz="1400" b="1" dirty="0">
                <a:solidFill>
                  <a:srgbClr val="004C97"/>
                </a:solidFill>
              </a:rPr>
              <a:t>ratio </a:t>
            </a:r>
            <a:r>
              <a:rPr lang="it-IT" sz="1400" b="1" dirty="0" err="1">
                <a:solidFill>
                  <a:srgbClr val="004C97"/>
                </a:solidFill>
              </a:rPr>
              <a:t>corresponding</a:t>
            </a:r>
            <a:r>
              <a:rPr lang="it-IT" sz="1400" b="1" dirty="0">
                <a:solidFill>
                  <a:srgbClr val="004C97"/>
                </a:solidFill>
              </a:rPr>
              <a:t> to the first set </a:t>
            </a:r>
            <a:r>
              <a:rPr lang="it-IT" sz="1400" dirty="0">
                <a:solidFill>
                  <a:srgbClr val="505050"/>
                </a:solidFill>
              </a:rPr>
              <a:t>can be </a:t>
            </a:r>
            <a:r>
              <a:rPr lang="it-IT" sz="1400" dirty="0" err="1">
                <a:solidFill>
                  <a:srgbClr val="505050"/>
                </a:solidFill>
              </a:rPr>
              <a:t>interpreted</a:t>
            </a:r>
            <a:r>
              <a:rPr lang="it-IT" sz="1400" dirty="0">
                <a:solidFill>
                  <a:srgbClr val="505050"/>
                </a:solidFill>
              </a:rPr>
              <a:t> </a:t>
            </a:r>
            <a:r>
              <a:rPr lang="it-IT" sz="1400" dirty="0" err="1">
                <a:solidFill>
                  <a:srgbClr val="505050"/>
                </a:solidFill>
              </a:rPr>
              <a:t>as</a:t>
            </a:r>
            <a:r>
              <a:rPr lang="it-IT" sz="1400" dirty="0">
                <a:solidFill>
                  <a:srgbClr val="505050"/>
                </a:solidFill>
              </a:rPr>
              <a:t> the </a:t>
            </a:r>
            <a:r>
              <a:rPr lang="it-IT" sz="1400" dirty="0" err="1">
                <a:solidFill>
                  <a:srgbClr val="505050"/>
                </a:solidFill>
              </a:rPr>
              <a:t>actual</a:t>
            </a:r>
            <a:r>
              <a:rPr lang="it-IT" sz="1400" dirty="0">
                <a:solidFill>
                  <a:srgbClr val="505050"/>
                </a:solidFill>
              </a:rPr>
              <a:t> </a:t>
            </a:r>
            <a:r>
              <a:rPr lang="it-IT" sz="1400" b="1" dirty="0" err="1">
                <a:solidFill>
                  <a:srgbClr val="004C97"/>
                </a:solidFill>
              </a:rPr>
              <a:t>efficiency</a:t>
            </a:r>
            <a:r>
              <a:rPr lang="it-IT" sz="1400" b="1" dirty="0">
                <a:solidFill>
                  <a:srgbClr val="004C97"/>
                </a:solidFill>
              </a:rPr>
              <a:t> of the </a:t>
            </a:r>
            <a:r>
              <a:rPr lang="it-IT" sz="1400" b="1" dirty="0" err="1">
                <a:solidFill>
                  <a:srgbClr val="004C97"/>
                </a:solidFill>
              </a:rPr>
              <a:t>sequence</a:t>
            </a:r>
            <a:r>
              <a:rPr lang="it-IT" sz="1400" dirty="0">
                <a:solidFill>
                  <a:srgbClr val="505050"/>
                </a:solidFill>
              </a:rPr>
              <a:t>.</a:t>
            </a:r>
            <a:br>
              <a:rPr lang="it-IT" sz="1400" dirty="0">
                <a:solidFill>
                  <a:srgbClr val="505050"/>
                </a:solidFill>
              </a:rPr>
            </a:br>
            <a:r>
              <a:rPr lang="it-IT" sz="1400" dirty="0">
                <a:solidFill>
                  <a:srgbClr val="505050"/>
                </a:solidFill>
              </a:rPr>
              <a:t>The </a:t>
            </a:r>
            <a:r>
              <a:rPr lang="it-IT" sz="1400" dirty="0" err="1">
                <a:solidFill>
                  <a:srgbClr val="505050"/>
                </a:solidFill>
              </a:rPr>
              <a:t>other</a:t>
            </a:r>
            <a:r>
              <a:rPr lang="it-IT" sz="1400" dirty="0">
                <a:solidFill>
                  <a:srgbClr val="505050"/>
                </a:solidFill>
              </a:rPr>
              <a:t> </a:t>
            </a:r>
            <a:r>
              <a:rPr lang="it-IT" sz="1400" dirty="0" err="1">
                <a:solidFill>
                  <a:srgbClr val="505050"/>
                </a:solidFill>
              </a:rPr>
              <a:t>ratios</a:t>
            </a:r>
            <a:r>
              <a:rPr lang="it-IT" sz="1400" dirty="0">
                <a:solidFill>
                  <a:srgbClr val="505050"/>
                </a:solidFill>
              </a:rPr>
              <a:t> </a:t>
            </a:r>
            <a:r>
              <a:rPr lang="it-IT" sz="1400" dirty="0" err="1">
                <a:solidFill>
                  <a:srgbClr val="505050"/>
                </a:solidFill>
              </a:rPr>
              <a:t>provide</a:t>
            </a:r>
            <a:r>
              <a:rPr lang="it-IT" sz="1400" dirty="0">
                <a:solidFill>
                  <a:srgbClr val="505050"/>
                </a:solidFill>
              </a:rPr>
              <a:t> information </a:t>
            </a:r>
            <a:r>
              <a:rPr lang="it-IT" sz="1400" dirty="0" err="1">
                <a:solidFill>
                  <a:srgbClr val="505050"/>
                </a:solidFill>
              </a:rPr>
              <a:t>about</a:t>
            </a:r>
            <a:r>
              <a:rPr lang="it-IT" sz="1400" dirty="0">
                <a:solidFill>
                  <a:srgbClr val="505050"/>
                </a:solidFill>
              </a:rPr>
              <a:t> the </a:t>
            </a:r>
            <a:r>
              <a:rPr lang="it-IT" sz="1400" b="1" dirty="0">
                <a:solidFill>
                  <a:srgbClr val="004C97"/>
                </a:solidFill>
              </a:rPr>
              <a:t>false </a:t>
            </a:r>
            <a:r>
              <a:rPr lang="it-IT" sz="1400" b="1" dirty="0" err="1">
                <a:solidFill>
                  <a:srgbClr val="004C97"/>
                </a:solidFill>
              </a:rPr>
              <a:t>positives</a:t>
            </a:r>
            <a:r>
              <a:rPr lang="it-IT" sz="1400" b="1" dirty="0">
                <a:solidFill>
                  <a:srgbClr val="004C97"/>
                </a:solidFill>
              </a:rPr>
              <a:t> </a:t>
            </a:r>
            <a:r>
              <a:rPr lang="it-IT" sz="1400" dirty="0" err="1">
                <a:solidFill>
                  <a:srgbClr val="505050"/>
                </a:solidFill>
              </a:rPr>
              <a:t>appearing</a:t>
            </a:r>
            <a:r>
              <a:rPr lang="it-IT" sz="1400" dirty="0">
                <a:solidFill>
                  <a:srgbClr val="505050"/>
                </a:solidFill>
              </a:rPr>
              <a:t> in the </a:t>
            </a:r>
            <a:r>
              <a:rPr lang="it-IT" sz="1400" dirty="0" err="1">
                <a:solidFill>
                  <a:srgbClr val="505050"/>
                </a:solidFill>
              </a:rPr>
              <a:t>reconstructed</a:t>
            </a:r>
            <a:r>
              <a:rPr lang="it-IT" sz="1400" dirty="0">
                <a:solidFill>
                  <a:srgbClr val="505050"/>
                </a:solidFill>
              </a:rPr>
              <a:t> events set.</a:t>
            </a:r>
          </a:p>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p:spTree>
    <p:extLst>
      <p:ext uri="{BB962C8B-B14F-4D97-AF65-F5344CB8AC3E}">
        <p14:creationId xmlns:p14="http://schemas.microsoft.com/office/powerpoint/2010/main" val="355494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75B59883-186B-A4B0-9EF7-7BA184ED4DEA}"/>
              </a:ext>
            </a:extLst>
          </p:cNvPr>
          <p:cNvSpPr>
            <a:spLocks noGrp="1"/>
          </p:cNvSpPr>
          <p:nvPr>
            <p:ph type="dt" sz="half" idx="16"/>
          </p:nvPr>
        </p:nvSpPr>
        <p:spPr/>
        <p:txBody>
          <a:bodyPr/>
          <a:lstStyle/>
          <a:p>
            <a:pPr>
              <a:defRPr/>
            </a:pPr>
            <a:fld id="{09EA2773-F02A-CC43-B1C5-479A1F34EDA7}" type="datetime1">
              <a:rPr lang="en-US" smtClean="0"/>
              <a:pPr>
                <a:defRPr/>
              </a:pPr>
              <a:t>9/27/2023</a:t>
            </a:fld>
            <a:endParaRPr lang="en-US" dirty="0"/>
          </a:p>
        </p:txBody>
      </p:sp>
      <p:sp>
        <p:nvSpPr>
          <p:cNvPr id="6" name="Segnaposto numero diapositiva 5">
            <a:extLst>
              <a:ext uri="{FF2B5EF4-FFF2-40B4-BE49-F238E27FC236}">
                <a16:creationId xmlns:a16="http://schemas.microsoft.com/office/drawing/2014/main" id="{B13B2BF2-B96B-129D-40EE-67983AE7F118}"/>
              </a:ext>
            </a:extLst>
          </p:cNvPr>
          <p:cNvSpPr>
            <a:spLocks noGrp="1"/>
          </p:cNvSpPr>
          <p:nvPr>
            <p:ph type="sldNum" sz="quarter" idx="18"/>
          </p:nvPr>
        </p:nvSpPr>
        <p:spPr/>
        <p:txBody>
          <a:bodyPr/>
          <a:lstStyle/>
          <a:p>
            <a:pPr>
              <a:defRPr/>
            </a:pPr>
            <a:fld id="{979A04A2-726F-2143-A443-7788AF27176E}" type="slidenum">
              <a:rPr lang="en-US" smtClean="0"/>
              <a:pPr>
                <a:defRPr/>
              </a:pPr>
              <a:t>9</a:t>
            </a:fld>
            <a:endParaRPr lang="en-US" dirty="0"/>
          </a:p>
        </p:txBody>
      </p:sp>
      <p:sp>
        <p:nvSpPr>
          <p:cNvPr id="7" name="Titolo 6">
            <a:extLst>
              <a:ext uri="{FF2B5EF4-FFF2-40B4-BE49-F238E27FC236}">
                <a16:creationId xmlns:a16="http://schemas.microsoft.com/office/drawing/2014/main" id="{0DBB5131-0CFF-C99B-14D2-84B3304A336E}"/>
              </a:ext>
            </a:extLst>
          </p:cNvPr>
          <p:cNvSpPr>
            <a:spLocks noGrp="1"/>
          </p:cNvSpPr>
          <p:nvPr>
            <p:ph type="title"/>
          </p:nvPr>
        </p:nvSpPr>
        <p:spPr>
          <a:xfrm>
            <a:off x="318263" y="236240"/>
            <a:ext cx="8686800" cy="320908"/>
          </a:xfrm>
        </p:spPr>
        <p:txBody>
          <a:bodyPr/>
          <a:lstStyle/>
          <a:p>
            <a:r>
              <a:rPr lang="it-IT" dirty="0"/>
              <a:t>Analysis (part 3)</a:t>
            </a:r>
            <a:endParaRPr lang="en-US" dirty="0"/>
          </a:p>
        </p:txBody>
      </p:sp>
      <p:sp>
        <p:nvSpPr>
          <p:cNvPr id="3" name="Content Placeholder 5">
            <a:extLst>
              <a:ext uri="{FF2B5EF4-FFF2-40B4-BE49-F238E27FC236}">
                <a16:creationId xmlns:a16="http://schemas.microsoft.com/office/drawing/2014/main" id="{34D359CF-A3AE-7AEE-5074-7283181147E4}"/>
              </a:ext>
            </a:extLst>
          </p:cNvPr>
          <p:cNvSpPr txBox="1">
            <a:spLocks/>
          </p:cNvSpPr>
          <p:nvPr/>
        </p:nvSpPr>
        <p:spPr>
          <a:xfrm>
            <a:off x="340358" y="719798"/>
            <a:ext cx="8427958" cy="55705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endParaRPr lang="it-IT" sz="1400" dirty="0">
              <a:solidFill>
                <a:srgbClr val="505050"/>
              </a:solidFill>
            </a:endParaRPr>
          </a:p>
          <a:p>
            <a:pPr marL="0" lvl="4" indent="0">
              <a:buNone/>
            </a:pPr>
            <a:endParaRPr lang="it-IT" sz="1400" dirty="0">
              <a:solidFill>
                <a:srgbClr val="505050"/>
              </a:solidFill>
            </a:endParaRPr>
          </a:p>
          <a:p>
            <a:pPr marL="0" lvl="4">
              <a:buFont typeface="Arial" charset="0"/>
              <a:buNone/>
            </a:pPr>
            <a:endParaRPr lang="en-US" dirty="0"/>
          </a:p>
        </p:txBody>
      </p:sp>
      <p:sp>
        <p:nvSpPr>
          <p:cNvPr id="5" name="Content Placeholder 5">
            <a:extLst>
              <a:ext uri="{FF2B5EF4-FFF2-40B4-BE49-F238E27FC236}">
                <a16:creationId xmlns:a16="http://schemas.microsoft.com/office/drawing/2014/main" id="{87C726CE-7A18-68DF-845B-425BA7D94D14}"/>
              </a:ext>
            </a:extLst>
          </p:cNvPr>
          <p:cNvSpPr txBox="1">
            <a:spLocks/>
          </p:cNvSpPr>
          <p:nvPr/>
        </p:nvSpPr>
        <p:spPr>
          <a:xfrm>
            <a:off x="375684" y="593384"/>
            <a:ext cx="5525080" cy="122950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4">
              <a:buFont typeface="Arial" charset="0"/>
              <a:buNone/>
            </a:pPr>
            <a:r>
              <a:rPr lang="it-IT" sz="1400" dirty="0" err="1">
                <a:solidFill>
                  <a:srgbClr val="505050"/>
                </a:solidFill>
              </a:rPr>
              <a:t>As</a:t>
            </a:r>
            <a:r>
              <a:rPr lang="it-IT" sz="1400" dirty="0">
                <a:solidFill>
                  <a:srgbClr val="505050"/>
                </a:solidFill>
              </a:rPr>
              <a:t> for the Monte Carlo Truth </a:t>
            </a:r>
            <a:r>
              <a:rPr lang="it-IT" sz="1400" dirty="0" err="1">
                <a:solidFill>
                  <a:srgbClr val="505050"/>
                </a:solidFill>
              </a:rPr>
              <a:t>conversion</a:t>
            </a:r>
            <a:r>
              <a:rPr lang="it-IT" sz="1400" dirty="0">
                <a:solidFill>
                  <a:srgbClr val="505050"/>
                </a:solidFill>
              </a:rPr>
              <a:t> events </a:t>
            </a:r>
            <a:r>
              <a:rPr lang="it-IT" sz="1400" dirty="0" err="1">
                <a:solidFill>
                  <a:srgbClr val="505050"/>
                </a:solidFill>
              </a:rPr>
              <a:t>corresponding</a:t>
            </a:r>
            <a:r>
              <a:rPr lang="it-IT" sz="1400" dirty="0">
                <a:solidFill>
                  <a:srgbClr val="505050"/>
                </a:solidFill>
              </a:rPr>
              <a:t> to a </a:t>
            </a:r>
            <a:r>
              <a:rPr lang="it-IT" sz="1400" dirty="0" err="1">
                <a:solidFill>
                  <a:srgbClr val="505050"/>
                </a:solidFill>
              </a:rPr>
              <a:t>primary</a:t>
            </a:r>
            <a:r>
              <a:rPr lang="it-IT" sz="1400" dirty="0">
                <a:solidFill>
                  <a:srgbClr val="505050"/>
                </a:solidFill>
              </a:rPr>
              <a:t> </a:t>
            </a:r>
            <a:r>
              <a:rPr lang="it-IT" sz="1400" dirty="0" err="1">
                <a:solidFill>
                  <a:srgbClr val="505050"/>
                </a:solidFill>
              </a:rPr>
              <a:t>photon</a:t>
            </a:r>
            <a:r>
              <a:rPr lang="it-IT" sz="1400" dirty="0">
                <a:solidFill>
                  <a:srgbClr val="505050"/>
                </a:solidFill>
              </a:rPr>
              <a:t> </a:t>
            </a:r>
            <a:r>
              <a:rPr lang="it-IT" sz="1400" dirty="0" err="1">
                <a:solidFill>
                  <a:srgbClr val="505050"/>
                </a:solidFill>
              </a:rPr>
              <a:t>converting</a:t>
            </a:r>
            <a:r>
              <a:rPr lang="it-IT" sz="1400" dirty="0">
                <a:solidFill>
                  <a:srgbClr val="505050"/>
                </a:solidFill>
              </a:rPr>
              <a:t> </a:t>
            </a:r>
            <a:r>
              <a:rPr lang="it-IT" sz="1400" dirty="0" err="1">
                <a:solidFill>
                  <a:srgbClr val="505050"/>
                </a:solidFill>
              </a:rPr>
              <a:t>into</a:t>
            </a:r>
            <a:r>
              <a:rPr lang="it-IT" sz="1400" dirty="0">
                <a:solidFill>
                  <a:srgbClr val="505050"/>
                </a:solidFill>
              </a:rPr>
              <a:t> an electron/</a:t>
            </a:r>
            <a:r>
              <a:rPr lang="it-IT" sz="1400" dirty="0" err="1">
                <a:solidFill>
                  <a:srgbClr val="505050"/>
                </a:solidFill>
              </a:rPr>
              <a:t>positron</a:t>
            </a:r>
            <a:r>
              <a:rPr lang="it-IT" sz="1400" dirty="0">
                <a:solidFill>
                  <a:srgbClr val="505050"/>
                </a:solidFill>
              </a:rPr>
              <a:t> </a:t>
            </a:r>
            <a:r>
              <a:rPr lang="it-IT" sz="1400" dirty="0" err="1">
                <a:solidFill>
                  <a:srgbClr val="505050"/>
                </a:solidFill>
              </a:rPr>
              <a:t>pair</a:t>
            </a:r>
            <a:r>
              <a:rPr lang="it-IT" sz="1400" dirty="0">
                <a:solidFill>
                  <a:srgbClr val="505050"/>
                </a:solidFill>
              </a:rPr>
              <a:t>, </a:t>
            </a:r>
            <a:r>
              <a:rPr lang="it-IT" sz="1400" dirty="0" err="1">
                <a:solidFill>
                  <a:srgbClr val="505050"/>
                </a:solidFill>
              </a:rPr>
              <a:t>it</a:t>
            </a:r>
            <a:r>
              <a:rPr lang="it-IT" sz="1400" dirty="0">
                <a:solidFill>
                  <a:srgbClr val="505050"/>
                </a:solidFill>
              </a:rPr>
              <a:t> </a:t>
            </a:r>
            <a:r>
              <a:rPr lang="it-IT" sz="1400" dirty="0" err="1">
                <a:solidFill>
                  <a:srgbClr val="505050"/>
                </a:solidFill>
              </a:rPr>
              <a:t>is</a:t>
            </a:r>
            <a:r>
              <a:rPr lang="it-IT" sz="1400" dirty="0">
                <a:solidFill>
                  <a:srgbClr val="505050"/>
                </a:solidFill>
              </a:rPr>
              <a:t> </a:t>
            </a:r>
            <a:r>
              <a:rPr lang="it-IT" sz="1400" dirty="0" err="1">
                <a:solidFill>
                  <a:srgbClr val="505050"/>
                </a:solidFill>
              </a:rPr>
              <a:t>interesting</a:t>
            </a:r>
            <a:r>
              <a:rPr lang="it-IT" sz="1400" dirty="0">
                <a:solidFill>
                  <a:srgbClr val="505050"/>
                </a:solidFill>
              </a:rPr>
              <a:t> to </a:t>
            </a:r>
            <a:r>
              <a:rPr lang="it-IT" sz="1400" dirty="0" err="1">
                <a:solidFill>
                  <a:srgbClr val="505050"/>
                </a:solidFill>
              </a:rPr>
              <a:t>observe</a:t>
            </a:r>
            <a:r>
              <a:rPr lang="it-IT" sz="1400" dirty="0">
                <a:solidFill>
                  <a:srgbClr val="505050"/>
                </a:solidFill>
              </a:rPr>
              <a:t> the </a:t>
            </a:r>
            <a:r>
              <a:rPr lang="it-IT" sz="1400" b="1" dirty="0" err="1">
                <a:solidFill>
                  <a:srgbClr val="004C97"/>
                </a:solidFill>
              </a:rPr>
              <a:t>conversion</a:t>
            </a:r>
            <a:r>
              <a:rPr lang="it-IT" sz="1400" b="1" dirty="0">
                <a:solidFill>
                  <a:srgbClr val="004C97"/>
                </a:solidFill>
              </a:rPr>
              <a:t> position </a:t>
            </a:r>
            <a:r>
              <a:rPr lang="it-IT" sz="1400" b="1" dirty="0" err="1">
                <a:solidFill>
                  <a:srgbClr val="004C97"/>
                </a:solidFill>
              </a:rPr>
              <a:t>distribution</a:t>
            </a:r>
            <a:r>
              <a:rPr lang="it-IT" sz="1400" b="1" dirty="0">
                <a:solidFill>
                  <a:srgbClr val="004C97"/>
                </a:solidFill>
              </a:rPr>
              <a:t>, </a:t>
            </a:r>
            <a:r>
              <a:rPr lang="it-IT" sz="1400" dirty="0">
                <a:solidFill>
                  <a:srgbClr val="505050"/>
                </a:solidFill>
              </a:rPr>
              <a:t>the electron</a:t>
            </a:r>
            <a:r>
              <a:rPr lang="it-IT" sz="1400" b="1" dirty="0">
                <a:solidFill>
                  <a:srgbClr val="004C97"/>
                </a:solidFill>
              </a:rPr>
              <a:t> </a:t>
            </a:r>
            <a:r>
              <a:rPr lang="it-IT" sz="1400" dirty="0">
                <a:solidFill>
                  <a:schemeClr val="tx1">
                    <a:lumMod val="50000"/>
                  </a:schemeClr>
                </a:solidFill>
              </a:rPr>
              <a:t>and</a:t>
            </a:r>
            <a:r>
              <a:rPr lang="it-IT" sz="1400" b="1" dirty="0">
                <a:solidFill>
                  <a:srgbClr val="004C97"/>
                </a:solidFill>
              </a:rPr>
              <a:t> </a:t>
            </a:r>
            <a:r>
              <a:rPr lang="it-IT" sz="1400" dirty="0" err="1">
                <a:solidFill>
                  <a:srgbClr val="505050"/>
                </a:solidFill>
              </a:rPr>
              <a:t>positron</a:t>
            </a:r>
            <a:r>
              <a:rPr lang="it-IT" sz="1400" b="1" dirty="0">
                <a:solidFill>
                  <a:srgbClr val="004C97"/>
                </a:solidFill>
              </a:rPr>
              <a:t> </a:t>
            </a:r>
            <a:r>
              <a:rPr lang="it-IT" sz="1400" b="1" dirty="0" err="1">
                <a:solidFill>
                  <a:srgbClr val="004C97"/>
                </a:solidFill>
              </a:rPr>
              <a:t>starting</a:t>
            </a:r>
            <a:r>
              <a:rPr lang="it-IT" sz="1400" b="1" dirty="0">
                <a:solidFill>
                  <a:srgbClr val="004C97"/>
                </a:solidFill>
              </a:rPr>
              <a:t> </a:t>
            </a:r>
            <a:r>
              <a:rPr lang="it-IT" sz="1400" b="1" dirty="0" err="1">
                <a:solidFill>
                  <a:srgbClr val="004C97"/>
                </a:solidFill>
              </a:rPr>
              <a:t>momentum</a:t>
            </a:r>
            <a:r>
              <a:rPr lang="it-IT" sz="1400" b="1" dirty="0">
                <a:solidFill>
                  <a:srgbClr val="004C97"/>
                </a:solidFill>
              </a:rPr>
              <a:t> </a:t>
            </a:r>
            <a:r>
              <a:rPr lang="it-IT" sz="1400" b="1" dirty="0" err="1">
                <a:solidFill>
                  <a:srgbClr val="004C97"/>
                </a:solidFill>
              </a:rPr>
              <a:t>distributions</a:t>
            </a:r>
            <a:r>
              <a:rPr lang="it-IT" sz="1400" b="1" dirty="0">
                <a:solidFill>
                  <a:srgbClr val="505050"/>
                </a:solidFill>
              </a:rPr>
              <a:t> </a:t>
            </a:r>
            <a:r>
              <a:rPr lang="it-IT" sz="1400" dirty="0">
                <a:solidFill>
                  <a:srgbClr val="505050"/>
                </a:solidFill>
              </a:rPr>
              <a:t>and </a:t>
            </a:r>
            <a:r>
              <a:rPr lang="it-IT" sz="1400" b="1" dirty="0" err="1">
                <a:solidFill>
                  <a:srgbClr val="004C97"/>
                </a:solidFill>
              </a:rPr>
              <a:t>starting</a:t>
            </a:r>
            <a:r>
              <a:rPr lang="it-IT" sz="1400" b="1" dirty="0">
                <a:solidFill>
                  <a:srgbClr val="004C97"/>
                </a:solidFill>
              </a:rPr>
              <a:t> </a:t>
            </a:r>
            <a:r>
              <a:rPr lang="it-IT" sz="1400" b="1" dirty="0" err="1">
                <a:solidFill>
                  <a:srgbClr val="004C97"/>
                </a:solidFill>
              </a:rPr>
              <a:t>momentum</a:t>
            </a:r>
            <a:r>
              <a:rPr lang="it-IT" sz="1400" b="1" dirty="0">
                <a:solidFill>
                  <a:srgbClr val="004C97"/>
                </a:solidFill>
              </a:rPr>
              <a:t> </a:t>
            </a:r>
            <a:r>
              <a:rPr lang="it-IT" sz="1400" b="1" dirty="0" err="1">
                <a:solidFill>
                  <a:srgbClr val="004C97"/>
                </a:solidFill>
              </a:rPr>
              <a:t>along</a:t>
            </a:r>
            <a:r>
              <a:rPr lang="it-IT" sz="1400" b="1" dirty="0">
                <a:solidFill>
                  <a:srgbClr val="004C97"/>
                </a:solidFill>
              </a:rPr>
              <a:t> </a:t>
            </a:r>
            <a:r>
              <a:rPr lang="it-IT" sz="1400" b="1" dirty="0" err="1">
                <a:solidFill>
                  <a:srgbClr val="004C97"/>
                </a:solidFill>
              </a:rPr>
              <a:t>photon</a:t>
            </a:r>
            <a:r>
              <a:rPr lang="it-IT" sz="1400" b="1" dirty="0">
                <a:solidFill>
                  <a:srgbClr val="004C97"/>
                </a:solidFill>
              </a:rPr>
              <a:t> </a:t>
            </a:r>
            <a:r>
              <a:rPr lang="it-IT" sz="1400" b="1" dirty="0" err="1">
                <a:solidFill>
                  <a:srgbClr val="004C97"/>
                </a:solidFill>
              </a:rPr>
              <a:t>direction</a:t>
            </a:r>
            <a:r>
              <a:rPr lang="it-IT" sz="1400" b="1" dirty="0">
                <a:solidFill>
                  <a:srgbClr val="004C97"/>
                </a:solidFill>
              </a:rPr>
              <a:t> </a:t>
            </a:r>
            <a:r>
              <a:rPr lang="it-IT" sz="1400" b="1" dirty="0" err="1">
                <a:solidFill>
                  <a:srgbClr val="004C97"/>
                </a:solidFill>
              </a:rPr>
              <a:t>distributions</a:t>
            </a:r>
            <a:r>
              <a:rPr lang="it-IT" sz="1400" dirty="0">
                <a:solidFill>
                  <a:srgbClr val="505050"/>
                </a:solidFill>
              </a:rPr>
              <a:t>.</a:t>
            </a:r>
          </a:p>
          <a:p>
            <a:pPr marL="0" lvl="4" indent="0">
              <a:buNone/>
            </a:pPr>
            <a:endParaRPr lang="it-IT" sz="1400" dirty="0">
              <a:solidFill>
                <a:srgbClr val="505050"/>
              </a:solidFill>
            </a:endParaRPr>
          </a:p>
          <a:p>
            <a:pPr marL="0" lvl="4">
              <a:buFont typeface="Arial" charset="0"/>
              <a:buNone/>
            </a:pPr>
            <a:endParaRPr lang="en-US" dirty="0"/>
          </a:p>
        </p:txBody>
      </p:sp>
      <p:pic>
        <p:nvPicPr>
          <p:cNvPr id="19" name="Immagine 18">
            <a:extLst>
              <a:ext uri="{FF2B5EF4-FFF2-40B4-BE49-F238E27FC236}">
                <a16:creationId xmlns:a16="http://schemas.microsoft.com/office/drawing/2014/main" id="{49C8B164-1354-AD5F-08E3-AD43571A5842}"/>
              </a:ext>
            </a:extLst>
          </p:cNvPr>
          <p:cNvPicPr>
            <a:picLocks noChangeAspect="1"/>
          </p:cNvPicPr>
          <p:nvPr/>
        </p:nvPicPr>
        <p:blipFill>
          <a:blip r:embed="rId2"/>
          <a:stretch>
            <a:fillRect/>
          </a:stretch>
        </p:blipFill>
        <p:spPr>
          <a:xfrm>
            <a:off x="5991878" y="107508"/>
            <a:ext cx="2922070" cy="1440000"/>
          </a:xfrm>
          <a:prstGeom prst="rect">
            <a:avLst/>
          </a:prstGeom>
        </p:spPr>
      </p:pic>
      <p:pic>
        <p:nvPicPr>
          <p:cNvPr id="21" name="Immagine 20">
            <a:extLst>
              <a:ext uri="{FF2B5EF4-FFF2-40B4-BE49-F238E27FC236}">
                <a16:creationId xmlns:a16="http://schemas.microsoft.com/office/drawing/2014/main" id="{F0C54305-4FC5-7D20-2CB2-E0ADA7E6FB5F}"/>
              </a:ext>
            </a:extLst>
          </p:cNvPr>
          <p:cNvPicPr>
            <a:picLocks noChangeAspect="1"/>
          </p:cNvPicPr>
          <p:nvPr/>
        </p:nvPicPr>
        <p:blipFill>
          <a:blip r:embed="rId3"/>
          <a:stretch>
            <a:fillRect/>
          </a:stretch>
        </p:blipFill>
        <p:spPr>
          <a:xfrm>
            <a:off x="6008201" y="1547507"/>
            <a:ext cx="2889424" cy="1440000"/>
          </a:xfrm>
          <a:prstGeom prst="rect">
            <a:avLst/>
          </a:prstGeom>
        </p:spPr>
      </p:pic>
      <p:pic>
        <p:nvPicPr>
          <p:cNvPr id="23" name="Immagine 22">
            <a:extLst>
              <a:ext uri="{FF2B5EF4-FFF2-40B4-BE49-F238E27FC236}">
                <a16:creationId xmlns:a16="http://schemas.microsoft.com/office/drawing/2014/main" id="{C3416845-FBB0-4CF9-3B84-5B8FE5C6EE22}"/>
              </a:ext>
            </a:extLst>
          </p:cNvPr>
          <p:cNvPicPr>
            <a:picLocks noChangeAspect="1"/>
          </p:cNvPicPr>
          <p:nvPr/>
        </p:nvPicPr>
        <p:blipFill>
          <a:blip r:embed="rId4"/>
          <a:stretch>
            <a:fillRect/>
          </a:stretch>
        </p:blipFill>
        <p:spPr>
          <a:xfrm>
            <a:off x="6008201" y="3116394"/>
            <a:ext cx="2943541" cy="1440000"/>
          </a:xfrm>
          <a:prstGeom prst="rect">
            <a:avLst/>
          </a:prstGeom>
        </p:spPr>
      </p:pic>
      <p:pic>
        <p:nvPicPr>
          <p:cNvPr id="26" name="Immagine 25">
            <a:extLst>
              <a:ext uri="{FF2B5EF4-FFF2-40B4-BE49-F238E27FC236}">
                <a16:creationId xmlns:a16="http://schemas.microsoft.com/office/drawing/2014/main" id="{A3AF9D0C-6B5A-4546-A4E2-23F0EF5BDC7E}"/>
              </a:ext>
            </a:extLst>
          </p:cNvPr>
          <p:cNvPicPr>
            <a:picLocks noChangeAspect="1"/>
          </p:cNvPicPr>
          <p:nvPr/>
        </p:nvPicPr>
        <p:blipFill>
          <a:blip r:embed="rId5"/>
          <a:stretch>
            <a:fillRect/>
          </a:stretch>
        </p:blipFill>
        <p:spPr>
          <a:xfrm>
            <a:off x="1480861" y="1819385"/>
            <a:ext cx="3115533" cy="1440000"/>
          </a:xfrm>
          <a:prstGeom prst="rect">
            <a:avLst/>
          </a:prstGeom>
        </p:spPr>
      </p:pic>
      <p:pic>
        <p:nvPicPr>
          <p:cNvPr id="28" name="Immagine 27">
            <a:extLst>
              <a:ext uri="{FF2B5EF4-FFF2-40B4-BE49-F238E27FC236}">
                <a16:creationId xmlns:a16="http://schemas.microsoft.com/office/drawing/2014/main" id="{FE4ED51A-2F3A-3E52-B3F0-8C3865EE1644}"/>
              </a:ext>
            </a:extLst>
          </p:cNvPr>
          <p:cNvPicPr>
            <a:picLocks noChangeAspect="1"/>
          </p:cNvPicPr>
          <p:nvPr/>
        </p:nvPicPr>
        <p:blipFill>
          <a:blip r:embed="rId6"/>
          <a:stretch>
            <a:fillRect/>
          </a:stretch>
        </p:blipFill>
        <p:spPr>
          <a:xfrm>
            <a:off x="1505256" y="3259385"/>
            <a:ext cx="3066744" cy="1440000"/>
          </a:xfrm>
          <a:prstGeom prst="rect">
            <a:avLst/>
          </a:prstGeom>
        </p:spPr>
      </p:pic>
    </p:spTree>
    <p:extLst>
      <p:ext uri="{BB962C8B-B14F-4D97-AF65-F5344CB8AC3E}">
        <p14:creationId xmlns:p14="http://schemas.microsoft.com/office/powerpoint/2010/main" val="3962997161"/>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FNAL_Powerpoint_16x9-seasons_052121</Template>
  <TotalTime>0</TotalTime>
  <Words>1325</Words>
  <Application>Microsoft Office PowerPoint</Application>
  <PresentationFormat>Presentazione su schermo (16:9)</PresentationFormat>
  <Paragraphs>155</Paragraphs>
  <Slides>15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Arial</vt:lpstr>
      <vt:lpstr>Calibri</vt:lpstr>
      <vt:lpstr>Cambria Math</vt:lpstr>
      <vt:lpstr>Helvetica</vt:lpstr>
      <vt:lpstr>Wingdings</vt:lpstr>
      <vt:lpstr>Fermilab_PPT_090915</vt:lpstr>
      <vt:lpstr>Presentazione standard di PowerPoint</vt:lpstr>
      <vt:lpstr>Mu2e Experiment purpose</vt:lpstr>
      <vt:lpstr>Backgrounds to the μ^--e^+ process </vt:lpstr>
      <vt:lpstr>Purpose of the Project</vt:lpstr>
      <vt:lpstr>Software and Monte Carlo simulations</vt:lpstr>
      <vt:lpstr>Track reconstruction sequences</vt:lpstr>
      <vt:lpstr>Analysis (part 1) </vt:lpstr>
      <vt:lpstr>Analysis (parte 2)</vt:lpstr>
      <vt:lpstr>Analysis (part 3)</vt:lpstr>
      <vt:lpstr>Analysis (part 4)</vt:lpstr>
      <vt:lpstr>Future developments for the reconstruction algorithm</vt:lpstr>
      <vt:lpstr>Side Projects</vt:lpstr>
      <vt:lpstr>DAQ setup</vt:lpstr>
      <vt:lpstr>Outgassing of the calorimeter Readout units </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Mattia Carone</dc:creator>
  <cp:lastModifiedBy>Mattia Carone</cp:lastModifiedBy>
  <cp:revision>20</cp:revision>
  <cp:lastPrinted>2014-01-20T19:40:21Z</cp:lastPrinted>
  <dcterms:created xsi:type="dcterms:W3CDTF">2023-08-25T15:57:15Z</dcterms:created>
  <dcterms:modified xsi:type="dcterms:W3CDTF">2023-09-27T20:35:44Z</dcterms:modified>
</cp:coreProperties>
</file>