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3"/>
  </p:sldMasterIdLst>
  <p:notesMasterIdLst>
    <p:notesMasterId r:id="rId32"/>
  </p:notesMasterIdLst>
  <p:handoutMasterIdLst>
    <p:handoutMasterId r:id="rId33"/>
  </p:handoutMasterIdLst>
  <p:sldIdLst>
    <p:sldId id="294" r:id="rId4"/>
    <p:sldId id="2911" r:id="rId5"/>
    <p:sldId id="2912" r:id="rId6"/>
    <p:sldId id="2913" r:id="rId7"/>
    <p:sldId id="2915" r:id="rId8"/>
    <p:sldId id="2916" r:id="rId9"/>
    <p:sldId id="295" r:id="rId10"/>
    <p:sldId id="2917" r:id="rId11"/>
    <p:sldId id="2918" r:id="rId12"/>
    <p:sldId id="2919" r:id="rId13"/>
    <p:sldId id="2920" r:id="rId14"/>
    <p:sldId id="2922" r:id="rId15"/>
    <p:sldId id="2937" r:id="rId16"/>
    <p:sldId id="2938" r:id="rId17"/>
    <p:sldId id="2939" r:id="rId18"/>
    <p:sldId id="2927" r:id="rId19"/>
    <p:sldId id="2923" r:id="rId20"/>
    <p:sldId id="2928" r:id="rId21"/>
    <p:sldId id="2925" r:id="rId22"/>
    <p:sldId id="2924" r:id="rId23"/>
    <p:sldId id="2935" r:id="rId24"/>
    <p:sldId id="2930" r:id="rId25"/>
    <p:sldId id="2932" r:id="rId26"/>
    <p:sldId id="296" r:id="rId27"/>
    <p:sldId id="2929" r:id="rId28"/>
    <p:sldId id="275" r:id="rId29"/>
    <p:sldId id="297" r:id="rId30"/>
    <p:sldId id="2933" r:id="rId31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97D7EB"/>
    <a:srgbClr val="98D7EA"/>
    <a:srgbClr val="98D7EB"/>
    <a:srgbClr val="50504E"/>
    <a:srgbClr val="4E4E4E"/>
    <a:srgbClr val="404040"/>
    <a:srgbClr val="004C97"/>
    <a:srgbClr val="63666A"/>
    <a:srgbClr val="99D6E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3"/>
  </p:normalViewPr>
  <p:slideViewPr>
    <p:cSldViewPr snapToGrid="0" snapToObjects="1" showGuides="1">
      <p:cViewPr varScale="1">
        <p:scale>
          <a:sx n="157" d="100"/>
          <a:sy n="157" d="100"/>
        </p:scale>
        <p:origin x="156" y="3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Matteo Giusti | Final Presentation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5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2.mp4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pip2.fnal.gov/how-it-works/introduction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29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3693625" cy="935794"/>
          </a:xfrm>
        </p:spPr>
        <p:txBody>
          <a:bodyPr/>
          <a:lstStyle/>
          <a:p>
            <a:r>
              <a:rPr lang="en-US" sz="1400" dirty="0"/>
              <a:t>Matteo Giusti</a:t>
            </a:r>
          </a:p>
          <a:p>
            <a:r>
              <a:rPr lang="en-US" sz="1400" dirty="0"/>
              <a:t>Italian Summer Students </a:t>
            </a:r>
            <a:r>
              <a:rPr lang="en-US" sz="1400"/>
              <a:t>Final Presentation</a:t>
            </a:r>
            <a:endParaRPr lang="en-US" sz="1400" dirty="0"/>
          </a:p>
          <a:p>
            <a:r>
              <a:rPr lang="en-US" sz="1400" dirty="0"/>
              <a:t>September 27, 2023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Single Spoke Resonator (SSR) cryomodules assembly tooling and procedure for PIP-II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E3C710B-B549-F187-7C1A-B3162A327A1C}"/>
              </a:ext>
            </a:extLst>
          </p:cNvPr>
          <p:cNvSpPr txBox="1">
            <a:spLocks/>
          </p:cNvSpPr>
          <p:nvPr/>
        </p:nvSpPr>
        <p:spPr>
          <a:xfrm>
            <a:off x="4956050" y="3986936"/>
            <a:ext cx="3693625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Tx/>
              <a:buNone/>
              <a:defRPr sz="1600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dirty="0"/>
              <a:t>Supervisor: Jacopo Bernardini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4E4-00DD-BC18-9483-4E4166F3227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1BE73E82-B3F1-4534-8979-F4959FA4DD27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E6EC2-5EFE-1FD5-6C9E-0457E41E6AD6}"/>
              </a:ext>
            </a:extLst>
          </p:cNvPr>
          <p:cNvSpPr/>
          <p:nvPr/>
        </p:nvSpPr>
        <p:spPr>
          <a:xfrm>
            <a:off x="1615892" y="1941615"/>
            <a:ext cx="5912216" cy="1137805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LIFTING HOLDERS</a:t>
            </a:r>
          </a:p>
        </p:txBody>
      </p:sp>
    </p:spTree>
    <p:extLst>
      <p:ext uri="{BB962C8B-B14F-4D97-AF65-F5344CB8AC3E}">
        <p14:creationId xmlns:p14="http://schemas.microsoft.com/office/powerpoint/2010/main" val="1510074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736" y="888929"/>
            <a:ext cx="8672513" cy="3580081"/>
          </a:xfrm>
        </p:spPr>
        <p:txBody>
          <a:bodyPr/>
          <a:lstStyle/>
          <a:p>
            <a:r>
              <a:rPr lang="en-US" sz="1600" dirty="0"/>
              <a:t>Write an Engineering Note on the lifting holders for SSR2 and SSR1.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The components: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Goal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68BFC-9F51-594C-BAC7-394344A5D0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22191" y="1394956"/>
            <a:ext cx="3378090" cy="3091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135729" y="3419852"/>
            <a:ext cx="2140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The string assembly has to be fixed to the lifting tooling in order to be raised and placed into the cryomodule.</a:t>
            </a:r>
          </a:p>
        </p:txBody>
      </p:sp>
      <p:pic>
        <p:nvPicPr>
          <p:cNvPr id="3" name="Picture 2" descr="A close-up of a microscope">
            <a:extLst>
              <a:ext uri="{FF2B5EF4-FFF2-40B4-BE49-F238E27FC236}">
                <a16:creationId xmlns:a16="http://schemas.microsoft.com/office/drawing/2014/main" id="{863D7693-C160-5AC0-7ACF-2F7B2FDEF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338" y="1527934"/>
            <a:ext cx="1577924" cy="15201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5972D-DCE2-D22B-608E-AF75B64823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692400" y="83184"/>
            <a:ext cx="1129725" cy="20002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497E8-D2E3-76AF-7E26-61BAF31E897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669579" y="2657298"/>
            <a:ext cx="1238677" cy="18287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5031-58A0-7AC2-DD2C-9B74EC4C9615}"/>
              </a:ext>
            </a:extLst>
          </p:cNvPr>
          <p:cNvSpPr txBox="1"/>
          <p:nvPr/>
        </p:nvSpPr>
        <p:spPr>
          <a:xfrm>
            <a:off x="6854833" y="428268"/>
            <a:ext cx="1129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End Flange Holder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6E7E0-2B02-6F60-86CB-FE984F318AB2}"/>
              </a:ext>
            </a:extLst>
          </p:cNvPr>
          <p:cNvSpPr txBox="1"/>
          <p:nvPr/>
        </p:nvSpPr>
        <p:spPr>
          <a:xfrm>
            <a:off x="5715740" y="2704541"/>
            <a:ext cx="1051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Cavity Holder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15CE5-07E5-76CE-5742-4A6E7D0D49CA}"/>
              </a:ext>
            </a:extLst>
          </p:cNvPr>
          <p:cNvSpPr txBox="1"/>
          <p:nvPr/>
        </p:nvSpPr>
        <p:spPr>
          <a:xfrm>
            <a:off x="6767300" y="4097343"/>
            <a:ext cx="1163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Solenoid 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C315A-C6D8-A781-AADD-694EA2EFAA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82576CF-4236-4A58-8B23-10F03C518CE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4E38F-FB1B-3C50-7A6A-5FB53AAF2F07}"/>
              </a:ext>
            </a:extLst>
          </p:cNvPr>
          <p:cNvSpPr txBox="1"/>
          <p:nvPr/>
        </p:nvSpPr>
        <p:spPr>
          <a:xfrm>
            <a:off x="5478616" y="4097343"/>
            <a:ext cx="123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SSR2</a:t>
            </a:r>
          </a:p>
        </p:txBody>
      </p:sp>
    </p:spTree>
    <p:extLst>
      <p:ext uri="{BB962C8B-B14F-4D97-AF65-F5344CB8AC3E}">
        <p14:creationId xmlns:p14="http://schemas.microsoft.com/office/powerpoint/2010/main" val="5854272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85736" y="888929"/>
            <a:ext cx="8672513" cy="3580081"/>
          </a:xfrm>
        </p:spPr>
        <p:txBody>
          <a:bodyPr/>
          <a:lstStyle/>
          <a:p>
            <a:r>
              <a:rPr lang="en-US" sz="1600" dirty="0"/>
              <a:t>Write an Engineering Note on the lifting holders for SSR2 and SSR1.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/>
              <a:t>The components:</a:t>
            </a:r>
          </a:p>
          <a:p>
            <a:pPr marL="0" indent="0">
              <a:buNone/>
            </a:pPr>
            <a:endParaRPr lang="en-US" sz="16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Goal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68BFC-9F51-594C-BAC7-394344A5D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59" r="3586"/>
          <a:stretch/>
        </p:blipFill>
        <p:spPr>
          <a:xfrm>
            <a:off x="1981200" y="1364572"/>
            <a:ext cx="3456137" cy="3149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D2CEF8-889C-354A-BB77-E0BE21D06E7E}"/>
              </a:ext>
            </a:extLst>
          </p:cNvPr>
          <p:cNvSpPr txBox="1"/>
          <p:nvPr/>
        </p:nvSpPr>
        <p:spPr>
          <a:xfrm>
            <a:off x="135729" y="3419852"/>
            <a:ext cx="21402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latin typeface="Helvetica" pitchFamily="2" charset="0"/>
              </a:rPr>
              <a:t>The string assembly has to be fixed to the lifting tooling in order to be raised and placed into the cryomodule.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3D7693-C160-5AC0-7ACF-2F7B2FDEF5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15"/>
          <a:stretch/>
        </p:blipFill>
        <p:spPr>
          <a:xfrm>
            <a:off x="5310097" y="1250661"/>
            <a:ext cx="2159051" cy="172774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5972D-DCE2-D22B-608E-AF75B64823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27" r="39529"/>
          <a:stretch/>
        </p:blipFill>
        <p:spPr>
          <a:xfrm>
            <a:off x="6994928" y="1871514"/>
            <a:ext cx="1226844" cy="23895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497E8-D2E3-76AF-7E26-61BAF31E89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934" r="17301"/>
          <a:stretch/>
        </p:blipFill>
        <p:spPr>
          <a:xfrm>
            <a:off x="7102713" y="129575"/>
            <a:ext cx="2218944" cy="24382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60B5031-58A0-7AC2-DD2C-9B74EC4C9615}"/>
              </a:ext>
            </a:extLst>
          </p:cNvPr>
          <p:cNvSpPr txBox="1"/>
          <p:nvPr/>
        </p:nvSpPr>
        <p:spPr>
          <a:xfrm>
            <a:off x="6854833" y="428268"/>
            <a:ext cx="11297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End Flange Holder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E6E7E0-2B02-6F60-86CB-FE984F318AB2}"/>
              </a:ext>
            </a:extLst>
          </p:cNvPr>
          <p:cNvSpPr txBox="1"/>
          <p:nvPr/>
        </p:nvSpPr>
        <p:spPr>
          <a:xfrm>
            <a:off x="5715740" y="2704541"/>
            <a:ext cx="10515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Cavity Holder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C15CE5-07E5-76CE-5742-4A6E7D0D49CA}"/>
              </a:ext>
            </a:extLst>
          </p:cNvPr>
          <p:cNvSpPr txBox="1"/>
          <p:nvPr/>
        </p:nvSpPr>
        <p:spPr>
          <a:xfrm>
            <a:off x="6767300" y="4097343"/>
            <a:ext cx="1163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Solenoid Holder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AC315A-C6D8-A781-AADD-694EA2EFAA2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182576CF-4236-4A58-8B23-10F03C518CE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14E38F-FB1B-3C50-7A6A-5FB53AAF2F07}"/>
              </a:ext>
            </a:extLst>
          </p:cNvPr>
          <p:cNvSpPr txBox="1"/>
          <p:nvPr/>
        </p:nvSpPr>
        <p:spPr>
          <a:xfrm>
            <a:off x="5478616" y="4097343"/>
            <a:ext cx="123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SSR1</a:t>
            </a:r>
          </a:p>
        </p:txBody>
      </p:sp>
    </p:spTree>
    <p:extLst>
      <p:ext uri="{BB962C8B-B14F-4D97-AF65-F5344CB8AC3E}">
        <p14:creationId xmlns:p14="http://schemas.microsoft.com/office/powerpoint/2010/main" val="169802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2823-D06B-DBC6-6025-8F4E2A6C41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5AD6207-CA10-463D-B112-322FF8F1840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BC8A-CA3A-2E8A-2CDA-9F63C0DAA0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6A875A-13A3-6B2F-A0D0-C1D5BD67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problem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7C4BB0D-741F-248E-758F-60DCC6690992}"/>
              </a:ext>
            </a:extLst>
          </p:cNvPr>
          <p:cNvSpPr txBox="1">
            <a:spLocks/>
          </p:cNvSpPr>
          <p:nvPr/>
        </p:nvSpPr>
        <p:spPr>
          <a:xfrm>
            <a:off x="295656" y="1232882"/>
            <a:ext cx="4154424" cy="32537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Examine whether the design was able to withstand the weight of the string assembly.</a:t>
            </a:r>
          </a:p>
          <a:p>
            <a:endParaRPr lang="en-US" sz="1600" dirty="0"/>
          </a:p>
          <a:p>
            <a:r>
              <a:rPr lang="en-US" sz="1600" dirty="0"/>
              <a:t>This process is carried on following rules depicted in ASME and ASCE manuals (American Society of Mechanical and Civil Engineers).</a:t>
            </a:r>
          </a:p>
          <a:p>
            <a:endParaRPr lang="en-US" sz="1600" dirty="0"/>
          </a:p>
          <a:p>
            <a:r>
              <a:rPr lang="en-US" sz="1600" dirty="0"/>
              <a:t>A requirement was to consider an earthquake accident during the lifting.</a:t>
            </a:r>
          </a:p>
          <a:p>
            <a:endParaRPr lang="en-US" sz="1600" dirty="0"/>
          </a:p>
        </p:txBody>
      </p:sp>
      <p:pic>
        <p:nvPicPr>
          <p:cNvPr id="10" name="Picture 9" descr="Chart, treemap chart&#10;&#10;Description automatically generated">
            <a:extLst>
              <a:ext uri="{FF2B5EF4-FFF2-40B4-BE49-F238E27FC236}">
                <a16:creationId xmlns:a16="http://schemas.microsoft.com/office/drawing/2014/main" id="{ABF20EAB-889D-7350-26C1-30D01ACE2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376" y="2394506"/>
            <a:ext cx="1703818" cy="2202011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4E8F271-99E5-2053-BF86-625A390E6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0814" y="108475"/>
            <a:ext cx="1703818" cy="2185091"/>
          </a:xfrm>
          <a:prstGeom prst="rect">
            <a:avLst/>
          </a:prstGeom>
        </p:spPr>
      </p:pic>
      <p:pic>
        <p:nvPicPr>
          <p:cNvPr id="18" name="Picture 17" descr="Text, table&#10;&#10;Description automatically generated with medium confidence">
            <a:extLst>
              <a:ext uri="{FF2B5EF4-FFF2-40B4-BE49-F238E27FC236}">
                <a16:creationId xmlns:a16="http://schemas.microsoft.com/office/drawing/2014/main" id="{2BE8BAAD-9DAB-F992-DB4D-9847D148AF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0814" y="2375611"/>
            <a:ext cx="1703818" cy="2198984"/>
          </a:xfrm>
          <a:prstGeom prst="rect">
            <a:avLst/>
          </a:prstGeom>
        </p:spPr>
      </p:pic>
      <p:pic>
        <p:nvPicPr>
          <p:cNvPr id="20" name="Picture 1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131D37D-4839-564B-7170-ACA348C2A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8376" y="108475"/>
            <a:ext cx="1703818" cy="218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56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2823-D06B-DBC6-6025-8F4E2A6C41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5AD6207-CA10-463D-B112-322FF8F1840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BC8A-CA3A-2E8A-2CDA-9F63C0DAA0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6A875A-13A3-6B2F-A0D0-C1D5BD67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of the problem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7C4BB0D-741F-248E-758F-60DCC6690992}"/>
              </a:ext>
            </a:extLst>
          </p:cNvPr>
          <p:cNvSpPr txBox="1">
            <a:spLocks/>
          </p:cNvSpPr>
          <p:nvPr/>
        </p:nvSpPr>
        <p:spPr>
          <a:xfrm>
            <a:off x="295656" y="1232882"/>
            <a:ext cx="4154424" cy="32537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To investigate the forces that arises in the material due to the loading a Finite Element simulation is conducted via the software ANSYS.</a:t>
            </a:r>
          </a:p>
          <a:p>
            <a:endParaRPr lang="en-US" sz="1600" dirty="0"/>
          </a:p>
          <a:p>
            <a:r>
              <a:rPr lang="en-US" sz="1600" dirty="0"/>
              <a:t>Interaction between the component and the environment (boundary conditions) needs to be modelled accurately, as also the type of contacts between different parts of the tool.</a:t>
            </a:r>
          </a:p>
          <a:p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B9C3DF-C370-C9BE-8B27-38A0E687B0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468" r="14486"/>
          <a:stretch/>
        </p:blipFill>
        <p:spPr bwMode="auto">
          <a:xfrm>
            <a:off x="4895522" y="741955"/>
            <a:ext cx="3626559" cy="3016445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94846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2823-D06B-DBC6-6025-8F4E2A6C41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5AD6207-CA10-463D-B112-322FF8F1840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BC8A-CA3A-2E8A-2CDA-9F63C0DAA0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6A875A-13A3-6B2F-A0D0-C1D5BD67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Difficulties faced</a:t>
            </a: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87C4BB0D-741F-248E-758F-60DCC6690992}"/>
              </a:ext>
            </a:extLst>
          </p:cNvPr>
          <p:cNvSpPr txBox="1">
            <a:spLocks/>
          </p:cNvSpPr>
          <p:nvPr/>
        </p:nvSpPr>
        <p:spPr>
          <a:xfrm>
            <a:off x="295656" y="1232882"/>
            <a:ext cx="4154424" cy="325377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The computational cost of a more accurate modelling needs to be taken into consideration: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Finer mesh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Non-linear contacts (frictional contacts)</a:t>
            </a:r>
          </a:p>
          <a:p>
            <a:endParaRPr lang="en-US" sz="1600" dirty="0"/>
          </a:p>
          <a:p>
            <a:r>
              <a:rPr lang="en-US" sz="1600" dirty="0"/>
              <a:t>A simpler model is more likely to converge to a solution, so a good compromise need to be found.</a:t>
            </a:r>
          </a:p>
          <a:p>
            <a:endParaRPr lang="en-US" sz="1600" dirty="0"/>
          </a:p>
        </p:txBody>
      </p:sp>
      <p:pic>
        <p:nvPicPr>
          <p:cNvPr id="2" name="Picture 1" descr="A model of a house&#10;&#10;Description automatically generated with low confidence">
            <a:extLst>
              <a:ext uri="{FF2B5EF4-FFF2-40B4-BE49-F238E27FC236}">
                <a16:creationId xmlns:a16="http://schemas.microsoft.com/office/drawing/2014/main" id="{A275AB76-B216-9CA3-0B95-CAF3014900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58" r="19124"/>
          <a:stretch/>
        </p:blipFill>
        <p:spPr bwMode="auto">
          <a:xfrm>
            <a:off x="5003292" y="350974"/>
            <a:ext cx="3279782" cy="39272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1641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12823-D06B-DBC6-6025-8F4E2A6C416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5AD6207-CA10-463D-B112-322FF8F1840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91BC8A-CA3A-2E8A-2CDA-9F63C0DAA0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06A875A-13A3-6B2F-A0D0-C1D5BD67B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results</a:t>
            </a: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74BB341C-DCA5-5C7F-9389-E0321134AE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957" t="11372" b="21395"/>
          <a:stretch/>
        </p:blipFill>
        <p:spPr>
          <a:xfrm>
            <a:off x="4394511" y="1698171"/>
            <a:ext cx="4749488" cy="2403271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C61CE591-A7E9-89F0-7B18-3A2474ABFE9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15152" t="11547" b="21403"/>
          <a:stretch/>
        </p:blipFill>
        <p:spPr>
          <a:xfrm>
            <a:off x="82023" y="866899"/>
            <a:ext cx="4267833" cy="21078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859B447-6D25-E77A-DC64-AEA983BA3C49}"/>
              </a:ext>
            </a:extLst>
          </p:cNvPr>
          <p:cNvSpPr txBox="1"/>
          <p:nvPr/>
        </p:nvSpPr>
        <p:spPr>
          <a:xfrm>
            <a:off x="483171" y="3301364"/>
            <a:ext cx="3383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Cavity Holder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Maximum displacement: 0.03 mm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Maximum stress: 52 MPa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Safety Factor: 3.7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(Acceptable values)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F702AF-6BFF-B4C4-E09C-A838BDBBE0BB}"/>
              </a:ext>
            </a:extLst>
          </p:cNvPr>
          <p:cNvSpPr txBox="1"/>
          <p:nvPr/>
        </p:nvSpPr>
        <p:spPr>
          <a:xfrm>
            <a:off x="5143005" y="355527"/>
            <a:ext cx="338351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" pitchFamily="2" charset="0"/>
              </a:rPr>
              <a:t>Solenoid Holder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Maximum displacement: 0.065 mm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Maximum stress: 60 MPa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Safety Factor: 3.4</a:t>
            </a:r>
          </a:p>
          <a:p>
            <a:pPr algn="ctr"/>
            <a:r>
              <a:rPr lang="en-US" sz="1400" dirty="0">
                <a:latin typeface="Helvetica" pitchFamily="2" charset="0"/>
              </a:rPr>
              <a:t>(Acceptable values)</a:t>
            </a:r>
          </a:p>
        </p:txBody>
      </p:sp>
    </p:spTree>
    <p:extLst>
      <p:ext uri="{BB962C8B-B14F-4D97-AF65-F5344CB8AC3E}">
        <p14:creationId xmlns:p14="http://schemas.microsoft.com/office/powerpoint/2010/main" val="346940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66F5841-D809-6A6D-2B61-30AB5E8AC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Engineering Note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D5B8E-D43E-2FA1-EC8A-557C5A2BA33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4440-0C9D-C50C-0E61-BC52BFA5F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08DD8-F56C-5639-A28E-5C6FDE5F8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E52385D2-50DC-A9BF-D7FB-93E88B757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774" y="509722"/>
            <a:ext cx="5545141" cy="2961027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1E6AE060-B530-F25F-A3EE-B52EAFEE73F8}"/>
              </a:ext>
            </a:extLst>
          </p:cNvPr>
          <p:cNvSpPr txBox="1">
            <a:spLocks/>
          </p:cNvSpPr>
          <p:nvPr/>
        </p:nvSpPr>
        <p:spPr>
          <a:xfrm>
            <a:off x="228600" y="739106"/>
            <a:ext cx="2740406" cy="272534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Verify that the design meets the standards through: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FEA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Analytical calculations of bending and tension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Calculations on bolted and welded connections.</a:t>
            </a:r>
          </a:p>
        </p:txBody>
      </p:sp>
      <p:pic>
        <p:nvPicPr>
          <p:cNvPr id="17" name="Picture 1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F44A365-63A7-3D7A-619C-BA3F8B696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3956" y="2984088"/>
            <a:ext cx="2603799" cy="1678892"/>
          </a:xfrm>
          <a:prstGeom prst="rect">
            <a:avLst/>
          </a:prstGeom>
        </p:spPr>
      </p:pic>
      <p:sp>
        <p:nvSpPr>
          <p:cNvPr id="19" name="Content Placeholder 1">
            <a:extLst>
              <a:ext uri="{FF2B5EF4-FFF2-40B4-BE49-F238E27FC236}">
                <a16:creationId xmlns:a16="http://schemas.microsoft.com/office/drawing/2014/main" id="{A963EFFD-E0E2-ADA8-9FC6-9A5FA854AAF8}"/>
              </a:ext>
            </a:extLst>
          </p:cNvPr>
          <p:cNvSpPr txBox="1">
            <a:spLocks/>
          </p:cNvSpPr>
          <p:nvPr/>
        </p:nvSpPr>
        <p:spPr>
          <a:xfrm>
            <a:off x="4504944" y="4091052"/>
            <a:ext cx="5034186" cy="96926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Write everything in an organized manner.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022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1F1DABA-F8F1-C05D-EF37-08D0F5849A84}"/>
              </a:ext>
            </a:extLst>
          </p:cNvPr>
          <p:cNvGraphicFramePr>
            <a:graphicFrameLocks noGrp="1"/>
          </p:cNvGraphicFramePr>
          <p:nvPr>
            <p:ph sz="half" idx="15"/>
            <p:extLst>
              <p:ext uri="{D42A27DB-BD31-4B8C-83A1-F6EECF244321}">
                <p14:modId xmlns:p14="http://schemas.microsoft.com/office/powerpoint/2010/main" val="1466395659"/>
              </p:ext>
            </p:extLst>
          </p:nvPr>
        </p:nvGraphicFramePr>
        <p:xfrm>
          <a:off x="3488436" y="845037"/>
          <a:ext cx="5346701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2560">
                  <a:extLst>
                    <a:ext uri="{9D8B030D-6E8A-4147-A177-3AD203B41FA5}">
                      <a16:colId xmlns:a16="http://schemas.microsoft.com/office/drawing/2014/main" val="205349707"/>
                    </a:ext>
                  </a:extLst>
                </a:gridCol>
                <a:gridCol w="3699586">
                  <a:extLst>
                    <a:ext uri="{9D8B030D-6E8A-4147-A177-3AD203B41FA5}">
                      <a16:colId xmlns:a16="http://schemas.microsoft.com/office/drawing/2014/main" val="684415901"/>
                    </a:ext>
                  </a:extLst>
                </a:gridCol>
                <a:gridCol w="1134555">
                  <a:extLst>
                    <a:ext uri="{9D8B030D-6E8A-4147-A177-3AD203B41FA5}">
                      <a16:colId xmlns:a16="http://schemas.microsoft.com/office/drawing/2014/main" val="3549837937"/>
                    </a:ext>
                  </a:extLst>
                </a:gridCol>
              </a:tblGrid>
              <a:tr h="1879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Part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MIN Safety Factor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843517659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SSR2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Cavity Holder (FEA)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274782482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Solenoid Holder (FEA)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3.4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392961158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End Flange Holder (FEA)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078029469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Threaded Stud, M10, 18-8 SS (tension)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13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562181568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Beam Clamp Bolt, 1/2-13, 18-8 SS (tension)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3011281634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Threaded Stud, M10, 18-8 SS (flexion)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2601755750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Solenoid Bar, SS304 (flexion)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5.7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04738785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Threaded Stud, M10, 18-8 SS (connection)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16.7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529311531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Beam Clamp Bolt, 1/2-13, 18-8 SS (connection)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2482881993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End Flange Support Bolt 5/8-11, G8S (tensile)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170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843591123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End Flange Support Bolt 5/8-11, G8S (shear)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355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76343472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Welds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38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223923577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SSR1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Cavity Holder (FEA)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2.7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3503797655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Threaded Stud, M10, 18-8 SS (tension)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76580" algn="ctr"/>
                          <a:tab pos="1153160" algn="r"/>
                        </a:tabLst>
                      </a:pPr>
                      <a:r>
                        <a:rPr lang="en-US" sz="1100" dirty="0">
                          <a:effectLst/>
                        </a:rPr>
                        <a:t>           7.5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667318415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Threaded Stud, M10, 18-8 SS (flexion)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1.9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2931196877"/>
                  </a:ext>
                </a:extLst>
              </a:tr>
              <a:tr h="16080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Threaded Stud, M10, 18-8 SS (connection)</a:t>
                      </a:r>
                      <a:endParaRPr lang="en-US" sz="100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9.6</a:t>
                      </a:r>
                      <a:endParaRPr lang="en-US" sz="1000" dirty="0">
                        <a:effectLst/>
                        <a:latin typeface="Calibri" panose="020F0502020204030204" pitchFamily="34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0301" marR="60301" marT="0" marB="0"/>
                </a:tc>
                <a:extLst>
                  <a:ext uri="{0D108BD9-81ED-4DB2-BD59-A6C34878D82A}">
                    <a16:rowId xmlns:a16="http://schemas.microsoft.com/office/drawing/2014/main" val="1858189747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02D76E-D976-0486-5288-99CFB0A3BED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36797-56CA-C7F9-88BE-50454F23EAC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93E15-718D-9DF8-2B39-20238119A22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2B18370-1724-C099-2F72-B83703517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809DB94-6B48-90BC-28F8-094808270676}"/>
              </a:ext>
            </a:extLst>
          </p:cNvPr>
          <p:cNvSpPr txBox="1">
            <a:spLocks/>
          </p:cNvSpPr>
          <p:nvPr/>
        </p:nvSpPr>
        <p:spPr>
          <a:xfrm>
            <a:off x="497839" y="1789702"/>
            <a:ext cx="2740406" cy="2725341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All components are stressed within the range of acceptability so the design is verified.</a:t>
            </a:r>
          </a:p>
        </p:txBody>
      </p:sp>
    </p:spTree>
    <p:extLst>
      <p:ext uri="{BB962C8B-B14F-4D97-AF65-F5344CB8AC3E}">
        <p14:creationId xmlns:p14="http://schemas.microsoft.com/office/powerpoint/2010/main" val="2125926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4E4-00DD-BC18-9483-4E4166F3227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1BE73E82-B3F1-4534-8979-F4959FA4DD27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E6EC2-5EFE-1FD5-6C9E-0457E41E6AD6}"/>
              </a:ext>
            </a:extLst>
          </p:cNvPr>
          <p:cNvSpPr/>
          <p:nvPr/>
        </p:nvSpPr>
        <p:spPr>
          <a:xfrm>
            <a:off x="2218141" y="1754092"/>
            <a:ext cx="4707718" cy="1015341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ADDITIONAL TASKS</a:t>
            </a:r>
          </a:p>
        </p:txBody>
      </p:sp>
    </p:spTree>
    <p:extLst>
      <p:ext uri="{BB962C8B-B14F-4D97-AF65-F5344CB8AC3E}">
        <p14:creationId xmlns:p14="http://schemas.microsoft.com/office/powerpoint/2010/main" val="401954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4E4-00DD-BC18-9483-4E4166F3227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69707712-FB63-4FED-8F02-4805B5548F79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E6EC2-5EFE-1FD5-6C9E-0457E41E6AD6}"/>
              </a:ext>
            </a:extLst>
          </p:cNvPr>
          <p:cNvSpPr/>
          <p:nvPr/>
        </p:nvSpPr>
        <p:spPr>
          <a:xfrm>
            <a:off x="1937375" y="1874075"/>
            <a:ext cx="5150498" cy="979714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2204032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54D3940-F81D-FCAF-33E6-BEFFF77B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Cart Accessories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ED8AB-CDC3-8DD5-1371-C65452C3AA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B33CB-E8A0-13DB-6E4C-F971FBB11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C1883-CCFE-1549-889B-F6F000206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259D7E1-124B-E256-BB68-8630ADE1ECD2}"/>
              </a:ext>
            </a:extLst>
          </p:cNvPr>
          <p:cNvSpPr txBox="1">
            <a:spLocks/>
          </p:cNvSpPr>
          <p:nvPr/>
        </p:nvSpPr>
        <p:spPr>
          <a:xfrm>
            <a:off x="228600" y="982797"/>
            <a:ext cx="2786375" cy="308786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/>
              <a:t>Locking system</a:t>
            </a:r>
          </a:p>
          <a:p>
            <a:endParaRPr lang="en-US" sz="1600" dirty="0"/>
          </a:p>
          <a:p>
            <a:r>
              <a:rPr lang="en-US" sz="1600" dirty="0"/>
              <a:t>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a locking system for the robot positioning cart.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At least 2 fixing points.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Grant enough stiffness.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Dimensions constraints due to cavity stands.</a:t>
            </a:r>
          </a:p>
          <a:p>
            <a:endParaRPr lang="en-US" sz="1600" dirty="0"/>
          </a:p>
          <a:p>
            <a:endParaRPr lang="en-US" dirty="0"/>
          </a:p>
        </p:txBody>
      </p:sp>
      <p:pic>
        <p:nvPicPr>
          <p:cNvPr id="16" name="Content Placeholder 6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FADFA317-B0EE-BF69-F225-31AB88582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462" y="2378065"/>
            <a:ext cx="1829131" cy="2357437"/>
          </a:xfrm>
          <a:prstGeom prst="rect">
            <a:avLst/>
          </a:prstGeom>
        </p:spPr>
      </p:pic>
      <p:pic>
        <p:nvPicPr>
          <p:cNvPr id="13" name="Picture 12" descr="A machine on the white cover&#10;&#10;Description automatically generated with low confidence">
            <a:extLst>
              <a:ext uri="{FF2B5EF4-FFF2-40B4-BE49-F238E27FC236}">
                <a16:creationId xmlns:a16="http://schemas.microsoft.com/office/drawing/2014/main" id="{7409AA99-B03E-69F7-F434-99E94B48E3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34"/>
          <a:stretch/>
        </p:blipFill>
        <p:spPr>
          <a:xfrm>
            <a:off x="3411056" y="638854"/>
            <a:ext cx="2501211" cy="1739211"/>
          </a:xfrm>
          <a:prstGeom prst="rect">
            <a:avLst/>
          </a:prstGeom>
        </p:spPr>
      </p:pic>
      <p:pic>
        <p:nvPicPr>
          <p:cNvPr id="15" name="Picture 14" descr="A picture containing LEGO, toy&#10;&#10;Description automatically generated">
            <a:extLst>
              <a:ext uri="{FF2B5EF4-FFF2-40B4-BE49-F238E27FC236}">
                <a16:creationId xmlns:a16="http://schemas.microsoft.com/office/drawing/2014/main" id="{FB8DD8D2-A573-BAE6-8DC5-F96805B52F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581"/>
          <a:stretch/>
        </p:blipFill>
        <p:spPr>
          <a:xfrm>
            <a:off x="5677399" y="2623652"/>
            <a:ext cx="3096217" cy="197026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C976747-E808-DF4C-29DA-4D8334014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25" y="349268"/>
            <a:ext cx="2786375" cy="213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8914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48D0BF5D-2F88-2250-2CF9-F8979B2C1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53" y="1665190"/>
            <a:ext cx="4745006" cy="2852871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B98466-F9C7-BA19-7D4B-7573286EB3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9385"/>
          <a:stretch/>
        </p:blipFill>
        <p:spPr>
          <a:xfrm>
            <a:off x="345395" y="819124"/>
            <a:ext cx="2648100" cy="22725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54D3940-F81D-FCAF-33E6-BEFFF77B2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Positioning Cart Accessories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ED8AB-CDC3-8DD5-1371-C65452C3AA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B33CB-E8A0-13DB-6E4C-F971FBB11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C1883-CCFE-1549-889B-F6F000206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ED71CA6-A055-7C7E-E10C-8FAD75C899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145" b="29343"/>
          <a:stretch/>
        </p:blipFill>
        <p:spPr>
          <a:xfrm>
            <a:off x="6578146" y="-125733"/>
            <a:ext cx="4291318" cy="227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091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FCF8E2-7089-7918-AE0D-9A1CA789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02" y="713968"/>
            <a:ext cx="4022839" cy="3794522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dirty="0"/>
              <a:t>Quick-Release One-Touch Fasteners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Pros:</a:t>
            </a:r>
          </a:p>
          <a:p>
            <a:r>
              <a:rPr lang="en-US" dirty="0"/>
              <a:t>Fast assembling components</a:t>
            </a:r>
          </a:p>
          <a:p>
            <a:r>
              <a:rPr lang="en-US" dirty="0"/>
              <a:t>Fastening tools not required in cleanroom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Cons:</a:t>
            </a:r>
          </a:p>
          <a:p>
            <a:r>
              <a:rPr lang="en-US" dirty="0"/>
              <a:t>Low clamping force (less than a bolted connection)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56FC6E-04EA-59DD-8D50-B7F7998E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AAE3F-009D-D625-777E-7520EC4E0D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D8FFB-A1F4-7F64-2BED-1878DA696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3AD4A-3E1F-B00C-DE7E-718762731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09C1F964-E775-B76F-E99B-5F899CC917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6390" end="6762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93762" y="1070040"/>
            <a:ext cx="4542739" cy="283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7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FCF8E2-7089-7918-AE0D-9A1CA7895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003" y="713968"/>
            <a:ext cx="3959606" cy="37945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Design of trial plate for testing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56FC6E-04EA-59DD-8D50-B7F7998E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solutions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AAE3F-009D-D625-777E-7520EC4E0D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D8FFB-A1F4-7F64-2BED-1878DA696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F3AD4A-3E1F-B00C-DE7E-718762731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F3FDB62-3DCF-87A0-6DB3-D7405A61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147" y="1230843"/>
            <a:ext cx="2297739" cy="3404865"/>
          </a:xfrm>
          <a:prstGeom prst="rect">
            <a:avLst/>
          </a:prstGeom>
        </p:spPr>
      </p:pic>
      <p:pic>
        <p:nvPicPr>
          <p:cNvPr id="10" name="Picture 9" descr="Diagram, engineering drawing&#10;&#10;Description automatically generated">
            <a:extLst>
              <a:ext uri="{FF2B5EF4-FFF2-40B4-BE49-F238E27FC236}">
                <a16:creationId xmlns:a16="http://schemas.microsoft.com/office/drawing/2014/main" id="{48FFC66B-DCCF-4915-C4FA-43C6BC1C5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9747" y="135120"/>
            <a:ext cx="3150712" cy="2224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CD27E6-86C8-2B49-E502-540F8B5537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724373" y="2411677"/>
            <a:ext cx="3151462" cy="222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97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CAD32EE6-144B-4A73-9E8C-DCECFDC7BE1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 rotWithShape="1">
          <a:blip r:embed="rId2"/>
          <a:srcRect l="34089" r="29858" b="3876"/>
          <a:stretch/>
        </p:blipFill>
        <p:spPr>
          <a:xfrm>
            <a:off x="7031661" y="83184"/>
            <a:ext cx="2048256" cy="376645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0807"/>
            <a:ext cx="8686800" cy="320908"/>
          </a:xfrm>
        </p:spPr>
        <p:txBody>
          <a:bodyPr/>
          <a:lstStyle/>
          <a:p>
            <a:r>
              <a:rPr lang="en-US" sz="1950" dirty="0"/>
              <a:t>Probe Stage</a:t>
            </a:r>
          </a:p>
        </p:txBody>
      </p:sp>
      <p:pic>
        <p:nvPicPr>
          <p:cNvPr id="13" name="Picture 12" descr="A picture containing pot, kitchenware&#10;&#10;Description automatically generated">
            <a:extLst>
              <a:ext uri="{FF2B5EF4-FFF2-40B4-BE49-F238E27FC236}">
                <a16:creationId xmlns:a16="http://schemas.microsoft.com/office/drawing/2014/main" id="{7A20A86E-F92E-653E-E332-CD0890446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21" t="11116" r="44704"/>
          <a:stretch/>
        </p:blipFill>
        <p:spPr>
          <a:xfrm>
            <a:off x="4656582" y="955327"/>
            <a:ext cx="2290497" cy="3694176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6A2A5090-ABCC-DE9A-CF06-C34F7E51DB36}"/>
              </a:ext>
            </a:extLst>
          </p:cNvPr>
          <p:cNvSpPr txBox="1">
            <a:spLocks/>
          </p:cNvSpPr>
          <p:nvPr/>
        </p:nvSpPr>
        <p:spPr>
          <a:xfrm>
            <a:off x="281179" y="1705632"/>
            <a:ext cx="4206240" cy="2725341"/>
          </a:xfrm>
          <a:prstGeom prst="rect">
            <a:avLst/>
          </a:prstGeom>
        </p:spPr>
        <p:txBody>
          <a:bodyPr lIns="0" tIns="0" rIns="0" bIns="0" rtlCol="0">
            <a:normAutofit lnSpcReduction="10000"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Objective: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Design a stage for the magnetic field probe in order to measure the magnetic field outside of the test stand vessel in a repeatable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r>
              <a:rPr lang="en-US" sz="1600" dirty="0"/>
              <a:t>Requirements: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90° angle span.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15 cm of radial span.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Vertical adjustment to align the probe with the solenoid axis.</a:t>
            </a:r>
          </a:p>
          <a:p>
            <a:endParaRPr lang="en-US" sz="1600" dirty="0"/>
          </a:p>
          <a:p>
            <a:endParaRPr lang="en-US" dirty="0"/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3ABB8C7-CD2D-D20C-BFF5-BF36470CE1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77" r="7753"/>
          <a:stretch/>
        </p:blipFill>
        <p:spPr>
          <a:xfrm>
            <a:off x="2589818" y="250807"/>
            <a:ext cx="1939892" cy="153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0807"/>
            <a:ext cx="8686800" cy="320908"/>
          </a:xfrm>
        </p:spPr>
        <p:txBody>
          <a:bodyPr/>
          <a:lstStyle/>
          <a:p>
            <a:r>
              <a:rPr lang="en-US" sz="1950" dirty="0"/>
              <a:t>Probe Stage</a:t>
            </a:r>
          </a:p>
        </p:txBody>
      </p:sp>
      <p:pic>
        <p:nvPicPr>
          <p:cNvPr id="10" name="Picture 9" descr="A picture containing weapon&#10;&#10;Description automatically generated">
            <a:extLst>
              <a:ext uri="{FF2B5EF4-FFF2-40B4-BE49-F238E27FC236}">
                <a16:creationId xmlns:a16="http://schemas.microsoft.com/office/drawing/2014/main" id="{F86D7E87-9955-B8F8-861A-3D7743D603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1" t="13274" r="14214" b="7728"/>
          <a:stretch/>
        </p:blipFill>
        <p:spPr>
          <a:xfrm>
            <a:off x="6478446" y="2780531"/>
            <a:ext cx="2343139" cy="1693933"/>
          </a:xfrm>
          <a:prstGeom prst="rect">
            <a:avLst/>
          </a:prstGeom>
        </p:spPr>
      </p:pic>
      <p:pic>
        <p:nvPicPr>
          <p:cNvPr id="11" name="Picture 10" descr="A picture containing pot, kitchenware&#10;&#10;Description automatically generated">
            <a:extLst>
              <a:ext uri="{FF2B5EF4-FFF2-40B4-BE49-F238E27FC236}">
                <a16:creationId xmlns:a16="http://schemas.microsoft.com/office/drawing/2014/main" id="{58FD3737-7D59-0501-4647-8AECC8875F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773" t="11116" r="44704" b="6125"/>
          <a:stretch/>
        </p:blipFill>
        <p:spPr>
          <a:xfrm>
            <a:off x="7214659" y="141187"/>
            <a:ext cx="1945886" cy="3353779"/>
          </a:xfrm>
          <a:prstGeom prst="rect">
            <a:avLst/>
          </a:prstGeom>
        </p:spPr>
      </p:pic>
      <p:pic>
        <p:nvPicPr>
          <p:cNvPr id="12" name="Picture 11" descr="A picture containing weapon&#10;&#10;Description automatically generated">
            <a:extLst>
              <a:ext uri="{FF2B5EF4-FFF2-40B4-BE49-F238E27FC236}">
                <a16:creationId xmlns:a16="http://schemas.microsoft.com/office/drawing/2014/main" id="{23579949-2A93-62D0-B85B-38C8D0A373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10" t="13274" r="25406" b="7728"/>
          <a:stretch/>
        </p:blipFill>
        <p:spPr>
          <a:xfrm>
            <a:off x="2081172" y="537901"/>
            <a:ext cx="3570912" cy="305140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CAE27F6-26DC-256E-F4A6-85492A4B76DA}"/>
              </a:ext>
            </a:extLst>
          </p:cNvPr>
          <p:cNvCxnSpPr>
            <a:cxnSpLocks/>
          </p:cNvCxnSpPr>
          <p:nvPr/>
        </p:nvCxnSpPr>
        <p:spPr>
          <a:xfrm flipV="1">
            <a:off x="4048827" y="2608197"/>
            <a:ext cx="694944" cy="50596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27EF3A89-11DB-9FCB-8B89-F77E54724457}"/>
              </a:ext>
            </a:extLst>
          </p:cNvPr>
          <p:cNvCxnSpPr>
            <a:cxnSpLocks/>
          </p:cNvCxnSpPr>
          <p:nvPr/>
        </p:nvCxnSpPr>
        <p:spPr>
          <a:xfrm>
            <a:off x="3256347" y="1300974"/>
            <a:ext cx="2255520" cy="1018032"/>
          </a:xfrm>
          <a:prstGeom prst="curvedConnector3">
            <a:avLst>
              <a:gd name="adj1" fmla="val -9189"/>
            </a:avLst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29F51AF-EA5B-1B1E-0EBE-C1C7020C0524}"/>
              </a:ext>
            </a:extLst>
          </p:cNvPr>
          <p:cNvSpPr txBox="1"/>
          <p:nvPr/>
        </p:nvSpPr>
        <p:spPr>
          <a:xfrm>
            <a:off x="3589281" y="1601940"/>
            <a:ext cx="944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90°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7A1F00-C691-2A67-8402-3A16C43D5A81}"/>
              </a:ext>
            </a:extLst>
          </p:cNvPr>
          <p:cNvSpPr txBox="1"/>
          <p:nvPr/>
        </p:nvSpPr>
        <p:spPr>
          <a:xfrm>
            <a:off x="4370076" y="2819257"/>
            <a:ext cx="1042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15 cm</a:t>
            </a:r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65F49CB7-7FED-22DA-D83A-5E00B19574DF}"/>
              </a:ext>
            </a:extLst>
          </p:cNvPr>
          <p:cNvSpPr txBox="1">
            <a:spLocks/>
          </p:cNvSpPr>
          <p:nvPr/>
        </p:nvSpPr>
        <p:spPr>
          <a:xfrm>
            <a:off x="478620" y="3103620"/>
            <a:ext cx="2511552" cy="126796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Standardized components are preferred to have a quick and not so expensive realization of the stage.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en-US" sz="1600" dirty="0"/>
          </a:p>
          <a:p>
            <a:endParaRPr lang="en-US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052D335A-BD92-8D1D-2536-8E13164C6003}"/>
              </a:ext>
            </a:extLst>
          </p:cNvPr>
          <p:cNvCxnSpPr>
            <a:cxnSpLocks/>
          </p:cNvCxnSpPr>
          <p:nvPr/>
        </p:nvCxnSpPr>
        <p:spPr>
          <a:xfrm>
            <a:off x="5412492" y="1989822"/>
            <a:ext cx="0" cy="159278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7AA792D-EFBF-3B65-52B4-6A0088E3D4D7}"/>
              </a:ext>
            </a:extLst>
          </p:cNvPr>
          <p:cNvSpPr txBox="1"/>
          <p:nvPr/>
        </p:nvSpPr>
        <p:spPr>
          <a:xfrm>
            <a:off x="5370875" y="2786214"/>
            <a:ext cx="901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chemeClr val="accent2"/>
                </a:solidFill>
              </a:rPr>
              <a:t>15 cm</a:t>
            </a:r>
          </a:p>
        </p:txBody>
      </p:sp>
    </p:spTree>
    <p:extLst>
      <p:ext uri="{BB962C8B-B14F-4D97-AF65-F5344CB8AC3E}">
        <p14:creationId xmlns:p14="http://schemas.microsoft.com/office/powerpoint/2010/main" val="25633548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883101" y="830501"/>
            <a:ext cx="6810051" cy="379452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Release the EN.</a:t>
            </a:r>
          </a:p>
          <a:p>
            <a:endParaRPr lang="en-US" sz="1600" dirty="0"/>
          </a:p>
          <a:p>
            <a:r>
              <a:rPr lang="en-US" sz="1600" dirty="0"/>
              <a:t>Finalize the design of the locking system.</a:t>
            </a:r>
          </a:p>
          <a:p>
            <a:endParaRPr lang="en-US" sz="1600" dirty="0"/>
          </a:p>
          <a:p>
            <a:r>
              <a:rPr lang="en-US" sz="1600" dirty="0"/>
              <a:t>Investigate the cleanroom compatibility of the quick-release fasteners.</a:t>
            </a:r>
          </a:p>
          <a:p>
            <a:endParaRPr lang="en-US" sz="1600" dirty="0"/>
          </a:p>
          <a:p>
            <a:r>
              <a:rPr lang="en-US" sz="1600" dirty="0"/>
              <a:t>Finalize the design of the probe stage.</a:t>
            </a:r>
            <a:endParaRPr lang="en-US" sz="12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To-do in the future: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Technical Skills | Brandon Janowiak M.S.">
            <a:extLst>
              <a:ext uri="{FF2B5EF4-FFF2-40B4-BE49-F238E27FC236}">
                <a16:creationId xmlns:a16="http://schemas.microsoft.com/office/drawing/2014/main" id="{9802192E-FFC3-D709-9064-160F30349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153" y="2308308"/>
            <a:ext cx="3366152" cy="15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9419" y="1212863"/>
            <a:ext cx="3847673" cy="350627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What I learned:</a:t>
            </a:r>
          </a:p>
          <a:p>
            <a:r>
              <a:rPr lang="en-US" sz="1600" dirty="0"/>
              <a:t>How to write an Engineering Note</a:t>
            </a:r>
          </a:p>
          <a:p>
            <a:r>
              <a:rPr lang="en-US" sz="1600" dirty="0"/>
              <a:t>Use of </a:t>
            </a:r>
            <a:r>
              <a:rPr lang="en-US" sz="1600" dirty="0" err="1"/>
              <a:t>softwares</a:t>
            </a:r>
            <a:r>
              <a:rPr lang="en-US" sz="1600" dirty="0"/>
              <a:t>:</a:t>
            </a:r>
          </a:p>
          <a:p>
            <a:pPr marL="342899" lvl="2"/>
            <a:r>
              <a:rPr lang="en-US" sz="1400" dirty="0"/>
              <a:t>ANSYS Workbench </a:t>
            </a:r>
          </a:p>
          <a:p>
            <a:pPr marL="342899" lvl="2"/>
            <a:r>
              <a:rPr lang="en-US" sz="1400" dirty="0"/>
              <a:t>Siemens NX</a:t>
            </a:r>
          </a:p>
          <a:p>
            <a:pPr marL="342899" lvl="2"/>
            <a:r>
              <a:rPr lang="en-US" sz="1400" dirty="0"/>
              <a:t>Teamcenter</a:t>
            </a:r>
          </a:p>
          <a:p>
            <a:r>
              <a:rPr lang="en-US" sz="1600" dirty="0"/>
              <a:t>Gain experience in design solutions</a:t>
            </a:r>
          </a:p>
          <a:p>
            <a:r>
              <a:rPr lang="en-US" sz="1600" dirty="0"/>
              <a:t>Understand the assembling procedure of a cryomodule </a:t>
            </a:r>
            <a:endParaRPr lang="en-US" sz="1300" dirty="0"/>
          </a:p>
          <a:p>
            <a:endParaRPr lang="en-US" sz="1200" dirty="0">
              <a:solidFill>
                <a:srgbClr val="50504E"/>
              </a:solidFill>
            </a:endParaRPr>
          </a:p>
          <a:p>
            <a:pPr marL="1828800" lvl="4" indent="0"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62474" y="250807"/>
            <a:ext cx="3303614" cy="320908"/>
          </a:xfrm>
        </p:spPr>
        <p:txBody>
          <a:bodyPr/>
          <a:lstStyle/>
          <a:p>
            <a:r>
              <a:rPr lang="en-US" sz="1950" dirty="0"/>
              <a:t>Conclusions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9/27/2023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Matteo Giusti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1026" name="Picture 2" descr="Curso: Introducción a Ansys Workbench • Becas Para Hispanos">
            <a:extLst>
              <a:ext uri="{FF2B5EF4-FFF2-40B4-BE49-F238E27FC236}">
                <a16:creationId xmlns:a16="http://schemas.microsoft.com/office/drawing/2014/main" id="{CB995FC7-F4ED-C98C-6DA2-FE9402718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574" y="190000"/>
            <a:ext cx="3847672" cy="180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emenes PLM Teamcenter 12.0.20180710.00 (x64) Multilanguage 2018 ...">
            <a:extLst>
              <a:ext uri="{FF2B5EF4-FFF2-40B4-BE49-F238E27FC236}">
                <a16:creationId xmlns:a16="http://schemas.microsoft.com/office/drawing/2014/main" id="{0E80FA11-5A94-722F-4987-6A98C784A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177" y="3153245"/>
            <a:ext cx="2339837" cy="140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62622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84429-5D50-12E4-0EF8-415A4739F3B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95AD6207-CA10-463D-B112-322FF8F1840F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672F4B-4A37-DEBB-FFEF-2BAF3182F8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2DA80D-0916-3FCA-4E73-35E305F87B99}"/>
              </a:ext>
            </a:extLst>
          </p:cNvPr>
          <p:cNvSpPr/>
          <p:nvPr/>
        </p:nvSpPr>
        <p:spPr>
          <a:xfrm>
            <a:off x="951722" y="1638794"/>
            <a:ext cx="7240555" cy="1448790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THANK YOU FOR THE ATTENTION!</a:t>
            </a:r>
          </a:p>
        </p:txBody>
      </p:sp>
    </p:spTree>
    <p:extLst>
      <p:ext uri="{BB962C8B-B14F-4D97-AF65-F5344CB8AC3E}">
        <p14:creationId xmlns:p14="http://schemas.microsoft.com/office/powerpoint/2010/main" val="27008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8EA81-C218-9EC6-08C3-650A87E359C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98A3F37-5BFF-4A52-AE48-ED57C09C5BE1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95C1A5-75FE-53D1-B44F-428F3AD71FF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EDA85750-B230-26F3-6BF2-EAE078870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09" y="360224"/>
            <a:ext cx="8686800" cy="32090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PIP-II project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47DEC5-A1F8-FF25-46CE-CDCE5F519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109" y="1897369"/>
            <a:ext cx="3732619" cy="275525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31937F25-680F-44C9-BB15-86F883B6FAB9}"/>
              </a:ext>
            </a:extLst>
          </p:cNvPr>
          <p:cNvSpPr txBox="1">
            <a:spLocks/>
          </p:cNvSpPr>
          <p:nvPr/>
        </p:nvSpPr>
        <p:spPr>
          <a:xfrm>
            <a:off x="103967" y="938239"/>
            <a:ext cx="4250778" cy="86370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>
                <a:solidFill>
                  <a:srgbClr val="000000"/>
                </a:solidFill>
              </a:rPr>
              <a:t>This project consists in upgrading the existing linear accelerator (LINAC)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>
                <a:solidFill>
                  <a:srgbClr val="000000"/>
                </a:solidFill>
              </a:rPr>
              <a:t>at Fermilab to higher energies (800 MeV)</a:t>
            </a:r>
            <a:endParaRPr lang="en-US" sz="1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FE7696A-4D0A-A9F8-56DF-73CDF14DE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210" y="24397"/>
            <a:ext cx="4520765" cy="2547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62476-EAFA-CA4E-F108-B161FD6979CB}"/>
              </a:ext>
            </a:extLst>
          </p:cNvPr>
          <p:cNvSpPr txBox="1">
            <a:spLocks/>
          </p:cNvSpPr>
          <p:nvPr/>
        </p:nvSpPr>
        <p:spPr>
          <a:xfrm>
            <a:off x="4198278" y="3374702"/>
            <a:ext cx="5099988" cy="86370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dirty="0">
                <a:solidFill>
                  <a:srgbClr val="000000"/>
                </a:solidFill>
              </a:rPr>
              <a:t>800 MeV H− SRF </a:t>
            </a:r>
            <a:r>
              <a:rPr lang="en-US" sz="1350" b="1" dirty="0" err="1">
                <a:solidFill>
                  <a:srgbClr val="000000"/>
                </a:solidFill>
              </a:rPr>
              <a:t>linac</a:t>
            </a:r>
            <a:r>
              <a:rPr lang="en-US" sz="1350" b="1" dirty="0">
                <a:solidFill>
                  <a:srgbClr val="000000"/>
                </a:solidFill>
              </a:rPr>
              <a:t> - </a:t>
            </a:r>
            <a:r>
              <a:rPr lang="en-US" sz="1350" b="1" dirty="0">
                <a:solidFill>
                  <a:srgbClr val="000000"/>
                </a:solidFill>
                <a:hlinkClick r:id="rId4"/>
              </a:rPr>
              <a:t>PIP-II Introduction </a:t>
            </a:r>
            <a:endParaRPr lang="en-US" sz="135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13689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E0BF6-5132-F2D8-5340-BFFF1CDFAA80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03DD3EBC-9D05-4114-BA85-CA9F79FBFC28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AD9-E9EB-9C1B-E0E5-75B50FB4E9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pic>
        <p:nvPicPr>
          <p:cNvPr id="7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8299AC32-DCBE-E6E9-DAFB-CCBA00354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36829">
            <a:off x="445542" y="2471788"/>
            <a:ext cx="8684381" cy="1904272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:a16="http://schemas.microsoft.com/office/drawing/2014/main" id="{232F3FD8-B071-E910-A014-3357A61DA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62" y="46406"/>
            <a:ext cx="3604602" cy="538201"/>
          </a:xfrm>
        </p:spPr>
        <p:txBody>
          <a:bodyPr/>
          <a:lstStyle/>
          <a:p>
            <a:r>
              <a:rPr lang="en-US" dirty="0"/>
              <a:t>PIP-II 800 MeV SRF Linac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5F6EBF-F7ED-69B6-C6AB-B8265D399482}"/>
              </a:ext>
            </a:extLst>
          </p:cNvPr>
          <p:cNvSpPr txBox="1"/>
          <p:nvPr/>
        </p:nvSpPr>
        <p:spPr>
          <a:xfrm>
            <a:off x="1592953" y="4267022"/>
            <a:ext cx="7136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10 MeV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702F2-6A00-7ACC-1813-8B6307C0A9AB}"/>
              </a:ext>
            </a:extLst>
          </p:cNvPr>
          <p:cNvSpPr txBox="1"/>
          <p:nvPr/>
        </p:nvSpPr>
        <p:spPr>
          <a:xfrm>
            <a:off x="2611397" y="4013107"/>
            <a:ext cx="68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32 MeV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47C4F-DE92-0967-8AF9-2C55C0CAD1AE}"/>
              </a:ext>
            </a:extLst>
          </p:cNvPr>
          <p:cNvSpPr txBox="1"/>
          <p:nvPr/>
        </p:nvSpPr>
        <p:spPr>
          <a:xfrm>
            <a:off x="4167242" y="3615911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177 MeV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1CB64C-E7D2-84F0-0271-1E8263EC17C6}"/>
              </a:ext>
            </a:extLst>
          </p:cNvPr>
          <p:cNvCxnSpPr>
            <a:cxnSpLocks/>
          </p:cNvCxnSpPr>
          <p:nvPr/>
        </p:nvCxnSpPr>
        <p:spPr>
          <a:xfrm flipV="1">
            <a:off x="1716837" y="2703249"/>
            <a:ext cx="7388084" cy="1999736"/>
          </a:xfrm>
          <a:prstGeom prst="straightConnector1">
            <a:avLst/>
          </a:prstGeom>
          <a:ln>
            <a:solidFill>
              <a:srgbClr val="00B0F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0BF5860-7ED6-53B2-DB9E-DCADC02A944C}"/>
              </a:ext>
            </a:extLst>
          </p:cNvPr>
          <p:cNvSpPr txBox="1"/>
          <p:nvPr/>
        </p:nvSpPr>
        <p:spPr>
          <a:xfrm rot="20671496">
            <a:off x="5110625" y="3671688"/>
            <a:ext cx="12773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solidFill>
                  <a:srgbClr val="0070C0"/>
                </a:solidFill>
                <a:latin typeface="Arial"/>
                <a:ea typeface="+mn-ea"/>
                <a:cs typeface="+mn-cs"/>
              </a:rPr>
              <a:t>Superconducting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577B98-4146-A787-B569-94D8DF1FB5E8}"/>
              </a:ext>
            </a:extLst>
          </p:cNvPr>
          <p:cNvGrpSpPr/>
          <p:nvPr/>
        </p:nvGrpSpPr>
        <p:grpSpPr>
          <a:xfrm>
            <a:off x="222899" y="2478528"/>
            <a:ext cx="1008755" cy="744988"/>
            <a:chOff x="1237148" y="877761"/>
            <a:chExt cx="1008755" cy="74498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225BE1-D6D9-A5B9-0FDC-34BD5E05004A}"/>
                </a:ext>
              </a:extLst>
            </p:cNvPr>
            <p:cNvSpPr txBox="1"/>
            <p:nvPr/>
          </p:nvSpPr>
          <p:spPr>
            <a:xfrm>
              <a:off x="1237148" y="1207251"/>
              <a:ext cx="100875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 err="1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Cryoplant</a:t>
              </a:r>
              <a:endParaRPr lang="en-US" sz="1050" b="1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3087"/>
                  </a:solidFill>
                  <a:latin typeface="Arial"/>
                </a:rPr>
                <a:t>2.5kW @ 2K</a:t>
              </a:r>
              <a:endParaRPr lang="en-US" sz="1050" b="1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6" name="Picture 4" descr="Image result">
              <a:extLst>
                <a:ext uri="{FF2B5EF4-FFF2-40B4-BE49-F238E27FC236}">
                  <a16:creationId xmlns:a16="http://schemas.microsoft.com/office/drawing/2014/main" id="{1450FE20-A22A-3B56-F5B2-D1654BC6C9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8639" y="877761"/>
              <a:ext cx="384048" cy="250656"/>
            </a:xfrm>
            <a:prstGeom prst="rect">
              <a:avLst/>
            </a:prstGeom>
            <a:noFill/>
            <a:ln>
              <a:solidFill>
                <a:schemeClr val="accent6">
                  <a:alpha val="10000"/>
                </a:schemeClr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6B1145B-D8F4-3515-C333-69ADDF9D749F}"/>
              </a:ext>
            </a:extLst>
          </p:cNvPr>
          <p:cNvGrpSpPr/>
          <p:nvPr/>
        </p:nvGrpSpPr>
        <p:grpSpPr>
          <a:xfrm>
            <a:off x="710996" y="3622428"/>
            <a:ext cx="828406" cy="509946"/>
            <a:chOff x="1114314" y="1792882"/>
            <a:chExt cx="828406" cy="50994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6BA91F3-A478-F380-75B3-404EA311F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7514" y="1792882"/>
              <a:ext cx="395426" cy="247142"/>
            </a:xfrm>
            <a:prstGeom prst="rect">
              <a:avLst/>
            </a:prstGeom>
            <a:ln>
              <a:solidFill>
                <a:schemeClr val="accent6">
                  <a:alpha val="10000"/>
                </a:schemeClr>
              </a:solidFill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4C0DE36-B1D0-5196-B0AC-0C7FA3AA7D4B}"/>
                </a:ext>
              </a:extLst>
            </p:cNvPr>
            <p:cNvSpPr txBox="1"/>
            <p:nvPr/>
          </p:nvSpPr>
          <p:spPr>
            <a:xfrm>
              <a:off x="1114314" y="2048912"/>
              <a:ext cx="828406" cy="253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CDS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56B28EE-9F3D-4CB3-D729-7BF0848DED5E}"/>
              </a:ext>
            </a:extLst>
          </p:cNvPr>
          <p:cNvGrpSpPr/>
          <p:nvPr/>
        </p:nvGrpSpPr>
        <p:grpSpPr>
          <a:xfrm>
            <a:off x="5242986" y="947464"/>
            <a:ext cx="975509" cy="1087536"/>
            <a:chOff x="7608057" y="872035"/>
            <a:chExt cx="1300679" cy="145004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F78A6EC-940D-D202-B563-215553CC9885}"/>
                </a:ext>
              </a:extLst>
            </p:cNvPr>
            <p:cNvGrpSpPr/>
            <p:nvPr/>
          </p:nvGrpSpPr>
          <p:grpSpPr>
            <a:xfrm>
              <a:off x="7773250" y="872035"/>
              <a:ext cx="1027283" cy="697083"/>
              <a:chOff x="4990042" y="911873"/>
              <a:chExt cx="1027283" cy="697083"/>
            </a:xfrm>
          </p:grpSpPr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8C3A7174-429E-C90E-9CD5-A2CA9383D4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524844" y="911873"/>
                <a:ext cx="478534" cy="323893"/>
              </a:xfrm>
              <a:prstGeom prst="rect">
                <a:avLst/>
              </a:prstGeom>
              <a:effectLst/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258B7C8-E92C-5AB8-B8AA-051489A05B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4844" y="1275521"/>
                <a:ext cx="492481" cy="333435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25" name="Picture 4" descr="Image result">
                <a:extLst>
                  <a:ext uri="{FF2B5EF4-FFF2-40B4-BE49-F238E27FC236}">
                    <a16:creationId xmlns:a16="http://schemas.microsoft.com/office/drawing/2014/main" id="{B41FAC7F-EE85-04BB-44D2-0098343B1BC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7210" y="1275309"/>
                <a:ext cx="480189" cy="325012"/>
              </a:xfrm>
              <a:prstGeom prst="rect">
                <a:avLst/>
              </a:prstGeom>
              <a:noFill/>
              <a:ln>
                <a:solidFill>
                  <a:schemeClr val="accent6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6" name="Picture 2" descr="Image result">
                <a:extLst>
                  <a:ext uri="{FF2B5EF4-FFF2-40B4-BE49-F238E27FC236}">
                    <a16:creationId xmlns:a16="http://schemas.microsoft.com/office/drawing/2014/main" id="{B104B527-1570-F40B-016A-9A08D65BDA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0042" y="927923"/>
                <a:ext cx="498737" cy="2852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DA2E98-3760-5D07-F8C9-232975E8BD82}"/>
                </a:ext>
              </a:extLst>
            </p:cNvPr>
            <p:cNvSpPr txBox="1"/>
            <p:nvPr/>
          </p:nvSpPr>
          <p:spPr>
            <a:xfrm>
              <a:off x="7608057" y="1552642"/>
              <a:ext cx="130067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Elliptical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LB650 X 9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650 MHz</a:t>
              </a:r>
              <a:endParaRPr lang="en-US" sz="120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589F5936-76C5-37F0-4A27-D6C4B919D4A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9630" y="1517574"/>
            <a:ext cx="1444817" cy="63254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FEED9D6-B245-1E8B-E94C-C5EE930EDB8D}"/>
              </a:ext>
            </a:extLst>
          </p:cNvPr>
          <p:cNvSpPr txBox="1"/>
          <p:nvPr/>
        </p:nvSpPr>
        <p:spPr>
          <a:xfrm>
            <a:off x="6927808" y="2855353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516 MeV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1501F67-74C1-542D-9F05-B6E2E08875F0}"/>
              </a:ext>
            </a:extLst>
          </p:cNvPr>
          <p:cNvSpPr txBox="1"/>
          <p:nvPr/>
        </p:nvSpPr>
        <p:spPr>
          <a:xfrm>
            <a:off x="8453431" y="2374508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89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4C97"/>
                </a:solidFill>
                <a:latin typeface="Arial"/>
                <a:ea typeface="+mn-ea"/>
                <a:cs typeface="+mn-cs"/>
              </a:rPr>
              <a:t>833 MeV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4EB223A-966B-0C0F-AC78-75EE08A44DAC}"/>
              </a:ext>
            </a:extLst>
          </p:cNvPr>
          <p:cNvGrpSpPr/>
          <p:nvPr/>
        </p:nvGrpSpPr>
        <p:grpSpPr>
          <a:xfrm>
            <a:off x="1391067" y="2200804"/>
            <a:ext cx="944591" cy="688879"/>
            <a:chOff x="2446932" y="2355528"/>
            <a:chExt cx="1259455" cy="918505"/>
          </a:xfrm>
        </p:grpSpPr>
        <p:pic>
          <p:nvPicPr>
            <p:cNvPr id="31" name="Picture 2" descr="Image result">
              <a:extLst>
                <a:ext uri="{FF2B5EF4-FFF2-40B4-BE49-F238E27FC236}">
                  <a16:creationId xmlns:a16="http://schemas.microsoft.com/office/drawing/2014/main" id="{90133F9C-DEDC-E72D-F232-8AF334676A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985" y="2355528"/>
              <a:ext cx="557784" cy="292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DA6DAB3-C52A-8B0D-6DE2-F62C021C1954}"/>
                </a:ext>
              </a:extLst>
            </p:cNvPr>
            <p:cNvSpPr txBox="1"/>
            <p:nvPr/>
          </p:nvSpPr>
          <p:spPr>
            <a:xfrm>
              <a:off x="2446932" y="2720036"/>
              <a:ext cx="1259455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HWR</a:t>
              </a:r>
              <a:endParaRPr lang="en-US" sz="1050" dirty="0">
                <a:solidFill>
                  <a:srgbClr val="004C97"/>
                </a:solidFill>
                <a:latin typeface="Arial"/>
                <a:ea typeface="+mn-ea"/>
                <a:cs typeface="+mn-cs"/>
              </a:endParaRP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162.5 MHz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F50248-4A41-1D2E-DE38-CD0DB5D394BB}"/>
              </a:ext>
            </a:extLst>
          </p:cNvPr>
          <p:cNvGrpSpPr/>
          <p:nvPr/>
        </p:nvGrpSpPr>
        <p:grpSpPr>
          <a:xfrm>
            <a:off x="2399693" y="1846226"/>
            <a:ext cx="1134328" cy="941115"/>
            <a:chOff x="2912567" y="1099384"/>
            <a:chExt cx="1134328" cy="941116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4F9932C-5256-BDCC-AE7C-85DC2734C50F}"/>
                </a:ext>
              </a:extLst>
            </p:cNvPr>
            <p:cNvGrpSpPr/>
            <p:nvPr/>
          </p:nvGrpSpPr>
          <p:grpSpPr>
            <a:xfrm>
              <a:off x="3027418" y="1099384"/>
              <a:ext cx="808362" cy="243759"/>
              <a:chOff x="3986604" y="1247988"/>
              <a:chExt cx="1077816" cy="325012"/>
            </a:xfrm>
          </p:grpSpPr>
          <p:pic>
            <p:nvPicPr>
              <p:cNvPr id="36" name="Picture 4" descr="Image result">
                <a:extLst>
                  <a:ext uri="{FF2B5EF4-FFF2-40B4-BE49-F238E27FC236}">
                    <a16:creationId xmlns:a16="http://schemas.microsoft.com/office/drawing/2014/main" id="{E735CAEE-71E3-F855-C793-CC9786DCCA6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0644" y="1247988"/>
                <a:ext cx="493776" cy="325012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2" descr="Image result">
                <a:extLst>
                  <a:ext uri="{FF2B5EF4-FFF2-40B4-BE49-F238E27FC236}">
                    <a16:creationId xmlns:a16="http://schemas.microsoft.com/office/drawing/2014/main" id="{21A476DB-5F8B-98B8-A033-60EB1287B0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6604" y="1264191"/>
                <a:ext cx="557784" cy="2926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4C7754B-B9D3-ACBA-FB74-86ABEC121D4B}"/>
                </a:ext>
              </a:extLst>
            </p:cNvPr>
            <p:cNvSpPr txBox="1"/>
            <p:nvPr/>
          </p:nvSpPr>
          <p:spPr>
            <a:xfrm>
              <a:off x="2912567" y="1463418"/>
              <a:ext cx="1134328" cy="57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Single Spoke 1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pSSR1 X 2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C61A739-5E39-2042-1C9D-1A7FAB696305}"/>
              </a:ext>
            </a:extLst>
          </p:cNvPr>
          <p:cNvGrpSpPr/>
          <p:nvPr/>
        </p:nvGrpSpPr>
        <p:grpSpPr>
          <a:xfrm>
            <a:off x="3623730" y="1375388"/>
            <a:ext cx="1134328" cy="1083294"/>
            <a:chOff x="4124480" y="640600"/>
            <a:chExt cx="1134328" cy="1083295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8AF0EA0-0D17-A304-A9C8-06C605E82592}"/>
                </a:ext>
              </a:extLst>
            </p:cNvPr>
            <p:cNvGrpSpPr/>
            <p:nvPr/>
          </p:nvGrpSpPr>
          <p:grpSpPr>
            <a:xfrm>
              <a:off x="4246311" y="640600"/>
              <a:ext cx="768886" cy="484695"/>
              <a:chOff x="5457272" y="1525475"/>
              <a:chExt cx="1025182" cy="646259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6A2AFE12-91A5-2292-1B05-A9984D8CB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457272" y="1838300"/>
                <a:ext cx="492482" cy="333434"/>
              </a:xfrm>
              <a:prstGeom prst="rect">
                <a:avLst/>
              </a:prstGeom>
              <a:ln>
                <a:solidFill>
                  <a:schemeClr val="accent6">
                    <a:alpha val="10000"/>
                  </a:schemeClr>
                </a:solidFill>
              </a:ln>
            </p:spPr>
          </p:pic>
          <p:pic>
            <p:nvPicPr>
              <p:cNvPr id="42" name="Picture 2" descr="Image result">
                <a:extLst>
                  <a:ext uri="{FF2B5EF4-FFF2-40B4-BE49-F238E27FC236}">
                    <a16:creationId xmlns:a16="http://schemas.microsoft.com/office/drawing/2014/main" id="{497F5953-C706-FB0B-E502-2671BA530372}"/>
                  </a:ext>
                </a:extLst>
              </p:cNvPr>
              <p:cNvPicPr>
                <a:picLocks noChangeArrowheads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03513" y="1525475"/>
                <a:ext cx="557784" cy="2880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4" descr="Image result">
                <a:extLst>
                  <a:ext uri="{FF2B5EF4-FFF2-40B4-BE49-F238E27FC236}">
                    <a16:creationId xmlns:a16="http://schemas.microsoft.com/office/drawing/2014/main" id="{1BDB919B-FBA3-7F4F-D5F2-3A997A11C34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02265" y="1842511"/>
                <a:ext cx="480189" cy="325011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CECFB4B-D760-4789-C554-A6C51F4C5A62}"/>
                </a:ext>
              </a:extLst>
            </p:cNvPr>
            <p:cNvSpPr txBox="1"/>
            <p:nvPr/>
          </p:nvSpPr>
          <p:spPr>
            <a:xfrm>
              <a:off x="4124480" y="1146813"/>
              <a:ext cx="1134328" cy="57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Single Spoke 2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SSR2 X 7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325 MHz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69B3351-6993-B5DF-A278-F89FDB4C5F9F}"/>
              </a:ext>
            </a:extLst>
          </p:cNvPr>
          <p:cNvGrpSpPr/>
          <p:nvPr/>
        </p:nvGrpSpPr>
        <p:grpSpPr>
          <a:xfrm>
            <a:off x="6714961" y="600349"/>
            <a:ext cx="975509" cy="1070472"/>
            <a:chOff x="7393745" y="74298"/>
            <a:chExt cx="975509" cy="107047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7BDE0A39-8FAF-2097-5189-D4457000BF6E}"/>
                </a:ext>
              </a:extLst>
            </p:cNvPr>
            <p:cNvGrpSpPr/>
            <p:nvPr/>
          </p:nvGrpSpPr>
          <p:grpSpPr>
            <a:xfrm>
              <a:off x="7410179" y="74298"/>
              <a:ext cx="790637" cy="494738"/>
              <a:chOff x="9878532" y="90340"/>
              <a:chExt cx="1054182" cy="659651"/>
            </a:xfrm>
          </p:grpSpPr>
          <p:pic>
            <p:nvPicPr>
              <p:cNvPr id="47" name="Content Placeholder 7">
                <a:extLst>
                  <a:ext uri="{FF2B5EF4-FFF2-40B4-BE49-F238E27FC236}">
                    <a16:creationId xmlns:a16="http://schemas.microsoft.com/office/drawing/2014/main" id="{9C9C19D5-EB29-8CD3-E0EC-DBB6DD026530}"/>
                  </a:ext>
                </a:extLst>
              </p:cNvPr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78532" y="442646"/>
                <a:ext cx="585216" cy="292608"/>
              </a:xfrm>
              <a:prstGeom prst="rect">
                <a:avLst/>
              </a:prstGeom>
            </p:spPr>
          </p:pic>
          <p:pic>
            <p:nvPicPr>
              <p:cNvPr id="48" name="Picture 4" descr="Image result">
                <a:extLst>
                  <a:ext uri="{FF2B5EF4-FFF2-40B4-BE49-F238E27FC236}">
                    <a16:creationId xmlns:a16="http://schemas.microsoft.com/office/drawing/2014/main" id="{9C198C85-DBA8-AA54-FA47-DBB33761387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95516" y="457383"/>
                <a:ext cx="437198" cy="292608"/>
              </a:xfrm>
              <a:prstGeom prst="rect">
                <a:avLst/>
              </a:prstGeom>
              <a:noFill/>
              <a:ln>
                <a:solidFill>
                  <a:schemeClr val="accent6">
                    <a:alpha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Image result">
                <a:extLst>
                  <a:ext uri="{FF2B5EF4-FFF2-40B4-BE49-F238E27FC236}">
                    <a16:creationId xmlns:a16="http://schemas.microsoft.com/office/drawing/2014/main" id="{B2C683C6-FB17-962A-EF74-B8E7244A17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96755" y="90340"/>
                <a:ext cx="557784" cy="2926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7C24AC6-ED5D-D67C-842B-3D27BB0C7E92}"/>
                </a:ext>
              </a:extLst>
            </p:cNvPr>
            <p:cNvSpPr txBox="1"/>
            <p:nvPr/>
          </p:nvSpPr>
          <p:spPr>
            <a:xfrm>
              <a:off x="7393745" y="567689"/>
              <a:ext cx="975509" cy="577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Elliptical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HB650 X 4</a:t>
              </a:r>
            </a:p>
            <a:p>
              <a:pPr algn="ctr" defTabSz="342892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dirty="0">
                  <a:solidFill>
                    <a:srgbClr val="004C97"/>
                  </a:solidFill>
                  <a:latin typeface="Arial"/>
                  <a:ea typeface="+mn-ea"/>
                  <a:cs typeface="+mn-cs"/>
                </a:rPr>
                <a:t>650 MHz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BB328F57-F93B-5E4F-BC22-FF571F77AEE3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424" y="2039354"/>
            <a:ext cx="970819" cy="57123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3D4027-21B1-0CC5-7E86-211B3AD251B5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5484" y="2510674"/>
            <a:ext cx="970820" cy="564347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DFEFC62-DBAC-1990-BEA9-201982A23A0C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1501" y="2938844"/>
            <a:ext cx="928827" cy="49663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DD1EE99-7EC3-E0EE-239C-3E211FD2003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93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96531" y="3175349"/>
            <a:ext cx="872617" cy="33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0CEACB2-3A91-1D93-3D78-8D615D101DD2}"/>
              </a:ext>
            </a:extLst>
          </p:cNvPr>
          <p:cNvCxnSpPr>
            <a:cxnSpLocks/>
          </p:cNvCxnSpPr>
          <p:nvPr/>
        </p:nvCxnSpPr>
        <p:spPr>
          <a:xfrm flipH="1">
            <a:off x="3589661" y="3112950"/>
            <a:ext cx="167996" cy="36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53913723-3829-2BA3-9630-DD5577661C8C}"/>
              </a:ext>
            </a:extLst>
          </p:cNvPr>
          <p:cNvCxnSpPr>
            <a:cxnSpLocks/>
          </p:cNvCxnSpPr>
          <p:nvPr/>
        </p:nvCxnSpPr>
        <p:spPr>
          <a:xfrm flipH="1">
            <a:off x="5203546" y="2668418"/>
            <a:ext cx="167996" cy="36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FB974A6-CF9F-5708-3B62-BD8694A02E55}"/>
              </a:ext>
            </a:extLst>
          </p:cNvPr>
          <p:cNvCxnSpPr>
            <a:cxnSpLocks/>
          </p:cNvCxnSpPr>
          <p:nvPr/>
        </p:nvCxnSpPr>
        <p:spPr>
          <a:xfrm flipH="1">
            <a:off x="7440528" y="2060744"/>
            <a:ext cx="167996" cy="36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516B3A11-F1B0-171C-E26C-32B7C58D7D1D}"/>
              </a:ext>
            </a:extLst>
          </p:cNvPr>
          <p:cNvCxnSpPr>
            <a:cxnSpLocks/>
          </p:cNvCxnSpPr>
          <p:nvPr/>
        </p:nvCxnSpPr>
        <p:spPr>
          <a:xfrm flipH="1">
            <a:off x="2166351" y="3499178"/>
            <a:ext cx="167996" cy="36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8547D98-028C-BD16-8D05-D0780BCC630E}"/>
              </a:ext>
            </a:extLst>
          </p:cNvPr>
          <p:cNvCxnSpPr>
            <a:cxnSpLocks/>
          </p:cNvCxnSpPr>
          <p:nvPr/>
        </p:nvCxnSpPr>
        <p:spPr>
          <a:xfrm flipH="1">
            <a:off x="1556080" y="3628793"/>
            <a:ext cx="167996" cy="362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1B14E0C1-34FE-776D-9E5D-74FC4DD6268D}"/>
              </a:ext>
            </a:extLst>
          </p:cNvPr>
          <p:cNvSpPr/>
          <p:nvPr/>
        </p:nvSpPr>
        <p:spPr>
          <a:xfrm>
            <a:off x="3540191" y="1343857"/>
            <a:ext cx="1258316" cy="17036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D2ECB2E-E157-BDD2-951C-E0C26C4ED77F}"/>
              </a:ext>
            </a:extLst>
          </p:cNvPr>
          <p:cNvSpPr/>
          <p:nvPr/>
        </p:nvSpPr>
        <p:spPr>
          <a:xfrm>
            <a:off x="2291501" y="1750950"/>
            <a:ext cx="1208240" cy="17036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0" name="Content Placeholder 1">
            <a:extLst>
              <a:ext uri="{FF2B5EF4-FFF2-40B4-BE49-F238E27FC236}">
                <a16:creationId xmlns:a16="http://schemas.microsoft.com/office/drawing/2014/main" id="{9B285F8A-23FF-9F42-68AB-2F81F41DDC88}"/>
              </a:ext>
            </a:extLst>
          </p:cNvPr>
          <p:cNvSpPr txBox="1">
            <a:spLocks/>
          </p:cNvSpPr>
          <p:nvPr/>
        </p:nvSpPr>
        <p:spPr>
          <a:xfrm>
            <a:off x="258907" y="862202"/>
            <a:ext cx="2974250" cy="1158005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3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SSR1 and SSR2 are two of the 5 types of cryomodules that will constitute the new </a:t>
            </a:r>
            <a:r>
              <a:rPr lang="en-US" sz="1600" dirty="0" err="1"/>
              <a:t>linac</a:t>
            </a:r>
            <a:r>
              <a:rPr lang="en-US" sz="1600" dirty="0"/>
              <a:t>.</a:t>
            </a:r>
          </a:p>
          <a:p>
            <a:endParaRPr lang="en-US" sz="1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27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815BF-6594-870C-9CB2-420EE18B476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CFB404EF-541A-405F-909F-4CDE0178DD89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BBE94-18C4-6C73-E86B-13516AE7C1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pic>
        <p:nvPicPr>
          <p:cNvPr id="7" name="Picture 6" descr="A yellow and black machine&#10;&#10;Description automatically generated with low confidence">
            <a:extLst>
              <a:ext uri="{FF2B5EF4-FFF2-40B4-BE49-F238E27FC236}">
                <a16:creationId xmlns:a16="http://schemas.microsoft.com/office/drawing/2014/main" id="{2F1F9499-526D-2581-5B45-FF0B1279744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1502" y="2422807"/>
            <a:ext cx="3596548" cy="20178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2AA57-584C-812B-7B39-51653858FE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774" b="5796"/>
          <a:stretch/>
        </p:blipFill>
        <p:spPr>
          <a:xfrm>
            <a:off x="187350" y="2704844"/>
            <a:ext cx="3726161" cy="17859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6848DD-778B-AD41-F9BC-F343EE82A0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516" b="5699"/>
          <a:stretch/>
        </p:blipFill>
        <p:spPr>
          <a:xfrm>
            <a:off x="187351" y="1881776"/>
            <a:ext cx="3804512" cy="977297"/>
          </a:xfrm>
          <a:prstGeom prst="rect">
            <a:avLst/>
          </a:prstGeom>
        </p:spPr>
      </p:pic>
      <p:sp>
        <p:nvSpPr>
          <p:cNvPr id="10" name="Title 2">
            <a:extLst>
              <a:ext uri="{FF2B5EF4-FFF2-40B4-BE49-F238E27FC236}">
                <a16:creationId xmlns:a16="http://schemas.microsoft.com/office/drawing/2014/main" id="{6AEA1FE2-FDCD-5D99-9264-069EAE087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/>
          <a:lstStyle/>
          <a:p>
            <a:r>
              <a:rPr lang="en-US" dirty="0"/>
              <a:t>Description of the Cryomodule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65E75-9F32-4E7A-A233-9D9B579E9884}"/>
              </a:ext>
            </a:extLst>
          </p:cNvPr>
          <p:cNvSpPr/>
          <p:nvPr/>
        </p:nvSpPr>
        <p:spPr>
          <a:xfrm>
            <a:off x="429418" y="4448472"/>
            <a:ext cx="297359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line &amp; Strong-back assembly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202546-CBBD-A78C-F89F-AE84431F7AB9}"/>
              </a:ext>
            </a:extLst>
          </p:cNvPr>
          <p:cNvSpPr/>
          <p:nvPr/>
        </p:nvSpPr>
        <p:spPr>
          <a:xfrm>
            <a:off x="7889698" y="3310441"/>
            <a:ext cx="11308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Top CM assembly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A9BA52-B58D-6A01-7FA9-A0E60DB1381F}"/>
              </a:ext>
            </a:extLst>
          </p:cNvPr>
          <p:cNvSpPr/>
          <p:nvPr/>
        </p:nvSpPr>
        <p:spPr>
          <a:xfrm>
            <a:off x="1260903" y="2591553"/>
            <a:ext cx="338177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Strong-back assembly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B5B79B-B75F-09BC-C9B5-027437E297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815" b="5022"/>
          <a:stretch/>
        </p:blipFill>
        <p:spPr>
          <a:xfrm>
            <a:off x="4572000" y="394729"/>
            <a:ext cx="3726161" cy="1822163"/>
          </a:xfrm>
          <a:prstGeom prst="rect">
            <a:avLst/>
          </a:prstGeom>
        </p:spPr>
      </p:pic>
      <p:pic>
        <p:nvPicPr>
          <p:cNvPr id="15" name="Picture 14" descr="A picture containing engine&#10;&#10;Description automatically generated">
            <a:extLst>
              <a:ext uri="{FF2B5EF4-FFF2-40B4-BE49-F238E27FC236}">
                <a16:creationId xmlns:a16="http://schemas.microsoft.com/office/drawing/2014/main" id="{4EF01C2B-DF3C-C49C-D13D-629E5804B41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7751"/>
          <a:stretch/>
        </p:blipFill>
        <p:spPr>
          <a:xfrm>
            <a:off x="498227" y="406371"/>
            <a:ext cx="3162325" cy="145927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E914E2F-E7A0-C4C2-8932-24533FF2537B}"/>
              </a:ext>
            </a:extLst>
          </p:cNvPr>
          <p:cNvSpPr/>
          <p:nvPr/>
        </p:nvSpPr>
        <p:spPr>
          <a:xfrm>
            <a:off x="498227" y="1588315"/>
            <a:ext cx="359654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Beam line assembly in the clean room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2ED728-3CCF-A953-BF78-49E31C99DD7D}"/>
              </a:ext>
            </a:extLst>
          </p:cNvPr>
          <p:cNvSpPr/>
          <p:nvPr/>
        </p:nvSpPr>
        <p:spPr>
          <a:xfrm>
            <a:off x="7555209" y="1934225"/>
            <a:ext cx="1130883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50" dirty="0" err="1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Coldmass</a:t>
            </a:r>
            <a:r>
              <a:rPr lang="en-US" sz="105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assembly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E00DD7-3D39-1489-4119-640F38092292}"/>
              </a:ext>
            </a:extLst>
          </p:cNvPr>
          <p:cNvSpPr txBox="1"/>
          <p:nvPr/>
        </p:nvSpPr>
        <p:spPr>
          <a:xfrm>
            <a:off x="429418" y="738200"/>
            <a:ext cx="17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7D4575-1CAE-9CAD-0B52-7C1B980FE319}"/>
              </a:ext>
            </a:extLst>
          </p:cNvPr>
          <p:cNvSpPr txBox="1"/>
          <p:nvPr/>
        </p:nvSpPr>
        <p:spPr>
          <a:xfrm>
            <a:off x="386701" y="1842231"/>
            <a:ext cx="315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BA45EC-F67C-77E5-7449-98955B21EF4D}"/>
              </a:ext>
            </a:extLst>
          </p:cNvPr>
          <p:cNvSpPr txBox="1"/>
          <p:nvPr/>
        </p:nvSpPr>
        <p:spPr>
          <a:xfrm>
            <a:off x="354352" y="3310441"/>
            <a:ext cx="251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700E2AF-2782-29D2-B913-3C165E7E639A}"/>
              </a:ext>
            </a:extLst>
          </p:cNvPr>
          <p:cNvSpPr txBox="1"/>
          <p:nvPr/>
        </p:nvSpPr>
        <p:spPr>
          <a:xfrm>
            <a:off x="4874821" y="763638"/>
            <a:ext cx="3503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18A08D-391B-2F08-A82B-D3970F6DD453}"/>
              </a:ext>
            </a:extLst>
          </p:cNvPr>
          <p:cNvSpPr txBox="1"/>
          <p:nvPr/>
        </p:nvSpPr>
        <p:spPr>
          <a:xfrm>
            <a:off x="4839195" y="2676723"/>
            <a:ext cx="266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6811115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4E4-00DD-BC18-9483-4E4166F3227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1BE73E82-B3F1-4534-8979-F4959FA4DD27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8DE6EC2-5EFE-1FD5-6C9E-0457E41E6AD6}"/>
              </a:ext>
            </a:extLst>
          </p:cNvPr>
          <p:cNvSpPr/>
          <p:nvPr/>
        </p:nvSpPr>
        <p:spPr>
          <a:xfrm>
            <a:off x="1322832" y="1365505"/>
            <a:ext cx="6205276" cy="1713916"/>
          </a:xfrm>
          <a:prstGeom prst="round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INTRODUCTION TO </a:t>
            </a:r>
          </a:p>
          <a:p>
            <a:pPr algn="ctr"/>
            <a:r>
              <a:rPr lang="en-US" sz="2700" b="1" dirty="0"/>
              <a:t>ASSEMBLING PROCEDURE</a:t>
            </a:r>
          </a:p>
        </p:txBody>
      </p:sp>
    </p:spTree>
    <p:extLst>
      <p:ext uri="{BB962C8B-B14F-4D97-AF65-F5344CB8AC3E}">
        <p14:creationId xmlns:p14="http://schemas.microsoft.com/office/powerpoint/2010/main" val="3782309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1950" dirty="0"/>
              <a:t>Assembling Procedure for SSR2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4E4-00DD-BC18-9483-4E4166F3227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C8B57481-1FD6-4BE8-82F0-4F8FDF6DA55F}" type="datetime1">
              <a:rPr lang="en-US" smtClean="0"/>
              <a:t>9/26/2023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800D8F-55BD-5507-A5A1-47E7BBE3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10800000">
            <a:off x="429418" y="1025977"/>
            <a:ext cx="7670628" cy="3038928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EB1346D-1765-A007-137D-DC6D0D655FB8}"/>
              </a:ext>
            </a:extLst>
          </p:cNvPr>
          <p:cNvSpPr txBox="1">
            <a:spLocks/>
          </p:cNvSpPr>
          <p:nvPr/>
        </p:nvSpPr>
        <p:spPr>
          <a:xfrm>
            <a:off x="185736" y="3406055"/>
            <a:ext cx="8672513" cy="10629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767171DD-20FB-E352-812B-6D25A7132FC5}"/>
              </a:ext>
            </a:extLst>
          </p:cNvPr>
          <p:cNvSpPr txBox="1">
            <a:spLocks/>
          </p:cNvSpPr>
          <p:nvPr/>
        </p:nvSpPr>
        <p:spPr>
          <a:xfrm>
            <a:off x="185736" y="4022490"/>
            <a:ext cx="8672513" cy="10629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vessel will arrive in MP9 with the strongback inside, the support posts will be already mounted on the strongback.</a:t>
            </a:r>
          </a:p>
          <a:p>
            <a:pPr marL="0" indent="0" algn="ctr">
              <a:buFont typeface="Arial" charset="0"/>
              <a:buNone/>
            </a:pPr>
            <a:endParaRPr lang="en-US" sz="1600" dirty="0">
              <a:solidFill>
                <a:srgbClr val="404040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6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214632B9-DC2D-2B0A-289C-76742DC6035F}"/>
              </a:ext>
            </a:extLst>
          </p:cNvPr>
          <p:cNvSpPr txBox="1">
            <a:spLocks/>
          </p:cNvSpPr>
          <p:nvPr/>
        </p:nvSpPr>
        <p:spPr>
          <a:xfrm>
            <a:off x="131185" y="724439"/>
            <a:ext cx="8672513" cy="10629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</a:pPr>
            <a:r>
              <a:rPr lang="en-US" sz="1600" dirty="0">
                <a:solidFill>
                  <a:srgbClr val="404040"/>
                </a:solidFill>
              </a:rPr>
              <a:t>The SSR2 string will be assembled in the MP9 cleanroom (workstation 1) at Fermilab.</a:t>
            </a:r>
            <a:endParaRPr lang="en-US" sz="16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Font typeface="Arial" charset="0"/>
              <a:buNone/>
            </a:pPr>
            <a:endParaRPr lang="en-US" sz="1600" dirty="0">
              <a:solidFill>
                <a:srgbClr val="404040"/>
              </a:solidFill>
            </a:endParaRPr>
          </a:p>
          <a:p>
            <a:pPr marL="0" indent="0">
              <a:buFont typeface="Arial" charset="0"/>
              <a:buNone/>
            </a:pPr>
            <a:endParaRPr lang="en-US" sz="16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C9371E1-A2B4-5B67-B3D4-F76F7F405C64}"/>
              </a:ext>
            </a:extLst>
          </p:cNvPr>
          <p:cNvSpPr txBox="1"/>
          <p:nvPr/>
        </p:nvSpPr>
        <p:spPr>
          <a:xfrm>
            <a:off x="1530604" y="3078517"/>
            <a:ext cx="338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</a:t>
            </a:r>
            <a:endParaRPr lang="en-US" sz="1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9B057F-41F1-8763-AC7A-F1EC9683BD96}"/>
              </a:ext>
            </a:extLst>
          </p:cNvPr>
          <p:cNvSpPr txBox="1"/>
          <p:nvPr/>
        </p:nvSpPr>
        <p:spPr>
          <a:xfrm>
            <a:off x="5535405" y="3181308"/>
            <a:ext cx="31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09D7D0C-5675-8E20-075C-AC4F0F64CC20}"/>
              </a:ext>
            </a:extLst>
          </p:cNvPr>
          <p:cNvSpPr txBox="1"/>
          <p:nvPr/>
        </p:nvSpPr>
        <p:spPr>
          <a:xfrm>
            <a:off x="6503029" y="3181308"/>
            <a:ext cx="3146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1950" dirty="0"/>
              <a:t>Assembling Procedure for SSR2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4E4-00DD-BC18-9483-4E4166F3227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C8B57481-1FD6-4BE8-82F0-4F8FDF6DA55F}" type="datetime1">
              <a:rPr lang="en-US" smtClean="0"/>
              <a:t>9/26/2023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800D8F-55BD-5507-A5A1-47E7BBE3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5424" y="949072"/>
            <a:ext cx="4220509" cy="2203827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EB1346D-1765-A007-137D-DC6D0D655FB8}"/>
              </a:ext>
            </a:extLst>
          </p:cNvPr>
          <p:cNvSpPr txBox="1">
            <a:spLocks/>
          </p:cNvSpPr>
          <p:nvPr/>
        </p:nvSpPr>
        <p:spPr>
          <a:xfrm>
            <a:off x="185736" y="3406055"/>
            <a:ext cx="8672513" cy="10629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767171DD-20FB-E352-812B-6D25A7132FC5}"/>
              </a:ext>
            </a:extLst>
          </p:cNvPr>
          <p:cNvSpPr txBox="1">
            <a:spLocks/>
          </p:cNvSpPr>
          <p:nvPr/>
        </p:nvSpPr>
        <p:spPr>
          <a:xfrm>
            <a:off x="185736" y="3562050"/>
            <a:ext cx="4178446" cy="9069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strongback will be pulled out of the vessel onto the strongback support posts (workstation 3). </a:t>
            </a:r>
            <a:endParaRPr lang="en-US" sz="16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4C4A1E-314B-0FF7-8C05-EAA241DCF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70" y="1040842"/>
            <a:ext cx="4544219" cy="202028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9B29FF-B594-6D8C-A43F-3B27E6B44434}"/>
              </a:ext>
            </a:extLst>
          </p:cNvPr>
          <p:cNvSpPr txBox="1">
            <a:spLocks/>
          </p:cNvSpPr>
          <p:nvPr/>
        </p:nvSpPr>
        <p:spPr>
          <a:xfrm>
            <a:off x="4516582" y="3565461"/>
            <a:ext cx="4178446" cy="9069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cavity string will be moved out of the clean room on the support posts and fixed to the lifting tooling (workstation 2).</a:t>
            </a:r>
            <a:endParaRPr lang="en-US" sz="16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278858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       Matteo Giusti | Italian Summer Students Midterm Report</a:t>
            </a:r>
            <a:endParaRPr lang="en-US" b="1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29419" y="248716"/>
            <a:ext cx="8686800" cy="320908"/>
          </a:xfrm>
        </p:spPr>
        <p:txBody>
          <a:bodyPr/>
          <a:lstStyle/>
          <a:p>
            <a:r>
              <a:rPr lang="en-US" sz="1950" dirty="0"/>
              <a:t>Assembling Procedure for SSR2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274E4-00DD-BC18-9483-4E4166F32279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fld id="{C8B57481-1FD6-4BE8-82F0-4F8FDF6DA55F}" type="datetime1">
              <a:rPr lang="en-US" smtClean="0"/>
              <a:t>9/26/2023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1800D8F-55BD-5507-A5A1-47E7BBE335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5736" y="929903"/>
            <a:ext cx="4053031" cy="2554149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1EB1346D-1765-A007-137D-DC6D0D655FB8}"/>
              </a:ext>
            </a:extLst>
          </p:cNvPr>
          <p:cNvSpPr txBox="1">
            <a:spLocks/>
          </p:cNvSpPr>
          <p:nvPr/>
        </p:nvSpPr>
        <p:spPr>
          <a:xfrm>
            <a:off x="185736" y="3406055"/>
            <a:ext cx="8672513" cy="106295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767171DD-20FB-E352-812B-6D25A7132FC5}"/>
              </a:ext>
            </a:extLst>
          </p:cNvPr>
          <p:cNvSpPr txBox="1">
            <a:spLocks/>
          </p:cNvSpPr>
          <p:nvPr/>
        </p:nvSpPr>
        <p:spPr>
          <a:xfrm>
            <a:off x="185736" y="3562050"/>
            <a:ext cx="4178446" cy="9069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string will be placed on the strongback (workstation 2).</a:t>
            </a:r>
            <a:endParaRPr lang="en-US" sz="16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C4A1E-314B-0FF7-8C05-EAA241DCF2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413931" y="1113218"/>
            <a:ext cx="4536033" cy="2176247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9B29FF-B594-6D8C-A43F-3B27E6B44434}"/>
              </a:ext>
            </a:extLst>
          </p:cNvPr>
          <p:cNvSpPr txBox="1">
            <a:spLocks/>
          </p:cNvSpPr>
          <p:nvPr/>
        </p:nvSpPr>
        <p:spPr>
          <a:xfrm>
            <a:off x="4516582" y="3565461"/>
            <a:ext cx="4178446" cy="9069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charset="0"/>
              <a:buNone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coldmass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assembly will be firstly set up and placed inside the vacuum vessel (workstation 3), accomplishing the Cryomodule assembling.</a:t>
            </a:r>
            <a:endParaRPr lang="en-US" sz="1600" dirty="0"/>
          </a:p>
          <a:p>
            <a:pPr marL="0" indent="0">
              <a:buFont typeface="Arial" charset="0"/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572836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F2990B351F44B45B6EFCEEA90A1904F" ma:contentTypeVersion="21" ma:contentTypeDescription="Create a new document." ma:contentTypeScope="" ma:versionID="60ddc4828eb02391c0c1170fd675a433">
  <xsd:schema xmlns:xsd="http://www.w3.org/2001/XMLSchema" xmlns:xs="http://www.w3.org/2001/XMLSchema" xmlns:p="http://schemas.microsoft.com/office/2006/metadata/properties" xmlns:ns1="http://schemas.microsoft.com/sharepoint/v3" xmlns:ns2="6aa0dec3-50e4-4fdd-85a6-36fdae68bb6a" xmlns:ns3="6af097bf-c6cc-4829-adcd-4351e0b3f2c1" targetNamespace="http://schemas.microsoft.com/office/2006/metadata/properties" ma:root="true" ma:fieldsID="082642dd08677e3ee7bc7e9af398be4b" ns1:_="" ns2:_="" ns3:_="">
    <xsd:import namespace="http://schemas.microsoft.com/sharepoint/v3"/>
    <xsd:import namespace="6aa0dec3-50e4-4fdd-85a6-36fdae68bb6a"/>
    <xsd:import namespace="6af097bf-c6cc-4829-adcd-4351e0b3f2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a0dec3-50e4-4fdd-85a6-36fdae68bb6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12ca68d6-c86e-4960-a0df-15f27d65cd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f097bf-c6cc-4829-adcd-4351e0b3f2c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a12cdc2a-447d-465a-93b4-8783a73d580f}" ma:internalName="TaxCatchAll" ma:showField="CatchAllData" ma:web="6af097bf-c6cc-4829-adcd-4351e0b3f2c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6E553D0-5AC5-47BA-9EE9-12EADA4F2B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aa0dec3-50e4-4fdd-85a6-36fdae68bb6a"/>
    <ds:schemaRef ds:uri="6af097bf-c6cc-4829-adcd-4351e0b3f2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C34AFC-6796-4842-8AF9-7D6B1760A0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558</TotalTime>
  <Words>1278</Words>
  <Application>Microsoft Office PowerPoint</Application>
  <PresentationFormat>On-screen Show (16:9)</PresentationFormat>
  <Paragraphs>286</Paragraphs>
  <Slides>28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Helvetica</vt:lpstr>
      <vt:lpstr>Fermilab_PPT_090915</vt:lpstr>
      <vt:lpstr>PowerPoint Presentation</vt:lpstr>
      <vt:lpstr>PowerPoint Presentation</vt:lpstr>
      <vt:lpstr>The PIP-II project</vt:lpstr>
      <vt:lpstr>PIP-II 800 MeV SRF Linac</vt:lpstr>
      <vt:lpstr>Description of the Cryomodule</vt:lpstr>
      <vt:lpstr>PowerPoint Presentation</vt:lpstr>
      <vt:lpstr>Assembling Procedure for SSR2</vt:lpstr>
      <vt:lpstr>Assembling Procedure for SSR2</vt:lpstr>
      <vt:lpstr>Assembling Procedure for SSR2</vt:lpstr>
      <vt:lpstr>PowerPoint Presentation</vt:lpstr>
      <vt:lpstr>Goal </vt:lpstr>
      <vt:lpstr>Goal </vt:lpstr>
      <vt:lpstr>Description of the problem</vt:lpstr>
      <vt:lpstr>Description of the problem</vt:lpstr>
      <vt:lpstr>Difficulties faced</vt:lpstr>
      <vt:lpstr>Some results</vt:lpstr>
      <vt:lpstr>Engineering Note</vt:lpstr>
      <vt:lpstr>Summary</vt:lpstr>
      <vt:lpstr>PowerPoint Presentation</vt:lpstr>
      <vt:lpstr>Positioning Cart Accessories</vt:lpstr>
      <vt:lpstr>Positioning Cart Accessories</vt:lpstr>
      <vt:lpstr>New solutions</vt:lpstr>
      <vt:lpstr>New solutions</vt:lpstr>
      <vt:lpstr>Probe Stage</vt:lpstr>
      <vt:lpstr>Probe Stage</vt:lpstr>
      <vt:lpstr>To-do in the future: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Matteo Giusti</dc:creator>
  <cp:lastModifiedBy>Matteo Giusti</cp:lastModifiedBy>
  <cp:revision>19</cp:revision>
  <cp:lastPrinted>2014-01-20T19:40:21Z</cp:lastPrinted>
  <dcterms:created xsi:type="dcterms:W3CDTF">2023-09-25T20:04:52Z</dcterms:created>
  <dcterms:modified xsi:type="dcterms:W3CDTF">2023-09-26T21:56:20Z</dcterms:modified>
</cp:coreProperties>
</file>